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620" r:id="rId6"/>
    <p:sldId id="618" r:id="rId7"/>
    <p:sldId id="601" r:id="rId8"/>
    <p:sldId id="588" r:id="rId9"/>
    <p:sldId id="621" r:id="rId10"/>
    <p:sldId id="604" r:id="rId11"/>
    <p:sldId id="622" r:id="rId12"/>
    <p:sldId id="619" r:id="rId13"/>
  </p:sldIdLst>
  <p:sldSz cx="7559675" cy="10691813"/>
  <p:notesSz cx="6888163" cy="10018713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4422" userDrawn="1">
          <p15:clr>
            <a:srgbClr val="A4A3A4"/>
          </p15:clr>
        </p15:guide>
        <p15:guide id="5" orient="horz" pos="328" userDrawn="1">
          <p15:clr>
            <a:srgbClr val="A4A3A4"/>
          </p15:clr>
        </p15:guide>
        <p15:guide id="6" orient="horz" pos="64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Riches" initials="G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2041" autoAdjust="0"/>
  </p:normalViewPr>
  <p:slideViewPr>
    <p:cSldViewPr>
      <p:cViewPr>
        <p:scale>
          <a:sx n="81" d="100"/>
          <a:sy n="81" d="100"/>
        </p:scale>
        <p:origin x="3376" y="-160"/>
      </p:cViewPr>
      <p:guideLst>
        <p:guide orient="horz" pos="3368"/>
        <p:guide pos="2381"/>
        <p:guide pos="340"/>
        <p:guide pos="4422"/>
        <p:guide orient="horz" pos="328"/>
        <p:guide orient="horz" pos="64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48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311833B-65A7-4B04-9E13-7DEB37ED3333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9300"/>
            <a:ext cx="265906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532"/>
            <a:ext cx="5510530" cy="4508101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48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E17E4790-4B88-4B3E-89CD-9E8426F404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17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9300"/>
            <a:ext cx="2659063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6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9300"/>
            <a:ext cx="2659063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21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9300"/>
            <a:ext cx="2659063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8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9300"/>
            <a:ext cx="2659063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21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9300"/>
            <a:ext cx="2659063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73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9300"/>
            <a:ext cx="2659063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17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9300"/>
            <a:ext cx="2659063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https://www.qcaa.qld.edu.au/downloads/senior-qce/sciences/snr_marine_science_19_ia1_smple_ass_inst.pdf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45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571716"/>
            <a:ext cx="1275696" cy="12161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571716"/>
            <a:ext cx="3701091" cy="12161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0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8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326342"/>
            <a:ext cx="2488393" cy="9407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326342"/>
            <a:ext cx="2488393" cy="9407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3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0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3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0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70"/>
            <a:ext cx="4535805" cy="8835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BCE7-22BB-4C35-B64C-521946A1A25E}" type="datetimeFigureOut">
              <a:rPr lang="en-AU" smtClean="0"/>
              <a:pPr/>
              <a:t>28/9/21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71F9B7-6347-684F-98F5-593071461E58}"/>
              </a:ext>
            </a:extLst>
          </p:cNvPr>
          <p:cNvSpPr txBox="1"/>
          <p:nvPr/>
        </p:nvSpPr>
        <p:spPr>
          <a:xfrm>
            <a:off x="539750" y="3259996"/>
            <a:ext cx="5853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Name: </a:t>
            </a:r>
          </a:p>
          <a:p>
            <a:pPr>
              <a:spcAft>
                <a:spcPts val="1200"/>
              </a:spcAft>
            </a:pPr>
            <a:r>
              <a:rPr lang="en-A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   /20	Mark:    /10</a:t>
            </a:r>
            <a:endParaRPr lang="en-A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721DB1-E2FD-9E41-9D27-2798670F4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97" y="555976"/>
            <a:ext cx="2866731" cy="10455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8AAAAD-7BDD-474C-97F1-09F4E5FB2C9D}"/>
              </a:ext>
            </a:extLst>
          </p:cNvPr>
          <p:cNvSpPr txBox="1"/>
          <p:nvPr/>
        </p:nvSpPr>
        <p:spPr>
          <a:xfrm>
            <a:off x="525463" y="1890817"/>
            <a:ext cx="5853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data test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189D4-CFF3-C847-904E-9EF91637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9" y="4143492"/>
            <a:ext cx="6546735" cy="14994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2BC550-2BA4-214C-A897-4D562BABE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77" y="5648264"/>
            <a:ext cx="6494348" cy="45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539750" y="5207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Dataset 1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49" y="1338798"/>
            <a:ext cx="648017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Dataset 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C3621D-6EB2-451F-B1A1-47626500632C}"/>
              </a:ext>
            </a:extLst>
          </p:cNvPr>
          <p:cNvSpPr txBox="1"/>
          <p:nvPr/>
        </p:nvSpPr>
        <p:spPr>
          <a:xfrm>
            <a:off x="541289" y="1987548"/>
            <a:ext cx="647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The top graph is a tally of coral trout &lt;38cm from April 2012 to June 2021 in the GBR. </a:t>
            </a:r>
          </a:p>
          <a:p>
            <a:r>
              <a:rPr lang="en-AU" sz="1200" dirty="0">
                <a:solidFill>
                  <a:schemeClr val="tx2"/>
                </a:solidFill>
              </a:rPr>
              <a:t>The bottom graph is a tally of coral trout &gt;38cm from April 2012 to June 2021 in the GBR.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928E1-04CB-40E5-A171-BD2754DE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49" y="2546711"/>
            <a:ext cx="6480175" cy="3879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AD88E-B45F-43CF-96E0-03A1A837D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50" y="7376926"/>
            <a:ext cx="6480174" cy="234510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B25AB49-A308-454B-8893-4802D51F6648}"/>
              </a:ext>
            </a:extLst>
          </p:cNvPr>
          <p:cNvSpPr txBox="1"/>
          <p:nvPr/>
        </p:nvSpPr>
        <p:spPr>
          <a:xfrm>
            <a:off x="539750" y="6753930"/>
            <a:ext cx="618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Below is a graph representing temperatures logged on GBRMPA’s Eye on the Reef over a 9 year period. 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1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49" y="1748995"/>
            <a:ext cx="648017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1 </a:t>
            </a:r>
            <a:r>
              <a:rPr lang="en-AU" sz="1200" dirty="0">
                <a:solidFill>
                  <a:schemeClr val="tx2"/>
                </a:solidFill>
              </a:rPr>
              <a:t>(apply understanding).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6132" y="1740995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2 marks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8097" y="4265255"/>
            <a:ext cx="647011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2 </a:t>
            </a:r>
            <a:r>
              <a:rPr lang="en-AU" sz="1200" dirty="0">
                <a:solidFill>
                  <a:schemeClr val="tx2"/>
                </a:solidFill>
              </a:rPr>
              <a:t>(analyse evidence).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26134" y="4265255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2 marks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1054" y="4554274"/>
            <a:ext cx="6457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Identify two trends, patterns or relationships.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71542"/>
              </p:ext>
            </p:extLst>
          </p:nvPr>
        </p:nvGraphicFramePr>
        <p:xfrm>
          <a:off x="546335" y="5080777"/>
          <a:ext cx="645716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7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46335" y="6173282"/>
            <a:ext cx="647359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3 </a:t>
            </a:r>
            <a:r>
              <a:rPr lang="en-AU" sz="1200" dirty="0">
                <a:solidFill>
                  <a:schemeClr val="tx2"/>
                </a:solidFill>
              </a:rPr>
              <a:t>(interpret evidence).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26131" y="6173282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3 marks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10138"/>
              </p:ext>
            </p:extLst>
          </p:nvPr>
        </p:nvGraphicFramePr>
        <p:xfrm>
          <a:off x="546335" y="7181894"/>
          <a:ext cx="64571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46335" y="6462214"/>
            <a:ext cx="645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Predict the number of coral trout &gt;38cm in June 2020. Justify your prediction using two pieces of evidence.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08D21C-F666-5D46-9D68-DEADADA91DF3}"/>
              </a:ext>
            </a:extLst>
          </p:cNvPr>
          <p:cNvSpPr txBox="1"/>
          <p:nvPr/>
        </p:nvSpPr>
        <p:spPr>
          <a:xfrm>
            <a:off x="539750" y="5207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Dataset 1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01EC4A-9335-A442-A3AD-3F6C6103AA1C}"/>
              </a:ext>
            </a:extLst>
          </p:cNvPr>
          <p:cNvSpPr txBox="1"/>
          <p:nvPr/>
        </p:nvSpPr>
        <p:spPr>
          <a:xfrm>
            <a:off x="539749" y="1338798"/>
            <a:ext cx="648017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Dataset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906EFE-7EBE-7C40-B3D5-9A792D5DC796}"/>
              </a:ext>
            </a:extLst>
          </p:cNvPr>
          <p:cNvSpPr txBox="1"/>
          <p:nvPr/>
        </p:nvSpPr>
        <p:spPr>
          <a:xfrm>
            <a:off x="549805" y="2024818"/>
            <a:ext cx="647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Determine the: </a:t>
            </a:r>
          </a:p>
          <a:p>
            <a:endParaRPr lang="en-AU" sz="1200" dirty="0">
              <a:solidFill>
                <a:schemeClr val="tx2"/>
              </a:solidFill>
            </a:endParaRPr>
          </a:p>
          <a:p>
            <a:r>
              <a:rPr lang="en-AU" sz="1200" dirty="0">
                <a:solidFill>
                  <a:schemeClr val="tx2"/>
                </a:solidFill>
              </a:rPr>
              <a:t>a.  tally of coral trout &lt;38cm in September 2015.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4AF498-59CE-B44B-8952-8242BD00DA96}"/>
              </a:ext>
            </a:extLst>
          </p:cNvPr>
          <p:cNvSpPr/>
          <p:nvPr/>
        </p:nvSpPr>
        <p:spPr>
          <a:xfrm>
            <a:off x="847189" y="2692174"/>
            <a:ext cx="2932649" cy="433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700B7F-803C-DE4B-ABE7-633E3382B510}"/>
              </a:ext>
            </a:extLst>
          </p:cNvPr>
          <p:cNvSpPr txBox="1"/>
          <p:nvPr/>
        </p:nvSpPr>
        <p:spPr>
          <a:xfrm>
            <a:off x="871742" y="276919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Answer: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5CC091-C3F7-524B-B9EB-DD6BAE0BE969}"/>
              </a:ext>
            </a:extLst>
          </p:cNvPr>
          <p:cNvSpPr txBox="1"/>
          <p:nvPr/>
        </p:nvSpPr>
        <p:spPr>
          <a:xfrm>
            <a:off x="549805" y="3201627"/>
            <a:ext cx="616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b.  the warmest summer year between 2012 and 2021.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1F1A5F-7BC4-1D4B-8D74-D58FCAF2F5E1}"/>
              </a:ext>
            </a:extLst>
          </p:cNvPr>
          <p:cNvSpPr/>
          <p:nvPr/>
        </p:nvSpPr>
        <p:spPr>
          <a:xfrm>
            <a:off x="847189" y="3492274"/>
            <a:ext cx="2932649" cy="433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1152-C77A-B749-B382-3FFE478E661E}"/>
              </a:ext>
            </a:extLst>
          </p:cNvPr>
          <p:cNvSpPr txBox="1"/>
          <p:nvPr/>
        </p:nvSpPr>
        <p:spPr>
          <a:xfrm>
            <a:off x="871742" y="356929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330750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7263" y="1744770"/>
            <a:ext cx="649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Below is a graph of the tally of grazing herbivores from April 2012 to April 2021 in the GBR. </a:t>
            </a:r>
          </a:p>
          <a:p>
            <a:r>
              <a:rPr lang="en-AU" sz="1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7AAAF-D0DD-453A-8478-957953B46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262" y="2159643"/>
            <a:ext cx="6445150" cy="2299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3CD1A-87B4-4C9E-AC1F-5829179A1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262" y="5253478"/>
            <a:ext cx="6462661" cy="22096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38E45BD-3891-44FF-A507-DA4D0E0F86C2}"/>
              </a:ext>
            </a:extLst>
          </p:cNvPr>
          <p:cNvSpPr txBox="1"/>
          <p:nvPr/>
        </p:nvSpPr>
        <p:spPr>
          <a:xfrm>
            <a:off x="539750" y="4873812"/>
            <a:ext cx="6181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Below is a graph of the tally of butterflyfish from April 2012 to April 2021 in the GBR.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154E2-F499-4946-8669-0B1F834231D7}"/>
              </a:ext>
            </a:extLst>
          </p:cNvPr>
          <p:cNvSpPr txBox="1"/>
          <p:nvPr/>
        </p:nvSpPr>
        <p:spPr>
          <a:xfrm>
            <a:off x="539750" y="5207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Dataset 2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7569A-90BB-D745-8EDF-572B122FAB4B}"/>
              </a:ext>
            </a:extLst>
          </p:cNvPr>
          <p:cNvSpPr txBox="1"/>
          <p:nvPr/>
        </p:nvSpPr>
        <p:spPr>
          <a:xfrm>
            <a:off x="539749" y="1338798"/>
            <a:ext cx="648017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Dataset 2</a:t>
            </a:r>
          </a:p>
        </p:txBody>
      </p:sp>
    </p:spTree>
    <p:extLst>
      <p:ext uri="{BB962C8B-B14F-4D97-AF65-F5344CB8AC3E}">
        <p14:creationId xmlns:p14="http://schemas.microsoft.com/office/powerpoint/2010/main" val="210824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49" y="1748995"/>
            <a:ext cx="648017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4 </a:t>
            </a:r>
            <a:r>
              <a:rPr lang="en-AU" sz="1200" dirty="0">
                <a:solidFill>
                  <a:schemeClr val="tx2"/>
                </a:solidFill>
              </a:rPr>
              <a:t>(apply understanding).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6132" y="1740995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2 marks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9805" y="2024818"/>
            <a:ext cx="647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Determine the: </a:t>
            </a:r>
          </a:p>
          <a:p>
            <a:endParaRPr lang="en-AU" sz="1200" dirty="0">
              <a:solidFill>
                <a:schemeClr val="tx2"/>
              </a:solidFill>
            </a:endParaRPr>
          </a:p>
          <a:p>
            <a:r>
              <a:rPr lang="en-AU" sz="1200" dirty="0"/>
              <a:t>a.  month and year with the highest tally of grazing herbivores.</a:t>
            </a:r>
            <a:endParaRPr lang="en-AU" sz="300" dirty="0"/>
          </a:p>
        </p:txBody>
      </p:sp>
      <p:sp>
        <p:nvSpPr>
          <p:cNvPr id="5" name="Rectangle 4"/>
          <p:cNvSpPr/>
          <p:nvPr/>
        </p:nvSpPr>
        <p:spPr>
          <a:xfrm>
            <a:off x="847189" y="2692174"/>
            <a:ext cx="2932649" cy="433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6" name="TextBox 5"/>
          <p:cNvSpPr txBox="1"/>
          <p:nvPr/>
        </p:nvSpPr>
        <p:spPr>
          <a:xfrm>
            <a:off x="871742" y="276919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Answer: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805" y="3201627"/>
            <a:ext cx="616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b.  month and year with the highest tally of butterflyfish. </a:t>
            </a:r>
            <a:endParaRPr lang="en-AU" sz="300" dirty="0"/>
          </a:p>
        </p:txBody>
      </p:sp>
      <p:sp>
        <p:nvSpPr>
          <p:cNvPr id="41" name="TextBox 40"/>
          <p:cNvSpPr txBox="1"/>
          <p:nvPr/>
        </p:nvSpPr>
        <p:spPr>
          <a:xfrm>
            <a:off x="538097" y="4275917"/>
            <a:ext cx="647011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2 </a:t>
            </a:r>
            <a:r>
              <a:rPr lang="en-AU" sz="1200" dirty="0">
                <a:solidFill>
                  <a:schemeClr val="tx2"/>
                </a:solidFill>
              </a:rPr>
              <a:t>(analyse evidence).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26134" y="4275917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2 marks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1054" y="4564936"/>
            <a:ext cx="6457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Identify one limitation and one uncertainty.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72210"/>
              </p:ext>
            </p:extLst>
          </p:nvPr>
        </p:nvGraphicFramePr>
        <p:xfrm>
          <a:off x="546335" y="5091439"/>
          <a:ext cx="645716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7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46335" y="6120599"/>
            <a:ext cx="647359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3 </a:t>
            </a:r>
            <a:r>
              <a:rPr lang="en-AU" sz="1200" dirty="0">
                <a:solidFill>
                  <a:schemeClr val="tx2"/>
                </a:solidFill>
              </a:rPr>
              <a:t>(interpret evidence).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26131" y="6120599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3 marks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1977"/>
              </p:ext>
            </p:extLst>
          </p:nvPr>
        </p:nvGraphicFramePr>
        <p:xfrm>
          <a:off x="546335" y="7137381"/>
          <a:ext cx="645716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84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615929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46335" y="6409531"/>
            <a:ext cx="645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Compare the y-axis scales to draw a conclusion about the abundance of grazing herbivores versus the abundance of butterflyfish on the Great Barrier Reef.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08D21C-F666-5D46-9D68-DEADADA91DF3}"/>
              </a:ext>
            </a:extLst>
          </p:cNvPr>
          <p:cNvSpPr txBox="1"/>
          <p:nvPr/>
        </p:nvSpPr>
        <p:spPr>
          <a:xfrm>
            <a:off x="539750" y="5207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Dataset 2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01EC4A-9335-A442-A3AD-3F6C6103AA1C}"/>
              </a:ext>
            </a:extLst>
          </p:cNvPr>
          <p:cNvSpPr txBox="1"/>
          <p:nvPr/>
        </p:nvSpPr>
        <p:spPr>
          <a:xfrm>
            <a:off x="539749" y="1338798"/>
            <a:ext cx="648017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Dataset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32FE87-94C4-B94E-8F2B-63F88F8416AB}"/>
              </a:ext>
            </a:extLst>
          </p:cNvPr>
          <p:cNvSpPr/>
          <p:nvPr/>
        </p:nvSpPr>
        <p:spPr>
          <a:xfrm>
            <a:off x="847189" y="3492274"/>
            <a:ext cx="2932649" cy="433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8639A6-2A08-D949-9413-E880963A7892}"/>
              </a:ext>
            </a:extLst>
          </p:cNvPr>
          <p:cNvSpPr txBox="1"/>
          <p:nvPr/>
        </p:nvSpPr>
        <p:spPr>
          <a:xfrm>
            <a:off x="871742" y="356929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280768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CB2349-BA7D-4DE8-B2E0-15CC47F85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186" y="2189646"/>
            <a:ext cx="6481739" cy="315705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E312BC3-0175-4313-AE24-7E3E7334CE0C}"/>
              </a:ext>
            </a:extLst>
          </p:cNvPr>
          <p:cNvSpPr txBox="1"/>
          <p:nvPr/>
        </p:nvSpPr>
        <p:spPr>
          <a:xfrm>
            <a:off x="546571" y="1738908"/>
            <a:ext cx="6181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The Reef’s larger residents from April 2012 to April 2021 in the GBR are illustrated below.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710005-94B2-4475-9D34-B31460838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572" y="5521140"/>
            <a:ext cx="6480174" cy="2821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2D24C-C7D4-9E47-AA71-74748A6812ED}"/>
              </a:ext>
            </a:extLst>
          </p:cNvPr>
          <p:cNvSpPr txBox="1"/>
          <p:nvPr/>
        </p:nvSpPr>
        <p:spPr>
          <a:xfrm>
            <a:off x="539750" y="5207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Dataset 3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DA029-AD17-DE4D-93F3-0A3EBAFFBC42}"/>
              </a:ext>
            </a:extLst>
          </p:cNvPr>
          <p:cNvSpPr txBox="1"/>
          <p:nvPr/>
        </p:nvSpPr>
        <p:spPr>
          <a:xfrm>
            <a:off x="539749" y="1338798"/>
            <a:ext cx="648017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Dataset 3</a:t>
            </a:r>
          </a:p>
        </p:txBody>
      </p:sp>
    </p:spTree>
    <p:extLst>
      <p:ext uri="{BB962C8B-B14F-4D97-AF65-F5344CB8AC3E}">
        <p14:creationId xmlns:p14="http://schemas.microsoft.com/office/powerpoint/2010/main" val="119944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49" y="1748995"/>
            <a:ext cx="648017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7 </a:t>
            </a:r>
            <a:r>
              <a:rPr lang="en-AU" sz="1200" dirty="0">
                <a:solidFill>
                  <a:schemeClr val="tx2"/>
                </a:solidFill>
              </a:rPr>
              <a:t>(apply understanding).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6132" y="1740995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2 marks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9805" y="2024818"/>
            <a:ext cx="647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Determine the highest number of cod and grouper &gt;50cm in one tally.</a:t>
            </a:r>
            <a:endParaRPr lang="en-AU" sz="300" dirty="0"/>
          </a:p>
        </p:txBody>
      </p:sp>
      <p:sp>
        <p:nvSpPr>
          <p:cNvPr id="5" name="Rectangle 4"/>
          <p:cNvSpPr/>
          <p:nvPr/>
        </p:nvSpPr>
        <p:spPr>
          <a:xfrm>
            <a:off x="556976" y="2334447"/>
            <a:ext cx="3222861" cy="433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6" name="TextBox 5"/>
          <p:cNvSpPr txBox="1"/>
          <p:nvPr/>
        </p:nvSpPr>
        <p:spPr>
          <a:xfrm>
            <a:off x="581529" y="241147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Answer: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8097" y="3095439"/>
            <a:ext cx="647011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8 </a:t>
            </a:r>
            <a:r>
              <a:rPr lang="en-AU" sz="1200" dirty="0">
                <a:solidFill>
                  <a:schemeClr val="tx2"/>
                </a:solidFill>
              </a:rPr>
              <a:t>(analyse evidence).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26134" y="3095439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2 marks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1054" y="3384458"/>
            <a:ext cx="6457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Identify two trends, patterns or relationships.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6335" y="5463934"/>
            <a:ext cx="647359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tx2"/>
                </a:solidFill>
              </a:rPr>
              <a:t>Item 10 </a:t>
            </a:r>
            <a:r>
              <a:rPr lang="en-AU" sz="1200" dirty="0">
                <a:solidFill>
                  <a:schemeClr val="tx2"/>
                </a:solidFill>
              </a:rPr>
              <a:t>(interpret evidence).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26131" y="5463934"/>
            <a:ext cx="109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tx2"/>
                </a:solidFill>
              </a:rPr>
              <a:t>3 marks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17861"/>
              </p:ext>
            </p:extLst>
          </p:nvPr>
        </p:nvGraphicFramePr>
        <p:xfrm>
          <a:off x="536286" y="6309033"/>
          <a:ext cx="645716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818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833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925971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46335" y="5752866"/>
            <a:ext cx="645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Use evidence to draw conclusions based on your analysis of the dataset.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08D21C-F666-5D46-9D68-DEADADA91DF3}"/>
              </a:ext>
            </a:extLst>
          </p:cNvPr>
          <p:cNvSpPr txBox="1"/>
          <p:nvPr/>
        </p:nvSpPr>
        <p:spPr>
          <a:xfrm>
            <a:off x="539750" y="5207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Dataset 3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01EC4A-9335-A442-A3AD-3F6C6103AA1C}"/>
              </a:ext>
            </a:extLst>
          </p:cNvPr>
          <p:cNvSpPr txBox="1"/>
          <p:nvPr/>
        </p:nvSpPr>
        <p:spPr>
          <a:xfrm>
            <a:off x="539749" y="1338798"/>
            <a:ext cx="648017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Dataset 3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4F2143A-94A2-4B4C-A494-E2D9D3719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4933"/>
              </p:ext>
            </p:extLst>
          </p:nvPr>
        </p:nvGraphicFramePr>
        <p:xfrm>
          <a:off x="560459" y="3590014"/>
          <a:ext cx="6459466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9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86738F1-7336-7C4B-882D-7FC3FE6E7407}"/>
              </a:ext>
            </a:extLst>
          </p:cNvPr>
          <p:cNvSpPr txBox="1"/>
          <p:nvPr/>
        </p:nvSpPr>
        <p:spPr>
          <a:xfrm>
            <a:off x="539749" y="9894114"/>
            <a:ext cx="6480175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</a:rPr>
              <a:t>END OF PAPER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2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B02FE-073B-4165-91AB-8E0245545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98"/>
          <a:stretch/>
        </p:blipFill>
        <p:spPr>
          <a:xfrm>
            <a:off x="533386" y="520699"/>
            <a:ext cx="6014425" cy="7921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6EB2F-D741-4305-A9D3-69C2CFD53F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71"/>
          <a:stretch/>
        </p:blipFill>
        <p:spPr>
          <a:xfrm>
            <a:off x="611485" y="8408616"/>
            <a:ext cx="5923893" cy="17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4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NIOR">
      <a:dk1>
        <a:srgbClr val="000000"/>
      </a:dk1>
      <a:lt1>
        <a:srgbClr val="FFFFFF"/>
      </a:lt1>
      <a:dk2>
        <a:srgbClr val="363D41"/>
      </a:dk2>
      <a:lt2>
        <a:srgbClr val="E7E6E6"/>
      </a:lt2>
      <a:accent1>
        <a:srgbClr val="E93E7B"/>
      </a:accent1>
      <a:accent2>
        <a:srgbClr val="98499C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98499C"/>
      </a:hlink>
      <a:folHlink>
        <a:srgbClr val="E93D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BRMPA Project Document" ma:contentTypeID="0x010100441936E5D27A4AF2935B3316DA024CF200B1A9D9972D1440619AFD507BD907ADAB0034A19E061A461540A8C9F28B84B7E298" ma:contentTypeVersion="23" ma:contentTypeDescription="" ma:contentTypeScope="" ma:versionID="03bc176a60bc91e1c1455719a62674ae">
  <xsd:schema xmlns:xsd="http://www.w3.org/2001/XMLSchema" xmlns:xs="http://www.w3.org/2001/XMLSchema" xmlns:p="http://schemas.microsoft.com/office/2006/metadata/properties" xmlns:ns2="8ccc4631-9afc-4718-b120-5e2e37a03cc7" targetNamespace="http://schemas.microsoft.com/office/2006/metadata/properties" ma:root="true" ma:fieldsID="ec6582c18c769ce1dede89e83ddb5194" ns2:_="">
    <xsd:import namespace="8ccc4631-9afc-4718-b120-5e2e37a03cc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a2118650a77a4a97b805ceb1a6b3e3dc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d0747cfb6ae7448aa5f5fea81ef00a8a" minOccurs="0"/>
                <xsd:element ref="ns2:l4ba906edc45473eb13c092227ac9e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c4631-9afc-4718-b120-5e2e37a03cc7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69dd843-ebb8-4636-a4bb-f95b42c25edb}" ma:internalName="TaxCatchAll" ma:showField="CatchAllData" ma:web="8ccc4631-9afc-4718-b120-5e2e37a03c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69dd843-ebb8-4636-a4bb-f95b42c25edb}" ma:internalName="TaxCatchAllLabel" ma:readOnly="true" ma:showField="CatchAllDataLabel" ma:web="8ccc4631-9afc-4718-b120-5e2e37a03c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2118650a77a4a97b805ceb1a6b3e3dc" ma:index="10" nillable="true" ma:taxonomy="true" ma:internalName="a2118650a77a4a97b805ceb1a6b3e3dc" ma:taxonomyFieldName="ProjectPhase" ma:displayName="Project Phase" ma:default="" ma:fieldId="{a2118650-a77a-4a97-b805-ceb1a6b3e3dc}" ma:sspId="61e09954-7ca0-41ec-b279-33dba56ed054" ma:termSetId="4f4d3a88-9e2c-4e89-a24c-7192fac98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0747cfb6ae7448aa5f5fea81ef00a8a" ma:index="18" nillable="true" ma:taxonomy="true" ma:internalName="d0747cfb6ae7448aa5f5fea81ef00a8a" ma:taxonomyFieldName="Document_x0020_Type" ma:displayName="Document Type" ma:default="" ma:fieldId="{d0747cfb-6ae7-448a-a5f5-fea81ef00a8a}" ma:sspId="61e09954-7ca0-41ec-b279-33dba56ed054" ma:termSetId="75487830-5817-45b5-8ad4-60c8ae54c8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4ba906edc45473eb13c092227ac9e49" ma:index="20" nillable="true" ma:taxonomy="true" ma:internalName="l4ba906edc45473eb13c092227ac9e49" ma:taxonomyFieldName="Department_x0020_Type" ma:displayName="Department" ma:default="" ma:fieldId="{54ba906e-dc45-473e-b13c-092227ac9e49}" ma:taxonomyMulti="true" ma:sspId="61e09954-7ca0-41ec-b279-33dba56ed054" ma:termSetId="b8528b74-ed3f-411b-9473-76e1791b003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4ba906edc45473eb13c092227ac9e49 xmlns="8ccc4631-9afc-4718-b120-5e2e37a03cc7">
      <Terms xmlns="http://schemas.microsoft.com/office/infopath/2007/PartnerControls"/>
    </l4ba906edc45473eb13c092227ac9e49>
    <TaxCatchAll xmlns="8ccc4631-9afc-4718-b120-5e2e37a03cc7"/>
    <a2118650a77a4a97b805ceb1a6b3e3dc xmlns="8ccc4631-9afc-4718-b120-5e2e37a03cc7">
      <Terms xmlns="http://schemas.microsoft.com/office/infopath/2007/PartnerControls"/>
    </a2118650a77a4a97b805ceb1a6b3e3dc>
    <d0747cfb6ae7448aa5f5fea81ef00a8a xmlns="8ccc4631-9afc-4718-b120-5e2e37a03cc7">
      <Terms xmlns="http://schemas.microsoft.com/office/infopath/2007/PartnerControls"/>
    </d0747cfb6ae7448aa5f5fea81ef00a8a>
    <_dlc_DocId xmlns="8ccc4631-9afc-4718-b120-5e2e37a03cc7">PROJ-2005426192-203</_dlc_DocId>
    <_dlc_DocIdUrl xmlns="8ccc4631-9afc-4718-b120-5e2e37a03cc7">
      <Url>http://thedock.gbrmpa.gov.au/sites/Projects/P000462/_layouts/15/DocIdRedir.aspx?ID=PROJ-2005426192-203</Url>
      <Description>PROJ-2005426192-203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/>
    <Synchronization>Asynchronous</Synchronization>
    <Type>10003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3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10009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9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10103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102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10105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105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10002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2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1B518BE-7F14-466F-B2AC-B7EE3E265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cc4631-9afc-4718-b120-5e2e37a03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BBC999-6EA4-4C3A-B44F-84F28E20387B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ccc4631-9afc-4718-b120-5e2e37a03cc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3D6317-7447-47B3-AE66-86CDBFD01B6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4F13808-AD74-4698-8761-1AF8344DA1D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143031</TotalTime>
  <Words>433</Words>
  <Application>Microsoft Macintosh PowerPoint</Application>
  <PresentationFormat>Custom</PresentationFormat>
  <Paragraphs>69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daniellem</dc:creator>
  <cp:lastModifiedBy>Danielle Ham</cp:lastModifiedBy>
  <cp:revision>18976</cp:revision>
  <cp:lastPrinted>2019-01-14T00:32:25Z</cp:lastPrinted>
  <dcterms:created xsi:type="dcterms:W3CDTF">2011-04-13T05:15:36Z</dcterms:created>
  <dcterms:modified xsi:type="dcterms:W3CDTF">2021-09-28T03:09:44Z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0x010100441936E5D27A4AF2935B3316DA024CF200B1A9D9972D1440619AFD507BD907ADAB0034A19E061A461540A8C9F28B84B7E298</vt:lpwstr>
  </property>
  <property fmtid="{D5CDD505-2E9C-101B-9397-08002B2CF9AE}" pid="3" name="DocumentSetDescription">
    <vt:lpwstr>Completed versions of resources. All proofread and graphically designed.</vt:lpwstr>
  </property>
  <property fmtid="{D5CDD505-2E9C-101B-9397-08002B2CF9AE}" pid="4" name="_dlc_DocIdItemGuid">
    <vt:lpwstr>4bf5f34d-3279-4024-b241-e9735b0bce50</vt:lpwstr>
  </property>
  <property fmtid="{D5CDD505-2E9C-101B-9397-08002B2CF9AE}" pid="5" name="ProjectPhase">
    <vt:lpwstr/>
  </property>
  <property fmtid="{D5CDD505-2E9C-101B-9397-08002B2CF9AE}" pid="6" name="Document Type">
    <vt:lpwstr/>
  </property>
  <property fmtid="{D5CDD505-2E9C-101B-9397-08002B2CF9AE}" pid="7" name="Department Type">
    <vt:lpwstr/>
  </property>
  <property fmtid="{D5CDD505-2E9C-101B-9397-08002B2CF9AE}" pid="8" name="TitusGUID">
    <vt:lpwstr>b5737cbe-4b16-4421-8b3c-f55ac0ad17bf</vt:lpwstr>
  </property>
  <property fmtid="{D5CDD505-2E9C-101B-9397-08002B2CF9AE}" pid="9" name="SEC">
    <vt:lpwstr>OFFICIAL</vt:lpwstr>
  </property>
  <property fmtid="{D5CDD505-2E9C-101B-9397-08002B2CF9AE}" pid="10" name="RecordPoint_WorkflowType">
    <vt:lpwstr>ActiveSubmitStub</vt:lpwstr>
  </property>
  <property fmtid="{D5CDD505-2E9C-101B-9397-08002B2CF9AE}" pid="11" name="RecordPoint_ActiveItemUniqueId">
    <vt:lpwstr>{4bf5f34d-3279-4024-b241-e9735b0bce50}</vt:lpwstr>
  </property>
  <property fmtid="{D5CDD505-2E9C-101B-9397-08002B2CF9AE}" pid="12" name="RecordPoint_ActiveItemWebId">
    <vt:lpwstr>{0ebf386d-8ac7-4b0d-a44d-de50c59d0e94}</vt:lpwstr>
  </property>
  <property fmtid="{D5CDD505-2E9C-101B-9397-08002B2CF9AE}" pid="13" name="RecordPoint_ActiveItemSiteId">
    <vt:lpwstr>{8ce9eba2-d4a5-4da0-9276-1d47a92e9210}</vt:lpwstr>
  </property>
  <property fmtid="{D5CDD505-2E9C-101B-9397-08002B2CF9AE}" pid="14" name="RecordPoint_ActiveItemListId">
    <vt:lpwstr>{e8968628-43cb-4961-977c-b8e20085cb27}</vt:lpwstr>
  </property>
  <property fmtid="{D5CDD505-2E9C-101B-9397-08002B2CF9AE}" pid="15" name="RecordPoint_SubmissionDate">
    <vt:lpwstr/>
  </property>
  <property fmtid="{D5CDD505-2E9C-101B-9397-08002B2CF9AE}" pid="16" name="RecordPoint_RecordNumberSubmitted">
    <vt:lpwstr/>
  </property>
  <property fmtid="{D5CDD505-2E9C-101B-9397-08002B2CF9AE}" pid="17" name="RecordPoint_ActiveItemMoved">
    <vt:lpwstr/>
  </property>
  <property fmtid="{D5CDD505-2E9C-101B-9397-08002B2CF9AE}" pid="18" name="RecordPoint_RecordFormat">
    <vt:lpwstr/>
  </property>
  <property fmtid="{D5CDD505-2E9C-101B-9397-08002B2CF9AE}" pid="19" name="RecordPoint_SubmissionCompleted">
    <vt:lpwstr/>
  </property>
</Properties>
</file>