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76"/>
  </p:notesMasterIdLst>
  <p:sldIdLst>
    <p:sldId id="257" r:id="rId6"/>
    <p:sldId id="1127" r:id="rId7"/>
    <p:sldId id="1497" r:id="rId8"/>
    <p:sldId id="1498" r:id="rId9"/>
    <p:sldId id="602" r:id="rId10"/>
    <p:sldId id="617" r:id="rId11"/>
    <p:sldId id="1384" r:id="rId12"/>
    <p:sldId id="1424" r:id="rId13"/>
    <p:sldId id="1425" r:id="rId14"/>
    <p:sldId id="1427" r:id="rId15"/>
    <p:sldId id="1426" r:id="rId16"/>
    <p:sldId id="1428" r:id="rId17"/>
    <p:sldId id="1429" r:id="rId18"/>
    <p:sldId id="1430" r:id="rId19"/>
    <p:sldId id="1132" r:id="rId20"/>
    <p:sldId id="1431" r:id="rId21"/>
    <p:sldId id="1227" r:id="rId22"/>
    <p:sldId id="1238" r:id="rId23"/>
    <p:sldId id="1236" r:id="rId24"/>
    <p:sldId id="1432" r:id="rId25"/>
    <p:sldId id="1241" r:id="rId26"/>
    <p:sldId id="1245" r:id="rId27"/>
    <p:sldId id="1251" r:id="rId28"/>
    <p:sldId id="1252" r:id="rId29"/>
    <p:sldId id="1493" r:id="rId30"/>
    <p:sldId id="1260" r:id="rId31"/>
    <p:sldId id="1266" r:id="rId32"/>
    <p:sldId id="1262" r:id="rId33"/>
    <p:sldId id="1271" r:id="rId34"/>
    <p:sldId id="1274" r:id="rId35"/>
    <p:sldId id="1272" r:id="rId36"/>
    <p:sldId id="1285" r:id="rId37"/>
    <p:sldId id="1290" r:id="rId38"/>
    <p:sldId id="1433" r:id="rId39"/>
    <p:sldId id="1298" r:id="rId40"/>
    <p:sldId id="1300" r:id="rId41"/>
    <p:sldId id="1434" r:id="rId42"/>
    <p:sldId id="1435" r:id="rId43"/>
    <p:sldId id="1436" r:id="rId44"/>
    <p:sldId id="1307" r:id="rId45"/>
    <p:sldId id="1308" r:id="rId46"/>
    <p:sldId id="1437" r:id="rId47"/>
    <p:sldId id="1438" r:id="rId48"/>
    <p:sldId id="1315" r:id="rId49"/>
    <p:sldId id="1324" r:id="rId50"/>
    <p:sldId id="1439" r:id="rId51"/>
    <p:sldId id="881" r:id="rId52"/>
    <p:sldId id="1331" r:id="rId53"/>
    <p:sldId id="1440" r:id="rId54"/>
    <p:sldId id="1333" r:id="rId55"/>
    <p:sldId id="1347" r:id="rId56"/>
    <p:sldId id="1345" r:id="rId57"/>
    <p:sldId id="1339" r:id="rId58"/>
    <p:sldId id="1441" r:id="rId59"/>
    <p:sldId id="1494" r:id="rId60"/>
    <p:sldId id="1495" r:id="rId61"/>
    <p:sldId id="1366" r:id="rId62"/>
    <p:sldId id="1442" r:id="rId63"/>
    <p:sldId id="1443" r:id="rId64"/>
    <p:sldId id="1482" r:id="rId65"/>
    <p:sldId id="1483" r:id="rId66"/>
    <p:sldId id="1484" r:id="rId67"/>
    <p:sldId id="1485" r:id="rId68"/>
    <p:sldId id="897" r:id="rId69"/>
    <p:sldId id="1486" r:id="rId70"/>
    <p:sldId id="1487" r:id="rId71"/>
    <p:sldId id="899" r:id="rId72"/>
    <p:sldId id="1489" r:id="rId73"/>
    <p:sldId id="1368" r:id="rId74"/>
    <p:sldId id="1496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A01739-89E7-A14D-A1C7-426E644FB9DB}">
          <p14:sldIdLst>
            <p14:sldId id="257"/>
            <p14:sldId id="1127"/>
            <p14:sldId id="1497"/>
            <p14:sldId id="1498"/>
            <p14:sldId id="602"/>
            <p14:sldId id="617"/>
            <p14:sldId id="1384"/>
            <p14:sldId id="1424"/>
            <p14:sldId id="1425"/>
            <p14:sldId id="1427"/>
            <p14:sldId id="1426"/>
            <p14:sldId id="1428"/>
            <p14:sldId id="1429"/>
            <p14:sldId id="1430"/>
            <p14:sldId id="1132"/>
            <p14:sldId id="1431"/>
            <p14:sldId id="1227"/>
            <p14:sldId id="1238"/>
            <p14:sldId id="1236"/>
            <p14:sldId id="1432"/>
            <p14:sldId id="1241"/>
            <p14:sldId id="1245"/>
            <p14:sldId id="1251"/>
            <p14:sldId id="1252"/>
            <p14:sldId id="1493"/>
            <p14:sldId id="1260"/>
            <p14:sldId id="1266"/>
            <p14:sldId id="1262"/>
            <p14:sldId id="1271"/>
            <p14:sldId id="1274"/>
            <p14:sldId id="1272"/>
            <p14:sldId id="1285"/>
            <p14:sldId id="1290"/>
            <p14:sldId id="1433"/>
            <p14:sldId id="1298"/>
            <p14:sldId id="1300"/>
            <p14:sldId id="1434"/>
            <p14:sldId id="1435"/>
            <p14:sldId id="1436"/>
            <p14:sldId id="1307"/>
            <p14:sldId id="1308"/>
            <p14:sldId id="1437"/>
            <p14:sldId id="1438"/>
            <p14:sldId id="1315"/>
            <p14:sldId id="1324"/>
            <p14:sldId id="1439"/>
            <p14:sldId id="881"/>
            <p14:sldId id="1331"/>
            <p14:sldId id="1440"/>
            <p14:sldId id="1333"/>
            <p14:sldId id="1347"/>
            <p14:sldId id="1345"/>
            <p14:sldId id="1339"/>
            <p14:sldId id="1441"/>
            <p14:sldId id="1494"/>
            <p14:sldId id="1495"/>
            <p14:sldId id="1366"/>
            <p14:sldId id="1442"/>
            <p14:sldId id="1443"/>
            <p14:sldId id="1482"/>
            <p14:sldId id="1483"/>
            <p14:sldId id="1484"/>
            <p14:sldId id="1485"/>
            <p14:sldId id="897"/>
            <p14:sldId id="1486"/>
            <p14:sldId id="1487"/>
            <p14:sldId id="899"/>
            <p14:sldId id="1489"/>
            <p14:sldId id="1368"/>
            <p14:sldId id="14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D41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5"/>
    <p:restoredTop sz="91860"/>
  </p:normalViewPr>
  <p:slideViewPr>
    <p:cSldViewPr snapToGrid="0" snapToObjects="1" showGuides="1">
      <p:cViewPr varScale="1">
        <p:scale>
          <a:sx n="94" d="100"/>
          <a:sy n="94" d="100"/>
        </p:scale>
        <p:origin x="102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0B994-175D-1F4D-AAAF-A7D442664A8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42E52-36FF-A241-B71F-ABA947B5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1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Jones</a:t>
            </a:r>
            <a:r>
              <a:rPr lang="en-AU" baseline="0" dirty="0"/>
              <a:t>, 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13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49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Images: </a:t>
            </a:r>
            <a:r>
              <a:rPr lang="en-US" dirty="0"/>
              <a:t>(Left) C. Jones, </a:t>
            </a:r>
            <a:r>
              <a:rPr lang="en-AU" dirty="0"/>
              <a:t>Copyright </a:t>
            </a:r>
            <a:r>
              <a:rPr lang="en-US" dirty="0"/>
              <a:t>Copyright Commonwealth of Australia (GBRMPA)</a:t>
            </a:r>
            <a:r>
              <a:rPr lang="en-AU" dirty="0"/>
              <a:t>; (Middle)</a:t>
            </a:r>
            <a:r>
              <a:rPr lang="en-AU" baseline="0" dirty="0"/>
              <a:t> C. Jones, </a:t>
            </a:r>
            <a:r>
              <a:rPr lang="en-AU" dirty="0"/>
              <a:t>Copyright </a:t>
            </a:r>
            <a:r>
              <a:rPr lang="en-US" dirty="0"/>
              <a:t>Copyright Commonwealth of Australia (GBRMPA)</a:t>
            </a:r>
            <a:r>
              <a:rPr lang="en-AU" dirty="0"/>
              <a:t>; (Right) J. Jones, Copyright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53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Oliver, Copyright Commonwealth of Australia (GBRMPA)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37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2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31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K. Anthony,</a:t>
            </a:r>
            <a:r>
              <a:rPr lang="en-AU" baseline="0" dirty="0"/>
              <a:t>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Sumerling</a:t>
            </a:r>
            <a:r>
              <a:rPr lang="en-AU" dirty="0"/>
              <a:t>, </a:t>
            </a:r>
            <a:r>
              <a:rPr lang="en-US" dirty="0"/>
              <a:t>Copyright </a:t>
            </a:r>
            <a:r>
              <a:rPr lang="en-AU" baseline="0" dirty="0"/>
              <a:t>Commonwealth Government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L. Zell, Copyright Commonwealth of Australia (GBRMPA)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L. Zell, Copyright Commonwealth of Australia (GBRMPA)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86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</a:t>
            </a:r>
            <a:r>
              <a:rPr lang="en-AU" dirty="0"/>
              <a:t>J.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0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A7E0-AAEC-4123-AA74-722D8698979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5196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Jones, </a:t>
            </a:r>
            <a:r>
              <a:rPr lang="en-US" baseline="0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57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W. Gladstone,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1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91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</a:t>
            </a:r>
            <a:r>
              <a:rPr lang="en-AU" baseline="0" dirty="0"/>
              <a:t>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20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Hurford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90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P. </a:t>
            </a:r>
            <a:r>
              <a:rPr lang="en-AU" dirty="0" err="1"/>
              <a:t>McGinnity</a:t>
            </a:r>
            <a:r>
              <a:rPr lang="en-AU" dirty="0"/>
              <a:t>, Copyright Commonwealth of Australia (GBRMPA)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83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P. </a:t>
            </a:r>
            <a:r>
              <a:rPr lang="en-AU" dirty="0" err="1"/>
              <a:t>McGinnity</a:t>
            </a:r>
            <a:r>
              <a:rPr lang="en-AU" dirty="0"/>
              <a:t>, Copyright Commonwealth of Australia (GBRMPA)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65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S. </a:t>
            </a:r>
            <a:r>
              <a:rPr lang="en-AU" dirty="0" err="1"/>
              <a:t>Summerhays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557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G. Goby,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77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A7E0-AAEC-4123-AA74-722D8698979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455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T. Mayne,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61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A. Zell,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531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A. Zell,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849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6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30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Monkivitch</a:t>
            </a:r>
            <a:r>
              <a:rPr lang="en-AU" dirty="0"/>
              <a:t>,</a:t>
            </a:r>
            <a:r>
              <a:rPr lang="en-AU" baseline="0" dirty="0"/>
              <a:t> 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476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M. Simmons, 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47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72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</a:t>
            </a:r>
            <a:r>
              <a:rPr lang="en-AU" baseline="0" dirty="0"/>
              <a:t> 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290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</a:t>
            </a:r>
            <a:r>
              <a:rPr lang="en-AU" baseline="0" dirty="0"/>
              <a:t> 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the overarching inquiry question that encompasses the entire BAMBFAD Program and is the starting slide to this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97706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https://theconversation.com/ghostnets-fish-on-marine-rubbish-threatens-northern-australian-turtles-11585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38659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</a:t>
            </a:r>
            <a:r>
              <a:rPr lang="en-AU" baseline="0" dirty="0"/>
              <a:t> </a:t>
            </a:r>
            <a:r>
              <a:rPr lang="en-AU" baseline="0" dirty="0" err="1"/>
              <a:t>Sumerling</a:t>
            </a:r>
            <a:r>
              <a:rPr lang="en-AU" baseline="0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938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AU" baseline="0" dirty="0"/>
              <a:t>K. Hoppen,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631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Images: (Left) J. </a:t>
            </a:r>
            <a:r>
              <a:rPr lang="en-AU" dirty="0" err="1"/>
              <a:t>Sumerling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r>
              <a:rPr lang="en-AU" baseline="0" dirty="0"/>
              <a:t>; (Right)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88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K. Hoppen, Copyright Commonwealth of Australia (GBRMPA)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448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85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App image: https://</a:t>
            </a:r>
            <a:r>
              <a:rPr lang="en-AU" dirty="0" err="1"/>
              <a:t>www.gbrmpa.gov.au</a:t>
            </a:r>
            <a:r>
              <a:rPr lang="en-AU" dirty="0"/>
              <a:t>/__data/assets/</a:t>
            </a:r>
            <a:r>
              <a:rPr lang="en-AU" dirty="0" err="1"/>
              <a:t>pdf_file</a:t>
            </a:r>
            <a:r>
              <a:rPr lang="en-AU" dirty="0"/>
              <a:t>/0020/265430/Eye-on-the-Reef-app-</a:t>
            </a:r>
            <a:r>
              <a:rPr lang="en-AU" dirty="0" err="1"/>
              <a:t>poster.pdf</a:t>
            </a:r>
            <a:r>
              <a:rPr lang="en-AU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68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This is the last slide for students to view. The remaining slides are for the teachers.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Johnson, Copyright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9626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Change name and picture to MRG (or not!)</a:t>
            </a:r>
          </a:p>
          <a:p>
            <a:r>
              <a:rPr lang="en-AU" dirty="0"/>
              <a:t>Image: https://</a:t>
            </a:r>
            <a:r>
              <a:rPr lang="en-AU" dirty="0" err="1"/>
              <a:t>www.reefhq.com.au</a:t>
            </a:r>
            <a:r>
              <a:rPr lang="en-AU" dirty="0"/>
              <a:t>/_media/events/visit-reef-</a:t>
            </a:r>
            <a:r>
              <a:rPr lang="en-AU" dirty="0" err="1"/>
              <a:t>hq</a:t>
            </a:r>
            <a:r>
              <a:rPr lang="en-AU" dirty="0"/>
              <a:t>-digitally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77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/>
              <a:t>www.gbrmpa.gov.au</a:t>
            </a:r>
            <a:r>
              <a:rPr lang="en-US" sz="1200" b="0" dirty="0"/>
              <a:t>/our-work/eye-on-the-reef</a:t>
            </a:r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7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C. Jones, Copyright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294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 following questions are straight from the Rapid Monitoring Survey course exam questions.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38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4B91-C551-DC4C-AF5A-3851C1C40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572416"/>
            <a:ext cx="7818437" cy="32700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Aft>
                <a:spcPts val="1200"/>
              </a:spcAft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912B0-6D4C-BC4C-BC1B-A780DD14D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5465620"/>
            <a:ext cx="7818438" cy="8431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CBC53-42B9-E64F-9233-FB1DB56D8B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095" y="341310"/>
            <a:ext cx="2866734" cy="104551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0F01C3-7FD3-B44F-B1C2-882BFEC1B037}"/>
              </a:ext>
            </a:extLst>
          </p:cNvPr>
          <p:cNvCxnSpPr/>
          <p:nvPr userDrawn="1"/>
        </p:nvCxnSpPr>
        <p:spPr>
          <a:xfrm>
            <a:off x="515938" y="5280027"/>
            <a:ext cx="65230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063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/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32642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>
                <a:solidFill>
                  <a:schemeClr val="tx2"/>
                </a:solidFill>
              </a:defRPr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28112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792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3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9A82-6101-1746-B981-833CB27B3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CE7242-F120-3246-82C6-464A0819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5AA76-476B-8F4C-9893-D6C10D49B640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1B9165B-56AA-E543-95C7-AC2D3CE2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A23E3DB6-7D61-2E4C-8C80-E9322AEA1496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0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10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3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19EF04-1AD1-CF4B-8113-F630068E7A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5655"/>
            <a:ext cx="5390592" cy="4847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3EB369-467B-234C-A3BF-364DDC42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6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B778388-2F3E-4A4C-A3E1-E4AA9087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9F22CC13-5CF8-3442-9E61-DD8983EAEEE2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FEBF2-30FD-1445-894F-CBF50D444632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D01A11-B0AD-3242-AD0A-BA10A6D01C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6170"/>
            <a:ext cx="5390592" cy="4847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22139D-7499-874F-B96A-D55615FE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5BEEE6-4F68-D14C-B0A9-B29422BC9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6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/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283442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7929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34516900-3083-964E-84A2-3DB92695424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15938" y="549275"/>
            <a:ext cx="11160125" cy="556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7307D-7DDD-064F-89ED-35FDC86D98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240BC-DCB6-C644-B788-899633B171CF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4074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1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6" r:id="rId4"/>
    <p:sldLayoutId id="2147483653" r:id="rId5"/>
    <p:sldLayoutId id="2147483661" r:id="rId6"/>
    <p:sldLayoutId id="2147483662" r:id="rId7"/>
    <p:sldLayoutId id="2147483667" r:id="rId8"/>
    <p:sldLayoutId id="2147483663" r:id="rId9"/>
    <p:sldLayoutId id="2147483664" r:id="rId10"/>
    <p:sldLayoutId id="2147483665" r:id="rId11"/>
    <p:sldLayoutId id="2147483659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gbrmpa.gov.au/our-work/eye-on-the-ree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ces/by/4.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microsoft.com/office/2007/relationships/hdphoto" Target="../media/hdphoto4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microsoft.com/office/2007/relationships/hdphoto" Target="../media/hdphoto4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59.png"/><Relationship Id="rId7" Type="http://schemas.openxmlformats.org/officeDocument/2006/relationships/image" Target="../media/image6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microsoft.com/office/2007/relationships/hdphoto" Target="../media/hdphoto4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microsoft.com/office/2007/relationships/hdphoto" Target="../media/hdphoto4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g"/><Relationship Id="rId11" Type="http://schemas.openxmlformats.org/officeDocument/2006/relationships/image" Target="../media/image81.jpg"/><Relationship Id="rId5" Type="http://schemas.openxmlformats.org/officeDocument/2006/relationships/image" Target="../media/image75.jpg"/><Relationship Id="rId10" Type="http://schemas.openxmlformats.org/officeDocument/2006/relationships/image" Target="../media/image80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59.png"/><Relationship Id="rId7" Type="http://schemas.openxmlformats.org/officeDocument/2006/relationships/image" Target="../media/image8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microsoft.com/office/2007/relationships/hdphoto" Target="../media/hdphoto4.wdp"/><Relationship Id="rId9" Type="http://schemas.openxmlformats.org/officeDocument/2006/relationships/image" Target="../media/image8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microsoft.com/office/2007/relationships/hdphoto" Target="../media/hdphoto4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eg"/><Relationship Id="rId7" Type="http://schemas.openxmlformats.org/officeDocument/2006/relationships/image" Target="../media/image94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rmpa.gov.au/our-work/eye-on-the-ree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093C-7688-4D47-8192-7C04BE13E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Be a Marine</a:t>
            </a:r>
            <a:br>
              <a:rPr lang="en-AU" dirty="0"/>
            </a:br>
            <a:r>
              <a:rPr lang="en-AU" dirty="0"/>
              <a:t>Biologist for a Day 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93BB8-080F-734F-BC76-73B38E67B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b="1" dirty="0"/>
              <a:t>Part 3: Making connections</a:t>
            </a:r>
          </a:p>
          <a:p>
            <a:r>
              <a:rPr lang="en-AU" b="1" dirty="0"/>
              <a:t>Year 4</a:t>
            </a:r>
          </a:p>
        </p:txBody>
      </p:sp>
    </p:spTree>
    <p:extLst>
      <p:ext uri="{BB962C8B-B14F-4D97-AF65-F5344CB8AC3E}">
        <p14:creationId xmlns:p14="http://schemas.microsoft.com/office/powerpoint/2010/main" val="80771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Login.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4055E4-7019-244E-9D6D-8F60E17A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87" y="1264356"/>
            <a:ext cx="10069426" cy="4865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Arrow: Left 4">
            <a:extLst>
              <a:ext uri="{FF2B5EF4-FFF2-40B4-BE49-F238E27FC236}">
                <a16:creationId xmlns:a16="http://schemas.microsoft.com/office/drawing/2014/main" id="{8F5E5832-F4A6-304C-BE3F-B35F7F937C1E}"/>
              </a:ext>
            </a:extLst>
          </p:cNvPr>
          <p:cNvSpPr/>
          <p:nvPr/>
        </p:nvSpPr>
        <p:spPr>
          <a:xfrm rot="5400000">
            <a:off x="8993488" y="2004362"/>
            <a:ext cx="789658" cy="604911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3396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Select ‘Rapid Monitoring Survey’ </a:t>
            </a:r>
            <a:r>
              <a:rPr lang="en-US" sz="4400" dirty="0" smtClean="0"/>
              <a:t>tab.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046B42-7435-9843-BFE7-D7803AC49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285" y="1837666"/>
            <a:ext cx="5323430" cy="37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45562A-FF5F-294A-8EFA-5C1D8BD11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285" y="2298343"/>
            <a:ext cx="5323429" cy="3283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Arrow: Left 6">
            <a:extLst>
              <a:ext uri="{FF2B5EF4-FFF2-40B4-BE49-F238E27FC236}">
                <a16:creationId xmlns:a16="http://schemas.microsoft.com/office/drawing/2014/main" id="{06AA3FCA-F354-7645-A0F7-A634FAE655B2}"/>
              </a:ext>
            </a:extLst>
          </p:cNvPr>
          <p:cNvSpPr/>
          <p:nvPr/>
        </p:nvSpPr>
        <p:spPr>
          <a:xfrm rot="10800000">
            <a:off x="2474934" y="1747454"/>
            <a:ext cx="869529" cy="604911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535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Enter your </a:t>
            </a:r>
            <a:r>
              <a:rPr lang="en-US" sz="4400" dirty="0" smtClean="0"/>
              <a:t>data.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2A39F-682E-D443-9F3B-FF9DE007B8B6}"/>
              </a:ext>
            </a:extLst>
          </p:cNvPr>
          <p:cNvSpPr/>
          <p:nvPr/>
        </p:nvSpPr>
        <p:spPr>
          <a:xfrm>
            <a:off x="515938" y="1297709"/>
            <a:ext cx="11160124" cy="48625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25513-7DFD-9C46-A3CC-EE166F0CF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284"/>
          <a:stretch/>
        </p:blipFill>
        <p:spPr>
          <a:xfrm>
            <a:off x="737639" y="1448085"/>
            <a:ext cx="6466078" cy="1173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F55935-91AC-9C4A-A0A9-DC15BF5E1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41" y="4928489"/>
            <a:ext cx="4315380" cy="1173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9A4E9-1562-4143-8E9D-5CAC64AB2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90" r="32579" b="60526"/>
          <a:stretch/>
        </p:blipFill>
        <p:spPr>
          <a:xfrm>
            <a:off x="7203717" y="1440336"/>
            <a:ext cx="4416884" cy="1175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1F1E57-1179-1049-A64B-22B0645B5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51" t="19916" b="60343"/>
          <a:stretch/>
        </p:blipFill>
        <p:spPr>
          <a:xfrm>
            <a:off x="757339" y="2598891"/>
            <a:ext cx="2143425" cy="1175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64DD7B-6638-964F-9B08-6F631213E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69" b="40016"/>
          <a:stretch/>
        </p:blipFill>
        <p:spPr>
          <a:xfrm>
            <a:off x="2900765" y="2615439"/>
            <a:ext cx="6466077" cy="1173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8ABEBE-A88E-BC48-AEF3-3668808C9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31" r="66851" b="20229"/>
          <a:stretch/>
        </p:blipFill>
        <p:spPr>
          <a:xfrm>
            <a:off x="9366842" y="2589206"/>
            <a:ext cx="2253759" cy="1235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079D5B-A647-EE4E-88C6-59A9DA029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44" t="59783" b="20501"/>
          <a:stretch/>
        </p:blipFill>
        <p:spPr>
          <a:xfrm>
            <a:off x="754468" y="3768455"/>
            <a:ext cx="4322953" cy="1173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971971-887C-A143-A17E-3DD9ABB10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990" b="294"/>
          <a:stretch/>
        </p:blipFill>
        <p:spPr>
          <a:xfrm>
            <a:off x="5077421" y="3739562"/>
            <a:ext cx="6532359" cy="11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0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Save!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Scroll down to the bottom of the page to ‘Save’.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B4D184-0EB2-3947-95E3-C4DA2E69E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" t="28413" r="240" b="1"/>
          <a:stretch/>
        </p:blipFill>
        <p:spPr>
          <a:xfrm>
            <a:off x="742095" y="2014780"/>
            <a:ext cx="10707809" cy="386155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20" name="Arrow: Left 5">
            <a:extLst>
              <a:ext uri="{FF2B5EF4-FFF2-40B4-BE49-F238E27FC236}">
                <a16:creationId xmlns:a16="http://schemas.microsoft.com/office/drawing/2014/main" id="{D1FC9FB8-F799-B94A-A77E-E6227941792B}"/>
              </a:ext>
            </a:extLst>
          </p:cNvPr>
          <p:cNvSpPr/>
          <p:nvPr/>
        </p:nvSpPr>
        <p:spPr>
          <a:xfrm>
            <a:off x="1434899" y="5256897"/>
            <a:ext cx="1323799" cy="921435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5544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Are you ready?</a:t>
            </a:r>
            <a:br>
              <a:rPr lang="en-US" sz="4400" dirty="0"/>
            </a:br>
            <a:r>
              <a:rPr lang="en-US" dirty="0"/>
              <a:t>Click on the image below to connect.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AF998464-C427-954F-9615-FC3AB0D67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1837619"/>
            <a:ext cx="11160124" cy="4315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rrow: Left 4">
            <a:extLst>
              <a:ext uri="{FF2B5EF4-FFF2-40B4-BE49-F238E27FC236}">
                <a16:creationId xmlns:a16="http://schemas.microsoft.com/office/drawing/2014/main" id="{90A825CE-1B7B-4340-905E-295362A202C8}"/>
              </a:ext>
            </a:extLst>
          </p:cNvPr>
          <p:cNvSpPr/>
          <p:nvPr/>
        </p:nvSpPr>
        <p:spPr>
          <a:xfrm rot="10800000">
            <a:off x="5082475" y="3142042"/>
            <a:ext cx="779584" cy="604911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6493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64C5852-C660-4260-A51A-572E795C6AD1}"/>
              </a:ext>
            </a:extLst>
          </p:cNvPr>
          <p:cNvSpPr/>
          <p:nvPr/>
        </p:nvSpPr>
        <p:spPr>
          <a:xfrm>
            <a:off x="224534" y="3973206"/>
            <a:ext cx="2740820" cy="2701089"/>
          </a:xfrm>
          <a:prstGeom prst="wedgeEllipseCallout">
            <a:avLst>
              <a:gd name="adj1" fmla="val 59947"/>
              <a:gd name="adj2" fmla="val 26832"/>
            </a:avLst>
          </a:prstGeom>
          <a:solidFill>
            <a:srgbClr val="363D41">
              <a:alpha val="6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52DC0-82AC-4DE9-8145-7B92CE1D6BB6}"/>
              </a:ext>
            </a:extLst>
          </p:cNvPr>
          <p:cNvSpPr txBox="1"/>
          <p:nvPr/>
        </p:nvSpPr>
        <p:spPr>
          <a:xfrm>
            <a:off x="331627" y="4674287"/>
            <a:ext cx="25266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 smtClean="0">
                <a:solidFill>
                  <a:schemeClr val="bg1"/>
                </a:solidFill>
              </a:rPr>
              <a:t>Thank</a:t>
            </a:r>
            <a:br>
              <a:rPr lang="en-AU" sz="4400" dirty="0" smtClean="0">
                <a:solidFill>
                  <a:schemeClr val="bg1"/>
                </a:solidFill>
              </a:rPr>
            </a:br>
            <a:r>
              <a:rPr lang="en-AU" sz="4400" dirty="0" smtClean="0">
                <a:solidFill>
                  <a:schemeClr val="bg1"/>
                </a:solidFill>
              </a:rPr>
              <a:t>you</a:t>
            </a:r>
            <a:endParaRPr lang="en-AU" sz="4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7E745-B2AC-EF42-A368-272E56142CD3}"/>
              </a:ext>
            </a:extLst>
          </p:cNvPr>
          <p:cNvSpPr txBox="1"/>
          <p:nvPr/>
        </p:nvSpPr>
        <p:spPr>
          <a:xfrm>
            <a:off x="9769811" y="5970171"/>
            <a:ext cx="1906252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Male Maori wrasse</a:t>
            </a:r>
          </a:p>
        </p:txBody>
      </p:sp>
    </p:spTree>
    <p:extLst>
      <p:ext uri="{BB962C8B-B14F-4D97-AF65-F5344CB8AC3E}">
        <p14:creationId xmlns:p14="http://schemas.microsoft.com/office/powerpoint/2010/main" val="2922183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35E88E-5747-A243-B4DF-94CA943EFF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400" dirty="0"/>
              <a:t>Check understanding.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Next, is what you’ve all been waiting for.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The answers to questions asked in </a:t>
            </a:r>
            <a:r>
              <a:rPr lang="en-US" sz="3200" dirty="0" smtClean="0"/>
              <a:t>Part </a:t>
            </a:r>
            <a:r>
              <a:rPr lang="en-US" sz="3200" dirty="0"/>
              <a:t>1 (</a:t>
            </a:r>
            <a:r>
              <a:rPr lang="en-US" sz="3200" i="1" dirty="0"/>
              <a:t>before</a:t>
            </a:r>
            <a:r>
              <a:rPr lang="en-US" sz="3200" dirty="0"/>
              <a:t> the excursion) and/or </a:t>
            </a:r>
            <a:r>
              <a:rPr lang="en-US" sz="3200" dirty="0" smtClean="0"/>
              <a:t>Part </a:t>
            </a:r>
            <a:r>
              <a:rPr lang="en-US" sz="3200" dirty="0"/>
              <a:t>2 (</a:t>
            </a:r>
            <a:r>
              <a:rPr lang="en-US" sz="3200" i="1" dirty="0"/>
              <a:t>on</a:t>
            </a:r>
            <a:r>
              <a:rPr lang="en-US" sz="3200" dirty="0"/>
              <a:t> the excursion).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Let’s check how you went!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AAD124-4DDF-8549-87E8-DAE5625A5D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718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1586FC-7C64-8844-9D6E-CEEB1CBAA2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047" r="148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5811B5-9F62-424C-AE7F-CCD2F651B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6" y="565987"/>
            <a:ext cx="4679062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AU" sz="5400" dirty="0"/>
              <a:t>Sea cucumber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6461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5C92C0-4EC9-0542-BEAE-3B94A83B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5400" dirty="0"/>
              <a:t>Why count sea cucumbers?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2DE4B-3580-254E-BF4C-C2705192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23F06-AC1C-C24F-891F-C7A282B93D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b="8737"/>
          <a:stretch/>
        </p:blipFill>
        <p:spPr>
          <a:xfrm>
            <a:off x="1" y="1769032"/>
            <a:ext cx="4147000" cy="4163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92B61-6184-3741-8741-9B2B97C83B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3" b="4089"/>
          <a:stretch/>
        </p:blipFill>
        <p:spPr>
          <a:xfrm>
            <a:off x="4147000" y="1769032"/>
            <a:ext cx="3897999" cy="4175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EB561-F949-CA45-9D9C-FB612EC0CC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r="16314" b="4386"/>
          <a:stretch/>
        </p:blipFill>
        <p:spPr>
          <a:xfrm>
            <a:off x="8044999" y="1780847"/>
            <a:ext cx="4147001" cy="4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9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D013C2-13D4-884B-AC28-466C1B1EBB3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6" b="114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48E3CA-D9E9-7940-A71B-959BE525398F}"/>
              </a:ext>
            </a:extLst>
          </p:cNvPr>
          <p:cNvSpPr txBox="1"/>
          <p:nvPr/>
        </p:nvSpPr>
        <p:spPr>
          <a:xfrm>
            <a:off x="515937" y="2371150"/>
            <a:ext cx="5256901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tx2"/>
                </a:solidFill>
              </a:rPr>
              <a:t>vacuum cleaners of the sea.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6A276-35AF-4642-A97F-BCC54F87103A}"/>
              </a:ext>
            </a:extLst>
          </p:cNvPr>
          <p:cNvSpPr txBox="1"/>
          <p:nvPr/>
        </p:nvSpPr>
        <p:spPr>
          <a:xfrm>
            <a:off x="515937" y="1732172"/>
            <a:ext cx="5400121" cy="588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200" i="1" dirty="0">
                <a:solidFill>
                  <a:schemeClr val="tx2"/>
                </a:solidFill>
              </a:rPr>
              <a:t>Hint: </a:t>
            </a:r>
            <a:r>
              <a:rPr lang="en-AU" sz="3200" dirty="0">
                <a:solidFill>
                  <a:schemeClr val="tx2"/>
                </a:solidFill>
              </a:rPr>
              <a:t>Sea cucumbers are the</a:t>
            </a:r>
          </a:p>
        </p:txBody>
      </p:sp>
    </p:spTree>
    <p:extLst>
      <p:ext uri="{BB962C8B-B14F-4D97-AF65-F5344CB8AC3E}">
        <p14:creationId xmlns:p14="http://schemas.microsoft.com/office/powerpoint/2010/main" val="3212436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8E031-4766-F341-9BC5-6694CD0B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A400A-EC3C-6D4B-B81D-A9B134AE6E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5939" y="1745360"/>
            <a:ext cx="11160124" cy="2307351"/>
          </a:xfrm>
          <a:prstGeom prst="rect">
            <a:avLst/>
          </a:prstGeom>
        </p:spPr>
        <p:txBody>
          <a:bodyPr numCol="2" spcCol="360000"/>
          <a:lstStyle/>
          <a:p>
            <a:pPr marL="0" indent="0">
              <a:buNone/>
            </a:pPr>
            <a:r>
              <a:rPr lang="en-AU" sz="1600" dirty="0"/>
              <a:t>This PowerPoint is </a:t>
            </a:r>
            <a:r>
              <a:rPr lang="en-AU" sz="1600" dirty="0" smtClean="0"/>
              <a:t>Part </a:t>
            </a:r>
            <a:r>
              <a:rPr lang="en-AU" sz="1600" dirty="0"/>
              <a:t>3 of the </a:t>
            </a:r>
            <a:r>
              <a:rPr lang="en-AU" sz="1600" i="1" dirty="0"/>
              <a:t>Be a Marine Biologist for a Day</a:t>
            </a:r>
            <a:r>
              <a:rPr lang="en-AU" sz="1600" dirty="0"/>
              <a:t> program designed for year 4 by the Great Barrier Reef Marine Park Authority (GBRMPA). </a:t>
            </a:r>
          </a:p>
          <a:p>
            <a:pPr marL="0" indent="0">
              <a:buNone/>
            </a:pPr>
            <a:r>
              <a:rPr lang="en-US" sz="1600" dirty="0"/>
              <a:t>View this PowerPoint </a:t>
            </a:r>
            <a:r>
              <a:rPr lang="en-US" sz="1600" i="1" dirty="0"/>
              <a:t>after</a:t>
            </a:r>
            <a:r>
              <a:rPr lang="en-US" sz="1600" dirty="0"/>
              <a:t> your excursion, with the accompanying activity book.</a:t>
            </a:r>
          </a:p>
          <a:p>
            <a:pPr marL="0" indent="0">
              <a:buNone/>
            </a:pPr>
            <a:r>
              <a:rPr lang="en-US" sz="1600" dirty="0"/>
              <a:t>This is Part 3: Making connections</a:t>
            </a:r>
            <a:r>
              <a:rPr lang="en-US" sz="1600" i="1" dirty="0"/>
              <a:t>.</a:t>
            </a:r>
            <a:r>
              <a:rPr lang="en-US" sz="1600" dirty="0"/>
              <a:t> This is the last part of the program. This is when your students make connections with all they’ve learned and experienced so far.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On your excursion, you conducted an Eye on the Reef </a:t>
            </a:r>
            <a:r>
              <a:rPr lang="en-US" sz="1600" dirty="0" smtClean="0"/>
              <a:t>citizen science activity </a:t>
            </a:r>
            <a:r>
              <a:rPr lang="en-US" sz="1600" dirty="0"/>
              <a:t>with your </a:t>
            </a:r>
            <a:r>
              <a:rPr lang="en-US" sz="1600" dirty="0" smtClean="0"/>
              <a:t>reef guide. Now </a:t>
            </a:r>
            <a:r>
              <a:rPr lang="en-US" sz="1600" dirty="0"/>
              <a:t>it’s time to upload your data to the GBRMPA website. It’s also time for students to check understanding by answering any questions in </a:t>
            </a:r>
            <a:r>
              <a:rPr lang="en-US" sz="1600" dirty="0" smtClean="0"/>
              <a:t>Parts </a:t>
            </a:r>
            <a:r>
              <a:rPr lang="en-US" sz="1600" dirty="0"/>
              <a:t>1 and 2. </a:t>
            </a:r>
          </a:p>
          <a:p>
            <a:pPr marL="0" indent="0">
              <a:buNone/>
            </a:pPr>
            <a:r>
              <a:rPr lang="en-US" sz="1600" dirty="0"/>
              <a:t>The Great Barrier Reef Marine Park Authority would like to thank you for uploading your data to their </a:t>
            </a:r>
            <a:r>
              <a:rPr lang="en-US" sz="1600" dirty="0" smtClean="0"/>
              <a:t>Rapid Monitoring database</a:t>
            </a:r>
            <a:r>
              <a:rPr lang="en-US" sz="1600" dirty="0"/>
              <a:t>. We hope to see you again next year!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86CF89F-3475-C340-A8A6-AB11D2F0AE2B}"/>
              </a:ext>
            </a:extLst>
          </p:cNvPr>
          <p:cNvSpPr txBox="1">
            <a:spLocks/>
          </p:cNvSpPr>
          <p:nvPr/>
        </p:nvSpPr>
        <p:spPr>
          <a:xfrm>
            <a:off x="515938" y="570592"/>
            <a:ext cx="11160124" cy="103239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2"/>
                </a:solidFill>
              </a:rPr>
              <a:t>Thank you for organising your trip to the reef with us. </a:t>
            </a:r>
            <a:br>
              <a:rPr lang="en-AU" dirty="0">
                <a:solidFill>
                  <a:schemeClr val="accent2"/>
                </a:solidFill>
              </a:rPr>
            </a:br>
            <a:r>
              <a:rPr lang="en-AU">
                <a:solidFill>
                  <a:schemeClr val="accent2"/>
                </a:solidFill>
              </a:rPr>
              <a:t>We had a great time and hope you did too.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58787E-7667-044B-A520-CC41F82E9197}"/>
              </a:ext>
            </a:extLst>
          </p:cNvPr>
          <p:cNvGrpSpPr/>
          <p:nvPr/>
        </p:nvGrpSpPr>
        <p:grpSpPr>
          <a:xfrm>
            <a:off x="6283678" y="5582391"/>
            <a:ext cx="5298368" cy="572459"/>
            <a:chOff x="6179390" y="5574953"/>
            <a:chExt cx="5298368" cy="5724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A72E96-A864-C345-A638-048EF69DFB8D}"/>
                </a:ext>
              </a:extLst>
            </p:cNvPr>
            <p:cNvSpPr/>
            <p:nvPr/>
          </p:nvSpPr>
          <p:spPr>
            <a:xfrm>
              <a:off x="6179390" y="5574953"/>
              <a:ext cx="5298368" cy="5724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DE311-B1F6-204A-9CC6-532A50206063}"/>
                </a:ext>
              </a:extLst>
            </p:cNvPr>
            <p:cNvSpPr txBox="1"/>
            <p:nvPr/>
          </p:nvSpPr>
          <p:spPr>
            <a:xfrm>
              <a:off x="7186121" y="5600336"/>
              <a:ext cx="4291637" cy="525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AU" sz="900" dirty="0">
                  <a:solidFill>
                    <a:schemeClr val="tx2"/>
                  </a:solidFill>
                </a:rPr>
                <a:t>Licensed by the Commonwealth of Australia for use under a Creative Commons By Attribution 4.0 International licence with the exception of content supplied by third parties and any photographs. </a:t>
              </a:r>
              <a:r>
                <a:rPr lang="en-AU" sz="900" u="sng" dirty="0">
                  <a:solidFill>
                    <a:schemeClr val="tx2"/>
                  </a:solidFill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http://creativecommons.org/licences/by/4.0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pic>
          <p:nvPicPr>
            <p:cNvPr id="9" name="Picture 8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430E015F-5D40-844A-BF02-AFDE4C58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3592" y="5665879"/>
              <a:ext cx="857480" cy="30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806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keep the </a:t>
            </a:r>
            <a:br>
              <a:rPr lang="en-US" dirty="0"/>
            </a:br>
            <a:r>
              <a:rPr lang="en-US" dirty="0"/>
              <a:t>sand clean and filtered.</a:t>
            </a:r>
            <a:endParaRPr lang="en-AU" sz="20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8124326-4643-6648-8055-6B0093E1DE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r="1387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7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779670-51AE-374C-BEF8-58DA599C7A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" r="-3" b="235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510FC39-85EE-BD4B-A4E6-48FB792D158D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605490" cy="81063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5400" dirty="0"/>
              <a:t>Giant clam</a:t>
            </a:r>
            <a:endParaRPr lang="en-US" sz="5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E00D93-E084-C24F-A849-B577075A15D0}"/>
              </a:ext>
            </a:extLst>
          </p:cNvPr>
          <p:cNvSpPr/>
          <p:nvPr/>
        </p:nvSpPr>
        <p:spPr>
          <a:xfrm>
            <a:off x="7762464" y="-2217437"/>
            <a:ext cx="6102624" cy="592137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93FE9-969E-C34D-98E8-B212850E4704}"/>
              </a:ext>
            </a:extLst>
          </p:cNvPr>
          <p:cNvSpPr txBox="1"/>
          <p:nvPr/>
        </p:nvSpPr>
        <p:spPr>
          <a:xfrm>
            <a:off x="9523143" y="573465"/>
            <a:ext cx="2152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tx2"/>
                </a:solidFill>
              </a:rPr>
              <a:t>VULNERABLE TO EXTINCTION</a:t>
            </a:r>
          </a:p>
        </p:txBody>
      </p:sp>
    </p:spTree>
    <p:extLst>
      <p:ext uri="{BB962C8B-B14F-4D97-AF65-F5344CB8AC3E}">
        <p14:creationId xmlns:p14="http://schemas.microsoft.com/office/powerpoint/2010/main" val="1277760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44F07-6F0F-BD45-BF37-156C75DD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AACAD-8952-D448-8590-CAAFC1EA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The biggest </a:t>
            </a:r>
            <a:br>
              <a:rPr lang="en-US" dirty="0"/>
            </a:br>
            <a:r>
              <a:rPr lang="en-US" dirty="0"/>
              <a:t>giant clam recorded was 1.4m. </a:t>
            </a:r>
          </a:p>
          <a:p>
            <a:pPr>
              <a:spcAft>
                <a:spcPts val="1800"/>
              </a:spcAft>
            </a:pPr>
            <a:r>
              <a:rPr lang="en-US" dirty="0"/>
              <a:t>Bigger than you! </a:t>
            </a:r>
            <a:endParaRPr lang="en-AU" sz="28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F04B409-E9CD-CE41-A414-303E833298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6" b="1674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29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6DA798-8E26-B94F-9D5B-D510655D11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27" b="48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0C7E78F-4524-B444-8447-6C5FEB92C5B8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4374116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Anemonefish</a:t>
            </a:r>
          </a:p>
        </p:txBody>
      </p:sp>
    </p:spTree>
    <p:extLst>
      <p:ext uri="{BB962C8B-B14F-4D97-AF65-F5344CB8AC3E}">
        <p14:creationId xmlns:p14="http://schemas.microsoft.com/office/powerpoint/2010/main" val="2020923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4CF6FE-022E-7145-86A9-5AB15D7F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85E9A-590C-A349-9A6B-23B7A0FC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anemonefish reproduce?</a:t>
            </a:r>
            <a:endParaRPr lang="en-US" sz="48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9210449-4EA1-A445-B174-17FA79357E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5" t="4218" r="19053" b="6320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12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234FDEEA-04E7-7043-A032-29AB5B226F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5" t="4218" r="19053" b="6320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4CF6FE-022E-7145-86A9-5AB15D7F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85E9A-590C-A349-9A6B-23B7A0FC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They lay eggs.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Baby anemonefish can </a:t>
            </a:r>
            <a:br>
              <a:rPr lang="en-US" sz="3200" dirty="0"/>
            </a:br>
            <a:r>
              <a:rPr lang="en-US" sz="3200" dirty="0"/>
              <a:t>swim very fast soon </a:t>
            </a:r>
            <a:br>
              <a:rPr lang="en-US" sz="3200" dirty="0"/>
            </a:br>
            <a:r>
              <a:rPr lang="en-US" sz="3200" dirty="0"/>
              <a:t>after hatching.</a:t>
            </a:r>
            <a:endParaRPr lang="en-AU" sz="3200" dirty="0"/>
          </a:p>
        </p:txBody>
      </p:sp>
      <p:sp>
        <p:nvSpPr>
          <p:cNvPr id="5" name="Arrow: Up 5">
            <a:extLst>
              <a:ext uri="{FF2B5EF4-FFF2-40B4-BE49-F238E27FC236}">
                <a16:creationId xmlns:a16="http://schemas.microsoft.com/office/drawing/2014/main" id="{8BC92CDF-BFFC-944F-A6A9-21FE5BA45671}"/>
              </a:ext>
            </a:extLst>
          </p:cNvPr>
          <p:cNvSpPr/>
          <p:nvPr/>
        </p:nvSpPr>
        <p:spPr>
          <a:xfrm rot="3107372">
            <a:off x="7137319" y="3574707"/>
            <a:ext cx="1261872" cy="140252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1816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9F971-B984-8042-82DD-0AA8EF564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1" b="1627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AC4DAB-E953-4F46-8016-0DC3024E1333}"/>
              </a:ext>
            </a:extLst>
          </p:cNvPr>
          <p:cNvSpPr txBox="1"/>
          <p:nvPr/>
        </p:nvSpPr>
        <p:spPr>
          <a:xfrm>
            <a:off x="515938" y="1935106"/>
            <a:ext cx="1908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Bright colours and pretty patterns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C08C3A-28BB-FA43-9AC1-3EE8F09DE8CB}"/>
              </a:ext>
            </a:extLst>
          </p:cNvPr>
          <p:cNvSpPr txBox="1"/>
          <p:nvPr/>
        </p:nvSpPr>
        <p:spPr>
          <a:xfrm>
            <a:off x="8955680" y="3786774"/>
            <a:ext cx="2336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 Long snout and little mouth for eating coral polyps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8ACC1-5CAF-6D40-AA4E-9307EB219B67}"/>
              </a:ext>
            </a:extLst>
          </p:cNvPr>
          <p:cNvSpPr txBox="1"/>
          <p:nvPr/>
        </p:nvSpPr>
        <p:spPr>
          <a:xfrm>
            <a:off x="4910353" y="5612051"/>
            <a:ext cx="237129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Flat body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8700EDA-1101-B94F-A1CA-EC8185236EEB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910290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400" dirty="0"/>
              <a:t>Butterflyfish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10027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75F97F-CC5B-B749-A0FE-7B05508A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8F1E-8014-114D-96C8-8AEA7A39A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Some have a </a:t>
            </a:r>
            <a:br>
              <a:rPr lang="en-US" dirty="0"/>
            </a:br>
            <a:r>
              <a:rPr lang="en-US" dirty="0"/>
              <a:t>fake eye spot.</a:t>
            </a:r>
          </a:p>
          <a:p>
            <a:pPr>
              <a:spcAft>
                <a:spcPts val="1800"/>
              </a:spcAft>
            </a:pPr>
            <a:r>
              <a:rPr lang="en-US" dirty="0"/>
              <a:t>Why?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3F23106-A0D9-2A41-AC66-8797145DC0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14310"/>
          <a:stretch/>
        </p:blipFill>
        <p:spPr>
          <a:prstGeom prst="rect">
            <a:avLst/>
          </a:prstGeom>
        </p:spPr>
      </p:pic>
      <p:sp>
        <p:nvSpPr>
          <p:cNvPr id="6" name="Arrow: Down 1">
            <a:extLst>
              <a:ext uri="{FF2B5EF4-FFF2-40B4-BE49-F238E27FC236}">
                <a16:creationId xmlns:a16="http://schemas.microsoft.com/office/drawing/2014/main" id="{CB971A08-8D27-7240-9DF0-6B8908AC9B89}"/>
              </a:ext>
            </a:extLst>
          </p:cNvPr>
          <p:cNvSpPr/>
          <p:nvPr/>
        </p:nvSpPr>
        <p:spPr>
          <a:xfrm rot="7851058">
            <a:off x="7303012" y="4057964"/>
            <a:ext cx="698211" cy="85244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8981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DE3507-B2FD-D244-A4E1-D15E345A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7AEA2-3E1A-B746-A60F-55BDF039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trick their predators.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077378-3BBD-F443-8FD5-4C215F3473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14310"/>
          <a:stretch/>
        </p:blipFill>
        <p:spPr>
          <a:prstGeom prst="rect">
            <a:avLst/>
          </a:prstGeom>
        </p:spPr>
      </p:pic>
      <p:sp>
        <p:nvSpPr>
          <p:cNvPr id="6" name="Arrow: Down 1">
            <a:extLst>
              <a:ext uri="{FF2B5EF4-FFF2-40B4-BE49-F238E27FC236}">
                <a16:creationId xmlns:a16="http://schemas.microsoft.com/office/drawing/2014/main" id="{F039C53D-9681-BB43-A534-D8B0BFAC40FB}"/>
              </a:ext>
            </a:extLst>
          </p:cNvPr>
          <p:cNvSpPr/>
          <p:nvPr/>
        </p:nvSpPr>
        <p:spPr>
          <a:xfrm rot="7851058">
            <a:off x="7303012" y="4057964"/>
            <a:ext cx="698211" cy="85244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329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CE6CAC-4679-1848-98AB-5E36F61E6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7743" r="-1" b="22397"/>
          <a:stretch/>
        </p:blipFill>
        <p:spPr>
          <a:xfrm>
            <a:off x="0" y="0"/>
            <a:ext cx="12192000" cy="687449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D8F19883-D4EB-DD4A-9781-563C025AB635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6176410" cy="127952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/>
              <a:t>Grazing </a:t>
            </a:r>
            <a:r>
              <a:rPr lang="en-US" sz="5400" dirty="0" smtClean="0"/>
              <a:t>herbivores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2000" dirty="0"/>
              <a:t>Parrotfish / Surgeonfish / Rabbitfish / </a:t>
            </a:r>
            <a:r>
              <a:rPr lang="en-US" sz="2000" dirty="0" err="1"/>
              <a:t>Unicornfish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369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8E031-4766-F341-9BC5-6694CD0B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8765" y="2033044"/>
            <a:ext cx="57191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We would like to acknowledge all of the Aboriginal and Torres Straight Islander peoples who have connection to the Great Barrier Reef.</a:t>
            </a:r>
          </a:p>
          <a:p>
            <a:pPr defTabSz="457200">
              <a:defRPr/>
            </a:pPr>
            <a:endParaRPr lang="en-US" sz="2000" dirty="0">
              <a:solidFill>
                <a:prstClr val="black"/>
              </a:solidFill>
              <a:latin typeface="Arial Body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We </a:t>
            </a:r>
            <a:r>
              <a:rPr lang="en-US" sz="2000" dirty="0" err="1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recognise</a:t>
            </a: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 their continuing connection to land, water and community, and pay our respects to their Elders past, present and emerging.</a:t>
            </a:r>
            <a:endParaRPr lang="en-AU" sz="2000" dirty="0">
              <a:solidFill>
                <a:prstClr val="black"/>
              </a:solidFill>
              <a:latin typeface="Arial Body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4558" r="19132"/>
          <a:stretch/>
        </p:blipFill>
        <p:spPr>
          <a:xfrm>
            <a:off x="7013645" y="1296785"/>
            <a:ext cx="4235715" cy="42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03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6AB18-5553-3241-AE79-88FE5603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4A92-6591-8947-BBFE-88BCECBA1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grazing herbivores called </a:t>
            </a:r>
            <a:br>
              <a:rPr lang="en-US" dirty="0"/>
            </a:br>
            <a:r>
              <a:rPr lang="en-US" dirty="0"/>
              <a:t>the lawnmowers of the Reef?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F6943BF-C734-6647-AD4C-05A04A1B84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r="1394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05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BC4820-FB38-DF48-B547-78A1BA1D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B4287-32C1-CE4D-86E6-6D0CFB875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they graze on so much algae.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E1A6AB1-3B17-A445-8D3C-5696D9832E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r="1394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70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1F70A-F559-FB43-A464-F7A6EAAB31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16303" r="1089" b="13039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E5E521D-02F8-DA4B-AFE9-6C88148335B0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6043890" cy="135557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AU" sz="5400" dirty="0"/>
              <a:t>Cods and groupers</a:t>
            </a:r>
            <a:br>
              <a:rPr lang="en-AU" sz="5400" dirty="0"/>
            </a:br>
            <a:r>
              <a:rPr lang="en-AU" sz="2000" dirty="0"/>
              <a:t>Pronounced grow-per.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2870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001B36-E684-EF4A-8D52-D572CC7E0C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492BB3-2952-8D47-823D-557A25455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1774" y="548524"/>
            <a:ext cx="9188450" cy="69244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Is this big fish older than you?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D24947-801B-2A4D-AB6B-218D5C71A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21411" b="17998"/>
          <a:stretch/>
        </p:blipFill>
        <p:spPr>
          <a:xfrm>
            <a:off x="515937" y="1604212"/>
            <a:ext cx="11160125" cy="45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85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001B36-E684-EF4A-8D52-D572CC7E0C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492BB3-2952-8D47-823D-557A25455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1774" y="553287"/>
            <a:ext cx="9188450" cy="67135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Yes!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D24947-801B-2A4D-AB6B-218D5C71A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21411" b="17998"/>
          <a:stretch/>
        </p:blipFill>
        <p:spPr>
          <a:xfrm>
            <a:off x="515937" y="1604212"/>
            <a:ext cx="11160125" cy="45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3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E37D1-5B26-C742-96D0-3A249A607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b="127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8F1E237-9B13-8B4C-8782-060319944338}"/>
              </a:ext>
            </a:extLst>
          </p:cNvPr>
          <p:cNvSpPr txBox="1">
            <a:spLocks/>
          </p:cNvSpPr>
          <p:nvPr/>
        </p:nvSpPr>
        <p:spPr>
          <a:xfrm>
            <a:off x="515938" y="549276"/>
            <a:ext cx="3565732" cy="93496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/>
              <a:t>Coral trout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6434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AA029-1937-9E40-8A00-0512AC10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032C-1473-4840-9C14-2F0B566D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</a:t>
            </a:r>
            <a:br>
              <a:rPr lang="en-US" dirty="0"/>
            </a:br>
            <a:r>
              <a:rPr lang="en-US" dirty="0"/>
              <a:t>they live?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t="2794" b="-2833"/>
          <a:stretch/>
        </p:blipFill>
        <p:spPr>
          <a:xfrm>
            <a:off x="6299200" y="549274"/>
            <a:ext cx="5376862" cy="57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84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DCC2C8E-0B7C-BA47-A542-A0098EFC6E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r="18366"/>
          <a:stretch/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AA029-1937-9E40-8A00-0512AC10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032C-1473-4840-9C14-2F0B566D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</a:t>
            </a:r>
            <a:r>
              <a:rPr lang="en-US" dirty="0" smtClean="0"/>
              <a:t>Reef, </a:t>
            </a:r>
            <a:r>
              <a:rPr lang="en-US" dirty="0"/>
              <a:t>often hiding under ledges and overhangs.</a:t>
            </a:r>
          </a:p>
        </p:txBody>
      </p:sp>
    </p:spTree>
    <p:extLst>
      <p:ext uri="{BB962C8B-B14F-4D97-AF65-F5344CB8AC3E}">
        <p14:creationId xmlns:p14="http://schemas.microsoft.com/office/powerpoint/2010/main" val="3023980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EE390AC-3151-F949-8E88-68245EC0A3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r="17913"/>
          <a:stretch/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AA029-1937-9E40-8A00-0512AC10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032C-1473-4840-9C14-2F0B566D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big must they be to keep?</a:t>
            </a:r>
          </a:p>
        </p:txBody>
      </p:sp>
    </p:spTree>
    <p:extLst>
      <p:ext uri="{BB962C8B-B14F-4D97-AF65-F5344CB8AC3E}">
        <p14:creationId xmlns:p14="http://schemas.microsoft.com/office/powerpoint/2010/main" val="3777764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EE390AC-3151-F949-8E88-68245EC0A3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r="17913"/>
          <a:stretch/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AA029-1937-9E40-8A00-0512AC10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032C-1473-4840-9C14-2F0B566D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least 38cm.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01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8E031-4766-F341-9BC5-6694CD0B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425" y="1050668"/>
            <a:ext cx="5470874" cy="4315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2494" y="2330073"/>
            <a:ext cx="53561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We would like to acknowledge </a:t>
            </a:r>
            <a:r>
              <a:rPr lang="en-AU" sz="2000" dirty="0" smtClean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(insert name of local </a:t>
            </a:r>
            <a:r>
              <a:rPr lang="en-AU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Traditional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AU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wner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group)</a:t>
            </a: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 peoples as the Traditional Owners of the Land and Sea Country </a:t>
            </a:r>
            <a:r>
              <a:rPr lang="en-AU" sz="2000" dirty="0" smtClean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that we visited as </a:t>
            </a: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part of your excursion. </a:t>
            </a:r>
            <a:endParaRPr lang="en-A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48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F838C1-CE38-F446-8260-DDCDD44C51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" b="25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460BCCE-F4E4-1342-9E9E-D887AF906CBC}"/>
              </a:ext>
            </a:extLst>
          </p:cNvPr>
          <p:cNvSpPr txBox="1">
            <a:spLocks/>
          </p:cNvSpPr>
          <p:nvPr/>
        </p:nvSpPr>
        <p:spPr>
          <a:xfrm>
            <a:off x="515936" y="565986"/>
            <a:ext cx="5990881" cy="136883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5400" dirty="0"/>
              <a:t>Maori wrasse</a:t>
            </a:r>
            <a:br>
              <a:rPr lang="en-US" sz="5400" dirty="0"/>
            </a:br>
            <a:r>
              <a:rPr lang="en-AU" sz="2000" dirty="0"/>
              <a:t>also called </a:t>
            </a:r>
            <a:r>
              <a:rPr lang="en-AU" sz="2000" dirty="0" err="1"/>
              <a:t>humphead</a:t>
            </a:r>
            <a:r>
              <a:rPr lang="en-AU" sz="2000" dirty="0"/>
              <a:t> wrasse or Napoleon wrasse.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57920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D02077F-A28A-5A49-95A0-0D717940E5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r="13873"/>
          <a:stretch/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8F3D6-3D99-7445-B681-A77E70A2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9B43B-30E7-7142-A2F5-489F4C28A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</a:t>
            </a:r>
            <a:br>
              <a:rPr lang="en-US" dirty="0"/>
            </a:br>
            <a:r>
              <a:rPr lang="en-US" dirty="0"/>
              <a:t>they live? </a:t>
            </a:r>
          </a:p>
        </p:txBody>
      </p:sp>
    </p:spTree>
    <p:extLst>
      <p:ext uri="{BB962C8B-B14F-4D97-AF65-F5344CB8AC3E}">
        <p14:creationId xmlns:p14="http://schemas.microsoft.com/office/powerpoint/2010/main" val="4240007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CD5B781-DC6C-0040-A701-117B9AB33C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r="13897"/>
          <a:stretch/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8F3D6-3D99-7445-B681-A77E70A2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9B43B-30E7-7142-A2F5-489F4C28A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Maori wrasse </a:t>
            </a:r>
            <a:br>
              <a:rPr lang="en-US" dirty="0"/>
            </a:br>
            <a:r>
              <a:rPr lang="en-US" dirty="0"/>
              <a:t>live on the Reef </a:t>
            </a:r>
            <a:br>
              <a:rPr lang="en-US" dirty="0"/>
            </a:br>
            <a:r>
              <a:rPr lang="en-US" dirty="0"/>
              <a:t>and occupy limited home ranges.</a:t>
            </a:r>
          </a:p>
        </p:txBody>
      </p:sp>
    </p:spTree>
    <p:extLst>
      <p:ext uri="{BB962C8B-B14F-4D97-AF65-F5344CB8AC3E}">
        <p14:creationId xmlns:p14="http://schemas.microsoft.com/office/powerpoint/2010/main" val="1698232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A0537E5-24A0-E945-9F69-8D12869893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1675" r="23854" b="4444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8F3D6-3D99-7445-B681-A77E70A2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9B43B-30E7-7142-A2F5-489F4C28A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Adults swim across the reefs during the day, resting at night in caves and under coral ledges. </a:t>
            </a:r>
          </a:p>
        </p:txBody>
      </p:sp>
    </p:spTree>
    <p:extLst>
      <p:ext uri="{BB962C8B-B14F-4D97-AF65-F5344CB8AC3E}">
        <p14:creationId xmlns:p14="http://schemas.microsoft.com/office/powerpoint/2010/main" val="3188934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53321-270E-2842-9865-C387B7BB4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2341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51F2173-75A7-3B4E-9217-1942C6458C01}"/>
              </a:ext>
            </a:extLst>
          </p:cNvPr>
          <p:cNvSpPr txBox="1">
            <a:spLocks/>
          </p:cNvSpPr>
          <p:nvPr/>
        </p:nvSpPr>
        <p:spPr>
          <a:xfrm>
            <a:off x="515937" y="549276"/>
            <a:ext cx="3671749" cy="93496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sz="5400" dirty="0"/>
              <a:t>Sea turtles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5742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DA686-C6B5-984A-98A5-1FF166E6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C6B5D-2A5E-B04A-8AAB-C2CC1127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dirty="0"/>
              <a:t>What do sea </a:t>
            </a:r>
            <a:br>
              <a:rPr lang="en-US" sz="4400" dirty="0"/>
            </a:br>
            <a:r>
              <a:rPr lang="en-US" sz="4400" dirty="0"/>
              <a:t>turtles eat that look like jellyfish?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BD0026-E144-AA4D-998E-6B8BB7B8A1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b="1109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42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DA686-C6B5-984A-98A5-1FF166E6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C6B5D-2A5E-B04A-8AAB-C2CC1127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Plastic </a:t>
            </a:r>
            <a:br>
              <a:rPr lang="en-US" dirty="0"/>
            </a:br>
            <a:r>
              <a:rPr lang="en-US" dirty="0" smtClean="0"/>
              <a:t>bags.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BD0026-E144-AA4D-998E-6B8BB7B8A1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b="1109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453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hostnets fish on: marine rubbish threatens northern Australian turtles">
            <a:extLst>
              <a:ext uri="{FF2B5EF4-FFF2-40B4-BE49-F238E27FC236}">
                <a16:creationId xmlns:a16="http://schemas.microsoft.com/office/drawing/2014/main" id="{39E02A60-05E0-47FA-B9CB-6C4116906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C5DB7-ED2A-43D8-A1D9-B040B9E72EDC}"/>
              </a:ext>
            </a:extLst>
          </p:cNvPr>
          <p:cNvSpPr txBox="1"/>
          <p:nvPr/>
        </p:nvSpPr>
        <p:spPr>
          <a:xfrm>
            <a:off x="0" y="6581001"/>
            <a:ext cx="5431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</a:rPr>
              <a:t>AAP Image/Department of the Environment and Heritage/Melbourne Zoo</a:t>
            </a:r>
            <a:endParaRPr lang="en-A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71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826D4A-76F8-6E4A-A308-BD7553829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" b="115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CF81F41-A56F-AB47-827B-5EAD4F8D0940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2492307" cy="95801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5400" dirty="0"/>
              <a:t>Sharks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4745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F470B-D1E4-7340-86A1-13FCED3CF1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 all sharks need to keep swimming to breathe?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A3DC4-0A6D-994A-BDC2-AB6A691D17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98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386C5-1934-8C46-981B-4591AF5B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90955"/>
            <a:ext cx="11160124" cy="1582719"/>
          </a:xfrm>
        </p:spPr>
        <p:txBody>
          <a:bodyPr/>
          <a:lstStyle/>
          <a:p>
            <a:pPr algn="ctr"/>
            <a:r>
              <a:rPr lang="en-AU" sz="5400" i="1" dirty="0"/>
              <a:t>How can I help the </a:t>
            </a:r>
            <a:br>
              <a:rPr lang="en-AU" sz="5400" i="1" dirty="0"/>
            </a:br>
            <a:r>
              <a:rPr lang="en-AU" sz="5400" i="1" dirty="0"/>
              <a:t>Great Barrier Reef?</a:t>
            </a:r>
            <a:endParaRPr lang="en-US" sz="5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7451E-A349-BC40-863B-DE3700BB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409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C3468F-D054-DD4A-B40B-C39B3DF4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3C6BD-BB7F-7945-96E3-45488E8AB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No. </a:t>
            </a:r>
          </a:p>
          <a:p>
            <a:r>
              <a:rPr lang="en-US" sz="3200" dirty="0"/>
              <a:t>Some sharks sit </a:t>
            </a:r>
            <a:br>
              <a:rPr lang="en-US" sz="3200" dirty="0"/>
            </a:br>
            <a:r>
              <a:rPr lang="en-US" sz="3200" dirty="0"/>
              <a:t>on the bottom and </a:t>
            </a:r>
            <a:br>
              <a:rPr lang="en-US" sz="3200" dirty="0"/>
            </a:br>
            <a:r>
              <a:rPr lang="en-US" sz="3200" dirty="0"/>
              <a:t>breathe by ‘gulping’.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2F0B7B5-4387-A043-951C-4B58DDFC51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r="1788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49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994FFF-8B2F-DE4D-9E4B-CA9D8825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5400" dirty="0"/>
              <a:t>Why count sharks?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834A9-0265-6E43-A8AE-FA598D7E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FF883-9E48-2545-9C5C-60D552BF67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1788556"/>
            <a:ext cx="6096000" cy="4143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E9337F-5A18-2241-827F-953293B764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2098"/>
          <a:stretch/>
        </p:blipFill>
        <p:spPr>
          <a:xfrm>
            <a:off x="6106683" y="1788556"/>
            <a:ext cx="6085317" cy="41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26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2808C4-ADF9-1C4A-B711-A77D416C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A6F9E-61DA-B94F-86B6-D3522E064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Sharks keep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 smtClean="0"/>
              <a:t>Reef </a:t>
            </a:r>
            <a:r>
              <a:rPr lang="en-US" dirty="0"/>
              <a:t>balanced and healthy.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09584C8-BB81-9941-9B0E-E4244ABD68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r="1869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790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17E9C3-EAD5-BA48-972C-8942BDFE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A9738-6210-EB42-9744-03ABC6EEB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sharks </a:t>
            </a:r>
            <a:br>
              <a:rPr lang="en-US" dirty="0"/>
            </a:br>
            <a:r>
              <a:rPr lang="en-US" dirty="0"/>
              <a:t>are threatened </a:t>
            </a:r>
            <a:br>
              <a:rPr lang="en-US" dirty="0"/>
            </a:br>
            <a:r>
              <a:rPr lang="en-US" dirty="0"/>
              <a:t>with extinction.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B11D57A-BF49-4C4B-8059-90D6CE683E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r="1791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10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F470B-D1E4-7340-86A1-13FCED3CF1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did you go?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A3DC4-0A6D-994A-BDC2-AB6A691D17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415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Now that you have learnt about some of the animals on the Great Barrier Reef, how do you think you can help protect them?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290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actions can you take to protect the Great Barrier Reef</a:t>
            </a:r>
            <a:r>
              <a:rPr lang="en-US" dirty="0" smtClean="0"/>
              <a:t>?</a:t>
            </a:r>
            <a:endParaRPr lang="en-AU" dirty="0"/>
          </a:p>
        </p:txBody>
      </p:sp>
      <p:pic>
        <p:nvPicPr>
          <p:cNvPr id="5" name="Picture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12" y="549224"/>
            <a:ext cx="3953962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64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3FA8-21FB-D740-8677-30D8CB125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7" y="549275"/>
            <a:ext cx="5389563" cy="5280025"/>
          </a:xfrm>
        </p:spPr>
        <p:txBody>
          <a:bodyPr/>
          <a:lstStyle/>
          <a:p>
            <a:r>
              <a:rPr lang="en-US" sz="4400" dirty="0"/>
              <a:t>Download</a:t>
            </a:r>
            <a:br>
              <a:rPr lang="en-US" sz="4400" dirty="0"/>
            </a:br>
            <a:r>
              <a:rPr lang="en-US" sz="4400" dirty="0"/>
              <a:t>the </a:t>
            </a:r>
            <a:r>
              <a:rPr lang="en-US" sz="4400" i="1" dirty="0"/>
              <a:t>Eye on the</a:t>
            </a:r>
            <a:br>
              <a:rPr lang="en-US" sz="4400" i="1" dirty="0"/>
            </a:br>
            <a:r>
              <a:rPr lang="en-US" sz="4400" i="1" dirty="0"/>
              <a:t>Reef </a:t>
            </a:r>
            <a:r>
              <a:rPr lang="en-US" sz="4400" dirty="0"/>
              <a:t>app.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4E2BB-5B3F-D644-B245-69977E055AD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57</a:t>
            </a:fld>
            <a:endParaRPr lang="en-US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E6EC866A-883A-1B42-928B-FD96E91E46A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l="-17158" t="-1" r="-19615" b="-1"/>
          <a:stretch/>
        </p:blipFill>
        <p:spPr>
          <a:xfrm>
            <a:off x="6286500" y="549275"/>
            <a:ext cx="5389562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7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9F6D22-2476-584F-9525-32BC33CDD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1A0C9-010E-2043-8E64-423204F74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54224"/>
            <a:ext cx="11160125" cy="5365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Press “</a:t>
            </a:r>
            <a:r>
              <a:rPr lang="en-US" sz="4400" i="1" dirty="0"/>
              <a:t>Sightings</a:t>
            </a:r>
            <a:r>
              <a:rPr lang="en-US" sz="4400" dirty="0"/>
              <a:t>” and “</a:t>
            </a:r>
            <a:r>
              <a:rPr lang="en-US" sz="4400" i="1" dirty="0"/>
              <a:t>Create</a:t>
            </a:r>
            <a:r>
              <a:rPr lang="en-US" sz="4400" dirty="0" smtClean="0"/>
              <a:t>”.</a:t>
            </a:r>
            <a:endParaRPr lang="en-US" sz="44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ADDFD0-CBD9-D243-AD7F-31171C31C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45442"/>
          <a:stretch/>
        </p:blipFill>
        <p:spPr>
          <a:xfrm>
            <a:off x="6322147" y="1387504"/>
            <a:ext cx="4806675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6" name="Picture 5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CA25E062-E073-424C-95C7-009A44A6D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38626"/>
          <a:stretch/>
        </p:blipFill>
        <p:spPr>
          <a:xfrm>
            <a:off x="1787714" y="1387504"/>
            <a:ext cx="4082141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989649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9F6D22-2476-584F-9525-32BC33CDD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1A0C9-010E-2043-8E64-423204F74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7" y="578735"/>
            <a:ext cx="11160125" cy="5365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Press “</a:t>
            </a:r>
            <a:r>
              <a:rPr lang="en-US" sz="4400" i="1" dirty="0"/>
              <a:t>Wildlife</a:t>
            </a:r>
            <a:r>
              <a:rPr lang="en-US" sz="4400" i="1" dirty="0" smtClean="0"/>
              <a:t>”.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20D0CE-3C44-8C4E-807A-4EB2D1670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1138" b="60515"/>
          <a:stretch/>
        </p:blipFill>
        <p:spPr>
          <a:xfrm>
            <a:off x="603656" y="1639352"/>
            <a:ext cx="3273401" cy="432893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94E45E-99FD-2148-A1D5-58B8C3AAF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1" b="45440"/>
          <a:stretch/>
        </p:blipFill>
        <p:spPr>
          <a:xfrm>
            <a:off x="4173465" y="1639351"/>
            <a:ext cx="7616798" cy="13298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03410C-A5CD-D643-B253-83D9482066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95" r="55634" b="17440"/>
          <a:stretch/>
        </p:blipFill>
        <p:spPr>
          <a:xfrm>
            <a:off x="4173465" y="3140817"/>
            <a:ext cx="2209047" cy="282746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515E87-7A79-8E4D-A02A-916A49952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084" r="32674"/>
          <a:stretch/>
        </p:blipFill>
        <p:spPr>
          <a:xfrm>
            <a:off x="6711161" y="3130949"/>
            <a:ext cx="5091932" cy="28418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A277E0-2A1B-3D4D-8A5A-06E54AFB7A84}"/>
              </a:ext>
            </a:extLst>
          </p:cNvPr>
          <p:cNvSpPr/>
          <p:nvPr/>
        </p:nvSpPr>
        <p:spPr>
          <a:xfrm>
            <a:off x="1225296" y="5516408"/>
            <a:ext cx="1335024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8E5BD6-58FB-084E-913D-7E92FE804A94}"/>
              </a:ext>
            </a:extLst>
          </p:cNvPr>
          <p:cNvSpPr/>
          <p:nvPr/>
        </p:nvSpPr>
        <p:spPr>
          <a:xfrm>
            <a:off x="1225296" y="4108231"/>
            <a:ext cx="1664208" cy="43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89D671-CB82-EB41-B882-8CD5AE52AB8D}"/>
              </a:ext>
            </a:extLst>
          </p:cNvPr>
          <p:cNvSpPr/>
          <p:nvPr/>
        </p:nvSpPr>
        <p:spPr>
          <a:xfrm>
            <a:off x="1280160" y="3045198"/>
            <a:ext cx="2123774" cy="583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33071C-FF70-6B45-9D8D-536F0A5CEC8E}"/>
              </a:ext>
            </a:extLst>
          </p:cNvPr>
          <p:cNvSpPr/>
          <p:nvPr/>
        </p:nvSpPr>
        <p:spPr>
          <a:xfrm>
            <a:off x="4752651" y="3594250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E574E1-3354-204C-A303-CFA47B65467E}"/>
              </a:ext>
            </a:extLst>
          </p:cNvPr>
          <p:cNvSpPr/>
          <p:nvPr/>
        </p:nvSpPr>
        <p:spPr>
          <a:xfrm>
            <a:off x="4742808" y="4615716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CED16F-AA12-7541-8B62-89964B28D402}"/>
              </a:ext>
            </a:extLst>
          </p:cNvPr>
          <p:cNvSpPr/>
          <p:nvPr/>
        </p:nvSpPr>
        <p:spPr>
          <a:xfrm>
            <a:off x="4788625" y="5516409"/>
            <a:ext cx="1307376" cy="29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A52A53-4D5F-1F49-A414-4C352B487A7A}"/>
              </a:ext>
            </a:extLst>
          </p:cNvPr>
          <p:cNvSpPr/>
          <p:nvPr/>
        </p:nvSpPr>
        <p:spPr>
          <a:xfrm>
            <a:off x="7530060" y="3802822"/>
            <a:ext cx="1997988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E94DFA-E3DB-B54D-85AA-96F5B037E6D5}"/>
              </a:ext>
            </a:extLst>
          </p:cNvPr>
          <p:cNvSpPr/>
          <p:nvPr/>
        </p:nvSpPr>
        <p:spPr>
          <a:xfrm>
            <a:off x="7731228" y="5195178"/>
            <a:ext cx="3857116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139C0A-E1B1-0B4D-9A92-CB128AFD9C8E}"/>
              </a:ext>
            </a:extLst>
          </p:cNvPr>
          <p:cNvSpPr/>
          <p:nvPr/>
        </p:nvSpPr>
        <p:spPr>
          <a:xfrm>
            <a:off x="4495800" y="1469425"/>
            <a:ext cx="1886712" cy="167139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 descr="Text, table&#10;&#10;Description automatically generated">
            <a:extLst>
              <a:ext uri="{FF2B5EF4-FFF2-40B4-BE49-F238E27FC236}">
                <a16:creationId xmlns:a16="http://schemas.microsoft.com/office/drawing/2014/main" id="{CC90FF71-AFB1-C346-9C76-550151301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4255" r="34310" b="8115"/>
          <a:stretch/>
        </p:blipFill>
        <p:spPr>
          <a:xfrm>
            <a:off x="6711161" y="4586075"/>
            <a:ext cx="5079102" cy="1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87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699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76990"/>
            <a:ext cx="5580063" cy="536575"/>
          </a:xfrm>
          <a:prstGeom prst="rect">
            <a:avLst/>
          </a:prstGeom>
        </p:spPr>
        <p:txBody>
          <a:bodyPr/>
          <a:lstStyle/>
          <a:p>
            <a:r>
              <a:rPr lang="en-AU" sz="4400" dirty="0"/>
              <a:t>Marine </a:t>
            </a:r>
            <a:r>
              <a:rPr lang="en-AU" sz="4400" dirty="0" smtClean="0"/>
              <a:t>mammals.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7994684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900E9F-4769-6E4A-A813-CB8B0A13C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38399"/>
          <a:stretch/>
        </p:blipFill>
        <p:spPr>
          <a:xfrm>
            <a:off x="6393043" y="1952515"/>
            <a:ext cx="4142509" cy="4129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9DC80E-DA91-0744-9C6E-29AA6917AF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23611" r="5473" b="56999"/>
          <a:stretch/>
        </p:blipFill>
        <p:spPr>
          <a:xfrm>
            <a:off x="9378248" y="549275"/>
            <a:ext cx="2314608" cy="1128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1AFCFC-BD2C-A844-9CFB-2A5EAC8CB2E7}"/>
              </a:ext>
            </a:extLst>
          </p:cNvPr>
          <p:cNvSpPr/>
          <p:nvPr/>
        </p:nvSpPr>
        <p:spPr>
          <a:xfrm>
            <a:off x="1061848" y="2484778"/>
            <a:ext cx="49295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Select your animal and press “INFORMATION” to learn more.</a:t>
            </a:r>
          </a:p>
        </p:txBody>
      </p:sp>
      <p:sp>
        <p:nvSpPr>
          <p:cNvPr id="9" name="Arrow: Up 1">
            <a:extLst>
              <a:ext uri="{FF2B5EF4-FFF2-40B4-BE49-F238E27FC236}">
                <a16:creationId xmlns:a16="http://schemas.microsoft.com/office/drawing/2014/main" id="{9DE57E40-D69B-0044-8CAF-BA1088927B5B}"/>
              </a:ext>
            </a:extLst>
          </p:cNvPr>
          <p:cNvSpPr/>
          <p:nvPr/>
        </p:nvSpPr>
        <p:spPr>
          <a:xfrm>
            <a:off x="7746743" y="3429000"/>
            <a:ext cx="1993392" cy="1981848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40673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Marine </a:t>
            </a:r>
            <a:r>
              <a:rPr lang="en-AU" sz="4400" dirty="0" smtClean="0"/>
              <a:t>reptiles.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8091669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BE686-BB65-4B4E-9B46-36B90843C6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23468" r="4225" b="54840"/>
          <a:stretch/>
        </p:blipFill>
        <p:spPr>
          <a:xfrm>
            <a:off x="9490364" y="549276"/>
            <a:ext cx="2190507" cy="11285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12996-1314-484F-B011-606DFCE48E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29590" r="6731" b="48470"/>
          <a:stretch/>
        </p:blipFill>
        <p:spPr>
          <a:xfrm>
            <a:off x="698534" y="2678419"/>
            <a:ext cx="5178400" cy="2991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903D5-F997-FF40-B05D-850EF49467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52558" r="-960" b="26057"/>
          <a:stretch/>
        </p:blipFill>
        <p:spPr>
          <a:xfrm>
            <a:off x="5837159" y="2678419"/>
            <a:ext cx="5715560" cy="29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314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Sharks and </a:t>
            </a:r>
            <a:r>
              <a:rPr lang="en-AU" sz="4400" dirty="0" smtClean="0"/>
              <a:t>rays.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8426804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BFCA8-0D43-164B-A92A-0C8023074048}"/>
              </a:ext>
            </a:extLst>
          </p:cNvPr>
          <p:cNvSpPr/>
          <p:nvPr/>
        </p:nvSpPr>
        <p:spPr>
          <a:xfrm>
            <a:off x="9836727" y="549275"/>
            <a:ext cx="1839336" cy="112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88C7BB-093C-EF49-91EA-B3323319C1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23611" r="32724" b="59445"/>
          <a:stretch/>
        </p:blipFill>
        <p:spPr>
          <a:xfrm>
            <a:off x="10026449" y="608064"/>
            <a:ext cx="1526270" cy="9598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17E25C-2CCD-914F-9919-ECC28784474C}"/>
              </a:ext>
            </a:extLst>
          </p:cNvPr>
          <p:cNvGrpSpPr/>
          <p:nvPr/>
        </p:nvGrpSpPr>
        <p:grpSpPr>
          <a:xfrm>
            <a:off x="958757" y="2854199"/>
            <a:ext cx="10302196" cy="2567908"/>
            <a:chOff x="843451" y="2854199"/>
            <a:chExt cx="10302196" cy="25679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39A260-C22B-8A4B-9018-9C25A181C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4" t="29649" r="63893" b="47796"/>
            <a:stretch/>
          </p:blipFill>
          <p:spPr>
            <a:xfrm>
              <a:off x="843451" y="2933766"/>
              <a:ext cx="1449175" cy="24820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E58F50-EA0C-834F-8381-B41B992B4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5" t="51930" r="6282" b="27485"/>
            <a:stretch/>
          </p:blipFill>
          <p:spPr>
            <a:xfrm>
              <a:off x="2292626" y="2854199"/>
              <a:ext cx="2921912" cy="2279381"/>
            </a:xfrm>
            <a:prstGeom prst="rect">
              <a:avLst/>
            </a:prstGeom>
          </p:spPr>
        </p:pic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C9965B3-29CF-4148-A9F5-4F5FBAD6B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2" t="50000" r="61479" b="27802"/>
            <a:stretch/>
          </p:blipFill>
          <p:spPr>
            <a:xfrm>
              <a:off x="8070009" y="2926426"/>
              <a:ext cx="1571532" cy="2495681"/>
            </a:xfrm>
            <a:prstGeom prst="rect">
              <a:avLst/>
            </a:prstGeom>
          </p:spPr>
        </p:pic>
        <p:pic>
          <p:nvPicPr>
            <p:cNvPr id="18" name="Picture 1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0F8DD6B-6A2C-D14F-BA44-42B5E1602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1" t="44444" r="4318" b="33082"/>
            <a:stretch/>
          </p:blipFill>
          <p:spPr>
            <a:xfrm>
              <a:off x="5214538" y="2854199"/>
              <a:ext cx="1506391" cy="2495680"/>
            </a:xfrm>
            <a:prstGeom prst="rect">
              <a:avLst/>
            </a:prstGeom>
          </p:spPr>
        </p:pic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560D3BD-092C-404D-8BC0-392922378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2" t="29851" r="61788" b="53234"/>
            <a:stretch/>
          </p:blipFill>
          <p:spPr>
            <a:xfrm>
              <a:off x="9574116" y="2954136"/>
              <a:ext cx="1571531" cy="19208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48F574-F727-894A-B85B-17B53C38A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3" t="74037" r="34007" b="11082"/>
            <a:stretch/>
          </p:blipFill>
          <p:spPr>
            <a:xfrm>
              <a:off x="6469356" y="3033962"/>
              <a:ext cx="1600653" cy="1672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81174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Fishes.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10389484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4A794-073C-E047-95E5-DF947771DB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 b="13778"/>
          <a:stretch/>
        </p:blipFill>
        <p:spPr>
          <a:xfrm>
            <a:off x="1178606" y="1951751"/>
            <a:ext cx="3009991" cy="41291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C1F95-2F6A-E44D-8F95-DB8E9922A1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31245"/>
          <a:stretch/>
        </p:blipFill>
        <p:spPr>
          <a:xfrm>
            <a:off x="4295425" y="1951751"/>
            <a:ext cx="3494323" cy="41291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525103-283A-9C4B-B776-4D93585F0C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34722"/>
          <a:stretch/>
        </p:blipFill>
        <p:spPr>
          <a:xfrm>
            <a:off x="7896576" y="1953279"/>
            <a:ext cx="3779486" cy="41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33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3BB2F6-7F92-4E19-8B95-E8C0F46A348B}"/>
              </a:ext>
            </a:extLst>
          </p:cNvPr>
          <p:cNvSpPr/>
          <p:nvPr/>
        </p:nvSpPr>
        <p:spPr>
          <a:xfrm>
            <a:off x="256032" y="182880"/>
            <a:ext cx="11740896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2AC06E-8839-43B9-94E1-FE42A646D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0" b="53066"/>
          <a:stretch/>
        </p:blipFill>
        <p:spPr>
          <a:xfrm>
            <a:off x="254600" y="292608"/>
            <a:ext cx="3087439" cy="1188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026969-9B23-4818-B724-3C42E2B5D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13067"/>
          <a:stretch/>
        </p:blipFill>
        <p:spPr>
          <a:xfrm>
            <a:off x="249935" y="1453896"/>
            <a:ext cx="3087439" cy="39136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04F020-52BA-4C5F-A103-6F8BA99BC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3" b="24533"/>
          <a:stretch/>
        </p:blipFill>
        <p:spPr>
          <a:xfrm>
            <a:off x="3066658" y="329184"/>
            <a:ext cx="3087439" cy="3108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249B51-2320-4EE4-86F3-5EED230897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29600" r="6609" b="29866"/>
          <a:stretch/>
        </p:blipFill>
        <p:spPr>
          <a:xfrm>
            <a:off x="6039332" y="292609"/>
            <a:ext cx="2934897" cy="31089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1E1B6C-86AF-4C46-981B-57AFBBA58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52800"/>
          <a:stretch/>
        </p:blipFill>
        <p:spPr>
          <a:xfrm>
            <a:off x="259580" y="5394960"/>
            <a:ext cx="3087439" cy="11887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F2316A-BEBB-4F2C-B298-1FFCB2A8A9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29333" r="6667" b="30134"/>
          <a:stretch/>
        </p:blipFill>
        <p:spPr>
          <a:xfrm>
            <a:off x="9032871" y="301750"/>
            <a:ext cx="2874476" cy="30449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E3E4D-9668-4E2E-947B-E4DE24A1FB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29600" r="4941" b="27466"/>
          <a:stretch/>
        </p:blipFill>
        <p:spPr>
          <a:xfrm>
            <a:off x="9185383" y="3346704"/>
            <a:ext cx="2825636" cy="30449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70FE89-5FB2-4D46-92F9-9C5F6AABA4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9600" b="53066"/>
          <a:stretch/>
        </p:blipFill>
        <p:spPr>
          <a:xfrm>
            <a:off x="3248337" y="3410712"/>
            <a:ext cx="2934897" cy="11887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9BA469-E057-4CEA-A349-02E373C0B7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48667" b="32534"/>
          <a:stretch/>
        </p:blipFill>
        <p:spPr>
          <a:xfrm>
            <a:off x="3299314" y="4775453"/>
            <a:ext cx="2934897" cy="1289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6737B4-5370-4357-9414-48EB10899A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48533"/>
          <a:stretch/>
        </p:blipFill>
        <p:spPr>
          <a:xfrm>
            <a:off x="6116232" y="3364990"/>
            <a:ext cx="3087439" cy="14813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A17A8A-BF58-432C-9CCA-6D68BA2000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52534" r="64786" b="28000"/>
          <a:stretch/>
        </p:blipFill>
        <p:spPr>
          <a:xfrm>
            <a:off x="2351210" y="4032504"/>
            <a:ext cx="858677" cy="13350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4CFDD5-5A4B-4428-8918-DEA279424F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9867" b="49600"/>
          <a:stretch/>
        </p:blipFill>
        <p:spPr>
          <a:xfrm>
            <a:off x="6242462" y="4832601"/>
            <a:ext cx="2934897" cy="140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041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Birds.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6741698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BFCA8-0D43-164B-A92A-0C8023074048}"/>
              </a:ext>
            </a:extLst>
          </p:cNvPr>
          <p:cNvSpPr/>
          <p:nvPr/>
        </p:nvSpPr>
        <p:spPr>
          <a:xfrm>
            <a:off x="8153768" y="549275"/>
            <a:ext cx="3522295" cy="112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9BFD88-545C-944D-ACE2-811750BFADC5}"/>
              </a:ext>
            </a:extLst>
          </p:cNvPr>
          <p:cNvGrpSpPr/>
          <p:nvPr/>
        </p:nvGrpSpPr>
        <p:grpSpPr>
          <a:xfrm>
            <a:off x="8153768" y="549275"/>
            <a:ext cx="3522294" cy="1122064"/>
            <a:chOff x="3765197" y="549275"/>
            <a:chExt cx="3522294" cy="11220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8F6F06-751C-954F-9B7C-2EAF8F262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23467" r="4766" b="57368"/>
            <a:stretch/>
          </p:blipFill>
          <p:spPr>
            <a:xfrm>
              <a:off x="3765197" y="549275"/>
              <a:ext cx="2109130" cy="100010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2BF774-8F86-EB46-B3B2-F5A1BEA6B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41094" r="34391" b="37404"/>
            <a:stretch/>
          </p:blipFill>
          <p:spPr>
            <a:xfrm>
              <a:off x="5874327" y="549275"/>
              <a:ext cx="1413164" cy="1122064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D5CD6D9-C77C-E443-A81F-2F31BE7F3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6" t="29303" r="6914" b="48773"/>
          <a:stretch/>
        </p:blipFill>
        <p:spPr>
          <a:xfrm>
            <a:off x="553452" y="2298856"/>
            <a:ext cx="4330350" cy="3745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3ECE2-B6CF-EB4B-980C-38E04F559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9" t="29047" r="5236" b="49999"/>
          <a:stretch/>
        </p:blipFill>
        <p:spPr>
          <a:xfrm>
            <a:off x="4883802" y="2298856"/>
            <a:ext cx="2374233" cy="3542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BF51A5-F1C7-8740-9CE5-285A070442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29897" r="63585" b="51035"/>
          <a:stretch/>
        </p:blipFill>
        <p:spPr>
          <a:xfrm>
            <a:off x="7258035" y="2421781"/>
            <a:ext cx="2245515" cy="3352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3EC8C0-10D6-934C-A4A5-9834B152F3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3" t="29940" r="7795" b="51370"/>
          <a:stretch/>
        </p:blipFill>
        <p:spPr>
          <a:xfrm>
            <a:off x="9503550" y="2412186"/>
            <a:ext cx="2129265" cy="33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938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Invertebrates.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10389483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81C203-EFEF-7B4B-A939-BD3AA5B144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30234" r="6619" b="47274"/>
          <a:stretch/>
        </p:blipFill>
        <p:spPr>
          <a:xfrm>
            <a:off x="727100" y="2426485"/>
            <a:ext cx="6076950" cy="3585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C3BDAD-B103-3040-B4CA-0558775D5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3" t="65148" r="6502" b="16111"/>
          <a:stretch/>
        </p:blipFill>
        <p:spPr>
          <a:xfrm>
            <a:off x="7146950" y="2426485"/>
            <a:ext cx="4086545" cy="30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90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3BB2F6-7F92-4E19-8B95-E8C0F46A348B}"/>
              </a:ext>
            </a:extLst>
          </p:cNvPr>
          <p:cNvSpPr/>
          <p:nvPr/>
        </p:nvSpPr>
        <p:spPr>
          <a:xfrm>
            <a:off x="256032" y="182880"/>
            <a:ext cx="11740896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E2853D-9952-45BE-ADEB-D7CB94897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29444"/>
          <a:stretch/>
        </p:blipFill>
        <p:spPr>
          <a:xfrm>
            <a:off x="989931" y="247650"/>
            <a:ext cx="2191420" cy="2663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36A426-02FA-4C17-86E4-FF3E68FA3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3733801" y="270949"/>
            <a:ext cx="2038349" cy="2716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C9143E-081D-419D-BCCD-A6C7EDA1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b="24722"/>
          <a:stretch/>
        </p:blipFill>
        <p:spPr>
          <a:xfrm>
            <a:off x="6342981" y="270949"/>
            <a:ext cx="2195824" cy="2872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498292-99BB-4749-9532-17BBC64883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7500"/>
          <a:stretch/>
        </p:blipFill>
        <p:spPr>
          <a:xfrm>
            <a:off x="9067683" y="209550"/>
            <a:ext cx="2270803" cy="28723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49E72C-B295-4C6D-B1F7-B23FB69F2F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1111"/>
          <a:stretch/>
        </p:blipFill>
        <p:spPr>
          <a:xfrm>
            <a:off x="918931" y="3036032"/>
            <a:ext cx="2230469" cy="3619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D3BB6-54BB-40F0-99C1-5B966B551C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31111"/>
          <a:stretch/>
        </p:blipFill>
        <p:spPr>
          <a:xfrm>
            <a:off x="9186409" y="3046230"/>
            <a:ext cx="2317281" cy="27166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FCFB1E-0BC4-4DE4-AD12-F355874AA0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16112" r="7992" b="53594"/>
          <a:stretch/>
        </p:blipFill>
        <p:spPr>
          <a:xfrm>
            <a:off x="6542169" y="4902932"/>
            <a:ext cx="2198968" cy="15962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9CF52E-C97E-4540-BFCB-5EEDCB4A29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6111"/>
          <a:stretch/>
        </p:blipFill>
        <p:spPr>
          <a:xfrm>
            <a:off x="3657601" y="3028045"/>
            <a:ext cx="2317280" cy="350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9F2423-7605-4F2C-B1E6-2284E3DDEE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49389"/>
          <a:stretch/>
        </p:blipFill>
        <p:spPr>
          <a:xfrm>
            <a:off x="6447576" y="3055082"/>
            <a:ext cx="2234941" cy="17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734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9F6D22-2476-584F-9525-32BC33CDD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68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1A0C9-010E-2043-8E64-423204F74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54224"/>
            <a:ext cx="11160125" cy="5365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Explore the other tabs too!</a:t>
            </a:r>
            <a:endParaRPr lang="en-US" sz="20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ADDFD0-CBD9-D243-AD7F-31171C31C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45442"/>
          <a:stretch/>
        </p:blipFill>
        <p:spPr>
          <a:xfrm>
            <a:off x="6322147" y="1387504"/>
            <a:ext cx="4806675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6" name="Picture 5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CA25E062-E073-424C-95C7-009A44A6D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38626"/>
          <a:stretch/>
        </p:blipFill>
        <p:spPr>
          <a:xfrm>
            <a:off x="1787714" y="1387504"/>
            <a:ext cx="4082141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663669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0F1164-DA85-E74F-A0AE-F3C29C8668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400" dirty="0"/>
              <a:t>Create </a:t>
            </a:r>
            <a:r>
              <a:rPr lang="en-US" sz="4400"/>
              <a:t>a </a:t>
            </a:r>
            <a:r>
              <a:rPr lang="en-US" sz="4400" smtClean="0"/>
              <a:t>poster </a:t>
            </a:r>
            <a:r>
              <a:rPr lang="en-US" sz="4400" dirty="0"/>
              <a:t>to answer the question:</a:t>
            </a:r>
          </a:p>
          <a:p>
            <a:r>
              <a:rPr lang="en-US" sz="4400" i="1" dirty="0"/>
              <a:t>How can I help the Great Barrier Reef?</a:t>
            </a:r>
          </a:p>
          <a:p>
            <a:r>
              <a:rPr lang="en-US" sz="4400" dirty="0"/>
              <a:t>Display it proudly in your classroom.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F3101-BDA7-0847-A103-A60990C3FA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92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0FA2D-5AFD-A247-A965-BC153F8E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4F9D8-DFDA-E146-98DD-B1744183C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Hello again!</a:t>
            </a:r>
          </a:p>
          <a:p>
            <a:r>
              <a:rPr lang="en-AU" sz="3200" dirty="0"/>
              <a:t>Thank you for helping me count the animals!</a:t>
            </a:r>
            <a:endParaRPr lang="en-AU" sz="3200" i="1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2C9182-E07C-6D46-B36B-CBA8EA54F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9265379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38" y="1572416"/>
            <a:ext cx="7998142" cy="3270035"/>
          </a:xfrm>
        </p:spPr>
        <p:txBody>
          <a:bodyPr/>
          <a:lstStyle/>
          <a:p>
            <a:r>
              <a:rPr lang="en-US" dirty="0" smtClean="0"/>
              <a:t>Thank you for helping the Great </a:t>
            </a:r>
            <a:r>
              <a:rPr lang="en-US" smtClean="0"/>
              <a:t>Barrier Reef!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 the Reef • Love the Reef • Protect the Reef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500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B516BD-7807-1D47-9BA0-60BB9DD2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It’s now time to tell the Great Barrier Reef Marine </a:t>
            </a:r>
            <a:br>
              <a:rPr lang="en-US" dirty="0"/>
            </a:br>
            <a:r>
              <a:rPr lang="en-US" dirty="0"/>
              <a:t>Park Authority what you saw!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78A8C-7103-B547-BED6-12404EC9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40498-7355-1847-AE00-75714BC21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40" y="1667251"/>
            <a:ext cx="10421319" cy="44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8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This is their website.</a:t>
            </a:r>
            <a:br>
              <a:rPr lang="en-US" sz="4400" dirty="0"/>
            </a:br>
            <a:r>
              <a:rPr lang="en-US" dirty="0"/>
              <a:t>The link to connect is provided at the</a:t>
            </a:r>
            <a:br>
              <a:rPr lang="en-US" dirty="0"/>
            </a:br>
            <a:r>
              <a:rPr lang="en-US" dirty="0"/>
              <a:t>end of this presentation.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A9BD07CA-5AE2-F84E-829A-F4158586C9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67"/>
          <a:stretch/>
        </p:blipFill>
        <p:spPr>
          <a:xfrm>
            <a:off x="783166" y="2205533"/>
            <a:ext cx="10625668" cy="3838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Left 4">
            <a:extLst>
              <a:ext uri="{FF2B5EF4-FFF2-40B4-BE49-F238E27FC236}">
                <a16:creationId xmlns:a16="http://schemas.microsoft.com/office/drawing/2014/main" id="{5466F67B-AF55-E54D-9219-38A710734661}"/>
              </a:ext>
            </a:extLst>
          </p:cNvPr>
          <p:cNvSpPr/>
          <p:nvPr/>
        </p:nvSpPr>
        <p:spPr>
          <a:xfrm rot="10800000">
            <a:off x="5192998" y="3458592"/>
            <a:ext cx="724724" cy="51296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3421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63D41"/>
      </a:dk2>
      <a:lt2>
        <a:srgbClr val="E7E6E6"/>
      </a:lt2>
      <a:accent1>
        <a:srgbClr val="FFC20E"/>
      </a:accent1>
      <a:accent2>
        <a:srgbClr val="EF700B"/>
      </a:accent2>
      <a:accent3>
        <a:srgbClr val="F68B1F"/>
      </a:accent3>
      <a:accent4>
        <a:srgbClr val="000000"/>
      </a:accent4>
      <a:accent5>
        <a:srgbClr val="000000"/>
      </a:accent5>
      <a:accent6>
        <a:srgbClr val="000000"/>
      </a:accent6>
      <a:hlink>
        <a:srgbClr val="EF700A"/>
      </a:hlink>
      <a:folHlink>
        <a:srgbClr val="FFC1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4ba906edc45473eb13c092227ac9e49 xmlns="8ccc4631-9afc-4718-b120-5e2e37a03cc7">
      <Terms xmlns="http://schemas.microsoft.com/office/infopath/2007/PartnerControls"/>
    </l4ba906edc45473eb13c092227ac9e49>
    <TaxCatchAll xmlns="8ccc4631-9afc-4718-b120-5e2e37a03cc7"/>
    <a2118650a77a4a97b805ceb1a6b3e3dc xmlns="8ccc4631-9afc-4718-b120-5e2e37a03cc7">
      <Terms xmlns="http://schemas.microsoft.com/office/infopath/2007/PartnerControls"/>
    </a2118650a77a4a97b805ceb1a6b3e3dc>
    <d0747cfb6ae7448aa5f5fea81ef00a8a xmlns="8ccc4631-9afc-4718-b120-5e2e37a03cc7">
      <Terms xmlns="http://schemas.microsoft.com/office/infopath/2007/PartnerControls"/>
    </d0747cfb6ae7448aa5f5fea81ef00a8a>
    <_dlc_DocId xmlns="8ccc4631-9afc-4718-b120-5e2e37a03cc7">PROJ-2005426192-196</_dlc_DocId>
    <_dlc_DocIdUrl xmlns="8ccc4631-9afc-4718-b120-5e2e37a03cc7">
      <Url>http://thedock.gbrmpa.gov.au/sites/Projects/P000462/_layouts/15/DocIdRedir.aspx?ID=PROJ-2005426192-196</Url>
      <Description>PROJ-2005426192-196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/>
    <Synchronization>Asynchronous</Synchronization>
    <Type>10003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10009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10103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102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10002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GBRMPA Project Document" ma:contentTypeID="0x010100441936E5D27A4AF2935B3316DA024CF200B1A9D9972D1440619AFD507BD907ADAB0034A19E061A461540A8C9F28B84B7E298" ma:contentTypeVersion="23" ma:contentTypeDescription="" ma:contentTypeScope="" ma:versionID="03bc176a60bc91e1c1455719a62674ae">
  <xsd:schema xmlns:xsd="http://www.w3.org/2001/XMLSchema" xmlns:xs="http://www.w3.org/2001/XMLSchema" xmlns:p="http://schemas.microsoft.com/office/2006/metadata/properties" xmlns:ns2="8ccc4631-9afc-4718-b120-5e2e37a03cc7" targetNamespace="http://schemas.microsoft.com/office/2006/metadata/properties" ma:root="true" ma:fieldsID="ec6582c18c769ce1dede89e83ddb5194" ns2:_="">
    <xsd:import namespace="8ccc4631-9afc-4718-b120-5e2e37a03cc7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a2118650a77a4a97b805ceb1a6b3e3dc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d0747cfb6ae7448aa5f5fea81ef00a8a" minOccurs="0"/>
                <xsd:element ref="ns2:l4ba906edc45473eb13c092227ac9e4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c4631-9afc-4718-b120-5e2e37a03cc7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69dd843-ebb8-4636-a4bb-f95b42c25edb}" ma:internalName="TaxCatchAll" ma:showField="CatchAllData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69dd843-ebb8-4636-a4bb-f95b42c25edb}" ma:internalName="TaxCatchAllLabel" ma:readOnly="true" ma:showField="CatchAllDataLabel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2118650a77a4a97b805ceb1a6b3e3dc" ma:index="10" nillable="true" ma:taxonomy="true" ma:internalName="a2118650a77a4a97b805ceb1a6b3e3dc" ma:taxonomyFieldName="ProjectPhase" ma:displayName="Project Phase" ma:default="" ma:fieldId="{a2118650-a77a-4a97-b805-ceb1a6b3e3dc}" ma:sspId="61e09954-7ca0-41ec-b279-33dba56ed054" ma:termSetId="4f4d3a88-9e2c-4e89-a24c-7192fac98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0747cfb6ae7448aa5f5fea81ef00a8a" ma:index="18" nillable="true" ma:taxonomy="true" ma:internalName="d0747cfb6ae7448aa5f5fea81ef00a8a" ma:taxonomyFieldName="Document_x0020_Type" ma:displayName="Document Type" ma:default="" ma:fieldId="{d0747cfb-6ae7-448a-a5f5-fea81ef00a8a}" ma:sspId="61e09954-7ca0-41ec-b279-33dba56ed054" ma:termSetId="75487830-5817-45b5-8ad4-60c8ae54c8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4ba906edc45473eb13c092227ac9e49" ma:index="20" nillable="true" ma:taxonomy="true" ma:internalName="l4ba906edc45473eb13c092227ac9e49" ma:taxonomyFieldName="Department_x0020_Type" ma:displayName="Department" ma:default="" ma:fieldId="{54ba906e-dc45-473e-b13c-092227ac9e49}" ma:taxonomyMulti="true" ma:sspId="61e09954-7ca0-41ec-b279-33dba56ed054" ma:termSetId="b8528b74-ed3f-411b-9473-76e1791b003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DB8662-3EDE-4440-BE94-C4423BAC1F8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8ccc4631-9afc-4718-b120-5e2e37a03cc7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69C0ECD-EAB0-4805-883A-6D9498F90B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B38B89-BED8-4398-B475-6336D3E3B62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7AEFEFD-D7EE-4F55-8EA6-2DAF82F9C9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cc4631-9afc-4718-b120-5e2e37a03c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1632</Words>
  <Application>Microsoft Office PowerPoint</Application>
  <PresentationFormat>Widescreen</PresentationFormat>
  <Paragraphs>243</Paragraphs>
  <Slides>70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Arial Body</vt:lpstr>
      <vt:lpstr>Calibri</vt:lpstr>
      <vt:lpstr>Times New Roman</vt:lpstr>
      <vt:lpstr>Office Theme</vt:lpstr>
      <vt:lpstr>Be a Marine Biologist for a Day </vt:lpstr>
      <vt:lpstr>PowerPoint Presentation</vt:lpstr>
      <vt:lpstr>PowerPoint Presentation</vt:lpstr>
      <vt:lpstr>PowerPoint Presentation</vt:lpstr>
      <vt:lpstr>How can I help the  Great Barrier Reef?</vt:lpstr>
      <vt:lpstr>PowerPoint Presentation</vt:lpstr>
      <vt:lpstr>PowerPoint Presentation</vt:lpstr>
      <vt:lpstr>It’s now time to tell the Great Barrier Reef Marine  Park Authority what you saw!</vt:lpstr>
      <vt:lpstr>This is their website. The link to connect is provided at the end of this presentation.</vt:lpstr>
      <vt:lpstr>Login.</vt:lpstr>
      <vt:lpstr>Select ‘Rapid Monitoring Survey’ tab.</vt:lpstr>
      <vt:lpstr>Enter your data.</vt:lpstr>
      <vt:lpstr>Save! Scroll down to the bottom of the page to ‘Save’.</vt:lpstr>
      <vt:lpstr>Are you ready? Click on the image below to connect.</vt:lpstr>
      <vt:lpstr>PowerPoint Presentation</vt:lpstr>
      <vt:lpstr>PowerPoint Presentation</vt:lpstr>
      <vt:lpstr>Sea cucumber</vt:lpstr>
      <vt:lpstr>Why count sea cucumbers?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this big fish older than you?</vt:lpstr>
      <vt:lpstr>Yes!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count sharks?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Press “Sightings” and “Create”.</vt:lpstr>
      <vt:lpstr>Press “Wildlife”.</vt:lpstr>
      <vt:lpstr>Marine mammals.</vt:lpstr>
      <vt:lpstr>Marine reptiles.</vt:lpstr>
      <vt:lpstr>Sharks and rays.</vt:lpstr>
      <vt:lpstr>Fishes.</vt:lpstr>
      <vt:lpstr>PowerPoint Presentation</vt:lpstr>
      <vt:lpstr>Birds.</vt:lpstr>
      <vt:lpstr>Invertebrates.</vt:lpstr>
      <vt:lpstr>PowerPoint Presentation</vt:lpstr>
      <vt:lpstr>Explore the other tabs too!</vt:lpstr>
      <vt:lpstr>PowerPoint Presentation</vt:lpstr>
      <vt:lpstr>Thank you for helping the Great Barrier Reef!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Ham</dc:creator>
  <cp:lastModifiedBy>Julie Spencer</cp:lastModifiedBy>
  <cp:revision>119</cp:revision>
  <dcterms:created xsi:type="dcterms:W3CDTF">2021-08-15T07:02:58Z</dcterms:created>
  <dcterms:modified xsi:type="dcterms:W3CDTF">2021-11-05T00:37:40Z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0x010100441936E5D27A4AF2935B3316DA024CF200B1A9D9972D1440619AFD507BD907ADAB0034A19E061A461540A8C9F28B84B7E298</vt:lpwstr>
  </property>
  <property fmtid="{D5CDD505-2E9C-101B-9397-08002B2CF9AE}" pid="3" name="DocumentSetDescription">
    <vt:lpwstr>Completed versions of resources. All proofread and graphically designed.</vt:lpwstr>
  </property>
  <property fmtid="{D5CDD505-2E9C-101B-9397-08002B2CF9AE}" pid="4" name="_dlc_DocIdItemGuid">
    <vt:lpwstr>377146fe-4e5c-4966-9168-f6d6ead32656</vt:lpwstr>
  </property>
  <property fmtid="{D5CDD505-2E9C-101B-9397-08002B2CF9AE}" pid="5" name="ProjectPhase">
    <vt:lpwstr/>
  </property>
  <property fmtid="{D5CDD505-2E9C-101B-9397-08002B2CF9AE}" pid="6" name="Department Type">
    <vt:lpwstr/>
  </property>
  <property fmtid="{D5CDD505-2E9C-101B-9397-08002B2CF9AE}" pid="7" name="Document Type">
    <vt:lpwstr/>
  </property>
  <property fmtid="{D5CDD505-2E9C-101B-9397-08002B2CF9AE}" pid="8" name="TitusGUID">
    <vt:lpwstr>cbce85ce-ee48-4d1c-927f-459ed440eaf5</vt:lpwstr>
  </property>
  <property fmtid="{D5CDD505-2E9C-101B-9397-08002B2CF9AE}" pid="9" name="SEC">
    <vt:lpwstr>OFFICIAL</vt:lpwstr>
  </property>
  <property fmtid="{D5CDD505-2E9C-101B-9397-08002B2CF9AE}" pid="10" name="RecordPoint_WorkflowType">
    <vt:lpwstr>ActiveSubmitStub</vt:lpwstr>
  </property>
  <property fmtid="{D5CDD505-2E9C-101B-9397-08002B2CF9AE}" pid="11" name="RecordPoint_ActiveItemListId">
    <vt:lpwstr>{e8968628-43cb-4961-977c-b8e20085cb27}</vt:lpwstr>
  </property>
  <property fmtid="{D5CDD505-2E9C-101B-9397-08002B2CF9AE}" pid="12" name="RecordPoint_ActiveItemUniqueId">
    <vt:lpwstr>{377146fe-4e5c-4966-9168-f6d6ead32656}</vt:lpwstr>
  </property>
  <property fmtid="{D5CDD505-2E9C-101B-9397-08002B2CF9AE}" pid="13" name="RecordPoint_ActiveItemWebId">
    <vt:lpwstr>{0ebf386d-8ac7-4b0d-a44d-de50c59d0e94}</vt:lpwstr>
  </property>
  <property fmtid="{D5CDD505-2E9C-101B-9397-08002B2CF9AE}" pid="14" name="RecordPoint_ActiveItemSiteId">
    <vt:lpwstr>{8ce9eba2-d4a5-4da0-9276-1d47a92e9210}</vt:lpwstr>
  </property>
</Properties>
</file>