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5"/>
  </p:sldMasterIdLst>
  <p:notesMasterIdLst>
    <p:notesMasterId r:id="rId102"/>
  </p:notesMasterIdLst>
  <p:sldIdLst>
    <p:sldId id="257" r:id="rId6"/>
    <p:sldId id="1498" r:id="rId7"/>
    <p:sldId id="1499" r:id="rId8"/>
    <p:sldId id="1142" r:id="rId9"/>
    <p:sldId id="1143" r:id="rId10"/>
    <p:sldId id="1144" r:id="rId11"/>
    <p:sldId id="259" r:id="rId12"/>
    <p:sldId id="1145" r:id="rId13"/>
    <p:sldId id="1227" r:id="rId14"/>
    <p:sldId id="1442" r:id="rId15"/>
    <p:sldId id="1238" r:id="rId16"/>
    <p:sldId id="1240" r:id="rId17"/>
    <p:sldId id="1443" r:id="rId18"/>
    <p:sldId id="1444" r:id="rId19"/>
    <p:sldId id="1241" r:id="rId20"/>
    <p:sldId id="1445" r:id="rId21"/>
    <p:sldId id="1248" r:id="rId22"/>
    <p:sldId id="1446" r:id="rId23"/>
    <p:sldId id="1250" r:id="rId24"/>
    <p:sldId id="1447" r:id="rId25"/>
    <p:sldId id="1251" r:id="rId26"/>
    <p:sldId id="1448" r:id="rId27"/>
    <p:sldId id="1257" r:id="rId28"/>
    <p:sldId id="1449" r:id="rId29"/>
    <p:sldId id="1259" r:id="rId30"/>
    <p:sldId id="1450" r:id="rId31"/>
    <p:sldId id="1260" r:id="rId32"/>
    <p:sldId id="1451" r:id="rId33"/>
    <p:sldId id="1268" r:id="rId34"/>
    <p:sldId id="1452" r:id="rId35"/>
    <p:sldId id="1453" r:id="rId36"/>
    <p:sldId id="1454" r:id="rId37"/>
    <p:sldId id="1271" r:id="rId38"/>
    <p:sldId id="1005" r:id="rId39"/>
    <p:sldId id="1455" r:id="rId40"/>
    <p:sldId id="1280" r:id="rId41"/>
    <p:sldId id="1456" r:id="rId42"/>
    <p:sldId id="1284" r:id="rId43"/>
    <p:sldId id="1457" r:id="rId44"/>
    <p:sldId id="1285" r:id="rId45"/>
    <p:sldId id="1458" r:id="rId46"/>
    <p:sldId id="1295" r:id="rId47"/>
    <p:sldId id="1459" r:id="rId48"/>
    <p:sldId id="1460" r:id="rId49"/>
    <p:sldId id="1461" r:id="rId50"/>
    <p:sldId id="1298" r:id="rId51"/>
    <p:sldId id="1299" r:id="rId52"/>
    <p:sldId id="1462" r:id="rId53"/>
    <p:sldId id="1304" r:id="rId54"/>
    <p:sldId id="1463" r:id="rId55"/>
    <p:sldId id="1464" r:id="rId56"/>
    <p:sldId id="1465" r:id="rId57"/>
    <p:sldId id="1307" r:id="rId58"/>
    <p:sldId id="1466" r:id="rId59"/>
    <p:sldId id="1312" r:id="rId60"/>
    <p:sldId id="1467" r:id="rId61"/>
    <p:sldId id="1468" r:id="rId62"/>
    <p:sldId id="1469" r:id="rId63"/>
    <p:sldId id="730" r:id="rId64"/>
    <p:sldId id="1324" r:id="rId65"/>
    <p:sldId id="1470" r:id="rId66"/>
    <p:sldId id="1006" r:id="rId67"/>
    <p:sldId id="1326" r:id="rId68"/>
    <p:sldId id="1471" r:id="rId69"/>
    <p:sldId id="1328" r:id="rId70"/>
    <p:sldId id="1472" r:id="rId71"/>
    <p:sldId id="1473" r:id="rId72"/>
    <p:sldId id="1474" r:id="rId73"/>
    <p:sldId id="1331" r:id="rId74"/>
    <p:sldId id="1414" r:id="rId75"/>
    <p:sldId id="1475" r:id="rId76"/>
    <p:sldId id="1332" r:id="rId77"/>
    <p:sldId id="1476" r:id="rId78"/>
    <p:sldId id="1347" r:id="rId79"/>
    <p:sldId id="1477" r:id="rId80"/>
    <p:sldId id="1350" r:id="rId81"/>
    <p:sldId id="1484" r:id="rId82"/>
    <p:sldId id="1351" r:id="rId83"/>
    <p:sldId id="1485" r:id="rId84"/>
    <p:sldId id="1360" r:id="rId85"/>
    <p:sldId id="1486" r:id="rId86"/>
    <p:sldId id="1478" r:id="rId87"/>
    <p:sldId id="1487" r:id="rId88"/>
    <p:sldId id="1479" r:id="rId89"/>
    <p:sldId id="1488" r:id="rId90"/>
    <p:sldId id="1480" r:id="rId91"/>
    <p:sldId id="1489" r:id="rId92"/>
    <p:sldId id="1481" r:id="rId93"/>
    <p:sldId id="1490" r:id="rId94"/>
    <p:sldId id="1494" r:id="rId95"/>
    <p:sldId id="1491" r:id="rId96"/>
    <p:sldId id="1495" r:id="rId97"/>
    <p:sldId id="1492" r:id="rId98"/>
    <p:sldId id="1482" r:id="rId99"/>
    <p:sldId id="1496" r:id="rId100"/>
    <p:sldId id="1497" r:id="rId10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02A01739-89E7-A14D-A1C7-426E644FB9DB}">
          <p14:sldIdLst>
            <p14:sldId id="257"/>
            <p14:sldId id="1498"/>
            <p14:sldId id="1499"/>
            <p14:sldId id="1142"/>
            <p14:sldId id="1143"/>
            <p14:sldId id="1144"/>
            <p14:sldId id="259"/>
            <p14:sldId id="1145"/>
            <p14:sldId id="1227"/>
            <p14:sldId id="1442"/>
            <p14:sldId id="1238"/>
            <p14:sldId id="1240"/>
            <p14:sldId id="1443"/>
            <p14:sldId id="1444"/>
            <p14:sldId id="1241"/>
            <p14:sldId id="1445"/>
            <p14:sldId id="1248"/>
            <p14:sldId id="1446"/>
            <p14:sldId id="1250"/>
            <p14:sldId id="1447"/>
            <p14:sldId id="1251"/>
            <p14:sldId id="1448"/>
            <p14:sldId id="1257"/>
            <p14:sldId id="1449"/>
            <p14:sldId id="1259"/>
            <p14:sldId id="1450"/>
            <p14:sldId id="1260"/>
            <p14:sldId id="1451"/>
            <p14:sldId id="1268"/>
            <p14:sldId id="1452"/>
            <p14:sldId id="1453"/>
            <p14:sldId id="1454"/>
            <p14:sldId id="1271"/>
            <p14:sldId id="1005"/>
            <p14:sldId id="1455"/>
            <p14:sldId id="1280"/>
            <p14:sldId id="1456"/>
            <p14:sldId id="1284"/>
            <p14:sldId id="1457"/>
            <p14:sldId id="1285"/>
            <p14:sldId id="1458"/>
            <p14:sldId id="1295"/>
            <p14:sldId id="1459"/>
            <p14:sldId id="1460"/>
            <p14:sldId id="1461"/>
            <p14:sldId id="1298"/>
            <p14:sldId id="1299"/>
            <p14:sldId id="1462"/>
            <p14:sldId id="1304"/>
            <p14:sldId id="1463"/>
            <p14:sldId id="1464"/>
            <p14:sldId id="1465"/>
            <p14:sldId id="1307"/>
            <p14:sldId id="1466"/>
            <p14:sldId id="1312"/>
            <p14:sldId id="1467"/>
            <p14:sldId id="1468"/>
            <p14:sldId id="1469"/>
            <p14:sldId id="730"/>
            <p14:sldId id="1324"/>
            <p14:sldId id="1470"/>
            <p14:sldId id="1006"/>
            <p14:sldId id="1326"/>
            <p14:sldId id="1471"/>
            <p14:sldId id="1328"/>
            <p14:sldId id="1472"/>
            <p14:sldId id="1473"/>
            <p14:sldId id="1474"/>
            <p14:sldId id="1331"/>
            <p14:sldId id="1414"/>
            <p14:sldId id="1475"/>
            <p14:sldId id="1332"/>
            <p14:sldId id="1476"/>
            <p14:sldId id="1347"/>
            <p14:sldId id="1477"/>
            <p14:sldId id="1350"/>
            <p14:sldId id="1484"/>
            <p14:sldId id="1351"/>
            <p14:sldId id="1485"/>
            <p14:sldId id="1360"/>
            <p14:sldId id="1486"/>
            <p14:sldId id="1478"/>
            <p14:sldId id="1487"/>
            <p14:sldId id="1479"/>
            <p14:sldId id="1488"/>
            <p14:sldId id="1480"/>
            <p14:sldId id="1489"/>
            <p14:sldId id="1481"/>
            <p14:sldId id="1490"/>
            <p14:sldId id="1494"/>
            <p14:sldId id="1491"/>
            <p14:sldId id="1495"/>
            <p14:sldId id="1492"/>
            <p14:sldId id="1482"/>
            <p14:sldId id="1496"/>
            <p14:sldId id="1497"/>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63D41"/>
    <a:srgbClr val="FFFF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147"/>
    <p:restoredTop sz="91828"/>
  </p:normalViewPr>
  <p:slideViewPr>
    <p:cSldViewPr snapToGrid="0" snapToObjects="1" showGuides="1">
      <p:cViewPr varScale="1">
        <p:scale>
          <a:sx n="101" d="100"/>
          <a:sy n="101" d="100"/>
        </p:scale>
        <p:origin x="138" y="210"/>
      </p:cViewPr>
      <p:guideLst>
        <p:guide orient="horz" pos="2160"/>
        <p:guide pos="3840"/>
      </p:guideLst>
    </p:cSldViewPr>
  </p:slideViewPr>
  <p:notesTextViewPr>
    <p:cViewPr>
      <p:scale>
        <a:sx n="1" d="1"/>
        <a:sy n="1" d="1"/>
      </p:scale>
      <p:origin x="0" y="0"/>
    </p:cViewPr>
  </p:notesTextViewPr>
  <p:sorterViewPr>
    <p:cViewPr varScale="1">
      <p:scale>
        <a:sx n="100" d="100"/>
        <a:sy n="100" d="100"/>
      </p:scale>
      <p:origin x="0" y="-21636"/>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42" Type="http://schemas.openxmlformats.org/officeDocument/2006/relationships/slide" Target="slides/slide37.xml"/><Relationship Id="rId47" Type="http://schemas.openxmlformats.org/officeDocument/2006/relationships/slide" Target="slides/slide42.xml"/><Relationship Id="rId63" Type="http://schemas.openxmlformats.org/officeDocument/2006/relationships/slide" Target="slides/slide58.xml"/><Relationship Id="rId68" Type="http://schemas.openxmlformats.org/officeDocument/2006/relationships/slide" Target="slides/slide63.xml"/><Relationship Id="rId84" Type="http://schemas.openxmlformats.org/officeDocument/2006/relationships/slide" Target="slides/slide79.xml"/><Relationship Id="rId89" Type="http://schemas.openxmlformats.org/officeDocument/2006/relationships/slide" Target="slides/slide84.xml"/><Relationship Id="rId16" Type="http://schemas.openxmlformats.org/officeDocument/2006/relationships/slide" Target="slides/slide11.xml"/><Relationship Id="rId11" Type="http://schemas.openxmlformats.org/officeDocument/2006/relationships/slide" Target="slides/slide6.xml"/><Relationship Id="rId32" Type="http://schemas.openxmlformats.org/officeDocument/2006/relationships/slide" Target="slides/slide27.xml"/><Relationship Id="rId37" Type="http://schemas.openxmlformats.org/officeDocument/2006/relationships/slide" Target="slides/slide32.xml"/><Relationship Id="rId53" Type="http://schemas.openxmlformats.org/officeDocument/2006/relationships/slide" Target="slides/slide48.xml"/><Relationship Id="rId58" Type="http://schemas.openxmlformats.org/officeDocument/2006/relationships/slide" Target="slides/slide53.xml"/><Relationship Id="rId74" Type="http://schemas.openxmlformats.org/officeDocument/2006/relationships/slide" Target="slides/slide69.xml"/><Relationship Id="rId79" Type="http://schemas.openxmlformats.org/officeDocument/2006/relationships/slide" Target="slides/slide74.xml"/><Relationship Id="rId102" Type="http://schemas.openxmlformats.org/officeDocument/2006/relationships/notesMaster" Target="notesMasters/notesMaster1.xml"/><Relationship Id="rId5" Type="http://schemas.openxmlformats.org/officeDocument/2006/relationships/slideMaster" Target="slideMasters/slideMaster1.xml"/><Relationship Id="rId90" Type="http://schemas.openxmlformats.org/officeDocument/2006/relationships/slide" Target="slides/slide85.xml"/><Relationship Id="rId95" Type="http://schemas.openxmlformats.org/officeDocument/2006/relationships/slide" Target="slides/slide90.xml"/><Relationship Id="rId22" Type="http://schemas.openxmlformats.org/officeDocument/2006/relationships/slide" Target="slides/slide17.xml"/><Relationship Id="rId27" Type="http://schemas.openxmlformats.org/officeDocument/2006/relationships/slide" Target="slides/slide22.xml"/><Relationship Id="rId43" Type="http://schemas.openxmlformats.org/officeDocument/2006/relationships/slide" Target="slides/slide38.xml"/><Relationship Id="rId48" Type="http://schemas.openxmlformats.org/officeDocument/2006/relationships/slide" Target="slides/slide43.xml"/><Relationship Id="rId64" Type="http://schemas.openxmlformats.org/officeDocument/2006/relationships/slide" Target="slides/slide59.xml"/><Relationship Id="rId69" Type="http://schemas.openxmlformats.org/officeDocument/2006/relationships/slide" Target="slides/slide64.xml"/><Relationship Id="rId80" Type="http://schemas.openxmlformats.org/officeDocument/2006/relationships/slide" Target="slides/slide75.xml"/><Relationship Id="rId85" Type="http://schemas.openxmlformats.org/officeDocument/2006/relationships/slide" Target="slides/slide80.xml"/><Relationship Id="rId12" Type="http://schemas.openxmlformats.org/officeDocument/2006/relationships/slide" Target="slides/slide7.xml"/><Relationship Id="rId17" Type="http://schemas.openxmlformats.org/officeDocument/2006/relationships/slide" Target="slides/slide12.xml"/><Relationship Id="rId33" Type="http://schemas.openxmlformats.org/officeDocument/2006/relationships/slide" Target="slides/slide28.xml"/><Relationship Id="rId38" Type="http://schemas.openxmlformats.org/officeDocument/2006/relationships/slide" Target="slides/slide33.xml"/><Relationship Id="rId59" Type="http://schemas.openxmlformats.org/officeDocument/2006/relationships/slide" Target="slides/slide54.xml"/><Relationship Id="rId103" Type="http://schemas.openxmlformats.org/officeDocument/2006/relationships/presProps" Target="presProps.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slide" Target="slides/slide49.xml"/><Relationship Id="rId62" Type="http://schemas.openxmlformats.org/officeDocument/2006/relationships/slide" Target="slides/slide57.xml"/><Relationship Id="rId70" Type="http://schemas.openxmlformats.org/officeDocument/2006/relationships/slide" Target="slides/slide65.xml"/><Relationship Id="rId75" Type="http://schemas.openxmlformats.org/officeDocument/2006/relationships/slide" Target="slides/slide70.xml"/><Relationship Id="rId83" Type="http://schemas.openxmlformats.org/officeDocument/2006/relationships/slide" Target="slides/slide78.xml"/><Relationship Id="rId88" Type="http://schemas.openxmlformats.org/officeDocument/2006/relationships/slide" Target="slides/slide83.xml"/><Relationship Id="rId91" Type="http://schemas.openxmlformats.org/officeDocument/2006/relationships/slide" Target="slides/slide86.xml"/><Relationship Id="rId96" Type="http://schemas.openxmlformats.org/officeDocument/2006/relationships/slide" Target="slides/slide91.xml"/><Relationship Id="rId1" Type="http://schemas.openxmlformats.org/officeDocument/2006/relationships/customXml" Target="../customXml/item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slide" Target="slides/slide52.xml"/><Relationship Id="rId106" Type="http://schemas.openxmlformats.org/officeDocument/2006/relationships/tableStyles" Target="tableStyles.xml"/><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slide" Target="slides/slide47.xml"/><Relationship Id="rId60" Type="http://schemas.openxmlformats.org/officeDocument/2006/relationships/slide" Target="slides/slide55.xml"/><Relationship Id="rId65" Type="http://schemas.openxmlformats.org/officeDocument/2006/relationships/slide" Target="slides/slide60.xml"/><Relationship Id="rId73" Type="http://schemas.openxmlformats.org/officeDocument/2006/relationships/slide" Target="slides/slide68.xml"/><Relationship Id="rId78" Type="http://schemas.openxmlformats.org/officeDocument/2006/relationships/slide" Target="slides/slide73.xml"/><Relationship Id="rId81" Type="http://schemas.openxmlformats.org/officeDocument/2006/relationships/slide" Target="slides/slide76.xml"/><Relationship Id="rId86" Type="http://schemas.openxmlformats.org/officeDocument/2006/relationships/slide" Target="slides/slide81.xml"/><Relationship Id="rId94" Type="http://schemas.openxmlformats.org/officeDocument/2006/relationships/slide" Target="slides/slide89.xml"/><Relationship Id="rId99" Type="http://schemas.openxmlformats.org/officeDocument/2006/relationships/slide" Target="slides/slide94.xml"/><Relationship Id="rId101" Type="http://schemas.openxmlformats.org/officeDocument/2006/relationships/slide" Target="slides/slide96.xml"/><Relationship Id="rId4" Type="http://schemas.openxmlformats.org/officeDocument/2006/relationships/customXml" Target="../customXml/item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 Id="rId34" Type="http://schemas.openxmlformats.org/officeDocument/2006/relationships/slide" Target="slides/slide29.xml"/><Relationship Id="rId50" Type="http://schemas.openxmlformats.org/officeDocument/2006/relationships/slide" Target="slides/slide45.xml"/><Relationship Id="rId55" Type="http://schemas.openxmlformats.org/officeDocument/2006/relationships/slide" Target="slides/slide50.xml"/><Relationship Id="rId76" Type="http://schemas.openxmlformats.org/officeDocument/2006/relationships/slide" Target="slides/slide71.xml"/><Relationship Id="rId97" Type="http://schemas.openxmlformats.org/officeDocument/2006/relationships/slide" Target="slides/slide92.xml"/><Relationship Id="rId104" Type="http://schemas.openxmlformats.org/officeDocument/2006/relationships/viewProps" Target="viewProps.xml"/><Relationship Id="rId7" Type="http://schemas.openxmlformats.org/officeDocument/2006/relationships/slide" Target="slides/slide2.xml"/><Relationship Id="rId71" Type="http://schemas.openxmlformats.org/officeDocument/2006/relationships/slide" Target="slides/slide66.xml"/><Relationship Id="rId92" Type="http://schemas.openxmlformats.org/officeDocument/2006/relationships/slide" Target="slides/slide87.xml"/><Relationship Id="rId2" Type="http://schemas.openxmlformats.org/officeDocument/2006/relationships/customXml" Target="../customXml/item2.xml"/><Relationship Id="rId29" Type="http://schemas.openxmlformats.org/officeDocument/2006/relationships/slide" Target="slides/slide24.xml"/><Relationship Id="rId24" Type="http://schemas.openxmlformats.org/officeDocument/2006/relationships/slide" Target="slides/slide19.xml"/><Relationship Id="rId40" Type="http://schemas.openxmlformats.org/officeDocument/2006/relationships/slide" Target="slides/slide35.xml"/><Relationship Id="rId45" Type="http://schemas.openxmlformats.org/officeDocument/2006/relationships/slide" Target="slides/slide40.xml"/><Relationship Id="rId66" Type="http://schemas.openxmlformats.org/officeDocument/2006/relationships/slide" Target="slides/slide61.xml"/><Relationship Id="rId87" Type="http://schemas.openxmlformats.org/officeDocument/2006/relationships/slide" Target="slides/slide82.xml"/><Relationship Id="rId61" Type="http://schemas.openxmlformats.org/officeDocument/2006/relationships/slide" Target="slides/slide56.xml"/><Relationship Id="rId82" Type="http://schemas.openxmlformats.org/officeDocument/2006/relationships/slide" Target="slides/slide77.xml"/><Relationship Id="rId19" Type="http://schemas.openxmlformats.org/officeDocument/2006/relationships/slide" Target="slides/slide14.xml"/><Relationship Id="rId14" Type="http://schemas.openxmlformats.org/officeDocument/2006/relationships/slide" Target="slides/slide9.xml"/><Relationship Id="rId30" Type="http://schemas.openxmlformats.org/officeDocument/2006/relationships/slide" Target="slides/slide25.xml"/><Relationship Id="rId35" Type="http://schemas.openxmlformats.org/officeDocument/2006/relationships/slide" Target="slides/slide30.xml"/><Relationship Id="rId56" Type="http://schemas.openxmlformats.org/officeDocument/2006/relationships/slide" Target="slides/slide51.xml"/><Relationship Id="rId77" Type="http://schemas.openxmlformats.org/officeDocument/2006/relationships/slide" Target="slides/slide72.xml"/><Relationship Id="rId100" Type="http://schemas.openxmlformats.org/officeDocument/2006/relationships/slide" Target="slides/slide95.xml"/><Relationship Id="rId105"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slide" Target="slides/slide46.xml"/><Relationship Id="rId72" Type="http://schemas.openxmlformats.org/officeDocument/2006/relationships/slide" Target="slides/slide67.xml"/><Relationship Id="rId93" Type="http://schemas.openxmlformats.org/officeDocument/2006/relationships/slide" Target="slides/slide88.xml"/><Relationship Id="rId98" Type="http://schemas.openxmlformats.org/officeDocument/2006/relationships/slide" Target="slides/slide93.xml"/><Relationship Id="rId3" Type="http://schemas.openxmlformats.org/officeDocument/2006/relationships/customXml" Target="../customXml/item3.xml"/><Relationship Id="rId25" Type="http://schemas.openxmlformats.org/officeDocument/2006/relationships/slide" Target="slides/slide20.xml"/><Relationship Id="rId46" Type="http://schemas.openxmlformats.org/officeDocument/2006/relationships/slide" Target="slides/slide41.xml"/><Relationship Id="rId67" Type="http://schemas.openxmlformats.org/officeDocument/2006/relationships/slide" Target="slides/slide6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FE0B994-175D-1F4D-AAAF-A7D442664A87}" type="datetimeFigureOut">
              <a:rPr lang="en-US" smtClean="0"/>
              <a:t>11/5/2021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9742E52-36FF-A241-B71F-ABA947B51DE1}" type="slidenum">
              <a:rPr lang="en-US" smtClean="0"/>
              <a:t>‹#›</a:t>
            </a:fld>
            <a:endParaRPr lang="en-US"/>
          </a:p>
        </p:txBody>
      </p:sp>
    </p:spTree>
    <p:extLst>
      <p:ext uri="{BB962C8B-B14F-4D97-AF65-F5344CB8AC3E}">
        <p14:creationId xmlns:p14="http://schemas.microsoft.com/office/powerpoint/2010/main" val="16058172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a:t>
            </a:r>
            <a:r>
              <a:rPr lang="en-AU" sz="1200" kern="1200" dirty="0">
                <a:solidFill>
                  <a:schemeClr val="tx1"/>
                </a:solidFill>
                <a:effectLst/>
                <a:latin typeface="+mn-lt"/>
                <a:ea typeface="+mn-ea"/>
                <a:cs typeface="+mn-cs"/>
              </a:rPr>
              <a:t>C. Jones</a:t>
            </a:r>
            <a:r>
              <a:rPr lang="en-AU" baseline="0" dirty="0"/>
              <a:t>, 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a:t>
            </a:fld>
            <a:endParaRPr lang="en-US"/>
          </a:p>
        </p:txBody>
      </p:sp>
    </p:spTree>
    <p:extLst>
      <p:ext uri="{BB962C8B-B14F-4D97-AF65-F5344CB8AC3E}">
        <p14:creationId xmlns:p14="http://schemas.microsoft.com/office/powerpoint/2010/main" val="11491134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GBRMPA Image Library</a:t>
            </a:r>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17</a:t>
            </a:fld>
            <a:endParaRPr lang="en-US"/>
          </a:p>
        </p:txBody>
      </p:sp>
    </p:spTree>
    <p:extLst>
      <p:ext uri="{BB962C8B-B14F-4D97-AF65-F5344CB8AC3E}">
        <p14:creationId xmlns:p14="http://schemas.microsoft.com/office/powerpoint/2010/main" val="19534257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 </a:t>
            </a:r>
            <a:r>
              <a:rPr lang="en-AU" dirty="0" err="1"/>
              <a:t>Sumerling</a:t>
            </a:r>
            <a:r>
              <a:rPr lang="en-AU" dirty="0"/>
              <a:t>, </a:t>
            </a:r>
            <a:r>
              <a:rPr lang="en-US" dirty="0"/>
              <a:t>Copyright </a:t>
            </a:r>
            <a:r>
              <a:rPr lang="en-AU" baseline="0" dirty="0"/>
              <a:t>Commonwealth Government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21</a:t>
            </a:fld>
            <a:endParaRPr lang="en-US"/>
          </a:p>
        </p:txBody>
      </p:sp>
    </p:spTree>
    <p:extLst>
      <p:ext uri="{BB962C8B-B14F-4D97-AF65-F5344CB8AC3E}">
        <p14:creationId xmlns:p14="http://schemas.microsoft.com/office/powerpoint/2010/main" val="1873658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T. Mayne,</a:t>
            </a:r>
            <a:r>
              <a:rPr lang="en-AU" baseline="0" dirty="0"/>
              <a:t> </a:t>
            </a:r>
            <a:r>
              <a:rPr lang="en-US" baseline="0" dirty="0"/>
              <a:t>Copyright Commonwealth of Australia (GBRMPA)</a:t>
            </a:r>
            <a:r>
              <a:rPr lang="en-AU" baseline="0" dirty="0"/>
              <a:t>; (Right) D. </a:t>
            </a:r>
            <a:r>
              <a:rPr lang="en-AU" baseline="0" dirty="0" err="1"/>
              <a:t>Wachenfeld</a:t>
            </a:r>
            <a:r>
              <a:rPr lang="en-AU" baseline="0" dirty="0"/>
              <a:t>, </a:t>
            </a:r>
            <a:r>
              <a:rPr lang="en-US" baseline="0" dirty="0"/>
              <a:t>Copyright Commonwealth of Australia (GBRMPA)</a:t>
            </a: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23</a:t>
            </a:fld>
            <a:endParaRPr lang="en-US"/>
          </a:p>
        </p:txBody>
      </p:sp>
    </p:spTree>
    <p:extLst>
      <p:ext uri="{BB962C8B-B14F-4D97-AF65-F5344CB8AC3E}">
        <p14:creationId xmlns:p14="http://schemas.microsoft.com/office/powerpoint/2010/main" val="11579982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a:t>
            </a:r>
            <a:r>
              <a:rPr lang="en-AU" dirty="0"/>
              <a:t>J. Jones, </a:t>
            </a:r>
            <a:r>
              <a:rPr lang="en-US" baseline="0"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27</a:t>
            </a:fld>
            <a:endParaRPr lang="en-US"/>
          </a:p>
        </p:txBody>
      </p:sp>
    </p:spTree>
    <p:extLst>
      <p:ext uri="{BB962C8B-B14F-4D97-AF65-F5344CB8AC3E}">
        <p14:creationId xmlns:p14="http://schemas.microsoft.com/office/powerpoint/2010/main" val="24432613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J. Jones,</a:t>
            </a:r>
            <a:r>
              <a:rPr lang="en-AU" baseline="0" dirty="0"/>
              <a:t> </a:t>
            </a:r>
            <a:r>
              <a:rPr lang="en-US" baseline="0" dirty="0"/>
              <a:t>Copyright Commonwealth of Australia (GBRMPA)</a:t>
            </a:r>
            <a:r>
              <a:rPr lang="en-AU" baseline="0" dirty="0"/>
              <a:t>; (Right) R. Ramasamy, </a:t>
            </a:r>
            <a:r>
              <a:rPr lang="en-US" baseline="0" dirty="0"/>
              <a:t>Copyright Commonwealth of Australia (GBRMPA)</a:t>
            </a:r>
            <a:endParaRPr lang="en-AU" dirty="0"/>
          </a:p>
          <a:p>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29</a:t>
            </a:fld>
            <a:endParaRPr lang="en-US"/>
          </a:p>
        </p:txBody>
      </p:sp>
    </p:spTree>
    <p:extLst>
      <p:ext uri="{BB962C8B-B14F-4D97-AF65-F5344CB8AC3E}">
        <p14:creationId xmlns:p14="http://schemas.microsoft.com/office/powerpoint/2010/main" val="38356390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W. Gladstone, </a:t>
            </a:r>
            <a:r>
              <a:rPr lang="en-US" baseline="0" dirty="0"/>
              <a:t>Copyright Commonwealth of Australia (GBRMPA)</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33</a:t>
            </a:fld>
            <a:endParaRPr lang="en-US"/>
          </a:p>
        </p:txBody>
      </p:sp>
    </p:spTree>
    <p:extLst>
      <p:ext uri="{BB962C8B-B14F-4D97-AF65-F5344CB8AC3E}">
        <p14:creationId xmlns:p14="http://schemas.microsoft.com/office/powerpoint/2010/main" val="1118898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(Top Left) C. Jones,</a:t>
            </a:r>
            <a:r>
              <a:rPr lang="en-AU" baseline="0" dirty="0"/>
              <a:t> Copyright Commonwealth of Australia (GBRMPA); (Top Right) J. Jones, Copyright Commonwealth of Australia (GBRMPA); (Bottom Left) L. Zell, Copyright Commonwealth of Australia (GBRMPA); (Bottom Right) A. Smith, Copyright Commonwealth of Australia (GBRMPA)</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p:txBody>
      </p:sp>
      <p:sp>
        <p:nvSpPr>
          <p:cNvPr id="4" name="Slide Number Placeholder 3"/>
          <p:cNvSpPr>
            <a:spLocks noGrp="1"/>
          </p:cNvSpPr>
          <p:nvPr>
            <p:ph type="sldNum" sz="quarter" idx="5"/>
          </p:nvPr>
        </p:nvSpPr>
        <p:spPr/>
        <p:txBody>
          <a:bodyPr/>
          <a:lstStyle/>
          <a:p>
            <a:fld id="{234FA360-BF07-4CF2-9CA5-041D33D8111D}" type="slidenum">
              <a:rPr lang="en-AU" smtClean="0"/>
              <a:t>34</a:t>
            </a:fld>
            <a:endParaRPr lang="en-AU"/>
          </a:p>
        </p:txBody>
      </p:sp>
    </p:spTree>
    <p:extLst>
      <p:ext uri="{BB962C8B-B14F-4D97-AF65-F5344CB8AC3E}">
        <p14:creationId xmlns:p14="http://schemas.microsoft.com/office/powerpoint/2010/main" val="6212397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 Jones, </a:t>
            </a:r>
            <a:r>
              <a:rPr lang="en-US" baseline="0" dirty="0"/>
              <a:t>Copyright Commonwealth of Australia (GBRMPA)</a:t>
            </a: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36</a:t>
            </a:fld>
            <a:endParaRPr lang="en-US"/>
          </a:p>
        </p:txBody>
      </p:sp>
    </p:spTree>
    <p:extLst>
      <p:ext uri="{BB962C8B-B14F-4D97-AF65-F5344CB8AC3E}">
        <p14:creationId xmlns:p14="http://schemas.microsoft.com/office/powerpoint/2010/main" val="38336501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 </a:t>
            </a:r>
            <a:r>
              <a:rPr lang="en-AU" dirty="0" err="1"/>
              <a:t>Hurford</a:t>
            </a:r>
            <a:r>
              <a:rPr lang="en-AU" dirty="0"/>
              <a:t>,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40</a:t>
            </a:fld>
            <a:endParaRPr lang="en-US"/>
          </a:p>
        </p:txBody>
      </p:sp>
    </p:spTree>
    <p:extLst>
      <p:ext uri="{BB962C8B-B14F-4D97-AF65-F5344CB8AC3E}">
        <p14:creationId xmlns:p14="http://schemas.microsoft.com/office/powerpoint/2010/main" val="336948430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K. </a:t>
            </a:r>
            <a:r>
              <a:rPr lang="en-AU" dirty="0" err="1"/>
              <a:t>McClymont</a:t>
            </a:r>
            <a:r>
              <a:rPr lang="en-AU" dirty="0"/>
              <a:t>, </a:t>
            </a:r>
            <a:r>
              <a:rPr lang="en-US" dirty="0"/>
              <a:t>Copyright Commonwealth of Australia (GBRMPA)</a:t>
            </a:r>
            <a:r>
              <a:rPr lang="en-AU" dirty="0"/>
              <a:t>; (Middle) </a:t>
            </a:r>
            <a:r>
              <a:rPr lang="en-AU" dirty="0" err="1"/>
              <a:t>J.Hurford</a:t>
            </a:r>
            <a:r>
              <a:rPr lang="en-AU" dirty="0"/>
              <a:t>, </a:t>
            </a:r>
            <a:r>
              <a:rPr lang="en-US" dirty="0"/>
              <a:t>Copyright Commonwealth of Australia (GBRMPA)</a:t>
            </a:r>
            <a:r>
              <a:rPr lang="en-AU" dirty="0"/>
              <a:t>; (Right) P. </a:t>
            </a:r>
            <a:r>
              <a:rPr lang="en-AU" dirty="0" err="1"/>
              <a:t>McGinnity</a:t>
            </a:r>
            <a:r>
              <a:rPr lang="en-AU" dirty="0"/>
              <a:t>, </a:t>
            </a:r>
            <a:r>
              <a:rPr lang="en-US" dirty="0"/>
              <a:t>Copyright Commonwealth of Australia (GBRMPA)</a:t>
            </a: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42</a:t>
            </a:fld>
            <a:endParaRPr lang="en-US"/>
          </a:p>
        </p:txBody>
      </p:sp>
    </p:spTree>
    <p:extLst>
      <p:ext uri="{BB962C8B-B14F-4D97-AF65-F5344CB8AC3E}">
        <p14:creationId xmlns:p14="http://schemas.microsoft.com/office/powerpoint/2010/main" val="25002921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A3FA7E0-AAEC-4123-AA74-722D8698979E}" type="slidenum">
              <a:rPr lang="en-AU" smtClean="0"/>
              <a:t>2</a:t>
            </a:fld>
            <a:endParaRPr lang="en-AU"/>
          </a:p>
        </p:txBody>
      </p:sp>
    </p:spTree>
    <p:extLst>
      <p:ext uri="{BB962C8B-B14F-4D97-AF65-F5344CB8AC3E}">
        <p14:creationId xmlns:p14="http://schemas.microsoft.com/office/powerpoint/2010/main" val="144660114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S. </a:t>
            </a:r>
            <a:r>
              <a:rPr lang="en-AU" dirty="0" err="1"/>
              <a:t>Summerhays</a:t>
            </a:r>
            <a:r>
              <a:rPr lang="en-AU" dirty="0"/>
              <a:t>, </a:t>
            </a:r>
            <a:r>
              <a:rPr lang="en-US" dirty="0"/>
              <a:t>Copyright Commonwealth of Australia (GBRMPA)</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46</a:t>
            </a:fld>
            <a:endParaRPr lang="en-US"/>
          </a:p>
        </p:txBody>
      </p:sp>
    </p:spTree>
    <p:extLst>
      <p:ext uri="{BB962C8B-B14F-4D97-AF65-F5344CB8AC3E}">
        <p14:creationId xmlns:p14="http://schemas.microsoft.com/office/powerpoint/2010/main" val="42232969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N. Collins, </a:t>
            </a:r>
            <a:r>
              <a:rPr lang="en-US" dirty="0"/>
              <a:t>Copyright Commonwealth of Australia (GBRMPA)</a:t>
            </a:r>
            <a:r>
              <a:rPr lang="en-AU" dirty="0"/>
              <a:t>; (Right) G. Goby, </a:t>
            </a:r>
            <a:r>
              <a:rPr lang="en-US" dirty="0"/>
              <a:t>Copyright Commonwealth of Australia (GBRMPA)</a:t>
            </a: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47</a:t>
            </a:fld>
            <a:endParaRPr lang="en-US"/>
          </a:p>
        </p:txBody>
      </p:sp>
    </p:spTree>
    <p:extLst>
      <p:ext uri="{BB962C8B-B14F-4D97-AF65-F5344CB8AC3E}">
        <p14:creationId xmlns:p14="http://schemas.microsoft.com/office/powerpoint/2010/main" val="38728344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T. Mayne, </a:t>
            </a:r>
            <a:r>
              <a:rPr lang="en-US" dirty="0"/>
              <a:t>Copyright Commonwealth of Australia (GBRMPA)</a:t>
            </a: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49</a:t>
            </a:fld>
            <a:endParaRPr lang="en-US"/>
          </a:p>
        </p:txBody>
      </p:sp>
    </p:spTree>
    <p:extLst>
      <p:ext uri="{BB962C8B-B14F-4D97-AF65-F5344CB8AC3E}">
        <p14:creationId xmlns:p14="http://schemas.microsoft.com/office/powerpoint/2010/main" val="5424926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 Jones, </a:t>
            </a:r>
            <a:r>
              <a:rPr lang="en-US" dirty="0"/>
              <a:t>Copyright Commonwealth of Australia (GBRMPA)</a:t>
            </a: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53</a:t>
            </a:fld>
            <a:endParaRPr lang="en-US"/>
          </a:p>
        </p:txBody>
      </p:sp>
    </p:spTree>
    <p:extLst>
      <p:ext uri="{BB962C8B-B14F-4D97-AF65-F5344CB8AC3E}">
        <p14:creationId xmlns:p14="http://schemas.microsoft.com/office/powerpoint/2010/main" val="185372573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a:t>
            </a:r>
            <a:r>
              <a:rPr lang="en-AU" baseline="0" dirty="0"/>
              <a:t> U. Engelhardt, </a:t>
            </a:r>
            <a:r>
              <a:rPr lang="en-US" dirty="0"/>
              <a:t>Copyright Commonwealth of Australia (GBRMPA)</a:t>
            </a:r>
            <a:r>
              <a:rPr lang="en-AU" dirty="0"/>
              <a:t>; (Right)</a:t>
            </a:r>
            <a:r>
              <a:rPr lang="en-AU" baseline="0" dirty="0"/>
              <a:t> M. Simmons,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55</a:t>
            </a:fld>
            <a:endParaRPr lang="en-US"/>
          </a:p>
        </p:txBody>
      </p:sp>
    </p:spTree>
    <p:extLst>
      <p:ext uri="{BB962C8B-B14F-4D97-AF65-F5344CB8AC3E}">
        <p14:creationId xmlns:p14="http://schemas.microsoft.com/office/powerpoint/2010/main" val="187748914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(Left) K. </a:t>
            </a:r>
            <a:r>
              <a:rPr lang="en-AU" dirty="0" err="1"/>
              <a:t>Hoppen</a:t>
            </a:r>
            <a:r>
              <a:rPr lang="en-AU" dirty="0"/>
              <a:t>,</a:t>
            </a:r>
            <a:r>
              <a:rPr lang="en-AU" baseline="0" dirty="0"/>
              <a:t> Copyright Commonwealth of Australia (GBRMPA); (Middle) K. </a:t>
            </a:r>
            <a:r>
              <a:rPr lang="en-AU" baseline="0" dirty="0" err="1"/>
              <a:t>Hoppen</a:t>
            </a:r>
            <a:r>
              <a:rPr lang="en-AU" baseline="0" dirty="0"/>
              <a:t>, Copyright Commonwealth of Australia (GBRMPA); (Right) M. Simmons, Copyright Commonwealth of Australia (GBRMPA)</a:t>
            </a:r>
            <a:endParaRPr lang="en-AU" dirty="0"/>
          </a:p>
        </p:txBody>
      </p:sp>
      <p:sp>
        <p:nvSpPr>
          <p:cNvPr id="4" name="Slide Number Placeholder 3"/>
          <p:cNvSpPr>
            <a:spLocks noGrp="1"/>
          </p:cNvSpPr>
          <p:nvPr>
            <p:ph type="sldNum" sz="quarter" idx="5"/>
          </p:nvPr>
        </p:nvSpPr>
        <p:spPr/>
        <p:txBody>
          <a:bodyPr/>
          <a:lstStyle/>
          <a:p>
            <a:fld id="{234FA360-BF07-4CF2-9CA5-041D33D8111D}" type="slidenum">
              <a:rPr lang="en-AU" smtClean="0"/>
              <a:t>59</a:t>
            </a:fld>
            <a:endParaRPr lang="en-AU"/>
          </a:p>
        </p:txBody>
      </p:sp>
    </p:spTree>
    <p:extLst>
      <p:ext uri="{BB962C8B-B14F-4D97-AF65-F5344CB8AC3E}">
        <p14:creationId xmlns:p14="http://schemas.microsoft.com/office/powerpoint/2010/main" val="24689087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 Jones,</a:t>
            </a:r>
            <a:r>
              <a:rPr lang="en-AU" baseline="0" dirty="0"/>
              <a:t> 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60</a:t>
            </a:fld>
            <a:endParaRPr lang="en-US"/>
          </a:p>
        </p:txBody>
      </p:sp>
    </p:spTree>
    <p:extLst>
      <p:ext uri="{BB962C8B-B14F-4D97-AF65-F5344CB8AC3E}">
        <p14:creationId xmlns:p14="http://schemas.microsoft.com/office/powerpoint/2010/main" val="283884966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https://</a:t>
            </a:r>
            <a:r>
              <a:rPr lang="en-AU" dirty="0" err="1"/>
              <a:t>www.gbrmpa.gov.au</a:t>
            </a:r>
            <a:r>
              <a:rPr lang="en-AU" dirty="0"/>
              <a:t>/our-work/threats-to-the-reef/marine-debris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Data: https://</a:t>
            </a:r>
            <a:r>
              <a:rPr lang="en-AU" dirty="0" err="1"/>
              <a:t>www.seeturtles.org</a:t>
            </a:r>
            <a:r>
              <a:rPr lang="en-AU" dirty="0"/>
              <a:t>/ocean-plastic</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61</a:t>
            </a:fld>
            <a:endParaRPr lang="en-US"/>
          </a:p>
        </p:txBody>
      </p:sp>
    </p:spTree>
    <p:extLst>
      <p:ext uri="{BB962C8B-B14F-4D97-AF65-F5344CB8AC3E}">
        <p14:creationId xmlns:p14="http://schemas.microsoft.com/office/powerpoint/2010/main" val="11188698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https://theconversation.com/ghostnets-fish-on-marine-rubbish-threatens-northern-australian-turtles-11585</a:t>
            </a:r>
          </a:p>
        </p:txBody>
      </p:sp>
      <p:sp>
        <p:nvSpPr>
          <p:cNvPr id="4" name="Slide Number Placeholder 3"/>
          <p:cNvSpPr>
            <a:spLocks noGrp="1"/>
          </p:cNvSpPr>
          <p:nvPr>
            <p:ph type="sldNum" sz="quarter" idx="5"/>
          </p:nvPr>
        </p:nvSpPr>
        <p:spPr/>
        <p:txBody>
          <a:bodyPr/>
          <a:lstStyle/>
          <a:p>
            <a:fld id="{234FA360-BF07-4CF2-9CA5-041D33D8111D}" type="slidenum">
              <a:rPr lang="en-AU" smtClean="0"/>
              <a:t>62</a:t>
            </a:fld>
            <a:endParaRPr lang="en-AU"/>
          </a:p>
        </p:txBody>
      </p:sp>
    </p:spTree>
    <p:extLst>
      <p:ext uri="{BB962C8B-B14F-4D97-AF65-F5344CB8AC3E}">
        <p14:creationId xmlns:p14="http://schemas.microsoft.com/office/powerpoint/2010/main" val="418632485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Images: (Left) https://</a:t>
            </a:r>
            <a:r>
              <a:rPr lang="en-AU" dirty="0" err="1"/>
              <a:t>www.gbrmpa.gov.au</a:t>
            </a:r>
            <a:r>
              <a:rPr lang="en-AU" dirty="0"/>
              <a:t>/our-work/threats-to-the-reef/marine-debris; (Right) C. Miller, Copyright Commonwealth of Australia</a:t>
            </a:r>
            <a:r>
              <a:rPr lang="en-AU" baseline="0" dirty="0"/>
              <a:t>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63</a:t>
            </a:fld>
            <a:endParaRPr lang="en-US"/>
          </a:p>
        </p:txBody>
      </p:sp>
    </p:spTree>
    <p:extLst>
      <p:ext uri="{BB962C8B-B14F-4D97-AF65-F5344CB8AC3E}">
        <p14:creationId xmlns:p14="http://schemas.microsoft.com/office/powerpoint/2010/main" val="7893543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10"/>
          </p:nvPr>
        </p:nvSpPr>
        <p:spPr/>
        <p:txBody>
          <a:bodyPr/>
          <a:lstStyle/>
          <a:p>
            <a:fld id="{5A3FA7E0-AAEC-4123-AA74-722D8698979E}" type="slidenum">
              <a:rPr lang="en-AU" smtClean="0"/>
              <a:t>3</a:t>
            </a:fld>
            <a:endParaRPr lang="en-AU"/>
          </a:p>
        </p:txBody>
      </p:sp>
    </p:spTree>
    <p:extLst>
      <p:ext uri="{BB962C8B-B14F-4D97-AF65-F5344CB8AC3E}">
        <p14:creationId xmlns:p14="http://schemas.microsoft.com/office/powerpoint/2010/main" val="39040630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a:t>
            </a:r>
            <a:r>
              <a:rPr lang="en-AU" baseline="0" dirty="0"/>
              <a:t> A. Simmonds, </a:t>
            </a:r>
            <a:r>
              <a:rPr lang="en-US" dirty="0"/>
              <a:t>Copyright Commonwealth of Australia (GBRMPA)</a:t>
            </a: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65</a:t>
            </a:fld>
            <a:endParaRPr lang="en-US"/>
          </a:p>
        </p:txBody>
      </p:sp>
    </p:spTree>
    <p:extLst>
      <p:ext uri="{BB962C8B-B14F-4D97-AF65-F5344CB8AC3E}">
        <p14:creationId xmlns:p14="http://schemas.microsoft.com/office/powerpoint/2010/main" val="383816356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a:t>
            </a:r>
            <a:r>
              <a:rPr lang="en-AU" baseline="0" dirty="0"/>
              <a:t> </a:t>
            </a:r>
            <a:r>
              <a:rPr lang="en-AU" baseline="0" dirty="0" err="1"/>
              <a:t>Sumerling</a:t>
            </a:r>
            <a:r>
              <a:rPr lang="en-AU" baseline="0" dirty="0"/>
              <a:t>,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69</a:t>
            </a:fld>
            <a:endParaRPr lang="en-US"/>
          </a:p>
        </p:txBody>
      </p:sp>
    </p:spTree>
    <p:extLst>
      <p:ext uri="{BB962C8B-B14F-4D97-AF65-F5344CB8AC3E}">
        <p14:creationId xmlns:p14="http://schemas.microsoft.com/office/powerpoint/2010/main" val="227308275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T. Mayne, Copyright Commonwealth of Australia (GBRMPA)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70</a:t>
            </a:fld>
            <a:endParaRPr lang="en-US"/>
          </a:p>
        </p:txBody>
      </p:sp>
    </p:spTree>
    <p:extLst>
      <p:ext uri="{BB962C8B-B14F-4D97-AF65-F5344CB8AC3E}">
        <p14:creationId xmlns:p14="http://schemas.microsoft.com/office/powerpoint/2010/main" val="393650563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K. Hoppen, Copyright Commonwealth of Australia (GBRMPA)</a:t>
            </a:r>
          </a:p>
        </p:txBody>
      </p:sp>
      <p:sp>
        <p:nvSpPr>
          <p:cNvPr id="4" name="Slide Number Placeholder 3"/>
          <p:cNvSpPr>
            <a:spLocks noGrp="1"/>
          </p:cNvSpPr>
          <p:nvPr>
            <p:ph type="sldNum" sz="quarter" idx="5"/>
          </p:nvPr>
        </p:nvSpPr>
        <p:spPr/>
        <p:txBody>
          <a:bodyPr/>
          <a:lstStyle/>
          <a:p>
            <a:fld id="{B9742E52-36FF-A241-B71F-ABA947B51DE1}" type="slidenum">
              <a:rPr lang="en-US" smtClean="0"/>
              <a:t>71</a:t>
            </a:fld>
            <a:endParaRPr lang="en-US"/>
          </a:p>
        </p:txBody>
      </p:sp>
    </p:spTree>
    <p:extLst>
      <p:ext uri="{BB962C8B-B14F-4D97-AF65-F5344CB8AC3E}">
        <p14:creationId xmlns:p14="http://schemas.microsoft.com/office/powerpoint/2010/main" val="74500377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P. Marshall,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72</a:t>
            </a:fld>
            <a:endParaRPr lang="en-US"/>
          </a:p>
        </p:txBody>
      </p:sp>
    </p:spTree>
    <p:extLst>
      <p:ext uri="{BB962C8B-B14F-4D97-AF65-F5344CB8AC3E}">
        <p14:creationId xmlns:p14="http://schemas.microsoft.com/office/powerpoint/2010/main" val="22047587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J. </a:t>
            </a:r>
            <a:r>
              <a:rPr lang="en-AU" dirty="0" err="1"/>
              <a:t>Sumerling</a:t>
            </a:r>
            <a:r>
              <a:rPr lang="en-AU" dirty="0"/>
              <a:t>, </a:t>
            </a:r>
            <a:r>
              <a:rPr lang="en-US" dirty="0"/>
              <a:t>Copyright Commonwealth of Australia (GBRMPA)</a:t>
            </a:r>
            <a:r>
              <a:rPr lang="en-AU" baseline="0" dirty="0"/>
              <a:t>; (Right) C. Jones, </a:t>
            </a:r>
            <a:r>
              <a:rPr lang="en-US" dirty="0"/>
              <a:t>Copyright Commonwealth of Australia (GBRMPA)</a:t>
            </a:r>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74</a:t>
            </a:fld>
            <a:endParaRPr lang="en-US"/>
          </a:p>
        </p:txBody>
      </p:sp>
    </p:spTree>
    <p:extLst>
      <p:ext uri="{BB962C8B-B14F-4D97-AF65-F5344CB8AC3E}">
        <p14:creationId xmlns:p14="http://schemas.microsoft.com/office/powerpoint/2010/main" val="76016847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J. </a:t>
            </a:r>
            <a:r>
              <a:rPr lang="en-AU" dirty="0" err="1"/>
              <a:t>Hurford</a:t>
            </a:r>
            <a:r>
              <a:rPr lang="en-AU" dirty="0"/>
              <a:t>,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78</a:t>
            </a:fld>
            <a:endParaRPr lang="en-US"/>
          </a:p>
        </p:txBody>
      </p:sp>
    </p:spTree>
    <p:extLst>
      <p:ext uri="{BB962C8B-B14F-4D97-AF65-F5344CB8AC3E}">
        <p14:creationId xmlns:p14="http://schemas.microsoft.com/office/powerpoint/2010/main" val="332515554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 M. </a:t>
            </a:r>
            <a:r>
              <a:rPr lang="en-AU" dirty="0" err="1"/>
              <a:t>Curnock</a:t>
            </a:r>
            <a:r>
              <a:rPr lang="en-AU" dirty="0"/>
              <a:t>, </a:t>
            </a:r>
            <a:r>
              <a:rPr lang="en-US" dirty="0"/>
              <a:t>Copyright Commonwealth of Australia (GBRMPA)</a:t>
            </a:r>
            <a:r>
              <a:rPr lang="en-AU" baseline="0" dirty="0"/>
              <a:t>; (Right) </a:t>
            </a:r>
            <a:r>
              <a:rPr lang="en-US" dirty="0"/>
              <a:t>Copyright Commonwealth of Australia (GBRMPA)</a:t>
            </a:r>
            <a:endParaRPr lang="en-AU" dirty="0"/>
          </a:p>
          <a:p>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80</a:t>
            </a:fld>
            <a:endParaRPr lang="en-US"/>
          </a:p>
        </p:txBody>
      </p:sp>
    </p:spTree>
    <p:extLst>
      <p:ext uri="{BB962C8B-B14F-4D97-AF65-F5344CB8AC3E}">
        <p14:creationId xmlns:p14="http://schemas.microsoft.com/office/powerpoint/2010/main" val="113945260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a:t>
            </a:r>
            <a:r>
              <a:rPr lang="en-AU" baseline="0" dirty="0"/>
              <a:t> </a:t>
            </a:r>
            <a:r>
              <a:rPr lang="en-AU" dirty="0"/>
              <a:t>D. Shultz, Copyright Commonwealth of Australia (GBRMPA); (Middle) D. </a:t>
            </a:r>
            <a:r>
              <a:rPr lang="en-AU" dirty="0" err="1"/>
              <a:t>Wachenfeld</a:t>
            </a:r>
            <a:r>
              <a:rPr lang="en-AU" dirty="0"/>
              <a:t>, Copyright Commonwealth of Australia (GBRMPA); (Right) K. Garnett, Copyright Commonwealth of Australia (GBRMPA)</a:t>
            </a:r>
          </a:p>
          <a:p>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82</a:t>
            </a:fld>
            <a:endParaRPr lang="en-US"/>
          </a:p>
        </p:txBody>
      </p:sp>
    </p:spTree>
    <p:extLst>
      <p:ext uri="{BB962C8B-B14F-4D97-AF65-F5344CB8AC3E}">
        <p14:creationId xmlns:p14="http://schemas.microsoft.com/office/powerpoint/2010/main" val="221749027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Taken from Rapid Monitoring Survey Slides. </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89</a:t>
            </a:fld>
            <a:endParaRPr lang="en-US"/>
          </a:p>
        </p:txBody>
      </p:sp>
    </p:spTree>
    <p:extLst>
      <p:ext uri="{BB962C8B-B14F-4D97-AF65-F5344CB8AC3E}">
        <p14:creationId xmlns:p14="http://schemas.microsoft.com/office/powerpoint/2010/main" val="39169338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AU" sz="1200" dirty="0"/>
              <a:t>This PowerPoint is designed for you to (edit and) save as a PDF and print to use as a flip book at the snorkel site. </a:t>
            </a:r>
          </a:p>
          <a:p>
            <a:pPr algn="l"/>
            <a:r>
              <a:rPr lang="en-AU" sz="1200" dirty="0"/>
              <a:t>Print double-sided (along short side). Print and laminate. Or print on waterproof paper (sold at </a:t>
            </a:r>
            <a:r>
              <a:rPr lang="en-AU" sz="1200" dirty="0" err="1"/>
              <a:t>OfficeWorks</a:t>
            </a:r>
            <a:r>
              <a:rPr lang="en-AU" sz="1200" dirty="0"/>
              <a:t>). </a:t>
            </a:r>
          </a:p>
          <a:p>
            <a:pPr algn="l"/>
            <a:r>
              <a:rPr lang="en-AU" sz="1200" dirty="0"/>
              <a:t>Hole punch and secure along the top (ensure pages can flip over easily). Flip the pages over as you go.</a:t>
            </a:r>
          </a:p>
          <a:p>
            <a:pPr algn="l"/>
            <a:r>
              <a:rPr lang="en-AU" sz="1200" u="sng" dirty="0"/>
              <a:t>The pages are organised so that when you flip to the next page, and the students have it in front of them to see, you’re reading out loud the corresponding text on the back of the previous page. </a:t>
            </a:r>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4</a:t>
            </a:fld>
            <a:endParaRPr lang="en-US"/>
          </a:p>
        </p:txBody>
      </p:sp>
    </p:spTree>
    <p:extLst>
      <p:ext uri="{BB962C8B-B14F-4D97-AF65-F5344CB8AC3E}">
        <p14:creationId xmlns:p14="http://schemas.microsoft.com/office/powerpoint/2010/main" val="14730609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Taken from Rapid Monitoring Survey Slides. </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90</a:t>
            </a:fld>
            <a:endParaRPr lang="en-US"/>
          </a:p>
        </p:txBody>
      </p:sp>
    </p:spTree>
    <p:extLst>
      <p:ext uri="{BB962C8B-B14F-4D97-AF65-F5344CB8AC3E}">
        <p14:creationId xmlns:p14="http://schemas.microsoft.com/office/powerpoint/2010/main" val="58026992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Optional: personalise, by changing to a picture from your 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Copyright Commonwealth of Australia (GBRMPA)</a:t>
            </a:r>
          </a:p>
        </p:txBody>
      </p:sp>
      <p:sp>
        <p:nvSpPr>
          <p:cNvPr id="4" name="Slide Number Placeholder 3"/>
          <p:cNvSpPr>
            <a:spLocks noGrp="1"/>
          </p:cNvSpPr>
          <p:nvPr>
            <p:ph type="sldNum" sz="quarter" idx="5"/>
          </p:nvPr>
        </p:nvSpPr>
        <p:spPr/>
        <p:txBody>
          <a:bodyPr/>
          <a:lstStyle/>
          <a:p>
            <a:fld id="{B9742E52-36FF-A241-B71F-ABA947B51DE1}" type="slidenum">
              <a:rPr lang="en-US" smtClean="0"/>
              <a:t>95</a:t>
            </a:fld>
            <a:endParaRPr lang="en-US"/>
          </a:p>
        </p:txBody>
      </p:sp>
    </p:spTree>
    <p:extLst>
      <p:ext uri="{BB962C8B-B14F-4D97-AF65-F5344CB8AC3E}">
        <p14:creationId xmlns:p14="http://schemas.microsoft.com/office/powerpoint/2010/main" val="42617657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Optional: personalise, by changing to a picture from your operation.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Copyright Commonwealth of Australia (GBRMPA)</a:t>
            </a:r>
          </a:p>
        </p:txBody>
      </p:sp>
      <p:sp>
        <p:nvSpPr>
          <p:cNvPr id="4" name="Slide Number Placeholder 3"/>
          <p:cNvSpPr>
            <a:spLocks noGrp="1"/>
          </p:cNvSpPr>
          <p:nvPr>
            <p:ph type="sldNum" sz="quarter" idx="5"/>
          </p:nvPr>
        </p:nvSpPr>
        <p:spPr/>
        <p:txBody>
          <a:bodyPr/>
          <a:lstStyle/>
          <a:p>
            <a:fld id="{B9742E52-36FF-A241-B71F-ABA947B51DE1}" type="slidenum">
              <a:rPr lang="en-US" smtClean="0"/>
              <a:t>96</a:t>
            </a:fld>
            <a:endParaRPr lang="en-US"/>
          </a:p>
        </p:txBody>
      </p:sp>
    </p:spTree>
    <p:extLst>
      <p:ext uri="{BB962C8B-B14F-4D97-AF65-F5344CB8AC3E}">
        <p14:creationId xmlns:p14="http://schemas.microsoft.com/office/powerpoint/2010/main" val="31985518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This is the overarching inquiry question that encompasses the entire BAMBFAD Program and is the starting slide to this presentation. </a:t>
            </a:r>
          </a:p>
        </p:txBody>
      </p:sp>
      <p:sp>
        <p:nvSpPr>
          <p:cNvPr id="4" name="Slide Number Placeholder 3"/>
          <p:cNvSpPr>
            <a:spLocks noGrp="1"/>
          </p:cNvSpPr>
          <p:nvPr>
            <p:ph type="sldNum" sz="quarter" idx="5"/>
          </p:nvPr>
        </p:nvSpPr>
        <p:spPr/>
        <p:txBody>
          <a:bodyPr/>
          <a:lstStyle/>
          <a:p>
            <a:fld id="{234FA360-BF07-4CF2-9CA5-041D33D8111D}" type="slidenum">
              <a:rPr lang="en-AU" smtClean="0"/>
              <a:t>5</a:t>
            </a:fld>
            <a:endParaRPr lang="en-AU"/>
          </a:p>
        </p:txBody>
      </p:sp>
    </p:spTree>
    <p:extLst>
      <p:ext uri="{BB962C8B-B14F-4D97-AF65-F5344CB8AC3E}">
        <p14:creationId xmlns:p14="http://schemas.microsoft.com/office/powerpoint/2010/main" val="1078361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Idea: you could organise a prize for the person with the most correct answers? </a:t>
            </a:r>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6</a:t>
            </a:fld>
            <a:endParaRPr lang="en-US"/>
          </a:p>
        </p:txBody>
      </p:sp>
    </p:spTree>
    <p:extLst>
      <p:ext uri="{BB962C8B-B14F-4D97-AF65-F5344CB8AC3E}">
        <p14:creationId xmlns:p14="http://schemas.microsoft.com/office/powerpoint/2010/main" val="24481243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(Left)</a:t>
            </a:r>
            <a:r>
              <a:rPr lang="en-AU" baseline="0" dirty="0"/>
              <a:t> C. Jones, Copyright Commonwealth of Australia (GBRMPA); (Right) Copyright Commonwealth of Australia (GBRMPA)</a:t>
            </a:r>
            <a:endParaRPr lang="en-AU" dirty="0"/>
          </a:p>
          <a:p>
            <a:endParaRPr lang="en-AU" dirty="0"/>
          </a:p>
        </p:txBody>
      </p:sp>
      <p:sp>
        <p:nvSpPr>
          <p:cNvPr id="4" name="Slide Number Placeholder 3"/>
          <p:cNvSpPr>
            <a:spLocks noGrp="1"/>
          </p:cNvSpPr>
          <p:nvPr>
            <p:ph type="sldNum" sz="quarter" idx="5"/>
          </p:nvPr>
        </p:nvSpPr>
        <p:spPr/>
        <p:txBody>
          <a:bodyPr/>
          <a:lstStyle/>
          <a:p>
            <a:fld id="{B9742E52-36FF-A241-B71F-ABA947B51DE1}" type="slidenum">
              <a:rPr lang="en-US" smtClean="0"/>
              <a:t>9</a:t>
            </a:fld>
            <a:endParaRPr lang="en-US"/>
          </a:p>
        </p:txBody>
      </p:sp>
    </p:spTree>
    <p:extLst>
      <p:ext uri="{BB962C8B-B14F-4D97-AF65-F5344CB8AC3E}">
        <p14:creationId xmlns:p14="http://schemas.microsoft.com/office/powerpoint/2010/main" val="40942021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Images: </a:t>
            </a:r>
            <a:r>
              <a:rPr lang="en-US" dirty="0"/>
              <a:t>(Left) C. Jones, </a:t>
            </a:r>
            <a:r>
              <a:rPr lang="en-AU" dirty="0"/>
              <a:t>Copyright </a:t>
            </a:r>
            <a:r>
              <a:rPr lang="en-US" dirty="0"/>
              <a:t>Copyright Commonwealth of Australia (GBRMPA)</a:t>
            </a:r>
            <a:r>
              <a:rPr lang="en-AU" dirty="0"/>
              <a:t>; (Middle)</a:t>
            </a:r>
            <a:r>
              <a:rPr lang="en-AU" baseline="0" dirty="0"/>
              <a:t> C. Jones, </a:t>
            </a:r>
            <a:r>
              <a:rPr lang="en-AU" dirty="0"/>
              <a:t>Copyright </a:t>
            </a:r>
            <a:r>
              <a:rPr lang="en-US" dirty="0"/>
              <a:t>Copyright Commonwealth of Australia (GBRMPA)</a:t>
            </a:r>
            <a:r>
              <a:rPr lang="en-AU" dirty="0"/>
              <a:t>; (Right) J. Jones, Copyright </a:t>
            </a:r>
            <a:r>
              <a:rPr lang="en-US" dirty="0"/>
              <a:t>Copyright Commonwealth of Australia (GBRMPA)</a:t>
            </a:r>
            <a:endParaRPr lang="en-AU" dirty="0"/>
          </a:p>
          <a:p>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11</a:t>
            </a:fld>
            <a:endParaRPr lang="en-US"/>
          </a:p>
        </p:txBody>
      </p:sp>
    </p:spTree>
    <p:extLst>
      <p:ext uri="{BB962C8B-B14F-4D97-AF65-F5344CB8AC3E}">
        <p14:creationId xmlns:p14="http://schemas.microsoft.com/office/powerpoint/2010/main" val="38678242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dirty="0"/>
              <a:t>Image: </a:t>
            </a:r>
            <a:r>
              <a:rPr lang="en-US" dirty="0"/>
              <a:t>Copyright Commonwealth of Australia (GBRMPA)</a:t>
            </a:r>
            <a:endParaRPr lang="en-AU" dirty="0"/>
          </a:p>
          <a:p>
            <a:endParaRPr lang="en-US" dirty="0"/>
          </a:p>
        </p:txBody>
      </p:sp>
      <p:sp>
        <p:nvSpPr>
          <p:cNvPr id="4" name="Slide Number Placeholder 3"/>
          <p:cNvSpPr>
            <a:spLocks noGrp="1"/>
          </p:cNvSpPr>
          <p:nvPr>
            <p:ph type="sldNum" sz="quarter" idx="5"/>
          </p:nvPr>
        </p:nvSpPr>
        <p:spPr/>
        <p:txBody>
          <a:bodyPr/>
          <a:lstStyle/>
          <a:p>
            <a:fld id="{B9742E52-36FF-A241-B71F-ABA947B51DE1}" type="slidenum">
              <a:rPr lang="en-US" smtClean="0"/>
              <a:t>15</a:t>
            </a:fld>
            <a:endParaRPr lang="en-US"/>
          </a:p>
        </p:txBody>
      </p:sp>
    </p:spTree>
    <p:extLst>
      <p:ext uri="{BB962C8B-B14F-4D97-AF65-F5344CB8AC3E}">
        <p14:creationId xmlns:p14="http://schemas.microsoft.com/office/powerpoint/2010/main" val="387505163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7C4B91-C551-DC4C-AF5A-3851C1C40CE5}"/>
              </a:ext>
            </a:extLst>
          </p:cNvPr>
          <p:cNvSpPr>
            <a:spLocks noGrp="1"/>
          </p:cNvSpPr>
          <p:nvPr>
            <p:ph type="ctrTitle"/>
          </p:nvPr>
        </p:nvSpPr>
        <p:spPr>
          <a:xfrm>
            <a:off x="515938" y="2214075"/>
            <a:ext cx="7818437" cy="2098289"/>
          </a:xfrm>
          <a:prstGeom prst="rect">
            <a:avLst/>
          </a:prstGeom>
        </p:spPr>
        <p:txBody>
          <a:bodyPr anchor="b">
            <a:noAutofit/>
          </a:bodyPr>
          <a:lstStyle>
            <a:lvl1pPr algn="l">
              <a:spcAft>
                <a:spcPts val="1200"/>
              </a:spcAft>
              <a:defRPr sz="6000">
                <a:solidFill>
                  <a:schemeClr val="tx2"/>
                </a:solidFill>
              </a:defRPr>
            </a:lvl1pPr>
          </a:lstStyle>
          <a:p>
            <a:r>
              <a:rPr lang="en-GB" dirty="0"/>
              <a:t>Click to edit Master title style</a:t>
            </a:r>
            <a:endParaRPr lang="en-US" dirty="0"/>
          </a:p>
        </p:txBody>
      </p:sp>
      <p:sp>
        <p:nvSpPr>
          <p:cNvPr id="3" name="Subtitle 2">
            <a:extLst>
              <a:ext uri="{FF2B5EF4-FFF2-40B4-BE49-F238E27FC236}">
                <a16:creationId xmlns:a16="http://schemas.microsoft.com/office/drawing/2014/main" id="{7F8912B0-6D4C-BC4C-BC1B-A780DD14D961}"/>
              </a:ext>
            </a:extLst>
          </p:cNvPr>
          <p:cNvSpPr>
            <a:spLocks noGrp="1"/>
          </p:cNvSpPr>
          <p:nvPr>
            <p:ph type="subTitle" idx="1"/>
          </p:nvPr>
        </p:nvSpPr>
        <p:spPr>
          <a:xfrm>
            <a:off x="515938" y="4935533"/>
            <a:ext cx="7818438" cy="843105"/>
          </a:xfrm>
          <a:prstGeom prst="rect">
            <a:avLst/>
          </a:prstGeom>
        </p:spPr>
        <p:txBody>
          <a:bodyPr>
            <a:noAutofit/>
          </a:bodyPr>
          <a:lstStyle>
            <a:lvl1pPr marL="0" indent="0" algn="l">
              <a:spcBef>
                <a:spcPts val="0"/>
              </a:spcBef>
              <a:spcAft>
                <a:spcPts val="600"/>
              </a:spcAft>
              <a:buNone/>
              <a:defRPr sz="2400">
                <a:solidFill>
                  <a:schemeClr val="tx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dirty="0"/>
              <a:t>Click to edit Master subtitle style</a:t>
            </a:r>
            <a:endParaRPr lang="en-US" dirty="0"/>
          </a:p>
        </p:txBody>
      </p:sp>
      <p:pic>
        <p:nvPicPr>
          <p:cNvPr id="8" name="Picture 7">
            <a:extLst>
              <a:ext uri="{FF2B5EF4-FFF2-40B4-BE49-F238E27FC236}">
                <a16:creationId xmlns:a16="http://schemas.microsoft.com/office/drawing/2014/main" id="{085CBC53-42B9-E64F-9233-FB1DB56D8BD2}"/>
              </a:ext>
            </a:extLst>
          </p:cNvPr>
          <p:cNvPicPr>
            <a:picLocks noChangeAspect="1"/>
          </p:cNvPicPr>
          <p:nvPr userDrawn="1"/>
        </p:nvPicPr>
        <p:blipFill>
          <a:blip r:embed="rId3"/>
          <a:srcRect/>
          <a:stretch/>
        </p:blipFill>
        <p:spPr>
          <a:xfrm>
            <a:off x="292095" y="341310"/>
            <a:ext cx="2866734" cy="1045515"/>
          </a:xfrm>
          <a:prstGeom prst="rect">
            <a:avLst/>
          </a:prstGeom>
        </p:spPr>
      </p:pic>
      <p:cxnSp>
        <p:nvCxnSpPr>
          <p:cNvPr id="17" name="Straight Connector 16">
            <a:extLst>
              <a:ext uri="{FF2B5EF4-FFF2-40B4-BE49-F238E27FC236}">
                <a16:creationId xmlns:a16="http://schemas.microsoft.com/office/drawing/2014/main" id="{E90F01C3-7FD3-B44F-B1C2-882BFEC1B037}"/>
              </a:ext>
            </a:extLst>
          </p:cNvPr>
          <p:cNvCxnSpPr/>
          <p:nvPr userDrawn="1"/>
        </p:nvCxnSpPr>
        <p:spPr>
          <a:xfrm>
            <a:off x="515938" y="4643925"/>
            <a:ext cx="6523037"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1063254"/>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rge Text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71124A-7541-2E44-A419-9DECD8C59777}"/>
              </a:ext>
            </a:extLst>
          </p:cNvPr>
          <p:cNvSpPr>
            <a:spLocks noGrp="1"/>
          </p:cNvSpPr>
          <p:nvPr>
            <p:ph type="body" sz="quarter" idx="12"/>
          </p:nvPr>
        </p:nvSpPr>
        <p:spPr>
          <a:xfrm>
            <a:off x="515938" y="549275"/>
            <a:ext cx="11160125" cy="5280025"/>
          </a:xfrm>
          <a:prstGeom prst="rect">
            <a:avLst/>
          </a:prstGeom>
        </p:spPr>
        <p:txBody>
          <a:bodyPr anchor="ctr" anchorCtr="0"/>
          <a:lstStyle>
            <a:lvl1pPr algn="ctr">
              <a:buNone/>
              <a:defRPr sz="5400"/>
            </a:lvl1pPr>
            <a:lvl2pPr algn="ctr">
              <a:buNone/>
              <a:defRPr sz="5400"/>
            </a:lvl2pPr>
            <a:lvl3pPr algn="ctr">
              <a:buNone/>
              <a:defRPr sz="5400"/>
            </a:lvl3pPr>
            <a:lvl4pPr algn="ctr">
              <a:buNone/>
              <a:defRPr sz="5400"/>
            </a:lvl4pPr>
            <a:lvl5pPr algn="ctr">
              <a:buNone/>
              <a:defRPr sz="5400"/>
            </a:lvl5pPr>
          </a:lstStyle>
          <a:p>
            <a:pPr lvl="0"/>
            <a:r>
              <a:rPr lang="en-GB" dirty="0"/>
              <a:t>Click to edit Master text styles</a:t>
            </a:r>
          </a:p>
        </p:txBody>
      </p:sp>
      <p:sp>
        <p:nvSpPr>
          <p:cNvPr id="7" name="Slide Number Placeholder 5">
            <a:extLst>
              <a:ext uri="{FF2B5EF4-FFF2-40B4-BE49-F238E27FC236}">
                <a16:creationId xmlns:a16="http://schemas.microsoft.com/office/drawing/2014/main" id="{7F152DF2-DD01-9C40-BBF7-B1B26FA327E0}"/>
              </a:ext>
            </a:extLst>
          </p:cNvPr>
          <p:cNvSpPr>
            <a:spLocks noGrp="1"/>
          </p:cNvSpPr>
          <p:nvPr>
            <p:ph type="sldNum" sz="quarter" idx="13"/>
          </p:nvPr>
        </p:nvSpPr>
        <p:spPr>
          <a:xfrm>
            <a:off x="8932862" y="6356350"/>
            <a:ext cx="2743200" cy="365125"/>
          </a:xfrm>
          <a:prstGeom prst="rect">
            <a:avLst/>
          </a:prstGeom>
          <a:noFill/>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8" name="TextBox 7">
            <a:extLst>
              <a:ext uri="{FF2B5EF4-FFF2-40B4-BE49-F238E27FC236}">
                <a16:creationId xmlns:a16="http://schemas.microsoft.com/office/drawing/2014/main" id="{658C9313-90D3-224C-A4B4-8265B286E2D8}"/>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Tree>
    <p:extLst>
      <p:ext uri="{BB962C8B-B14F-4D97-AF65-F5344CB8AC3E}">
        <p14:creationId xmlns:p14="http://schemas.microsoft.com/office/powerpoint/2010/main" val="33264285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Large Text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6271124A-7541-2E44-A419-9DECD8C59777}"/>
              </a:ext>
            </a:extLst>
          </p:cNvPr>
          <p:cNvSpPr>
            <a:spLocks noGrp="1"/>
          </p:cNvSpPr>
          <p:nvPr>
            <p:ph type="body" sz="quarter" idx="12"/>
          </p:nvPr>
        </p:nvSpPr>
        <p:spPr>
          <a:xfrm>
            <a:off x="515938" y="549275"/>
            <a:ext cx="11160125" cy="5280025"/>
          </a:xfrm>
          <a:prstGeom prst="rect">
            <a:avLst/>
          </a:prstGeom>
        </p:spPr>
        <p:txBody>
          <a:bodyPr anchor="ctr" anchorCtr="0"/>
          <a:lstStyle>
            <a:lvl1pPr algn="ctr">
              <a:buNone/>
              <a:defRPr sz="5400">
                <a:solidFill>
                  <a:schemeClr val="tx2"/>
                </a:solidFill>
              </a:defRPr>
            </a:lvl1pPr>
            <a:lvl2pPr algn="ctr">
              <a:buNone/>
              <a:defRPr sz="5400"/>
            </a:lvl2pPr>
            <a:lvl3pPr algn="ctr">
              <a:buNone/>
              <a:defRPr sz="5400"/>
            </a:lvl3pPr>
            <a:lvl4pPr algn="ctr">
              <a:buNone/>
              <a:defRPr sz="5400"/>
            </a:lvl4pPr>
            <a:lvl5pPr algn="ctr">
              <a:buNone/>
              <a:defRPr sz="5400"/>
            </a:lvl5pPr>
          </a:lstStyle>
          <a:p>
            <a:pPr lvl="0"/>
            <a:r>
              <a:rPr lang="en-GB" dirty="0"/>
              <a:t>Click to edit Master text styles</a:t>
            </a:r>
          </a:p>
        </p:txBody>
      </p:sp>
      <p:sp>
        <p:nvSpPr>
          <p:cNvPr id="7" name="Slide Number Placeholder 5">
            <a:extLst>
              <a:ext uri="{FF2B5EF4-FFF2-40B4-BE49-F238E27FC236}">
                <a16:creationId xmlns:a16="http://schemas.microsoft.com/office/drawing/2014/main" id="{7F152DF2-DD01-9C40-BBF7-B1B26FA327E0}"/>
              </a:ext>
            </a:extLst>
          </p:cNvPr>
          <p:cNvSpPr>
            <a:spLocks noGrp="1"/>
          </p:cNvSpPr>
          <p:nvPr>
            <p:ph type="sldNum" sz="quarter" idx="13"/>
          </p:nvPr>
        </p:nvSpPr>
        <p:spPr>
          <a:xfrm>
            <a:off x="8932862" y="6356350"/>
            <a:ext cx="2743200" cy="365125"/>
          </a:xfrm>
          <a:prstGeom prst="rect">
            <a:avLst/>
          </a:prstGeom>
          <a:noFill/>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8" name="TextBox 7">
            <a:extLst>
              <a:ext uri="{FF2B5EF4-FFF2-40B4-BE49-F238E27FC236}">
                <a16:creationId xmlns:a16="http://schemas.microsoft.com/office/drawing/2014/main" id="{658C9313-90D3-224C-A4B4-8265B286E2D8}"/>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Tree>
    <p:extLst>
      <p:ext uri="{BB962C8B-B14F-4D97-AF65-F5344CB8AC3E}">
        <p14:creationId xmlns:p14="http://schemas.microsoft.com/office/powerpoint/2010/main" val="32811250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1217923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lank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2490318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 Col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0FE9A82-6101-1746-B981-833CB27B3C31}"/>
              </a:ext>
            </a:extLst>
          </p:cNvPr>
          <p:cNvSpPr>
            <a:spLocks noGrp="1"/>
          </p:cNvSpPr>
          <p:nvPr>
            <p:ph idx="1"/>
          </p:nvPr>
        </p:nvSpPr>
        <p:spPr>
          <a:xfrm>
            <a:off x="515939" y="1295655"/>
            <a:ext cx="11160124" cy="4847969"/>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1" name="Title 1">
            <a:extLst>
              <a:ext uri="{FF2B5EF4-FFF2-40B4-BE49-F238E27FC236}">
                <a16:creationId xmlns:a16="http://schemas.microsoft.com/office/drawing/2014/main" id="{FCCE7242-F120-3246-82C6-464A0819426C}"/>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tx2"/>
                </a:solidFill>
              </a:defRPr>
            </a:lvl1pPr>
          </a:lstStyle>
          <a:p>
            <a:r>
              <a:rPr lang="en-GB" dirty="0"/>
              <a:t>Click to edit Master title style</a:t>
            </a:r>
            <a:endParaRPr lang="en-US" dirty="0"/>
          </a:p>
        </p:txBody>
      </p:sp>
      <p:sp>
        <p:nvSpPr>
          <p:cNvPr id="12" name="TextBox 11">
            <a:extLst>
              <a:ext uri="{FF2B5EF4-FFF2-40B4-BE49-F238E27FC236}">
                <a16:creationId xmlns:a16="http://schemas.microsoft.com/office/drawing/2014/main" id="{7085AA76-476B-8F4C-9893-D6C10D49B640}"/>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4" name="Slide Number Placeholder 5">
            <a:extLst>
              <a:ext uri="{FF2B5EF4-FFF2-40B4-BE49-F238E27FC236}">
                <a16:creationId xmlns:a16="http://schemas.microsoft.com/office/drawing/2014/main" id="{21B9165B-56AA-E543-95C7-AC2D3CE22FDC}"/>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A23E3DB6-7D61-2E4C-8C80-E9322AEA1496}" type="slidenum">
              <a:rPr lang="en-US" smtClean="0"/>
              <a:pPr algn="r"/>
              <a:t>‹#›</a:t>
            </a:fld>
            <a:endParaRPr lang="en-US" dirty="0"/>
          </a:p>
        </p:txBody>
      </p:sp>
    </p:spTree>
    <p:extLst>
      <p:ext uri="{BB962C8B-B14F-4D97-AF65-F5344CB8AC3E}">
        <p14:creationId xmlns:p14="http://schemas.microsoft.com/office/powerpoint/2010/main" val="37611036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 Col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0027BAA-A48D-C64B-932C-7AA336B3C0F3}"/>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C1222EFF-7CC0-EF4B-B73E-C2ADBFEE8731}" type="slidenum">
              <a:rPr lang="en-US" smtClean="0"/>
              <a:pPr algn="r"/>
              <a:t>‹#›</a:t>
            </a:fld>
            <a:endParaRPr lang="en-US" dirty="0"/>
          </a:p>
        </p:txBody>
      </p:sp>
      <p:sp>
        <p:nvSpPr>
          <p:cNvPr id="10" name="TextBox 9">
            <a:extLst>
              <a:ext uri="{FF2B5EF4-FFF2-40B4-BE49-F238E27FC236}">
                <a16:creationId xmlns:a16="http://schemas.microsoft.com/office/drawing/2014/main" id="{D4ACAF4C-AE88-1949-82BC-EC468E2DA205}"/>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2" name="Title 1">
            <a:extLst>
              <a:ext uri="{FF2B5EF4-FFF2-40B4-BE49-F238E27FC236}">
                <a16:creationId xmlns:a16="http://schemas.microsoft.com/office/drawing/2014/main" id="{5A7E7987-518B-6944-9A79-F87E3CF28F2C}"/>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tx2"/>
                </a:solidFill>
              </a:defRPr>
            </a:lvl1pPr>
          </a:lstStyle>
          <a:p>
            <a:r>
              <a:rPr lang="en-GB" dirty="0"/>
              <a:t>Click to edit Master title style</a:t>
            </a:r>
            <a:endParaRPr lang="en-US" dirty="0"/>
          </a:p>
        </p:txBody>
      </p:sp>
      <p:sp>
        <p:nvSpPr>
          <p:cNvPr id="6" name="Content Placeholder 2">
            <a:extLst>
              <a:ext uri="{FF2B5EF4-FFF2-40B4-BE49-F238E27FC236}">
                <a16:creationId xmlns:a16="http://schemas.microsoft.com/office/drawing/2014/main" id="{125C208F-C2E5-8740-AB72-2574909397B2}"/>
              </a:ext>
            </a:extLst>
          </p:cNvPr>
          <p:cNvSpPr>
            <a:spLocks noGrp="1"/>
          </p:cNvSpPr>
          <p:nvPr>
            <p:ph idx="1"/>
          </p:nvPr>
        </p:nvSpPr>
        <p:spPr>
          <a:xfrm>
            <a:off x="515939" y="1295655"/>
            <a:ext cx="11160124" cy="4847969"/>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6591008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box 2 Col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Slide Number Placeholder 5">
            <a:extLst>
              <a:ext uri="{FF2B5EF4-FFF2-40B4-BE49-F238E27FC236}">
                <a16:creationId xmlns:a16="http://schemas.microsoft.com/office/drawing/2014/main" id="{C0027BAA-A48D-C64B-932C-7AA336B3C0F3}"/>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C1222EFF-7CC0-EF4B-B73E-C2ADBFEE8731}" type="slidenum">
              <a:rPr lang="en-US" smtClean="0"/>
              <a:pPr algn="r"/>
              <a:t>‹#›</a:t>
            </a:fld>
            <a:endParaRPr lang="en-US" dirty="0"/>
          </a:p>
        </p:txBody>
      </p:sp>
      <p:sp>
        <p:nvSpPr>
          <p:cNvPr id="10" name="TextBox 9">
            <a:extLst>
              <a:ext uri="{FF2B5EF4-FFF2-40B4-BE49-F238E27FC236}">
                <a16:creationId xmlns:a16="http://schemas.microsoft.com/office/drawing/2014/main" id="{D4ACAF4C-AE88-1949-82BC-EC468E2DA205}"/>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2" name="Title 1">
            <a:extLst>
              <a:ext uri="{FF2B5EF4-FFF2-40B4-BE49-F238E27FC236}">
                <a16:creationId xmlns:a16="http://schemas.microsoft.com/office/drawing/2014/main" id="{5A7E7987-518B-6944-9A79-F87E3CF28F2C}"/>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tx2"/>
                </a:solidFill>
              </a:defRPr>
            </a:lvl1pPr>
          </a:lstStyle>
          <a:p>
            <a:r>
              <a:rPr lang="en-GB" dirty="0"/>
              <a:t>Click to edit Master title style</a:t>
            </a:r>
            <a:endParaRPr lang="en-US" dirty="0"/>
          </a:p>
        </p:txBody>
      </p:sp>
      <p:sp>
        <p:nvSpPr>
          <p:cNvPr id="6" name="Content Placeholder 2">
            <a:extLst>
              <a:ext uri="{FF2B5EF4-FFF2-40B4-BE49-F238E27FC236}">
                <a16:creationId xmlns:a16="http://schemas.microsoft.com/office/drawing/2014/main" id="{125C208F-C2E5-8740-AB72-2574909397B2}"/>
              </a:ext>
            </a:extLst>
          </p:cNvPr>
          <p:cNvSpPr>
            <a:spLocks noGrp="1"/>
          </p:cNvSpPr>
          <p:nvPr>
            <p:ph idx="1"/>
          </p:nvPr>
        </p:nvSpPr>
        <p:spPr>
          <a:xfrm>
            <a:off x="515939" y="1295655"/>
            <a:ext cx="11160124" cy="4847969"/>
          </a:xfrm>
          <a:prstGeom prst="rect">
            <a:avLst/>
          </a:prstGeom>
        </p:spPr>
        <p:txBody>
          <a:bodyPr numCol="2" spcCol="360000">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Tree>
    <p:extLst>
      <p:ext uri="{BB962C8B-B14F-4D97-AF65-F5344CB8AC3E}">
        <p14:creationId xmlns:p14="http://schemas.microsoft.com/office/powerpoint/2010/main" val="26613576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Col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47BB27C-11DA-B74C-B322-589C53C1AE85}"/>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14" name="Content Placeholder 2">
            <a:extLst>
              <a:ext uri="{FF2B5EF4-FFF2-40B4-BE49-F238E27FC236}">
                <a16:creationId xmlns:a16="http://schemas.microsoft.com/office/drawing/2014/main" id="{6719EF04-1AD1-CF4B-8113-F630068E7AFA}"/>
              </a:ext>
            </a:extLst>
          </p:cNvPr>
          <p:cNvSpPr>
            <a:spLocks noGrp="1"/>
          </p:cNvSpPr>
          <p:nvPr>
            <p:ph idx="13"/>
          </p:nvPr>
        </p:nvSpPr>
        <p:spPr>
          <a:xfrm>
            <a:off x="6286543" y="1295655"/>
            <a:ext cx="5390592" cy="4847968"/>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5" name="TextBox 14">
            <a:extLst>
              <a:ext uri="{FF2B5EF4-FFF2-40B4-BE49-F238E27FC236}">
                <a16:creationId xmlns:a16="http://schemas.microsoft.com/office/drawing/2014/main" id="{05887BA0-EBAC-1042-A42A-DECB5032290A}"/>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6" name="Content Placeholder 2">
            <a:extLst>
              <a:ext uri="{FF2B5EF4-FFF2-40B4-BE49-F238E27FC236}">
                <a16:creationId xmlns:a16="http://schemas.microsoft.com/office/drawing/2014/main" id="{1B0F6E46-274A-9849-B4F0-D516AAD06DD7}"/>
              </a:ext>
            </a:extLst>
          </p:cNvPr>
          <p:cNvSpPr>
            <a:spLocks noGrp="1"/>
          </p:cNvSpPr>
          <p:nvPr>
            <p:ph idx="1"/>
          </p:nvPr>
        </p:nvSpPr>
        <p:spPr>
          <a:xfrm>
            <a:off x="515939" y="1295655"/>
            <a:ext cx="5389519" cy="4847969"/>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7" name="Title 1">
            <a:extLst>
              <a:ext uri="{FF2B5EF4-FFF2-40B4-BE49-F238E27FC236}">
                <a16:creationId xmlns:a16="http://schemas.microsoft.com/office/drawing/2014/main" id="{CE3EB369-467B-234C-A3BF-364DDC42CE10}"/>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tx2"/>
                </a:solidFill>
              </a:defRPr>
            </a:lvl1pPr>
          </a:lstStyle>
          <a:p>
            <a:r>
              <a:rPr lang="en-GB" dirty="0"/>
              <a:t>Click to edit Master title style</a:t>
            </a:r>
            <a:endParaRPr lang="en-US" dirty="0"/>
          </a:p>
        </p:txBody>
      </p:sp>
    </p:spTree>
    <p:extLst>
      <p:ext uri="{BB962C8B-B14F-4D97-AF65-F5344CB8AC3E}">
        <p14:creationId xmlns:p14="http://schemas.microsoft.com/office/powerpoint/2010/main" val="28909600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 Col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lide Number Placeholder 5">
            <a:extLst>
              <a:ext uri="{FF2B5EF4-FFF2-40B4-BE49-F238E27FC236}">
                <a16:creationId xmlns:a16="http://schemas.microsoft.com/office/drawing/2014/main" id="{9B778388-2F3E-4A4C-A3E1-E4AA9087CCB9}"/>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9F22CC13-5CF8-3442-9E61-DD8983EAEEE2}" type="slidenum">
              <a:rPr lang="en-US" smtClean="0"/>
              <a:pPr algn="r"/>
              <a:t>‹#›</a:t>
            </a:fld>
            <a:endParaRPr lang="en-US" dirty="0"/>
          </a:p>
        </p:txBody>
      </p:sp>
      <p:sp>
        <p:nvSpPr>
          <p:cNvPr id="16" name="TextBox 15">
            <a:extLst>
              <a:ext uri="{FF2B5EF4-FFF2-40B4-BE49-F238E27FC236}">
                <a16:creationId xmlns:a16="http://schemas.microsoft.com/office/drawing/2014/main" id="{675FEBF2-30FD-1445-894F-CBF50D444632}"/>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8" name="Content Placeholder 2">
            <a:extLst>
              <a:ext uri="{FF2B5EF4-FFF2-40B4-BE49-F238E27FC236}">
                <a16:creationId xmlns:a16="http://schemas.microsoft.com/office/drawing/2014/main" id="{43D01A11-B0AD-3242-AD0A-BA10A6D01CF7}"/>
              </a:ext>
            </a:extLst>
          </p:cNvPr>
          <p:cNvSpPr>
            <a:spLocks noGrp="1"/>
          </p:cNvSpPr>
          <p:nvPr>
            <p:ph idx="13"/>
          </p:nvPr>
        </p:nvSpPr>
        <p:spPr>
          <a:xfrm>
            <a:off x="6286543" y="1296170"/>
            <a:ext cx="5390592" cy="4847454"/>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19" name="Content Placeholder 2">
            <a:extLst>
              <a:ext uri="{FF2B5EF4-FFF2-40B4-BE49-F238E27FC236}">
                <a16:creationId xmlns:a16="http://schemas.microsoft.com/office/drawing/2014/main" id="{3F22139D-7499-874F-B96A-D55615FEC81D}"/>
              </a:ext>
            </a:extLst>
          </p:cNvPr>
          <p:cNvSpPr>
            <a:spLocks noGrp="1"/>
          </p:cNvSpPr>
          <p:nvPr>
            <p:ph idx="1"/>
          </p:nvPr>
        </p:nvSpPr>
        <p:spPr>
          <a:xfrm>
            <a:off x="515939" y="1295655"/>
            <a:ext cx="5389519" cy="4847969"/>
          </a:xfrm>
          <a:prstGeom prst="rect">
            <a:avLst/>
          </a:prstGeom>
        </p:spPr>
        <p:txBody>
          <a:bodyPr>
            <a:noAutofit/>
          </a:bodyPr>
          <a:lstStyle>
            <a:lvl1pPr marL="0" indent="0">
              <a:lnSpc>
                <a:spcPct val="100000"/>
              </a:lnSpc>
              <a:spcBef>
                <a:spcPts val="0"/>
              </a:spcBef>
              <a:spcAft>
                <a:spcPts val="1200"/>
              </a:spcAft>
              <a:buNone/>
              <a:defRPr sz="20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20" name="Title 1">
            <a:extLst>
              <a:ext uri="{FF2B5EF4-FFF2-40B4-BE49-F238E27FC236}">
                <a16:creationId xmlns:a16="http://schemas.microsoft.com/office/drawing/2014/main" id="{285BEEE6-4F68-D14C-B0A9-B29422BC9CE5}"/>
              </a:ext>
            </a:extLst>
          </p:cNvPr>
          <p:cNvSpPr>
            <a:spLocks noGrp="1"/>
          </p:cNvSpPr>
          <p:nvPr>
            <p:ph type="title"/>
          </p:nvPr>
        </p:nvSpPr>
        <p:spPr>
          <a:xfrm>
            <a:off x="515938" y="549275"/>
            <a:ext cx="11160124" cy="536575"/>
          </a:xfrm>
          <a:prstGeom prst="rect">
            <a:avLst/>
          </a:prstGeom>
        </p:spPr>
        <p:txBody>
          <a:bodyPr anchor="t" anchorCtr="0">
            <a:noAutofit/>
          </a:bodyPr>
          <a:lstStyle>
            <a:lvl1pPr>
              <a:defRPr sz="3200">
                <a:solidFill>
                  <a:schemeClr val="tx2"/>
                </a:solidFill>
              </a:defRPr>
            </a:lvl1pPr>
          </a:lstStyle>
          <a:p>
            <a:r>
              <a:rPr lang="en-GB" dirty="0"/>
              <a:t>Click to edit Master title style</a:t>
            </a:r>
            <a:endParaRPr lang="en-US" dirty="0"/>
          </a:p>
        </p:txBody>
      </p:sp>
    </p:spTree>
    <p:extLst>
      <p:ext uri="{BB962C8B-B14F-4D97-AF65-F5344CB8AC3E}">
        <p14:creationId xmlns:p14="http://schemas.microsoft.com/office/powerpoint/2010/main" val="329806927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ext + Image - Whi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47BB27C-11DA-B74C-B322-589C53C1AE85}"/>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15" name="TextBox 14">
            <a:extLst>
              <a:ext uri="{FF2B5EF4-FFF2-40B4-BE49-F238E27FC236}">
                <a16:creationId xmlns:a16="http://schemas.microsoft.com/office/drawing/2014/main" id="{05887BA0-EBAC-1042-A42A-DECB5032290A}"/>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6" name="Content Placeholder 2">
            <a:extLst>
              <a:ext uri="{FF2B5EF4-FFF2-40B4-BE49-F238E27FC236}">
                <a16:creationId xmlns:a16="http://schemas.microsoft.com/office/drawing/2014/main" id="{1B0F6E46-274A-9849-B4F0-D516AAD06DD7}"/>
              </a:ext>
            </a:extLst>
          </p:cNvPr>
          <p:cNvSpPr>
            <a:spLocks noGrp="1"/>
          </p:cNvSpPr>
          <p:nvPr>
            <p:ph idx="1"/>
          </p:nvPr>
        </p:nvSpPr>
        <p:spPr>
          <a:xfrm>
            <a:off x="515939" y="549275"/>
            <a:ext cx="5389519" cy="5594349"/>
          </a:xfrm>
          <a:prstGeom prst="rect">
            <a:avLst/>
          </a:prstGeom>
        </p:spPr>
        <p:txBody>
          <a:bodyPr anchor="ctr">
            <a:noAutofit/>
          </a:bodyPr>
          <a:lstStyle>
            <a:lvl1pPr marL="0" indent="0" algn="ctr" rtl="0">
              <a:lnSpc>
                <a:spcPct val="100000"/>
              </a:lnSpc>
              <a:spcBef>
                <a:spcPts val="0"/>
              </a:spcBef>
              <a:spcAft>
                <a:spcPts val="1200"/>
              </a:spcAft>
              <a:buFont typeface="Arial" panose="020B0604020202020204" pitchFamily="34" charset="0"/>
              <a:buNone/>
              <a:defRPr sz="44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3" name="Picture Placeholder 2">
            <a:extLst>
              <a:ext uri="{FF2B5EF4-FFF2-40B4-BE49-F238E27FC236}">
                <a16:creationId xmlns:a16="http://schemas.microsoft.com/office/drawing/2014/main" id="{7E86E751-C763-664E-BEBA-7CD06A364BB0}"/>
              </a:ext>
            </a:extLst>
          </p:cNvPr>
          <p:cNvSpPr>
            <a:spLocks noGrp="1"/>
          </p:cNvSpPr>
          <p:nvPr>
            <p:ph type="pic" sz="quarter" idx="14" hasCustomPrompt="1"/>
          </p:nvPr>
        </p:nvSpPr>
        <p:spPr>
          <a:xfrm>
            <a:off x="6286500" y="549274"/>
            <a:ext cx="5389563" cy="5594400"/>
          </a:xfrm>
          <a:prstGeom prst="rect">
            <a:avLst/>
          </a:prstGeom>
        </p:spPr>
        <p:txBody>
          <a:bodyPr anchor="ctr" anchorCtr="0"/>
          <a:lstStyle>
            <a:lvl1pPr>
              <a:buNone/>
              <a:defRPr/>
            </a:lvl1pPr>
          </a:lstStyle>
          <a:p>
            <a:pPr algn="ctr"/>
            <a:r>
              <a:rPr lang="en-US" sz="2800" dirty="0"/>
              <a:t>Insert picture of Reef Guide</a:t>
            </a:r>
          </a:p>
        </p:txBody>
      </p:sp>
    </p:spTree>
    <p:extLst>
      <p:ext uri="{BB962C8B-B14F-4D97-AF65-F5344CB8AC3E}">
        <p14:creationId xmlns:p14="http://schemas.microsoft.com/office/powerpoint/2010/main" val="283442722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 Image - Backgroun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1" name="Slide Number Placeholder 5">
            <a:extLst>
              <a:ext uri="{FF2B5EF4-FFF2-40B4-BE49-F238E27FC236}">
                <a16:creationId xmlns:a16="http://schemas.microsoft.com/office/drawing/2014/main" id="{347BB27C-11DA-B74C-B322-589C53C1AE85}"/>
              </a:ext>
            </a:extLst>
          </p:cNvPr>
          <p:cNvSpPr>
            <a:spLocks noGrp="1"/>
          </p:cNvSpPr>
          <p:nvPr>
            <p:ph type="sldNum" sz="quarter" idx="12"/>
          </p:nvPr>
        </p:nvSpPr>
        <p:spPr>
          <a:xfrm>
            <a:off x="8932862" y="6356350"/>
            <a:ext cx="2743200" cy="365125"/>
          </a:xfrm>
          <a:prstGeom prst="rect">
            <a:avLst/>
          </a:prstGeom>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15" name="TextBox 14">
            <a:extLst>
              <a:ext uri="{FF2B5EF4-FFF2-40B4-BE49-F238E27FC236}">
                <a16:creationId xmlns:a16="http://schemas.microsoft.com/office/drawing/2014/main" id="{05887BA0-EBAC-1042-A42A-DECB5032290A}"/>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
        <p:nvSpPr>
          <p:cNvPr id="16" name="Content Placeholder 2">
            <a:extLst>
              <a:ext uri="{FF2B5EF4-FFF2-40B4-BE49-F238E27FC236}">
                <a16:creationId xmlns:a16="http://schemas.microsoft.com/office/drawing/2014/main" id="{1B0F6E46-274A-9849-B4F0-D516AAD06DD7}"/>
              </a:ext>
            </a:extLst>
          </p:cNvPr>
          <p:cNvSpPr>
            <a:spLocks noGrp="1"/>
          </p:cNvSpPr>
          <p:nvPr>
            <p:ph idx="1"/>
          </p:nvPr>
        </p:nvSpPr>
        <p:spPr>
          <a:xfrm>
            <a:off x="515939" y="549275"/>
            <a:ext cx="5389519" cy="5594349"/>
          </a:xfrm>
          <a:prstGeom prst="rect">
            <a:avLst/>
          </a:prstGeom>
        </p:spPr>
        <p:txBody>
          <a:bodyPr anchor="ctr">
            <a:noAutofit/>
          </a:bodyPr>
          <a:lstStyle>
            <a:lvl1pPr marL="0" indent="0" algn="ctr" rtl="0">
              <a:lnSpc>
                <a:spcPct val="100000"/>
              </a:lnSpc>
              <a:spcBef>
                <a:spcPts val="0"/>
              </a:spcBef>
              <a:spcAft>
                <a:spcPts val="1200"/>
              </a:spcAft>
              <a:buFont typeface="Arial" panose="020B0604020202020204" pitchFamily="34" charset="0"/>
              <a:buNone/>
              <a:defRPr sz="4400">
                <a:solidFill>
                  <a:schemeClr val="tx2"/>
                </a:solidFill>
              </a:defRPr>
            </a:lvl1pPr>
            <a:lvl2pPr>
              <a:buNone/>
              <a:defRPr sz="1800">
                <a:solidFill>
                  <a:schemeClr val="bg1"/>
                </a:solidFill>
              </a:defRPr>
            </a:lvl2pPr>
            <a:lvl3pPr>
              <a:buNone/>
              <a:defRPr sz="1800">
                <a:solidFill>
                  <a:schemeClr val="bg1"/>
                </a:solidFill>
              </a:defRPr>
            </a:lvl3pPr>
            <a:lvl4pPr>
              <a:buNone/>
              <a:defRPr sz="1800">
                <a:solidFill>
                  <a:schemeClr val="bg1"/>
                </a:solidFill>
              </a:defRPr>
            </a:lvl4pPr>
            <a:lvl5pPr>
              <a:buNone/>
              <a:defRPr sz="1800">
                <a:solidFill>
                  <a:schemeClr val="bg1"/>
                </a:solidFill>
              </a:defRPr>
            </a:lvl5pPr>
          </a:lstStyle>
          <a:p>
            <a:pPr lvl="0"/>
            <a:r>
              <a:rPr lang="en-GB" dirty="0"/>
              <a:t>Click to edit Master text styles</a:t>
            </a:r>
          </a:p>
        </p:txBody>
      </p:sp>
      <p:sp>
        <p:nvSpPr>
          <p:cNvPr id="3" name="Picture Placeholder 2">
            <a:extLst>
              <a:ext uri="{FF2B5EF4-FFF2-40B4-BE49-F238E27FC236}">
                <a16:creationId xmlns:a16="http://schemas.microsoft.com/office/drawing/2014/main" id="{7E86E751-C763-664E-BEBA-7CD06A364BB0}"/>
              </a:ext>
            </a:extLst>
          </p:cNvPr>
          <p:cNvSpPr>
            <a:spLocks noGrp="1"/>
          </p:cNvSpPr>
          <p:nvPr>
            <p:ph type="pic" sz="quarter" idx="14" hasCustomPrompt="1"/>
          </p:nvPr>
        </p:nvSpPr>
        <p:spPr>
          <a:xfrm>
            <a:off x="6286500" y="549274"/>
            <a:ext cx="5389563" cy="5594400"/>
          </a:xfrm>
          <a:prstGeom prst="rect">
            <a:avLst/>
          </a:prstGeom>
        </p:spPr>
        <p:txBody>
          <a:bodyPr anchor="ctr" anchorCtr="0"/>
          <a:lstStyle>
            <a:lvl1pPr>
              <a:buNone/>
              <a:defRPr>
                <a:solidFill>
                  <a:schemeClr val="tx2"/>
                </a:solidFill>
              </a:defRPr>
            </a:lvl1pPr>
          </a:lstStyle>
          <a:p>
            <a:pPr algn="ctr"/>
            <a:r>
              <a:rPr lang="en-US" sz="2800" dirty="0"/>
              <a:t>Insert picture of Reef Guide</a:t>
            </a:r>
          </a:p>
        </p:txBody>
      </p:sp>
    </p:spTree>
    <p:extLst>
      <p:ext uri="{BB962C8B-B14F-4D97-AF65-F5344CB8AC3E}">
        <p14:creationId xmlns:p14="http://schemas.microsoft.com/office/powerpoint/2010/main" val="792900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Med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Media Placeholder 5">
            <a:extLst>
              <a:ext uri="{FF2B5EF4-FFF2-40B4-BE49-F238E27FC236}">
                <a16:creationId xmlns:a16="http://schemas.microsoft.com/office/drawing/2014/main" id="{34516900-3083-964E-84A2-3DB92695424C}"/>
              </a:ext>
            </a:extLst>
          </p:cNvPr>
          <p:cNvSpPr>
            <a:spLocks noGrp="1"/>
          </p:cNvSpPr>
          <p:nvPr>
            <p:ph type="media" sz="quarter" idx="12"/>
          </p:nvPr>
        </p:nvSpPr>
        <p:spPr>
          <a:xfrm>
            <a:off x="515938" y="549275"/>
            <a:ext cx="11160125" cy="5565775"/>
          </a:xfrm>
          <a:prstGeom prst="rect">
            <a:avLst/>
          </a:prstGeom>
        </p:spPr>
        <p:txBody>
          <a:bodyPr/>
          <a:lstStyle/>
          <a:p>
            <a:endParaRPr lang="en-US"/>
          </a:p>
        </p:txBody>
      </p:sp>
      <p:sp>
        <p:nvSpPr>
          <p:cNvPr id="7" name="Slide Number Placeholder 5">
            <a:extLst>
              <a:ext uri="{FF2B5EF4-FFF2-40B4-BE49-F238E27FC236}">
                <a16:creationId xmlns:a16="http://schemas.microsoft.com/office/drawing/2014/main" id="{ECC7307D-7DDD-064F-89ED-35FDC86D98CC}"/>
              </a:ext>
            </a:extLst>
          </p:cNvPr>
          <p:cNvSpPr>
            <a:spLocks noGrp="1"/>
          </p:cNvSpPr>
          <p:nvPr>
            <p:ph type="sldNum" sz="quarter" idx="13"/>
          </p:nvPr>
        </p:nvSpPr>
        <p:spPr>
          <a:xfrm>
            <a:off x="8932862" y="6356350"/>
            <a:ext cx="2743200" cy="365125"/>
          </a:xfrm>
          <a:prstGeom prst="rect">
            <a:avLst/>
          </a:prstGeom>
        </p:spPr>
        <p:txBody>
          <a:bodyPr/>
          <a:lstStyle>
            <a:lvl1pPr>
              <a:defRPr sz="1200">
                <a:solidFill>
                  <a:schemeClr val="tx2"/>
                </a:solidFill>
              </a:defRPr>
            </a:lvl1pPr>
          </a:lstStyle>
          <a:p>
            <a:pPr algn="r"/>
            <a:fld id="{275F0495-0EA6-8F48-9FDA-F603597FF733}" type="slidenum">
              <a:rPr lang="en-US" smtClean="0"/>
              <a:pPr algn="r"/>
              <a:t>‹#›</a:t>
            </a:fld>
            <a:endParaRPr lang="en-US" dirty="0"/>
          </a:p>
        </p:txBody>
      </p:sp>
      <p:sp>
        <p:nvSpPr>
          <p:cNvPr id="8" name="TextBox 7">
            <a:extLst>
              <a:ext uri="{FF2B5EF4-FFF2-40B4-BE49-F238E27FC236}">
                <a16:creationId xmlns:a16="http://schemas.microsoft.com/office/drawing/2014/main" id="{959240BC-DCB6-C644-B788-899633B171CF}"/>
              </a:ext>
            </a:extLst>
          </p:cNvPr>
          <p:cNvSpPr txBox="1"/>
          <p:nvPr userDrawn="1"/>
        </p:nvSpPr>
        <p:spPr>
          <a:xfrm>
            <a:off x="515938" y="6356350"/>
            <a:ext cx="3341687" cy="27699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200" b="0" dirty="0">
                <a:solidFill>
                  <a:schemeClr val="tx2"/>
                </a:solidFill>
              </a:rPr>
              <a:t>Be a Marine Biologist for a Day</a:t>
            </a:r>
          </a:p>
        </p:txBody>
      </p:sp>
    </p:spTree>
    <p:extLst>
      <p:ext uri="{BB962C8B-B14F-4D97-AF65-F5344CB8AC3E}">
        <p14:creationId xmlns:p14="http://schemas.microsoft.com/office/powerpoint/2010/main" val="4074713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88153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60" r:id="rId3"/>
    <p:sldLayoutId id="2147483666" r:id="rId4"/>
    <p:sldLayoutId id="2147483653" r:id="rId5"/>
    <p:sldLayoutId id="2147483661" r:id="rId6"/>
    <p:sldLayoutId id="2147483662" r:id="rId7"/>
    <p:sldLayoutId id="2147483667" r:id="rId8"/>
    <p:sldLayoutId id="2147483663" r:id="rId9"/>
    <p:sldLayoutId id="2147483664" r:id="rId10"/>
    <p:sldLayoutId id="2147483665" r:id="rId11"/>
    <p:sldLayoutId id="2147483659" r:id="rId12"/>
    <p:sldLayoutId id="2147483668" r:id="rId13"/>
  </p:sldLayoutIdLst>
  <p:hf hdr="0" dt="0"/>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userDrawn="1">
          <p15:clr>
            <a:srgbClr val="F26B43"/>
          </p15:clr>
        </p15:guide>
        <p15:guide id="2" pos="325" userDrawn="1">
          <p15:clr>
            <a:srgbClr val="F26B43"/>
          </p15:clr>
        </p15:guide>
        <p15:guide id="3" pos="7355" userDrawn="1">
          <p15:clr>
            <a:srgbClr val="F26B43"/>
          </p15:clr>
        </p15:guide>
        <p15:guide id="4" orient="horz" pos="2160" userDrawn="1">
          <p15:clr>
            <a:srgbClr val="F26B43"/>
          </p15:clr>
        </p15:guide>
        <p15:guide id="5" orient="horz" pos="346" userDrawn="1">
          <p15:clr>
            <a:srgbClr val="F26B43"/>
          </p15:clr>
        </p15:guide>
        <p15:guide id="6" orient="horz" pos="3974"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image" Target="../media/image14.jpeg"/><Relationship Id="rId4" Type="http://schemas.openxmlformats.org/officeDocument/2006/relationships/image" Target="../media/image13.jpeg"/></Relationships>
</file>

<file path=ppt/slides/_rels/slide1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1.xml"/><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2.xml"/><Relationship Id="rId1" Type="http://schemas.openxmlformats.org/officeDocument/2006/relationships/slideLayout" Target="../slideLayouts/slideLayout8.xml"/><Relationship Id="rId5" Type="http://schemas.openxmlformats.org/officeDocument/2006/relationships/image" Target="../media/image22.jpeg"/><Relationship Id="rId4" Type="http://schemas.openxmlformats.org/officeDocument/2006/relationships/image" Target="../media/image21.jpeg"/></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4.xml"/><Relationship Id="rId1" Type="http://schemas.openxmlformats.org/officeDocument/2006/relationships/slideLayout" Target="../slideLayouts/slideLayout8.xml"/><Relationship Id="rId5" Type="http://schemas.openxmlformats.org/officeDocument/2006/relationships/image" Target="../media/image26.jpeg"/><Relationship Id="rId4" Type="http://schemas.openxmlformats.org/officeDocument/2006/relationships/image" Target="../media/image25.jpe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6.xml"/><Relationship Id="rId1" Type="http://schemas.openxmlformats.org/officeDocument/2006/relationships/slideLayout" Target="../slideLayouts/slideLayout1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jpeg"/></Relationships>
</file>

<file path=ppt/slides/_rels/slide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7.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8.xml"/><Relationship Id="rId6" Type="http://schemas.openxmlformats.org/officeDocument/2006/relationships/image" Target="../media/image38.jpeg"/><Relationship Id="rId5" Type="http://schemas.openxmlformats.org/officeDocument/2006/relationships/image" Target="../media/image37.jpeg"/><Relationship Id="rId4" Type="http://schemas.openxmlformats.org/officeDocument/2006/relationships/image" Target="../media/image36.jpeg"/></Relationships>
</file>

<file path=ppt/slides/_rels/slide43.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20.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2.jpg"/><Relationship Id="rId4" Type="http://schemas.openxmlformats.org/officeDocument/2006/relationships/image" Target="../media/image41.jpg"/></Relationships>
</file>

<file path=ppt/slides/_rels/slide4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54.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6.png"/><Relationship Id="rId5" Type="http://schemas.openxmlformats.org/officeDocument/2006/relationships/image" Target="../media/image48.jpeg"/><Relationship Id="rId4" Type="http://schemas.openxmlformats.org/officeDocument/2006/relationships/image" Target="../media/image47.jpeg"/></Relationships>
</file>

<file path=ppt/slides/_rels/slide56.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5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5.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52.jpeg"/><Relationship Id="rId4" Type="http://schemas.openxmlformats.org/officeDocument/2006/relationships/image" Target="../media/image51.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10.png"/></Relationships>
</file>

<file path=ppt/slides/_rels/slide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6.xml"/><Relationship Id="rId1" Type="http://schemas.openxmlformats.org/officeDocument/2006/relationships/slideLayout" Target="../slideLayouts/slideLayout8.xml"/><Relationship Id="rId4" Type="http://schemas.openxmlformats.org/officeDocument/2006/relationships/image" Target="../media/image53.jpeg"/></Relationships>
</file>

<file path=ppt/slides/_rels/slide6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7.xml"/><Relationship Id="rId1" Type="http://schemas.openxmlformats.org/officeDocument/2006/relationships/slideLayout" Target="../slideLayouts/slideLayout10.xml"/></Relationships>
</file>

<file path=ppt/slides/_rels/slide62.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8.xml"/><Relationship Id="rId1" Type="http://schemas.openxmlformats.org/officeDocument/2006/relationships/slideLayout" Target="../slideLayouts/slide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56.jpeg"/><Relationship Id="rId4" Type="http://schemas.openxmlformats.org/officeDocument/2006/relationships/image" Target="../media/image55.jpeg"/></Relationships>
</file>

<file path=ppt/slides/_rels/slide6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57.jpeg"/></Relationships>
</file>

<file path=ppt/slides/_rels/slide66.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6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1.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7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8.xml"/><Relationship Id="rId4" Type="http://schemas.openxmlformats.org/officeDocument/2006/relationships/image" Target="../media/image60.jpeg"/></Relationships>
</file>

<file path=ppt/slides/_rels/slide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8.xml"/><Relationship Id="rId4" Type="http://schemas.openxmlformats.org/officeDocument/2006/relationships/image" Target="../media/image61.jpeg"/></Relationships>
</file>

<file path=ppt/slides/_rels/slide7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8.xml"/><Relationship Id="rId4" Type="http://schemas.openxmlformats.org/officeDocument/2006/relationships/image" Target="../media/image62.jpeg"/></Relationships>
</file>

<file path=ppt/slides/_rels/slide7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64.jpeg"/><Relationship Id="rId4" Type="http://schemas.openxmlformats.org/officeDocument/2006/relationships/image" Target="../media/image63.jpeg"/></Relationships>
</file>

<file path=ppt/slides/_rels/slide75.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image" Target="../media/image9.png"/><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7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36.xml"/><Relationship Id="rId1" Type="http://schemas.openxmlformats.org/officeDocument/2006/relationships/slideLayout" Target="../slideLayouts/slideLayout12.xml"/><Relationship Id="rId4" Type="http://schemas.openxmlformats.org/officeDocument/2006/relationships/image" Target="../media/image5.png"/></Relationships>
</file>

<file path=ppt/slides/_rels/slide7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7.xml"/><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eg"/></Relationships>
</file>

<file path=ppt/slides/_rels/slide8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83.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6.png"/><Relationship Id="rId1" Type="http://schemas.openxmlformats.org/officeDocument/2006/relationships/slideLayout" Target="../slideLayouts/slideLayout10.xml"/><Relationship Id="rId5" Type="http://schemas.microsoft.com/office/2007/relationships/hdphoto" Target="../media/hdphoto2.wdp"/><Relationship Id="rId4" Type="http://schemas.openxmlformats.org/officeDocument/2006/relationships/image" Target="../media/image73.png"/></Relationships>
</file>

<file path=ppt/slides/_rels/slide84.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image" Target="../media/image9.png"/><Relationship Id="rId1" Type="http://schemas.openxmlformats.org/officeDocument/2006/relationships/slideLayout" Target="../slideLayouts/slideLayout11.xml"/><Relationship Id="rId4" Type="http://schemas.openxmlformats.org/officeDocument/2006/relationships/image" Target="../media/image73.png"/></Relationships>
</file>

<file path=ppt/slides/_rels/slide8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6.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8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8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9.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5.png"/><Relationship Id="rId4" Type="http://schemas.openxmlformats.org/officeDocument/2006/relationships/image" Target="../media/image12.jpeg"/></Relationships>
</file>

<file path=ppt/slides/_rels/slide9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93.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png"/><Relationship Id="rId1" Type="http://schemas.openxmlformats.org/officeDocument/2006/relationships/slideLayout" Target="../slideLayouts/slideLayout10.xml"/><Relationship Id="rId4" Type="http://schemas.openxmlformats.org/officeDocument/2006/relationships/image" Target="../media/image76.jpg"/></Relationships>
</file>

<file path=ppt/slides/_rels/slide9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9.png"/><Relationship Id="rId1" Type="http://schemas.openxmlformats.org/officeDocument/2006/relationships/slideLayout" Target="../slideLayouts/slideLayout11.xml"/></Relationships>
</file>

<file path=ppt/slides/_rels/slide9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1.xml"/><Relationship Id="rId1" Type="http://schemas.openxmlformats.org/officeDocument/2006/relationships/slideLayout" Target="../slideLayouts/slideLayout10.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56093C-7688-4D47-8192-7C04BE13E788}"/>
              </a:ext>
            </a:extLst>
          </p:cNvPr>
          <p:cNvSpPr>
            <a:spLocks noGrp="1"/>
          </p:cNvSpPr>
          <p:nvPr>
            <p:ph type="ctrTitle"/>
          </p:nvPr>
        </p:nvSpPr>
        <p:spPr>
          <a:xfrm>
            <a:off x="515938" y="1572417"/>
            <a:ext cx="7818437" cy="2375470"/>
          </a:xfrm>
        </p:spPr>
        <p:txBody>
          <a:bodyPr>
            <a:normAutofit/>
          </a:bodyPr>
          <a:lstStyle/>
          <a:p>
            <a:r>
              <a:rPr lang="en-AU" dirty="0"/>
              <a:t>Be a Marine</a:t>
            </a:r>
            <a:br>
              <a:rPr lang="en-AU" dirty="0"/>
            </a:br>
            <a:r>
              <a:rPr lang="en-AU" dirty="0"/>
              <a:t>Biologist for a Day </a:t>
            </a:r>
            <a:endParaRPr lang="en-US" sz="4000" b="1" dirty="0"/>
          </a:p>
        </p:txBody>
      </p:sp>
      <p:sp>
        <p:nvSpPr>
          <p:cNvPr id="3" name="Subtitle 2">
            <a:extLst>
              <a:ext uri="{FF2B5EF4-FFF2-40B4-BE49-F238E27FC236}">
                <a16:creationId xmlns:a16="http://schemas.microsoft.com/office/drawing/2014/main" id="{B2093BB8-080F-734F-BC76-73B38E67BF22}"/>
              </a:ext>
            </a:extLst>
          </p:cNvPr>
          <p:cNvSpPr>
            <a:spLocks noGrp="1"/>
          </p:cNvSpPr>
          <p:nvPr>
            <p:ph type="subTitle" idx="1"/>
          </p:nvPr>
        </p:nvSpPr>
        <p:spPr>
          <a:xfrm>
            <a:off x="515938" y="4852550"/>
            <a:ext cx="6534219" cy="1561502"/>
          </a:xfrm>
        </p:spPr>
        <p:txBody>
          <a:bodyPr/>
          <a:lstStyle/>
          <a:p>
            <a:r>
              <a:rPr lang="en-AU" b="1" dirty="0"/>
              <a:t>Part 2: Finding out</a:t>
            </a:r>
          </a:p>
          <a:p>
            <a:r>
              <a:rPr lang="en-AU" b="1" dirty="0"/>
              <a:t>Primary School</a:t>
            </a:r>
          </a:p>
          <a:p>
            <a:r>
              <a:rPr lang="en-AU" dirty="0"/>
              <a:t>Pre-snorkel presentation for modified </a:t>
            </a:r>
            <a:br>
              <a:rPr lang="en-AU" dirty="0"/>
            </a:br>
            <a:r>
              <a:rPr lang="en-AU" dirty="0"/>
              <a:t>10 minute timed survey</a:t>
            </a:r>
          </a:p>
        </p:txBody>
      </p:sp>
    </p:spTree>
    <p:extLst>
      <p:ext uri="{BB962C8B-B14F-4D97-AF65-F5344CB8AC3E}">
        <p14:creationId xmlns:p14="http://schemas.microsoft.com/office/powerpoint/2010/main" val="8077189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9608F-3F8F-F443-A5DE-780FBEB23725}"/>
              </a:ext>
            </a:extLst>
          </p:cNvPr>
          <p:cNvSpPr>
            <a:spLocks noGrp="1"/>
          </p:cNvSpPr>
          <p:nvPr>
            <p:ph type="sldNum" sz="quarter" idx="12"/>
          </p:nvPr>
        </p:nvSpPr>
        <p:spPr/>
        <p:txBody>
          <a:bodyPr/>
          <a:lstStyle/>
          <a:p>
            <a:pPr algn="r"/>
            <a:fld id="{C1222EFF-7CC0-EF4B-B73E-C2ADBFEE8731}" type="slidenum">
              <a:rPr lang="en-US" smtClean="0"/>
              <a:pPr algn="r"/>
              <a:t>10</a:t>
            </a:fld>
            <a:endParaRPr lang="en-US" dirty="0"/>
          </a:p>
        </p:txBody>
      </p:sp>
      <p:sp>
        <p:nvSpPr>
          <p:cNvPr id="3" name="Title 2">
            <a:extLst>
              <a:ext uri="{FF2B5EF4-FFF2-40B4-BE49-F238E27FC236}">
                <a16:creationId xmlns:a16="http://schemas.microsoft.com/office/drawing/2014/main" id="{FCDF362B-2032-1340-B80F-7EA80886D051}"/>
              </a:ext>
            </a:extLst>
          </p:cNvPr>
          <p:cNvSpPr>
            <a:spLocks noGrp="1"/>
          </p:cNvSpPr>
          <p:nvPr>
            <p:ph type="title"/>
          </p:nvPr>
        </p:nvSpPr>
        <p:spPr/>
        <p:txBody>
          <a:bodyPr/>
          <a:lstStyle/>
          <a:p>
            <a:r>
              <a:rPr lang="en-AU" sz="4400" dirty="0"/>
              <a:t>Why count sea cucumbers?</a:t>
            </a:r>
            <a:endParaRPr lang="en-US" sz="4400" dirty="0"/>
          </a:p>
        </p:txBody>
      </p:sp>
      <p:sp>
        <p:nvSpPr>
          <p:cNvPr id="4" name="Content Placeholder 3">
            <a:extLst>
              <a:ext uri="{FF2B5EF4-FFF2-40B4-BE49-F238E27FC236}">
                <a16:creationId xmlns:a16="http://schemas.microsoft.com/office/drawing/2014/main" id="{228756EB-4FA1-5547-8238-2B7BABC552D2}"/>
              </a:ext>
            </a:extLst>
          </p:cNvPr>
          <p:cNvSpPr>
            <a:spLocks noGrp="1"/>
          </p:cNvSpPr>
          <p:nvPr>
            <p:ph idx="1"/>
          </p:nvPr>
        </p:nvSpPr>
        <p:spPr>
          <a:xfrm>
            <a:off x="515939" y="1493367"/>
            <a:ext cx="11160124" cy="4326665"/>
          </a:xfrm>
        </p:spPr>
        <p:txBody>
          <a:bodyPr/>
          <a:lstStyle/>
          <a:p>
            <a:pPr>
              <a:spcAft>
                <a:spcPts val="2400"/>
              </a:spcAft>
            </a:pPr>
            <a:r>
              <a:rPr lang="en-US" sz="3200" dirty="0">
                <a:solidFill>
                  <a:schemeClr val="accent2"/>
                </a:solidFill>
              </a:rPr>
              <a:t>Do not answer the question.</a:t>
            </a:r>
            <a:br>
              <a:rPr lang="en-US" sz="3200" dirty="0">
                <a:solidFill>
                  <a:schemeClr val="accent2"/>
                </a:solidFill>
              </a:rPr>
            </a:br>
            <a:r>
              <a:rPr lang="en-US" sz="3200" dirty="0">
                <a:solidFill>
                  <a:schemeClr val="accent2"/>
                </a:solidFill>
              </a:rPr>
              <a:t>Wait for an answer.</a:t>
            </a:r>
          </a:p>
          <a:p>
            <a:pPr>
              <a:spcAft>
                <a:spcPts val="2400"/>
              </a:spcAft>
            </a:pPr>
            <a:r>
              <a:rPr lang="en-US" sz="3200" dirty="0"/>
              <a:t>Sea cucumbers = clean sand = healthy r</a:t>
            </a:r>
            <a:r>
              <a:rPr lang="en-US" sz="3200" dirty="0" smtClean="0"/>
              <a:t>eef.</a:t>
            </a:r>
            <a:endParaRPr lang="en-US" sz="3200" dirty="0"/>
          </a:p>
          <a:p>
            <a:pPr>
              <a:spcAft>
                <a:spcPts val="2400"/>
              </a:spcAft>
            </a:pPr>
            <a:r>
              <a:rPr lang="en-US" sz="3200" dirty="0"/>
              <a:t>Sea cucumbers are the vacuum cleaners of the sea.</a:t>
            </a:r>
          </a:p>
        </p:txBody>
      </p:sp>
    </p:spTree>
    <p:extLst>
      <p:ext uri="{BB962C8B-B14F-4D97-AF65-F5344CB8AC3E}">
        <p14:creationId xmlns:p14="http://schemas.microsoft.com/office/powerpoint/2010/main" val="2559587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95C92C0-4EC9-0542-BEAE-3B94A83B6453}"/>
              </a:ext>
            </a:extLst>
          </p:cNvPr>
          <p:cNvSpPr>
            <a:spLocks noGrp="1"/>
          </p:cNvSpPr>
          <p:nvPr>
            <p:ph type="title"/>
          </p:nvPr>
        </p:nvSpPr>
        <p:spPr/>
        <p:txBody>
          <a:bodyPr/>
          <a:lstStyle/>
          <a:p>
            <a:pPr algn="ctr"/>
            <a:r>
              <a:rPr lang="en-AU" sz="4400" dirty="0"/>
              <a:t>Why count sea cucumbers?</a:t>
            </a:r>
          </a:p>
        </p:txBody>
      </p:sp>
      <p:sp>
        <p:nvSpPr>
          <p:cNvPr id="4" name="Slide Number Placeholder 3">
            <a:extLst>
              <a:ext uri="{FF2B5EF4-FFF2-40B4-BE49-F238E27FC236}">
                <a16:creationId xmlns:a16="http://schemas.microsoft.com/office/drawing/2014/main" id="{A3E2DE4B-3580-254E-BF4C-C2705192046D}"/>
              </a:ext>
            </a:extLst>
          </p:cNvPr>
          <p:cNvSpPr>
            <a:spLocks noGrp="1"/>
          </p:cNvSpPr>
          <p:nvPr>
            <p:ph type="sldNum" sz="quarter" idx="12"/>
          </p:nvPr>
        </p:nvSpPr>
        <p:spPr/>
        <p:txBody>
          <a:bodyPr/>
          <a:lstStyle/>
          <a:p>
            <a:pPr algn="r"/>
            <a:fld id="{A23E3DB6-7D61-2E4C-8C80-E9322AEA1496}" type="slidenum">
              <a:rPr lang="en-US" smtClean="0"/>
              <a:pPr algn="r"/>
              <a:t>11</a:t>
            </a:fld>
            <a:endParaRPr lang="en-US" dirty="0"/>
          </a:p>
        </p:txBody>
      </p:sp>
      <p:pic>
        <p:nvPicPr>
          <p:cNvPr id="5" name="Picture 4">
            <a:extLst>
              <a:ext uri="{FF2B5EF4-FFF2-40B4-BE49-F238E27FC236}">
                <a16:creationId xmlns:a16="http://schemas.microsoft.com/office/drawing/2014/main" id="{8AD23F06-AC1C-C24F-891F-C7A282B93D1B}"/>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6837" b="8737"/>
          <a:stretch/>
        </p:blipFill>
        <p:spPr>
          <a:xfrm>
            <a:off x="1" y="1769032"/>
            <a:ext cx="4147000" cy="4163304"/>
          </a:xfrm>
          <a:prstGeom prst="rect">
            <a:avLst/>
          </a:prstGeom>
        </p:spPr>
      </p:pic>
      <p:pic>
        <p:nvPicPr>
          <p:cNvPr id="6" name="Picture 5">
            <a:extLst>
              <a:ext uri="{FF2B5EF4-FFF2-40B4-BE49-F238E27FC236}">
                <a16:creationId xmlns:a16="http://schemas.microsoft.com/office/drawing/2014/main" id="{FF292B61-6184-3741-8741-9B2B97C83B5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6543" b="4089"/>
          <a:stretch/>
        </p:blipFill>
        <p:spPr>
          <a:xfrm>
            <a:off x="4147000" y="1769032"/>
            <a:ext cx="3897999" cy="4175119"/>
          </a:xfrm>
          <a:prstGeom prst="rect">
            <a:avLst/>
          </a:prstGeom>
        </p:spPr>
      </p:pic>
      <p:pic>
        <p:nvPicPr>
          <p:cNvPr id="7" name="Picture 6">
            <a:extLst>
              <a:ext uri="{FF2B5EF4-FFF2-40B4-BE49-F238E27FC236}">
                <a16:creationId xmlns:a16="http://schemas.microsoft.com/office/drawing/2014/main" id="{F52EB561-F949-CA45-9D9C-FB612EC0CCD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5109" r="16314" b="4386"/>
          <a:stretch/>
        </p:blipFill>
        <p:spPr>
          <a:xfrm>
            <a:off x="8044999" y="1780847"/>
            <a:ext cx="4147001" cy="4172968"/>
          </a:xfrm>
          <a:prstGeom prst="rect">
            <a:avLst/>
          </a:prstGeom>
        </p:spPr>
      </p:pic>
    </p:spTree>
    <p:extLst>
      <p:ext uri="{BB962C8B-B14F-4D97-AF65-F5344CB8AC3E}">
        <p14:creationId xmlns:p14="http://schemas.microsoft.com/office/powerpoint/2010/main" val="22935994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12</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pPr algn="ctr"/>
            <a:r>
              <a:rPr lang="en-AU" sz="3200" dirty="0"/>
              <a:t>Who is counting the </a:t>
            </a:r>
            <a:br>
              <a:rPr lang="en-AU" sz="3200" dirty="0"/>
            </a:br>
            <a:r>
              <a:rPr lang="en-AU" sz="3200" dirty="0"/>
              <a:t>sea cucumbers?</a:t>
            </a:r>
          </a:p>
          <a:p>
            <a:r>
              <a:rPr lang="en-AU" sz="3200" dirty="0"/>
              <a:t>Check buddy pair/s </a:t>
            </a:r>
            <a:br>
              <a:rPr lang="en-AU" sz="3200" dirty="0"/>
            </a:br>
            <a:r>
              <a:rPr lang="en-AU" sz="3200" dirty="0"/>
              <a:t>counting sea cucumbers have all their materials.</a:t>
            </a: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366" y="549275"/>
            <a:ext cx="3954992" cy="5594400"/>
          </a:xfrm>
          <a:prstGeom prst="rect">
            <a:avLst/>
          </a:prstGeom>
        </p:spPr>
      </p:pic>
    </p:spTree>
    <p:extLst>
      <p:ext uri="{BB962C8B-B14F-4D97-AF65-F5344CB8AC3E}">
        <p14:creationId xmlns:p14="http://schemas.microsoft.com/office/powerpoint/2010/main" val="36354514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13</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pPr algn="ctr"/>
            <a:r>
              <a:rPr lang="en-AU" dirty="0"/>
              <a:t>Who is counting the sea cucumbers?</a:t>
            </a: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5366" y="549275"/>
            <a:ext cx="3954992" cy="5594400"/>
          </a:xfrm>
          <a:prstGeom prst="rect">
            <a:avLst/>
          </a:prstGeom>
        </p:spPr>
      </p:pic>
    </p:spTree>
    <p:extLst>
      <p:ext uri="{BB962C8B-B14F-4D97-AF65-F5344CB8AC3E}">
        <p14:creationId xmlns:p14="http://schemas.microsoft.com/office/powerpoint/2010/main" val="4601173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14</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Giant clams</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Prep – year 3</a:t>
            </a:r>
          </a:p>
          <a:p>
            <a:pPr>
              <a:spcAft>
                <a:spcPts val="2400"/>
              </a:spcAft>
            </a:pPr>
            <a:r>
              <a:rPr lang="en-AU" sz="1600" b="1" u="sng" dirty="0">
                <a:solidFill>
                  <a:schemeClr val="tx2"/>
                </a:solidFill>
              </a:rPr>
              <a:t>Biology: living things</a:t>
            </a:r>
            <a:br>
              <a:rPr lang="en-AU" sz="1600" b="1" u="sng" dirty="0">
                <a:solidFill>
                  <a:schemeClr val="tx2"/>
                </a:solidFill>
              </a:rPr>
            </a:br>
            <a:r>
              <a:rPr lang="en-AU" sz="1600" b="1" u="sng" dirty="0">
                <a:solidFill>
                  <a:schemeClr val="tx2"/>
                </a:solidFill>
              </a:rPr>
              <a:t>Geography: places</a:t>
            </a:r>
          </a:p>
          <a:p>
            <a:pPr>
              <a:spcAft>
                <a:spcPts val="1200"/>
              </a:spcAft>
            </a:pPr>
            <a:r>
              <a:rPr lang="en-US" sz="1600" b="1" dirty="0">
                <a:solidFill>
                  <a:schemeClr val="tx2"/>
                </a:solidFill>
              </a:rPr>
              <a:t>What does a giant </a:t>
            </a:r>
            <a:br>
              <a:rPr lang="en-US" sz="1600" b="1" dirty="0">
                <a:solidFill>
                  <a:schemeClr val="tx2"/>
                </a:solidFill>
              </a:rPr>
            </a:br>
            <a:r>
              <a:rPr lang="en-US" sz="1600" b="1" dirty="0">
                <a:solidFill>
                  <a:schemeClr val="tx2"/>
                </a:solidFill>
              </a:rPr>
              <a:t>clam look like?</a:t>
            </a:r>
            <a:br>
              <a:rPr lang="en-US" sz="1600" b="1" dirty="0">
                <a:solidFill>
                  <a:schemeClr val="tx2"/>
                </a:solidFill>
              </a:rPr>
            </a:br>
            <a:r>
              <a:rPr lang="en-US" sz="1600" i="1" dirty="0">
                <a:solidFill>
                  <a:schemeClr val="tx2"/>
                </a:solidFill>
              </a:rPr>
              <a:t>Show me with </a:t>
            </a:r>
            <a:br>
              <a:rPr lang="en-US" sz="1600" i="1" dirty="0">
                <a:solidFill>
                  <a:schemeClr val="tx2"/>
                </a:solidFill>
              </a:rPr>
            </a:br>
            <a:r>
              <a:rPr lang="en-US" sz="1600" i="1" dirty="0">
                <a:solidFill>
                  <a:schemeClr val="tx2"/>
                </a:solidFill>
              </a:rPr>
              <a:t>your hands.</a:t>
            </a:r>
          </a:p>
          <a:p>
            <a:pPr>
              <a:spcAft>
                <a:spcPts val="1200"/>
              </a:spcAft>
            </a:pPr>
            <a:r>
              <a:rPr lang="en-US" sz="1600" b="1" dirty="0">
                <a:solidFill>
                  <a:schemeClr val="tx2"/>
                </a:solidFill>
              </a:rPr>
              <a:t>How can you tell </a:t>
            </a:r>
            <a:br>
              <a:rPr lang="en-US" sz="1600" b="1" dirty="0">
                <a:solidFill>
                  <a:schemeClr val="tx2"/>
                </a:solidFill>
              </a:rPr>
            </a:br>
            <a:r>
              <a:rPr lang="en-US" sz="1600" b="1" dirty="0">
                <a:solidFill>
                  <a:schemeClr val="tx2"/>
                </a:solidFill>
              </a:rPr>
              <a:t>it’s alive?</a:t>
            </a:r>
            <a:br>
              <a:rPr lang="en-US" sz="1600" b="1" dirty="0">
                <a:solidFill>
                  <a:schemeClr val="tx2"/>
                </a:solidFill>
              </a:rPr>
            </a:br>
            <a:r>
              <a:rPr lang="en-US" sz="1600" i="1" dirty="0">
                <a:solidFill>
                  <a:schemeClr val="tx2"/>
                </a:solidFill>
              </a:rPr>
              <a:t>Answer: It moves when you go near it. Water is going in and out of it.</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4</a:t>
            </a:r>
          </a:p>
          <a:p>
            <a:pPr>
              <a:spcAft>
                <a:spcPts val="2400"/>
              </a:spcAft>
            </a:pPr>
            <a:r>
              <a:rPr lang="en-AU" sz="1600" b="1" u="sng" dirty="0">
                <a:solidFill>
                  <a:schemeClr val="tx2"/>
                </a:solidFill>
              </a:rPr>
              <a:t>Biology: life cycle, survival</a:t>
            </a:r>
            <a:br>
              <a:rPr lang="en-AU" sz="1600" b="1" u="sng" dirty="0">
                <a:solidFill>
                  <a:schemeClr val="tx2"/>
                </a:solidFill>
              </a:rPr>
            </a:br>
            <a:r>
              <a:rPr lang="en-AU" sz="1600" b="1" u="sng" dirty="0">
                <a:solidFill>
                  <a:schemeClr val="tx2"/>
                </a:solidFill>
              </a:rPr>
              <a:t>Geography: sustainability</a:t>
            </a:r>
          </a:p>
          <a:p>
            <a:pPr>
              <a:spcAft>
                <a:spcPts val="1200"/>
              </a:spcAft>
            </a:pPr>
            <a:r>
              <a:rPr lang="en-US" sz="1600" b="1" dirty="0">
                <a:solidFill>
                  <a:schemeClr val="tx2"/>
                </a:solidFill>
              </a:rPr>
              <a:t>How long can giant </a:t>
            </a:r>
            <a:br>
              <a:rPr lang="en-US" sz="1600" b="1" dirty="0">
                <a:solidFill>
                  <a:schemeClr val="tx2"/>
                </a:solidFill>
              </a:rPr>
            </a:br>
            <a:r>
              <a:rPr lang="en-US" sz="1600" b="1" dirty="0">
                <a:solidFill>
                  <a:schemeClr val="tx2"/>
                </a:solidFill>
              </a:rPr>
              <a:t>clams live for?</a:t>
            </a:r>
            <a:br>
              <a:rPr lang="en-US" sz="1600" b="1" dirty="0">
                <a:solidFill>
                  <a:schemeClr val="tx2"/>
                </a:solidFill>
              </a:rPr>
            </a:br>
            <a:r>
              <a:rPr lang="en-US" sz="1600" i="1" dirty="0">
                <a:solidFill>
                  <a:schemeClr val="tx2"/>
                </a:solidFill>
              </a:rPr>
              <a:t>Answer: Over 100 years!</a:t>
            </a:r>
          </a:p>
          <a:p>
            <a:pPr>
              <a:spcAft>
                <a:spcPts val="1200"/>
              </a:spcAft>
            </a:pPr>
            <a:r>
              <a:rPr lang="en-US" sz="1600" dirty="0">
                <a:solidFill>
                  <a:schemeClr val="tx2"/>
                </a:solidFill>
              </a:rPr>
              <a:t>They are endangered </a:t>
            </a:r>
            <a:br>
              <a:rPr lang="en-US" sz="1600" dirty="0">
                <a:solidFill>
                  <a:schemeClr val="tx2"/>
                </a:solidFill>
              </a:rPr>
            </a:br>
            <a:r>
              <a:rPr lang="en-US" sz="1600" dirty="0">
                <a:solidFill>
                  <a:schemeClr val="tx2"/>
                </a:solidFill>
              </a:rPr>
              <a:t>(take a long time to recover after being taken).</a:t>
            </a:r>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5</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adaptations</a:t>
            </a:r>
            <a:br>
              <a:rPr lang="en-AU" sz="1600" b="1" u="sng" dirty="0">
                <a:solidFill>
                  <a:schemeClr val="tx2"/>
                </a:solidFill>
              </a:rPr>
            </a:br>
            <a:r>
              <a:rPr lang="en-AU" sz="1600" b="1" u="sng" dirty="0">
                <a:solidFill>
                  <a:schemeClr val="tx2"/>
                </a:solidFill>
              </a:rPr>
              <a:t>Geography: people </a:t>
            </a:r>
            <a:br>
              <a:rPr lang="en-AU" sz="1600" b="1" u="sng" dirty="0">
                <a:solidFill>
                  <a:schemeClr val="tx2"/>
                </a:solidFill>
              </a:rPr>
            </a:br>
            <a:r>
              <a:rPr lang="en-AU" sz="1600" b="1" u="sng" dirty="0">
                <a:solidFill>
                  <a:schemeClr val="tx2"/>
                </a:solidFill>
              </a:rPr>
              <a:t>&amp; place</a:t>
            </a:r>
          </a:p>
          <a:p>
            <a:r>
              <a:rPr lang="en-US" sz="1600" b="1" dirty="0">
                <a:solidFill>
                  <a:schemeClr val="tx2"/>
                </a:solidFill>
              </a:rPr>
              <a:t>When we get back, I want you to tell me how many holes (siphons) there are in a giant clams mantle, and what the holes are for.</a:t>
            </a:r>
            <a:br>
              <a:rPr lang="en-US" sz="1600" b="1" dirty="0">
                <a:solidFill>
                  <a:schemeClr val="tx2"/>
                </a:solidFill>
              </a:rPr>
            </a:br>
            <a:r>
              <a:rPr lang="en-US" sz="1600" i="1" dirty="0">
                <a:solidFill>
                  <a:schemeClr val="tx2"/>
                </a:solidFill>
              </a:rPr>
              <a:t>Answer: 2 holes for filter feeding and spawning.</a:t>
            </a:r>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6</a:t>
            </a:r>
          </a:p>
          <a:p>
            <a:pPr>
              <a:spcAft>
                <a:spcPts val="2400"/>
              </a:spcAft>
            </a:pPr>
            <a:r>
              <a:rPr lang="en-AU" sz="1600" b="1" u="sng" dirty="0">
                <a:solidFill>
                  <a:schemeClr val="tx2"/>
                </a:solidFill>
              </a:rPr>
              <a:t>Biology: growth, survival</a:t>
            </a:r>
            <a:br>
              <a:rPr lang="en-AU" sz="1600" b="1" u="sng" dirty="0">
                <a:solidFill>
                  <a:schemeClr val="tx2"/>
                </a:solidFill>
              </a:rPr>
            </a:br>
            <a:r>
              <a:rPr lang="en-AU" sz="1600" b="1" u="sng" dirty="0">
                <a:solidFill>
                  <a:schemeClr val="tx2"/>
                </a:solidFill>
              </a:rPr>
              <a:t>Geography: the world</a:t>
            </a:r>
          </a:p>
          <a:p>
            <a:pPr>
              <a:spcAft>
                <a:spcPts val="1200"/>
              </a:spcAft>
            </a:pPr>
            <a:r>
              <a:rPr lang="en-US" sz="1600" b="1" dirty="0">
                <a:solidFill>
                  <a:schemeClr val="tx2"/>
                </a:solidFill>
              </a:rPr>
              <a:t>What makes the </a:t>
            </a:r>
            <a:br>
              <a:rPr lang="en-US" sz="1600" b="1" dirty="0">
                <a:solidFill>
                  <a:schemeClr val="tx2"/>
                </a:solidFill>
              </a:rPr>
            </a:br>
            <a:r>
              <a:rPr lang="en-US" sz="1600" b="1" dirty="0">
                <a:solidFill>
                  <a:schemeClr val="tx2"/>
                </a:solidFill>
              </a:rPr>
              <a:t>mantle </a:t>
            </a:r>
            <a:r>
              <a:rPr lang="en-US" sz="1600" b="1" dirty="0" err="1">
                <a:solidFill>
                  <a:schemeClr val="tx2"/>
                </a:solidFill>
              </a:rPr>
              <a:t>colourful</a:t>
            </a:r>
            <a:r>
              <a:rPr lang="en-US" sz="1600" b="1" dirty="0">
                <a:solidFill>
                  <a:schemeClr val="tx2"/>
                </a:solidFill>
              </a:rPr>
              <a:t>?</a:t>
            </a:r>
            <a:br>
              <a:rPr lang="en-US" sz="1600" b="1" dirty="0">
                <a:solidFill>
                  <a:schemeClr val="tx2"/>
                </a:solidFill>
              </a:rPr>
            </a:br>
            <a:r>
              <a:rPr lang="en-US" sz="1600" i="1" dirty="0">
                <a:solidFill>
                  <a:schemeClr val="tx2"/>
                </a:solidFill>
              </a:rPr>
              <a:t>Answer: Algae (zooxanthellae), and specialized cells with reflective structures </a:t>
            </a:r>
            <a:br>
              <a:rPr lang="en-US" sz="1600" i="1" dirty="0">
                <a:solidFill>
                  <a:schemeClr val="tx2"/>
                </a:solidFill>
              </a:rPr>
            </a:br>
            <a:r>
              <a:rPr lang="en-US" sz="1600" i="1" dirty="0">
                <a:solidFill>
                  <a:schemeClr val="tx2"/>
                </a:solidFill>
              </a:rPr>
              <a:t>(like mirrors). </a:t>
            </a:r>
          </a:p>
          <a:p>
            <a:pPr>
              <a:spcAft>
                <a:spcPts val="1200"/>
              </a:spcAft>
            </a:pPr>
            <a:r>
              <a:rPr lang="en-US" sz="1600" dirty="0">
                <a:solidFill>
                  <a:schemeClr val="tx2"/>
                </a:solidFill>
              </a:rPr>
              <a:t>Plus, count the </a:t>
            </a:r>
            <a:br>
              <a:rPr lang="en-US" sz="1600" dirty="0">
                <a:solidFill>
                  <a:schemeClr val="tx2"/>
                </a:solidFill>
              </a:rPr>
            </a:br>
            <a:r>
              <a:rPr lang="en-US" sz="1600" dirty="0">
                <a:solidFill>
                  <a:schemeClr val="tx2"/>
                </a:solidFill>
              </a:rPr>
              <a:t>siphons (holes)!</a:t>
            </a:r>
          </a:p>
        </p:txBody>
      </p:sp>
    </p:spTree>
    <p:extLst>
      <p:ext uri="{BB962C8B-B14F-4D97-AF65-F5344CB8AC3E}">
        <p14:creationId xmlns:p14="http://schemas.microsoft.com/office/powerpoint/2010/main" val="159000802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FD779670-51AE-374C-BEF8-58DA599C7A46}"/>
              </a:ext>
            </a:extLst>
          </p:cNvPr>
          <p:cNvPicPr>
            <a:picLocks noGrp="1" noChangeAspect="1"/>
          </p:cNvPicPr>
          <p:nvPr>
            <p:ph idx="4294967295"/>
          </p:nvPr>
        </p:nvPicPr>
        <p:blipFill rotWithShape="1">
          <a:blip r:embed="rId3">
            <a:extLst>
              <a:ext uri="{BEBA8EAE-BF5A-486C-A8C5-ECC9F3942E4B}">
                <a14:imgProps xmlns:a14="http://schemas.microsoft.com/office/drawing/2010/main">
                  <a14:imgLayer r:embed="rId4">
                    <a14:imgEffect>
                      <a14:brightnessContrast bright="20000" contrast="40000"/>
                    </a14:imgEffect>
                  </a14:imgLayer>
                </a14:imgProps>
              </a:ext>
            </a:extLst>
          </a:blip>
          <a:srcRect l="4" r="-3" b="23587"/>
          <a:stretch/>
        </p:blipFill>
        <p:spPr>
          <a:xfrm>
            <a:off x="0" y="0"/>
            <a:ext cx="12192000" cy="6858000"/>
          </a:xfrm>
          <a:prstGeom prst="rect">
            <a:avLst/>
          </a:prstGeom>
        </p:spPr>
      </p:pic>
      <p:sp>
        <p:nvSpPr>
          <p:cNvPr id="8" name="Title 2">
            <a:extLst>
              <a:ext uri="{FF2B5EF4-FFF2-40B4-BE49-F238E27FC236}">
                <a16:creationId xmlns:a16="http://schemas.microsoft.com/office/drawing/2014/main" id="{8510FC39-85EE-BD4B-A4E6-48FB792D158D}"/>
              </a:ext>
            </a:extLst>
          </p:cNvPr>
          <p:cNvSpPr txBox="1">
            <a:spLocks/>
          </p:cNvSpPr>
          <p:nvPr/>
        </p:nvSpPr>
        <p:spPr>
          <a:xfrm>
            <a:off x="515936" y="565987"/>
            <a:ext cx="3605490" cy="810637"/>
          </a:xfrm>
          <a:prstGeom prst="rect">
            <a:avLst/>
          </a:prstGeom>
          <a:blipFill>
            <a:blip r:embed="rId5"/>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r>
              <a:rPr lang="en-AU" sz="5400" dirty="0"/>
              <a:t>Giant clam</a:t>
            </a:r>
            <a:endParaRPr lang="en-US" sz="5400" dirty="0"/>
          </a:p>
        </p:txBody>
      </p:sp>
      <p:sp>
        <p:nvSpPr>
          <p:cNvPr id="7" name="Oval 6">
            <a:extLst>
              <a:ext uri="{FF2B5EF4-FFF2-40B4-BE49-F238E27FC236}">
                <a16:creationId xmlns:a16="http://schemas.microsoft.com/office/drawing/2014/main" id="{9AE00D93-E084-C24F-A849-B577075A15D0}"/>
              </a:ext>
            </a:extLst>
          </p:cNvPr>
          <p:cNvSpPr/>
          <p:nvPr/>
        </p:nvSpPr>
        <p:spPr>
          <a:xfrm>
            <a:off x="7762464" y="-2217437"/>
            <a:ext cx="6102624" cy="5921375"/>
          </a:xfrm>
          <a:prstGeom prst="ellipse">
            <a:avLst/>
          </a:prstGeom>
          <a:gradFill flip="none" rotWithShape="1">
            <a:gsLst>
              <a:gs pos="0">
                <a:schemeClr val="bg1"/>
              </a:gs>
              <a:gs pos="52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C8393FE9-969E-C34D-98E8-B212850E4704}"/>
              </a:ext>
            </a:extLst>
          </p:cNvPr>
          <p:cNvSpPr txBox="1"/>
          <p:nvPr/>
        </p:nvSpPr>
        <p:spPr>
          <a:xfrm>
            <a:off x="9523143" y="573465"/>
            <a:ext cx="2152920" cy="707886"/>
          </a:xfrm>
          <a:prstGeom prst="rect">
            <a:avLst/>
          </a:prstGeom>
          <a:noFill/>
        </p:spPr>
        <p:txBody>
          <a:bodyPr wrap="square">
            <a:spAutoFit/>
          </a:bodyPr>
          <a:lstStyle/>
          <a:p>
            <a:pPr algn="ctr"/>
            <a:r>
              <a:rPr lang="en-US" sz="2000" b="1" u="sng" dirty="0">
                <a:solidFill>
                  <a:schemeClr val="tx2"/>
                </a:solidFill>
              </a:rPr>
              <a:t>VULNERABLE TO EXTINCTION</a:t>
            </a:r>
          </a:p>
        </p:txBody>
      </p:sp>
    </p:spTree>
    <p:extLst>
      <p:ext uri="{BB962C8B-B14F-4D97-AF65-F5344CB8AC3E}">
        <p14:creationId xmlns:p14="http://schemas.microsoft.com/office/powerpoint/2010/main" val="84718221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EC0D7DC-1D77-3E4F-983A-0A0126F3DA4D}"/>
              </a:ext>
            </a:extLst>
          </p:cNvPr>
          <p:cNvSpPr>
            <a:spLocks noGrp="1"/>
          </p:cNvSpPr>
          <p:nvPr>
            <p:ph type="sldNum" sz="quarter" idx="12"/>
          </p:nvPr>
        </p:nvSpPr>
        <p:spPr/>
        <p:txBody>
          <a:bodyPr/>
          <a:lstStyle/>
          <a:p>
            <a:pPr algn="r"/>
            <a:fld id="{C1222EFF-7CC0-EF4B-B73E-C2ADBFEE8731}" type="slidenum">
              <a:rPr lang="en-US" smtClean="0"/>
              <a:pPr algn="r"/>
              <a:t>16</a:t>
            </a:fld>
            <a:endParaRPr lang="en-US" dirty="0"/>
          </a:p>
        </p:txBody>
      </p:sp>
      <p:sp>
        <p:nvSpPr>
          <p:cNvPr id="5" name="Title 2">
            <a:extLst>
              <a:ext uri="{FF2B5EF4-FFF2-40B4-BE49-F238E27FC236}">
                <a16:creationId xmlns:a16="http://schemas.microsoft.com/office/drawing/2014/main" id="{6B97AF1C-7066-DF43-A770-A10E86BAABFD}"/>
              </a:ext>
            </a:extLst>
          </p:cNvPr>
          <p:cNvSpPr txBox="1">
            <a:spLocks/>
          </p:cNvSpPr>
          <p:nvPr/>
        </p:nvSpPr>
        <p:spPr>
          <a:xfrm>
            <a:off x="515939" y="549275"/>
            <a:ext cx="11160124" cy="536575"/>
          </a:xfrm>
          <a:prstGeom prst="rect">
            <a:avLst/>
          </a:prstGeom>
        </p:spPr>
        <p:txBody>
          <a:bodyPr anchor="t" anchorCtr="0">
            <a:noAutofit/>
          </a:bodyPr>
          <a:lstStyle>
            <a:lvl1pPr algn="l" defTabSz="914400" rtl="0" eaLnBrk="1" latinLnBrk="0" hangingPunct="1">
              <a:lnSpc>
                <a:spcPct val="90000"/>
              </a:lnSpc>
              <a:spcBef>
                <a:spcPct val="0"/>
              </a:spcBef>
              <a:buNone/>
              <a:defRPr sz="3200" kern="1200">
                <a:solidFill>
                  <a:schemeClr val="tx2"/>
                </a:solidFill>
                <a:latin typeface="+mj-lt"/>
                <a:ea typeface="+mj-ea"/>
                <a:cs typeface="+mj-cs"/>
              </a:defRPr>
            </a:lvl1pPr>
          </a:lstStyle>
          <a:p>
            <a:r>
              <a:rPr lang="en-AU" sz="4400" dirty="0"/>
              <a:t>Why count giant clams?</a:t>
            </a:r>
            <a:endParaRPr lang="en-US" sz="4400" dirty="0"/>
          </a:p>
        </p:txBody>
      </p:sp>
      <p:sp>
        <p:nvSpPr>
          <p:cNvPr id="6" name="Content Placeholder 3">
            <a:extLst>
              <a:ext uri="{FF2B5EF4-FFF2-40B4-BE49-F238E27FC236}">
                <a16:creationId xmlns:a16="http://schemas.microsoft.com/office/drawing/2014/main" id="{C664F65E-72F5-3843-860B-5512934FC6FB}"/>
              </a:ext>
            </a:extLst>
          </p:cNvPr>
          <p:cNvSpPr txBox="1">
            <a:spLocks/>
          </p:cNvSpPr>
          <p:nvPr/>
        </p:nvSpPr>
        <p:spPr>
          <a:xfrm>
            <a:off x="515940" y="1493367"/>
            <a:ext cx="11160124" cy="4707736"/>
          </a:xfrm>
          <a:prstGeom prst="rect">
            <a:avLst/>
          </a:prstGeom>
        </p:spPr>
        <p:txBody>
          <a:bodyPr>
            <a:noAutofit/>
          </a:bodyPr>
          <a:lstStyle>
            <a:lvl1pPr marL="0" indent="0" algn="l" defTabSz="914400" rtl="0" eaLnBrk="1" latinLnBrk="0" hangingPunct="1">
              <a:lnSpc>
                <a:spcPct val="100000"/>
              </a:lnSpc>
              <a:spcBef>
                <a:spcPts val="0"/>
              </a:spcBef>
              <a:spcAft>
                <a:spcPts val="1200"/>
              </a:spcAft>
              <a:buFont typeface="Arial" panose="020B0604020202020204" pitchFamily="34" charset="0"/>
              <a:buNone/>
              <a:defRPr sz="20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3200" b="1" dirty="0"/>
              <a:t>Giant clams are vulnerable to extinction.</a:t>
            </a:r>
          </a:p>
          <a:p>
            <a:endParaRPr lang="en-US" sz="3200" dirty="0"/>
          </a:p>
          <a:p>
            <a:endParaRPr lang="en-US" sz="3200" dirty="0"/>
          </a:p>
          <a:p>
            <a:endParaRPr lang="en-US" sz="3200" dirty="0"/>
          </a:p>
          <a:p>
            <a:endParaRPr lang="en-US" sz="3200" dirty="0"/>
          </a:p>
          <a:p>
            <a:r>
              <a:rPr lang="en-US" sz="3200" dirty="0"/>
              <a:t>If we know where they are, we can</a:t>
            </a:r>
            <a:br>
              <a:rPr lang="en-US" sz="3200" dirty="0"/>
            </a:br>
            <a:r>
              <a:rPr lang="en-US" sz="3200" dirty="0"/>
              <a:t>look after them and protect them.</a:t>
            </a:r>
          </a:p>
        </p:txBody>
      </p:sp>
      <p:pic>
        <p:nvPicPr>
          <p:cNvPr id="7" name="Picture 6">
            <a:extLst>
              <a:ext uri="{FF2B5EF4-FFF2-40B4-BE49-F238E27FC236}">
                <a16:creationId xmlns:a16="http://schemas.microsoft.com/office/drawing/2014/main" id="{634CC1D6-E4DC-DE4F-ADF6-1C0249E4C036}"/>
              </a:ext>
            </a:extLst>
          </p:cNvPr>
          <p:cNvPicPr>
            <a:picLocks noChangeAspect="1"/>
          </p:cNvPicPr>
          <p:nvPr/>
        </p:nvPicPr>
        <p:blipFill>
          <a:blip r:embed="rId3"/>
          <a:stretch>
            <a:fillRect/>
          </a:stretch>
        </p:blipFill>
        <p:spPr>
          <a:xfrm>
            <a:off x="642058" y="2241320"/>
            <a:ext cx="6886007" cy="2295335"/>
          </a:xfrm>
          <a:prstGeom prst="rect">
            <a:avLst/>
          </a:prstGeom>
          <a:ln>
            <a:solidFill>
              <a:schemeClr val="tx1"/>
            </a:solidFill>
          </a:ln>
        </p:spPr>
      </p:pic>
    </p:spTree>
    <p:extLst>
      <p:ext uri="{BB962C8B-B14F-4D97-AF65-F5344CB8AC3E}">
        <p14:creationId xmlns:p14="http://schemas.microsoft.com/office/powerpoint/2010/main" val="19895180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8075C790-2CA5-7E48-92F8-173DF2354199}"/>
              </a:ext>
            </a:extLst>
          </p:cNvPr>
          <p:cNvSpPr>
            <a:spLocks noGrp="1"/>
          </p:cNvSpPr>
          <p:nvPr>
            <p:ph type="sldNum" sz="quarter" idx="13"/>
          </p:nvPr>
        </p:nvSpPr>
        <p:spPr/>
        <p:txBody>
          <a:bodyPr/>
          <a:lstStyle/>
          <a:p>
            <a:pPr algn="r"/>
            <a:fld id="{A23E3DB6-7D61-2E4C-8C80-E9322AEA1496}" type="slidenum">
              <a:rPr lang="en-US" smtClean="0"/>
              <a:pPr algn="r"/>
              <a:t>17</a:t>
            </a:fld>
            <a:endParaRPr lang="en-US" dirty="0"/>
          </a:p>
        </p:txBody>
      </p:sp>
      <p:sp>
        <p:nvSpPr>
          <p:cNvPr id="3" name="Title 2">
            <a:extLst>
              <a:ext uri="{FF2B5EF4-FFF2-40B4-BE49-F238E27FC236}">
                <a16:creationId xmlns:a16="http://schemas.microsoft.com/office/drawing/2014/main" id="{5BBBFCB4-C3B0-F541-AA83-E40DB1EEB3F9}"/>
              </a:ext>
            </a:extLst>
          </p:cNvPr>
          <p:cNvSpPr>
            <a:spLocks noGrp="1"/>
          </p:cNvSpPr>
          <p:nvPr>
            <p:ph type="title" idx="4294967295"/>
          </p:nvPr>
        </p:nvSpPr>
        <p:spPr>
          <a:xfrm>
            <a:off x="515938" y="549275"/>
            <a:ext cx="11160125" cy="536575"/>
          </a:xfrm>
          <a:prstGeom prst="rect">
            <a:avLst/>
          </a:prstGeom>
        </p:spPr>
        <p:txBody>
          <a:bodyPr/>
          <a:lstStyle/>
          <a:p>
            <a:pPr algn="ctr"/>
            <a:r>
              <a:rPr lang="en-AU" dirty="0"/>
              <a:t>Why count giant clams?</a:t>
            </a:r>
          </a:p>
        </p:txBody>
      </p:sp>
      <p:pic>
        <p:nvPicPr>
          <p:cNvPr id="6" name="Picture 5">
            <a:extLst>
              <a:ext uri="{FF2B5EF4-FFF2-40B4-BE49-F238E27FC236}">
                <a16:creationId xmlns:a16="http://schemas.microsoft.com/office/drawing/2014/main" id="{77E88AF7-840F-1E49-9571-F58345E28978}"/>
              </a:ext>
            </a:extLst>
          </p:cNvPr>
          <p:cNvPicPr>
            <a:picLocks noChangeAspect="1"/>
          </p:cNvPicPr>
          <p:nvPr/>
        </p:nvPicPr>
        <p:blipFill>
          <a:blip r:embed="rId4"/>
          <a:stretch>
            <a:fillRect/>
          </a:stretch>
        </p:blipFill>
        <p:spPr>
          <a:xfrm>
            <a:off x="3111605" y="2434202"/>
            <a:ext cx="5968790" cy="1989596"/>
          </a:xfrm>
          <a:prstGeom prst="rect">
            <a:avLst/>
          </a:prstGeom>
          <a:ln>
            <a:solidFill>
              <a:schemeClr val="bg1"/>
            </a:solidFill>
          </a:ln>
        </p:spPr>
      </p:pic>
    </p:spTree>
    <p:extLst>
      <p:ext uri="{BB962C8B-B14F-4D97-AF65-F5344CB8AC3E}">
        <p14:creationId xmlns:p14="http://schemas.microsoft.com/office/powerpoint/2010/main" val="2190322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18</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pPr algn="ctr"/>
            <a:r>
              <a:rPr lang="en-AU" sz="3200" dirty="0"/>
              <a:t>Who is counting the giant clams &gt;30cm?</a:t>
            </a:r>
          </a:p>
          <a:p>
            <a:r>
              <a:rPr lang="en-AU" sz="3200" dirty="0"/>
              <a:t>Check buddy pair/s </a:t>
            </a:r>
            <a:br>
              <a:rPr lang="en-AU" sz="3200" dirty="0"/>
            </a:br>
            <a:r>
              <a:rPr lang="en-AU" sz="3200" dirty="0"/>
              <a:t>counting giant clams have all their materials.</a:t>
            </a:r>
          </a:p>
        </p:txBody>
      </p:sp>
      <p:pic>
        <p:nvPicPr>
          <p:cNvPr id="8" name="Picture Placeholder 15">
            <a:extLst>
              <a:ext uri="{FF2B5EF4-FFF2-40B4-BE49-F238E27FC236}">
                <a16:creationId xmlns:a16="http://schemas.microsoft.com/office/drawing/2014/main" id="{FE9A4DFF-F5ED-1E4A-8699-0ABD90506088}"/>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32114415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84D4A48-9B3B-B640-BD14-266C81558C88}"/>
              </a:ext>
            </a:extLst>
          </p:cNvPr>
          <p:cNvSpPr>
            <a:spLocks noGrp="1"/>
          </p:cNvSpPr>
          <p:nvPr>
            <p:ph type="sldNum" sz="quarter" idx="12"/>
          </p:nvPr>
        </p:nvSpPr>
        <p:spPr/>
        <p:txBody>
          <a:bodyPr/>
          <a:lstStyle/>
          <a:p>
            <a:pPr algn="r"/>
            <a:fld id="{275F0495-0EA6-8F48-9FDA-F603597FF733}" type="slidenum">
              <a:rPr lang="en-US" smtClean="0"/>
              <a:pPr algn="r"/>
              <a:t>19</a:t>
            </a:fld>
            <a:endParaRPr lang="en-US" dirty="0"/>
          </a:p>
        </p:txBody>
      </p:sp>
      <p:sp>
        <p:nvSpPr>
          <p:cNvPr id="3" name="Content Placeholder 2">
            <a:extLst>
              <a:ext uri="{FF2B5EF4-FFF2-40B4-BE49-F238E27FC236}">
                <a16:creationId xmlns:a16="http://schemas.microsoft.com/office/drawing/2014/main" id="{1669CB3C-987F-1E44-9AC0-AA4AFD6B76A8}"/>
              </a:ext>
            </a:extLst>
          </p:cNvPr>
          <p:cNvSpPr>
            <a:spLocks noGrp="1"/>
          </p:cNvSpPr>
          <p:nvPr>
            <p:ph idx="1"/>
          </p:nvPr>
        </p:nvSpPr>
        <p:spPr/>
        <p:txBody>
          <a:bodyPr/>
          <a:lstStyle/>
          <a:p>
            <a:pPr algn="ctr">
              <a:spcAft>
                <a:spcPts val="1800"/>
              </a:spcAft>
            </a:pPr>
            <a:r>
              <a:rPr lang="en-AU" dirty="0"/>
              <a:t>Who is counting the giant clams?</a:t>
            </a:r>
          </a:p>
          <a:p>
            <a:pPr algn="ctr">
              <a:spcAft>
                <a:spcPts val="1800"/>
              </a:spcAft>
            </a:pPr>
            <a:r>
              <a:rPr lang="en-AU" sz="3200" dirty="0"/>
              <a:t>&gt;30cm</a:t>
            </a:r>
          </a:p>
        </p:txBody>
      </p:sp>
      <p:pic>
        <p:nvPicPr>
          <p:cNvPr id="7" name="Picture Placeholder 15">
            <a:extLst>
              <a:ext uri="{FF2B5EF4-FFF2-40B4-BE49-F238E27FC236}">
                <a16:creationId xmlns:a16="http://schemas.microsoft.com/office/drawing/2014/main" id="{8514FA6F-E51C-CE40-B301-644DD6C332BD}"/>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416629618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38E031-4766-F341-9BC5-6694CD0BB6C0}"/>
              </a:ext>
            </a:extLst>
          </p:cNvPr>
          <p:cNvSpPr>
            <a:spLocks noGrp="1"/>
          </p:cNvSpPr>
          <p:nvPr>
            <p:ph type="sldNum" sz="quarter" idx="12"/>
          </p:nvPr>
        </p:nvSpPr>
        <p:spPr/>
        <p:txBody>
          <a:bodyPr/>
          <a:lstStyle/>
          <a:p>
            <a:pPr algn="r"/>
            <a:fld id="{C1222EFF-7CC0-EF4B-B73E-C2ADBFEE8731}" type="slidenum">
              <a:rPr lang="en-US" smtClean="0"/>
              <a:pPr algn="r"/>
              <a:t>2</a:t>
            </a:fld>
            <a:endParaRPr lang="en-US" dirty="0"/>
          </a:p>
        </p:txBody>
      </p:sp>
      <p:sp>
        <p:nvSpPr>
          <p:cNvPr id="10" name="TextBox 9"/>
          <p:cNvSpPr txBox="1"/>
          <p:nvPr/>
        </p:nvSpPr>
        <p:spPr>
          <a:xfrm>
            <a:off x="498765" y="2033044"/>
            <a:ext cx="5719155" cy="2246769"/>
          </a:xfrm>
          <a:prstGeom prst="rect">
            <a:avLst/>
          </a:prstGeom>
          <a:noFill/>
        </p:spPr>
        <p:txBody>
          <a:bodyPr wrap="square" rtlCol="0">
            <a:spAutoFit/>
          </a:bodyPr>
          <a:lstStyle/>
          <a:p>
            <a:pPr defTabSz="457200">
              <a:defRPr/>
            </a:pPr>
            <a:r>
              <a:rPr lang="en-US" sz="2000" dirty="0" smtClean="0">
                <a:solidFill>
                  <a:prstClr val="black"/>
                </a:solidFill>
                <a:latin typeface="Arial Body"/>
                <a:cs typeface="Arial" panose="020B0604020202020204" pitchFamily="34" charset="0"/>
              </a:rPr>
              <a:t>We would like to acknowledge all of the Aboriginal and Torres Straight Islander peoples who have connection to the Great Barrier Reef.</a:t>
            </a:r>
          </a:p>
          <a:p>
            <a:pPr defTabSz="457200">
              <a:defRPr/>
            </a:pPr>
            <a:endParaRPr lang="en-US" sz="2000" dirty="0">
              <a:solidFill>
                <a:prstClr val="black"/>
              </a:solidFill>
              <a:latin typeface="Arial Body"/>
              <a:cs typeface="Arial" panose="020B0604020202020204" pitchFamily="34" charset="0"/>
            </a:endParaRPr>
          </a:p>
          <a:p>
            <a:pPr defTabSz="457200">
              <a:defRPr/>
            </a:pPr>
            <a:r>
              <a:rPr lang="en-US" sz="2000" dirty="0" smtClean="0">
                <a:solidFill>
                  <a:prstClr val="black"/>
                </a:solidFill>
                <a:latin typeface="Arial Body"/>
                <a:cs typeface="Arial" panose="020B0604020202020204" pitchFamily="34" charset="0"/>
              </a:rPr>
              <a:t>We </a:t>
            </a:r>
            <a:r>
              <a:rPr lang="en-US" sz="2000" dirty="0" err="1" smtClean="0">
                <a:solidFill>
                  <a:prstClr val="black"/>
                </a:solidFill>
                <a:latin typeface="Arial Body"/>
                <a:cs typeface="Arial" panose="020B0604020202020204" pitchFamily="34" charset="0"/>
              </a:rPr>
              <a:t>recognise</a:t>
            </a:r>
            <a:r>
              <a:rPr lang="en-US" sz="2000" dirty="0" smtClean="0">
                <a:solidFill>
                  <a:prstClr val="black"/>
                </a:solidFill>
                <a:latin typeface="Arial Body"/>
                <a:cs typeface="Arial" panose="020B0604020202020204" pitchFamily="34" charset="0"/>
              </a:rPr>
              <a:t> their continuing connection to land, water and community, and pay our respects to their Elders past, present and emerging.</a:t>
            </a:r>
            <a:endParaRPr lang="en-AU" sz="2000" dirty="0">
              <a:solidFill>
                <a:prstClr val="black"/>
              </a:solidFill>
              <a:latin typeface="Arial Body"/>
              <a:cs typeface="Arial" panose="020B0604020202020204" pitchFamily="34" charset="0"/>
            </a:endParaRPr>
          </a:p>
        </p:txBody>
      </p:sp>
      <p:pic>
        <p:nvPicPr>
          <p:cNvPr id="4" name="Picture 3"/>
          <p:cNvPicPr>
            <a:picLocks noChangeAspect="1"/>
          </p:cNvPicPr>
          <p:nvPr/>
        </p:nvPicPr>
        <p:blipFill rotWithShape="1">
          <a:blip r:embed="rId4"/>
          <a:srcRect l="24558" r="19132"/>
          <a:stretch/>
        </p:blipFill>
        <p:spPr>
          <a:xfrm>
            <a:off x="7013645" y="1296785"/>
            <a:ext cx="4235715" cy="4231178"/>
          </a:xfrm>
          <a:prstGeom prst="rect">
            <a:avLst/>
          </a:prstGeom>
        </p:spPr>
      </p:pic>
    </p:spTree>
    <p:extLst>
      <p:ext uri="{BB962C8B-B14F-4D97-AF65-F5344CB8AC3E}">
        <p14:creationId xmlns:p14="http://schemas.microsoft.com/office/powerpoint/2010/main" val="92807737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20</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Anemonefish</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Prep – year 3</a:t>
            </a:r>
          </a:p>
          <a:p>
            <a:pPr>
              <a:spcAft>
                <a:spcPts val="2400"/>
              </a:spcAft>
            </a:pPr>
            <a:r>
              <a:rPr lang="en-AU" sz="1600" b="1" u="sng" dirty="0">
                <a:solidFill>
                  <a:schemeClr val="tx2"/>
                </a:solidFill>
              </a:rPr>
              <a:t>Biology: living things</a:t>
            </a:r>
            <a:br>
              <a:rPr lang="en-AU" sz="1600" b="1" u="sng" dirty="0">
                <a:solidFill>
                  <a:schemeClr val="tx2"/>
                </a:solidFill>
              </a:rPr>
            </a:br>
            <a:r>
              <a:rPr lang="en-AU" sz="1600" b="1" u="sng" dirty="0">
                <a:solidFill>
                  <a:schemeClr val="tx2"/>
                </a:solidFill>
              </a:rPr>
              <a:t>Geography: places</a:t>
            </a:r>
          </a:p>
          <a:p>
            <a:pPr>
              <a:spcAft>
                <a:spcPts val="1200"/>
              </a:spcAft>
            </a:pPr>
            <a:r>
              <a:rPr lang="en-US" sz="1600" b="1" dirty="0">
                <a:solidFill>
                  <a:schemeClr val="tx2"/>
                </a:solidFill>
              </a:rPr>
              <a:t>Where do </a:t>
            </a:r>
            <a:br>
              <a:rPr lang="en-US" sz="1600" b="1" dirty="0">
                <a:solidFill>
                  <a:schemeClr val="tx2"/>
                </a:solidFill>
              </a:rPr>
            </a:br>
            <a:r>
              <a:rPr lang="en-US" sz="1600" b="1" dirty="0">
                <a:solidFill>
                  <a:schemeClr val="tx2"/>
                </a:solidFill>
              </a:rPr>
              <a:t>anemonefish live?</a:t>
            </a:r>
            <a:r>
              <a:rPr lang="en-US" sz="1600" dirty="0">
                <a:solidFill>
                  <a:schemeClr val="tx2"/>
                </a:solidFill>
              </a:rPr>
              <a:t/>
            </a:r>
            <a:br>
              <a:rPr lang="en-US" sz="1600" dirty="0">
                <a:solidFill>
                  <a:schemeClr val="tx2"/>
                </a:solidFill>
              </a:rPr>
            </a:br>
            <a:r>
              <a:rPr lang="en-US" sz="1600" i="1" dirty="0">
                <a:solidFill>
                  <a:schemeClr val="tx2"/>
                </a:solidFill>
              </a:rPr>
              <a:t>Answer: </a:t>
            </a:r>
            <a:r>
              <a:rPr lang="en-US" sz="1600" i="1" dirty="0" smtClean="0">
                <a:solidFill>
                  <a:schemeClr val="tx2"/>
                </a:solidFill>
              </a:rPr>
              <a:t>On </a:t>
            </a:r>
            <a:r>
              <a:rPr lang="en-US" sz="1600" i="1" dirty="0">
                <a:solidFill>
                  <a:schemeClr val="tx2"/>
                </a:solidFill>
              </a:rPr>
              <a:t>the reef in </a:t>
            </a:r>
            <a:br>
              <a:rPr lang="en-US" sz="1600" i="1" dirty="0">
                <a:solidFill>
                  <a:schemeClr val="tx2"/>
                </a:solidFill>
              </a:rPr>
            </a:br>
            <a:r>
              <a:rPr lang="en-US" sz="1600" i="1" dirty="0">
                <a:solidFill>
                  <a:schemeClr val="tx2"/>
                </a:solidFill>
              </a:rPr>
              <a:t>an anemone.</a:t>
            </a:r>
            <a:br>
              <a:rPr lang="en-US" sz="1600" i="1" dirty="0">
                <a:solidFill>
                  <a:schemeClr val="tx2"/>
                </a:solidFill>
              </a:rPr>
            </a:br>
            <a:r>
              <a:rPr lang="en-US" sz="1600" dirty="0">
                <a:solidFill>
                  <a:schemeClr val="tx2"/>
                </a:solidFill>
              </a:rPr>
              <a:t>If you find nemo, his anemone will be close by.</a:t>
            </a:r>
          </a:p>
          <a:p>
            <a:pPr>
              <a:spcAft>
                <a:spcPts val="1200"/>
              </a:spcAft>
            </a:pPr>
            <a:r>
              <a:rPr lang="en-US" sz="1600" b="1" dirty="0">
                <a:solidFill>
                  <a:schemeClr val="tx2"/>
                </a:solidFill>
              </a:rPr>
              <a:t>Do anemonefish always live in anemones?</a:t>
            </a:r>
            <a:br>
              <a:rPr lang="en-US" sz="1600" b="1" dirty="0">
                <a:solidFill>
                  <a:schemeClr val="tx2"/>
                </a:solidFill>
              </a:rPr>
            </a:br>
            <a:r>
              <a:rPr lang="en-US" sz="1600" i="1" dirty="0">
                <a:solidFill>
                  <a:schemeClr val="tx2"/>
                </a:solidFill>
              </a:rPr>
              <a:t>Answer: </a:t>
            </a:r>
            <a:r>
              <a:rPr lang="en-US" sz="1600" i="1" dirty="0" smtClean="0">
                <a:solidFill>
                  <a:schemeClr val="tx2"/>
                </a:solidFill>
              </a:rPr>
              <a:t>Yes</a:t>
            </a:r>
            <a:r>
              <a:rPr lang="en-US" sz="1600" i="1" dirty="0">
                <a:solidFill>
                  <a:schemeClr val="tx2"/>
                </a:solidFill>
              </a:rPr>
              <a:t>.</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4</a:t>
            </a:r>
          </a:p>
          <a:p>
            <a:pPr>
              <a:spcAft>
                <a:spcPts val="2400"/>
              </a:spcAft>
            </a:pPr>
            <a:r>
              <a:rPr lang="en-AU" sz="1600" b="1" u="sng" dirty="0">
                <a:solidFill>
                  <a:schemeClr val="tx2"/>
                </a:solidFill>
              </a:rPr>
              <a:t>Biology: life cycle, survival</a:t>
            </a:r>
            <a:br>
              <a:rPr lang="en-AU" sz="1600" b="1" u="sng" dirty="0">
                <a:solidFill>
                  <a:schemeClr val="tx2"/>
                </a:solidFill>
              </a:rPr>
            </a:br>
            <a:r>
              <a:rPr lang="en-AU" sz="1600" b="1" u="sng" dirty="0">
                <a:solidFill>
                  <a:schemeClr val="tx2"/>
                </a:solidFill>
              </a:rPr>
              <a:t>Geography: sustainability</a:t>
            </a:r>
          </a:p>
          <a:p>
            <a:pPr>
              <a:spcAft>
                <a:spcPts val="1200"/>
              </a:spcAft>
            </a:pPr>
            <a:r>
              <a:rPr lang="en-US" sz="1600" b="1" dirty="0">
                <a:solidFill>
                  <a:schemeClr val="tx2"/>
                </a:solidFill>
              </a:rPr>
              <a:t>How do anemonefish reproduce?</a:t>
            </a:r>
          </a:p>
          <a:p>
            <a:pPr>
              <a:spcAft>
                <a:spcPts val="1200"/>
              </a:spcAft>
            </a:pPr>
            <a:r>
              <a:rPr lang="en-US" sz="1600" dirty="0">
                <a:solidFill>
                  <a:schemeClr val="tx2"/>
                </a:solidFill>
              </a:rPr>
              <a:t>If you see an anemone, look closely at the area beside the anemone. </a:t>
            </a:r>
          </a:p>
          <a:p>
            <a:pPr>
              <a:spcAft>
                <a:spcPts val="1200"/>
              </a:spcAft>
            </a:pPr>
            <a:r>
              <a:rPr lang="en-US" sz="1600" dirty="0">
                <a:solidFill>
                  <a:schemeClr val="tx2"/>
                </a:solidFill>
              </a:rPr>
              <a:t>Check to see if there are any eggs.</a:t>
            </a:r>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5</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adaptations</a:t>
            </a:r>
            <a:br>
              <a:rPr lang="en-AU" sz="1600" b="1" u="sng" dirty="0">
                <a:solidFill>
                  <a:schemeClr val="tx2"/>
                </a:solidFill>
              </a:rPr>
            </a:br>
            <a:r>
              <a:rPr lang="en-AU" sz="1600" b="1" u="sng" dirty="0">
                <a:solidFill>
                  <a:schemeClr val="tx2"/>
                </a:solidFill>
              </a:rPr>
              <a:t>Geography: people </a:t>
            </a:r>
            <a:br>
              <a:rPr lang="en-AU" sz="1600" b="1" u="sng" dirty="0">
                <a:solidFill>
                  <a:schemeClr val="tx2"/>
                </a:solidFill>
              </a:rPr>
            </a:br>
            <a:r>
              <a:rPr lang="en-AU" sz="1600" b="1" u="sng" dirty="0">
                <a:solidFill>
                  <a:schemeClr val="tx2"/>
                </a:solidFill>
              </a:rPr>
              <a:t>&amp; place</a:t>
            </a:r>
          </a:p>
          <a:p>
            <a:r>
              <a:rPr lang="en-US" sz="1600" b="1" dirty="0">
                <a:solidFill>
                  <a:schemeClr val="tx2"/>
                </a:solidFill>
              </a:rPr>
              <a:t>What is a ‘</a:t>
            </a:r>
            <a:r>
              <a:rPr lang="en-US" sz="1600" b="1" dirty="0" err="1">
                <a:solidFill>
                  <a:schemeClr val="tx2"/>
                </a:solidFill>
              </a:rPr>
              <a:t>behavioural</a:t>
            </a:r>
            <a:r>
              <a:rPr lang="en-US" sz="1600" b="1" dirty="0">
                <a:solidFill>
                  <a:schemeClr val="tx2"/>
                </a:solidFill>
              </a:rPr>
              <a:t>’ adaptation that stops anemone fish being stung by the anemone?</a:t>
            </a:r>
          </a:p>
          <a:p>
            <a:r>
              <a:rPr lang="en-US" sz="1600" i="1" dirty="0">
                <a:solidFill>
                  <a:schemeClr val="tx2"/>
                </a:solidFill>
              </a:rPr>
              <a:t>Answer: C</a:t>
            </a:r>
            <a:r>
              <a:rPr lang="en-US" sz="1600" i="1" dirty="0" smtClean="0">
                <a:solidFill>
                  <a:schemeClr val="tx2"/>
                </a:solidFill>
              </a:rPr>
              <a:t>onstantly </a:t>
            </a:r>
            <a:r>
              <a:rPr lang="en-US" sz="1600" i="1" dirty="0">
                <a:solidFill>
                  <a:schemeClr val="tx2"/>
                </a:solidFill>
              </a:rPr>
              <a:t>swimming in the tentacles of the anemone (count how many times).</a:t>
            </a:r>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6</a:t>
            </a:r>
          </a:p>
          <a:p>
            <a:pPr>
              <a:spcAft>
                <a:spcPts val="2400"/>
              </a:spcAft>
            </a:pPr>
            <a:r>
              <a:rPr lang="en-AU" sz="1600" b="1" u="sng" dirty="0">
                <a:solidFill>
                  <a:schemeClr val="tx2"/>
                </a:solidFill>
              </a:rPr>
              <a:t>Biology: growth, survival</a:t>
            </a:r>
            <a:br>
              <a:rPr lang="en-AU" sz="1600" b="1" u="sng" dirty="0">
                <a:solidFill>
                  <a:schemeClr val="tx2"/>
                </a:solidFill>
              </a:rPr>
            </a:br>
            <a:r>
              <a:rPr lang="en-AU" sz="1600" b="1" u="sng" dirty="0">
                <a:solidFill>
                  <a:schemeClr val="tx2"/>
                </a:solidFill>
              </a:rPr>
              <a:t>Geography: the world</a:t>
            </a:r>
          </a:p>
          <a:p>
            <a:pPr>
              <a:spcAft>
                <a:spcPts val="1200"/>
              </a:spcAft>
            </a:pPr>
            <a:r>
              <a:rPr lang="en-US" sz="1600" b="1" dirty="0">
                <a:solidFill>
                  <a:schemeClr val="tx2"/>
                </a:solidFill>
              </a:rPr>
              <a:t>Why are the anemonefish all </a:t>
            </a:r>
            <a:br>
              <a:rPr lang="en-US" sz="1600" b="1" dirty="0">
                <a:solidFill>
                  <a:schemeClr val="tx2"/>
                </a:solidFill>
              </a:rPr>
            </a:br>
            <a:r>
              <a:rPr lang="en-US" sz="1600" b="1" dirty="0">
                <a:solidFill>
                  <a:schemeClr val="tx2"/>
                </a:solidFill>
              </a:rPr>
              <a:t>different sizes?</a:t>
            </a:r>
            <a:r>
              <a:rPr lang="en-US" sz="1600" dirty="0">
                <a:solidFill>
                  <a:schemeClr val="tx2"/>
                </a:solidFill>
              </a:rPr>
              <a:t/>
            </a:r>
            <a:br>
              <a:rPr lang="en-US" sz="1600" dirty="0">
                <a:solidFill>
                  <a:schemeClr val="tx2"/>
                </a:solidFill>
              </a:rPr>
            </a:br>
            <a:r>
              <a:rPr lang="en-US" sz="1600" i="1" dirty="0">
                <a:solidFill>
                  <a:schemeClr val="tx2"/>
                </a:solidFill>
              </a:rPr>
              <a:t>Answer: The largest is female. The second largest is her partner. The remaining fish are smaller juvenile males.</a:t>
            </a:r>
          </a:p>
        </p:txBody>
      </p:sp>
    </p:spTree>
    <p:extLst>
      <p:ext uri="{BB962C8B-B14F-4D97-AF65-F5344CB8AC3E}">
        <p14:creationId xmlns:p14="http://schemas.microsoft.com/office/powerpoint/2010/main" val="480538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366DA798-8E26-B94F-9D5B-D510655D11CC}"/>
              </a:ext>
            </a:extLst>
          </p:cNvPr>
          <p:cNvPicPr>
            <a:picLocks noGrp="1" noChangeAspect="1"/>
          </p:cNvPicPr>
          <p:nvPr>
            <p:ph idx="4294967295"/>
          </p:nvPr>
        </p:nvPicPr>
        <p:blipFill rotWithShape="1">
          <a:blip r:embed="rId3" cstate="hqprint">
            <a:extLst>
              <a:ext uri="{28A0092B-C50C-407E-A947-70E740481C1C}">
                <a14:useLocalDpi xmlns:a14="http://schemas.microsoft.com/office/drawing/2010/main" val="0"/>
              </a:ext>
            </a:extLst>
          </a:blip>
          <a:srcRect r="28627" b="48255"/>
          <a:stretch/>
        </p:blipFill>
        <p:spPr>
          <a:xfrm>
            <a:off x="0" y="0"/>
            <a:ext cx="12192000" cy="6858000"/>
          </a:xfrm>
          <a:prstGeom prst="rect">
            <a:avLst/>
          </a:prstGeom>
        </p:spPr>
      </p:pic>
      <p:sp>
        <p:nvSpPr>
          <p:cNvPr id="6" name="Title 2">
            <a:extLst>
              <a:ext uri="{FF2B5EF4-FFF2-40B4-BE49-F238E27FC236}">
                <a16:creationId xmlns:a16="http://schemas.microsoft.com/office/drawing/2014/main" id="{00C7E78F-4524-B444-8447-6C5FEB92C5B8}"/>
              </a:ext>
            </a:extLst>
          </p:cNvPr>
          <p:cNvSpPr txBox="1">
            <a:spLocks/>
          </p:cNvSpPr>
          <p:nvPr/>
        </p:nvSpPr>
        <p:spPr>
          <a:xfrm>
            <a:off x="515938" y="549275"/>
            <a:ext cx="4374116" cy="810637"/>
          </a:xfrm>
          <a:prstGeom prst="rect">
            <a:avLst/>
          </a:prstGeom>
          <a:blipFill dpi="0" rotWithShape="1">
            <a:blip r:embed="rId4"/>
            <a:srcRect/>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US" sz="5400" dirty="0"/>
              <a:t>Anemonefish</a:t>
            </a:r>
          </a:p>
        </p:txBody>
      </p:sp>
    </p:spTree>
    <p:extLst>
      <p:ext uri="{BB962C8B-B14F-4D97-AF65-F5344CB8AC3E}">
        <p14:creationId xmlns:p14="http://schemas.microsoft.com/office/powerpoint/2010/main" val="98389603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9608F-3F8F-F443-A5DE-780FBEB23725}"/>
              </a:ext>
            </a:extLst>
          </p:cNvPr>
          <p:cNvSpPr>
            <a:spLocks noGrp="1"/>
          </p:cNvSpPr>
          <p:nvPr>
            <p:ph type="sldNum" sz="quarter" idx="12"/>
          </p:nvPr>
        </p:nvSpPr>
        <p:spPr/>
        <p:txBody>
          <a:bodyPr/>
          <a:lstStyle/>
          <a:p>
            <a:pPr algn="r"/>
            <a:fld id="{C1222EFF-7CC0-EF4B-B73E-C2ADBFEE8731}" type="slidenum">
              <a:rPr lang="en-US" smtClean="0"/>
              <a:pPr algn="r"/>
              <a:t>22</a:t>
            </a:fld>
            <a:endParaRPr lang="en-US" dirty="0"/>
          </a:p>
        </p:txBody>
      </p:sp>
      <p:sp>
        <p:nvSpPr>
          <p:cNvPr id="3" name="Title 2">
            <a:extLst>
              <a:ext uri="{FF2B5EF4-FFF2-40B4-BE49-F238E27FC236}">
                <a16:creationId xmlns:a16="http://schemas.microsoft.com/office/drawing/2014/main" id="{FCDF362B-2032-1340-B80F-7EA80886D051}"/>
              </a:ext>
            </a:extLst>
          </p:cNvPr>
          <p:cNvSpPr>
            <a:spLocks noGrp="1"/>
          </p:cNvSpPr>
          <p:nvPr>
            <p:ph type="title"/>
          </p:nvPr>
        </p:nvSpPr>
        <p:spPr/>
        <p:txBody>
          <a:bodyPr/>
          <a:lstStyle/>
          <a:p>
            <a:r>
              <a:rPr lang="en-AU" sz="4400" dirty="0"/>
              <a:t>Why count anemonefish?</a:t>
            </a:r>
            <a:endParaRPr lang="en-US" sz="4400" dirty="0"/>
          </a:p>
        </p:txBody>
      </p:sp>
      <p:sp>
        <p:nvSpPr>
          <p:cNvPr id="4" name="Content Placeholder 3">
            <a:extLst>
              <a:ext uri="{FF2B5EF4-FFF2-40B4-BE49-F238E27FC236}">
                <a16:creationId xmlns:a16="http://schemas.microsoft.com/office/drawing/2014/main" id="{228756EB-4FA1-5547-8238-2B7BABC552D2}"/>
              </a:ext>
            </a:extLst>
          </p:cNvPr>
          <p:cNvSpPr>
            <a:spLocks noGrp="1"/>
          </p:cNvSpPr>
          <p:nvPr>
            <p:ph idx="1"/>
          </p:nvPr>
        </p:nvSpPr>
        <p:spPr>
          <a:xfrm>
            <a:off x="515939" y="1493367"/>
            <a:ext cx="11160124" cy="4326665"/>
          </a:xfrm>
        </p:spPr>
        <p:txBody>
          <a:bodyPr/>
          <a:lstStyle/>
          <a:p>
            <a:pPr>
              <a:spcAft>
                <a:spcPts val="2400"/>
              </a:spcAft>
            </a:pPr>
            <a:r>
              <a:rPr lang="en-US" sz="3200" dirty="0">
                <a:solidFill>
                  <a:schemeClr val="accent2"/>
                </a:solidFill>
              </a:rPr>
              <a:t>Do not answer the question.</a:t>
            </a:r>
            <a:br>
              <a:rPr lang="en-US" sz="3200" dirty="0">
                <a:solidFill>
                  <a:schemeClr val="accent2"/>
                </a:solidFill>
              </a:rPr>
            </a:br>
            <a:r>
              <a:rPr lang="en-US" sz="3200" dirty="0">
                <a:solidFill>
                  <a:schemeClr val="accent2"/>
                </a:solidFill>
              </a:rPr>
              <a:t>Wait for an answer.</a:t>
            </a:r>
          </a:p>
          <a:p>
            <a:r>
              <a:rPr lang="en-US" sz="3200" dirty="0"/>
              <a:t>Anemones rarely move and are long lived.</a:t>
            </a:r>
            <a:br>
              <a:rPr lang="en-US" sz="3200" dirty="0"/>
            </a:br>
            <a:r>
              <a:rPr lang="en-US" sz="3200" dirty="0"/>
              <a:t>So, if they go missing (or bleach white) this tells us that something is wrong. </a:t>
            </a:r>
          </a:p>
          <a:p>
            <a:r>
              <a:rPr lang="en-US" sz="3200" dirty="0"/>
              <a:t>The anemonefish help us to</a:t>
            </a:r>
            <a:r>
              <a:rPr lang="en-US" sz="3200" i="1" dirty="0"/>
              <a:t> </a:t>
            </a:r>
            <a:r>
              <a:rPr lang="en-US" sz="3200" dirty="0"/>
              <a:t>find</a:t>
            </a:r>
            <a:r>
              <a:rPr lang="en-US" sz="3200" i="1" dirty="0"/>
              <a:t> </a:t>
            </a:r>
            <a:r>
              <a:rPr lang="en-US" sz="3200" dirty="0"/>
              <a:t>the anemones. </a:t>
            </a:r>
          </a:p>
        </p:txBody>
      </p:sp>
    </p:spTree>
    <p:extLst>
      <p:ext uri="{BB962C8B-B14F-4D97-AF65-F5344CB8AC3E}">
        <p14:creationId xmlns:p14="http://schemas.microsoft.com/office/powerpoint/2010/main" val="4072601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E9BA358-D053-6943-9E70-62AB922E3B85}"/>
              </a:ext>
            </a:extLst>
          </p:cNvPr>
          <p:cNvSpPr>
            <a:spLocks noGrp="1"/>
          </p:cNvSpPr>
          <p:nvPr>
            <p:ph type="sldNum" sz="quarter" idx="12"/>
          </p:nvPr>
        </p:nvSpPr>
        <p:spPr/>
        <p:txBody>
          <a:bodyPr/>
          <a:lstStyle/>
          <a:p>
            <a:pPr algn="r"/>
            <a:fld id="{275F0495-0EA6-8F48-9FDA-F603597FF733}" type="slidenum">
              <a:rPr lang="en-US" smtClean="0"/>
              <a:pPr algn="r"/>
              <a:t>23</a:t>
            </a:fld>
            <a:endParaRPr lang="en-US" dirty="0"/>
          </a:p>
        </p:txBody>
      </p:sp>
      <p:pic>
        <p:nvPicPr>
          <p:cNvPr id="6" name="Picture 5">
            <a:extLst>
              <a:ext uri="{FF2B5EF4-FFF2-40B4-BE49-F238E27FC236}">
                <a16:creationId xmlns:a16="http://schemas.microsoft.com/office/drawing/2014/main" id="{8CC9F7E1-D6E6-2C4C-9E18-E48A672090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003" t="1478" r="4089" b="1478"/>
          <a:stretch/>
        </p:blipFill>
        <p:spPr>
          <a:xfrm>
            <a:off x="0" y="1769032"/>
            <a:ext cx="6107479" cy="4163304"/>
          </a:xfrm>
          <a:prstGeom prst="rect">
            <a:avLst/>
          </a:prstGeom>
        </p:spPr>
      </p:pic>
      <p:sp>
        <p:nvSpPr>
          <p:cNvPr id="3" name="Content Placeholder 2">
            <a:extLst>
              <a:ext uri="{FF2B5EF4-FFF2-40B4-BE49-F238E27FC236}">
                <a16:creationId xmlns:a16="http://schemas.microsoft.com/office/drawing/2014/main" id="{A9EEB497-6EBA-D84D-B9F6-96C39FDC51E8}"/>
              </a:ext>
            </a:extLst>
          </p:cNvPr>
          <p:cNvSpPr>
            <a:spLocks noGrp="1"/>
          </p:cNvSpPr>
          <p:nvPr>
            <p:ph idx="1"/>
          </p:nvPr>
        </p:nvSpPr>
        <p:spPr>
          <a:xfrm>
            <a:off x="515939" y="527794"/>
            <a:ext cx="11160123" cy="795739"/>
          </a:xfrm>
        </p:spPr>
        <p:txBody>
          <a:bodyPr/>
          <a:lstStyle/>
          <a:p>
            <a:pPr algn="ctr"/>
            <a:r>
              <a:rPr lang="en-AU" dirty="0"/>
              <a:t>Why count anemonefish?</a:t>
            </a:r>
          </a:p>
        </p:txBody>
      </p:sp>
      <p:pic>
        <p:nvPicPr>
          <p:cNvPr id="7" name="Picture 6">
            <a:extLst>
              <a:ext uri="{FF2B5EF4-FFF2-40B4-BE49-F238E27FC236}">
                <a16:creationId xmlns:a16="http://schemas.microsoft.com/office/drawing/2014/main" id="{DD673014-0BC7-044B-A0E5-A55F3AF2538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77" t="817" r="2733" b="4204"/>
          <a:stretch/>
        </p:blipFill>
        <p:spPr>
          <a:xfrm>
            <a:off x="6107479" y="1769032"/>
            <a:ext cx="6107478" cy="4163304"/>
          </a:xfrm>
          <a:prstGeom prst="rect">
            <a:avLst/>
          </a:prstGeom>
        </p:spPr>
      </p:pic>
    </p:spTree>
    <p:extLst>
      <p:ext uri="{BB962C8B-B14F-4D97-AF65-F5344CB8AC3E}">
        <p14:creationId xmlns:p14="http://schemas.microsoft.com/office/powerpoint/2010/main" val="25592838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24</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pPr algn="ctr"/>
            <a:r>
              <a:rPr lang="en-AU" sz="3200" dirty="0"/>
              <a:t>Who is counting the anemonefish?</a:t>
            </a:r>
          </a:p>
          <a:p>
            <a:r>
              <a:rPr lang="en-AU" sz="3200" dirty="0"/>
              <a:t>Check buddy pair/s </a:t>
            </a:r>
            <a:br>
              <a:rPr lang="en-AU" sz="3200" dirty="0"/>
            </a:br>
            <a:r>
              <a:rPr lang="en-AU" sz="3200" dirty="0"/>
              <a:t>counting anemonefish have all their materials.</a:t>
            </a:r>
          </a:p>
        </p:txBody>
      </p:sp>
      <p:pic>
        <p:nvPicPr>
          <p:cNvPr id="7" name="Picture Placeholder 15">
            <a:extLst>
              <a:ext uri="{FF2B5EF4-FFF2-40B4-BE49-F238E27FC236}">
                <a16:creationId xmlns:a16="http://schemas.microsoft.com/office/drawing/2014/main" id="{25B085A1-6A17-3E45-B458-98429A31E3DF}"/>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2313085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FBB40B-F6B1-2F41-B2F2-B7AFF3E6711E}"/>
              </a:ext>
            </a:extLst>
          </p:cNvPr>
          <p:cNvSpPr>
            <a:spLocks noGrp="1"/>
          </p:cNvSpPr>
          <p:nvPr>
            <p:ph type="sldNum" sz="quarter" idx="12"/>
          </p:nvPr>
        </p:nvSpPr>
        <p:spPr/>
        <p:txBody>
          <a:bodyPr/>
          <a:lstStyle/>
          <a:p>
            <a:pPr algn="r"/>
            <a:fld id="{275F0495-0EA6-8F48-9FDA-F603597FF733}" type="slidenum">
              <a:rPr lang="en-US" smtClean="0"/>
              <a:pPr algn="r"/>
              <a:t>25</a:t>
            </a:fld>
            <a:endParaRPr lang="en-US" dirty="0"/>
          </a:p>
        </p:txBody>
      </p:sp>
      <p:sp>
        <p:nvSpPr>
          <p:cNvPr id="3" name="Content Placeholder 2">
            <a:extLst>
              <a:ext uri="{FF2B5EF4-FFF2-40B4-BE49-F238E27FC236}">
                <a16:creationId xmlns:a16="http://schemas.microsoft.com/office/drawing/2014/main" id="{357172DF-0ACA-9A43-A6D2-FE363C8489AE}"/>
              </a:ext>
            </a:extLst>
          </p:cNvPr>
          <p:cNvSpPr>
            <a:spLocks noGrp="1"/>
          </p:cNvSpPr>
          <p:nvPr>
            <p:ph idx="1"/>
          </p:nvPr>
        </p:nvSpPr>
        <p:spPr/>
        <p:txBody>
          <a:bodyPr/>
          <a:lstStyle/>
          <a:p>
            <a:pPr algn="ctr"/>
            <a:r>
              <a:rPr lang="en-AU" dirty="0"/>
              <a:t>Who is counting the anemonefish?</a:t>
            </a:r>
          </a:p>
        </p:txBody>
      </p:sp>
      <p:pic>
        <p:nvPicPr>
          <p:cNvPr id="7" name="Picture Placeholder 15">
            <a:extLst>
              <a:ext uri="{FF2B5EF4-FFF2-40B4-BE49-F238E27FC236}">
                <a16:creationId xmlns:a16="http://schemas.microsoft.com/office/drawing/2014/main" id="{D53C1AE7-B456-A545-8202-FF8011CED01F}"/>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22290601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26</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Butterflyfish</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Prep – year 3</a:t>
            </a:r>
          </a:p>
          <a:p>
            <a:pPr>
              <a:spcAft>
                <a:spcPts val="2400"/>
              </a:spcAft>
            </a:pPr>
            <a:r>
              <a:rPr lang="en-AU" sz="1600" b="1" u="sng" dirty="0">
                <a:solidFill>
                  <a:schemeClr val="tx2"/>
                </a:solidFill>
              </a:rPr>
              <a:t>Biology: living things</a:t>
            </a:r>
            <a:br>
              <a:rPr lang="en-AU" sz="1600" b="1" u="sng" dirty="0">
                <a:solidFill>
                  <a:schemeClr val="tx2"/>
                </a:solidFill>
              </a:rPr>
            </a:br>
            <a:r>
              <a:rPr lang="en-AU" sz="1600" b="1" u="sng" dirty="0">
                <a:solidFill>
                  <a:schemeClr val="tx2"/>
                </a:solidFill>
              </a:rPr>
              <a:t>Geography: places</a:t>
            </a:r>
          </a:p>
          <a:p>
            <a:pPr>
              <a:spcAft>
                <a:spcPts val="1200"/>
              </a:spcAft>
            </a:pPr>
            <a:r>
              <a:rPr lang="en-US" sz="1600" b="1" dirty="0"/>
              <a:t>Butterflyfish are pretty fish with lots of bright </a:t>
            </a:r>
            <a:r>
              <a:rPr lang="en-US" sz="1600" b="1" dirty="0" err="1"/>
              <a:t>colours</a:t>
            </a:r>
            <a:r>
              <a:rPr lang="en-US" sz="1600" b="1" dirty="0"/>
              <a:t> and patterns.</a:t>
            </a:r>
            <a:br>
              <a:rPr lang="en-US" sz="1600" b="1" dirty="0"/>
            </a:br>
            <a:r>
              <a:rPr lang="en-US" sz="1600" b="1" dirty="0"/>
              <a:t>They’re about the size </a:t>
            </a:r>
            <a:br>
              <a:rPr lang="en-US" sz="1600" b="1" dirty="0"/>
            </a:br>
            <a:r>
              <a:rPr lang="en-US" sz="1600" b="1" dirty="0"/>
              <a:t>of your hand, and often </a:t>
            </a:r>
            <a:br>
              <a:rPr lang="en-US" sz="1600" b="1" dirty="0"/>
            </a:br>
            <a:r>
              <a:rPr lang="en-US" sz="1600" b="1" dirty="0"/>
              <a:t>in pairs. Where do </a:t>
            </a:r>
            <a:br>
              <a:rPr lang="en-US" sz="1600" b="1" dirty="0"/>
            </a:br>
            <a:r>
              <a:rPr lang="en-US" sz="1600" b="1" dirty="0"/>
              <a:t>butterflyfish live?</a:t>
            </a:r>
            <a:r>
              <a:rPr lang="en-US" sz="1600" b="1" dirty="0">
                <a:solidFill>
                  <a:schemeClr val="tx2"/>
                </a:solidFill>
              </a:rPr>
              <a:t/>
            </a:r>
            <a:br>
              <a:rPr lang="en-US" sz="1600" b="1" dirty="0">
                <a:solidFill>
                  <a:schemeClr val="tx2"/>
                </a:solidFill>
              </a:rPr>
            </a:br>
            <a:r>
              <a:rPr lang="en-US" sz="1600" i="1" dirty="0">
                <a:solidFill>
                  <a:schemeClr val="tx2"/>
                </a:solidFill>
              </a:rPr>
              <a:t>Answer: </a:t>
            </a:r>
            <a:r>
              <a:rPr lang="en-US" sz="1600" i="1" dirty="0" smtClean="0">
                <a:solidFill>
                  <a:schemeClr val="tx2"/>
                </a:solidFill>
              </a:rPr>
              <a:t>On </a:t>
            </a:r>
            <a:r>
              <a:rPr lang="en-US" sz="1600" i="1" dirty="0">
                <a:solidFill>
                  <a:schemeClr val="tx2"/>
                </a:solidFill>
              </a:rPr>
              <a:t>reefs </a:t>
            </a:r>
            <a:br>
              <a:rPr lang="en-US" sz="1600" i="1" dirty="0">
                <a:solidFill>
                  <a:schemeClr val="tx2"/>
                </a:solidFill>
              </a:rPr>
            </a:br>
            <a:r>
              <a:rPr lang="en-US" sz="1600" i="1" dirty="0">
                <a:solidFill>
                  <a:schemeClr val="tx2"/>
                </a:solidFill>
              </a:rPr>
              <a:t>(they do laps!).</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4</a:t>
            </a:r>
          </a:p>
          <a:p>
            <a:pPr>
              <a:spcAft>
                <a:spcPts val="2400"/>
              </a:spcAft>
            </a:pPr>
            <a:r>
              <a:rPr lang="en-AU" sz="1600" b="1" u="sng" dirty="0">
                <a:solidFill>
                  <a:schemeClr val="tx2"/>
                </a:solidFill>
              </a:rPr>
              <a:t>Biology: life cycle, survival</a:t>
            </a:r>
            <a:br>
              <a:rPr lang="en-AU" sz="1600" b="1" u="sng" dirty="0">
                <a:solidFill>
                  <a:schemeClr val="tx2"/>
                </a:solidFill>
              </a:rPr>
            </a:br>
            <a:r>
              <a:rPr lang="en-AU" sz="1600" b="1" u="sng" dirty="0">
                <a:solidFill>
                  <a:schemeClr val="tx2"/>
                </a:solidFill>
              </a:rPr>
              <a:t>Geography: sustainability</a:t>
            </a:r>
          </a:p>
          <a:p>
            <a:r>
              <a:rPr lang="en-US" sz="1600" b="1" dirty="0"/>
              <a:t>Some butterflyfish </a:t>
            </a:r>
            <a:br>
              <a:rPr lang="en-US" sz="1600" b="1" dirty="0"/>
            </a:br>
            <a:r>
              <a:rPr lang="en-US" sz="1600" b="1" dirty="0"/>
              <a:t>have a fake eye spot. Why?</a:t>
            </a:r>
          </a:p>
          <a:p>
            <a:r>
              <a:rPr lang="en-US" sz="1600" dirty="0"/>
              <a:t>This is an open </a:t>
            </a:r>
            <a:br>
              <a:rPr lang="en-US" sz="1600" dirty="0"/>
            </a:br>
            <a:r>
              <a:rPr lang="en-US" sz="1600" dirty="0"/>
              <a:t>inquiry question.</a:t>
            </a:r>
          </a:p>
          <a:p>
            <a:r>
              <a:rPr lang="en-US" sz="1600" i="1" dirty="0"/>
              <a:t>Answer: </a:t>
            </a:r>
            <a:r>
              <a:rPr lang="en-US" sz="1600" i="1" dirty="0" smtClean="0"/>
              <a:t>To </a:t>
            </a:r>
            <a:r>
              <a:rPr lang="en-US" sz="1600" i="1" dirty="0"/>
              <a:t>trick their predators.</a:t>
            </a:r>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5</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adaptations</a:t>
            </a:r>
            <a:br>
              <a:rPr lang="en-AU" sz="1600" b="1" u="sng" dirty="0">
                <a:solidFill>
                  <a:schemeClr val="tx2"/>
                </a:solidFill>
              </a:rPr>
            </a:br>
            <a:r>
              <a:rPr lang="en-AU" sz="1600" b="1" u="sng" dirty="0">
                <a:solidFill>
                  <a:schemeClr val="tx2"/>
                </a:solidFill>
              </a:rPr>
              <a:t>Geography: people </a:t>
            </a:r>
            <a:br>
              <a:rPr lang="en-AU" sz="1600" b="1" u="sng" dirty="0">
                <a:solidFill>
                  <a:schemeClr val="tx2"/>
                </a:solidFill>
              </a:rPr>
            </a:br>
            <a:r>
              <a:rPr lang="en-AU" sz="1600" b="1" u="sng" dirty="0">
                <a:solidFill>
                  <a:schemeClr val="tx2"/>
                </a:solidFill>
              </a:rPr>
              <a:t>&amp; place</a:t>
            </a:r>
          </a:p>
          <a:p>
            <a:r>
              <a:rPr lang="en-US" sz="1600" b="1" dirty="0"/>
              <a:t>What structural adaptations make butterflyfish easy to identify?</a:t>
            </a:r>
            <a:r>
              <a:rPr lang="en-US" sz="1600" b="1" dirty="0">
                <a:solidFill>
                  <a:schemeClr val="tx2"/>
                </a:solidFill>
              </a:rPr>
              <a:t/>
            </a:r>
            <a:br>
              <a:rPr lang="en-US" sz="1600" b="1" dirty="0">
                <a:solidFill>
                  <a:schemeClr val="tx2"/>
                </a:solidFill>
              </a:rPr>
            </a:br>
            <a:r>
              <a:rPr lang="en-US" sz="1600" i="1" dirty="0">
                <a:solidFill>
                  <a:schemeClr val="tx2"/>
                </a:solidFill>
              </a:rPr>
              <a:t>Answer: </a:t>
            </a:r>
            <a:r>
              <a:rPr lang="en-US" sz="1600" i="1" dirty="0" smtClean="0">
                <a:solidFill>
                  <a:schemeClr val="tx2"/>
                </a:solidFill>
              </a:rPr>
              <a:t>Disc-like </a:t>
            </a:r>
            <a:r>
              <a:rPr lang="en-US" sz="1600" i="1" dirty="0">
                <a:solidFill>
                  <a:schemeClr val="tx2"/>
                </a:solidFill>
              </a:rPr>
              <a:t>shape, pretty patterns, fake eye spot, size of your hand, long snout, small mouth.</a:t>
            </a:r>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6</a:t>
            </a:r>
          </a:p>
          <a:p>
            <a:pPr>
              <a:spcAft>
                <a:spcPts val="2400"/>
              </a:spcAft>
            </a:pPr>
            <a:r>
              <a:rPr lang="en-AU" sz="1600" b="1" u="sng" dirty="0">
                <a:solidFill>
                  <a:schemeClr val="tx2"/>
                </a:solidFill>
              </a:rPr>
              <a:t>Biology: growth, survival</a:t>
            </a:r>
            <a:br>
              <a:rPr lang="en-AU" sz="1600" b="1" u="sng" dirty="0">
                <a:solidFill>
                  <a:schemeClr val="tx2"/>
                </a:solidFill>
              </a:rPr>
            </a:br>
            <a:r>
              <a:rPr lang="en-AU" sz="1600" b="1" u="sng" dirty="0">
                <a:solidFill>
                  <a:schemeClr val="tx2"/>
                </a:solidFill>
              </a:rPr>
              <a:t>Geography: the world</a:t>
            </a:r>
          </a:p>
          <a:p>
            <a:pPr>
              <a:spcAft>
                <a:spcPts val="1200"/>
              </a:spcAft>
            </a:pPr>
            <a:r>
              <a:rPr lang="en-US" sz="1600" b="1" dirty="0"/>
              <a:t>Butterflyfish are often in pairs doing ‘laps’ of their home range. What do they eat?</a:t>
            </a:r>
            <a:r>
              <a:rPr lang="en-US" sz="1600" b="1" dirty="0">
                <a:solidFill>
                  <a:schemeClr val="tx2"/>
                </a:solidFill>
              </a:rPr>
              <a:t/>
            </a:r>
            <a:br>
              <a:rPr lang="en-US" sz="1600" b="1" dirty="0">
                <a:solidFill>
                  <a:schemeClr val="tx2"/>
                </a:solidFill>
              </a:rPr>
            </a:br>
            <a:r>
              <a:rPr lang="en-US" sz="1600" i="1" dirty="0">
                <a:solidFill>
                  <a:schemeClr val="tx2"/>
                </a:solidFill>
              </a:rPr>
              <a:t>Answer: </a:t>
            </a:r>
            <a:r>
              <a:rPr lang="en-US" sz="1600" i="1" dirty="0" smtClean="0">
                <a:solidFill>
                  <a:schemeClr val="tx2"/>
                </a:solidFill>
              </a:rPr>
              <a:t>Mainly </a:t>
            </a:r>
            <a:r>
              <a:rPr lang="en-US" sz="1600" i="1" dirty="0">
                <a:solidFill>
                  <a:schemeClr val="tx2"/>
                </a:solidFill>
              </a:rPr>
              <a:t>coral polyps, but some  also feed on tiny invertebrates.</a:t>
            </a:r>
            <a:endParaRPr lang="en-US" i="1" dirty="0">
              <a:solidFill>
                <a:schemeClr val="tx2"/>
              </a:solidFill>
            </a:endParaRPr>
          </a:p>
        </p:txBody>
      </p:sp>
    </p:spTree>
    <p:extLst>
      <p:ext uri="{BB962C8B-B14F-4D97-AF65-F5344CB8AC3E}">
        <p14:creationId xmlns:p14="http://schemas.microsoft.com/office/powerpoint/2010/main" val="34845530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99F971-B984-8042-82DD-0AA8EF5644A1}"/>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8091" b="16274"/>
          <a:stretch/>
        </p:blipFill>
        <p:spPr>
          <a:xfrm>
            <a:off x="0" y="0"/>
            <a:ext cx="12191999" cy="6858000"/>
          </a:xfrm>
          <a:prstGeom prst="rect">
            <a:avLst/>
          </a:prstGeom>
        </p:spPr>
      </p:pic>
      <p:sp>
        <p:nvSpPr>
          <p:cNvPr id="9" name="Title 2">
            <a:extLst>
              <a:ext uri="{FF2B5EF4-FFF2-40B4-BE49-F238E27FC236}">
                <a16:creationId xmlns:a16="http://schemas.microsoft.com/office/drawing/2014/main" id="{18700EDA-1101-B94F-A1CA-EC8185236EEB}"/>
              </a:ext>
            </a:extLst>
          </p:cNvPr>
          <p:cNvSpPr txBox="1">
            <a:spLocks/>
          </p:cNvSpPr>
          <p:nvPr/>
        </p:nvSpPr>
        <p:spPr>
          <a:xfrm>
            <a:off x="515936" y="565987"/>
            <a:ext cx="3910290" cy="810637"/>
          </a:xfrm>
          <a:prstGeom prst="rect">
            <a:avLst/>
          </a:prstGeom>
          <a:blipFill>
            <a:blip r:embed="rId4"/>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r>
              <a:rPr lang="en-AU" sz="5400" dirty="0"/>
              <a:t>Butterflyfish</a:t>
            </a:r>
            <a:endParaRPr lang="en-US" sz="5400" dirty="0"/>
          </a:p>
        </p:txBody>
      </p:sp>
    </p:spTree>
    <p:extLst>
      <p:ext uri="{BB962C8B-B14F-4D97-AF65-F5344CB8AC3E}">
        <p14:creationId xmlns:p14="http://schemas.microsoft.com/office/powerpoint/2010/main" val="396465649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9608F-3F8F-F443-A5DE-780FBEB23725}"/>
              </a:ext>
            </a:extLst>
          </p:cNvPr>
          <p:cNvSpPr>
            <a:spLocks noGrp="1"/>
          </p:cNvSpPr>
          <p:nvPr>
            <p:ph type="sldNum" sz="quarter" idx="12"/>
          </p:nvPr>
        </p:nvSpPr>
        <p:spPr/>
        <p:txBody>
          <a:bodyPr/>
          <a:lstStyle/>
          <a:p>
            <a:pPr algn="r"/>
            <a:fld id="{C1222EFF-7CC0-EF4B-B73E-C2ADBFEE8731}" type="slidenum">
              <a:rPr lang="en-US" smtClean="0"/>
              <a:pPr algn="r"/>
              <a:t>28</a:t>
            </a:fld>
            <a:endParaRPr lang="en-US" dirty="0"/>
          </a:p>
        </p:txBody>
      </p:sp>
      <p:sp>
        <p:nvSpPr>
          <p:cNvPr id="3" name="Title 2">
            <a:extLst>
              <a:ext uri="{FF2B5EF4-FFF2-40B4-BE49-F238E27FC236}">
                <a16:creationId xmlns:a16="http://schemas.microsoft.com/office/drawing/2014/main" id="{FCDF362B-2032-1340-B80F-7EA80886D051}"/>
              </a:ext>
            </a:extLst>
          </p:cNvPr>
          <p:cNvSpPr>
            <a:spLocks noGrp="1"/>
          </p:cNvSpPr>
          <p:nvPr>
            <p:ph type="title"/>
          </p:nvPr>
        </p:nvSpPr>
        <p:spPr/>
        <p:txBody>
          <a:bodyPr/>
          <a:lstStyle/>
          <a:p>
            <a:r>
              <a:rPr lang="en-AU" sz="4400" dirty="0"/>
              <a:t>Why count butterflyfish?</a:t>
            </a:r>
            <a:endParaRPr lang="en-US" sz="4400" dirty="0"/>
          </a:p>
        </p:txBody>
      </p:sp>
      <p:sp>
        <p:nvSpPr>
          <p:cNvPr id="4" name="Content Placeholder 3">
            <a:extLst>
              <a:ext uri="{FF2B5EF4-FFF2-40B4-BE49-F238E27FC236}">
                <a16:creationId xmlns:a16="http://schemas.microsoft.com/office/drawing/2014/main" id="{228756EB-4FA1-5547-8238-2B7BABC552D2}"/>
              </a:ext>
            </a:extLst>
          </p:cNvPr>
          <p:cNvSpPr>
            <a:spLocks noGrp="1"/>
          </p:cNvSpPr>
          <p:nvPr>
            <p:ph idx="1"/>
          </p:nvPr>
        </p:nvSpPr>
        <p:spPr>
          <a:xfrm>
            <a:off x="515939" y="1493367"/>
            <a:ext cx="11160124" cy="4326665"/>
          </a:xfrm>
        </p:spPr>
        <p:txBody>
          <a:bodyPr/>
          <a:lstStyle/>
          <a:p>
            <a:pPr>
              <a:spcAft>
                <a:spcPts val="2400"/>
              </a:spcAft>
            </a:pPr>
            <a:r>
              <a:rPr lang="en-US" sz="3200" dirty="0">
                <a:solidFill>
                  <a:schemeClr val="accent2"/>
                </a:solidFill>
              </a:rPr>
              <a:t>Do not answer the question.</a:t>
            </a:r>
            <a:br>
              <a:rPr lang="en-US" sz="3200" dirty="0">
                <a:solidFill>
                  <a:schemeClr val="accent2"/>
                </a:solidFill>
              </a:rPr>
            </a:br>
            <a:r>
              <a:rPr lang="en-US" sz="3200" dirty="0">
                <a:solidFill>
                  <a:schemeClr val="accent2"/>
                </a:solidFill>
              </a:rPr>
              <a:t>Wait for an answer.</a:t>
            </a:r>
          </a:p>
          <a:p>
            <a:r>
              <a:rPr lang="en-US" sz="3200" dirty="0"/>
              <a:t>Butterflyfish eat coral. </a:t>
            </a:r>
          </a:p>
          <a:p>
            <a:r>
              <a:rPr lang="en-US" sz="3200" dirty="0"/>
              <a:t>A healthy coral reef with lots of food can </a:t>
            </a:r>
            <a:br>
              <a:rPr lang="en-US" sz="3200" dirty="0"/>
            </a:br>
            <a:r>
              <a:rPr lang="en-US" sz="3200" dirty="0"/>
              <a:t>support lots of butterflyfish. </a:t>
            </a:r>
          </a:p>
          <a:p>
            <a:r>
              <a:rPr lang="en-US" sz="3200" dirty="0"/>
              <a:t>More coral means more butterflyfish.</a:t>
            </a:r>
          </a:p>
        </p:txBody>
      </p:sp>
    </p:spTree>
    <p:extLst>
      <p:ext uri="{BB962C8B-B14F-4D97-AF65-F5344CB8AC3E}">
        <p14:creationId xmlns:p14="http://schemas.microsoft.com/office/powerpoint/2010/main" val="79416163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354984-0951-BE4C-A3C6-232BA3507841}"/>
              </a:ext>
            </a:extLst>
          </p:cNvPr>
          <p:cNvSpPr>
            <a:spLocks noGrp="1"/>
          </p:cNvSpPr>
          <p:nvPr>
            <p:ph type="sldNum" sz="quarter" idx="12"/>
          </p:nvPr>
        </p:nvSpPr>
        <p:spPr/>
        <p:txBody>
          <a:bodyPr/>
          <a:lstStyle/>
          <a:p>
            <a:pPr algn="r"/>
            <a:fld id="{C1222EFF-7CC0-EF4B-B73E-C2ADBFEE8731}" type="slidenum">
              <a:rPr lang="en-US" smtClean="0"/>
              <a:pPr algn="r"/>
              <a:t>29</a:t>
            </a:fld>
            <a:endParaRPr lang="en-US" dirty="0"/>
          </a:p>
        </p:txBody>
      </p:sp>
      <p:sp>
        <p:nvSpPr>
          <p:cNvPr id="3" name="Title 2">
            <a:extLst>
              <a:ext uri="{FF2B5EF4-FFF2-40B4-BE49-F238E27FC236}">
                <a16:creationId xmlns:a16="http://schemas.microsoft.com/office/drawing/2014/main" id="{6F66B445-D3D7-664E-A10D-FC8CE9152480}"/>
              </a:ext>
            </a:extLst>
          </p:cNvPr>
          <p:cNvSpPr>
            <a:spLocks noGrp="1"/>
          </p:cNvSpPr>
          <p:nvPr>
            <p:ph type="title" idx="4294967295"/>
          </p:nvPr>
        </p:nvSpPr>
        <p:spPr>
          <a:xfrm>
            <a:off x="515937" y="549275"/>
            <a:ext cx="11160125" cy="795338"/>
          </a:xfrm>
          <a:prstGeom prst="rect">
            <a:avLst/>
          </a:prstGeom>
        </p:spPr>
        <p:txBody>
          <a:bodyPr/>
          <a:lstStyle/>
          <a:p>
            <a:pPr algn="ctr"/>
            <a:r>
              <a:rPr lang="en-AU" dirty="0"/>
              <a:t>Why count butterflyfish?</a:t>
            </a:r>
            <a:endParaRPr lang="en-US" dirty="0"/>
          </a:p>
        </p:txBody>
      </p:sp>
      <p:pic>
        <p:nvPicPr>
          <p:cNvPr id="6" name="Picture 5">
            <a:extLst>
              <a:ext uri="{FF2B5EF4-FFF2-40B4-BE49-F238E27FC236}">
                <a16:creationId xmlns:a16="http://schemas.microsoft.com/office/drawing/2014/main" id="{A1EAEACF-A75C-6546-A1CA-5268772D2C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88" b="2018"/>
          <a:stretch/>
        </p:blipFill>
        <p:spPr>
          <a:xfrm>
            <a:off x="6096000" y="1769029"/>
            <a:ext cx="6107478" cy="4163303"/>
          </a:xfrm>
          <a:prstGeom prst="rect">
            <a:avLst/>
          </a:prstGeom>
        </p:spPr>
      </p:pic>
      <p:pic>
        <p:nvPicPr>
          <p:cNvPr id="9" name="Picture 8">
            <a:extLst>
              <a:ext uri="{FF2B5EF4-FFF2-40B4-BE49-F238E27FC236}">
                <a16:creationId xmlns:a16="http://schemas.microsoft.com/office/drawing/2014/main" id="{EAC08FBC-1ACE-2944-960D-899AFE0888B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4359"/>
          <a:stretch/>
        </p:blipFill>
        <p:spPr>
          <a:xfrm>
            <a:off x="-11478" y="1769028"/>
            <a:ext cx="6107478" cy="4163303"/>
          </a:xfrm>
          <a:prstGeom prst="rect">
            <a:avLst/>
          </a:prstGeom>
        </p:spPr>
      </p:pic>
    </p:spTree>
    <p:extLst>
      <p:ext uri="{BB962C8B-B14F-4D97-AF65-F5344CB8AC3E}">
        <p14:creationId xmlns:p14="http://schemas.microsoft.com/office/powerpoint/2010/main" val="260168137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638E031-4766-F341-9BC5-6694CD0BB6C0}"/>
              </a:ext>
            </a:extLst>
          </p:cNvPr>
          <p:cNvSpPr>
            <a:spLocks noGrp="1"/>
          </p:cNvSpPr>
          <p:nvPr>
            <p:ph type="sldNum" sz="quarter" idx="12"/>
          </p:nvPr>
        </p:nvSpPr>
        <p:spPr/>
        <p:txBody>
          <a:bodyPr/>
          <a:lstStyle/>
          <a:p>
            <a:pPr algn="r"/>
            <a:fld id="{C1222EFF-7CC0-EF4B-B73E-C2ADBFEE8731}" type="slidenum">
              <a:rPr lang="en-US" smtClean="0"/>
              <a:pPr algn="r"/>
              <a:t>3</a:t>
            </a:fld>
            <a:endParaRPr lang="en-US" dirty="0"/>
          </a:p>
        </p:txBody>
      </p:sp>
      <p:pic>
        <p:nvPicPr>
          <p:cNvPr id="3" name="Picture 2"/>
          <p:cNvPicPr>
            <a:picLocks noChangeAspect="1"/>
          </p:cNvPicPr>
          <p:nvPr/>
        </p:nvPicPr>
        <p:blipFill>
          <a:blip r:embed="rId4"/>
          <a:stretch>
            <a:fillRect/>
          </a:stretch>
        </p:blipFill>
        <p:spPr>
          <a:xfrm>
            <a:off x="6197425" y="1050668"/>
            <a:ext cx="5470874" cy="4315132"/>
          </a:xfrm>
          <a:prstGeom prst="rect">
            <a:avLst/>
          </a:prstGeom>
        </p:spPr>
      </p:pic>
      <p:sp>
        <p:nvSpPr>
          <p:cNvPr id="5" name="Rectangle 4"/>
          <p:cNvSpPr/>
          <p:nvPr/>
        </p:nvSpPr>
        <p:spPr>
          <a:xfrm>
            <a:off x="562494" y="2330073"/>
            <a:ext cx="5356167" cy="1631216"/>
          </a:xfrm>
          <a:prstGeom prst="rect">
            <a:avLst/>
          </a:prstGeom>
        </p:spPr>
        <p:txBody>
          <a:bodyPr wrap="square">
            <a:spAutoFit/>
          </a:bodyPr>
          <a:lstStyle/>
          <a:p>
            <a:pPr>
              <a:spcAft>
                <a:spcPts val="0"/>
              </a:spcAft>
            </a:pPr>
            <a:r>
              <a:rPr lang="en-AU" sz="2000" dirty="0">
                <a:solidFill>
                  <a:srgbClr val="000000"/>
                </a:solidFill>
                <a:latin typeface="Arial Body"/>
                <a:ea typeface="Times New Roman" panose="02020603050405020304" pitchFamily="18" charset="0"/>
                <a:cs typeface="Times New Roman" panose="02020603050405020304" pitchFamily="18" charset="0"/>
              </a:rPr>
              <a:t>We would like to acknowledge </a:t>
            </a:r>
            <a:r>
              <a:rPr lang="en-AU" sz="2000" dirty="0" smtClean="0">
                <a:solidFill>
                  <a:srgbClr val="000000"/>
                </a:solidFill>
                <a:latin typeface="Arial Body"/>
                <a:ea typeface="Times New Roman" panose="02020603050405020304" pitchFamily="18" charset="0"/>
                <a:cs typeface="Times New Roman" panose="02020603050405020304" pitchFamily="18" charset="0"/>
              </a:rPr>
              <a:t>the </a:t>
            </a:r>
            <a:r>
              <a:rPr lang="en-AU" sz="2000" dirty="0">
                <a:solidFill>
                  <a:srgbClr val="000000"/>
                </a:solidFill>
                <a:highlight>
                  <a:srgbClr val="FFFF00"/>
                </a:highlight>
                <a:latin typeface="Arial Body"/>
                <a:ea typeface="Times New Roman" panose="02020603050405020304" pitchFamily="18" charset="0"/>
                <a:cs typeface="Times New Roman" panose="02020603050405020304" pitchFamily="18" charset="0"/>
              </a:rPr>
              <a:t>(insert name of local </a:t>
            </a:r>
            <a:r>
              <a:rPr lang="en-AU" sz="2000" dirty="0" smtClean="0">
                <a:solidFill>
                  <a:srgbClr val="000000"/>
                </a:solidFill>
                <a:highlight>
                  <a:srgbClr val="FFFF00"/>
                </a:highlight>
                <a:latin typeface="Arial Body"/>
                <a:ea typeface="Times New Roman" panose="02020603050405020304" pitchFamily="18" charset="0"/>
                <a:cs typeface="Times New Roman" panose="02020603050405020304" pitchFamily="18" charset="0"/>
              </a:rPr>
              <a:t>Traditional </a:t>
            </a:r>
            <a:r>
              <a:rPr lang="en-AU" sz="2000" dirty="0">
                <a:solidFill>
                  <a:srgbClr val="000000"/>
                </a:solidFill>
                <a:highlight>
                  <a:srgbClr val="FFFF00"/>
                </a:highlight>
                <a:latin typeface="Arial Body"/>
                <a:ea typeface="Times New Roman" panose="02020603050405020304" pitchFamily="18" charset="0"/>
                <a:cs typeface="Times New Roman" panose="02020603050405020304" pitchFamily="18" charset="0"/>
              </a:rPr>
              <a:t>O</a:t>
            </a:r>
            <a:r>
              <a:rPr lang="en-AU" sz="2000" dirty="0" smtClean="0">
                <a:solidFill>
                  <a:srgbClr val="000000"/>
                </a:solidFill>
                <a:highlight>
                  <a:srgbClr val="FFFF00"/>
                </a:highlight>
                <a:latin typeface="Arial Body"/>
                <a:ea typeface="Times New Roman" panose="02020603050405020304" pitchFamily="18" charset="0"/>
                <a:cs typeface="Times New Roman" panose="02020603050405020304" pitchFamily="18" charset="0"/>
              </a:rPr>
              <a:t>wner </a:t>
            </a:r>
            <a:r>
              <a:rPr lang="en-AU" sz="2000" dirty="0">
                <a:solidFill>
                  <a:srgbClr val="000000"/>
                </a:solidFill>
                <a:highlight>
                  <a:srgbClr val="FFFF00"/>
                </a:highlight>
                <a:latin typeface="Arial Body"/>
                <a:ea typeface="Times New Roman" panose="02020603050405020304" pitchFamily="18" charset="0"/>
                <a:cs typeface="Times New Roman" panose="02020603050405020304" pitchFamily="18" charset="0"/>
              </a:rPr>
              <a:t>group)</a:t>
            </a:r>
            <a:r>
              <a:rPr lang="en-AU" sz="2000" dirty="0">
                <a:solidFill>
                  <a:srgbClr val="000000"/>
                </a:solidFill>
                <a:latin typeface="Arial Body"/>
                <a:ea typeface="Times New Roman" panose="02020603050405020304" pitchFamily="18" charset="0"/>
                <a:cs typeface="Times New Roman" panose="02020603050405020304" pitchFamily="18" charset="0"/>
              </a:rPr>
              <a:t> peoples as the Traditional Owners of the Land and Sea Country </a:t>
            </a:r>
            <a:r>
              <a:rPr lang="en-AU" sz="2000" dirty="0" smtClean="0">
                <a:solidFill>
                  <a:srgbClr val="000000"/>
                </a:solidFill>
                <a:latin typeface="Arial Body"/>
                <a:ea typeface="Times New Roman" panose="02020603050405020304" pitchFamily="18" charset="0"/>
                <a:cs typeface="Times New Roman" panose="02020603050405020304" pitchFamily="18" charset="0"/>
              </a:rPr>
              <a:t>that we are visiting </a:t>
            </a:r>
            <a:r>
              <a:rPr lang="en-AU" sz="2000" dirty="0">
                <a:solidFill>
                  <a:srgbClr val="000000"/>
                </a:solidFill>
                <a:latin typeface="Arial Body"/>
                <a:ea typeface="Times New Roman" panose="02020603050405020304" pitchFamily="18" charset="0"/>
                <a:cs typeface="Times New Roman" panose="02020603050405020304" pitchFamily="18" charset="0"/>
              </a:rPr>
              <a:t>as part of your excursion. </a:t>
            </a:r>
            <a:endParaRPr lang="en-AU" sz="1200" dirty="0">
              <a:effectLst/>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21888028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30</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pPr algn="ctr"/>
            <a:r>
              <a:rPr lang="en-AU" sz="3200" dirty="0"/>
              <a:t>Who is counting the butterflyfish?</a:t>
            </a:r>
          </a:p>
          <a:p>
            <a:r>
              <a:rPr lang="en-AU" sz="3200" dirty="0"/>
              <a:t>Check buddy pair/s </a:t>
            </a:r>
            <a:br>
              <a:rPr lang="en-AU" sz="3200" dirty="0"/>
            </a:br>
            <a:r>
              <a:rPr lang="en-AU" sz="3200" dirty="0"/>
              <a:t>counting butterflyfish have all their materials.</a:t>
            </a:r>
          </a:p>
        </p:txBody>
      </p:sp>
      <p:pic>
        <p:nvPicPr>
          <p:cNvPr id="8" name="Picture Placeholder 15">
            <a:extLst>
              <a:ext uri="{FF2B5EF4-FFF2-40B4-BE49-F238E27FC236}">
                <a16:creationId xmlns:a16="http://schemas.microsoft.com/office/drawing/2014/main" id="{D73619CA-1E02-9A4E-9BF3-CF5A82303FA0}"/>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113563581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4FBB40B-F6B1-2F41-B2F2-B7AFF3E6711E}"/>
              </a:ext>
            </a:extLst>
          </p:cNvPr>
          <p:cNvSpPr>
            <a:spLocks noGrp="1"/>
          </p:cNvSpPr>
          <p:nvPr>
            <p:ph type="sldNum" sz="quarter" idx="12"/>
          </p:nvPr>
        </p:nvSpPr>
        <p:spPr/>
        <p:txBody>
          <a:bodyPr/>
          <a:lstStyle/>
          <a:p>
            <a:pPr algn="r"/>
            <a:fld id="{275F0495-0EA6-8F48-9FDA-F603597FF733}" type="slidenum">
              <a:rPr lang="en-US" smtClean="0"/>
              <a:pPr algn="r"/>
              <a:t>31</a:t>
            </a:fld>
            <a:endParaRPr lang="en-US" dirty="0"/>
          </a:p>
        </p:txBody>
      </p:sp>
      <p:sp>
        <p:nvSpPr>
          <p:cNvPr id="3" name="Content Placeholder 2">
            <a:extLst>
              <a:ext uri="{FF2B5EF4-FFF2-40B4-BE49-F238E27FC236}">
                <a16:creationId xmlns:a16="http://schemas.microsoft.com/office/drawing/2014/main" id="{357172DF-0ACA-9A43-A6D2-FE363C8489AE}"/>
              </a:ext>
            </a:extLst>
          </p:cNvPr>
          <p:cNvSpPr>
            <a:spLocks noGrp="1"/>
          </p:cNvSpPr>
          <p:nvPr>
            <p:ph idx="1"/>
          </p:nvPr>
        </p:nvSpPr>
        <p:spPr/>
        <p:txBody>
          <a:bodyPr/>
          <a:lstStyle/>
          <a:p>
            <a:pPr algn="ctr"/>
            <a:r>
              <a:rPr lang="en-AU" dirty="0"/>
              <a:t>Who is counting the butterflyfish?</a:t>
            </a:r>
          </a:p>
        </p:txBody>
      </p:sp>
      <p:pic>
        <p:nvPicPr>
          <p:cNvPr id="8" name="Picture Placeholder 15">
            <a:extLst>
              <a:ext uri="{FF2B5EF4-FFF2-40B4-BE49-F238E27FC236}">
                <a16:creationId xmlns:a16="http://schemas.microsoft.com/office/drawing/2014/main" id="{6C498AFE-CBE1-E141-871E-0E26D650D19F}"/>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27656689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32</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Grazing herbivores</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501078" cy="4359956"/>
          </a:xfrm>
          <a:prstGeom prst="rect">
            <a:avLst/>
          </a:prstGeom>
          <a:noFill/>
        </p:spPr>
        <p:txBody>
          <a:bodyPr wrap="square">
            <a:noAutofit/>
          </a:bodyPr>
          <a:lstStyle/>
          <a:p>
            <a:pPr>
              <a:spcAft>
                <a:spcPts val="2400"/>
              </a:spcAft>
            </a:pPr>
            <a:r>
              <a:rPr lang="en-AU" sz="2000" b="1" dirty="0">
                <a:solidFill>
                  <a:schemeClr val="accent2"/>
                </a:solidFill>
              </a:rPr>
              <a:t>Prep – year 3</a:t>
            </a:r>
          </a:p>
          <a:p>
            <a:pPr>
              <a:spcAft>
                <a:spcPts val="2400"/>
              </a:spcAft>
            </a:pPr>
            <a:r>
              <a:rPr lang="en-AU" sz="1600" b="1" u="sng" dirty="0">
                <a:solidFill>
                  <a:schemeClr val="tx2"/>
                </a:solidFill>
              </a:rPr>
              <a:t>Biology: living things</a:t>
            </a:r>
            <a:br>
              <a:rPr lang="en-AU" sz="1600" b="1" u="sng" dirty="0">
                <a:solidFill>
                  <a:schemeClr val="tx2"/>
                </a:solidFill>
              </a:rPr>
            </a:br>
            <a:r>
              <a:rPr lang="en-AU" sz="1600" b="1" u="sng" dirty="0">
                <a:solidFill>
                  <a:schemeClr val="tx2"/>
                </a:solidFill>
              </a:rPr>
              <a:t>Geography: places</a:t>
            </a:r>
          </a:p>
          <a:p>
            <a:pPr>
              <a:spcAft>
                <a:spcPts val="1200"/>
              </a:spcAft>
            </a:pPr>
            <a:r>
              <a:rPr lang="en-US" sz="1600" b="1" dirty="0"/>
              <a:t>Look for a school of fish that are similar in appearance and size, moving slowly along the reef, foraging or grazing close to the reef substrate.</a:t>
            </a:r>
          </a:p>
          <a:p>
            <a:pPr>
              <a:spcAft>
                <a:spcPts val="1200"/>
              </a:spcAft>
            </a:pPr>
            <a:r>
              <a:rPr lang="en-US" sz="1600" dirty="0"/>
              <a:t>These are the grazing herbivores!</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4</a:t>
            </a:r>
          </a:p>
          <a:p>
            <a:pPr>
              <a:spcAft>
                <a:spcPts val="2400"/>
              </a:spcAft>
            </a:pPr>
            <a:r>
              <a:rPr lang="en-AU" sz="1600" b="1" u="sng" dirty="0">
                <a:solidFill>
                  <a:schemeClr val="tx2"/>
                </a:solidFill>
              </a:rPr>
              <a:t>Biology: life cycle, survival</a:t>
            </a:r>
            <a:br>
              <a:rPr lang="en-AU" sz="1600" b="1" u="sng" dirty="0">
                <a:solidFill>
                  <a:schemeClr val="tx2"/>
                </a:solidFill>
              </a:rPr>
            </a:br>
            <a:r>
              <a:rPr lang="en-AU" sz="1600" b="1" u="sng" dirty="0">
                <a:solidFill>
                  <a:schemeClr val="tx2"/>
                </a:solidFill>
              </a:rPr>
              <a:t>Geography: sustainability</a:t>
            </a:r>
          </a:p>
          <a:p>
            <a:r>
              <a:rPr lang="en-US" sz="1600" b="1" dirty="0"/>
              <a:t>Why are grazing herbivores called the </a:t>
            </a:r>
            <a:br>
              <a:rPr lang="en-US" sz="1600" b="1" dirty="0"/>
            </a:br>
            <a:r>
              <a:rPr lang="en-US" sz="1600" b="1" dirty="0" smtClean="0"/>
              <a:t>lawnmowers </a:t>
            </a:r>
            <a:r>
              <a:rPr lang="en-US" sz="1600" b="1" dirty="0"/>
              <a:t>of the </a:t>
            </a:r>
            <a:r>
              <a:rPr lang="en-US" sz="1600" b="1" dirty="0" smtClean="0"/>
              <a:t>Reef</a:t>
            </a:r>
            <a:r>
              <a:rPr lang="en-US" sz="1600" b="1" dirty="0"/>
              <a:t>? </a:t>
            </a:r>
          </a:p>
          <a:p>
            <a:r>
              <a:rPr lang="en-US" sz="1600" i="1" dirty="0">
                <a:solidFill>
                  <a:schemeClr val="tx2"/>
                </a:solidFill>
              </a:rPr>
              <a:t>Answer: </a:t>
            </a:r>
            <a:r>
              <a:rPr lang="en-US" sz="1600" i="1" dirty="0" smtClean="0">
                <a:solidFill>
                  <a:schemeClr val="tx2"/>
                </a:solidFill>
              </a:rPr>
              <a:t>Because </a:t>
            </a:r>
            <a:r>
              <a:rPr lang="en-US" sz="1600" i="1" dirty="0">
                <a:solidFill>
                  <a:schemeClr val="tx2"/>
                </a:solidFill>
              </a:rPr>
              <a:t>they </a:t>
            </a:r>
            <a:br>
              <a:rPr lang="en-US" sz="1600" i="1" dirty="0">
                <a:solidFill>
                  <a:schemeClr val="tx2"/>
                </a:solidFill>
              </a:rPr>
            </a:br>
            <a:r>
              <a:rPr lang="en-US" sz="1600" i="1" dirty="0">
                <a:solidFill>
                  <a:schemeClr val="tx2"/>
                </a:solidFill>
              </a:rPr>
              <a:t>graze on so much algae.</a:t>
            </a:r>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3898291"/>
          </a:xfrm>
          <a:prstGeom prst="rect">
            <a:avLst/>
          </a:prstGeom>
          <a:noFill/>
        </p:spPr>
        <p:txBody>
          <a:bodyPr wrap="square">
            <a:noAutofit/>
          </a:bodyPr>
          <a:lstStyle/>
          <a:p>
            <a:pPr>
              <a:spcAft>
                <a:spcPts val="2400"/>
              </a:spcAft>
            </a:pPr>
            <a:r>
              <a:rPr lang="en-AU" sz="2000" b="1" dirty="0">
                <a:solidFill>
                  <a:schemeClr val="accent2"/>
                </a:solidFill>
              </a:rPr>
              <a:t>Year 5</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adaptations</a:t>
            </a:r>
            <a:br>
              <a:rPr lang="en-AU" sz="1600" b="1" u="sng" dirty="0">
                <a:solidFill>
                  <a:schemeClr val="tx2"/>
                </a:solidFill>
              </a:rPr>
            </a:br>
            <a:r>
              <a:rPr lang="en-AU" sz="1600" b="1" u="sng" dirty="0">
                <a:solidFill>
                  <a:schemeClr val="tx2"/>
                </a:solidFill>
              </a:rPr>
              <a:t>Geography: people </a:t>
            </a:r>
            <a:br>
              <a:rPr lang="en-AU" sz="1600" b="1" u="sng" dirty="0">
                <a:solidFill>
                  <a:schemeClr val="tx2"/>
                </a:solidFill>
              </a:rPr>
            </a:br>
            <a:r>
              <a:rPr lang="en-AU" sz="1600" b="1" u="sng" dirty="0">
                <a:solidFill>
                  <a:schemeClr val="tx2"/>
                </a:solidFill>
              </a:rPr>
              <a:t>&amp; place</a:t>
            </a:r>
          </a:p>
          <a:p>
            <a:r>
              <a:rPr lang="en-US" sz="1600" b="1" dirty="0"/>
              <a:t>How is the digestive system in a herbivore different to a carnivore? </a:t>
            </a:r>
          </a:p>
          <a:p>
            <a:r>
              <a:rPr lang="en-US" sz="1600" i="1" dirty="0">
                <a:solidFill>
                  <a:schemeClr val="tx2"/>
                </a:solidFill>
              </a:rPr>
              <a:t>Answer: </a:t>
            </a:r>
            <a:r>
              <a:rPr lang="en-US" sz="1600" i="1" dirty="0" smtClean="0">
                <a:solidFill>
                  <a:schemeClr val="tx2"/>
                </a:solidFill>
              </a:rPr>
              <a:t>Herbivores </a:t>
            </a:r>
            <a:r>
              <a:rPr lang="en-US" sz="1600" i="1" dirty="0">
                <a:solidFill>
                  <a:schemeClr val="tx2"/>
                </a:solidFill>
              </a:rPr>
              <a:t>have </a:t>
            </a:r>
          </a:p>
          <a:p>
            <a:r>
              <a:rPr lang="en-US" sz="1600" i="1" dirty="0">
                <a:solidFill>
                  <a:schemeClr val="tx2"/>
                </a:solidFill>
              </a:rPr>
              <a:t>molar-like teeth, smaller mouths, and longer intestines.</a:t>
            </a:r>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6</a:t>
            </a:r>
          </a:p>
          <a:p>
            <a:pPr>
              <a:spcAft>
                <a:spcPts val="2400"/>
              </a:spcAft>
            </a:pPr>
            <a:r>
              <a:rPr lang="en-AU" sz="1600" b="1" u="sng" dirty="0">
                <a:solidFill>
                  <a:schemeClr val="tx2"/>
                </a:solidFill>
              </a:rPr>
              <a:t>Biology: growth, survival</a:t>
            </a:r>
            <a:br>
              <a:rPr lang="en-AU" sz="1600" b="1" u="sng" dirty="0">
                <a:solidFill>
                  <a:schemeClr val="tx2"/>
                </a:solidFill>
              </a:rPr>
            </a:br>
            <a:r>
              <a:rPr lang="en-AU" sz="1600" b="1" u="sng" dirty="0">
                <a:solidFill>
                  <a:schemeClr val="tx2"/>
                </a:solidFill>
              </a:rPr>
              <a:t>Geography: the world</a:t>
            </a:r>
          </a:p>
          <a:p>
            <a:r>
              <a:rPr lang="en-US" sz="1600" b="1" dirty="0"/>
              <a:t>How does the grazing of algae help the </a:t>
            </a:r>
            <a:r>
              <a:rPr lang="en-US" sz="1600" b="1" dirty="0" smtClean="0"/>
              <a:t>Reef</a:t>
            </a:r>
            <a:r>
              <a:rPr lang="en-US" sz="1600" b="1" dirty="0"/>
              <a:t>? </a:t>
            </a:r>
          </a:p>
          <a:p>
            <a:r>
              <a:rPr lang="en-US" sz="1600" i="1" dirty="0">
                <a:solidFill>
                  <a:schemeClr val="tx2"/>
                </a:solidFill>
              </a:rPr>
              <a:t>Answer: They eat the algae that compete with coral for space. </a:t>
            </a:r>
          </a:p>
        </p:txBody>
      </p:sp>
    </p:spTree>
    <p:extLst>
      <p:ext uri="{BB962C8B-B14F-4D97-AF65-F5344CB8AC3E}">
        <p14:creationId xmlns:p14="http://schemas.microsoft.com/office/powerpoint/2010/main" val="6725728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9DF3872-21F0-1843-9F28-0735860BDB7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644" t="7743" r="-1" b="22397"/>
          <a:stretch/>
        </p:blipFill>
        <p:spPr>
          <a:xfrm>
            <a:off x="0" y="0"/>
            <a:ext cx="12192000" cy="6874491"/>
          </a:xfrm>
          <a:prstGeom prst="rect">
            <a:avLst/>
          </a:prstGeom>
        </p:spPr>
      </p:pic>
      <p:sp>
        <p:nvSpPr>
          <p:cNvPr id="5" name="Title 2">
            <a:extLst>
              <a:ext uri="{FF2B5EF4-FFF2-40B4-BE49-F238E27FC236}">
                <a16:creationId xmlns:a16="http://schemas.microsoft.com/office/drawing/2014/main" id="{DBC2D01F-F06C-CF4F-BA6D-36D62D7D2E84}"/>
              </a:ext>
            </a:extLst>
          </p:cNvPr>
          <p:cNvSpPr txBox="1">
            <a:spLocks/>
          </p:cNvSpPr>
          <p:nvPr/>
        </p:nvSpPr>
        <p:spPr>
          <a:xfrm>
            <a:off x="515938" y="549275"/>
            <a:ext cx="6176410" cy="1279525"/>
          </a:xfrm>
          <a:prstGeom prst="rect">
            <a:avLst/>
          </a:prstGeom>
          <a:blipFill dpi="0" rotWithShape="1">
            <a:blip r:embed="rId4"/>
            <a:srcRect/>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Aft>
                <a:spcPts val="1800"/>
              </a:spcAft>
            </a:pPr>
            <a:r>
              <a:rPr lang="en-US" sz="5400" dirty="0"/>
              <a:t>Grazing </a:t>
            </a:r>
            <a:r>
              <a:rPr lang="en-US" sz="5400" dirty="0" smtClean="0"/>
              <a:t>herbivores</a:t>
            </a:r>
            <a:r>
              <a:rPr lang="en-US" sz="5400" dirty="0"/>
              <a:t/>
            </a:r>
            <a:br>
              <a:rPr lang="en-US" sz="5400" dirty="0"/>
            </a:br>
            <a:r>
              <a:rPr lang="en-US" sz="2000" dirty="0"/>
              <a:t>Parrotfish / Surgeonfish / Rabbitfish / </a:t>
            </a:r>
            <a:r>
              <a:rPr lang="en-US" sz="2000" dirty="0" err="1"/>
              <a:t>Unicornfish</a:t>
            </a:r>
            <a:endParaRPr lang="en-US" sz="2000" dirty="0"/>
          </a:p>
        </p:txBody>
      </p:sp>
    </p:spTree>
    <p:extLst>
      <p:ext uri="{BB962C8B-B14F-4D97-AF65-F5344CB8AC3E}">
        <p14:creationId xmlns:p14="http://schemas.microsoft.com/office/powerpoint/2010/main" val="233748031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cstate="print">
            <a:extLst>
              <a:ext uri="{28A0092B-C50C-407E-A947-70E740481C1C}">
                <a14:useLocalDpi xmlns:a14="http://schemas.microsoft.com/office/drawing/2010/main" val="0"/>
              </a:ext>
            </a:extLst>
          </a:blip>
          <a:srcRect l="-1" t="8081" r="991" b="8081"/>
          <a:stretch/>
        </p:blipFill>
        <p:spPr>
          <a:xfrm>
            <a:off x="6096000" y="0"/>
            <a:ext cx="6096000" cy="3429000"/>
          </a:xfrm>
          <a:prstGeom prst="rect">
            <a:avLst/>
          </a:prstGeom>
        </p:spPr>
      </p:pic>
      <p:pic>
        <p:nvPicPr>
          <p:cNvPr id="5" name="Picture 4"/>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095998" y="3428999"/>
            <a:ext cx="6096001" cy="3428999"/>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t="2568" r="2650" b="22242"/>
          <a:stretch/>
        </p:blipFill>
        <p:spPr>
          <a:xfrm>
            <a:off x="0" y="0"/>
            <a:ext cx="6096000" cy="3429000"/>
          </a:xfrm>
          <a:prstGeom prst="rect">
            <a:avLst/>
          </a:prstGeom>
        </p:spPr>
      </p:pic>
      <p:pic>
        <p:nvPicPr>
          <p:cNvPr id="2" name="Picture 1"/>
          <p:cNvPicPr>
            <a:picLocks noChangeAspect="1"/>
          </p:cNvPicPr>
          <p:nvPr/>
        </p:nvPicPr>
        <p:blipFill rotWithShape="1">
          <a:blip r:embed="rId6" cstate="print">
            <a:extLst>
              <a:ext uri="{28A0092B-C50C-407E-A947-70E740481C1C}">
                <a14:useLocalDpi xmlns:a14="http://schemas.microsoft.com/office/drawing/2010/main" val="0"/>
              </a:ext>
            </a:extLst>
          </a:blip>
          <a:srcRect t="4087" r="2713" b="13827"/>
          <a:stretch/>
        </p:blipFill>
        <p:spPr>
          <a:xfrm>
            <a:off x="1" y="3429000"/>
            <a:ext cx="6096000" cy="3429000"/>
          </a:xfrm>
          <a:prstGeom prst="rect">
            <a:avLst/>
          </a:prstGeom>
        </p:spPr>
      </p:pic>
      <p:sp>
        <p:nvSpPr>
          <p:cNvPr id="17" name="TextBox 16">
            <a:extLst>
              <a:ext uri="{FF2B5EF4-FFF2-40B4-BE49-F238E27FC236}">
                <a16:creationId xmlns:a16="http://schemas.microsoft.com/office/drawing/2014/main" id="{A6A5E95C-A17F-4E8D-A012-C5CB998CBDE4}"/>
              </a:ext>
            </a:extLst>
          </p:cNvPr>
          <p:cNvSpPr txBox="1"/>
          <p:nvPr/>
        </p:nvSpPr>
        <p:spPr>
          <a:xfrm>
            <a:off x="10443696" y="2879725"/>
            <a:ext cx="1588161" cy="400110"/>
          </a:xfrm>
          <a:prstGeom prst="rect">
            <a:avLst/>
          </a:prstGeom>
          <a:solidFill>
            <a:schemeClr val="tx2"/>
          </a:solidFill>
        </p:spPr>
        <p:txBody>
          <a:bodyPr wrap="square" rtlCol="0">
            <a:spAutoFit/>
          </a:bodyPr>
          <a:lstStyle/>
          <a:p>
            <a:pPr algn="ctr"/>
            <a:r>
              <a:rPr lang="en-AU" sz="2000" dirty="0">
                <a:solidFill>
                  <a:schemeClr val="bg1"/>
                </a:solidFill>
              </a:rPr>
              <a:t>Surgeonfish</a:t>
            </a:r>
          </a:p>
        </p:txBody>
      </p:sp>
      <p:sp>
        <p:nvSpPr>
          <p:cNvPr id="21" name="TextBox 20">
            <a:extLst>
              <a:ext uri="{FF2B5EF4-FFF2-40B4-BE49-F238E27FC236}">
                <a16:creationId xmlns:a16="http://schemas.microsoft.com/office/drawing/2014/main" id="{9701D83D-8BD0-4A28-9544-9E54D408A8C4}"/>
              </a:ext>
            </a:extLst>
          </p:cNvPr>
          <p:cNvSpPr txBox="1"/>
          <p:nvPr/>
        </p:nvSpPr>
        <p:spPr>
          <a:xfrm>
            <a:off x="4567798" y="6308725"/>
            <a:ext cx="1368059" cy="400110"/>
          </a:xfrm>
          <a:prstGeom prst="rect">
            <a:avLst/>
          </a:prstGeom>
          <a:solidFill>
            <a:schemeClr val="tx2"/>
          </a:solidFill>
        </p:spPr>
        <p:txBody>
          <a:bodyPr wrap="square" rtlCol="0">
            <a:spAutoFit/>
          </a:bodyPr>
          <a:lstStyle/>
          <a:p>
            <a:pPr algn="ctr"/>
            <a:r>
              <a:rPr lang="en-AU" sz="2000" dirty="0">
                <a:solidFill>
                  <a:schemeClr val="bg1"/>
                </a:solidFill>
              </a:rPr>
              <a:t>Rabbitfish</a:t>
            </a:r>
          </a:p>
        </p:txBody>
      </p:sp>
      <p:sp>
        <p:nvSpPr>
          <p:cNvPr id="22" name="TextBox 21">
            <a:extLst>
              <a:ext uri="{FF2B5EF4-FFF2-40B4-BE49-F238E27FC236}">
                <a16:creationId xmlns:a16="http://schemas.microsoft.com/office/drawing/2014/main" id="{16D6E567-722D-46C1-B964-795539C1C14F}"/>
              </a:ext>
            </a:extLst>
          </p:cNvPr>
          <p:cNvSpPr txBox="1"/>
          <p:nvPr/>
        </p:nvSpPr>
        <p:spPr>
          <a:xfrm>
            <a:off x="10416925" y="6308725"/>
            <a:ext cx="1614929" cy="400110"/>
          </a:xfrm>
          <a:prstGeom prst="rect">
            <a:avLst/>
          </a:prstGeom>
          <a:solidFill>
            <a:schemeClr val="tx2"/>
          </a:solidFill>
        </p:spPr>
        <p:txBody>
          <a:bodyPr wrap="square" rtlCol="0">
            <a:spAutoFit/>
          </a:bodyPr>
          <a:lstStyle/>
          <a:p>
            <a:pPr algn="ctr"/>
            <a:r>
              <a:rPr lang="en-AU" sz="2000" dirty="0" err="1">
                <a:solidFill>
                  <a:schemeClr val="bg1"/>
                </a:solidFill>
              </a:rPr>
              <a:t>Unicornfish</a:t>
            </a:r>
            <a:endParaRPr lang="en-AU" sz="2000" dirty="0">
              <a:solidFill>
                <a:schemeClr val="bg1"/>
              </a:solidFill>
            </a:endParaRPr>
          </a:p>
        </p:txBody>
      </p:sp>
      <p:sp>
        <p:nvSpPr>
          <p:cNvPr id="24" name="TextBox 23">
            <a:extLst>
              <a:ext uri="{FF2B5EF4-FFF2-40B4-BE49-F238E27FC236}">
                <a16:creationId xmlns:a16="http://schemas.microsoft.com/office/drawing/2014/main" id="{70CA6360-8391-4F21-8F27-398DB9C32E54}"/>
              </a:ext>
            </a:extLst>
          </p:cNvPr>
          <p:cNvSpPr txBox="1"/>
          <p:nvPr/>
        </p:nvSpPr>
        <p:spPr>
          <a:xfrm>
            <a:off x="4664933" y="2879725"/>
            <a:ext cx="1270924" cy="400110"/>
          </a:xfrm>
          <a:prstGeom prst="rect">
            <a:avLst/>
          </a:prstGeom>
          <a:solidFill>
            <a:schemeClr val="tx2"/>
          </a:solidFill>
        </p:spPr>
        <p:txBody>
          <a:bodyPr wrap="square" rtlCol="0">
            <a:spAutoFit/>
          </a:bodyPr>
          <a:lstStyle/>
          <a:p>
            <a:pPr algn="ctr"/>
            <a:r>
              <a:rPr lang="en-AU" sz="2000" dirty="0">
                <a:solidFill>
                  <a:schemeClr val="bg1"/>
                </a:solidFill>
              </a:rPr>
              <a:t>Parrotfish</a:t>
            </a:r>
          </a:p>
        </p:txBody>
      </p:sp>
    </p:spTree>
    <p:extLst>
      <p:ext uri="{BB962C8B-B14F-4D97-AF65-F5344CB8AC3E}">
        <p14:creationId xmlns:p14="http://schemas.microsoft.com/office/powerpoint/2010/main" val="409258539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9608F-3F8F-F443-A5DE-780FBEB23725}"/>
              </a:ext>
            </a:extLst>
          </p:cNvPr>
          <p:cNvSpPr>
            <a:spLocks noGrp="1"/>
          </p:cNvSpPr>
          <p:nvPr>
            <p:ph type="sldNum" sz="quarter" idx="12"/>
          </p:nvPr>
        </p:nvSpPr>
        <p:spPr/>
        <p:txBody>
          <a:bodyPr/>
          <a:lstStyle/>
          <a:p>
            <a:pPr algn="r"/>
            <a:fld id="{C1222EFF-7CC0-EF4B-B73E-C2ADBFEE8731}" type="slidenum">
              <a:rPr lang="en-US" smtClean="0"/>
              <a:pPr algn="r"/>
              <a:t>35</a:t>
            </a:fld>
            <a:endParaRPr lang="en-US" dirty="0"/>
          </a:p>
        </p:txBody>
      </p:sp>
      <p:sp>
        <p:nvSpPr>
          <p:cNvPr id="3" name="Title 2">
            <a:extLst>
              <a:ext uri="{FF2B5EF4-FFF2-40B4-BE49-F238E27FC236}">
                <a16:creationId xmlns:a16="http://schemas.microsoft.com/office/drawing/2014/main" id="{FCDF362B-2032-1340-B80F-7EA80886D051}"/>
              </a:ext>
            </a:extLst>
          </p:cNvPr>
          <p:cNvSpPr>
            <a:spLocks noGrp="1"/>
          </p:cNvSpPr>
          <p:nvPr>
            <p:ph type="title"/>
          </p:nvPr>
        </p:nvSpPr>
        <p:spPr/>
        <p:txBody>
          <a:bodyPr/>
          <a:lstStyle/>
          <a:p>
            <a:r>
              <a:rPr lang="en-AU" sz="4400" dirty="0"/>
              <a:t>Why count grazing herbivores?</a:t>
            </a:r>
            <a:endParaRPr lang="en-US" sz="4400" dirty="0"/>
          </a:p>
        </p:txBody>
      </p:sp>
      <p:sp>
        <p:nvSpPr>
          <p:cNvPr id="4" name="Content Placeholder 3">
            <a:extLst>
              <a:ext uri="{FF2B5EF4-FFF2-40B4-BE49-F238E27FC236}">
                <a16:creationId xmlns:a16="http://schemas.microsoft.com/office/drawing/2014/main" id="{228756EB-4FA1-5547-8238-2B7BABC552D2}"/>
              </a:ext>
            </a:extLst>
          </p:cNvPr>
          <p:cNvSpPr>
            <a:spLocks noGrp="1"/>
          </p:cNvSpPr>
          <p:nvPr>
            <p:ph idx="1"/>
          </p:nvPr>
        </p:nvSpPr>
        <p:spPr>
          <a:xfrm>
            <a:off x="515939" y="1493367"/>
            <a:ext cx="11160124" cy="4326665"/>
          </a:xfrm>
        </p:spPr>
        <p:txBody>
          <a:bodyPr/>
          <a:lstStyle/>
          <a:p>
            <a:pPr>
              <a:spcAft>
                <a:spcPts val="2400"/>
              </a:spcAft>
            </a:pPr>
            <a:r>
              <a:rPr lang="en-US" sz="3200" dirty="0">
                <a:solidFill>
                  <a:schemeClr val="accent2"/>
                </a:solidFill>
              </a:rPr>
              <a:t>Do not answer the question.</a:t>
            </a:r>
            <a:br>
              <a:rPr lang="en-US" sz="3200" dirty="0">
                <a:solidFill>
                  <a:schemeClr val="accent2"/>
                </a:solidFill>
              </a:rPr>
            </a:br>
            <a:r>
              <a:rPr lang="en-US" sz="3200" dirty="0">
                <a:solidFill>
                  <a:schemeClr val="accent2"/>
                </a:solidFill>
              </a:rPr>
              <a:t>Wait for an answer.</a:t>
            </a:r>
          </a:p>
          <a:p>
            <a:r>
              <a:rPr lang="en-US" sz="3200" dirty="0"/>
              <a:t>They are the lawnmowers of the </a:t>
            </a:r>
            <a:r>
              <a:rPr lang="en-US" sz="3200" dirty="0" smtClean="0"/>
              <a:t>Reef</a:t>
            </a:r>
            <a:r>
              <a:rPr lang="en-US" sz="3200" dirty="0"/>
              <a:t>! </a:t>
            </a:r>
          </a:p>
          <a:p>
            <a:r>
              <a:rPr lang="en-US" sz="3200" dirty="0"/>
              <a:t>They eat the algae that compete with corals for space. </a:t>
            </a:r>
          </a:p>
          <a:p>
            <a:r>
              <a:rPr lang="en-US" sz="3200" dirty="0"/>
              <a:t>By limiting the growth and spread of algae, coral reefs stay healthy and resilient. </a:t>
            </a:r>
          </a:p>
        </p:txBody>
      </p:sp>
    </p:spTree>
    <p:extLst>
      <p:ext uri="{BB962C8B-B14F-4D97-AF65-F5344CB8AC3E}">
        <p14:creationId xmlns:p14="http://schemas.microsoft.com/office/powerpoint/2010/main" val="413265400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947FFD-B3BA-134C-8B6F-B8D9950DFB2E}"/>
              </a:ext>
            </a:extLst>
          </p:cNvPr>
          <p:cNvSpPr>
            <a:spLocks noGrp="1"/>
          </p:cNvSpPr>
          <p:nvPr>
            <p:ph type="title"/>
          </p:nvPr>
        </p:nvSpPr>
        <p:spPr/>
        <p:txBody>
          <a:bodyPr/>
          <a:lstStyle/>
          <a:p>
            <a:pPr algn="ctr"/>
            <a:r>
              <a:rPr lang="en-AU" sz="4400" dirty="0"/>
              <a:t>Why count grazing herbivores?</a:t>
            </a:r>
            <a:endParaRPr lang="en-US" sz="4400" dirty="0"/>
          </a:p>
        </p:txBody>
      </p:sp>
      <p:sp>
        <p:nvSpPr>
          <p:cNvPr id="4" name="Slide Number Placeholder 3">
            <a:extLst>
              <a:ext uri="{FF2B5EF4-FFF2-40B4-BE49-F238E27FC236}">
                <a16:creationId xmlns:a16="http://schemas.microsoft.com/office/drawing/2014/main" id="{2A0E0276-3C72-B649-9DF3-0F72D6FCEC5A}"/>
              </a:ext>
            </a:extLst>
          </p:cNvPr>
          <p:cNvSpPr>
            <a:spLocks noGrp="1"/>
          </p:cNvSpPr>
          <p:nvPr>
            <p:ph type="sldNum" sz="quarter" idx="12"/>
          </p:nvPr>
        </p:nvSpPr>
        <p:spPr/>
        <p:txBody>
          <a:bodyPr/>
          <a:lstStyle/>
          <a:p>
            <a:pPr algn="r"/>
            <a:fld id="{A23E3DB6-7D61-2E4C-8C80-E9322AEA1496}" type="slidenum">
              <a:rPr lang="en-US" smtClean="0"/>
              <a:pPr algn="r"/>
              <a:t>36</a:t>
            </a:fld>
            <a:endParaRPr lang="en-US" dirty="0"/>
          </a:p>
        </p:txBody>
      </p:sp>
      <p:pic>
        <p:nvPicPr>
          <p:cNvPr id="7" name="Picture 6">
            <a:extLst>
              <a:ext uri="{FF2B5EF4-FFF2-40B4-BE49-F238E27FC236}">
                <a16:creationId xmlns:a16="http://schemas.microsoft.com/office/drawing/2014/main" id="{D91DB49C-8E87-9545-A389-8E8E949D7A58}"/>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766" t="19719" b="29992"/>
          <a:stretch/>
        </p:blipFill>
        <p:spPr>
          <a:xfrm>
            <a:off x="0" y="1769031"/>
            <a:ext cx="12192000" cy="4163303"/>
          </a:xfrm>
          <a:prstGeom prst="rect">
            <a:avLst/>
          </a:prstGeom>
        </p:spPr>
      </p:pic>
    </p:spTree>
    <p:extLst>
      <p:ext uri="{BB962C8B-B14F-4D97-AF65-F5344CB8AC3E}">
        <p14:creationId xmlns:p14="http://schemas.microsoft.com/office/powerpoint/2010/main" val="159102209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37</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a:xfrm>
            <a:off x="515939" y="549275"/>
            <a:ext cx="5737716" cy="5594349"/>
          </a:xfrm>
        </p:spPr>
        <p:txBody>
          <a:bodyPr/>
          <a:lstStyle/>
          <a:p>
            <a:r>
              <a:rPr lang="en-AU" sz="3200" dirty="0"/>
              <a:t>Who is counting the </a:t>
            </a:r>
            <a:br>
              <a:rPr lang="en-AU" sz="3200" dirty="0"/>
            </a:br>
            <a:r>
              <a:rPr lang="en-AU" sz="3200" dirty="0"/>
              <a:t>grazing herbivores? </a:t>
            </a:r>
            <a:br>
              <a:rPr lang="en-AU" sz="3200" dirty="0"/>
            </a:br>
            <a:r>
              <a:rPr lang="en-AU" sz="1600" dirty="0"/>
              <a:t>Parrotfish / Surgeonfish / Rabbitfish  / </a:t>
            </a:r>
            <a:r>
              <a:rPr lang="en-AU" sz="1600" dirty="0" err="1"/>
              <a:t>Unicornfish</a:t>
            </a:r>
            <a:endParaRPr lang="en-AU" sz="1600" dirty="0"/>
          </a:p>
          <a:p>
            <a:r>
              <a:rPr lang="en-AU" sz="3200" dirty="0"/>
              <a:t>Check buddy pair/s counting grazing herbivores have all their materials.</a:t>
            </a:r>
          </a:p>
        </p:txBody>
      </p:sp>
      <p:pic>
        <p:nvPicPr>
          <p:cNvPr id="7" name="Picture Placeholder 15">
            <a:extLst>
              <a:ext uri="{FF2B5EF4-FFF2-40B4-BE49-F238E27FC236}">
                <a16:creationId xmlns:a16="http://schemas.microsoft.com/office/drawing/2014/main" id="{F583D73D-6D9F-A44B-B72C-A93B28B17F56}"/>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177098258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FD926-D981-0B49-ABE4-CB04852673AF}"/>
              </a:ext>
            </a:extLst>
          </p:cNvPr>
          <p:cNvSpPr>
            <a:spLocks noGrp="1"/>
          </p:cNvSpPr>
          <p:nvPr>
            <p:ph type="sldNum" sz="quarter" idx="12"/>
          </p:nvPr>
        </p:nvSpPr>
        <p:spPr/>
        <p:txBody>
          <a:bodyPr/>
          <a:lstStyle/>
          <a:p>
            <a:pPr algn="r"/>
            <a:fld id="{275F0495-0EA6-8F48-9FDA-F603597FF733}" type="slidenum">
              <a:rPr lang="en-US" smtClean="0"/>
              <a:pPr algn="r"/>
              <a:t>38</a:t>
            </a:fld>
            <a:endParaRPr lang="en-US" dirty="0"/>
          </a:p>
        </p:txBody>
      </p:sp>
      <p:sp>
        <p:nvSpPr>
          <p:cNvPr id="3" name="Content Placeholder 2">
            <a:extLst>
              <a:ext uri="{FF2B5EF4-FFF2-40B4-BE49-F238E27FC236}">
                <a16:creationId xmlns:a16="http://schemas.microsoft.com/office/drawing/2014/main" id="{7ADCD2C0-32EE-4945-AD69-5BD97435C819}"/>
              </a:ext>
            </a:extLst>
          </p:cNvPr>
          <p:cNvSpPr>
            <a:spLocks noGrp="1"/>
          </p:cNvSpPr>
          <p:nvPr>
            <p:ph idx="1"/>
          </p:nvPr>
        </p:nvSpPr>
        <p:spPr/>
        <p:txBody>
          <a:bodyPr/>
          <a:lstStyle/>
          <a:p>
            <a:pPr algn="ctr"/>
            <a:r>
              <a:rPr lang="en-AU" dirty="0"/>
              <a:t>Who is counting the grazing herbivores?</a:t>
            </a:r>
          </a:p>
          <a:p>
            <a:r>
              <a:rPr lang="en-AU" sz="3200" dirty="0"/>
              <a:t>Parrotfish / Surgeonfish</a:t>
            </a:r>
            <a:br>
              <a:rPr lang="en-AU" sz="3200" dirty="0"/>
            </a:br>
            <a:r>
              <a:rPr lang="en-AU" sz="3200" dirty="0"/>
              <a:t>Rabbitfish  / </a:t>
            </a:r>
            <a:r>
              <a:rPr lang="en-AU" sz="3200" dirty="0" err="1"/>
              <a:t>Unicornfish</a:t>
            </a:r>
            <a:endParaRPr lang="en-AU" sz="3200" i="1" dirty="0"/>
          </a:p>
        </p:txBody>
      </p:sp>
      <p:pic>
        <p:nvPicPr>
          <p:cNvPr id="7" name="Picture Placeholder 15">
            <a:extLst>
              <a:ext uri="{FF2B5EF4-FFF2-40B4-BE49-F238E27FC236}">
                <a16:creationId xmlns:a16="http://schemas.microsoft.com/office/drawing/2014/main" id="{B01D91EC-53C2-A445-9B88-AD7BEF3E9861}"/>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161916546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39</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Cods and groupers</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627808" cy="4359956"/>
          </a:xfrm>
          <a:prstGeom prst="rect">
            <a:avLst/>
          </a:prstGeom>
          <a:noFill/>
        </p:spPr>
        <p:txBody>
          <a:bodyPr wrap="square">
            <a:noAutofit/>
          </a:bodyPr>
          <a:lstStyle/>
          <a:p>
            <a:pPr>
              <a:spcAft>
                <a:spcPts val="2400"/>
              </a:spcAft>
            </a:pPr>
            <a:r>
              <a:rPr lang="en-AU" sz="2000" b="1" dirty="0">
                <a:solidFill>
                  <a:schemeClr val="accent2"/>
                </a:solidFill>
              </a:rPr>
              <a:t>Prep – year 3</a:t>
            </a:r>
          </a:p>
          <a:p>
            <a:pPr>
              <a:spcAft>
                <a:spcPts val="2400"/>
              </a:spcAft>
            </a:pPr>
            <a:r>
              <a:rPr lang="en-AU" sz="1600" b="1" u="sng" dirty="0">
                <a:solidFill>
                  <a:schemeClr val="tx2"/>
                </a:solidFill>
              </a:rPr>
              <a:t>Biology: living things</a:t>
            </a:r>
            <a:br>
              <a:rPr lang="en-AU" sz="1600" b="1" u="sng" dirty="0">
                <a:solidFill>
                  <a:schemeClr val="tx2"/>
                </a:solidFill>
              </a:rPr>
            </a:br>
            <a:r>
              <a:rPr lang="en-AU" sz="1600" b="1" u="sng" dirty="0">
                <a:solidFill>
                  <a:schemeClr val="tx2"/>
                </a:solidFill>
              </a:rPr>
              <a:t>Geography: places</a:t>
            </a:r>
          </a:p>
          <a:p>
            <a:r>
              <a:rPr lang="en-US" sz="1600" b="1" dirty="0">
                <a:solidFill>
                  <a:schemeClr val="tx2"/>
                </a:solidFill>
              </a:rPr>
              <a:t>Cods and groupers swallow their prey whole. They sit and wait, then pounce and suck, swallowing it whole. </a:t>
            </a:r>
            <a:br>
              <a:rPr lang="en-US" sz="1600" b="1" dirty="0">
                <a:solidFill>
                  <a:schemeClr val="tx2"/>
                </a:solidFill>
              </a:rPr>
            </a:br>
            <a:r>
              <a:rPr lang="en-US" sz="1600" b="1" dirty="0">
                <a:solidFill>
                  <a:schemeClr val="tx2"/>
                </a:solidFill>
              </a:rPr>
              <a:t>How big is the mouth of a giant grouper? </a:t>
            </a:r>
          </a:p>
          <a:p>
            <a:r>
              <a:rPr lang="en-US" sz="1600" i="1" dirty="0">
                <a:solidFill>
                  <a:schemeClr val="tx2"/>
                </a:solidFill>
              </a:rPr>
              <a:t>Big! Show me using </a:t>
            </a:r>
            <a:br>
              <a:rPr lang="en-US" sz="1600" i="1" dirty="0">
                <a:solidFill>
                  <a:schemeClr val="tx2"/>
                </a:solidFill>
              </a:rPr>
            </a:br>
            <a:r>
              <a:rPr lang="en-US" sz="1600" i="1" dirty="0">
                <a:solidFill>
                  <a:schemeClr val="tx2"/>
                </a:solidFill>
              </a:rPr>
              <a:t>your arms.</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4</a:t>
            </a:r>
          </a:p>
          <a:p>
            <a:pPr>
              <a:spcAft>
                <a:spcPts val="2400"/>
              </a:spcAft>
            </a:pPr>
            <a:r>
              <a:rPr lang="en-AU" sz="1600" b="1" u="sng" dirty="0">
                <a:solidFill>
                  <a:schemeClr val="tx2"/>
                </a:solidFill>
              </a:rPr>
              <a:t>Biology: life cycle, survival</a:t>
            </a:r>
            <a:br>
              <a:rPr lang="en-AU" sz="1600" b="1" u="sng" dirty="0">
                <a:solidFill>
                  <a:schemeClr val="tx2"/>
                </a:solidFill>
              </a:rPr>
            </a:br>
            <a:r>
              <a:rPr lang="en-AU" sz="1600" b="1" u="sng" dirty="0">
                <a:solidFill>
                  <a:schemeClr val="tx2"/>
                </a:solidFill>
              </a:rPr>
              <a:t>Geography: sustainability</a:t>
            </a:r>
          </a:p>
          <a:p>
            <a:pPr>
              <a:spcAft>
                <a:spcPts val="1200"/>
              </a:spcAft>
            </a:pPr>
            <a:r>
              <a:rPr lang="en-US" sz="1600" b="1" dirty="0">
                <a:solidFill>
                  <a:schemeClr val="tx2"/>
                </a:solidFill>
              </a:rPr>
              <a:t>We only count the cods and groupers bigger than 50cm. At that size, are they older than you?</a:t>
            </a:r>
            <a:br>
              <a:rPr lang="en-US" sz="1600" b="1" dirty="0">
                <a:solidFill>
                  <a:schemeClr val="tx2"/>
                </a:solidFill>
              </a:rPr>
            </a:br>
            <a:r>
              <a:rPr lang="en-US" sz="1600" i="1" dirty="0">
                <a:solidFill>
                  <a:schemeClr val="tx2"/>
                </a:solidFill>
              </a:rPr>
              <a:t>Answer: </a:t>
            </a:r>
            <a:r>
              <a:rPr lang="en-US" sz="1600" i="1" dirty="0" smtClean="0">
                <a:solidFill>
                  <a:schemeClr val="tx2"/>
                </a:solidFill>
              </a:rPr>
              <a:t>Yes</a:t>
            </a:r>
            <a:r>
              <a:rPr lang="en-US" sz="1600" i="1" dirty="0">
                <a:solidFill>
                  <a:schemeClr val="tx2"/>
                </a:solidFill>
              </a:rPr>
              <a:t>.</a:t>
            </a:r>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5</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adaptations</a:t>
            </a:r>
            <a:br>
              <a:rPr lang="en-AU" sz="1600" b="1" u="sng" dirty="0">
                <a:solidFill>
                  <a:schemeClr val="tx2"/>
                </a:solidFill>
              </a:rPr>
            </a:br>
            <a:r>
              <a:rPr lang="en-AU" sz="1600" b="1" u="sng" dirty="0">
                <a:solidFill>
                  <a:schemeClr val="tx2"/>
                </a:solidFill>
              </a:rPr>
              <a:t>Geography: people </a:t>
            </a:r>
            <a:br>
              <a:rPr lang="en-AU" sz="1600" b="1" u="sng" dirty="0">
                <a:solidFill>
                  <a:schemeClr val="tx2"/>
                </a:solidFill>
              </a:rPr>
            </a:br>
            <a:r>
              <a:rPr lang="en-AU" sz="1600" b="1" u="sng" dirty="0">
                <a:solidFill>
                  <a:schemeClr val="tx2"/>
                </a:solidFill>
              </a:rPr>
              <a:t>&amp; place</a:t>
            </a:r>
          </a:p>
          <a:p>
            <a:pPr>
              <a:spcAft>
                <a:spcPts val="1200"/>
              </a:spcAft>
            </a:pPr>
            <a:r>
              <a:rPr lang="en-US" sz="1600" b="1" dirty="0">
                <a:solidFill>
                  <a:schemeClr val="tx2"/>
                </a:solidFill>
              </a:rPr>
              <a:t>Name a structural</a:t>
            </a:r>
            <a:r>
              <a:rPr lang="en-US" sz="1600" b="1" i="1" dirty="0">
                <a:solidFill>
                  <a:schemeClr val="tx2"/>
                </a:solidFill>
              </a:rPr>
              <a:t> </a:t>
            </a:r>
            <a:r>
              <a:rPr lang="en-US" sz="1600" b="1" dirty="0">
                <a:solidFill>
                  <a:schemeClr val="tx2"/>
                </a:solidFill>
              </a:rPr>
              <a:t>adaptation of a cod or grouper.</a:t>
            </a:r>
            <a:br>
              <a:rPr lang="en-US" sz="1600" b="1" dirty="0">
                <a:solidFill>
                  <a:schemeClr val="tx2"/>
                </a:solidFill>
              </a:rPr>
            </a:br>
            <a:r>
              <a:rPr lang="en-US" sz="1600" i="1" dirty="0">
                <a:solidFill>
                  <a:schemeClr val="tx2"/>
                </a:solidFill>
              </a:rPr>
              <a:t>Answer: </a:t>
            </a:r>
            <a:r>
              <a:rPr lang="en-US" sz="1600" i="1" dirty="0" smtClean="0">
                <a:solidFill>
                  <a:schemeClr val="tx2"/>
                </a:solidFill>
              </a:rPr>
              <a:t>Large </a:t>
            </a:r>
            <a:r>
              <a:rPr lang="en-US" sz="1600" i="1" dirty="0">
                <a:solidFill>
                  <a:schemeClr val="tx2"/>
                </a:solidFill>
              </a:rPr>
              <a:t>upturned mouth with protruding lower jaw. Multiple rows of teeth. Torpedo shaped body. Thick and strong caudal peduncle (where the tail attaches to the body).</a:t>
            </a:r>
            <a:endParaRPr lang="en-US" i="1" dirty="0">
              <a:solidFill>
                <a:schemeClr val="tx2"/>
              </a:solidFill>
            </a:endParaRPr>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6</a:t>
            </a:r>
          </a:p>
          <a:p>
            <a:pPr>
              <a:spcAft>
                <a:spcPts val="2400"/>
              </a:spcAft>
            </a:pPr>
            <a:r>
              <a:rPr lang="en-AU" sz="1600" b="1" u="sng" dirty="0">
                <a:solidFill>
                  <a:schemeClr val="tx2"/>
                </a:solidFill>
              </a:rPr>
              <a:t>Biology: growth, survival</a:t>
            </a:r>
            <a:br>
              <a:rPr lang="en-AU" sz="1600" b="1" u="sng" dirty="0">
                <a:solidFill>
                  <a:schemeClr val="tx2"/>
                </a:solidFill>
              </a:rPr>
            </a:br>
            <a:r>
              <a:rPr lang="en-AU" sz="1600" b="1" u="sng" dirty="0">
                <a:solidFill>
                  <a:schemeClr val="tx2"/>
                </a:solidFill>
              </a:rPr>
              <a:t>Geography: the world</a:t>
            </a:r>
          </a:p>
          <a:p>
            <a:pPr>
              <a:spcAft>
                <a:spcPts val="1200"/>
              </a:spcAft>
            </a:pPr>
            <a:r>
              <a:rPr lang="en-US" sz="1600" b="1" dirty="0">
                <a:solidFill>
                  <a:schemeClr val="tx2"/>
                </a:solidFill>
              </a:rPr>
              <a:t>Cods and groupers are solitary animals. They live alone. How do they find a mate to reproduce?</a:t>
            </a:r>
            <a:br>
              <a:rPr lang="en-US" sz="1600" b="1" dirty="0">
                <a:solidFill>
                  <a:schemeClr val="tx2"/>
                </a:solidFill>
              </a:rPr>
            </a:br>
            <a:r>
              <a:rPr lang="en-US" sz="1600" i="1" dirty="0">
                <a:solidFill>
                  <a:schemeClr val="tx2"/>
                </a:solidFill>
              </a:rPr>
              <a:t>Answer: They gather at large spawning aggregations.  </a:t>
            </a:r>
          </a:p>
        </p:txBody>
      </p:sp>
    </p:spTree>
    <p:extLst>
      <p:ext uri="{BB962C8B-B14F-4D97-AF65-F5344CB8AC3E}">
        <p14:creationId xmlns:p14="http://schemas.microsoft.com/office/powerpoint/2010/main" val="38216964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7F01208C-09ED-674F-B815-14C014C5BDAF}"/>
              </a:ext>
            </a:extLst>
          </p:cNvPr>
          <p:cNvSpPr>
            <a:spLocks noGrp="1"/>
          </p:cNvSpPr>
          <p:nvPr>
            <p:ph type="sldNum" sz="quarter" idx="13"/>
          </p:nvPr>
        </p:nvSpPr>
        <p:spPr/>
        <p:txBody>
          <a:bodyPr/>
          <a:lstStyle/>
          <a:p>
            <a:pPr algn="r"/>
            <a:fld id="{275F0495-0EA6-8F48-9FDA-F603597FF733}" type="slidenum">
              <a:rPr lang="en-US" smtClean="0"/>
              <a:pPr algn="r"/>
              <a:t>4</a:t>
            </a:fld>
            <a:endParaRPr lang="en-US" dirty="0"/>
          </a:p>
        </p:txBody>
      </p:sp>
      <p:graphicFrame>
        <p:nvGraphicFramePr>
          <p:cNvPr id="4" name="Table 2">
            <a:extLst>
              <a:ext uri="{FF2B5EF4-FFF2-40B4-BE49-F238E27FC236}">
                <a16:creationId xmlns:a16="http://schemas.microsoft.com/office/drawing/2014/main" id="{CE71DC56-F906-6F42-9D29-B450F96F5918}"/>
              </a:ext>
            </a:extLst>
          </p:cNvPr>
          <p:cNvGraphicFramePr>
            <a:graphicFrameLocks noGrp="1"/>
          </p:cNvGraphicFramePr>
          <p:nvPr>
            <p:extLst>
              <p:ext uri="{D42A27DB-BD31-4B8C-83A1-F6EECF244321}">
                <p14:modId xmlns:p14="http://schemas.microsoft.com/office/powerpoint/2010/main" val="3719861330"/>
              </p:ext>
            </p:extLst>
          </p:nvPr>
        </p:nvGraphicFramePr>
        <p:xfrm>
          <a:off x="515938" y="952162"/>
          <a:ext cx="11160126" cy="5143838"/>
        </p:xfrm>
        <a:graphic>
          <a:graphicData uri="http://schemas.openxmlformats.org/drawingml/2006/table">
            <a:tbl>
              <a:tblPr firstRow="1" bandRow="1">
                <a:tableStyleId>{5940675A-B579-460E-94D1-54222C63F5DA}</a:tableStyleId>
              </a:tblPr>
              <a:tblGrid>
                <a:gridCol w="787345">
                  <a:extLst>
                    <a:ext uri="{9D8B030D-6E8A-4147-A177-3AD203B41FA5}">
                      <a16:colId xmlns:a16="http://schemas.microsoft.com/office/drawing/2014/main" val="3741457035"/>
                    </a:ext>
                  </a:extLst>
                </a:gridCol>
                <a:gridCol w="10372781">
                  <a:extLst>
                    <a:ext uri="{9D8B030D-6E8A-4147-A177-3AD203B41FA5}">
                      <a16:colId xmlns:a16="http://schemas.microsoft.com/office/drawing/2014/main" val="1415886342"/>
                    </a:ext>
                  </a:extLst>
                </a:gridCol>
              </a:tblGrid>
              <a:tr h="317141">
                <a:tc>
                  <a:txBody>
                    <a:bodyPr/>
                    <a:lstStyle/>
                    <a:p>
                      <a:pPr algn="ctr">
                        <a:spcAft>
                          <a:spcPts val="600"/>
                        </a:spcAft>
                      </a:pPr>
                      <a:r>
                        <a:rPr lang="en-AU" sz="1200" b="1" dirty="0"/>
                        <a:t>Year </a:t>
                      </a:r>
                    </a:p>
                  </a:txBody>
                  <a:tcPr anchor="ctr">
                    <a:solidFill>
                      <a:schemeClr val="accent3"/>
                    </a:solidFill>
                  </a:tcPr>
                </a:tc>
                <a:tc>
                  <a:txBody>
                    <a:bodyPr/>
                    <a:lstStyle/>
                    <a:p>
                      <a:pPr algn="ctr">
                        <a:spcAft>
                          <a:spcPts val="600"/>
                        </a:spcAft>
                      </a:pPr>
                      <a:r>
                        <a:rPr lang="en-AU" sz="1200" b="1" dirty="0"/>
                        <a:t>Mandatory ACARA Content Elaborations</a:t>
                      </a:r>
                    </a:p>
                  </a:txBody>
                  <a:tcPr anchor="ctr">
                    <a:solidFill>
                      <a:schemeClr val="accent3"/>
                    </a:solidFill>
                  </a:tcPr>
                </a:tc>
                <a:extLst>
                  <a:ext uri="{0D108BD9-81ED-4DB2-BD59-A6C34878D82A}">
                    <a16:rowId xmlns:a16="http://schemas.microsoft.com/office/drawing/2014/main" val="1186642876"/>
                  </a:ext>
                </a:extLst>
              </a:tr>
              <a:tr h="1578515">
                <a:tc>
                  <a:txBody>
                    <a:bodyPr/>
                    <a:lstStyle/>
                    <a:p>
                      <a:pPr algn="ctr">
                        <a:spcAft>
                          <a:spcPts val="600"/>
                        </a:spcAft>
                      </a:pPr>
                      <a:r>
                        <a:rPr lang="en-AU" sz="1200" b="1" dirty="0">
                          <a:solidFill>
                            <a:schemeClr val="tx1"/>
                          </a:solidFill>
                        </a:rPr>
                        <a:t>Prep to year 3</a:t>
                      </a:r>
                    </a:p>
                  </a:txBody>
                  <a:tcPr anchor="ct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noProof="0" dirty="0"/>
                        <a:t>Biology – living things: </a:t>
                      </a:r>
                      <a:r>
                        <a:rPr kumimoji="0" lang="en-US" sz="1200" b="0" i="0" u="none" strike="noStrike" kern="1200" cap="none" spc="0" normalizeH="0" baseline="0" noProof="0" dirty="0">
                          <a:ln>
                            <a:noFill/>
                          </a:ln>
                          <a:solidFill>
                            <a:prstClr val="black"/>
                          </a:solidFill>
                          <a:effectLst/>
                          <a:uLnTx/>
                          <a:uFillTx/>
                          <a:latin typeface="+mn-lt"/>
                          <a:ea typeface="+mn-ea"/>
                          <a:cs typeface="+mn-cs"/>
                        </a:rPr>
                        <a:t>Prep: Living things have basic needs, including food and water.</a:t>
                      </a:r>
                      <a:br>
                        <a:rPr kumimoji="0" lang="en-US" sz="1200" b="0" i="0" u="none" strike="noStrike" kern="1200" cap="none" spc="0" normalizeH="0" baseline="0" noProof="0" dirty="0">
                          <a:ln>
                            <a:noFill/>
                          </a:ln>
                          <a:solidFill>
                            <a:prstClr val="black"/>
                          </a:solidFill>
                          <a:effectLst/>
                          <a:uLnTx/>
                          <a:uFillTx/>
                          <a:latin typeface="+mn-lt"/>
                          <a:ea typeface="+mn-ea"/>
                          <a:cs typeface="+mn-cs"/>
                        </a:rPr>
                      </a:br>
                      <a:r>
                        <a:rPr kumimoji="0" lang="en-US" sz="1200" b="0" i="0" u="none" strike="noStrike" kern="1200" cap="none" spc="0" normalizeH="0" baseline="0" noProof="0" dirty="0">
                          <a:ln>
                            <a:noFill/>
                          </a:ln>
                          <a:solidFill>
                            <a:prstClr val="black"/>
                          </a:solidFill>
                          <a:effectLst/>
                          <a:uLnTx/>
                          <a:uFillTx/>
                          <a:latin typeface="+mn-lt"/>
                          <a:ea typeface="+mn-ea"/>
                          <a:cs typeface="+mn-cs"/>
                        </a:rPr>
                        <a:t>Year 1: Living things have a variety of external features. Living things live in different places where their needs are met. </a:t>
                      </a:r>
                      <a:br>
                        <a:rPr kumimoji="0" lang="en-US" sz="1200" b="0" i="0" u="none" strike="noStrike" kern="1200" cap="none" spc="0" normalizeH="0" baseline="0" noProof="0" dirty="0">
                          <a:ln>
                            <a:noFill/>
                          </a:ln>
                          <a:solidFill>
                            <a:prstClr val="black"/>
                          </a:solidFill>
                          <a:effectLst/>
                          <a:uLnTx/>
                          <a:uFillTx/>
                          <a:latin typeface="+mn-lt"/>
                          <a:ea typeface="+mn-ea"/>
                          <a:cs typeface="+mn-cs"/>
                        </a:rPr>
                      </a:br>
                      <a:r>
                        <a:rPr kumimoji="0" lang="en-US" sz="1200" b="0" i="0" u="none" strike="noStrike" kern="1200" cap="none" spc="0" normalizeH="0" baseline="0" noProof="0" dirty="0">
                          <a:ln>
                            <a:noFill/>
                          </a:ln>
                          <a:solidFill>
                            <a:prstClr val="black"/>
                          </a:solidFill>
                          <a:effectLst/>
                          <a:uLnTx/>
                          <a:uFillTx/>
                          <a:latin typeface="+mn-lt"/>
                          <a:ea typeface="+mn-ea"/>
                          <a:cs typeface="+mn-cs"/>
                        </a:rPr>
                        <a:t>Year 2: Living things grow, change and have offspring similar to themselves. Year 3: Living things can be grouped on the basis of observable features and can be distinguished from non-living things.</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noProof="0" dirty="0"/>
                        <a:t>Geography – places: </a:t>
                      </a:r>
                      <a:r>
                        <a:rPr kumimoji="0" lang="en-US" sz="1200" b="0" i="0" u="none" strike="noStrike" kern="1200" cap="none" spc="0" normalizeH="0" baseline="0" noProof="0" dirty="0">
                          <a:ln>
                            <a:noFill/>
                          </a:ln>
                          <a:solidFill>
                            <a:prstClr val="black"/>
                          </a:solidFill>
                          <a:effectLst/>
                          <a:uLnTx/>
                          <a:uFillTx/>
                          <a:latin typeface="+mn-lt"/>
                          <a:ea typeface="+mn-ea"/>
                          <a:cs typeface="+mn-cs"/>
                        </a:rPr>
                        <a:t>Prep: The reasons why some places are special to people, and how they can be looked after. Year 1: The natural, managed and constructed features of places, their location, how they change and how they can be cared for. Year 2: The influence of purpose, distance and accessibility on the frequency with which people visit places. Year 3: The representation of Australia as states and territories and as Countries/Places of Aboriginal and Torres Strait Islander Peoples; and major places in Australia, both natural and human.</a:t>
                      </a:r>
                    </a:p>
                  </a:txBody>
                  <a:tcPr/>
                </a:tc>
                <a:extLst>
                  <a:ext uri="{0D108BD9-81ED-4DB2-BD59-A6C34878D82A}">
                    <a16:rowId xmlns:a16="http://schemas.microsoft.com/office/drawing/2014/main" val="199406655"/>
                  </a:ext>
                </a:extLst>
              </a:tr>
              <a:tr h="1030014">
                <a:tc>
                  <a:txBody>
                    <a:bodyPr/>
                    <a:lstStyle/>
                    <a:p>
                      <a:pPr algn="ctr">
                        <a:spcAft>
                          <a:spcPts val="600"/>
                        </a:spcAft>
                      </a:pPr>
                      <a:r>
                        <a:rPr lang="en-AU" sz="1200" b="1" dirty="0"/>
                        <a:t>4</a:t>
                      </a:r>
                    </a:p>
                  </a:txBody>
                  <a:tcPr anchor="ct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kern="1200" dirty="0">
                          <a:solidFill>
                            <a:schemeClr val="tx1"/>
                          </a:solidFill>
                          <a:latin typeface="+mn-lt"/>
                          <a:ea typeface="+mn-ea"/>
                          <a:cs typeface="+mn-cs"/>
                        </a:rPr>
                        <a:t>Biology – life cycle, survival: </a:t>
                      </a:r>
                      <a:r>
                        <a:rPr kumimoji="0" lang="en-US" sz="1200" b="0" i="0" u="none" strike="noStrike" kern="1200" cap="none" spc="0" normalizeH="0" baseline="0" noProof="0" dirty="0">
                          <a:ln>
                            <a:noFill/>
                          </a:ln>
                          <a:solidFill>
                            <a:prstClr val="black"/>
                          </a:solidFill>
                          <a:effectLst/>
                          <a:uLnTx/>
                          <a:uFillTx/>
                          <a:latin typeface="+mn-lt"/>
                          <a:ea typeface="+mn-ea"/>
                          <a:cs typeface="+mn-cs"/>
                        </a:rPr>
                        <a:t>Living things have life cycles. Living things depend on each other and the environment to survive.</a:t>
                      </a:r>
                      <a:endParaRPr kumimoji="0" lang="en-AU" sz="1200" b="0" i="0" u="none" strike="noStrike" kern="1200" cap="none" spc="0" normalizeH="0" baseline="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AU" sz="1200" b="1" kern="1200" dirty="0">
                          <a:solidFill>
                            <a:schemeClr val="tx1"/>
                          </a:solidFill>
                          <a:latin typeface="+mn-lt"/>
                          <a:ea typeface="+mn-ea"/>
                          <a:cs typeface="+mn-cs"/>
                        </a:rPr>
                        <a:t>Geography – sustainability: </a:t>
                      </a:r>
                      <a:r>
                        <a:rPr kumimoji="0" lang="en-US" sz="1200" b="0" i="0" u="none" strike="noStrike" kern="1200" cap="none" spc="0" normalizeH="0" baseline="0" noProof="0" dirty="0">
                          <a:ln>
                            <a:noFill/>
                          </a:ln>
                          <a:solidFill>
                            <a:prstClr val="black"/>
                          </a:solidFill>
                          <a:effectLst/>
                          <a:uLnTx/>
                          <a:uFillTx/>
                          <a:latin typeface="+mn-lt"/>
                          <a:ea typeface="+mn-ea"/>
                          <a:cs typeface="+mn-cs"/>
                        </a:rPr>
                        <a:t>The main characteristics of the continents of Africa and South America and the location of their major countries in relation to Australia. The importance of environments, including natural vegetation, to animals and people. The custodial responsibility Aboriginal and Torres Strait Islander Peoples have for Country/Place, and how this influences views about sustainability. The use and management of natural resources and waste, and the different views on how to do this sustainably. </a:t>
                      </a:r>
                    </a:p>
                  </a:txBody>
                  <a:tcPr/>
                </a:tc>
                <a:extLst>
                  <a:ext uri="{0D108BD9-81ED-4DB2-BD59-A6C34878D82A}">
                    <a16:rowId xmlns:a16="http://schemas.microsoft.com/office/drawing/2014/main" val="273675229"/>
                  </a:ext>
                </a:extLst>
              </a:tr>
              <a:tr h="1146540">
                <a:tc>
                  <a:txBody>
                    <a:bodyPr/>
                    <a:lstStyle/>
                    <a:p>
                      <a:pPr algn="ctr">
                        <a:spcAft>
                          <a:spcPts val="600"/>
                        </a:spcAft>
                      </a:pPr>
                      <a:r>
                        <a:rPr lang="en-AU" sz="1200" b="1" dirty="0"/>
                        <a:t>5</a:t>
                      </a:r>
                    </a:p>
                  </a:txBody>
                  <a:tcPr anchor="ct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kern="1200" noProof="0" dirty="0">
                          <a:solidFill>
                            <a:schemeClr val="tx1"/>
                          </a:solidFill>
                          <a:latin typeface="+mn-lt"/>
                          <a:ea typeface="+mn-ea"/>
                          <a:cs typeface="+mn-cs"/>
                        </a:rPr>
                        <a:t>Biology – adaptations: </a:t>
                      </a:r>
                      <a:r>
                        <a:rPr kumimoji="0" lang="en-US" sz="1200" b="0" i="0" u="none" strike="noStrike" kern="1200" cap="none" spc="0" normalizeH="0" baseline="0" noProof="0" dirty="0">
                          <a:ln>
                            <a:noFill/>
                          </a:ln>
                          <a:solidFill>
                            <a:prstClr val="black"/>
                          </a:solidFill>
                          <a:effectLst/>
                          <a:uLnTx/>
                          <a:uFillTx/>
                          <a:latin typeface="+mn-lt"/>
                          <a:ea typeface="+mn-ea"/>
                          <a:cs typeface="+mn-cs"/>
                        </a:rPr>
                        <a:t>Living things have structural features and adaptations that help them to survive in their environment.</a:t>
                      </a:r>
                      <a:endParaRPr kumimoji="0" lang="en-AU" sz="1200" b="0" i="0" u="none" strike="noStrike" kern="1200" cap="none" spc="0" normalizeH="0" baseline="0" dirty="0">
                        <a:ln>
                          <a:noFill/>
                        </a:ln>
                        <a:solidFill>
                          <a:prstClr val="black"/>
                        </a:solidFill>
                        <a:effectLst/>
                        <a:uLnTx/>
                        <a:uFillTx/>
                        <a:latin typeface="+mn-lt"/>
                        <a:ea typeface="+mn-ea"/>
                        <a:cs typeface="+mn-cs"/>
                      </a:endParaRPr>
                    </a:p>
                    <a:p>
                      <a:pPr marL="0" marR="0" lvl="0" indent="0" algn="l" defTabSz="914400" rtl="0" eaLnBrk="1" fontAlgn="auto" latinLnBrk="0" hangingPunct="1">
                        <a:lnSpc>
                          <a:spcPct val="100000"/>
                        </a:lnSpc>
                        <a:spcBef>
                          <a:spcPts val="0"/>
                        </a:spcBef>
                        <a:spcAft>
                          <a:spcPts val="600"/>
                        </a:spcAft>
                        <a:buClrTx/>
                        <a:buSzTx/>
                        <a:buFontTx/>
                        <a:buNone/>
                        <a:tabLst/>
                        <a:defRPr/>
                      </a:pPr>
                      <a:r>
                        <a:rPr lang="en-AU" sz="1200" b="1" kern="1200" dirty="0">
                          <a:solidFill>
                            <a:schemeClr val="tx1"/>
                          </a:solidFill>
                          <a:latin typeface="+mn-lt"/>
                          <a:ea typeface="+mn-ea"/>
                          <a:cs typeface="+mn-cs"/>
                        </a:rPr>
                        <a:t>Geography – people and place: </a:t>
                      </a:r>
                      <a:r>
                        <a:rPr kumimoji="0" lang="en-US" sz="1200" b="0" i="0" u="none" strike="noStrike" kern="1200" cap="none" spc="0" normalizeH="0" baseline="0" noProof="0" dirty="0">
                          <a:ln>
                            <a:noFill/>
                          </a:ln>
                          <a:solidFill>
                            <a:prstClr val="black"/>
                          </a:solidFill>
                          <a:effectLst/>
                          <a:uLnTx/>
                          <a:uFillTx/>
                          <a:latin typeface="+mn-lt"/>
                          <a:ea typeface="+mn-ea"/>
                          <a:cs typeface="+mn-cs"/>
                        </a:rPr>
                        <a:t>The influence of people on the environmental characteristics of places in Europe and North America and the location of their major countries in relation to Australia. The influence of people, including Aboriginal and Torres Strait Islander Peoples, on the environmental characteristics of Australian places The environmental and human influences on the location and characteristics of a place and the management of spaces within them. The impact of bushfires or floods on environments and communities, and how people can respond.</a:t>
                      </a:r>
                    </a:p>
                  </a:txBody>
                  <a:tcPr/>
                </a:tc>
                <a:extLst>
                  <a:ext uri="{0D108BD9-81ED-4DB2-BD59-A6C34878D82A}">
                    <a16:rowId xmlns:a16="http://schemas.microsoft.com/office/drawing/2014/main" val="4025948519"/>
                  </a:ext>
                </a:extLst>
              </a:tr>
              <a:tr h="967437">
                <a:tc>
                  <a:txBody>
                    <a:bodyPr/>
                    <a:lstStyle/>
                    <a:p>
                      <a:pPr algn="ctr">
                        <a:spcAft>
                          <a:spcPts val="600"/>
                        </a:spcAft>
                      </a:pPr>
                      <a:r>
                        <a:rPr lang="en-AU" sz="1200" b="1" dirty="0"/>
                        <a:t>6</a:t>
                      </a:r>
                    </a:p>
                  </a:txBody>
                  <a:tcPr anchor="ctr"/>
                </a:tc>
                <a:tc>
                  <a: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kern="1200" noProof="0" dirty="0">
                          <a:solidFill>
                            <a:schemeClr val="tx1"/>
                          </a:solidFill>
                          <a:latin typeface="+mn-lt"/>
                          <a:ea typeface="+mn-ea"/>
                          <a:cs typeface="+mn-cs"/>
                        </a:rPr>
                        <a:t>Biology – growth, survival: </a:t>
                      </a:r>
                      <a:r>
                        <a:rPr kumimoji="0" lang="en-US" sz="1200" b="0" i="0" u="none" strike="noStrike" kern="1200" cap="none" spc="0" normalizeH="0" baseline="0" noProof="0" dirty="0">
                          <a:ln>
                            <a:noFill/>
                          </a:ln>
                          <a:solidFill>
                            <a:prstClr val="black"/>
                          </a:solidFill>
                          <a:effectLst/>
                          <a:uLnTx/>
                          <a:uFillTx/>
                          <a:latin typeface="+mn-lt"/>
                          <a:ea typeface="+mn-ea"/>
                          <a:cs typeface="+mn-cs"/>
                        </a:rPr>
                        <a:t>The growth and survival of living things are affected by physical conditions of their environment.</a:t>
                      </a:r>
                    </a:p>
                    <a:p>
                      <a:pPr marL="0" marR="0" lvl="0" indent="0" algn="l" defTabSz="914400" rtl="0" eaLnBrk="1" fontAlgn="auto" latinLnBrk="0" hangingPunct="1">
                        <a:lnSpc>
                          <a:spcPct val="100000"/>
                        </a:lnSpc>
                        <a:spcBef>
                          <a:spcPts val="0"/>
                        </a:spcBef>
                        <a:spcAft>
                          <a:spcPts val="600"/>
                        </a:spcAft>
                        <a:buClrTx/>
                        <a:buSzTx/>
                        <a:buFontTx/>
                        <a:buNone/>
                        <a:tabLst/>
                        <a:defRPr/>
                      </a:pPr>
                      <a:r>
                        <a:rPr lang="en-US" sz="1200" b="1" kern="1200" noProof="0" dirty="0">
                          <a:solidFill>
                            <a:schemeClr val="tx1"/>
                          </a:solidFill>
                          <a:latin typeface="+mn-lt"/>
                          <a:ea typeface="+mn-ea"/>
                          <a:cs typeface="+mn-cs"/>
                        </a:rPr>
                        <a:t>Geography – the world: </a:t>
                      </a:r>
                      <a:r>
                        <a:rPr kumimoji="0" lang="en-US" sz="1200" b="0" i="0" u="none" strike="noStrike" kern="1200" cap="none" spc="0" normalizeH="0" baseline="0" noProof="0" dirty="0">
                          <a:ln>
                            <a:noFill/>
                          </a:ln>
                          <a:solidFill>
                            <a:prstClr val="black"/>
                          </a:solidFill>
                          <a:effectLst/>
                          <a:uLnTx/>
                          <a:uFillTx/>
                          <a:latin typeface="+mn-lt"/>
                          <a:ea typeface="+mn-ea"/>
                          <a:cs typeface="+mn-cs"/>
                        </a:rPr>
                        <a:t>The geographical diversity of the Asia region and the location of its major countries in relation to Australia. Differences in the economic, demographic and social characteristics of countries across the world. The world’s cultural diversity, including that of its indigenous peoples. Australia’s connections with other countries and how these change people and places.</a:t>
                      </a:r>
                    </a:p>
                  </a:txBody>
                  <a:tcPr/>
                </a:tc>
                <a:extLst>
                  <a:ext uri="{0D108BD9-81ED-4DB2-BD59-A6C34878D82A}">
                    <a16:rowId xmlns:a16="http://schemas.microsoft.com/office/drawing/2014/main" val="583198353"/>
                  </a:ext>
                </a:extLst>
              </a:tr>
            </a:tbl>
          </a:graphicData>
        </a:graphic>
      </p:graphicFrame>
      <p:sp>
        <p:nvSpPr>
          <p:cNvPr id="5" name="TextBox 4">
            <a:extLst>
              <a:ext uri="{FF2B5EF4-FFF2-40B4-BE49-F238E27FC236}">
                <a16:creationId xmlns:a16="http://schemas.microsoft.com/office/drawing/2014/main" id="{B25BD7AB-287E-B840-9A6B-DDB6279F600D}"/>
              </a:ext>
            </a:extLst>
          </p:cNvPr>
          <p:cNvSpPr txBox="1"/>
          <p:nvPr/>
        </p:nvSpPr>
        <p:spPr>
          <a:xfrm>
            <a:off x="515938" y="549275"/>
            <a:ext cx="11277600" cy="246221"/>
          </a:xfrm>
          <a:prstGeom prst="rect">
            <a:avLst/>
          </a:prstGeom>
          <a:noFill/>
        </p:spPr>
        <p:txBody>
          <a:bodyPr wrap="square">
            <a:spAutoFit/>
          </a:bodyPr>
          <a:lstStyle/>
          <a:p>
            <a:r>
              <a:rPr lang="en-AU" sz="1000" u="sng" dirty="0"/>
              <a:t>The pages are organised so that when you flip to the next page, and the students have it in front of them to see, you’re reading out loud the corresponding text on the back of the previous page. </a:t>
            </a:r>
          </a:p>
        </p:txBody>
      </p:sp>
    </p:spTree>
    <p:extLst>
      <p:ext uri="{BB962C8B-B14F-4D97-AF65-F5344CB8AC3E}">
        <p14:creationId xmlns:p14="http://schemas.microsoft.com/office/powerpoint/2010/main" val="20729615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851F70A-F559-FB43-A464-F7A6EAAB31F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089" t="16303" r="1089" b="13039"/>
          <a:stretch/>
        </p:blipFill>
        <p:spPr>
          <a:xfrm>
            <a:off x="-1" y="-1"/>
            <a:ext cx="12192001" cy="6858001"/>
          </a:xfrm>
          <a:prstGeom prst="rect">
            <a:avLst/>
          </a:prstGeom>
        </p:spPr>
      </p:pic>
      <p:sp>
        <p:nvSpPr>
          <p:cNvPr id="6" name="Title 2">
            <a:extLst>
              <a:ext uri="{FF2B5EF4-FFF2-40B4-BE49-F238E27FC236}">
                <a16:creationId xmlns:a16="http://schemas.microsoft.com/office/drawing/2014/main" id="{1E5E521D-02F8-DA4B-AFE9-6C88148335B0}"/>
              </a:ext>
            </a:extLst>
          </p:cNvPr>
          <p:cNvSpPr txBox="1">
            <a:spLocks/>
          </p:cNvSpPr>
          <p:nvPr/>
        </p:nvSpPr>
        <p:spPr>
          <a:xfrm>
            <a:off x="515936" y="565987"/>
            <a:ext cx="6043890" cy="1355578"/>
          </a:xfrm>
          <a:prstGeom prst="rect">
            <a:avLst/>
          </a:prstGeom>
          <a:blipFill>
            <a:blip r:embed="rId4"/>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Aft>
                <a:spcPts val="1800"/>
              </a:spcAft>
            </a:pPr>
            <a:r>
              <a:rPr lang="en-AU" sz="5400" dirty="0"/>
              <a:t>Cods and groupers</a:t>
            </a:r>
            <a:br>
              <a:rPr lang="en-AU" sz="5400" dirty="0"/>
            </a:br>
            <a:r>
              <a:rPr lang="en-AU" sz="2000" dirty="0"/>
              <a:t>Pronounced grow-per.</a:t>
            </a:r>
            <a:endParaRPr lang="en-US" sz="2000" dirty="0"/>
          </a:p>
        </p:txBody>
      </p:sp>
    </p:spTree>
    <p:extLst>
      <p:ext uri="{BB962C8B-B14F-4D97-AF65-F5344CB8AC3E}">
        <p14:creationId xmlns:p14="http://schemas.microsoft.com/office/powerpoint/2010/main" val="240028929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9608F-3F8F-F443-A5DE-780FBEB23725}"/>
              </a:ext>
            </a:extLst>
          </p:cNvPr>
          <p:cNvSpPr>
            <a:spLocks noGrp="1"/>
          </p:cNvSpPr>
          <p:nvPr>
            <p:ph type="sldNum" sz="quarter" idx="12"/>
          </p:nvPr>
        </p:nvSpPr>
        <p:spPr/>
        <p:txBody>
          <a:bodyPr/>
          <a:lstStyle/>
          <a:p>
            <a:pPr algn="r"/>
            <a:fld id="{C1222EFF-7CC0-EF4B-B73E-C2ADBFEE8731}" type="slidenum">
              <a:rPr lang="en-US" smtClean="0"/>
              <a:pPr algn="r"/>
              <a:t>41</a:t>
            </a:fld>
            <a:endParaRPr lang="en-US" dirty="0"/>
          </a:p>
        </p:txBody>
      </p:sp>
      <p:sp>
        <p:nvSpPr>
          <p:cNvPr id="3" name="Title 2">
            <a:extLst>
              <a:ext uri="{FF2B5EF4-FFF2-40B4-BE49-F238E27FC236}">
                <a16:creationId xmlns:a16="http://schemas.microsoft.com/office/drawing/2014/main" id="{FCDF362B-2032-1340-B80F-7EA80886D051}"/>
              </a:ext>
            </a:extLst>
          </p:cNvPr>
          <p:cNvSpPr>
            <a:spLocks noGrp="1"/>
          </p:cNvSpPr>
          <p:nvPr>
            <p:ph type="title"/>
          </p:nvPr>
        </p:nvSpPr>
        <p:spPr/>
        <p:txBody>
          <a:bodyPr/>
          <a:lstStyle/>
          <a:p>
            <a:r>
              <a:rPr lang="en-AU" sz="4400" dirty="0"/>
              <a:t>Why count cod and grouper?</a:t>
            </a:r>
            <a:endParaRPr lang="en-US" sz="4400" dirty="0"/>
          </a:p>
        </p:txBody>
      </p:sp>
      <p:sp>
        <p:nvSpPr>
          <p:cNvPr id="4" name="Content Placeholder 3">
            <a:extLst>
              <a:ext uri="{FF2B5EF4-FFF2-40B4-BE49-F238E27FC236}">
                <a16:creationId xmlns:a16="http://schemas.microsoft.com/office/drawing/2014/main" id="{228756EB-4FA1-5547-8238-2B7BABC552D2}"/>
              </a:ext>
            </a:extLst>
          </p:cNvPr>
          <p:cNvSpPr>
            <a:spLocks noGrp="1"/>
          </p:cNvSpPr>
          <p:nvPr>
            <p:ph idx="1"/>
          </p:nvPr>
        </p:nvSpPr>
        <p:spPr>
          <a:xfrm>
            <a:off x="515939" y="1493367"/>
            <a:ext cx="11160124" cy="4326665"/>
          </a:xfrm>
        </p:spPr>
        <p:txBody>
          <a:bodyPr/>
          <a:lstStyle/>
          <a:p>
            <a:pPr>
              <a:spcAft>
                <a:spcPts val="2400"/>
              </a:spcAft>
            </a:pPr>
            <a:r>
              <a:rPr lang="en-US" sz="3200" dirty="0"/>
              <a:t>Includes barramundi cod, potato cod, Queensland grouper.</a:t>
            </a:r>
          </a:p>
          <a:p>
            <a:pPr>
              <a:spcAft>
                <a:spcPts val="2400"/>
              </a:spcAft>
            </a:pPr>
            <a:r>
              <a:rPr lang="en-US" sz="3200" dirty="0">
                <a:solidFill>
                  <a:schemeClr val="accent2"/>
                </a:solidFill>
              </a:rPr>
              <a:t>Do not answer the question.</a:t>
            </a:r>
            <a:br>
              <a:rPr lang="en-US" sz="3200" dirty="0">
                <a:solidFill>
                  <a:schemeClr val="accent2"/>
                </a:solidFill>
              </a:rPr>
            </a:br>
            <a:r>
              <a:rPr lang="en-US" sz="3200" dirty="0">
                <a:solidFill>
                  <a:schemeClr val="accent2"/>
                </a:solidFill>
              </a:rPr>
              <a:t>Wait for an answer.</a:t>
            </a:r>
          </a:p>
          <a:p>
            <a:r>
              <a:rPr lang="en-US" sz="3200" dirty="0"/>
              <a:t>If we know where they are, we can look after them and protect them. </a:t>
            </a:r>
          </a:p>
        </p:txBody>
      </p:sp>
    </p:spTree>
    <p:extLst>
      <p:ext uri="{BB962C8B-B14F-4D97-AF65-F5344CB8AC3E}">
        <p14:creationId xmlns:p14="http://schemas.microsoft.com/office/powerpoint/2010/main" val="1318846451"/>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C373F0F-2B06-3E4C-8B5E-E4043D956D56}"/>
              </a:ext>
            </a:extLst>
          </p:cNvPr>
          <p:cNvSpPr>
            <a:spLocks noGrp="1"/>
          </p:cNvSpPr>
          <p:nvPr>
            <p:ph type="sldNum" sz="quarter" idx="12"/>
          </p:nvPr>
        </p:nvSpPr>
        <p:spPr/>
        <p:txBody>
          <a:bodyPr/>
          <a:lstStyle/>
          <a:p>
            <a:pPr algn="r"/>
            <a:fld id="{C1222EFF-7CC0-EF4B-B73E-C2ADBFEE8731}" type="slidenum">
              <a:rPr lang="en-US" smtClean="0"/>
              <a:pPr algn="r"/>
              <a:t>42</a:t>
            </a:fld>
            <a:endParaRPr lang="en-US" dirty="0"/>
          </a:p>
        </p:txBody>
      </p:sp>
      <p:sp>
        <p:nvSpPr>
          <p:cNvPr id="3" name="Title 2">
            <a:extLst>
              <a:ext uri="{FF2B5EF4-FFF2-40B4-BE49-F238E27FC236}">
                <a16:creationId xmlns:a16="http://schemas.microsoft.com/office/drawing/2014/main" id="{14B48137-3CC6-C946-ADD1-0B02648356AC}"/>
              </a:ext>
            </a:extLst>
          </p:cNvPr>
          <p:cNvSpPr>
            <a:spLocks noGrp="1"/>
          </p:cNvSpPr>
          <p:nvPr>
            <p:ph type="title" idx="4294967295"/>
          </p:nvPr>
        </p:nvSpPr>
        <p:spPr>
          <a:xfrm>
            <a:off x="515938" y="468696"/>
            <a:ext cx="11160125" cy="536575"/>
          </a:xfrm>
          <a:prstGeom prst="rect">
            <a:avLst/>
          </a:prstGeom>
        </p:spPr>
        <p:txBody>
          <a:bodyPr/>
          <a:lstStyle/>
          <a:p>
            <a:pPr algn="ctr"/>
            <a:r>
              <a:rPr lang="en-AU" sz="4400" dirty="0"/>
              <a:t>Why count the very big cods </a:t>
            </a:r>
            <a:br>
              <a:rPr lang="en-AU" sz="4400" dirty="0"/>
            </a:br>
            <a:r>
              <a:rPr lang="en-AU" sz="4400" dirty="0"/>
              <a:t>and groupers?</a:t>
            </a:r>
            <a:endParaRPr lang="en-US" sz="4400" dirty="0"/>
          </a:p>
        </p:txBody>
      </p:sp>
      <p:pic>
        <p:nvPicPr>
          <p:cNvPr id="6" name="Picture 5">
            <a:extLst>
              <a:ext uri="{FF2B5EF4-FFF2-40B4-BE49-F238E27FC236}">
                <a16:creationId xmlns:a16="http://schemas.microsoft.com/office/drawing/2014/main" id="{3245F460-3462-A44F-AE50-4A1B941D015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9202" b="469"/>
          <a:stretch/>
        </p:blipFill>
        <p:spPr>
          <a:xfrm>
            <a:off x="7811469" y="1977241"/>
            <a:ext cx="4421297" cy="4143775"/>
          </a:xfrm>
          <a:prstGeom prst="rect">
            <a:avLst/>
          </a:prstGeom>
        </p:spPr>
      </p:pic>
      <p:pic>
        <p:nvPicPr>
          <p:cNvPr id="7" name="Picture 6">
            <a:extLst>
              <a:ext uri="{FF2B5EF4-FFF2-40B4-BE49-F238E27FC236}">
                <a16:creationId xmlns:a16="http://schemas.microsoft.com/office/drawing/2014/main" id="{C32FEA03-8ABB-3640-8835-43CD0EF23E5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2751" t="1961" r="7333" b="274"/>
          <a:stretch/>
        </p:blipFill>
        <p:spPr>
          <a:xfrm>
            <a:off x="3366309" y="1977241"/>
            <a:ext cx="4445160" cy="4143774"/>
          </a:xfrm>
          <a:prstGeom prst="rect">
            <a:avLst/>
          </a:prstGeom>
        </p:spPr>
      </p:pic>
      <p:pic>
        <p:nvPicPr>
          <p:cNvPr id="8" name="Picture 7">
            <a:extLst>
              <a:ext uri="{FF2B5EF4-FFF2-40B4-BE49-F238E27FC236}">
                <a16:creationId xmlns:a16="http://schemas.microsoft.com/office/drawing/2014/main" id="{15DF880D-CD9B-D047-B67B-DDD580D20692}"/>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31458" t="2744" r="15870"/>
          <a:stretch/>
        </p:blipFill>
        <p:spPr>
          <a:xfrm>
            <a:off x="-1" y="1977240"/>
            <a:ext cx="3366309" cy="4143774"/>
          </a:xfrm>
          <a:prstGeom prst="rect">
            <a:avLst/>
          </a:prstGeom>
        </p:spPr>
      </p:pic>
      <p:sp>
        <p:nvSpPr>
          <p:cNvPr id="10" name="TextBox 9">
            <a:extLst>
              <a:ext uri="{FF2B5EF4-FFF2-40B4-BE49-F238E27FC236}">
                <a16:creationId xmlns:a16="http://schemas.microsoft.com/office/drawing/2014/main" id="{09BFDC23-4061-594F-A27F-57190048B09D}"/>
              </a:ext>
            </a:extLst>
          </p:cNvPr>
          <p:cNvSpPr txBox="1"/>
          <p:nvPr/>
        </p:nvSpPr>
        <p:spPr>
          <a:xfrm>
            <a:off x="1661026" y="5665410"/>
            <a:ext cx="1648417" cy="338554"/>
          </a:xfrm>
          <a:prstGeom prst="rect">
            <a:avLst/>
          </a:prstGeom>
          <a:solidFill>
            <a:schemeClr val="tx2"/>
          </a:solidFill>
          <a:ln>
            <a:noFill/>
          </a:ln>
        </p:spPr>
        <p:txBody>
          <a:bodyPr wrap="square" rtlCol="0">
            <a:spAutoFit/>
          </a:bodyPr>
          <a:lstStyle/>
          <a:p>
            <a:pPr algn="ctr"/>
            <a:r>
              <a:rPr lang="en-AU" sz="1600" dirty="0">
                <a:solidFill>
                  <a:schemeClr val="bg1"/>
                </a:solidFill>
              </a:rPr>
              <a:t>Barramundi cod</a:t>
            </a:r>
          </a:p>
        </p:txBody>
      </p:sp>
      <p:sp>
        <p:nvSpPr>
          <p:cNvPr id="11" name="TextBox 10">
            <a:extLst>
              <a:ext uri="{FF2B5EF4-FFF2-40B4-BE49-F238E27FC236}">
                <a16:creationId xmlns:a16="http://schemas.microsoft.com/office/drawing/2014/main" id="{45046EFB-CE4F-C345-BD74-87EB99215B03}"/>
              </a:ext>
            </a:extLst>
          </p:cNvPr>
          <p:cNvSpPr txBox="1"/>
          <p:nvPr/>
        </p:nvSpPr>
        <p:spPr>
          <a:xfrm>
            <a:off x="6468052" y="5665410"/>
            <a:ext cx="1277156" cy="338554"/>
          </a:xfrm>
          <a:prstGeom prst="rect">
            <a:avLst/>
          </a:prstGeom>
          <a:solidFill>
            <a:schemeClr val="tx2"/>
          </a:solidFill>
          <a:ln>
            <a:noFill/>
          </a:ln>
        </p:spPr>
        <p:txBody>
          <a:bodyPr wrap="square" rtlCol="0">
            <a:spAutoFit/>
          </a:bodyPr>
          <a:lstStyle/>
          <a:p>
            <a:r>
              <a:rPr lang="en-AU" sz="1600" dirty="0">
                <a:solidFill>
                  <a:schemeClr val="bg1"/>
                </a:solidFill>
              </a:rPr>
              <a:t>Qld grouper</a:t>
            </a:r>
          </a:p>
        </p:txBody>
      </p:sp>
      <p:sp>
        <p:nvSpPr>
          <p:cNvPr id="12" name="TextBox 11">
            <a:extLst>
              <a:ext uri="{FF2B5EF4-FFF2-40B4-BE49-F238E27FC236}">
                <a16:creationId xmlns:a16="http://schemas.microsoft.com/office/drawing/2014/main" id="{9E989FFE-A6C6-7F45-941B-B61013B097D7}"/>
              </a:ext>
            </a:extLst>
          </p:cNvPr>
          <p:cNvSpPr txBox="1"/>
          <p:nvPr/>
        </p:nvSpPr>
        <p:spPr>
          <a:xfrm>
            <a:off x="10945061" y="5665410"/>
            <a:ext cx="1180679" cy="338554"/>
          </a:xfrm>
          <a:prstGeom prst="rect">
            <a:avLst/>
          </a:prstGeom>
          <a:solidFill>
            <a:schemeClr val="tx2"/>
          </a:solidFill>
          <a:ln>
            <a:noFill/>
          </a:ln>
        </p:spPr>
        <p:txBody>
          <a:bodyPr wrap="square" rtlCol="0">
            <a:spAutoFit/>
          </a:bodyPr>
          <a:lstStyle/>
          <a:p>
            <a:r>
              <a:rPr lang="en-AU" sz="1600" dirty="0">
                <a:solidFill>
                  <a:schemeClr val="bg1"/>
                </a:solidFill>
              </a:rPr>
              <a:t>Potato cod</a:t>
            </a:r>
          </a:p>
        </p:txBody>
      </p:sp>
    </p:spTree>
    <p:extLst>
      <p:ext uri="{BB962C8B-B14F-4D97-AF65-F5344CB8AC3E}">
        <p14:creationId xmlns:p14="http://schemas.microsoft.com/office/powerpoint/2010/main" val="21953884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43</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r>
              <a:rPr lang="en-AU" sz="3200" dirty="0"/>
              <a:t>Who is counting the cods and groupers &gt;50cm?</a:t>
            </a:r>
          </a:p>
          <a:p>
            <a:r>
              <a:rPr lang="en-AU" sz="3200" dirty="0"/>
              <a:t>Check buddy pair/s counting cods and groupers have all their materials.</a:t>
            </a:r>
          </a:p>
        </p:txBody>
      </p:sp>
      <p:pic>
        <p:nvPicPr>
          <p:cNvPr id="8" name="Picture Placeholder 15">
            <a:extLst>
              <a:ext uri="{FF2B5EF4-FFF2-40B4-BE49-F238E27FC236}">
                <a16:creationId xmlns:a16="http://schemas.microsoft.com/office/drawing/2014/main" id="{E949BF56-2C31-A847-90D4-6EB999087D76}"/>
              </a:ext>
            </a:extLst>
          </p:cNvPr>
          <p:cNvPicPr>
            <a:picLocks noChangeAspect="1"/>
          </p:cNvPicPr>
          <p:nvPr/>
        </p:nvPicPr>
        <p:blipFill>
          <a:blip r:embed="rId3"/>
          <a:srcRect l="45" r="45"/>
          <a:stretch/>
        </p:blipFill>
        <p:spPr>
          <a:xfrm>
            <a:off x="7010399" y="549274"/>
            <a:ext cx="3949701" cy="5594400"/>
          </a:xfrm>
          <a:prstGeom prst="rect">
            <a:avLst/>
          </a:prstGeom>
          <a:ln w="38100">
            <a:solidFill>
              <a:schemeClr val="bg2"/>
            </a:solidFill>
          </a:ln>
        </p:spPr>
      </p:pic>
    </p:spTree>
    <p:extLst>
      <p:ext uri="{BB962C8B-B14F-4D97-AF65-F5344CB8AC3E}">
        <p14:creationId xmlns:p14="http://schemas.microsoft.com/office/powerpoint/2010/main" val="4775305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FD926-D981-0B49-ABE4-CB04852673AF}"/>
              </a:ext>
            </a:extLst>
          </p:cNvPr>
          <p:cNvSpPr>
            <a:spLocks noGrp="1"/>
          </p:cNvSpPr>
          <p:nvPr>
            <p:ph type="sldNum" sz="quarter" idx="12"/>
          </p:nvPr>
        </p:nvSpPr>
        <p:spPr/>
        <p:txBody>
          <a:bodyPr/>
          <a:lstStyle/>
          <a:p>
            <a:pPr algn="r"/>
            <a:fld id="{275F0495-0EA6-8F48-9FDA-F603597FF733}" type="slidenum">
              <a:rPr lang="en-US" smtClean="0"/>
              <a:pPr algn="r"/>
              <a:t>44</a:t>
            </a:fld>
            <a:endParaRPr lang="en-US" dirty="0"/>
          </a:p>
        </p:txBody>
      </p:sp>
      <p:sp>
        <p:nvSpPr>
          <p:cNvPr id="10" name="Content Placeholder 2">
            <a:extLst>
              <a:ext uri="{FF2B5EF4-FFF2-40B4-BE49-F238E27FC236}">
                <a16:creationId xmlns:a16="http://schemas.microsoft.com/office/drawing/2014/main" id="{8D54DB1C-F19B-C942-97F9-BDDA1634424E}"/>
              </a:ext>
            </a:extLst>
          </p:cNvPr>
          <p:cNvSpPr txBox="1">
            <a:spLocks/>
          </p:cNvSpPr>
          <p:nvPr/>
        </p:nvSpPr>
        <p:spPr>
          <a:xfrm>
            <a:off x="515938" y="549326"/>
            <a:ext cx="5389519" cy="5594349"/>
          </a:xfrm>
          <a:prstGeom prst="rect">
            <a:avLst/>
          </a:prstGeom>
        </p:spPr>
        <p:txBody>
          <a:bodyPr anchor="ctr">
            <a:noAutofit/>
          </a:bodyPr>
          <a:lstStyle>
            <a:lvl1pPr marL="0" indent="0" algn="ctr" defTabSz="914400" rtl="0" eaLnBrk="1" latinLnBrk="0" hangingPunct="1">
              <a:lnSpc>
                <a:spcPct val="100000"/>
              </a:lnSpc>
              <a:spcBef>
                <a:spcPts val="0"/>
              </a:spcBef>
              <a:spcAft>
                <a:spcPts val="1200"/>
              </a:spcAft>
              <a:buFont typeface="Arial" panose="020B0604020202020204" pitchFamily="34" charset="0"/>
              <a:buNone/>
              <a:defRPr sz="44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800"/>
              </a:spcAft>
            </a:pPr>
            <a:r>
              <a:rPr lang="en-AU" dirty="0"/>
              <a:t>Who is counting the</a:t>
            </a:r>
            <a:br>
              <a:rPr lang="en-AU" dirty="0"/>
            </a:br>
            <a:r>
              <a:rPr lang="en-AU" dirty="0"/>
              <a:t>cods and groupers?</a:t>
            </a:r>
          </a:p>
          <a:p>
            <a:pPr>
              <a:spcAft>
                <a:spcPts val="1800"/>
              </a:spcAft>
            </a:pPr>
            <a:r>
              <a:rPr lang="en-AU" sz="3200" dirty="0"/>
              <a:t>&gt;50cm</a:t>
            </a:r>
          </a:p>
        </p:txBody>
      </p:sp>
      <p:pic>
        <p:nvPicPr>
          <p:cNvPr id="5" name="Picture Placeholder 15">
            <a:extLst>
              <a:ext uri="{FF2B5EF4-FFF2-40B4-BE49-F238E27FC236}">
                <a16:creationId xmlns:a16="http://schemas.microsoft.com/office/drawing/2014/main" id="{7D5CD3CD-1A86-CF4B-9BE1-E47D14A756DF}"/>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363584570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45</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Coral trout</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627808" cy="4359956"/>
          </a:xfrm>
          <a:prstGeom prst="rect">
            <a:avLst/>
          </a:prstGeom>
          <a:noFill/>
        </p:spPr>
        <p:txBody>
          <a:bodyPr wrap="square">
            <a:noAutofit/>
          </a:bodyPr>
          <a:lstStyle/>
          <a:p>
            <a:pPr>
              <a:spcAft>
                <a:spcPts val="2400"/>
              </a:spcAft>
            </a:pPr>
            <a:r>
              <a:rPr lang="en-AU" sz="2000" b="1" dirty="0">
                <a:solidFill>
                  <a:schemeClr val="accent2"/>
                </a:solidFill>
              </a:rPr>
              <a:t>Prep – year 3</a:t>
            </a:r>
          </a:p>
          <a:p>
            <a:pPr>
              <a:spcAft>
                <a:spcPts val="2400"/>
              </a:spcAft>
            </a:pPr>
            <a:r>
              <a:rPr lang="en-AU" sz="1600" b="1" u="sng" dirty="0">
                <a:solidFill>
                  <a:schemeClr val="tx2"/>
                </a:solidFill>
              </a:rPr>
              <a:t>Biology: living things</a:t>
            </a:r>
            <a:br>
              <a:rPr lang="en-AU" sz="1600" b="1" u="sng" dirty="0">
                <a:solidFill>
                  <a:schemeClr val="tx2"/>
                </a:solidFill>
              </a:rPr>
            </a:br>
            <a:r>
              <a:rPr lang="en-AU" sz="1600" b="1" u="sng" dirty="0">
                <a:solidFill>
                  <a:schemeClr val="tx2"/>
                </a:solidFill>
              </a:rPr>
              <a:t>Geography: places</a:t>
            </a:r>
          </a:p>
          <a:p>
            <a:pPr>
              <a:spcAft>
                <a:spcPts val="1200"/>
              </a:spcAft>
            </a:pPr>
            <a:r>
              <a:rPr lang="en-US" sz="1600" b="1" dirty="0">
                <a:solidFill>
                  <a:schemeClr val="tx2"/>
                </a:solidFill>
              </a:rPr>
              <a:t>Where do coral </a:t>
            </a:r>
            <a:br>
              <a:rPr lang="en-US" sz="1600" b="1" dirty="0">
                <a:solidFill>
                  <a:schemeClr val="tx2"/>
                </a:solidFill>
              </a:rPr>
            </a:br>
            <a:r>
              <a:rPr lang="en-US" sz="1600" b="1" dirty="0">
                <a:solidFill>
                  <a:schemeClr val="tx2"/>
                </a:solidFill>
              </a:rPr>
              <a:t>trout live? </a:t>
            </a:r>
            <a:br>
              <a:rPr lang="en-US" sz="1600" b="1" dirty="0">
                <a:solidFill>
                  <a:schemeClr val="tx2"/>
                </a:solidFill>
              </a:rPr>
            </a:br>
            <a:r>
              <a:rPr lang="en-US" sz="1600" i="1" dirty="0">
                <a:solidFill>
                  <a:schemeClr val="tx2"/>
                </a:solidFill>
              </a:rPr>
              <a:t>Answer: </a:t>
            </a:r>
            <a:r>
              <a:rPr lang="en-US" sz="1600" i="1" dirty="0" smtClean="0">
                <a:solidFill>
                  <a:schemeClr val="tx2"/>
                </a:solidFill>
              </a:rPr>
              <a:t>On </a:t>
            </a:r>
            <a:r>
              <a:rPr lang="en-US" sz="1600" i="1" dirty="0">
                <a:solidFill>
                  <a:schemeClr val="tx2"/>
                </a:solidFill>
              </a:rPr>
              <a:t>reefs, often hiding under ledges.</a:t>
            </a:r>
            <a:endParaRPr lang="en-US" sz="900" i="1" dirty="0">
              <a:solidFill>
                <a:schemeClr val="tx2"/>
              </a:solidFill>
            </a:endParaRPr>
          </a:p>
          <a:p>
            <a:pPr>
              <a:spcAft>
                <a:spcPts val="1200"/>
              </a:spcAft>
            </a:pPr>
            <a:r>
              <a:rPr lang="en-US" sz="1600" dirty="0">
                <a:solidFill>
                  <a:schemeClr val="tx2"/>
                </a:solidFill>
              </a:rPr>
              <a:t>Look for the fish that appears to be frowning, with lots of pretty bright blue spots!</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4</a:t>
            </a:r>
          </a:p>
          <a:p>
            <a:pPr>
              <a:spcAft>
                <a:spcPts val="2400"/>
              </a:spcAft>
            </a:pPr>
            <a:r>
              <a:rPr lang="en-AU" sz="1600" b="1" u="sng" dirty="0">
                <a:solidFill>
                  <a:schemeClr val="tx2"/>
                </a:solidFill>
              </a:rPr>
              <a:t>Biology: life cycle, survival</a:t>
            </a:r>
            <a:br>
              <a:rPr lang="en-AU" sz="1600" b="1" u="sng" dirty="0">
                <a:solidFill>
                  <a:schemeClr val="tx2"/>
                </a:solidFill>
              </a:rPr>
            </a:br>
            <a:r>
              <a:rPr lang="en-AU" sz="1600" b="1" u="sng" dirty="0">
                <a:solidFill>
                  <a:schemeClr val="tx2"/>
                </a:solidFill>
              </a:rPr>
              <a:t>Geography: sustainability</a:t>
            </a:r>
          </a:p>
          <a:p>
            <a:pPr>
              <a:spcAft>
                <a:spcPts val="1200"/>
              </a:spcAft>
            </a:pPr>
            <a:r>
              <a:rPr lang="en-US" sz="1600" b="1" dirty="0">
                <a:solidFill>
                  <a:schemeClr val="tx2"/>
                </a:solidFill>
              </a:rPr>
              <a:t>Lots of people like to eat coral trout. What size fish can people legally catch and keep?</a:t>
            </a:r>
            <a:br>
              <a:rPr lang="en-US" sz="1600" b="1" dirty="0">
                <a:solidFill>
                  <a:schemeClr val="tx2"/>
                </a:solidFill>
              </a:rPr>
            </a:br>
            <a:r>
              <a:rPr lang="en-US" sz="1600" i="1" dirty="0">
                <a:solidFill>
                  <a:schemeClr val="tx2"/>
                </a:solidFill>
              </a:rPr>
              <a:t>Answer: </a:t>
            </a:r>
            <a:r>
              <a:rPr lang="en-US" sz="1600" i="1" dirty="0" smtClean="0">
                <a:solidFill>
                  <a:schemeClr val="tx2"/>
                </a:solidFill>
              </a:rPr>
              <a:t>38cm</a:t>
            </a:r>
            <a:r>
              <a:rPr lang="en-US" sz="1600" i="1" dirty="0">
                <a:solidFill>
                  <a:schemeClr val="tx2"/>
                </a:solidFill>
              </a:rPr>
              <a:t>. </a:t>
            </a:r>
          </a:p>
          <a:p>
            <a:pPr algn="ctr"/>
            <a:endParaRPr lang="en-US" sz="1600"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743200" cy="4606177"/>
          </a:xfrm>
          <a:prstGeom prst="rect">
            <a:avLst/>
          </a:prstGeom>
          <a:noFill/>
        </p:spPr>
        <p:txBody>
          <a:bodyPr wrap="square">
            <a:noAutofit/>
          </a:bodyPr>
          <a:lstStyle/>
          <a:p>
            <a:pPr>
              <a:spcAft>
                <a:spcPts val="2400"/>
              </a:spcAft>
            </a:pPr>
            <a:r>
              <a:rPr lang="en-AU" sz="2000" b="1" dirty="0">
                <a:solidFill>
                  <a:schemeClr val="accent2"/>
                </a:solidFill>
              </a:rPr>
              <a:t>Year 5</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adaptations</a:t>
            </a:r>
            <a:br>
              <a:rPr lang="en-AU" sz="1600" b="1" u="sng" dirty="0">
                <a:solidFill>
                  <a:schemeClr val="tx2"/>
                </a:solidFill>
              </a:rPr>
            </a:br>
            <a:r>
              <a:rPr lang="en-AU" sz="1600" b="1" u="sng" dirty="0">
                <a:solidFill>
                  <a:schemeClr val="tx2"/>
                </a:solidFill>
              </a:rPr>
              <a:t>Geography: people </a:t>
            </a:r>
            <a:br>
              <a:rPr lang="en-AU" sz="1600" b="1" u="sng" dirty="0">
                <a:solidFill>
                  <a:schemeClr val="tx2"/>
                </a:solidFill>
              </a:rPr>
            </a:br>
            <a:r>
              <a:rPr lang="en-AU" sz="1600" b="1" u="sng" dirty="0">
                <a:solidFill>
                  <a:schemeClr val="tx2"/>
                </a:solidFill>
              </a:rPr>
              <a:t>&amp; place</a:t>
            </a:r>
          </a:p>
          <a:p>
            <a:pPr>
              <a:spcAft>
                <a:spcPts val="1200"/>
              </a:spcAft>
            </a:pPr>
            <a:r>
              <a:rPr lang="en-US" sz="1600" b="1" dirty="0">
                <a:solidFill>
                  <a:schemeClr val="tx2"/>
                </a:solidFill>
              </a:rPr>
              <a:t>Why do coral trout change from female to male when approx. 42cm?</a:t>
            </a:r>
            <a:br>
              <a:rPr lang="en-US" sz="1600" b="1" dirty="0">
                <a:solidFill>
                  <a:schemeClr val="tx2"/>
                </a:solidFill>
              </a:rPr>
            </a:br>
            <a:r>
              <a:rPr lang="en-US" sz="1600" i="1" dirty="0">
                <a:solidFill>
                  <a:schemeClr val="tx2"/>
                </a:solidFill>
              </a:rPr>
              <a:t>Answer: Increased reproductive success.</a:t>
            </a:r>
          </a:p>
          <a:p>
            <a:r>
              <a:rPr lang="en-US" sz="1200" dirty="0">
                <a:solidFill>
                  <a:schemeClr val="tx2"/>
                </a:solidFill>
              </a:rPr>
              <a:t>Large males, because of their superior competitive ability (in fights and contests with smaller males), are able to monopolize females and prevent smaller males from mating with them.</a:t>
            </a:r>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6</a:t>
            </a:r>
          </a:p>
          <a:p>
            <a:pPr>
              <a:spcAft>
                <a:spcPts val="2400"/>
              </a:spcAft>
            </a:pPr>
            <a:r>
              <a:rPr lang="en-AU" sz="1600" b="1" u="sng" dirty="0">
                <a:solidFill>
                  <a:schemeClr val="tx2"/>
                </a:solidFill>
              </a:rPr>
              <a:t>Biology: growth, survival</a:t>
            </a:r>
            <a:br>
              <a:rPr lang="en-AU" sz="1600" b="1" u="sng" dirty="0">
                <a:solidFill>
                  <a:schemeClr val="tx2"/>
                </a:solidFill>
              </a:rPr>
            </a:br>
            <a:r>
              <a:rPr lang="en-AU" sz="1600" b="1" u="sng" dirty="0">
                <a:solidFill>
                  <a:schemeClr val="tx2"/>
                </a:solidFill>
              </a:rPr>
              <a:t>Geography: the world</a:t>
            </a:r>
          </a:p>
          <a:p>
            <a:pPr>
              <a:spcAft>
                <a:spcPts val="1200"/>
              </a:spcAft>
            </a:pPr>
            <a:r>
              <a:rPr lang="en-US" sz="1600" b="1" dirty="0">
                <a:solidFill>
                  <a:schemeClr val="tx2"/>
                </a:solidFill>
              </a:rPr>
              <a:t>The legal size for a coral trout is </a:t>
            </a:r>
            <a:r>
              <a:rPr lang="en-US" sz="1600" b="1" dirty="0" smtClean="0">
                <a:solidFill>
                  <a:schemeClr val="tx2"/>
                </a:solidFill>
              </a:rPr>
              <a:t>38cm</a:t>
            </a:r>
            <a:r>
              <a:rPr lang="en-US" sz="1600" b="1" dirty="0">
                <a:solidFill>
                  <a:schemeClr val="tx2"/>
                </a:solidFill>
              </a:rPr>
              <a:t>. What penalties apply for keeping undersize fish?</a:t>
            </a:r>
            <a:br>
              <a:rPr lang="en-US" sz="1600" b="1" dirty="0">
                <a:solidFill>
                  <a:schemeClr val="tx2"/>
                </a:solidFill>
              </a:rPr>
            </a:br>
            <a:r>
              <a:rPr lang="en-US" sz="1600" i="1" dirty="0">
                <a:solidFill>
                  <a:schemeClr val="tx2"/>
                </a:solidFill>
              </a:rPr>
              <a:t>Answer: Hundreds to thousands of dollars. </a:t>
            </a:r>
          </a:p>
          <a:p>
            <a:pPr algn="ctr"/>
            <a:endParaRPr lang="en-US" sz="1600" b="1" dirty="0"/>
          </a:p>
        </p:txBody>
      </p:sp>
    </p:spTree>
    <p:extLst>
      <p:ext uri="{BB962C8B-B14F-4D97-AF65-F5344CB8AC3E}">
        <p14:creationId xmlns:p14="http://schemas.microsoft.com/office/powerpoint/2010/main" val="64896881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B3E37D1-5B26-C742-96D0-3A249A607EE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12785" b="12785"/>
          <a:stretch/>
        </p:blipFill>
        <p:spPr>
          <a:xfrm>
            <a:off x="0" y="0"/>
            <a:ext cx="12192000" cy="6858000"/>
          </a:xfrm>
          <a:prstGeom prst="rect">
            <a:avLst/>
          </a:prstGeom>
        </p:spPr>
      </p:pic>
      <p:sp>
        <p:nvSpPr>
          <p:cNvPr id="6" name="Title 2">
            <a:extLst>
              <a:ext uri="{FF2B5EF4-FFF2-40B4-BE49-F238E27FC236}">
                <a16:creationId xmlns:a16="http://schemas.microsoft.com/office/drawing/2014/main" id="{B8F1E237-9B13-8B4C-8782-060319944338}"/>
              </a:ext>
            </a:extLst>
          </p:cNvPr>
          <p:cNvSpPr txBox="1">
            <a:spLocks/>
          </p:cNvSpPr>
          <p:nvPr/>
        </p:nvSpPr>
        <p:spPr>
          <a:xfrm>
            <a:off x="515938" y="549276"/>
            <a:ext cx="3565732" cy="934968"/>
          </a:xfrm>
          <a:prstGeom prst="rect">
            <a:avLst/>
          </a:prstGeom>
          <a:blipFill dpi="0" rotWithShape="1">
            <a:blip r:embed="rId4"/>
            <a:srcRect/>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Aft>
                <a:spcPts val="1800"/>
              </a:spcAft>
            </a:pPr>
            <a:r>
              <a:rPr lang="en-US" sz="5400" dirty="0"/>
              <a:t>Coral trout</a:t>
            </a:r>
            <a:endParaRPr lang="en-US" sz="2000" dirty="0"/>
          </a:p>
        </p:txBody>
      </p:sp>
    </p:spTree>
    <p:extLst>
      <p:ext uri="{BB962C8B-B14F-4D97-AF65-F5344CB8AC3E}">
        <p14:creationId xmlns:p14="http://schemas.microsoft.com/office/powerpoint/2010/main" val="6458966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rotWithShape="1">
          <a:blip r:embed="rId4">
            <a:extLst>
              <a:ext uri="{28A0092B-C50C-407E-A947-70E740481C1C}">
                <a14:useLocalDpi xmlns:a14="http://schemas.microsoft.com/office/drawing/2010/main" val="0"/>
              </a:ext>
            </a:extLst>
          </a:blip>
          <a:srcRect t="2794" b="-2833"/>
          <a:stretch/>
        </p:blipFill>
        <p:spPr>
          <a:xfrm>
            <a:off x="6096000" y="2064190"/>
            <a:ext cx="5580062" cy="4155541"/>
          </a:xfrm>
          <a:prstGeom prst="rect">
            <a:avLst/>
          </a:prstGeom>
        </p:spPr>
      </p:pic>
      <p:pic>
        <p:nvPicPr>
          <p:cNvPr id="18" name="Picture 17"/>
          <p:cNvPicPr>
            <a:picLocks noChangeAspect="1"/>
          </p:cNvPicPr>
          <p:nvPr/>
        </p:nvPicPr>
        <p:blipFill rotWithShape="1">
          <a:blip r:embed="rId5">
            <a:extLst>
              <a:ext uri="{28A0092B-C50C-407E-A947-70E740481C1C}">
                <a14:useLocalDpi xmlns:a14="http://schemas.microsoft.com/office/drawing/2010/main" val="0"/>
              </a:ext>
            </a:extLst>
          </a:blip>
          <a:srcRect l="1332" t="1740" r="10583" b="2393"/>
          <a:stretch/>
        </p:blipFill>
        <p:spPr>
          <a:xfrm>
            <a:off x="549039" y="2065814"/>
            <a:ext cx="5594543" cy="4024479"/>
          </a:xfrm>
          <a:prstGeom prst="rect">
            <a:avLst/>
          </a:prstGeom>
        </p:spPr>
      </p:pic>
      <p:sp>
        <p:nvSpPr>
          <p:cNvPr id="4" name="Slide Number Placeholder 3">
            <a:extLst>
              <a:ext uri="{FF2B5EF4-FFF2-40B4-BE49-F238E27FC236}">
                <a16:creationId xmlns:a16="http://schemas.microsoft.com/office/drawing/2014/main" id="{0F9DD206-441F-7D4E-9A51-D2963B677C0A}"/>
              </a:ext>
            </a:extLst>
          </p:cNvPr>
          <p:cNvSpPr>
            <a:spLocks noGrp="1"/>
          </p:cNvSpPr>
          <p:nvPr>
            <p:ph type="sldNum" sz="quarter" idx="12"/>
          </p:nvPr>
        </p:nvSpPr>
        <p:spPr/>
        <p:txBody>
          <a:bodyPr/>
          <a:lstStyle/>
          <a:p>
            <a:pPr algn="r"/>
            <a:fld id="{A23E3DB6-7D61-2E4C-8C80-E9322AEA1496}" type="slidenum">
              <a:rPr lang="en-US" smtClean="0"/>
              <a:pPr algn="r"/>
              <a:t>47</a:t>
            </a:fld>
            <a:endParaRPr lang="en-US" dirty="0"/>
          </a:p>
        </p:txBody>
      </p:sp>
      <p:sp>
        <p:nvSpPr>
          <p:cNvPr id="21" name="Title 2">
            <a:extLst>
              <a:ext uri="{FF2B5EF4-FFF2-40B4-BE49-F238E27FC236}">
                <a16:creationId xmlns:a16="http://schemas.microsoft.com/office/drawing/2014/main" id="{3E5C46A9-4265-DB4E-B68F-038828B7A510}"/>
              </a:ext>
            </a:extLst>
          </p:cNvPr>
          <p:cNvSpPr>
            <a:spLocks noGrp="1"/>
          </p:cNvSpPr>
          <p:nvPr>
            <p:ph type="title"/>
          </p:nvPr>
        </p:nvSpPr>
        <p:spPr>
          <a:xfrm>
            <a:off x="515938" y="549275"/>
            <a:ext cx="11160124" cy="974725"/>
          </a:xfrm>
        </p:spPr>
        <p:txBody>
          <a:bodyPr/>
          <a:lstStyle/>
          <a:p>
            <a:r>
              <a:rPr lang="en-US" dirty="0"/>
              <a:t>Spot the difference.</a:t>
            </a:r>
            <a:br>
              <a:rPr lang="en-US" dirty="0"/>
            </a:br>
            <a:r>
              <a:rPr lang="en-US" sz="2000" dirty="0"/>
              <a:t>Hint: compare the shape of the tail.</a:t>
            </a:r>
          </a:p>
        </p:txBody>
      </p:sp>
      <p:sp>
        <p:nvSpPr>
          <p:cNvPr id="22" name="Rectangle 21">
            <a:extLst>
              <a:ext uri="{FF2B5EF4-FFF2-40B4-BE49-F238E27FC236}">
                <a16:creationId xmlns:a16="http://schemas.microsoft.com/office/drawing/2014/main" id="{751FB7A1-1C1E-464B-A006-336EF3687228}"/>
              </a:ext>
            </a:extLst>
          </p:cNvPr>
          <p:cNvSpPr/>
          <p:nvPr/>
        </p:nvSpPr>
        <p:spPr>
          <a:xfrm>
            <a:off x="539807" y="5272360"/>
            <a:ext cx="11136256" cy="824224"/>
          </a:xfrm>
          <a:prstGeom prst="rect">
            <a:avLst/>
          </a:prstGeom>
          <a:solidFill>
            <a:srgbClr val="363D41">
              <a:alpha val="6117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DA93422F-5240-DE41-8FD4-0550501C72E3}"/>
              </a:ext>
            </a:extLst>
          </p:cNvPr>
          <p:cNvSpPr txBox="1"/>
          <p:nvPr/>
        </p:nvSpPr>
        <p:spPr>
          <a:xfrm>
            <a:off x="7524920" y="5336528"/>
            <a:ext cx="3236976" cy="707886"/>
          </a:xfrm>
          <a:prstGeom prst="rect">
            <a:avLst/>
          </a:prstGeom>
          <a:noFill/>
        </p:spPr>
        <p:txBody>
          <a:bodyPr wrap="square" rtlCol="0">
            <a:spAutoFit/>
          </a:bodyPr>
          <a:lstStyle/>
          <a:p>
            <a:r>
              <a:rPr lang="en-AU" sz="4000" dirty="0">
                <a:solidFill>
                  <a:schemeClr val="bg1"/>
                </a:solidFill>
              </a:rPr>
              <a:t>Coral trout</a:t>
            </a:r>
          </a:p>
        </p:txBody>
      </p:sp>
      <p:sp>
        <p:nvSpPr>
          <p:cNvPr id="24" name="Freeform: Shape 6">
            <a:extLst>
              <a:ext uri="{FF2B5EF4-FFF2-40B4-BE49-F238E27FC236}">
                <a16:creationId xmlns:a16="http://schemas.microsoft.com/office/drawing/2014/main" id="{CB2C1F24-9CA1-D340-A6D6-DEBF264A73B6}"/>
              </a:ext>
            </a:extLst>
          </p:cNvPr>
          <p:cNvSpPr/>
          <p:nvPr/>
        </p:nvSpPr>
        <p:spPr>
          <a:xfrm>
            <a:off x="6419088" y="2759606"/>
            <a:ext cx="335607" cy="1592938"/>
          </a:xfrm>
          <a:custGeom>
            <a:avLst/>
            <a:gdLst>
              <a:gd name="connsiteX0" fmla="*/ 256032 w 294162"/>
              <a:gd name="connsiteY0" fmla="*/ 0 h 1444752"/>
              <a:gd name="connsiteX1" fmla="*/ 274320 w 294162"/>
              <a:gd name="connsiteY1" fmla="*/ 420624 h 1444752"/>
              <a:gd name="connsiteX2" fmla="*/ 292608 w 294162"/>
              <a:gd name="connsiteY2" fmla="*/ 475488 h 1444752"/>
              <a:gd name="connsiteX3" fmla="*/ 256032 w 294162"/>
              <a:gd name="connsiteY3" fmla="*/ 859536 h 1444752"/>
              <a:gd name="connsiteX4" fmla="*/ 219456 w 294162"/>
              <a:gd name="connsiteY4" fmla="*/ 932688 h 1444752"/>
              <a:gd name="connsiteX5" fmla="*/ 201168 w 294162"/>
              <a:gd name="connsiteY5" fmla="*/ 1024128 h 1444752"/>
              <a:gd name="connsiteX6" fmla="*/ 182880 w 294162"/>
              <a:gd name="connsiteY6" fmla="*/ 1152144 h 1444752"/>
              <a:gd name="connsiteX7" fmla="*/ 146304 w 294162"/>
              <a:gd name="connsiteY7" fmla="*/ 1261872 h 1444752"/>
              <a:gd name="connsiteX8" fmla="*/ 73152 w 294162"/>
              <a:gd name="connsiteY8" fmla="*/ 1371600 h 1444752"/>
              <a:gd name="connsiteX9" fmla="*/ 0 w 294162"/>
              <a:gd name="connsiteY9" fmla="*/ 1444752 h 1444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94162" h="1444752">
                <a:moveTo>
                  <a:pt x="256032" y="0"/>
                </a:moveTo>
                <a:cubicBezTo>
                  <a:pt x="262128" y="140208"/>
                  <a:pt x="263556" y="280697"/>
                  <a:pt x="274320" y="420624"/>
                </a:cubicBezTo>
                <a:cubicBezTo>
                  <a:pt x="275798" y="439844"/>
                  <a:pt x="292608" y="456211"/>
                  <a:pt x="292608" y="475488"/>
                </a:cubicBezTo>
                <a:cubicBezTo>
                  <a:pt x="292608" y="577167"/>
                  <a:pt x="305677" y="743698"/>
                  <a:pt x="256032" y="859536"/>
                </a:cubicBezTo>
                <a:cubicBezTo>
                  <a:pt x="245293" y="884594"/>
                  <a:pt x="231648" y="908304"/>
                  <a:pt x="219456" y="932688"/>
                </a:cubicBezTo>
                <a:cubicBezTo>
                  <a:pt x="213360" y="963168"/>
                  <a:pt x="206278" y="993467"/>
                  <a:pt x="201168" y="1024128"/>
                </a:cubicBezTo>
                <a:cubicBezTo>
                  <a:pt x="194082" y="1066647"/>
                  <a:pt x="192573" y="1110143"/>
                  <a:pt x="182880" y="1152144"/>
                </a:cubicBezTo>
                <a:cubicBezTo>
                  <a:pt x="174211" y="1189711"/>
                  <a:pt x="167690" y="1229793"/>
                  <a:pt x="146304" y="1261872"/>
                </a:cubicBezTo>
                <a:lnTo>
                  <a:pt x="73152" y="1371600"/>
                </a:lnTo>
                <a:cubicBezTo>
                  <a:pt x="29015" y="1437806"/>
                  <a:pt x="56235" y="1416634"/>
                  <a:pt x="0" y="1444752"/>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5" name="TextBox 24">
            <a:extLst>
              <a:ext uri="{FF2B5EF4-FFF2-40B4-BE49-F238E27FC236}">
                <a16:creationId xmlns:a16="http://schemas.microsoft.com/office/drawing/2014/main" id="{2535014A-CFE8-B141-A75C-92CFED043DB9}"/>
              </a:ext>
            </a:extLst>
          </p:cNvPr>
          <p:cNvSpPr txBox="1"/>
          <p:nvPr/>
        </p:nvSpPr>
        <p:spPr>
          <a:xfrm>
            <a:off x="6107935" y="1663031"/>
            <a:ext cx="2925871" cy="400110"/>
          </a:xfrm>
          <a:prstGeom prst="rect">
            <a:avLst/>
          </a:prstGeom>
          <a:noFill/>
        </p:spPr>
        <p:txBody>
          <a:bodyPr wrap="square" rtlCol="0">
            <a:spAutoFit/>
          </a:bodyPr>
          <a:lstStyle/>
          <a:p>
            <a:r>
              <a:rPr lang="en-AU" sz="2000" dirty="0"/>
              <a:t>TAIL GOES </a:t>
            </a:r>
            <a:r>
              <a:rPr lang="en-AU" sz="2000" b="1" dirty="0"/>
              <a:t>IN</a:t>
            </a:r>
          </a:p>
        </p:txBody>
      </p:sp>
      <p:sp>
        <p:nvSpPr>
          <p:cNvPr id="26" name="TextBox 25">
            <a:extLst>
              <a:ext uri="{FF2B5EF4-FFF2-40B4-BE49-F238E27FC236}">
                <a16:creationId xmlns:a16="http://schemas.microsoft.com/office/drawing/2014/main" id="{39C9BDDB-1BA3-FF47-A801-8B83B43CD3B5}"/>
              </a:ext>
            </a:extLst>
          </p:cNvPr>
          <p:cNvSpPr txBox="1"/>
          <p:nvPr/>
        </p:nvSpPr>
        <p:spPr>
          <a:xfrm>
            <a:off x="520037" y="1665705"/>
            <a:ext cx="2925871" cy="400110"/>
          </a:xfrm>
          <a:prstGeom prst="rect">
            <a:avLst/>
          </a:prstGeom>
          <a:noFill/>
        </p:spPr>
        <p:txBody>
          <a:bodyPr wrap="square" rtlCol="0">
            <a:spAutoFit/>
          </a:bodyPr>
          <a:lstStyle/>
          <a:p>
            <a:r>
              <a:rPr lang="en-AU" sz="2000" dirty="0"/>
              <a:t>TAIL GOES </a:t>
            </a:r>
            <a:r>
              <a:rPr lang="en-AU" sz="2000" b="1" dirty="0"/>
              <a:t>OUT</a:t>
            </a:r>
          </a:p>
        </p:txBody>
      </p:sp>
      <p:sp>
        <p:nvSpPr>
          <p:cNvPr id="27" name="Arrow: Right 12">
            <a:extLst>
              <a:ext uri="{FF2B5EF4-FFF2-40B4-BE49-F238E27FC236}">
                <a16:creationId xmlns:a16="http://schemas.microsoft.com/office/drawing/2014/main" id="{FA2B719D-121F-5D40-B9ED-E7B5C9DF89C2}"/>
              </a:ext>
            </a:extLst>
          </p:cNvPr>
          <p:cNvSpPr/>
          <p:nvPr/>
        </p:nvSpPr>
        <p:spPr>
          <a:xfrm rot="685233">
            <a:off x="5924062" y="3237346"/>
            <a:ext cx="606425" cy="7223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28" name="TextBox 27">
            <a:extLst>
              <a:ext uri="{FF2B5EF4-FFF2-40B4-BE49-F238E27FC236}">
                <a16:creationId xmlns:a16="http://schemas.microsoft.com/office/drawing/2014/main" id="{E8A4CF14-225D-714A-B61A-9B3E66C8E264}"/>
              </a:ext>
            </a:extLst>
          </p:cNvPr>
          <p:cNvSpPr txBox="1"/>
          <p:nvPr/>
        </p:nvSpPr>
        <p:spPr>
          <a:xfrm>
            <a:off x="922522" y="5336528"/>
            <a:ext cx="4336759" cy="707886"/>
          </a:xfrm>
          <a:prstGeom prst="rect">
            <a:avLst/>
          </a:prstGeom>
          <a:noFill/>
        </p:spPr>
        <p:txBody>
          <a:bodyPr wrap="square" rtlCol="0">
            <a:spAutoFit/>
          </a:bodyPr>
          <a:lstStyle/>
          <a:p>
            <a:pPr algn="ctr"/>
            <a:r>
              <a:rPr lang="en-AU" sz="4000" dirty="0">
                <a:solidFill>
                  <a:schemeClr val="bg1"/>
                </a:solidFill>
              </a:rPr>
              <a:t>Coral cod</a:t>
            </a:r>
          </a:p>
        </p:txBody>
      </p:sp>
      <p:sp>
        <p:nvSpPr>
          <p:cNvPr id="29" name="Freeform: Shape 9">
            <a:extLst>
              <a:ext uri="{FF2B5EF4-FFF2-40B4-BE49-F238E27FC236}">
                <a16:creationId xmlns:a16="http://schemas.microsoft.com/office/drawing/2014/main" id="{753D8BB1-4646-664B-A214-02A19540070A}"/>
              </a:ext>
            </a:extLst>
          </p:cNvPr>
          <p:cNvSpPr/>
          <p:nvPr/>
        </p:nvSpPr>
        <p:spPr>
          <a:xfrm>
            <a:off x="579539" y="2743200"/>
            <a:ext cx="504968" cy="1269732"/>
          </a:xfrm>
          <a:custGeom>
            <a:avLst/>
            <a:gdLst>
              <a:gd name="connsiteX0" fmla="*/ 504968 w 504968"/>
              <a:gd name="connsiteY0" fmla="*/ 0 h 1269732"/>
              <a:gd name="connsiteX1" fmla="*/ 436729 w 504968"/>
              <a:gd name="connsiteY1" fmla="*/ 27296 h 1269732"/>
              <a:gd name="connsiteX2" fmla="*/ 395786 w 504968"/>
              <a:gd name="connsiteY2" fmla="*/ 68239 h 1269732"/>
              <a:gd name="connsiteX3" fmla="*/ 341195 w 504968"/>
              <a:gd name="connsiteY3" fmla="*/ 81887 h 1269732"/>
              <a:gd name="connsiteX4" fmla="*/ 300251 w 504968"/>
              <a:gd name="connsiteY4" fmla="*/ 95534 h 1269732"/>
              <a:gd name="connsiteX5" fmla="*/ 204717 w 504968"/>
              <a:gd name="connsiteY5" fmla="*/ 163773 h 1269732"/>
              <a:gd name="connsiteX6" fmla="*/ 122830 w 504968"/>
              <a:gd name="connsiteY6" fmla="*/ 218364 h 1269732"/>
              <a:gd name="connsiteX7" fmla="*/ 68239 w 504968"/>
              <a:gd name="connsiteY7" fmla="*/ 300251 h 1269732"/>
              <a:gd name="connsiteX8" fmla="*/ 40944 w 504968"/>
              <a:gd name="connsiteY8" fmla="*/ 382137 h 1269732"/>
              <a:gd name="connsiteX9" fmla="*/ 27296 w 504968"/>
              <a:gd name="connsiteY9" fmla="*/ 423081 h 1269732"/>
              <a:gd name="connsiteX10" fmla="*/ 13648 w 504968"/>
              <a:gd name="connsiteY10" fmla="*/ 464024 h 1269732"/>
              <a:gd name="connsiteX11" fmla="*/ 0 w 504968"/>
              <a:gd name="connsiteY11" fmla="*/ 668740 h 1269732"/>
              <a:gd name="connsiteX12" fmla="*/ 27296 w 504968"/>
              <a:gd name="connsiteY12" fmla="*/ 1023582 h 1269732"/>
              <a:gd name="connsiteX13" fmla="*/ 40944 w 504968"/>
              <a:gd name="connsiteY13" fmla="*/ 1064525 h 1269732"/>
              <a:gd name="connsiteX14" fmla="*/ 81887 w 504968"/>
              <a:gd name="connsiteY14" fmla="*/ 1105469 h 1269732"/>
              <a:gd name="connsiteX15" fmla="*/ 109183 w 504968"/>
              <a:gd name="connsiteY15" fmla="*/ 1146412 h 1269732"/>
              <a:gd name="connsiteX16" fmla="*/ 150126 w 504968"/>
              <a:gd name="connsiteY16" fmla="*/ 1187355 h 1269732"/>
              <a:gd name="connsiteX17" fmla="*/ 177421 w 504968"/>
              <a:gd name="connsiteY17" fmla="*/ 1228299 h 1269732"/>
              <a:gd name="connsiteX18" fmla="*/ 272956 w 504968"/>
              <a:gd name="connsiteY18" fmla="*/ 1269242 h 1269732"/>
              <a:gd name="connsiteX19" fmla="*/ 286603 w 504968"/>
              <a:gd name="connsiteY19" fmla="*/ 1269242 h 126973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04968" h="1269732">
                <a:moveTo>
                  <a:pt x="504968" y="0"/>
                </a:moveTo>
                <a:cubicBezTo>
                  <a:pt x="482222" y="9099"/>
                  <a:pt x="457504" y="14312"/>
                  <a:pt x="436729" y="27296"/>
                </a:cubicBezTo>
                <a:cubicBezTo>
                  <a:pt x="420362" y="37525"/>
                  <a:pt x="412544" y="58663"/>
                  <a:pt x="395786" y="68239"/>
                </a:cubicBezTo>
                <a:cubicBezTo>
                  <a:pt x="379500" y="77545"/>
                  <a:pt x="359230" y="76734"/>
                  <a:pt x="341195" y="81887"/>
                </a:cubicBezTo>
                <a:cubicBezTo>
                  <a:pt x="327362" y="85839"/>
                  <a:pt x="313899" y="90985"/>
                  <a:pt x="300251" y="95534"/>
                </a:cubicBezTo>
                <a:cubicBezTo>
                  <a:pt x="227881" y="167906"/>
                  <a:pt x="294534" y="109883"/>
                  <a:pt x="204717" y="163773"/>
                </a:cubicBezTo>
                <a:cubicBezTo>
                  <a:pt x="176587" y="180651"/>
                  <a:pt x="122830" y="218364"/>
                  <a:pt x="122830" y="218364"/>
                </a:cubicBezTo>
                <a:cubicBezTo>
                  <a:pt x="77684" y="353809"/>
                  <a:pt x="153428" y="146910"/>
                  <a:pt x="68239" y="300251"/>
                </a:cubicBezTo>
                <a:cubicBezTo>
                  <a:pt x="54266" y="325402"/>
                  <a:pt x="50042" y="354842"/>
                  <a:pt x="40944" y="382137"/>
                </a:cubicBezTo>
                <a:lnTo>
                  <a:pt x="27296" y="423081"/>
                </a:lnTo>
                <a:lnTo>
                  <a:pt x="13648" y="464024"/>
                </a:lnTo>
                <a:cubicBezTo>
                  <a:pt x="9099" y="532263"/>
                  <a:pt x="0" y="600350"/>
                  <a:pt x="0" y="668740"/>
                </a:cubicBezTo>
                <a:cubicBezTo>
                  <a:pt x="0" y="744161"/>
                  <a:pt x="7108" y="922642"/>
                  <a:pt x="27296" y="1023582"/>
                </a:cubicBezTo>
                <a:cubicBezTo>
                  <a:pt x="30117" y="1037689"/>
                  <a:pt x="32964" y="1052555"/>
                  <a:pt x="40944" y="1064525"/>
                </a:cubicBezTo>
                <a:cubicBezTo>
                  <a:pt x="51650" y="1080584"/>
                  <a:pt x="69531" y="1090642"/>
                  <a:pt x="81887" y="1105469"/>
                </a:cubicBezTo>
                <a:cubicBezTo>
                  <a:pt x="92388" y="1118070"/>
                  <a:pt x="98682" y="1133811"/>
                  <a:pt x="109183" y="1146412"/>
                </a:cubicBezTo>
                <a:cubicBezTo>
                  <a:pt x="121539" y="1161239"/>
                  <a:pt x="137770" y="1172528"/>
                  <a:pt x="150126" y="1187355"/>
                </a:cubicBezTo>
                <a:cubicBezTo>
                  <a:pt x="160627" y="1199956"/>
                  <a:pt x="164820" y="1217798"/>
                  <a:pt x="177421" y="1228299"/>
                </a:cubicBezTo>
                <a:cubicBezTo>
                  <a:pt x="194160" y="1242248"/>
                  <a:pt x="248576" y="1263147"/>
                  <a:pt x="272956" y="1269242"/>
                </a:cubicBezTo>
                <a:cubicBezTo>
                  <a:pt x="277369" y="1270345"/>
                  <a:pt x="282054" y="1269242"/>
                  <a:pt x="286603" y="1269242"/>
                </a:cubicBezTo>
              </a:path>
            </a:pathLst>
          </a:cu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0" name="Arrow: Right 15">
            <a:extLst>
              <a:ext uri="{FF2B5EF4-FFF2-40B4-BE49-F238E27FC236}">
                <a16:creationId xmlns:a16="http://schemas.microsoft.com/office/drawing/2014/main" id="{AFF3FCE4-FE51-984B-BA96-BECF74FB7772}"/>
              </a:ext>
            </a:extLst>
          </p:cNvPr>
          <p:cNvSpPr/>
          <p:nvPr/>
        </p:nvSpPr>
        <p:spPr>
          <a:xfrm rot="11199281">
            <a:off x="896113" y="3016877"/>
            <a:ext cx="606425" cy="722376"/>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p>
        </p:txBody>
      </p:sp>
      <p:sp>
        <p:nvSpPr>
          <p:cNvPr id="31" name="Multiplication Sign 1">
            <a:extLst>
              <a:ext uri="{FF2B5EF4-FFF2-40B4-BE49-F238E27FC236}">
                <a16:creationId xmlns:a16="http://schemas.microsoft.com/office/drawing/2014/main" id="{0F9A0B11-77E1-F546-A70A-E0C68CD7DD72}"/>
              </a:ext>
            </a:extLst>
          </p:cNvPr>
          <p:cNvSpPr/>
          <p:nvPr/>
        </p:nvSpPr>
        <p:spPr>
          <a:xfrm>
            <a:off x="4411016" y="5336528"/>
            <a:ext cx="755988" cy="707886"/>
          </a:xfrm>
          <a:prstGeom prst="mathMultiply">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U">
              <a:solidFill>
                <a:schemeClr val="accent1"/>
              </a:solidFill>
            </a:endParaRPr>
          </a:p>
        </p:txBody>
      </p:sp>
      <p:sp>
        <p:nvSpPr>
          <p:cNvPr id="32" name="TextBox 31">
            <a:extLst>
              <a:ext uri="{FF2B5EF4-FFF2-40B4-BE49-F238E27FC236}">
                <a16:creationId xmlns:a16="http://schemas.microsoft.com/office/drawing/2014/main" id="{433D081F-3913-9A4E-8787-B8675BDF6DBD}"/>
              </a:ext>
            </a:extLst>
          </p:cNvPr>
          <p:cNvSpPr txBox="1"/>
          <p:nvPr/>
        </p:nvSpPr>
        <p:spPr>
          <a:xfrm>
            <a:off x="10033595" y="5108396"/>
            <a:ext cx="800167" cy="1200329"/>
          </a:xfrm>
          <a:prstGeom prst="rect">
            <a:avLst/>
          </a:prstGeom>
          <a:noFill/>
        </p:spPr>
        <p:txBody>
          <a:bodyPr wrap="square" rtlCol="0">
            <a:spAutoFit/>
          </a:bodyPr>
          <a:lstStyle/>
          <a:p>
            <a:pPr marL="285750" indent="-285750">
              <a:buFont typeface="Wingdings" panose="05000000000000000000" pitchFamily="2" charset="2"/>
              <a:buChar char="ü"/>
            </a:pPr>
            <a:r>
              <a:rPr lang="en-AU" sz="7200" b="1" dirty="0">
                <a:solidFill>
                  <a:schemeClr val="bg1"/>
                </a:solidFill>
              </a:rPr>
              <a:t> </a:t>
            </a:r>
          </a:p>
        </p:txBody>
      </p:sp>
    </p:spTree>
    <p:extLst>
      <p:ext uri="{BB962C8B-B14F-4D97-AF65-F5344CB8AC3E}">
        <p14:creationId xmlns:p14="http://schemas.microsoft.com/office/powerpoint/2010/main" val="203426482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9608F-3F8F-F443-A5DE-780FBEB23725}"/>
              </a:ext>
            </a:extLst>
          </p:cNvPr>
          <p:cNvSpPr>
            <a:spLocks noGrp="1"/>
          </p:cNvSpPr>
          <p:nvPr>
            <p:ph type="sldNum" sz="quarter" idx="12"/>
          </p:nvPr>
        </p:nvSpPr>
        <p:spPr/>
        <p:txBody>
          <a:bodyPr/>
          <a:lstStyle/>
          <a:p>
            <a:pPr algn="r"/>
            <a:fld id="{C1222EFF-7CC0-EF4B-B73E-C2ADBFEE8731}" type="slidenum">
              <a:rPr lang="en-US" smtClean="0"/>
              <a:pPr algn="r"/>
              <a:t>48</a:t>
            </a:fld>
            <a:endParaRPr lang="en-US" dirty="0"/>
          </a:p>
        </p:txBody>
      </p:sp>
      <p:sp>
        <p:nvSpPr>
          <p:cNvPr id="3" name="Title 2">
            <a:extLst>
              <a:ext uri="{FF2B5EF4-FFF2-40B4-BE49-F238E27FC236}">
                <a16:creationId xmlns:a16="http://schemas.microsoft.com/office/drawing/2014/main" id="{FCDF362B-2032-1340-B80F-7EA80886D051}"/>
              </a:ext>
            </a:extLst>
          </p:cNvPr>
          <p:cNvSpPr>
            <a:spLocks noGrp="1"/>
          </p:cNvSpPr>
          <p:nvPr>
            <p:ph type="title"/>
          </p:nvPr>
        </p:nvSpPr>
        <p:spPr/>
        <p:txBody>
          <a:bodyPr/>
          <a:lstStyle/>
          <a:p>
            <a:r>
              <a:rPr lang="en-AU" sz="4400" dirty="0"/>
              <a:t>Why count coral trout?</a:t>
            </a:r>
            <a:endParaRPr lang="en-US" sz="4400" dirty="0"/>
          </a:p>
        </p:txBody>
      </p:sp>
      <p:sp>
        <p:nvSpPr>
          <p:cNvPr id="4" name="Content Placeholder 3">
            <a:extLst>
              <a:ext uri="{FF2B5EF4-FFF2-40B4-BE49-F238E27FC236}">
                <a16:creationId xmlns:a16="http://schemas.microsoft.com/office/drawing/2014/main" id="{228756EB-4FA1-5547-8238-2B7BABC552D2}"/>
              </a:ext>
            </a:extLst>
          </p:cNvPr>
          <p:cNvSpPr>
            <a:spLocks noGrp="1"/>
          </p:cNvSpPr>
          <p:nvPr>
            <p:ph idx="1"/>
          </p:nvPr>
        </p:nvSpPr>
        <p:spPr>
          <a:xfrm>
            <a:off x="515939" y="1493367"/>
            <a:ext cx="11160124" cy="4326665"/>
          </a:xfrm>
        </p:spPr>
        <p:txBody>
          <a:bodyPr/>
          <a:lstStyle/>
          <a:p>
            <a:pPr>
              <a:spcAft>
                <a:spcPts val="2400"/>
              </a:spcAft>
            </a:pPr>
            <a:r>
              <a:rPr lang="en-US" sz="3200" dirty="0">
                <a:solidFill>
                  <a:schemeClr val="accent2"/>
                </a:solidFill>
              </a:rPr>
              <a:t>Do not answer the question.</a:t>
            </a:r>
            <a:br>
              <a:rPr lang="en-US" sz="3200" dirty="0">
                <a:solidFill>
                  <a:schemeClr val="accent2"/>
                </a:solidFill>
              </a:rPr>
            </a:br>
            <a:r>
              <a:rPr lang="en-US" sz="3200" dirty="0">
                <a:solidFill>
                  <a:schemeClr val="accent2"/>
                </a:solidFill>
              </a:rPr>
              <a:t>Wait for an answer.</a:t>
            </a:r>
          </a:p>
          <a:p>
            <a:r>
              <a:rPr lang="en-US" sz="3200" dirty="0"/>
              <a:t>To calculate sustainable catch limits from accurate estimates of population size.</a:t>
            </a:r>
          </a:p>
        </p:txBody>
      </p:sp>
    </p:spTree>
    <p:extLst>
      <p:ext uri="{BB962C8B-B14F-4D97-AF65-F5344CB8AC3E}">
        <p14:creationId xmlns:p14="http://schemas.microsoft.com/office/powerpoint/2010/main" val="333853729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6DDB6A-5781-E349-AB08-1DEE7A864084}"/>
              </a:ext>
            </a:extLst>
          </p:cNvPr>
          <p:cNvSpPr>
            <a:spLocks noGrp="1"/>
          </p:cNvSpPr>
          <p:nvPr>
            <p:ph type="title"/>
          </p:nvPr>
        </p:nvSpPr>
        <p:spPr/>
        <p:txBody>
          <a:bodyPr/>
          <a:lstStyle/>
          <a:p>
            <a:pPr algn="ctr"/>
            <a:r>
              <a:rPr lang="en-AU" sz="5400" dirty="0"/>
              <a:t>Why count coral trout?</a:t>
            </a:r>
            <a:endParaRPr lang="en-US" sz="5400" dirty="0"/>
          </a:p>
        </p:txBody>
      </p:sp>
      <p:sp>
        <p:nvSpPr>
          <p:cNvPr id="4" name="Slide Number Placeholder 3">
            <a:extLst>
              <a:ext uri="{FF2B5EF4-FFF2-40B4-BE49-F238E27FC236}">
                <a16:creationId xmlns:a16="http://schemas.microsoft.com/office/drawing/2014/main" id="{A936AB26-2D15-3541-A9E9-C0EF0043F078}"/>
              </a:ext>
            </a:extLst>
          </p:cNvPr>
          <p:cNvSpPr>
            <a:spLocks noGrp="1"/>
          </p:cNvSpPr>
          <p:nvPr>
            <p:ph type="sldNum" sz="quarter" idx="12"/>
          </p:nvPr>
        </p:nvSpPr>
        <p:spPr/>
        <p:txBody>
          <a:bodyPr/>
          <a:lstStyle/>
          <a:p>
            <a:pPr algn="r"/>
            <a:fld id="{A23E3DB6-7D61-2E4C-8C80-E9322AEA1496}" type="slidenum">
              <a:rPr lang="en-US" smtClean="0"/>
              <a:pPr algn="r"/>
              <a:t>49</a:t>
            </a:fld>
            <a:endParaRPr lang="en-US" dirty="0"/>
          </a:p>
        </p:txBody>
      </p:sp>
      <p:pic>
        <p:nvPicPr>
          <p:cNvPr id="7" name="Picture 6">
            <a:extLst>
              <a:ext uri="{FF2B5EF4-FFF2-40B4-BE49-F238E27FC236}">
                <a16:creationId xmlns:a16="http://schemas.microsoft.com/office/drawing/2014/main" id="{2D2203C1-E939-BC45-93F6-19CEA9840369}"/>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1062" t="35360" r="1062" b="13787"/>
          <a:stretch/>
        </p:blipFill>
        <p:spPr>
          <a:xfrm>
            <a:off x="0" y="1769031"/>
            <a:ext cx="12192000" cy="4163303"/>
          </a:xfrm>
          <a:prstGeom prst="rect">
            <a:avLst/>
          </a:prstGeom>
        </p:spPr>
      </p:pic>
    </p:spTree>
    <p:extLst>
      <p:ext uri="{BB962C8B-B14F-4D97-AF65-F5344CB8AC3E}">
        <p14:creationId xmlns:p14="http://schemas.microsoft.com/office/powerpoint/2010/main" val="20839766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DC386C5-1934-8C46-981B-4591AF5B4DF8}"/>
              </a:ext>
            </a:extLst>
          </p:cNvPr>
          <p:cNvSpPr>
            <a:spLocks noGrp="1"/>
          </p:cNvSpPr>
          <p:nvPr>
            <p:ph type="title"/>
          </p:nvPr>
        </p:nvSpPr>
        <p:spPr>
          <a:xfrm>
            <a:off x="515938" y="2490955"/>
            <a:ext cx="11160124" cy="1582719"/>
          </a:xfrm>
        </p:spPr>
        <p:txBody>
          <a:bodyPr/>
          <a:lstStyle/>
          <a:p>
            <a:pPr algn="ctr"/>
            <a:r>
              <a:rPr lang="en-AU" sz="5400" i="1" dirty="0"/>
              <a:t>How can I help the </a:t>
            </a:r>
            <a:br>
              <a:rPr lang="en-AU" sz="5400" i="1" dirty="0"/>
            </a:br>
            <a:r>
              <a:rPr lang="en-AU" sz="5400" i="1" dirty="0"/>
              <a:t>Great Barrier Reef?</a:t>
            </a:r>
            <a:endParaRPr lang="en-US" sz="5400" i="1" dirty="0"/>
          </a:p>
        </p:txBody>
      </p:sp>
      <p:sp>
        <p:nvSpPr>
          <p:cNvPr id="5" name="Slide Number Placeholder 4">
            <a:extLst>
              <a:ext uri="{FF2B5EF4-FFF2-40B4-BE49-F238E27FC236}">
                <a16:creationId xmlns:a16="http://schemas.microsoft.com/office/drawing/2014/main" id="{4F87451E-A349-BC40-863B-DE3700BB40C9}"/>
              </a:ext>
            </a:extLst>
          </p:cNvPr>
          <p:cNvSpPr>
            <a:spLocks noGrp="1"/>
          </p:cNvSpPr>
          <p:nvPr>
            <p:ph type="sldNum" sz="quarter" idx="12"/>
          </p:nvPr>
        </p:nvSpPr>
        <p:spPr/>
        <p:txBody>
          <a:bodyPr/>
          <a:lstStyle/>
          <a:p>
            <a:pPr algn="r"/>
            <a:fld id="{A23E3DB6-7D61-2E4C-8C80-E9322AEA1496}" type="slidenum">
              <a:rPr lang="en-US" smtClean="0"/>
              <a:pPr algn="r"/>
              <a:t>5</a:t>
            </a:fld>
            <a:endParaRPr lang="en-US" dirty="0"/>
          </a:p>
        </p:txBody>
      </p:sp>
    </p:spTree>
    <p:extLst>
      <p:ext uri="{BB962C8B-B14F-4D97-AF65-F5344CB8AC3E}">
        <p14:creationId xmlns:p14="http://schemas.microsoft.com/office/powerpoint/2010/main" val="3532317044"/>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50</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r>
              <a:rPr lang="en-AU" sz="3200" dirty="0"/>
              <a:t>Who is counting the coral trout &lt; 38cm and &gt; 38cm?</a:t>
            </a:r>
          </a:p>
          <a:p>
            <a:r>
              <a:rPr lang="en-AU" sz="3200" dirty="0"/>
              <a:t>Check buddy pair/s </a:t>
            </a:r>
            <a:br>
              <a:rPr lang="en-AU" sz="3200" dirty="0"/>
            </a:br>
            <a:r>
              <a:rPr lang="en-AU" sz="3200" dirty="0"/>
              <a:t>counting coral trout have all their materials.</a:t>
            </a:r>
          </a:p>
        </p:txBody>
      </p:sp>
      <p:pic>
        <p:nvPicPr>
          <p:cNvPr id="7" name="Picture Placeholder 15">
            <a:extLst>
              <a:ext uri="{FF2B5EF4-FFF2-40B4-BE49-F238E27FC236}">
                <a16:creationId xmlns:a16="http://schemas.microsoft.com/office/drawing/2014/main" id="{128E5A50-46EC-A84B-97C8-B4964D450D23}"/>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403018568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FD926-D981-0B49-ABE4-CB04852673AF}"/>
              </a:ext>
            </a:extLst>
          </p:cNvPr>
          <p:cNvSpPr>
            <a:spLocks noGrp="1"/>
          </p:cNvSpPr>
          <p:nvPr>
            <p:ph type="sldNum" sz="quarter" idx="12"/>
          </p:nvPr>
        </p:nvSpPr>
        <p:spPr/>
        <p:txBody>
          <a:bodyPr/>
          <a:lstStyle/>
          <a:p>
            <a:pPr algn="r"/>
            <a:fld id="{275F0495-0EA6-8F48-9FDA-F603597FF733}" type="slidenum">
              <a:rPr lang="en-US" smtClean="0"/>
              <a:pPr algn="r"/>
              <a:t>51</a:t>
            </a:fld>
            <a:endParaRPr lang="en-US" dirty="0"/>
          </a:p>
        </p:txBody>
      </p:sp>
      <p:sp>
        <p:nvSpPr>
          <p:cNvPr id="6" name="Content Placeholder 2">
            <a:extLst>
              <a:ext uri="{FF2B5EF4-FFF2-40B4-BE49-F238E27FC236}">
                <a16:creationId xmlns:a16="http://schemas.microsoft.com/office/drawing/2014/main" id="{9D87F5C1-B3FD-E54F-AD1D-FD57C0C2F9B1}"/>
              </a:ext>
            </a:extLst>
          </p:cNvPr>
          <p:cNvSpPr>
            <a:spLocks noGrp="1"/>
          </p:cNvSpPr>
          <p:nvPr>
            <p:ph idx="1"/>
          </p:nvPr>
        </p:nvSpPr>
        <p:spPr>
          <a:xfrm>
            <a:off x="515939" y="549275"/>
            <a:ext cx="5389519" cy="5594349"/>
          </a:xfrm>
        </p:spPr>
        <p:txBody>
          <a:bodyPr/>
          <a:lstStyle/>
          <a:p>
            <a:pPr algn="ctr">
              <a:spcAft>
                <a:spcPts val="1800"/>
              </a:spcAft>
            </a:pPr>
            <a:r>
              <a:rPr lang="en-AU" dirty="0"/>
              <a:t>Who is counting coral trout?</a:t>
            </a:r>
          </a:p>
          <a:p>
            <a:pPr algn="ctr">
              <a:spcAft>
                <a:spcPts val="1800"/>
              </a:spcAft>
            </a:pPr>
            <a:r>
              <a:rPr lang="en-AU" sz="3200" dirty="0"/>
              <a:t>&lt;38cm / &gt;38cm</a:t>
            </a:r>
          </a:p>
        </p:txBody>
      </p:sp>
      <p:pic>
        <p:nvPicPr>
          <p:cNvPr id="7" name="Picture Placeholder 15">
            <a:extLst>
              <a:ext uri="{FF2B5EF4-FFF2-40B4-BE49-F238E27FC236}">
                <a16:creationId xmlns:a16="http://schemas.microsoft.com/office/drawing/2014/main" id="{71124442-6490-0D4C-8483-DF67A15A4DBA}"/>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204194780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52</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Maori wrasse</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627808" cy="4359956"/>
          </a:xfrm>
          <a:prstGeom prst="rect">
            <a:avLst/>
          </a:prstGeom>
          <a:noFill/>
        </p:spPr>
        <p:txBody>
          <a:bodyPr wrap="square">
            <a:noAutofit/>
          </a:bodyPr>
          <a:lstStyle/>
          <a:p>
            <a:pPr>
              <a:spcAft>
                <a:spcPts val="2400"/>
              </a:spcAft>
            </a:pPr>
            <a:r>
              <a:rPr lang="en-AU" sz="2000" b="1" dirty="0">
                <a:solidFill>
                  <a:schemeClr val="accent2"/>
                </a:solidFill>
              </a:rPr>
              <a:t>Prep – year 3</a:t>
            </a:r>
          </a:p>
          <a:p>
            <a:pPr>
              <a:spcAft>
                <a:spcPts val="2400"/>
              </a:spcAft>
            </a:pPr>
            <a:r>
              <a:rPr lang="en-AU" sz="1600" b="1" u="sng" dirty="0">
                <a:solidFill>
                  <a:schemeClr val="tx2"/>
                </a:solidFill>
              </a:rPr>
              <a:t>Biology: living things</a:t>
            </a:r>
            <a:br>
              <a:rPr lang="en-AU" sz="1600" b="1" u="sng" dirty="0">
                <a:solidFill>
                  <a:schemeClr val="tx2"/>
                </a:solidFill>
              </a:rPr>
            </a:br>
            <a:r>
              <a:rPr lang="en-AU" sz="1600" b="1" u="sng" dirty="0">
                <a:solidFill>
                  <a:schemeClr val="tx2"/>
                </a:solidFill>
              </a:rPr>
              <a:t>Geography: places</a:t>
            </a:r>
          </a:p>
          <a:p>
            <a:pPr>
              <a:spcAft>
                <a:spcPts val="1200"/>
              </a:spcAft>
            </a:pPr>
            <a:r>
              <a:rPr lang="en-US" sz="1600" b="1" dirty="0"/>
              <a:t>What are some features that make male Maori wrasse easy to identify?</a:t>
            </a:r>
            <a:r>
              <a:rPr lang="en-US" sz="1600" b="1" dirty="0">
                <a:solidFill>
                  <a:schemeClr val="tx2"/>
                </a:solidFill>
              </a:rPr>
              <a:t/>
            </a:r>
            <a:br>
              <a:rPr lang="en-US" sz="1600" b="1" dirty="0">
                <a:solidFill>
                  <a:schemeClr val="tx2"/>
                </a:solidFill>
              </a:rPr>
            </a:br>
            <a:r>
              <a:rPr lang="en-US" sz="1600" i="1" dirty="0">
                <a:solidFill>
                  <a:schemeClr val="tx2"/>
                </a:solidFill>
              </a:rPr>
              <a:t> Answers:</a:t>
            </a:r>
          </a:p>
          <a:p>
            <a:pPr marL="342900" indent="-342900">
              <a:buFont typeface="Arial" panose="020B0604020202020204" pitchFamily="34" charset="0"/>
              <a:buChar char="•"/>
            </a:pPr>
            <a:r>
              <a:rPr lang="en-US" sz="1600" i="1" dirty="0">
                <a:solidFill>
                  <a:schemeClr val="tx2"/>
                </a:solidFill>
              </a:rPr>
              <a:t>Big size</a:t>
            </a:r>
          </a:p>
          <a:p>
            <a:pPr marL="342900" indent="-342900">
              <a:buFont typeface="Arial" panose="020B0604020202020204" pitchFamily="34" charset="0"/>
              <a:buChar char="•"/>
            </a:pPr>
            <a:r>
              <a:rPr lang="en-US" sz="1600" i="1" dirty="0">
                <a:solidFill>
                  <a:schemeClr val="tx2"/>
                </a:solidFill>
              </a:rPr>
              <a:t>Hump on head</a:t>
            </a:r>
          </a:p>
          <a:p>
            <a:pPr marL="342900" indent="-342900">
              <a:buFont typeface="Arial" panose="020B0604020202020204" pitchFamily="34" charset="0"/>
              <a:buChar char="•"/>
            </a:pPr>
            <a:r>
              <a:rPr lang="en-US" sz="1600" i="1" dirty="0">
                <a:solidFill>
                  <a:schemeClr val="tx2"/>
                </a:solidFill>
              </a:rPr>
              <a:t>Friendly</a:t>
            </a:r>
          </a:p>
          <a:p>
            <a:pPr marL="342900" indent="-342900">
              <a:buFont typeface="Arial" panose="020B0604020202020204" pitchFamily="34" charset="0"/>
              <a:buChar char="•"/>
            </a:pPr>
            <a:r>
              <a:rPr lang="en-US" sz="1600" i="1" dirty="0">
                <a:solidFill>
                  <a:schemeClr val="tx2"/>
                </a:solidFill>
              </a:rPr>
              <a:t>Pretty blue/green </a:t>
            </a:r>
            <a:r>
              <a:rPr lang="en-US" sz="1600" i="1" dirty="0" err="1">
                <a:solidFill>
                  <a:schemeClr val="tx2"/>
                </a:solidFill>
              </a:rPr>
              <a:t>colour</a:t>
            </a:r>
            <a:endParaRPr lang="en-US" sz="1600" i="1" dirty="0">
              <a:solidFill>
                <a:schemeClr val="tx2"/>
              </a:solidFill>
            </a:endParaRP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4</a:t>
            </a:r>
          </a:p>
          <a:p>
            <a:pPr>
              <a:spcAft>
                <a:spcPts val="2400"/>
              </a:spcAft>
            </a:pPr>
            <a:r>
              <a:rPr lang="en-AU" sz="1600" b="1" u="sng" dirty="0">
                <a:solidFill>
                  <a:schemeClr val="tx2"/>
                </a:solidFill>
              </a:rPr>
              <a:t>Biology: life cycle, survival</a:t>
            </a:r>
            <a:br>
              <a:rPr lang="en-AU" sz="1600" b="1" u="sng" dirty="0">
                <a:solidFill>
                  <a:schemeClr val="tx2"/>
                </a:solidFill>
              </a:rPr>
            </a:br>
            <a:r>
              <a:rPr lang="en-AU" sz="1600" b="1" u="sng" dirty="0">
                <a:solidFill>
                  <a:schemeClr val="tx2"/>
                </a:solidFill>
              </a:rPr>
              <a:t>Geography: sustainability</a:t>
            </a:r>
          </a:p>
          <a:p>
            <a:pPr>
              <a:spcAft>
                <a:spcPts val="1200"/>
              </a:spcAft>
            </a:pPr>
            <a:r>
              <a:rPr lang="en-US" sz="1600" b="1" dirty="0"/>
              <a:t>Where do Maori </a:t>
            </a:r>
            <a:br>
              <a:rPr lang="en-US" sz="1600" b="1" dirty="0"/>
            </a:br>
            <a:r>
              <a:rPr lang="en-US" sz="1600" b="1" dirty="0"/>
              <a:t>wrasse live?</a:t>
            </a:r>
            <a:br>
              <a:rPr lang="en-US" sz="1600" b="1" dirty="0"/>
            </a:br>
            <a:r>
              <a:rPr lang="en-US" sz="1600" i="1" dirty="0"/>
              <a:t>Answer: </a:t>
            </a:r>
            <a:r>
              <a:rPr lang="en-US" sz="1600" i="1" dirty="0" smtClean="0"/>
              <a:t>On </a:t>
            </a:r>
            <a:r>
              <a:rPr lang="en-US" sz="1600" i="1" dirty="0"/>
              <a:t>the reef, occupying limited home ranges. Adults swim across the reefs during the day, resting at night in caves and under coral ledges. </a:t>
            </a:r>
          </a:p>
          <a:p>
            <a:pPr algn="ctr"/>
            <a:endParaRPr lang="en-US" sz="1600"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5</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adaptations</a:t>
            </a:r>
            <a:br>
              <a:rPr lang="en-AU" sz="1600" b="1" u="sng" dirty="0">
                <a:solidFill>
                  <a:schemeClr val="tx2"/>
                </a:solidFill>
              </a:rPr>
            </a:br>
            <a:r>
              <a:rPr lang="en-AU" sz="1600" b="1" u="sng" dirty="0">
                <a:solidFill>
                  <a:schemeClr val="tx2"/>
                </a:solidFill>
              </a:rPr>
              <a:t>Geography: people </a:t>
            </a:r>
            <a:br>
              <a:rPr lang="en-AU" sz="1600" b="1" u="sng" dirty="0">
                <a:solidFill>
                  <a:schemeClr val="tx2"/>
                </a:solidFill>
              </a:rPr>
            </a:br>
            <a:r>
              <a:rPr lang="en-AU" sz="1600" b="1" u="sng" dirty="0">
                <a:solidFill>
                  <a:schemeClr val="tx2"/>
                </a:solidFill>
              </a:rPr>
              <a:t>&amp; place</a:t>
            </a:r>
          </a:p>
          <a:p>
            <a:pPr>
              <a:spcAft>
                <a:spcPts val="1200"/>
              </a:spcAft>
            </a:pPr>
            <a:r>
              <a:rPr lang="en-US" sz="1600" b="1" dirty="0"/>
              <a:t>What structural adaptation does a male Maori wrasse have, that a female Maori wrasse doesn’t have?</a:t>
            </a:r>
            <a:r>
              <a:rPr lang="en-US" sz="1600" b="1" dirty="0">
                <a:solidFill>
                  <a:schemeClr val="tx2"/>
                </a:solidFill>
              </a:rPr>
              <a:t/>
            </a:r>
            <a:br>
              <a:rPr lang="en-US" sz="1600" b="1" dirty="0">
                <a:solidFill>
                  <a:schemeClr val="tx2"/>
                </a:solidFill>
              </a:rPr>
            </a:br>
            <a:r>
              <a:rPr lang="en-US" sz="1600" i="1" dirty="0">
                <a:solidFill>
                  <a:schemeClr val="tx2"/>
                </a:solidFill>
              </a:rPr>
              <a:t>Answer: Hump on head. Different </a:t>
            </a:r>
            <a:r>
              <a:rPr lang="en-US" sz="1600" i="1" dirty="0" err="1">
                <a:solidFill>
                  <a:schemeClr val="tx2"/>
                </a:solidFill>
              </a:rPr>
              <a:t>colour</a:t>
            </a:r>
            <a:r>
              <a:rPr lang="en-US" sz="1600" i="1" dirty="0">
                <a:solidFill>
                  <a:schemeClr val="tx2"/>
                </a:solidFill>
              </a:rPr>
              <a:t> and bigger size.</a:t>
            </a:r>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6</a:t>
            </a:r>
          </a:p>
          <a:p>
            <a:pPr>
              <a:spcAft>
                <a:spcPts val="2400"/>
              </a:spcAft>
            </a:pPr>
            <a:r>
              <a:rPr lang="en-AU" sz="1600" b="1" u="sng" dirty="0">
                <a:solidFill>
                  <a:schemeClr val="tx2"/>
                </a:solidFill>
              </a:rPr>
              <a:t>Biology: growth, survival</a:t>
            </a:r>
            <a:br>
              <a:rPr lang="en-AU" sz="1600" b="1" u="sng" dirty="0">
                <a:solidFill>
                  <a:schemeClr val="tx2"/>
                </a:solidFill>
              </a:rPr>
            </a:br>
            <a:r>
              <a:rPr lang="en-AU" sz="1600" b="1" u="sng" dirty="0">
                <a:solidFill>
                  <a:schemeClr val="tx2"/>
                </a:solidFill>
              </a:rPr>
              <a:t>Geography: the world</a:t>
            </a:r>
          </a:p>
          <a:p>
            <a:pPr>
              <a:spcAft>
                <a:spcPts val="1200"/>
              </a:spcAft>
            </a:pPr>
            <a:r>
              <a:rPr lang="en-US" sz="1600" b="1" dirty="0"/>
              <a:t>Maori wrasse, like all fish, have a protective layer of mucous coating their body. Why is it important not to touch the animals, including this friendly fish?</a:t>
            </a:r>
            <a:r>
              <a:rPr lang="en-US" sz="1600" b="1" dirty="0">
                <a:solidFill>
                  <a:schemeClr val="tx2"/>
                </a:solidFill>
              </a:rPr>
              <a:t/>
            </a:r>
            <a:br>
              <a:rPr lang="en-US" sz="1600" b="1" dirty="0">
                <a:solidFill>
                  <a:schemeClr val="tx2"/>
                </a:solidFill>
              </a:rPr>
            </a:br>
            <a:r>
              <a:rPr lang="en-US" sz="1600" i="1" dirty="0">
                <a:solidFill>
                  <a:schemeClr val="tx2"/>
                </a:solidFill>
              </a:rPr>
              <a:t>Answer: It removes the mucous, and they can get sick.</a:t>
            </a:r>
          </a:p>
        </p:txBody>
      </p:sp>
    </p:spTree>
    <p:extLst>
      <p:ext uri="{BB962C8B-B14F-4D97-AF65-F5344CB8AC3E}">
        <p14:creationId xmlns:p14="http://schemas.microsoft.com/office/powerpoint/2010/main" val="9391346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6DF838C1-CE38-F446-8260-DDCDD44C512B}"/>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222" b="25167"/>
          <a:stretch/>
        </p:blipFill>
        <p:spPr>
          <a:xfrm>
            <a:off x="0" y="0"/>
            <a:ext cx="12192000" cy="6858000"/>
          </a:xfrm>
          <a:prstGeom prst="rect">
            <a:avLst/>
          </a:prstGeom>
        </p:spPr>
      </p:pic>
      <p:sp>
        <p:nvSpPr>
          <p:cNvPr id="6" name="Title 2">
            <a:extLst>
              <a:ext uri="{FF2B5EF4-FFF2-40B4-BE49-F238E27FC236}">
                <a16:creationId xmlns:a16="http://schemas.microsoft.com/office/drawing/2014/main" id="{B460BCCE-F4E4-1342-9E9E-D887AF906CBC}"/>
              </a:ext>
            </a:extLst>
          </p:cNvPr>
          <p:cNvSpPr txBox="1">
            <a:spLocks/>
          </p:cNvSpPr>
          <p:nvPr/>
        </p:nvSpPr>
        <p:spPr>
          <a:xfrm>
            <a:off x="515936" y="565986"/>
            <a:ext cx="5990881" cy="1368831"/>
          </a:xfrm>
          <a:prstGeom prst="rect">
            <a:avLst/>
          </a:prstGeom>
          <a:blipFill>
            <a:blip r:embed="rId4"/>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0"/>
              </a:spcBef>
              <a:spcAft>
                <a:spcPts val="1800"/>
              </a:spcAft>
            </a:pPr>
            <a:r>
              <a:rPr lang="en-US" sz="5400" dirty="0"/>
              <a:t>Maori wrasse</a:t>
            </a:r>
            <a:br>
              <a:rPr lang="en-US" sz="5400" dirty="0"/>
            </a:br>
            <a:r>
              <a:rPr lang="en-AU" sz="2000" dirty="0"/>
              <a:t>also called </a:t>
            </a:r>
            <a:r>
              <a:rPr lang="en-AU" sz="2000" dirty="0" err="1"/>
              <a:t>humphead</a:t>
            </a:r>
            <a:r>
              <a:rPr lang="en-AU" sz="2000" dirty="0"/>
              <a:t> wrasse or Napoleon wrasse.</a:t>
            </a:r>
            <a:endParaRPr lang="en-US" sz="2000" dirty="0"/>
          </a:p>
        </p:txBody>
      </p:sp>
    </p:spTree>
    <p:extLst>
      <p:ext uri="{BB962C8B-B14F-4D97-AF65-F5344CB8AC3E}">
        <p14:creationId xmlns:p14="http://schemas.microsoft.com/office/powerpoint/2010/main" val="100987547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9608F-3F8F-F443-A5DE-780FBEB23725}"/>
              </a:ext>
            </a:extLst>
          </p:cNvPr>
          <p:cNvSpPr>
            <a:spLocks noGrp="1"/>
          </p:cNvSpPr>
          <p:nvPr>
            <p:ph type="sldNum" sz="quarter" idx="12"/>
          </p:nvPr>
        </p:nvSpPr>
        <p:spPr/>
        <p:txBody>
          <a:bodyPr/>
          <a:lstStyle/>
          <a:p>
            <a:pPr algn="r"/>
            <a:fld id="{C1222EFF-7CC0-EF4B-B73E-C2ADBFEE8731}" type="slidenum">
              <a:rPr lang="en-US" smtClean="0"/>
              <a:pPr algn="r"/>
              <a:t>54</a:t>
            </a:fld>
            <a:endParaRPr lang="en-US" dirty="0"/>
          </a:p>
        </p:txBody>
      </p:sp>
      <p:sp>
        <p:nvSpPr>
          <p:cNvPr id="3" name="Title 2">
            <a:extLst>
              <a:ext uri="{FF2B5EF4-FFF2-40B4-BE49-F238E27FC236}">
                <a16:creationId xmlns:a16="http://schemas.microsoft.com/office/drawing/2014/main" id="{FCDF362B-2032-1340-B80F-7EA80886D051}"/>
              </a:ext>
            </a:extLst>
          </p:cNvPr>
          <p:cNvSpPr>
            <a:spLocks noGrp="1"/>
          </p:cNvSpPr>
          <p:nvPr>
            <p:ph type="title"/>
          </p:nvPr>
        </p:nvSpPr>
        <p:spPr/>
        <p:txBody>
          <a:bodyPr/>
          <a:lstStyle/>
          <a:p>
            <a:r>
              <a:rPr lang="en-AU" sz="4400" dirty="0"/>
              <a:t>Why count Maori wrasse?</a:t>
            </a:r>
            <a:endParaRPr lang="en-US" sz="4400" dirty="0"/>
          </a:p>
        </p:txBody>
      </p:sp>
      <p:sp>
        <p:nvSpPr>
          <p:cNvPr id="4" name="Content Placeholder 3">
            <a:extLst>
              <a:ext uri="{FF2B5EF4-FFF2-40B4-BE49-F238E27FC236}">
                <a16:creationId xmlns:a16="http://schemas.microsoft.com/office/drawing/2014/main" id="{228756EB-4FA1-5547-8238-2B7BABC552D2}"/>
              </a:ext>
            </a:extLst>
          </p:cNvPr>
          <p:cNvSpPr>
            <a:spLocks noGrp="1"/>
          </p:cNvSpPr>
          <p:nvPr>
            <p:ph idx="1"/>
          </p:nvPr>
        </p:nvSpPr>
        <p:spPr>
          <a:xfrm>
            <a:off x="515939" y="1493367"/>
            <a:ext cx="11160124" cy="4326665"/>
          </a:xfrm>
        </p:spPr>
        <p:txBody>
          <a:bodyPr/>
          <a:lstStyle/>
          <a:p>
            <a:pPr>
              <a:spcAft>
                <a:spcPts val="2400"/>
              </a:spcAft>
            </a:pPr>
            <a:r>
              <a:rPr lang="en-US" sz="3200" dirty="0">
                <a:solidFill>
                  <a:schemeClr val="accent2"/>
                </a:solidFill>
              </a:rPr>
              <a:t>Do not answer the question. Wait for an answer.</a:t>
            </a:r>
          </a:p>
          <a:p>
            <a:pPr>
              <a:spcAft>
                <a:spcPts val="2400"/>
              </a:spcAft>
            </a:pPr>
            <a:endParaRPr lang="en-US" sz="3200" dirty="0">
              <a:solidFill>
                <a:schemeClr val="accent2"/>
              </a:solidFill>
            </a:endParaRPr>
          </a:p>
          <a:p>
            <a:pPr>
              <a:spcAft>
                <a:spcPts val="2400"/>
              </a:spcAft>
            </a:pPr>
            <a:endParaRPr lang="en-US" sz="3200" dirty="0">
              <a:solidFill>
                <a:schemeClr val="accent2"/>
              </a:solidFill>
            </a:endParaRPr>
          </a:p>
          <a:p>
            <a:pPr>
              <a:spcAft>
                <a:spcPts val="2400"/>
              </a:spcAft>
            </a:pPr>
            <a:endParaRPr lang="en-US" sz="3200" dirty="0">
              <a:solidFill>
                <a:schemeClr val="accent2"/>
              </a:solidFill>
            </a:endParaRPr>
          </a:p>
          <a:p>
            <a:r>
              <a:rPr lang="en-US" sz="3200" dirty="0"/>
              <a:t>Maori </a:t>
            </a:r>
            <a:r>
              <a:rPr lang="en-US" sz="3200" dirty="0" smtClean="0"/>
              <a:t>wrasse </a:t>
            </a:r>
            <a:r>
              <a:rPr lang="en-US" sz="3200" dirty="0"/>
              <a:t>are listed as </a:t>
            </a:r>
            <a:r>
              <a:rPr lang="en-US" sz="3200" u="sng" dirty="0" smtClean="0"/>
              <a:t>endangered</a:t>
            </a:r>
            <a:r>
              <a:rPr lang="en-US" sz="3200" dirty="0" smtClean="0"/>
              <a:t> and </a:t>
            </a:r>
            <a:r>
              <a:rPr lang="en-US" sz="3200" dirty="0"/>
              <a:t>we need them because they are great for tourism and they help corals by feeding on one of their prey, COTS.</a:t>
            </a:r>
          </a:p>
          <a:p>
            <a:pPr algn="ctr"/>
            <a:endParaRPr lang="en-US" sz="3200" b="1" dirty="0"/>
          </a:p>
        </p:txBody>
      </p:sp>
      <p:pic>
        <p:nvPicPr>
          <p:cNvPr id="5" name="Picture 4">
            <a:extLst>
              <a:ext uri="{FF2B5EF4-FFF2-40B4-BE49-F238E27FC236}">
                <a16:creationId xmlns:a16="http://schemas.microsoft.com/office/drawing/2014/main" id="{437C1019-DBE0-9946-A8B0-51401409EE6E}"/>
              </a:ext>
            </a:extLst>
          </p:cNvPr>
          <p:cNvPicPr>
            <a:picLocks noChangeAspect="1"/>
          </p:cNvPicPr>
          <p:nvPr/>
        </p:nvPicPr>
        <p:blipFill>
          <a:blip r:embed="rId3"/>
          <a:stretch>
            <a:fillRect/>
          </a:stretch>
        </p:blipFill>
        <p:spPr>
          <a:xfrm>
            <a:off x="629578" y="2278701"/>
            <a:ext cx="5361319" cy="2120700"/>
          </a:xfrm>
          <a:prstGeom prst="rect">
            <a:avLst/>
          </a:prstGeom>
        </p:spPr>
      </p:pic>
    </p:spTree>
    <p:extLst>
      <p:ext uri="{BB962C8B-B14F-4D97-AF65-F5344CB8AC3E}">
        <p14:creationId xmlns:p14="http://schemas.microsoft.com/office/powerpoint/2010/main" val="1619421467"/>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29B6F5E7-C535-D54D-AC83-AAADDF53A5B3}"/>
              </a:ext>
            </a:extLst>
          </p:cNvPr>
          <p:cNvPicPr>
            <a:picLocks noChangeAspect="1"/>
          </p:cNvPicPr>
          <p:nvPr/>
        </p:nvPicPr>
        <p:blipFill rotWithShape="1">
          <a:blip r:embed="rId4" cstate="hqprint">
            <a:extLst>
              <a:ext uri="{28A0092B-C50C-407E-A947-70E740481C1C}">
                <a14:useLocalDpi xmlns:a14="http://schemas.microsoft.com/office/drawing/2010/main" val="0"/>
              </a:ext>
            </a:extLst>
          </a:blip>
          <a:srcRect l="4345" t="2466"/>
          <a:stretch/>
        </p:blipFill>
        <p:spPr>
          <a:xfrm>
            <a:off x="1" y="1788558"/>
            <a:ext cx="6096000" cy="4143774"/>
          </a:xfrm>
          <a:prstGeom prst="rect">
            <a:avLst/>
          </a:prstGeom>
        </p:spPr>
      </p:pic>
      <p:pic>
        <p:nvPicPr>
          <p:cNvPr id="13" name="Picture 12">
            <a:extLst>
              <a:ext uri="{FF2B5EF4-FFF2-40B4-BE49-F238E27FC236}">
                <a16:creationId xmlns:a16="http://schemas.microsoft.com/office/drawing/2014/main" id="{A1041200-20F9-0344-AE1F-EAEECD0756DF}"/>
              </a:ext>
            </a:extLst>
          </p:cNvPr>
          <p:cNvPicPr>
            <a:picLocks noChangeAspect="1"/>
          </p:cNvPicPr>
          <p:nvPr/>
        </p:nvPicPr>
        <p:blipFill rotWithShape="1">
          <a:blip r:embed="rId5" cstate="hqprint">
            <a:extLst>
              <a:ext uri="{28A0092B-C50C-407E-A947-70E740481C1C}">
                <a14:useLocalDpi xmlns:a14="http://schemas.microsoft.com/office/drawing/2010/main" val="0"/>
              </a:ext>
            </a:extLst>
          </a:blip>
          <a:srcRect l="888" t="14559" r="17408" b="2106"/>
          <a:stretch/>
        </p:blipFill>
        <p:spPr>
          <a:xfrm>
            <a:off x="6096000" y="1788558"/>
            <a:ext cx="6096000" cy="4143774"/>
          </a:xfrm>
          <a:prstGeom prst="rect">
            <a:avLst/>
          </a:prstGeom>
        </p:spPr>
      </p:pic>
      <p:sp>
        <p:nvSpPr>
          <p:cNvPr id="4" name="Slide Number Placeholder 3">
            <a:extLst>
              <a:ext uri="{FF2B5EF4-FFF2-40B4-BE49-F238E27FC236}">
                <a16:creationId xmlns:a16="http://schemas.microsoft.com/office/drawing/2014/main" id="{CF57B221-1CAE-2B45-90FA-330DF3028981}"/>
              </a:ext>
            </a:extLst>
          </p:cNvPr>
          <p:cNvSpPr>
            <a:spLocks noGrp="1"/>
          </p:cNvSpPr>
          <p:nvPr>
            <p:ph type="sldNum" sz="quarter" idx="12"/>
          </p:nvPr>
        </p:nvSpPr>
        <p:spPr/>
        <p:txBody>
          <a:bodyPr/>
          <a:lstStyle/>
          <a:p>
            <a:pPr algn="r"/>
            <a:fld id="{A23E3DB6-7D61-2E4C-8C80-E9322AEA1496}" type="slidenum">
              <a:rPr lang="en-US" smtClean="0"/>
              <a:pPr algn="r"/>
              <a:t>55</a:t>
            </a:fld>
            <a:endParaRPr lang="en-US" dirty="0"/>
          </a:p>
        </p:txBody>
      </p:sp>
      <p:sp>
        <p:nvSpPr>
          <p:cNvPr id="5" name="Title 4">
            <a:extLst>
              <a:ext uri="{FF2B5EF4-FFF2-40B4-BE49-F238E27FC236}">
                <a16:creationId xmlns:a16="http://schemas.microsoft.com/office/drawing/2014/main" id="{87F34E28-8A92-A048-B894-49E0621CC3BF}"/>
              </a:ext>
            </a:extLst>
          </p:cNvPr>
          <p:cNvSpPr>
            <a:spLocks noGrp="1"/>
          </p:cNvSpPr>
          <p:nvPr>
            <p:ph type="title" idx="4294967295"/>
          </p:nvPr>
        </p:nvSpPr>
        <p:spPr>
          <a:xfrm>
            <a:off x="515938" y="528009"/>
            <a:ext cx="11160125" cy="536575"/>
          </a:xfrm>
          <a:prstGeom prst="rect">
            <a:avLst/>
          </a:prstGeom>
        </p:spPr>
        <p:txBody>
          <a:bodyPr/>
          <a:lstStyle/>
          <a:p>
            <a:pPr algn="ctr"/>
            <a:r>
              <a:rPr lang="en-AU" dirty="0"/>
              <a:t>Why count Maori wrasse?</a:t>
            </a:r>
            <a:endParaRPr lang="en-US" dirty="0"/>
          </a:p>
        </p:txBody>
      </p:sp>
      <p:sp>
        <p:nvSpPr>
          <p:cNvPr id="11" name="TextBox 10">
            <a:extLst>
              <a:ext uri="{FF2B5EF4-FFF2-40B4-BE49-F238E27FC236}">
                <a16:creationId xmlns:a16="http://schemas.microsoft.com/office/drawing/2014/main" id="{23D28B51-B1F9-4A40-92E3-2C285AD03DE3}"/>
              </a:ext>
            </a:extLst>
          </p:cNvPr>
          <p:cNvSpPr txBox="1"/>
          <p:nvPr/>
        </p:nvSpPr>
        <p:spPr>
          <a:xfrm>
            <a:off x="5125655" y="5489130"/>
            <a:ext cx="904085" cy="338554"/>
          </a:xfrm>
          <a:prstGeom prst="rect">
            <a:avLst/>
          </a:prstGeom>
          <a:solidFill>
            <a:schemeClr val="tx2"/>
          </a:solidFill>
          <a:ln>
            <a:noFill/>
          </a:ln>
        </p:spPr>
        <p:txBody>
          <a:bodyPr wrap="square" rtlCol="0">
            <a:spAutoFit/>
          </a:bodyPr>
          <a:lstStyle/>
          <a:p>
            <a:pPr algn="ctr"/>
            <a:r>
              <a:rPr lang="en-AU" sz="1600" dirty="0">
                <a:solidFill>
                  <a:schemeClr val="bg1"/>
                </a:solidFill>
              </a:rPr>
              <a:t>Female</a:t>
            </a:r>
          </a:p>
        </p:txBody>
      </p:sp>
      <p:sp>
        <p:nvSpPr>
          <p:cNvPr id="12" name="TextBox 11">
            <a:extLst>
              <a:ext uri="{FF2B5EF4-FFF2-40B4-BE49-F238E27FC236}">
                <a16:creationId xmlns:a16="http://schemas.microsoft.com/office/drawing/2014/main" id="{EED41314-1770-944E-AF22-998065031783}"/>
              </a:ext>
            </a:extLst>
          </p:cNvPr>
          <p:cNvSpPr txBox="1"/>
          <p:nvPr/>
        </p:nvSpPr>
        <p:spPr>
          <a:xfrm>
            <a:off x="11463341" y="5489130"/>
            <a:ext cx="652348" cy="338554"/>
          </a:xfrm>
          <a:prstGeom prst="rect">
            <a:avLst/>
          </a:prstGeom>
          <a:solidFill>
            <a:schemeClr val="tx2"/>
          </a:solidFill>
          <a:ln>
            <a:noFill/>
          </a:ln>
        </p:spPr>
        <p:txBody>
          <a:bodyPr wrap="square" rtlCol="0">
            <a:spAutoFit/>
          </a:bodyPr>
          <a:lstStyle/>
          <a:p>
            <a:pPr algn="ctr"/>
            <a:r>
              <a:rPr lang="en-AU" sz="1600" dirty="0">
                <a:solidFill>
                  <a:schemeClr val="bg1"/>
                </a:solidFill>
              </a:rPr>
              <a:t>Male</a:t>
            </a:r>
          </a:p>
        </p:txBody>
      </p:sp>
      <p:sp>
        <p:nvSpPr>
          <p:cNvPr id="16" name="TextBox 15">
            <a:extLst>
              <a:ext uri="{FF2B5EF4-FFF2-40B4-BE49-F238E27FC236}">
                <a16:creationId xmlns:a16="http://schemas.microsoft.com/office/drawing/2014/main" id="{0D2CF772-2875-254F-AEF8-59C9FA14B72E}"/>
              </a:ext>
            </a:extLst>
          </p:cNvPr>
          <p:cNvSpPr txBox="1"/>
          <p:nvPr/>
        </p:nvSpPr>
        <p:spPr>
          <a:xfrm>
            <a:off x="10045002" y="1808654"/>
            <a:ext cx="2136947" cy="400110"/>
          </a:xfrm>
          <a:prstGeom prst="rect">
            <a:avLst/>
          </a:prstGeom>
          <a:noFill/>
        </p:spPr>
        <p:txBody>
          <a:bodyPr wrap="square">
            <a:spAutoFit/>
          </a:bodyPr>
          <a:lstStyle/>
          <a:p>
            <a:pPr algn="ctr"/>
            <a:r>
              <a:rPr lang="en-US" sz="2000" b="1" u="sng" dirty="0">
                <a:solidFill>
                  <a:schemeClr val="bg1"/>
                </a:solidFill>
              </a:rPr>
              <a:t>ENDANGERED</a:t>
            </a:r>
          </a:p>
        </p:txBody>
      </p:sp>
      <p:sp>
        <p:nvSpPr>
          <p:cNvPr id="9" name="TextBox 8">
            <a:extLst>
              <a:ext uri="{FF2B5EF4-FFF2-40B4-BE49-F238E27FC236}">
                <a16:creationId xmlns:a16="http://schemas.microsoft.com/office/drawing/2014/main" id="{4F0CC4C8-439A-A24F-8E06-A991F08811EC}"/>
              </a:ext>
            </a:extLst>
          </p:cNvPr>
          <p:cNvSpPr txBox="1"/>
          <p:nvPr/>
        </p:nvSpPr>
        <p:spPr>
          <a:xfrm>
            <a:off x="4049486" y="1808654"/>
            <a:ext cx="2023065" cy="400110"/>
          </a:xfrm>
          <a:prstGeom prst="rect">
            <a:avLst/>
          </a:prstGeom>
          <a:noFill/>
        </p:spPr>
        <p:txBody>
          <a:bodyPr wrap="square">
            <a:spAutoFit/>
          </a:bodyPr>
          <a:lstStyle/>
          <a:p>
            <a:pPr algn="ctr"/>
            <a:r>
              <a:rPr lang="en-US" sz="2000" b="1" u="sng" dirty="0">
                <a:solidFill>
                  <a:schemeClr val="bg1"/>
                </a:solidFill>
              </a:rPr>
              <a:t>ENDANGERED</a:t>
            </a:r>
          </a:p>
        </p:txBody>
      </p:sp>
      <p:pic>
        <p:nvPicPr>
          <p:cNvPr id="15" name="Picture 14">
            <a:extLst>
              <a:ext uri="{FF2B5EF4-FFF2-40B4-BE49-F238E27FC236}">
                <a16:creationId xmlns:a16="http://schemas.microsoft.com/office/drawing/2014/main" id="{5CEAA405-B9D8-9047-8BF2-E20C75DEFF8B}"/>
              </a:ext>
            </a:extLst>
          </p:cNvPr>
          <p:cNvPicPr>
            <a:picLocks noChangeAspect="1"/>
          </p:cNvPicPr>
          <p:nvPr/>
        </p:nvPicPr>
        <p:blipFill>
          <a:blip r:embed="rId6"/>
          <a:stretch>
            <a:fillRect/>
          </a:stretch>
        </p:blipFill>
        <p:spPr>
          <a:xfrm>
            <a:off x="4543958" y="3117111"/>
            <a:ext cx="3104087" cy="1227839"/>
          </a:xfrm>
          <a:prstGeom prst="rect">
            <a:avLst/>
          </a:prstGeom>
          <a:ln w="57150">
            <a:solidFill>
              <a:schemeClr val="tx1"/>
            </a:solidFill>
          </a:ln>
        </p:spPr>
      </p:pic>
    </p:spTree>
    <p:extLst>
      <p:ext uri="{BB962C8B-B14F-4D97-AF65-F5344CB8AC3E}">
        <p14:creationId xmlns:p14="http://schemas.microsoft.com/office/powerpoint/2010/main" val="223473967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56</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r>
              <a:rPr lang="en-AU" sz="3200" dirty="0"/>
              <a:t>Who is counting the male and female Maori wrasse?</a:t>
            </a:r>
          </a:p>
          <a:p>
            <a:r>
              <a:rPr lang="en-AU" sz="3200" dirty="0"/>
              <a:t>Check buddy pair/s </a:t>
            </a:r>
            <a:br>
              <a:rPr lang="en-AU" sz="3200" dirty="0"/>
            </a:br>
            <a:r>
              <a:rPr lang="en-AU" sz="3200" dirty="0"/>
              <a:t>counting Maori wrasse have all their materials.</a:t>
            </a:r>
          </a:p>
        </p:txBody>
      </p:sp>
      <p:pic>
        <p:nvPicPr>
          <p:cNvPr id="8" name="Picture Placeholder 15">
            <a:extLst>
              <a:ext uri="{FF2B5EF4-FFF2-40B4-BE49-F238E27FC236}">
                <a16:creationId xmlns:a16="http://schemas.microsoft.com/office/drawing/2014/main" id="{D19D7C90-A157-1042-8398-2A062A5A622B}"/>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25760829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FD926-D981-0B49-ABE4-CB04852673AF}"/>
              </a:ext>
            </a:extLst>
          </p:cNvPr>
          <p:cNvSpPr>
            <a:spLocks noGrp="1"/>
          </p:cNvSpPr>
          <p:nvPr>
            <p:ph type="sldNum" sz="quarter" idx="12"/>
          </p:nvPr>
        </p:nvSpPr>
        <p:spPr/>
        <p:txBody>
          <a:bodyPr/>
          <a:lstStyle/>
          <a:p>
            <a:pPr algn="r"/>
            <a:fld id="{275F0495-0EA6-8F48-9FDA-F603597FF733}" type="slidenum">
              <a:rPr lang="en-US" smtClean="0"/>
              <a:pPr algn="r"/>
              <a:t>57</a:t>
            </a:fld>
            <a:endParaRPr lang="en-US" dirty="0"/>
          </a:p>
        </p:txBody>
      </p:sp>
      <p:sp>
        <p:nvSpPr>
          <p:cNvPr id="11" name="Content Placeholder 2">
            <a:extLst>
              <a:ext uri="{FF2B5EF4-FFF2-40B4-BE49-F238E27FC236}">
                <a16:creationId xmlns:a16="http://schemas.microsoft.com/office/drawing/2014/main" id="{5DFFC4D0-93AD-FE45-842C-2A64B78F5BEE}"/>
              </a:ext>
            </a:extLst>
          </p:cNvPr>
          <p:cNvSpPr>
            <a:spLocks noGrp="1"/>
          </p:cNvSpPr>
          <p:nvPr>
            <p:ph idx="1"/>
          </p:nvPr>
        </p:nvSpPr>
        <p:spPr>
          <a:xfrm>
            <a:off x="515939" y="549275"/>
            <a:ext cx="5389519" cy="5594349"/>
          </a:xfrm>
        </p:spPr>
        <p:txBody>
          <a:bodyPr/>
          <a:lstStyle/>
          <a:p>
            <a:pPr algn="ctr">
              <a:spcAft>
                <a:spcPts val="1800"/>
              </a:spcAft>
            </a:pPr>
            <a:r>
              <a:rPr lang="en-AU" dirty="0"/>
              <a:t>Who is counting Maori wrasse?</a:t>
            </a:r>
          </a:p>
          <a:p>
            <a:pPr algn="ctr">
              <a:spcAft>
                <a:spcPts val="1800"/>
              </a:spcAft>
            </a:pPr>
            <a:r>
              <a:rPr lang="en-AU" sz="3200" dirty="0"/>
              <a:t>Female / Male</a:t>
            </a:r>
          </a:p>
        </p:txBody>
      </p:sp>
      <p:pic>
        <p:nvPicPr>
          <p:cNvPr id="8" name="Picture Placeholder 15">
            <a:extLst>
              <a:ext uri="{FF2B5EF4-FFF2-40B4-BE49-F238E27FC236}">
                <a16:creationId xmlns:a16="http://schemas.microsoft.com/office/drawing/2014/main" id="{2129FC5F-B7D8-CF49-ABD9-80BA9268F485}"/>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400145533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58</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a:xfrm>
            <a:off x="515937" y="549275"/>
            <a:ext cx="11420689" cy="536575"/>
          </a:xfrm>
        </p:spPr>
        <p:txBody>
          <a:bodyPr/>
          <a:lstStyle/>
          <a:p>
            <a:r>
              <a:rPr lang="en-AU" dirty="0"/>
              <a:t>Sea turtles – green, hawksbill and loggerhead turtles</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627808" cy="4359956"/>
          </a:xfrm>
          <a:prstGeom prst="rect">
            <a:avLst/>
          </a:prstGeom>
          <a:noFill/>
        </p:spPr>
        <p:txBody>
          <a:bodyPr wrap="square">
            <a:noAutofit/>
          </a:bodyPr>
          <a:lstStyle/>
          <a:p>
            <a:pPr>
              <a:spcAft>
                <a:spcPts val="2400"/>
              </a:spcAft>
            </a:pPr>
            <a:r>
              <a:rPr lang="en-AU" sz="2000" b="1" dirty="0">
                <a:solidFill>
                  <a:schemeClr val="accent2"/>
                </a:solidFill>
              </a:rPr>
              <a:t>Prep – year 3</a:t>
            </a:r>
          </a:p>
          <a:p>
            <a:pPr>
              <a:spcAft>
                <a:spcPts val="2400"/>
              </a:spcAft>
            </a:pPr>
            <a:r>
              <a:rPr lang="en-AU" sz="1600" b="1" u="sng" dirty="0">
                <a:solidFill>
                  <a:schemeClr val="tx2"/>
                </a:solidFill>
              </a:rPr>
              <a:t>Biology: living things</a:t>
            </a:r>
            <a:br>
              <a:rPr lang="en-AU" sz="1600" b="1" u="sng" dirty="0">
                <a:solidFill>
                  <a:schemeClr val="tx2"/>
                </a:solidFill>
              </a:rPr>
            </a:br>
            <a:r>
              <a:rPr lang="en-AU" sz="1600" b="1" u="sng" dirty="0">
                <a:solidFill>
                  <a:schemeClr val="tx2"/>
                </a:solidFill>
              </a:rPr>
              <a:t>Geography: places</a:t>
            </a:r>
          </a:p>
          <a:p>
            <a:r>
              <a:rPr lang="en-US" sz="1600" b="1" dirty="0">
                <a:solidFill>
                  <a:schemeClr val="tx2"/>
                </a:solidFill>
              </a:rPr>
              <a:t>What do all sea turtles like to eat?</a:t>
            </a:r>
          </a:p>
          <a:p>
            <a:r>
              <a:rPr lang="en-US" sz="1600" i="1" dirty="0">
                <a:solidFill>
                  <a:schemeClr val="tx2"/>
                </a:solidFill>
              </a:rPr>
              <a:t>Answer: </a:t>
            </a:r>
            <a:r>
              <a:rPr lang="en-US" sz="1600" i="1" dirty="0" smtClean="0">
                <a:solidFill>
                  <a:schemeClr val="tx2"/>
                </a:solidFill>
              </a:rPr>
              <a:t>Jellyfish</a:t>
            </a:r>
            <a:r>
              <a:rPr lang="en-US" sz="1600" i="1" dirty="0">
                <a:solidFill>
                  <a:schemeClr val="tx2"/>
                </a:solidFill>
              </a:rPr>
              <a:t>.</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4</a:t>
            </a:r>
          </a:p>
          <a:p>
            <a:pPr>
              <a:spcAft>
                <a:spcPts val="2400"/>
              </a:spcAft>
            </a:pPr>
            <a:r>
              <a:rPr lang="en-AU" sz="1600" b="1" u="sng" dirty="0">
                <a:solidFill>
                  <a:schemeClr val="tx2"/>
                </a:solidFill>
              </a:rPr>
              <a:t>Biology: life cycle, survival</a:t>
            </a:r>
            <a:br>
              <a:rPr lang="en-AU" sz="1600" b="1" u="sng" dirty="0">
                <a:solidFill>
                  <a:schemeClr val="tx2"/>
                </a:solidFill>
              </a:rPr>
            </a:br>
            <a:r>
              <a:rPr lang="en-AU" sz="1600" b="1" u="sng" dirty="0">
                <a:solidFill>
                  <a:schemeClr val="tx2"/>
                </a:solidFill>
              </a:rPr>
              <a:t>Geography: sustainability</a:t>
            </a:r>
          </a:p>
          <a:p>
            <a:r>
              <a:rPr lang="en-US" sz="1600" b="1" dirty="0">
                <a:solidFill>
                  <a:schemeClr val="tx2"/>
                </a:solidFill>
              </a:rPr>
              <a:t>What do turtles eat that look like jellyfish?</a:t>
            </a:r>
          </a:p>
          <a:p>
            <a:r>
              <a:rPr lang="en-US" sz="1600" i="1" dirty="0">
                <a:solidFill>
                  <a:schemeClr val="tx2"/>
                </a:solidFill>
              </a:rPr>
              <a:t>Answer: </a:t>
            </a:r>
            <a:r>
              <a:rPr lang="en-US" sz="1600" i="1" dirty="0" smtClean="0">
                <a:solidFill>
                  <a:schemeClr val="tx2"/>
                </a:solidFill>
              </a:rPr>
              <a:t>Plastic </a:t>
            </a:r>
            <a:r>
              <a:rPr lang="en-US" sz="1600" i="1" dirty="0">
                <a:solidFill>
                  <a:schemeClr val="tx2"/>
                </a:solidFill>
              </a:rPr>
              <a:t>bags.</a:t>
            </a:r>
          </a:p>
          <a:p>
            <a:pPr algn="ctr"/>
            <a:endParaRPr lang="en-US" sz="1600"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5</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adaptations</a:t>
            </a:r>
            <a:br>
              <a:rPr lang="en-AU" sz="1600" b="1" u="sng" dirty="0">
                <a:solidFill>
                  <a:schemeClr val="tx2"/>
                </a:solidFill>
              </a:rPr>
            </a:br>
            <a:r>
              <a:rPr lang="en-AU" sz="1600" b="1" u="sng" dirty="0">
                <a:solidFill>
                  <a:schemeClr val="tx2"/>
                </a:solidFill>
              </a:rPr>
              <a:t>Geography: people </a:t>
            </a:r>
            <a:br>
              <a:rPr lang="en-AU" sz="1600" b="1" u="sng" dirty="0">
                <a:solidFill>
                  <a:schemeClr val="tx2"/>
                </a:solidFill>
              </a:rPr>
            </a:br>
            <a:r>
              <a:rPr lang="en-AU" sz="1600" b="1" u="sng" dirty="0">
                <a:solidFill>
                  <a:schemeClr val="tx2"/>
                </a:solidFill>
              </a:rPr>
              <a:t>&amp; place</a:t>
            </a:r>
          </a:p>
          <a:p>
            <a:pPr>
              <a:spcAft>
                <a:spcPts val="1200"/>
              </a:spcAft>
            </a:pPr>
            <a:r>
              <a:rPr lang="en-US" sz="1600" b="1" dirty="0">
                <a:solidFill>
                  <a:schemeClr val="tx2"/>
                </a:solidFill>
              </a:rPr>
              <a:t>How long can sea turtles hold their breath?</a:t>
            </a:r>
            <a:br>
              <a:rPr lang="en-US" sz="1600" b="1" dirty="0">
                <a:solidFill>
                  <a:schemeClr val="tx2"/>
                </a:solidFill>
              </a:rPr>
            </a:br>
            <a:r>
              <a:rPr lang="en-US" sz="1600" dirty="0">
                <a:solidFill>
                  <a:schemeClr val="tx2"/>
                </a:solidFill>
              </a:rPr>
              <a:t>This is an open inquiry question.</a:t>
            </a:r>
            <a:r>
              <a:rPr lang="en-US" sz="1050" dirty="0">
                <a:solidFill>
                  <a:schemeClr val="tx2"/>
                </a:solidFill>
              </a:rPr>
              <a:t/>
            </a:r>
            <a:br>
              <a:rPr lang="en-US" sz="1050" dirty="0">
                <a:solidFill>
                  <a:schemeClr val="tx2"/>
                </a:solidFill>
              </a:rPr>
            </a:br>
            <a:r>
              <a:rPr lang="en-US" sz="1600" i="1" dirty="0">
                <a:solidFill>
                  <a:schemeClr val="tx2"/>
                </a:solidFill>
              </a:rPr>
              <a:t>Answer: 4-7 hours if relaxed. Much less if stressed.</a:t>
            </a:r>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6</a:t>
            </a:r>
          </a:p>
          <a:p>
            <a:pPr>
              <a:spcAft>
                <a:spcPts val="2400"/>
              </a:spcAft>
            </a:pPr>
            <a:r>
              <a:rPr lang="en-AU" sz="1600" b="1" u="sng" dirty="0">
                <a:solidFill>
                  <a:schemeClr val="tx2"/>
                </a:solidFill>
              </a:rPr>
              <a:t>Biology: growth, survival</a:t>
            </a:r>
            <a:br>
              <a:rPr lang="en-AU" sz="1600" b="1" u="sng" dirty="0">
                <a:solidFill>
                  <a:schemeClr val="tx2"/>
                </a:solidFill>
              </a:rPr>
            </a:br>
            <a:r>
              <a:rPr lang="en-AU" sz="1600" b="1" u="sng" dirty="0">
                <a:solidFill>
                  <a:schemeClr val="tx2"/>
                </a:solidFill>
              </a:rPr>
              <a:t>Geography: the world</a:t>
            </a:r>
          </a:p>
          <a:p>
            <a:pPr>
              <a:spcAft>
                <a:spcPts val="1200"/>
              </a:spcAft>
            </a:pPr>
            <a:r>
              <a:rPr lang="en-US" sz="1600" b="1" dirty="0">
                <a:solidFill>
                  <a:schemeClr val="tx2"/>
                </a:solidFill>
              </a:rPr>
              <a:t>When is turtle </a:t>
            </a:r>
            <a:br>
              <a:rPr lang="en-US" sz="1600" b="1" dirty="0">
                <a:solidFill>
                  <a:schemeClr val="tx2"/>
                </a:solidFill>
              </a:rPr>
            </a:br>
            <a:r>
              <a:rPr lang="en-US" sz="1600" b="1" dirty="0">
                <a:solidFill>
                  <a:schemeClr val="tx2"/>
                </a:solidFill>
              </a:rPr>
              <a:t>breeding season? </a:t>
            </a:r>
            <a:br>
              <a:rPr lang="en-US" sz="1600" b="1" dirty="0">
                <a:solidFill>
                  <a:schemeClr val="tx2"/>
                </a:solidFill>
              </a:rPr>
            </a:br>
            <a:r>
              <a:rPr lang="en-US" sz="1600" i="1" dirty="0">
                <a:solidFill>
                  <a:schemeClr val="tx2"/>
                </a:solidFill>
              </a:rPr>
              <a:t>Answer: </a:t>
            </a:r>
            <a:r>
              <a:rPr lang="en-US" sz="1600" i="1" dirty="0" smtClean="0">
                <a:solidFill>
                  <a:schemeClr val="tx2"/>
                </a:solidFill>
              </a:rPr>
              <a:t>Summer</a:t>
            </a:r>
            <a:r>
              <a:rPr lang="en-US" sz="1600" i="1" dirty="0">
                <a:solidFill>
                  <a:schemeClr val="tx2"/>
                </a:solidFill>
              </a:rPr>
              <a:t>. Warm sand produces more females. Cool sand produces more males. </a:t>
            </a:r>
          </a:p>
          <a:p>
            <a:pPr>
              <a:spcAft>
                <a:spcPts val="1200"/>
              </a:spcAft>
            </a:pPr>
            <a:r>
              <a:rPr lang="en-US" sz="1600" dirty="0">
                <a:solidFill>
                  <a:schemeClr val="tx2"/>
                </a:solidFill>
              </a:rPr>
              <a:t>‘Girls are hot’ ‘Boys </a:t>
            </a:r>
            <a:br>
              <a:rPr lang="en-US" sz="1600" dirty="0">
                <a:solidFill>
                  <a:schemeClr val="tx2"/>
                </a:solidFill>
              </a:rPr>
            </a:br>
            <a:r>
              <a:rPr lang="en-US" sz="1600" dirty="0">
                <a:solidFill>
                  <a:schemeClr val="tx2"/>
                </a:solidFill>
              </a:rPr>
              <a:t>are cool’</a:t>
            </a:r>
            <a:endParaRPr lang="en-US" sz="1000" dirty="0">
              <a:solidFill>
                <a:schemeClr val="tx2"/>
              </a:solidFill>
            </a:endParaRPr>
          </a:p>
        </p:txBody>
      </p:sp>
    </p:spTree>
    <p:extLst>
      <p:ext uri="{BB962C8B-B14F-4D97-AF65-F5344CB8AC3E}">
        <p14:creationId xmlns:p14="http://schemas.microsoft.com/office/powerpoint/2010/main" val="162774384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8396" r="33009"/>
          <a:stretch/>
        </p:blipFill>
        <p:spPr>
          <a:xfrm>
            <a:off x="8059836" y="0"/>
            <a:ext cx="4132162" cy="6856125"/>
          </a:xfrm>
          <a:prstGeom prst="rect">
            <a:avLst/>
          </a:prstGeom>
        </p:spPr>
      </p:pic>
      <p:pic>
        <p:nvPicPr>
          <p:cNvPr id="3" name="Picture 2"/>
          <p:cNvPicPr>
            <a:picLocks noChangeAspect="1"/>
          </p:cNvPicPr>
          <p:nvPr/>
        </p:nvPicPr>
        <p:blipFill rotWithShape="1">
          <a:blip r:embed="rId4" cstate="print">
            <a:extLst>
              <a:ext uri="{28A0092B-C50C-407E-A947-70E740481C1C}">
                <a14:useLocalDpi xmlns:a14="http://schemas.microsoft.com/office/drawing/2010/main" val="0"/>
              </a:ext>
            </a:extLst>
          </a:blip>
          <a:srcRect l="17738" t="1" r="45216" b="-1"/>
          <a:stretch/>
        </p:blipFill>
        <p:spPr>
          <a:xfrm>
            <a:off x="0" y="0"/>
            <a:ext cx="3966281" cy="6856125"/>
          </a:xfrm>
          <a:prstGeom prst="rect">
            <a:avLst/>
          </a:prstGeom>
        </p:spPr>
      </p:pic>
      <p:pic>
        <p:nvPicPr>
          <p:cNvPr id="7" name="Picture 6"/>
          <p:cNvPicPr>
            <a:picLocks noChangeAspect="1"/>
          </p:cNvPicPr>
          <p:nvPr/>
        </p:nvPicPr>
        <p:blipFill rotWithShape="1">
          <a:blip r:embed="rId5" cstate="print">
            <a:extLst>
              <a:ext uri="{28A0092B-C50C-407E-A947-70E740481C1C}">
                <a14:useLocalDpi xmlns:a14="http://schemas.microsoft.com/office/drawing/2010/main" val="0"/>
              </a:ext>
            </a:extLst>
          </a:blip>
          <a:srcRect l="16177" t="1" r="45590" b="-1"/>
          <a:stretch/>
        </p:blipFill>
        <p:spPr>
          <a:xfrm>
            <a:off x="3966282" y="0"/>
            <a:ext cx="4093553" cy="6856125"/>
          </a:xfrm>
          <a:prstGeom prst="rect">
            <a:avLst/>
          </a:prstGeom>
        </p:spPr>
      </p:pic>
      <p:sp>
        <p:nvSpPr>
          <p:cNvPr id="9" name="TextBox 8">
            <a:extLst>
              <a:ext uri="{FF2B5EF4-FFF2-40B4-BE49-F238E27FC236}">
                <a16:creationId xmlns:a16="http://schemas.microsoft.com/office/drawing/2014/main" id="{AE017788-5384-48BC-AA5C-5CBB20F63F43}"/>
              </a:ext>
            </a:extLst>
          </p:cNvPr>
          <p:cNvSpPr txBox="1"/>
          <p:nvPr/>
        </p:nvSpPr>
        <p:spPr>
          <a:xfrm>
            <a:off x="2102367" y="5908615"/>
            <a:ext cx="1753213" cy="400110"/>
          </a:xfrm>
          <a:prstGeom prst="rect">
            <a:avLst/>
          </a:prstGeom>
          <a:solidFill>
            <a:schemeClr val="tx2"/>
          </a:solidFill>
        </p:spPr>
        <p:txBody>
          <a:bodyPr wrap="square">
            <a:spAutoFit/>
          </a:bodyPr>
          <a:lstStyle/>
          <a:p>
            <a:pPr algn="ctr"/>
            <a:r>
              <a:rPr lang="en-US" sz="2000" b="1" dirty="0">
                <a:solidFill>
                  <a:schemeClr val="bg1"/>
                </a:solidFill>
              </a:rPr>
              <a:t>Green turtle</a:t>
            </a:r>
          </a:p>
        </p:txBody>
      </p:sp>
      <p:sp>
        <p:nvSpPr>
          <p:cNvPr id="10" name="TextBox 9">
            <a:extLst>
              <a:ext uri="{FF2B5EF4-FFF2-40B4-BE49-F238E27FC236}">
                <a16:creationId xmlns:a16="http://schemas.microsoft.com/office/drawing/2014/main" id="{9285D1F8-785C-4540-A645-B2EDFD8A94F6}"/>
              </a:ext>
            </a:extLst>
          </p:cNvPr>
          <p:cNvSpPr txBox="1"/>
          <p:nvPr/>
        </p:nvSpPr>
        <p:spPr>
          <a:xfrm>
            <a:off x="5833920" y="5908614"/>
            <a:ext cx="2113194" cy="400110"/>
          </a:xfrm>
          <a:prstGeom prst="rect">
            <a:avLst/>
          </a:prstGeom>
          <a:solidFill>
            <a:schemeClr val="tx2"/>
          </a:solidFill>
        </p:spPr>
        <p:txBody>
          <a:bodyPr wrap="square">
            <a:spAutoFit/>
          </a:bodyPr>
          <a:lstStyle/>
          <a:p>
            <a:pPr algn="ctr"/>
            <a:r>
              <a:rPr lang="en-US" sz="2000" b="1" dirty="0">
                <a:solidFill>
                  <a:schemeClr val="bg1"/>
                </a:solidFill>
              </a:rPr>
              <a:t>Hawksbill turtle</a:t>
            </a:r>
          </a:p>
        </p:txBody>
      </p:sp>
      <p:sp>
        <p:nvSpPr>
          <p:cNvPr id="11" name="TextBox 10">
            <a:extLst>
              <a:ext uri="{FF2B5EF4-FFF2-40B4-BE49-F238E27FC236}">
                <a16:creationId xmlns:a16="http://schemas.microsoft.com/office/drawing/2014/main" id="{DA13D6F7-2555-4E37-8947-C6944B5D5787}"/>
              </a:ext>
            </a:extLst>
          </p:cNvPr>
          <p:cNvSpPr txBox="1"/>
          <p:nvPr/>
        </p:nvSpPr>
        <p:spPr>
          <a:xfrm>
            <a:off x="9156026" y="5908615"/>
            <a:ext cx="2520037" cy="400110"/>
          </a:xfrm>
          <a:prstGeom prst="rect">
            <a:avLst/>
          </a:prstGeom>
          <a:solidFill>
            <a:schemeClr val="tx2"/>
          </a:solidFill>
        </p:spPr>
        <p:txBody>
          <a:bodyPr wrap="square">
            <a:spAutoFit/>
          </a:bodyPr>
          <a:lstStyle/>
          <a:p>
            <a:pPr algn="ctr"/>
            <a:r>
              <a:rPr lang="en-US" sz="2000" b="1" dirty="0">
                <a:solidFill>
                  <a:schemeClr val="bg1"/>
                </a:solidFill>
              </a:rPr>
              <a:t>Loggerhead turtle</a:t>
            </a:r>
          </a:p>
        </p:txBody>
      </p:sp>
      <p:sp>
        <p:nvSpPr>
          <p:cNvPr id="12" name="Title 2">
            <a:extLst>
              <a:ext uri="{FF2B5EF4-FFF2-40B4-BE49-F238E27FC236}">
                <a16:creationId xmlns:a16="http://schemas.microsoft.com/office/drawing/2014/main" id="{D10A18D6-671D-9948-935E-E7478F1405CC}"/>
              </a:ext>
            </a:extLst>
          </p:cNvPr>
          <p:cNvSpPr txBox="1">
            <a:spLocks/>
          </p:cNvSpPr>
          <p:nvPr/>
        </p:nvSpPr>
        <p:spPr>
          <a:xfrm>
            <a:off x="515937" y="549276"/>
            <a:ext cx="3671749" cy="934968"/>
          </a:xfrm>
          <a:prstGeom prst="rect">
            <a:avLst/>
          </a:prstGeom>
          <a:blipFill dpi="0" rotWithShape="1">
            <a:blip r:embed="rId6"/>
            <a:srcRect/>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gn="ctr">
              <a:lnSpc>
                <a:spcPct val="100000"/>
              </a:lnSpc>
              <a:spcAft>
                <a:spcPts val="1800"/>
              </a:spcAft>
            </a:pPr>
            <a:r>
              <a:rPr lang="en-US" sz="5400" dirty="0"/>
              <a:t>Sea turtles</a:t>
            </a:r>
            <a:endParaRPr lang="en-US" sz="2000" dirty="0"/>
          </a:p>
        </p:txBody>
      </p:sp>
    </p:spTree>
    <p:extLst>
      <p:ext uri="{BB962C8B-B14F-4D97-AF65-F5344CB8AC3E}">
        <p14:creationId xmlns:p14="http://schemas.microsoft.com/office/powerpoint/2010/main" val="37579223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689291-7B5B-5440-8B55-67CAAD331053}"/>
              </a:ext>
            </a:extLst>
          </p:cNvPr>
          <p:cNvSpPr>
            <a:spLocks noGrp="1"/>
          </p:cNvSpPr>
          <p:nvPr>
            <p:ph type="sldNum" sz="quarter" idx="12"/>
          </p:nvPr>
        </p:nvSpPr>
        <p:spPr/>
        <p:txBody>
          <a:bodyPr/>
          <a:lstStyle/>
          <a:p>
            <a:pPr algn="r"/>
            <a:fld id="{9F22CC13-5CF8-3442-9E61-DD8983EAEEE2}" type="slidenum">
              <a:rPr lang="en-US" smtClean="0"/>
              <a:pPr algn="r"/>
              <a:t>6</a:t>
            </a:fld>
            <a:endParaRPr lang="en-US" dirty="0"/>
          </a:p>
        </p:txBody>
      </p:sp>
      <p:sp>
        <p:nvSpPr>
          <p:cNvPr id="5" name="Title 4">
            <a:extLst>
              <a:ext uri="{FF2B5EF4-FFF2-40B4-BE49-F238E27FC236}">
                <a16:creationId xmlns:a16="http://schemas.microsoft.com/office/drawing/2014/main" id="{C6B5D941-1CF2-FE45-8C70-EA80F4BA7CA8}"/>
              </a:ext>
            </a:extLst>
          </p:cNvPr>
          <p:cNvSpPr>
            <a:spLocks noGrp="1"/>
          </p:cNvSpPr>
          <p:nvPr>
            <p:ph type="title"/>
          </p:nvPr>
        </p:nvSpPr>
        <p:spPr>
          <a:xfrm>
            <a:off x="515938" y="486215"/>
            <a:ext cx="11160124" cy="536575"/>
          </a:xfrm>
        </p:spPr>
        <p:txBody>
          <a:bodyPr/>
          <a:lstStyle/>
          <a:p>
            <a:pPr algn="ctr"/>
            <a:r>
              <a:rPr lang="en-AU" sz="4400" dirty="0"/>
              <a:t>What we count in 10 </a:t>
            </a:r>
            <a:r>
              <a:rPr lang="en-AU" sz="4400" dirty="0" smtClean="0"/>
              <a:t>minutes.</a:t>
            </a:r>
            <a:endParaRPr lang="en-US" sz="4400" dirty="0"/>
          </a:p>
        </p:txBody>
      </p:sp>
      <p:pic>
        <p:nvPicPr>
          <p:cNvPr id="6" name="Picture 5">
            <a:extLst>
              <a:ext uri="{FF2B5EF4-FFF2-40B4-BE49-F238E27FC236}">
                <a16:creationId xmlns:a16="http://schemas.microsoft.com/office/drawing/2014/main" id="{25E3EB84-0EF4-BB44-9BD2-32DD08CA0AE2}"/>
              </a:ext>
            </a:extLst>
          </p:cNvPr>
          <p:cNvPicPr>
            <a:picLocks noChangeAspect="1"/>
          </p:cNvPicPr>
          <p:nvPr/>
        </p:nvPicPr>
        <p:blipFill rotWithShape="1">
          <a:blip r:embed="rId4"/>
          <a:srcRect t="22313"/>
          <a:stretch/>
        </p:blipFill>
        <p:spPr>
          <a:xfrm>
            <a:off x="1819656" y="1345971"/>
            <a:ext cx="8552688" cy="4810887"/>
          </a:xfrm>
          <a:prstGeom prst="rect">
            <a:avLst/>
          </a:prstGeom>
        </p:spPr>
      </p:pic>
    </p:spTree>
    <p:extLst>
      <p:ext uri="{BB962C8B-B14F-4D97-AF65-F5344CB8AC3E}">
        <p14:creationId xmlns:p14="http://schemas.microsoft.com/office/powerpoint/2010/main" val="4030056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8FDA686-C6B5-984A-98A5-1FF166E6A219}"/>
              </a:ext>
            </a:extLst>
          </p:cNvPr>
          <p:cNvSpPr>
            <a:spLocks noGrp="1"/>
          </p:cNvSpPr>
          <p:nvPr>
            <p:ph type="sldNum" sz="quarter" idx="12"/>
          </p:nvPr>
        </p:nvSpPr>
        <p:spPr/>
        <p:txBody>
          <a:bodyPr/>
          <a:lstStyle/>
          <a:p>
            <a:pPr algn="r"/>
            <a:fld id="{275F0495-0EA6-8F48-9FDA-F603597FF733}" type="slidenum">
              <a:rPr lang="en-US" smtClean="0"/>
              <a:pPr algn="r"/>
              <a:t>60</a:t>
            </a:fld>
            <a:endParaRPr lang="en-US" dirty="0"/>
          </a:p>
        </p:txBody>
      </p:sp>
      <p:sp>
        <p:nvSpPr>
          <p:cNvPr id="3" name="Content Placeholder 2">
            <a:extLst>
              <a:ext uri="{FF2B5EF4-FFF2-40B4-BE49-F238E27FC236}">
                <a16:creationId xmlns:a16="http://schemas.microsoft.com/office/drawing/2014/main" id="{518C6B5D-2A5E-B04A-8AAB-C2CC1127DD38}"/>
              </a:ext>
            </a:extLst>
          </p:cNvPr>
          <p:cNvSpPr>
            <a:spLocks noGrp="1"/>
          </p:cNvSpPr>
          <p:nvPr>
            <p:ph idx="1"/>
          </p:nvPr>
        </p:nvSpPr>
        <p:spPr/>
        <p:txBody>
          <a:bodyPr/>
          <a:lstStyle/>
          <a:p>
            <a:r>
              <a:rPr lang="en-US" dirty="0"/>
              <a:t>Plastic bags look like yummy jellyfish!</a:t>
            </a:r>
          </a:p>
        </p:txBody>
      </p:sp>
      <p:pic>
        <p:nvPicPr>
          <p:cNvPr id="5" name="Picture Placeholder 4">
            <a:extLst>
              <a:ext uri="{FF2B5EF4-FFF2-40B4-BE49-F238E27FC236}">
                <a16:creationId xmlns:a16="http://schemas.microsoft.com/office/drawing/2014/main" id="{AABD0026-E144-AA4D-998E-6B8BB7B8A11A}"/>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t="14162" b="8036"/>
          <a:stretch/>
        </p:blipFill>
        <p:spPr>
          <a:xfrm>
            <a:off x="6286500" y="549274"/>
            <a:ext cx="5389563" cy="5594400"/>
          </a:xfrm>
          <a:prstGeom prst="rect">
            <a:avLst/>
          </a:prstGeom>
        </p:spPr>
      </p:pic>
    </p:spTree>
    <p:extLst>
      <p:ext uri="{BB962C8B-B14F-4D97-AF65-F5344CB8AC3E}">
        <p14:creationId xmlns:p14="http://schemas.microsoft.com/office/powerpoint/2010/main" val="15205164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3A11415-DB32-C541-BD46-1105068C24A5}"/>
              </a:ext>
            </a:extLst>
          </p:cNvPr>
          <p:cNvSpPr>
            <a:spLocks noGrp="1"/>
          </p:cNvSpPr>
          <p:nvPr>
            <p:ph type="body" sz="quarter" idx="12"/>
          </p:nvPr>
        </p:nvSpPr>
        <p:spPr/>
        <p:txBody>
          <a:bodyPr/>
          <a:lstStyle/>
          <a:p>
            <a:pPr marL="457200" indent="-457200" algn="l">
              <a:spcAft>
                <a:spcPts val="1800"/>
              </a:spcAft>
              <a:buFont typeface="Arial" panose="020B0604020202020204" pitchFamily="34" charset="0"/>
              <a:buChar char="•"/>
            </a:pPr>
            <a:r>
              <a:rPr lang="en-US" sz="2000" dirty="0"/>
              <a:t>Most rubbish enters the sea via overflowing bins or litter on the ground that is carried by the wind. It also travels to the sea via storm water drains, rivers and flood waters. </a:t>
            </a:r>
          </a:p>
          <a:p>
            <a:pPr marL="457200" indent="-457200" algn="l">
              <a:spcAft>
                <a:spcPts val="1800"/>
              </a:spcAft>
              <a:buFont typeface="Arial" panose="020B0604020202020204" pitchFamily="34" charset="0"/>
              <a:buChar char="•"/>
            </a:pPr>
            <a:r>
              <a:rPr lang="en-US" sz="2000" dirty="0">
                <a:solidFill>
                  <a:srgbClr val="191414"/>
                </a:solidFill>
              </a:rPr>
              <a:t>The </a:t>
            </a:r>
            <a:r>
              <a:rPr lang="en-US" sz="2000" dirty="0"/>
              <a:t>“Great Pacific </a:t>
            </a:r>
            <a:r>
              <a:rPr lang="en-US" sz="2000" dirty="0" smtClean="0"/>
              <a:t>Garbage Patch</a:t>
            </a:r>
            <a:r>
              <a:rPr lang="en-US" sz="2000" dirty="0"/>
              <a:t>”, is a large area in the Pacific Ocean that is approximately the size of South Australia with debris extending 6 meters down into the water column.</a:t>
            </a:r>
          </a:p>
          <a:p>
            <a:pPr marL="457200" indent="-457200" algn="l">
              <a:spcAft>
                <a:spcPts val="1800"/>
              </a:spcAft>
              <a:buFont typeface="Arial" panose="020B0604020202020204" pitchFamily="34" charset="0"/>
              <a:buChar char="•"/>
            </a:pPr>
            <a:r>
              <a:rPr lang="en-US" sz="2000" dirty="0"/>
              <a:t>Researchers have estimated that for every 1 kilogram of plankton in the Garbage Patch, there is 6 kilograms of plastic.</a:t>
            </a:r>
          </a:p>
        </p:txBody>
      </p:sp>
      <p:sp>
        <p:nvSpPr>
          <p:cNvPr id="3" name="Slide Number Placeholder 2">
            <a:extLst>
              <a:ext uri="{FF2B5EF4-FFF2-40B4-BE49-F238E27FC236}">
                <a16:creationId xmlns:a16="http://schemas.microsoft.com/office/drawing/2014/main" id="{46496C69-0D66-9E47-B90F-F3217BA2CB35}"/>
              </a:ext>
            </a:extLst>
          </p:cNvPr>
          <p:cNvSpPr>
            <a:spLocks noGrp="1"/>
          </p:cNvSpPr>
          <p:nvPr>
            <p:ph type="sldNum" sz="quarter" idx="13"/>
          </p:nvPr>
        </p:nvSpPr>
        <p:spPr/>
        <p:txBody>
          <a:bodyPr/>
          <a:lstStyle/>
          <a:p>
            <a:pPr algn="r"/>
            <a:fld id="{275F0495-0EA6-8F48-9FDA-F603597FF733}" type="slidenum">
              <a:rPr lang="en-US" smtClean="0"/>
              <a:pPr algn="r"/>
              <a:t>61</a:t>
            </a:fld>
            <a:endParaRPr lang="en-US" dirty="0"/>
          </a:p>
        </p:txBody>
      </p:sp>
    </p:spTree>
    <p:extLst>
      <p:ext uri="{BB962C8B-B14F-4D97-AF65-F5344CB8AC3E}">
        <p14:creationId xmlns:p14="http://schemas.microsoft.com/office/powerpoint/2010/main" val="321204085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Ghostnets fish on: marine rubbish threatens northern Australian turtles">
            <a:extLst>
              <a:ext uri="{FF2B5EF4-FFF2-40B4-BE49-F238E27FC236}">
                <a16:creationId xmlns:a16="http://schemas.microsoft.com/office/drawing/2014/main" id="{39E02A60-05E0-47FA-B9CB-6C4116906F9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b="14750"/>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693C5DB7-ED2A-43D8-A1D9-B040B9E72EDC}"/>
              </a:ext>
            </a:extLst>
          </p:cNvPr>
          <p:cNvSpPr txBox="1"/>
          <p:nvPr/>
        </p:nvSpPr>
        <p:spPr>
          <a:xfrm>
            <a:off x="7113391" y="6595717"/>
            <a:ext cx="5431536" cy="276999"/>
          </a:xfrm>
          <a:prstGeom prst="rect">
            <a:avLst/>
          </a:prstGeom>
          <a:noFill/>
        </p:spPr>
        <p:txBody>
          <a:bodyPr wrap="square" rtlCol="0">
            <a:spAutoFit/>
          </a:bodyPr>
          <a:lstStyle/>
          <a:p>
            <a:r>
              <a:rPr lang="en-US" sz="1200" b="0" i="0" dirty="0">
                <a:effectLst/>
                <a:latin typeface="Helvetica Neue"/>
              </a:rPr>
              <a:t>AAP Image/Department of the Environment and Heritage/Melbourne Zoo</a:t>
            </a:r>
            <a:endParaRPr lang="en-AU" sz="1200" dirty="0"/>
          </a:p>
        </p:txBody>
      </p:sp>
    </p:spTree>
    <p:extLst>
      <p:ext uri="{BB962C8B-B14F-4D97-AF65-F5344CB8AC3E}">
        <p14:creationId xmlns:p14="http://schemas.microsoft.com/office/powerpoint/2010/main" val="232234322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564A5321-2AD7-2745-9E1A-25C06BC2770C}"/>
              </a:ext>
            </a:extLst>
          </p:cNvPr>
          <p:cNvSpPr>
            <a:spLocks noGrp="1"/>
          </p:cNvSpPr>
          <p:nvPr>
            <p:ph idx="1"/>
          </p:nvPr>
        </p:nvSpPr>
        <p:spPr>
          <a:xfrm>
            <a:off x="515939" y="1996068"/>
            <a:ext cx="11160124" cy="4147556"/>
          </a:xfrm>
        </p:spPr>
        <p:txBody>
          <a:bodyPr/>
          <a:lstStyle/>
          <a:p>
            <a:endParaRPr lang="en-US" dirty="0"/>
          </a:p>
        </p:txBody>
      </p:sp>
      <p:sp>
        <p:nvSpPr>
          <p:cNvPr id="5" name="Title 4">
            <a:extLst>
              <a:ext uri="{FF2B5EF4-FFF2-40B4-BE49-F238E27FC236}">
                <a16:creationId xmlns:a16="http://schemas.microsoft.com/office/drawing/2014/main" id="{4690525F-6D14-CE46-B000-417690968880}"/>
              </a:ext>
            </a:extLst>
          </p:cNvPr>
          <p:cNvSpPr>
            <a:spLocks noGrp="1"/>
          </p:cNvSpPr>
          <p:nvPr>
            <p:ph type="title"/>
          </p:nvPr>
        </p:nvSpPr>
        <p:spPr>
          <a:xfrm>
            <a:off x="515938" y="549275"/>
            <a:ext cx="11160124" cy="967291"/>
          </a:xfrm>
        </p:spPr>
        <p:txBody>
          <a:bodyPr/>
          <a:lstStyle/>
          <a:p>
            <a:pPr>
              <a:lnSpc>
                <a:spcPct val="100000"/>
              </a:lnSpc>
              <a:spcAft>
                <a:spcPts val="1800"/>
              </a:spcAft>
            </a:pPr>
            <a:r>
              <a:rPr lang="en-US" dirty="0"/>
              <a:t>All storm water drains lead to the sea.</a:t>
            </a:r>
            <a:br>
              <a:rPr lang="en-US" dirty="0"/>
            </a:br>
            <a:r>
              <a:rPr lang="en-US" sz="2000" i="1" dirty="0"/>
              <a:t>How can I help the Great Barrier Reef?</a:t>
            </a:r>
            <a:endParaRPr lang="en-US" sz="2000" dirty="0"/>
          </a:p>
        </p:txBody>
      </p:sp>
      <p:sp>
        <p:nvSpPr>
          <p:cNvPr id="2" name="Slide Number Placeholder 1">
            <a:extLst>
              <a:ext uri="{FF2B5EF4-FFF2-40B4-BE49-F238E27FC236}">
                <a16:creationId xmlns:a16="http://schemas.microsoft.com/office/drawing/2014/main" id="{D4D103B8-CF3B-9B47-9CE1-0B7A95AF80DA}"/>
              </a:ext>
            </a:extLst>
          </p:cNvPr>
          <p:cNvSpPr>
            <a:spLocks noGrp="1"/>
          </p:cNvSpPr>
          <p:nvPr>
            <p:ph type="sldNum" sz="quarter" idx="12"/>
          </p:nvPr>
        </p:nvSpPr>
        <p:spPr/>
        <p:txBody>
          <a:bodyPr/>
          <a:lstStyle/>
          <a:p>
            <a:pPr algn="r"/>
            <a:fld id="{C1222EFF-7CC0-EF4B-B73E-C2ADBFEE8731}" type="slidenum">
              <a:rPr lang="en-US" smtClean="0"/>
              <a:pPr algn="r"/>
              <a:t>63</a:t>
            </a:fld>
            <a:endParaRPr lang="en-US" dirty="0"/>
          </a:p>
        </p:txBody>
      </p:sp>
      <p:pic>
        <p:nvPicPr>
          <p:cNvPr id="7" name="Picture 2" descr="Cairns drain stencil project, alerting people that ‘This drains to the Great Barrier Reef’">
            <a:extLst>
              <a:ext uri="{FF2B5EF4-FFF2-40B4-BE49-F238E27FC236}">
                <a16:creationId xmlns:a16="http://schemas.microsoft.com/office/drawing/2014/main" id="{D6DC5BDB-40B5-884D-B17C-584937556D57}"/>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8837"/>
          <a:stretch/>
        </p:blipFill>
        <p:spPr bwMode="auto">
          <a:xfrm>
            <a:off x="515937" y="1773044"/>
            <a:ext cx="4163906" cy="43705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E87FA95-0542-E74E-B7DA-3D922CA1E327}"/>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652" t="4479" b="3477"/>
          <a:stretch/>
        </p:blipFill>
        <p:spPr>
          <a:xfrm>
            <a:off x="4679843" y="1773044"/>
            <a:ext cx="6996218" cy="4370580"/>
          </a:xfrm>
          <a:prstGeom prst="rect">
            <a:avLst/>
          </a:prstGeom>
        </p:spPr>
      </p:pic>
    </p:spTree>
    <p:extLst>
      <p:ext uri="{BB962C8B-B14F-4D97-AF65-F5344CB8AC3E}">
        <p14:creationId xmlns:p14="http://schemas.microsoft.com/office/powerpoint/2010/main" val="129774286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9608F-3F8F-F443-A5DE-780FBEB23725}"/>
              </a:ext>
            </a:extLst>
          </p:cNvPr>
          <p:cNvSpPr>
            <a:spLocks noGrp="1"/>
          </p:cNvSpPr>
          <p:nvPr>
            <p:ph type="sldNum" sz="quarter" idx="12"/>
          </p:nvPr>
        </p:nvSpPr>
        <p:spPr/>
        <p:txBody>
          <a:bodyPr/>
          <a:lstStyle/>
          <a:p>
            <a:pPr algn="r"/>
            <a:fld id="{C1222EFF-7CC0-EF4B-B73E-C2ADBFEE8731}" type="slidenum">
              <a:rPr lang="en-US" smtClean="0"/>
              <a:pPr algn="r"/>
              <a:t>64</a:t>
            </a:fld>
            <a:endParaRPr lang="en-US" dirty="0"/>
          </a:p>
        </p:txBody>
      </p:sp>
      <p:sp>
        <p:nvSpPr>
          <p:cNvPr id="3" name="Title 2">
            <a:extLst>
              <a:ext uri="{FF2B5EF4-FFF2-40B4-BE49-F238E27FC236}">
                <a16:creationId xmlns:a16="http://schemas.microsoft.com/office/drawing/2014/main" id="{FCDF362B-2032-1340-B80F-7EA80886D051}"/>
              </a:ext>
            </a:extLst>
          </p:cNvPr>
          <p:cNvSpPr>
            <a:spLocks noGrp="1"/>
          </p:cNvSpPr>
          <p:nvPr>
            <p:ph type="title"/>
          </p:nvPr>
        </p:nvSpPr>
        <p:spPr/>
        <p:txBody>
          <a:bodyPr/>
          <a:lstStyle/>
          <a:p>
            <a:r>
              <a:rPr lang="en-AU" sz="4400" dirty="0"/>
              <a:t>Why count sea turtles?</a:t>
            </a:r>
            <a:endParaRPr lang="en-US" sz="4400" dirty="0"/>
          </a:p>
        </p:txBody>
      </p:sp>
      <p:sp>
        <p:nvSpPr>
          <p:cNvPr id="4" name="Content Placeholder 3">
            <a:extLst>
              <a:ext uri="{FF2B5EF4-FFF2-40B4-BE49-F238E27FC236}">
                <a16:creationId xmlns:a16="http://schemas.microsoft.com/office/drawing/2014/main" id="{228756EB-4FA1-5547-8238-2B7BABC552D2}"/>
              </a:ext>
            </a:extLst>
          </p:cNvPr>
          <p:cNvSpPr>
            <a:spLocks noGrp="1"/>
          </p:cNvSpPr>
          <p:nvPr>
            <p:ph idx="1"/>
          </p:nvPr>
        </p:nvSpPr>
        <p:spPr>
          <a:xfrm>
            <a:off x="515939" y="1493367"/>
            <a:ext cx="11160124" cy="4326665"/>
          </a:xfrm>
        </p:spPr>
        <p:txBody>
          <a:bodyPr/>
          <a:lstStyle/>
          <a:p>
            <a:pPr>
              <a:spcAft>
                <a:spcPts val="2400"/>
              </a:spcAft>
            </a:pPr>
            <a:r>
              <a:rPr lang="en-US" sz="3200" dirty="0">
                <a:solidFill>
                  <a:schemeClr val="accent2"/>
                </a:solidFill>
              </a:rPr>
              <a:t>Do not answer the question. Wait for an answer.</a:t>
            </a:r>
          </a:p>
          <a:p>
            <a:r>
              <a:rPr lang="en-US" sz="3200" dirty="0"/>
              <a:t>All are threatened with extinction</a:t>
            </a:r>
            <a:r>
              <a:rPr lang="en-US" sz="3200" b="1" dirty="0"/>
              <a:t>.</a:t>
            </a:r>
            <a:endParaRPr lang="en-US" sz="3200" dirty="0"/>
          </a:p>
        </p:txBody>
      </p:sp>
    </p:spTree>
    <p:extLst>
      <p:ext uri="{BB962C8B-B14F-4D97-AF65-F5344CB8AC3E}">
        <p14:creationId xmlns:p14="http://schemas.microsoft.com/office/powerpoint/2010/main" val="120256513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869A28A-496A-7947-927C-051F9186700A}"/>
              </a:ext>
            </a:extLst>
          </p:cNvPr>
          <p:cNvSpPr>
            <a:spLocks noGrp="1"/>
          </p:cNvSpPr>
          <p:nvPr>
            <p:ph type="title"/>
          </p:nvPr>
        </p:nvSpPr>
        <p:spPr/>
        <p:txBody>
          <a:bodyPr/>
          <a:lstStyle/>
          <a:p>
            <a:pPr algn="ctr"/>
            <a:r>
              <a:rPr lang="en-AU" sz="4400" dirty="0"/>
              <a:t>Why count sea turtles?</a:t>
            </a:r>
            <a:endParaRPr lang="en-US" sz="4400" dirty="0"/>
          </a:p>
        </p:txBody>
      </p:sp>
      <p:sp>
        <p:nvSpPr>
          <p:cNvPr id="4" name="Slide Number Placeholder 3">
            <a:extLst>
              <a:ext uri="{FF2B5EF4-FFF2-40B4-BE49-F238E27FC236}">
                <a16:creationId xmlns:a16="http://schemas.microsoft.com/office/drawing/2014/main" id="{AA0F0765-4A90-5148-8319-36D6DFC3840C}"/>
              </a:ext>
            </a:extLst>
          </p:cNvPr>
          <p:cNvSpPr>
            <a:spLocks noGrp="1"/>
          </p:cNvSpPr>
          <p:nvPr>
            <p:ph type="sldNum" sz="quarter" idx="12"/>
          </p:nvPr>
        </p:nvSpPr>
        <p:spPr/>
        <p:txBody>
          <a:bodyPr/>
          <a:lstStyle/>
          <a:p>
            <a:pPr algn="r"/>
            <a:fld id="{A23E3DB6-7D61-2E4C-8C80-E9322AEA1496}" type="slidenum">
              <a:rPr lang="en-US" smtClean="0"/>
              <a:pPr algn="r"/>
              <a:t>65</a:t>
            </a:fld>
            <a:endParaRPr lang="en-US" dirty="0"/>
          </a:p>
        </p:txBody>
      </p:sp>
      <p:pic>
        <p:nvPicPr>
          <p:cNvPr id="8" name="Picture 7">
            <a:extLst>
              <a:ext uri="{FF2B5EF4-FFF2-40B4-BE49-F238E27FC236}">
                <a16:creationId xmlns:a16="http://schemas.microsoft.com/office/drawing/2014/main" id="{30333274-4569-3842-A3CD-F51F775ACE83}"/>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17439" r="2576" b="32893"/>
          <a:stretch/>
        </p:blipFill>
        <p:spPr>
          <a:xfrm>
            <a:off x="0" y="1788558"/>
            <a:ext cx="12192000" cy="4143774"/>
          </a:xfrm>
          <a:prstGeom prst="rect">
            <a:avLst/>
          </a:prstGeom>
        </p:spPr>
      </p:pic>
    </p:spTree>
    <p:extLst>
      <p:ext uri="{BB962C8B-B14F-4D97-AF65-F5344CB8AC3E}">
        <p14:creationId xmlns:p14="http://schemas.microsoft.com/office/powerpoint/2010/main" val="10594492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66</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r>
              <a:rPr lang="en-AU" sz="3200" dirty="0"/>
              <a:t>Who is counting the </a:t>
            </a:r>
            <a:br>
              <a:rPr lang="en-AU" sz="3200" dirty="0"/>
            </a:br>
            <a:r>
              <a:rPr lang="en-AU" sz="3200" dirty="0" smtClean="0"/>
              <a:t>Green</a:t>
            </a:r>
            <a:r>
              <a:rPr lang="en-AU" sz="3200" dirty="0"/>
              <a:t>, </a:t>
            </a:r>
            <a:r>
              <a:rPr lang="en-AU" sz="3200" dirty="0" smtClean="0"/>
              <a:t>Hawksbill </a:t>
            </a:r>
            <a:r>
              <a:rPr lang="en-AU" sz="3200" dirty="0"/>
              <a:t>and all other sea turtles?</a:t>
            </a:r>
          </a:p>
          <a:p>
            <a:r>
              <a:rPr lang="en-AU" sz="3200" dirty="0"/>
              <a:t>Check buddy pair/s </a:t>
            </a:r>
            <a:br>
              <a:rPr lang="en-AU" sz="3200" dirty="0"/>
            </a:br>
            <a:r>
              <a:rPr lang="en-AU" sz="3200" dirty="0"/>
              <a:t>counting sea turtles have all their materials.</a:t>
            </a:r>
          </a:p>
        </p:txBody>
      </p:sp>
      <p:pic>
        <p:nvPicPr>
          <p:cNvPr id="7" name="Picture Placeholder 15">
            <a:extLst>
              <a:ext uri="{FF2B5EF4-FFF2-40B4-BE49-F238E27FC236}">
                <a16:creationId xmlns:a16="http://schemas.microsoft.com/office/drawing/2014/main" id="{F40FC535-EC72-A143-A27F-FE17B72F665A}"/>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3950743805"/>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FD926-D981-0B49-ABE4-CB04852673AF}"/>
              </a:ext>
            </a:extLst>
          </p:cNvPr>
          <p:cNvSpPr>
            <a:spLocks noGrp="1"/>
          </p:cNvSpPr>
          <p:nvPr>
            <p:ph type="sldNum" sz="quarter" idx="12"/>
          </p:nvPr>
        </p:nvSpPr>
        <p:spPr/>
        <p:txBody>
          <a:bodyPr/>
          <a:lstStyle/>
          <a:p>
            <a:pPr algn="r"/>
            <a:fld id="{275F0495-0EA6-8F48-9FDA-F603597FF733}" type="slidenum">
              <a:rPr lang="en-US" smtClean="0"/>
              <a:pPr algn="r"/>
              <a:t>67</a:t>
            </a:fld>
            <a:endParaRPr lang="en-US" dirty="0"/>
          </a:p>
        </p:txBody>
      </p:sp>
      <p:sp>
        <p:nvSpPr>
          <p:cNvPr id="10" name="Content Placeholder 2">
            <a:extLst>
              <a:ext uri="{FF2B5EF4-FFF2-40B4-BE49-F238E27FC236}">
                <a16:creationId xmlns:a16="http://schemas.microsoft.com/office/drawing/2014/main" id="{19E8451B-2C6E-9E40-83B2-A13CDFF77319}"/>
              </a:ext>
            </a:extLst>
          </p:cNvPr>
          <p:cNvSpPr>
            <a:spLocks noGrp="1"/>
          </p:cNvSpPr>
          <p:nvPr>
            <p:ph idx="1"/>
          </p:nvPr>
        </p:nvSpPr>
        <p:spPr>
          <a:xfrm>
            <a:off x="515939" y="549275"/>
            <a:ext cx="5389519" cy="5594349"/>
          </a:xfrm>
        </p:spPr>
        <p:txBody>
          <a:bodyPr/>
          <a:lstStyle/>
          <a:p>
            <a:pPr algn="ctr">
              <a:spcAft>
                <a:spcPts val="1800"/>
              </a:spcAft>
            </a:pPr>
            <a:r>
              <a:rPr lang="en-AU" dirty="0"/>
              <a:t>Who is counting </a:t>
            </a:r>
            <a:br>
              <a:rPr lang="en-AU" dirty="0"/>
            </a:br>
            <a:r>
              <a:rPr lang="en-AU" dirty="0"/>
              <a:t>sea turtles?</a:t>
            </a:r>
          </a:p>
          <a:p>
            <a:pPr algn="ctr">
              <a:spcAft>
                <a:spcPts val="1800"/>
              </a:spcAft>
            </a:pPr>
            <a:r>
              <a:rPr lang="en-AU" sz="3200" dirty="0"/>
              <a:t>Green / Hawksbill / other</a:t>
            </a:r>
          </a:p>
        </p:txBody>
      </p:sp>
      <p:pic>
        <p:nvPicPr>
          <p:cNvPr id="7" name="Picture Placeholder 15">
            <a:extLst>
              <a:ext uri="{FF2B5EF4-FFF2-40B4-BE49-F238E27FC236}">
                <a16:creationId xmlns:a16="http://schemas.microsoft.com/office/drawing/2014/main" id="{D7075EC4-53C6-8543-851D-5EF68F1996AE}"/>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279806862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68</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a:xfrm>
            <a:off x="515937" y="549275"/>
            <a:ext cx="11420689" cy="536575"/>
          </a:xfrm>
        </p:spPr>
        <p:txBody>
          <a:bodyPr/>
          <a:lstStyle/>
          <a:p>
            <a:r>
              <a:rPr lang="en-AU" sz="4400" dirty="0"/>
              <a:t>Sharks</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1607123"/>
            <a:ext cx="2627808" cy="4359956"/>
          </a:xfrm>
          <a:prstGeom prst="rect">
            <a:avLst/>
          </a:prstGeom>
          <a:noFill/>
        </p:spPr>
        <p:txBody>
          <a:bodyPr wrap="square">
            <a:noAutofit/>
          </a:bodyPr>
          <a:lstStyle/>
          <a:p>
            <a:pPr>
              <a:spcAft>
                <a:spcPts val="2400"/>
              </a:spcAft>
            </a:pPr>
            <a:r>
              <a:rPr lang="en-AU" sz="2000" b="1" dirty="0">
                <a:solidFill>
                  <a:schemeClr val="accent2"/>
                </a:solidFill>
              </a:rPr>
              <a:t>Prep – year 3</a:t>
            </a:r>
          </a:p>
          <a:p>
            <a:pPr>
              <a:spcAft>
                <a:spcPts val="2400"/>
              </a:spcAft>
            </a:pPr>
            <a:r>
              <a:rPr lang="en-AU" sz="1600" b="1" u="sng" dirty="0">
                <a:solidFill>
                  <a:schemeClr val="tx2"/>
                </a:solidFill>
              </a:rPr>
              <a:t>Biology: living things</a:t>
            </a:r>
            <a:br>
              <a:rPr lang="en-AU" sz="1600" b="1" u="sng" dirty="0">
                <a:solidFill>
                  <a:schemeClr val="tx2"/>
                </a:solidFill>
              </a:rPr>
            </a:br>
            <a:r>
              <a:rPr lang="en-AU" sz="1600" b="1" u="sng" dirty="0">
                <a:solidFill>
                  <a:schemeClr val="tx2"/>
                </a:solidFill>
              </a:rPr>
              <a:t>Geography: places</a:t>
            </a:r>
          </a:p>
          <a:p>
            <a:r>
              <a:rPr lang="en-US" sz="1600" b="1" dirty="0">
                <a:solidFill>
                  <a:schemeClr val="tx2"/>
                </a:solidFill>
              </a:rPr>
              <a:t>Are sharks dangerous? </a:t>
            </a:r>
          </a:p>
          <a:p>
            <a:r>
              <a:rPr lang="en-US" sz="1600" i="1" dirty="0">
                <a:solidFill>
                  <a:schemeClr val="tx2"/>
                </a:solidFill>
              </a:rPr>
              <a:t>Answer: </a:t>
            </a:r>
            <a:r>
              <a:rPr lang="en-US" sz="1600" i="1" dirty="0" smtClean="0">
                <a:solidFill>
                  <a:schemeClr val="tx2"/>
                </a:solidFill>
              </a:rPr>
              <a:t>Not </a:t>
            </a:r>
            <a:r>
              <a:rPr lang="en-US" sz="1600" i="1" dirty="0">
                <a:solidFill>
                  <a:schemeClr val="tx2"/>
                </a:solidFill>
              </a:rPr>
              <a:t>all sharks are dangerous. The biggest shark alive, the whale shark, have small teeth. However, as filter feeders, they don’t use them.</a:t>
            </a:r>
          </a:p>
        </p:txBody>
      </p:sp>
      <p:sp>
        <p:nvSpPr>
          <p:cNvPr id="20" name="TextBox 19">
            <a:extLst>
              <a:ext uri="{FF2B5EF4-FFF2-40B4-BE49-F238E27FC236}">
                <a16:creationId xmlns:a16="http://schemas.microsoft.com/office/drawing/2014/main" id="{377FD3AE-B6F2-6145-A98E-A4A145CCF383}"/>
              </a:ext>
            </a:extLst>
          </p:cNvPr>
          <p:cNvSpPr txBox="1"/>
          <p:nvPr/>
        </p:nvSpPr>
        <p:spPr>
          <a:xfrm>
            <a:off x="3282245" y="1607123"/>
            <a:ext cx="2812927" cy="4606177"/>
          </a:xfrm>
          <a:prstGeom prst="rect">
            <a:avLst/>
          </a:prstGeom>
          <a:noFill/>
        </p:spPr>
        <p:txBody>
          <a:bodyPr wrap="square">
            <a:noAutofit/>
          </a:bodyPr>
          <a:lstStyle/>
          <a:p>
            <a:pPr>
              <a:spcAft>
                <a:spcPts val="2400"/>
              </a:spcAft>
            </a:pPr>
            <a:r>
              <a:rPr lang="en-AU" sz="2000" b="1" dirty="0">
                <a:solidFill>
                  <a:schemeClr val="accent2"/>
                </a:solidFill>
              </a:rPr>
              <a:t>Year 4</a:t>
            </a:r>
          </a:p>
          <a:p>
            <a:pPr>
              <a:spcAft>
                <a:spcPts val="2400"/>
              </a:spcAft>
            </a:pPr>
            <a:r>
              <a:rPr lang="en-AU" sz="1600" b="1" u="sng" dirty="0">
                <a:solidFill>
                  <a:schemeClr val="tx2"/>
                </a:solidFill>
              </a:rPr>
              <a:t>Biology: life cycle, survival</a:t>
            </a:r>
            <a:br>
              <a:rPr lang="en-AU" sz="1600" b="1" u="sng" dirty="0">
                <a:solidFill>
                  <a:schemeClr val="tx2"/>
                </a:solidFill>
              </a:rPr>
            </a:br>
            <a:r>
              <a:rPr lang="en-AU" sz="1600" b="1" u="sng" dirty="0">
                <a:solidFill>
                  <a:schemeClr val="tx2"/>
                </a:solidFill>
              </a:rPr>
              <a:t>Geography: sustainability</a:t>
            </a:r>
          </a:p>
          <a:p>
            <a:r>
              <a:rPr lang="en-US" sz="1600" b="1" dirty="0">
                <a:solidFill>
                  <a:schemeClr val="tx2"/>
                </a:solidFill>
              </a:rPr>
              <a:t>Do all sharks need to keep swimming to breathe? </a:t>
            </a:r>
          </a:p>
          <a:p>
            <a:r>
              <a:rPr lang="en-US" sz="1600" dirty="0">
                <a:solidFill>
                  <a:schemeClr val="tx2"/>
                </a:solidFill>
              </a:rPr>
              <a:t>This is an open inquiry question.</a:t>
            </a:r>
          </a:p>
          <a:p>
            <a:r>
              <a:rPr lang="en-US" sz="1600" i="1" dirty="0">
                <a:solidFill>
                  <a:schemeClr val="tx2"/>
                </a:solidFill>
              </a:rPr>
              <a:t>Answer: </a:t>
            </a:r>
            <a:r>
              <a:rPr lang="en-US" sz="1600" i="1" dirty="0" smtClean="0">
                <a:solidFill>
                  <a:schemeClr val="tx2"/>
                </a:solidFill>
              </a:rPr>
              <a:t>No</a:t>
            </a:r>
            <a:r>
              <a:rPr lang="en-US" sz="1600" i="1" dirty="0">
                <a:solidFill>
                  <a:schemeClr val="tx2"/>
                </a:solidFill>
              </a:rPr>
              <a:t>. </a:t>
            </a:r>
          </a:p>
          <a:p>
            <a:r>
              <a:rPr lang="en-US" sz="1600" i="1" dirty="0">
                <a:solidFill>
                  <a:schemeClr val="tx2"/>
                </a:solidFill>
              </a:rPr>
              <a:t>Some sharks sit on </a:t>
            </a:r>
            <a:br>
              <a:rPr lang="en-US" sz="1600" i="1" dirty="0">
                <a:solidFill>
                  <a:schemeClr val="tx2"/>
                </a:solidFill>
              </a:rPr>
            </a:br>
            <a:r>
              <a:rPr lang="en-US" sz="1600" i="1" dirty="0">
                <a:solidFill>
                  <a:schemeClr val="tx2"/>
                </a:solidFill>
              </a:rPr>
              <a:t>the bottom and breathe </a:t>
            </a:r>
            <a:br>
              <a:rPr lang="en-US" sz="1600" i="1" dirty="0">
                <a:solidFill>
                  <a:schemeClr val="tx2"/>
                </a:solidFill>
              </a:rPr>
            </a:br>
            <a:r>
              <a:rPr lang="en-US" sz="1600" i="1" dirty="0">
                <a:solidFill>
                  <a:schemeClr val="tx2"/>
                </a:solidFill>
              </a:rPr>
              <a:t>by ‘gulping’.</a:t>
            </a:r>
          </a:p>
          <a:p>
            <a:pPr algn="ctr"/>
            <a:endParaRPr lang="en-US" sz="1600" b="1" dirty="0"/>
          </a:p>
        </p:txBody>
      </p:sp>
      <p:sp>
        <p:nvSpPr>
          <p:cNvPr id="21" name="TextBox 20">
            <a:extLst>
              <a:ext uri="{FF2B5EF4-FFF2-40B4-BE49-F238E27FC236}">
                <a16:creationId xmlns:a16="http://schemas.microsoft.com/office/drawing/2014/main" id="{DD77A1E5-BB1C-AF4F-9B88-4794E132551D}"/>
              </a:ext>
            </a:extLst>
          </p:cNvPr>
          <p:cNvSpPr txBox="1"/>
          <p:nvPr/>
        </p:nvSpPr>
        <p:spPr>
          <a:xfrm>
            <a:off x="6230839"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5</a:t>
            </a:r>
            <a:endParaRPr lang="en-AU" sz="2000" b="1" dirty="0">
              <a:solidFill>
                <a:schemeClr val="accent2"/>
              </a:solidFill>
              <a:latin typeface="Calibri" panose="020F0502020204030204"/>
            </a:endParaRPr>
          </a:p>
          <a:p>
            <a:pPr>
              <a:spcAft>
                <a:spcPts val="2400"/>
              </a:spcAft>
            </a:pPr>
            <a:r>
              <a:rPr lang="en-AU" sz="1600" b="1" u="sng" dirty="0">
                <a:solidFill>
                  <a:schemeClr val="tx2"/>
                </a:solidFill>
              </a:rPr>
              <a:t>Biology: adaptations</a:t>
            </a:r>
            <a:br>
              <a:rPr lang="en-AU" sz="1600" b="1" u="sng" dirty="0">
                <a:solidFill>
                  <a:schemeClr val="tx2"/>
                </a:solidFill>
              </a:rPr>
            </a:br>
            <a:r>
              <a:rPr lang="en-AU" sz="1600" b="1" u="sng" dirty="0">
                <a:solidFill>
                  <a:schemeClr val="tx2"/>
                </a:solidFill>
              </a:rPr>
              <a:t>Geography: people </a:t>
            </a:r>
            <a:br>
              <a:rPr lang="en-AU" sz="1600" b="1" u="sng" dirty="0">
                <a:solidFill>
                  <a:schemeClr val="tx2"/>
                </a:solidFill>
              </a:rPr>
            </a:br>
            <a:r>
              <a:rPr lang="en-AU" sz="1600" b="1" u="sng" dirty="0">
                <a:solidFill>
                  <a:schemeClr val="tx2"/>
                </a:solidFill>
              </a:rPr>
              <a:t>&amp; place</a:t>
            </a:r>
          </a:p>
          <a:p>
            <a:pPr>
              <a:spcAft>
                <a:spcPts val="1200"/>
              </a:spcAft>
            </a:pPr>
            <a:r>
              <a:rPr lang="en-US" sz="1600" b="1" dirty="0">
                <a:solidFill>
                  <a:schemeClr val="tx2"/>
                </a:solidFill>
              </a:rPr>
              <a:t>Sharks have all the senses that we have. They can see, hear, smell, taste and feel. What else can they sense that we can’t sense?</a:t>
            </a:r>
            <a:br>
              <a:rPr lang="en-US" sz="1600" b="1" dirty="0">
                <a:solidFill>
                  <a:schemeClr val="tx2"/>
                </a:solidFill>
              </a:rPr>
            </a:br>
            <a:r>
              <a:rPr lang="en-US" sz="1600" i="1" dirty="0">
                <a:solidFill>
                  <a:schemeClr val="tx2"/>
                </a:solidFill>
              </a:rPr>
              <a:t>Answer: </a:t>
            </a:r>
            <a:r>
              <a:rPr lang="en-US" sz="1600" i="1" dirty="0" smtClean="0">
                <a:solidFill>
                  <a:schemeClr val="tx2"/>
                </a:solidFill>
              </a:rPr>
              <a:t>Electricity </a:t>
            </a:r>
            <a:r>
              <a:rPr lang="en-US" sz="1600" i="1" dirty="0">
                <a:solidFill>
                  <a:schemeClr val="tx2"/>
                </a:solidFill>
              </a:rPr>
              <a:t>from muscle movement (heart beating).</a:t>
            </a:r>
          </a:p>
          <a:p>
            <a:pPr algn="ctr"/>
            <a:endParaRPr lang="en-US" sz="1600" b="1" dirty="0"/>
          </a:p>
        </p:txBody>
      </p:sp>
      <p:sp>
        <p:nvSpPr>
          <p:cNvPr id="22" name="TextBox 21">
            <a:extLst>
              <a:ext uri="{FF2B5EF4-FFF2-40B4-BE49-F238E27FC236}">
                <a16:creationId xmlns:a16="http://schemas.microsoft.com/office/drawing/2014/main" id="{1423BFA0-DE27-2A40-B21B-3466C9815A61}"/>
              </a:ext>
            </a:extLst>
          </p:cNvPr>
          <p:cNvSpPr txBox="1"/>
          <p:nvPr/>
        </p:nvSpPr>
        <p:spPr>
          <a:xfrm>
            <a:off x="9001552" y="1607123"/>
            <a:ext cx="2635045" cy="4606177"/>
          </a:xfrm>
          <a:prstGeom prst="rect">
            <a:avLst/>
          </a:prstGeom>
          <a:noFill/>
        </p:spPr>
        <p:txBody>
          <a:bodyPr wrap="square">
            <a:noAutofit/>
          </a:bodyPr>
          <a:lstStyle/>
          <a:p>
            <a:pPr>
              <a:spcAft>
                <a:spcPts val="2400"/>
              </a:spcAft>
            </a:pPr>
            <a:r>
              <a:rPr lang="en-AU" sz="2000" b="1" dirty="0">
                <a:solidFill>
                  <a:schemeClr val="accent2"/>
                </a:solidFill>
              </a:rPr>
              <a:t>Year 6</a:t>
            </a:r>
          </a:p>
          <a:p>
            <a:pPr>
              <a:spcAft>
                <a:spcPts val="2400"/>
              </a:spcAft>
            </a:pPr>
            <a:r>
              <a:rPr lang="en-AU" sz="1600" b="1" u="sng" dirty="0">
                <a:solidFill>
                  <a:schemeClr val="tx2"/>
                </a:solidFill>
              </a:rPr>
              <a:t>Biology: growth, survival</a:t>
            </a:r>
            <a:br>
              <a:rPr lang="en-AU" sz="1600" b="1" u="sng" dirty="0">
                <a:solidFill>
                  <a:schemeClr val="tx2"/>
                </a:solidFill>
              </a:rPr>
            </a:br>
            <a:r>
              <a:rPr lang="en-AU" sz="1600" b="1" u="sng" dirty="0">
                <a:solidFill>
                  <a:schemeClr val="tx2"/>
                </a:solidFill>
              </a:rPr>
              <a:t>Geography: the world</a:t>
            </a:r>
          </a:p>
          <a:p>
            <a:pPr>
              <a:spcAft>
                <a:spcPts val="1200"/>
              </a:spcAft>
            </a:pPr>
            <a:r>
              <a:rPr lang="en-US" sz="1600" b="1" dirty="0">
                <a:solidFill>
                  <a:schemeClr val="tx2"/>
                </a:solidFill>
              </a:rPr>
              <a:t>A lot of sharks are killed in shark nets designed to keep swimmers safe. Are all sharks dangerous? </a:t>
            </a:r>
            <a:br>
              <a:rPr lang="en-US" sz="1600" b="1" dirty="0">
                <a:solidFill>
                  <a:schemeClr val="tx2"/>
                </a:solidFill>
              </a:rPr>
            </a:br>
            <a:r>
              <a:rPr lang="en-US" sz="1600" i="1" dirty="0">
                <a:solidFill>
                  <a:schemeClr val="tx2"/>
                </a:solidFill>
              </a:rPr>
              <a:t>Answer: </a:t>
            </a:r>
            <a:r>
              <a:rPr lang="en-US" sz="1600" i="1" dirty="0" smtClean="0">
                <a:solidFill>
                  <a:schemeClr val="tx2"/>
                </a:solidFill>
              </a:rPr>
              <a:t>No</a:t>
            </a:r>
            <a:r>
              <a:rPr lang="en-US" sz="1600" i="1" dirty="0">
                <a:solidFill>
                  <a:schemeClr val="tx2"/>
                </a:solidFill>
              </a:rPr>
              <a:t>.</a:t>
            </a:r>
          </a:p>
        </p:txBody>
      </p:sp>
    </p:spTree>
    <p:extLst>
      <p:ext uri="{BB962C8B-B14F-4D97-AF65-F5344CB8AC3E}">
        <p14:creationId xmlns:p14="http://schemas.microsoft.com/office/powerpoint/2010/main" val="3056510631"/>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826D4A-76F8-6E4A-A308-BD75538298F5}"/>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r="114" b="11588"/>
          <a:stretch/>
        </p:blipFill>
        <p:spPr>
          <a:xfrm>
            <a:off x="0" y="0"/>
            <a:ext cx="12192000" cy="6858000"/>
          </a:xfrm>
          <a:prstGeom prst="rect">
            <a:avLst/>
          </a:prstGeom>
        </p:spPr>
      </p:pic>
      <p:sp>
        <p:nvSpPr>
          <p:cNvPr id="6" name="Title 2">
            <a:extLst>
              <a:ext uri="{FF2B5EF4-FFF2-40B4-BE49-F238E27FC236}">
                <a16:creationId xmlns:a16="http://schemas.microsoft.com/office/drawing/2014/main" id="{6CF81F41-A56F-AB47-827B-5EAD4F8D0940}"/>
              </a:ext>
            </a:extLst>
          </p:cNvPr>
          <p:cNvSpPr txBox="1">
            <a:spLocks/>
          </p:cNvSpPr>
          <p:nvPr/>
        </p:nvSpPr>
        <p:spPr>
          <a:xfrm>
            <a:off x="515936" y="565987"/>
            <a:ext cx="2492307" cy="958014"/>
          </a:xfrm>
          <a:prstGeom prst="rect">
            <a:avLst/>
          </a:prstGeom>
          <a:blipFill>
            <a:blip r:embed="rId4"/>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Bef>
                <a:spcPts val="0"/>
              </a:spcBef>
              <a:spcAft>
                <a:spcPts val="1800"/>
              </a:spcAft>
            </a:pPr>
            <a:r>
              <a:rPr lang="en-US" sz="5400" dirty="0"/>
              <a:t>Sharks</a:t>
            </a:r>
            <a:endParaRPr lang="en-US" sz="2000" dirty="0"/>
          </a:p>
        </p:txBody>
      </p:sp>
    </p:spTree>
    <p:extLst>
      <p:ext uri="{BB962C8B-B14F-4D97-AF65-F5344CB8AC3E}">
        <p14:creationId xmlns:p14="http://schemas.microsoft.com/office/powerpoint/2010/main" val="296379279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67EDD49-E3ED-4DF0-AE85-4831279F924E}"/>
              </a:ext>
            </a:extLst>
          </p:cNvPr>
          <p:cNvPicPr>
            <a:picLocks noChangeAspect="1"/>
          </p:cNvPicPr>
          <p:nvPr/>
        </p:nvPicPr>
        <p:blipFill rotWithShape="1">
          <a:blip r:embed="rId2"/>
          <a:srcRect t="22313"/>
          <a:stretch/>
        </p:blipFill>
        <p:spPr>
          <a:xfrm>
            <a:off x="0" y="0"/>
            <a:ext cx="12191999" cy="6858000"/>
          </a:xfrm>
          <a:prstGeom prst="rect">
            <a:avLst/>
          </a:prstGeom>
        </p:spPr>
      </p:pic>
    </p:spTree>
    <p:extLst>
      <p:ext uri="{BB962C8B-B14F-4D97-AF65-F5344CB8AC3E}">
        <p14:creationId xmlns:p14="http://schemas.microsoft.com/office/powerpoint/2010/main" val="2702898131"/>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2808C4-ADF9-1C4A-B711-A77D416C4E57}"/>
              </a:ext>
            </a:extLst>
          </p:cNvPr>
          <p:cNvSpPr>
            <a:spLocks noGrp="1"/>
          </p:cNvSpPr>
          <p:nvPr>
            <p:ph type="sldNum" sz="quarter" idx="12"/>
          </p:nvPr>
        </p:nvSpPr>
        <p:spPr/>
        <p:txBody>
          <a:bodyPr/>
          <a:lstStyle/>
          <a:p>
            <a:pPr algn="r"/>
            <a:fld id="{275F0495-0EA6-8F48-9FDA-F603597FF733}" type="slidenum">
              <a:rPr lang="en-US" smtClean="0"/>
              <a:pPr algn="r"/>
              <a:t>70</a:t>
            </a:fld>
            <a:endParaRPr lang="en-US" dirty="0"/>
          </a:p>
        </p:txBody>
      </p:sp>
      <p:sp>
        <p:nvSpPr>
          <p:cNvPr id="3" name="Content Placeholder 2">
            <a:extLst>
              <a:ext uri="{FF2B5EF4-FFF2-40B4-BE49-F238E27FC236}">
                <a16:creationId xmlns:a16="http://schemas.microsoft.com/office/drawing/2014/main" id="{599A6F9E-61DA-B94F-86B6-D3522E064B5E}"/>
              </a:ext>
            </a:extLst>
          </p:cNvPr>
          <p:cNvSpPr>
            <a:spLocks noGrp="1"/>
          </p:cNvSpPr>
          <p:nvPr>
            <p:ph idx="1"/>
          </p:nvPr>
        </p:nvSpPr>
        <p:spPr/>
        <p:txBody>
          <a:bodyPr/>
          <a:lstStyle/>
          <a:p>
            <a:r>
              <a:rPr lang="en-US" dirty="0"/>
              <a:t>Whitetip </a:t>
            </a:r>
            <a:br>
              <a:rPr lang="en-US" dirty="0"/>
            </a:br>
            <a:r>
              <a:rPr lang="en-US" dirty="0"/>
              <a:t>reef shark</a:t>
            </a:r>
            <a:endParaRPr lang="en-US" sz="2800" dirty="0"/>
          </a:p>
        </p:txBody>
      </p:sp>
      <p:pic>
        <p:nvPicPr>
          <p:cNvPr id="6" name="Picture Placeholder 5">
            <a:extLst>
              <a:ext uri="{FF2B5EF4-FFF2-40B4-BE49-F238E27FC236}">
                <a16:creationId xmlns:a16="http://schemas.microsoft.com/office/drawing/2014/main" id="{0E8C2821-7E72-2A47-A749-64914A8609CA}"/>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7909" r="17909"/>
          <a:stretch/>
        </p:blipFill>
        <p:spPr>
          <a:prstGeom prst="rect">
            <a:avLst/>
          </a:prstGeom>
        </p:spPr>
      </p:pic>
      <p:sp>
        <p:nvSpPr>
          <p:cNvPr id="5" name="TextBox 4">
            <a:extLst>
              <a:ext uri="{FF2B5EF4-FFF2-40B4-BE49-F238E27FC236}">
                <a16:creationId xmlns:a16="http://schemas.microsoft.com/office/drawing/2014/main" id="{9143200E-2045-3440-AF0B-456CC64F97FB}"/>
              </a:ext>
            </a:extLst>
          </p:cNvPr>
          <p:cNvSpPr txBox="1"/>
          <p:nvPr/>
        </p:nvSpPr>
        <p:spPr>
          <a:xfrm>
            <a:off x="9523142" y="558521"/>
            <a:ext cx="2152920" cy="707886"/>
          </a:xfrm>
          <a:prstGeom prst="rect">
            <a:avLst/>
          </a:prstGeom>
          <a:noFill/>
        </p:spPr>
        <p:txBody>
          <a:bodyPr wrap="square">
            <a:spAutoFit/>
          </a:bodyPr>
          <a:lstStyle/>
          <a:p>
            <a:pPr algn="ctr"/>
            <a:r>
              <a:rPr lang="en-US" sz="2000" b="1" u="sng" dirty="0">
                <a:solidFill>
                  <a:schemeClr val="bg1"/>
                </a:solidFill>
              </a:rPr>
              <a:t>VULNERABLE TO EXTINCTION</a:t>
            </a:r>
          </a:p>
        </p:txBody>
      </p:sp>
      <p:sp>
        <p:nvSpPr>
          <p:cNvPr id="7" name="TextBox 6">
            <a:extLst>
              <a:ext uri="{FF2B5EF4-FFF2-40B4-BE49-F238E27FC236}">
                <a16:creationId xmlns:a16="http://schemas.microsoft.com/office/drawing/2014/main" id="{10C936EB-FFC8-5248-A689-CF83CA07FD70}"/>
              </a:ext>
            </a:extLst>
          </p:cNvPr>
          <p:cNvSpPr txBox="1"/>
          <p:nvPr/>
        </p:nvSpPr>
        <p:spPr>
          <a:xfrm>
            <a:off x="7065851" y="1389070"/>
            <a:ext cx="1222115" cy="707886"/>
          </a:xfrm>
          <a:prstGeom prst="rect">
            <a:avLst/>
          </a:prstGeom>
          <a:solidFill>
            <a:srgbClr val="FFFFFF"/>
          </a:solidFill>
        </p:spPr>
        <p:txBody>
          <a:bodyPr wrap="square" rtlCol="0">
            <a:spAutoFit/>
          </a:bodyPr>
          <a:lstStyle/>
          <a:p>
            <a:pPr algn="ctr"/>
            <a:r>
              <a:rPr lang="en-AU" sz="2000" dirty="0">
                <a:solidFill>
                  <a:schemeClr val="tx2"/>
                </a:solidFill>
              </a:rPr>
              <a:t>White tip on fin</a:t>
            </a:r>
          </a:p>
        </p:txBody>
      </p:sp>
    </p:spTree>
    <p:extLst>
      <p:ext uri="{BB962C8B-B14F-4D97-AF65-F5344CB8AC3E}">
        <p14:creationId xmlns:p14="http://schemas.microsoft.com/office/powerpoint/2010/main" val="33222107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52808C4-ADF9-1C4A-B711-A77D416C4E57}"/>
              </a:ext>
            </a:extLst>
          </p:cNvPr>
          <p:cNvSpPr>
            <a:spLocks noGrp="1"/>
          </p:cNvSpPr>
          <p:nvPr>
            <p:ph type="sldNum" sz="quarter" idx="12"/>
          </p:nvPr>
        </p:nvSpPr>
        <p:spPr/>
        <p:txBody>
          <a:bodyPr/>
          <a:lstStyle/>
          <a:p>
            <a:pPr algn="r"/>
            <a:fld id="{275F0495-0EA6-8F48-9FDA-F603597FF733}" type="slidenum">
              <a:rPr lang="en-US" smtClean="0"/>
              <a:pPr algn="r"/>
              <a:t>71</a:t>
            </a:fld>
            <a:endParaRPr lang="en-US" dirty="0"/>
          </a:p>
        </p:txBody>
      </p:sp>
      <p:sp>
        <p:nvSpPr>
          <p:cNvPr id="3" name="Content Placeholder 2">
            <a:extLst>
              <a:ext uri="{FF2B5EF4-FFF2-40B4-BE49-F238E27FC236}">
                <a16:creationId xmlns:a16="http://schemas.microsoft.com/office/drawing/2014/main" id="{599A6F9E-61DA-B94F-86B6-D3522E064B5E}"/>
              </a:ext>
            </a:extLst>
          </p:cNvPr>
          <p:cNvSpPr>
            <a:spLocks noGrp="1"/>
          </p:cNvSpPr>
          <p:nvPr>
            <p:ph idx="1"/>
          </p:nvPr>
        </p:nvSpPr>
        <p:spPr/>
        <p:txBody>
          <a:bodyPr/>
          <a:lstStyle/>
          <a:p>
            <a:r>
              <a:rPr lang="en-US" dirty="0"/>
              <a:t>Blacktip </a:t>
            </a:r>
            <a:br>
              <a:rPr lang="en-US" dirty="0"/>
            </a:br>
            <a:r>
              <a:rPr lang="en-US" dirty="0"/>
              <a:t>reef shark</a:t>
            </a:r>
            <a:endParaRPr lang="en-US" sz="2800" dirty="0"/>
          </a:p>
        </p:txBody>
      </p:sp>
      <p:pic>
        <p:nvPicPr>
          <p:cNvPr id="11" name="Picture Placeholder 10">
            <a:extLst>
              <a:ext uri="{FF2B5EF4-FFF2-40B4-BE49-F238E27FC236}">
                <a16:creationId xmlns:a16="http://schemas.microsoft.com/office/drawing/2014/main" id="{009584C8-BB81-9941-9B0E-E4244ABD684C}"/>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8698" r="18698"/>
          <a:stretch/>
        </p:blipFill>
        <p:spPr>
          <a:prstGeom prst="rect">
            <a:avLst/>
          </a:prstGeom>
        </p:spPr>
      </p:pic>
      <p:sp>
        <p:nvSpPr>
          <p:cNvPr id="5" name="TextBox 4">
            <a:extLst>
              <a:ext uri="{FF2B5EF4-FFF2-40B4-BE49-F238E27FC236}">
                <a16:creationId xmlns:a16="http://schemas.microsoft.com/office/drawing/2014/main" id="{9143200E-2045-3440-AF0B-456CC64F97FB}"/>
              </a:ext>
            </a:extLst>
          </p:cNvPr>
          <p:cNvSpPr txBox="1"/>
          <p:nvPr/>
        </p:nvSpPr>
        <p:spPr>
          <a:xfrm>
            <a:off x="9523142" y="558521"/>
            <a:ext cx="2152920" cy="707886"/>
          </a:xfrm>
          <a:prstGeom prst="rect">
            <a:avLst/>
          </a:prstGeom>
          <a:noFill/>
        </p:spPr>
        <p:txBody>
          <a:bodyPr wrap="square">
            <a:spAutoFit/>
          </a:bodyPr>
          <a:lstStyle/>
          <a:p>
            <a:pPr algn="ctr"/>
            <a:r>
              <a:rPr lang="en-US" sz="2000" b="1" u="sng" dirty="0">
                <a:solidFill>
                  <a:schemeClr val="bg1"/>
                </a:solidFill>
              </a:rPr>
              <a:t>VULNERABLE TO EXTINCTION</a:t>
            </a:r>
          </a:p>
        </p:txBody>
      </p:sp>
      <p:sp>
        <p:nvSpPr>
          <p:cNvPr id="7" name="TextBox 6">
            <a:extLst>
              <a:ext uri="{FF2B5EF4-FFF2-40B4-BE49-F238E27FC236}">
                <a16:creationId xmlns:a16="http://schemas.microsoft.com/office/drawing/2014/main" id="{10C936EB-FFC8-5248-A689-CF83CA07FD70}"/>
              </a:ext>
            </a:extLst>
          </p:cNvPr>
          <p:cNvSpPr txBox="1"/>
          <p:nvPr/>
        </p:nvSpPr>
        <p:spPr>
          <a:xfrm>
            <a:off x="6642105" y="1623245"/>
            <a:ext cx="1276210" cy="707886"/>
          </a:xfrm>
          <a:prstGeom prst="rect">
            <a:avLst/>
          </a:prstGeom>
          <a:solidFill>
            <a:srgbClr val="FFFFFF"/>
          </a:solidFill>
        </p:spPr>
        <p:txBody>
          <a:bodyPr wrap="square" rtlCol="0">
            <a:spAutoFit/>
          </a:bodyPr>
          <a:lstStyle/>
          <a:p>
            <a:pPr algn="ctr"/>
            <a:r>
              <a:rPr lang="en-AU" sz="2000" dirty="0">
                <a:solidFill>
                  <a:schemeClr val="tx2"/>
                </a:solidFill>
              </a:rPr>
              <a:t>Black tip on fin</a:t>
            </a:r>
          </a:p>
        </p:txBody>
      </p:sp>
    </p:spTree>
    <p:extLst>
      <p:ext uri="{BB962C8B-B14F-4D97-AF65-F5344CB8AC3E}">
        <p14:creationId xmlns:p14="http://schemas.microsoft.com/office/powerpoint/2010/main" val="74897315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1940D6B-A7D0-6F4F-A260-026F08C868DD}"/>
              </a:ext>
            </a:extLst>
          </p:cNvPr>
          <p:cNvSpPr>
            <a:spLocks noGrp="1"/>
          </p:cNvSpPr>
          <p:nvPr>
            <p:ph type="sldNum" sz="quarter" idx="12"/>
          </p:nvPr>
        </p:nvSpPr>
        <p:spPr/>
        <p:txBody>
          <a:bodyPr/>
          <a:lstStyle/>
          <a:p>
            <a:pPr algn="r"/>
            <a:fld id="{275F0495-0EA6-8F48-9FDA-F603597FF733}" type="slidenum">
              <a:rPr lang="en-US" smtClean="0"/>
              <a:pPr algn="r"/>
              <a:t>72</a:t>
            </a:fld>
            <a:endParaRPr lang="en-US" dirty="0"/>
          </a:p>
        </p:txBody>
      </p:sp>
      <p:sp>
        <p:nvSpPr>
          <p:cNvPr id="3" name="Content Placeholder 2">
            <a:extLst>
              <a:ext uri="{FF2B5EF4-FFF2-40B4-BE49-F238E27FC236}">
                <a16:creationId xmlns:a16="http://schemas.microsoft.com/office/drawing/2014/main" id="{7E875F5A-9179-6A41-A6CC-56D07A103264}"/>
              </a:ext>
            </a:extLst>
          </p:cNvPr>
          <p:cNvSpPr>
            <a:spLocks noGrp="1"/>
          </p:cNvSpPr>
          <p:nvPr>
            <p:ph idx="1"/>
          </p:nvPr>
        </p:nvSpPr>
        <p:spPr/>
        <p:txBody>
          <a:bodyPr/>
          <a:lstStyle/>
          <a:p>
            <a:r>
              <a:rPr lang="en-US" dirty="0"/>
              <a:t>Epaulette </a:t>
            </a:r>
            <a:br>
              <a:rPr lang="en-US" dirty="0"/>
            </a:br>
            <a:r>
              <a:rPr lang="en-US" dirty="0"/>
              <a:t>shark</a:t>
            </a:r>
            <a:endParaRPr lang="en-US" sz="2800" dirty="0"/>
          </a:p>
        </p:txBody>
      </p:sp>
      <p:pic>
        <p:nvPicPr>
          <p:cNvPr id="5" name="Picture Placeholder 4">
            <a:extLst>
              <a:ext uri="{FF2B5EF4-FFF2-40B4-BE49-F238E27FC236}">
                <a16:creationId xmlns:a16="http://schemas.microsoft.com/office/drawing/2014/main" id="{9B9A8FEE-D389-3E42-BDBA-03DCFD227D91}"/>
              </a:ext>
            </a:extLst>
          </p:cNvPr>
          <p:cNvPicPr>
            <a:picLocks noGrp="1" noChangeAspect="1"/>
          </p:cNvPicPr>
          <p:nvPr>
            <p:ph type="pic" sz="quarter" idx="14"/>
          </p:nvPr>
        </p:nvPicPr>
        <p:blipFill rotWithShape="1">
          <a:blip r:embed="rId4" cstate="print">
            <a:extLst>
              <a:ext uri="{28A0092B-C50C-407E-A947-70E740481C1C}">
                <a14:useLocalDpi xmlns:a14="http://schemas.microsoft.com/office/drawing/2010/main" val="0"/>
              </a:ext>
            </a:extLst>
          </a:blip>
          <a:srcRect l="13911" r="13911"/>
          <a:stretch/>
        </p:blipFill>
        <p:spPr>
          <a:prstGeom prst="rect">
            <a:avLst/>
          </a:prstGeom>
        </p:spPr>
      </p:pic>
    </p:spTree>
    <p:extLst>
      <p:ext uri="{BB962C8B-B14F-4D97-AF65-F5344CB8AC3E}">
        <p14:creationId xmlns:p14="http://schemas.microsoft.com/office/powerpoint/2010/main" val="185197882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8D9608F-3F8F-F443-A5DE-780FBEB23725}"/>
              </a:ext>
            </a:extLst>
          </p:cNvPr>
          <p:cNvSpPr>
            <a:spLocks noGrp="1"/>
          </p:cNvSpPr>
          <p:nvPr>
            <p:ph type="sldNum" sz="quarter" idx="12"/>
          </p:nvPr>
        </p:nvSpPr>
        <p:spPr/>
        <p:txBody>
          <a:bodyPr/>
          <a:lstStyle/>
          <a:p>
            <a:pPr algn="r"/>
            <a:fld id="{C1222EFF-7CC0-EF4B-B73E-C2ADBFEE8731}" type="slidenum">
              <a:rPr lang="en-US" smtClean="0"/>
              <a:pPr algn="r"/>
              <a:t>73</a:t>
            </a:fld>
            <a:endParaRPr lang="en-US" dirty="0"/>
          </a:p>
        </p:txBody>
      </p:sp>
      <p:sp>
        <p:nvSpPr>
          <p:cNvPr id="3" name="Title 2">
            <a:extLst>
              <a:ext uri="{FF2B5EF4-FFF2-40B4-BE49-F238E27FC236}">
                <a16:creationId xmlns:a16="http://schemas.microsoft.com/office/drawing/2014/main" id="{FCDF362B-2032-1340-B80F-7EA80886D051}"/>
              </a:ext>
            </a:extLst>
          </p:cNvPr>
          <p:cNvSpPr>
            <a:spLocks noGrp="1"/>
          </p:cNvSpPr>
          <p:nvPr>
            <p:ph type="title"/>
          </p:nvPr>
        </p:nvSpPr>
        <p:spPr/>
        <p:txBody>
          <a:bodyPr/>
          <a:lstStyle/>
          <a:p>
            <a:r>
              <a:rPr lang="en-AU" sz="4400" dirty="0"/>
              <a:t>Why count sharks?</a:t>
            </a:r>
            <a:endParaRPr lang="en-US" sz="4400" dirty="0"/>
          </a:p>
        </p:txBody>
      </p:sp>
      <p:sp>
        <p:nvSpPr>
          <p:cNvPr id="4" name="Content Placeholder 3">
            <a:extLst>
              <a:ext uri="{FF2B5EF4-FFF2-40B4-BE49-F238E27FC236}">
                <a16:creationId xmlns:a16="http://schemas.microsoft.com/office/drawing/2014/main" id="{228756EB-4FA1-5547-8238-2B7BABC552D2}"/>
              </a:ext>
            </a:extLst>
          </p:cNvPr>
          <p:cNvSpPr>
            <a:spLocks noGrp="1"/>
          </p:cNvSpPr>
          <p:nvPr>
            <p:ph idx="1"/>
          </p:nvPr>
        </p:nvSpPr>
        <p:spPr>
          <a:xfrm>
            <a:off x="515939" y="1493367"/>
            <a:ext cx="11160124" cy="4326665"/>
          </a:xfrm>
        </p:spPr>
        <p:txBody>
          <a:bodyPr/>
          <a:lstStyle/>
          <a:p>
            <a:pPr>
              <a:spcAft>
                <a:spcPts val="2400"/>
              </a:spcAft>
            </a:pPr>
            <a:r>
              <a:rPr lang="en-US" sz="3200" dirty="0">
                <a:solidFill>
                  <a:schemeClr val="accent2"/>
                </a:solidFill>
              </a:rPr>
              <a:t>Do not answer the question. Wait for an answer.</a:t>
            </a:r>
          </a:p>
          <a:p>
            <a:r>
              <a:rPr lang="en-US" sz="3200" dirty="0"/>
              <a:t>Sharks are at the top of the food chain. </a:t>
            </a:r>
          </a:p>
          <a:p>
            <a:r>
              <a:rPr lang="en-US" sz="3200" dirty="0"/>
              <a:t>They help regulate the number of prey species and maintain ecological balance. Sharks are a keystone species. </a:t>
            </a:r>
          </a:p>
          <a:p>
            <a:r>
              <a:rPr lang="en-US" sz="3200" dirty="0"/>
              <a:t>Without sharks, ecosystems are dramatically different.</a:t>
            </a:r>
          </a:p>
          <a:p>
            <a:r>
              <a:rPr lang="en-US" sz="3200" dirty="0" smtClean="0"/>
              <a:t>Many </a:t>
            </a:r>
            <a:r>
              <a:rPr lang="en-US" sz="3200" dirty="0"/>
              <a:t>sharks are </a:t>
            </a:r>
            <a:r>
              <a:rPr lang="en-US" sz="3200" u="sng" dirty="0" smtClean="0"/>
              <a:t>endangered</a:t>
            </a:r>
            <a:r>
              <a:rPr lang="en-US" sz="3200" dirty="0" smtClean="0"/>
              <a:t>.</a:t>
            </a:r>
            <a:endParaRPr lang="en-US" sz="3200" dirty="0"/>
          </a:p>
        </p:txBody>
      </p:sp>
    </p:spTree>
    <p:extLst>
      <p:ext uri="{BB962C8B-B14F-4D97-AF65-F5344CB8AC3E}">
        <p14:creationId xmlns:p14="http://schemas.microsoft.com/office/powerpoint/2010/main" val="199622853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3994FFF-8B2F-DE4D-9E4B-CA9D88255195}"/>
              </a:ext>
            </a:extLst>
          </p:cNvPr>
          <p:cNvSpPr>
            <a:spLocks noGrp="1"/>
          </p:cNvSpPr>
          <p:nvPr>
            <p:ph type="title"/>
          </p:nvPr>
        </p:nvSpPr>
        <p:spPr/>
        <p:txBody>
          <a:bodyPr/>
          <a:lstStyle/>
          <a:p>
            <a:pPr algn="ctr"/>
            <a:r>
              <a:rPr lang="en-AU" sz="4400" dirty="0"/>
              <a:t>Why count sharks?</a:t>
            </a:r>
          </a:p>
        </p:txBody>
      </p:sp>
      <p:sp>
        <p:nvSpPr>
          <p:cNvPr id="2" name="Slide Number Placeholder 1">
            <a:extLst>
              <a:ext uri="{FF2B5EF4-FFF2-40B4-BE49-F238E27FC236}">
                <a16:creationId xmlns:a16="http://schemas.microsoft.com/office/drawing/2014/main" id="{85D834A9-0265-6E43-A8AE-FA598D7E33A1}"/>
              </a:ext>
            </a:extLst>
          </p:cNvPr>
          <p:cNvSpPr>
            <a:spLocks noGrp="1"/>
          </p:cNvSpPr>
          <p:nvPr>
            <p:ph type="sldNum" sz="quarter" idx="12"/>
          </p:nvPr>
        </p:nvSpPr>
        <p:spPr/>
        <p:txBody>
          <a:bodyPr/>
          <a:lstStyle/>
          <a:p>
            <a:pPr algn="r"/>
            <a:fld id="{C1222EFF-7CC0-EF4B-B73E-C2ADBFEE8731}" type="slidenum">
              <a:rPr lang="en-US" smtClean="0"/>
              <a:pPr algn="r"/>
              <a:t>74</a:t>
            </a:fld>
            <a:endParaRPr lang="en-US" dirty="0"/>
          </a:p>
        </p:txBody>
      </p:sp>
      <p:pic>
        <p:nvPicPr>
          <p:cNvPr id="6" name="Picture 5">
            <a:extLst>
              <a:ext uri="{FF2B5EF4-FFF2-40B4-BE49-F238E27FC236}">
                <a16:creationId xmlns:a16="http://schemas.microsoft.com/office/drawing/2014/main" id="{F24FF883-9E48-2545-9C5C-60D552BF67C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270" t="3722" r="3721"/>
          <a:stretch/>
        </p:blipFill>
        <p:spPr>
          <a:xfrm>
            <a:off x="0" y="1788556"/>
            <a:ext cx="6106683" cy="4143773"/>
          </a:xfrm>
          <a:prstGeom prst="rect">
            <a:avLst/>
          </a:prstGeom>
        </p:spPr>
      </p:pic>
      <p:pic>
        <p:nvPicPr>
          <p:cNvPr id="7" name="Picture 6">
            <a:extLst>
              <a:ext uri="{FF2B5EF4-FFF2-40B4-BE49-F238E27FC236}">
                <a16:creationId xmlns:a16="http://schemas.microsoft.com/office/drawing/2014/main" id="{DBC85BE1-E1D5-244B-AC23-152396C604C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 t="-1" r="2098"/>
          <a:stretch/>
        </p:blipFill>
        <p:spPr>
          <a:xfrm>
            <a:off x="6106683" y="1788556"/>
            <a:ext cx="6085317" cy="4143772"/>
          </a:xfrm>
          <a:prstGeom prst="rect">
            <a:avLst/>
          </a:prstGeom>
        </p:spPr>
      </p:pic>
    </p:spTree>
    <p:extLst>
      <p:ext uri="{BB962C8B-B14F-4D97-AF65-F5344CB8AC3E}">
        <p14:creationId xmlns:p14="http://schemas.microsoft.com/office/powerpoint/2010/main" val="319521229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FFCE2CB-5B75-5F4A-BE30-CD1109B97E16}"/>
              </a:ext>
            </a:extLst>
          </p:cNvPr>
          <p:cNvSpPr>
            <a:spLocks noGrp="1"/>
          </p:cNvSpPr>
          <p:nvPr>
            <p:ph type="sldNum" sz="quarter" idx="12"/>
          </p:nvPr>
        </p:nvSpPr>
        <p:spPr/>
        <p:txBody>
          <a:bodyPr/>
          <a:lstStyle/>
          <a:p>
            <a:pPr algn="r"/>
            <a:fld id="{275F0495-0EA6-8F48-9FDA-F603597FF733}" type="slidenum">
              <a:rPr lang="en-US" smtClean="0"/>
              <a:pPr algn="r"/>
              <a:t>75</a:t>
            </a:fld>
            <a:endParaRPr lang="en-US" dirty="0"/>
          </a:p>
        </p:txBody>
      </p:sp>
      <p:sp>
        <p:nvSpPr>
          <p:cNvPr id="3" name="Content Placeholder 2">
            <a:extLst>
              <a:ext uri="{FF2B5EF4-FFF2-40B4-BE49-F238E27FC236}">
                <a16:creationId xmlns:a16="http://schemas.microsoft.com/office/drawing/2014/main" id="{20015D9A-5765-054D-9EAE-5140A69492AB}"/>
              </a:ext>
            </a:extLst>
          </p:cNvPr>
          <p:cNvSpPr>
            <a:spLocks noGrp="1"/>
          </p:cNvSpPr>
          <p:nvPr>
            <p:ph idx="1"/>
          </p:nvPr>
        </p:nvSpPr>
        <p:spPr/>
        <p:txBody>
          <a:bodyPr/>
          <a:lstStyle/>
          <a:p>
            <a:r>
              <a:rPr lang="en-AU" sz="3200" dirty="0"/>
              <a:t>Who is counting the </a:t>
            </a:r>
            <a:br>
              <a:rPr lang="en-AU" sz="3200" dirty="0"/>
            </a:br>
            <a:r>
              <a:rPr lang="en-AU" sz="3200" dirty="0"/>
              <a:t>whitetip, blacktip and all other sharks?</a:t>
            </a:r>
          </a:p>
          <a:p>
            <a:r>
              <a:rPr lang="en-AU" sz="3200" dirty="0"/>
              <a:t>Check buddy pair/s </a:t>
            </a:r>
            <a:br>
              <a:rPr lang="en-AU" sz="3200" dirty="0"/>
            </a:br>
            <a:r>
              <a:rPr lang="en-AU" sz="3200" dirty="0"/>
              <a:t>counting sharks have all their materials.</a:t>
            </a:r>
          </a:p>
        </p:txBody>
      </p:sp>
      <p:pic>
        <p:nvPicPr>
          <p:cNvPr id="5" name="Picture Placeholder 15">
            <a:extLst>
              <a:ext uri="{FF2B5EF4-FFF2-40B4-BE49-F238E27FC236}">
                <a16:creationId xmlns:a16="http://schemas.microsoft.com/office/drawing/2014/main" id="{5F7CE651-C318-8449-BB13-1AD9983B9079}"/>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387053248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3A9BCF8-8F73-B041-AA67-F4F920AE3E93}"/>
              </a:ext>
            </a:extLst>
          </p:cNvPr>
          <p:cNvSpPr>
            <a:spLocks noGrp="1"/>
          </p:cNvSpPr>
          <p:nvPr>
            <p:ph type="sldNum" sz="quarter" idx="12"/>
          </p:nvPr>
        </p:nvSpPr>
        <p:spPr/>
        <p:txBody>
          <a:bodyPr/>
          <a:lstStyle/>
          <a:p>
            <a:pPr algn="r"/>
            <a:fld id="{275F0495-0EA6-8F48-9FDA-F603597FF733}" type="slidenum">
              <a:rPr lang="en-US" smtClean="0"/>
              <a:pPr algn="r"/>
              <a:t>76</a:t>
            </a:fld>
            <a:endParaRPr lang="en-US" dirty="0"/>
          </a:p>
        </p:txBody>
      </p:sp>
      <p:sp>
        <p:nvSpPr>
          <p:cNvPr id="3" name="Content Placeholder 2">
            <a:extLst>
              <a:ext uri="{FF2B5EF4-FFF2-40B4-BE49-F238E27FC236}">
                <a16:creationId xmlns:a16="http://schemas.microsoft.com/office/drawing/2014/main" id="{4609DF13-764E-774A-8F79-F7DA2321C27A}"/>
              </a:ext>
            </a:extLst>
          </p:cNvPr>
          <p:cNvSpPr>
            <a:spLocks noGrp="1"/>
          </p:cNvSpPr>
          <p:nvPr>
            <p:ph idx="1"/>
          </p:nvPr>
        </p:nvSpPr>
        <p:spPr/>
        <p:txBody>
          <a:bodyPr/>
          <a:lstStyle/>
          <a:p>
            <a:pPr algn="ctr">
              <a:spcAft>
                <a:spcPts val="1800"/>
              </a:spcAft>
            </a:pPr>
            <a:r>
              <a:rPr lang="en-AU" dirty="0"/>
              <a:t>Who is counting sharks?</a:t>
            </a:r>
          </a:p>
          <a:p>
            <a:pPr algn="ctr">
              <a:spcAft>
                <a:spcPts val="1800"/>
              </a:spcAft>
            </a:pPr>
            <a:r>
              <a:rPr lang="en-AU" sz="3200" dirty="0"/>
              <a:t>Whitetip / Blacktip / other</a:t>
            </a:r>
          </a:p>
        </p:txBody>
      </p:sp>
      <p:pic>
        <p:nvPicPr>
          <p:cNvPr id="8" name="Picture Placeholder 15">
            <a:extLst>
              <a:ext uri="{FF2B5EF4-FFF2-40B4-BE49-F238E27FC236}">
                <a16:creationId xmlns:a16="http://schemas.microsoft.com/office/drawing/2014/main" id="{340908F0-5635-A14F-A7FA-AEFD1F2D8909}"/>
              </a:ext>
            </a:extLst>
          </p:cNvPr>
          <p:cNvPicPr>
            <a:picLocks noGrp="1" noChangeAspect="1"/>
          </p:cNvPicPr>
          <p:nvPr>
            <p:ph type="pic" sz="quarter" idx="14"/>
          </p:nvPr>
        </p:nvPicPr>
        <p:blipFill>
          <a:blip r:embed="rId3"/>
          <a:srcRect l="45" r="45"/>
          <a:stretch/>
        </p:blipFill>
        <p:spPr>
          <a:xfrm>
            <a:off x="7010399" y="549274"/>
            <a:ext cx="3949701" cy="5594400"/>
          </a:xfrm>
          <a:ln w="38100">
            <a:solidFill>
              <a:schemeClr val="bg2"/>
            </a:solidFill>
          </a:ln>
        </p:spPr>
      </p:pic>
    </p:spTree>
    <p:extLst>
      <p:ext uri="{BB962C8B-B14F-4D97-AF65-F5344CB8AC3E}">
        <p14:creationId xmlns:p14="http://schemas.microsoft.com/office/powerpoint/2010/main" val="43792508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B8EA59-DB7E-C74F-836E-FC625A0D475E}"/>
              </a:ext>
            </a:extLst>
          </p:cNvPr>
          <p:cNvSpPr>
            <a:spLocks noGrp="1"/>
          </p:cNvSpPr>
          <p:nvPr>
            <p:ph type="body" sz="quarter" idx="12"/>
          </p:nvPr>
        </p:nvSpPr>
        <p:spPr/>
        <p:txBody>
          <a:bodyPr/>
          <a:lstStyle/>
          <a:p>
            <a:pPr>
              <a:spcBef>
                <a:spcPts val="0"/>
              </a:spcBef>
              <a:spcAft>
                <a:spcPts val="1800"/>
              </a:spcAft>
            </a:pPr>
            <a:r>
              <a:rPr lang="en-AU" b="1" dirty="0" smtClean="0"/>
              <a:t>Everybody</a:t>
            </a:r>
            <a:r>
              <a:rPr lang="en-AU" b="1" dirty="0"/>
              <a:t/>
            </a:r>
            <a:br>
              <a:rPr lang="en-AU" b="1" dirty="0"/>
            </a:br>
            <a:r>
              <a:rPr lang="en-AU" dirty="0"/>
              <a:t>must look out for </a:t>
            </a:r>
            <a:br>
              <a:rPr lang="en-AU" dirty="0"/>
            </a:br>
            <a:r>
              <a:rPr lang="en-AU" dirty="0"/>
              <a:t>crown-of-thorns starfish.</a:t>
            </a:r>
          </a:p>
          <a:p>
            <a:pPr>
              <a:spcBef>
                <a:spcPts val="0"/>
              </a:spcBef>
              <a:spcAft>
                <a:spcPts val="1800"/>
              </a:spcAft>
            </a:pPr>
            <a:r>
              <a:rPr lang="en-AU" sz="3200" b="1" dirty="0" smtClean="0"/>
              <a:t>Venomous spines.</a:t>
            </a:r>
            <a:br>
              <a:rPr lang="en-AU" sz="3200" b="1" dirty="0" smtClean="0"/>
            </a:br>
            <a:r>
              <a:rPr lang="en-AU" sz="3200" b="1" u="sng" dirty="0" smtClean="0"/>
              <a:t>Do not touch!</a:t>
            </a:r>
            <a:endParaRPr lang="en-AU" sz="3200" b="1" u="sng" dirty="0"/>
          </a:p>
        </p:txBody>
      </p:sp>
      <p:sp>
        <p:nvSpPr>
          <p:cNvPr id="3" name="Slide Number Placeholder 2">
            <a:extLst>
              <a:ext uri="{FF2B5EF4-FFF2-40B4-BE49-F238E27FC236}">
                <a16:creationId xmlns:a16="http://schemas.microsoft.com/office/drawing/2014/main" id="{7D09D411-FA80-694E-AF00-2EC4AFC1539D}"/>
              </a:ext>
            </a:extLst>
          </p:cNvPr>
          <p:cNvSpPr>
            <a:spLocks noGrp="1"/>
          </p:cNvSpPr>
          <p:nvPr>
            <p:ph type="sldNum" sz="quarter" idx="13"/>
          </p:nvPr>
        </p:nvSpPr>
        <p:spPr/>
        <p:txBody>
          <a:bodyPr/>
          <a:lstStyle/>
          <a:p>
            <a:pPr algn="r"/>
            <a:fld id="{275F0495-0EA6-8F48-9FDA-F603597FF733}" type="slidenum">
              <a:rPr lang="en-US" smtClean="0"/>
              <a:pPr algn="r"/>
              <a:t>77</a:t>
            </a:fld>
            <a:endParaRPr lang="en-US" dirty="0"/>
          </a:p>
        </p:txBody>
      </p:sp>
    </p:spTree>
    <p:extLst>
      <p:ext uri="{BB962C8B-B14F-4D97-AF65-F5344CB8AC3E}">
        <p14:creationId xmlns:p14="http://schemas.microsoft.com/office/powerpoint/2010/main" val="5711432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6CEB9CA-23CF-F944-A356-0E2F34B73918}"/>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6" t="9214" r="1" b="6134"/>
          <a:stretch/>
        </p:blipFill>
        <p:spPr>
          <a:xfrm>
            <a:off x="1" y="0"/>
            <a:ext cx="12191998" cy="6858000"/>
          </a:xfrm>
          <a:prstGeom prst="rect">
            <a:avLst/>
          </a:prstGeom>
        </p:spPr>
      </p:pic>
      <p:sp>
        <p:nvSpPr>
          <p:cNvPr id="4" name="Title 2">
            <a:extLst>
              <a:ext uri="{FF2B5EF4-FFF2-40B4-BE49-F238E27FC236}">
                <a16:creationId xmlns:a16="http://schemas.microsoft.com/office/drawing/2014/main" id="{8A5EDE65-038A-E043-B569-AD49893CB765}"/>
              </a:ext>
            </a:extLst>
          </p:cNvPr>
          <p:cNvSpPr txBox="1">
            <a:spLocks/>
          </p:cNvSpPr>
          <p:nvPr/>
        </p:nvSpPr>
        <p:spPr>
          <a:xfrm>
            <a:off x="515937" y="549275"/>
            <a:ext cx="5580063" cy="2332382"/>
          </a:xfrm>
          <a:prstGeom prst="rect">
            <a:avLst/>
          </a:prstGeom>
          <a:blipFill dpi="0" rotWithShape="1">
            <a:blip r:embed="rId4"/>
            <a:srcRect/>
            <a:stretch>
              <a:fillRect/>
            </a:stretch>
          </a:blipFill>
        </p:spPr>
        <p:txBody>
          <a:bodyPr/>
          <a:lstStyle>
            <a:lvl1pPr algn="l" defTabSz="914400" rtl="0" eaLnBrk="1" latinLnBrk="0" hangingPunct="1">
              <a:lnSpc>
                <a:spcPct val="90000"/>
              </a:lnSpc>
              <a:spcBef>
                <a:spcPct val="0"/>
              </a:spcBef>
              <a:buNone/>
              <a:defRPr sz="4400" kern="1200">
                <a:solidFill>
                  <a:schemeClr val="tx2"/>
                </a:solidFill>
                <a:latin typeface="+mj-lt"/>
                <a:ea typeface="+mj-ea"/>
                <a:cs typeface="+mj-cs"/>
              </a:defRPr>
            </a:lvl1pPr>
          </a:lstStyle>
          <a:p>
            <a:pPr>
              <a:lnSpc>
                <a:spcPct val="100000"/>
              </a:lnSpc>
              <a:spcAft>
                <a:spcPts val="1800"/>
              </a:spcAft>
            </a:pPr>
            <a:r>
              <a:rPr lang="en-US" sz="5400" dirty="0"/>
              <a:t>Crown-of-Thorns Starfish (COTS)</a:t>
            </a:r>
          </a:p>
          <a:p>
            <a:pPr>
              <a:lnSpc>
                <a:spcPct val="100000"/>
              </a:lnSpc>
              <a:spcAft>
                <a:spcPts val="1800"/>
              </a:spcAft>
            </a:pPr>
            <a:r>
              <a:rPr lang="en-AU" sz="2000" b="1" dirty="0"/>
              <a:t>Venomous </a:t>
            </a:r>
            <a:r>
              <a:rPr lang="en-AU" sz="2000" b="1" dirty="0" smtClean="0"/>
              <a:t>spines. </a:t>
            </a:r>
            <a:r>
              <a:rPr lang="en-AU" sz="2000" b="1" u="sng" dirty="0" smtClean="0"/>
              <a:t>Do not touch!</a:t>
            </a:r>
            <a:endParaRPr lang="en-AU" sz="2000" b="1" u="sng" dirty="0"/>
          </a:p>
        </p:txBody>
      </p:sp>
    </p:spTree>
    <p:extLst>
      <p:ext uri="{BB962C8B-B14F-4D97-AF65-F5344CB8AC3E}">
        <p14:creationId xmlns:p14="http://schemas.microsoft.com/office/powerpoint/2010/main" val="3944939528"/>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EB8EA59-DB7E-C74F-836E-FC625A0D475E}"/>
              </a:ext>
            </a:extLst>
          </p:cNvPr>
          <p:cNvSpPr>
            <a:spLocks noGrp="1"/>
          </p:cNvSpPr>
          <p:nvPr>
            <p:ph type="body" sz="quarter" idx="12"/>
          </p:nvPr>
        </p:nvSpPr>
        <p:spPr/>
        <p:txBody>
          <a:bodyPr/>
          <a:lstStyle/>
          <a:p>
            <a:pPr>
              <a:spcBef>
                <a:spcPts val="0"/>
              </a:spcBef>
              <a:spcAft>
                <a:spcPts val="1800"/>
              </a:spcAft>
            </a:pPr>
            <a:r>
              <a:rPr lang="en-US" sz="3200" b="1" dirty="0" smtClean="0"/>
              <a:t>Count the adults (larger than your hand) and juveniles (smaller than your hand).</a:t>
            </a:r>
            <a:endParaRPr lang="en-AU" sz="3200" b="1" dirty="0"/>
          </a:p>
        </p:txBody>
      </p:sp>
      <p:sp>
        <p:nvSpPr>
          <p:cNvPr id="3" name="Slide Number Placeholder 2">
            <a:extLst>
              <a:ext uri="{FF2B5EF4-FFF2-40B4-BE49-F238E27FC236}">
                <a16:creationId xmlns:a16="http://schemas.microsoft.com/office/drawing/2014/main" id="{7D09D411-FA80-694E-AF00-2EC4AFC1539D}"/>
              </a:ext>
            </a:extLst>
          </p:cNvPr>
          <p:cNvSpPr>
            <a:spLocks noGrp="1"/>
          </p:cNvSpPr>
          <p:nvPr>
            <p:ph type="sldNum" sz="quarter" idx="13"/>
          </p:nvPr>
        </p:nvSpPr>
        <p:spPr/>
        <p:txBody>
          <a:bodyPr/>
          <a:lstStyle/>
          <a:p>
            <a:pPr algn="r"/>
            <a:fld id="{275F0495-0EA6-8F48-9FDA-F603597FF733}" type="slidenum">
              <a:rPr lang="en-US" smtClean="0"/>
              <a:pPr algn="r"/>
              <a:t>79</a:t>
            </a:fld>
            <a:endParaRPr lang="en-US" dirty="0"/>
          </a:p>
        </p:txBody>
      </p:sp>
    </p:spTree>
    <p:extLst>
      <p:ext uri="{BB962C8B-B14F-4D97-AF65-F5344CB8AC3E}">
        <p14:creationId xmlns:p14="http://schemas.microsoft.com/office/powerpoint/2010/main" val="27737688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312A215-F35A-144E-9206-7D6F2706F9BA}"/>
              </a:ext>
            </a:extLst>
          </p:cNvPr>
          <p:cNvSpPr>
            <a:spLocks noGrp="1"/>
          </p:cNvSpPr>
          <p:nvPr>
            <p:ph type="sldNum" sz="quarter" idx="12"/>
          </p:nvPr>
        </p:nvSpPr>
        <p:spPr/>
        <p:txBody>
          <a:bodyPr/>
          <a:lstStyle/>
          <a:p>
            <a:pPr algn="r"/>
            <a:fld id="{A23E3DB6-7D61-2E4C-8C80-E9322AEA1496}" type="slidenum">
              <a:rPr lang="en-US" smtClean="0"/>
              <a:pPr algn="r"/>
              <a:t>8</a:t>
            </a:fld>
            <a:endParaRPr lang="en-US" dirty="0"/>
          </a:p>
        </p:txBody>
      </p:sp>
      <p:sp>
        <p:nvSpPr>
          <p:cNvPr id="3" name="Title 2">
            <a:extLst>
              <a:ext uri="{FF2B5EF4-FFF2-40B4-BE49-F238E27FC236}">
                <a16:creationId xmlns:a16="http://schemas.microsoft.com/office/drawing/2014/main" id="{0EF0E368-28B6-2E4A-9799-8280A94F6E2E}"/>
              </a:ext>
            </a:extLst>
          </p:cNvPr>
          <p:cNvSpPr>
            <a:spLocks noGrp="1"/>
          </p:cNvSpPr>
          <p:nvPr>
            <p:ph type="title"/>
          </p:nvPr>
        </p:nvSpPr>
        <p:spPr/>
        <p:txBody>
          <a:bodyPr/>
          <a:lstStyle/>
          <a:p>
            <a:r>
              <a:rPr lang="en-AU" sz="4400" dirty="0"/>
              <a:t>Sea </a:t>
            </a:r>
            <a:r>
              <a:rPr lang="en-AU" sz="4400" dirty="0" smtClean="0"/>
              <a:t>cucumbers.</a:t>
            </a:r>
            <a:endParaRPr lang="en-US" sz="4400" dirty="0"/>
          </a:p>
        </p:txBody>
      </p:sp>
      <p:sp>
        <p:nvSpPr>
          <p:cNvPr id="7" name="TextBox 6">
            <a:extLst>
              <a:ext uri="{FF2B5EF4-FFF2-40B4-BE49-F238E27FC236}">
                <a16:creationId xmlns:a16="http://schemas.microsoft.com/office/drawing/2014/main" id="{23645EB9-A4D1-C849-81BE-73E47B3DF253}"/>
              </a:ext>
            </a:extLst>
          </p:cNvPr>
          <p:cNvSpPr txBox="1"/>
          <p:nvPr/>
        </p:nvSpPr>
        <p:spPr>
          <a:xfrm>
            <a:off x="9211725" y="1607123"/>
            <a:ext cx="2635045" cy="400110"/>
          </a:xfrm>
          <a:prstGeom prst="rect">
            <a:avLst/>
          </a:prstGeom>
          <a:noFill/>
        </p:spPr>
        <p:txBody>
          <a:bodyPr wrap="square" rtlCol="0">
            <a:spAutoFit/>
          </a:bodyPr>
          <a:lstStyle/>
          <a:p>
            <a:r>
              <a:rPr lang="en-AU" sz="2000" b="1" dirty="0">
                <a:solidFill>
                  <a:schemeClr val="accent2"/>
                </a:solidFill>
              </a:rPr>
              <a:t>Year 6</a:t>
            </a:r>
          </a:p>
        </p:txBody>
      </p:sp>
      <p:sp>
        <p:nvSpPr>
          <p:cNvPr id="12" name="TextBox 11">
            <a:extLst>
              <a:ext uri="{FF2B5EF4-FFF2-40B4-BE49-F238E27FC236}">
                <a16:creationId xmlns:a16="http://schemas.microsoft.com/office/drawing/2014/main" id="{C78FBA90-D41E-F945-8161-FFEE9DF7394A}"/>
              </a:ext>
            </a:extLst>
          </p:cNvPr>
          <p:cNvSpPr txBox="1"/>
          <p:nvPr/>
        </p:nvSpPr>
        <p:spPr>
          <a:xfrm>
            <a:off x="518769" y="2212205"/>
            <a:ext cx="2501078" cy="3016210"/>
          </a:xfrm>
          <a:prstGeom prst="rect">
            <a:avLst/>
          </a:prstGeom>
          <a:noFill/>
        </p:spPr>
        <p:txBody>
          <a:bodyPr wrap="square">
            <a:spAutoFit/>
          </a:bodyPr>
          <a:lstStyle/>
          <a:p>
            <a:pPr>
              <a:spcAft>
                <a:spcPts val="2400"/>
              </a:spcAft>
            </a:pPr>
            <a:r>
              <a:rPr lang="en-AU" sz="1600" b="1" u="sng" dirty="0">
                <a:solidFill>
                  <a:schemeClr val="tx2"/>
                </a:solidFill>
              </a:rPr>
              <a:t>Biology: living things</a:t>
            </a:r>
            <a:br>
              <a:rPr lang="en-AU" sz="1600" b="1" u="sng" dirty="0">
                <a:solidFill>
                  <a:schemeClr val="tx2"/>
                </a:solidFill>
              </a:rPr>
            </a:br>
            <a:r>
              <a:rPr lang="en-AU" sz="1600" b="1" u="sng" dirty="0">
                <a:solidFill>
                  <a:schemeClr val="tx2"/>
                </a:solidFill>
              </a:rPr>
              <a:t>Geography: places</a:t>
            </a:r>
          </a:p>
          <a:p>
            <a:pPr>
              <a:spcAft>
                <a:spcPts val="1200"/>
              </a:spcAft>
            </a:pPr>
            <a:r>
              <a:rPr lang="en-US" sz="1600" b="1" dirty="0">
                <a:solidFill>
                  <a:schemeClr val="tx2"/>
                </a:solidFill>
              </a:rPr>
              <a:t>What does a sea cucumber look like?</a:t>
            </a:r>
            <a:r>
              <a:rPr lang="en-US" sz="1600" dirty="0">
                <a:solidFill>
                  <a:schemeClr val="tx2"/>
                </a:solidFill>
              </a:rPr>
              <a:t/>
            </a:r>
            <a:br>
              <a:rPr lang="en-US" sz="1600" dirty="0">
                <a:solidFill>
                  <a:schemeClr val="tx2"/>
                </a:solidFill>
              </a:rPr>
            </a:br>
            <a:r>
              <a:rPr lang="en-US" sz="1600" i="1" dirty="0">
                <a:solidFill>
                  <a:schemeClr val="tx2"/>
                </a:solidFill>
              </a:rPr>
              <a:t>Hint: </a:t>
            </a:r>
            <a:r>
              <a:rPr lang="en-US" sz="1600" i="1" dirty="0" smtClean="0">
                <a:solidFill>
                  <a:schemeClr val="tx2"/>
                </a:solidFill>
              </a:rPr>
              <a:t>Name</a:t>
            </a:r>
            <a:r>
              <a:rPr lang="en-US" sz="1600" i="1" dirty="0">
                <a:solidFill>
                  <a:schemeClr val="tx2"/>
                </a:solidFill>
              </a:rPr>
              <a:t>.</a:t>
            </a:r>
            <a:r>
              <a:rPr lang="en-US" sz="1600" dirty="0">
                <a:solidFill>
                  <a:schemeClr val="tx2"/>
                </a:solidFill>
              </a:rPr>
              <a:t/>
            </a:r>
            <a:br>
              <a:rPr lang="en-US" sz="1600" dirty="0">
                <a:solidFill>
                  <a:schemeClr val="tx2"/>
                </a:solidFill>
              </a:rPr>
            </a:br>
            <a:r>
              <a:rPr lang="en-US" sz="1600" i="1" dirty="0">
                <a:solidFill>
                  <a:schemeClr val="tx2"/>
                </a:solidFill>
              </a:rPr>
              <a:t>Answer: </a:t>
            </a:r>
            <a:r>
              <a:rPr lang="en-US" sz="1600" i="1" dirty="0" smtClean="0">
                <a:solidFill>
                  <a:schemeClr val="tx2"/>
                </a:solidFill>
              </a:rPr>
              <a:t>A </a:t>
            </a:r>
            <a:r>
              <a:rPr lang="en-US" sz="1600" i="1" dirty="0">
                <a:solidFill>
                  <a:schemeClr val="tx2"/>
                </a:solidFill>
              </a:rPr>
              <a:t>cucumber.</a:t>
            </a:r>
          </a:p>
          <a:p>
            <a:pPr>
              <a:spcAft>
                <a:spcPts val="1200"/>
              </a:spcAft>
            </a:pPr>
            <a:r>
              <a:rPr lang="en-US" sz="1600" b="1" dirty="0">
                <a:solidFill>
                  <a:schemeClr val="tx2"/>
                </a:solidFill>
              </a:rPr>
              <a:t>How can you tell </a:t>
            </a:r>
            <a:br>
              <a:rPr lang="en-US" sz="1600" b="1" dirty="0">
                <a:solidFill>
                  <a:schemeClr val="tx2"/>
                </a:solidFill>
              </a:rPr>
            </a:br>
            <a:r>
              <a:rPr lang="en-US" sz="1600" b="1" dirty="0">
                <a:solidFill>
                  <a:schemeClr val="tx2"/>
                </a:solidFill>
              </a:rPr>
              <a:t>it’s alive?</a:t>
            </a:r>
            <a:br>
              <a:rPr lang="en-US" sz="1600" b="1" dirty="0">
                <a:solidFill>
                  <a:schemeClr val="tx2"/>
                </a:solidFill>
              </a:rPr>
            </a:br>
            <a:r>
              <a:rPr lang="en-US" sz="1600" i="1" dirty="0">
                <a:solidFill>
                  <a:schemeClr val="tx2"/>
                </a:solidFill>
              </a:rPr>
              <a:t>Answer: </a:t>
            </a:r>
            <a:r>
              <a:rPr lang="en-US" sz="1600" i="1" dirty="0" smtClean="0">
                <a:solidFill>
                  <a:schemeClr val="tx2"/>
                </a:solidFill>
              </a:rPr>
              <a:t>They </a:t>
            </a:r>
            <a:r>
              <a:rPr lang="en-US" sz="1600" i="1" dirty="0">
                <a:solidFill>
                  <a:schemeClr val="tx2"/>
                </a:solidFill>
              </a:rPr>
              <a:t>move </a:t>
            </a:r>
            <a:br>
              <a:rPr lang="en-US" sz="1600" i="1" dirty="0">
                <a:solidFill>
                  <a:schemeClr val="tx2"/>
                </a:solidFill>
              </a:rPr>
            </a:br>
            <a:r>
              <a:rPr lang="en-US" sz="1600" i="1" dirty="0">
                <a:solidFill>
                  <a:schemeClr val="tx2"/>
                </a:solidFill>
              </a:rPr>
              <a:t>slow and poop lots!</a:t>
            </a:r>
          </a:p>
        </p:txBody>
      </p:sp>
      <p:sp>
        <p:nvSpPr>
          <p:cNvPr id="13" name="TextBox 12">
            <a:extLst>
              <a:ext uri="{FF2B5EF4-FFF2-40B4-BE49-F238E27FC236}">
                <a16:creationId xmlns:a16="http://schemas.microsoft.com/office/drawing/2014/main" id="{F5381113-D512-FB48-A1D2-15CE7F437944}"/>
              </a:ext>
            </a:extLst>
          </p:cNvPr>
          <p:cNvSpPr txBox="1"/>
          <p:nvPr/>
        </p:nvSpPr>
        <p:spPr>
          <a:xfrm>
            <a:off x="522335" y="1586735"/>
            <a:ext cx="2501078" cy="400110"/>
          </a:xfrm>
          <a:prstGeom prst="rect">
            <a:avLst/>
          </a:prstGeom>
          <a:noFill/>
        </p:spPr>
        <p:txBody>
          <a:bodyPr wrap="square" rtlCol="0">
            <a:spAutoFit/>
          </a:bodyPr>
          <a:lstStyle/>
          <a:p>
            <a:r>
              <a:rPr lang="en-AU" sz="2000" b="1" dirty="0">
                <a:solidFill>
                  <a:schemeClr val="accent2"/>
                </a:solidFill>
              </a:rPr>
              <a:t>Prep – year 3</a:t>
            </a:r>
          </a:p>
        </p:txBody>
      </p:sp>
      <p:sp>
        <p:nvSpPr>
          <p:cNvPr id="14" name="TextBox 13">
            <a:extLst>
              <a:ext uri="{FF2B5EF4-FFF2-40B4-BE49-F238E27FC236}">
                <a16:creationId xmlns:a16="http://schemas.microsoft.com/office/drawing/2014/main" id="{8FAF1C91-2D39-7B44-A095-A9F19CEC500D}"/>
              </a:ext>
            </a:extLst>
          </p:cNvPr>
          <p:cNvSpPr txBox="1"/>
          <p:nvPr/>
        </p:nvSpPr>
        <p:spPr>
          <a:xfrm>
            <a:off x="3186713" y="1586735"/>
            <a:ext cx="2401529" cy="400110"/>
          </a:xfrm>
          <a:prstGeom prst="rect">
            <a:avLst/>
          </a:prstGeom>
          <a:noFill/>
        </p:spPr>
        <p:txBody>
          <a:bodyPr wrap="square" rtlCol="0">
            <a:spAutoFit/>
          </a:bodyPr>
          <a:lstStyle/>
          <a:p>
            <a:r>
              <a:rPr lang="en-AU" sz="2000" b="1" dirty="0">
                <a:solidFill>
                  <a:schemeClr val="accent2"/>
                </a:solidFill>
              </a:rPr>
              <a:t>Year 4</a:t>
            </a:r>
          </a:p>
        </p:txBody>
      </p:sp>
      <p:sp>
        <p:nvSpPr>
          <p:cNvPr id="15" name="TextBox 14">
            <a:extLst>
              <a:ext uri="{FF2B5EF4-FFF2-40B4-BE49-F238E27FC236}">
                <a16:creationId xmlns:a16="http://schemas.microsoft.com/office/drawing/2014/main" id="{377D0446-CB36-A34B-A491-F76C50CD131D}"/>
              </a:ext>
            </a:extLst>
          </p:cNvPr>
          <p:cNvSpPr txBox="1"/>
          <p:nvPr/>
        </p:nvSpPr>
        <p:spPr>
          <a:xfrm>
            <a:off x="6321485" y="1607123"/>
            <a:ext cx="2401529" cy="400110"/>
          </a:xfrm>
          <a:prstGeom prst="rect">
            <a:avLst/>
          </a:prstGeom>
          <a:noFill/>
        </p:spPr>
        <p:txBody>
          <a:bodyPr wrap="square" rtlCol="0">
            <a:spAutoFit/>
          </a:bodyPr>
          <a:lstStyle/>
          <a:p>
            <a:r>
              <a:rPr lang="en-AU" sz="2000" b="1" dirty="0">
                <a:solidFill>
                  <a:schemeClr val="accent2"/>
                </a:solidFill>
              </a:rPr>
              <a:t>Year 5</a:t>
            </a:r>
            <a:endParaRPr kumimoji="0" lang="en-AU" sz="2000" b="1" i="0" strike="noStrike" kern="1200" cap="none" spc="0" normalizeH="0" baseline="0" noProof="0" dirty="0">
              <a:ln>
                <a:noFill/>
              </a:ln>
              <a:solidFill>
                <a:schemeClr val="accent2"/>
              </a:solidFill>
              <a:effectLst/>
              <a:uLnTx/>
              <a:uFillTx/>
              <a:latin typeface="Calibri" panose="020F0502020204030204"/>
              <a:ea typeface="+mn-ea"/>
              <a:cs typeface="+mn-cs"/>
            </a:endParaRPr>
          </a:p>
        </p:txBody>
      </p:sp>
      <p:sp>
        <p:nvSpPr>
          <p:cNvPr id="20" name="TextBox 19">
            <a:extLst>
              <a:ext uri="{FF2B5EF4-FFF2-40B4-BE49-F238E27FC236}">
                <a16:creationId xmlns:a16="http://schemas.microsoft.com/office/drawing/2014/main" id="{377FD3AE-B6F2-6145-A98E-A4A145CCF383}"/>
              </a:ext>
            </a:extLst>
          </p:cNvPr>
          <p:cNvSpPr txBox="1"/>
          <p:nvPr/>
        </p:nvSpPr>
        <p:spPr>
          <a:xfrm>
            <a:off x="3186713" y="2212205"/>
            <a:ext cx="2924599" cy="2369880"/>
          </a:xfrm>
          <a:prstGeom prst="rect">
            <a:avLst/>
          </a:prstGeom>
          <a:noFill/>
        </p:spPr>
        <p:txBody>
          <a:bodyPr wrap="square">
            <a:spAutoFit/>
          </a:bodyPr>
          <a:lstStyle/>
          <a:p>
            <a:pPr>
              <a:spcAft>
                <a:spcPts val="2400"/>
              </a:spcAft>
            </a:pPr>
            <a:r>
              <a:rPr lang="en-AU" sz="1600" b="1" u="sng" dirty="0">
                <a:solidFill>
                  <a:schemeClr val="tx2"/>
                </a:solidFill>
              </a:rPr>
              <a:t>Biology: life cycle, survival</a:t>
            </a:r>
            <a:br>
              <a:rPr lang="en-AU" sz="1600" b="1" u="sng" dirty="0">
                <a:solidFill>
                  <a:schemeClr val="tx2"/>
                </a:solidFill>
              </a:rPr>
            </a:br>
            <a:r>
              <a:rPr lang="en-AU" sz="1600" b="1" u="sng" dirty="0">
                <a:solidFill>
                  <a:schemeClr val="tx2"/>
                </a:solidFill>
              </a:rPr>
              <a:t>Geography: sustainability</a:t>
            </a:r>
          </a:p>
          <a:p>
            <a:pPr>
              <a:spcAft>
                <a:spcPts val="1200"/>
              </a:spcAft>
            </a:pPr>
            <a:r>
              <a:rPr lang="en-US" sz="1600" b="1" dirty="0">
                <a:solidFill>
                  <a:schemeClr val="tx2"/>
                </a:solidFill>
              </a:rPr>
              <a:t>Why are sea cucumbers called the vacuum cleaners of the sea?</a:t>
            </a:r>
            <a:br>
              <a:rPr lang="en-US" sz="1600" b="1" dirty="0">
                <a:solidFill>
                  <a:schemeClr val="tx2"/>
                </a:solidFill>
              </a:rPr>
            </a:br>
            <a:r>
              <a:rPr lang="en-US" sz="1600" i="1" dirty="0">
                <a:solidFill>
                  <a:schemeClr val="tx2"/>
                </a:solidFill>
              </a:rPr>
              <a:t>Answer: </a:t>
            </a:r>
            <a:r>
              <a:rPr lang="en-US" sz="1600" i="1" dirty="0" smtClean="0">
                <a:solidFill>
                  <a:schemeClr val="tx2"/>
                </a:solidFill>
              </a:rPr>
              <a:t>They </a:t>
            </a:r>
            <a:r>
              <a:rPr lang="en-US" sz="1600" i="1" dirty="0">
                <a:solidFill>
                  <a:schemeClr val="tx2"/>
                </a:solidFill>
              </a:rPr>
              <a:t>clean and filter the sand, which keeps the reef healthy.</a:t>
            </a:r>
          </a:p>
        </p:txBody>
      </p:sp>
      <p:sp>
        <p:nvSpPr>
          <p:cNvPr id="21" name="TextBox 20">
            <a:extLst>
              <a:ext uri="{FF2B5EF4-FFF2-40B4-BE49-F238E27FC236}">
                <a16:creationId xmlns:a16="http://schemas.microsoft.com/office/drawing/2014/main" id="{DD77A1E5-BB1C-AF4F-9B88-4794E132551D}"/>
              </a:ext>
            </a:extLst>
          </p:cNvPr>
          <p:cNvSpPr txBox="1"/>
          <p:nvPr/>
        </p:nvSpPr>
        <p:spPr>
          <a:xfrm>
            <a:off x="6321485" y="2212205"/>
            <a:ext cx="2680067" cy="3262432"/>
          </a:xfrm>
          <a:prstGeom prst="rect">
            <a:avLst/>
          </a:prstGeom>
          <a:noFill/>
        </p:spPr>
        <p:txBody>
          <a:bodyPr wrap="square">
            <a:spAutoFit/>
          </a:bodyPr>
          <a:lstStyle/>
          <a:p>
            <a:pPr>
              <a:spcAft>
                <a:spcPts val="2400"/>
              </a:spcAft>
            </a:pPr>
            <a:r>
              <a:rPr lang="en-AU" sz="1600" b="1" u="sng" dirty="0">
                <a:solidFill>
                  <a:schemeClr val="tx2"/>
                </a:solidFill>
              </a:rPr>
              <a:t>Biology: adaptations</a:t>
            </a:r>
            <a:br>
              <a:rPr lang="en-AU" sz="1600" b="1" u="sng" dirty="0">
                <a:solidFill>
                  <a:schemeClr val="tx2"/>
                </a:solidFill>
              </a:rPr>
            </a:br>
            <a:r>
              <a:rPr lang="en-AU" sz="1600" b="1" u="sng" dirty="0">
                <a:solidFill>
                  <a:schemeClr val="tx2"/>
                </a:solidFill>
              </a:rPr>
              <a:t>Geography: people</a:t>
            </a:r>
            <a:br>
              <a:rPr lang="en-AU" sz="1600" b="1" u="sng" dirty="0">
                <a:solidFill>
                  <a:schemeClr val="tx2"/>
                </a:solidFill>
              </a:rPr>
            </a:br>
            <a:r>
              <a:rPr lang="en-AU" sz="1600" b="1" u="sng" dirty="0">
                <a:solidFill>
                  <a:schemeClr val="tx2"/>
                </a:solidFill>
              </a:rPr>
              <a:t>&amp; place</a:t>
            </a:r>
          </a:p>
          <a:p>
            <a:pPr>
              <a:spcAft>
                <a:spcPts val="1200"/>
              </a:spcAft>
            </a:pPr>
            <a:r>
              <a:rPr lang="en-US" sz="1600" b="1" dirty="0">
                <a:solidFill>
                  <a:schemeClr val="tx2"/>
                </a:solidFill>
              </a:rPr>
              <a:t>How do sea </a:t>
            </a:r>
            <a:br>
              <a:rPr lang="en-US" sz="1600" b="1" dirty="0">
                <a:solidFill>
                  <a:schemeClr val="tx2"/>
                </a:solidFill>
              </a:rPr>
            </a:br>
            <a:r>
              <a:rPr lang="en-US" sz="1600" b="1" dirty="0">
                <a:solidFill>
                  <a:schemeClr val="tx2"/>
                </a:solidFill>
              </a:rPr>
              <a:t>cucumbers move?</a:t>
            </a:r>
            <a:br>
              <a:rPr lang="en-US" sz="1600" b="1" dirty="0">
                <a:solidFill>
                  <a:schemeClr val="tx2"/>
                </a:solidFill>
              </a:rPr>
            </a:br>
            <a:r>
              <a:rPr lang="en-US" sz="1600" dirty="0">
                <a:solidFill>
                  <a:schemeClr val="tx2"/>
                </a:solidFill>
              </a:rPr>
              <a:t>This is an open inquiry question.</a:t>
            </a:r>
            <a:br>
              <a:rPr lang="en-US" sz="1600" dirty="0">
                <a:solidFill>
                  <a:schemeClr val="tx2"/>
                </a:solidFill>
              </a:rPr>
            </a:br>
            <a:r>
              <a:rPr lang="en-US" sz="1600" i="1" dirty="0">
                <a:solidFill>
                  <a:schemeClr val="tx2"/>
                </a:solidFill>
              </a:rPr>
              <a:t>Answer: </a:t>
            </a:r>
            <a:r>
              <a:rPr lang="en-US" sz="1600" i="1" dirty="0" smtClean="0">
                <a:solidFill>
                  <a:schemeClr val="tx2"/>
                </a:solidFill>
              </a:rPr>
              <a:t>With </a:t>
            </a:r>
            <a:r>
              <a:rPr lang="en-US" sz="1600" i="1" dirty="0">
                <a:solidFill>
                  <a:schemeClr val="tx2"/>
                </a:solidFill>
              </a:rPr>
              <a:t>their tube feet and rhythmic contractions of their bodies. </a:t>
            </a:r>
          </a:p>
          <a:p>
            <a:pPr>
              <a:spcAft>
                <a:spcPts val="1200"/>
              </a:spcAft>
            </a:pPr>
            <a:endParaRPr lang="en-US" sz="1600" dirty="0">
              <a:solidFill>
                <a:schemeClr val="tx2"/>
              </a:solidFill>
            </a:endParaRPr>
          </a:p>
        </p:txBody>
      </p:sp>
      <p:sp>
        <p:nvSpPr>
          <p:cNvPr id="22" name="TextBox 21">
            <a:extLst>
              <a:ext uri="{FF2B5EF4-FFF2-40B4-BE49-F238E27FC236}">
                <a16:creationId xmlns:a16="http://schemas.microsoft.com/office/drawing/2014/main" id="{1423BFA0-DE27-2A40-B21B-3466C9815A61}"/>
              </a:ext>
            </a:extLst>
          </p:cNvPr>
          <p:cNvSpPr txBox="1"/>
          <p:nvPr/>
        </p:nvSpPr>
        <p:spPr>
          <a:xfrm>
            <a:off x="9211725" y="2212205"/>
            <a:ext cx="2635045" cy="2769989"/>
          </a:xfrm>
          <a:prstGeom prst="rect">
            <a:avLst/>
          </a:prstGeom>
          <a:noFill/>
        </p:spPr>
        <p:txBody>
          <a:bodyPr wrap="square">
            <a:spAutoFit/>
          </a:bodyPr>
          <a:lstStyle/>
          <a:p>
            <a:pPr>
              <a:spcAft>
                <a:spcPts val="2400"/>
              </a:spcAft>
            </a:pPr>
            <a:r>
              <a:rPr lang="en-AU" sz="1600" b="1" u="sng" dirty="0">
                <a:solidFill>
                  <a:schemeClr val="tx2"/>
                </a:solidFill>
              </a:rPr>
              <a:t>Biology: growth, survival</a:t>
            </a:r>
            <a:br>
              <a:rPr lang="en-AU" sz="1600" b="1" u="sng" dirty="0">
                <a:solidFill>
                  <a:schemeClr val="tx2"/>
                </a:solidFill>
              </a:rPr>
            </a:br>
            <a:r>
              <a:rPr lang="en-AU" sz="1600" b="1" u="sng" dirty="0">
                <a:solidFill>
                  <a:schemeClr val="tx2"/>
                </a:solidFill>
              </a:rPr>
              <a:t>Geography: the world</a:t>
            </a:r>
          </a:p>
          <a:p>
            <a:pPr>
              <a:spcAft>
                <a:spcPts val="1200"/>
              </a:spcAft>
            </a:pPr>
            <a:r>
              <a:rPr lang="en-US" sz="1600" b="1" dirty="0">
                <a:solidFill>
                  <a:schemeClr val="tx2"/>
                </a:solidFill>
              </a:rPr>
              <a:t>Why has this sea cucumber ejected its internal organs?</a:t>
            </a:r>
            <a:br>
              <a:rPr lang="en-US" sz="1600" b="1" dirty="0">
                <a:solidFill>
                  <a:schemeClr val="tx2"/>
                </a:solidFill>
              </a:rPr>
            </a:br>
            <a:r>
              <a:rPr lang="en-US" sz="1600" i="1" dirty="0">
                <a:solidFill>
                  <a:schemeClr val="tx2"/>
                </a:solidFill>
              </a:rPr>
              <a:t>Answer: </a:t>
            </a:r>
            <a:r>
              <a:rPr lang="en-US" sz="1600" i="1" dirty="0" smtClean="0">
                <a:solidFill>
                  <a:schemeClr val="tx2"/>
                </a:solidFill>
              </a:rPr>
              <a:t>It felt </a:t>
            </a:r>
            <a:r>
              <a:rPr lang="en-US" sz="1600" i="1" dirty="0">
                <a:solidFill>
                  <a:schemeClr val="tx2"/>
                </a:solidFill>
              </a:rPr>
              <a:t>threatened. </a:t>
            </a:r>
          </a:p>
          <a:p>
            <a:pPr>
              <a:spcAft>
                <a:spcPts val="1200"/>
              </a:spcAft>
            </a:pPr>
            <a:r>
              <a:rPr lang="en-US" sz="1600" b="1" dirty="0">
                <a:solidFill>
                  <a:schemeClr val="tx2"/>
                </a:solidFill>
              </a:rPr>
              <a:t>How long does it take to grow back?</a:t>
            </a:r>
            <a:br>
              <a:rPr lang="en-US" sz="1600" b="1" dirty="0">
                <a:solidFill>
                  <a:schemeClr val="tx2"/>
                </a:solidFill>
              </a:rPr>
            </a:br>
            <a:r>
              <a:rPr lang="en-US" sz="1600" i="1" dirty="0">
                <a:solidFill>
                  <a:schemeClr val="tx2"/>
                </a:solidFill>
              </a:rPr>
              <a:t>Answer: 2-3 weeks.</a:t>
            </a:r>
          </a:p>
        </p:txBody>
      </p:sp>
    </p:spTree>
    <p:extLst>
      <p:ext uri="{BB962C8B-B14F-4D97-AF65-F5344CB8AC3E}">
        <p14:creationId xmlns:p14="http://schemas.microsoft.com/office/powerpoint/2010/main" val="1313696444"/>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7D87E-47E4-2E47-A0BC-9F98A03397A9}"/>
              </a:ext>
            </a:extLst>
          </p:cNvPr>
          <p:cNvSpPr>
            <a:spLocks noGrp="1"/>
          </p:cNvSpPr>
          <p:nvPr>
            <p:ph type="title"/>
          </p:nvPr>
        </p:nvSpPr>
        <p:spPr>
          <a:xfrm>
            <a:off x="515938" y="370602"/>
            <a:ext cx="11160124" cy="536575"/>
          </a:xfrm>
        </p:spPr>
        <p:txBody>
          <a:bodyPr/>
          <a:lstStyle/>
          <a:p>
            <a:pPr algn="ctr"/>
            <a:r>
              <a:rPr lang="en-AU" sz="4400" dirty="0"/>
              <a:t>Count the adults and juveniles.</a:t>
            </a:r>
            <a:br>
              <a:rPr lang="en-AU" sz="4400" dirty="0"/>
            </a:br>
            <a:r>
              <a:rPr lang="en-AU" sz="4400" dirty="0"/>
              <a:t>Juveniles are smaller than your hand.</a:t>
            </a:r>
          </a:p>
        </p:txBody>
      </p:sp>
      <p:sp>
        <p:nvSpPr>
          <p:cNvPr id="4" name="Slide Number Placeholder 3">
            <a:extLst>
              <a:ext uri="{FF2B5EF4-FFF2-40B4-BE49-F238E27FC236}">
                <a16:creationId xmlns:a16="http://schemas.microsoft.com/office/drawing/2014/main" id="{0AC5FDCD-9C70-9C4A-8310-C6034CEAE71B}"/>
              </a:ext>
            </a:extLst>
          </p:cNvPr>
          <p:cNvSpPr>
            <a:spLocks noGrp="1"/>
          </p:cNvSpPr>
          <p:nvPr>
            <p:ph type="sldNum" sz="quarter" idx="12"/>
          </p:nvPr>
        </p:nvSpPr>
        <p:spPr/>
        <p:txBody>
          <a:bodyPr/>
          <a:lstStyle/>
          <a:p>
            <a:pPr algn="r"/>
            <a:fld id="{A23E3DB6-7D61-2E4C-8C80-E9322AEA1496}" type="slidenum">
              <a:rPr lang="en-US" smtClean="0"/>
              <a:pPr algn="r"/>
              <a:t>80</a:t>
            </a:fld>
            <a:endParaRPr lang="en-US" dirty="0"/>
          </a:p>
        </p:txBody>
      </p:sp>
      <p:pic>
        <p:nvPicPr>
          <p:cNvPr id="7" name="Picture 6">
            <a:extLst>
              <a:ext uri="{FF2B5EF4-FFF2-40B4-BE49-F238E27FC236}">
                <a16:creationId xmlns:a16="http://schemas.microsoft.com/office/drawing/2014/main" id="{E840AAAE-98A5-EB43-89DB-2CF81CBB497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3858" r="9571"/>
          <a:stretch/>
        </p:blipFill>
        <p:spPr>
          <a:xfrm>
            <a:off x="504142" y="1833160"/>
            <a:ext cx="5591858" cy="4309992"/>
          </a:xfrm>
          <a:prstGeom prst="rect">
            <a:avLst/>
          </a:prstGeom>
        </p:spPr>
      </p:pic>
      <p:pic>
        <p:nvPicPr>
          <p:cNvPr id="8" name="Picture 7">
            <a:extLst>
              <a:ext uri="{FF2B5EF4-FFF2-40B4-BE49-F238E27FC236}">
                <a16:creationId xmlns:a16="http://schemas.microsoft.com/office/drawing/2014/main" id="{D2175FE3-6A92-714C-BC01-D42B05234F69}"/>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7446" t="2845" r="3008" b="1508"/>
          <a:stretch/>
        </p:blipFill>
        <p:spPr>
          <a:xfrm>
            <a:off x="6095999" y="1834328"/>
            <a:ext cx="5580063" cy="4309993"/>
          </a:xfrm>
          <a:prstGeom prst="rect">
            <a:avLst/>
          </a:prstGeom>
        </p:spPr>
      </p:pic>
    </p:spTree>
    <p:extLst>
      <p:ext uri="{BB962C8B-B14F-4D97-AF65-F5344CB8AC3E}">
        <p14:creationId xmlns:p14="http://schemas.microsoft.com/office/powerpoint/2010/main" val="188646972"/>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AU"/>
          </a:p>
        </p:txBody>
      </p:sp>
      <p:sp>
        <p:nvSpPr>
          <p:cNvPr id="3" name="Slide Number Placeholder 2">
            <a:extLst>
              <a:ext uri="{FF2B5EF4-FFF2-40B4-BE49-F238E27FC236}">
                <a16:creationId xmlns:a16="http://schemas.microsoft.com/office/drawing/2014/main" id="{7D09D411-FA80-694E-AF00-2EC4AFC1539D}"/>
              </a:ext>
            </a:extLst>
          </p:cNvPr>
          <p:cNvSpPr>
            <a:spLocks noGrp="1"/>
          </p:cNvSpPr>
          <p:nvPr>
            <p:ph type="sldNum" sz="quarter" idx="13"/>
          </p:nvPr>
        </p:nvSpPr>
        <p:spPr>
          <a:prstGeom prst="rect">
            <a:avLst/>
          </a:prstGeom>
        </p:spPr>
        <p:txBody>
          <a:bodyPr/>
          <a:lstStyle/>
          <a:p>
            <a:pPr algn="r"/>
            <a:fld id="{275F0495-0EA6-8F48-9FDA-F603597FF733}" type="slidenum">
              <a:rPr lang="en-US" smtClean="0"/>
              <a:pPr algn="r"/>
              <a:t>81</a:t>
            </a:fld>
            <a:endParaRPr lang="en-US" dirty="0"/>
          </a:p>
        </p:txBody>
      </p:sp>
      <p:sp>
        <p:nvSpPr>
          <p:cNvPr id="4" name="Title 3"/>
          <p:cNvSpPr>
            <a:spLocks noGrp="1"/>
          </p:cNvSpPr>
          <p:nvPr>
            <p:ph type="title" idx="4294967295"/>
          </p:nvPr>
        </p:nvSpPr>
        <p:spPr>
          <a:xfrm>
            <a:off x="0" y="549275"/>
            <a:ext cx="11160125" cy="536575"/>
          </a:xfrm>
          <a:prstGeom prst="rect">
            <a:avLst/>
          </a:prstGeom>
        </p:spPr>
        <p:txBody>
          <a:bodyPr/>
          <a:lstStyle/>
          <a:p>
            <a:r>
              <a:rPr lang="en-US" dirty="0" smtClean="0"/>
              <a:t>Why report all crown-of-thorns starfish?</a:t>
            </a:r>
            <a:endParaRPr lang="en-AU" dirty="0"/>
          </a:p>
        </p:txBody>
      </p:sp>
      <p:sp>
        <p:nvSpPr>
          <p:cNvPr id="5" name="Content Placeholder 4"/>
          <p:cNvSpPr>
            <a:spLocks noGrp="1"/>
          </p:cNvSpPr>
          <p:nvPr>
            <p:ph idx="4294967295"/>
          </p:nvPr>
        </p:nvSpPr>
        <p:spPr>
          <a:xfrm>
            <a:off x="0" y="1295400"/>
            <a:ext cx="11160125" cy="4848225"/>
          </a:xfrm>
          <a:prstGeom prst="rect">
            <a:avLst/>
          </a:prstGeom>
        </p:spPr>
        <p:txBody>
          <a:bodyPr/>
          <a:lstStyle/>
          <a:p>
            <a:pPr marL="342900" indent="-342900">
              <a:buFont typeface="Arial" panose="020B0604020202020204" pitchFamily="34" charset="0"/>
              <a:buChar char="•"/>
            </a:pPr>
            <a:r>
              <a:rPr lang="en-US" dirty="0" smtClean="0"/>
              <a:t>It informs GBRMPA of potential outbreaks.</a:t>
            </a:r>
          </a:p>
          <a:p>
            <a:endParaRPr lang="en-AU" dirty="0"/>
          </a:p>
        </p:txBody>
      </p:sp>
    </p:spTree>
    <p:extLst>
      <p:ext uri="{BB962C8B-B14F-4D97-AF65-F5344CB8AC3E}">
        <p14:creationId xmlns:p14="http://schemas.microsoft.com/office/powerpoint/2010/main" val="7663883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E7D87E-47E4-2E47-A0BC-9F98A03397A9}"/>
              </a:ext>
            </a:extLst>
          </p:cNvPr>
          <p:cNvSpPr>
            <a:spLocks noGrp="1"/>
          </p:cNvSpPr>
          <p:nvPr>
            <p:ph type="title"/>
          </p:nvPr>
        </p:nvSpPr>
        <p:spPr/>
        <p:txBody>
          <a:bodyPr/>
          <a:lstStyle/>
          <a:p>
            <a:pPr algn="ctr"/>
            <a:r>
              <a:rPr lang="en-AU" sz="4400" dirty="0"/>
              <a:t>Why report all crown-of-thorns starfish?</a:t>
            </a:r>
          </a:p>
        </p:txBody>
      </p:sp>
      <p:sp>
        <p:nvSpPr>
          <p:cNvPr id="4" name="Slide Number Placeholder 3">
            <a:extLst>
              <a:ext uri="{FF2B5EF4-FFF2-40B4-BE49-F238E27FC236}">
                <a16:creationId xmlns:a16="http://schemas.microsoft.com/office/drawing/2014/main" id="{0AC5FDCD-9C70-9C4A-8310-C6034CEAE71B}"/>
              </a:ext>
            </a:extLst>
          </p:cNvPr>
          <p:cNvSpPr>
            <a:spLocks noGrp="1"/>
          </p:cNvSpPr>
          <p:nvPr>
            <p:ph type="sldNum" sz="quarter" idx="12"/>
          </p:nvPr>
        </p:nvSpPr>
        <p:spPr/>
        <p:txBody>
          <a:bodyPr/>
          <a:lstStyle/>
          <a:p>
            <a:pPr algn="r"/>
            <a:fld id="{A23E3DB6-7D61-2E4C-8C80-E9322AEA1496}" type="slidenum">
              <a:rPr lang="en-US" smtClean="0"/>
              <a:pPr algn="r"/>
              <a:t>82</a:t>
            </a:fld>
            <a:endParaRPr lang="en-US" dirty="0"/>
          </a:p>
        </p:txBody>
      </p:sp>
      <p:pic>
        <p:nvPicPr>
          <p:cNvPr id="6" name="Picture 5">
            <a:extLst>
              <a:ext uri="{FF2B5EF4-FFF2-40B4-BE49-F238E27FC236}">
                <a16:creationId xmlns:a16="http://schemas.microsoft.com/office/drawing/2014/main" id="{12F6F039-1C0C-EC4A-89A8-CDDD98937A2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40959" r="1299"/>
          <a:stretch/>
        </p:blipFill>
        <p:spPr>
          <a:xfrm>
            <a:off x="8012894" y="1682970"/>
            <a:ext cx="3663170" cy="4460182"/>
          </a:xfrm>
          <a:prstGeom prst="rect">
            <a:avLst/>
          </a:prstGeom>
        </p:spPr>
      </p:pic>
      <p:pic>
        <p:nvPicPr>
          <p:cNvPr id="9" name="Picture 8">
            <a:extLst>
              <a:ext uri="{FF2B5EF4-FFF2-40B4-BE49-F238E27FC236}">
                <a16:creationId xmlns:a16="http://schemas.microsoft.com/office/drawing/2014/main" id="{3700B754-6F86-4547-9465-F81009BD7E0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2234" r="8818"/>
          <a:stretch/>
        </p:blipFill>
        <p:spPr>
          <a:xfrm>
            <a:off x="515938" y="1682970"/>
            <a:ext cx="3483369" cy="4460182"/>
          </a:xfrm>
          <a:prstGeom prst="rect">
            <a:avLst/>
          </a:prstGeom>
        </p:spPr>
      </p:pic>
      <p:pic>
        <p:nvPicPr>
          <p:cNvPr id="10" name="Picture 9">
            <a:extLst>
              <a:ext uri="{FF2B5EF4-FFF2-40B4-BE49-F238E27FC236}">
                <a16:creationId xmlns:a16="http://schemas.microsoft.com/office/drawing/2014/main" id="{634DD6EC-D99A-B344-B73F-45921A0EBAB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0741"/>
          <a:stretch/>
        </p:blipFill>
        <p:spPr>
          <a:xfrm>
            <a:off x="3975367" y="1682970"/>
            <a:ext cx="4037526" cy="4460182"/>
          </a:xfrm>
          <a:prstGeom prst="rect">
            <a:avLst/>
          </a:prstGeom>
        </p:spPr>
      </p:pic>
      <p:sp>
        <p:nvSpPr>
          <p:cNvPr id="11" name="TextBox 10">
            <a:extLst>
              <a:ext uri="{FF2B5EF4-FFF2-40B4-BE49-F238E27FC236}">
                <a16:creationId xmlns:a16="http://schemas.microsoft.com/office/drawing/2014/main" id="{C5B24214-9D7F-B54D-8FCA-6616AA56A73F}"/>
              </a:ext>
            </a:extLst>
          </p:cNvPr>
          <p:cNvSpPr txBox="1"/>
          <p:nvPr/>
        </p:nvSpPr>
        <p:spPr>
          <a:xfrm>
            <a:off x="846391" y="5177684"/>
            <a:ext cx="1989960" cy="707886"/>
          </a:xfrm>
          <a:prstGeom prst="rect">
            <a:avLst/>
          </a:prstGeom>
          <a:solidFill>
            <a:schemeClr val="bg1"/>
          </a:solidFill>
        </p:spPr>
        <p:txBody>
          <a:bodyPr wrap="square" rtlCol="0">
            <a:spAutoFit/>
          </a:bodyPr>
          <a:lstStyle/>
          <a:p>
            <a:pPr algn="ctr"/>
            <a:r>
              <a:rPr lang="en-AU" sz="2000" dirty="0">
                <a:solidFill>
                  <a:schemeClr val="tx2"/>
                </a:solidFill>
              </a:rPr>
              <a:t>Diver injecting COTS</a:t>
            </a:r>
          </a:p>
        </p:txBody>
      </p:sp>
      <p:sp>
        <p:nvSpPr>
          <p:cNvPr id="12" name="TextBox 11">
            <a:extLst>
              <a:ext uri="{FF2B5EF4-FFF2-40B4-BE49-F238E27FC236}">
                <a16:creationId xmlns:a16="http://schemas.microsoft.com/office/drawing/2014/main" id="{65FD4D6E-C06E-E442-9CCB-F3A78C7933C7}"/>
              </a:ext>
            </a:extLst>
          </p:cNvPr>
          <p:cNvSpPr txBox="1"/>
          <p:nvPr/>
        </p:nvSpPr>
        <p:spPr>
          <a:xfrm>
            <a:off x="4275125" y="5175030"/>
            <a:ext cx="2102407" cy="707886"/>
          </a:xfrm>
          <a:prstGeom prst="rect">
            <a:avLst/>
          </a:prstGeom>
          <a:solidFill>
            <a:schemeClr val="bg1"/>
          </a:solidFill>
        </p:spPr>
        <p:txBody>
          <a:bodyPr wrap="square" rtlCol="0">
            <a:spAutoFit/>
          </a:bodyPr>
          <a:lstStyle/>
          <a:p>
            <a:pPr algn="ctr"/>
            <a:r>
              <a:rPr lang="en-AU" sz="2000" dirty="0">
                <a:solidFill>
                  <a:schemeClr val="tx2"/>
                </a:solidFill>
              </a:rPr>
              <a:t>Can be hiding under coral</a:t>
            </a:r>
          </a:p>
        </p:txBody>
      </p:sp>
      <p:sp>
        <p:nvSpPr>
          <p:cNvPr id="13" name="TextBox 12">
            <a:extLst>
              <a:ext uri="{FF2B5EF4-FFF2-40B4-BE49-F238E27FC236}">
                <a16:creationId xmlns:a16="http://schemas.microsoft.com/office/drawing/2014/main" id="{FFC41A00-6740-EE4B-A7FA-EDB976E00772}"/>
              </a:ext>
            </a:extLst>
          </p:cNvPr>
          <p:cNvSpPr txBox="1"/>
          <p:nvPr/>
        </p:nvSpPr>
        <p:spPr>
          <a:xfrm>
            <a:off x="8288711" y="5175030"/>
            <a:ext cx="2082295" cy="707886"/>
          </a:xfrm>
          <a:prstGeom prst="rect">
            <a:avLst/>
          </a:prstGeom>
          <a:solidFill>
            <a:schemeClr val="bg1"/>
          </a:solidFill>
        </p:spPr>
        <p:txBody>
          <a:bodyPr wrap="square" rtlCol="0">
            <a:spAutoFit/>
          </a:bodyPr>
          <a:lstStyle/>
          <a:p>
            <a:pPr algn="ctr"/>
            <a:r>
              <a:rPr lang="en-AU" sz="2000" dirty="0">
                <a:solidFill>
                  <a:schemeClr val="tx2"/>
                </a:solidFill>
              </a:rPr>
              <a:t>Giant triton snail eating COTS</a:t>
            </a:r>
          </a:p>
        </p:txBody>
      </p:sp>
    </p:spTree>
    <p:extLst>
      <p:ext uri="{BB962C8B-B14F-4D97-AF65-F5344CB8AC3E}">
        <p14:creationId xmlns:p14="http://schemas.microsoft.com/office/powerpoint/2010/main" val="207049228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AU"/>
          </a:p>
        </p:txBody>
      </p:sp>
      <p:sp>
        <p:nvSpPr>
          <p:cNvPr id="3" name="Slide Number Placeholder 2">
            <a:extLst>
              <a:ext uri="{FF2B5EF4-FFF2-40B4-BE49-F238E27FC236}">
                <a16:creationId xmlns:a16="http://schemas.microsoft.com/office/drawing/2014/main" id="{F58D616D-B55D-E145-9B9C-8B58C525B627}"/>
              </a:ext>
            </a:extLst>
          </p:cNvPr>
          <p:cNvSpPr>
            <a:spLocks noGrp="1"/>
          </p:cNvSpPr>
          <p:nvPr>
            <p:ph type="sldNum" sz="quarter" idx="13"/>
          </p:nvPr>
        </p:nvSpPr>
        <p:spPr>
          <a:prstGeom prst="rect">
            <a:avLst/>
          </a:prstGeom>
        </p:spPr>
        <p:txBody>
          <a:bodyPr/>
          <a:lstStyle/>
          <a:p>
            <a:pPr algn="r"/>
            <a:fld id="{275F0495-0EA6-8F48-9FDA-F603597FF733}" type="slidenum">
              <a:rPr lang="en-US" smtClean="0"/>
              <a:pPr algn="r"/>
              <a:t>83</a:t>
            </a:fld>
            <a:endParaRPr lang="en-US" dirty="0"/>
          </a:p>
        </p:txBody>
      </p:sp>
      <p:pic>
        <p:nvPicPr>
          <p:cNvPr id="4" name="Picture 3">
            <a:extLst>
              <a:ext uri="{FF2B5EF4-FFF2-40B4-BE49-F238E27FC236}">
                <a16:creationId xmlns:a16="http://schemas.microsoft.com/office/drawing/2014/main" id="{881D7772-CEB5-1144-BA29-8A40AC07D993}"/>
              </a:ext>
            </a:extLst>
          </p:cNvPr>
          <p:cNvPicPr>
            <a:picLocks noChangeAspect="1"/>
          </p:cNvPicPr>
          <p:nvPr/>
        </p:nvPicPr>
        <p:blipFill rotWithShape="1">
          <a:blip r:embed="rId3">
            <a:extLst>
              <a:ext uri="{28A0092B-C50C-407E-A947-70E740481C1C}">
                <a14:useLocalDpi xmlns:a14="http://schemas.microsoft.com/office/drawing/2010/main" val="0"/>
              </a:ext>
            </a:extLst>
          </a:blip>
          <a:srcRect t="10429" b="51010"/>
          <a:stretch/>
        </p:blipFill>
        <p:spPr>
          <a:xfrm>
            <a:off x="490835" y="1648239"/>
            <a:ext cx="5111907" cy="4378588"/>
          </a:xfrm>
          <a:prstGeom prst="rect">
            <a:avLst/>
          </a:prstGeom>
          <a:ln>
            <a:solidFill>
              <a:schemeClr val="tx1"/>
            </a:solidFill>
          </a:ln>
        </p:spPr>
      </p:pic>
      <p:pic>
        <p:nvPicPr>
          <p:cNvPr id="5" name="Picture 4">
            <a:extLst>
              <a:ext uri="{FF2B5EF4-FFF2-40B4-BE49-F238E27FC236}">
                <a16:creationId xmlns:a16="http://schemas.microsoft.com/office/drawing/2014/main" id="{1F91F419-E99E-214C-831A-1046F437F06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9954" r="52654" b="62010"/>
          <a:stretch/>
        </p:blipFill>
        <p:spPr>
          <a:xfrm>
            <a:off x="5775191" y="1648239"/>
            <a:ext cx="3269511" cy="4378588"/>
          </a:xfrm>
          <a:prstGeom prst="rect">
            <a:avLst/>
          </a:prstGeom>
          <a:ln>
            <a:solidFill>
              <a:schemeClr val="tx1"/>
            </a:solidFill>
          </a:ln>
        </p:spPr>
      </p:pic>
      <p:pic>
        <p:nvPicPr>
          <p:cNvPr id="6" name="Picture 5">
            <a:extLst>
              <a:ext uri="{FF2B5EF4-FFF2-40B4-BE49-F238E27FC236}">
                <a16:creationId xmlns:a16="http://schemas.microsoft.com/office/drawing/2014/main" id="{A9E53F6B-81F2-0840-A994-75F6B9BBAA8E}"/>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rcRect t="45316" r="53393" b="17939"/>
          <a:stretch/>
        </p:blipFill>
        <p:spPr>
          <a:xfrm>
            <a:off x="9217152" y="1648239"/>
            <a:ext cx="2469484" cy="4378588"/>
          </a:xfrm>
          <a:prstGeom prst="rect">
            <a:avLst/>
          </a:prstGeom>
          <a:ln>
            <a:solidFill>
              <a:schemeClr val="tx1"/>
            </a:solidFill>
          </a:ln>
        </p:spPr>
      </p:pic>
      <p:sp>
        <p:nvSpPr>
          <p:cNvPr id="7" name="TextBox 6">
            <a:extLst>
              <a:ext uri="{FF2B5EF4-FFF2-40B4-BE49-F238E27FC236}">
                <a16:creationId xmlns:a16="http://schemas.microsoft.com/office/drawing/2014/main" id="{36987A7D-F8DE-5140-8CC6-EA67D5E73AB2}"/>
              </a:ext>
            </a:extLst>
          </p:cNvPr>
          <p:cNvSpPr txBox="1"/>
          <p:nvPr/>
        </p:nvSpPr>
        <p:spPr>
          <a:xfrm>
            <a:off x="802477" y="549275"/>
            <a:ext cx="10587046" cy="769441"/>
          </a:xfrm>
          <a:prstGeom prst="rect">
            <a:avLst/>
          </a:prstGeom>
          <a:noFill/>
        </p:spPr>
        <p:txBody>
          <a:bodyPr wrap="square">
            <a:spAutoFit/>
          </a:bodyPr>
          <a:lstStyle/>
          <a:p>
            <a:pPr algn="ctr"/>
            <a:r>
              <a:rPr lang="en-US" sz="4400" dirty="0"/>
              <a:t>Look out for all these!</a:t>
            </a:r>
          </a:p>
        </p:txBody>
      </p:sp>
    </p:spTree>
    <p:extLst>
      <p:ext uri="{BB962C8B-B14F-4D97-AF65-F5344CB8AC3E}">
        <p14:creationId xmlns:p14="http://schemas.microsoft.com/office/powerpoint/2010/main" val="177250877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58D616D-B55D-E145-9B9C-8B58C525B627}"/>
              </a:ext>
            </a:extLst>
          </p:cNvPr>
          <p:cNvSpPr>
            <a:spLocks noGrp="1"/>
          </p:cNvSpPr>
          <p:nvPr>
            <p:ph type="sldNum" sz="quarter" idx="13"/>
          </p:nvPr>
        </p:nvSpPr>
        <p:spPr/>
        <p:txBody>
          <a:bodyPr/>
          <a:lstStyle/>
          <a:p>
            <a:pPr algn="r"/>
            <a:fld id="{275F0495-0EA6-8F48-9FDA-F603597FF733}" type="slidenum">
              <a:rPr lang="en-US" smtClean="0"/>
              <a:pPr algn="r"/>
              <a:t>84</a:t>
            </a:fld>
            <a:endParaRPr lang="en-US" dirty="0"/>
          </a:p>
        </p:txBody>
      </p:sp>
      <p:pic>
        <p:nvPicPr>
          <p:cNvPr id="4" name="Picture 3">
            <a:extLst>
              <a:ext uri="{FF2B5EF4-FFF2-40B4-BE49-F238E27FC236}">
                <a16:creationId xmlns:a16="http://schemas.microsoft.com/office/drawing/2014/main" id="{881D7772-CEB5-1144-BA29-8A40AC07D993}"/>
              </a:ext>
            </a:extLst>
          </p:cNvPr>
          <p:cNvPicPr>
            <a:picLocks noChangeAspect="1"/>
          </p:cNvPicPr>
          <p:nvPr/>
        </p:nvPicPr>
        <p:blipFill rotWithShape="1">
          <a:blip r:embed="rId3">
            <a:extLst>
              <a:ext uri="{28A0092B-C50C-407E-A947-70E740481C1C}">
                <a14:useLocalDpi xmlns:a14="http://schemas.microsoft.com/office/drawing/2010/main" val="0"/>
              </a:ext>
            </a:extLst>
          </a:blip>
          <a:srcRect t="10429" b="51010"/>
          <a:stretch/>
        </p:blipFill>
        <p:spPr>
          <a:xfrm>
            <a:off x="490835" y="1648239"/>
            <a:ext cx="5111907" cy="4378588"/>
          </a:xfrm>
          <a:prstGeom prst="rect">
            <a:avLst/>
          </a:prstGeom>
          <a:ln>
            <a:solidFill>
              <a:schemeClr val="tx1"/>
            </a:solidFill>
          </a:ln>
        </p:spPr>
      </p:pic>
      <p:pic>
        <p:nvPicPr>
          <p:cNvPr id="5" name="Picture 4">
            <a:extLst>
              <a:ext uri="{FF2B5EF4-FFF2-40B4-BE49-F238E27FC236}">
                <a16:creationId xmlns:a16="http://schemas.microsoft.com/office/drawing/2014/main" id="{1F91F419-E99E-214C-831A-1046F437F06E}"/>
              </a:ext>
            </a:extLst>
          </p:cNvPr>
          <p:cNvPicPr>
            <a:picLocks noChangeAspect="1"/>
          </p:cNvPicPr>
          <p:nvPr/>
        </p:nvPicPr>
        <p:blipFill rotWithShape="1">
          <a:blip r:embed="rId4">
            <a:extLst>
              <a:ext uri="{28A0092B-C50C-407E-A947-70E740481C1C}">
                <a14:useLocalDpi xmlns:a14="http://schemas.microsoft.com/office/drawing/2010/main" val="0"/>
              </a:ext>
            </a:extLst>
          </a:blip>
          <a:srcRect t="9954" r="52654" b="62010"/>
          <a:stretch/>
        </p:blipFill>
        <p:spPr>
          <a:xfrm>
            <a:off x="5775191" y="1648239"/>
            <a:ext cx="3269511" cy="4378588"/>
          </a:xfrm>
          <a:prstGeom prst="rect">
            <a:avLst/>
          </a:prstGeom>
          <a:ln>
            <a:solidFill>
              <a:schemeClr val="tx1"/>
            </a:solidFill>
          </a:ln>
        </p:spPr>
      </p:pic>
      <p:pic>
        <p:nvPicPr>
          <p:cNvPr id="6" name="Picture 5">
            <a:extLst>
              <a:ext uri="{FF2B5EF4-FFF2-40B4-BE49-F238E27FC236}">
                <a16:creationId xmlns:a16="http://schemas.microsoft.com/office/drawing/2014/main" id="{A9E53F6B-81F2-0840-A994-75F6B9BBAA8E}"/>
              </a:ext>
            </a:extLst>
          </p:cNvPr>
          <p:cNvPicPr>
            <a:picLocks noChangeAspect="1"/>
          </p:cNvPicPr>
          <p:nvPr/>
        </p:nvPicPr>
        <p:blipFill rotWithShape="1">
          <a:blip r:embed="rId4">
            <a:extLst>
              <a:ext uri="{28A0092B-C50C-407E-A947-70E740481C1C}">
                <a14:useLocalDpi xmlns:a14="http://schemas.microsoft.com/office/drawing/2010/main" val="0"/>
              </a:ext>
            </a:extLst>
          </a:blip>
          <a:srcRect t="45316" r="53393" b="17939"/>
          <a:stretch/>
        </p:blipFill>
        <p:spPr>
          <a:xfrm>
            <a:off x="9217152" y="1648239"/>
            <a:ext cx="2469484" cy="4378588"/>
          </a:xfrm>
          <a:prstGeom prst="rect">
            <a:avLst/>
          </a:prstGeom>
          <a:ln>
            <a:solidFill>
              <a:schemeClr val="tx1"/>
            </a:solidFill>
          </a:ln>
        </p:spPr>
      </p:pic>
      <p:sp>
        <p:nvSpPr>
          <p:cNvPr id="7" name="TextBox 6">
            <a:extLst>
              <a:ext uri="{FF2B5EF4-FFF2-40B4-BE49-F238E27FC236}">
                <a16:creationId xmlns:a16="http://schemas.microsoft.com/office/drawing/2014/main" id="{36987A7D-F8DE-5140-8CC6-EA67D5E73AB2}"/>
              </a:ext>
            </a:extLst>
          </p:cNvPr>
          <p:cNvSpPr txBox="1"/>
          <p:nvPr/>
        </p:nvSpPr>
        <p:spPr>
          <a:xfrm>
            <a:off x="802477" y="549275"/>
            <a:ext cx="10587046" cy="769441"/>
          </a:xfrm>
          <a:prstGeom prst="rect">
            <a:avLst/>
          </a:prstGeom>
          <a:noFill/>
        </p:spPr>
        <p:txBody>
          <a:bodyPr wrap="square">
            <a:spAutoFit/>
          </a:bodyPr>
          <a:lstStyle/>
          <a:p>
            <a:pPr algn="ctr"/>
            <a:r>
              <a:rPr lang="en-US" sz="4400" dirty="0">
                <a:solidFill>
                  <a:schemeClr val="tx2"/>
                </a:solidFill>
              </a:rPr>
              <a:t>Look out for all these!</a:t>
            </a:r>
          </a:p>
        </p:txBody>
      </p:sp>
    </p:spTree>
    <p:extLst>
      <p:ext uri="{BB962C8B-B14F-4D97-AF65-F5344CB8AC3E}">
        <p14:creationId xmlns:p14="http://schemas.microsoft.com/office/powerpoint/2010/main" val="14315485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p:cNvSpPr>
            <a:spLocks noGrp="1"/>
          </p:cNvSpPr>
          <p:nvPr>
            <p:ph type="body" sz="quarter" idx="12"/>
          </p:nvPr>
        </p:nvSpPr>
        <p:spPr/>
        <p:txBody>
          <a:bodyPr/>
          <a:lstStyle/>
          <a:p>
            <a:endParaRPr lang="en-AU"/>
          </a:p>
        </p:txBody>
      </p:sp>
      <p:sp>
        <p:nvSpPr>
          <p:cNvPr id="3" name="Slide Number Placeholder 2">
            <a:extLst>
              <a:ext uri="{FF2B5EF4-FFF2-40B4-BE49-F238E27FC236}">
                <a16:creationId xmlns:a16="http://schemas.microsoft.com/office/drawing/2014/main" id="{2245F06E-F463-F440-A4E4-464459AF755F}"/>
              </a:ext>
            </a:extLst>
          </p:cNvPr>
          <p:cNvSpPr>
            <a:spLocks noGrp="1"/>
          </p:cNvSpPr>
          <p:nvPr>
            <p:ph type="sldNum" sz="quarter" idx="13"/>
          </p:nvPr>
        </p:nvSpPr>
        <p:spPr>
          <a:prstGeom prst="rect">
            <a:avLst/>
          </a:prstGeom>
        </p:spPr>
        <p:txBody>
          <a:bodyPr/>
          <a:lstStyle/>
          <a:p>
            <a:pPr algn="r"/>
            <a:fld id="{275F0495-0EA6-8F48-9FDA-F603597FF733}" type="slidenum">
              <a:rPr lang="en-US" smtClean="0"/>
              <a:pPr algn="r"/>
              <a:t>85</a:t>
            </a:fld>
            <a:endParaRPr lang="en-US" dirty="0"/>
          </a:p>
        </p:txBody>
      </p:sp>
      <p:sp>
        <p:nvSpPr>
          <p:cNvPr id="4" name="TextBox 3">
            <a:extLst>
              <a:ext uri="{FF2B5EF4-FFF2-40B4-BE49-F238E27FC236}">
                <a16:creationId xmlns:a16="http://schemas.microsoft.com/office/drawing/2014/main" id="{79F52CA8-7481-3B45-BDF9-5BBCBE68A854}"/>
              </a:ext>
            </a:extLst>
          </p:cNvPr>
          <p:cNvSpPr txBox="1"/>
          <p:nvPr/>
        </p:nvSpPr>
        <p:spPr>
          <a:xfrm>
            <a:off x="609628" y="368120"/>
            <a:ext cx="11066435" cy="1261884"/>
          </a:xfrm>
          <a:prstGeom prst="rect">
            <a:avLst/>
          </a:prstGeom>
          <a:noFill/>
        </p:spPr>
        <p:txBody>
          <a:bodyPr wrap="square">
            <a:spAutoFit/>
          </a:bodyPr>
          <a:lstStyle/>
          <a:p>
            <a:pPr algn="ctr"/>
            <a:r>
              <a:rPr lang="en-US" sz="4400" dirty="0"/>
              <a:t> Measure depth and </a:t>
            </a:r>
            <a:r>
              <a:rPr lang="en-US" sz="4400" dirty="0" smtClean="0"/>
              <a:t>visibility.</a:t>
            </a:r>
            <a:endParaRPr lang="en-US" sz="4400" dirty="0"/>
          </a:p>
          <a:p>
            <a:pPr algn="ctr"/>
            <a:r>
              <a:rPr lang="en-US" sz="3200" dirty="0"/>
              <a:t>&lt;5m    5-10m    &gt;10m</a:t>
            </a:r>
          </a:p>
        </p:txBody>
      </p:sp>
      <p:pic>
        <p:nvPicPr>
          <p:cNvPr id="5" name="Picture 4">
            <a:extLst>
              <a:ext uri="{FF2B5EF4-FFF2-40B4-BE49-F238E27FC236}">
                <a16:creationId xmlns:a16="http://schemas.microsoft.com/office/drawing/2014/main" id="{0F2A1240-54A7-0F48-A87B-E9959662240E}"/>
              </a:ext>
            </a:extLst>
          </p:cNvPr>
          <p:cNvPicPr>
            <a:picLocks noChangeAspect="1"/>
          </p:cNvPicPr>
          <p:nvPr/>
        </p:nvPicPr>
        <p:blipFill>
          <a:blip r:embed="rId3"/>
          <a:stretch>
            <a:fillRect/>
          </a:stretch>
        </p:blipFill>
        <p:spPr>
          <a:xfrm>
            <a:off x="2930094" y="1874197"/>
            <a:ext cx="6331812" cy="4237959"/>
          </a:xfrm>
          <a:prstGeom prst="rect">
            <a:avLst/>
          </a:prstGeom>
        </p:spPr>
      </p:pic>
    </p:spTree>
    <p:extLst>
      <p:ext uri="{BB962C8B-B14F-4D97-AF65-F5344CB8AC3E}">
        <p14:creationId xmlns:p14="http://schemas.microsoft.com/office/powerpoint/2010/main" val="169271717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D6B8D000-03A8-7D47-98C5-432AA729E34A}"/>
              </a:ext>
            </a:extLst>
          </p:cNvPr>
          <p:cNvSpPr>
            <a:spLocks noGrp="1"/>
          </p:cNvSpPr>
          <p:nvPr>
            <p:ph type="body" sz="quarter" idx="12"/>
          </p:nvPr>
        </p:nvSpPr>
        <p:spPr/>
        <p:txBody>
          <a:bodyPr/>
          <a:lstStyle/>
          <a:p>
            <a:endParaRPr lang="en-US"/>
          </a:p>
        </p:txBody>
      </p:sp>
      <p:sp>
        <p:nvSpPr>
          <p:cNvPr id="3" name="Slide Number Placeholder 2">
            <a:extLst>
              <a:ext uri="{FF2B5EF4-FFF2-40B4-BE49-F238E27FC236}">
                <a16:creationId xmlns:a16="http://schemas.microsoft.com/office/drawing/2014/main" id="{2245F06E-F463-F440-A4E4-464459AF755F}"/>
              </a:ext>
            </a:extLst>
          </p:cNvPr>
          <p:cNvSpPr>
            <a:spLocks noGrp="1"/>
          </p:cNvSpPr>
          <p:nvPr>
            <p:ph type="sldNum" sz="quarter" idx="13"/>
          </p:nvPr>
        </p:nvSpPr>
        <p:spPr/>
        <p:txBody>
          <a:bodyPr/>
          <a:lstStyle/>
          <a:p>
            <a:pPr algn="r"/>
            <a:fld id="{275F0495-0EA6-8F48-9FDA-F603597FF733}" type="slidenum">
              <a:rPr lang="en-US" smtClean="0"/>
              <a:pPr algn="r"/>
              <a:t>86</a:t>
            </a:fld>
            <a:endParaRPr lang="en-US" dirty="0"/>
          </a:p>
        </p:txBody>
      </p:sp>
      <p:sp>
        <p:nvSpPr>
          <p:cNvPr id="4" name="TextBox 3">
            <a:extLst>
              <a:ext uri="{FF2B5EF4-FFF2-40B4-BE49-F238E27FC236}">
                <a16:creationId xmlns:a16="http://schemas.microsoft.com/office/drawing/2014/main" id="{79F52CA8-7481-3B45-BDF9-5BBCBE68A854}"/>
              </a:ext>
            </a:extLst>
          </p:cNvPr>
          <p:cNvSpPr txBox="1"/>
          <p:nvPr/>
        </p:nvSpPr>
        <p:spPr>
          <a:xfrm>
            <a:off x="609628" y="368120"/>
            <a:ext cx="11066435" cy="1261884"/>
          </a:xfrm>
          <a:prstGeom prst="rect">
            <a:avLst/>
          </a:prstGeom>
          <a:noFill/>
        </p:spPr>
        <p:txBody>
          <a:bodyPr wrap="square">
            <a:spAutoFit/>
          </a:bodyPr>
          <a:lstStyle/>
          <a:p>
            <a:pPr algn="ctr"/>
            <a:r>
              <a:rPr lang="en-US" sz="4400" dirty="0">
                <a:solidFill>
                  <a:schemeClr val="tx2"/>
                </a:solidFill>
              </a:rPr>
              <a:t> Measure depth and </a:t>
            </a:r>
            <a:r>
              <a:rPr lang="en-US" sz="4400" dirty="0" smtClean="0">
                <a:solidFill>
                  <a:schemeClr val="tx2"/>
                </a:solidFill>
              </a:rPr>
              <a:t>visibility.</a:t>
            </a:r>
            <a:endParaRPr lang="en-US" sz="4400" dirty="0">
              <a:solidFill>
                <a:schemeClr val="tx2"/>
              </a:solidFill>
            </a:endParaRPr>
          </a:p>
          <a:p>
            <a:pPr algn="ctr"/>
            <a:r>
              <a:rPr lang="en-US" sz="3200" dirty="0">
                <a:solidFill>
                  <a:schemeClr val="tx2"/>
                </a:solidFill>
              </a:rPr>
              <a:t>&lt;5m    5-10m    &gt;10m</a:t>
            </a:r>
          </a:p>
        </p:txBody>
      </p:sp>
      <p:pic>
        <p:nvPicPr>
          <p:cNvPr id="5" name="Picture 4">
            <a:extLst>
              <a:ext uri="{FF2B5EF4-FFF2-40B4-BE49-F238E27FC236}">
                <a16:creationId xmlns:a16="http://schemas.microsoft.com/office/drawing/2014/main" id="{0F2A1240-54A7-0F48-A87B-E9959662240E}"/>
              </a:ext>
            </a:extLst>
          </p:cNvPr>
          <p:cNvPicPr>
            <a:picLocks noChangeAspect="1"/>
          </p:cNvPicPr>
          <p:nvPr/>
        </p:nvPicPr>
        <p:blipFill>
          <a:blip r:embed="rId3"/>
          <a:stretch>
            <a:fillRect/>
          </a:stretch>
        </p:blipFill>
        <p:spPr>
          <a:xfrm>
            <a:off x="2930094" y="1874197"/>
            <a:ext cx="6331812" cy="4237959"/>
          </a:xfrm>
          <a:prstGeom prst="rect">
            <a:avLst/>
          </a:prstGeom>
        </p:spPr>
      </p:pic>
    </p:spTree>
    <p:extLst>
      <p:ext uri="{BB962C8B-B14F-4D97-AF65-F5344CB8AC3E}">
        <p14:creationId xmlns:p14="http://schemas.microsoft.com/office/powerpoint/2010/main" val="419131784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F2067-7BEF-8442-97BA-ECBE26D30AD7}"/>
              </a:ext>
            </a:extLst>
          </p:cNvPr>
          <p:cNvSpPr>
            <a:spLocks noGrp="1"/>
          </p:cNvSpPr>
          <p:nvPr>
            <p:ph type="body" sz="quarter" idx="12"/>
          </p:nvPr>
        </p:nvSpPr>
        <p:spPr/>
        <p:txBody>
          <a:bodyPr/>
          <a:lstStyle/>
          <a:p>
            <a:r>
              <a:rPr lang="en-AU" dirty="0"/>
              <a:t>In-water </a:t>
            </a:r>
            <a:br>
              <a:rPr lang="en-AU" dirty="0"/>
            </a:br>
            <a:r>
              <a:rPr lang="en-AU" dirty="0"/>
              <a:t>safety </a:t>
            </a:r>
            <a:r>
              <a:rPr lang="en-AU" dirty="0" smtClean="0"/>
              <a:t>brief.</a:t>
            </a:r>
            <a:endParaRPr lang="en-AU" dirty="0"/>
          </a:p>
        </p:txBody>
      </p:sp>
      <p:sp>
        <p:nvSpPr>
          <p:cNvPr id="3" name="Slide Number Placeholder 2">
            <a:extLst>
              <a:ext uri="{FF2B5EF4-FFF2-40B4-BE49-F238E27FC236}">
                <a16:creationId xmlns:a16="http://schemas.microsoft.com/office/drawing/2014/main" id="{700B65E1-F448-FE49-A959-66D53AC7EF17}"/>
              </a:ext>
            </a:extLst>
          </p:cNvPr>
          <p:cNvSpPr>
            <a:spLocks noGrp="1"/>
          </p:cNvSpPr>
          <p:nvPr>
            <p:ph type="sldNum" sz="quarter" idx="13"/>
          </p:nvPr>
        </p:nvSpPr>
        <p:spPr/>
        <p:txBody>
          <a:bodyPr/>
          <a:lstStyle/>
          <a:p>
            <a:pPr algn="r"/>
            <a:fld id="{275F0495-0EA6-8F48-9FDA-F603597FF733}" type="slidenum">
              <a:rPr lang="en-US" smtClean="0"/>
              <a:pPr algn="r"/>
              <a:t>87</a:t>
            </a:fld>
            <a:endParaRPr lang="en-US" dirty="0"/>
          </a:p>
        </p:txBody>
      </p:sp>
    </p:spTree>
    <p:extLst>
      <p:ext uri="{BB962C8B-B14F-4D97-AF65-F5344CB8AC3E}">
        <p14:creationId xmlns:p14="http://schemas.microsoft.com/office/powerpoint/2010/main" val="3357967367"/>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BEF2067-7BEF-8442-97BA-ECBE26D30AD7}"/>
              </a:ext>
            </a:extLst>
          </p:cNvPr>
          <p:cNvSpPr>
            <a:spLocks noGrp="1"/>
          </p:cNvSpPr>
          <p:nvPr>
            <p:ph type="body" sz="quarter" idx="12"/>
          </p:nvPr>
        </p:nvSpPr>
        <p:spPr/>
        <p:txBody>
          <a:bodyPr/>
          <a:lstStyle/>
          <a:p>
            <a:r>
              <a:rPr lang="en-AU" dirty="0" smtClean="0"/>
              <a:t>In-water </a:t>
            </a:r>
          </a:p>
          <a:p>
            <a:r>
              <a:rPr lang="en-AU" dirty="0" smtClean="0"/>
              <a:t>safety brief.</a:t>
            </a:r>
            <a:endParaRPr lang="en-AU" dirty="0"/>
          </a:p>
        </p:txBody>
      </p:sp>
      <p:sp>
        <p:nvSpPr>
          <p:cNvPr id="3" name="Slide Number Placeholder 2">
            <a:extLst>
              <a:ext uri="{FF2B5EF4-FFF2-40B4-BE49-F238E27FC236}">
                <a16:creationId xmlns:a16="http://schemas.microsoft.com/office/drawing/2014/main" id="{700B65E1-F448-FE49-A959-66D53AC7EF17}"/>
              </a:ext>
            </a:extLst>
          </p:cNvPr>
          <p:cNvSpPr>
            <a:spLocks noGrp="1"/>
          </p:cNvSpPr>
          <p:nvPr>
            <p:ph type="sldNum" sz="quarter" idx="13"/>
          </p:nvPr>
        </p:nvSpPr>
        <p:spPr/>
        <p:txBody>
          <a:bodyPr/>
          <a:lstStyle/>
          <a:p>
            <a:pPr algn="r"/>
            <a:fld id="{275F0495-0EA6-8F48-9FDA-F603597FF733}" type="slidenum">
              <a:rPr lang="en-US" smtClean="0"/>
              <a:pPr algn="r"/>
              <a:t>88</a:t>
            </a:fld>
            <a:endParaRPr lang="en-US" dirty="0"/>
          </a:p>
        </p:txBody>
      </p:sp>
    </p:spTree>
    <p:extLst>
      <p:ext uri="{BB962C8B-B14F-4D97-AF65-F5344CB8AC3E}">
        <p14:creationId xmlns:p14="http://schemas.microsoft.com/office/powerpoint/2010/main" val="992927877"/>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AU"/>
          </a:p>
        </p:txBody>
      </p:sp>
      <p:sp>
        <p:nvSpPr>
          <p:cNvPr id="2" name="Slide Number Placeholder 1">
            <a:extLst>
              <a:ext uri="{FF2B5EF4-FFF2-40B4-BE49-F238E27FC236}">
                <a16:creationId xmlns:a16="http://schemas.microsoft.com/office/drawing/2014/main" id="{97C16B98-32D9-F649-8B0E-5EC012D27967}"/>
              </a:ext>
            </a:extLst>
          </p:cNvPr>
          <p:cNvSpPr>
            <a:spLocks noGrp="1"/>
          </p:cNvSpPr>
          <p:nvPr>
            <p:ph type="sldNum" sz="quarter" idx="13"/>
          </p:nvPr>
        </p:nvSpPr>
        <p:spPr>
          <a:prstGeom prst="rect">
            <a:avLst/>
          </a:prstGeom>
        </p:spPr>
        <p:txBody>
          <a:bodyPr/>
          <a:lstStyle/>
          <a:p>
            <a:pPr algn="r"/>
            <a:fld id="{C1222EFF-7CC0-EF4B-B73E-C2ADBFEE8731}" type="slidenum">
              <a:rPr lang="en-US" smtClean="0"/>
              <a:pPr algn="r"/>
              <a:t>89</a:t>
            </a:fld>
            <a:endParaRPr lang="en-US" dirty="0"/>
          </a:p>
        </p:txBody>
      </p:sp>
      <p:sp>
        <p:nvSpPr>
          <p:cNvPr id="5" name="Title 4">
            <a:extLst>
              <a:ext uri="{FF2B5EF4-FFF2-40B4-BE49-F238E27FC236}">
                <a16:creationId xmlns:a16="http://schemas.microsoft.com/office/drawing/2014/main" id="{92C89C08-43A1-0042-9337-CF160546966A}"/>
              </a:ext>
            </a:extLst>
          </p:cNvPr>
          <p:cNvSpPr>
            <a:spLocks noGrp="1"/>
          </p:cNvSpPr>
          <p:nvPr>
            <p:ph type="title" idx="4294967295"/>
          </p:nvPr>
        </p:nvSpPr>
        <p:spPr>
          <a:xfrm>
            <a:off x="0" y="549275"/>
            <a:ext cx="11160125" cy="536575"/>
          </a:xfrm>
          <a:prstGeom prst="rect">
            <a:avLst/>
          </a:prstGeom>
        </p:spPr>
        <p:txBody>
          <a:bodyPr/>
          <a:lstStyle/>
          <a:p>
            <a:pPr algn="ctr"/>
            <a:r>
              <a:rPr lang="en-AU" sz="4400" dirty="0"/>
              <a:t>10 minute timed </a:t>
            </a:r>
            <a:r>
              <a:rPr lang="en-AU" sz="4400" dirty="0" smtClean="0"/>
              <a:t>swim.</a:t>
            </a:r>
            <a:endParaRPr lang="en-US" sz="4400" dirty="0"/>
          </a:p>
        </p:txBody>
      </p:sp>
      <p:graphicFrame>
        <p:nvGraphicFramePr>
          <p:cNvPr id="7" name="Table 2">
            <a:extLst>
              <a:ext uri="{FF2B5EF4-FFF2-40B4-BE49-F238E27FC236}">
                <a16:creationId xmlns:a16="http://schemas.microsoft.com/office/drawing/2014/main" id="{16916A30-D542-044A-8F66-72EAF5B78EA8}"/>
              </a:ext>
            </a:extLst>
          </p:cNvPr>
          <p:cNvGraphicFramePr>
            <a:graphicFrameLocks noGrp="1"/>
          </p:cNvGraphicFramePr>
          <p:nvPr/>
        </p:nvGraphicFramePr>
        <p:xfrm>
          <a:off x="1273277" y="1550504"/>
          <a:ext cx="9645445" cy="4396395"/>
        </p:xfrm>
        <a:graphic>
          <a:graphicData uri="http://schemas.openxmlformats.org/drawingml/2006/table">
            <a:tbl>
              <a:tblPr firstRow="1" bandRow="1">
                <a:tableStyleId>{5940675A-B579-460E-94D1-54222C63F5DA}</a:tableStyleId>
              </a:tblPr>
              <a:tblGrid>
                <a:gridCol w="9645445">
                  <a:extLst>
                    <a:ext uri="{9D8B030D-6E8A-4147-A177-3AD203B41FA5}">
                      <a16:colId xmlns:a16="http://schemas.microsoft.com/office/drawing/2014/main" val="3870555825"/>
                    </a:ext>
                  </a:extLst>
                </a:gridCol>
              </a:tblGrid>
              <a:tr h="879279">
                <a:tc>
                  <a:txBody>
                    <a:bodyPr/>
                    <a:lstStyle/>
                    <a:p>
                      <a:pPr marL="285750" indent="-285750" algn="l">
                        <a:buFont typeface="Wingdings" panose="05000000000000000000" pitchFamily="2" charset="2"/>
                        <a:buChar char="q"/>
                      </a:pPr>
                      <a:r>
                        <a:rPr lang="en-AU" sz="3200" b="0" dirty="0">
                          <a:solidFill>
                            <a:schemeClr val="tx2"/>
                          </a:solidFill>
                        </a:rPr>
                        <a:t> Boundaries of the swim area?</a:t>
                      </a:r>
                    </a:p>
                  </a:txBody>
                  <a:tcPr marL="68580" marR="68580" marT="34290" marB="34290" anchor="ctr">
                    <a:solidFill>
                      <a:schemeClr val="bg1"/>
                    </a:solidFill>
                  </a:tcPr>
                </a:tc>
                <a:extLst>
                  <a:ext uri="{0D108BD9-81ED-4DB2-BD59-A6C34878D82A}">
                    <a16:rowId xmlns:a16="http://schemas.microsoft.com/office/drawing/2014/main" val="2420403095"/>
                  </a:ext>
                </a:extLst>
              </a:tr>
              <a:tr h="879279">
                <a:tc>
                  <a:txBody>
                    <a:bodyPr/>
                    <a:lstStyle/>
                    <a:p>
                      <a:pPr marL="285750" indent="-285750" algn="l">
                        <a:buFont typeface="Wingdings" panose="05000000000000000000" pitchFamily="2" charset="2"/>
                        <a:buChar char="q"/>
                      </a:pPr>
                      <a:r>
                        <a:rPr lang="en-AU" sz="3200" b="0" dirty="0">
                          <a:solidFill>
                            <a:schemeClr val="tx2"/>
                          </a:solidFill>
                        </a:rPr>
                        <a:t> Set timer/listen for signal (10 minute).</a:t>
                      </a:r>
                    </a:p>
                  </a:txBody>
                  <a:tcPr marL="68580" marR="68580" marT="34290" marB="34290" anchor="ctr">
                    <a:solidFill>
                      <a:schemeClr val="bg1"/>
                    </a:solidFill>
                  </a:tcPr>
                </a:tc>
                <a:extLst>
                  <a:ext uri="{0D108BD9-81ED-4DB2-BD59-A6C34878D82A}">
                    <a16:rowId xmlns:a16="http://schemas.microsoft.com/office/drawing/2014/main" val="2363838387"/>
                  </a:ext>
                </a:extLst>
              </a:tr>
              <a:tr h="879279">
                <a:tc>
                  <a:txBody>
                    <a:bodyPr/>
                    <a:lstStyle/>
                    <a:p>
                      <a:pPr marL="285750" indent="-285750" algn="l">
                        <a:buFont typeface="Wingdings" panose="05000000000000000000" pitchFamily="2" charset="2"/>
                        <a:buChar char="q"/>
                      </a:pPr>
                      <a:r>
                        <a:rPr lang="en-AU" sz="3200" b="0" dirty="0">
                          <a:solidFill>
                            <a:schemeClr val="tx2"/>
                          </a:solidFill>
                        </a:rPr>
                        <a:t> Swim in one direction.</a:t>
                      </a:r>
                    </a:p>
                  </a:txBody>
                  <a:tcPr marL="68580" marR="68580" marT="34290" marB="34290" anchor="ctr">
                    <a:solidFill>
                      <a:schemeClr val="bg1"/>
                    </a:solidFill>
                  </a:tcPr>
                </a:tc>
                <a:extLst>
                  <a:ext uri="{0D108BD9-81ED-4DB2-BD59-A6C34878D82A}">
                    <a16:rowId xmlns:a16="http://schemas.microsoft.com/office/drawing/2014/main" val="128796741"/>
                  </a:ext>
                </a:extLst>
              </a:tr>
              <a:tr h="879279">
                <a:tc>
                  <a:txBody>
                    <a:bodyPr/>
                    <a:lstStyle/>
                    <a:p>
                      <a:pPr marL="285750" indent="-285750" algn="l">
                        <a:buFont typeface="Wingdings" panose="05000000000000000000" pitchFamily="2" charset="2"/>
                        <a:buChar char="q"/>
                      </a:pPr>
                      <a:r>
                        <a:rPr lang="en-AU" sz="3200" b="0" dirty="0">
                          <a:solidFill>
                            <a:schemeClr val="tx2"/>
                          </a:solidFill>
                        </a:rPr>
                        <a:t> Swim slowly.</a:t>
                      </a:r>
                    </a:p>
                  </a:txBody>
                  <a:tcPr marL="68580" marR="68580" marT="34290" marB="34290" anchor="ctr">
                    <a:solidFill>
                      <a:schemeClr val="bg1"/>
                    </a:solidFill>
                  </a:tcPr>
                </a:tc>
                <a:extLst>
                  <a:ext uri="{0D108BD9-81ED-4DB2-BD59-A6C34878D82A}">
                    <a16:rowId xmlns:a16="http://schemas.microsoft.com/office/drawing/2014/main" val="1207242520"/>
                  </a:ext>
                </a:extLst>
              </a:tr>
              <a:tr h="879279">
                <a:tc>
                  <a:txBody>
                    <a:bodyPr/>
                    <a:lstStyle/>
                    <a:p>
                      <a:pPr marL="285750" indent="-285750" algn="l">
                        <a:buFont typeface="Wingdings" panose="05000000000000000000" pitchFamily="2" charset="2"/>
                        <a:buChar char="q"/>
                      </a:pPr>
                      <a:r>
                        <a:rPr lang="en-AU" sz="3200" b="0" dirty="0">
                          <a:solidFill>
                            <a:schemeClr val="tx2"/>
                          </a:solidFill>
                        </a:rPr>
                        <a:t> Be as quiet as possible.</a:t>
                      </a:r>
                    </a:p>
                  </a:txBody>
                  <a:tcPr marL="68580" marR="68580" marT="34290" marB="34290" anchor="ctr">
                    <a:solidFill>
                      <a:schemeClr val="bg1"/>
                    </a:solidFill>
                  </a:tcPr>
                </a:tc>
                <a:extLst>
                  <a:ext uri="{0D108BD9-81ED-4DB2-BD59-A6C34878D82A}">
                    <a16:rowId xmlns:a16="http://schemas.microsoft.com/office/drawing/2014/main" val="2805965852"/>
                  </a:ext>
                </a:extLst>
              </a:tr>
            </a:tbl>
          </a:graphicData>
        </a:graphic>
      </p:graphicFrame>
    </p:spTree>
    <p:extLst>
      <p:ext uri="{BB962C8B-B14F-4D97-AF65-F5344CB8AC3E}">
        <p14:creationId xmlns:p14="http://schemas.microsoft.com/office/powerpoint/2010/main" val="40671168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4">
            <a:extLst>
              <a:ext uri="{FF2B5EF4-FFF2-40B4-BE49-F238E27FC236}">
                <a16:creationId xmlns:a16="http://schemas.microsoft.com/office/drawing/2014/main" id="{67AD1457-59FE-694F-A1D0-C77379F606AB}"/>
              </a:ext>
            </a:extLst>
          </p:cNvPr>
          <p:cNvPicPr>
            <a:picLocks noChangeAspect="1"/>
          </p:cNvPicPr>
          <p:nvPr/>
        </p:nvPicPr>
        <p:blipFill rotWithShape="1">
          <a:blip r:embed="rId3"/>
          <a:srcRect l="24433" r="11677"/>
          <a:stretch/>
        </p:blipFill>
        <p:spPr>
          <a:xfrm>
            <a:off x="6096000" y="-1"/>
            <a:ext cx="6096000" cy="6857999"/>
          </a:xfrm>
          <a:prstGeom prst="rect">
            <a:avLst/>
          </a:prstGeom>
        </p:spPr>
      </p:pic>
      <p:pic>
        <p:nvPicPr>
          <p:cNvPr id="5" name="Picture 4">
            <a:extLst>
              <a:ext uri="{FF2B5EF4-FFF2-40B4-BE49-F238E27FC236}">
                <a16:creationId xmlns:a16="http://schemas.microsoft.com/office/drawing/2014/main" id="{730A3F00-D65B-9C44-99B3-304C01E0CF31}"/>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9082" b="6544"/>
          <a:stretch/>
        </p:blipFill>
        <p:spPr>
          <a:xfrm>
            <a:off x="0" y="0"/>
            <a:ext cx="6095999" cy="6857999"/>
          </a:xfrm>
          <a:prstGeom prst="rect">
            <a:avLst/>
          </a:prstGeom>
        </p:spPr>
      </p:pic>
      <p:sp>
        <p:nvSpPr>
          <p:cNvPr id="3" name="Title 2">
            <a:extLst>
              <a:ext uri="{FF2B5EF4-FFF2-40B4-BE49-F238E27FC236}">
                <a16:creationId xmlns:a16="http://schemas.microsoft.com/office/drawing/2014/main" id="{395811B5-9F62-424C-AE7F-CCD2F651B422}"/>
              </a:ext>
            </a:extLst>
          </p:cNvPr>
          <p:cNvSpPr>
            <a:spLocks noGrp="1"/>
          </p:cNvSpPr>
          <p:nvPr>
            <p:ph type="title" idx="4294967295"/>
          </p:nvPr>
        </p:nvSpPr>
        <p:spPr>
          <a:xfrm>
            <a:off x="515936" y="565987"/>
            <a:ext cx="4980974" cy="810637"/>
          </a:xfrm>
          <a:prstGeom prst="rect">
            <a:avLst/>
          </a:prstGeom>
          <a:blipFill dpi="0" rotWithShape="1">
            <a:blip r:embed="rId5"/>
            <a:srcRect/>
            <a:stretch>
              <a:fillRect/>
            </a:stretch>
          </a:blipFill>
        </p:spPr>
        <p:txBody>
          <a:bodyPr/>
          <a:lstStyle/>
          <a:p>
            <a:r>
              <a:rPr lang="en-AU" sz="5400" dirty="0"/>
              <a:t>Sea cucumbers</a:t>
            </a:r>
            <a:endParaRPr lang="en-US" sz="5400" dirty="0"/>
          </a:p>
        </p:txBody>
      </p:sp>
      <p:sp>
        <p:nvSpPr>
          <p:cNvPr id="7" name="TextBox 6">
            <a:extLst>
              <a:ext uri="{FF2B5EF4-FFF2-40B4-BE49-F238E27FC236}">
                <a16:creationId xmlns:a16="http://schemas.microsoft.com/office/drawing/2014/main" id="{6924C592-0631-F246-A7A5-7DCDEEAE82F0}"/>
              </a:ext>
            </a:extLst>
          </p:cNvPr>
          <p:cNvSpPr txBox="1"/>
          <p:nvPr/>
        </p:nvSpPr>
        <p:spPr>
          <a:xfrm>
            <a:off x="6435104" y="2376157"/>
            <a:ext cx="876602" cy="400110"/>
          </a:xfrm>
          <a:prstGeom prst="rect">
            <a:avLst/>
          </a:prstGeom>
          <a:solidFill>
            <a:schemeClr val="bg1"/>
          </a:solidFill>
          <a:ln>
            <a:noFill/>
          </a:ln>
        </p:spPr>
        <p:txBody>
          <a:bodyPr wrap="square" rtlCol="0">
            <a:spAutoFit/>
          </a:bodyPr>
          <a:lstStyle/>
          <a:p>
            <a:pPr algn="ctr"/>
            <a:r>
              <a:rPr lang="en-AU" sz="2000" dirty="0">
                <a:solidFill>
                  <a:schemeClr val="tx2"/>
                </a:solidFill>
              </a:rPr>
              <a:t>Anus</a:t>
            </a:r>
          </a:p>
        </p:txBody>
      </p:sp>
      <p:sp>
        <p:nvSpPr>
          <p:cNvPr id="8" name="TextBox 7">
            <a:extLst>
              <a:ext uri="{FF2B5EF4-FFF2-40B4-BE49-F238E27FC236}">
                <a16:creationId xmlns:a16="http://schemas.microsoft.com/office/drawing/2014/main" id="{091D26DD-6F5F-B240-99D9-9A59B29DDBFD}"/>
              </a:ext>
            </a:extLst>
          </p:cNvPr>
          <p:cNvSpPr txBox="1"/>
          <p:nvPr/>
        </p:nvSpPr>
        <p:spPr>
          <a:xfrm>
            <a:off x="10893359" y="1176569"/>
            <a:ext cx="906049" cy="400110"/>
          </a:xfrm>
          <a:prstGeom prst="rect">
            <a:avLst/>
          </a:prstGeom>
          <a:solidFill>
            <a:schemeClr val="bg1"/>
          </a:solidFill>
          <a:ln>
            <a:noFill/>
          </a:ln>
        </p:spPr>
        <p:txBody>
          <a:bodyPr wrap="square" rtlCol="0">
            <a:spAutoFit/>
          </a:bodyPr>
          <a:lstStyle/>
          <a:p>
            <a:pPr algn="ctr"/>
            <a:r>
              <a:rPr lang="en-AU" sz="2000" dirty="0">
                <a:solidFill>
                  <a:schemeClr val="tx2"/>
                </a:solidFill>
              </a:rPr>
              <a:t>Mouth</a:t>
            </a:r>
          </a:p>
        </p:txBody>
      </p:sp>
      <p:sp>
        <p:nvSpPr>
          <p:cNvPr id="9" name="TextBox 8">
            <a:extLst>
              <a:ext uri="{FF2B5EF4-FFF2-40B4-BE49-F238E27FC236}">
                <a16:creationId xmlns:a16="http://schemas.microsoft.com/office/drawing/2014/main" id="{1D6D542B-A406-8146-AFDB-DB42A6A57124}"/>
              </a:ext>
            </a:extLst>
          </p:cNvPr>
          <p:cNvSpPr txBox="1"/>
          <p:nvPr/>
        </p:nvSpPr>
        <p:spPr>
          <a:xfrm>
            <a:off x="515938" y="5276350"/>
            <a:ext cx="1404645" cy="1015663"/>
          </a:xfrm>
          <a:prstGeom prst="rect">
            <a:avLst/>
          </a:prstGeom>
          <a:solidFill>
            <a:schemeClr val="bg1"/>
          </a:solidFill>
        </p:spPr>
        <p:txBody>
          <a:bodyPr wrap="square" rtlCol="0">
            <a:spAutoFit/>
          </a:bodyPr>
          <a:lstStyle/>
          <a:p>
            <a:pPr algn="ctr"/>
            <a:r>
              <a:rPr lang="en-US" sz="2000" dirty="0">
                <a:solidFill>
                  <a:schemeClr val="tx2"/>
                </a:solidFill>
              </a:rPr>
              <a:t>Sticky </a:t>
            </a:r>
          </a:p>
          <a:p>
            <a:pPr algn="ctr"/>
            <a:r>
              <a:rPr lang="en-US" sz="2000" dirty="0">
                <a:solidFill>
                  <a:schemeClr val="tx2"/>
                </a:solidFill>
              </a:rPr>
              <a:t>internal organs</a:t>
            </a:r>
          </a:p>
        </p:txBody>
      </p:sp>
    </p:spTree>
    <p:extLst>
      <p:ext uri="{BB962C8B-B14F-4D97-AF65-F5344CB8AC3E}">
        <p14:creationId xmlns:p14="http://schemas.microsoft.com/office/powerpoint/2010/main" val="1639161265"/>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2C89C08-43A1-0042-9337-CF160546966A}"/>
              </a:ext>
            </a:extLst>
          </p:cNvPr>
          <p:cNvSpPr>
            <a:spLocks noGrp="1"/>
          </p:cNvSpPr>
          <p:nvPr>
            <p:ph type="title"/>
          </p:nvPr>
        </p:nvSpPr>
        <p:spPr/>
        <p:txBody>
          <a:bodyPr/>
          <a:lstStyle/>
          <a:p>
            <a:pPr algn="ctr"/>
            <a:r>
              <a:rPr lang="en-AU" sz="4400" dirty="0"/>
              <a:t>10 minute timed </a:t>
            </a:r>
            <a:r>
              <a:rPr lang="en-AU" sz="4400" dirty="0" smtClean="0"/>
              <a:t>swim.</a:t>
            </a:r>
            <a:endParaRPr lang="en-US" sz="4400" dirty="0"/>
          </a:p>
        </p:txBody>
      </p:sp>
      <p:sp>
        <p:nvSpPr>
          <p:cNvPr id="2" name="Slide Number Placeholder 1">
            <a:extLst>
              <a:ext uri="{FF2B5EF4-FFF2-40B4-BE49-F238E27FC236}">
                <a16:creationId xmlns:a16="http://schemas.microsoft.com/office/drawing/2014/main" id="{97C16B98-32D9-F649-8B0E-5EC012D27967}"/>
              </a:ext>
            </a:extLst>
          </p:cNvPr>
          <p:cNvSpPr>
            <a:spLocks noGrp="1"/>
          </p:cNvSpPr>
          <p:nvPr>
            <p:ph type="sldNum" sz="quarter" idx="12"/>
          </p:nvPr>
        </p:nvSpPr>
        <p:spPr/>
        <p:txBody>
          <a:bodyPr/>
          <a:lstStyle/>
          <a:p>
            <a:pPr algn="r"/>
            <a:fld id="{C1222EFF-7CC0-EF4B-B73E-C2ADBFEE8731}" type="slidenum">
              <a:rPr lang="en-US" smtClean="0"/>
              <a:pPr algn="r"/>
              <a:t>90</a:t>
            </a:fld>
            <a:endParaRPr lang="en-US" dirty="0"/>
          </a:p>
        </p:txBody>
      </p:sp>
      <p:graphicFrame>
        <p:nvGraphicFramePr>
          <p:cNvPr id="7" name="Table 2">
            <a:extLst>
              <a:ext uri="{FF2B5EF4-FFF2-40B4-BE49-F238E27FC236}">
                <a16:creationId xmlns:a16="http://schemas.microsoft.com/office/drawing/2014/main" id="{16916A30-D542-044A-8F66-72EAF5B78EA8}"/>
              </a:ext>
            </a:extLst>
          </p:cNvPr>
          <p:cNvGraphicFramePr>
            <a:graphicFrameLocks noGrp="1"/>
          </p:cNvGraphicFramePr>
          <p:nvPr>
            <p:extLst/>
          </p:nvPr>
        </p:nvGraphicFramePr>
        <p:xfrm>
          <a:off x="1273277" y="1550504"/>
          <a:ext cx="9645445" cy="4396395"/>
        </p:xfrm>
        <a:graphic>
          <a:graphicData uri="http://schemas.openxmlformats.org/drawingml/2006/table">
            <a:tbl>
              <a:tblPr firstRow="1" bandRow="1">
                <a:tableStyleId>{5940675A-B579-460E-94D1-54222C63F5DA}</a:tableStyleId>
              </a:tblPr>
              <a:tblGrid>
                <a:gridCol w="9645445">
                  <a:extLst>
                    <a:ext uri="{9D8B030D-6E8A-4147-A177-3AD203B41FA5}">
                      <a16:colId xmlns:a16="http://schemas.microsoft.com/office/drawing/2014/main" val="3870555825"/>
                    </a:ext>
                  </a:extLst>
                </a:gridCol>
              </a:tblGrid>
              <a:tr h="879279">
                <a:tc>
                  <a:txBody>
                    <a:bodyPr/>
                    <a:lstStyle/>
                    <a:p>
                      <a:pPr marL="285750" indent="-285750">
                        <a:buFont typeface="Wingdings" panose="05000000000000000000" pitchFamily="2" charset="2"/>
                        <a:buChar char="q"/>
                      </a:pPr>
                      <a:r>
                        <a:rPr lang="en-AU" sz="3200" b="0" dirty="0">
                          <a:solidFill>
                            <a:schemeClr val="tx2"/>
                          </a:solidFill>
                        </a:rPr>
                        <a:t> Look ahead every 60 </a:t>
                      </a:r>
                      <a:r>
                        <a:rPr lang="en-AU" sz="3200" b="0" dirty="0" smtClean="0">
                          <a:solidFill>
                            <a:schemeClr val="tx2"/>
                          </a:solidFill>
                        </a:rPr>
                        <a:t>seconds.</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2420403095"/>
                  </a:ext>
                </a:extLst>
              </a:tr>
              <a:tr h="879279">
                <a:tc>
                  <a:txBody>
                    <a:bodyPr/>
                    <a:lstStyle/>
                    <a:p>
                      <a:pPr marL="285750" indent="-285750">
                        <a:buFont typeface="Wingdings" panose="05000000000000000000" pitchFamily="2" charset="2"/>
                        <a:buChar char="q"/>
                      </a:pPr>
                      <a:r>
                        <a:rPr lang="en-AU" sz="3200" b="0" dirty="0">
                          <a:solidFill>
                            <a:schemeClr val="tx2"/>
                          </a:solidFill>
                        </a:rPr>
                        <a:t> Look out for unique fish (for app later</a:t>
                      </a:r>
                      <a:r>
                        <a:rPr lang="en-AU" sz="3200" b="0" dirty="0" smtClean="0">
                          <a:solidFill>
                            <a:schemeClr val="tx2"/>
                          </a:solidFill>
                        </a:rPr>
                        <a:t>).</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2363838387"/>
                  </a:ext>
                </a:extLst>
              </a:tr>
              <a:tr h="879279">
                <a:tc>
                  <a:txBody>
                    <a:bodyPr/>
                    <a:lstStyle/>
                    <a:p>
                      <a:pPr marL="285750" indent="-285750">
                        <a:buFont typeface="Wingdings" panose="05000000000000000000" pitchFamily="2" charset="2"/>
                        <a:buChar char="q"/>
                      </a:pPr>
                      <a:r>
                        <a:rPr lang="en-AU" sz="3200" b="0" dirty="0">
                          <a:solidFill>
                            <a:schemeClr val="tx2"/>
                          </a:solidFill>
                        </a:rPr>
                        <a:t> Do not touch or chase the </a:t>
                      </a:r>
                      <a:r>
                        <a:rPr lang="en-AU" sz="3200" b="0" dirty="0" smtClean="0">
                          <a:solidFill>
                            <a:schemeClr val="tx2"/>
                          </a:solidFill>
                        </a:rPr>
                        <a:t>animals.</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128796741"/>
                  </a:ext>
                </a:extLst>
              </a:tr>
              <a:tr h="879279">
                <a:tc>
                  <a:txBody>
                    <a:bodyPr/>
                    <a:lstStyle/>
                    <a:p>
                      <a:pPr marL="285750" indent="-285750">
                        <a:buFont typeface="Wingdings" panose="05000000000000000000" pitchFamily="2" charset="2"/>
                        <a:buChar char="q"/>
                      </a:pPr>
                      <a:r>
                        <a:rPr lang="en-AU" sz="3200" b="0" dirty="0">
                          <a:solidFill>
                            <a:schemeClr val="tx2"/>
                          </a:solidFill>
                        </a:rPr>
                        <a:t> Write your names on </a:t>
                      </a:r>
                      <a:r>
                        <a:rPr lang="en-AU" sz="3200" b="0" dirty="0" smtClean="0">
                          <a:solidFill>
                            <a:schemeClr val="tx2"/>
                          </a:solidFill>
                        </a:rPr>
                        <a:t>slate.</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1207242520"/>
                  </a:ext>
                </a:extLst>
              </a:tr>
              <a:tr h="879279">
                <a:tc>
                  <a:txBody>
                    <a:bodyPr/>
                    <a:lstStyle/>
                    <a:p>
                      <a:pPr marL="285750" indent="-285750">
                        <a:buFont typeface="Wingdings" panose="05000000000000000000" pitchFamily="2" charset="2"/>
                        <a:buChar char="q"/>
                      </a:pPr>
                      <a:r>
                        <a:rPr lang="en-AU" sz="3200" b="0" dirty="0">
                          <a:solidFill>
                            <a:schemeClr val="tx2"/>
                          </a:solidFill>
                        </a:rPr>
                        <a:t> Tally as you go  [ I=1    III=3    IIII=5 </a:t>
                      </a:r>
                      <a:r>
                        <a:rPr lang="en-AU" sz="3200" b="0" dirty="0" smtClean="0">
                          <a:solidFill>
                            <a:schemeClr val="tx2"/>
                          </a:solidFill>
                        </a:rPr>
                        <a:t>].</a:t>
                      </a:r>
                      <a:endParaRPr lang="en-AU" sz="3200" b="0" dirty="0">
                        <a:solidFill>
                          <a:schemeClr val="tx2"/>
                        </a:solidFill>
                      </a:endParaRPr>
                    </a:p>
                  </a:txBody>
                  <a:tcPr marL="68580" marR="68580" marT="34290" marB="34290" anchor="ctr">
                    <a:solidFill>
                      <a:schemeClr val="bg1"/>
                    </a:solidFill>
                  </a:tcPr>
                </a:tc>
                <a:extLst>
                  <a:ext uri="{0D108BD9-81ED-4DB2-BD59-A6C34878D82A}">
                    <a16:rowId xmlns:a16="http://schemas.microsoft.com/office/drawing/2014/main" val="2805965852"/>
                  </a:ext>
                </a:extLst>
              </a:tr>
            </a:tbl>
          </a:graphicData>
        </a:graphic>
      </p:graphicFrame>
      <p:cxnSp>
        <p:nvCxnSpPr>
          <p:cNvPr id="4" name="Straight Connector 3"/>
          <p:cNvCxnSpPr/>
          <p:nvPr/>
        </p:nvCxnSpPr>
        <p:spPr>
          <a:xfrm>
            <a:off x="7278986" y="5395865"/>
            <a:ext cx="344032" cy="217284"/>
          </a:xfrm>
          <a:prstGeom prst="line">
            <a:avLst/>
          </a:prstGeom>
          <a:ln w="57150">
            <a:solidFill>
              <a:srgbClr val="363D4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5212178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A5F7B-E63D-AE40-A241-C628EC889B72}"/>
              </a:ext>
            </a:extLst>
          </p:cNvPr>
          <p:cNvSpPr>
            <a:spLocks noGrp="1"/>
          </p:cNvSpPr>
          <p:nvPr>
            <p:ph type="body" sz="quarter" idx="12"/>
          </p:nvPr>
        </p:nvSpPr>
        <p:spPr/>
        <p:txBody>
          <a:bodyPr/>
          <a:lstStyle/>
          <a:p>
            <a:pPr marL="571500" indent="-571500" algn="l">
              <a:spcAft>
                <a:spcPts val="600"/>
              </a:spcAft>
              <a:buFont typeface="Arial" panose="020B0604020202020204" pitchFamily="34" charset="0"/>
              <a:buChar char="•"/>
            </a:pPr>
            <a:r>
              <a:rPr lang="en-US" sz="2000" dirty="0"/>
              <a:t>Listen to your guide at all times.</a:t>
            </a:r>
          </a:p>
          <a:p>
            <a:pPr marL="571500" indent="-571500" algn="l">
              <a:spcAft>
                <a:spcPts val="600"/>
              </a:spcAft>
              <a:buFont typeface="Arial" panose="020B0604020202020204" pitchFamily="34" charset="0"/>
              <a:buChar char="•"/>
            </a:pPr>
            <a:r>
              <a:rPr lang="en-US" sz="2000" dirty="0"/>
              <a:t>Always wear a mask, snorkel and fins. </a:t>
            </a:r>
          </a:p>
          <a:p>
            <a:pPr marL="571500" indent="-571500" algn="l">
              <a:spcAft>
                <a:spcPts val="600"/>
              </a:spcAft>
              <a:buFont typeface="Arial" panose="020B0604020202020204" pitchFamily="34" charset="0"/>
              <a:buChar char="•"/>
            </a:pPr>
            <a:r>
              <a:rPr lang="en-US" sz="2000" dirty="0"/>
              <a:t>Use a floatation device (e.g. pool noodle).</a:t>
            </a:r>
          </a:p>
          <a:p>
            <a:pPr marL="571500" indent="-571500" algn="l">
              <a:spcAft>
                <a:spcPts val="600"/>
              </a:spcAft>
              <a:buFont typeface="Arial" panose="020B0604020202020204" pitchFamily="34" charset="0"/>
              <a:buChar char="•"/>
            </a:pPr>
            <a:r>
              <a:rPr lang="en-US" sz="2000" dirty="0"/>
              <a:t>Stay together with your buddy at all times. </a:t>
            </a:r>
          </a:p>
          <a:p>
            <a:pPr marL="571500" indent="-571500" algn="l">
              <a:spcAft>
                <a:spcPts val="600"/>
              </a:spcAft>
              <a:buFont typeface="Arial" panose="020B0604020202020204" pitchFamily="34" charset="0"/>
              <a:buChar char="•"/>
            </a:pPr>
            <a:r>
              <a:rPr lang="en-US" sz="2000" dirty="0"/>
              <a:t>In the water, keep checking on your position. </a:t>
            </a:r>
          </a:p>
          <a:p>
            <a:pPr marL="571500" indent="-571500" algn="l">
              <a:spcAft>
                <a:spcPts val="600"/>
              </a:spcAft>
              <a:buFont typeface="Arial" panose="020B0604020202020204" pitchFamily="34" charset="0"/>
              <a:buChar char="•"/>
            </a:pPr>
            <a:r>
              <a:rPr lang="en-US" sz="2000" dirty="0"/>
              <a:t>Listen for when 10 minutes is finished.</a:t>
            </a:r>
          </a:p>
          <a:p>
            <a:pPr marL="571500" indent="-571500" algn="l">
              <a:spcAft>
                <a:spcPts val="600"/>
              </a:spcAft>
              <a:buFont typeface="Arial" panose="020B0604020202020204" pitchFamily="34" charset="0"/>
              <a:buChar char="•"/>
            </a:pPr>
            <a:r>
              <a:rPr lang="en-US" sz="2000" dirty="0"/>
              <a:t>Do not touch or chase the animals. </a:t>
            </a:r>
          </a:p>
          <a:p>
            <a:pPr marL="571500" indent="-571500" algn="l">
              <a:spcAft>
                <a:spcPts val="600"/>
              </a:spcAft>
              <a:buFont typeface="Arial" panose="020B0604020202020204" pitchFamily="34" charset="0"/>
              <a:buChar char="•"/>
            </a:pPr>
            <a:r>
              <a:rPr lang="en-US" sz="2000" dirty="0"/>
              <a:t>If you get into trouble, wave one hand high above the water to attract the attention of the person on surface watch. </a:t>
            </a:r>
          </a:p>
          <a:p>
            <a:pPr marL="571500" indent="-571500" algn="l">
              <a:spcAft>
                <a:spcPts val="600"/>
              </a:spcAft>
              <a:buFont typeface="Arial" panose="020B0604020202020204" pitchFamily="34" charset="0"/>
              <a:buChar char="•"/>
            </a:pPr>
            <a:r>
              <a:rPr lang="en-US" sz="2000" dirty="0"/>
              <a:t>Stay safe for a memorable experience!</a:t>
            </a:r>
          </a:p>
        </p:txBody>
      </p:sp>
      <p:sp>
        <p:nvSpPr>
          <p:cNvPr id="3" name="Slide Number Placeholder 2">
            <a:extLst>
              <a:ext uri="{FF2B5EF4-FFF2-40B4-BE49-F238E27FC236}">
                <a16:creationId xmlns:a16="http://schemas.microsoft.com/office/drawing/2014/main" id="{92A897F9-6534-1447-9539-D4E1D3B4627B}"/>
              </a:ext>
            </a:extLst>
          </p:cNvPr>
          <p:cNvSpPr>
            <a:spLocks noGrp="1"/>
          </p:cNvSpPr>
          <p:nvPr>
            <p:ph type="sldNum" sz="quarter" idx="13"/>
          </p:nvPr>
        </p:nvSpPr>
        <p:spPr/>
        <p:txBody>
          <a:bodyPr/>
          <a:lstStyle/>
          <a:p>
            <a:pPr algn="r"/>
            <a:fld id="{275F0495-0EA6-8F48-9FDA-F603597FF733}" type="slidenum">
              <a:rPr lang="en-US" smtClean="0"/>
              <a:pPr algn="r"/>
              <a:t>91</a:t>
            </a:fld>
            <a:endParaRPr lang="en-US" dirty="0"/>
          </a:p>
        </p:txBody>
      </p:sp>
    </p:spTree>
    <p:extLst>
      <p:ext uri="{BB962C8B-B14F-4D97-AF65-F5344CB8AC3E}">
        <p14:creationId xmlns:p14="http://schemas.microsoft.com/office/powerpoint/2010/main" val="297482667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BA5F7B-E63D-AE40-A241-C628EC889B72}"/>
              </a:ext>
            </a:extLst>
          </p:cNvPr>
          <p:cNvSpPr>
            <a:spLocks noGrp="1"/>
          </p:cNvSpPr>
          <p:nvPr>
            <p:ph type="body" sz="quarter" idx="12"/>
          </p:nvPr>
        </p:nvSpPr>
        <p:spPr/>
        <p:txBody>
          <a:bodyPr/>
          <a:lstStyle/>
          <a:p>
            <a:pPr marL="571500" indent="-571500" algn="l">
              <a:spcAft>
                <a:spcPts val="600"/>
              </a:spcAft>
              <a:buFont typeface="Arial" panose="020B0604020202020204" pitchFamily="34" charset="0"/>
              <a:buChar char="•"/>
            </a:pPr>
            <a:r>
              <a:rPr lang="en-US" sz="2000" dirty="0"/>
              <a:t>Listen to your guide at all times.</a:t>
            </a:r>
          </a:p>
          <a:p>
            <a:pPr marL="571500" indent="-571500" algn="l">
              <a:spcAft>
                <a:spcPts val="600"/>
              </a:spcAft>
              <a:buFont typeface="Arial" panose="020B0604020202020204" pitchFamily="34" charset="0"/>
              <a:buChar char="•"/>
            </a:pPr>
            <a:r>
              <a:rPr lang="en-US" sz="2000" dirty="0"/>
              <a:t>Always wear a mask, snorkel and fins. </a:t>
            </a:r>
          </a:p>
          <a:p>
            <a:pPr marL="571500" indent="-571500" algn="l">
              <a:spcAft>
                <a:spcPts val="600"/>
              </a:spcAft>
              <a:buFont typeface="Arial" panose="020B0604020202020204" pitchFamily="34" charset="0"/>
              <a:buChar char="•"/>
            </a:pPr>
            <a:r>
              <a:rPr lang="en-US" sz="2000" dirty="0"/>
              <a:t>Use a floatation device (e.g. pool noodle).</a:t>
            </a:r>
          </a:p>
          <a:p>
            <a:pPr marL="571500" indent="-571500" algn="l">
              <a:spcAft>
                <a:spcPts val="600"/>
              </a:spcAft>
              <a:buFont typeface="Arial" panose="020B0604020202020204" pitchFamily="34" charset="0"/>
              <a:buChar char="•"/>
            </a:pPr>
            <a:r>
              <a:rPr lang="en-US" sz="2000" dirty="0"/>
              <a:t>Stay together with your buddy at all times. </a:t>
            </a:r>
          </a:p>
          <a:p>
            <a:pPr marL="571500" indent="-571500" algn="l">
              <a:spcAft>
                <a:spcPts val="600"/>
              </a:spcAft>
              <a:buFont typeface="Arial" panose="020B0604020202020204" pitchFamily="34" charset="0"/>
              <a:buChar char="•"/>
            </a:pPr>
            <a:r>
              <a:rPr lang="en-US" sz="2000" dirty="0"/>
              <a:t>In the water, keep checking on your position. </a:t>
            </a:r>
          </a:p>
          <a:p>
            <a:pPr marL="571500" indent="-571500" algn="l">
              <a:spcAft>
                <a:spcPts val="600"/>
              </a:spcAft>
              <a:buFont typeface="Arial" panose="020B0604020202020204" pitchFamily="34" charset="0"/>
              <a:buChar char="•"/>
            </a:pPr>
            <a:r>
              <a:rPr lang="en-US" sz="2000" dirty="0"/>
              <a:t>Listen for when 10 minutes is finished.</a:t>
            </a:r>
          </a:p>
          <a:p>
            <a:pPr marL="571500" indent="-571500" algn="l">
              <a:spcAft>
                <a:spcPts val="600"/>
              </a:spcAft>
              <a:buFont typeface="Arial" panose="020B0604020202020204" pitchFamily="34" charset="0"/>
              <a:buChar char="•"/>
            </a:pPr>
            <a:r>
              <a:rPr lang="en-US" sz="2000" dirty="0"/>
              <a:t>Do not touch or chase the animals. </a:t>
            </a:r>
          </a:p>
          <a:p>
            <a:pPr marL="571500" indent="-571500" algn="l">
              <a:spcAft>
                <a:spcPts val="600"/>
              </a:spcAft>
              <a:buFont typeface="Arial" panose="020B0604020202020204" pitchFamily="34" charset="0"/>
              <a:buChar char="•"/>
            </a:pPr>
            <a:r>
              <a:rPr lang="en-US" sz="2000" dirty="0"/>
              <a:t>If you get into trouble, wave one hand high above the water to attract the attention of the person on surface watch. </a:t>
            </a:r>
          </a:p>
          <a:p>
            <a:pPr marL="571500" indent="-571500" algn="l">
              <a:spcAft>
                <a:spcPts val="600"/>
              </a:spcAft>
              <a:buFont typeface="Arial" panose="020B0604020202020204" pitchFamily="34" charset="0"/>
              <a:buChar char="•"/>
            </a:pPr>
            <a:r>
              <a:rPr lang="en-US" sz="2000" dirty="0"/>
              <a:t>Stay safe for a memorable experience!</a:t>
            </a:r>
          </a:p>
        </p:txBody>
      </p:sp>
      <p:sp>
        <p:nvSpPr>
          <p:cNvPr id="3" name="Slide Number Placeholder 2">
            <a:extLst>
              <a:ext uri="{FF2B5EF4-FFF2-40B4-BE49-F238E27FC236}">
                <a16:creationId xmlns:a16="http://schemas.microsoft.com/office/drawing/2014/main" id="{92A897F9-6534-1447-9539-D4E1D3B4627B}"/>
              </a:ext>
            </a:extLst>
          </p:cNvPr>
          <p:cNvSpPr>
            <a:spLocks noGrp="1"/>
          </p:cNvSpPr>
          <p:nvPr>
            <p:ph type="sldNum" sz="quarter" idx="13"/>
          </p:nvPr>
        </p:nvSpPr>
        <p:spPr/>
        <p:txBody>
          <a:bodyPr/>
          <a:lstStyle/>
          <a:p>
            <a:pPr algn="r"/>
            <a:fld id="{275F0495-0EA6-8F48-9FDA-F603597FF733}" type="slidenum">
              <a:rPr lang="en-US" smtClean="0"/>
              <a:pPr algn="r"/>
              <a:t>92</a:t>
            </a:fld>
            <a:endParaRPr lang="en-US" dirty="0"/>
          </a:p>
        </p:txBody>
      </p:sp>
    </p:spTree>
    <p:extLst>
      <p:ext uri="{BB962C8B-B14F-4D97-AF65-F5344CB8AC3E}">
        <p14:creationId xmlns:p14="http://schemas.microsoft.com/office/powerpoint/2010/main" val="3256831763"/>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2"/>
          </p:nvPr>
        </p:nvSpPr>
        <p:spPr/>
        <p:txBody>
          <a:bodyPr/>
          <a:lstStyle/>
          <a:p>
            <a:endParaRPr lang="en-AU"/>
          </a:p>
        </p:txBody>
      </p:sp>
      <p:sp>
        <p:nvSpPr>
          <p:cNvPr id="2" name="Slide Number Placeholder 1">
            <a:extLst>
              <a:ext uri="{FF2B5EF4-FFF2-40B4-BE49-F238E27FC236}">
                <a16:creationId xmlns:a16="http://schemas.microsoft.com/office/drawing/2014/main" id="{4CB8447F-BE1C-764A-A2CC-E338292F7474}"/>
              </a:ext>
            </a:extLst>
          </p:cNvPr>
          <p:cNvSpPr>
            <a:spLocks noGrp="1"/>
          </p:cNvSpPr>
          <p:nvPr>
            <p:ph type="sldNum" sz="quarter" idx="13"/>
          </p:nvPr>
        </p:nvSpPr>
        <p:spPr/>
        <p:txBody>
          <a:bodyPr/>
          <a:lstStyle/>
          <a:p>
            <a:pPr algn="r"/>
            <a:fld id="{C1222EFF-7CC0-EF4B-B73E-C2ADBFEE8731}" type="slidenum">
              <a:rPr lang="en-US" smtClean="0"/>
              <a:pPr algn="r"/>
              <a:t>93</a:t>
            </a:fld>
            <a:endParaRPr lang="en-US" dirty="0"/>
          </a:p>
        </p:txBody>
      </p:sp>
      <p:sp>
        <p:nvSpPr>
          <p:cNvPr id="3" name="Title 2">
            <a:extLst>
              <a:ext uri="{FF2B5EF4-FFF2-40B4-BE49-F238E27FC236}">
                <a16:creationId xmlns:a16="http://schemas.microsoft.com/office/drawing/2014/main" id="{31A97AB7-5DCF-7F4A-8468-234CA8172165}"/>
              </a:ext>
            </a:extLst>
          </p:cNvPr>
          <p:cNvSpPr>
            <a:spLocks noGrp="1"/>
          </p:cNvSpPr>
          <p:nvPr>
            <p:ph type="title" idx="4294967295"/>
          </p:nvPr>
        </p:nvSpPr>
        <p:spPr>
          <a:xfrm>
            <a:off x="0" y="423863"/>
            <a:ext cx="11160125" cy="655637"/>
          </a:xfrm>
          <a:prstGeom prst="rect">
            <a:avLst/>
          </a:prstGeom>
        </p:spPr>
        <p:txBody>
          <a:bodyPr/>
          <a:lstStyle/>
          <a:p>
            <a:pPr algn="ctr"/>
            <a:r>
              <a:rPr lang="en-US" sz="3200" dirty="0">
                <a:solidFill>
                  <a:schemeClr val="tx1"/>
                </a:solidFill>
              </a:rPr>
              <a:t>After the survey, you will be shown how to fill in this form.</a:t>
            </a:r>
            <a:br>
              <a:rPr lang="en-US" sz="3200" dirty="0">
                <a:solidFill>
                  <a:schemeClr val="tx1"/>
                </a:solidFill>
              </a:rPr>
            </a:br>
            <a:r>
              <a:rPr lang="en-US" sz="3200" dirty="0">
                <a:solidFill>
                  <a:schemeClr val="tx1"/>
                </a:solidFill>
              </a:rPr>
              <a:t>There is a copy in your activity book. Bring your data too!</a:t>
            </a:r>
            <a:endParaRPr lang="en-AU" sz="3200" dirty="0">
              <a:solidFill>
                <a:schemeClr val="tx1"/>
              </a:solidFill>
            </a:endParaRPr>
          </a:p>
        </p:txBody>
      </p:sp>
      <p:pic>
        <p:nvPicPr>
          <p:cNvPr id="6" name="Picture 5">
            <a:extLst>
              <a:ext uri="{FF2B5EF4-FFF2-40B4-BE49-F238E27FC236}">
                <a16:creationId xmlns:a16="http://schemas.microsoft.com/office/drawing/2014/main" id="{59451CD7-77E8-7944-9D27-3BE32F87513C}"/>
              </a:ext>
            </a:extLst>
          </p:cNvPr>
          <p:cNvPicPr>
            <a:picLocks noChangeAspect="1"/>
          </p:cNvPicPr>
          <p:nvPr/>
        </p:nvPicPr>
        <p:blipFill>
          <a:blip r:embed="rId3"/>
          <a:stretch>
            <a:fillRect/>
          </a:stretch>
        </p:blipFill>
        <p:spPr>
          <a:xfrm>
            <a:off x="1337310" y="1557108"/>
            <a:ext cx="5413802" cy="4587752"/>
          </a:xfrm>
          <a:prstGeom prst="rect">
            <a:avLst/>
          </a:prstGeom>
        </p:spPr>
      </p:pic>
      <p:pic>
        <p:nvPicPr>
          <p:cNvPr id="7" name="Picture 6">
            <a:extLst>
              <a:ext uri="{FF2B5EF4-FFF2-40B4-BE49-F238E27FC236}">
                <a16:creationId xmlns:a16="http://schemas.microsoft.com/office/drawing/2014/main" id="{FEE17271-3D70-BE46-9D21-906539DCE3EF}"/>
              </a:ext>
            </a:extLst>
          </p:cNvPr>
          <p:cNvPicPr>
            <a:picLocks noChangeAspect="1"/>
          </p:cNvPicPr>
          <p:nvPr/>
        </p:nvPicPr>
        <p:blipFill>
          <a:blip r:embed="rId4"/>
          <a:srcRect/>
          <a:stretch/>
        </p:blipFill>
        <p:spPr>
          <a:xfrm>
            <a:off x="6884853" y="1557108"/>
            <a:ext cx="3241938" cy="4587752"/>
          </a:xfrm>
          <a:prstGeom prst="rect">
            <a:avLst/>
          </a:prstGeom>
          <a:noFill/>
          <a:ln w="38100">
            <a:solidFill>
              <a:schemeClr val="bg2"/>
            </a:solidFill>
          </a:ln>
        </p:spPr>
      </p:pic>
    </p:spTree>
    <p:extLst>
      <p:ext uri="{BB962C8B-B14F-4D97-AF65-F5344CB8AC3E}">
        <p14:creationId xmlns:p14="http://schemas.microsoft.com/office/powerpoint/2010/main" val="753352765"/>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B8447F-BE1C-764A-A2CC-E338292F7474}"/>
              </a:ext>
            </a:extLst>
          </p:cNvPr>
          <p:cNvSpPr>
            <a:spLocks noGrp="1"/>
          </p:cNvSpPr>
          <p:nvPr>
            <p:ph type="sldNum" sz="quarter" idx="13"/>
          </p:nvPr>
        </p:nvSpPr>
        <p:spPr/>
        <p:txBody>
          <a:bodyPr/>
          <a:lstStyle/>
          <a:p>
            <a:pPr algn="r"/>
            <a:fld id="{C1222EFF-7CC0-EF4B-B73E-C2ADBFEE8731}" type="slidenum">
              <a:rPr lang="en-US" smtClean="0"/>
              <a:pPr algn="r"/>
              <a:t>94</a:t>
            </a:fld>
            <a:endParaRPr lang="en-US" dirty="0"/>
          </a:p>
        </p:txBody>
      </p:sp>
      <p:sp>
        <p:nvSpPr>
          <p:cNvPr id="3" name="Title 2">
            <a:extLst>
              <a:ext uri="{FF2B5EF4-FFF2-40B4-BE49-F238E27FC236}">
                <a16:creationId xmlns:a16="http://schemas.microsoft.com/office/drawing/2014/main" id="{31A97AB7-5DCF-7F4A-8468-234CA8172165}"/>
              </a:ext>
            </a:extLst>
          </p:cNvPr>
          <p:cNvSpPr>
            <a:spLocks noGrp="1"/>
          </p:cNvSpPr>
          <p:nvPr>
            <p:ph type="title" idx="4294967295"/>
          </p:nvPr>
        </p:nvSpPr>
        <p:spPr>
          <a:xfrm>
            <a:off x="515938" y="549275"/>
            <a:ext cx="11160125" cy="1179822"/>
          </a:xfrm>
          <a:prstGeom prst="rect">
            <a:avLst/>
          </a:prstGeom>
        </p:spPr>
        <p:txBody>
          <a:bodyPr/>
          <a:lstStyle/>
          <a:p>
            <a:r>
              <a:rPr lang="en-US" sz="3200" dirty="0"/>
              <a:t>After the count, you will be shown how to fill in this form.</a:t>
            </a:r>
            <a:br>
              <a:rPr lang="en-US" sz="3200" dirty="0"/>
            </a:br>
            <a:r>
              <a:rPr lang="en-US" sz="3200" dirty="0"/>
              <a:t>Bring your activity books (and results sheets) with you!</a:t>
            </a:r>
          </a:p>
        </p:txBody>
      </p:sp>
      <p:pic>
        <p:nvPicPr>
          <p:cNvPr id="6" name="Picture 5">
            <a:extLst>
              <a:ext uri="{FF2B5EF4-FFF2-40B4-BE49-F238E27FC236}">
                <a16:creationId xmlns:a16="http://schemas.microsoft.com/office/drawing/2014/main" id="{190A800D-6C52-434E-8AF1-DC2A423C1354}"/>
              </a:ext>
            </a:extLst>
          </p:cNvPr>
          <p:cNvPicPr>
            <a:picLocks noChangeAspect="1"/>
          </p:cNvPicPr>
          <p:nvPr/>
        </p:nvPicPr>
        <p:blipFill>
          <a:blip r:embed="rId3"/>
          <a:stretch>
            <a:fillRect/>
          </a:stretch>
        </p:blipFill>
        <p:spPr>
          <a:xfrm>
            <a:off x="1051564" y="1729097"/>
            <a:ext cx="10088872" cy="4352324"/>
          </a:xfrm>
          <a:prstGeom prst="rect">
            <a:avLst/>
          </a:prstGeom>
        </p:spPr>
      </p:pic>
    </p:spTree>
    <p:extLst>
      <p:ext uri="{BB962C8B-B14F-4D97-AF65-F5344CB8AC3E}">
        <p14:creationId xmlns:p14="http://schemas.microsoft.com/office/powerpoint/2010/main" val="2837326736"/>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p:txBody>
          <a:bodyPr/>
          <a:lstStyle/>
          <a:p>
            <a:endParaRPr lang="en-AU"/>
          </a:p>
        </p:txBody>
      </p:sp>
      <p:sp>
        <p:nvSpPr>
          <p:cNvPr id="2" name="Slide Number Placeholder 1">
            <a:extLst>
              <a:ext uri="{FF2B5EF4-FFF2-40B4-BE49-F238E27FC236}">
                <a16:creationId xmlns:a16="http://schemas.microsoft.com/office/drawing/2014/main" id="{C3F1D55B-16A6-2947-9CA7-7F0C52F46512}"/>
              </a:ext>
            </a:extLst>
          </p:cNvPr>
          <p:cNvSpPr>
            <a:spLocks noGrp="1"/>
          </p:cNvSpPr>
          <p:nvPr>
            <p:ph type="sldNum" sz="quarter" idx="4294967295"/>
          </p:nvPr>
        </p:nvSpPr>
        <p:spPr>
          <a:xfrm>
            <a:off x="9448800" y="6356350"/>
            <a:ext cx="2743200" cy="365125"/>
          </a:xfrm>
          <a:prstGeom prst="rect">
            <a:avLst/>
          </a:prstGeom>
        </p:spPr>
        <p:txBody>
          <a:bodyPr/>
          <a:lstStyle/>
          <a:p>
            <a:pPr algn="r"/>
            <a:fld id="{275F0495-0EA6-8F48-9FDA-F603597FF733}" type="slidenum">
              <a:rPr lang="en-US" smtClean="0"/>
              <a:pPr algn="r"/>
              <a:t>95</a:t>
            </a:fld>
            <a:endParaRPr lang="en-US" dirty="0"/>
          </a:p>
        </p:txBody>
      </p:sp>
      <p:sp>
        <p:nvSpPr>
          <p:cNvPr id="4" name="Title 3"/>
          <p:cNvSpPr>
            <a:spLocks noGrp="1"/>
          </p:cNvSpPr>
          <p:nvPr>
            <p:ph type="title" idx="4294967295"/>
          </p:nvPr>
        </p:nvSpPr>
        <p:spPr>
          <a:xfrm>
            <a:off x="0" y="549275"/>
            <a:ext cx="11160125" cy="536575"/>
          </a:xfrm>
          <a:prstGeom prst="rect">
            <a:avLst/>
          </a:prstGeom>
        </p:spPr>
        <p:txBody>
          <a:bodyPr/>
          <a:lstStyle/>
          <a:p>
            <a:pPr>
              <a:spcAft>
                <a:spcPts val="1800"/>
              </a:spcAft>
            </a:pPr>
            <a:r>
              <a:rPr lang="en-AU" b="1" dirty="0"/>
              <a:t>Let’s go!</a:t>
            </a:r>
          </a:p>
        </p:txBody>
      </p:sp>
      <p:sp>
        <p:nvSpPr>
          <p:cNvPr id="3" name="Content Placeholder 2">
            <a:extLst>
              <a:ext uri="{FF2B5EF4-FFF2-40B4-BE49-F238E27FC236}">
                <a16:creationId xmlns:a16="http://schemas.microsoft.com/office/drawing/2014/main" id="{7CE8D393-4B49-0740-9011-FDBE73BA4A43}"/>
              </a:ext>
            </a:extLst>
          </p:cNvPr>
          <p:cNvSpPr>
            <a:spLocks noGrp="1"/>
          </p:cNvSpPr>
          <p:nvPr>
            <p:ph idx="4294967295"/>
          </p:nvPr>
        </p:nvSpPr>
        <p:spPr>
          <a:xfrm>
            <a:off x="0" y="1295400"/>
            <a:ext cx="11160125" cy="4848225"/>
          </a:xfrm>
          <a:prstGeom prst="rect">
            <a:avLst/>
          </a:prstGeom>
        </p:spPr>
        <p:txBody>
          <a:bodyPr/>
          <a:lstStyle/>
          <a:p>
            <a:r>
              <a:rPr lang="en-AU" sz="3200" dirty="0" smtClean="0"/>
              <a:t>Any </a:t>
            </a:r>
            <a:r>
              <a:rPr lang="en-AU" sz="3200" dirty="0"/>
              <a:t>last comments/ instructions put </a:t>
            </a:r>
            <a:r>
              <a:rPr lang="en-AU" sz="3200" dirty="0" smtClean="0"/>
              <a:t>here</a:t>
            </a:r>
            <a:endParaRPr lang="en-AU" sz="3200" dirty="0"/>
          </a:p>
        </p:txBody>
      </p:sp>
    </p:spTree>
    <p:extLst>
      <p:ext uri="{BB962C8B-B14F-4D97-AF65-F5344CB8AC3E}">
        <p14:creationId xmlns:p14="http://schemas.microsoft.com/office/powerpoint/2010/main" val="3372813572"/>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pPr>
              <a:spcAft>
                <a:spcPts val="1800"/>
              </a:spcAft>
            </a:pPr>
            <a:r>
              <a:rPr lang="en-AU" b="1" dirty="0"/>
              <a:t>Let’s go!</a:t>
            </a:r>
          </a:p>
        </p:txBody>
      </p:sp>
      <p:sp>
        <p:nvSpPr>
          <p:cNvPr id="2" name="Slide Number Placeholder 1">
            <a:extLst>
              <a:ext uri="{FF2B5EF4-FFF2-40B4-BE49-F238E27FC236}">
                <a16:creationId xmlns:a16="http://schemas.microsoft.com/office/drawing/2014/main" id="{C3F1D55B-16A6-2947-9CA7-7F0C52F46512}"/>
              </a:ext>
            </a:extLst>
          </p:cNvPr>
          <p:cNvSpPr>
            <a:spLocks noGrp="1"/>
          </p:cNvSpPr>
          <p:nvPr>
            <p:ph type="sldNum" sz="quarter" idx="4294967295"/>
          </p:nvPr>
        </p:nvSpPr>
        <p:spPr>
          <a:xfrm>
            <a:off x="9448800" y="6356350"/>
            <a:ext cx="2743200" cy="365125"/>
          </a:xfrm>
          <a:prstGeom prst="rect">
            <a:avLst/>
          </a:prstGeom>
        </p:spPr>
        <p:txBody>
          <a:bodyPr/>
          <a:lstStyle/>
          <a:p>
            <a:pPr algn="r"/>
            <a:fld id="{275F0495-0EA6-8F48-9FDA-F603597FF733}" type="slidenum">
              <a:rPr lang="en-US" smtClean="0"/>
              <a:pPr algn="r"/>
              <a:t>96</a:t>
            </a:fld>
            <a:endParaRPr lang="en-US" dirty="0"/>
          </a:p>
        </p:txBody>
      </p:sp>
    </p:spTree>
    <p:extLst>
      <p:ext uri="{BB962C8B-B14F-4D97-AF65-F5344CB8AC3E}">
        <p14:creationId xmlns:p14="http://schemas.microsoft.com/office/powerpoint/2010/main" val="1406671098"/>
      </p:ext>
    </p:extLst>
  </p:cSld>
  <p:clrMapOvr>
    <a:masterClrMapping/>
  </p:clrMapOvr>
</p:sld>
</file>

<file path=ppt/theme/theme1.xml><?xml version="1.0" encoding="utf-8"?>
<a:theme xmlns:a="http://schemas.openxmlformats.org/drawingml/2006/main" name="Office Theme">
  <a:themeElements>
    <a:clrScheme name="Custom 1">
      <a:dk1>
        <a:srgbClr val="000000"/>
      </a:dk1>
      <a:lt1>
        <a:srgbClr val="FFFFFF"/>
      </a:lt1>
      <a:dk2>
        <a:srgbClr val="363D41"/>
      </a:dk2>
      <a:lt2>
        <a:srgbClr val="E7E6E6"/>
      </a:lt2>
      <a:accent1>
        <a:srgbClr val="FFC20E"/>
      </a:accent1>
      <a:accent2>
        <a:srgbClr val="EF700B"/>
      </a:accent2>
      <a:accent3>
        <a:srgbClr val="F68B1F"/>
      </a:accent3>
      <a:accent4>
        <a:srgbClr val="000000"/>
      </a:accent4>
      <a:accent5>
        <a:srgbClr val="000000"/>
      </a:accent5>
      <a:accent6>
        <a:srgbClr val="000000"/>
      </a:accent6>
      <a:hlink>
        <a:srgbClr val="EF700A"/>
      </a:hlink>
      <a:folHlink>
        <a:srgbClr val="FFC10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accent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38100">
          <a:solidFill>
            <a:schemeClr val="accent1"/>
          </a:soli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4ba906edc45473eb13c092227ac9e49 xmlns="8ccc4631-9afc-4718-b120-5e2e37a03cc7">
      <Terms xmlns="http://schemas.microsoft.com/office/infopath/2007/PartnerControls"/>
    </l4ba906edc45473eb13c092227ac9e49>
    <TaxCatchAll xmlns="8ccc4631-9afc-4718-b120-5e2e37a03cc7"/>
    <a2118650a77a4a97b805ceb1a6b3e3dc xmlns="8ccc4631-9afc-4718-b120-5e2e37a03cc7">
      <Terms xmlns="http://schemas.microsoft.com/office/infopath/2007/PartnerControls"/>
    </a2118650a77a4a97b805ceb1a6b3e3dc>
    <d0747cfb6ae7448aa5f5fea81ef00a8a xmlns="8ccc4631-9afc-4718-b120-5e2e37a03cc7">
      <Terms xmlns="http://schemas.microsoft.com/office/infopath/2007/PartnerControls"/>
    </d0747cfb6ae7448aa5f5fea81ef00a8a>
    <_dlc_DocId xmlns="8ccc4631-9afc-4718-b120-5e2e37a03cc7">PROJ-2005426192-173</_dlc_DocId>
    <_dlc_DocIdUrl xmlns="8ccc4631-9afc-4718-b120-5e2e37a03cc7">
      <Url>http://thedock.gbrmpa.gov.au/sites/Projects/P000462/_layouts/15/DocIdRedir.aspx?ID=PROJ-2005426192-173</Url>
      <Description>PROJ-2005426192-173</Description>
    </_dlc_DocIdUrl>
  </documentManagement>
</p:properties>
</file>

<file path=customXml/item3.xml><?xml version="1.0" encoding="utf-8"?>
<ct:contentTypeSchema xmlns:ct="http://schemas.microsoft.com/office/2006/metadata/contentType" xmlns:ma="http://schemas.microsoft.com/office/2006/metadata/properties/metaAttributes" ct:_="" ma:_="" ma:contentTypeName="GBRMPA Project Document" ma:contentTypeID="0x010100441936E5D27A4AF2935B3316DA024CF200B1A9D9972D1440619AFD507BD907ADAB0034A19E061A461540A8C9F28B84B7E298" ma:contentTypeVersion="23" ma:contentTypeDescription="" ma:contentTypeScope="" ma:versionID="03bc176a60bc91e1c1455719a62674ae">
  <xsd:schema xmlns:xsd="http://www.w3.org/2001/XMLSchema" xmlns:xs="http://www.w3.org/2001/XMLSchema" xmlns:p="http://schemas.microsoft.com/office/2006/metadata/properties" xmlns:ns2="8ccc4631-9afc-4718-b120-5e2e37a03cc7" targetNamespace="http://schemas.microsoft.com/office/2006/metadata/properties" ma:root="true" ma:fieldsID="ec6582c18c769ce1dede89e83ddb5194" ns2:_="">
    <xsd:import namespace="8ccc4631-9afc-4718-b120-5e2e37a03cc7"/>
    <xsd:element name="properties">
      <xsd:complexType>
        <xsd:sequence>
          <xsd:element name="documentManagement">
            <xsd:complexType>
              <xsd:all>
                <xsd:element ref="ns2:TaxCatchAll" minOccurs="0"/>
                <xsd:element ref="ns2:TaxCatchAllLabel" minOccurs="0"/>
                <xsd:element ref="ns2:a2118650a77a4a97b805ceb1a6b3e3dc" minOccurs="0"/>
                <xsd:element ref="ns2:_dlc_DocId" minOccurs="0"/>
                <xsd:element ref="ns2:_dlc_DocIdUrl" minOccurs="0"/>
                <xsd:element ref="ns2:_dlc_DocIdPersistId" minOccurs="0"/>
                <xsd:element ref="ns2:SharedWithUsers" minOccurs="0"/>
                <xsd:element ref="ns2:d0747cfb6ae7448aa5f5fea81ef00a8a" minOccurs="0"/>
                <xsd:element ref="ns2:l4ba906edc45473eb13c092227ac9e49"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ccc4631-9afc-4718-b120-5e2e37a03cc7" elementFormDefault="qualified">
    <xsd:import namespace="http://schemas.microsoft.com/office/2006/documentManagement/types"/>
    <xsd:import namespace="http://schemas.microsoft.com/office/infopath/2007/PartnerControls"/>
    <xsd:element name="TaxCatchAll" ma:index="8" nillable="true" ma:displayName="Taxonomy Catch All Column" ma:hidden="true" ma:list="{469dd843-ebb8-4636-a4bb-f95b42c25edb}" ma:internalName="TaxCatchAll" ma:showField="CatchAllData" ma:web="8ccc4631-9afc-4718-b120-5e2e37a03cc7">
      <xsd:complexType>
        <xsd:complexContent>
          <xsd:extension base="dms:MultiChoiceLookup">
            <xsd:sequence>
              <xsd:element name="Value" type="dms:Lookup" maxOccurs="unbounded" minOccurs="0" nillable="true"/>
            </xsd:sequence>
          </xsd:extension>
        </xsd:complexContent>
      </xsd:complexType>
    </xsd:element>
    <xsd:element name="TaxCatchAllLabel" ma:index="9" nillable="true" ma:displayName="Taxonomy Catch All Column1" ma:hidden="true" ma:list="{469dd843-ebb8-4636-a4bb-f95b42c25edb}" ma:internalName="TaxCatchAllLabel" ma:readOnly="true" ma:showField="CatchAllDataLabel" ma:web="8ccc4631-9afc-4718-b120-5e2e37a03cc7">
      <xsd:complexType>
        <xsd:complexContent>
          <xsd:extension base="dms:MultiChoiceLookup">
            <xsd:sequence>
              <xsd:element name="Value" type="dms:Lookup" maxOccurs="unbounded" minOccurs="0" nillable="true"/>
            </xsd:sequence>
          </xsd:extension>
        </xsd:complexContent>
      </xsd:complexType>
    </xsd:element>
    <xsd:element name="a2118650a77a4a97b805ceb1a6b3e3dc" ma:index="10" nillable="true" ma:taxonomy="true" ma:internalName="a2118650a77a4a97b805ceb1a6b3e3dc" ma:taxonomyFieldName="ProjectPhase" ma:displayName="Project Phase" ma:default="" ma:fieldId="{a2118650-a77a-4a97-b805-ceb1a6b3e3dc}" ma:sspId="61e09954-7ca0-41ec-b279-33dba56ed054" ma:termSetId="4f4d3a88-9e2c-4e89-a24c-7192fac98516" ma:anchorId="00000000-0000-0000-0000-000000000000" ma:open="false" ma:isKeyword="false">
      <xsd:complexType>
        <xsd:sequence>
          <xsd:element ref="pc:Terms" minOccurs="0" maxOccurs="1"/>
        </xsd:sequence>
      </xsd:complexType>
    </xsd:element>
    <xsd:element name="_dlc_DocId" ma:index="12" nillable="true" ma:displayName="Document ID Value" ma:description="The value of the document ID assigned to this item." ma:internalName="_dlc_DocId" ma:readOnly="true">
      <xsd:simpleType>
        <xsd:restriction base="dms:Text"/>
      </xsd:simpleType>
    </xsd:element>
    <xsd:element name="_dlc_DocIdUrl" ma:index="13"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4" nillable="true" ma:displayName="Persist ID" ma:description="Keep ID on add." ma:hidden="true" ma:internalName="_dlc_DocIdPersistId" ma:readOnly="true">
      <xsd:simpleType>
        <xsd:restriction base="dms:Boolean"/>
      </xsd:simpleType>
    </xsd:element>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d0747cfb6ae7448aa5f5fea81ef00a8a" ma:index="18" nillable="true" ma:taxonomy="true" ma:internalName="d0747cfb6ae7448aa5f5fea81ef00a8a" ma:taxonomyFieldName="Document_x0020_Type" ma:displayName="Document Type" ma:default="" ma:fieldId="{d0747cfb-6ae7-448a-a5f5-fea81ef00a8a}" ma:sspId="61e09954-7ca0-41ec-b279-33dba56ed054" ma:termSetId="75487830-5817-45b5-8ad4-60c8ae54c88f" ma:anchorId="00000000-0000-0000-0000-000000000000" ma:open="false" ma:isKeyword="false">
      <xsd:complexType>
        <xsd:sequence>
          <xsd:element ref="pc:Terms" minOccurs="0" maxOccurs="1"/>
        </xsd:sequence>
      </xsd:complexType>
    </xsd:element>
    <xsd:element name="l4ba906edc45473eb13c092227ac9e49" ma:index="20" nillable="true" ma:taxonomy="true" ma:internalName="l4ba906edc45473eb13c092227ac9e49" ma:taxonomyFieldName="Department_x0020_Type" ma:displayName="Department" ma:default="" ma:fieldId="{54ba906e-dc45-473e-b13c-092227ac9e49}" ma:taxonomyMulti="true" ma:sspId="61e09954-7ca0-41ec-b279-33dba56ed054" ma:termSetId="b8528b74-ed3f-411b-9473-76e1791b003a"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spe:Receivers xmlns:spe="http://schemas.microsoft.com/sharepoint/events">
  <Receiver>
    <Name/>
    <Synchronization>Asynchronous</Synchronization>
    <Type>10003</Type>
    <SequenceNumber>10000</SequenceNumber>
    <Assembly>RecordPoint.Active.UI, Version=1.0.0.0, Culture=neutral, PublicKeyToken=d49476ae5b650bf3</Assembly>
    <Class>RecordPoint.Active.UI.Events.WorkflowItemEventReceiver</Class>
    <Data/>
    <Filter/>
  </Receiver>
  <Receiver>
    <Name/>
    <Synchronization>Synchronous</Synchronization>
    <Type>3</Type>
    <SequenceNumber>10000</SequenceNumber>
    <Assembly>RecordPoint.Active.UI, Version=1.0.0.0, Culture=neutral, PublicKeyToken=d49476ae5b650bf3</Assembly>
    <Class>RecordPoint.Active.UI.Events.WorkflowItemEventReceiver</Class>
    <Data/>
    <Filter/>
  </Receiver>
  <Receiver>
    <Name/>
    <Synchronization>Asynchronous</Synchronization>
    <Type>10009</Type>
    <SequenceNumber>10000</SequenceNumber>
    <Assembly>RecordPoint.Active.UI, Version=1.0.0.0, Culture=neutral, PublicKeyToken=d49476ae5b650bf3</Assembly>
    <Class>RecordPoint.Active.UI.Events.WorkflowItemEventReceiver</Class>
    <Data/>
    <Filter/>
  </Receiver>
  <Receiver>
    <Name/>
    <Synchronization>Synchronous</Synchronization>
    <Type>9</Type>
    <SequenceNumber>10000</SequenceNumber>
    <Assembly>RecordPoint.Active.UI, Version=1.0.0.0, Culture=neutral, PublicKeyToken=d49476ae5b650bf3</Assembly>
    <Class>RecordPoint.Active.UI.Events.WorkflowItemEventReceiver</Class>
    <Data/>
    <Filter/>
  </Receiver>
  <Receiver>
    <Name/>
    <Synchronization>Asynchronous</Synchronization>
    <Type>10103</Type>
    <SequenceNumber>10000</SequenceNumber>
    <Assembly>RecordPoint.Active.UI, Version=1.0.0.0, Culture=neutral, PublicKeyToken=d49476ae5b650bf3</Assembly>
    <Class>RecordPoint.Active.UI.Events.WorkflowListEventReceiver</Class>
    <Data/>
    <Filter/>
  </Receiver>
  <Receiver>
    <Name/>
    <Synchronization>Synchronous</Synchronization>
    <Type>102</Type>
    <SequenceNumber>10000</SequenceNumber>
    <Assembly>RecordPoint.Active.UI, Version=1.0.0.0, Culture=neutral, PublicKeyToken=d49476ae5b650bf3</Assembly>
    <Class>RecordPoint.Active.UI.Events.WorkflowListEventReceiver</Class>
    <Data/>
    <Filter/>
  </Receiver>
  <Receiver>
    <Name/>
    <Synchronization>Asynchronous</Synchronization>
    <Type>10105</Type>
    <SequenceNumber>10000</SequenceNumber>
    <Assembly>RecordPoint.Active.UI, Version=1.0.0.0, Culture=neutral, PublicKeyToken=d49476ae5b650bf3</Assembly>
    <Class>RecordPoint.Active.UI.Events.WorkflowListEventReceiver</Class>
    <Data/>
    <Filter/>
  </Receiver>
  <Receiver>
    <Name/>
    <Synchronization>Synchronous</Synchronization>
    <Type>105</Type>
    <SequenceNumber>10000</SequenceNumber>
    <Assembly>RecordPoint.Active.UI, Version=1.0.0.0, Culture=neutral, PublicKeyToken=d49476ae5b650bf3</Assembly>
    <Class>RecordPoint.Active.UI.Events.WorkflowListEventReceiver</Class>
    <Data/>
    <Filter/>
  </Receiver>
  <Receiver>
    <Name/>
    <Synchronization>Asynchronous</Synchronization>
    <Type>10002</Type>
    <SequenceNumber>10000</SequenceNumber>
    <Assembly>RecordPoint.Active.UI, Version=1.0.0.0, Culture=neutral, PublicKeyToken=d49476ae5b650bf3</Assembly>
    <Class>RecordPoint.Active.UI.Events.WorkflowItemEventReceiver</Class>
    <Data/>
    <Filter/>
  </Receiver>
  <Receiver>
    <Name/>
    <Synchronization>Synchronous</Synchronization>
    <Type>2</Type>
    <SequenceNumber>10000</SequenceNumber>
    <Assembly>RecordPoint.Active.UI, Version=1.0.0.0, Culture=neutral, PublicKeyToken=d49476ae5b650bf3</Assembly>
    <Class>RecordPoint.Active.UI.Events.WorkflowItemEventReceiver</Class>
    <Data/>
    <Filter/>
  </Receiver>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0A2FDA48-E564-4173-864A-0015F84B26F0}">
  <ds:schemaRefs>
    <ds:schemaRef ds:uri="http://schemas.microsoft.com/sharepoint/v3/contenttype/forms"/>
  </ds:schemaRefs>
</ds:datastoreItem>
</file>

<file path=customXml/itemProps2.xml><?xml version="1.0" encoding="utf-8"?>
<ds:datastoreItem xmlns:ds="http://schemas.openxmlformats.org/officeDocument/2006/customXml" ds:itemID="{D8AA2227-D452-4D51-BD57-AD558B1783CB}">
  <ds:schemaRefs>
    <ds:schemaRef ds:uri="http://schemas.microsoft.com/office/2006/documentManagement/types"/>
    <ds:schemaRef ds:uri="8ccc4631-9afc-4718-b120-5e2e37a03cc7"/>
    <ds:schemaRef ds:uri="http://purl.org/dc/dcmitype/"/>
    <ds:schemaRef ds:uri="http://schemas.openxmlformats.org/package/2006/metadata/core-properties"/>
    <ds:schemaRef ds:uri="http://schemas.microsoft.com/office/2006/metadata/properties"/>
    <ds:schemaRef ds:uri="http://schemas.microsoft.com/office/infopath/2007/PartnerControls"/>
    <ds:schemaRef ds:uri="http://www.w3.org/XML/1998/namespace"/>
    <ds:schemaRef ds:uri="http://purl.org/dc/terms/"/>
    <ds:schemaRef ds:uri="http://purl.org/dc/elements/1.1/"/>
  </ds:schemaRefs>
</ds:datastoreItem>
</file>

<file path=customXml/itemProps3.xml><?xml version="1.0" encoding="utf-8"?>
<ds:datastoreItem xmlns:ds="http://schemas.openxmlformats.org/officeDocument/2006/customXml" ds:itemID="{EA86B584-48C6-4560-874B-5FABF9B10E5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ccc4631-9afc-4718-b120-5e2e37a03cc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4.xml><?xml version="1.0" encoding="utf-8"?>
<ds:datastoreItem xmlns:ds="http://schemas.openxmlformats.org/officeDocument/2006/customXml" ds:itemID="{91204600-01AB-4494-A33F-A3BD7215C7CC}">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1268</TotalTime>
  <Words>5031</Words>
  <Application>Microsoft Office PowerPoint</Application>
  <PresentationFormat>Widescreen</PresentationFormat>
  <Paragraphs>553</Paragraphs>
  <Slides>96</Slides>
  <Notes>42</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96</vt:i4>
      </vt:variant>
    </vt:vector>
  </HeadingPairs>
  <TitlesOfParts>
    <vt:vector size="103" baseType="lpstr">
      <vt:lpstr>Arial</vt:lpstr>
      <vt:lpstr>Arial Body</vt:lpstr>
      <vt:lpstr>Calibri</vt:lpstr>
      <vt:lpstr>Helvetica Neue</vt:lpstr>
      <vt:lpstr>Times New Roman</vt:lpstr>
      <vt:lpstr>Wingdings</vt:lpstr>
      <vt:lpstr>Office Theme</vt:lpstr>
      <vt:lpstr>Be a Marine Biologist for a Day </vt:lpstr>
      <vt:lpstr>PowerPoint Presentation</vt:lpstr>
      <vt:lpstr>PowerPoint Presentation</vt:lpstr>
      <vt:lpstr>PowerPoint Presentation</vt:lpstr>
      <vt:lpstr>How can I help the  Great Barrier Reef?</vt:lpstr>
      <vt:lpstr>What we count in 10 minutes.</vt:lpstr>
      <vt:lpstr>PowerPoint Presentation</vt:lpstr>
      <vt:lpstr>Sea cucumbers.</vt:lpstr>
      <vt:lpstr>Sea cucumbers</vt:lpstr>
      <vt:lpstr>Why count sea cucumbers?</vt:lpstr>
      <vt:lpstr>Why count sea cucumbers?</vt:lpstr>
      <vt:lpstr>PowerPoint Presentation</vt:lpstr>
      <vt:lpstr>PowerPoint Presentation</vt:lpstr>
      <vt:lpstr>Giant clams</vt:lpstr>
      <vt:lpstr>PowerPoint Presentation</vt:lpstr>
      <vt:lpstr>PowerPoint Presentation</vt:lpstr>
      <vt:lpstr>Why count giant clams?</vt:lpstr>
      <vt:lpstr>PowerPoint Presentation</vt:lpstr>
      <vt:lpstr>PowerPoint Presentation</vt:lpstr>
      <vt:lpstr>Anemonefish</vt:lpstr>
      <vt:lpstr>PowerPoint Presentation</vt:lpstr>
      <vt:lpstr>Why count anemonefish?</vt:lpstr>
      <vt:lpstr>PowerPoint Presentation</vt:lpstr>
      <vt:lpstr>PowerPoint Presentation</vt:lpstr>
      <vt:lpstr>PowerPoint Presentation</vt:lpstr>
      <vt:lpstr>Butterflyfish</vt:lpstr>
      <vt:lpstr>PowerPoint Presentation</vt:lpstr>
      <vt:lpstr>Why count butterflyfish?</vt:lpstr>
      <vt:lpstr>Why count butterflyfish?</vt:lpstr>
      <vt:lpstr>PowerPoint Presentation</vt:lpstr>
      <vt:lpstr>PowerPoint Presentation</vt:lpstr>
      <vt:lpstr>Grazing herbivores</vt:lpstr>
      <vt:lpstr>PowerPoint Presentation</vt:lpstr>
      <vt:lpstr>PowerPoint Presentation</vt:lpstr>
      <vt:lpstr>Why count grazing herbivores?</vt:lpstr>
      <vt:lpstr>Why count grazing herbivores?</vt:lpstr>
      <vt:lpstr>PowerPoint Presentation</vt:lpstr>
      <vt:lpstr>PowerPoint Presentation</vt:lpstr>
      <vt:lpstr>Cods and groupers</vt:lpstr>
      <vt:lpstr>PowerPoint Presentation</vt:lpstr>
      <vt:lpstr>Why count cod and grouper?</vt:lpstr>
      <vt:lpstr>Why count the very big cods  and groupers?</vt:lpstr>
      <vt:lpstr>PowerPoint Presentation</vt:lpstr>
      <vt:lpstr>PowerPoint Presentation</vt:lpstr>
      <vt:lpstr>Coral trout</vt:lpstr>
      <vt:lpstr>PowerPoint Presentation</vt:lpstr>
      <vt:lpstr>Spot the difference. Hint: compare the shape of the tail.</vt:lpstr>
      <vt:lpstr>Why count coral trout?</vt:lpstr>
      <vt:lpstr>Why count coral trout?</vt:lpstr>
      <vt:lpstr>PowerPoint Presentation</vt:lpstr>
      <vt:lpstr>PowerPoint Presentation</vt:lpstr>
      <vt:lpstr>Maori wrasse</vt:lpstr>
      <vt:lpstr>PowerPoint Presentation</vt:lpstr>
      <vt:lpstr>Why count Maori wrasse?</vt:lpstr>
      <vt:lpstr>Why count Maori wrasse?</vt:lpstr>
      <vt:lpstr>PowerPoint Presentation</vt:lpstr>
      <vt:lpstr>PowerPoint Presentation</vt:lpstr>
      <vt:lpstr>Sea turtles – green, hawksbill and loggerhead turtles</vt:lpstr>
      <vt:lpstr>PowerPoint Presentation</vt:lpstr>
      <vt:lpstr>PowerPoint Presentation</vt:lpstr>
      <vt:lpstr>PowerPoint Presentation</vt:lpstr>
      <vt:lpstr>PowerPoint Presentation</vt:lpstr>
      <vt:lpstr>All storm water drains lead to the sea. How can I help the Great Barrier Reef?</vt:lpstr>
      <vt:lpstr>Why count sea turtles?</vt:lpstr>
      <vt:lpstr>Why count sea turtles?</vt:lpstr>
      <vt:lpstr>PowerPoint Presentation</vt:lpstr>
      <vt:lpstr>PowerPoint Presentation</vt:lpstr>
      <vt:lpstr>Sharks</vt:lpstr>
      <vt:lpstr>PowerPoint Presentation</vt:lpstr>
      <vt:lpstr>PowerPoint Presentation</vt:lpstr>
      <vt:lpstr>PowerPoint Presentation</vt:lpstr>
      <vt:lpstr>PowerPoint Presentation</vt:lpstr>
      <vt:lpstr>Why count sharks?</vt:lpstr>
      <vt:lpstr>Why count sharks?</vt:lpstr>
      <vt:lpstr>PowerPoint Presentation</vt:lpstr>
      <vt:lpstr>PowerPoint Presentation</vt:lpstr>
      <vt:lpstr>PowerPoint Presentation</vt:lpstr>
      <vt:lpstr>PowerPoint Presentation</vt:lpstr>
      <vt:lpstr>PowerPoint Presentation</vt:lpstr>
      <vt:lpstr>Count the adults and juveniles. Juveniles are smaller than your hand.</vt:lpstr>
      <vt:lpstr>Why report all crown-of-thorns starfish?</vt:lpstr>
      <vt:lpstr>Why report all crown-of-thorns starfish?</vt:lpstr>
      <vt:lpstr>PowerPoint Presentation</vt:lpstr>
      <vt:lpstr>PowerPoint Presentation</vt:lpstr>
      <vt:lpstr>PowerPoint Presentation</vt:lpstr>
      <vt:lpstr>PowerPoint Presentation</vt:lpstr>
      <vt:lpstr>PowerPoint Presentation</vt:lpstr>
      <vt:lpstr>PowerPoint Presentation</vt:lpstr>
      <vt:lpstr>10 minute timed swim.</vt:lpstr>
      <vt:lpstr>10 minute timed swim.</vt:lpstr>
      <vt:lpstr>PowerPoint Presentation</vt:lpstr>
      <vt:lpstr>PowerPoint Presentation</vt:lpstr>
      <vt:lpstr>After the survey, you will be shown how to fill in this form. There is a copy in your activity book. Bring your data too!</vt:lpstr>
      <vt:lpstr>After the count, you will be shown how to fill in this form. Bring your activity books (and results sheets) with you!</vt:lpstr>
      <vt:lpstr>Let’s go!</vt:lpstr>
      <vt:lpstr>Let’s go!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Danielle Ham</dc:creator>
  <cp:lastModifiedBy>Julie Spencer</cp:lastModifiedBy>
  <cp:revision>136</cp:revision>
  <dcterms:created xsi:type="dcterms:W3CDTF">2021-08-15T07:02:58Z</dcterms:created>
  <dcterms:modified xsi:type="dcterms:W3CDTF">2021-11-05T00:11:57Z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0x010100441936E5D27A4AF2935B3316DA024CF200B1A9D9972D1440619AFD507BD907ADAB0034A19E061A461540A8C9F28B84B7E298</vt:lpwstr>
  </property>
  <property fmtid="{D5CDD505-2E9C-101B-9397-08002B2CF9AE}" pid="3" name="DocumentSetDescription">
    <vt:lpwstr>Completed versions of resources. All proofread and graphically designed.</vt:lpwstr>
  </property>
  <property fmtid="{D5CDD505-2E9C-101B-9397-08002B2CF9AE}" pid="4" name="_dlc_DocIdItemGuid">
    <vt:lpwstr>fdd7d4a8-5e21-40c8-9df4-3f571605f390</vt:lpwstr>
  </property>
  <property fmtid="{D5CDD505-2E9C-101B-9397-08002B2CF9AE}" pid="5" name="TitusGUID">
    <vt:lpwstr>b96c7f7a-5226-4c2c-8ddc-86c1be61b043</vt:lpwstr>
  </property>
  <property fmtid="{D5CDD505-2E9C-101B-9397-08002B2CF9AE}" pid="6" name="SEC">
    <vt:lpwstr>OFFICIAL</vt:lpwstr>
  </property>
  <property fmtid="{D5CDD505-2E9C-101B-9397-08002B2CF9AE}" pid="7" name="Document Type">
    <vt:lpwstr/>
  </property>
  <property fmtid="{D5CDD505-2E9C-101B-9397-08002B2CF9AE}" pid="8" name="ProjectPhase">
    <vt:lpwstr/>
  </property>
  <property fmtid="{D5CDD505-2E9C-101B-9397-08002B2CF9AE}" pid="9" name="Department Type">
    <vt:lpwstr/>
  </property>
  <property fmtid="{D5CDD505-2E9C-101B-9397-08002B2CF9AE}" pid="10" name="RecordPoint_WorkflowType">
    <vt:lpwstr>ActiveSubmitStub</vt:lpwstr>
  </property>
  <property fmtid="{D5CDD505-2E9C-101B-9397-08002B2CF9AE}" pid="11" name="RecordPoint_ActiveItemListId">
    <vt:lpwstr>{e8968628-43cb-4961-977c-b8e20085cb27}</vt:lpwstr>
  </property>
  <property fmtid="{D5CDD505-2E9C-101B-9397-08002B2CF9AE}" pid="12" name="RecordPoint_ActiveItemUniqueId">
    <vt:lpwstr>{fdd7d4a8-5e21-40c8-9df4-3f571605f390}</vt:lpwstr>
  </property>
  <property fmtid="{D5CDD505-2E9C-101B-9397-08002B2CF9AE}" pid="13" name="RecordPoint_ActiveItemWebId">
    <vt:lpwstr>{0ebf386d-8ac7-4b0d-a44d-de50c59d0e94}</vt:lpwstr>
  </property>
  <property fmtid="{D5CDD505-2E9C-101B-9397-08002B2CF9AE}" pid="14" name="RecordPoint_ActiveItemSiteId">
    <vt:lpwstr>{8ce9eba2-d4a5-4da0-9276-1d47a92e9210}</vt:lpwstr>
  </property>
</Properties>
</file>