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36"/>
  </p:notesMasterIdLst>
  <p:sldIdLst>
    <p:sldId id="257" r:id="rId6"/>
    <p:sldId id="1533" r:id="rId7"/>
    <p:sldId id="1534" r:id="rId8"/>
    <p:sldId id="1506" r:id="rId9"/>
    <p:sldId id="1507" r:id="rId10"/>
    <p:sldId id="1508" r:id="rId11"/>
    <p:sldId id="1509" r:id="rId12"/>
    <p:sldId id="1510" r:id="rId13"/>
    <p:sldId id="1511" r:id="rId14"/>
    <p:sldId id="1512" r:id="rId15"/>
    <p:sldId id="1513" r:id="rId16"/>
    <p:sldId id="1514" r:id="rId17"/>
    <p:sldId id="1515" r:id="rId18"/>
    <p:sldId id="1516" r:id="rId19"/>
    <p:sldId id="1517" r:id="rId20"/>
    <p:sldId id="1518" r:id="rId21"/>
    <p:sldId id="1519" r:id="rId22"/>
    <p:sldId id="1520" r:id="rId23"/>
    <p:sldId id="1521" r:id="rId24"/>
    <p:sldId id="1522" r:id="rId25"/>
    <p:sldId id="1523" r:id="rId26"/>
    <p:sldId id="1524" r:id="rId27"/>
    <p:sldId id="1525" r:id="rId28"/>
    <p:sldId id="1526" r:id="rId29"/>
    <p:sldId id="1527" r:id="rId30"/>
    <p:sldId id="1528" r:id="rId31"/>
    <p:sldId id="1529" r:id="rId32"/>
    <p:sldId id="1530" r:id="rId33"/>
    <p:sldId id="1531" r:id="rId34"/>
    <p:sldId id="153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2A01739-89E7-A14D-A1C7-426E644FB9DB}">
          <p14:sldIdLst>
            <p14:sldId id="257"/>
            <p14:sldId id="1533"/>
            <p14:sldId id="1534"/>
            <p14:sldId id="1506"/>
            <p14:sldId id="1507"/>
            <p14:sldId id="1508"/>
            <p14:sldId id="1509"/>
            <p14:sldId id="1510"/>
            <p14:sldId id="1511"/>
            <p14:sldId id="1512"/>
            <p14:sldId id="1513"/>
            <p14:sldId id="1514"/>
            <p14:sldId id="1515"/>
            <p14:sldId id="1516"/>
            <p14:sldId id="1517"/>
            <p14:sldId id="1518"/>
            <p14:sldId id="1519"/>
            <p14:sldId id="1520"/>
            <p14:sldId id="1521"/>
            <p14:sldId id="1522"/>
            <p14:sldId id="1523"/>
            <p14:sldId id="1524"/>
            <p14:sldId id="1525"/>
            <p14:sldId id="1526"/>
            <p14:sldId id="1527"/>
            <p14:sldId id="1528"/>
            <p14:sldId id="1529"/>
            <p14:sldId id="1530"/>
            <p14:sldId id="1531"/>
            <p14:sldId id="15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D41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53"/>
    <p:restoredTop sz="91866"/>
  </p:normalViewPr>
  <p:slideViewPr>
    <p:cSldViewPr snapToGrid="0" snapToObjects="1" showGuides="1">
      <p:cViewPr varScale="1">
        <p:scale>
          <a:sx n="94" d="100"/>
          <a:sy n="94" d="100"/>
        </p:scale>
        <p:origin x="102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0B994-175D-1F4D-AAAF-A7D442664A8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42E52-36FF-A241-B71F-ABA947B51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17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K. 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Goudkamp</a:t>
            </a:r>
            <a:r>
              <a:rPr lang="en-AU" baseline="0"/>
              <a:t>, </a:t>
            </a:r>
            <a:r>
              <a:rPr lang="en-AU" baseline="0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13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13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82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00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84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90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42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89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28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2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30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86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90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87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70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6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648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625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03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3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84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41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1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64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16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34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C4B91-C551-DC4C-AF5A-3851C1C40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2214075"/>
            <a:ext cx="7818437" cy="209828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spcAft>
                <a:spcPts val="1200"/>
              </a:spcAft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912B0-6D4C-BC4C-BC1B-A780DD14D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4935533"/>
            <a:ext cx="7818438" cy="8431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5CBC53-42B9-E64F-9233-FB1DB56D8B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095" y="341310"/>
            <a:ext cx="2866734" cy="104551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0F01C3-7FD3-B44F-B1C2-882BFEC1B037}"/>
              </a:ext>
            </a:extLst>
          </p:cNvPr>
          <p:cNvCxnSpPr/>
          <p:nvPr userDrawn="1"/>
        </p:nvCxnSpPr>
        <p:spPr>
          <a:xfrm>
            <a:off x="515938" y="4643925"/>
            <a:ext cx="652303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063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1124A-7541-2E44-A419-9DECD8C597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38" y="549275"/>
            <a:ext cx="11160125" cy="5280025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5400"/>
            </a:lvl1pPr>
            <a:lvl2pPr algn="ctr">
              <a:buNone/>
              <a:defRPr sz="5400"/>
            </a:lvl2pPr>
            <a:lvl3pPr algn="ctr">
              <a:buNone/>
              <a:defRPr sz="5400"/>
            </a:lvl3pPr>
            <a:lvl4pPr algn="ctr">
              <a:buNone/>
              <a:defRPr sz="5400"/>
            </a:lvl4pPr>
            <a:lvl5pPr algn="ctr">
              <a:buNone/>
              <a:defRPr sz="54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152DF2-DD01-9C40-BBF7-B1B26FA327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  <a:noFill/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C9313-90D3-224C-A4B4-8265B286E2D8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</p:spTree>
    <p:extLst>
      <p:ext uri="{BB962C8B-B14F-4D97-AF65-F5344CB8AC3E}">
        <p14:creationId xmlns:p14="http://schemas.microsoft.com/office/powerpoint/2010/main" val="332642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1124A-7541-2E44-A419-9DECD8C597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38" y="549275"/>
            <a:ext cx="11160125" cy="5280025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5400">
                <a:solidFill>
                  <a:schemeClr val="bg1"/>
                </a:solidFill>
              </a:defRPr>
            </a:lvl1pPr>
            <a:lvl2pPr algn="ctr">
              <a:buNone/>
              <a:defRPr sz="5400"/>
            </a:lvl2pPr>
            <a:lvl3pPr algn="ctr">
              <a:buNone/>
              <a:defRPr sz="5400"/>
            </a:lvl3pPr>
            <a:lvl4pPr algn="ctr">
              <a:buNone/>
              <a:defRPr sz="5400"/>
            </a:lvl4pPr>
            <a:lvl5pPr algn="ctr">
              <a:buNone/>
              <a:defRPr sz="54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152DF2-DD01-9C40-BBF7-B1B26FA327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  <a:noFill/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C9313-90D3-224C-A4B4-8265B286E2D8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bg1"/>
                </a:solidFill>
              </a:rPr>
              <a:t>Be a Marine Biologist for a Day</a:t>
            </a:r>
          </a:p>
        </p:txBody>
      </p:sp>
    </p:spTree>
    <p:extLst>
      <p:ext uri="{BB962C8B-B14F-4D97-AF65-F5344CB8AC3E}">
        <p14:creationId xmlns:p14="http://schemas.microsoft.com/office/powerpoint/2010/main" val="3281125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792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31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E9A82-6101-1746-B981-833CB27B3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11160124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CCE7242-F120-3246-82C6-464A08194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85AA76-476B-8F4C-9893-D6C10D49B640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bg1"/>
                </a:solidFill>
              </a:rPr>
              <a:t>Be a Marine Biologist for a Day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1B9165B-56AA-E543-95C7-AC2D3CE22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algn="r"/>
            <a:fld id="{A23E3DB6-7D61-2E4C-8C80-E9322AEA1496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10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027BAA-A48D-C64B-932C-7AA336B3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C1222EFF-7CC0-EF4B-B73E-C2ADBFEE8731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CAF4C-AE88-1949-82BC-EC468E2DA205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7E7987-518B-6944-9A79-F87E3CF28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5C208F-C2E5-8740-AB72-257490939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11160124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910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2 Col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027BAA-A48D-C64B-932C-7AA336B3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C1222EFF-7CC0-EF4B-B73E-C2ADBFEE8731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CAF4C-AE88-1949-82BC-EC468E2DA205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7E7987-518B-6944-9A79-F87E3CF28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5C208F-C2E5-8740-AB72-257490939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11160124" cy="4847969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135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47BB27C-11DA-B74C-B322-589C53C1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19EF04-1AD1-CF4B-8113-F630068E7AF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43" y="1295655"/>
            <a:ext cx="5390592" cy="48479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87BA0-EBAC-1042-A42A-DECB5032290A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0F6E46-274A-9849-B4F0-D516AAD06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5389519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E3EB369-467B-234C-A3BF-364DDC42C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960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B778388-2F3E-4A4C-A3E1-E4AA9087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algn="r"/>
            <a:fld id="{9F22CC13-5CF8-3442-9E61-DD8983EAEEE2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5FEBF2-30FD-1445-894F-CBF50D444632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bg1"/>
                </a:solidFill>
              </a:rPr>
              <a:t>Be a Marine Biologist for a Day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3D01A11-B0AD-3242-AD0A-BA10A6D01C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43" y="1296170"/>
            <a:ext cx="5390592" cy="48474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F22139D-7499-874F-B96A-D55615FEC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5389519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85BEEE6-4F68-D14C-B0A9-B29422BC9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69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47BB27C-11DA-B74C-B322-589C53C1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87BA0-EBAC-1042-A42A-DECB5032290A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0F6E46-274A-9849-B4F0-D516AAD06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5389519" cy="55943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4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86E751-C763-664E-BEBA-7CD06A364B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6500" y="549274"/>
            <a:ext cx="5389563" cy="5594400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/>
            </a:lvl1pPr>
          </a:lstStyle>
          <a:p>
            <a:pPr algn="ctr"/>
            <a:r>
              <a:rPr lang="en-US" sz="2800" dirty="0"/>
              <a:t>Insert picture of Reef Guide</a:t>
            </a:r>
          </a:p>
        </p:txBody>
      </p:sp>
    </p:spTree>
    <p:extLst>
      <p:ext uri="{BB962C8B-B14F-4D97-AF65-F5344CB8AC3E}">
        <p14:creationId xmlns:p14="http://schemas.microsoft.com/office/powerpoint/2010/main" val="2834427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47BB27C-11DA-B74C-B322-589C53C1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87BA0-EBAC-1042-A42A-DECB5032290A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bg1"/>
                </a:solidFill>
              </a:rPr>
              <a:t>Be a Marine Biologist for a Day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0F6E46-274A-9849-B4F0-D516AAD06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5389519" cy="55943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400">
                <a:solidFill>
                  <a:schemeClr val="bg1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86E751-C763-664E-BEBA-7CD06A364B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6500" y="549274"/>
            <a:ext cx="5389563" cy="5594400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800" dirty="0"/>
              <a:t>Insert picture of Reef Guide</a:t>
            </a:r>
          </a:p>
        </p:txBody>
      </p:sp>
    </p:spTree>
    <p:extLst>
      <p:ext uri="{BB962C8B-B14F-4D97-AF65-F5344CB8AC3E}">
        <p14:creationId xmlns:p14="http://schemas.microsoft.com/office/powerpoint/2010/main" val="7929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34516900-3083-964E-84A2-3DB92695424C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515938" y="549275"/>
            <a:ext cx="11160125" cy="556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C7307D-7DDD-064F-89ED-35FDC86D98C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9240BC-DCB6-C644-B788-899633B171CF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</p:spTree>
    <p:extLst>
      <p:ext uri="{BB962C8B-B14F-4D97-AF65-F5344CB8AC3E}">
        <p14:creationId xmlns:p14="http://schemas.microsoft.com/office/powerpoint/2010/main" val="40747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1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6" r:id="rId4"/>
    <p:sldLayoutId id="2147483653" r:id="rId5"/>
    <p:sldLayoutId id="2147483661" r:id="rId6"/>
    <p:sldLayoutId id="2147483662" r:id="rId7"/>
    <p:sldLayoutId id="2147483667" r:id="rId8"/>
    <p:sldLayoutId id="2147483663" r:id="rId9"/>
    <p:sldLayoutId id="2147483664" r:id="rId10"/>
    <p:sldLayoutId id="2147483665" r:id="rId11"/>
    <p:sldLayoutId id="2147483659" r:id="rId12"/>
    <p:sldLayoutId id="2147483668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25" userDrawn="1">
          <p15:clr>
            <a:srgbClr val="F26B43"/>
          </p15:clr>
        </p15:guide>
        <p15:guide id="3" pos="7355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0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6093C-7688-4D47-8192-7C04BE13E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1572417"/>
            <a:ext cx="7818437" cy="2375470"/>
          </a:xfrm>
        </p:spPr>
        <p:txBody>
          <a:bodyPr>
            <a:normAutofit/>
          </a:bodyPr>
          <a:lstStyle/>
          <a:p>
            <a:r>
              <a:rPr lang="en-AU" dirty="0"/>
              <a:t>Be a Marine</a:t>
            </a:r>
            <a:br>
              <a:rPr lang="en-AU" dirty="0"/>
            </a:br>
            <a:r>
              <a:rPr lang="en-AU" dirty="0"/>
              <a:t>Biologist for a Day </a:t>
            </a: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093BB8-080F-734F-BC76-73B38E67B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4852550"/>
            <a:ext cx="6534219" cy="1561502"/>
          </a:xfrm>
        </p:spPr>
        <p:txBody>
          <a:bodyPr/>
          <a:lstStyle/>
          <a:p>
            <a:r>
              <a:rPr lang="en-AU" b="1" dirty="0"/>
              <a:t>Part 2: Finding out</a:t>
            </a:r>
          </a:p>
          <a:p>
            <a:r>
              <a:rPr lang="en-AU" b="1" dirty="0"/>
              <a:t>Advanced only</a:t>
            </a:r>
          </a:p>
          <a:p>
            <a:r>
              <a:rPr lang="en-AU" dirty="0"/>
              <a:t>Pre-snorkel presentation for</a:t>
            </a:r>
            <a:br>
              <a:rPr lang="en-AU" dirty="0"/>
            </a:br>
            <a:r>
              <a:rPr lang="en-AU" dirty="0"/>
              <a:t>360° survey</a:t>
            </a:r>
          </a:p>
        </p:txBody>
      </p:sp>
    </p:spTree>
    <p:extLst>
      <p:ext uri="{BB962C8B-B14F-4D97-AF65-F5344CB8AC3E}">
        <p14:creationId xmlns:p14="http://schemas.microsoft.com/office/powerpoint/2010/main" val="807718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07D0BC-56EC-CC41-B58D-4410BFDB73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0" t="903" r="2978" b="3565"/>
          <a:stretch/>
        </p:blipFill>
        <p:spPr>
          <a:xfrm>
            <a:off x="528013" y="1392429"/>
            <a:ext cx="5567985" cy="4739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6934EA-2DD0-0442-A9C1-DCD325C642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-1" b="9543"/>
          <a:stretch/>
        </p:blipFill>
        <p:spPr>
          <a:xfrm>
            <a:off x="6095998" y="1380068"/>
            <a:ext cx="5567985" cy="473942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170DDA-68F3-514F-88BD-E9CC4AC14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sz="4400" dirty="0"/>
              <a:t>Macroalgae (filamentous).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AE00D-28C4-7A44-A708-27B3AB8D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1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170DDA-68F3-514F-88BD-E9CC4AC14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sz="4400" dirty="0"/>
              <a:t>Macroalgae (leafy/fleshy</a:t>
            </a:r>
            <a:r>
              <a:rPr lang="en-AU" sz="4400" dirty="0" smtClean="0"/>
              <a:t>).</a:t>
            </a:r>
            <a:endParaRPr lang="en-AU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AE00D-28C4-7A44-A708-27B3AB8D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BC9DA5-9012-AD4A-867B-130AC0C36A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6" r="4097" b="3101"/>
          <a:stretch/>
        </p:blipFill>
        <p:spPr>
          <a:xfrm>
            <a:off x="515938" y="1392428"/>
            <a:ext cx="3493546" cy="4739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BC19FA-1764-1241-AB3A-C48B0380AE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51" r="707" b="11828"/>
          <a:stretch/>
        </p:blipFill>
        <p:spPr>
          <a:xfrm>
            <a:off x="4009484" y="1392429"/>
            <a:ext cx="3776363" cy="47394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57FD6A-0D40-824D-B338-8B39EAD52A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87" r="998" b="12783"/>
          <a:stretch/>
        </p:blipFill>
        <p:spPr>
          <a:xfrm>
            <a:off x="7785847" y="1392428"/>
            <a:ext cx="3890215" cy="473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50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E6CB5-C6D6-4D4C-AF70-B394A94C1F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06" b="30936"/>
          <a:stretch/>
        </p:blipFill>
        <p:spPr>
          <a:xfrm>
            <a:off x="528013" y="1392430"/>
            <a:ext cx="5567987" cy="47270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63240B-5616-9241-A4EF-356DB7E0E4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442"/>
          <a:stretch/>
        </p:blipFill>
        <p:spPr>
          <a:xfrm>
            <a:off x="6095998" y="1380070"/>
            <a:ext cx="5567985" cy="472706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170DDA-68F3-514F-88BD-E9CC4AC14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sz="4400" dirty="0"/>
              <a:t>Macroalgae (tree/bush-like).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AE00D-28C4-7A44-A708-27B3AB8D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737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862F35-5E47-E744-A48C-701B3FB86F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77"/>
          <a:stretch/>
        </p:blipFill>
        <p:spPr>
          <a:xfrm>
            <a:off x="509865" y="1384695"/>
            <a:ext cx="4130454" cy="474716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170DDA-68F3-514F-88BD-E9CC4AC14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sz="4400" dirty="0"/>
              <a:t>Live coral.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AE00D-28C4-7A44-A708-27B3AB8D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13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6BCD93-9C6B-9B49-ABFA-21973CD504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55" b="12961"/>
          <a:stretch/>
        </p:blipFill>
        <p:spPr>
          <a:xfrm>
            <a:off x="7233702" y="1384695"/>
            <a:ext cx="4442359" cy="47471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00FFA6-4EB8-2E48-A600-E5CDE069C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1" b="11908"/>
          <a:stretch/>
        </p:blipFill>
        <p:spPr>
          <a:xfrm>
            <a:off x="4640319" y="1384695"/>
            <a:ext cx="2593384" cy="47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86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B2B183-88AC-6346-BA4D-D72EC8E1AF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36" b="11853"/>
          <a:stretch/>
        </p:blipFill>
        <p:spPr>
          <a:xfrm>
            <a:off x="528012" y="1392430"/>
            <a:ext cx="5567985" cy="471470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170DDA-68F3-514F-88BD-E9CC4AC14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sz="4400" dirty="0"/>
              <a:t>Live coral.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AE00D-28C4-7A44-A708-27B3AB8D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EDF156-6A63-5B41-AA5B-FB6B6DC32A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16" b="4536"/>
          <a:stretch/>
        </p:blipFill>
        <p:spPr>
          <a:xfrm>
            <a:off x="6098794" y="1392430"/>
            <a:ext cx="5565194" cy="471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27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EF766E-4EBD-214A-9543-182CF72F8A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" t="3042" r="2088" b="11178"/>
          <a:stretch/>
        </p:blipFill>
        <p:spPr>
          <a:xfrm>
            <a:off x="525215" y="1392430"/>
            <a:ext cx="4194703" cy="47147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0F7B57-596D-3342-8DDE-9F4A460BDB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78" r="1784" b="13417"/>
          <a:stretch/>
        </p:blipFill>
        <p:spPr>
          <a:xfrm>
            <a:off x="4719918" y="1379378"/>
            <a:ext cx="6944070" cy="471470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170DDA-68F3-514F-88BD-E9CC4AC14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sz="4400" dirty="0"/>
              <a:t>Live coral.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AE00D-28C4-7A44-A708-27B3AB8D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648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BFD6F-3A47-1042-B523-A56CCDDA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F22CC13-5CF8-3442-9E61-DD8983EAEEE2}" type="slidenum">
              <a:rPr lang="en-US" smtClean="0"/>
              <a:pPr algn="r"/>
              <a:t>16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6084C-F602-BB4B-9E35-D70D1591D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40" y="1383521"/>
            <a:ext cx="3074426" cy="484796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Coral has died recently either by disease, bleaching, or predation.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No polyps or flesh.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Skeletal structure still visible under light covering of algae.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Early warning that something is wrong on the reef.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F22972-5D8B-934E-A863-8ACF9AF3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Recently dead coral (white).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6BEB60-8C00-CA4C-AE9A-B2D3A1D72A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57" b="8531"/>
          <a:stretch/>
        </p:blipFill>
        <p:spPr>
          <a:xfrm>
            <a:off x="4222375" y="1377324"/>
            <a:ext cx="3513797" cy="4714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63F752-A0A7-454A-AB92-D6FAF98AA6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531"/>
          <a:stretch/>
        </p:blipFill>
        <p:spPr>
          <a:xfrm>
            <a:off x="7736173" y="1377324"/>
            <a:ext cx="3927815" cy="471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26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BFD6F-3A47-1042-B523-A56CCDDA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F22CC13-5CF8-3442-9E61-DD8983EAEEE2}" type="slidenum">
              <a:rPr lang="en-US" smtClean="0"/>
              <a:pPr algn="r"/>
              <a:t>17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6084C-F602-BB4B-9E35-D70D1591D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40" y="1383521"/>
            <a:ext cx="3316472" cy="48479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No algae &gt;1 </a:t>
            </a:r>
            <a:br>
              <a:rPr lang="en-AU" dirty="0"/>
            </a:br>
            <a:r>
              <a:rPr lang="en-AU" dirty="0"/>
              <a:t>thumbnail high.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Provides a surface for the settlement of larvae.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AU" dirty="0"/>
              <a:t>Bare rock.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AU" dirty="0"/>
              <a:t>Coral skeletons.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AU" dirty="0"/>
              <a:t>Coral rubble. </a:t>
            </a:r>
            <a:r>
              <a:rPr lang="en-AU" dirty="0" smtClean="0"/>
              <a:t>Cemented </a:t>
            </a:r>
            <a:r>
              <a:rPr lang="en-AU" dirty="0"/>
              <a:t>together (can’t move!).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F22972-5D8B-934E-A863-8ACF9AF3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Live coral rock.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8E6579-2F17-CE4F-81AA-8BABAFEF53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65" r="14734"/>
          <a:stretch/>
        </p:blipFill>
        <p:spPr>
          <a:xfrm>
            <a:off x="8029683" y="1377324"/>
            <a:ext cx="3634305" cy="47147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A1FC39-1EB6-0040-88E7-F7328D48FC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83" t="3108" r="3950" b="2565"/>
          <a:stretch/>
        </p:blipFill>
        <p:spPr>
          <a:xfrm>
            <a:off x="4395377" y="1377324"/>
            <a:ext cx="3634305" cy="471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96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84EB55-BBB7-314B-BD9F-098570A0F4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18892" r="167" b="3031"/>
          <a:stretch/>
        </p:blipFill>
        <p:spPr>
          <a:xfrm>
            <a:off x="4415727" y="1377325"/>
            <a:ext cx="7248261" cy="471470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BFD6F-3A47-1042-B523-A56CCDDA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F22CC13-5CF8-3442-9E61-DD8983EAEEE2}" type="slidenum">
              <a:rPr lang="en-US" smtClean="0"/>
              <a:pPr algn="r"/>
              <a:t>18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6084C-F602-BB4B-9E35-D70D1591D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40" y="1383521"/>
            <a:ext cx="3316472" cy="48479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Dead, broken-off bits </a:t>
            </a:r>
            <a:br>
              <a:rPr lang="en-AU" dirty="0"/>
            </a:br>
            <a:r>
              <a:rPr lang="en-AU" dirty="0"/>
              <a:t>of coral.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Can be moved by </a:t>
            </a:r>
            <a:br>
              <a:rPr lang="en-AU" dirty="0"/>
            </a:br>
            <a:r>
              <a:rPr lang="en-AU" dirty="0"/>
              <a:t>wave action.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Like the branches of trees on a forest floor.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When coral rubble is cemented together with calcareous algae, it is categorised as live </a:t>
            </a:r>
            <a:br>
              <a:rPr lang="en-AU" dirty="0"/>
            </a:br>
            <a:r>
              <a:rPr lang="en-AU" dirty="0"/>
              <a:t>coral rock.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F22972-5D8B-934E-A863-8ACF9AF3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Coral </a:t>
            </a:r>
            <a:r>
              <a:rPr lang="en-AU" sz="4400" dirty="0" smtClean="0"/>
              <a:t>rubble </a:t>
            </a:r>
            <a:r>
              <a:rPr lang="en-AU" sz="4400" dirty="0"/>
              <a:t>(able to move).</a:t>
            </a:r>
          </a:p>
        </p:txBody>
      </p:sp>
    </p:spTree>
    <p:extLst>
      <p:ext uri="{BB962C8B-B14F-4D97-AF65-F5344CB8AC3E}">
        <p14:creationId xmlns:p14="http://schemas.microsoft.com/office/powerpoint/2010/main" val="1175127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170DDA-68F3-514F-88BD-E9CC4AC14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sz="4400" dirty="0"/>
              <a:t>Sand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AE00D-28C4-7A44-A708-27B3AB8D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4659E-0B77-A841-94CC-4DCB1A828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66" y="1384695"/>
            <a:ext cx="3770882" cy="474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2AFDF2-5536-1B42-A540-60B0067DF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59" b="12887"/>
          <a:stretch/>
        </p:blipFill>
        <p:spPr>
          <a:xfrm>
            <a:off x="7382434" y="1384695"/>
            <a:ext cx="4293628" cy="4747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FC9AE5-DED0-844A-AE35-2B4A8C80A5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47" r="5335" b="26328"/>
          <a:stretch/>
        </p:blipFill>
        <p:spPr>
          <a:xfrm>
            <a:off x="4280747" y="1384695"/>
            <a:ext cx="3101687" cy="47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64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8765" y="2033044"/>
            <a:ext cx="57191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000" dirty="0" smtClean="0">
                <a:solidFill>
                  <a:prstClr val="black"/>
                </a:solidFill>
                <a:latin typeface="Arial Body"/>
                <a:cs typeface="Arial" panose="020B0604020202020204" pitchFamily="34" charset="0"/>
              </a:rPr>
              <a:t>We would like to acknowledge all of the Aboriginal and Torres Straight Islander peoples who have connection to the Great Barrier Reef.</a:t>
            </a:r>
          </a:p>
          <a:p>
            <a:pPr defTabSz="457200">
              <a:defRPr/>
            </a:pPr>
            <a:endParaRPr lang="en-US" sz="2000" dirty="0">
              <a:solidFill>
                <a:prstClr val="black"/>
              </a:solidFill>
              <a:latin typeface="Arial Body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en-US" sz="2000" dirty="0" smtClean="0">
                <a:solidFill>
                  <a:prstClr val="black"/>
                </a:solidFill>
                <a:latin typeface="Arial Body"/>
                <a:cs typeface="Arial" panose="020B0604020202020204" pitchFamily="34" charset="0"/>
              </a:rPr>
              <a:t>We </a:t>
            </a:r>
            <a:r>
              <a:rPr lang="en-US" sz="2000" dirty="0" err="1" smtClean="0">
                <a:solidFill>
                  <a:prstClr val="black"/>
                </a:solidFill>
                <a:latin typeface="Arial Body"/>
                <a:cs typeface="Arial" panose="020B0604020202020204" pitchFamily="34" charset="0"/>
              </a:rPr>
              <a:t>recognise</a:t>
            </a:r>
            <a:r>
              <a:rPr lang="en-US" sz="2000" dirty="0" smtClean="0">
                <a:solidFill>
                  <a:prstClr val="black"/>
                </a:solidFill>
                <a:latin typeface="Arial Body"/>
                <a:cs typeface="Arial" panose="020B0604020202020204" pitchFamily="34" charset="0"/>
              </a:rPr>
              <a:t> their continuing connection to land, water and community, and pay our respects to their Elders past, present and emerging.</a:t>
            </a:r>
            <a:endParaRPr lang="en-AU" sz="2000" dirty="0">
              <a:solidFill>
                <a:prstClr val="black"/>
              </a:solidFill>
              <a:latin typeface="Arial Body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558" r="19132"/>
          <a:stretch/>
        </p:blipFill>
        <p:spPr>
          <a:xfrm>
            <a:off x="7013645" y="1296785"/>
            <a:ext cx="4235715" cy="423117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095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BFD6F-3A47-1042-B523-A56CCDDA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F22CC13-5CF8-3442-9E61-DD8983EAEEE2}" type="slidenum">
              <a:rPr lang="en-US" smtClean="0"/>
              <a:pPr algn="r"/>
              <a:t>20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6084C-F602-BB4B-9E35-D70D1591D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40" y="1873507"/>
            <a:ext cx="3316472" cy="407009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Coral bleaching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Coral predation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Coral disease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Coral competition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Broken coral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Rubbish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More details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Other things of interest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F22972-5D8B-934E-A863-8ACF9AF3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Coral impacts. </a:t>
            </a:r>
            <a:br>
              <a:rPr lang="en-AU" sz="4400" dirty="0"/>
            </a:br>
            <a:r>
              <a:rPr lang="en-AU" i="1" dirty="0"/>
              <a:t>Within the 360° survey area.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29FF07-0D31-724D-927C-62739EDA6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187" y="1838348"/>
            <a:ext cx="5234806" cy="410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38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BFD6F-3A47-1042-B523-A56CCDDA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F22CC13-5CF8-3442-9E61-DD8983EAEEE2}" type="slidenum">
              <a:rPr lang="en-US" smtClean="0"/>
              <a:pPr algn="r"/>
              <a:t>21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6084C-F602-BB4B-9E35-D70D1591D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510437"/>
            <a:ext cx="3692989" cy="407009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Coral is still alive.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You can see the coral polyps and flesh above a white skeleton.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Coral colours may still be present and fluorescent.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F22972-5D8B-934E-A863-8ACF9AF3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Coral bleaching.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37997-9DCA-2042-A07D-C6951523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10" y="4722575"/>
            <a:ext cx="4425847" cy="1409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3B0935-CFEB-A445-9248-C1BD154928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21" b="3644"/>
          <a:stretch/>
        </p:blipFill>
        <p:spPr>
          <a:xfrm>
            <a:off x="5755292" y="1384695"/>
            <a:ext cx="5920771" cy="474716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31416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143D75-BDA2-1F48-99F4-6985CD70A8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74"/>
          <a:stretch/>
        </p:blipFill>
        <p:spPr>
          <a:xfrm>
            <a:off x="5699451" y="1391233"/>
            <a:ext cx="2871216" cy="243429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F02605-B01A-2D4D-8EE9-C8EA897A8F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874"/>
          <a:stretch/>
        </p:blipFill>
        <p:spPr>
          <a:xfrm>
            <a:off x="5699451" y="3598109"/>
            <a:ext cx="2871216" cy="25337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867963-FFE8-9F47-93FF-400CB59B5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0667" y="1384696"/>
            <a:ext cx="3071622" cy="24402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3BF94F-8284-1248-8BED-E147645D49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83"/>
          <a:stretch/>
        </p:blipFill>
        <p:spPr>
          <a:xfrm>
            <a:off x="8570667" y="3598109"/>
            <a:ext cx="3071622" cy="25337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EB1860-20C4-104D-A20D-316FF4B631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711" y="3850224"/>
            <a:ext cx="4616640" cy="22816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BFD6F-3A47-1042-B523-A56CCDDA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F22CC13-5CF8-3442-9E61-DD8983EAEEE2}" type="slidenum">
              <a:rPr lang="en-US" smtClean="0"/>
              <a:pPr algn="r"/>
              <a:t>22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6084C-F602-BB4B-9E35-D70D1591D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510437"/>
            <a:ext cx="3827461" cy="228163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Look for feeding scars (round white patches on live coral).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Only record the COTS that you see.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Juveniles &lt; size of hand.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F22972-5D8B-934E-A863-8ACF9AF3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Predation by crown-of-thorns starfish.</a:t>
            </a:r>
          </a:p>
        </p:txBody>
      </p:sp>
    </p:spTree>
    <p:extLst>
      <p:ext uri="{BB962C8B-B14F-4D97-AF65-F5344CB8AC3E}">
        <p14:creationId xmlns:p14="http://schemas.microsoft.com/office/powerpoint/2010/main" val="4192047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EAF75D-E85E-664D-B11B-21BE67A5FD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71" r="4749"/>
          <a:stretch/>
        </p:blipFill>
        <p:spPr>
          <a:xfrm>
            <a:off x="5806114" y="1384696"/>
            <a:ext cx="5836175" cy="474716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EB1860-20C4-104D-A20D-316FF4B63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711" y="3850224"/>
            <a:ext cx="4616640" cy="22816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BFD6F-3A47-1042-B523-A56CCDDA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F22CC13-5CF8-3442-9E61-DD8983EAEEE2}" type="slidenum">
              <a:rPr lang="en-US" smtClean="0"/>
              <a:pPr algn="r"/>
              <a:t>23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6084C-F602-BB4B-9E35-D70D1591D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510437"/>
            <a:ext cx="4271214" cy="228163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Look for feeding scars (white sections of live coral).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Only record the </a:t>
            </a:r>
            <a:r>
              <a:rPr lang="en-AU" dirty="0" err="1" smtClean="0"/>
              <a:t>Drupella</a:t>
            </a:r>
            <a:r>
              <a:rPr lang="en-AU" dirty="0" smtClean="0"/>
              <a:t> </a:t>
            </a:r>
            <a:r>
              <a:rPr lang="en-AU" dirty="0"/>
              <a:t>that you see (look closely around the base of the coral).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Shell colour pink to dark red.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F22972-5D8B-934E-A863-8ACF9AF3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Predation by </a:t>
            </a:r>
            <a:r>
              <a:rPr lang="en-AU" sz="4400" i="1" dirty="0" err="1"/>
              <a:t>Drupella</a:t>
            </a:r>
            <a:r>
              <a:rPr lang="en-AU" sz="4400" i="1" dirty="0"/>
              <a:t> </a:t>
            </a:r>
            <a:r>
              <a:rPr lang="en-AU" sz="4400" i="1" dirty="0" err="1"/>
              <a:t>cornus</a:t>
            </a:r>
            <a:r>
              <a:rPr lang="en-AU" sz="4400" i="1" dirty="0"/>
              <a:t> </a:t>
            </a:r>
            <a:r>
              <a:rPr lang="en-AU" sz="4400" dirty="0"/>
              <a:t>snails.</a:t>
            </a:r>
          </a:p>
        </p:txBody>
      </p:sp>
    </p:spTree>
    <p:extLst>
      <p:ext uri="{BB962C8B-B14F-4D97-AF65-F5344CB8AC3E}">
        <p14:creationId xmlns:p14="http://schemas.microsoft.com/office/powerpoint/2010/main" val="1831834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BFD6F-3A47-1042-B523-A56CCDDA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F22CC13-5CF8-3442-9E61-DD8983EAEEE2}" type="slidenum">
              <a:rPr lang="en-US" smtClean="0"/>
              <a:pPr algn="r"/>
              <a:t>24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6084C-F602-BB4B-9E35-D70D1591D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510437"/>
            <a:ext cx="3582336" cy="228163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Band of colour between live and dead coral.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Or, a gradual colour change from white to green/brown.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F22972-5D8B-934E-A863-8ACF9AF3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Coral disease.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7D23E8-B7FD-E048-8001-DF5D3E078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11" y="5709017"/>
            <a:ext cx="4110955" cy="422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A140D6-763C-C34F-90DF-F82BFF09A6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9"/>
          <a:stretch/>
        </p:blipFill>
        <p:spPr>
          <a:xfrm>
            <a:off x="4947059" y="1396870"/>
            <a:ext cx="3437943" cy="228918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1BF59E-DDAE-2D40-B9E8-FD2024E14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633" y="1396871"/>
            <a:ext cx="3248025" cy="228918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799852-52C7-AA4F-BA1C-099143DB08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7059" y="3686056"/>
            <a:ext cx="3437943" cy="248586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75D551-3089-2949-A3A3-EF47B0DD6D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271" b="2864"/>
          <a:stretch/>
        </p:blipFill>
        <p:spPr>
          <a:xfrm>
            <a:off x="8385001" y="3686055"/>
            <a:ext cx="3248025" cy="248586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38479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0821297-C14C-934E-84C6-008D8BF26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74" y="4994714"/>
            <a:ext cx="4145517" cy="11173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BFD6F-3A47-1042-B523-A56CCDDA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F22CC13-5CF8-3442-9E61-DD8983EAEEE2}" type="slidenum">
              <a:rPr lang="en-US" smtClean="0"/>
              <a:pPr algn="r"/>
              <a:t>25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6084C-F602-BB4B-9E35-D70D1591D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510437"/>
            <a:ext cx="3912842" cy="228163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 different coral colonies compete for light and space.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 algae</a:t>
            </a:r>
            <a:r>
              <a:rPr lang="en-US" sz="2800" dirty="0"/>
              <a:t> </a:t>
            </a:r>
            <a:r>
              <a:rPr lang="en-US" dirty="0"/>
              <a:t>present.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Could be confused with disease.</a:t>
            </a:r>
            <a:endParaRPr lang="en-AU" sz="1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F22972-5D8B-934E-A863-8ACF9AF3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Coral competition.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B5D485-92F5-B345-A0C5-8FBAC0F619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68"/>
          <a:stretch/>
        </p:blipFill>
        <p:spPr>
          <a:xfrm>
            <a:off x="5515299" y="1396869"/>
            <a:ext cx="6160762" cy="47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56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1681A9-7788-F743-BA3F-B4C7913B41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0" t="4811" r="3994" b="7149"/>
          <a:stretch/>
        </p:blipFill>
        <p:spPr>
          <a:xfrm>
            <a:off x="558974" y="4598955"/>
            <a:ext cx="4145517" cy="15330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BFD6F-3A47-1042-B523-A56CCDDA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F22CC13-5CF8-3442-9E61-DD8983EAEEE2}" type="slidenum">
              <a:rPr lang="en-US" smtClean="0"/>
              <a:pPr algn="r"/>
              <a:t>26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6084C-F602-BB4B-9E35-D70D1591D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510437"/>
            <a:ext cx="3912842" cy="228163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Animal damage: minor damage to tips or edges.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Anchor damage: distinctive corridor/line of </a:t>
            </a:r>
            <a:r>
              <a:rPr lang="en-US" dirty="0" smtClean="0"/>
              <a:t>damage.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Look around for clues.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Consider recent weather conditions.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F22972-5D8B-934E-A863-8ACF9AF3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Causes of coral damage.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13DA6B-FB5C-9747-90C7-DC9BA5E8B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299" y="1396868"/>
            <a:ext cx="2350030" cy="259966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DAB7DE-B7AA-7B4C-892B-77F9B8BC6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7694" y="1396867"/>
            <a:ext cx="2333694" cy="259966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BD24F6-2F88-1844-9C5E-749D0E8D6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1" y="3561737"/>
            <a:ext cx="2350030" cy="261018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8D529-CD7D-564A-97BD-D800819382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660"/>
          <a:stretch/>
        </p:blipFill>
        <p:spPr>
          <a:xfrm>
            <a:off x="8647413" y="3561737"/>
            <a:ext cx="2333694" cy="254053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78656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0CE6541-8340-5846-B781-44FCFFAFF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411" y="1401953"/>
            <a:ext cx="5510490" cy="47300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BFD6F-3A47-1042-B523-A56CCDDA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F22CC13-5CF8-3442-9E61-DD8983EAEEE2}" type="slidenum">
              <a:rPr lang="en-US" smtClean="0"/>
              <a:pPr algn="r"/>
              <a:t>27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F22972-5D8B-934E-A863-8ACF9AF3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Types of rubbish present (count pieces).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0EB765-2E6D-F742-AF76-F53551006F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4" t="7905" r="36160" b="6138"/>
          <a:stretch/>
        </p:blipFill>
        <p:spPr>
          <a:xfrm>
            <a:off x="988381" y="1401953"/>
            <a:ext cx="4193220" cy="157639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B6E97A-5C2E-B24D-9B03-6AEA30E0FA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043" t="5840" r="2170" b="5661"/>
          <a:stretch/>
        </p:blipFill>
        <p:spPr>
          <a:xfrm>
            <a:off x="988380" y="2890517"/>
            <a:ext cx="4193219" cy="324146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23620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BFD6F-3A47-1042-B523-A56CCDDA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F22CC13-5CF8-3442-9E61-DD8983EAEEE2}" type="slidenum">
              <a:rPr lang="en-US" smtClean="0"/>
              <a:pPr algn="r"/>
              <a:t>28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6084C-F602-BB4B-9E35-D70D1591D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510437"/>
            <a:ext cx="3912842" cy="228163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More details about the impacts you’ve reported.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Any relevant information about the site or survey.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F22972-5D8B-934E-A863-8ACF9AF3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Impact details and things of interest.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493B35-5C69-AB4B-87A0-C408F9A71F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890" b="5053"/>
          <a:stretch/>
        </p:blipFill>
        <p:spPr>
          <a:xfrm>
            <a:off x="5099640" y="1396867"/>
            <a:ext cx="2235966" cy="47750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4781E0-F5F3-BB49-A4C3-E6C4543983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80"/>
          <a:stretch/>
        </p:blipFill>
        <p:spPr>
          <a:xfrm>
            <a:off x="7417248" y="1396867"/>
            <a:ext cx="4258815" cy="477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16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0C2841-6CB2-2246-96BF-2F1F254A41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F596D4-1A91-E144-A7F3-52199235C28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868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2494" y="2330073"/>
            <a:ext cx="53561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AU" sz="2000" dirty="0">
                <a:solidFill>
                  <a:srgbClr val="000000"/>
                </a:solidFill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We would like to acknowledge </a:t>
            </a:r>
            <a:r>
              <a:rPr lang="en-AU" sz="2000" dirty="0" smtClean="0">
                <a:solidFill>
                  <a:srgbClr val="000000"/>
                </a:solidFill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AU" sz="2000" dirty="0">
                <a:solidFill>
                  <a:srgbClr val="000000"/>
                </a:solidFill>
                <a:highlight>
                  <a:srgbClr val="FFFF00"/>
                </a:highlight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(insert name of local </a:t>
            </a:r>
            <a:r>
              <a:rPr lang="en-AU" sz="2000" dirty="0" smtClean="0">
                <a:solidFill>
                  <a:srgbClr val="000000"/>
                </a:solidFill>
                <a:highlight>
                  <a:srgbClr val="FFFF00"/>
                </a:highlight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Traditional </a:t>
            </a:r>
            <a:r>
              <a:rPr lang="en-AU" sz="2000" dirty="0">
                <a:solidFill>
                  <a:srgbClr val="000000"/>
                </a:solidFill>
                <a:highlight>
                  <a:srgbClr val="FFFF00"/>
                </a:highlight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AU" sz="2000" dirty="0" smtClean="0">
                <a:solidFill>
                  <a:srgbClr val="000000"/>
                </a:solidFill>
                <a:highlight>
                  <a:srgbClr val="FFFF00"/>
                </a:highlight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wner </a:t>
            </a:r>
            <a:r>
              <a:rPr lang="en-AU" sz="2000" dirty="0">
                <a:solidFill>
                  <a:srgbClr val="000000"/>
                </a:solidFill>
                <a:highlight>
                  <a:srgbClr val="FFFF00"/>
                </a:highlight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group)</a:t>
            </a:r>
            <a:r>
              <a:rPr lang="en-AU" sz="2000" dirty="0">
                <a:solidFill>
                  <a:srgbClr val="000000"/>
                </a:solidFill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 peoples as the Traditional Owners of the Land and Sea </a:t>
            </a:r>
            <a:r>
              <a:rPr lang="en-AU" sz="2000" dirty="0" smtClean="0">
                <a:solidFill>
                  <a:srgbClr val="000000"/>
                </a:solidFill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Country that we are visiting </a:t>
            </a:r>
            <a:r>
              <a:rPr lang="en-AU" sz="2000" dirty="0">
                <a:solidFill>
                  <a:srgbClr val="000000"/>
                </a:solidFill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as part of your </a:t>
            </a:r>
            <a:r>
              <a:rPr lang="en-AU" sz="2000" dirty="0" smtClean="0">
                <a:solidFill>
                  <a:srgbClr val="000000"/>
                </a:solidFill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excursion.</a:t>
            </a:r>
            <a:endParaRPr lang="en-A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7753"/>
          <a:stretch/>
        </p:blipFill>
        <p:spPr>
          <a:xfrm>
            <a:off x="7647215" y="988115"/>
            <a:ext cx="3405448" cy="43151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244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Enjoy your trip to the Great Barrier Reef!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See the Reef • Love the Reef • Protect the Reef 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82656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9619BE-05FC-E449-8DD1-C0AC60F82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88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1FF8D9-5445-114D-BD4F-7FC7B2886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sz="4400" dirty="0"/>
              <a:t>360° survey methods.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99CB2-021C-C14F-8202-72F8B7960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A49ED3-0AF2-C142-AE17-34D25413E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765" y="1391268"/>
            <a:ext cx="4840786" cy="46837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B178E7-E170-534D-8432-9E5CDA2D87C7}"/>
              </a:ext>
            </a:extLst>
          </p:cNvPr>
          <p:cNvSpPr/>
          <p:nvPr/>
        </p:nvSpPr>
        <p:spPr>
          <a:xfrm>
            <a:off x="6267450" y="1391268"/>
            <a:ext cx="4673819" cy="4683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62FAFC-51D7-6449-A421-12B528D7BC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6" t="1695" r="1679" b="2556"/>
          <a:stretch/>
        </p:blipFill>
        <p:spPr>
          <a:xfrm>
            <a:off x="6502454" y="1645113"/>
            <a:ext cx="4203809" cy="417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33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170DDA-68F3-514F-88BD-E9CC4AC14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sz="4400" dirty="0"/>
              <a:t>360° survey methods checklist.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AE00D-28C4-7A44-A708-27B3AB8D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6</a:t>
            </a:fld>
            <a:endParaRPr lang="en-US" dirty="0"/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8FE6DF7B-3B72-2D41-9547-E3379F68E9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78985"/>
              </p:ext>
            </p:extLst>
          </p:nvPr>
        </p:nvGraphicFramePr>
        <p:xfrm>
          <a:off x="515938" y="1359342"/>
          <a:ext cx="5464448" cy="47051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64448">
                  <a:extLst>
                    <a:ext uri="{9D8B030D-6E8A-4147-A177-3AD203B41FA5}">
                      <a16:colId xmlns:a16="http://schemas.microsoft.com/office/drawing/2014/main" val="3870555825"/>
                    </a:ext>
                  </a:extLst>
                </a:gridCol>
              </a:tblGrid>
              <a:tr h="416343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 Choose site typical of the area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403095"/>
                  </a:ext>
                </a:extLst>
              </a:tr>
              <a:tr h="476532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 Central point easy to identify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838387"/>
                  </a:ext>
                </a:extLst>
              </a:tr>
              <a:tr h="476532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 Visualise circle as 4 quadrants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96741"/>
                  </a:ext>
                </a:extLst>
              </a:tr>
              <a:tr h="476532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AU" sz="2000" b="0" dirty="0" smtClean="0">
                          <a:solidFill>
                            <a:schemeClr val="tx2"/>
                          </a:solidFill>
                        </a:rPr>
                        <a:t>Mark out perimeter</a:t>
                      </a:r>
                      <a:endParaRPr lang="en-AU" sz="20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740796"/>
                  </a:ext>
                </a:extLst>
              </a:tr>
              <a:tr h="476532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 Swim 5m from centre N, S, E, W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242520"/>
                  </a:ext>
                </a:extLst>
              </a:tr>
              <a:tr h="476532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 Calibrate distance as fin kicks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171356"/>
                  </a:ext>
                </a:extLst>
              </a:tr>
              <a:tr h="476532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 3 fin kicks = approx. 5 metres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965852"/>
                  </a:ext>
                </a:extLst>
              </a:tr>
              <a:tr h="476532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AU" sz="2000" b="0" dirty="0" smtClean="0">
                          <a:solidFill>
                            <a:schemeClr val="tx2"/>
                          </a:solidFill>
                        </a:rPr>
                        <a:t>Swim the perimeter</a:t>
                      </a:r>
                      <a:endParaRPr lang="en-AU" sz="20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589605"/>
                  </a:ext>
                </a:extLst>
              </a:tr>
              <a:tr h="476532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 Look towards the centre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150064"/>
                  </a:ext>
                </a:extLst>
              </a:tr>
              <a:tr h="476532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 Get an overview of benthos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630273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F305BC4E-FD52-964D-9DBD-75322EAA4B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552598"/>
              </p:ext>
            </p:extLst>
          </p:nvPr>
        </p:nvGraphicFramePr>
        <p:xfrm>
          <a:off x="6211616" y="1362848"/>
          <a:ext cx="5464446" cy="47016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64446">
                  <a:extLst>
                    <a:ext uri="{9D8B030D-6E8A-4147-A177-3AD203B41FA5}">
                      <a16:colId xmlns:a16="http://schemas.microsoft.com/office/drawing/2014/main" val="3870555825"/>
                    </a:ext>
                  </a:extLst>
                </a:gridCol>
              </a:tblGrid>
              <a:tr h="416033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AU" sz="2000" b="0" dirty="0" smtClean="0">
                          <a:solidFill>
                            <a:schemeClr val="tx2"/>
                          </a:solidFill>
                        </a:rPr>
                        <a:t>Absent </a:t>
                      </a: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benthos? (write 0)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403095"/>
                  </a:ext>
                </a:extLst>
              </a:tr>
              <a:tr h="47617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 Most abundant benthos?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838387"/>
                  </a:ext>
                </a:extLst>
              </a:tr>
              <a:tr h="47617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 2</a:t>
                      </a:r>
                      <a:r>
                        <a:rPr lang="en-AU" sz="2000" b="0" baseline="30000" dirty="0">
                          <a:solidFill>
                            <a:schemeClr val="tx2"/>
                          </a:solidFill>
                        </a:rPr>
                        <a:t>nd</a:t>
                      </a: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 most abundant benthos?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96741"/>
                  </a:ext>
                </a:extLst>
              </a:tr>
              <a:tr h="47617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 3</a:t>
                      </a:r>
                      <a:r>
                        <a:rPr lang="en-AU" sz="2000" b="0" baseline="30000" dirty="0">
                          <a:solidFill>
                            <a:schemeClr val="tx2"/>
                          </a:solidFill>
                        </a:rPr>
                        <a:t>rd</a:t>
                      </a: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 most abundant benthos?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740796"/>
                  </a:ext>
                </a:extLst>
              </a:tr>
              <a:tr h="47617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 4</a:t>
                      </a:r>
                      <a:r>
                        <a:rPr lang="en-AU" sz="2000" b="0" baseline="30000" dirty="0">
                          <a:solidFill>
                            <a:schemeClr val="tx2"/>
                          </a:solidFill>
                        </a:rPr>
                        <a:t>th</a:t>
                      </a: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, 5</a:t>
                      </a:r>
                      <a:r>
                        <a:rPr lang="en-AU" sz="2000" b="0" baseline="30000" dirty="0">
                          <a:solidFill>
                            <a:schemeClr val="tx2"/>
                          </a:solidFill>
                        </a:rPr>
                        <a:t>th</a:t>
                      </a: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, 6</a:t>
                      </a:r>
                      <a:r>
                        <a:rPr lang="en-AU" sz="2000" b="0" baseline="30000" dirty="0">
                          <a:solidFill>
                            <a:schemeClr val="tx2"/>
                          </a:solidFill>
                        </a:rPr>
                        <a:t>th</a:t>
                      </a: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AU" sz="2000" b="0" dirty="0" smtClean="0">
                          <a:solidFill>
                            <a:schemeClr val="tx2"/>
                          </a:solidFill>
                        </a:rPr>
                        <a:t>etc…</a:t>
                      </a:r>
                      <a:endParaRPr lang="en-AU" sz="20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242520"/>
                  </a:ext>
                </a:extLst>
              </a:tr>
              <a:tr h="47617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 Least abundant benthos?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171356"/>
                  </a:ext>
                </a:extLst>
              </a:tr>
              <a:tr h="47617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 Use whole percentages only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965852"/>
                  </a:ext>
                </a:extLst>
              </a:tr>
              <a:tr h="47617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 Swim around your circle again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589605"/>
                  </a:ext>
                </a:extLst>
              </a:tr>
              <a:tr h="47617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 Check your % estimates 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150064"/>
                  </a:ext>
                </a:extLst>
              </a:tr>
              <a:tr h="47617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AU" sz="2000" b="0" dirty="0">
                          <a:solidFill>
                            <a:schemeClr val="tx2"/>
                          </a:solidFill>
                        </a:rPr>
                        <a:t> Check they add up to 100%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630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7812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170DDA-68F3-514F-88BD-E9CC4AC14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sz="4400" dirty="0"/>
              <a:t>Benthos categories.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AE00D-28C4-7A44-A708-27B3AB8D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358A7-45C8-4E4B-86D6-741470E5E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080" y="1513687"/>
            <a:ext cx="7027839" cy="454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64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170DDA-68F3-514F-88BD-E9CC4AC14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sz="4400" dirty="0"/>
              <a:t>Macroalgae (slime).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AE00D-28C4-7A44-A708-27B3AB8D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74D1F5-C6EE-FE46-A94E-940B9AC81E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9" t="2818" r="16642" b="3496"/>
          <a:stretch/>
        </p:blipFill>
        <p:spPr>
          <a:xfrm>
            <a:off x="515938" y="1392429"/>
            <a:ext cx="3547873" cy="47394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10B196-880D-0946-9B24-7EADD9463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65" t="1502" r="675" b="3544"/>
          <a:stretch/>
        </p:blipFill>
        <p:spPr>
          <a:xfrm>
            <a:off x="8027894" y="1392430"/>
            <a:ext cx="3648168" cy="4739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16EED1-CCA1-604B-975F-18E79C139C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1" t="1965" r="2374" b="3527"/>
          <a:stretch/>
        </p:blipFill>
        <p:spPr>
          <a:xfrm>
            <a:off x="4063811" y="1392429"/>
            <a:ext cx="3964083" cy="473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51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4BC7BF-6EE6-9742-8B7E-8CCC4048E1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61" r="714" b="9675"/>
          <a:stretch/>
        </p:blipFill>
        <p:spPr>
          <a:xfrm>
            <a:off x="515938" y="1392430"/>
            <a:ext cx="5580062" cy="4739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62027A-BE04-594F-856C-98AFCDBC1C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" t="4853" b="20121"/>
          <a:stretch/>
        </p:blipFill>
        <p:spPr>
          <a:xfrm>
            <a:off x="6095999" y="1392430"/>
            <a:ext cx="5580061" cy="473943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170DDA-68F3-514F-88BD-E9CC4AC14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sz="4400" dirty="0"/>
              <a:t>Macroalgae (entangled/mat-like).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AE00D-28C4-7A44-A708-27B3AB8D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47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XTRA">
      <a:dk1>
        <a:srgbClr val="000000"/>
      </a:dk1>
      <a:lt1>
        <a:srgbClr val="FFFFFF"/>
      </a:lt1>
      <a:dk2>
        <a:srgbClr val="363D41"/>
      </a:dk2>
      <a:lt2>
        <a:srgbClr val="E7E6E6"/>
      </a:lt2>
      <a:accent1>
        <a:srgbClr val="F26649"/>
      </a:accent1>
      <a:accent2>
        <a:srgbClr val="E3304F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E2304F"/>
      </a:hlink>
      <a:folHlink>
        <a:srgbClr val="F1664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GBRMPA Project Document" ma:contentTypeID="0x010100441936E5D27A4AF2935B3316DA024CF200B1A9D9972D1440619AFD507BD907ADAB0034A19E061A461540A8C9F28B84B7E298" ma:contentTypeVersion="23" ma:contentTypeDescription="" ma:contentTypeScope="" ma:versionID="03bc176a60bc91e1c1455719a62674ae">
  <xsd:schema xmlns:xsd="http://www.w3.org/2001/XMLSchema" xmlns:xs="http://www.w3.org/2001/XMLSchema" xmlns:p="http://schemas.microsoft.com/office/2006/metadata/properties" xmlns:ns2="8ccc4631-9afc-4718-b120-5e2e37a03cc7" targetNamespace="http://schemas.microsoft.com/office/2006/metadata/properties" ma:root="true" ma:fieldsID="ec6582c18c769ce1dede89e83ddb5194" ns2:_="">
    <xsd:import namespace="8ccc4631-9afc-4718-b120-5e2e37a03cc7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a2118650a77a4a97b805ceb1a6b3e3dc" minOccurs="0"/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d0747cfb6ae7448aa5f5fea81ef00a8a" minOccurs="0"/>
                <xsd:element ref="ns2:l4ba906edc45473eb13c092227ac9e49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cc4631-9afc-4718-b120-5e2e37a03cc7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469dd843-ebb8-4636-a4bb-f95b42c25edb}" ma:internalName="TaxCatchAll" ma:showField="CatchAllData" ma:web="8ccc4631-9afc-4718-b120-5e2e37a03c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469dd843-ebb8-4636-a4bb-f95b42c25edb}" ma:internalName="TaxCatchAllLabel" ma:readOnly="true" ma:showField="CatchAllDataLabel" ma:web="8ccc4631-9afc-4718-b120-5e2e37a03c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2118650a77a4a97b805ceb1a6b3e3dc" ma:index="10" nillable="true" ma:taxonomy="true" ma:internalName="a2118650a77a4a97b805ceb1a6b3e3dc" ma:taxonomyFieldName="ProjectPhase" ma:displayName="Project Phase" ma:default="" ma:fieldId="{a2118650-a77a-4a97-b805-ceb1a6b3e3dc}" ma:sspId="61e09954-7ca0-41ec-b279-33dba56ed054" ma:termSetId="4f4d3a88-9e2c-4e89-a24c-7192fac9851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0747cfb6ae7448aa5f5fea81ef00a8a" ma:index="18" nillable="true" ma:taxonomy="true" ma:internalName="d0747cfb6ae7448aa5f5fea81ef00a8a" ma:taxonomyFieldName="Document_x0020_Type" ma:displayName="Document Type" ma:default="" ma:fieldId="{d0747cfb-6ae7-448a-a5f5-fea81ef00a8a}" ma:sspId="61e09954-7ca0-41ec-b279-33dba56ed054" ma:termSetId="75487830-5817-45b5-8ad4-60c8ae54c8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4ba906edc45473eb13c092227ac9e49" ma:index="20" nillable="true" ma:taxonomy="true" ma:internalName="l4ba906edc45473eb13c092227ac9e49" ma:taxonomyFieldName="Department_x0020_Type" ma:displayName="Department" ma:default="" ma:fieldId="{54ba906e-dc45-473e-b13c-092227ac9e49}" ma:taxonomyMulti="true" ma:sspId="61e09954-7ca0-41ec-b279-33dba56ed054" ma:termSetId="b8528b74-ed3f-411b-9473-76e1791b003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4ba906edc45473eb13c092227ac9e49 xmlns="8ccc4631-9afc-4718-b120-5e2e37a03cc7">
      <Terms xmlns="http://schemas.microsoft.com/office/infopath/2007/PartnerControls"/>
    </l4ba906edc45473eb13c092227ac9e49>
    <TaxCatchAll xmlns="8ccc4631-9afc-4718-b120-5e2e37a03cc7"/>
    <a2118650a77a4a97b805ceb1a6b3e3dc xmlns="8ccc4631-9afc-4718-b120-5e2e37a03cc7">
      <Terms xmlns="http://schemas.microsoft.com/office/infopath/2007/PartnerControls"/>
    </a2118650a77a4a97b805ceb1a6b3e3dc>
    <d0747cfb6ae7448aa5f5fea81ef00a8a xmlns="8ccc4631-9afc-4718-b120-5e2e37a03cc7">
      <Terms xmlns="http://schemas.microsoft.com/office/infopath/2007/PartnerControls"/>
    </d0747cfb6ae7448aa5f5fea81ef00a8a>
    <_dlc_DocId xmlns="8ccc4631-9afc-4718-b120-5e2e37a03cc7">PROJ-2005426192-166</_dlc_DocId>
    <_dlc_DocIdUrl xmlns="8ccc4631-9afc-4718-b120-5e2e37a03cc7">
      <Url>http://thedock.gbrmpa.gov.au/sites/Projects/P000462/_layouts/15/DocIdRedir.aspx?ID=PROJ-2005426192-166</Url>
      <Description>PROJ-2005426192-166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/>
    <Synchronization>Asynchronous</Synchronization>
    <Type>10003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Synchronous</Synchronization>
    <Type>3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Asynchronous</Synchronization>
    <Type>10009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Synchronous</Synchronization>
    <Type>9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Asynchronous</Synchronization>
    <Type>10103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Synchronous</Synchronization>
    <Type>102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Asynchronous</Synchronization>
    <Type>10105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Synchronous</Synchronization>
    <Type>105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Asynchronous</Synchronization>
    <Type>10002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Synchronous</Synchronization>
    <Type>2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FB949E5-EFCB-4630-9470-360747E181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cc4631-9afc-4718-b120-5e2e37a03c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3546CE0-EC7B-47E2-A287-F1C5A2253D10}">
  <ds:schemaRefs>
    <ds:schemaRef ds:uri="http://schemas.microsoft.com/office/2006/documentManagement/types"/>
    <ds:schemaRef ds:uri="8ccc4631-9afc-4718-b120-5e2e37a03cc7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0DFDDE8-276B-4480-8D0A-6DD966CBB48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040A621-833D-4A88-A919-59D78E459E5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913</Words>
  <Application>Microsoft Office PowerPoint</Application>
  <PresentationFormat>Widescreen</PresentationFormat>
  <Paragraphs>175</Paragraphs>
  <Slides>30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Body</vt:lpstr>
      <vt:lpstr>Calibri</vt:lpstr>
      <vt:lpstr>Times New Roman</vt:lpstr>
      <vt:lpstr>Wingdings</vt:lpstr>
      <vt:lpstr>Office Theme</vt:lpstr>
      <vt:lpstr>Be a Marine Biologist for a Day </vt:lpstr>
      <vt:lpstr>PowerPoint Presentation</vt:lpstr>
      <vt:lpstr>PowerPoint Presentation</vt:lpstr>
      <vt:lpstr>PowerPoint Presentation</vt:lpstr>
      <vt:lpstr>360° survey methods.</vt:lpstr>
      <vt:lpstr>360° survey methods checklist.</vt:lpstr>
      <vt:lpstr>Benthos categories.</vt:lpstr>
      <vt:lpstr>Macroalgae (slime).</vt:lpstr>
      <vt:lpstr>Macroalgae (entangled/mat-like).</vt:lpstr>
      <vt:lpstr>Macroalgae (filamentous).</vt:lpstr>
      <vt:lpstr>Macroalgae (leafy/fleshy).</vt:lpstr>
      <vt:lpstr>Macroalgae (tree/bush-like).</vt:lpstr>
      <vt:lpstr>Live coral.</vt:lpstr>
      <vt:lpstr>Live coral.</vt:lpstr>
      <vt:lpstr>Live coral.</vt:lpstr>
      <vt:lpstr>Recently dead coral (white).</vt:lpstr>
      <vt:lpstr>Live coral rock.</vt:lpstr>
      <vt:lpstr>Coral rubble (able to move).</vt:lpstr>
      <vt:lpstr>Sand</vt:lpstr>
      <vt:lpstr>Coral impacts.  Within the 360° survey area.</vt:lpstr>
      <vt:lpstr>Coral bleaching.</vt:lpstr>
      <vt:lpstr>Predation by crown-of-thorns starfish.</vt:lpstr>
      <vt:lpstr>Predation by Drupella cornus snails.</vt:lpstr>
      <vt:lpstr>Coral disease.</vt:lpstr>
      <vt:lpstr>Coral competition.</vt:lpstr>
      <vt:lpstr>Causes of coral damage.</vt:lpstr>
      <vt:lpstr>Types of rubbish present (count pieces).</vt:lpstr>
      <vt:lpstr>Impact details and things of interest.</vt:lpstr>
      <vt:lpstr>PowerPoint Presentation</vt:lpstr>
      <vt:lpstr>Enjoy your trip to the Great Barrier Reef!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Ham</dc:creator>
  <cp:lastModifiedBy>Julie Spencer</cp:lastModifiedBy>
  <cp:revision>138</cp:revision>
  <dcterms:created xsi:type="dcterms:W3CDTF">2021-08-15T07:02:58Z</dcterms:created>
  <dcterms:modified xsi:type="dcterms:W3CDTF">2021-11-05T00:07:03Z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0x010100441936E5D27A4AF2935B3316DA024CF200B1A9D9972D1440619AFD507BD907ADAB0034A19E061A461540A8C9F28B84B7E298</vt:lpwstr>
  </property>
  <property fmtid="{D5CDD505-2E9C-101B-9397-08002B2CF9AE}" pid="3" name="DocumentSetDescription">
    <vt:lpwstr>Completed versions of resources. All proofread and graphically designed.</vt:lpwstr>
  </property>
  <property fmtid="{D5CDD505-2E9C-101B-9397-08002B2CF9AE}" pid="4" name="_dlc_DocIdItemGuid">
    <vt:lpwstr>69e22964-e988-47f0-aab7-e2eda1352d8f</vt:lpwstr>
  </property>
  <property fmtid="{D5CDD505-2E9C-101B-9397-08002B2CF9AE}" pid="5" name="TitusGUID">
    <vt:lpwstr>6809dc6d-8bb0-48fe-85b7-68a9622fde2d</vt:lpwstr>
  </property>
  <property fmtid="{D5CDD505-2E9C-101B-9397-08002B2CF9AE}" pid="6" name="SEC">
    <vt:lpwstr>OFFICIAL</vt:lpwstr>
  </property>
  <property fmtid="{D5CDD505-2E9C-101B-9397-08002B2CF9AE}" pid="7" name="Document Type">
    <vt:lpwstr/>
  </property>
  <property fmtid="{D5CDD505-2E9C-101B-9397-08002B2CF9AE}" pid="8" name="ProjectPhase">
    <vt:lpwstr/>
  </property>
  <property fmtid="{D5CDD505-2E9C-101B-9397-08002B2CF9AE}" pid="9" name="Department Type">
    <vt:lpwstr/>
  </property>
  <property fmtid="{D5CDD505-2E9C-101B-9397-08002B2CF9AE}" pid="10" name="RecordPoint_WorkflowType">
    <vt:lpwstr>ActiveSubmitStub</vt:lpwstr>
  </property>
  <property fmtid="{D5CDD505-2E9C-101B-9397-08002B2CF9AE}" pid="11" name="RecordPoint_ActiveItemListId">
    <vt:lpwstr>{e8968628-43cb-4961-977c-b8e20085cb27}</vt:lpwstr>
  </property>
  <property fmtid="{D5CDD505-2E9C-101B-9397-08002B2CF9AE}" pid="12" name="RecordPoint_ActiveItemUniqueId">
    <vt:lpwstr>{69e22964-e988-47f0-aab7-e2eda1352d8f}</vt:lpwstr>
  </property>
  <property fmtid="{D5CDD505-2E9C-101B-9397-08002B2CF9AE}" pid="13" name="RecordPoint_ActiveItemWebId">
    <vt:lpwstr>{0ebf386d-8ac7-4b0d-a44d-de50c59d0e94}</vt:lpwstr>
  </property>
  <property fmtid="{D5CDD505-2E9C-101B-9397-08002B2CF9AE}" pid="14" name="RecordPoint_ActiveItemSiteId">
    <vt:lpwstr>{8ce9eba2-d4a5-4da0-9276-1d47a92e9210}</vt:lpwstr>
  </property>
</Properties>
</file>