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64"/>
  </p:notesMasterIdLst>
  <p:sldIdLst>
    <p:sldId id="257" r:id="rId6"/>
    <p:sldId id="1522" r:id="rId7"/>
    <p:sldId id="1523" r:id="rId8"/>
    <p:sldId id="1142" r:id="rId9"/>
    <p:sldId id="1143" r:id="rId10"/>
    <p:sldId id="1208" r:id="rId11"/>
    <p:sldId id="1144" r:id="rId12"/>
    <p:sldId id="259" r:id="rId13"/>
    <p:sldId id="1484" r:id="rId14"/>
    <p:sldId id="260" r:id="rId15"/>
    <p:sldId id="1485" r:id="rId16"/>
    <p:sldId id="1486" r:id="rId17"/>
    <p:sldId id="1488" r:id="rId18"/>
    <p:sldId id="1487" r:id="rId19"/>
    <p:sldId id="1489" r:id="rId20"/>
    <p:sldId id="1490" r:id="rId21"/>
    <p:sldId id="1491" r:id="rId22"/>
    <p:sldId id="1492" r:id="rId23"/>
    <p:sldId id="1493" r:id="rId24"/>
    <p:sldId id="1494" r:id="rId25"/>
    <p:sldId id="1495" r:id="rId26"/>
    <p:sldId id="1496" r:id="rId27"/>
    <p:sldId id="1497" r:id="rId28"/>
    <p:sldId id="1295" r:id="rId29"/>
    <p:sldId id="1498" r:id="rId30"/>
    <p:sldId id="1304" r:id="rId31"/>
    <p:sldId id="1299" r:id="rId32"/>
    <p:sldId id="1499" r:id="rId33"/>
    <p:sldId id="1312" r:id="rId34"/>
    <p:sldId id="1500" r:id="rId35"/>
    <p:sldId id="1328" r:id="rId36"/>
    <p:sldId id="1317" r:id="rId37"/>
    <p:sldId id="1318" r:id="rId38"/>
    <p:sldId id="1319" r:id="rId39"/>
    <p:sldId id="1320" r:id="rId40"/>
    <p:sldId id="1321" r:id="rId41"/>
    <p:sldId id="1501" r:id="rId42"/>
    <p:sldId id="1347" r:id="rId43"/>
    <p:sldId id="1502" r:id="rId44"/>
    <p:sldId id="1503" r:id="rId45"/>
    <p:sldId id="1504" r:id="rId46"/>
    <p:sldId id="1505" r:id="rId47"/>
    <p:sldId id="1506" r:id="rId48"/>
    <p:sldId id="1507" r:id="rId49"/>
    <p:sldId id="1508" r:id="rId50"/>
    <p:sldId id="1509" r:id="rId51"/>
    <p:sldId id="1510" r:id="rId52"/>
    <p:sldId id="1511" r:id="rId53"/>
    <p:sldId id="1512" r:id="rId54"/>
    <p:sldId id="1513" r:id="rId55"/>
    <p:sldId id="1514" r:id="rId56"/>
    <p:sldId id="1515" r:id="rId57"/>
    <p:sldId id="1516" r:id="rId58"/>
    <p:sldId id="1517" r:id="rId59"/>
    <p:sldId id="1518" r:id="rId60"/>
    <p:sldId id="1519" r:id="rId61"/>
    <p:sldId id="1520" r:id="rId62"/>
    <p:sldId id="152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A01739-89E7-A14D-A1C7-426E644FB9DB}">
          <p14:sldIdLst>
            <p14:sldId id="257"/>
            <p14:sldId id="1522"/>
            <p14:sldId id="1523"/>
            <p14:sldId id="1142"/>
            <p14:sldId id="1143"/>
            <p14:sldId id="1208"/>
            <p14:sldId id="1144"/>
            <p14:sldId id="259"/>
            <p14:sldId id="1484"/>
            <p14:sldId id="260"/>
            <p14:sldId id="1485"/>
            <p14:sldId id="1486"/>
            <p14:sldId id="1488"/>
            <p14:sldId id="1487"/>
            <p14:sldId id="1489"/>
            <p14:sldId id="1490"/>
            <p14:sldId id="1491"/>
            <p14:sldId id="1492"/>
            <p14:sldId id="1493"/>
            <p14:sldId id="1494"/>
            <p14:sldId id="1495"/>
            <p14:sldId id="1496"/>
            <p14:sldId id="1497"/>
            <p14:sldId id="1295"/>
            <p14:sldId id="1498"/>
            <p14:sldId id="1304"/>
            <p14:sldId id="1299"/>
            <p14:sldId id="1499"/>
            <p14:sldId id="1312"/>
            <p14:sldId id="1500"/>
            <p14:sldId id="1328"/>
            <p14:sldId id="1317"/>
            <p14:sldId id="1318"/>
            <p14:sldId id="1319"/>
            <p14:sldId id="1320"/>
            <p14:sldId id="1321"/>
            <p14:sldId id="1501"/>
            <p14:sldId id="1347"/>
            <p14:sldId id="1502"/>
            <p14:sldId id="1503"/>
            <p14:sldId id="1504"/>
            <p14:sldId id="1505"/>
            <p14:sldId id="1506"/>
            <p14:sldId id="1507"/>
            <p14:sldId id="1508"/>
            <p14:sldId id="1509"/>
            <p14:sldId id="1510"/>
            <p14:sldId id="1511"/>
            <p14:sldId id="1512"/>
            <p14:sldId id="1513"/>
            <p14:sldId id="1514"/>
            <p14:sldId id="1515"/>
            <p14:sldId id="1516"/>
            <p14:sldId id="1517"/>
            <p14:sldId id="1518"/>
            <p14:sldId id="1519"/>
            <p14:sldId id="1520"/>
            <p14:sldId id="15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D41"/>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75"/>
    <p:restoredTop sz="91866"/>
  </p:normalViewPr>
  <p:slideViewPr>
    <p:cSldViewPr snapToGrid="0" snapToObjects="1" showGuides="1">
      <p:cViewPr varScale="1">
        <p:scale>
          <a:sx n="95" d="100"/>
          <a:sy n="95" d="100"/>
        </p:scale>
        <p:origin x="102" y="32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0B994-175D-1F4D-AAAF-A7D442664A87}"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42E52-36FF-A241-B71F-ABA947B51DE1}" type="slidenum">
              <a:rPr lang="en-US" smtClean="0"/>
              <a:t>‹#›</a:t>
            </a:fld>
            <a:endParaRPr lang="en-US"/>
          </a:p>
        </p:txBody>
      </p:sp>
    </p:spTree>
    <p:extLst>
      <p:ext uri="{BB962C8B-B14F-4D97-AF65-F5344CB8AC3E}">
        <p14:creationId xmlns:p14="http://schemas.microsoft.com/office/powerpoint/2010/main" val="160581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AU" sz="1200" kern="1200" dirty="0">
                <a:solidFill>
                  <a:schemeClr val="tx1"/>
                </a:solidFill>
                <a:effectLst/>
                <a:latin typeface="+mn-lt"/>
                <a:ea typeface="+mn-ea"/>
                <a:cs typeface="+mn-cs"/>
              </a:rPr>
              <a:t>C. </a:t>
            </a:r>
            <a:r>
              <a:rPr lang="en-AU" sz="1200" kern="1200">
                <a:solidFill>
                  <a:schemeClr val="tx1"/>
                </a:solidFill>
                <a:effectLst/>
                <a:latin typeface="+mn-lt"/>
                <a:ea typeface="+mn-ea"/>
                <a:cs typeface="+mn-cs"/>
              </a:rPr>
              <a:t>Golino</a:t>
            </a:r>
            <a:r>
              <a:rPr lang="en-AU" baseline="0"/>
              <a:t>, </a:t>
            </a:r>
            <a:r>
              <a:rPr lang="en-AU" baseline="0"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a:t>
            </a:fld>
            <a:endParaRPr lang="en-US"/>
          </a:p>
        </p:txBody>
      </p:sp>
    </p:spTree>
    <p:extLst>
      <p:ext uri="{BB962C8B-B14F-4D97-AF65-F5344CB8AC3E}">
        <p14:creationId xmlns:p14="http://schemas.microsoft.com/office/powerpoint/2010/main" val="114911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 </a:t>
            </a:r>
            <a:r>
              <a:rPr lang="en-US" baseline="0"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22</a:t>
            </a:fld>
            <a:endParaRPr lang="en-US"/>
          </a:p>
        </p:txBody>
      </p:sp>
    </p:spTree>
    <p:extLst>
      <p:ext uri="{BB962C8B-B14F-4D97-AF65-F5344CB8AC3E}">
        <p14:creationId xmlns:p14="http://schemas.microsoft.com/office/powerpoint/2010/main" val="254216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K. </a:t>
            </a:r>
            <a:r>
              <a:rPr lang="en-AU" dirty="0" err="1"/>
              <a:t>McClymont</a:t>
            </a:r>
            <a:r>
              <a:rPr lang="en-AU" dirty="0"/>
              <a:t>, </a:t>
            </a:r>
            <a:r>
              <a:rPr lang="en-US" dirty="0"/>
              <a:t>Copyright Commonwealth of Australia (GBRMPA)</a:t>
            </a:r>
            <a:r>
              <a:rPr lang="en-AU" dirty="0"/>
              <a:t>; (Middle) </a:t>
            </a:r>
            <a:r>
              <a:rPr lang="en-AU" dirty="0" err="1"/>
              <a:t>J.Hurford</a:t>
            </a:r>
            <a:r>
              <a:rPr lang="en-AU" dirty="0"/>
              <a:t>, </a:t>
            </a:r>
            <a:r>
              <a:rPr lang="en-US" dirty="0"/>
              <a:t>Copyright Commonwealth of Australia (GBRMPA)</a:t>
            </a:r>
            <a:r>
              <a:rPr lang="en-AU" dirty="0"/>
              <a:t>; (Right) P. </a:t>
            </a:r>
            <a:r>
              <a:rPr lang="en-AU" dirty="0" err="1"/>
              <a:t>McGinnity</a:t>
            </a:r>
            <a:r>
              <a:rPr lang="en-AU" dirty="0"/>
              <a:t>, </a:t>
            </a:r>
            <a:r>
              <a:rPr lang="en-US"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24</a:t>
            </a:fld>
            <a:endParaRPr lang="en-US"/>
          </a:p>
        </p:txBody>
      </p:sp>
    </p:spTree>
    <p:extLst>
      <p:ext uri="{BB962C8B-B14F-4D97-AF65-F5344CB8AC3E}">
        <p14:creationId xmlns:p14="http://schemas.microsoft.com/office/powerpoint/2010/main" val="266866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T. Mayne, </a:t>
            </a:r>
            <a:r>
              <a:rPr lang="en-US"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26</a:t>
            </a:fld>
            <a:endParaRPr lang="en-US"/>
          </a:p>
        </p:txBody>
      </p:sp>
    </p:spTree>
    <p:extLst>
      <p:ext uri="{BB962C8B-B14F-4D97-AF65-F5344CB8AC3E}">
        <p14:creationId xmlns:p14="http://schemas.microsoft.com/office/powerpoint/2010/main" val="3261215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N. Collins, </a:t>
            </a:r>
            <a:r>
              <a:rPr lang="en-US" dirty="0"/>
              <a:t>Copyright Commonwealth of Australia (GBRMPA)</a:t>
            </a:r>
            <a:r>
              <a:rPr lang="en-AU" dirty="0"/>
              <a:t>; (Right) G. Goby, </a:t>
            </a:r>
            <a:r>
              <a:rPr lang="en-US" dirty="0"/>
              <a:t>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27</a:t>
            </a:fld>
            <a:endParaRPr lang="en-US"/>
          </a:p>
        </p:txBody>
      </p:sp>
    </p:spTree>
    <p:extLst>
      <p:ext uri="{BB962C8B-B14F-4D97-AF65-F5344CB8AC3E}">
        <p14:creationId xmlns:p14="http://schemas.microsoft.com/office/powerpoint/2010/main" val="3428699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a:t>
            </a:r>
            <a:r>
              <a:rPr lang="en-AU" baseline="0" dirty="0"/>
              <a:t> U. Engelhardt, </a:t>
            </a:r>
            <a:r>
              <a:rPr lang="en-US" dirty="0"/>
              <a:t>Copyright Commonwealth of Australia (GBRMPA)</a:t>
            </a:r>
            <a:r>
              <a:rPr lang="en-AU" dirty="0"/>
              <a:t>; (Right)</a:t>
            </a:r>
            <a:r>
              <a:rPr lang="en-AU" baseline="0" dirty="0"/>
              <a:t> M. Simmons,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29</a:t>
            </a:fld>
            <a:endParaRPr lang="en-US"/>
          </a:p>
        </p:txBody>
      </p:sp>
    </p:spTree>
    <p:extLst>
      <p:ext uri="{BB962C8B-B14F-4D97-AF65-F5344CB8AC3E}">
        <p14:creationId xmlns:p14="http://schemas.microsoft.com/office/powerpoint/2010/main" val="2565384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M. Turner, </a:t>
            </a:r>
            <a:r>
              <a:rPr lang="en-US"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31</a:t>
            </a:fld>
            <a:endParaRPr lang="en-US"/>
          </a:p>
        </p:txBody>
      </p:sp>
    </p:spTree>
    <p:extLst>
      <p:ext uri="{BB962C8B-B14F-4D97-AF65-F5344CB8AC3E}">
        <p14:creationId xmlns:p14="http://schemas.microsoft.com/office/powerpoint/2010/main" val="4085509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K. Hoppen, Copyright Commonwealth of Australia (GBRMPA)</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32</a:t>
            </a:fld>
            <a:endParaRPr lang="en-US"/>
          </a:p>
        </p:txBody>
      </p:sp>
    </p:spTree>
    <p:extLst>
      <p:ext uri="{BB962C8B-B14F-4D97-AF65-F5344CB8AC3E}">
        <p14:creationId xmlns:p14="http://schemas.microsoft.com/office/powerpoint/2010/main" val="389191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33</a:t>
            </a:fld>
            <a:endParaRPr lang="en-US"/>
          </a:p>
        </p:txBody>
      </p:sp>
    </p:spTree>
    <p:extLst>
      <p:ext uri="{BB962C8B-B14F-4D97-AF65-F5344CB8AC3E}">
        <p14:creationId xmlns:p14="http://schemas.microsoft.com/office/powerpoint/2010/main" val="3257003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K. Hoppen, Copyright Commonwealth of Australia (GBRMPA)</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34</a:t>
            </a:fld>
            <a:endParaRPr lang="en-US"/>
          </a:p>
        </p:txBody>
      </p:sp>
    </p:spTree>
    <p:extLst>
      <p:ext uri="{BB962C8B-B14F-4D97-AF65-F5344CB8AC3E}">
        <p14:creationId xmlns:p14="http://schemas.microsoft.com/office/powerpoint/2010/main" val="83159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AU" b="0" i="0" dirty="0">
                <a:solidFill>
                  <a:srgbClr val="FFFFFF"/>
                </a:solidFill>
                <a:effectLst/>
                <a:latin typeface="apercu-pro"/>
              </a:rPr>
              <a:t>Hawksbill turtle (Eretmochelys imbricata) swimming underwater, Nosy Be, North Madagascar. Image: </a:t>
            </a:r>
            <a:r>
              <a:rPr lang="en-AU" b="0" i="0" dirty="0" err="1">
                <a:solidFill>
                  <a:srgbClr val="FFFFFF"/>
                </a:solidFill>
                <a:effectLst/>
                <a:latin typeface="apercu-pro"/>
              </a:rPr>
              <a:t>naturepl.com</a:t>
            </a:r>
            <a:r>
              <a:rPr lang="en-AU" b="0" i="0" dirty="0">
                <a:solidFill>
                  <a:srgbClr val="FFFFFF"/>
                </a:solidFill>
                <a:effectLst/>
                <a:latin typeface="apercu-pro"/>
              </a:rPr>
              <a:t> / </a:t>
            </a:r>
            <a:r>
              <a:rPr lang="en-AU" b="0" i="0" dirty="0" err="1">
                <a:solidFill>
                  <a:srgbClr val="FFFFFF"/>
                </a:solidFill>
                <a:effectLst/>
                <a:latin typeface="apercu-pro"/>
              </a:rPr>
              <a:t>Inaki</a:t>
            </a:r>
            <a:r>
              <a:rPr lang="en-AU" b="0" i="0" dirty="0">
                <a:solidFill>
                  <a:srgbClr val="FFFFFF"/>
                </a:solidFill>
                <a:effectLst/>
                <a:latin typeface="apercu-pro"/>
              </a:rPr>
              <a:t> </a:t>
            </a:r>
            <a:r>
              <a:rPr lang="en-AU" b="0" i="0" dirty="0" err="1">
                <a:solidFill>
                  <a:srgbClr val="FFFFFF"/>
                </a:solidFill>
                <a:effectLst/>
                <a:latin typeface="apercu-pro"/>
              </a:rPr>
              <a:t>Relanzon</a:t>
            </a:r>
            <a:r>
              <a:rPr lang="en-AU" b="0" i="0" dirty="0">
                <a:solidFill>
                  <a:srgbClr val="FFFFFF"/>
                </a:solidFill>
                <a:effectLst/>
                <a:latin typeface="apercu-pro"/>
              </a:rPr>
              <a:t> / WWF</a:t>
            </a:r>
            <a:r>
              <a:rPr lang="en-AU" dirty="0"/>
              <a:t/>
            </a:r>
            <a:br>
              <a:rPr lang="en-AU" dirty="0"/>
            </a:br>
            <a:r>
              <a:rPr lang="en-AU" b="0" i="0" dirty="0">
                <a:effectLst/>
                <a:latin typeface="apercu-pro"/>
              </a:rPr>
              <a:t>© </a:t>
            </a:r>
            <a:r>
              <a:rPr lang="en-AU" b="0" i="0" dirty="0" err="1">
                <a:effectLst/>
                <a:latin typeface="apercu-pro"/>
              </a:rPr>
              <a:t>naturepl.com</a:t>
            </a:r>
            <a:r>
              <a:rPr lang="en-AU" b="0" i="0" dirty="0">
                <a:effectLst/>
                <a:latin typeface="apercu-pro"/>
              </a:rPr>
              <a:t> / </a:t>
            </a:r>
            <a:r>
              <a:rPr lang="en-AU" b="0" i="0" dirty="0" err="1">
                <a:effectLst/>
                <a:latin typeface="apercu-pro"/>
              </a:rPr>
              <a:t>Inaki</a:t>
            </a:r>
            <a:r>
              <a:rPr lang="en-AU" b="0" i="0" dirty="0">
                <a:effectLst/>
                <a:latin typeface="apercu-pro"/>
              </a:rPr>
              <a:t> </a:t>
            </a:r>
            <a:r>
              <a:rPr lang="en-AU" b="0" i="0" dirty="0" err="1">
                <a:effectLst/>
                <a:latin typeface="apercu-pro"/>
              </a:rPr>
              <a:t>Relanzon</a:t>
            </a:r>
            <a:r>
              <a:rPr lang="en-AU" b="0" i="0" dirty="0">
                <a:effectLst/>
                <a:latin typeface="apercu-pro"/>
              </a:rPr>
              <a:t> / WWF   Source: https://</a:t>
            </a:r>
            <a:r>
              <a:rPr lang="en-AU" b="0" i="0" dirty="0" err="1">
                <a:effectLst/>
                <a:latin typeface="apercu-pro"/>
              </a:rPr>
              <a:t>australian.museum</a:t>
            </a:r>
            <a:r>
              <a:rPr lang="en-AU" b="0" i="0" dirty="0">
                <a:effectLst/>
                <a:latin typeface="apercu-pro"/>
              </a:rPr>
              <a:t>/learn/animals/reptiles/hawksbill-sea-turtle/</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35</a:t>
            </a:fld>
            <a:endParaRPr lang="en-US"/>
          </a:p>
        </p:txBody>
      </p:sp>
    </p:spTree>
    <p:extLst>
      <p:ext uri="{BB962C8B-B14F-4D97-AF65-F5344CB8AC3E}">
        <p14:creationId xmlns:p14="http://schemas.microsoft.com/office/powerpoint/2010/main" val="281206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dirty="0"/>
              <a:t>This PowerPoint is designed for you to (edit and) save as a PDF and print to use as a flip book at the snorkel site. </a:t>
            </a:r>
          </a:p>
          <a:p>
            <a:pPr algn="l"/>
            <a:r>
              <a:rPr lang="en-AU" sz="1200" dirty="0"/>
              <a:t>Print double-sided (along short side). Print and laminate. Or print on waterproof paper (sold at </a:t>
            </a:r>
            <a:r>
              <a:rPr lang="en-AU" sz="1200" dirty="0" err="1"/>
              <a:t>OfficeWorks</a:t>
            </a:r>
            <a:r>
              <a:rPr lang="en-AU" sz="1200" dirty="0"/>
              <a:t>). </a:t>
            </a:r>
          </a:p>
          <a:p>
            <a:pPr algn="l"/>
            <a:r>
              <a:rPr lang="en-AU" sz="1200" dirty="0"/>
              <a:t>Hole punch and secure along the top (ensure pages can flip over easily). Flip the pages over as you go.</a:t>
            </a:r>
          </a:p>
          <a:p>
            <a:pPr algn="l"/>
            <a:r>
              <a:rPr lang="en-AU" sz="1200" u="sng" dirty="0"/>
              <a:t>The pages are organised so that when you flip to the next page, and the students have it in front of them to see, you’re reading out loud the corresponding text on the back of the previous page. </a:t>
            </a:r>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4</a:t>
            </a:fld>
            <a:endParaRPr lang="en-US"/>
          </a:p>
        </p:txBody>
      </p:sp>
    </p:spTree>
    <p:extLst>
      <p:ext uri="{BB962C8B-B14F-4D97-AF65-F5344CB8AC3E}">
        <p14:creationId xmlns:p14="http://schemas.microsoft.com/office/powerpoint/2010/main" val="1473060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M. Simmons,</a:t>
            </a:r>
            <a:r>
              <a:rPr lang="en-AU" baseline="0"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36</a:t>
            </a:fld>
            <a:endParaRPr lang="en-US"/>
          </a:p>
        </p:txBody>
      </p:sp>
    </p:spTree>
    <p:extLst>
      <p:ext uri="{BB962C8B-B14F-4D97-AF65-F5344CB8AC3E}">
        <p14:creationId xmlns:p14="http://schemas.microsoft.com/office/powerpoint/2010/main" val="3843745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J. </a:t>
            </a:r>
            <a:r>
              <a:rPr lang="en-AU" dirty="0" err="1"/>
              <a:t>Sumerling</a:t>
            </a:r>
            <a:r>
              <a:rPr lang="en-AU"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38</a:t>
            </a:fld>
            <a:endParaRPr lang="en-US"/>
          </a:p>
        </p:txBody>
      </p:sp>
    </p:spTree>
    <p:extLst>
      <p:ext uri="{BB962C8B-B14F-4D97-AF65-F5344CB8AC3E}">
        <p14:creationId xmlns:p14="http://schemas.microsoft.com/office/powerpoint/2010/main" val="3521691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a:t>
            </a:r>
            <a:r>
              <a:rPr lang="en-AU" dirty="0" err="1"/>
              <a:t>Hurford</a:t>
            </a:r>
            <a:r>
              <a:rPr lang="en-AU"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40</a:t>
            </a:fld>
            <a:endParaRPr lang="en-US"/>
          </a:p>
        </p:txBody>
      </p:sp>
    </p:spTree>
    <p:extLst>
      <p:ext uri="{BB962C8B-B14F-4D97-AF65-F5344CB8AC3E}">
        <p14:creationId xmlns:p14="http://schemas.microsoft.com/office/powerpoint/2010/main" val="2671830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M. </a:t>
            </a:r>
            <a:r>
              <a:rPr lang="en-AU" dirty="0" err="1"/>
              <a:t>Curnock</a:t>
            </a:r>
            <a:r>
              <a:rPr lang="en-AU" dirty="0"/>
              <a:t>, </a:t>
            </a:r>
            <a:r>
              <a:rPr lang="en-US" dirty="0"/>
              <a:t>Copyright Commonwealth of Australia (GBRMPA)</a:t>
            </a:r>
            <a:r>
              <a:rPr lang="en-AU" baseline="0" dirty="0"/>
              <a:t>; (Right) </a:t>
            </a:r>
            <a:r>
              <a:rPr lang="en-US" dirty="0"/>
              <a:t>Copyright Commonwealth of Australia (GBRMPA)</a:t>
            </a:r>
            <a:endParaRPr lang="en-AU" dirty="0"/>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42</a:t>
            </a:fld>
            <a:endParaRPr lang="en-US"/>
          </a:p>
        </p:txBody>
      </p:sp>
    </p:spTree>
    <p:extLst>
      <p:ext uri="{BB962C8B-B14F-4D97-AF65-F5344CB8AC3E}">
        <p14:creationId xmlns:p14="http://schemas.microsoft.com/office/powerpoint/2010/main" val="1277492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a:t>
            </a:r>
            <a:r>
              <a:rPr lang="en-AU" baseline="0" dirty="0"/>
              <a:t> </a:t>
            </a:r>
            <a:r>
              <a:rPr lang="en-AU" dirty="0"/>
              <a:t>D. Shultz, Copyright Commonwealth of Australia (GBRMPA); (Middle) D. </a:t>
            </a:r>
            <a:r>
              <a:rPr lang="en-AU" dirty="0" err="1"/>
              <a:t>Wachenfeld</a:t>
            </a:r>
            <a:r>
              <a:rPr lang="en-AU" dirty="0"/>
              <a:t>, Copyright Commonwealth of Australia (GBRMPA); (Right) K. Garnett, Copyright Commonwealth of Australia (GBRMPA)</a:t>
            </a:r>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44</a:t>
            </a:fld>
            <a:endParaRPr lang="en-US"/>
          </a:p>
        </p:txBody>
      </p:sp>
    </p:spTree>
    <p:extLst>
      <p:ext uri="{BB962C8B-B14F-4D97-AF65-F5344CB8AC3E}">
        <p14:creationId xmlns:p14="http://schemas.microsoft.com/office/powerpoint/2010/main" val="954064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Taken from Rapid Monitoring Survey Slides.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51</a:t>
            </a:fld>
            <a:endParaRPr lang="en-US"/>
          </a:p>
        </p:txBody>
      </p:sp>
    </p:spTree>
    <p:extLst>
      <p:ext uri="{BB962C8B-B14F-4D97-AF65-F5344CB8AC3E}">
        <p14:creationId xmlns:p14="http://schemas.microsoft.com/office/powerpoint/2010/main" val="155785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Taken from Rapid Monitoring Survey Slides.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52</a:t>
            </a:fld>
            <a:endParaRPr lang="en-US"/>
          </a:p>
        </p:txBody>
      </p:sp>
    </p:spTree>
    <p:extLst>
      <p:ext uri="{BB962C8B-B14F-4D97-AF65-F5344CB8AC3E}">
        <p14:creationId xmlns:p14="http://schemas.microsoft.com/office/powerpoint/2010/main" val="2518904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Optional: personalise, by changing to a picture from your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Copyright Commonwealth of Australia (GBRMPA)</a:t>
            </a:r>
          </a:p>
        </p:txBody>
      </p:sp>
      <p:sp>
        <p:nvSpPr>
          <p:cNvPr id="4" name="Slide Number Placeholder 3"/>
          <p:cNvSpPr>
            <a:spLocks noGrp="1"/>
          </p:cNvSpPr>
          <p:nvPr>
            <p:ph type="sldNum" sz="quarter" idx="5"/>
          </p:nvPr>
        </p:nvSpPr>
        <p:spPr/>
        <p:txBody>
          <a:bodyPr/>
          <a:lstStyle/>
          <a:p>
            <a:fld id="{B9742E52-36FF-A241-B71F-ABA947B51DE1}" type="slidenum">
              <a:rPr lang="en-US" smtClean="0"/>
              <a:t>57</a:t>
            </a:fld>
            <a:endParaRPr lang="en-US"/>
          </a:p>
        </p:txBody>
      </p:sp>
    </p:spTree>
    <p:extLst>
      <p:ext uri="{BB962C8B-B14F-4D97-AF65-F5344CB8AC3E}">
        <p14:creationId xmlns:p14="http://schemas.microsoft.com/office/powerpoint/2010/main" val="3468194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Optional: personalise, by changing to a picture from your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Copyright Commonwealth of Australia (GBRMPA)</a:t>
            </a:r>
          </a:p>
        </p:txBody>
      </p:sp>
      <p:sp>
        <p:nvSpPr>
          <p:cNvPr id="4" name="Slide Number Placeholder 3"/>
          <p:cNvSpPr>
            <a:spLocks noGrp="1"/>
          </p:cNvSpPr>
          <p:nvPr>
            <p:ph type="sldNum" sz="quarter" idx="5"/>
          </p:nvPr>
        </p:nvSpPr>
        <p:spPr/>
        <p:txBody>
          <a:bodyPr/>
          <a:lstStyle/>
          <a:p>
            <a:fld id="{B9742E52-36FF-A241-B71F-ABA947B51DE1}" type="slidenum">
              <a:rPr lang="en-US" smtClean="0"/>
              <a:t>58</a:t>
            </a:fld>
            <a:endParaRPr lang="en-US"/>
          </a:p>
        </p:txBody>
      </p:sp>
    </p:spTree>
    <p:extLst>
      <p:ext uri="{BB962C8B-B14F-4D97-AF65-F5344CB8AC3E}">
        <p14:creationId xmlns:p14="http://schemas.microsoft.com/office/powerpoint/2010/main" val="289186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overarching inquiry question that encompasses the entire BAMBFAD Program and is the starting slide to this presentation. </a:t>
            </a:r>
          </a:p>
        </p:txBody>
      </p:sp>
      <p:sp>
        <p:nvSpPr>
          <p:cNvPr id="4" name="Slide Number Placeholder 3"/>
          <p:cNvSpPr>
            <a:spLocks noGrp="1"/>
          </p:cNvSpPr>
          <p:nvPr>
            <p:ph type="sldNum" sz="quarter" idx="5"/>
          </p:nvPr>
        </p:nvSpPr>
        <p:spPr/>
        <p:txBody>
          <a:bodyPr/>
          <a:lstStyle/>
          <a:p>
            <a:fld id="{234FA360-BF07-4CF2-9CA5-041D33D8111D}" type="slidenum">
              <a:rPr lang="en-AU" smtClean="0"/>
              <a:t>5</a:t>
            </a:fld>
            <a:endParaRPr lang="en-AU"/>
          </a:p>
        </p:txBody>
      </p:sp>
    </p:spTree>
    <p:extLst>
      <p:ext uri="{BB962C8B-B14F-4D97-AF65-F5344CB8AC3E}">
        <p14:creationId xmlns:p14="http://schemas.microsoft.com/office/powerpoint/2010/main" val="10783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Optional: Replace with pictures of your operation and your Master Reef Guide/s here.</a:t>
            </a:r>
          </a:p>
          <a:p>
            <a:r>
              <a:rPr lang="en-AU" dirty="0"/>
              <a:t>Image: </a:t>
            </a:r>
            <a:r>
              <a:rPr lang="en-US" dirty="0"/>
              <a:t>M. Knapton, 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6</a:t>
            </a:fld>
            <a:endParaRPr lang="en-US"/>
          </a:p>
        </p:txBody>
      </p:sp>
    </p:spTree>
    <p:extLst>
      <p:ext uri="{BB962C8B-B14F-4D97-AF65-F5344CB8AC3E}">
        <p14:creationId xmlns:p14="http://schemas.microsoft.com/office/powerpoint/2010/main" val="322728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Idea: you could organise a prize for the person with the most correct answers?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a:t>
            </a:fld>
            <a:endParaRPr lang="en-US"/>
          </a:p>
        </p:txBody>
      </p:sp>
    </p:spTree>
    <p:extLst>
      <p:ext uri="{BB962C8B-B14F-4D97-AF65-F5344CB8AC3E}">
        <p14:creationId xmlns:p14="http://schemas.microsoft.com/office/powerpoint/2010/main" val="2448124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Jones,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14</a:t>
            </a:fld>
            <a:endParaRPr lang="en-US"/>
          </a:p>
        </p:txBody>
      </p:sp>
    </p:spTree>
    <p:extLst>
      <p:ext uri="{BB962C8B-B14F-4D97-AF65-F5344CB8AC3E}">
        <p14:creationId xmlns:p14="http://schemas.microsoft.com/office/powerpoint/2010/main" val="2701141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C. Jones, Copyright Commonwealth</a:t>
            </a:r>
            <a:r>
              <a:rPr lang="en-AU" baseline="0" dirty="0"/>
              <a:t>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16</a:t>
            </a:fld>
            <a:endParaRPr lang="en-US"/>
          </a:p>
        </p:txBody>
      </p:sp>
    </p:spTree>
    <p:extLst>
      <p:ext uri="{BB962C8B-B14F-4D97-AF65-F5344CB8AC3E}">
        <p14:creationId xmlns:p14="http://schemas.microsoft.com/office/powerpoint/2010/main" val="3161638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T. Mayne,</a:t>
            </a:r>
            <a:r>
              <a:rPr lang="en-AU" baseline="0" dirty="0"/>
              <a:t> </a:t>
            </a:r>
            <a:r>
              <a:rPr lang="en-US" baseline="0"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18</a:t>
            </a:fld>
            <a:endParaRPr lang="en-US"/>
          </a:p>
        </p:txBody>
      </p:sp>
    </p:spTree>
    <p:extLst>
      <p:ext uri="{BB962C8B-B14F-4D97-AF65-F5344CB8AC3E}">
        <p14:creationId xmlns:p14="http://schemas.microsoft.com/office/powerpoint/2010/main" val="165394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Jones, </a:t>
            </a:r>
            <a:r>
              <a:rPr lang="en-US" baseline="0"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20</a:t>
            </a:fld>
            <a:endParaRPr lang="en-US"/>
          </a:p>
        </p:txBody>
      </p:sp>
    </p:spTree>
    <p:extLst>
      <p:ext uri="{BB962C8B-B14F-4D97-AF65-F5344CB8AC3E}">
        <p14:creationId xmlns:p14="http://schemas.microsoft.com/office/powerpoint/2010/main" val="1976070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4B91-C551-DC4C-AF5A-3851C1C40CE5}"/>
              </a:ext>
            </a:extLst>
          </p:cNvPr>
          <p:cNvSpPr>
            <a:spLocks noGrp="1"/>
          </p:cNvSpPr>
          <p:nvPr>
            <p:ph type="ctrTitle"/>
          </p:nvPr>
        </p:nvSpPr>
        <p:spPr>
          <a:xfrm>
            <a:off x="515938" y="2214075"/>
            <a:ext cx="7818437" cy="2098289"/>
          </a:xfrm>
          <a:prstGeom prst="rect">
            <a:avLst/>
          </a:prstGeom>
        </p:spPr>
        <p:txBody>
          <a:bodyPr anchor="b">
            <a:noAutofit/>
          </a:bodyPr>
          <a:lstStyle>
            <a:lvl1pPr algn="l">
              <a:spcAft>
                <a:spcPts val="1200"/>
              </a:spcAft>
              <a:defRPr sz="6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F8912B0-6D4C-BC4C-BC1B-A780DD14D961}"/>
              </a:ext>
            </a:extLst>
          </p:cNvPr>
          <p:cNvSpPr>
            <a:spLocks noGrp="1"/>
          </p:cNvSpPr>
          <p:nvPr>
            <p:ph type="subTitle" idx="1"/>
          </p:nvPr>
        </p:nvSpPr>
        <p:spPr>
          <a:xfrm>
            <a:off x="515938" y="4935533"/>
            <a:ext cx="7818438" cy="843105"/>
          </a:xfrm>
          <a:prstGeom prst="rect">
            <a:avLst/>
          </a:prstGeom>
        </p:spPr>
        <p:txBody>
          <a:bodyPr>
            <a:noAutofit/>
          </a:bodyPr>
          <a:lstStyle>
            <a:lvl1pPr marL="0" indent="0" algn="l">
              <a:spcBef>
                <a:spcPts val="0"/>
              </a:spcBef>
              <a:spcAft>
                <a:spcPts val="60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a:extLst>
              <a:ext uri="{FF2B5EF4-FFF2-40B4-BE49-F238E27FC236}">
                <a16:creationId xmlns:a16="http://schemas.microsoft.com/office/drawing/2014/main" id="{085CBC53-42B9-E64F-9233-FB1DB56D8BD2}"/>
              </a:ext>
            </a:extLst>
          </p:cNvPr>
          <p:cNvPicPr>
            <a:picLocks noChangeAspect="1"/>
          </p:cNvPicPr>
          <p:nvPr userDrawn="1"/>
        </p:nvPicPr>
        <p:blipFill>
          <a:blip r:embed="rId3"/>
          <a:srcRect/>
          <a:stretch/>
        </p:blipFill>
        <p:spPr>
          <a:xfrm>
            <a:off x="292095" y="341310"/>
            <a:ext cx="2866734" cy="1045514"/>
          </a:xfrm>
          <a:prstGeom prst="rect">
            <a:avLst/>
          </a:prstGeom>
        </p:spPr>
      </p:pic>
      <p:cxnSp>
        <p:nvCxnSpPr>
          <p:cNvPr id="17" name="Straight Connector 16">
            <a:extLst>
              <a:ext uri="{FF2B5EF4-FFF2-40B4-BE49-F238E27FC236}">
                <a16:creationId xmlns:a16="http://schemas.microsoft.com/office/drawing/2014/main" id="{E90F01C3-7FD3-B44F-B1C2-882BFEC1B037}"/>
              </a:ext>
            </a:extLst>
          </p:cNvPr>
          <p:cNvCxnSpPr/>
          <p:nvPr userDrawn="1"/>
        </p:nvCxnSpPr>
        <p:spPr>
          <a:xfrm>
            <a:off x="515938" y="4643925"/>
            <a:ext cx="652303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6325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ex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71124A-7541-2E44-A419-9DECD8C59777}"/>
              </a:ext>
            </a:extLst>
          </p:cNvPr>
          <p:cNvSpPr>
            <a:spLocks noGrp="1"/>
          </p:cNvSpPr>
          <p:nvPr>
            <p:ph type="body" sz="quarter" idx="12"/>
          </p:nvPr>
        </p:nvSpPr>
        <p:spPr>
          <a:xfrm>
            <a:off x="515938" y="549275"/>
            <a:ext cx="11160125" cy="5280025"/>
          </a:xfrm>
          <a:prstGeom prst="rect">
            <a:avLst/>
          </a:prstGeom>
        </p:spPr>
        <p:txBody>
          <a:bodyPr anchor="ctr" anchorCtr="0"/>
          <a:lstStyle>
            <a:lvl1pPr algn="ctr">
              <a:buNone/>
              <a:defRPr sz="5400"/>
            </a:lvl1pPr>
            <a:lvl2pPr algn="ctr">
              <a:buNone/>
              <a:defRPr sz="5400"/>
            </a:lvl2pPr>
            <a:lvl3pPr algn="ctr">
              <a:buNone/>
              <a:defRPr sz="5400"/>
            </a:lvl3pPr>
            <a:lvl4pPr algn="ctr">
              <a:buNone/>
              <a:defRPr sz="5400"/>
            </a:lvl4pPr>
            <a:lvl5pPr algn="ctr">
              <a:buNone/>
              <a:defRPr sz="5400"/>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7F152DF2-DD01-9C40-BBF7-B1B26FA327E0}"/>
              </a:ext>
            </a:extLst>
          </p:cNvPr>
          <p:cNvSpPr>
            <a:spLocks noGrp="1"/>
          </p:cNvSpPr>
          <p:nvPr>
            <p:ph type="sldNum" sz="quarter" idx="13"/>
          </p:nvPr>
        </p:nvSpPr>
        <p:spPr>
          <a:xfrm>
            <a:off x="8932862" y="6356350"/>
            <a:ext cx="2743200" cy="365125"/>
          </a:xfrm>
          <a:prstGeom prst="rect">
            <a:avLst/>
          </a:prstGeom>
          <a:noFill/>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658C9313-90D3-224C-A4B4-8265B286E2D8}"/>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Tree>
    <p:extLst>
      <p:ext uri="{BB962C8B-B14F-4D97-AF65-F5344CB8AC3E}">
        <p14:creationId xmlns:p14="http://schemas.microsoft.com/office/powerpoint/2010/main" val="33264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71124A-7541-2E44-A419-9DECD8C59777}"/>
              </a:ext>
            </a:extLst>
          </p:cNvPr>
          <p:cNvSpPr>
            <a:spLocks noGrp="1"/>
          </p:cNvSpPr>
          <p:nvPr>
            <p:ph type="body" sz="quarter" idx="12"/>
          </p:nvPr>
        </p:nvSpPr>
        <p:spPr>
          <a:xfrm>
            <a:off x="515938" y="549275"/>
            <a:ext cx="11160125" cy="5280025"/>
          </a:xfrm>
          <a:prstGeom prst="rect">
            <a:avLst/>
          </a:prstGeom>
        </p:spPr>
        <p:txBody>
          <a:bodyPr anchor="ctr" anchorCtr="0"/>
          <a:lstStyle>
            <a:lvl1pPr algn="ctr">
              <a:buNone/>
              <a:defRPr sz="5400">
                <a:solidFill>
                  <a:schemeClr val="bg1"/>
                </a:solidFill>
              </a:defRPr>
            </a:lvl1pPr>
            <a:lvl2pPr algn="ctr">
              <a:buNone/>
              <a:defRPr sz="5400"/>
            </a:lvl2pPr>
            <a:lvl3pPr algn="ctr">
              <a:buNone/>
              <a:defRPr sz="5400"/>
            </a:lvl3pPr>
            <a:lvl4pPr algn="ctr">
              <a:buNone/>
              <a:defRPr sz="5400"/>
            </a:lvl4pPr>
            <a:lvl5pPr algn="ctr">
              <a:buNone/>
              <a:defRPr sz="5400"/>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7F152DF2-DD01-9C40-BBF7-B1B26FA327E0}"/>
              </a:ext>
            </a:extLst>
          </p:cNvPr>
          <p:cNvSpPr>
            <a:spLocks noGrp="1"/>
          </p:cNvSpPr>
          <p:nvPr>
            <p:ph type="sldNum" sz="quarter" idx="13"/>
          </p:nvPr>
        </p:nvSpPr>
        <p:spPr>
          <a:xfrm>
            <a:off x="8932862" y="6356350"/>
            <a:ext cx="2743200" cy="365125"/>
          </a:xfrm>
          <a:prstGeom prst="rect">
            <a:avLst/>
          </a:prstGeom>
          <a:noFill/>
        </p:spPr>
        <p:txBody>
          <a:bodyPr/>
          <a:lstStyle>
            <a:lvl1pPr>
              <a:defRPr sz="1200">
                <a:solidFill>
                  <a:schemeClr val="bg1"/>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658C9313-90D3-224C-A4B4-8265B286E2D8}"/>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rPr>
              <a:t>Be a Marine Biologist for a Day</a:t>
            </a:r>
          </a:p>
        </p:txBody>
      </p:sp>
    </p:spTree>
    <p:extLst>
      <p:ext uri="{BB962C8B-B14F-4D97-AF65-F5344CB8AC3E}">
        <p14:creationId xmlns:p14="http://schemas.microsoft.com/office/powerpoint/2010/main" val="3281125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92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03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E9A82-6101-1746-B981-833CB27B3C31}"/>
              </a:ext>
            </a:extLst>
          </p:cNvPr>
          <p:cNvSpPr>
            <a:spLocks noGrp="1"/>
          </p:cNvSpPr>
          <p:nvPr>
            <p:ph idx="1"/>
          </p:nvPr>
        </p:nvSpPr>
        <p:spPr>
          <a:xfrm>
            <a:off x="515939" y="1295655"/>
            <a:ext cx="11160124" cy="4847969"/>
          </a:xfrm>
          <a:prstGeom prst="rect">
            <a:avLst/>
          </a:prstGeom>
        </p:spPr>
        <p:txBody>
          <a:bodyPr>
            <a:noAutofit/>
          </a:bodyPr>
          <a:lstStyle>
            <a:lvl1pPr marL="0" indent="0">
              <a:lnSpc>
                <a:spcPct val="100000"/>
              </a:lnSpc>
              <a:spcBef>
                <a:spcPts val="0"/>
              </a:spcBef>
              <a:spcAft>
                <a:spcPts val="1200"/>
              </a:spcAft>
              <a:buNone/>
              <a:defRPr sz="2000">
                <a:solidFill>
                  <a:schemeClr val="bg1"/>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1" name="Title 1">
            <a:extLst>
              <a:ext uri="{FF2B5EF4-FFF2-40B4-BE49-F238E27FC236}">
                <a16:creationId xmlns:a16="http://schemas.microsoft.com/office/drawing/2014/main" id="{FCCE7242-F120-3246-82C6-464A0819426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bg1"/>
                </a:solidFill>
              </a:defRPr>
            </a:lvl1pPr>
          </a:lstStyle>
          <a:p>
            <a:r>
              <a:rPr lang="en-GB" dirty="0"/>
              <a:t>Click to edit Master title style</a:t>
            </a:r>
            <a:endParaRPr lang="en-US" dirty="0"/>
          </a:p>
        </p:txBody>
      </p:sp>
      <p:sp>
        <p:nvSpPr>
          <p:cNvPr id="12" name="TextBox 11">
            <a:extLst>
              <a:ext uri="{FF2B5EF4-FFF2-40B4-BE49-F238E27FC236}">
                <a16:creationId xmlns:a16="http://schemas.microsoft.com/office/drawing/2014/main" id="{7085AA76-476B-8F4C-9893-D6C10D49B640}"/>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rPr>
              <a:t>Be a Marine Biologist for a Day</a:t>
            </a:r>
          </a:p>
        </p:txBody>
      </p:sp>
      <p:sp>
        <p:nvSpPr>
          <p:cNvPr id="14" name="Slide Number Placeholder 5">
            <a:extLst>
              <a:ext uri="{FF2B5EF4-FFF2-40B4-BE49-F238E27FC236}">
                <a16:creationId xmlns:a16="http://schemas.microsoft.com/office/drawing/2014/main" id="{21B9165B-56AA-E543-95C7-AC2D3CE22FDC}"/>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bg1"/>
                </a:solidFill>
              </a:defRPr>
            </a:lvl1pPr>
          </a:lstStyle>
          <a:p>
            <a:pPr algn="r"/>
            <a:fld id="{A23E3DB6-7D61-2E4C-8C80-E9322AEA1496}" type="slidenum">
              <a:rPr lang="en-US" smtClean="0"/>
              <a:pPr algn="r"/>
              <a:t>‹#›</a:t>
            </a:fld>
            <a:endParaRPr lang="en-US" dirty="0"/>
          </a:p>
        </p:txBody>
      </p:sp>
    </p:spTree>
    <p:extLst>
      <p:ext uri="{BB962C8B-B14F-4D97-AF65-F5344CB8AC3E}">
        <p14:creationId xmlns:p14="http://schemas.microsoft.com/office/powerpoint/2010/main" val="376110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0027BAA-A48D-C64B-932C-7AA336B3C0F3}"/>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C1222EFF-7CC0-EF4B-B73E-C2ADBFEE8731}" type="slidenum">
              <a:rPr lang="en-US" smtClean="0"/>
              <a:pPr algn="r"/>
              <a:t>‹#›</a:t>
            </a:fld>
            <a:endParaRPr lang="en-US" dirty="0"/>
          </a:p>
        </p:txBody>
      </p:sp>
      <p:sp>
        <p:nvSpPr>
          <p:cNvPr id="10" name="TextBox 9">
            <a:extLst>
              <a:ext uri="{FF2B5EF4-FFF2-40B4-BE49-F238E27FC236}">
                <a16:creationId xmlns:a16="http://schemas.microsoft.com/office/drawing/2014/main" id="{D4ACAF4C-AE88-1949-82BC-EC468E2DA205}"/>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2" name="Title 1">
            <a:extLst>
              <a:ext uri="{FF2B5EF4-FFF2-40B4-BE49-F238E27FC236}">
                <a16:creationId xmlns:a16="http://schemas.microsoft.com/office/drawing/2014/main" id="{5A7E7987-518B-6944-9A79-F87E3CF28F2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
        <p:nvSpPr>
          <p:cNvPr id="6" name="Content Placeholder 2">
            <a:extLst>
              <a:ext uri="{FF2B5EF4-FFF2-40B4-BE49-F238E27FC236}">
                <a16:creationId xmlns:a16="http://schemas.microsoft.com/office/drawing/2014/main" id="{125C208F-C2E5-8740-AB72-2574909397B2}"/>
              </a:ext>
            </a:extLst>
          </p:cNvPr>
          <p:cNvSpPr>
            <a:spLocks noGrp="1"/>
          </p:cNvSpPr>
          <p:nvPr>
            <p:ph idx="1"/>
          </p:nvPr>
        </p:nvSpPr>
        <p:spPr>
          <a:xfrm>
            <a:off x="515939" y="1295655"/>
            <a:ext cx="11160124" cy="4847969"/>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65910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2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0027BAA-A48D-C64B-932C-7AA336B3C0F3}"/>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C1222EFF-7CC0-EF4B-B73E-C2ADBFEE8731}" type="slidenum">
              <a:rPr lang="en-US" smtClean="0"/>
              <a:pPr algn="r"/>
              <a:t>‹#›</a:t>
            </a:fld>
            <a:endParaRPr lang="en-US" dirty="0"/>
          </a:p>
        </p:txBody>
      </p:sp>
      <p:sp>
        <p:nvSpPr>
          <p:cNvPr id="10" name="TextBox 9">
            <a:extLst>
              <a:ext uri="{FF2B5EF4-FFF2-40B4-BE49-F238E27FC236}">
                <a16:creationId xmlns:a16="http://schemas.microsoft.com/office/drawing/2014/main" id="{D4ACAF4C-AE88-1949-82BC-EC468E2DA205}"/>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2" name="Title 1">
            <a:extLst>
              <a:ext uri="{FF2B5EF4-FFF2-40B4-BE49-F238E27FC236}">
                <a16:creationId xmlns:a16="http://schemas.microsoft.com/office/drawing/2014/main" id="{5A7E7987-518B-6944-9A79-F87E3CF28F2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
        <p:nvSpPr>
          <p:cNvPr id="6" name="Content Placeholder 2">
            <a:extLst>
              <a:ext uri="{FF2B5EF4-FFF2-40B4-BE49-F238E27FC236}">
                <a16:creationId xmlns:a16="http://schemas.microsoft.com/office/drawing/2014/main" id="{125C208F-C2E5-8740-AB72-2574909397B2}"/>
              </a:ext>
            </a:extLst>
          </p:cNvPr>
          <p:cNvSpPr>
            <a:spLocks noGrp="1"/>
          </p:cNvSpPr>
          <p:nvPr>
            <p:ph idx="1"/>
          </p:nvPr>
        </p:nvSpPr>
        <p:spPr>
          <a:xfrm>
            <a:off x="515939" y="1295655"/>
            <a:ext cx="11160124" cy="4847969"/>
          </a:xfrm>
          <a:prstGeom prst="rect">
            <a:avLst/>
          </a:prstGeom>
        </p:spPr>
        <p:txBody>
          <a:bodyPr numCol="2" spcCol="360000">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66135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14" name="Content Placeholder 2">
            <a:extLst>
              <a:ext uri="{FF2B5EF4-FFF2-40B4-BE49-F238E27FC236}">
                <a16:creationId xmlns:a16="http://schemas.microsoft.com/office/drawing/2014/main" id="{6719EF04-1AD1-CF4B-8113-F630068E7AFA}"/>
              </a:ext>
            </a:extLst>
          </p:cNvPr>
          <p:cNvSpPr>
            <a:spLocks noGrp="1"/>
          </p:cNvSpPr>
          <p:nvPr>
            <p:ph idx="13"/>
          </p:nvPr>
        </p:nvSpPr>
        <p:spPr>
          <a:xfrm>
            <a:off x="6286543" y="1295655"/>
            <a:ext cx="5390592" cy="4847968"/>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1295655"/>
            <a:ext cx="5389519" cy="4847969"/>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7" name="Title 1">
            <a:extLst>
              <a:ext uri="{FF2B5EF4-FFF2-40B4-BE49-F238E27FC236}">
                <a16:creationId xmlns:a16="http://schemas.microsoft.com/office/drawing/2014/main" id="{CE3EB369-467B-234C-A3BF-364DDC42CE10}"/>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89096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9B778388-2F3E-4A4C-A3E1-E4AA9087CCB9}"/>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bg1"/>
                </a:solidFill>
              </a:defRPr>
            </a:lvl1pPr>
          </a:lstStyle>
          <a:p>
            <a:pPr algn="r"/>
            <a:fld id="{9F22CC13-5CF8-3442-9E61-DD8983EAEEE2}" type="slidenum">
              <a:rPr lang="en-US" smtClean="0"/>
              <a:pPr algn="r"/>
              <a:t>‹#›</a:t>
            </a:fld>
            <a:endParaRPr lang="en-US" dirty="0"/>
          </a:p>
        </p:txBody>
      </p:sp>
      <p:sp>
        <p:nvSpPr>
          <p:cNvPr id="16" name="TextBox 15">
            <a:extLst>
              <a:ext uri="{FF2B5EF4-FFF2-40B4-BE49-F238E27FC236}">
                <a16:creationId xmlns:a16="http://schemas.microsoft.com/office/drawing/2014/main" id="{675FEBF2-30FD-1445-894F-CBF50D444632}"/>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rPr>
              <a:t>Be a Marine Biologist for a Day</a:t>
            </a:r>
          </a:p>
        </p:txBody>
      </p:sp>
      <p:sp>
        <p:nvSpPr>
          <p:cNvPr id="18" name="Content Placeholder 2">
            <a:extLst>
              <a:ext uri="{FF2B5EF4-FFF2-40B4-BE49-F238E27FC236}">
                <a16:creationId xmlns:a16="http://schemas.microsoft.com/office/drawing/2014/main" id="{43D01A11-B0AD-3242-AD0A-BA10A6D01CF7}"/>
              </a:ext>
            </a:extLst>
          </p:cNvPr>
          <p:cNvSpPr>
            <a:spLocks noGrp="1"/>
          </p:cNvSpPr>
          <p:nvPr>
            <p:ph idx="13"/>
          </p:nvPr>
        </p:nvSpPr>
        <p:spPr>
          <a:xfrm>
            <a:off x="6286543" y="1296170"/>
            <a:ext cx="5390592" cy="4847454"/>
          </a:xfrm>
          <a:prstGeom prst="rect">
            <a:avLst/>
          </a:prstGeom>
        </p:spPr>
        <p:txBody>
          <a:bodyPr>
            <a:noAutofit/>
          </a:bodyPr>
          <a:lstStyle>
            <a:lvl1pPr marL="0" indent="0">
              <a:lnSpc>
                <a:spcPct val="100000"/>
              </a:lnSpc>
              <a:spcBef>
                <a:spcPts val="0"/>
              </a:spcBef>
              <a:spcAft>
                <a:spcPts val="1200"/>
              </a:spcAft>
              <a:buNone/>
              <a:defRPr sz="2000">
                <a:solidFill>
                  <a:schemeClr val="bg1"/>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3F22139D-7499-874F-B96A-D55615FEC81D}"/>
              </a:ext>
            </a:extLst>
          </p:cNvPr>
          <p:cNvSpPr>
            <a:spLocks noGrp="1"/>
          </p:cNvSpPr>
          <p:nvPr>
            <p:ph idx="1"/>
          </p:nvPr>
        </p:nvSpPr>
        <p:spPr>
          <a:xfrm>
            <a:off x="515939" y="1295655"/>
            <a:ext cx="5389519" cy="4847969"/>
          </a:xfrm>
          <a:prstGeom prst="rect">
            <a:avLst/>
          </a:prstGeom>
        </p:spPr>
        <p:txBody>
          <a:bodyPr>
            <a:noAutofit/>
          </a:bodyPr>
          <a:lstStyle>
            <a:lvl1pPr marL="0" indent="0">
              <a:lnSpc>
                <a:spcPct val="100000"/>
              </a:lnSpc>
              <a:spcBef>
                <a:spcPts val="0"/>
              </a:spcBef>
              <a:spcAft>
                <a:spcPts val="1200"/>
              </a:spcAft>
              <a:buNone/>
              <a:defRPr sz="2000">
                <a:solidFill>
                  <a:schemeClr val="bg1"/>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20" name="Title 1">
            <a:extLst>
              <a:ext uri="{FF2B5EF4-FFF2-40B4-BE49-F238E27FC236}">
                <a16:creationId xmlns:a16="http://schemas.microsoft.com/office/drawing/2014/main" id="{285BEEE6-4F68-D14C-B0A9-B29422BC9CE5}"/>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29806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549275"/>
            <a:ext cx="5389519" cy="5594349"/>
          </a:xfrm>
          <a:prstGeom prst="rect">
            <a:avLst/>
          </a:prstGeom>
        </p:spPr>
        <p:txBody>
          <a:bodyPr anchor="ctr">
            <a:noAutofit/>
          </a:bodyPr>
          <a:lstStyle>
            <a:lvl1pPr marL="0" indent="0" algn="ctr" rtl="0">
              <a:lnSpc>
                <a:spcPct val="100000"/>
              </a:lnSpc>
              <a:spcBef>
                <a:spcPts val="0"/>
              </a:spcBef>
              <a:spcAft>
                <a:spcPts val="1200"/>
              </a:spcAft>
              <a:buFont typeface="Arial" panose="020B0604020202020204" pitchFamily="34" charset="0"/>
              <a:buNone/>
              <a:defRPr sz="44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3" name="Picture Placeholder 2">
            <a:extLst>
              <a:ext uri="{FF2B5EF4-FFF2-40B4-BE49-F238E27FC236}">
                <a16:creationId xmlns:a16="http://schemas.microsoft.com/office/drawing/2014/main" id="{7E86E751-C763-664E-BEBA-7CD06A364BB0}"/>
              </a:ext>
            </a:extLst>
          </p:cNvPr>
          <p:cNvSpPr>
            <a:spLocks noGrp="1"/>
          </p:cNvSpPr>
          <p:nvPr>
            <p:ph type="pic" sz="quarter" idx="14" hasCustomPrompt="1"/>
          </p:nvPr>
        </p:nvSpPr>
        <p:spPr>
          <a:xfrm>
            <a:off x="6286500" y="549274"/>
            <a:ext cx="5389563" cy="5594400"/>
          </a:xfrm>
          <a:prstGeom prst="rect">
            <a:avLst/>
          </a:prstGeom>
        </p:spPr>
        <p:txBody>
          <a:bodyPr anchor="ctr" anchorCtr="0"/>
          <a:lstStyle>
            <a:lvl1pPr>
              <a:buNone/>
              <a:defRPr/>
            </a:lvl1pPr>
          </a:lstStyle>
          <a:p>
            <a:pPr algn="ctr"/>
            <a:r>
              <a:rPr lang="en-US" sz="2800" dirty="0"/>
              <a:t>Insert picture of Reef Guide</a:t>
            </a:r>
          </a:p>
        </p:txBody>
      </p:sp>
    </p:spTree>
    <p:extLst>
      <p:ext uri="{BB962C8B-B14F-4D97-AF65-F5344CB8AC3E}">
        <p14:creationId xmlns:p14="http://schemas.microsoft.com/office/powerpoint/2010/main" val="283442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bg1"/>
                </a:solidFill>
              </a:defRPr>
            </a:lvl1pPr>
          </a:lstStyle>
          <a:p>
            <a:pPr algn="r"/>
            <a:fld id="{275F0495-0EA6-8F48-9FDA-F603597FF733}" type="slidenum">
              <a:rPr lang="en-US" smtClean="0"/>
              <a:pPr algn="r"/>
              <a:t>‹#›</a:t>
            </a:fld>
            <a:endParaRPr lang="en-US" dirty="0"/>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549275"/>
            <a:ext cx="5389519" cy="5594349"/>
          </a:xfrm>
          <a:prstGeom prst="rect">
            <a:avLst/>
          </a:prstGeom>
        </p:spPr>
        <p:txBody>
          <a:bodyPr anchor="ctr">
            <a:noAutofit/>
          </a:bodyPr>
          <a:lstStyle>
            <a:lvl1pPr marL="0" indent="0" algn="ctr" rtl="0">
              <a:lnSpc>
                <a:spcPct val="100000"/>
              </a:lnSpc>
              <a:spcBef>
                <a:spcPts val="0"/>
              </a:spcBef>
              <a:spcAft>
                <a:spcPts val="1200"/>
              </a:spcAft>
              <a:buFont typeface="Arial" panose="020B0604020202020204" pitchFamily="34" charset="0"/>
              <a:buNone/>
              <a:defRPr sz="4400">
                <a:solidFill>
                  <a:schemeClr val="bg1"/>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3" name="Picture Placeholder 2">
            <a:extLst>
              <a:ext uri="{FF2B5EF4-FFF2-40B4-BE49-F238E27FC236}">
                <a16:creationId xmlns:a16="http://schemas.microsoft.com/office/drawing/2014/main" id="{7E86E751-C763-664E-BEBA-7CD06A364BB0}"/>
              </a:ext>
            </a:extLst>
          </p:cNvPr>
          <p:cNvSpPr>
            <a:spLocks noGrp="1"/>
          </p:cNvSpPr>
          <p:nvPr>
            <p:ph type="pic" sz="quarter" idx="14" hasCustomPrompt="1"/>
          </p:nvPr>
        </p:nvSpPr>
        <p:spPr>
          <a:xfrm>
            <a:off x="6286500" y="549274"/>
            <a:ext cx="5389563" cy="5594400"/>
          </a:xfrm>
          <a:prstGeom prst="rect">
            <a:avLst/>
          </a:prstGeom>
        </p:spPr>
        <p:txBody>
          <a:bodyPr anchor="ctr" anchorCtr="0"/>
          <a:lstStyle>
            <a:lvl1pPr>
              <a:buNone/>
              <a:defRPr>
                <a:solidFill>
                  <a:schemeClr val="bg1"/>
                </a:solidFill>
              </a:defRPr>
            </a:lvl1pPr>
          </a:lstStyle>
          <a:p>
            <a:pPr algn="ctr"/>
            <a:r>
              <a:rPr lang="en-US" sz="2800" dirty="0"/>
              <a:t>Insert picture of Reef Guide</a:t>
            </a:r>
          </a:p>
        </p:txBody>
      </p:sp>
    </p:spTree>
    <p:extLst>
      <p:ext uri="{BB962C8B-B14F-4D97-AF65-F5344CB8AC3E}">
        <p14:creationId xmlns:p14="http://schemas.microsoft.com/office/powerpoint/2010/main" val="7929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34516900-3083-964E-84A2-3DB92695424C}"/>
              </a:ext>
            </a:extLst>
          </p:cNvPr>
          <p:cNvSpPr>
            <a:spLocks noGrp="1"/>
          </p:cNvSpPr>
          <p:nvPr>
            <p:ph type="media" sz="quarter" idx="12"/>
          </p:nvPr>
        </p:nvSpPr>
        <p:spPr>
          <a:xfrm>
            <a:off x="515938" y="549275"/>
            <a:ext cx="11160125" cy="556577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ECC7307D-7DDD-064F-89ED-35FDC86D98CC}"/>
              </a:ext>
            </a:extLst>
          </p:cNvPr>
          <p:cNvSpPr>
            <a:spLocks noGrp="1"/>
          </p:cNvSpPr>
          <p:nvPr>
            <p:ph type="sldNum" sz="quarter" idx="13"/>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959240BC-DCB6-C644-B788-899633B171CF}"/>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Tree>
    <p:extLst>
      <p:ext uri="{BB962C8B-B14F-4D97-AF65-F5344CB8AC3E}">
        <p14:creationId xmlns:p14="http://schemas.microsoft.com/office/powerpoint/2010/main" val="40747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15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53" r:id="rId5"/>
    <p:sldLayoutId id="2147483661" r:id="rId6"/>
    <p:sldLayoutId id="2147483662" r:id="rId7"/>
    <p:sldLayoutId id="2147483667" r:id="rId8"/>
    <p:sldLayoutId id="2147483663" r:id="rId9"/>
    <p:sldLayoutId id="2147483664" r:id="rId10"/>
    <p:sldLayoutId id="2147483665" r:id="rId11"/>
    <p:sldLayoutId id="2147483659" r:id="rId12"/>
    <p:sldLayoutId id="2147483668" r:id="rId13"/>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346" userDrawn="1">
          <p15:clr>
            <a:srgbClr val="F26B43"/>
          </p15:clr>
        </p15:guide>
        <p15:guide id="6"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48.jp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093C-7688-4D47-8192-7C04BE13E788}"/>
              </a:ext>
            </a:extLst>
          </p:cNvPr>
          <p:cNvSpPr>
            <a:spLocks noGrp="1"/>
          </p:cNvSpPr>
          <p:nvPr>
            <p:ph type="ctrTitle"/>
          </p:nvPr>
        </p:nvSpPr>
        <p:spPr>
          <a:xfrm>
            <a:off x="515938" y="1572417"/>
            <a:ext cx="7818437" cy="2375470"/>
          </a:xfrm>
        </p:spPr>
        <p:txBody>
          <a:bodyPr>
            <a:normAutofit/>
          </a:bodyPr>
          <a:lstStyle/>
          <a:p>
            <a:r>
              <a:rPr lang="en-AU" dirty="0"/>
              <a:t>Be a Marine</a:t>
            </a:r>
            <a:br>
              <a:rPr lang="en-AU" dirty="0"/>
            </a:br>
            <a:r>
              <a:rPr lang="en-AU" dirty="0"/>
              <a:t>Biologist for a Day </a:t>
            </a:r>
            <a:endParaRPr lang="en-US" sz="4000" b="1" dirty="0"/>
          </a:p>
        </p:txBody>
      </p:sp>
      <p:sp>
        <p:nvSpPr>
          <p:cNvPr id="3" name="Subtitle 2">
            <a:extLst>
              <a:ext uri="{FF2B5EF4-FFF2-40B4-BE49-F238E27FC236}">
                <a16:creationId xmlns:a16="http://schemas.microsoft.com/office/drawing/2014/main" id="{B2093BB8-080F-734F-BC76-73B38E67BF22}"/>
              </a:ext>
            </a:extLst>
          </p:cNvPr>
          <p:cNvSpPr>
            <a:spLocks noGrp="1"/>
          </p:cNvSpPr>
          <p:nvPr>
            <p:ph type="subTitle" idx="1"/>
          </p:nvPr>
        </p:nvSpPr>
        <p:spPr>
          <a:xfrm>
            <a:off x="515938" y="4852550"/>
            <a:ext cx="6534219" cy="1561502"/>
          </a:xfrm>
        </p:spPr>
        <p:txBody>
          <a:bodyPr/>
          <a:lstStyle/>
          <a:p>
            <a:r>
              <a:rPr lang="en-AU" b="1" dirty="0"/>
              <a:t>Part 2: Finding out</a:t>
            </a:r>
          </a:p>
          <a:p>
            <a:r>
              <a:rPr lang="en-AU" b="1" dirty="0"/>
              <a:t>Senior School</a:t>
            </a:r>
          </a:p>
          <a:p>
            <a:r>
              <a:rPr lang="en-AU" dirty="0"/>
              <a:t>Pre-snorkel presentation for modified </a:t>
            </a:r>
            <a:br>
              <a:rPr lang="en-AU" dirty="0"/>
            </a:br>
            <a:r>
              <a:rPr lang="en-AU" dirty="0"/>
              <a:t>10 minute timed swim</a:t>
            </a:r>
          </a:p>
        </p:txBody>
      </p:sp>
    </p:spTree>
    <p:extLst>
      <p:ext uri="{BB962C8B-B14F-4D97-AF65-F5344CB8AC3E}">
        <p14:creationId xmlns:p14="http://schemas.microsoft.com/office/powerpoint/2010/main" val="807718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1B88A-5609-48A9-B3C9-07C1B6B91833}"/>
              </a:ext>
            </a:extLst>
          </p:cNvPr>
          <p:cNvPicPr>
            <a:picLocks noChangeAspect="1"/>
          </p:cNvPicPr>
          <p:nvPr/>
        </p:nvPicPr>
        <p:blipFill rotWithShape="1">
          <a:blip r:embed="rId2"/>
          <a:srcRect l="1961" t="16835" r="2288" b="5013"/>
          <a:stretch/>
        </p:blipFill>
        <p:spPr>
          <a:xfrm>
            <a:off x="0" y="-1"/>
            <a:ext cx="12192000" cy="6858135"/>
          </a:xfrm>
          <a:prstGeom prst="rect">
            <a:avLst/>
          </a:prstGeom>
        </p:spPr>
      </p:pic>
    </p:spTree>
    <p:extLst>
      <p:ext uri="{BB962C8B-B14F-4D97-AF65-F5344CB8AC3E}">
        <p14:creationId xmlns:p14="http://schemas.microsoft.com/office/powerpoint/2010/main" val="2006546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97E73-808A-924F-B7F9-8F7ECA41F468}"/>
              </a:ext>
            </a:extLst>
          </p:cNvPr>
          <p:cNvSpPr>
            <a:spLocks noGrp="1"/>
          </p:cNvSpPr>
          <p:nvPr>
            <p:ph type="title"/>
          </p:nvPr>
        </p:nvSpPr>
        <p:spPr/>
        <p:txBody>
          <a:bodyPr/>
          <a:lstStyle/>
          <a:p>
            <a:pPr algn="ctr"/>
            <a:r>
              <a:rPr lang="en-US" sz="4400" dirty="0"/>
              <a:t>You are to complete this table.</a:t>
            </a:r>
          </a:p>
        </p:txBody>
      </p:sp>
      <p:sp>
        <p:nvSpPr>
          <p:cNvPr id="4" name="Slide Number Placeholder 3">
            <a:extLst>
              <a:ext uri="{FF2B5EF4-FFF2-40B4-BE49-F238E27FC236}">
                <a16:creationId xmlns:a16="http://schemas.microsoft.com/office/drawing/2014/main" id="{E4B86DCD-001E-5C45-9C43-31D3C06AA5B8}"/>
              </a:ext>
            </a:extLst>
          </p:cNvPr>
          <p:cNvSpPr>
            <a:spLocks noGrp="1"/>
          </p:cNvSpPr>
          <p:nvPr>
            <p:ph type="sldNum" sz="quarter" idx="12"/>
          </p:nvPr>
        </p:nvSpPr>
        <p:spPr/>
        <p:txBody>
          <a:bodyPr/>
          <a:lstStyle/>
          <a:p>
            <a:pPr algn="r"/>
            <a:fld id="{A23E3DB6-7D61-2E4C-8C80-E9322AEA1496}" type="slidenum">
              <a:rPr lang="en-US" smtClean="0"/>
              <a:pPr algn="r"/>
              <a:t>11</a:t>
            </a:fld>
            <a:endParaRPr lang="en-US" dirty="0"/>
          </a:p>
        </p:txBody>
      </p:sp>
      <p:pic>
        <p:nvPicPr>
          <p:cNvPr id="5" name="Picture 4">
            <a:extLst>
              <a:ext uri="{FF2B5EF4-FFF2-40B4-BE49-F238E27FC236}">
                <a16:creationId xmlns:a16="http://schemas.microsoft.com/office/drawing/2014/main" id="{639E9819-87E7-C442-94FD-A9368C769346}"/>
              </a:ext>
            </a:extLst>
          </p:cNvPr>
          <p:cNvPicPr>
            <a:picLocks noChangeAspect="1"/>
          </p:cNvPicPr>
          <p:nvPr/>
        </p:nvPicPr>
        <p:blipFill>
          <a:blip r:embed="rId3"/>
          <a:stretch>
            <a:fillRect/>
          </a:stretch>
        </p:blipFill>
        <p:spPr>
          <a:xfrm>
            <a:off x="925436" y="1595629"/>
            <a:ext cx="10341128" cy="4461147"/>
          </a:xfrm>
          <a:prstGeom prst="rect">
            <a:avLst/>
          </a:prstGeom>
        </p:spPr>
      </p:pic>
    </p:spTree>
    <p:extLst>
      <p:ext uri="{BB962C8B-B14F-4D97-AF65-F5344CB8AC3E}">
        <p14:creationId xmlns:p14="http://schemas.microsoft.com/office/powerpoint/2010/main" val="3959538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22A214-2592-874B-AAC9-9CB9103B835E}"/>
              </a:ext>
            </a:extLst>
          </p:cNvPr>
          <p:cNvSpPr>
            <a:spLocks noGrp="1"/>
          </p:cNvSpPr>
          <p:nvPr>
            <p:ph type="title"/>
          </p:nvPr>
        </p:nvSpPr>
        <p:spPr/>
        <p:txBody>
          <a:bodyPr/>
          <a:lstStyle/>
          <a:p>
            <a:pPr algn="ctr"/>
            <a:r>
              <a:rPr lang="en-US" sz="4400" dirty="0"/>
              <a:t>Tally as you go. Total at the end.</a:t>
            </a:r>
          </a:p>
        </p:txBody>
      </p:sp>
      <p:sp>
        <p:nvSpPr>
          <p:cNvPr id="4" name="Slide Number Placeholder 3">
            <a:extLst>
              <a:ext uri="{FF2B5EF4-FFF2-40B4-BE49-F238E27FC236}">
                <a16:creationId xmlns:a16="http://schemas.microsoft.com/office/drawing/2014/main" id="{251DFE17-883B-F244-B0EA-E56F05535781}"/>
              </a:ext>
            </a:extLst>
          </p:cNvPr>
          <p:cNvSpPr>
            <a:spLocks noGrp="1"/>
          </p:cNvSpPr>
          <p:nvPr>
            <p:ph type="sldNum" sz="quarter" idx="12"/>
          </p:nvPr>
        </p:nvSpPr>
        <p:spPr/>
        <p:txBody>
          <a:bodyPr/>
          <a:lstStyle/>
          <a:p>
            <a:pPr algn="r"/>
            <a:fld id="{A23E3DB6-7D61-2E4C-8C80-E9322AEA1496}" type="slidenum">
              <a:rPr lang="en-US" smtClean="0"/>
              <a:pPr algn="r"/>
              <a:t>12</a:t>
            </a:fld>
            <a:endParaRPr lang="en-US" dirty="0"/>
          </a:p>
        </p:txBody>
      </p:sp>
      <p:pic>
        <p:nvPicPr>
          <p:cNvPr id="5" name="Picture 4">
            <a:extLst>
              <a:ext uri="{FF2B5EF4-FFF2-40B4-BE49-F238E27FC236}">
                <a16:creationId xmlns:a16="http://schemas.microsoft.com/office/drawing/2014/main" id="{F44C17A9-841D-5545-B40E-9F8D6DD2EECF}"/>
              </a:ext>
            </a:extLst>
          </p:cNvPr>
          <p:cNvPicPr>
            <a:picLocks noChangeAspect="1"/>
          </p:cNvPicPr>
          <p:nvPr/>
        </p:nvPicPr>
        <p:blipFill>
          <a:blip r:embed="rId3"/>
          <a:stretch>
            <a:fillRect/>
          </a:stretch>
        </p:blipFill>
        <p:spPr>
          <a:xfrm>
            <a:off x="1136013" y="1597708"/>
            <a:ext cx="9919974" cy="4396060"/>
          </a:xfrm>
          <a:prstGeom prst="rect">
            <a:avLst/>
          </a:prstGeom>
        </p:spPr>
      </p:pic>
      <p:sp>
        <p:nvSpPr>
          <p:cNvPr id="6" name="TextBox 5">
            <a:extLst>
              <a:ext uri="{FF2B5EF4-FFF2-40B4-BE49-F238E27FC236}">
                <a16:creationId xmlns:a16="http://schemas.microsoft.com/office/drawing/2014/main" id="{311E702C-772B-D149-A42F-E0BF2F65A8C9}"/>
              </a:ext>
            </a:extLst>
          </p:cNvPr>
          <p:cNvSpPr txBox="1"/>
          <p:nvPr/>
        </p:nvSpPr>
        <p:spPr>
          <a:xfrm>
            <a:off x="10114018" y="2758637"/>
            <a:ext cx="683725" cy="523220"/>
          </a:xfrm>
          <a:prstGeom prst="rect">
            <a:avLst/>
          </a:prstGeom>
          <a:noFill/>
        </p:spPr>
        <p:txBody>
          <a:bodyPr wrap="square" rtlCol="0">
            <a:spAutoFit/>
          </a:bodyPr>
          <a:lstStyle/>
          <a:p>
            <a:r>
              <a:rPr lang="en-AU" sz="2800" b="1" dirty="0">
                <a:solidFill>
                  <a:schemeClr val="accent2"/>
                </a:solidFill>
              </a:rPr>
              <a:t>13</a:t>
            </a:r>
          </a:p>
        </p:txBody>
      </p:sp>
    </p:spTree>
    <p:extLst>
      <p:ext uri="{BB962C8B-B14F-4D97-AF65-F5344CB8AC3E}">
        <p14:creationId xmlns:p14="http://schemas.microsoft.com/office/powerpoint/2010/main" val="832782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13</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478158"/>
            <a:ext cx="5389519" cy="3405808"/>
          </a:xfrm>
        </p:spPr>
        <p:txBody>
          <a:bodyPr/>
          <a:lstStyle/>
          <a:p>
            <a:pPr algn="l"/>
            <a:r>
              <a:rPr lang="en-AU" sz="2000" dirty="0"/>
              <a:t>Remind students sea cucumbers could </a:t>
            </a:r>
            <a:br>
              <a:rPr lang="en-AU" sz="2000" dirty="0"/>
            </a:br>
            <a:r>
              <a:rPr lang="en-AU" sz="2000" dirty="0"/>
              <a:t>be used as a dependent variable for a research question.</a:t>
            </a:r>
          </a:p>
          <a:p>
            <a:pPr algn="l"/>
            <a:r>
              <a:rPr lang="en-AU" sz="2000" dirty="0"/>
              <a:t>Why are sea cucumbers called the </a:t>
            </a:r>
            <a:br>
              <a:rPr lang="en-AU" sz="2000" dirty="0"/>
            </a:br>
            <a:r>
              <a:rPr lang="en-AU" sz="2000" dirty="0"/>
              <a:t>vacuum cleaners of the sea</a:t>
            </a:r>
            <a:r>
              <a:rPr lang="en-AU" sz="2000" i="1" dirty="0"/>
              <a:t>?</a:t>
            </a:r>
          </a:p>
          <a:p>
            <a:pPr algn="l"/>
            <a:r>
              <a:rPr lang="en-AU" sz="2000" dirty="0"/>
              <a:t>What is the commercial value of </a:t>
            </a:r>
            <a:br>
              <a:rPr lang="en-AU" sz="2000" dirty="0"/>
            </a:br>
            <a:r>
              <a:rPr lang="en-AU" sz="2000" dirty="0"/>
              <a:t>sea cucumbers? </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cxnSp>
        <p:nvCxnSpPr>
          <p:cNvPr id="7" name="Straight Arrow Connector 6">
            <a:extLst>
              <a:ext uri="{FF2B5EF4-FFF2-40B4-BE49-F238E27FC236}">
                <a16:creationId xmlns:a16="http://schemas.microsoft.com/office/drawing/2014/main" id="{E7481C07-2BC4-0040-BF6C-E5CACE1B7B5E}"/>
              </a:ext>
            </a:extLst>
          </p:cNvPr>
          <p:cNvCxnSpPr>
            <a:cxnSpLocks/>
          </p:cNvCxnSpPr>
          <p:nvPr/>
        </p:nvCxnSpPr>
        <p:spPr>
          <a:xfrm flipV="1">
            <a:off x="5062330" y="2862469"/>
            <a:ext cx="1397125" cy="436183"/>
          </a:xfrm>
          <a:prstGeom prst="straightConnector1">
            <a:avLst/>
          </a:prstGeom>
          <a:ln w="1016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D31C27-8AF2-9146-AC6E-E955A22F8664}"/>
              </a:ext>
            </a:extLst>
          </p:cNvPr>
          <p:cNvCxnSpPr>
            <a:cxnSpLocks/>
          </p:cNvCxnSpPr>
          <p:nvPr/>
        </p:nvCxnSpPr>
        <p:spPr>
          <a:xfrm flipV="1">
            <a:off x="4638261" y="3843130"/>
            <a:ext cx="1821194" cy="569599"/>
          </a:xfrm>
          <a:prstGeom prst="straightConnector1">
            <a:avLst/>
          </a:prstGeom>
          <a:ln w="1016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57A488-2BC5-A245-AC92-B50D9F388FF0}"/>
              </a:ext>
            </a:extLst>
          </p:cNvPr>
          <p:cNvCxnSpPr>
            <a:cxnSpLocks/>
          </p:cNvCxnSpPr>
          <p:nvPr/>
        </p:nvCxnSpPr>
        <p:spPr>
          <a:xfrm flipV="1">
            <a:off x="4359965" y="5008286"/>
            <a:ext cx="2099490" cy="83740"/>
          </a:xfrm>
          <a:prstGeom prst="straightConnector1">
            <a:avLst/>
          </a:prstGeom>
          <a:ln w="1016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76BB383-5D5E-B344-A43A-8E405BE259B0}"/>
              </a:ext>
            </a:extLst>
          </p:cNvPr>
          <p:cNvSpPr/>
          <p:nvPr/>
        </p:nvSpPr>
        <p:spPr>
          <a:xfrm>
            <a:off x="515982" y="549275"/>
            <a:ext cx="7151317" cy="769441"/>
          </a:xfrm>
          <a:prstGeom prst="rect">
            <a:avLst/>
          </a:prstGeom>
        </p:spPr>
        <p:txBody>
          <a:bodyPr wrap="none">
            <a:spAutoFit/>
          </a:bodyPr>
          <a:lstStyle/>
          <a:p>
            <a:pPr>
              <a:spcAft>
                <a:spcPts val="1800"/>
              </a:spcAft>
            </a:pPr>
            <a:r>
              <a:rPr lang="en-AU" sz="4400" dirty="0"/>
              <a:t>Why count sea cucumbers?</a:t>
            </a:r>
          </a:p>
        </p:txBody>
      </p:sp>
      <p:sp>
        <p:nvSpPr>
          <p:cNvPr id="25" name="Rectangle 24">
            <a:extLst>
              <a:ext uri="{FF2B5EF4-FFF2-40B4-BE49-F238E27FC236}">
                <a16:creationId xmlns:a16="http://schemas.microsoft.com/office/drawing/2014/main" id="{81818B8B-604C-7841-9491-874FCACA636C}"/>
              </a:ext>
            </a:extLst>
          </p:cNvPr>
          <p:cNvSpPr/>
          <p:nvPr/>
        </p:nvSpPr>
        <p:spPr>
          <a:xfrm>
            <a:off x="6625498" y="3631709"/>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1E4D83A-1F73-0E45-BB9C-5AF9E60468C2}"/>
              </a:ext>
            </a:extLst>
          </p:cNvPr>
          <p:cNvSpPr/>
          <p:nvPr/>
        </p:nvSpPr>
        <p:spPr>
          <a:xfrm>
            <a:off x="6572489" y="2505274"/>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4CFF9E1-E589-134B-B3F9-82F1A544860B}"/>
              </a:ext>
            </a:extLst>
          </p:cNvPr>
          <p:cNvSpPr/>
          <p:nvPr/>
        </p:nvSpPr>
        <p:spPr>
          <a:xfrm>
            <a:off x="6612246" y="4744891"/>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498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4BF977-6A2E-5F46-891D-169353B869F4}"/>
              </a:ext>
            </a:extLst>
          </p:cNvPr>
          <p:cNvSpPr>
            <a:spLocks noGrp="1"/>
          </p:cNvSpPr>
          <p:nvPr>
            <p:ph type="title"/>
          </p:nvPr>
        </p:nvSpPr>
        <p:spPr/>
        <p:txBody>
          <a:bodyPr/>
          <a:lstStyle/>
          <a:p>
            <a:pPr algn="ctr"/>
            <a:r>
              <a:rPr lang="en-AU" sz="4400" dirty="0"/>
              <a:t>Why count sea cucumbers?</a:t>
            </a:r>
            <a:endParaRPr lang="en-US" sz="4400" dirty="0"/>
          </a:p>
        </p:txBody>
      </p:sp>
      <p:sp>
        <p:nvSpPr>
          <p:cNvPr id="2" name="Slide Number Placeholder 1">
            <a:extLst>
              <a:ext uri="{FF2B5EF4-FFF2-40B4-BE49-F238E27FC236}">
                <a16:creationId xmlns:a16="http://schemas.microsoft.com/office/drawing/2014/main" id="{18C7D3BB-E9F6-C34C-B97F-52C7805D92D8}"/>
              </a:ext>
            </a:extLst>
          </p:cNvPr>
          <p:cNvSpPr>
            <a:spLocks noGrp="1"/>
          </p:cNvSpPr>
          <p:nvPr>
            <p:ph type="sldNum" sz="quarter" idx="12"/>
          </p:nvPr>
        </p:nvSpPr>
        <p:spPr/>
        <p:txBody>
          <a:bodyPr/>
          <a:lstStyle/>
          <a:p>
            <a:pPr algn="r"/>
            <a:fld id="{275F0495-0EA6-8F48-9FDA-F603597FF733}" type="slidenum">
              <a:rPr lang="en-US" smtClean="0"/>
              <a:pPr algn="r"/>
              <a:t>14</a:t>
            </a:fld>
            <a:endParaRPr lang="en-US" dirty="0"/>
          </a:p>
        </p:txBody>
      </p:sp>
      <p:pic>
        <p:nvPicPr>
          <p:cNvPr id="7" name="Picture 6">
            <a:extLst>
              <a:ext uri="{FF2B5EF4-FFF2-40B4-BE49-F238E27FC236}">
                <a16:creationId xmlns:a16="http://schemas.microsoft.com/office/drawing/2014/main" id="{53C98A10-7F4A-C54D-A6D7-4E29FEE4498D}"/>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8" name="Picture 7">
            <a:extLst>
              <a:ext uri="{FF2B5EF4-FFF2-40B4-BE49-F238E27FC236}">
                <a16:creationId xmlns:a16="http://schemas.microsoft.com/office/drawing/2014/main" id="{6EAC420B-1249-044C-BF67-3212252C59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61" t="6141" r="1393" b="4566"/>
          <a:stretch/>
        </p:blipFill>
        <p:spPr>
          <a:xfrm>
            <a:off x="0" y="1769031"/>
            <a:ext cx="6107479" cy="4163303"/>
          </a:xfrm>
          <a:prstGeom prst="rect">
            <a:avLst/>
          </a:prstGeom>
        </p:spPr>
      </p:pic>
    </p:spTree>
    <p:extLst>
      <p:ext uri="{BB962C8B-B14F-4D97-AF65-F5344CB8AC3E}">
        <p14:creationId xmlns:p14="http://schemas.microsoft.com/office/powerpoint/2010/main" val="3212415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15</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438400"/>
            <a:ext cx="5389519" cy="3306325"/>
          </a:xfrm>
        </p:spPr>
        <p:txBody>
          <a:bodyPr/>
          <a:lstStyle/>
          <a:p>
            <a:pPr algn="l"/>
            <a:r>
              <a:rPr lang="en-AU" sz="2000" dirty="0"/>
              <a:t>Giant clams are endangered.</a:t>
            </a:r>
          </a:p>
          <a:p>
            <a:pPr algn="l"/>
            <a:r>
              <a:rPr lang="en-AU" sz="2000" dirty="0"/>
              <a:t>Is a giant clam a habitat former?</a:t>
            </a:r>
            <a:br>
              <a:rPr lang="en-AU" sz="2000" dirty="0"/>
            </a:br>
            <a:r>
              <a:rPr lang="en-AU" sz="2000" dirty="0"/>
              <a:t>Is the clam a form of habitat for other organisms?</a:t>
            </a:r>
          </a:p>
          <a:p>
            <a:pPr algn="l"/>
            <a:r>
              <a:rPr lang="en-AU" sz="2000" dirty="0"/>
              <a:t>How many people are excited to see </a:t>
            </a:r>
            <a:br>
              <a:rPr lang="en-AU" sz="2000" dirty="0"/>
            </a:br>
            <a:r>
              <a:rPr lang="en-AU" sz="2000" dirty="0"/>
              <a:t>a giant clam? Remember we only </a:t>
            </a:r>
            <a:br>
              <a:rPr lang="en-AU" sz="2000" dirty="0"/>
            </a:br>
            <a:r>
              <a:rPr lang="en-AU" sz="2000" dirty="0"/>
              <a:t>count those &gt;30cm.</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cxnSp>
        <p:nvCxnSpPr>
          <p:cNvPr id="7" name="Straight Arrow Connector 6">
            <a:extLst>
              <a:ext uri="{FF2B5EF4-FFF2-40B4-BE49-F238E27FC236}">
                <a16:creationId xmlns:a16="http://schemas.microsoft.com/office/drawing/2014/main" id="{E7481C07-2BC4-0040-BF6C-E5CACE1B7B5E}"/>
              </a:ext>
            </a:extLst>
          </p:cNvPr>
          <p:cNvCxnSpPr>
            <a:cxnSpLocks/>
          </p:cNvCxnSpPr>
          <p:nvPr/>
        </p:nvCxnSpPr>
        <p:spPr>
          <a:xfrm>
            <a:off x="3975652" y="3051312"/>
            <a:ext cx="5088835" cy="1954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D31C27-8AF2-9146-AC6E-E955A22F8664}"/>
              </a:ext>
            </a:extLst>
          </p:cNvPr>
          <p:cNvCxnSpPr>
            <a:cxnSpLocks/>
          </p:cNvCxnSpPr>
          <p:nvPr/>
        </p:nvCxnSpPr>
        <p:spPr>
          <a:xfrm>
            <a:off x="4876800" y="3816626"/>
            <a:ext cx="1603513"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57A488-2BC5-A245-AC92-B50D9F388FF0}"/>
              </a:ext>
            </a:extLst>
          </p:cNvPr>
          <p:cNvCxnSpPr>
            <a:cxnSpLocks/>
          </p:cNvCxnSpPr>
          <p:nvPr/>
        </p:nvCxnSpPr>
        <p:spPr>
          <a:xfrm>
            <a:off x="4770783" y="4874712"/>
            <a:ext cx="4293704" cy="67863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1724554-6089-B44B-8344-F92D9F73E7AE}"/>
              </a:ext>
            </a:extLst>
          </p:cNvPr>
          <p:cNvSpPr/>
          <p:nvPr/>
        </p:nvSpPr>
        <p:spPr>
          <a:xfrm>
            <a:off x="9150780" y="3051312"/>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4F2501-D758-0D4B-BAA6-8CCBB11D8EA2}"/>
              </a:ext>
            </a:extLst>
          </p:cNvPr>
          <p:cNvSpPr/>
          <p:nvPr/>
        </p:nvSpPr>
        <p:spPr>
          <a:xfrm>
            <a:off x="6606362" y="3621156"/>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D6567C-7188-424B-AC4C-5EB8FF3B51AD}"/>
              </a:ext>
            </a:extLst>
          </p:cNvPr>
          <p:cNvSpPr/>
          <p:nvPr/>
        </p:nvSpPr>
        <p:spPr>
          <a:xfrm>
            <a:off x="9164032" y="5317434"/>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15639F-B710-4141-AAAE-E6F50083CE69}"/>
              </a:ext>
            </a:extLst>
          </p:cNvPr>
          <p:cNvSpPr/>
          <p:nvPr/>
        </p:nvSpPr>
        <p:spPr>
          <a:xfrm>
            <a:off x="515982" y="529710"/>
            <a:ext cx="6178294" cy="1261884"/>
          </a:xfrm>
          <a:prstGeom prst="rect">
            <a:avLst/>
          </a:prstGeom>
        </p:spPr>
        <p:txBody>
          <a:bodyPr wrap="none">
            <a:spAutoFit/>
          </a:bodyPr>
          <a:lstStyle/>
          <a:p>
            <a:pPr>
              <a:spcAft>
                <a:spcPts val="1800"/>
              </a:spcAft>
            </a:pPr>
            <a:r>
              <a:rPr lang="en-AU" sz="4400" dirty="0">
                <a:solidFill>
                  <a:schemeClr val="tx2"/>
                </a:solidFill>
              </a:rPr>
              <a:t>Why count giant clams?</a:t>
            </a:r>
            <a:br>
              <a:rPr lang="en-AU" sz="4400" dirty="0">
                <a:solidFill>
                  <a:schemeClr val="tx2"/>
                </a:solidFill>
              </a:rPr>
            </a:br>
            <a:r>
              <a:rPr lang="en-AU" sz="3200" dirty="0">
                <a:solidFill>
                  <a:schemeClr val="tx2"/>
                </a:solidFill>
              </a:rPr>
              <a:t>&gt;30cm</a:t>
            </a:r>
          </a:p>
        </p:txBody>
      </p:sp>
    </p:spTree>
    <p:extLst>
      <p:ext uri="{BB962C8B-B14F-4D97-AF65-F5344CB8AC3E}">
        <p14:creationId xmlns:p14="http://schemas.microsoft.com/office/powerpoint/2010/main" val="4236941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8CE491-C3B8-0240-A5EF-16A21B16AC89}"/>
              </a:ext>
            </a:extLst>
          </p:cNvPr>
          <p:cNvSpPr>
            <a:spLocks noGrp="1"/>
          </p:cNvSpPr>
          <p:nvPr>
            <p:ph type="sldNum" sz="quarter" idx="12"/>
          </p:nvPr>
        </p:nvSpPr>
        <p:spPr/>
        <p:txBody>
          <a:bodyPr/>
          <a:lstStyle/>
          <a:p>
            <a:pPr algn="r"/>
            <a:fld id="{275F0495-0EA6-8F48-9FDA-F603597FF733}" type="slidenum">
              <a:rPr lang="en-US" smtClean="0"/>
              <a:pPr algn="r"/>
              <a:t>16</a:t>
            </a:fld>
            <a:endParaRPr lang="en-US" dirty="0"/>
          </a:p>
        </p:txBody>
      </p:sp>
      <p:sp>
        <p:nvSpPr>
          <p:cNvPr id="4" name="Title 2">
            <a:extLst>
              <a:ext uri="{FF2B5EF4-FFF2-40B4-BE49-F238E27FC236}">
                <a16:creationId xmlns:a16="http://schemas.microsoft.com/office/drawing/2014/main" id="{7F17E5B2-CA49-2541-B082-789851A90BCC}"/>
              </a:ext>
            </a:extLst>
          </p:cNvPr>
          <p:cNvSpPr txBox="1">
            <a:spLocks/>
          </p:cNvSpPr>
          <p:nvPr/>
        </p:nvSpPr>
        <p:spPr>
          <a:xfrm>
            <a:off x="515938" y="403501"/>
            <a:ext cx="11160124" cy="53657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AU" dirty="0">
                <a:solidFill>
                  <a:schemeClr val="bg1"/>
                </a:solidFill>
              </a:rPr>
              <a:t>Why count giant clams? </a:t>
            </a:r>
            <a:br>
              <a:rPr lang="en-AU" dirty="0">
                <a:solidFill>
                  <a:schemeClr val="bg1"/>
                </a:solidFill>
              </a:rPr>
            </a:br>
            <a:r>
              <a:rPr lang="en-AU" sz="3200" dirty="0">
                <a:solidFill>
                  <a:schemeClr val="bg1"/>
                </a:solidFill>
              </a:rPr>
              <a:t>&gt;30cm</a:t>
            </a:r>
          </a:p>
        </p:txBody>
      </p:sp>
      <p:pic>
        <p:nvPicPr>
          <p:cNvPr id="5" name="Picture 4">
            <a:extLst>
              <a:ext uri="{FF2B5EF4-FFF2-40B4-BE49-F238E27FC236}">
                <a16:creationId xmlns:a16="http://schemas.microsoft.com/office/drawing/2014/main" id="{4D1E4F86-A89F-664F-B635-811EC46E4CB4}"/>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10" name="Picture 9">
            <a:extLst>
              <a:ext uri="{FF2B5EF4-FFF2-40B4-BE49-F238E27FC236}">
                <a16:creationId xmlns:a16="http://schemas.microsoft.com/office/drawing/2014/main" id="{59B58E7F-1340-214B-8E1E-15BEC7AF9F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02" t="15840" b="11762"/>
          <a:stretch/>
        </p:blipFill>
        <p:spPr>
          <a:xfrm>
            <a:off x="0" y="1769031"/>
            <a:ext cx="6084522" cy="4163303"/>
          </a:xfrm>
          <a:prstGeom prst="rect">
            <a:avLst/>
          </a:prstGeom>
        </p:spPr>
      </p:pic>
    </p:spTree>
    <p:extLst>
      <p:ext uri="{BB962C8B-B14F-4D97-AF65-F5344CB8AC3E}">
        <p14:creationId xmlns:p14="http://schemas.microsoft.com/office/powerpoint/2010/main" val="3315426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17</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345635"/>
            <a:ext cx="5389519" cy="3380345"/>
          </a:xfrm>
        </p:spPr>
        <p:txBody>
          <a:bodyPr/>
          <a:lstStyle/>
          <a:p>
            <a:pPr algn="l"/>
            <a:r>
              <a:rPr lang="en-US" sz="2000" dirty="0"/>
              <a:t>Anemones rarely move and are long lived. So, if they go missing (or bleach white) this tells us that something is wrong. The anemone fish help us to find</a:t>
            </a:r>
            <a:r>
              <a:rPr lang="en-US" sz="2000" i="1" dirty="0"/>
              <a:t> </a:t>
            </a:r>
            <a:r>
              <a:rPr lang="en-US" sz="2000" dirty="0"/>
              <a:t>the anemones.</a:t>
            </a:r>
            <a:endParaRPr lang="en-US" sz="1000" dirty="0"/>
          </a:p>
          <a:p>
            <a:pPr algn="l"/>
            <a:r>
              <a:rPr lang="en-AU" sz="2000" dirty="0"/>
              <a:t>Why are anemonefish so iconic? </a:t>
            </a:r>
          </a:p>
          <a:p>
            <a:pPr algn="l"/>
            <a:r>
              <a:rPr lang="en-AU" sz="2000" dirty="0"/>
              <a:t>How many people are excited to </a:t>
            </a:r>
            <a:br>
              <a:rPr lang="en-AU" sz="2000" dirty="0"/>
            </a:br>
            <a:r>
              <a:rPr lang="en-AU" sz="2000" dirty="0"/>
              <a:t>see an anemone?</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sp>
        <p:nvSpPr>
          <p:cNvPr id="11" name="Rectangle 10">
            <a:extLst>
              <a:ext uri="{FF2B5EF4-FFF2-40B4-BE49-F238E27FC236}">
                <a16:creationId xmlns:a16="http://schemas.microsoft.com/office/drawing/2014/main" id="{78F4DF01-D1B3-6148-8638-7EBA3F9701FF}"/>
              </a:ext>
            </a:extLst>
          </p:cNvPr>
          <p:cNvSpPr/>
          <p:nvPr/>
        </p:nvSpPr>
        <p:spPr>
          <a:xfrm>
            <a:off x="9150780" y="5298689"/>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B8425E-2DEA-294A-8945-AA60A67B33D8}"/>
              </a:ext>
            </a:extLst>
          </p:cNvPr>
          <p:cNvSpPr/>
          <p:nvPr/>
        </p:nvSpPr>
        <p:spPr>
          <a:xfrm>
            <a:off x="6606362" y="3628915"/>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CDDB66-C639-A34A-8C27-D3BA294BBCD3}"/>
              </a:ext>
            </a:extLst>
          </p:cNvPr>
          <p:cNvSpPr/>
          <p:nvPr/>
        </p:nvSpPr>
        <p:spPr>
          <a:xfrm>
            <a:off x="6579857" y="2515732"/>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4D005F-69A0-B34D-BDAC-121DDD9C73DC}"/>
              </a:ext>
            </a:extLst>
          </p:cNvPr>
          <p:cNvSpPr/>
          <p:nvPr/>
        </p:nvSpPr>
        <p:spPr>
          <a:xfrm>
            <a:off x="515982" y="549275"/>
            <a:ext cx="3732112" cy="1446550"/>
          </a:xfrm>
          <a:prstGeom prst="rect">
            <a:avLst/>
          </a:prstGeom>
        </p:spPr>
        <p:txBody>
          <a:bodyPr wrap="none">
            <a:spAutoFit/>
          </a:bodyPr>
          <a:lstStyle/>
          <a:p>
            <a:pPr>
              <a:spcAft>
                <a:spcPts val="1800"/>
              </a:spcAft>
            </a:pPr>
            <a:r>
              <a:rPr lang="en-AU" sz="4400" dirty="0">
                <a:solidFill>
                  <a:schemeClr val="tx2"/>
                </a:solidFill>
              </a:rPr>
              <a:t>Why count</a:t>
            </a:r>
            <a:br>
              <a:rPr lang="en-AU" sz="4400" dirty="0">
                <a:solidFill>
                  <a:schemeClr val="tx2"/>
                </a:solidFill>
              </a:rPr>
            </a:br>
            <a:r>
              <a:rPr lang="en-AU" sz="4400" dirty="0">
                <a:solidFill>
                  <a:schemeClr val="tx2"/>
                </a:solidFill>
              </a:rPr>
              <a:t>anemonefish?</a:t>
            </a:r>
          </a:p>
        </p:txBody>
      </p:sp>
      <p:cxnSp>
        <p:nvCxnSpPr>
          <p:cNvPr id="15" name="Straight Arrow Connector 14">
            <a:extLst>
              <a:ext uri="{FF2B5EF4-FFF2-40B4-BE49-F238E27FC236}">
                <a16:creationId xmlns:a16="http://schemas.microsoft.com/office/drawing/2014/main" id="{E457A206-E86B-F04C-A1AA-EE664FB6CBF5}"/>
              </a:ext>
            </a:extLst>
          </p:cNvPr>
          <p:cNvCxnSpPr>
            <a:cxnSpLocks/>
          </p:cNvCxnSpPr>
          <p:nvPr/>
        </p:nvCxnSpPr>
        <p:spPr>
          <a:xfrm flipV="1">
            <a:off x="4386470" y="3914978"/>
            <a:ext cx="2100622" cy="44498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2DE0319-F996-3042-AC69-2D78ECF30367}"/>
              </a:ext>
            </a:extLst>
          </p:cNvPr>
          <p:cNvCxnSpPr>
            <a:cxnSpLocks/>
          </p:cNvCxnSpPr>
          <p:nvPr/>
        </p:nvCxnSpPr>
        <p:spPr>
          <a:xfrm flipV="1">
            <a:off x="5905501" y="2769705"/>
            <a:ext cx="581591" cy="17331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BB199AF-4D9D-4049-9870-3A66421727B5}"/>
              </a:ext>
            </a:extLst>
          </p:cNvPr>
          <p:cNvCxnSpPr>
            <a:cxnSpLocks/>
          </p:cNvCxnSpPr>
          <p:nvPr/>
        </p:nvCxnSpPr>
        <p:spPr>
          <a:xfrm>
            <a:off x="4386470" y="4914375"/>
            <a:ext cx="4651513" cy="49033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025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BA358-D053-6943-9E70-62AB922E3B85}"/>
              </a:ext>
            </a:extLst>
          </p:cNvPr>
          <p:cNvSpPr>
            <a:spLocks noGrp="1"/>
          </p:cNvSpPr>
          <p:nvPr>
            <p:ph type="sldNum" sz="quarter" idx="12"/>
          </p:nvPr>
        </p:nvSpPr>
        <p:spPr/>
        <p:txBody>
          <a:bodyPr/>
          <a:lstStyle/>
          <a:p>
            <a:pPr algn="r"/>
            <a:fld id="{275F0495-0EA6-8F48-9FDA-F603597FF733}" type="slidenum">
              <a:rPr lang="en-US" smtClean="0"/>
              <a:pPr algn="r"/>
              <a:t>18</a:t>
            </a:fld>
            <a:endParaRPr lang="en-US" dirty="0"/>
          </a:p>
        </p:txBody>
      </p:sp>
      <p:pic>
        <p:nvPicPr>
          <p:cNvPr id="5" name="Picture 4">
            <a:extLst>
              <a:ext uri="{FF2B5EF4-FFF2-40B4-BE49-F238E27FC236}">
                <a16:creationId xmlns:a16="http://schemas.microsoft.com/office/drawing/2014/main" id="{D82B2683-BDB3-604F-BAB5-44F200A9DD25}"/>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6" name="Picture 5">
            <a:extLst>
              <a:ext uri="{FF2B5EF4-FFF2-40B4-BE49-F238E27FC236}">
                <a16:creationId xmlns:a16="http://schemas.microsoft.com/office/drawing/2014/main" id="{8CC9F7E1-D6E6-2C4C-9E18-E48A672090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3" t="1478" r="4089" b="1478"/>
          <a:stretch/>
        </p:blipFill>
        <p:spPr>
          <a:xfrm>
            <a:off x="0" y="1769032"/>
            <a:ext cx="6107479" cy="4163304"/>
          </a:xfrm>
          <a:prstGeom prst="rect">
            <a:avLst/>
          </a:prstGeom>
        </p:spPr>
      </p:pic>
      <p:sp>
        <p:nvSpPr>
          <p:cNvPr id="3" name="Content Placeholder 2">
            <a:extLst>
              <a:ext uri="{FF2B5EF4-FFF2-40B4-BE49-F238E27FC236}">
                <a16:creationId xmlns:a16="http://schemas.microsoft.com/office/drawing/2014/main" id="{A9EEB497-6EBA-D84D-B9F6-96C39FDC51E8}"/>
              </a:ext>
            </a:extLst>
          </p:cNvPr>
          <p:cNvSpPr>
            <a:spLocks noGrp="1"/>
          </p:cNvSpPr>
          <p:nvPr>
            <p:ph idx="1"/>
          </p:nvPr>
        </p:nvSpPr>
        <p:spPr>
          <a:xfrm>
            <a:off x="515939" y="527794"/>
            <a:ext cx="11160123" cy="795739"/>
          </a:xfrm>
        </p:spPr>
        <p:txBody>
          <a:bodyPr/>
          <a:lstStyle/>
          <a:p>
            <a:pPr algn="ctr"/>
            <a:r>
              <a:rPr lang="en-AU" dirty="0"/>
              <a:t>Why count anemonefish?</a:t>
            </a:r>
          </a:p>
        </p:txBody>
      </p:sp>
    </p:spTree>
    <p:extLst>
      <p:ext uri="{BB962C8B-B14F-4D97-AF65-F5344CB8AC3E}">
        <p14:creationId xmlns:p14="http://schemas.microsoft.com/office/powerpoint/2010/main" val="232876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19</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398644"/>
            <a:ext cx="5389519" cy="3485322"/>
          </a:xfrm>
        </p:spPr>
        <p:txBody>
          <a:bodyPr/>
          <a:lstStyle/>
          <a:p>
            <a:pPr algn="l"/>
            <a:r>
              <a:rPr lang="en-US" sz="2000" dirty="0"/>
              <a:t>Butterflyfish eat coral. A healthy coral reef with lots of food can support lots of butterflyfish. More coral means more butterflyfish.</a:t>
            </a:r>
          </a:p>
          <a:p>
            <a:pPr algn="l"/>
            <a:r>
              <a:rPr lang="en-US" sz="2000" dirty="0"/>
              <a:t>Ask students to pay attention to what the butterflyfish are eating.</a:t>
            </a:r>
          </a:p>
          <a:p>
            <a:pPr algn="l"/>
            <a:r>
              <a:rPr lang="en-US" sz="2000" dirty="0"/>
              <a:t>Butterflyfish are very </a:t>
            </a:r>
            <a:r>
              <a:rPr lang="en-US" sz="2000" dirty="0" err="1"/>
              <a:t>colourful</a:t>
            </a:r>
            <a:r>
              <a:rPr lang="en-US" sz="2000" dirty="0"/>
              <a:t> and pretty making them popular with tourists. </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sp>
        <p:nvSpPr>
          <p:cNvPr id="6" name="Rectangle 5">
            <a:extLst>
              <a:ext uri="{FF2B5EF4-FFF2-40B4-BE49-F238E27FC236}">
                <a16:creationId xmlns:a16="http://schemas.microsoft.com/office/drawing/2014/main" id="{198D7B2D-CFA2-0546-A46C-CB91E7BB7AF6}"/>
              </a:ext>
            </a:extLst>
          </p:cNvPr>
          <p:cNvSpPr/>
          <p:nvPr/>
        </p:nvSpPr>
        <p:spPr>
          <a:xfrm>
            <a:off x="563863" y="549275"/>
            <a:ext cx="3385863" cy="1446550"/>
          </a:xfrm>
          <a:prstGeom prst="rect">
            <a:avLst/>
          </a:prstGeom>
        </p:spPr>
        <p:txBody>
          <a:bodyPr wrap="none">
            <a:spAutoFit/>
          </a:bodyPr>
          <a:lstStyle/>
          <a:p>
            <a:pPr>
              <a:spcAft>
                <a:spcPts val="1800"/>
              </a:spcAft>
            </a:pPr>
            <a:r>
              <a:rPr lang="en-AU" sz="4400" dirty="0">
                <a:solidFill>
                  <a:schemeClr val="tx2"/>
                </a:solidFill>
              </a:rPr>
              <a:t>Why count</a:t>
            </a:r>
            <a:br>
              <a:rPr lang="en-AU" sz="4400" dirty="0">
                <a:solidFill>
                  <a:schemeClr val="tx2"/>
                </a:solidFill>
              </a:rPr>
            </a:br>
            <a:r>
              <a:rPr lang="en-AU" sz="4400" dirty="0">
                <a:solidFill>
                  <a:schemeClr val="tx2"/>
                </a:solidFill>
              </a:rPr>
              <a:t>butterflyfish?</a:t>
            </a:r>
          </a:p>
        </p:txBody>
      </p:sp>
      <p:sp>
        <p:nvSpPr>
          <p:cNvPr id="10" name="Rectangle 9">
            <a:extLst>
              <a:ext uri="{FF2B5EF4-FFF2-40B4-BE49-F238E27FC236}">
                <a16:creationId xmlns:a16="http://schemas.microsoft.com/office/drawing/2014/main" id="{214AFBCA-76E4-E247-A5D6-76A861ABCF9B}"/>
              </a:ext>
            </a:extLst>
          </p:cNvPr>
          <p:cNvSpPr/>
          <p:nvPr/>
        </p:nvSpPr>
        <p:spPr>
          <a:xfrm>
            <a:off x="9148273" y="5333547"/>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30F916-7C88-4242-9582-DB6798843DA1}"/>
              </a:ext>
            </a:extLst>
          </p:cNvPr>
          <p:cNvSpPr/>
          <p:nvPr/>
        </p:nvSpPr>
        <p:spPr>
          <a:xfrm>
            <a:off x="6577351" y="2497582"/>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FF677AB-CD51-5F4F-AF66-18C757ACF4FE}"/>
              </a:ext>
            </a:extLst>
          </p:cNvPr>
          <p:cNvCxnSpPr>
            <a:cxnSpLocks/>
          </p:cNvCxnSpPr>
          <p:nvPr/>
        </p:nvCxnSpPr>
        <p:spPr>
          <a:xfrm>
            <a:off x="5045689" y="5210866"/>
            <a:ext cx="3937326" cy="33632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42A7102-D666-1548-A952-1BBA1475892D}"/>
              </a:ext>
            </a:extLst>
          </p:cNvPr>
          <p:cNvCxnSpPr>
            <a:cxnSpLocks/>
          </p:cNvCxnSpPr>
          <p:nvPr/>
        </p:nvCxnSpPr>
        <p:spPr>
          <a:xfrm flipV="1">
            <a:off x="5731489" y="2711227"/>
            <a:ext cx="694711" cy="67083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35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98765" y="2033044"/>
            <a:ext cx="5719155" cy="2246769"/>
          </a:xfrm>
          <a:prstGeom prst="rect">
            <a:avLst/>
          </a:prstGeom>
          <a:noFill/>
        </p:spPr>
        <p:txBody>
          <a:bodyPr wrap="square" rtlCol="0">
            <a:spAutoFit/>
          </a:bodyPr>
          <a:lstStyle/>
          <a:p>
            <a:pPr defTabSz="457200">
              <a:defRPr/>
            </a:pPr>
            <a:r>
              <a:rPr lang="en-US" sz="2000" dirty="0" smtClean="0">
                <a:solidFill>
                  <a:prstClr val="black"/>
                </a:solidFill>
                <a:latin typeface="Arial Body"/>
                <a:cs typeface="Arial" panose="020B0604020202020204" pitchFamily="34" charset="0"/>
              </a:rPr>
              <a:t>We would like to acknowledge all of the Aboriginal and Torres Straight Islander peoples who have connection to the Great Barrier Reef.</a:t>
            </a:r>
          </a:p>
          <a:p>
            <a:pPr defTabSz="457200">
              <a:defRPr/>
            </a:pPr>
            <a:endParaRPr lang="en-US" sz="2000" dirty="0">
              <a:solidFill>
                <a:prstClr val="black"/>
              </a:solidFill>
              <a:latin typeface="Arial Body"/>
              <a:cs typeface="Arial" panose="020B0604020202020204" pitchFamily="34" charset="0"/>
            </a:endParaRPr>
          </a:p>
          <a:p>
            <a:pPr defTabSz="457200">
              <a:defRPr/>
            </a:pPr>
            <a:r>
              <a:rPr lang="en-US" sz="2000" dirty="0" smtClean="0">
                <a:solidFill>
                  <a:prstClr val="black"/>
                </a:solidFill>
                <a:latin typeface="Arial Body"/>
                <a:cs typeface="Arial" panose="020B0604020202020204" pitchFamily="34" charset="0"/>
              </a:rPr>
              <a:t>We </a:t>
            </a:r>
            <a:r>
              <a:rPr lang="en-US" sz="2000" dirty="0" err="1" smtClean="0">
                <a:solidFill>
                  <a:prstClr val="black"/>
                </a:solidFill>
                <a:latin typeface="Arial Body"/>
                <a:cs typeface="Arial" panose="020B0604020202020204" pitchFamily="34" charset="0"/>
              </a:rPr>
              <a:t>recognise</a:t>
            </a:r>
            <a:r>
              <a:rPr lang="en-US" sz="2000" dirty="0" smtClean="0">
                <a:solidFill>
                  <a:prstClr val="black"/>
                </a:solidFill>
                <a:latin typeface="Arial Body"/>
                <a:cs typeface="Arial" panose="020B0604020202020204" pitchFamily="34" charset="0"/>
              </a:rPr>
              <a:t> their continuing connection to land, water and community, and pay our respects to their Elders past, present and emerging.</a:t>
            </a:r>
            <a:endParaRPr lang="en-AU" sz="2000" dirty="0">
              <a:solidFill>
                <a:prstClr val="black"/>
              </a:solidFill>
              <a:latin typeface="Arial Body"/>
              <a:cs typeface="Arial" panose="020B0604020202020204" pitchFamily="34" charset="0"/>
            </a:endParaRPr>
          </a:p>
        </p:txBody>
      </p:sp>
      <p:pic>
        <p:nvPicPr>
          <p:cNvPr id="4" name="Picture 3"/>
          <p:cNvPicPr>
            <a:picLocks noChangeAspect="1"/>
          </p:cNvPicPr>
          <p:nvPr/>
        </p:nvPicPr>
        <p:blipFill rotWithShape="1">
          <a:blip r:embed="rId3"/>
          <a:srcRect l="24558" r="19132"/>
          <a:stretch/>
        </p:blipFill>
        <p:spPr>
          <a:xfrm>
            <a:off x="7013645" y="1296785"/>
            <a:ext cx="4235715" cy="4231178"/>
          </a:xfrm>
          <a:prstGeom prst="rect">
            <a:avLst/>
          </a:prstGeom>
        </p:spPr>
      </p:pic>
      <p:sp>
        <p:nvSpPr>
          <p:cNvPr id="2" name="Slide Number Placeholder 1"/>
          <p:cNvSpPr>
            <a:spLocks noGrp="1"/>
          </p:cNvSpPr>
          <p:nvPr>
            <p:ph type="sldNum" sz="quarter" idx="13"/>
          </p:nvPr>
        </p:nvSpPr>
        <p:spPr/>
        <p:txBody>
          <a:bodyPr/>
          <a:lstStyle/>
          <a:p>
            <a:pPr algn="r"/>
            <a:fld id="{275F0495-0EA6-8F48-9FDA-F603597FF733}" type="slidenum">
              <a:rPr lang="en-US" smtClean="0"/>
              <a:pPr algn="r"/>
              <a:t>2</a:t>
            </a:fld>
            <a:endParaRPr lang="en-US" dirty="0"/>
          </a:p>
        </p:txBody>
      </p:sp>
    </p:spTree>
    <p:extLst>
      <p:ext uri="{BB962C8B-B14F-4D97-AF65-F5344CB8AC3E}">
        <p14:creationId xmlns:p14="http://schemas.microsoft.com/office/powerpoint/2010/main" val="48465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354984-0951-BE4C-A3C6-232BA3507841}"/>
              </a:ext>
            </a:extLst>
          </p:cNvPr>
          <p:cNvSpPr>
            <a:spLocks noGrp="1"/>
          </p:cNvSpPr>
          <p:nvPr>
            <p:ph type="sldNum" sz="quarter" idx="12"/>
          </p:nvPr>
        </p:nvSpPr>
        <p:spPr/>
        <p:txBody>
          <a:bodyPr/>
          <a:lstStyle/>
          <a:p>
            <a:pPr algn="r"/>
            <a:fld id="{C1222EFF-7CC0-EF4B-B73E-C2ADBFEE8731}" type="slidenum">
              <a:rPr lang="en-US" smtClean="0"/>
              <a:pPr algn="r"/>
              <a:t>20</a:t>
            </a:fld>
            <a:endParaRPr lang="en-US" dirty="0"/>
          </a:p>
        </p:txBody>
      </p:sp>
      <p:sp>
        <p:nvSpPr>
          <p:cNvPr id="3" name="Title 2">
            <a:extLst>
              <a:ext uri="{FF2B5EF4-FFF2-40B4-BE49-F238E27FC236}">
                <a16:creationId xmlns:a16="http://schemas.microsoft.com/office/drawing/2014/main" id="{6F66B445-D3D7-664E-A10D-FC8CE9152480}"/>
              </a:ext>
            </a:extLst>
          </p:cNvPr>
          <p:cNvSpPr>
            <a:spLocks noGrp="1"/>
          </p:cNvSpPr>
          <p:nvPr>
            <p:ph type="title" idx="4294967295"/>
          </p:nvPr>
        </p:nvSpPr>
        <p:spPr>
          <a:xfrm>
            <a:off x="527416" y="581715"/>
            <a:ext cx="11160125" cy="536575"/>
          </a:xfrm>
          <a:prstGeom prst="rect">
            <a:avLst/>
          </a:prstGeom>
        </p:spPr>
        <p:txBody>
          <a:bodyPr/>
          <a:lstStyle/>
          <a:p>
            <a:pPr algn="ctr"/>
            <a:r>
              <a:rPr lang="en-AU" dirty="0">
                <a:solidFill>
                  <a:schemeClr val="bg1"/>
                </a:solidFill>
              </a:rPr>
              <a:t>Why count butterflyfish?</a:t>
            </a:r>
            <a:endParaRPr lang="en-US" dirty="0">
              <a:solidFill>
                <a:schemeClr val="bg1"/>
              </a:solidFill>
            </a:endParaRPr>
          </a:p>
        </p:txBody>
      </p:sp>
      <p:pic>
        <p:nvPicPr>
          <p:cNvPr id="7" name="Picture 6">
            <a:extLst>
              <a:ext uri="{FF2B5EF4-FFF2-40B4-BE49-F238E27FC236}">
                <a16:creationId xmlns:a16="http://schemas.microsoft.com/office/drawing/2014/main" id="{1DD9A2CE-C9B4-704E-AED8-6A7A498B0F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2" t="15821" r="3867" b="1427"/>
          <a:stretch/>
        </p:blipFill>
        <p:spPr>
          <a:xfrm>
            <a:off x="0" y="1769029"/>
            <a:ext cx="6107479" cy="4163303"/>
          </a:xfrm>
          <a:prstGeom prst="rect">
            <a:avLst/>
          </a:prstGeom>
        </p:spPr>
      </p:pic>
      <p:pic>
        <p:nvPicPr>
          <p:cNvPr id="8" name="Picture 7">
            <a:extLst>
              <a:ext uri="{FF2B5EF4-FFF2-40B4-BE49-F238E27FC236}">
                <a16:creationId xmlns:a16="http://schemas.microsoft.com/office/drawing/2014/main" id="{B43A10C0-9287-3D49-94DD-9A3581ECCA4A}"/>
              </a:ext>
            </a:extLst>
          </p:cNvPr>
          <p:cNvPicPr>
            <a:picLocks noChangeAspect="1"/>
          </p:cNvPicPr>
          <p:nvPr/>
        </p:nvPicPr>
        <p:blipFill rotWithShape="1">
          <a:blip r:embed="rId5"/>
          <a:srcRect l="1533" t="1" r="5668" b="-1"/>
          <a:stretch/>
        </p:blipFill>
        <p:spPr>
          <a:xfrm>
            <a:off x="6107479" y="1769031"/>
            <a:ext cx="6084521" cy="4163303"/>
          </a:xfrm>
          <a:prstGeom prst="rect">
            <a:avLst/>
          </a:prstGeom>
        </p:spPr>
      </p:pic>
    </p:spTree>
    <p:extLst>
      <p:ext uri="{BB962C8B-B14F-4D97-AF65-F5344CB8AC3E}">
        <p14:creationId xmlns:p14="http://schemas.microsoft.com/office/powerpoint/2010/main" val="1217699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21</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008219"/>
            <a:ext cx="5129444" cy="4135406"/>
          </a:xfrm>
        </p:spPr>
        <p:txBody>
          <a:bodyPr/>
          <a:lstStyle/>
          <a:p>
            <a:pPr algn="l"/>
            <a:r>
              <a:rPr lang="en-US" sz="2000" dirty="0"/>
              <a:t>Grazing herbivores are the lawnmowers of the </a:t>
            </a:r>
            <a:r>
              <a:rPr lang="en-US" sz="2000" dirty="0" smtClean="0"/>
              <a:t>Reef</a:t>
            </a:r>
            <a:r>
              <a:rPr lang="en-US" sz="2000" dirty="0"/>
              <a:t>! They eat the algae that compete with corals for space. By limiting the growth and spread of algae, coral reefs stay healthy and resilient. </a:t>
            </a:r>
          </a:p>
          <a:p>
            <a:pPr algn="l"/>
            <a:r>
              <a:rPr lang="en-AU" sz="2000" dirty="0"/>
              <a:t>Remind students grazing herbivores could be used as a dependent variable to answer a research question.</a:t>
            </a:r>
          </a:p>
          <a:p>
            <a:pPr algn="l"/>
            <a:r>
              <a:rPr lang="en-AU" sz="2000" dirty="0"/>
              <a:t>Encourage the students to listen</a:t>
            </a:r>
            <a:r>
              <a:rPr lang="en-AU" sz="2000" i="1" dirty="0"/>
              <a:t> </a:t>
            </a:r>
            <a:r>
              <a:rPr lang="en-AU" sz="2000" dirty="0"/>
              <a:t>to them grazing and note what they’re grazing on. Is it the same for each?</a:t>
            </a:r>
            <a:endParaRPr lang="en-US" sz="2000" dirty="0"/>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sp>
        <p:nvSpPr>
          <p:cNvPr id="9" name="Rectangle 8">
            <a:extLst>
              <a:ext uri="{FF2B5EF4-FFF2-40B4-BE49-F238E27FC236}">
                <a16:creationId xmlns:a16="http://schemas.microsoft.com/office/drawing/2014/main" id="{455A2AA1-83CB-9F4A-B60F-7241D54C2D7F}"/>
              </a:ext>
            </a:extLst>
          </p:cNvPr>
          <p:cNvSpPr/>
          <p:nvPr/>
        </p:nvSpPr>
        <p:spPr>
          <a:xfrm>
            <a:off x="512469" y="549275"/>
            <a:ext cx="9534780" cy="1261884"/>
          </a:xfrm>
          <a:prstGeom prst="rect">
            <a:avLst/>
          </a:prstGeom>
        </p:spPr>
        <p:txBody>
          <a:bodyPr wrap="square">
            <a:spAutoFit/>
          </a:bodyPr>
          <a:lstStyle/>
          <a:p>
            <a:r>
              <a:rPr lang="en-AU" sz="4400" dirty="0">
                <a:solidFill>
                  <a:schemeClr val="tx2"/>
                </a:solidFill>
              </a:rPr>
              <a:t>Why count grazing herbivores?</a:t>
            </a:r>
            <a:br>
              <a:rPr lang="en-AU" sz="4400" dirty="0">
                <a:solidFill>
                  <a:schemeClr val="tx2"/>
                </a:solidFill>
              </a:rPr>
            </a:br>
            <a:r>
              <a:rPr lang="en-AU" sz="3200" dirty="0">
                <a:solidFill>
                  <a:schemeClr val="tx2"/>
                </a:solidFill>
              </a:rPr>
              <a:t>Parrotfish / Surgeonfish / Rabbitfish / </a:t>
            </a:r>
            <a:r>
              <a:rPr lang="en-AU" sz="3200" dirty="0" err="1">
                <a:solidFill>
                  <a:schemeClr val="tx2"/>
                </a:solidFill>
              </a:rPr>
              <a:t>Unicornfish</a:t>
            </a:r>
            <a:endParaRPr lang="en-AU" sz="3200" dirty="0">
              <a:solidFill>
                <a:schemeClr val="tx2"/>
              </a:solidFill>
            </a:endParaRPr>
          </a:p>
        </p:txBody>
      </p:sp>
      <p:sp>
        <p:nvSpPr>
          <p:cNvPr id="11" name="Rectangle 10">
            <a:extLst>
              <a:ext uri="{FF2B5EF4-FFF2-40B4-BE49-F238E27FC236}">
                <a16:creationId xmlns:a16="http://schemas.microsoft.com/office/drawing/2014/main" id="{218C468C-8EA1-3247-9E05-3B45719DD04D}"/>
              </a:ext>
            </a:extLst>
          </p:cNvPr>
          <p:cNvSpPr/>
          <p:nvPr/>
        </p:nvSpPr>
        <p:spPr>
          <a:xfrm>
            <a:off x="6625498" y="3620641"/>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66BE20-6E79-204A-9548-3252EA66C675}"/>
              </a:ext>
            </a:extLst>
          </p:cNvPr>
          <p:cNvSpPr/>
          <p:nvPr/>
        </p:nvSpPr>
        <p:spPr>
          <a:xfrm>
            <a:off x="6590603" y="2495433"/>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506001-3B61-7649-82B7-8997F352BB8D}"/>
              </a:ext>
            </a:extLst>
          </p:cNvPr>
          <p:cNvCxnSpPr>
            <a:cxnSpLocks/>
          </p:cNvCxnSpPr>
          <p:nvPr/>
        </p:nvCxnSpPr>
        <p:spPr>
          <a:xfrm flipV="1">
            <a:off x="5645426" y="2709078"/>
            <a:ext cx="806174" cy="21364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4EFCDD7-284B-2D4A-A90C-AA400BBB30D4}"/>
              </a:ext>
            </a:extLst>
          </p:cNvPr>
          <p:cNvCxnSpPr>
            <a:cxnSpLocks/>
          </p:cNvCxnSpPr>
          <p:nvPr/>
        </p:nvCxnSpPr>
        <p:spPr>
          <a:xfrm>
            <a:off x="5601398" y="3329837"/>
            <a:ext cx="850202" cy="49080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99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947FFD-B3BA-134C-8B6F-B8D9950DFB2E}"/>
              </a:ext>
            </a:extLst>
          </p:cNvPr>
          <p:cNvSpPr>
            <a:spLocks noGrp="1"/>
          </p:cNvSpPr>
          <p:nvPr>
            <p:ph type="title"/>
          </p:nvPr>
        </p:nvSpPr>
        <p:spPr>
          <a:xfrm>
            <a:off x="515938" y="416755"/>
            <a:ext cx="11160124" cy="536575"/>
          </a:xfrm>
        </p:spPr>
        <p:txBody>
          <a:bodyPr/>
          <a:lstStyle/>
          <a:p>
            <a:pPr algn="ctr"/>
            <a:r>
              <a:rPr lang="en-AU" sz="4400" dirty="0"/>
              <a:t>Why count grazing herbivores?</a:t>
            </a:r>
            <a:br>
              <a:rPr lang="en-AU" sz="4400" dirty="0"/>
            </a:br>
            <a:r>
              <a:rPr lang="en-AU" dirty="0"/>
              <a:t>Parrotfish / Surgeonfish / Rabbitfish / </a:t>
            </a:r>
            <a:r>
              <a:rPr lang="en-AU" dirty="0" err="1"/>
              <a:t>Unicornfish</a:t>
            </a:r>
            <a:endParaRPr lang="en-US" dirty="0"/>
          </a:p>
        </p:txBody>
      </p:sp>
      <p:sp>
        <p:nvSpPr>
          <p:cNvPr id="4" name="Slide Number Placeholder 3">
            <a:extLst>
              <a:ext uri="{FF2B5EF4-FFF2-40B4-BE49-F238E27FC236}">
                <a16:creationId xmlns:a16="http://schemas.microsoft.com/office/drawing/2014/main" id="{2A0E0276-3C72-B649-9DF3-0F72D6FCEC5A}"/>
              </a:ext>
            </a:extLst>
          </p:cNvPr>
          <p:cNvSpPr>
            <a:spLocks noGrp="1"/>
          </p:cNvSpPr>
          <p:nvPr>
            <p:ph type="sldNum" sz="quarter" idx="12"/>
          </p:nvPr>
        </p:nvSpPr>
        <p:spPr/>
        <p:txBody>
          <a:bodyPr/>
          <a:lstStyle/>
          <a:p>
            <a:pPr algn="r"/>
            <a:fld id="{A23E3DB6-7D61-2E4C-8C80-E9322AEA1496}" type="slidenum">
              <a:rPr lang="en-US" smtClean="0"/>
              <a:pPr algn="r"/>
              <a:t>22</a:t>
            </a:fld>
            <a:endParaRPr lang="en-US" dirty="0"/>
          </a:p>
        </p:txBody>
      </p:sp>
      <p:pic>
        <p:nvPicPr>
          <p:cNvPr id="6" name="Picture 5">
            <a:extLst>
              <a:ext uri="{FF2B5EF4-FFF2-40B4-BE49-F238E27FC236}">
                <a16:creationId xmlns:a16="http://schemas.microsoft.com/office/drawing/2014/main" id="{F06713F4-5DE0-A346-8898-080844C81752}"/>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7" name="Picture 6">
            <a:extLst>
              <a:ext uri="{FF2B5EF4-FFF2-40B4-BE49-F238E27FC236}">
                <a16:creationId xmlns:a16="http://schemas.microsoft.com/office/drawing/2014/main" id="{D91DB49C-8E87-9545-A389-8E8E949D7A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2"/>
          <a:stretch/>
        </p:blipFill>
        <p:spPr>
          <a:xfrm>
            <a:off x="0" y="1769031"/>
            <a:ext cx="6084522" cy="4163303"/>
          </a:xfrm>
          <a:prstGeom prst="rect">
            <a:avLst/>
          </a:prstGeom>
        </p:spPr>
      </p:pic>
    </p:spTree>
    <p:extLst>
      <p:ext uri="{BB962C8B-B14F-4D97-AF65-F5344CB8AC3E}">
        <p14:creationId xmlns:p14="http://schemas.microsoft.com/office/powerpoint/2010/main" val="1038880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23</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411896"/>
            <a:ext cx="5129444" cy="3445566"/>
          </a:xfrm>
        </p:spPr>
        <p:txBody>
          <a:bodyPr/>
          <a:lstStyle/>
          <a:p>
            <a:pPr algn="l"/>
            <a:r>
              <a:rPr lang="en-US" sz="2000" dirty="0"/>
              <a:t>Queensland groupers and potato </a:t>
            </a:r>
            <a:br>
              <a:rPr lang="en-US" sz="2000" dirty="0"/>
            </a:br>
            <a:r>
              <a:rPr lang="en-US" sz="2000" dirty="0"/>
              <a:t>cod can grow very big! </a:t>
            </a:r>
          </a:p>
          <a:p>
            <a:pPr algn="l"/>
            <a:r>
              <a:rPr lang="en-US" sz="2000" dirty="0"/>
              <a:t>Their massive size and friendly </a:t>
            </a:r>
            <a:br>
              <a:rPr lang="en-US" sz="2000" dirty="0"/>
            </a:br>
            <a:r>
              <a:rPr lang="en-US" sz="2000" dirty="0"/>
              <a:t>nature makes them iconic, and popular </a:t>
            </a:r>
            <a:br>
              <a:rPr lang="en-US" sz="2000" dirty="0"/>
            </a:br>
            <a:r>
              <a:rPr lang="en-US" sz="2000" dirty="0"/>
              <a:t>with tourists.</a:t>
            </a:r>
          </a:p>
          <a:p>
            <a:pPr algn="l"/>
            <a:r>
              <a:rPr lang="en-US" sz="2000" dirty="0"/>
              <a:t>Remember we’re only counting </a:t>
            </a:r>
            <a:br>
              <a:rPr lang="en-US" sz="2000" dirty="0"/>
            </a:br>
            <a:r>
              <a:rPr lang="en-US" sz="2000" dirty="0"/>
              <a:t>those &gt;50cm.</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sp>
        <p:nvSpPr>
          <p:cNvPr id="9" name="Rectangle 8">
            <a:extLst>
              <a:ext uri="{FF2B5EF4-FFF2-40B4-BE49-F238E27FC236}">
                <a16:creationId xmlns:a16="http://schemas.microsoft.com/office/drawing/2014/main" id="{455A2AA1-83CB-9F4A-B60F-7241D54C2D7F}"/>
              </a:ext>
            </a:extLst>
          </p:cNvPr>
          <p:cNvSpPr/>
          <p:nvPr/>
        </p:nvSpPr>
        <p:spPr>
          <a:xfrm>
            <a:off x="512469" y="549275"/>
            <a:ext cx="9916992" cy="1261884"/>
          </a:xfrm>
          <a:prstGeom prst="rect">
            <a:avLst/>
          </a:prstGeom>
        </p:spPr>
        <p:txBody>
          <a:bodyPr wrap="square">
            <a:spAutoFit/>
          </a:bodyPr>
          <a:lstStyle/>
          <a:p>
            <a:r>
              <a:rPr lang="en-AU" sz="4400" dirty="0">
                <a:solidFill>
                  <a:schemeClr val="tx2"/>
                </a:solidFill>
              </a:rPr>
              <a:t>Why count cods and groupers?</a:t>
            </a:r>
          </a:p>
          <a:p>
            <a:r>
              <a:rPr lang="en-AU" sz="3200" dirty="0">
                <a:solidFill>
                  <a:schemeClr val="tx2"/>
                </a:solidFill>
              </a:rPr>
              <a:t>&gt;50cm</a:t>
            </a:r>
          </a:p>
        </p:txBody>
      </p:sp>
      <p:sp>
        <p:nvSpPr>
          <p:cNvPr id="4" name="Rectangle 3">
            <a:extLst>
              <a:ext uri="{FF2B5EF4-FFF2-40B4-BE49-F238E27FC236}">
                <a16:creationId xmlns:a16="http://schemas.microsoft.com/office/drawing/2014/main" id="{B71A41AD-E40C-3847-BCE9-79056407145E}"/>
              </a:ext>
            </a:extLst>
          </p:cNvPr>
          <p:cNvSpPr/>
          <p:nvPr/>
        </p:nvSpPr>
        <p:spPr>
          <a:xfrm>
            <a:off x="9148273" y="4191711"/>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3E4694-C99A-F645-9A6F-548D078F29CE}"/>
              </a:ext>
            </a:extLst>
          </p:cNvPr>
          <p:cNvSpPr/>
          <p:nvPr/>
        </p:nvSpPr>
        <p:spPr>
          <a:xfrm>
            <a:off x="9148273" y="5328302"/>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50AAFDF-6E2D-5942-9205-8C57B235E012}"/>
              </a:ext>
            </a:extLst>
          </p:cNvPr>
          <p:cNvCxnSpPr>
            <a:cxnSpLocks/>
          </p:cNvCxnSpPr>
          <p:nvPr/>
        </p:nvCxnSpPr>
        <p:spPr>
          <a:xfrm>
            <a:off x="5168900" y="4191711"/>
            <a:ext cx="3763962" cy="26598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5EA5F7B-C297-F64F-934E-102971763B82}"/>
              </a:ext>
            </a:extLst>
          </p:cNvPr>
          <p:cNvCxnSpPr>
            <a:cxnSpLocks/>
          </p:cNvCxnSpPr>
          <p:nvPr/>
        </p:nvCxnSpPr>
        <p:spPr>
          <a:xfrm>
            <a:off x="4127500" y="5168900"/>
            <a:ext cx="4779962" cy="4191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373F0F-2B06-3E4C-8B5E-E4043D956D56}"/>
              </a:ext>
            </a:extLst>
          </p:cNvPr>
          <p:cNvSpPr>
            <a:spLocks noGrp="1"/>
          </p:cNvSpPr>
          <p:nvPr>
            <p:ph type="sldNum" sz="quarter" idx="12"/>
          </p:nvPr>
        </p:nvSpPr>
        <p:spPr/>
        <p:txBody>
          <a:bodyPr/>
          <a:lstStyle/>
          <a:p>
            <a:pPr algn="r"/>
            <a:fld id="{C1222EFF-7CC0-EF4B-B73E-C2ADBFEE8731}" type="slidenum">
              <a:rPr lang="en-US" smtClean="0"/>
              <a:pPr algn="r"/>
              <a:t>24</a:t>
            </a:fld>
            <a:endParaRPr lang="en-US" dirty="0"/>
          </a:p>
        </p:txBody>
      </p:sp>
      <p:sp>
        <p:nvSpPr>
          <p:cNvPr id="3" name="Title 2">
            <a:extLst>
              <a:ext uri="{FF2B5EF4-FFF2-40B4-BE49-F238E27FC236}">
                <a16:creationId xmlns:a16="http://schemas.microsoft.com/office/drawing/2014/main" id="{14B48137-3CC6-C946-ADD1-0B02648356AC}"/>
              </a:ext>
            </a:extLst>
          </p:cNvPr>
          <p:cNvSpPr>
            <a:spLocks noGrp="1"/>
          </p:cNvSpPr>
          <p:nvPr>
            <p:ph type="title" idx="4294967295"/>
          </p:nvPr>
        </p:nvSpPr>
        <p:spPr>
          <a:xfrm>
            <a:off x="535128" y="483015"/>
            <a:ext cx="11160125" cy="536575"/>
          </a:xfrm>
          <a:prstGeom prst="rect">
            <a:avLst/>
          </a:prstGeom>
        </p:spPr>
        <p:txBody>
          <a:bodyPr/>
          <a:lstStyle/>
          <a:p>
            <a:pPr algn="ctr"/>
            <a:r>
              <a:rPr lang="en-AU" dirty="0">
                <a:solidFill>
                  <a:schemeClr val="bg1"/>
                </a:solidFill>
              </a:rPr>
              <a:t>Why count cods and groupers?</a:t>
            </a:r>
            <a:br>
              <a:rPr lang="en-AU" dirty="0">
                <a:solidFill>
                  <a:schemeClr val="bg1"/>
                </a:solidFill>
              </a:rPr>
            </a:br>
            <a:r>
              <a:rPr lang="en-AU" sz="3200" dirty="0">
                <a:solidFill>
                  <a:schemeClr val="bg1"/>
                </a:solidFill>
              </a:rPr>
              <a:t>&gt;50cm</a:t>
            </a:r>
            <a:endParaRPr lang="en-US" sz="3200" dirty="0">
              <a:solidFill>
                <a:schemeClr val="bg1"/>
              </a:solidFill>
            </a:endParaRPr>
          </a:p>
        </p:txBody>
      </p:sp>
      <p:pic>
        <p:nvPicPr>
          <p:cNvPr id="6" name="Picture 5">
            <a:extLst>
              <a:ext uri="{FF2B5EF4-FFF2-40B4-BE49-F238E27FC236}">
                <a16:creationId xmlns:a16="http://schemas.microsoft.com/office/drawing/2014/main" id="{3245F460-3462-A44F-AE50-4A1B941D01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2" b="469"/>
          <a:stretch/>
        </p:blipFill>
        <p:spPr>
          <a:xfrm>
            <a:off x="7811469" y="1984501"/>
            <a:ext cx="4421297" cy="4143775"/>
          </a:xfrm>
          <a:prstGeom prst="rect">
            <a:avLst/>
          </a:prstGeom>
        </p:spPr>
      </p:pic>
      <p:pic>
        <p:nvPicPr>
          <p:cNvPr id="7" name="Picture 6">
            <a:extLst>
              <a:ext uri="{FF2B5EF4-FFF2-40B4-BE49-F238E27FC236}">
                <a16:creationId xmlns:a16="http://schemas.microsoft.com/office/drawing/2014/main" id="{C32FEA03-8ABB-3640-8835-43CD0EF23E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51" t="1961" r="7333" b="274"/>
          <a:stretch/>
        </p:blipFill>
        <p:spPr>
          <a:xfrm>
            <a:off x="3366309" y="1984501"/>
            <a:ext cx="4445160" cy="4143774"/>
          </a:xfrm>
          <a:prstGeom prst="rect">
            <a:avLst/>
          </a:prstGeom>
        </p:spPr>
      </p:pic>
      <p:pic>
        <p:nvPicPr>
          <p:cNvPr id="8" name="Picture 7">
            <a:extLst>
              <a:ext uri="{FF2B5EF4-FFF2-40B4-BE49-F238E27FC236}">
                <a16:creationId xmlns:a16="http://schemas.microsoft.com/office/drawing/2014/main" id="{15DF880D-CD9B-D047-B67B-DDD580D20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58" t="2744" r="15870"/>
          <a:stretch/>
        </p:blipFill>
        <p:spPr>
          <a:xfrm>
            <a:off x="-1" y="1984500"/>
            <a:ext cx="3366309" cy="4143774"/>
          </a:xfrm>
          <a:prstGeom prst="rect">
            <a:avLst/>
          </a:prstGeom>
        </p:spPr>
      </p:pic>
      <p:sp>
        <p:nvSpPr>
          <p:cNvPr id="10" name="TextBox 9">
            <a:extLst>
              <a:ext uri="{FF2B5EF4-FFF2-40B4-BE49-F238E27FC236}">
                <a16:creationId xmlns:a16="http://schemas.microsoft.com/office/drawing/2014/main" id="{09BFDC23-4061-594F-A27F-57190048B09D}"/>
              </a:ext>
            </a:extLst>
          </p:cNvPr>
          <p:cNvSpPr txBox="1"/>
          <p:nvPr/>
        </p:nvSpPr>
        <p:spPr>
          <a:xfrm>
            <a:off x="1661026" y="5672670"/>
            <a:ext cx="1648417" cy="338554"/>
          </a:xfrm>
          <a:prstGeom prst="rect">
            <a:avLst/>
          </a:prstGeom>
          <a:solidFill>
            <a:schemeClr val="tx2"/>
          </a:solidFill>
          <a:ln>
            <a:noFill/>
          </a:ln>
        </p:spPr>
        <p:txBody>
          <a:bodyPr wrap="square" rtlCol="0">
            <a:spAutoFit/>
          </a:bodyPr>
          <a:lstStyle/>
          <a:p>
            <a:pPr algn="ctr"/>
            <a:r>
              <a:rPr lang="en-AU" sz="1600" dirty="0">
                <a:solidFill>
                  <a:schemeClr val="bg1"/>
                </a:solidFill>
              </a:rPr>
              <a:t>Barramundi cod</a:t>
            </a:r>
          </a:p>
        </p:txBody>
      </p:sp>
      <p:sp>
        <p:nvSpPr>
          <p:cNvPr id="11" name="TextBox 10">
            <a:extLst>
              <a:ext uri="{FF2B5EF4-FFF2-40B4-BE49-F238E27FC236}">
                <a16:creationId xmlns:a16="http://schemas.microsoft.com/office/drawing/2014/main" id="{45046EFB-CE4F-C345-BD74-87EB99215B03}"/>
              </a:ext>
            </a:extLst>
          </p:cNvPr>
          <p:cNvSpPr txBox="1"/>
          <p:nvPr/>
        </p:nvSpPr>
        <p:spPr>
          <a:xfrm>
            <a:off x="6468052" y="5672670"/>
            <a:ext cx="1277156" cy="338554"/>
          </a:xfrm>
          <a:prstGeom prst="rect">
            <a:avLst/>
          </a:prstGeom>
          <a:solidFill>
            <a:schemeClr val="tx2"/>
          </a:solidFill>
          <a:ln>
            <a:noFill/>
          </a:ln>
        </p:spPr>
        <p:txBody>
          <a:bodyPr wrap="square" rtlCol="0">
            <a:spAutoFit/>
          </a:bodyPr>
          <a:lstStyle/>
          <a:p>
            <a:r>
              <a:rPr lang="en-AU" sz="1600" dirty="0">
                <a:solidFill>
                  <a:schemeClr val="bg1"/>
                </a:solidFill>
              </a:rPr>
              <a:t>Qld grouper</a:t>
            </a:r>
          </a:p>
        </p:txBody>
      </p:sp>
      <p:sp>
        <p:nvSpPr>
          <p:cNvPr id="12" name="TextBox 11">
            <a:extLst>
              <a:ext uri="{FF2B5EF4-FFF2-40B4-BE49-F238E27FC236}">
                <a16:creationId xmlns:a16="http://schemas.microsoft.com/office/drawing/2014/main" id="{9E989FFE-A6C6-7F45-941B-B61013B097D7}"/>
              </a:ext>
            </a:extLst>
          </p:cNvPr>
          <p:cNvSpPr txBox="1"/>
          <p:nvPr/>
        </p:nvSpPr>
        <p:spPr>
          <a:xfrm>
            <a:off x="10945061" y="5672670"/>
            <a:ext cx="1180679" cy="338554"/>
          </a:xfrm>
          <a:prstGeom prst="rect">
            <a:avLst/>
          </a:prstGeom>
          <a:solidFill>
            <a:schemeClr val="tx2"/>
          </a:solidFill>
          <a:ln>
            <a:noFill/>
          </a:ln>
        </p:spPr>
        <p:txBody>
          <a:bodyPr wrap="square" rtlCol="0">
            <a:spAutoFit/>
          </a:bodyPr>
          <a:lstStyle/>
          <a:p>
            <a:r>
              <a:rPr lang="en-AU" sz="1600" dirty="0">
                <a:solidFill>
                  <a:schemeClr val="bg1"/>
                </a:solidFill>
              </a:rPr>
              <a:t>Potato cod</a:t>
            </a:r>
          </a:p>
        </p:txBody>
      </p:sp>
    </p:spTree>
    <p:extLst>
      <p:ext uri="{BB962C8B-B14F-4D97-AF65-F5344CB8AC3E}">
        <p14:creationId xmlns:p14="http://schemas.microsoft.com/office/powerpoint/2010/main" val="2858327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25</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411896"/>
            <a:ext cx="5129444" cy="3445566"/>
          </a:xfrm>
        </p:spPr>
        <p:txBody>
          <a:bodyPr/>
          <a:lstStyle/>
          <a:p>
            <a:pPr algn="l"/>
            <a:r>
              <a:rPr lang="en-US" sz="2000" dirty="0"/>
              <a:t>What is the legal size of a coral trout? </a:t>
            </a:r>
          </a:p>
          <a:p>
            <a:pPr algn="l"/>
            <a:r>
              <a:rPr lang="en-US" sz="2000" dirty="0"/>
              <a:t>Remember to count all those less than 38cm and all those more than 38cm.</a:t>
            </a:r>
          </a:p>
          <a:p>
            <a:pPr algn="l"/>
            <a:r>
              <a:rPr lang="en-US" sz="2000" dirty="0"/>
              <a:t>Show me with your hands how big that is. Note: ruler on form.</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sp>
        <p:nvSpPr>
          <p:cNvPr id="9" name="Rectangle 8">
            <a:extLst>
              <a:ext uri="{FF2B5EF4-FFF2-40B4-BE49-F238E27FC236}">
                <a16:creationId xmlns:a16="http://schemas.microsoft.com/office/drawing/2014/main" id="{455A2AA1-83CB-9F4A-B60F-7241D54C2D7F}"/>
              </a:ext>
            </a:extLst>
          </p:cNvPr>
          <p:cNvSpPr/>
          <p:nvPr/>
        </p:nvSpPr>
        <p:spPr>
          <a:xfrm>
            <a:off x="512469" y="549275"/>
            <a:ext cx="9916992" cy="1261884"/>
          </a:xfrm>
          <a:prstGeom prst="rect">
            <a:avLst/>
          </a:prstGeom>
        </p:spPr>
        <p:txBody>
          <a:bodyPr wrap="square">
            <a:spAutoFit/>
          </a:bodyPr>
          <a:lstStyle/>
          <a:p>
            <a:r>
              <a:rPr lang="en-AU" sz="4400" dirty="0">
                <a:solidFill>
                  <a:schemeClr val="tx2"/>
                </a:solidFill>
              </a:rPr>
              <a:t>Why count coral trout?</a:t>
            </a:r>
            <a:br>
              <a:rPr lang="en-AU" sz="4400" dirty="0">
                <a:solidFill>
                  <a:schemeClr val="tx2"/>
                </a:solidFill>
              </a:rPr>
            </a:br>
            <a:r>
              <a:rPr lang="en-AU" sz="3200" dirty="0">
                <a:solidFill>
                  <a:schemeClr val="tx2"/>
                </a:solidFill>
              </a:rPr>
              <a:t>&lt;38cm / &gt;38cm</a:t>
            </a:r>
          </a:p>
        </p:txBody>
      </p:sp>
      <p:sp>
        <p:nvSpPr>
          <p:cNvPr id="4" name="Rectangle 3">
            <a:extLst>
              <a:ext uri="{FF2B5EF4-FFF2-40B4-BE49-F238E27FC236}">
                <a16:creationId xmlns:a16="http://schemas.microsoft.com/office/drawing/2014/main" id="{B71A41AD-E40C-3847-BCE9-79056407145E}"/>
              </a:ext>
            </a:extLst>
          </p:cNvPr>
          <p:cNvSpPr/>
          <p:nvPr/>
        </p:nvSpPr>
        <p:spPr>
          <a:xfrm>
            <a:off x="6612246" y="4761554"/>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93C1342-A2B2-024F-AFC3-681AB5249626}"/>
              </a:ext>
            </a:extLst>
          </p:cNvPr>
          <p:cNvCxnSpPr>
            <a:cxnSpLocks/>
          </p:cNvCxnSpPr>
          <p:nvPr/>
        </p:nvCxnSpPr>
        <p:spPr>
          <a:xfrm>
            <a:off x="5308600" y="4761554"/>
            <a:ext cx="1130300" cy="17874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040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6DDB6A-5781-E349-AB08-1DEE7A864084}"/>
              </a:ext>
            </a:extLst>
          </p:cNvPr>
          <p:cNvSpPr>
            <a:spLocks noGrp="1"/>
          </p:cNvSpPr>
          <p:nvPr>
            <p:ph type="title"/>
          </p:nvPr>
        </p:nvSpPr>
        <p:spPr>
          <a:xfrm>
            <a:off x="515938" y="390251"/>
            <a:ext cx="11160124" cy="536575"/>
          </a:xfrm>
        </p:spPr>
        <p:txBody>
          <a:bodyPr/>
          <a:lstStyle/>
          <a:p>
            <a:pPr algn="ctr"/>
            <a:r>
              <a:rPr lang="en-AU" sz="4400" dirty="0"/>
              <a:t>Why count coral trout?</a:t>
            </a:r>
            <a:br>
              <a:rPr lang="en-AU" sz="4400" dirty="0"/>
            </a:br>
            <a:r>
              <a:rPr lang="en-AU" dirty="0"/>
              <a:t>&lt;38cm / &gt;38cm</a:t>
            </a:r>
            <a:endParaRPr lang="en-US" dirty="0"/>
          </a:p>
        </p:txBody>
      </p:sp>
      <p:sp>
        <p:nvSpPr>
          <p:cNvPr id="4" name="Slide Number Placeholder 3">
            <a:extLst>
              <a:ext uri="{FF2B5EF4-FFF2-40B4-BE49-F238E27FC236}">
                <a16:creationId xmlns:a16="http://schemas.microsoft.com/office/drawing/2014/main" id="{A936AB26-2D15-3541-A9E9-C0EF0043F078}"/>
              </a:ext>
            </a:extLst>
          </p:cNvPr>
          <p:cNvSpPr>
            <a:spLocks noGrp="1"/>
          </p:cNvSpPr>
          <p:nvPr>
            <p:ph type="sldNum" sz="quarter" idx="12"/>
          </p:nvPr>
        </p:nvSpPr>
        <p:spPr/>
        <p:txBody>
          <a:bodyPr/>
          <a:lstStyle/>
          <a:p>
            <a:pPr algn="r"/>
            <a:fld id="{A23E3DB6-7D61-2E4C-8C80-E9322AEA1496}" type="slidenum">
              <a:rPr lang="en-US" smtClean="0"/>
              <a:pPr algn="r"/>
              <a:t>26</a:t>
            </a:fld>
            <a:endParaRPr lang="en-US" dirty="0"/>
          </a:p>
        </p:txBody>
      </p:sp>
      <p:pic>
        <p:nvPicPr>
          <p:cNvPr id="5" name="Picture 4">
            <a:extLst>
              <a:ext uri="{FF2B5EF4-FFF2-40B4-BE49-F238E27FC236}">
                <a16:creationId xmlns:a16="http://schemas.microsoft.com/office/drawing/2014/main" id="{310D6AD7-F5E0-1D41-A175-7B959C3D31EC}"/>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6" name="Picture 5">
            <a:extLst>
              <a:ext uri="{FF2B5EF4-FFF2-40B4-BE49-F238E27FC236}">
                <a16:creationId xmlns:a16="http://schemas.microsoft.com/office/drawing/2014/main" id="{81393D33-A7CC-1442-8D41-BF617FE85A7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57" t="16275" r="19182" b="3383"/>
          <a:stretch/>
        </p:blipFill>
        <p:spPr>
          <a:xfrm>
            <a:off x="0" y="1769031"/>
            <a:ext cx="6107479" cy="4163303"/>
          </a:xfrm>
          <a:prstGeom prst="rect">
            <a:avLst/>
          </a:prstGeom>
        </p:spPr>
      </p:pic>
    </p:spTree>
    <p:extLst>
      <p:ext uri="{BB962C8B-B14F-4D97-AF65-F5344CB8AC3E}">
        <p14:creationId xmlns:p14="http://schemas.microsoft.com/office/powerpoint/2010/main" val="884941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794" b="-2833"/>
          <a:stretch/>
        </p:blipFill>
        <p:spPr>
          <a:xfrm>
            <a:off x="6096000" y="2064190"/>
            <a:ext cx="5580062" cy="4155541"/>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332" t="1740" r="10583" b="2393"/>
          <a:stretch/>
        </p:blipFill>
        <p:spPr>
          <a:xfrm>
            <a:off x="549039" y="2065814"/>
            <a:ext cx="5594543" cy="4024479"/>
          </a:xfrm>
          <a:prstGeom prst="rect">
            <a:avLst/>
          </a:prstGeom>
        </p:spPr>
      </p:pic>
      <p:sp>
        <p:nvSpPr>
          <p:cNvPr id="3" name="Title 2">
            <a:extLst>
              <a:ext uri="{FF2B5EF4-FFF2-40B4-BE49-F238E27FC236}">
                <a16:creationId xmlns:a16="http://schemas.microsoft.com/office/drawing/2014/main" id="{48F51DC3-847E-8440-8248-7CD1115D3168}"/>
              </a:ext>
            </a:extLst>
          </p:cNvPr>
          <p:cNvSpPr>
            <a:spLocks noGrp="1"/>
          </p:cNvSpPr>
          <p:nvPr>
            <p:ph type="title"/>
          </p:nvPr>
        </p:nvSpPr>
        <p:spPr>
          <a:xfrm>
            <a:off x="515938" y="549275"/>
            <a:ext cx="11160124" cy="974725"/>
          </a:xfrm>
        </p:spPr>
        <p:txBody>
          <a:bodyPr/>
          <a:lstStyle/>
          <a:p>
            <a:r>
              <a:rPr lang="en-US" dirty="0"/>
              <a:t>Spot the difference.</a:t>
            </a:r>
            <a:br>
              <a:rPr lang="en-US" dirty="0"/>
            </a:br>
            <a:r>
              <a:rPr lang="en-US" sz="2000" dirty="0"/>
              <a:t>Hint: compare the shape of the tail.</a:t>
            </a:r>
          </a:p>
        </p:txBody>
      </p:sp>
      <p:sp>
        <p:nvSpPr>
          <p:cNvPr id="4" name="Slide Number Placeholder 3">
            <a:extLst>
              <a:ext uri="{FF2B5EF4-FFF2-40B4-BE49-F238E27FC236}">
                <a16:creationId xmlns:a16="http://schemas.microsoft.com/office/drawing/2014/main" id="{0F9DD206-441F-7D4E-9A51-D2963B677C0A}"/>
              </a:ext>
            </a:extLst>
          </p:cNvPr>
          <p:cNvSpPr>
            <a:spLocks noGrp="1"/>
          </p:cNvSpPr>
          <p:nvPr>
            <p:ph type="sldNum" sz="quarter" idx="12"/>
          </p:nvPr>
        </p:nvSpPr>
        <p:spPr/>
        <p:txBody>
          <a:bodyPr/>
          <a:lstStyle/>
          <a:p>
            <a:pPr algn="r"/>
            <a:fld id="{A23E3DB6-7D61-2E4C-8C80-E9322AEA1496}" type="slidenum">
              <a:rPr lang="en-US" smtClean="0"/>
              <a:pPr algn="r"/>
              <a:t>27</a:t>
            </a:fld>
            <a:endParaRPr lang="en-US" dirty="0"/>
          </a:p>
        </p:txBody>
      </p:sp>
      <p:sp>
        <p:nvSpPr>
          <p:cNvPr id="18" name="Rectangle 17">
            <a:extLst>
              <a:ext uri="{FF2B5EF4-FFF2-40B4-BE49-F238E27FC236}">
                <a16:creationId xmlns:a16="http://schemas.microsoft.com/office/drawing/2014/main" id="{EF5A1654-9DEA-8A4C-B767-45B64ABF4B8F}"/>
              </a:ext>
            </a:extLst>
          </p:cNvPr>
          <p:cNvSpPr/>
          <p:nvPr/>
        </p:nvSpPr>
        <p:spPr>
          <a:xfrm>
            <a:off x="539807" y="5272360"/>
            <a:ext cx="11136256" cy="824224"/>
          </a:xfrm>
          <a:prstGeom prst="rect">
            <a:avLst/>
          </a:prstGeom>
          <a:solidFill>
            <a:srgbClr val="363D41">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CEF063-00EE-F345-BFD9-7858B056B2CB}"/>
              </a:ext>
            </a:extLst>
          </p:cNvPr>
          <p:cNvSpPr txBox="1"/>
          <p:nvPr/>
        </p:nvSpPr>
        <p:spPr>
          <a:xfrm>
            <a:off x="7524920" y="5336528"/>
            <a:ext cx="3236976" cy="707886"/>
          </a:xfrm>
          <a:prstGeom prst="rect">
            <a:avLst/>
          </a:prstGeom>
          <a:noFill/>
        </p:spPr>
        <p:txBody>
          <a:bodyPr wrap="square" rtlCol="0">
            <a:spAutoFit/>
          </a:bodyPr>
          <a:lstStyle/>
          <a:p>
            <a:r>
              <a:rPr lang="en-AU" sz="4000" dirty="0">
                <a:solidFill>
                  <a:schemeClr val="bg1"/>
                </a:solidFill>
              </a:rPr>
              <a:t>Coral trout</a:t>
            </a:r>
          </a:p>
        </p:txBody>
      </p:sp>
      <p:sp>
        <p:nvSpPr>
          <p:cNvPr id="6" name="Freeform: Shape 6">
            <a:extLst>
              <a:ext uri="{FF2B5EF4-FFF2-40B4-BE49-F238E27FC236}">
                <a16:creationId xmlns:a16="http://schemas.microsoft.com/office/drawing/2014/main" id="{C828A167-1E41-754C-8603-76A8902B96AC}"/>
              </a:ext>
            </a:extLst>
          </p:cNvPr>
          <p:cNvSpPr/>
          <p:nvPr/>
        </p:nvSpPr>
        <p:spPr>
          <a:xfrm>
            <a:off x="6419088" y="2759606"/>
            <a:ext cx="335607" cy="1592938"/>
          </a:xfrm>
          <a:custGeom>
            <a:avLst/>
            <a:gdLst>
              <a:gd name="connsiteX0" fmla="*/ 256032 w 294162"/>
              <a:gd name="connsiteY0" fmla="*/ 0 h 1444752"/>
              <a:gd name="connsiteX1" fmla="*/ 274320 w 294162"/>
              <a:gd name="connsiteY1" fmla="*/ 420624 h 1444752"/>
              <a:gd name="connsiteX2" fmla="*/ 292608 w 294162"/>
              <a:gd name="connsiteY2" fmla="*/ 475488 h 1444752"/>
              <a:gd name="connsiteX3" fmla="*/ 256032 w 294162"/>
              <a:gd name="connsiteY3" fmla="*/ 859536 h 1444752"/>
              <a:gd name="connsiteX4" fmla="*/ 219456 w 294162"/>
              <a:gd name="connsiteY4" fmla="*/ 932688 h 1444752"/>
              <a:gd name="connsiteX5" fmla="*/ 201168 w 294162"/>
              <a:gd name="connsiteY5" fmla="*/ 1024128 h 1444752"/>
              <a:gd name="connsiteX6" fmla="*/ 182880 w 294162"/>
              <a:gd name="connsiteY6" fmla="*/ 1152144 h 1444752"/>
              <a:gd name="connsiteX7" fmla="*/ 146304 w 294162"/>
              <a:gd name="connsiteY7" fmla="*/ 1261872 h 1444752"/>
              <a:gd name="connsiteX8" fmla="*/ 73152 w 294162"/>
              <a:gd name="connsiteY8" fmla="*/ 1371600 h 1444752"/>
              <a:gd name="connsiteX9" fmla="*/ 0 w 294162"/>
              <a:gd name="connsiteY9" fmla="*/ 1444752 h 144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162" h="1444752">
                <a:moveTo>
                  <a:pt x="256032" y="0"/>
                </a:moveTo>
                <a:cubicBezTo>
                  <a:pt x="262128" y="140208"/>
                  <a:pt x="263556" y="280697"/>
                  <a:pt x="274320" y="420624"/>
                </a:cubicBezTo>
                <a:cubicBezTo>
                  <a:pt x="275798" y="439844"/>
                  <a:pt x="292608" y="456211"/>
                  <a:pt x="292608" y="475488"/>
                </a:cubicBezTo>
                <a:cubicBezTo>
                  <a:pt x="292608" y="577167"/>
                  <a:pt x="305677" y="743698"/>
                  <a:pt x="256032" y="859536"/>
                </a:cubicBezTo>
                <a:cubicBezTo>
                  <a:pt x="245293" y="884594"/>
                  <a:pt x="231648" y="908304"/>
                  <a:pt x="219456" y="932688"/>
                </a:cubicBezTo>
                <a:cubicBezTo>
                  <a:pt x="213360" y="963168"/>
                  <a:pt x="206278" y="993467"/>
                  <a:pt x="201168" y="1024128"/>
                </a:cubicBezTo>
                <a:cubicBezTo>
                  <a:pt x="194082" y="1066647"/>
                  <a:pt x="192573" y="1110143"/>
                  <a:pt x="182880" y="1152144"/>
                </a:cubicBezTo>
                <a:cubicBezTo>
                  <a:pt x="174211" y="1189711"/>
                  <a:pt x="167690" y="1229793"/>
                  <a:pt x="146304" y="1261872"/>
                </a:cubicBezTo>
                <a:lnTo>
                  <a:pt x="73152" y="1371600"/>
                </a:lnTo>
                <a:cubicBezTo>
                  <a:pt x="29015" y="1437806"/>
                  <a:pt x="56235" y="1416634"/>
                  <a:pt x="0" y="1444752"/>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3A54E811-7588-124C-8ACB-B413C6811FBF}"/>
              </a:ext>
            </a:extLst>
          </p:cNvPr>
          <p:cNvSpPr txBox="1"/>
          <p:nvPr/>
        </p:nvSpPr>
        <p:spPr>
          <a:xfrm>
            <a:off x="6107935" y="1663031"/>
            <a:ext cx="2925871" cy="400110"/>
          </a:xfrm>
          <a:prstGeom prst="rect">
            <a:avLst/>
          </a:prstGeom>
          <a:noFill/>
        </p:spPr>
        <p:txBody>
          <a:bodyPr wrap="square" rtlCol="0">
            <a:spAutoFit/>
          </a:bodyPr>
          <a:lstStyle/>
          <a:p>
            <a:r>
              <a:rPr lang="en-AU" sz="2000" dirty="0">
                <a:solidFill>
                  <a:schemeClr val="bg1"/>
                </a:solidFill>
              </a:rPr>
              <a:t>CONCAVE TAIL</a:t>
            </a:r>
          </a:p>
        </p:txBody>
      </p:sp>
      <p:sp>
        <p:nvSpPr>
          <p:cNvPr id="8" name="TextBox 7">
            <a:extLst>
              <a:ext uri="{FF2B5EF4-FFF2-40B4-BE49-F238E27FC236}">
                <a16:creationId xmlns:a16="http://schemas.microsoft.com/office/drawing/2014/main" id="{D06A8325-854A-E44F-8A9E-22B23DC16BD9}"/>
              </a:ext>
            </a:extLst>
          </p:cNvPr>
          <p:cNvSpPr txBox="1"/>
          <p:nvPr/>
        </p:nvSpPr>
        <p:spPr>
          <a:xfrm>
            <a:off x="520037" y="1665705"/>
            <a:ext cx="2925871" cy="400110"/>
          </a:xfrm>
          <a:prstGeom prst="rect">
            <a:avLst/>
          </a:prstGeom>
          <a:noFill/>
        </p:spPr>
        <p:txBody>
          <a:bodyPr wrap="square" rtlCol="0">
            <a:spAutoFit/>
          </a:bodyPr>
          <a:lstStyle/>
          <a:p>
            <a:r>
              <a:rPr lang="en-AU" sz="2000" dirty="0">
                <a:solidFill>
                  <a:schemeClr val="bg1"/>
                </a:solidFill>
              </a:rPr>
              <a:t>CONVEX TAIL</a:t>
            </a:r>
          </a:p>
        </p:txBody>
      </p:sp>
      <p:sp>
        <p:nvSpPr>
          <p:cNvPr id="9" name="Arrow: Right 12">
            <a:extLst>
              <a:ext uri="{FF2B5EF4-FFF2-40B4-BE49-F238E27FC236}">
                <a16:creationId xmlns:a16="http://schemas.microsoft.com/office/drawing/2014/main" id="{616B5223-43FB-4B4A-9EEB-3C052ECD86EB}"/>
              </a:ext>
            </a:extLst>
          </p:cNvPr>
          <p:cNvSpPr/>
          <p:nvPr/>
        </p:nvSpPr>
        <p:spPr>
          <a:xfrm rot="685233">
            <a:off x="5924062" y="3237346"/>
            <a:ext cx="606425" cy="7223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7C252E06-0071-184D-9BBF-D6E2BC902D8C}"/>
              </a:ext>
            </a:extLst>
          </p:cNvPr>
          <p:cNvSpPr txBox="1"/>
          <p:nvPr/>
        </p:nvSpPr>
        <p:spPr>
          <a:xfrm>
            <a:off x="922522" y="5336528"/>
            <a:ext cx="4336759" cy="707886"/>
          </a:xfrm>
          <a:prstGeom prst="rect">
            <a:avLst/>
          </a:prstGeom>
          <a:noFill/>
        </p:spPr>
        <p:txBody>
          <a:bodyPr wrap="square" rtlCol="0">
            <a:spAutoFit/>
          </a:bodyPr>
          <a:lstStyle/>
          <a:p>
            <a:pPr algn="ctr"/>
            <a:r>
              <a:rPr lang="en-AU" sz="4000" dirty="0">
                <a:solidFill>
                  <a:schemeClr val="bg1"/>
                </a:solidFill>
              </a:rPr>
              <a:t>Coral cod</a:t>
            </a:r>
          </a:p>
        </p:txBody>
      </p:sp>
      <p:sp>
        <p:nvSpPr>
          <p:cNvPr id="11" name="Freeform: Shape 9">
            <a:extLst>
              <a:ext uri="{FF2B5EF4-FFF2-40B4-BE49-F238E27FC236}">
                <a16:creationId xmlns:a16="http://schemas.microsoft.com/office/drawing/2014/main" id="{3A2EB5C0-F8CA-1246-9C8D-D7204C571707}"/>
              </a:ext>
            </a:extLst>
          </p:cNvPr>
          <p:cNvSpPr/>
          <p:nvPr/>
        </p:nvSpPr>
        <p:spPr>
          <a:xfrm>
            <a:off x="579539" y="2743200"/>
            <a:ext cx="504968" cy="1269732"/>
          </a:xfrm>
          <a:custGeom>
            <a:avLst/>
            <a:gdLst>
              <a:gd name="connsiteX0" fmla="*/ 504968 w 504968"/>
              <a:gd name="connsiteY0" fmla="*/ 0 h 1269732"/>
              <a:gd name="connsiteX1" fmla="*/ 436729 w 504968"/>
              <a:gd name="connsiteY1" fmla="*/ 27296 h 1269732"/>
              <a:gd name="connsiteX2" fmla="*/ 395786 w 504968"/>
              <a:gd name="connsiteY2" fmla="*/ 68239 h 1269732"/>
              <a:gd name="connsiteX3" fmla="*/ 341195 w 504968"/>
              <a:gd name="connsiteY3" fmla="*/ 81887 h 1269732"/>
              <a:gd name="connsiteX4" fmla="*/ 300251 w 504968"/>
              <a:gd name="connsiteY4" fmla="*/ 95534 h 1269732"/>
              <a:gd name="connsiteX5" fmla="*/ 204717 w 504968"/>
              <a:gd name="connsiteY5" fmla="*/ 163773 h 1269732"/>
              <a:gd name="connsiteX6" fmla="*/ 122830 w 504968"/>
              <a:gd name="connsiteY6" fmla="*/ 218364 h 1269732"/>
              <a:gd name="connsiteX7" fmla="*/ 68239 w 504968"/>
              <a:gd name="connsiteY7" fmla="*/ 300251 h 1269732"/>
              <a:gd name="connsiteX8" fmla="*/ 40944 w 504968"/>
              <a:gd name="connsiteY8" fmla="*/ 382137 h 1269732"/>
              <a:gd name="connsiteX9" fmla="*/ 27296 w 504968"/>
              <a:gd name="connsiteY9" fmla="*/ 423081 h 1269732"/>
              <a:gd name="connsiteX10" fmla="*/ 13648 w 504968"/>
              <a:gd name="connsiteY10" fmla="*/ 464024 h 1269732"/>
              <a:gd name="connsiteX11" fmla="*/ 0 w 504968"/>
              <a:gd name="connsiteY11" fmla="*/ 668740 h 1269732"/>
              <a:gd name="connsiteX12" fmla="*/ 27296 w 504968"/>
              <a:gd name="connsiteY12" fmla="*/ 1023582 h 1269732"/>
              <a:gd name="connsiteX13" fmla="*/ 40944 w 504968"/>
              <a:gd name="connsiteY13" fmla="*/ 1064525 h 1269732"/>
              <a:gd name="connsiteX14" fmla="*/ 81887 w 504968"/>
              <a:gd name="connsiteY14" fmla="*/ 1105469 h 1269732"/>
              <a:gd name="connsiteX15" fmla="*/ 109183 w 504968"/>
              <a:gd name="connsiteY15" fmla="*/ 1146412 h 1269732"/>
              <a:gd name="connsiteX16" fmla="*/ 150126 w 504968"/>
              <a:gd name="connsiteY16" fmla="*/ 1187355 h 1269732"/>
              <a:gd name="connsiteX17" fmla="*/ 177421 w 504968"/>
              <a:gd name="connsiteY17" fmla="*/ 1228299 h 1269732"/>
              <a:gd name="connsiteX18" fmla="*/ 272956 w 504968"/>
              <a:gd name="connsiteY18" fmla="*/ 1269242 h 1269732"/>
              <a:gd name="connsiteX19" fmla="*/ 286603 w 504968"/>
              <a:gd name="connsiteY19" fmla="*/ 1269242 h 12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968" h="1269732">
                <a:moveTo>
                  <a:pt x="504968" y="0"/>
                </a:moveTo>
                <a:cubicBezTo>
                  <a:pt x="482222" y="9099"/>
                  <a:pt x="457504" y="14312"/>
                  <a:pt x="436729" y="27296"/>
                </a:cubicBezTo>
                <a:cubicBezTo>
                  <a:pt x="420362" y="37525"/>
                  <a:pt x="412544" y="58663"/>
                  <a:pt x="395786" y="68239"/>
                </a:cubicBezTo>
                <a:cubicBezTo>
                  <a:pt x="379500" y="77545"/>
                  <a:pt x="359230" y="76734"/>
                  <a:pt x="341195" y="81887"/>
                </a:cubicBezTo>
                <a:cubicBezTo>
                  <a:pt x="327362" y="85839"/>
                  <a:pt x="313899" y="90985"/>
                  <a:pt x="300251" y="95534"/>
                </a:cubicBezTo>
                <a:cubicBezTo>
                  <a:pt x="227881" y="167906"/>
                  <a:pt x="294534" y="109883"/>
                  <a:pt x="204717" y="163773"/>
                </a:cubicBezTo>
                <a:cubicBezTo>
                  <a:pt x="176587" y="180651"/>
                  <a:pt x="122830" y="218364"/>
                  <a:pt x="122830" y="218364"/>
                </a:cubicBezTo>
                <a:cubicBezTo>
                  <a:pt x="77684" y="353809"/>
                  <a:pt x="153428" y="146910"/>
                  <a:pt x="68239" y="300251"/>
                </a:cubicBezTo>
                <a:cubicBezTo>
                  <a:pt x="54266" y="325402"/>
                  <a:pt x="50042" y="354842"/>
                  <a:pt x="40944" y="382137"/>
                </a:cubicBezTo>
                <a:lnTo>
                  <a:pt x="27296" y="423081"/>
                </a:lnTo>
                <a:lnTo>
                  <a:pt x="13648" y="464024"/>
                </a:lnTo>
                <a:cubicBezTo>
                  <a:pt x="9099" y="532263"/>
                  <a:pt x="0" y="600350"/>
                  <a:pt x="0" y="668740"/>
                </a:cubicBezTo>
                <a:cubicBezTo>
                  <a:pt x="0" y="744161"/>
                  <a:pt x="7108" y="922642"/>
                  <a:pt x="27296" y="1023582"/>
                </a:cubicBezTo>
                <a:cubicBezTo>
                  <a:pt x="30117" y="1037689"/>
                  <a:pt x="32964" y="1052555"/>
                  <a:pt x="40944" y="1064525"/>
                </a:cubicBezTo>
                <a:cubicBezTo>
                  <a:pt x="51650" y="1080584"/>
                  <a:pt x="69531" y="1090642"/>
                  <a:pt x="81887" y="1105469"/>
                </a:cubicBezTo>
                <a:cubicBezTo>
                  <a:pt x="92388" y="1118070"/>
                  <a:pt x="98682" y="1133811"/>
                  <a:pt x="109183" y="1146412"/>
                </a:cubicBezTo>
                <a:cubicBezTo>
                  <a:pt x="121539" y="1161239"/>
                  <a:pt x="137770" y="1172528"/>
                  <a:pt x="150126" y="1187355"/>
                </a:cubicBezTo>
                <a:cubicBezTo>
                  <a:pt x="160627" y="1199956"/>
                  <a:pt x="164820" y="1217798"/>
                  <a:pt x="177421" y="1228299"/>
                </a:cubicBezTo>
                <a:cubicBezTo>
                  <a:pt x="194160" y="1242248"/>
                  <a:pt x="248576" y="1263147"/>
                  <a:pt x="272956" y="1269242"/>
                </a:cubicBezTo>
                <a:cubicBezTo>
                  <a:pt x="277369" y="1270345"/>
                  <a:pt x="282054" y="1269242"/>
                  <a:pt x="286603" y="1269242"/>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Right 15">
            <a:extLst>
              <a:ext uri="{FF2B5EF4-FFF2-40B4-BE49-F238E27FC236}">
                <a16:creationId xmlns:a16="http://schemas.microsoft.com/office/drawing/2014/main" id="{8661D832-16DC-694F-A7F1-41C87F525340}"/>
              </a:ext>
            </a:extLst>
          </p:cNvPr>
          <p:cNvSpPr/>
          <p:nvPr/>
        </p:nvSpPr>
        <p:spPr>
          <a:xfrm rot="11199281">
            <a:off x="896113" y="3016877"/>
            <a:ext cx="606425" cy="7223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Multiplication Sign 1">
            <a:extLst>
              <a:ext uri="{FF2B5EF4-FFF2-40B4-BE49-F238E27FC236}">
                <a16:creationId xmlns:a16="http://schemas.microsoft.com/office/drawing/2014/main" id="{B02DDEFD-FA75-284B-AC15-4030D8225C35}"/>
              </a:ext>
            </a:extLst>
          </p:cNvPr>
          <p:cNvSpPr/>
          <p:nvPr/>
        </p:nvSpPr>
        <p:spPr>
          <a:xfrm>
            <a:off x="4411016" y="5336528"/>
            <a:ext cx="755988" cy="707886"/>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14" name="TextBox 13">
            <a:extLst>
              <a:ext uri="{FF2B5EF4-FFF2-40B4-BE49-F238E27FC236}">
                <a16:creationId xmlns:a16="http://schemas.microsoft.com/office/drawing/2014/main" id="{8D244522-C15B-9C47-822B-49A770BD703D}"/>
              </a:ext>
            </a:extLst>
          </p:cNvPr>
          <p:cNvSpPr txBox="1"/>
          <p:nvPr/>
        </p:nvSpPr>
        <p:spPr>
          <a:xfrm>
            <a:off x="10304462" y="5188513"/>
            <a:ext cx="800167" cy="1200329"/>
          </a:xfrm>
          <a:prstGeom prst="rect">
            <a:avLst/>
          </a:prstGeom>
          <a:noFill/>
        </p:spPr>
        <p:txBody>
          <a:bodyPr wrap="square" rtlCol="0">
            <a:spAutoFit/>
          </a:bodyPr>
          <a:lstStyle/>
          <a:p>
            <a:pPr marL="285750" indent="-285750">
              <a:buFont typeface="Wingdings" panose="05000000000000000000" pitchFamily="2" charset="2"/>
              <a:buChar char="ü"/>
            </a:pPr>
            <a:r>
              <a:rPr lang="en-AU" sz="7200" b="1" dirty="0">
                <a:solidFill>
                  <a:schemeClr val="bg1"/>
                </a:solidFill>
              </a:rPr>
              <a:t> </a:t>
            </a:r>
          </a:p>
        </p:txBody>
      </p:sp>
    </p:spTree>
    <p:extLst>
      <p:ext uri="{BB962C8B-B14F-4D97-AF65-F5344CB8AC3E}">
        <p14:creationId xmlns:p14="http://schemas.microsoft.com/office/powerpoint/2010/main" val="3983390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28</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411896"/>
            <a:ext cx="5129444" cy="3445566"/>
          </a:xfrm>
        </p:spPr>
        <p:txBody>
          <a:bodyPr/>
          <a:lstStyle/>
          <a:p>
            <a:pPr algn="l"/>
            <a:r>
              <a:rPr lang="en-US" sz="2000" dirty="0"/>
              <a:t>Maori wrasse are endangered.</a:t>
            </a:r>
          </a:p>
          <a:p>
            <a:pPr algn="l"/>
            <a:r>
              <a:rPr lang="en-US" sz="2000" dirty="0"/>
              <a:t>Male Maori wrasse grow very big! </a:t>
            </a:r>
          </a:p>
          <a:p>
            <a:pPr algn="l"/>
            <a:r>
              <a:rPr lang="en-US" sz="2000" dirty="0"/>
              <a:t>Their massive size and friendly nature makes them iconic, and popular with tourists. Do not touch!</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sp>
        <p:nvSpPr>
          <p:cNvPr id="9" name="Rectangle 8">
            <a:extLst>
              <a:ext uri="{FF2B5EF4-FFF2-40B4-BE49-F238E27FC236}">
                <a16:creationId xmlns:a16="http://schemas.microsoft.com/office/drawing/2014/main" id="{455A2AA1-83CB-9F4A-B60F-7241D54C2D7F}"/>
              </a:ext>
            </a:extLst>
          </p:cNvPr>
          <p:cNvSpPr/>
          <p:nvPr/>
        </p:nvSpPr>
        <p:spPr>
          <a:xfrm>
            <a:off x="512469" y="549275"/>
            <a:ext cx="9916992" cy="1261884"/>
          </a:xfrm>
          <a:prstGeom prst="rect">
            <a:avLst/>
          </a:prstGeom>
        </p:spPr>
        <p:txBody>
          <a:bodyPr wrap="square">
            <a:spAutoFit/>
          </a:bodyPr>
          <a:lstStyle/>
          <a:p>
            <a:r>
              <a:rPr lang="en-AU" sz="4400" dirty="0">
                <a:solidFill>
                  <a:schemeClr val="tx2"/>
                </a:solidFill>
              </a:rPr>
              <a:t>Why count Maori wrasse?</a:t>
            </a:r>
            <a:br>
              <a:rPr lang="en-AU" sz="4400" dirty="0">
                <a:solidFill>
                  <a:schemeClr val="tx2"/>
                </a:solidFill>
              </a:rPr>
            </a:br>
            <a:r>
              <a:rPr lang="en-AU" sz="3200" dirty="0">
                <a:solidFill>
                  <a:schemeClr val="tx2"/>
                </a:solidFill>
              </a:rPr>
              <a:t>Female / Male</a:t>
            </a:r>
          </a:p>
        </p:txBody>
      </p:sp>
      <p:sp>
        <p:nvSpPr>
          <p:cNvPr id="4" name="Rectangle 3">
            <a:extLst>
              <a:ext uri="{FF2B5EF4-FFF2-40B4-BE49-F238E27FC236}">
                <a16:creationId xmlns:a16="http://schemas.microsoft.com/office/drawing/2014/main" id="{B71A41AD-E40C-3847-BCE9-79056407145E}"/>
              </a:ext>
            </a:extLst>
          </p:cNvPr>
          <p:cNvSpPr/>
          <p:nvPr/>
        </p:nvSpPr>
        <p:spPr>
          <a:xfrm>
            <a:off x="9150780" y="5320295"/>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45E4F1-C127-6941-90AE-E96C06BF411A}"/>
              </a:ext>
            </a:extLst>
          </p:cNvPr>
          <p:cNvSpPr/>
          <p:nvPr/>
        </p:nvSpPr>
        <p:spPr>
          <a:xfrm>
            <a:off x="9150780" y="4180608"/>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360986-2E7D-4F43-89FE-95E6360A6BEF}"/>
              </a:ext>
            </a:extLst>
          </p:cNvPr>
          <p:cNvSpPr/>
          <p:nvPr/>
        </p:nvSpPr>
        <p:spPr>
          <a:xfrm>
            <a:off x="9150780" y="3054173"/>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466217C-4784-F14A-B8E4-D9B2C05516F6}"/>
              </a:ext>
            </a:extLst>
          </p:cNvPr>
          <p:cNvCxnSpPr>
            <a:cxnSpLocks/>
          </p:cNvCxnSpPr>
          <p:nvPr/>
        </p:nvCxnSpPr>
        <p:spPr>
          <a:xfrm>
            <a:off x="4903304" y="4607899"/>
            <a:ext cx="4079711" cy="92604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8265D3D-3DA5-464E-A21D-A24D62041DF9}"/>
              </a:ext>
            </a:extLst>
          </p:cNvPr>
          <p:cNvCxnSpPr>
            <a:cxnSpLocks/>
          </p:cNvCxnSpPr>
          <p:nvPr/>
        </p:nvCxnSpPr>
        <p:spPr>
          <a:xfrm flipV="1">
            <a:off x="4147930" y="3283839"/>
            <a:ext cx="4835085" cy="9160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4185E49-B27D-484F-B66D-0A0278142FC8}"/>
              </a:ext>
            </a:extLst>
          </p:cNvPr>
          <p:cNvSpPr/>
          <p:nvPr/>
        </p:nvSpPr>
        <p:spPr>
          <a:xfrm>
            <a:off x="7649876" y="3947672"/>
            <a:ext cx="1279517" cy="276999"/>
          </a:xfrm>
          <a:prstGeom prst="rect">
            <a:avLst/>
          </a:prstGeom>
          <a:solidFill>
            <a:schemeClr val="bg1"/>
          </a:solidFill>
        </p:spPr>
        <p:txBody>
          <a:bodyPr wrap="none">
            <a:spAutoFit/>
          </a:bodyPr>
          <a:lstStyle/>
          <a:p>
            <a:pPr algn="ctr"/>
            <a:r>
              <a:rPr lang="en-US" sz="1200" b="1" dirty="0">
                <a:solidFill>
                  <a:schemeClr val="tx2"/>
                </a:solidFill>
              </a:rPr>
              <a:t>They eat COTS</a:t>
            </a:r>
          </a:p>
        </p:txBody>
      </p:sp>
      <p:cxnSp>
        <p:nvCxnSpPr>
          <p:cNvPr id="12" name="Straight Arrow Connector 11">
            <a:extLst>
              <a:ext uri="{FF2B5EF4-FFF2-40B4-BE49-F238E27FC236}">
                <a16:creationId xmlns:a16="http://schemas.microsoft.com/office/drawing/2014/main" id="{215F7CF0-0265-C648-926A-ADEE0718CD01}"/>
              </a:ext>
            </a:extLst>
          </p:cNvPr>
          <p:cNvCxnSpPr>
            <a:cxnSpLocks/>
          </p:cNvCxnSpPr>
          <p:nvPr/>
        </p:nvCxnSpPr>
        <p:spPr>
          <a:xfrm>
            <a:off x="4585252" y="3839273"/>
            <a:ext cx="4397763" cy="55498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197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9B6F5E7-C535-D54D-AC83-AAADDF53A5B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345" t="2466"/>
          <a:stretch/>
        </p:blipFill>
        <p:spPr>
          <a:xfrm>
            <a:off x="1" y="1788558"/>
            <a:ext cx="6096000" cy="4143774"/>
          </a:xfrm>
          <a:prstGeom prst="rect">
            <a:avLst/>
          </a:prstGeom>
        </p:spPr>
      </p:pic>
      <p:pic>
        <p:nvPicPr>
          <p:cNvPr id="13" name="Picture 12">
            <a:extLst>
              <a:ext uri="{FF2B5EF4-FFF2-40B4-BE49-F238E27FC236}">
                <a16:creationId xmlns:a16="http://schemas.microsoft.com/office/drawing/2014/main" id="{A1041200-20F9-0344-AE1F-EAEECD0756D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120" t="2405" r="3553" b="2405"/>
          <a:stretch/>
        </p:blipFill>
        <p:spPr>
          <a:xfrm>
            <a:off x="6096000" y="1788558"/>
            <a:ext cx="6096000" cy="4143774"/>
          </a:xfrm>
          <a:prstGeom prst="rect">
            <a:avLst/>
          </a:prstGeom>
        </p:spPr>
      </p:pic>
      <p:sp>
        <p:nvSpPr>
          <p:cNvPr id="4" name="Slide Number Placeholder 3">
            <a:extLst>
              <a:ext uri="{FF2B5EF4-FFF2-40B4-BE49-F238E27FC236}">
                <a16:creationId xmlns:a16="http://schemas.microsoft.com/office/drawing/2014/main" id="{CF57B221-1CAE-2B45-90FA-330DF3028981}"/>
              </a:ext>
            </a:extLst>
          </p:cNvPr>
          <p:cNvSpPr>
            <a:spLocks noGrp="1"/>
          </p:cNvSpPr>
          <p:nvPr>
            <p:ph type="sldNum" sz="quarter" idx="12"/>
          </p:nvPr>
        </p:nvSpPr>
        <p:spPr/>
        <p:txBody>
          <a:bodyPr/>
          <a:lstStyle/>
          <a:p>
            <a:pPr algn="r"/>
            <a:fld id="{A23E3DB6-7D61-2E4C-8C80-E9322AEA1496}" type="slidenum">
              <a:rPr lang="en-US" smtClean="0"/>
              <a:pPr algn="r"/>
              <a:t>29</a:t>
            </a:fld>
            <a:endParaRPr lang="en-US" dirty="0"/>
          </a:p>
        </p:txBody>
      </p:sp>
      <p:sp>
        <p:nvSpPr>
          <p:cNvPr id="5" name="Title 4">
            <a:extLst>
              <a:ext uri="{FF2B5EF4-FFF2-40B4-BE49-F238E27FC236}">
                <a16:creationId xmlns:a16="http://schemas.microsoft.com/office/drawing/2014/main" id="{87F34E28-8A92-A048-B894-49E0621CC3BF}"/>
              </a:ext>
            </a:extLst>
          </p:cNvPr>
          <p:cNvSpPr>
            <a:spLocks noGrp="1"/>
          </p:cNvSpPr>
          <p:nvPr>
            <p:ph type="title" idx="4294967295"/>
          </p:nvPr>
        </p:nvSpPr>
        <p:spPr>
          <a:xfrm>
            <a:off x="515938" y="562787"/>
            <a:ext cx="11160125" cy="536575"/>
          </a:xfrm>
          <a:prstGeom prst="rect">
            <a:avLst/>
          </a:prstGeom>
        </p:spPr>
        <p:txBody>
          <a:bodyPr/>
          <a:lstStyle/>
          <a:p>
            <a:pPr algn="ctr"/>
            <a:r>
              <a:rPr lang="en-AU" dirty="0">
                <a:solidFill>
                  <a:schemeClr val="bg1"/>
                </a:solidFill>
              </a:rPr>
              <a:t>Why count Maori wrasse?</a:t>
            </a:r>
            <a:endParaRPr lang="en-US" dirty="0">
              <a:solidFill>
                <a:schemeClr val="bg1"/>
              </a:solidFill>
            </a:endParaRPr>
          </a:p>
        </p:txBody>
      </p:sp>
      <p:sp>
        <p:nvSpPr>
          <p:cNvPr id="11" name="TextBox 10">
            <a:extLst>
              <a:ext uri="{FF2B5EF4-FFF2-40B4-BE49-F238E27FC236}">
                <a16:creationId xmlns:a16="http://schemas.microsoft.com/office/drawing/2014/main" id="{23D28B51-B1F9-4A40-92E3-2C285AD03DE3}"/>
              </a:ext>
            </a:extLst>
          </p:cNvPr>
          <p:cNvSpPr txBox="1"/>
          <p:nvPr/>
        </p:nvSpPr>
        <p:spPr>
          <a:xfrm>
            <a:off x="5125655" y="5489130"/>
            <a:ext cx="904085" cy="338554"/>
          </a:xfrm>
          <a:prstGeom prst="rect">
            <a:avLst/>
          </a:prstGeom>
          <a:solidFill>
            <a:schemeClr val="tx2"/>
          </a:solidFill>
          <a:ln>
            <a:noFill/>
          </a:ln>
        </p:spPr>
        <p:txBody>
          <a:bodyPr wrap="square" rtlCol="0">
            <a:spAutoFit/>
          </a:bodyPr>
          <a:lstStyle/>
          <a:p>
            <a:pPr algn="ctr"/>
            <a:r>
              <a:rPr lang="en-AU" sz="1600" dirty="0">
                <a:solidFill>
                  <a:schemeClr val="bg1"/>
                </a:solidFill>
              </a:rPr>
              <a:t>Female</a:t>
            </a:r>
          </a:p>
        </p:txBody>
      </p:sp>
      <p:sp>
        <p:nvSpPr>
          <p:cNvPr id="12" name="TextBox 11">
            <a:extLst>
              <a:ext uri="{FF2B5EF4-FFF2-40B4-BE49-F238E27FC236}">
                <a16:creationId xmlns:a16="http://schemas.microsoft.com/office/drawing/2014/main" id="{EED41314-1770-944E-AF22-998065031783}"/>
              </a:ext>
            </a:extLst>
          </p:cNvPr>
          <p:cNvSpPr txBox="1"/>
          <p:nvPr/>
        </p:nvSpPr>
        <p:spPr>
          <a:xfrm>
            <a:off x="11463341" y="5489130"/>
            <a:ext cx="652348" cy="338554"/>
          </a:xfrm>
          <a:prstGeom prst="rect">
            <a:avLst/>
          </a:prstGeom>
          <a:solidFill>
            <a:schemeClr val="tx2"/>
          </a:solidFill>
          <a:ln>
            <a:noFill/>
          </a:ln>
        </p:spPr>
        <p:txBody>
          <a:bodyPr wrap="square" rtlCol="0">
            <a:spAutoFit/>
          </a:bodyPr>
          <a:lstStyle/>
          <a:p>
            <a:pPr algn="ctr"/>
            <a:r>
              <a:rPr lang="en-AU" sz="1600" dirty="0">
                <a:solidFill>
                  <a:schemeClr val="bg1"/>
                </a:solidFill>
              </a:rPr>
              <a:t>Male</a:t>
            </a:r>
          </a:p>
        </p:txBody>
      </p:sp>
      <p:sp>
        <p:nvSpPr>
          <p:cNvPr id="16" name="TextBox 15">
            <a:extLst>
              <a:ext uri="{FF2B5EF4-FFF2-40B4-BE49-F238E27FC236}">
                <a16:creationId xmlns:a16="http://schemas.microsoft.com/office/drawing/2014/main" id="{0D2CF772-2875-254F-AEF8-59C9FA14B72E}"/>
              </a:ext>
            </a:extLst>
          </p:cNvPr>
          <p:cNvSpPr txBox="1"/>
          <p:nvPr/>
        </p:nvSpPr>
        <p:spPr>
          <a:xfrm>
            <a:off x="10045002" y="1808654"/>
            <a:ext cx="2136947" cy="400110"/>
          </a:xfrm>
          <a:prstGeom prst="rect">
            <a:avLst/>
          </a:prstGeom>
          <a:noFill/>
        </p:spPr>
        <p:txBody>
          <a:bodyPr wrap="square">
            <a:spAutoFit/>
          </a:bodyPr>
          <a:lstStyle/>
          <a:p>
            <a:pPr algn="ctr"/>
            <a:r>
              <a:rPr lang="en-US" sz="2000" b="1" u="sng" dirty="0">
                <a:solidFill>
                  <a:schemeClr val="bg1"/>
                </a:solidFill>
              </a:rPr>
              <a:t>ENDANGERED</a:t>
            </a:r>
          </a:p>
        </p:txBody>
      </p:sp>
      <p:sp>
        <p:nvSpPr>
          <p:cNvPr id="9" name="TextBox 8">
            <a:extLst>
              <a:ext uri="{FF2B5EF4-FFF2-40B4-BE49-F238E27FC236}">
                <a16:creationId xmlns:a16="http://schemas.microsoft.com/office/drawing/2014/main" id="{4F0CC4C8-439A-A24F-8E06-A991F08811EC}"/>
              </a:ext>
            </a:extLst>
          </p:cNvPr>
          <p:cNvSpPr txBox="1"/>
          <p:nvPr/>
        </p:nvSpPr>
        <p:spPr>
          <a:xfrm>
            <a:off x="4049486" y="1808654"/>
            <a:ext cx="2023065" cy="400110"/>
          </a:xfrm>
          <a:prstGeom prst="rect">
            <a:avLst/>
          </a:prstGeom>
          <a:noFill/>
        </p:spPr>
        <p:txBody>
          <a:bodyPr wrap="square">
            <a:spAutoFit/>
          </a:bodyPr>
          <a:lstStyle/>
          <a:p>
            <a:pPr algn="ctr"/>
            <a:r>
              <a:rPr lang="en-US" sz="2000" b="1" u="sng" dirty="0">
                <a:solidFill>
                  <a:schemeClr val="bg1"/>
                </a:solidFill>
              </a:rPr>
              <a:t>ENDANGERED</a:t>
            </a:r>
          </a:p>
        </p:txBody>
      </p:sp>
      <p:pic>
        <p:nvPicPr>
          <p:cNvPr id="15" name="Picture 14">
            <a:extLst>
              <a:ext uri="{FF2B5EF4-FFF2-40B4-BE49-F238E27FC236}">
                <a16:creationId xmlns:a16="http://schemas.microsoft.com/office/drawing/2014/main" id="{A86C8832-61E2-BA4C-A8DF-EF10635CB1FF}"/>
              </a:ext>
            </a:extLst>
          </p:cNvPr>
          <p:cNvPicPr>
            <a:picLocks noChangeAspect="1"/>
          </p:cNvPicPr>
          <p:nvPr/>
        </p:nvPicPr>
        <p:blipFill>
          <a:blip r:embed="rId6"/>
          <a:stretch>
            <a:fillRect/>
          </a:stretch>
        </p:blipFill>
        <p:spPr>
          <a:xfrm>
            <a:off x="4543958" y="2842708"/>
            <a:ext cx="3104087" cy="1227839"/>
          </a:xfrm>
          <a:prstGeom prst="rect">
            <a:avLst/>
          </a:prstGeom>
          <a:ln w="57150">
            <a:solidFill>
              <a:schemeClr val="tx1"/>
            </a:solidFill>
          </a:ln>
        </p:spPr>
      </p:pic>
    </p:spTree>
    <p:extLst>
      <p:ext uri="{BB962C8B-B14F-4D97-AF65-F5344CB8AC3E}">
        <p14:creationId xmlns:p14="http://schemas.microsoft.com/office/powerpoint/2010/main" val="1126569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62494" y="2330073"/>
            <a:ext cx="5356167" cy="1631216"/>
          </a:xfrm>
          <a:prstGeom prst="rect">
            <a:avLst/>
          </a:prstGeom>
        </p:spPr>
        <p:txBody>
          <a:bodyPr wrap="square">
            <a:spAutoFit/>
          </a:bodyPr>
          <a:lstStyle/>
          <a:p>
            <a:pPr>
              <a:spcAft>
                <a:spcPts val="0"/>
              </a:spcAft>
            </a:pPr>
            <a:r>
              <a:rPr lang="en-AU" sz="2000" dirty="0">
                <a:solidFill>
                  <a:srgbClr val="000000"/>
                </a:solidFill>
                <a:latin typeface="Arial Body"/>
                <a:ea typeface="Times New Roman" panose="02020603050405020304" pitchFamily="18" charset="0"/>
                <a:cs typeface="Times New Roman" panose="02020603050405020304" pitchFamily="18" charset="0"/>
              </a:rPr>
              <a:t>We would like to acknowledge </a:t>
            </a:r>
            <a:r>
              <a:rPr lang="en-AU" sz="2000" dirty="0" smtClean="0">
                <a:solidFill>
                  <a:srgbClr val="000000"/>
                </a:solidFill>
                <a:latin typeface="Arial Body"/>
                <a:ea typeface="Times New Roman" panose="02020603050405020304" pitchFamily="18" charset="0"/>
                <a:cs typeface="Times New Roman" panose="02020603050405020304" pitchFamily="18" charset="0"/>
              </a:rPr>
              <a:t>the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(insert name of local </a:t>
            </a:r>
            <a:r>
              <a:rPr lang="en-AU" sz="2000" dirty="0" smtClean="0">
                <a:solidFill>
                  <a:srgbClr val="000000"/>
                </a:solidFill>
                <a:highlight>
                  <a:srgbClr val="FFFF00"/>
                </a:highlight>
                <a:latin typeface="Arial Body"/>
                <a:ea typeface="Times New Roman" panose="02020603050405020304" pitchFamily="18" charset="0"/>
                <a:cs typeface="Times New Roman" panose="02020603050405020304" pitchFamily="18" charset="0"/>
              </a:rPr>
              <a:t>Traditional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O</a:t>
            </a:r>
            <a:r>
              <a:rPr lang="en-AU" sz="2000" dirty="0" smtClean="0">
                <a:solidFill>
                  <a:srgbClr val="000000"/>
                </a:solidFill>
                <a:highlight>
                  <a:srgbClr val="FFFF00"/>
                </a:highlight>
                <a:latin typeface="Arial Body"/>
                <a:ea typeface="Times New Roman" panose="02020603050405020304" pitchFamily="18" charset="0"/>
                <a:cs typeface="Times New Roman" panose="02020603050405020304" pitchFamily="18" charset="0"/>
              </a:rPr>
              <a:t>wner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group)</a:t>
            </a:r>
            <a:r>
              <a:rPr lang="en-AU" sz="2000" dirty="0">
                <a:solidFill>
                  <a:srgbClr val="000000"/>
                </a:solidFill>
                <a:latin typeface="Arial Body"/>
                <a:ea typeface="Times New Roman" panose="02020603050405020304" pitchFamily="18" charset="0"/>
                <a:cs typeface="Times New Roman" panose="02020603050405020304" pitchFamily="18" charset="0"/>
              </a:rPr>
              <a:t> peoples as the Traditional Owners of the Land and Sea Country </a:t>
            </a:r>
            <a:r>
              <a:rPr lang="en-AU" sz="2000" dirty="0" smtClean="0">
                <a:solidFill>
                  <a:srgbClr val="000000"/>
                </a:solidFill>
                <a:latin typeface="Arial Body"/>
                <a:ea typeface="Times New Roman" panose="02020603050405020304" pitchFamily="18" charset="0"/>
                <a:cs typeface="Times New Roman" panose="02020603050405020304" pitchFamily="18" charset="0"/>
              </a:rPr>
              <a:t>that </a:t>
            </a:r>
            <a:r>
              <a:rPr lang="en-AU" sz="2000" dirty="0">
                <a:solidFill>
                  <a:srgbClr val="000000"/>
                </a:solidFill>
                <a:latin typeface="Arial Body"/>
                <a:ea typeface="Times New Roman" panose="02020603050405020304" pitchFamily="18" charset="0"/>
                <a:cs typeface="Times New Roman" panose="02020603050405020304" pitchFamily="18" charset="0"/>
              </a:rPr>
              <a:t>we will be visiting as part of your excursion. </a:t>
            </a:r>
            <a:endParaRPr lang="en-AU" sz="12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3"/>
          <a:srcRect l="37753"/>
          <a:stretch/>
        </p:blipFill>
        <p:spPr>
          <a:xfrm>
            <a:off x="7941304" y="1050668"/>
            <a:ext cx="3405448" cy="4315132"/>
          </a:xfrm>
          <a:prstGeom prst="rect">
            <a:avLst/>
          </a:prstGeom>
        </p:spPr>
      </p:pic>
      <p:sp>
        <p:nvSpPr>
          <p:cNvPr id="2" name="Slide Number Placeholder 1"/>
          <p:cNvSpPr>
            <a:spLocks noGrp="1"/>
          </p:cNvSpPr>
          <p:nvPr>
            <p:ph type="sldNum" sz="quarter" idx="13"/>
          </p:nvPr>
        </p:nvSpPr>
        <p:spPr/>
        <p:txBody>
          <a:bodyPr/>
          <a:lstStyle/>
          <a:p>
            <a:pPr algn="r"/>
            <a:fld id="{275F0495-0EA6-8F48-9FDA-F603597FF733}" type="slidenum">
              <a:rPr lang="en-US" smtClean="0"/>
              <a:pPr algn="r"/>
              <a:t>3</a:t>
            </a:fld>
            <a:endParaRPr lang="en-US" dirty="0"/>
          </a:p>
        </p:txBody>
      </p:sp>
    </p:spTree>
    <p:extLst>
      <p:ext uri="{BB962C8B-B14F-4D97-AF65-F5344CB8AC3E}">
        <p14:creationId xmlns:p14="http://schemas.microsoft.com/office/powerpoint/2010/main" val="2872331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30</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411896"/>
            <a:ext cx="5129444" cy="3445566"/>
          </a:xfrm>
        </p:spPr>
        <p:txBody>
          <a:bodyPr/>
          <a:lstStyle/>
          <a:p>
            <a:pPr algn="l"/>
            <a:r>
              <a:rPr lang="en-US" sz="2000" dirty="0"/>
              <a:t>Sea turtles are endangered.</a:t>
            </a:r>
          </a:p>
          <a:p>
            <a:pPr algn="l"/>
            <a:r>
              <a:rPr lang="en-US" sz="2000" dirty="0"/>
              <a:t>Their massive size and friendly nature makes them iconic, and popular with tourists. Do not touch!</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sp>
        <p:nvSpPr>
          <p:cNvPr id="9" name="Rectangle 8">
            <a:extLst>
              <a:ext uri="{FF2B5EF4-FFF2-40B4-BE49-F238E27FC236}">
                <a16:creationId xmlns:a16="http://schemas.microsoft.com/office/drawing/2014/main" id="{455A2AA1-83CB-9F4A-B60F-7241D54C2D7F}"/>
              </a:ext>
            </a:extLst>
          </p:cNvPr>
          <p:cNvSpPr/>
          <p:nvPr/>
        </p:nvSpPr>
        <p:spPr>
          <a:xfrm>
            <a:off x="512469" y="549275"/>
            <a:ext cx="9916992" cy="1261884"/>
          </a:xfrm>
          <a:prstGeom prst="rect">
            <a:avLst/>
          </a:prstGeom>
        </p:spPr>
        <p:txBody>
          <a:bodyPr wrap="square">
            <a:spAutoFit/>
          </a:bodyPr>
          <a:lstStyle/>
          <a:p>
            <a:r>
              <a:rPr lang="en-AU" sz="4400" dirty="0">
                <a:solidFill>
                  <a:schemeClr val="tx2"/>
                </a:solidFill>
              </a:rPr>
              <a:t>Why count sea turtles?  </a:t>
            </a:r>
          </a:p>
          <a:p>
            <a:r>
              <a:rPr lang="en-AU" sz="3200" dirty="0">
                <a:solidFill>
                  <a:schemeClr val="tx2"/>
                </a:solidFill>
              </a:rPr>
              <a:t>Green / Hawksbill / other</a:t>
            </a:r>
          </a:p>
        </p:txBody>
      </p:sp>
      <p:sp>
        <p:nvSpPr>
          <p:cNvPr id="4" name="Rectangle 3">
            <a:extLst>
              <a:ext uri="{FF2B5EF4-FFF2-40B4-BE49-F238E27FC236}">
                <a16:creationId xmlns:a16="http://schemas.microsoft.com/office/drawing/2014/main" id="{B71A41AD-E40C-3847-BCE9-79056407145E}"/>
              </a:ext>
            </a:extLst>
          </p:cNvPr>
          <p:cNvSpPr/>
          <p:nvPr/>
        </p:nvSpPr>
        <p:spPr>
          <a:xfrm>
            <a:off x="9150780" y="5320295"/>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45E4F1-C127-6941-90AE-E96C06BF411A}"/>
              </a:ext>
            </a:extLst>
          </p:cNvPr>
          <p:cNvSpPr/>
          <p:nvPr/>
        </p:nvSpPr>
        <p:spPr>
          <a:xfrm>
            <a:off x="9150780" y="4180608"/>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360986-2E7D-4F43-89FE-95E6360A6BEF}"/>
              </a:ext>
            </a:extLst>
          </p:cNvPr>
          <p:cNvSpPr/>
          <p:nvPr/>
        </p:nvSpPr>
        <p:spPr>
          <a:xfrm>
            <a:off x="9150780" y="3054173"/>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51D8B40-EF29-7947-B857-CE6F98222F18}"/>
              </a:ext>
            </a:extLst>
          </p:cNvPr>
          <p:cNvCxnSpPr>
            <a:cxnSpLocks/>
          </p:cNvCxnSpPr>
          <p:nvPr/>
        </p:nvCxnSpPr>
        <p:spPr>
          <a:xfrm flipV="1">
            <a:off x="4000500" y="3251200"/>
            <a:ext cx="5041900" cy="3429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FC193D-D28F-6046-BD94-8D7C7B22776D}"/>
              </a:ext>
            </a:extLst>
          </p:cNvPr>
          <p:cNvCxnSpPr>
            <a:cxnSpLocks/>
          </p:cNvCxnSpPr>
          <p:nvPr/>
        </p:nvCxnSpPr>
        <p:spPr>
          <a:xfrm>
            <a:off x="5118100" y="4330700"/>
            <a:ext cx="39243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FC66E7-B084-4640-A41A-9EDFF447F7DA}"/>
              </a:ext>
            </a:extLst>
          </p:cNvPr>
          <p:cNvCxnSpPr>
            <a:cxnSpLocks/>
          </p:cNvCxnSpPr>
          <p:nvPr/>
        </p:nvCxnSpPr>
        <p:spPr>
          <a:xfrm>
            <a:off x="4787900" y="4607899"/>
            <a:ext cx="4203700" cy="94200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564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355822-E2F6-104E-A87A-136077AFBBB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5570" r="7400" b="1"/>
          <a:stretch/>
        </p:blipFill>
        <p:spPr>
          <a:xfrm>
            <a:off x="0" y="1788558"/>
            <a:ext cx="6096000" cy="4143774"/>
          </a:xfrm>
          <a:prstGeom prst="rect">
            <a:avLst/>
          </a:prstGeom>
        </p:spPr>
      </p:pic>
      <p:sp>
        <p:nvSpPr>
          <p:cNvPr id="3" name="Title 2">
            <a:extLst>
              <a:ext uri="{FF2B5EF4-FFF2-40B4-BE49-F238E27FC236}">
                <a16:creationId xmlns:a16="http://schemas.microsoft.com/office/drawing/2014/main" id="{2869A28A-496A-7947-927C-051F9186700A}"/>
              </a:ext>
            </a:extLst>
          </p:cNvPr>
          <p:cNvSpPr>
            <a:spLocks noGrp="1"/>
          </p:cNvSpPr>
          <p:nvPr>
            <p:ph type="title"/>
          </p:nvPr>
        </p:nvSpPr>
        <p:spPr>
          <a:xfrm>
            <a:off x="515938" y="376999"/>
            <a:ext cx="11160124" cy="536575"/>
          </a:xfrm>
        </p:spPr>
        <p:txBody>
          <a:bodyPr/>
          <a:lstStyle/>
          <a:p>
            <a:pPr algn="ctr"/>
            <a:r>
              <a:rPr lang="en-AU" sz="4400" dirty="0"/>
              <a:t>Why count sea turtles?</a:t>
            </a:r>
            <a:br>
              <a:rPr lang="en-AU" sz="4400" dirty="0"/>
            </a:br>
            <a:r>
              <a:rPr lang="en-AU" dirty="0"/>
              <a:t>Green / Hawksbill / other</a:t>
            </a:r>
            <a:endParaRPr lang="en-US" dirty="0"/>
          </a:p>
        </p:txBody>
      </p:sp>
      <p:sp>
        <p:nvSpPr>
          <p:cNvPr id="4" name="Slide Number Placeholder 3">
            <a:extLst>
              <a:ext uri="{FF2B5EF4-FFF2-40B4-BE49-F238E27FC236}">
                <a16:creationId xmlns:a16="http://schemas.microsoft.com/office/drawing/2014/main" id="{AA0F0765-4A90-5148-8319-36D6DFC3840C}"/>
              </a:ext>
            </a:extLst>
          </p:cNvPr>
          <p:cNvSpPr>
            <a:spLocks noGrp="1"/>
          </p:cNvSpPr>
          <p:nvPr>
            <p:ph type="sldNum" sz="quarter" idx="12"/>
          </p:nvPr>
        </p:nvSpPr>
        <p:spPr/>
        <p:txBody>
          <a:bodyPr/>
          <a:lstStyle/>
          <a:p>
            <a:pPr algn="r"/>
            <a:fld id="{A23E3DB6-7D61-2E4C-8C80-E9322AEA1496}" type="slidenum">
              <a:rPr lang="en-US" smtClean="0"/>
              <a:pPr algn="r"/>
              <a:t>31</a:t>
            </a:fld>
            <a:endParaRPr lang="en-US" dirty="0"/>
          </a:p>
        </p:txBody>
      </p:sp>
      <p:pic>
        <p:nvPicPr>
          <p:cNvPr id="6" name="Picture 5">
            <a:extLst>
              <a:ext uri="{FF2B5EF4-FFF2-40B4-BE49-F238E27FC236}">
                <a16:creationId xmlns:a16="http://schemas.microsoft.com/office/drawing/2014/main" id="{CA57F303-7097-C440-8D8E-684F236D0ECA}"/>
              </a:ext>
            </a:extLst>
          </p:cNvPr>
          <p:cNvPicPr>
            <a:picLocks noChangeAspect="1"/>
          </p:cNvPicPr>
          <p:nvPr/>
        </p:nvPicPr>
        <p:blipFill rotWithShape="1">
          <a:blip r:embed="rId5"/>
          <a:srcRect l="1196" r="5392"/>
          <a:stretch/>
        </p:blipFill>
        <p:spPr>
          <a:xfrm>
            <a:off x="6096000" y="1788557"/>
            <a:ext cx="6095999" cy="4143773"/>
          </a:xfrm>
          <a:prstGeom prst="rect">
            <a:avLst/>
          </a:prstGeom>
        </p:spPr>
      </p:pic>
    </p:spTree>
    <p:extLst>
      <p:ext uri="{BB962C8B-B14F-4D97-AF65-F5344CB8AC3E}">
        <p14:creationId xmlns:p14="http://schemas.microsoft.com/office/powerpoint/2010/main" val="295105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F38CFA0-0CDF-9448-838B-4F4421AACAB8}"/>
              </a:ext>
            </a:extLst>
          </p:cNvPr>
          <p:cNvPicPr>
            <a:picLocks noGrp="1" noChangeAspect="1"/>
          </p:cNvPicPr>
          <p:nvPr>
            <p:ph type="pic" sz="quarter" idx="14"/>
          </p:nvPr>
        </p:nvPicPr>
        <p:blipFill rotWithShape="1">
          <a:blip r:embed="rId4" cstate="hqprint">
            <a:extLst>
              <a:ext uri="{28A0092B-C50C-407E-A947-70E740481C1C}">
                <a14:useLocalDpi xmlns:a14="http://schemas.microsoft.com/office/drawing/2010/main" val="0"/>
              </a:ext>
            </a:extLst>
          </a:blip>
          <a:srcRect l="19144" r="19144"/>
          <a:stretch/>
        </p:blipFill>
        <p:spPr>
          <a:prstGeom prst="rect">
            <a:avLst/>
          </a:prstGeom>
        </p:spPr>
      </p:pic>
      <p:sp>
        <p:nvSpPr>
          <p:cNvPr id="2" name="Slide Number Placeholder 1">
            <a:extLst>
              <a:ext uri="{FF2B5EF4-FFF2-40B4-BE49-F238E27FC236}">
                <a16:creationId xmlns:a16="http://schemas.microsoft.com/office/drawing/2014/main" id="{EEB77CEB-0670-BC43-8319-C6412F952E55}"/>
              </a:ext>
            </a:extLst>
          </p:cNvPr>
          <p:cNvSpPr>
            <a:spLocks noGrp="1"/>
          </p:cNvSpPr>
          <p:nvPr>
            <p:ph type="sldNum" sz="quarter" idx="12"/>
          </p:nvPr>
        </p:nvSpPr>
        <p:spPr/>
        <p:txBody>
          <a:bodyPr/>
          <a:lstStyle/>
          <a:p>
            <a:pPr algn="r"/>
            <a:fld id="{275F0495-0EA6-8F48-9FDA-F603597FF733}" type="slidenum">
              <a:rPr lang="en-US" smtClean="0"/>
              <a:pPr algn="r"/>
              <a:t>32</a:t>
            </a:fld>
            <a:endParaRPr lang="en-US" dirty="0"/>
          </a:p>
        </p:txBody>
      </p:sp>
      <p:sp>
        <p:nvSpPr>
          <p:cNvPr id="3" name="Content Placeholder 2">
            <a:extLst>
              <a:ext uri="{FF2B5EF4-FFF2-40B4-BE49-F238E27FC236}">
                <a16:creationId xmlns:a16="http://schemas.microsoft.com/office/drawing/2014/main" id="{46F59605-F15E-6E4A-B7A4-187E7F86E634}"/>
              </a:ext>
            </a:extLst>
          </p:cNvPr>
          <p:cNvSpPr>
            <a:spLocks noGrp="1"/>
          </p:cNvSpPr>
          <p:nvPr>
            <p:ph idx="1"/>
          </p:nvPr>
        </p:nvSpPr>
        <p:spPr/>
        <p:txBody>
          <a:bodyPr/>
          <a:lstStyle/>
          <a:p>
            <a:pPr algn="ctr">
              <a:spcAft>
                <a:spcPts val="1800"/>
              </a:spcAft>
            </a:pPr>
            <a:r>
              <a:rPr lang="en-US" sz="4400" dirty="0"/>
              <a:t>Green turtle</a:t>
            </a:r>
            <a:r>
              <a:rPr lang="en-US" sz="3200" dirty="0"/>
              <a:t/>
            </a:r>
            <a:br>
              <a:rPr lang="en-US" sz="3200" dirty="0"/>
            </a:br>
            <a:r>
              <a:rPr lang="en-US" sz="3200" dirty="0"/>
              <a:t>(</a:t>
            </a:r>
            <a:r>
              <a:rPr lang="en-US" sz="3200" i="1" dirty="0"/>
              <a:t>Chelonia mydas)</a:t>
            </a:r>
          </a:p>
          <a:p>
            <a:pPr marL="342900" indent="-342900" algn="l">
              <a:buFont typeface="Arial" panose="020B0604020202020204" pitchFamily="34" charset="0"/>
              <a:buChar char="•"/>
            </a:pPr>
            <a:r>
              <a:rPr lang="en-US" sz="2000" dirty="0"/>
              <a:t>Small head.</a:t>
            </a:r>
          </a:p>
          <a:p>
            <a:pPr marL="342900" indent="-342900" algn="l">
              <a:buFont typeface="Arial" panose="020B0604020202020204" pitchFamily="34" charset="0"/>
              <a:buChar char="•"/>
            </a:pPr>
            <a:r>
              <a:rPr lang="en-US" sz="2000" dirty="0"/>
              <a:t>High domed carapace (shell).</a:t>
            </a:r>
          </a:p>
          <a:p>
            <a:pPr marL="342900" indent="-342900" algn="l">
              <a:buFont typeface="Arial" panose="020B0604020202020204" pitchFamily="34" charset="0"/>
              <a:buChar char="•"/>
            </a:pPr>
            <a:r>
              <a:rPr lang="en-US" sz="2000" dirty="0"/>
              <a:t>Carapace </a:t>
            </a:r>
            <a:r>
              <a:rPr lang="en-US" sz="2000" dirty="0" err="1"/>
              <a:t>colour</a:t>
            </a:r>
            <a:r>
              <a:rPr lang="en-US" sz="2000" dirty="0"/>
              <a:t> – cream and rusty </a:t>
            </a:r>
            <a:br>
              <a:rPr lang="en-US" sz="2000" dirty="0"/>
            </a:br>
            <a:r>
              <a:rPr lang="en-US" sz="2000" dirty="0"/>
              <a:t>brown to grey.</a:t>
            </a:r>
          </a:p>
          <a:p>
            <a:pPr marL="342900" indent="-342900" algn="l">
              <a:buFont typeface="Arial" panose="020B0604020202020204" pitchFamily="34" charset="0"/>
              <a:buChar char="•"/>
            </a:pPr>
            <a:r>
              <a:rPr lang="en-US" sz="2000" dirty="0"/>
              <a:t>4 pairs of costal </a:t>
            </a:r>
            <a:r>
              <a:rPr lang="en-US" sz="2000" dirty="0" err="1"/>
              <a:t>scutes</a:t>
            </a:r>
            <a:r>
              <a:rPr lang="en-US" sz="2000" dirty="0"/>
              <a:t> (side scales) </a:t>
            </a:r>
            <a:br>
              <a:rPr lang="en-US" sz="2000" dirty="0"/>
            </a:br>
            <a:r>
              <a:rPr lang="en-US" sz="2000" dirty="0"/>
              <a:t>on carapace.</a:t>
            </a:r>
          </a:p>
        </p:txBody>
      </p:sp>
      <p:sp>
        <p:nvSpPr>
          <p:cNvPr id="5" name="TextBox 4">
            <a:extLst>
              <a:ext uri="{FF2B5EF4-FFF2-40B4-BE49-F238E27FC236}">
                <a16:creationId xmlns:a16="http://schemas.microsoft.com/office/drawing/2014/main" id="{DBEB3647-ECA8-8E4A-8219-BEC394CFA145}"/>
              </a:ext>
            </a:extLst>
          </p:cNvPr>
          <p:cNvSpPr txBox="1"/>
          <p:nvPr/>
        </p:nvSpPr>
        <p:spPr>
          <a:xfrm>
            <a:off x="8019074" y="2332306"/>
            <a:ext cx="382577"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1</a:t>
            </a:r>
          </a:p>
        </p:txBody>
      </p:sp>
      <p:sp>
        <p:nvSpPr>
          <p:cNvPr id="6" name="TextBox 5">
            <a:extLst>
              <a:ext uri="{FF2B5EF4-FFF2-40B4-BE49-F238E27FC236}">
                <a16:creationId xmlns:a16="http://schemas.microsoft.com/office/drawing/2014/main" id="{ABF4E1EE-E238-CF40-8239-9D485FF4A7AA}"/>
              </a:ext>
            </a:extLst>
          </p:cNvPr>
          <p:cNvSpPr txBox="1"/>
          <p:nvPr/>
        </p:nvSpPr>
        <p:spPr>
          <a:xfrm>
            <a:off x="8783460" y="2726580"/>
            <a:ext cx="431868"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2</a:t>
            </a:r>
          </a:p>
        </p:txBody>
      </p:sp>
      <p:sp>
        <p:nvSpPr>
          <p:cNvPr id="7" name="TextBox 6">
            <a:extLst>
              <a:ext uri="{FF2B5EF4-FFF2-40B4-BE49-F238E27FC236}">
                <a16:creationId xmlns:a16="http://schemas.microsoft.com/office/drawing/2014/main" id="{41DDDDAA-2A92-8F41-9165-599432FE07B0}"/>
              </a:ext>
            </a:extLst>
          </p:cNvPr>
          <p:cNvSpPr txBox="1"/>
          <p:nvPr/>
        </p:nvSpPr>
        <p:spPr>
          <a:xfrm>
            <a:off x="9621783" y="2928785"/>
            <a:ext cx="431868"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3</a:t>
            </a:r>
          </a:p>
        </p:txBody>
      </p:sp>
      <p:sp>
        <p:nvSpPr>
          <p:cNvPr id="8" name="TextBox 7">
            <a:extLst>
              <a:ext uri="{FF2B5EF4-FFF2-40B4-BE49-F238E27FC236}">
                <a16:creationId xmlns:a16="http://schemas.microsoft.com/office/drawing/2014/main" id="{4A4E500A-60AB-4F49-A5A5-A54C5AD0E3A7}"/>
              </a:ext>
            </a:extLst>
          </p:cNvPr>
          <p:cNvSpPr txBox="1"/>
          <p:nvPr/>
        </p:nvSpPr>
        <p:spPr>
          <a:xfrm>
            <a:off x="10244172" y="2946339"/>
            <a:ext cx="431869"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4 </a:t>
            </a:r>
          </a:p>
        </p:txBody>
      </p:sp>
      <p:sp>
        <p:nvSpPr>
          <p:cNvPr id="11" name="TextBox 10">
            <a:extLst>
              <a:ext uri="{FF2B5EF4-FFF2-40B4-BE49-F238E27FC236}">
                <a16:creationId xmlns:a16="http://schemas.microsoft.com/office/drawing/2014/main" id="{06BA5D98-0D17-CD4E-8ACF-C6A66345F718}"/>
              </a:ext>
            </a:extLst>
          </p:cNvPr>
          <p:cNvSpPr txBox="1"/>
          <p:nvPr/>
        </p:nvSpPr>
        <p:spPr>
          <a:xfrm>
            <a:off x="9621783" y="569371"/>
            <a:ext cx="2054280" cy="400110"/>
          </a:xfrm>
          <a:prstGeom prst="rect">
            <a:avLst/>
          </a:prstGeom>
          <a:noFill/>
        </p:spPr>
        <p:txBody>
          <a:bodyPr wrap="square">
            <a:spAutoFit/>
          </a:bodyPr>
          <a:lstStyle/>
          <a:p>
            <a:pPr algn="ctr"/>
            <a:r>
              <a:rPr lang="en-US" sz="2000" b="1" u="sng" dirty="0">
                <a:solidFill>
                  <a:schemeClr val="bg1"/>
                </a:solidFill>
              </a:rPr>
              <a:t>ENDANGERED</a:t>
            </a:r>
          </a:p>
        </p:txBody>
      </p:sp>
    </p:spTree>
    <p:extLst>
      <p:ext uri="{BB962C8B-B14F-4D97-AF65-F5344CB8AC3E}">
        <p14:creationId xmlns:p14="http://schemas.microsoft.com/office/powerpoint/2010/main" val="1630817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7379A-C067-7C49-8CB9-7A67DAD8156F}"/>
              </a:ext>
            </a:extLst>
          </p:cNvPr>
          <p:cNvSpPr>
            <a:spLocks noGrp="1"/>
          </p:cNvSpPr>
          <p:nvPr>
            <p:ph type="sldNum" sz="quarter" idx="12"/>
          </p:nvPr>
        </p:nvSpPr>
        <p:spPr/>
        <p:txBody>
          <a:bodyPr/>
          <a:lstStyle/>
          <a:p>
            <a:pPr algn="r"/>
            <a:fld id="{275F0495-0EA6-8F48-9FDA-F603597FF733}" type="slidenum">
              <a:rPr lang="en-US" smtClean="0"/>
              <a:pPr algn="r"/>
              <a:t>33</a:t>
            </a:fld>
            <a:endParaRPr lang="en-US" dirty="0"/>
          </a:p>
        </p:txBody>
      </p:sp>
      <p:sp>
        <p:nvSpPr>
          <p:cNvPr id="3" name="Content Placeholder 2">
            <a:extLst>
              <a:ext uri="{FF2B5EF4-FFF2-40B4-BE49-F238E27FC236}">
                <a16:creationId xmlns:a16="http://schemas.microsoft.com/office/drawing/2014/main" id="{90801A6D-1F4D-ED4D-9D36-E858350D0784}"/>
              </a:ext>
            </a:extLst>
          </p:cNvPr>
          <p:cNvSpPr>
            <a:spLocks noGrp="1"/>
          </p:cNvSpPr>
          <p:nvPr>
            <p:ph idx="1"/>
          </p:nvPr>
        </p:nvSpPr>
        <p:spPr/>
        <p:txBody>
          <a:bodyPr/>
          <a:lstStyle/>
          <a:p>
            <a:pPr algn="ctr"/>
            <a:r>
              <a:rPr lang="en-US" sz="4400" dirty="0"/>
              <a:t>1 pair of</a:t>
            </a:r>
            <a:br>
              <a:rPr lang="en-US" sz="4400" dirty="0"/>
            </a:br>
            <a:r>
              <a:rPr lang="en-US" sz="4400" dirty="0"/>
              <a:t>pre-frontal scales above beak.</a:t>
            </a:r>
          </a:p>
        </p:txBody>
      </p:sp>
      <p:pic>
        <p:nvPicPr>
          <p:cNvPr id="5" name="Picture Placeholder 4">
            <a:extLst>
              <a:ext uri="{FF2B5EF4-FFF2-40B4-BE49-F238E27FC236}">
                <a16:creationId xmlns:a16="http://schemas.microsoft.com/office/drawing/2014/main" id="{59BC60E5-8665-3441-890C-0F6DA9D4435B}"/>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1860" r="11860"/>
          <a:stretch>
            <a:fillRect/>
          </a:stretch>
        </p:blipFill>
        <p:spPr>
          <a:prstGeom prst="rect">
            <a:avLst/>
          </a:prstGeom>
        </p:spPr>
      </p:pic>
      <p:cxnSp>
        <p:nvCxnSpPr>
          <p:cNvPr id="7" name="Straight Arrow Connector 6">
            <a:extLst>
              <a:ext uri="{FF2B5EF4-FFF2-40B4-BE49-F238E27FC236}">
                <a16:creationId xmlns:a16="http://schemas.microsoft.com/office/drawing/2014/main" id="{1FD7C07F-BA00-D446-BA32-B4CD0294E1D9}"/>
              </a:ext>
            </a:extLst>
          </p:cNvPr>
          <p:cNvCxnSpPr>
            <a:cxnSpLocks/>
          </p:cNvCxnSpPr>
          <p:nvPr/>
        </p:nvCxnSpPr>
        <p:spPr>
          <a:xfrm>
            <a:off x="8128000" y="1637553"/>
            <a:ext cx="242277" cy="89463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532C28F-640C-C142-B76A-265A6855F311}"/>
              </a:ext>
            </a:extLst>
          </p:cNvPr>
          <p:cNvCxnSpPr>
            <a:cxnSpLocks/>
          </p:cNvCxnSpPr>
          <p:nvPr/>
        </p:nvCxnSpPr>
        <p:spPr>
          <a:xfrm>
            <a:off x="8128000" y="1637553"/>
            <a:ext cx="573873" cy="8041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FD4063-0665-2A4B-9979-2F5CE59CBB8B}"/>
              </a:ext>
            </a:extLst>
          </p:cNvPr>
          <p:cNvSpPr txBox="1"/>
          <p:nvPr/>
        </p:nvSpPr>
        <p:spPr>
          <a:xfrm>
            <a:off x="7709406" y="1424877"/>
            <a:ext cx="837187" cy="400110"/>
          </a:xfrm>
          <a:prstGeom prst="rect">
            <a:avLst/>
          </a:prstGeom>
          <a:solidFill>
            <a:srgbClr val="FFFFFF"/>
          </a:solidFill>
        </p:spPr>
        <p:txBody>
          <a:bodyPr wrap="square" rtlCol="0">
            <a:spAutoFit/>
          </a:bodyPr>
          <a:lstStyle/>
          <a:p>
            <a:pPr algn="ctr"/>
            <a:r>
              <a:rPr lang="en-US" sz="2000" dirty="0">
                <a:solidFill>
                  <a:schemeClr val="tx2"/>
                </a:solidFill>
              </a:rPr>
              <a:t>1 pair</a:t>
            </a:r>
          </a:p>
        </p:txBody>
      </p:sp>
      <p:sp>
        <p:nvSpPr>
          <p:cNvPr id="11" name="TextBox 10">
            <a:extLst>
              <a:ext uri="{FF2B5EF4-FFF2-40B4-BE49-F238E27FC236}">
                <a16:creationId xmlns:a16="http://schemas.microsoft.com/office/drawing/2014/main" id="{4A70BAEA-A120-9942-9E03-77A665CD9465}"/>
              </a:ext>
            </a:extLst>
          </p:cNvPr>
          <p:cNvSpPr txBox="1"/>
          <p:nvPr/>
        </p:nvSpPr>
        <p:spPr>
          <a:xfrm>
            <a:off x="9621783" y="569371"/>
            <a:ext cx="2054280" cy="400110"/>
          </a:xfrm>
          <a:prstGeom prst="rect">
            <a:avLst/>
          </a:prstGeom>
          <a:noFill/>
        </p:spPr>
        <p:txBody>
          <a:bodyPr wrap="square">
            <a:spAutoFit/>
          </a:bodyPr>
          <a:lstStyle/>
          <a:p>
            <a:pPr algn="ctr"/>
            <a:r>
              <a:rPr lang="en-US" sz="2000" b="1" u="sng" dirty="0">
                <a:solidFill>
                  <a:schemeClr val="bg1"/>
                </a:solidFill>
              </a:rPr>
              <a:t>ENDANGERED</a:t>
            </a:r>
          </a:p>
        </p:txBody>
      </p:sp>
    </p:spTree>
    <p:extLst>
      <p:ext uri="{BB962C8B-B14F-4D97-AF65-F5344CB8AC3E}">
        <p14:creationId xmlns:p14="http://schemas.microsoft.com/office/powerpoint/2010/main" val="2955724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9A8AF5-34CE-984F-889F-EEF9377A1C44}"/>
              </a:ext>
            </a:extLst>
          </p:cNvPr>
          <p:cNvSpPr>
            <a:spLocks noGrp="1"/>
          </p:cNvSpPr>
          <p:nvPr>
            <p:ph type="sldNum" sz="quarter" idx="12"/>
          </p:nvPr>
        </p:nvSpPr>
        <p:spPr/>
        <p:txBody>
          <a:bodyPr/>
          <a:lstStyle/>
          <a:p>
            <a:pPr algn="r"/>
            <a:fld id="{275F0495-0EA6-8F48-9FDA-F603597FF733}" type="slidenum">
              <a:rPr lang="en-US" smtClean="0"/>
              <a:pPr algn="r"/>
              <a:t>34</a:t>
            </a:fld>
            <a:endParaRPr lang="en-US" dirty="0"/>
          </a:p>
        </p:txBody>
      </p:sp>
      <p:sp>
        <p:nvSpPr>
          <p:cNvPr id="3" name="Content Placeholder 2">
            <a:extLst>
              <a:ext uri="{FF2B5EF4-FFF2-40B4-BE49-F238E27FC236}">
                <a16:creationId xmlns:a16="http://schemas.microsoft.com/office/drawing/2014/main" id="{F6F5D43D-FFEB-0B4A-8E0D-B7DDA7D0B8D8}"/>
              </a:ext>
            </a:extLst>
          </p:cNvPr>
          <p:cNvSpPr>
            <a:spLocks noGrp="1"/>
          </p:cNvSpPr>
          <p:nvPr>
            <p:ph idx="1"/>
          </p:nvPr>
        </p:nvSpPr>
        <p:spPr/>
        <p:txBody>
          <a:bodyPr/>
          <a:lstStyle/>
          <a:p>
            <a:pPr algn="ctr">
              <a:spcAft>
                <a:spcPts val="1800"/>
              </a:spcAft>
            </a:pPr>
            <a:r>
              <a:rPr lang="en-US" sz="4400" dirty="0"/>
              <a:t>Hawksbill turtle</a:t>
            </a:r>
            <a:r>
              <a:rPr lang="en-US" sz="3200" dirty="0"/>
              <a:t/>
            </a:r>
            <a:br>
              <a:rPr lang="en-US" sz="3200" dirty="0"/>
            </a:br>
            <a:r>
              <a:rPr lang="en-US" sz="3200" dirty="0"/>
              <a:t>(</a:t>
            </a:r>
            <a:r>
              <a:rPr lang="en-US" sz="3200" i="1" dirty="0" err="1"/>
              <a:t>Eretmochelys</a:t>
            </a:r>
            <a:r>
              <a:rPr lang="en-US" sz="3200" i="1" dirty="0"/>
              <a:t> </a:t>
            </a:r>
            <a:r>
              <a:rPr lang="en-US" sz="3200" i="1" dirty="0" err="1" smtClean="0"/>
              <a:t>imbricata</a:t>
            </a:r>
            <a:r>
              <a:rPr lang="en-US" sz="3200" i="1" dirty="0" smtClean="0"/>
              <a:t>)</a:t>
            </a:r>
            <a:endParaRPr lang="en-US" sz="3200" dirty="0"/>
          </a:p>
          <a:p>
            <a:pPr marL="342900" indent="-342900" algn="l">
              <a:buFont typeface="Arial" panose="020B0604020202020204" pitchFamily="34" charset="0"/>
              <a:buChar char="•"/>
            </a:pPr>
            <a:r>
              <a:rPr lang="en-US" sz="2000" dirty="0"/>
              <a:t>Small head.</a:t>
            </a:r>
          </a:p>
          <a:p>
            <a:pPr marL="342900" indent="-342900" algn="l">
              <a:buFont typeface="Arial" panose="020B0604020202020204" pitchFamily="34" charset="0"/>
              <a:buChar char="•"/>
            </a:pPr>
            <a:r>
              <a:rPr lang="en-US" sz="2000" dirty="0"/>
              <a:t>Black scales on head and flippers. </a:t>
            </a:r>
          </a:p>
          <a:p>
            <a:pPr marL="342900" indent="-342900" algn="l">
              <a:buFont typeface="Arial" panose="020B0604020202020204" pitchFamily="34" charset="0"/>
              <a:buChar char="•"/>
            </a:pPr>
            <a:r>
              <a:rPr lang="en-US" sz="2000" dirty="0"/>
              <a:t>Carapace with serrated edges (smaller turtles only). </a:t>
            </a:r>
          </a:p>
          <a:p>
            <a:pPr marL="342900" indent="-342900" algn="l">
              <a:buFont typeface="Arial" panose="020B0604020202020204" pitchFamily="34" charset="0"/>
              <a:buChar char="•"/>
            </a:pPr>
            <a:r>
              <a:rPr lang="en-US" sz="2000" dirty="0"/>
              <a:t>4 pairs of costal </a:t>
            </a:r>
            <a:r>
              <a:rPr lang="en-US" sz="2000" dirty="0" err="1"/>
              <a:t>scutes</a:t>
            </a:r>
            <a:r>
              <a:rPr lang="en-US" sz="2000" dirty="0"/>
              <a:t> (side scales) on carapace</a:t>
            </a:r>
          </a:p>
          <a:p>
            <a:pPr marL="342900" indent="-342900" algn="l">
              <a:buFont typeface="Arial" panose="020B0604020202020204" pitchFamily="34" charset="0"/>
              <a:buChar char="•"/>
            </a:pPr>
            <a:r>
              <a:rPr lang="en-US" sz="2000" dirty="0" smtClean="0"/>
              <a:t>Overlapping </a:t>
            </a:r>
            <a:r>
              <a:rPr lang="en-US" sz="2000" dirty="0" err="1"/>
              <a:t>scutes</a:t>
            </a:r>
            <a:r>
              <a:rPr lang="en-US" sz="2000" dirty="0"/>
              <a:t> (like fish scales).</a:t>
            </a:r>
          </a:p>
        </p:txBody>
      </p:sp>
      <p:pic>
        <p:nvPicPr>
          <p:cNvPr id="5" name="Picture Placeholder 4">
            <a:extLst>
              <a:ext uri="{FF2B5EF4-FFF2-40B4-BE49-F238E27FC236}">
                <a16:creationId xmlns:a16="http://schemas.microsoft.com/office/drawing/2014/main" id="{90C0C061-C3D9-7644-AE76-0908C65C7809}"/>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7768" r="27508" b="11323"/>
          <a:stretch/>
        </p:blipFill>
        <p:spPr>
          <a:xfrm>
            <a:off x="6286500" y="549274"/>
            <a:ext cx="5389563" cy="5594400"/>
          </a:xfrm>
          <a:prstGeom prst="rect">
            <a:avLst/>
          </a:prstGeom>
        </p:spPr>
      </p:pic>
      <p:sp>
        <p:nvSpPr>
          <p:cNvPr id="12" name="TextBox 11">
            <a:extLst>
              <a:ext uri="{FF2B5EF4-FFF2-40B4-BE49-F238E27FC236}">
                <a16:creationId xmlns:a16="http://schemas.microsoft.com/office/drawing/2014/main" id="{AC4E1C33-4D2A-3A40-97B1-229FEE72A5A8}"/>
              </a:ext>
            </a:extLst>
          </p:cNvPr>
          <p:cNvSpPr txBox="1"/>
          <p:nvPr/>
        </p:nvSpPr>
        <p:spPr>
          <a:xfrm>
            <a:off x="7028270" y="4490377"/>
            <a:ext cx="1332818" cy="707886"/>
          </a:xfrm>
          <a:prstGeom prst="rect">
            <a:avLst/>
          </a:prstGeom>
          <a:solidFill>
            <a:schemeClr val="bg1"/>
          </a:solidFill>
          <a:ln>
            <a:noFill/>
          </a:ln>
        </p:spPr>
        <p:txBody>
          <a:bodyPr wrap="square" rtlCol="0">
            <a:spAutoFit/>
          </a:bodyPr>
          <a:lstStyle/>
          <a:p>
            <a:pPr algn="ctr"/>
            <a:r>
              <a:rPr lang="en-AU" sz="2000" dirty="0">
                <a:solidFill>
                  <a:schemeClr val="tx2"/>
                </a:solidFill>
              </a:rPr>
              <a:t>Serrated edges</a:t>
            </a:r>
          </a:p>
        </p:txBody>
      </p:sp>
      <p:sp>
        <p:nvSpPr>
          <p:cNvPr id="20" name="TextBox 19">
            <a:extLst>
              <a:ext uri="{FF2B5EF4-FFF2-40B4-BE49-F238E27FC236}">
                <a16:creationId xmlns:a16="http://schemas.microsoft.com/office/drawing/2014/main" id="{8C3B81F1-772E-E545-AA0A-B5E55E12EEB0}"/>
              </a:ext>
            </a:extLst>
          </p:cNvPr>
          <p:cNvSpPr txBox="1"/>
          <p:nvPr/>
        </p:nvSpPr>
        <p:spPr>
          <a:xfrm>
            <a:off x="9606708" y="558521"/>
            <a:ext cx="2069353" cy="707886"/>
          </a:xfrm>
          <a:prstGeom prst="rect">
            <a:avLst/>
          </a:prstGeom>
          <a:noFill/>
        </p:spPr>
        <p:txBody>
          <a:bodyPr wrap="square">
            <a:spAutoFit/>
          </a:bodyPr>
          <a:lstStyle/>
          <a:p>
            <a:pPr algn="ctr"/>
            <a:r>
              <a:rPr lang="en-US" sz="2000" b="1" u="sng" dirty="0">
                <a:solidFill>
                  <a:schemeClr val="bg1"/>
                </a:solidFill>
              </a:rPr>
              <a:t>CRITICALLY ENDANGERED</a:t>
            </a:r>
          </a:p>
        </p:txBody>
      </p:sp>
      <p:sp>
        <p:nvSpPr>
          <p:cNvPr id="7" name="TextBox 6">
            <a:extLst>
              <a:ext uri="{FF2B5EF4-FFF2-40B4-BE49-F238E27FC236}">
                <a16:creationId xmlns:a16="http://schemas.microsoft.com/office/drawing/2014/main" id="{52051DBE-E582-8B46-8339-02727AF7D86A}"/>
              </a:ext>
            </a:extLst>
          </p:cNvPr>
          <p:cNvSpPr txBox="1"/>
          <p:nvPr/>
        </p:nvSpPr>
        <p:spPr>
          <a:xfrm>
            <a:off x="8210362" y="2673714"/>
            <a:ext cx="382577" cy="400110"/>
          </a:xfrm>
          <a:prstGeom prst="rect">
            <a:avLst/>
          </a:prstGeom>
          <a:solidFill>
            <a:srgbClr val="363D41">
              <a:alpha val="90588"/>
            </a:srgbClr>
          </a:solidFill>
        </p:spPr>
        <p:txBody>
          <a:bodyPr wrap="square" rtlCol="0">
            <a:spAutoFit/>
          </a:bodyPr>
          <a:lstStyle/>
          <a:p>
            <a:pPr algn="ctr"/>
            <a:r>
              <a:rPr lang="en-AU" sz="2000" b="1" dirty="0">
                <a:solidFill>
                  <a:schemeClr val="bg1"/>
                </a:solidFill>
              </a:rPr>
              <a:t>1</a:t>
            </a:r>
          </a:p>
        </p:txBody>
      </p:sp>
      <p:sp>
        <p:nvSpPr>
          <p:cNvPr id="8" name="TextBox 7">
            <a:extLst>
              <a:ext uri="{FF2B5EF4-FFF2-40B4-BE49-F238E27FC236}">
                <a16:creationId xmlns:a16="http://schemas.microsoft.com/office/drawing/2014/main" id="{B8FCBE42-1514-E841-B8B4-B2DD306A40D4}"/>
              </a:ext>
            </a:extLst>
          </p:cNvPr>
          <p:cNvSpPr txBox="1"/>
          <p:nvPr/>
        </p:nvSpPr>
        <p:spPr>
          <a:xfrm>
            <a:off x="8675493" y="3122268"/>
            <a:ext cx="431868" cy="400110"/>
          </a:xfrm>
          <a:prstGeom prst="rect">
            <a:avLst/>
          </a:prstGeom>
          <a:solidFill>
            <a:srgbClr val="363D41">
              <a:alpha val="90588"/>
            </a:srgbClr>
          </a:solidFill>
        </p:spPr>
        <p:txBody>
          <a:bodyPr wrap="square" rtlCol="0">
            <a:spAutoFit/>
          </a:bodyPr>
          <a:lstStyle/>
          <a:p>
            <a:pPr algn="ctr"/>
            <a:r>
              <a:rPr lang="en-AU" sz="2000" b="1" dirty="0">
                <a:solidFill>
                  <a:schemeClr val="bg1"/>
                </a:solidFill>
              </a:rPr>
              <a:t>2</a:t>
            </a:r>
          </a:p>
        </p:txBody>
      </p:sp>
      <p:sp>
        <p:nvSpPr>
          <p:cNvPr id="9" name="TextBox 8">
            <a:extLst>
              <a:ext uri="{FF2B5EF4-FFF2-40B4-BE49-F238E27FC236}">
                <a16:creationId xmlns:a16="http://schemas.microsoft.com/office/drawing/2014/main" id="{609EBCEE-50A5-8044-9D77-96E370888DB1}"/>
              </a:ext>
            </a:extLst>
          </p:cNvPr>
          <p:cNvSpPr txBox="1"/>
          <p:nvPr/>
        </p:nvSpPr>
        <p:spPr>
          <a:xfrm>
            <a:off x="9272469" y="3429000"/>
            <a:ext cx="431868" cy="400110"/>
          </a:xfrm>
          <a:prstGeom prst="rect">
            <a:avLst/>
          </a:prstGeom>
          <a:solidFill>
            <a:srgbClr val="363D41">
              <a:alpha val="90588"/>
            </a:srgbClr>
          </a:solidFill>
        </p:spPr>
        <p:txBody>
          <a:bodyPr wrap="square" rtlCol="0">
            <a:spAutoFit/>
          </a:bodyPr>
          <a:lstStyle/>
          <a:p>
            <a:pPr algn="ctr"/>
            <a:r>
              <a:rPr lang="en-AU" sz="2000" b="1" dirty="0">
                <a:solidFill>
                  <a:schemeClr val="bg1"/>
                </a:solidFill>
              </a:rPr>
              <a:t>3</a:t>
            </a:r>
          </a:p>
        </p:txBody>
      </p:sp>
      <p:sp>
        <p:nvSpPr>
          <p:cNvPr id="10" name="TextBox 9">
            <a:extLst>
              <a:ext uri="{FF2B5EF4-FFF2-40B4-BE49-F238E27FC236}">
                <a16:creationId xmlns:a16="http://schemas.microsoft.com/office/drawing/2014/main" id="{EBE80374-C9FF-8046-BCD5-BF2E9F9D60F0}"/>
              </a:ext>
            </a:extLst>
          </p:cNvPr>
          <p:cNvSpPr txBox="1"/>
          <p:nvPr/>
        </p:nvSpPr>
        <p:spPr>
          <a:xfrm>
            <a:off x="10007104" y="3629055"/>
            <a:ext cx="431869" cy="400110"/>
          </a:xfrm>
          <a:prstGeom prst="rect">
            <a:avLst/>
          </a:prstGeom>
          <a:solidFill>
            <a:srgbClr val="363D41">
              <a:alpha val="90588"/>
            </a:srgbClr>
          </a:solidFill>
        </p:spPr>
        <p:txBody>
          <a:bodyPr wrap="square" rtlCol="0">
            <a:spAutoFit/>
          </a:bodyPr>
          <a:lstStyle/>
          <a:p>
            <a:pPr algn="ctr"/>
            <a:r>
              <a:rPr lang="en-AU" sz="2000" b="1" dirty="0">
                <a:solidFill>
                  <a:schemeClr val="bg1"/>
                </a:solidFill>
              </a:rPr>
              <a:t>4 </a:t>
            </a:r>
          </a:p>
        </p:txBody>
      </p:sp>
    </p:spTree>
    <p:extLst>
      <p:ext uri="{BB962C8B-B14F-4D97-AF65-F5344CB8AC3E}">
        <p14:creationId xmlns:p14="http://schemas.microsoft.com/office/powerpoint/2010/main" val="4201751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523359-51C0-0341-AEA6-B50663A4DAD1}"/>
              </a:ext>
            </a:extLst>
          </p:cNvPr>
          <p:cNvSpPr>
            <a:spLocks noGrp="1"/>
          </p:cNvSpPr>
          <p:nvPr>
            <p:ph type="sldNum" sz="quarter" idx="12"/>
          </p:nvPr>
        </p:nvSpPr>
        <p:spPr/>
        <p:txBody>
          <a:bodyPr/>
          <a:lstStyle/>
          <a:p>
            <a:pPr algn="r"/>
            <a:fld id="{275F0495-0EA6-8F48-9FDA-F603597FF733}" type="slidenum">
              <a:rPr lang="en-US" smtClean="0"/>
              <a:pPr algn="r"/>
              <a:t>35</a:t>
            </a:fld>
            <a:endParaRPr lang="en-US" dirty="0"/>
          </a:p>
        </p:txBody>
      </p:sp>
      <p:sp>
        <p:nvSpPr>
          <p:cNvPr id="3" name="Content Placeholder 2">
            <a:extLst>
              <a:ext uri="{FF2B5EF4-FFF2-40B4-BE49-F238E27FC236}">
                <a16:creationId xmlns:a16="http://schemas.microsoft.com/office/drawing/2014/main" id="{D8D3E0C8-3831-3B40-8DCB-47AA9A17F3CD}"/>
              </a:ext>
            </a:extLst>
          </p:cNvPr>
          <p:cNvSpPr>
            <a:spLocks noGrp="1"/>
          </p:cNvSpPr>
          <p:nvPr>
            <p:ph idx="1"/>
          </p:nvPr>
        </p:nvSpPr>
        <p:spPr/>
        <p:txBody>
          <a:bodyPr/>
          <a:lstStyle/>
          <a:p>
            <a:pPr lvl="0" algn="ctr">
              <a:spcAft>
                <a:spcPts val="1800"/>
              </a:spcAft>
              <a:defRPr/>
            </a:pPr>
            <a:r>
              <a:rPr lang="en-US" sz="4400" dirty="0"/>
              <a:t>2 pairs of</a:t>
            </a:r>
            <a:br>
              <a:rPr lang="en-US" sz="4400" dirty="0"/>
            </a:br>
            <a:r>
              <a:rPr lang="en-US" sz="4400" dirty="0"/>
              <a:t>pre-frontal scales.</a:t>
            </a:r>
          </a:p>
          <a:p>
            <a:pPr lvl="0" algn="ctr">
              <a:spcAft>
                <a:spcPts val="1800"/>
              </a:spcAft>
              <a:defRPr/>
            </a:pPr>
            <a:r>
              <a:rPr lang="en-US" sz="4400" dirty="0"/>
              <a:t>Hawk-like beak.</a:t>
            </a:r>
          </a:p>
        </p:txBody>
      </p:sp>
      <p:pic>
        <p:nvPicPr>
          <p:cNvPr id="5" name="Picture 2" descr="Hawksbill turtle">
            <a:extLst>
              <a:ext uri="{FF2B5EF4-FFF2-40B4-BE49-F238E27FC236}">
                <a16:creationId xmlns:a16="http://schemas.microsoft.com/office/drawing/2014/main" id="{D83863C1-84FE-034E-9456-37D62F7C99F6}"/>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18015" r="18015"/>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507C892-E903-C749-8D0E-88A3C878479F}"/>
              </a:ext>
            </a:extLst>
          </p:cNvPr>
          <p:cNvSpPr/>
          <p:nvPr/>
        </p:nvSpPr>
        <p:spPr>
          <a:xfrm>
            <a:off x="6258841" y="5873676"/>
            <a:ext cx="2930610" cy="276999"/>
          </a:xfrm>
          <a:prstGeom prst="rect">
            <a:avLst/>
          </a:prstGeom>
        </p:spPr>
        <p:txBody>
          <a:bodyPr wrap="none">
            <a:spAutoFit/>
          </a:bodyPr>
          <a:lstStyle/>
          <a:p>
            <a:r>
              <a:rPr lang="en-AU" sz="1200" dirty="0">
                <a:solidFill>
                  <a:schemeClr val="bg1"/>
                </a:solidFill>
              </a:rPr>
              <a:t>© </a:t>
            </a:r>
            <a:r>
              <a:rPr lang="en-AU" sz="1200" dirty="0" err="1">
                <a:solidFill>
                  <a:schemeClr val="bg1"/>
                </a:solidFill>
              </a:rPr>
              <a:t>naturepl.com</a:t>
            </a:r>
            <a:r>
              <a:rPr lang="en-AU" sz="1200" dirty="0">
                <a:solidFill>
                  <a:schemeClr val="bg1"/>
                </a:solidFill>
              </a:rPr>
              <a:t> / </a:t>
            </a:r>
            <a:r>
              <a:rPr lang="en-AU" sz="1200" dirty="0" err="1">
                <a:solidFill>
                  <a:schemeClr val="bg1"/>
                </a:solidFill>
              </a:rPr>
              <a:t>Inaki</a:t>
            </a:r>
            <a:r>
              <a:rPr lang="en-AU" sz="1200" dirty="0">
                <a:solidFill>
                  <a:schemeClr val="bg1"/>
                </a:solidFill>
              </a:rPr>
              <a:t> </a:t>
            </a:r>
            <a:r>
              <a:rPr lang="en-AU" sz="1200" dirty="0" err="1">
                <a:solidFill>
                  <a:schemeClr val="bg1"/>
                </a:solidFill>
              </a:rPr>
              <a:t>Relanzon</a:t>
            </a:r>
            <a:r>
              <a:rPr lang="en-AU" sz="1200" dirty="0">
                <a:solidFill>
                  <a:schemeClr val="bg1"/>
                </a:solidFill>
              </a:rPr>
              <a:t> / WWF </a:t>
            </a:r>
          </a:p>
        </p:txBody>
      </p:sp>
      <p:cxnSp>
        <p:nvCxnSpPr>
          <p:cNvPr id="7" name="Straight Arrow Connector 6">
            <a:extLst>
              <a:ext uri="{FF2B5EF4-FFF2-40B4-BE49-F238E27FC236}">
                <a16:creationId xmlns:a16="http://schemas.microsoft.com/office/drawing/2014/main" id="{BFCDBAAE-189B-D741-A8AF-095C8DE4BDCF}"/>
              </a:ext>
            </a:extLst>
          </p:cNvPr>
          <p:cNvCxnSpPr>
            <a:cxnSpLocks/>
          </p:cNvCxnSpPr>
          <p:nvPr/>
        </p:nvCxnSpPr>
        <p:spPr>
          <a:xfrm>
            <a:off x="8585056" y="1930021"/>
            <a:ext cx="252672" cy="108896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E073B4-43C6-784A-BCE5-9914F8EA014F}"/>
              </a:ext>
            </a:extLst>
          </p:cNvPr>
          <p:cNvCxnSpPr>
            <a:cxnSpLocks/>
          </p:cNvCxnSpPr>
          <p:nvPr/>
        </p:nvCxnSpPr>
        <p:spPr>
          <a:xfrm>
            <a:off x="9115211" y="2194615"/>
            <a:ext cx="148480" cy="87606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3A8A97D-2288-4B4E-BD07-B12AB564801B}"/>
              </a:ext>
            </a:extLst>
          </p:cNvPr>
          <p:cNvSpPr txBox="1"/>
          <p:nvPr/>
        </p:nvSpPr>
        <p:spPr>
          <a:xfrm>
            <a:off x="8157432" y="1886976"/>
            <a:ext cx="1106259" cy="400110"/>
          </a:xfrm>
          <a:prstGeom prst="rect">
            <a:avLst/>
          </a:prstGeom>
          <a:solidFill>
            <a:srgbClr val="FFFFFF"/>
          </a:solidFill>
        </p:spPr>
        <p:txBody>
          <a:bodyPr wrap="square" rtlCol="0">
            <a:spAutoFit/>
          </a:bodyPr>
          <a:lstStyle/>
          <a:p>
            <a:pPr algn="ctr"/>
            <a:r>
              <a:rPr lang="en-US" sz="2000" dirty="0">
                <a:solidFill>
                  <a:schemeClr val="tx2"/>
                </a:solidFill>
              </a:rPr>
              <a:t>1st pair</a:t>
            </a:r>
          </a:p>
        </p:txBody>
      </p:sp>
      <p:cxnSp>
        <p:nvCxnSpPr>
          <p:cNvPr id="12" name="Straight Arrow Connector 11">
            <a:extLst>
              <a:ext uri="{FF2B5EF4-FFF2-40B4-BE49-F238E27FC236}">
                <a16:creationId xmlns:a16="http://schemas.microsoft.com/office/drawing/2014/main" id="{BDBC8CFD-1257-474B-B39C-5097C6EFC825}"/>
              </a:ext>
            </a:extLst>
          </p:cNvPr>
          <p:cNvCxnSpPr>
            <a:cxnSpLocks/>
          </p:cNvCxnSpPr>
          <p:nvPr/>
        </p:nvCxnSpPr>
        <p:spPr>
          <a:xfrm flipH="1">
            <a:off x="9460653" y="3070683"/>
            <a:ext cx="409938" cy="31099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8AD6CF4-8DDF-0242-AFE1-1380D7344261}"/>
              </a:ext>
            </a:extLst>
          </p:cNvPr>
          <p:cNvCxnSpPr>
            <a:cxnSpLocks/>
          </p:cNvCxnSpPr>
          <p:nvPr/>
        </p:nvCxnSpPr>
        <p:spPr>
          <a:xfrm flipH="1">
            <a:off x="8932860" y="3070683"/>
            <a:ext cx="878492" cy="1216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160E42-3E65-A748-BAF5-E0AAAE54A14F}"/>
              </a:ext>
            </a:extLst>
          </p:cNvPr>
          <p:cNvSpPr txBox="1"/>
          <p:nvPr/>
        </p:nvSpPr>
        <p:spPr>
          <a:xfrm>
            <a:off x="9431046" y="4628000"/>
            <a:ext cx="1426545" cy="707886"/>
          </a:xfrm>
          <a:prstGeom prst="rect">
            <a:avLst/>
          </a:prstGeom>
          <a:solidFill>
            <a:schemeClr val="bg1"/>
          </a:solidFill>
          <a:ln>
            <a:noFill/>
          </a:ln>
        </p:spPr>
        <p:txBody>
          <a:bodyPr wrap="square" rtlCol="0">
            <a:spAutoFit/>
          </a:bodyPr>
          <a:lstStyle/>
          <a:p>
            <a:pPr algn="ctr"/>
            <a:r>
              <a:rPr lang="en-AU" sz="2000" dirty="0">
                <a:solidFill>
                  <a:schemeClr val="tx2"/>
                </a:solidFill>
              </a:rPr>
              <a:t>Hawk-like beak</a:t>
            </a:r>
          </a:p>
        </p:txBody>
      </p:sp>
      <p:sp>
        <p:nvSpPr>
          <p:cNvPr id="11" name="TextBox 10">
            <a:extLst>
              <a:ext uri="{FF2B5EF4-FFF2-40B4-BE49-F238E27FC236}">
                <a16:creationId xmlns:a16="http://schemas.microsoft.com/office/drawing/2014/main" id="{2CFAB0F3-B15F-354E-8D2C-9E1DFE0F38D6}"/>
              </a:ext>
            </a:extLst>
          </p:cNvPr>
          <p:cNvSpPr txBox="1"/>
          <p:nvPr/>
        </p:nvSpPr>
        <p:spPr>
          <a:xfrm>
            <a:off x="9751332" y="2742525"/>
            <a:ext cx="1106259" cy="400110"/>
          </a:xfrm>
          <a:prstGeom prst="rect">
            <a:avLst/>
          </a:prstGeom>
          <a:solidFill>
            <a:srgbClr val="FFFFFF"/>
          </a:solidFill>
        </p:spPr>
        <p:txBody>
          <a:bodyPr wrap="square" rtlCol="0">
            <a:spAutoFit/>
          </a:bodyPr>
          <a:lstStyle/>
          <a:p>
            <a:pPr algn="ctr"/>
            <a:r>
              <a:rPr lang="en-US" sz="2000" dirty="0">
                <a:solidFill>
                  <a:schemeClr val="tx2"/>
                </a:solidFill>
              </a:rPr>
              <a:t>2nd pair</a:t>
            </a:r>
          </a:p>
        </p:txBody>
      </p:sp>
      <p:sp>
        <p:nvSpPr>
          <p:cNvPr id="22" name="TextBox 21">
            <a:extLst>
              <a:ext uri="{FF2B5EF4-FFF2-40B4-BE49-F238E27FC236}">
                <a16:creationId xmlns:a16="http://schemas.microsoft.com/office/drawing/2014/main" id="{50A0370B-8C81-5547-831F-04AE62CF130E}"/>
              </a:ext>
            </a:extLst>
          </p:cNvPr>
          <p:cNvSpPr txBox="1"/>
          <p:nvPr/>
        </p:nvSpPr>
        <p:spPr>
          <a:xfrm>
            <a:off x="9606708" y="558521"/>
            <a:ext cx="2069353" cy="707886"/>
          </a:xfrm>
          <a:prstGeom prst="rect">
            <a:avLst/>
          </a:prstGeom>
          <a:noFill/>
        </p:spPr>
        <p:txBody>
          <a:bodyPr wrap="square">
            <a:spAutoFit/>
          </a:bodyPr>
          <a:lstStyle/>
          <a:p>
            <a:pPr algn="ctr"/>
            <a:r>
              <a:rPr lang="en-US" sz="2000" b="1" u="sng" dirty="0">
                <a:solidFill>
                  <a:schemeClr val="bg1"/>
                </a:solidFill>
              </a:rPr>
              <a:t>CRITICALLY ENDANGERED</a:t>
            </a:r>
          </a:p>
        </p:txBody>
      </p:sp>
    </p:spTree>
    <p:extLst>
      <p:ext uri="{BB962C8B-B14F-4D97-AF65-F5344CB8AC3E}">
        <p14:creationId xmlns:p14="http://schemas.microsoft.com/office/powerpoint/2010/main" val="118461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F4FC36-C67A-2340-A3C8-F9A98387E368}"/>
              </a:ext>
            </a:extLst>
          </p:cNvPr>
          <p:cNvSpPr>
            <a:spLocks noGrp="1"/>
          </p:cNvSpPr>
          <p:nvPr>
            <p:ph type="sldNum" sz="quarter" idx="12"/>
          </p:nvPr>
        </p:nvSpPr>
        <p:spPr/>
        <p:txBody>
          <a:bodyPr/>
          <a:lstStyle/>
          <a:p>
            <a:pPr algn="r"/>
            <a:fld id="{275F0495-0EA6-8F48-9FDA-F603597FF733}" type="slidenum">
              <a:rPr lang="en-US" smtClean="0"/>
              <a:pPr algn="r"/>
              <a:t>36</a:t>
            </a:fld>
            <a:endParaRPr lang="en-US" dirty="0"/>
          </a:p>
        </p:txBody>
      </p:sp>
      <p:sp>
        <p:nvSpPr>
          <p:cNvPr id="3" name="Content Placeholder 2">
            <a:extLst>
              <a:ext uri="{FF2B5EF4-FFF2-40B4-BE49-F238E27FC236}">
                <a16:creationId xmlns:a16="http://schemas.microsoft.com/office/drawing/2014/main" id="{3CD9A96F-D70D-2B4B-B0DA-2D2E666CEFB0}"/>
              </a:ext>
            </a:extLst>
          </p:cNvPr>
          <p:cNvSpPr>
            <a:spLocks noGrp="1"/>
          </p:cNvSpPr>
          <p:nvPr>
            <p:ph idx="1"/>
          </p:nvPr>
        </p:nvSpPr>
        <p:spPr/>
        <p:txBody>
          <a:bodyPr/>
          <a:lstStyle/>
          <a:p>
            <a:pPr algn="ctr">
              <a:spcAft>
                <a:spcPts val="1800"/>
              </a:spcAft>
            </a:pPr>
            <a:r>
              <a:rPr lang="en-US" sz="4400" dirty="0"/>
              <a:t>Loggerhead turtle</a:t>
            </a:r>
            <a:r>
              <a:rPr lang="en-US" sz="3200" dirty="0"/>
              <a:t/>
            </a:r>
            <a:br>
              <a:rPr lang="en-US" sz="3200" dirty="0"/>
            </a:br>
            <a:r>
              <a:rPr lang="en-US" sz="3200" dirty="0"/>
              <a:t>(</a:t>
            </a:r>
            <a:r>
              <a:rPr lang="en-US" sz="3200" i="1" dirty="0"/>
              <a:t>Caretta caretta)</a:t>
            </a:r>
          </a:p>
          <a:p>
            <a:pPr marL="342900" indent="-342900" algn="l">
              <a:buFont typeface="Arial" panose="020B0604020202020204" pitchFamily="34" charset="0"/>
              <a:buChar char="•"/>
            </a:pPr>
            <a:r>
              <a:rPr lang="en-US" sz="2000" dirty="0" smtClean="0"/>
              <a:t>Big </a:t>
            </a:r>
            <a:r>
              <a:rPr lang="en-US" sz="2000" dirty="0"/>
              <a:t>head!  </a:t>
            </a:r>
          </a:p>
          <a:p>
            <a:pPr marL="342900" indent="-342900" algn="l">
              <a:buFont typeface="Arial" panose="020B0604020202020204" pitchFamily="34" charset="0"/>
              <a:buChar char="•"/>
            </a:pPr>
            <a:r>
              <a:rPr lang="en-US" sz="2000" dirty="0"/>
              <a:t>5 pairs of costal </a:t>
            </a:r>
            <a:r>
              <a:rPr lang="en-US" sz="2000" dirty="0" err="1"/>
              <a:t>scutes</a:t>
            </a:r>
            <a:r>
              <a:rPr lang="en-US" sz="2000" dirty="0"/>
              <a:t> </a:t>
            </a:r>
          </a:p>
        </p:txBody>
      </p:sp>
      <p:pic>
        <p:nvPicPr>
          <p:cNvPr id="5" name="Picture Placeholder 4">
            <a:extLst>
              <a:ext uri="{FF2B5EF4-FFF2-40B4-BE49-F238E27FC236}">
                <a16:creationId xmlns:a16="http://schemas.microsoft.com/office/drawing/2014/main" id="{B519D665-CEAF-624F-8B39-2C33F2294156}"/>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28835" r="6217"/>
          <a:stretch/>
        </p:blipFill>
        <p:spPr>
          <a:xfrm>
            <a:off x="6286500" y="549274"/>
            <a:ext cx="5389563" cy="5594400"/>
          </a:xfrm>
          <a:prstGeom prst="rect">
            <a:avLst/>
          </a:prstGeom>
        </p:spPr>
      </p:pic>
      <p:sp>
        <p:nvSpPr>
          <p:cNvPr id="6" name="TextBox 5">
            <a:extLst>
              <a:ext uri="{FF2B5EF4-FFF2-40B4-BE49-F238E27FC236}">
                <a16:creationId xmlns:a16="http://schemas.microsoft.com/office/drawing/2014/main" id="{923EF60C-0492-5948-BB33-9F26DCA6E0A4}"/>
              </a:ext>
            </a:extLst>
          </p:cNvPr>
          <p:cNvSpPr txBox="1"/>
          <p:nvPr/>
        </p:nvSpPr>
        <p:spPr>
          <a:xfrm>
            <a:off x="8089365" y="2710094"/>
            <a:ext cx="382577"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1</a:t>
            </a:r>
          </a:p>
        </p:txBody>
      </p:sp>
      <p:sp>
        <p:nvSpPr>
          <p:cNvPr id="7" name="TextBox 6">
            <a:extLst>
              <a:ext uri="{FF2B5EF4-FFF2-40B4-BE49-F238E27FC236}">
                <a16:creationId xmlns:a16="http://schemas.microsoft.com/office/drawing/2014/main" id="{AED393BD-5A86-E94E-9A9D-04DCA78DD0E3}"/>
              </a:ext>
            </a:extLst>
          </p:cNvPr>
          <p:cNvSpPr txBox="1"/>
          <p:nvPr/>
        </p:nvSpPr>
        <p:spPr>
          <a:xfrm>
            <a:off x="8612892" y="2429992"/>
            <a:ext cx="431868"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2</a:t>
            </a:r>
          </a:p>
        </p:txBody>
      </p:sp>
      <p:sp>
        <p:nvSpPr>
          <p:cNvPr id="8" name="TextBox 7">
            <a:extLst>
              <a:ext uri="{FF2B5EF4-FFF2-40B4-BE49-F238E27FC236}">
                <a16:creationId xmlns:a16="http://schemas.microsoft.com/office/drawing/2014/main" id="{94747BF4-988D-214F-9FFC-7D404C26C12D}"/>
              </a:ext>
            </a:extLst>
          </p:cNvPr>
          <p:cNvSpPr txBox="1"/>
          <p:nvPr/>
        </p:nvSpPr>
        <p:spPr>
          <a:xfrm>
            <a:off x="9174149" y="2230606"/>
            <a:ext cx="431868"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3</a:t>
            </a:r>
          </a:p>
        </p:txBody>
      </p:sp>
      <p:sp>
        <p:nvSpPr>
          <p:cNvPr id="9" name="TextBox 8">
            <a:extLst>
              <a:ext uri="{FF2B5EF4-FFF2-40B4-BE49-F238E27FC236}">
                <a16:creationId xmlns:a16="http://schemas.microsoft.com/office/drawing/2014/main" id="{289A2071-38BD-6243-8C82-61E2B86AD7AF}"/>
              </a:ext>
            </a:extLst>
          </p:cNvPr>
          <p:cNvSpPr txBox="1"/>
          <p:nvPr/>
        </p:nvSpPr>
        <p:spPr>
          <a:xfrm>
            <a:off x="9771124" y="2080061"/>
            <a:ext cx="431869"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4 </a:t>
            </a:r>
          </a:p>
        </p:txBody>
      </p:sp>
      <p:sp>
        <p:nvSpPr>
          <p:cNvPr id="10" name="TextBox 9">
            <a:extLst>
              <a:ext uri="{FF2B5EF4-FFF2-40B4-BE49-F238E27FC236}">
                <a16:creationId xmlns:a16="http://schemas.microsoft.com/office/drawing/2014/main" id="{C60BE1A2-2AAE-DE4B-BF48-238D217C1F13}"/>
              </a:ext>
            </a:extLst>
          </p:cNvPr>
          <p:cNvSpPr txBox="1"/>
          <p:nvPr/>
        </p:nvSpPr>
        <p:spPr>
          <a:xfrm>
            <a:off x="10398388" y="1946751"/>
            <a:ext cx="431869"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5 </a:t>
            </a:r>
          </a:p>
        </p:txBody>
      </p:sp>
      <p:sp>
        <p:nvSpPr>
          <p:cNvPr id="11" name="TextBox 10">
            <a:extLst>
              <a:ext uri="{FF2B5EF4-FFF2-40B4-BE49-F238E27FC236}">
                <a16:creationId xmlns:a16="http://schemas.microsoft.com/office/drawing/2014/main" id="{084E0D7F-31FE-8042-8B99-79F0C0C1FA2F}"/>
              </a:ext>
            </a:extLst>
          </p:cNvPr>
          <p:cNvSpPr txBox="1"/>
          <p:nvPr/>
        </p:nvSpPr>
        <p:spPr>
          <a:xfrm>
            <a:off x="9488774" y="558521"/>
            <a:ext cx="2187287" cy="707886"/>
          </a:xfrm>
          <a:prstGeom prst="rect">
            <a:avLst/>
          </a:prstGeom>
          <a:noFill/>
        </p:spPr>
        <p:txBody>
          <a:bodyPr wrap="square">
            <a:spAutoFit/>
          </a:bodyPr>
          <a:lstStyle/>
          <a:p>
            <a:pPr algn="ctr"/>
            <a:r>
              <a:rPr lang="en-US" sz="2000" b="1" u="sng" dirty="0">
                <a:solidFill>
                  <a:schemeClr val="bg1"/>
                </a:solidFill>
              </a:rPr>
              <a:t>VULNERABLE TO EXTINCTION</a:t>
            </a:r>
          </a:p>
        </p:txBody>
      </p:sp>
    </p:spTree>
    <p:extLst>
      <p:ext uri="{BB962C8B-B14F-4D97-AF65-F5344CB8AC3E}">
        <p14:creationId xmlns:p14="http://schemas.microsoft.com/office/powerpoint/2010/main" val="3400629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3FCAF-3E12-A345-B1D0-5511843D7D68}"/>
              </a:ext>
            </a:extLst>
          </p:cNvPr>
          <p:cNvSpPr>
            <a:spLocks noGrp="1"/>
          </p:cNvSpPr>
          <p:nvPr>
            <p:ph type="sldNum" sz="quarter" idx="12"/>
          </p:nvPr>
        </p:nvSpPr>
        <p:spPr/>
        <p:txBody>
          <a:bodyPr/>
          <a:lstStyle/>
          <a:p>
            <a:pPr algn="r"/>
            <a:fld id="{275F0495-0EA6-8F48-9FDA-F603597FF733}" type="slidenum">
              <a:rPr lang="en-US" smtClean="0"/>
              <a:pPr algn="r"/>
              <a:t>37</a:t>
            </a:fld>
            <a:endParaRPr lang="en-US" dirty="0"/>
          </a:p>
        </p:txBody>
      </p:sp>
      <p:sp>
        <p:nvSpPr>
          <p:cNvPr id="3" name="Content Placeholder 2">
            <a:extLst>
              <a:ext uri="{FF2B5EF4-FFF2-40B4-BE49-F238E27FC236}">
                <a16:creationId xmlns:a16="http://schemas.microsoft.com/office/drawing/2014/main" id="{A485E40C-2F1B-D242-AA7A-38FF131EAD31}"/>
              </a:ext>
            </a:extLst>
          </p:cNvPr>
          <p:cNvSpPr>
            <a:spLocks noGrp="1"/>
          </p:cNvSpPr>
          <p:nvPr>
            <p:ph idx="1"/>
          </p:nvPr>
        </p:nvSpPr>
        <p:spPr>
          <a:xfrm>
            <a:off x="515982" y="2411896"/>
            <a:ext cx="5129444" cy="3445566"/>
          </a:xfrm>
        </p:spPr>
        <p:txBody>
          <a:bodyPr/>
          <a:lstStyle/>
          <a:p>
            <a:pPr algn="l"/>
            <a:r>
              <a:rPr lang="en-US" sz="2000" dirty="0"/>
              <a:t>Lots of sharks = healthy reef (lots of food).</a:t>
            </a:r>
          </a:p>
          <a:p>
            <a:pPr algn="l"/>
            <a:r>
              <a:rPr lang="en-US" sz="2000" dirty="0"/>
              <a:t>Many sharks are endangered.</a:t>
            </a:r>
          </a:p>
          <a:p>
            <a:pPr algn="l"/>
            <a:r>
              <a:rPr lang="en-US" sz="2000" dirty="0"/>
              <a:t>Sharks are keystone species.</a:t>
            </a:r>
          </a:p>
          <a:p>
            <a:pPr algn="l"/>
            <a:r>
              <a:rPr lang="en-US" sz="2000" dirty="0"/>
              <a:t>Their massive size and reputation makes them iconic, and popular with tourists. </a:t>
            </a:r>
          </a:p>
          <a:p>
            <a:pPr algn="l"/>
            <a:r>
              <a:rPr lang="en-US" sz="2000" dirty="0"/>
              <a:t>Check they know how to ID whitetip </a:t>
            </a:r>
            <a:br>
              <a:rPr lang="en-US" sz="2000" dirty="0"/>
            </a:br>
            <a:r>
              <a:rPr lang="en-US" sz="2000" dirty="0"/>
              <a:t>and blacktips.</a:t>
            </a:r>
          </a:p>
        </p:txBody>
      </p:sp>
      <p:pic>
        <p:nvPicPr>
          <p:cNvPr id="5" name="Picture Placeholder 4">
            <a:extLst>
              <a:ext uri="{FF2B5EF4-FFF2-40B4-BE49-F238E27FC236}">
                <a16:creationId xmlns:a16="http://schemas.microsoft.com/office/drawing/2014/main" id="{0F9DF438-98C7-B348-8D37-964DC3F9A1CB}"/>
              </a:ext>
            </a:extLst>
          </p:cNvPr>
          <p:cNvPicPr>
            <a:picLocks noGrp="1" noChangeAspect="1"/>
          </p:cNvPicPr>
          <p:nvPr>
            <p:ph type="pic" sz="quarter" idx="14"/>
          </p:nvPr>
        </p:nvPicPr>
        <p:blipFill rotWithShape="1">
          <a:blip r:embed="rId3"/>
          <a:srcRect l="3171" t="-34650" r="7059" b="-29905"/>
          <a:stretch/>
        </p:blipFill>
        <p:spPr>
          <a:xfrm>
            <a:off x="6286500" y="1260000"/>
            <a:ext cx="5393031" cy="5598000"/>
          </a:xfrm>
          <a:prstGeom prst="rect">
            <a:avLst/>
          </a:prstGeom>
        </p:spPr>
      </p:pic>
      <p:sp>
        <p:nvSpPr>
          <p:cNvPr id="9" name="Rectangle 8">
            <a:extLst>
              <a:ext uri="{FF2B5EF4-FFF2-40B4-BE49-F238E27FC236}">
                <a16:creationId xmlns:a16="http://schemas.microsoft.com/office/drawing/2014/main" id="{455A2AA1-83CB-9F4A-B60F-7241D54C2D7F}"/>
              </a:ext>
            </a:extLst>
          </p:cNvPr>
          <p:cNvSpPr/>
          <p:nvPr/>
        </p:nvSpPr>
        <p:spPr>
          <a:xfrm>
            <a:off x="512469" y="549275"/>
            <a:ext cx="9916992" cy="1261884"/>
          </a:xfrm>
          <a:prstGeom prst="rect">
            <a:avLst/>
          </a:prstGeom>
        </p:spPr>
        <p:txBody>
          <a:bodyPr wrap="square">
            <a:spAutoFit/>
          </a:bodyPr>
          <a:lstStyle/>
          <a:p>
            <a:r>
              <a:rPr lang="en-AU" sz="4400" dirty="0">
                <a:solidFill>
                  <a:schemeClr val="tx2"/>
                </a:solidFill>
              </a:rPr>
              <a:t>Why count sharks? </a:t>
            </a:r>
            <a:br>
              <a:rPr lang="en-AU" sz="4400" dirty="0">
                <a:solidFill>
                  <a:schemeClr val="tx2"/>
                </a:solidFill>
              </a:rPr>
            </a:br>
            <a:r>
              <a:rPr lang="en-AU" sz="3200" dirty="0">
                <a:solidFill>
                  <a:schemeClr val="tx2"/>
                </a:solidFill>
              </a:rPr>
              <a:t>Whitetip / Blacktip / other</a:t>
            </a:r>
          </a:p>
        </p:txBody>
      </p:sp>
      <p:sp>
        <p:nvSpPr>
          <p:cNvPr id="4" name="Rectangle 3">
            <a:extLst>
              <a:ext uri="{FF2B5EF4-FFF2-40B4-BE49-F238E27FC236}">
                <a16:creationId xmlns:a16="http://schemas.microsoft.com/office/drawing/2014/main" id="{B71A41AD-E40C-3847-BCE9-79056407145E}"/>
              </a:ext>
            </a:extLst>
          </p:cNvPr>
          <p:cNvSpPr/>
          <p:nvPr/>
        </p:nvSpPr>
        <p:spPr>
          <a:xfrm>
            <a:off x="9150780" y="5320295"/>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45E4F1-C127-6941-90AE-E96C06BF411A}"/>
              </a:ext>
            </a:extLst>
          </p:cNvPr>
          <p:cNvSpPr/>
          <p:nvPr/>
        </p:nvSpPr>
        <p:spPr>
          <a:xfrm>
            <a:off x="9150780" y="4180608"/>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360986-2E7D-4F43-89FE-95E6360A6BEF}"/>
              </a:ext>
            </a:extLst>
          </p:cNvPr>
          <p:cNvSpPr/>
          <p:nvPr/>
        </p:nvSpPr>
        <p:spPr>
          <a:xfrm>
            <a:off x="9150780" y="3054173"/>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2D9BD9-5A0E-DB46-937C-D1314CE40F9C}"/>
              </a:ext>
            </a:extLst>
          </p:cNvPr>
          <p:cNvSpPr/>
          <p:nvPr/>
        </p:nvSpPr>
        <p:spPr>
          <a:xfrm>
            <a:off x="6606363" y="3637269"/>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738C9C-E32C-594C-8592-D16F07FAD09A}"/>
              </a:ext>
            </a:extLst>
          </p:cNvPr>
          <p:cNvSpPr/>
          <p:nvPr/>
        </p:nvSpPr>
        <p:spPr>
          <a:xfrm>
            <a:off x="6593111" y="2497582"/>
            <a:ext cx="2307364" cy="427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2BED2CE-D291-8C43-A325-A47E7F94D7BF}"/>
              </a:ext>
            </a:extLst>
          </p:cNvPr>
          <p:cNvCxnSpPr>
            <a:cxnSpLocks/>
          </p:cNvCxnSpPr>
          <p:nvPr/>
        </p:nvCxnSpPr>
        <p:spPr>
          <a:xfrm flipV="1">
            <a:off x="5342502" y="2726316"/>
            <a:ext cx="1058298" cy="1659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C8B7A1-F478-4449-A9CF-A21D35AA023A}"/>
              </a:ext>
            </a:extLst>
          </p:cNvPr>
          <p:cNvCxnSpPr>
            <a:cxnSpLocks/>
          </p:cNvCxnSpPr>
          <p:nvPr/>
        </p:nvCxnSpPr>
        <p:spPr>
          <a:xfrm flipV="1">
            <a:off x="4149806" y="3267818"/>
            <a:ext cx="4833209" cy="12805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A4D62CD-C277-7143-B735-9F4A4597D1C6}"/>
              </a:ext>
            </a:extLst>
          </p:cNvPr>
          <p:cNvCxnSpPr>
            <a:cxnSpLocks/>
          </p:cNvCxnSpPr>
          <p:nvPr/>
        </p:nvCxnSpPr>
        <p:spPr>
          <a:xfrm>
            <a:off x="4057041" y="3846446"/>
            <a:ext cx="2343759" cy="446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F6EC562-5710-814C-9EF6-ED062D6BF635}"/>
              </a:ext>
            </a:extLst>
          </p:cNvPr>
          <p:cNvCxnSpPr>
            <a:cxnSpLocks/>
          </p:cNvCxnSpPr>
          <p:nvPr/>
        </p:nvCxnSpPr>
        <p:spPr>
          <a:xfrm>
            <a:off x="5249737" y="4469299"/>
            <a:ext cx="3733278"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6DC555-3A9C-384E-9246-3518661A9662}"/>
              </a:ext>
            </a:extLst>
          </p:cNvPr>
          <p:cNvCxnSpPr>
            <a:cxnSpLocks/>
          </p:cNvCxnSpPr>
          <p:nvPr/>
        </p:nvCxnSpPr>
        <p:spPr>
          <a:xfrm>
            <a:off x="4626885" y="5251177"/>
            <a:ext cx="4356130" cy="30148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42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D834A9-0265-6E43-A8AE-FA598D7E33A1}"/>
              </a:ext>
            </a:extLst>
          </p:cNvPr>
          <p:cNvSpPr>
            <a:spLocks noGrp="1"/>
          </p:cNvSpPr>
          <p:nvPr>
            <p:ph type="sldNum" sz="quarter" idx="12"/>
          </p:nvPr>
        </p:nvSpPr>
        <p:spPr/>
        <p:txBody>
          <a:bodyPr/>
          <a:lstStyle/>
          <a:p>
            <a:pPr algn="r"/>
            <a:fld id="{C1222EFF-7CC0-EF4B-B73E-C2ADBFEE8731}" type="slidenum">
              <a:rPr lang="en-US" smtClean="0"/>
              <a:pPr algn="r"/>
              <a:t>38</a:t>
            </a:fld>
            <a:endParaRPr lang="en-US" dirty="0"/>
          </a:p>
        </p:txBody>
      </p:sp>
      <p:sp>
        <p:nvSpPr>
          <p:cNvPr id="3" name="Title 2">
            <a:extLst>
              <a:ext uri="{FF2B5EF4-FFF2-40B4-BE49-F238E27FC236}">
                <a16:creationId xmlns:a16="http://schemas.microsoft.com/office/drawing/2014/main" id="{33994FFF-8B2F-DE4D-9E4B-CA9D88255195}"/>
              </a:ext>
            </a:extLst>
          </p:cNvPr>
          <p:cNvSpPr>
            <a:spLocks noGrp="1"/>
          </p:cNvSpPr>
          <p:nvPr>
            <p:ph type="title" idx="4294967295"/>
          </p:nvPr>
        </p:nvSpPr>
        <p:spPr>
          <a:xfrm>
            <a:off x="516837" y="416755"/>
            <a:ext cx="11160125" cy="536575"/>
          </a:xfrm>
          <a:prstGeom prst="rect">
            <a:avLst/>
          </a:prstGeom>
        </p:spPr>
        <p:txBody>
          <a:bodyPr/>
          <a:lstStyle/>
          <a:p>
            <a:pPr algn="ctr"/>
            <a:r>
              <a:rPr lang="en-AU" dirty="0">
                <a:solidFill>
                  <a:schemeClr val="bg1"/>
                </a:solidFill>
              </a:rPr>
              <a:t>Why count sharks?</a:t>
            </a:r>
            <a:br>
              <a:rPr lang="en-AU" dirty="0">
                <a:solidFill>
                  <a:schemeClr val="bg1"/>
                </a:solidFill>
              </a:rPr>
            </a:br>
            <a:r>
              <a:rPr lang="en-AU" sz="3200" dirty="0">
                <a:solidFill>
                  <a:schemeClr val="bg1"/>
                </a:solidFill>
              </a:rPr>
              <a:t>Whitetip / Blacktip / other</a:t>
            </a:r>
          </a:p>
        </p:txBody>
      </p:sp>
      <p:pic>
        <p:nvPicPr>
          <p:cNvPr id="5" name="Picture 4">
            <a:extLst>
              <a:ext uri="{FF2B5EF4-FFF2-40B4-BE49-F238E27FC236}">
                <a16:creationId xmlns:a16="http://schemas.microsoft.com/office/drawing/2014/main" id="{3ECC8683-CE28-7D45-AD37-10FB1536D08D}"/>
              </a:ext>
            </a:extLst>
          </p:cNvPr>
          <p:cNvPicPr>
            <a:picLocks noChangeAspect="1"/>
          </p:cNvPicPr>
          <p:nvPr/>
        </p:nvPicPr>
        <p:blipFill rotWithShape="1">
          <a:blip r:embed="rId4"/>
          <a:srcRect l="1196" r="5392"/>
          <a:stretch/>
        </p:blipFill>
        <p:spPr>
          <a:xfrm>
            <a:off x="6096000" y="1788557"/>
            <a:ext cx="6095999" cy="4143773"/>
          </a:xfrm>
          <a:prstGeom prst="rect">
            <a:avLst/>
          </a:prstGeom>
        </p:spPr>
      </p:pic>
      <p:pic>
        <p:nvPicPr>
          <p:cNvPr id="6" name="Picture 5">
            <a:extLst>
              <a:ext uri="{FF2B5EF4-FFF2-40B4-BE49-F238E27FC236}">
                <a16:creationId xmlns:a16="http://schemas.microsoft.com/office/drawing/2014/main" id="{F24FF883-9E48-2545-9C5C-60D552BF67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12"/>
          <a:stretch/>
        </p:blipFill>
        <p:spPr>
          <a:xfrm>
            <a:off x="0" y="1788556"/>
            <a:ext cx="6096000" cy="4143773"/>
          </a:xfrm>
          <a:prstGeom prst="rect">
            <a:avLst/>
          </a:prstGeom>
        </p:spPr>
      </p:pic>
    </p:spTree>
    <p:extLst>
      <p:ext uri="{BB962C8B-B14F-4D97-AF65-F5344CB8AC3E}">
        <p14:creationId xmlns:p14="http://schemas.microsoft.com/office/powerpoint/2010/main" val="3137745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8EA59-DB7E-C74F-836E-FC625A0D475E}"/>
              </a:ext>
            </a:extLst>
          </p:cNvPr>
          <p:cNvSpPr>
            <a:spLocks noGrp="1"/>
          </p:cNvSpPr>
          <p:nvPr>
            <p:ph type="body" sz="quarter" idx="12"/>
          </p:nvPr>
        </p:nvSpPr>
        <p:spPr/>
        <p:txBody>
          <a:bodyPr/>
          <a:lstStyle/>
          <a:p>
            <a:pPr>
              <a:spcBef>
                <a:spcPts val="0"/>
              </a:spcBef>
              <a:spcAft>
                <a:spcPts val="1800"/>
              </a:spcAft>
            </a:pPr>
            <a:r>
              <a:rPr lang="en-AU" b="1" dirty="0" smtClean="0"/>
              <a:t>Everybody</a:t>
            </a:r>
            <a:r>
              <a:rPr lang="en-AU" b="1" dirty="0"/>
              <a:t/>
            </a:r>
            <a:br>
              <a:rPr lang="en-AU" b="1" dirty="0"/>
            </a:br>
            <a:r>
              <a:rPr lang="en-AU" dirty="0"/>
              <a:t>must look out for </a:t>
            </a:r>
            <a:br>
              <a:rPr lang="en-AU" dirty="0"/>
            </a:br>
            <a:r>
              <a:rPr lang="en-AU" dirty="0"/>
              <a:t>crown-of-thorns starfish.</a:t>
            </a:r>
          </a:p>
          <a:p>
            <a:pPr>
              <a:spcBef>
                <a:spcPts val="0"/>
              </a:spcBef>
              <a:spcAft>
                <a:spcPts val="1800"/>
              </a:spcAft>
            </a:pPr>
            <a:r>
              <a:rPr lang="en-AU" sz="3200" b="1" dirty="0" smtClean="0"/>
              <a:t>Venomous spines.</a:t>
            </a:r>
            <a:br>
              <a:rPr lang="en-AU" sz="3200" b="1" dirty="0" smtClean="0"/>
            </a:br>
            <a:r>
              <a:rPr lang="en-AU" sz="3200" b="1" u="sng" dirty="0" smtClean="0"/>
              <a:t>Do not touch!</a:t>
            </a:r>
            <a:endParaRPr lang="en-AU" sz="3200" b="1" u="sng" dirty="0"/>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13"/>
          </p:nvPr>
        </p:nvSpPr>
        <p:spPr/>
        <p:txBody>
          <a:bodyPr/>
          <a:lstStyle/>
          <a:p>
            <a:pPr algn="r"/>
            <a:fld id="{275F0495-0EA6-8F48-9FDA-F603597FF733}" type="slidenum">
              <a:rPr lang="en-US" smtClean="0"/>
              <a:pPr algn="r"/>
              <a:t>39</a:t>
            </a:fld>
            <a:endParaRPr lang="en-US" dirty="0"/>
          </a:p>
        </p:txBody>
      </p:sp>
    </p:spTree>
    <p:extLst>
      <p:ext uri="{BB962C8B-B14F-4D97-AF65-F5344CB8AC3E}">
        <p14:creationId xmlns:p14="http://schemas.microsoft.com/office/powerpoint/2010/main" val="91129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01208C-09ED-674F-B815-14C014C5BDAF}"/>
              </a:ext>
            </a:extLst>
          </p:cNvPr>
          <p:cNvSpPr>
            <a:spLocks noGrp="1"/>
          </p:cNvSpPr>
          <p:nvPr>
            <p:ph type="sldNum" sz="quarter" idx="13"/>
          </p:nvPr>
        </p:nvSpPr>
        <p:spPr/>
        <p:txBody>
          <a:bodyPr/>
          <a:lstStyle/>
          <a:p>
            <a:pPr algn="r"/>
            <a:fld id="{275F0495-0EA6-8F48-9FDA-F603597FF733}" type="slidenum">
              <a:rPr lang="en-US" smtClean="0"/>
              <a:pPr algn="r"/>
              <a:t>4</a:t>
            </a:fld>
            <a:endParaRPr lang="en-US" dirty="0"/>
          </a:p>
        </p:txBody>
      </p:sp>
      <p:graphicFrame>
        <p:nvGraphicFramePr>
          <p:cNvPr id="4" name="Table 2">
            <a:extLst>
              <a:ext uri="{FF2B5EF4-FFF2-40B4-BE49-F238E27FC236}">
                <a16:creationId xmlns:a16="http://schemas.microsoft.com/office/drawing/2014/main" id="{CE71DC56-F906-6F42-9D29-B450F96F5918}"/>
              </a:ext>
            </a:extLst>
          </p:cNvPr>
          <p:cNvGraphicFramePr>
            <a:graphicFrameLocks noGrp="1"/>
          </p:cNvGraphicFramePr>
          <p:nvPr>
            <p:extLst>
              <p:ext uri="{D42A27DB-BD31-4B8C-83A1-F6EECF244321}">
                <p14:modId xmlns:p14="http://schemas.microsoft.com/office/powerpoint/2010/main" val="1343898500"/>
              </p:ext>
            </p:extLst>
          </p:nvPr>
        </p:nvGraphicFramePr>
        <p:xfrm>
          <a:off x="515938" y="952162"/>
          <a:ext cx="11161055" cy="5248941"/>
        </p:xfrm>
        <a:graphic>
          <a:graphicData uri="http://schemas.openxmlformats.org/drawingml/2006/table">
            <a:tbl>
              <a:tblPr firstRow="1" bandRow="1">
                <a:tableStyleId>{5940675A-B579-460E-94D1-54222C63F5DA}</a:tableStyleId>
              </a:tblPr>
              <a:tblGrid>
                <a:gridCol w="11161055">
                  <a:extLst>
                    <a:ext uri="{9D8B030D-6E8A-4147-A177-3AD203B41FA5}">
                      <a16:colId xmlns:a16="http://schemas.microsoft.com/office/drawing/2014/main" val="1415886342"/>
                    </a:ext>
                  </a:extLst>
                </a:gridCol>
              </a:tblGrid>
              <a:tr h="306988">
                <a:tc>
                  <a:txBody>
                    <a:bodyPr/>
                    <a:lstStyle/>
                    <a:p>
                      <a:pPr algn="ctr">
                        <a:spcAft>
                          <a:spcPts val="600"/>
                        </a:spcAft>
                      </a:pPr>
                      <a:r>
                        <a:rPr lang="en-AU" sz="1200" b="1">
                          <a:solidFill>
                            <a:schemeClr val="bg1"/>
                          </a:solidFill>
                        </a:rPr>
                        <a:t>Mandatory ACARA Content Elaborations</a:t>
                      </a:r>
                      <a:endParaRPr lang="en-AU" sz="1200" b="1" dirty="0">
                        <a:solidFill>
                          <a:schemeClr val="bg1"/>
                        </a:solidFill>
                      </a:endParaRPr>
                    </a:p>
                  </a:txBody>
                  <a:tcPr anchor="ctr">
                    <a:solidFill>
                      <a:schemeClr val="accent2"/>
                    </a:solidFill>
                  </a:tcPr>
                </a:tc>
                <a:extLst>
                  <a:ext uri="{0D108BD9-81ED-4DB2-BD59-A6C34878D82A}">
                    <a16:rowId xmlns:a16="http://schemas.microsoft.com/office/drawing/2014/main" val="1186642876"/>
                  </a:ext>
                </a:extLst>
              </a:tr>
              <a:tr h="4941953">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noProof="0" dirty="0"/>
                        <a:t>Marine science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Units 1–4: </a:t>
                      </a:r>
                      <a:r>
                        <a:rPr kumimoji="0" lang="en-US" sz="1200" b="0" i="0" u="none" strike="noStrike" kern="1200" cap="none" spc="0" normalizeH="0" baseline="0" noProof="0" dirty="0">
                          <a:ln>
                            <a:noFill/>
                          </a:ln>
                          <a:solidFill>
                            <a:schemeClr val="tx1"/>
                          </a:solidFill>
                          <a:effectLst/>
                          <a:uLnTx/>
                          <a:uFillTx/>
                          <a:latin typeface="+mn-lt"/>
                          <a:ea typeface="+mn-ea"/>
                          <a:cs typeface="+mn-cs"/>
                        </a:rPr>
                        <a:t>Oceanography, Marine Biology, Marine systems – connections and change, Ocean issues and resource management.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Assessment</a:t>
                      </a:r>
                      <a:br>
                        <a:rPr kumimoji="0" lang="en-US" sz="1200" b="1" i="0" u="none" strike="noStrike" kern="1200" cap="none" spc="0" normalizeH="0" baseline="0" noProof="0" dirty="0">
                          <a:ln>
                            <a:noFill/>
                          </a:ln>
                          <a:solidFill>
                            <a:prstClr val="black"/>
                          </a:solidFill>
                          <a:effectLst/>
                          <a:uLnTx/>
                          <a:uFillTx/>
                          <a:latin typeface="+mn-lt"/>
                          <a:ea typeface="+mn-ea"/>
                          <a:cs typeface="+mn-cs"/>
                        </a:rPr>
                      </a:br>
                      <a:r>
                        <a:rPr kumimoji="0" lang="en-US" sz="1200" b="0" i="0" u="none" strike="noStrike" kern="1200" cap="none" spc="0" normalizeH="0" baseline="0" noProof="0" dirty="0">
                          <a:ln>
                            <a:noFill/>
                          </a:ln>
                          <a:solidFill>
                            <a:prstClr val="black"/>
                          </a:solidFill>
                          <a:effectLst/>
                          <a:uLnTx/>
                          <a:uFillTx/>
                          <a:latin typeface="+mn-lt"/>
                          <a:ea typeface="+mn-ea"/>
                          <a:cs typeface="+mn-cs"/>
                        </a:rPr>
                        <a:t>IA1: Data Test (10%), IA2: Student Experiment (20%), IA3: Research Investigation (20%), EA: External Assessment (Exam 50%).</a:t>
                      </a:r>
                      <a:br>
                        <a:rPr kumimoji="0" lang="en-US" sz="1200" b="0" i="0" u="none" strike="noStrike" kern="1200" cap="none" spc="0" normalizeH="0" baseline="0" noProof="0" dirty="0">
                          <a:ln>
                            <a:noFill/>
                          </a:ln>
                          <a:solidFill>
                            <a:prstClr val="black"/>
                          </a:solidFill>
                          <a:effectLst/>
                          <a:uLnTx/>
                          <a:uFillTx/>
                          <a:latin typeface="+mn-lt"/>
                          <a:ea typeface="+mn-ea"/>
                          <a:cs typeface="+mn-cs"/>
                        </a:rPr>
                      </a:br>
                      <a:r>
                        <a:rPr kumimoji="0" lang="en-US" sz="1200" b="0" i="1" u="none" strike="noStrike" kern="1200" cap="none" spc="0" normalizeH="0" baseline="0" noProof="0" dirty="0">
                          <a:ln>
                            <a:noFill/>
                          </a:ln>
                          <a:solidFill>
                            <a:prstClr val="black"/>
                          </a:solidFill>
                          <a:effectLst/>
                          <a:uLnTx/>
                          <a:uFillTx/>
                          <a:latin typeface="+mn-lt"/>
                          <a:ea typeface="+mn-ea"/>
                          <a:cs typeface="+mn-cs"/>
                        </a:rPr>
                        <a:t>Note: </a:t>
                      </a:r>
                      <a:r>
                        <a:rPr kumimoji="0" lang="en-US" sz="1200" b="0" i="0" u="none" strike="noStrike" kern="1200" cap="none" spc="0" normalizeH="0" baseline="0" noProof="0" dirty="0">
                          <a:ln>
                            <a:noFill/>
                          </a:ln>
                          <a:solidFill>
                            <a:prstClr val="black"/>
                          </a:solidFill>
                          <a:effectLst/>
                          <a:uLnTx/>
                          <a:uFillTx/>
                          <a:latin typeface="+mn-lt"/>
                          <a:ea typeface="+mn-ea"/>
                          <a:cs typeface="+mn-cs"/>
                        </a:rPr>
                        <a:t>the IA2 requires students to collect primary data. The IA2 is a</a:t>
                      </a:r>
                      <a:r>
                        <a:rPr kumimoji="0" lang="en-US" sz="1200" b="0" i="1"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modification</a:t>
                      </a:r>
                      <a:r>
                        <a:rPr kumimoji="0" lang="en-US" sz="1200" b="0" i="1"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of a mandatory practical.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Mandatory </a:t>
                      </a:r>
                      <a:r>
                        <a:rPr kumimoji="0" lang="en-US" sz="1200" b="1" i="0" u="none" strike="noStrike" kern="1200" cap="none" spc="0" normalizeH="0" baseline="0" noProof="0" dirty="0" err="1">
                          <a:ln>
                            <a:noFill/>
                          </a:ln>
                          <a:solidFill>
                            <a:prstClr val="black"/>
                          </a:solidFill>
                          <a:effectLst/>
                          <a:uLnTx/>
                          <a:uFillTx/>
                          <a:latin typeface="+mn-lt"/>
                          <a:ea typeface="+mn-ea"/>
                          <a:cs typeface="+mn-cs"/>
                        </a:rPr>
                        <a:t>practicals</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Conduct water quality tests on a water sample.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Conduct an investigation to determine factors of population dynamics (e.g. density or distribution) and assess abiotic components of a local ecosystem case study.</a:t>
                      </a:r>
                      <a:r>
                        <a:rPr kumimoji="0" lang="en-US" sz="1200" b="0" i="0" u="none" strike="noStrike" kern="1200" cap="none" spc="0" normalizeH="0" baseline="0" noProof="0" dirty="0">
                          <a:ln>
                            <a:noFill/>
                          </a:ln>
                          <a:solidFill>
                            <a:prstClr val="black"/>
                          </a:solidFill>
                          <a:effectLst/>
                          <a:uLnTx/>
                          <a:uFillTx/>
                          <a:latin typeface="+mn-lt"/>
                          <a:ea typeface="+mn-ea"/>
                          <a:cs typeface="+mn-cs"/>
                        </a:rPr>
                        <a:t> Emphasis should be placed on assessing the processes and limitations of the chosen technique (e.g. quadrat, transect). When students identify and describe marine species, they should use field guides and identification keys.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Examine the concept of connectivity within or between a habitat by investigating the impact of water quality on reef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Investigate the effects an altered ocean pH has on marine carbonate structures.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Apply the Lincoln Index in a modelled capture-recapture scenario.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kern="1200" noProof="0" dirty="0">
                          <a:solidFill>
                            <a:schemeClr val="tx1"/>
                          </a:solidFill>
                          <a:latin typeface="+mn-lt"/>
                          <a:ea typeface="+mn-ea"/>
                          <a:cs typeface="+mn-cs"/>
                        </a:rPr>
                        <a:t>Aquatic practices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Areas of study: </a:t>
                      </a:r>
                      <a:r>
                        <a:rPr kumimoji="0" lang="en-US" sz="1200" b="0" i="0" u="none" strike="noStrike" kern="1200" cap="none" spc="0" normalizeH="0" baseline="0" noProof="0" dirty="0">
                          <a:ln>
                            <a:noFill/>
                          </a:ln>
                          <a:solidFill>
                            <a:prstClr val="black"/>
                          </a:solidFill>
                          <a:effectLst/>
                          <a:uLnTx/>
                          <a:uFillTx/>
                          <a:latin typeface="+mn-lt"/>
                          <a:ea typeface="+mn-ea"/>
                          <a:cs typeface="+mn-cs"/>
                        </a:rPr>
                        <a:t>Environmental, Recreational, Commercial, Cultural, Safety and management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Environmental: </a:t>
                      </a:r>
                      <a:r>
                        <a:rPr kumimoji="0" lang="en-US" sz="1200" b="0" i="0" u="none" strike="noStrike" kern="1200" cap="none" spc="0" normalizeH="0" baseline="0" noProof="0" dirty="0">
                          <a:ln>
                            <a:noFill/>
                          </a:ln>
                          <a:solidFill>
                            <a:prstClr val="black"/>
                          </a:solidFill>
                          <a:effectLst/>
                          <a:uLnTx/>
                          <a:uFillTx/>
                          <a:latin typeface="+mn-lt"/>
                          <a:ea typeface="+mn-ea"/>
                          <a:cs typeface="+mn-cs"/>
                        </a:rPr>
                        <a:t>Environmental Conditions, Ecosystems, conservation and sustainability, Citizen science (elective)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Recreational: </a:t>
                      </a:r>
                      <a:r>
                        <a:rPr kumimoji="0" lang="en-US" sz="1200" b="0" i="0" u="none" strike="noStrike" kern="1200" cap="none" spc="0" normalizeH="0" baseline="0" noProof="0" dirty="0">
                          <a:ln>
                            <a:noFill/>
                          </a:ln>
                          <a:solidFill>
                            <a:prstClr val="black"/>
                          </a:solidFill>
                          <a:effectLst/>
                          <a:uLnTx/>
                          <a:uFillTx/>
                          <a:latin typeface="+mn-lt"/>
                          <a:ea typeface="+mn-ea"/>
                          <a:cs typeface="+mn-cs"/>
                        </a:rPr>
                        <a:t>Entering aquatic environments, Aquatic Activities (elective)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Commercial: </a:t>
                      </a:r>
                      <a:r>
                        <a:rPr kumimoji="0" lang="en-US" sz="1200" b="0" i="0" u="none" strike="noStrike" kern="1200" cap="none" spc="0" normalizeH="0" baseline="0" noProof="0" dirty="0">
                          <a:ln>
                            <a:noFill/>
                          </a:ln>
                          <a:solidFill>
                            <a:prstClr val="black"/>
                          </a:solidFill>
                          <a:effectLst/>
                          <a:uLnTx/>
                          <a:uFillTx/>
                          <a:latin typeface="+mn-lt"/>
                          <a:ea typeface="+mn-ea"/>
                          <a:cs typeface="+mn-cs"/>
                        </a:rPr>
                        <a:t>Employment, Aquaculture aquaponics and aquariums (elective), Boat building and marine engineering (elective)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Cultural: </a:t>
                      </a:r>
                      <a:r>
                        <a:rPr kumimoji="0" lang="en-US" sz="1200" b="0" i="0" u="none" strike="noStrike" kern="1200" cap="none" spc="0" normalizeH="0" baseline="0" noProof="0" dirty="0">
                          <a:ln>
                            <a:noFill/>
                          </a:ln>
                          <a:solidFill>
                            <a:prstClr val="black"/>
                          </a:solidFill>
                          <a:effectLst/>
                          <a:uLnTx/>
                          <a:uFillTx/>
                          <a:latin typeface="+mn-lt"/>
                          <a:ea typeface="+mn-ea"/>
                          <a:cs typeface="+mn-cs"/>
                        </a:rPr>
                        <a:t>Cultural understandings, Historical understandings (elective)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Safety and management practices: </a:t>
                      </a:r>
                      <a:r>
                        <a:rPr kumimoji="0" lang="en-US" sz="1200" b="0" i="0" u="none" strike="noStrike" kern="1200" cap="none" spc="0" normalizeH="0" baseline="0" noProof="0" dirty="0">
                          <a:ln>
                            <a:noFill/>
                          </a:ln>
                          <a:solidFill>
                            <a:prstClr val="black"/>
                          </a:solidFill>
                          <a:effectLst/>
                          <a:uLnTx/>
                          <a:uFillTx/>
                          <a:latin typeface="+mn-lt"/>
                          <a:ea typeface="+mn-ea"/>
                          <a:cs typeface="+mn-cs"/>
                        </a:rPr>
                        <a:t>Legislation, rules and regulations for aquatic environments, equipment maintenance and operation, first aid and safety, management practices.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Assessment</a:t>
                      </a:r>
                      <a:br>
                        <a:rPr kumimoji="0" lang="en-US" sz="1200" b="1" i="0" u="none" strike="noStrike" kern="1200" cap="none" spc="0" normalizeH="0" baseline="0" noProof="0" dirty="0">
                          <a:ln>
                            <a:noFill/>
                          </a:ln>
                          <a:solidFill>
                            <a:prstClr val="black"/>
                          </a:solidFill>
                          <a:effectLst/>
                          <a:uLnTx/>
                          <a:uFillTx/>
                          <a:latin typeface="+mn-lt"/>
                          <a:ea typeface="+mn-ea"/>
                          <a:cs typeface="+mn-cs"/>
                        </a:rPr>
                      </a:br>
                      <a:r>
                        <a:rPr kumimoji="0" lang="en-US" sz="1200" b="0" i="0" u="none" strike="noStrike" kern="1200" cap="none" spc="0" normalizeH="0" baseline="0" noProof="0" dirty="0">
                          <a:ln>
                            <a:noFill/>
                          </a:ln>
                          <a:solidFill>
                            <a:prstClr val="black"/>
                          </a:solidFill>
                          <a:effectLst/>
                          <a:uLnTx/>
                          <a:uFillTx/>
                          <a:latin typeface="+mn-lt"/>
                          <a:ea typeface="+mn-ea"/>
                          <a:cs typeface="+mn-cs"/>
                        </a:rPr>
                        <a:t>Project, Investigation, Extended Response, Examination, Performance.</a:t>
                      </a:r>
                    </a:p>
                  </a:txBody>
                  <a:tcPr/>
                </a:tc>
                <a:extLst>
                  <a:ext uri="{0D108BD9-81ED-4DB2-BD59-A6C34878D82A}">
                    <a16:rowId xmlns:a16="http://schemas.microsoft.com/office/drawing/2014/main" val="199406655"/>
                  </a:ext>
                </a:extLst>
              </a:tr>
            </a:tbl>
          </a:graphicData>
        </a:graphic>
      </p:graphicFrame>
      <p:sp>
        <p:nvSpPr>
          <p:cNvPr id="5" name="TextBox 4">
            <a:extLst>
              <a:ext uri="{FF2B5EF4-FFF2-40B4-BE49-F238E27FC236}">
                <a16:creationId xmlns:a16="http://schemas.microsoft.com/office/drawing/2014/main" id="{B25BD7AB-287E-B840-9A6B-DDB6279F600D}"/>
              </a:ext>
            </a:extLst>
          </p:cNvPr>
          <p:cNvSpPr txBox="1"/>
          <p:nvPr/>
        </p:nvSpPr>
        <p:spPr>
          <a:xfrm>
            <a:off x="515938" y="549275"/>
            <a:ext cx="11277600" cy="246221"/>
          </a:xfrm>
          <a:prstGeom prst="rect">
            <a:avLst/>
          </a:prstGeom>
          <a:noFill/>
        </p:spPr>
        <p:txBody>
          <a:bodyPr wrap="square">
            <a:spAutoFit/>
          </a:bodyPr>
          <a:lstStyle/>
          <a:p>
            <a:r>
              <a:rPr lang="en-AU" sz="1000" u="sng" dirty="0"/>
              <a:t>The pages are organised so that when you flip to the next page, and the students have it in front of them to see, you’re reading out loud the corresponding text on the back of the previous page. </a:t>
            </a:r>
          </a:p>
        </p:txBody>
      </p:sp>
    </p:spTree>
    <p:extLst>
      <p:ext uri="{BB962C8B-B14F-4D97-AF65-F5344CB8AC3E}">
        <p14:creationId xmlns:p14="http://schemas.microsoft.com/office/powerpoint/2010/main" val="2072961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EB9CA-23CF-F944-A356-0E2F34B7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 t="9214" r="1" b="6134"/>
          <a:stretch/>
        </p:blipFill>
        <p:spPr>
          <a:xfrm>
            <a:off x="1" y="0"/>
            <a:ext cx="12191998" cy="6858000"/>
          </a:xfrm>
          <a:prstGeom prst="rect">
            <a:avLst/>
          </a:prstGeom>
        </p:spPr>
      </p:pic>
      <p:sp>
        <p:nvSpPr>
          <p:cNvPr id="4" name="Title 2">
            <a:extLst>
              <a:ext uri="{FF2B5EF4-FFF2-40B4-BE49-F238E27FC236}">
                <a16:creationId xmlns:a16="http://schemas.microsoft.com/office/drawing/2014/main" id="{8A5EDE65-038A-E043-B569-AD49893CB765}"/>
              </a:ext>
            </a:extLst>
          </p:cNvPr>
          <p:cNvSpPr txBox="1">
            <a:spLocks/>
          </p:cNvSpPr>
          <p:nvPr/>
        </p:nvSpPr>
        <p:spPr>
          <a:xfrm>
            <a:off x="515937" y="549275"/>
            <a:ext cx="5580063" cy="2332382"/>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US" sz="5400" dirty="0"/>
              <a:t>Crown-of-Thorns Starfish (COTS)</a:t>
            </a:r>
          </a:p>
          <a:p>
            <a:pPr>
              <a:lnSpc>
                <a:spcPct val="100000"/>
              </a:lnSpc>
              <a:spcAft>
                <a:spcPts val="1800"/>
              </a:spcAft>
            </a:pPr>
            <a:r>
              <a:rPr lang="en-AU" sz="2000" b="1" dirty="0"/>
              <a:t>Venomous </a:t>
            </a:r>
            <a:r>
              <a:rPr lang="en-AU" sz="2000" b="1" dirty="0" smtClean="0"/>
              <a:t>spines. </a:t>
            </a:r>
            <a:r>
              <a:rPr lang="en-AU" sz="2000" b="1" u="sng" dirty="0" smtClean="0"/>
              <a:t>Do not touch!</a:t>
            </a:r>
            <a:endParaRPr lang="en-AU" sz="2000" b="1" u="sng" dirty="0"/>
          </a:p>
        </p:txBody>
      </p:sp>
    </p:spTree>
    <p:extLst>
      <p:ext uri="{BB962C8B-B14F-4D97-AF65-F5344CB8AC3E}">
        <p14:creationId xmlns:p14="http://schemas.microsoft.com/office/powerpoint/2010/main" val="1220181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8EA59-DB7E-C74F-836E-FC625A0D475E}"/>
              </a:ext>
            </a:extLst>
          </p:cNvPr>
          <p:cNvSpPr>
            <a:spLocks noGrp="1"/>
          </p:cNvSpPr>
          <p:nvPr>
            <p:ph type="body" sz="quarter" idx="12"/>
          </p:nvPr>
        </p:nvSpPr>
        <p:spPr/>
        <p:txBody>
          <a:bodyPr/>
          <a:lstStyle/>
          <a:p>
            <a:pPr>
              <a:spcBef>
                <a:spcPts val="0"/>
              </a:spcBef>
              <a:spcAft>
                <a:spcPts val="1800"/>
              </a:spcAft>
            </a:pPr>
            <a:r>
              <a:rPr lang="en-US" sz="3200" b="1" dirty="0" smtClean="0"/>
              <a:t>Count the adults (larger than your hand) and juveniles (smaller than your hand).</a:t>
            </a:r>
            <a:endParaRPr lang="en-AU" sz="3200" b="1" dirty="0"/>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13"/>
          </p:nvPr>
        </p:nvSpPr>
        <p:spPr/>
        <p:txBody>
          <a:bodyPr/>
          <a:lstStyle/>
          <a:p>
            <a:pPr algn="r"/>
            <a:fld id="{275F0495-0EA6-8F48-9FDA-F603597FF733}" type="slidenum">
              <a:rPr lang="en-US" smtClean="0"/>
              <a:pPr algn="r"/>
              <a:t>41</a:t>
            </a:fld>
            <a:endParaRPr lang="en-US" dirty="0"/>
          </a:p>
        </p:txBody>
      </p:sp>
    </p:spTree>
    <p:extLst>
      <p:ext uri="{BB962C8B-B14F-4D97-AF65-F5344CB8AC3E}">
        <p14:creationId xmlns:p14="http://schemas.microsoft.com/office/powerpoint/2010/main" val="237024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7D87E-47E4-2E47-A0BC-9F98A03397A9}"/>
              </a:ext>
            </a:extLst>
          </p:cNvPr>
          <p:cNvSpPr>
            <a:spLocks noGrp="1"/>
          </p:cNvSpPr>
          <p:nvPr>
            <p:ph type="title"/>
          </p:nvPr>
        </p:nvSpPr>
        <p:spPr>
          <a:xfrm>
            <a:off x="515938" y="370602"/>
            <a:ext cx="11160124" cy="536575"/>
          </a:xfrm>
        </p:spPr>
        <p:txBody>
          <a:bodyPr/>
          <a:lstStyle/>
          <a:p>
            <a:pPr algn="ctr"/>
            <a:r>
              <a:rPr lang="en-AU" sz="4400" dirty="0"/>
              <a:t>Count the adults and juveniles.</a:t>
            </a:r>
            <a:br>
              <a:rPr lang="en-AU" sz="4400" dirty="0"/>
            </a:br>
            <a:r>
              <a:rPr lang="en-AU" sz="4400" dirty="0"/>
              <a:t>Juveniles are smaller than your hand.</a:t>
            </a:r>
          </a:p>
        </p:txBody>
      </p:sp>
      <p:sp>
        <p:nvSpPr>
          <p:cNvPr id="4" name="Slide Number Placeholder 3">
            <a:extLst>
              <a:ext uri="{FF2B5EF4-FFF2-40B4-BE49-F238E27FC236}">
                <a16:creationId xmlns:a16="http://schemas.microsoft.com/office/drawing/2014/main" id="{0AC5FDCD-9C70-9C4A-8310-C6034CEAE71B}"/>
              </a:ext>
            </a:extLst>
          </p:cNvPr>
          <p:cNvSpPr>
            <a:spLocks noGrp="1"/>
          </p:cNvSpPr>
          <p:nvPr>
            <p:ph type="sldNum" sz="quarter" idx="12"/>
          </p:nvPr>
        </p:nvSpPr>
        <p:spPr/>
        <p:txBody>
          <a:bodyPr/>
          <a:lstStyle/>
          <a:p>
            <a:pPr algn="r"/>
            <a:fld id="{A23E3DB6-7D61-2E4C-8C80-E9322AEA1496}" type="slidenum">
              <a:rPr lang="en-US" smtClean="0"/>
              <a:pPr algn="r"/>
              <a:t>42</a:t>
            </a:fld>
            <a:endParaRPr lang="en-US" dirty="0"/>
          </a:p>
        </p:txBody>
      </p:sp>
      <p:pic>
        <p:nvPicPr>
          <p:cNvPr id="7" name="Picture 6">
            <a:extLst>
              <a:ext uri="{FF2B5EF4-FFF2-40B4-BE49-F238E27FC236}">
                <a16:creationId xmlns:a16="http://schemas.microsoft.com/office/drawing/2014/main" id="{E840AAAE-98A5-EB43-89DB-2CF81CBB49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58" r="9571"/>
          <a:stretch/>
        </p:blipFill>
        <p:spPr>
          <a:xfrm>
            <a:off x="504142" y="1833160"/>
            <a:ext cx="5591858" cy="4309992"/>
          </a:xfrm>
          <a:prstGeom prst="rect">
            <a:avLst/>
          </a:prstGeom>
        </p:spPr>
      </p:pic>
      <p:pic>
        <p:nvPicPr>
          <p:cNvPr id="8" name="Picture 7">
            <a:extLst>
              <a:ext uri="{FF2B5EF4-FFF2-40B4-BE49-F238E27FC236}">
                <a16:creationId xmlns:a16="http://schemas.microsoft.com/office/drawing/2014/main" id="{D2175FE3-6A92-714C-BC01-D42B0523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46" t="2845" r="3008" b="1508"/>
          <a:stretch/>
        </p:blipFill>
        <p:spPr>
          <a:xfrm>
            <a:off x="6095999" y="1834328"/>
            <a:ext cx="5580063" cy="4309993"/>
          </a:xfrm>
          <a:prstGeom prst="rect">
            <a:avLst/>
          </a:prstGeom>
        </p:spPr>
      </p:pic>
    </p:spTree>
    <p:extLst>
      <p:ext uri="{BB962C8B-B14F-4D97-AF65-F5344CB8AC3E}">
        <p14:creationId xmlns:p14="http://schemas.microsoft.com/office/powerpoint/2010/main" val="2569627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AU"/>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13"/>
          </p:nvPr>
        </p:nvSpPr>
        <p:spPr>
          <a:prstGeom prst="rect">
            <a:avLst/>
          </a:prstGeom>
        </p:spPr>
        <p:txBody>
          <a:bodyPr/>
          <a:lstStyle/>
          <a:p>
            <a:pPr algn="r"/>
            <a:fld id="{275F0495-0EA6-8F48-9FDA-F603597FF733}" type="slidenum">
              <a:rPr lang="en-US" smtClean="0"/>
              <a:pPr algn="r"/>
              <a:t>43</a:t>
            </a:fld>
            <a:endParaRPr lang="en-US" dirty="0"/>
          </a:p>
        </p:txBody>
      </p:sp>
      <p:sp>
        <p:nvSpPr>
          <p:cNvPr id="4" name="Title 3"/>
          <p:cNvSpPr>
            <a:spLocks noGrp="1"/>
          </p:cNvSpPr>
          <p:nvPr>
            <p:ph type="title" idx="4294967295"/>
          </p:nvPr>
        </p:nvSpPr>
        <p:spPr>
          <a:xfrm>
            <a:off x="0" y="549275"/>
            <a:ext cx="11160125" cy="536575"/>
          </a:xfrm>
          <a:prstGeom prst="rect">
            <a:avLst/>
          </a:prstGeom>
        </p:spPr>
        <p:txBody>
          <a:bodyPr/>
          <a:lstStyle/>
          <a:p>
            <a:r>
              <a:rPr lang="en-US" dirty="0" smtClean="0"/>
              <a:t>Why report all crown-of-thorns starfish?</a:t>
            </a:r>
            <a:endParaRPr lang="en-AU" dirty="0"/>
          </a:p>
        </p:txBody>
      </p:sp>
      <p:sp>
        <p:nvSpPr>
          <p:cNvPr id="5" name="Content Placeholder 4"/>
          <p:cNvSpPr>
            <a:spLocks noGrp="1"/>
          </p:cNvSpPr>
          <p:nvPr>
            <p:ph idx="4294967295"/>
          </p:nvPr>
        </p:nvSpPr>
        <p:spPr>
          <a:xfrm>
            <a:off x="0" y="1295400"/>
            <a:ext cx="11160125" cy="4848225"/>
          </a:xfrm>
          <a:prstGeom prst="rect">
            <a:avLst/>
          </a:prstGeom>
        </p:spPr>
        <p:txBody>
          <a:bodyPr/>
          <a:lstStyle/>
          <a:p>
            <a:pPr marL="342900" indent="-342900">
              <a:buFont typeface="Arial" panose="020B0604020202020204" pitchFamily="34" charset="0"/>
              <a:buChar char="•"/>
            </a:pPr>
            <a:r>
              <a:rPr lang="en-US" dirty="0" smtClean="0"/>
              <a:t>It informs GBRMPA of potential outbreaks.</a:t>
            </a:r>
          </a:p>
          <a:p>
            <a:endParaRPr lang="en-AU" dirty="0"/>
          </a:p>
        </p:txBody>
      </p:sp>
    </p:spTree>
    <p:extLst>
      <p:ext uri="{BB962C8B-B14F-4D97-AF65-F5344CB8AC3E}">
        <p14:creationId xmlns:p14="http://schemas.microsoft.com/office/powerpoint/2010/main" val="2937845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7D87E-47E4-2E47-A0BC-9F98A03397A9}"/>
              </a:ext>
            </a:extLst>
          </p:cNvPr>
          <p:cNvSpPr>
            <a:spLocks noGrp="1"/>
          </p:cNvSpPr>
          <p:nvPr>
            <p:ph type="title"/>
          </p:nvPr>
        </p:nvSpPr>
        <p:spPr/>
        <p:txBody>
          <a:bodyPr/>
          <a:lstStyle/>
          <a:p>
            <a:pPr algn="ctr"/>
            <a:r>
              <a:rPr lang="en-AU" sz="4400" dirty="0"/>
              <a:t>Why report all crown-of-thorns starfish?</a:t>
            </a:r>
          </a:p>
        </p:txBody>
      </p:sp>
      <p:sp>
        <p:nvSpPr>
          <p:cNvPr id="4" name="Slide Number Placeholder 3">
            <a:extLst>
              <a:ext uri="{FF2B5EF4-FFF2-40B4-BE49-F238E27FC236}">
                <a16:creationId xmlns:a16="http://schemas.microsoft.com/office/drawing/2014/main" id="{0AC5FDCD-9C70-9C4A-8310-C6034CEAE71B}"/>
              </a:ext>
            </a:extLst>
          </p:cNvPr>
          <p:cNvSpPr>
            <a:spLocks noGrp="1"/>
          </p:cNvSpPr>
          <p:nvPr>
            <p:ph type="sldNum" sz="quarter" idx="12"/>
          </p:nvPr>
        </p:nvSpPr>
        <p:spPr/>
        <p:txBody>
          <a:bodyPr/>
          <a:lstStyle/>
          <a:p>
            <a:pPr algn="r"/>
            <a:fld id="{A23E3DB6-7D61-2E4C-8C80-E9322AEA1496}" type="slidenum">
              <a:rPr lang="en-US" smtClean="0"/>
              <a:pPr algn="r"/>
              <a:t>44</a:t>
            </a:fld>
            <a:endParaRPr lang="en-US" dirty="0"/>
          </a:p>
        </p:txBody>
      </p:sp>
      <p:pic>
        <p:nvPicPr>
          <p:cNvPr id="6" name="Picture 5">
            <a:extLst>
              <a:ext uri="{FF2B5EF4-FFF2-40B4-BE49-F238E27FC236}">
                <a16:creationId xmlns:a16="http://schemas.microsoft.com/office/drawing/2014/main" id="{12F6F039-1C0C-EC4A-89A8-CDDD98937A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959" r="1299"/>
          <a:stretch/>
        </p:blipFill>
        <p:spPr>
          <a:xfrm>
            <a:off x="8012894" y="1682970"/>
            <a:ext cx="3663170" cy="4460182"/>
          </a:xfrm>
          <a:prstGeom prst="rect">
            <a:avLst/>
          </a:prstGeom>
        </p:spPr>
      </p:pic>
      <p:pic>
        <p:nvPicPr>
          <p:cNvPr id="9" name="Picture 8">
            <a:extLst>
              <a:ext uri="{FF2B5EF4-FFF2-40B4-BE49-F238E27FC236}">
                <a16:creationId xmlns:a16="http://schemas.microsoft.com/office/drawing/2014/main" id="{3700B754-6F86-4547-9465-F81009BD7E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34" r="8818"/>
          <a:stretch/>
        </p:blipFill>
        <p:spPr>
          <a:xfrm>
            <a:off x="515938" y="1682970"/>
            <a:ext cx="3483369" cy="4460182"/>
          </a:xfrm>
          <a:prstGeom prst="rect">
            <a:avLst/>
          </a:prstGeom>
        </p:spPr>
      </p:pic>
      <p:pic>
        <p:nvPicPr>
          <p:cNvPr id="10" name="Picture 9">
            <a:extLst>
              <a:ext uri="{FF2B5EF4-FFF2-40B4-BE49-F238E27FC236}">
                <a16:creationId xmlns:a16="http://schemas.microsoft.com/office/drawing/2014/main" id="{634DD6EC-D99A-B344-B73F-45921A0EBA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741"/>
          <a:stretch/>
        </p:blipFill>
        <p:spPr>
          <a:xfrm>
            <a:off x="3975367" y="1682970"/>
            <a:ext cx="4037526" cy="4460182"/>
          </a:xfrm>
          <a:prstGeom prst="rect">
            <a:avLst/>
          </a:prstGeom>
        </p:spPr>
      </p:pic>
      <p:sp>
        <p:nvSpPr>
          <p:cNvPr id="11" name="TextBox 10">
            <a:extLst>
              <a:ext uri="{FF2B5EF4-FFF2-40B4-BE49-F238E27FC236}">
                <a16:creationId xmlns:a16="http://schemas.microsoft.com/office/drawing/2014/main" id="{C5B24214-9D7F-B54D-8FCA-6616AA56A73F}"/>
              </a:ext>
            </a:extLst>
          </p:cNvPr>
          <p:cNvSpPr txBox="1"/>
          <p:nvPr/>
        </p:nvSpPr>
        <p:spPr>
          <a:xfrm>
            <a:off x="846391" y="5177684"/>
            <a:ext cx="1989960" cy="707886"/>
          </a:xfrm>
          <a:prstGeom prst="rect">
            <a:avLst/>
          </a:prstGeom>
          <a:solidFill>
            <a:schemeClr val="bg1"/>
          </a:solidFill>
        </p:spPr>
        <p:txBody>
          <a:bodyPr wrap="square" rtlCol="0">
            <a:spAutoFit/>
          </a:bodyPr>
          <a:lstStyle/>
          <a:p>
            <a:pPr algn="ctr"/>
            <a:r>
              <a:rPr lang="en-AU" sz="2000" dirty="0">
                <a:solidFill>
                  <a:schemeClr val="tx2"/>
                </a:solidFill>
              </a:rPr>
              <a:t>Diver injecting COTS</a:t>
            </a:r>
          </a:p>
        </p:txBody>
      </p:sp>
      <p:sp>
        <p:nvSpPr>
          <p:cNvPr id="12" name="TextBox 11">
            <a:extLst>
              <a:ext uri="{FF2B5EF4-FFF2-40B4-BE49-F238E27FC236}">
                <a16:creationId xmlns:a16="http://schemas.microsoft.com/office/drawing/2014/main" id="{65FD4D6E-C06E-E442-9CCB-F3A78C7933C7}"/>
              </a:ext>
            </a:extLst>
          </p:cNvPr>
          <p:cNvSpPr txBox="1"/>
          <p:nvPr/>
        </p:nvSpPr>
        <p:spPr>
          <a:xfrm>
            <a:off x="4275125" y="5175030"/>
            <a:ext cx="2102407" cy="707886"/>
          </a:xfrm>
          <a:prstGeom prst="rect">
            <a:avLst/>
          </a:prstGeom>
          <a:solidFill>
            <a:schemeClr val="bg1"/>
          </a:solidFill>
        </p:spPr>
        <p:txBody>
          <a:bodyPr wrap="square" rtlCol="0">
            <a:spAutoFit/>
          </a:bodyPr>
          <a:lstStyle/>
          <a:p>
            <a:pPr algn="ctr"/>
            <a:r>
              <a:rPr lang="en-AU" sz="2000" dirty="0">
                <a:solidFill>
                  <a:schemeClr val="tx2"/>
                </a:solidFill>
              </a:rPr>
              <a:t>Can be hiding under coral</a:t>
            </a:r>
          </a:p>
        </p:txBody>
      </p:sp>
      <p:sp>
        <p:nvSpPr>
          <p:cNvPr id="13" name="TextBox 12">
            <a:extLst>
              <a:ext uri="{FF2B5EF4-FFF2-40B4-BE49-F238E27FC236}">
                <a16:creationId xmlns:a16="http://schemas.microsoft.com/office/drawing/2014/main" id="{FFC41A00-6740-EE4B-A7FA-EDB976E00772}"/>
              </a:ext>
            </a:extLst>
          </p:cNvPr>
          <p:cNvSpPr txBox="1"/>
          <p:nvPr/>
        </p:nvSpPr>
        <p:spPr>
          <a:xfrm>
            <a:off x="8288711" y="5175030"/>
            <a:ext cx="2082295" cy="707886"/>
          </a:xfrm>
          <a:prstGeom prst="rect">
            <a:avLst/>
          </a:prstGeom>
          <a:solidFill>
            <a:schemeClr val="bg1"/>
          </a:solidFill>
        </p:spPr>
        <p:txBody>
          <a:bodyPr wrap="square" rtlCol="0">
            <a:spAutoFit/>
          </a:bodyPr>
          <a:lstStyle/>
          <a:p>
            <a:pPr algn="ctr"/>
            <a:r>
              <a:rPr lang="en-AU" sz="2000" dirty="0">
                <a:solidFill>
                  <a:schemeClr val="tx2"/>
                </a:solidFill>
              </a:rPr>
              <a:t>Giant triton snail eating COTS</a:t>
            </a:r>
          </a:p>
        </p:txBody>
      </p:sp>
    </p:spTree>
    <p:extLst>
      <p:ext uri="{BB962C8B-B14F-4D97-AF65-F5344CB8AC3E}">
        <p14:creationId xmlns:p14="http://schemas.microsoft.com/office/powerpoint/2010/main" val="3083140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AU"/>
          </a:p>
        </p:txBody>
      </p:sp>
      <p:sp>
        <p:nvSpPr>
          <p:cNvPr id="3" name="Slide Number Placeholder 2">
            <a:extLst>
              <a:ext uri="{FF2B5EF4-FFF2-40B4-BE49-F238E27FC236}">
                <a16:creationId xmlns:a16="http://schemas.microsoft.com/office/drawing/2014/main" id="{F58D616D-B55D-E145-9B9C-8B58C525B627}"/>
              </a:ext>
            </a:extLst>
          </p:cNvPr>
          <p:cNvSpPr>
            <a:spLocks noGrp="1"/>
          </p:cNvSpPr>
          <p:nvPr>
            <p:ph type="sldNum" sz="quarter" idx="13"/>
          </p:nvPr>
        </p:nvSpPr>
        <p:spPr>
          <a:prstGeom prst="rect">
            <a:avLst/>
          </a:prstGeom>
        </p:spPr>
        <p:txBody>
          <a:bodyPr/>
          <a:lstStyle/>
          <a:p>
            <a:pPr algn="r"/>
            <a:fld id="{275F0495-0EA6-8F48-9FDA-F603597FF733}" type="slidenum">
              <a:rPr lang="en-US" smtClean="0"/>
              <a:pPr algn="r"/>
              <a:t>45</a:t>
            </a:fld>
            <a:endParaRPr lang="en-US" dirty="0"/>
          </a:p>
        </p:txBody>
      </p:sp>
      <p:pic>
        <p:nvPicPr>
          <p:cNvPr id="4" name="Picture 3">
            <a:extLst>
              <a:ext uri="{FF2B5EF4-FFF2-40B4-BE49-F238E27FC236}">
                <a16:creationId xmlns:a16="http://schemas.microsoft.com/office/drawing/2014/main" id="{881D7772-CEB5-1144-BA29-8A40AC07D993}"/>
              </a:ext>
            </a:extLst>
          </p:cNvPr>
          <p:cNvPicPr>
            <a:picLocks noChangeAspect="1"/>
          </p:cNvPicPr>
          <p:nvPr/>
        </p:nvPicPr>
        <p:blipFill rotWithShape="1">
          <a:blip r:embed="rId3">
            <a:extLst>
              <a:ext uri="{28A0092B-C50C-407E-A947-70E740481C1C}">
                <a14:useLocalDpi xmlns:a14="http://schemas.microsoft.com/office/drawing/2010/main" val="0"/>
              </a:ext>
            </a:extLst>
          </a:blip>
          <a:srcRect t="10429" b="51010"/>
          <a:stretch/>
        </p:blipFill>
        <p:spPr>
          <a:xfrm>
            <a:off x="490835" y="1648239"/>
            <a:ext cx="5111907" cy="4378588"/>
          </a:xfrm>
          <a:prstGeom prst="rect">
            <a:avLst/>
          </a:prstGeom>
          <a:ln>
            <a:solidFill>
              <a:schemeClr val="tx1"/>
            </a:solidFill>
          </a:ln>
        </p:spPr>
      </p:pic>
      <p:pic>
        <p:nvPicPr>
          <p:cNvPr id="5" name="Picture 4">
            <a:extLst>
              <a:ext uri="{FF2B5EF4-FFF2-40B4-BE49-F238E27FC236}">
                <a16:creationId xmlns:a16="http://schemas.microsoft.com/office/drawing/2014/main" id="{1F91F419-E99E-214C-831A-1046F437F06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9954" r="52654" b="62010"/>
          <a:stretch/>
        </p:blipFill>
        <p:spPr>
          <a:xfrm>
            <a:off x="5775191" y="1648239"/>
            <a:ext cx="3269511" cy="4378588"/>
          </a:xfrm>
          <a:prstGeom prst="rect">
            <a:avLst/>
          </a:prstGeom>
          <a:ln>
            <a:solidFill>
              <a:schemeClr val="tx1"/>
            </a:solidFill>
          </a:ln>
        </p:spPr>
      </p:pic>
      <p:pic>
        <p:nvPicPr>
          <p:cNvPr id="6" name="Picture 5">
            <a:extLst>
              <a:ext uri="{FF2B5EF4-FFF2-40B4-BE49-F238E27FC236}">
                <a16:creationId xmlns:a16="http://schemas.microsoft.com/office/drawing/2014/main" id="{A9E53F6B-81F2-0840-A994-75F6B9BBAA8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45316" r="53393" b="17939"/>
          <a:stretch/>
        </p:blipFill>
        <p:spPr>
          <a:xfrm>
            <a:off x="9217152" y="1648239"/>
            <a:ext cx="2469484" cy="4378588"/>
          </a:xfrm>
          <a:prstGeom prst="rect">
            <a:avLst/>
          </a:prstGeom>
          <a:ln>
            <a:solidFill>
              <a:schemeClr val="tx1"/>
            </a:solidFill>
          </a:ln>
        </p:spPr>
      </p:pic>
      <p:sp>
        <p:nvSpPr>
          <p:cNvPr id="7" name="TextBox 6">
            <a:extLst>
              <a:ext uri="{FF2B5EF4-FFF2-40B4-BE49-F238E27FC236}">
                <a16:creationId xmlns:a16="http://schemas.microsoft.com/office/drawing/2014/main" id="{36987A7D-F8DE-5140-8CC6-EA67D5E73AB2}"/>
              </a:ext>
            </a:extLst>
          </p:cNvPr>
          <p:cNvSpPr txBox="1"/>
          <p:nvPr/>
        </p:nvSpPr>
        <p:spPr>
          <a:xfrm>
            <a:off x="802477" y="549275"/>
            <a:ext cx="10587046" cy="769441"/>
          </a:xfrm>
          <a:prstGeom prst="rect">
            <a:avLst/>
          </a:prstGeom>
          <a:noFill/>
        </p:spPr>
        <p:txBody>
          <a:bodyPr wrap="square">
            <a:spAutoFit/>
          </a:bodyPr>
          <a:lstStyle/>
          <a:p>
            <a:pPr algn="ctr"/>
            <a:r>
              <a:rPr lang="en-US" sz="4400" dirty="0"/>
              <a:t>Look out for all these!</a:t>
            </a:r>
          </a:p>
        </p:txBody>
      </p:sp>
    </p:spTree>
    <p:extLst>
      <p:ext uri="{BB962C8B-B14F-4D97-AF65-F5344CB8AC3E}">
        <p14:creationId xmlns:p14="http://schemas.microsoft.com/office/powerpoint/2010/main" val="136613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8D616D-B55D-E145-9B9C-8B58C525B627}"/>
              </a:ext>
            </a:extLst>
          </p:cNvPr>
          <p:cNvSpPr>
            <a:spLocks noGrp="1"/>
          </p:cNvSpPr>
          <p:nvPr>
            <p:ph type="sldNum" sz="quarter" idx="13"/>
          </p:nvPr>
        </p:nvSpPr>
        <p:spPr/>
        <p:txBody>
          <a:bodyPr/>
          <a:lstStyle/>
          <a:p>
            <a:pPr algn="r"/>
            <a:fld id="{275F0495-0EA6-8F48-9FDA-F603597FF733}" type="slidenum">
              <a:rPr lang="en-US" smtClean="0"/>
              <a:pPr algn="r"/>
              <a:t>46</a:t>
            </a:fld>
            <a:endParaRPr lang="en-US" dirty="0"/>
          </a:p>
        </p:txBody>
      </p:sp>
      <p:pic>
        <p:nvPicPr>
          <p:cNvPr id="4" name="Picture 3">
            <a:extLst>
              <a:ext uri="{FF2B5EF4-FFF2-40B4-BE49-F238E27FC236}">
                <a16:creationId xmlns:a16="http://schemas.microsoft.com/office/drawing/2014/main" id="{881D7772-CEB5-1144-BA29-8A40AC07D993}"/>
              </a:ext>
            </a:extLst>
          </p:cNvPr>
          <p:cNvPicPr>
            <a:picLocks noChangeAspect="1"/>
          </p:cNvPicPr>
          <p:nvPr/>
        </p:nvPicPr>
        <p:blipFill rotWithShape="1">
          <a:blip r:embed="rId3">
            <a:extLst>
              <a:ext uri="{28A0092B-C50C-407E-A947-70E740481C1C}">
                <a14:useLocalDpi xmlns:a14="http://schemas.microsoft.com/office/drawing/2010/main" val="0"/>
              </a:ext>
            </a:extLst>
          </a:blip>
          <a:srcRect t="10429" b="51010"/>
          <a:stretch/>
        </p:blipFill>
        <p:spPr>
          <a:xfrm>
            <a:off x="490835" y="1648239"/>
            <a:ext cx="5111907" cy="4378588"/>
          </a:xfrm>
          <a:prstGeom prst="rect">
            <a:avLst/>
          </a:prstGeom>
          <a:ln>
            <a:solidFill>
              <a:schemeClr val="tx1"/>
            </a:solidFill>
          </a:ln>
        </p:spPr>
      </p:pic>
      <p:pic>
        <p:nvPicPr>
          <p:cNvPr id="5" name="Picture 4">
            <a:extLst>
              <a:ext uri="{FF2B5EF4-FFF2-40B4-BE49-F238E27FC236}">
                <a16:creationId xmlns:a16="http://schemas.microsoft.com/office/drawing/2014/main" id="{1F91F419-E99E-214C-831A-1046F437F06E}"/>
              </a:ext>
            </a:extLst>
          </p:cNvPr>
          <p:cNvPicPr>
            <a:picLocks noChangeAspect="1"/>
          </p:cNvPicPr>
          <p:nvPr/>
        </p:nvPicPr>
        <p:blipFill rotWithShape="1">
          <a:blip r:embed="rId4">
            <a:extLst>
              <a:ext uri="{28A0092B-C50C-407E-A947-70E740481C1C}">
                <a14:useLocalDpi xmlns:a14="http://schemas.microsoft.com/office/drawing/2010/main" val="0"/>
              </a:ext>
            </a:extLst>
          </a:blip>
          <a:srcRect t="9954" r="52654" b="62010"/>
          <a:stretch/>
        </p:blipFill>
        <p:spPr>
          <a:xfrm>
            <a:off x="5775191" y="1648239"/>
            <a:ext cx="3269511" cy="4378588"/>
          </a:xfrm>
          <a:prstGeom prst="rect">
            <a:avLst/>
          </a:prstGeom>
          <a:ln>
            <a:solidFill>
              <a:schemeClr val="tx1"/>
            </a:solidFill>
          </a:ln>
        </p:spPr>
      </p:pic>
      <p:pic>
        <p:nvPicPr>
          <p:cNvPr id="6" name="Picture 5">
            <a:extLst>
              <a:ext uri="{FF2B5EF4-FFF2-40B4-BE49-F238E27FC236}">
                <a16:creationId xmlns:a16="http://schemas.microsoft.com/office/drawing/2014/main" id="{A9E53F6B-81F2-0840-A994-75F6B9BBAA8E}"/>
              </a:ext>
            </a:extLst>
          </p:cNvPr>
          <p:cNvPicPr>
            <a:picLocks noChangeAspect="1"/>
          </p:cNvPicPr>
          <p:nvPr/>
        </p:nvPicPr>
        <p:blipFill rotWithShape="1">
          <a:blip r:embed="rId4">
            <a:extLst>
              <a:ext uri="{28A0092B-C50C-407E-A947-70E740481C1C}">
                <a14:useLocalDpi xmlns:a14="http://schemas.microsoft.com/office/drawing/2010/main" val="0"/>
              </a:ext>
            </a:extLst>
          </a:blip>
          <a:srcRect t="45316" r="53393" b="17939"/>
          <a:stretch/>
        </p:blipFill>
        <p:spPr>
          <a:xfrm>
            <a:off x="9217152" y="1648239"/>
            <a:ext cx="2469484" cy="4378588"/>
          </a:xfrm>
          <a:prstGeom prst="rect">
            <a:avLst/>
          </a:prstGeom>
          <a:ln>
            <a:solidFill>
              <a:schemeClr val="tx1"/>
            </a:solidFill>
          </a:ln>
        </p:spPr>
      </p:pic>
      <p:sp>
        <p:nvSpPr>
          <p:cNvPr id="7" name="TextBox 6">
            <a:extLst>
              <a:ext uri="{FF2B5EF4-FFF2-40B4-BE49-F238E27FC236}">
                <a16:creationId xmlns:a16="http://schemas.microsoft.com/office/drawing/2014/main" id="{36987A7D-F8DE-5140-8CC6-EA67D5E73AB2}"/>
              </a:ext>
            </a:extLst>
          </p:cNvPr>
          <p:cNvSpPr txBox="1"/>
          <p:nvPr/>
        </p:nvSpPr>
        <p:spPr>
          <a:xfrm>
            <a:off x="802477" y="549275"/>
            <a:ext cx="10587046" cy="769441"/>
          </a:xfrm>
          <a:prstGeom prst="rect">
            <a:avLst/>
          </a:prstGeom>
          <a:noFill/>
        </p:spPr>
        <p:txBody>
          <a:bodyPr wrap="square">
            <a:spAutoFit/>
          </a:bodyPr>
          <a:lstStyle/>
          <a:p>
            <a:pPr algn="ctr"/>
            <a:r>
              <a:rPr lang="en-US" sz="4400" dirty="0">
                <a:solidFill>
                  <a:schemeClr val="tx2"/>
                </a:solidFill>
              </a:rPr>
              <a:t>Look out for all these!</a:t>
            </a:r>
          </a:p>
        </p:txBody>
      </p:sp>
    </p:spTree>
    <p:extLst>
      <p:ext uri="{BB962C8B-B14F-4D97-AF65-F5344CB8AC3E}">
        <p14:creationId xmlns:p14="http://schemas.microsoft.com/office/powerpoint/2010/main" val="3409933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AU"/>
          </a:p>
        </p:txBody>
      </p:sp>
      <p:sp>
        <p:nvSpPr>
          <p:cNvPr id="3" name="Slide Number Placeholder 2">
            <a:extLst>
              <a:ext uri="{FF2B5EF4-FFF2-40B4-BE49-F238E27FC236}">
                <a16:creationId xmlns:a16="http://schemas.microsoft.com/office/drawing/2014/main" id="{2245F06E-F463-F440-A4E4-464459AF755F}"/>
              </a:ext>
            </a:extLst>
          </p:cNvPr>
          <p:cNvSpPr>
            <a:spLocks noGrp="1"/>
          </p:cNvSpPr>
          <p:nvPr>
            <p:ph type="sldNum" sz="quarter" idx="13"/>
          </p:nvPr>
        </p:nvSpPr>
        <p:spPr>
          <a:prstGeom prst="rect">
            <a:avLst/>
          </a:prstGeom>
        </p:spPr>
        <p:txBody>
          <a:bodyPr/>
          <a:lstStyle/>
          <a:p>
            <a:pPr algn="r"/>
            <a:fld id="{275F0495-0EA6-8F48-9FDA-F603597FF733}" type="slidenum">
              <a:rPr lang="en-US" smtClean="0"/>
              <a:pPr algn="r"/>
              <a:t>47</a:t>
            </a:fld>
            <a:endParaRPr lang="en-US" dirty="0"/>
          </a:p>
        </p:txBody>
      </p:sp>
      <p:sp>
        <p:nvSpPr>
          <p:cNvPr id="4" name="TextBox 3">
            <a:extLst>
              <a:ext uri="{FF2B5EF4-FFF2-40B4-BE49-F238E27FC236}">
                <a16:creationId xmlns:a16="http://schemas.microsoft.com/office/drawing/2014/main" id="{79F52CA8-7481-3B45-BDF9-5BBCBE68A854}"/>
              </a:ext>
            </a:extLst>
          </p:cNvPr>
          <p:cNvSpPr txBox="1"/>
          <p:nvPr/>
        </p:nvSpPr>
        <p:spPr>
          <a:xfrm>
            <a:off x="609628" y="368120"/>
            <a:ext cx="11066435" cy="1261884"/>
          </a:xfrm>
          <a:prstGeom prst="rect">
            <a:avLst/>
          </a:prstGeom>
          <a:noFill/>
        </p:spPr>
        <p:txBody>
          <a:bodyPr wrap="square">
            <a:spAutoFit/>
          </a:bodyPr>
          <a:lstStyle/>
          <a:p>
            <a:pPr algn="ctr"/>
            <a:r>
              <a:rPr lang="en-US" sz="4400" dirty="0"/>
              <a:t> Measure depth and </a:t>
            </a:r>
            <a:r>
              <a:rPr lang="en-US" sz="4400" dirty="0" smtClean="0"/>
              <a:t>visibility.</a:t>
            </a:r>
            <a:endParaRPr lang="en-US" sz="4400" dirty="0"/>
          </a:p>
          <a:p>
            <a:pPr algn="ctr"/>
            <a:r>
              <a:rPr lang="en-US" sz="3200" dirty="0"/>
              <a:t>&lt;5m    5-10m    &gt;10m</a:t>
            </a:r>
          </a:p>
        </p:txBody>
      </p:sp>
      <p:pic>
        <p:nvPicPr>
          <p:cNvPr id="5" name="Picture 4">
            <a:extLst>
              <a:ext uri="{FF2B5EF4-FFF2-40B4-BE49-F238E27FC236}">
                <a16:creationId xmlns:a16="http://schemas.microsoft.com/office/drawing/2014/main" id="{0F2A1240-54A7-0F48-A87B-E9959662240E}"/>
              </a:ext>
            </a:extLst>
          </p:cNvPr>
          <p:cNvPicPr>
            <a:picLocks noChangeAspect="1"/>
          </p:cNvPicPr>
          <p:nvPr/>
        </p:nvPicPr>
        <p:blipFill>
          <a:blip r:embed="rId3"/>
          <a:stretch>
            <a:fillRect/>
          </a:stretch>
        </p:blipFill>
        <p:spPr>
          <a:xfrm>
            <a:off x="2930094" y="1874197"/>
            <a:ext cx="6331812" cy="4237959"/>
          </a:xfrm>
          <a:prstGeom prst="rect">
            <a:avLst/>
          </a:prstGeom>
        </p:spPr>
      </p:pic>
    </p:spTree>
    <p:extLst>
      <p:ext uri="{BB962C8B-B14F-4D97-AF65-F5344CB8AC3E}">
        <p14:creationId xmlns:p14="http://schemas.microsoft.com/office/powerpoint/2010/main" val="534297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B8D000-03A8-7D47-98C5-432AA729E34A}"/>
              </a:ext>
            </a:extLst>
          </p:cNvPr>
          <p:cNvSpPr>
            <a:spLocks noGrp="1"/>
          </p:cNvSpPr>
          <p:nvPr>
            <p:ph type="body" sz="quarter" idx="12"/>
          </p:nvPr>
        </p:nvSpPr>
        <p:spPr/>
        <p:txBody>
          <a:bodyPr/>
          <a:lstStyle/>
          <a:p>
            <a:endParaRPr lang="en-US"/>
          </a:p>
        </p:txBody>
      </p:sp>
      <p:sp>
        <p:nvSpPr>
          <p:cNvPr id="3" name="Slide Number Placeholder 2">
            <a:extLst>
              <a:ext uri="{FF2B5EF4-FFF2-40B4-BE49-F238E27FC236}">
                <a16:creationId xmlns:a16="http://schemas.microsoft.com/office/drawing/2014/main" id="{2245F06E-F463-F440-A4E4-464459AF755F}"/>
              </a:ext>
            </a:extLst>
          </p:cNvPr>
          <p:cNvSpPr>
            <a:spLocks noGrp="1"/>
          </p:cNvSpPr>
          <p:nvPr>
            <p:ph type="sldNum" sz="quarter" idx="13"/>
          </p:nvPr>
        </p:nvSpPr>
        <p:spPr/>
        <p:txBody>
          <a:bodyPr/>
          <a:lstStyle/>
          <a:p>
            <a:pPr algn="r"/>
            <a:fld id="{275F0495-0EA6-8F48-9FDA-F603597FF733}" type="slidenum">
              <a:rPr lang="en-US" smtClean="0"/>
              <a:pPr algn="r"/>
              <a:t>48</a:t>
            </a:fld>
            <a:endParaRPr lang="en-US" dirty="0"/>
          </a:p>
        </p:txBody>
      </p:sp>
      <p:sp>
        <p:nvSpPr>
          <p:cNvPr id="4" name="TextBox 3">
            <a:extLst>
              <a:ext uri="{FF2B5EF4-FFF2-40B4-BE49-F238E27FC236}">
                <a16:creationId xmlns:a16="http://schemas.microsoft.com/office/drawing/2014/main" id="{79F52CA8-7481-3B45-BDF9-5BBCBE68A854}"/>
              </a:ext>
            </a:extLst>
          </p:cNvPr>
          <p:cNvSpPr txBox="1"/>
          <p:nvPr/>
        </p:nvSpPr>
        <p:spPr>
          <a:xfrm>
            <a:off x="609628" y="368120"/>
            <a:ext cx="11066435" cy="1261884"/>
          </a:xfrm>
          <a:prstGeom prst="rect">
            <a:avLst/>
          </a:prstGeom>
          <a:noFill/>
        </p:spPr>
        <p:txBody>
          <a:bodyPr wrap="square">
            <a:spAutoFit/>
          </a:bodyPr>
          <a:lstStyle/>
          <a:p>
            <a:pPr algn="ctr"/>
            <a:r>
              <a:rPr lang="en-US" sz="4400" dirty="0">
                <a:solidFill>
                  <a:schemeClr val="tx2"/>
                </a:solidFill>
              </a:rPr>
              <a:t> Measure depth and </a:t>
            </a:r>
            <a:r>
              <a:rPr lang="en-US" sz="4400" dirty="0" smtClean="0">
                <a:solidFill>
                  <a:schemeClr val="tx2"/>
                </a:solidFill>
              </a:rPr>
              <a:t>visibility.</a:t>
            </a:r>
            <a:endParaRPr lang="en-US" sz="4400" dirty="0">
              <a:solidFill>
                <a:schemeClr val="tx2"/>
              </a:solidFill>
            </a:endParaRPr>
          </a:p>
          <a:p>
            <a:pPr algn="ctr"/>
            <a:r>
              <a:rPr lang="en-US" sz="3200" dirty="0">
                <a:solidFill>
                  <a:schemeClr val="tx2"/>
                </a:solidFill>
              </a:rPr>
              <a:t>&lt;5m    5-10m    &gt;10m</a:t>
            </a:r>
          </a:p>
        </p:txBody>
      </p:sp>
      <p:pic>
        <p:nvPicPr>
          <p:cNvPr id="5" name="Picture 4">
            <a:extLst>
              <a:ext uri="{FF2B5EF4-FFF2-40B4-BE49-F238E27FC236}">
                <a16:creationId xmlns:a16="http://schemas.microsoft.com/office/drawing/2014/main" id="{0F2A1240-54A7-0F48-A87B-E9959662240E}"/>
              </a:ext>
            </a:extLst>
          </p:cNvPr>
          <p:cNvPicPr>
            <a:picLocks noChangeAspect="1"/>
          </p:cNvPicPr>
          <p:nvPr/>
        </p:nvPicPr>
        <p:blipFill>
          <a:blip r:embed="rId3"/>
          <a:stretch>
            <a:fillRect/>
          </a:stretch>
        </p:blipFill>
        <p:spPr>
          <a:xfrm>
            <a:off x="2930094" y="1874197"/>
            <a:ext cx="6331812" cy="4237959"/>
          </a:xfrm>
          <a:prstGeom prst="rect">
            <a:avLst/>
          </a:prstGeom>
        </p:spPr>
      </p:pic>
    </p:spTree>
    <p:extLst>
      <p:ext uri="{BB962C8B-B14F-4D97-AF65-F5344CB8AC3E}">
        <p14:creationId xmlns:p14="http://schemas.microsoft.com/office/powerpoint/2010/main" val="2936398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F2067-7BEF-8442-97BA-ECBE26D30AD7}"/>
              </a:ext>
            </a:extLst>
          </p:cNvPr>
          <p:cNvSpPr>
            <a:spLocks noGrp="1"/>
          </p:cNvSpPr>
          <p:nvPr>
            <p:ph type="body" sz="quarter" idx="12"/>
          </p:nvPr>
        </p:nvSpPr>
        <p:spPr/>
        <p:txBody>
          <a:bodyPr/>
          <a:lstStyle/>
          <a:p>
            <a:r>
              <a:rPr lang="en-AU" dirty="0"/>
              <a:t>In-water </a:t>
            </a:r>
            <a:br>
              <a:rPr lang="en-AU" dirty="0"/>
            </a:br>
            <a:r>
              <a:rPr lang="en-AU" dirty="0"/>
              <a:t>safety </a:t>
            </a:r>
            <a:r>
              <a:rPr lang="en-AU" dirty="0" smtClean="0"/>
              <a:t>brief.</a:t>
            </a:r>
            <a:endParaRPr lang="en-AU" dirty="0"/>
          </a:p>
        </p:txBody>
      </p:sp>
      <p:sp>
        <p:nvSpPr>
          <p:cNvPr id="3" name="Slide Number Placeholder 2">
            <a:extLst>
              <a:ext uri="{FF2B5EF4-FFF2-40B4-BE49-F238E27FC236}">
                <a16:creationId xmlns:a16="http://schemas.microsoft.com/office/drawing/2014/main" id="{700B65E1-F448-FE49-A959-66D53AC7EF17}"/>
              </a:ext>
            </a:extLst>
          </p:cNvPr>
          <p:cNvSpPr>
            <a:spLocks noGrp="1"/>
          </p:cNvSpPr>
          <p:nvPr>
            <p:ph type="sldNum" sz="quarter" idx="13"/>
          </p:nvPr>
        </p:nvSpPr>
        <p:spPr/>
        <p:txBody>
          <a:bodyPr/>
          <a:lstStyle/>
          <a:p>
            <a:pPr algn="r"/>
            <a:fld id="{275F0495-0EA6-8F48-9FDA-F603597FF733}" type="slidenum">
              <a:rPr lang="en-US" smtClean="0"/>
              <a:pPr algn="r"/>
              <a:t>49</a:t>
            </a:fld>
            <a:endParaRPr lang="en-US" dirty="0"/>
          </a:p>
        </p:txBody>
      </p:sp>
    </p:spTree>
    <p:extLst>
      <p:ext uri="{BB962C8B-B14F-4D97-AF65-F5344CB8AC3E}">
        <p14:creationId xmlns:p14="http://schemas.microsoft.com/office/powerpoint/2010/main" val="335580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386C5-1934-8C46-981B-4591AF5B4DF8}"/>
              </a:ext>
            </a:extLst>
          </p:cNvPr>
          <p:cNvSpPr>
            <a:spLocks noGrp="1"/>
          </p:cNvSpPr>
          <p:nvPr>
            <p:ph type="title"/>
          </p:nvPr>
        </p:nvSpPr>
        <p:spPr>
          <a:xfrm>
            <a:off x="515938" y="2490955"/>
            <a:ext cx="11160124" cy="1582719"/>
          </a:xfrm>
        </p:spPr>
        <p:txBody>
          <a:bodyPr/>
          <a:lstStyle/>
          <a:p>
            <a:pPr algn="ctr"/>
            <a:r>
              <a:rPr lang="en-AU" sz="5400" i="1" dirty="0"/>
              <a:t>How can I help the </a:t>
            </a:r>
            <a:br>
              <a:rPr lang="en-AU" sz="5400" i="1" dirty="0"/>
            </a:br>
            <a:r>
              <a:rPr lang="en-AU" sz="5400" i="1" dirty="0"/>
              <a:t>Great Barrier Reef?</a:t>
            </a:r>
            <a:endParaRPr lang="en-US" sz="5400" i="1" dirty="0"/>
          </a:p>
        </p:txBody>
      </p:sp>
      <p:sp>
        <p:nvSpPr>
          <p:cNvPr id="5" name="Slide Number Placeholder 4">
            <a:extLst>
              <a:ext uri="{FF2B5EF4-FFF2-40B4-BE49-F238E27FC236}">
                <a16:creationId xmlns:a16="http://schemas.microsoft.com/office/drawing/2014/main" id="{4F87451E-A349-BC40-863B-DE3700BB40C9}"/>
              </a:ext>
            </a:extLst>
          </p:cNvPr>
          <p:cNvSpPr>
            <a:spLocks noGrp="1"/>
          </p:cNvSpPr>
          <p:nvPr>
            <p:ph type="sldNum" sz="quarter" idx="12"/>
          </p:nvPr>
        </p:nvSpPr>
        <p:spPr/>
        <p:txBody>
          <a:bodyPr/>
          <a:lstStyle/>
          <a:p>
            <a:pPr algn="r"/>
            <a:fld id="{A23E3DB6-7D61-2E4C-8C80-E9322AEA1496}" type="slidenum">
              <a:rPr lang="en-US" smtClean="0"/>
              <a:pPr algn="r"/>
              <a:t>5</a:t>
            </a:fld>
            <a:endParaRPr lang="en-US" dirty="0"/>
          </a:p>
        </p:txBody>
      </p:sp>
    </p:spTree>
    <p:extLst>
      <p:ext uri="{BB962C8B-B14F-4D97-AF65-F5344CB8AC3E}">
        <p14:creationId xmlns:p14="http://schemas.microsoft.com/office/powerpoint/2010/main" val="3532317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F2067-7BEF-8442-97BA-ECBE26D30AD7}"/>
              </a:ext>
            </a:extLst>
          </p:cNvPr>
          <p:cNvSpPr>
            <a:spLocks noGrp="1"/>
          </p:cNvSpPr>
          <p:nvPr>
            <p:ph type="body" sz="quarter" idx="12"/>
          </p:nvPr>
        </p:nvSpPr>
        <p:spPr/>
        <p:txBody>
          <a:bodyPr/>
          <a:lstStyle/>
          <a:p>
            <a:r>
              <a:rPr lang="en-AU" dirty="0" smtClean="0"/>
              <a:t>In-water </a:t>
            </a:r>
          </a:p>
          <a:p>
            <a:r>
              <a:rPr lang="en-AU" dirty="0" smtClean="0"/>
              <a:t>safety brief.</a:t>
            </a:r>
            <a:endParaRPr lang="en-AU" dirty="0"/>
          </a:p>
        </p:txBody>
      </p:sp>
      <p:sp>
        <p:nvSpPr>
          <p:cNvPr id="3" name="Slide Number Placeholder 2">
            <a:extLst>
              <a:ext uri="{FF2B5EF4-FFF2-40B4-BE49-F238E27FC236}">
                <a16:creationId xmlns:a16="http://schemas.microsoft.com/office/drawing/2014/main" id="{700B65E1-F448-FE49-A959-66D53AC7EF17}"/>
              </a:ext>
            </a:extLst>
          </p:cNvPr>
          <p:cNvSpPr>
            <a:spLocks noGrp="1"/>
          </p:cNvSpPr>
          <p:nvPr>
            <p:ph type="sldNum" sz="quarter" idx="13"/>
          </p:nvPr>
        </p:nvSpPr>
        <p:spPr/>
        <p:txBody>
          <a:bodyPr/>
          <a:lstStyle/>
          <a:p>
            <a:pPr algn="r"/>
            <a:fld id="{275F0495-0EA6-8F48-9FDA-F603597FF733}" type="slidenum">
              <a:rPr lang="en-US" smtClean="0"/>
              <a:pPr algn="r"/>
              <a:t>50</a:t>
            </a:fld>
            <a:endParaRPr lang="en-US" dirty="0"/>
          </a:p>
        </p:txBody>
      </p:sp>
    </p:spTree>
    <p:extLst>
      <p:ext uri="{BB962C8B-B14F-4D97-AF65-F5344CB8AC3E}">
        <p14:creationId xmlns:p14="http://schemas.microsoft.com/office/powerpoint/2010/main" val="3018797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AU"/>
          </a:p>
        </p:txBody>
      </p:sp>
      <p:sp>
        <p:nvSpPr>
          <p:cNvPr id="2" name="Slide Number Placeholder 1">
            <a:extLst>
              <a:ext uri="{FF2B5EF4-FFF2-40B4-BE49-F238E27FC236}">
                <a16:creationId xmlns:a16="http://schemas.microsoft.com/office/drawing/2014/main" id="{97C16B98-32D9-F649-8B0E-5EC012D27967}"/>
              </a:ext>
            </a:extLst>
          </p:cNvPr>
          <p:cNvSpPr>
            <a:spLocks noGrp="1"/>
          </p:cNvSpPr>
          <p:nvPr>
            <p:ph type="sldNum" sz="quarter" idx="13"/>
          </p:nvPr>
        </p:nvSpPr>
        <p:spPr>
          <a:prstGeom prst="rect">
            <a:avLst/>
          </a:prstGeom>
        </p:spPr>
        <p:txBody>
          <a:bodyPr/>
          <a:lstStyle/>
          <a:p>
            <a:pPr algn="r"/>
            <a:fld id="{C1222EFF-7CC0-EF4B-B73E-C2ADBFEE8731}" type="slidenum">
              <a:rPr lang="en-US" smtClean="0"/>
              <a:pPr algn="r"/>
              <a:t>51</a:t>
            </a:fld>
            <a:endParaRPr lang="en-US" dirty="0"/>
          </a:p>
        </p:txBody>
      </p:sp>
      <p:sp>
        <p:nvSpPr>
          <p:cNvPr id="5" name="Title 4">
            <a:extLst>
              <a:ext uri="{FF2B5EF4-FFF2-40B4-BE49-F238E27FC236}">
                <a16:creationId xmlns:a16="http://schemas.microsoft.com/office/drawing/2014/main" id="{92C89C08-43A1-0042-9337-CF160546966A}"/>
              </a:ext>
            </a:extLst>
          </p:cNvPr>
          <p:cNvSpPr>
            <a:spLocks noGrp="1"/>
          </p:cNvSpPr>
          <p:nvPr>
            <p:ph type="title" idx="4294967295"/>
          </p:nvPr>
        </p:nvSpPr>
        <p:spPr>
          <a:xfrm>
            <a:off x="0" y="549275"/>
            <a:ext cx="11160125" cy="536575"/>
          </a:xfrm>
          <a:prstGeom prst="rect">
            <a:avLst/>
          </a:prstGeom>
        </p:spPr>
        <p:txBody>
          <a:bodyPr/>
          <a:lstStyle/>
          <a:p>
            <a:pPr algn="ctr"/>
            <a:r>
              <a:rPr lang="en-AU" sz="4400" dirty="0"/>
              <a:t>10 minute timed </a:t>
            </a:r>
            <a:r>
              <a:rPr lang="en-AU" sz="4400" dirty="0" smtClean="0"/>
              <a:t>swim.</a:t>
            </a:r>
            <a:endParaRPr lang="en-US" sz="4400" dirty="0"/>
          </a:p>
        </p:txBody>
      </p:sp>
      <p:graphicFrame>
        <p:nvGraphicFramePr>
          <p:cNvPr id="7" name="Table 2">
            <a:extLst>
              <a:ext uri="{FF2B5EF4-FFF2-40B4-BE49-F238E27FC236}">
                <a16:creationId xmlns:a16="http://schemas.microsoft.com/office/drawing/2014/main" id="{16916A30-D542-044A-8F66-72EAF5B78EA8}"/>
              </a:ext>
            </a:extLst>
          </p:cNvPr>
          <p:cNvGraphicFramePr>
            <a:graphicFrameLocks noGrp="1"/>
          </p:cNvGraphicFramePr>
          <p:nvPr/>
        </p:nvGraphicFramePr>
        <p:xfrm>
          <a:off x="1273277" y="1550504"/>
          <a:ext cx="9645445" cy="4396395"/>
        </p:xfrm>
        <a:graphic>
          <a:graphicData uri="http://schemas.openxmlformats.org/drawingml/2006/table">
            <a:tbl>
              <a:tblPr firstRow="1" bandRow="1">
                <a:tableStyleId>{5940675A-B579-460E-94D1-54222C63F5DA}</a:tableStyleId>
              </a:tblPr>
              <a:tblGrid>
                <a:gridCol w="9645445">
                  <a:extLst>
                    <a:ext uri="{9D8B030D-6E8A-4147-A177-3AD203B41FA5}">
                      <a16:colId xmlns:a16="http://schemas.microsoft.com/office/drawing/2014/main" val="3870555825"/>
                    </a:ext>
                  </a:extLst>
                </a:gridCol>
              </a:tblGrid>
              <a:tr h="879279">
                <a:tc>
                  <a:txBody>
                    <a:bodyPr/>
                    <a:lstStyle/>
                    <a:p>
                      <a:pPr marL="285750" indent="-285750" algn="l">
                        <a:buFont typeface="Wingdings" panose="05000000000000000000" pitchFamily="2" charset="2"/>
                        <a:buChar char="q"/>
                      </a:pPr>
                      <a:r>
                        <a:rPr lang="en-AU" sz="3200" b="0" dirty="0">
                          <a:solidFill>
                            <a:schemeClr val="tx2"/>
                          </a:solidFill>
                        </a:rPr>
                        <a:t> Boundaries of the swim area?</a:t>
                      </a:r>
                    </a:p>
                  </a:txBody>
                  <a:tcPr marL="68580" marR="68580" marT="34290" marB="34290" anchor="ctr">
                    <a:solidFill>
                      <a:schemeClr val="bg1"/>
                    </a:solidFill>
                  </a:tcPr>
                </a:tc>
                <a:extLst>
                  <a:ext uri="{0D108BD9-81ED-4DB2-BD59-A6C34878D82A}">
                    <a16:rowId xmlns:a16="http://schemas.microsoft.com/office/drawing/2014/main" val="2420403095"/>
                  </a:ext>
                </a:extLst>
              </a:tr>
              <a:tr h="879279">
                <a:tc>
                  <a:txBody>
                    <a:bodyPr/>
                    <a:lstStyle/>
                    <a:p>
                      <a:pPr marL="285750" indent="-285750" algn="l">
                        <a:buFont typeface="Wingdings" panose="05000000000000000000" pitchFamily="2" charset="2"/>
                        <a:buChar char="q"/>
                      </a:pPr>
                      <a:r>
                        <a:rPr lang="en-AU" sz="3200" b="0" dirty="0">
                          <a:solidFill>
                            <a:schemeClr val="tx2"/>
                          </a:solidFill>
                        </a:rPr>
                        <a:t> Set timer/listen for signal (10 minute).</a:t>
                      </a:r>
                    </a:p>
                  </a:txBody>
                  <a:tcPr marL="68580" marR="68580" marT="34290" marB="34290" anchor="ctr">
                    <a:solidFill>
                      <a:schemeClr val="bg1"/>
                    </a:solidFill>
                  </a:tcPr>
                </a:tc>
                <a:extLst>
                  <a:ext uri="{0D108BD9-81ED-4DB2-BD59-A6C34878D82A}">
                    <a16:rowId xmlns:a16="http://schemas.microsoft.com/office/drawing/2014/main" val="2363838387"/>
                  </a:ext>
                </a:extLst>
              </a:tr>
              <a:tr h="879279">
                <a:tc>
                  <a:txBody>
                    <a:bodyPr/>
                    <a:lstStyle/>
                    <a:p>
                      <a:pPr marL="285750" indent="-285750" algn="l">
                        <a:buFont typeface="Wingdings" panose="05000000000000000000" pitchFamily="2" charset="2"/>
                        <a:buChar char="q"/>
                      </a:pPr>
                      <a:r>
                        <a:rPr lang="en-AU" sz="3200" b="0" dirty="0">
                          <a:solidFill>
                            <a:schemeClr val="tx2"/>
                          </a:solidFill>
                        </a:rPr>
                        <a:t> Swim in one direction.</a:t>
                      </a:r>
                    </a:p>
                  </a:txBody>
                  <a:tcPr marL="68580" marR="68580" marT="34290" marB="34290" anchor="ctr">
                    <a:solidFill>
                      <a:schemeClr val="bg1"/>
                    </a:solidFill>
                  </a:tcPr>
                </a:tc>
                <a:extLst>
                  <a:ext uri="{0D108BD9-81ED-4DB2-BD59-A6C34878D82A}">
                    <a16:rowId xmlns:a16="http://schemas.microsoft.com/office/drawing/2014/main" val="128796741"/>
                  </a:ext>
                </a:extLst>
              </a:tr>
              <a:tr h="879279">
                <a:tc>
                  <a:txBody>
                    <a:bodyPr/>
                    <a:lstStyle/>
                    <a:p>
                      <a:pPr marL="285750" indent="-285750" algn="l">
                        <a:buFont typeface="Wingdings" panose="05000000000000000000" pitchFamily="2" charset="2"/>
                        <a:buChar char="q"/>
                      </a:pPr>
                      <a:r>
                        <a:rPr lang="en-AU" sz="3200" b="0" dirty="0">
                          <a:solidFill>
                            <a:schemeClr val="tx2"/>
                          </a:solidFill>
                        </a:rPr>
                        <a:t> Swim slowly.</a:t>
                      </a:r>
                    </a:p>
                  </a:txBody>
                  <a:tcPr marL="68580" marR="68580" marT="34290" marB="34290" anchor="ctr">
                    <a:solidFill>
                      <a:schemeClr val="bg1"/>
                    </a:solidFill>
                  </a:tcPr>
                </a:tc>
                <a:extLst>
                  <a:ext uri="{0D108BD9-81ED-4DB2-BD59-A6C34878D82A}">
                    <a16:rowId xmlns:a16="http://schemas.microsoft.com/office/drawing/2014/main" val="1207242520"/>
                  </a:ext>
                </a:extLst>
              </a:tr>
              <a:tr h="879279">
                <a:tc>
                  <a:txBody>
                    <a:bodyPr/>
                    <a:lstStyle/>
                    <a:p>
                      <a:pPr marL="285750" indent="-285750" algn="l">
                        <a:buFont typeface="Wingdings" panose="05000000000000000000" pitchFamily="2" charset="2"/>
                        <a:buChar char="q"/>
                      </a:pPr>
                      <a:r>
                        <a:rPr lang="en-AU" sz="3200" b="0" dirty="0">
                          <a:solidFill>
                            <a:schemeClr val="tx2"/>
                          </a:solidFill>
                        </a:rPr>
                        <a:t> Be as quiet as possible.</a:t>
                      </a:r>
                    </a:p>
                  </a:txBody>
                  <a:tcPr marL="68580" marR="68580" marT="34290" marB="34290" anchor="ctr">
                    <a:solidFill>
                      <a:schemeClr val="bg1"/>
                    </a:solidFill>
                  </a:tcPr>
                </a:tc>
                <a:extLst>
                  <a:ext uri="{0D108BD9-81ED-4DB2-BD59-A6C34878D82A}">
                    <a16:rowId xmlns:a16="http://schemas.microsoft.com/office/drawing/2014/main" val="2805965852"/>
                  </a:ext>
                </a:extLst>
              </a:tr>
            </a:tbl>
          </a:graphicData>
        </a:graphic>
      </p:graphicFrame>
    </p:spTree>
    <p:extLst>
      <p:ext uri="{BB962C8B-B14F-4D97-AF65-F5344CB8AC3E}">
        <p14:creationId xmlns:p14="http://schemas.microsoft.com/office/powerpoint/2010/main" val="155559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C89C08-43A1-0042-9337-CF160546966A}"/>
              </a:ext>
            </a:extLst>
          </p:cNvPr>
          <p:cNvSpPr>
            <a:spLocks noGrp="1"/>
          </p:cNvSpPr>
          <p:nvPr>
            <p:ph type="title"/>
          </p:nvPr>
        </p:nvSpPr>
        <p:spPr/>
        <p:txBody>
          <a:bodyPr/>
          <a:lstStyle/>
          <a:p>
            <a:pPr algn="ctr"/>
            <a:r>
              <a:rPr lang="en-AU" sz="4400" dirty="0"/>
              <a:t>10 minute timed </a:t>
            </a:r>
            <a:r>
              <a:rPr lang="en-AU" sz="4400" dirty="0" smtClean="0"/>
              <a:t>swim.</a:t>
            </a:r>
            <a:endParaRPr lang="en-US" sz="4400" dirty="0"/>
          </a:p>
        </p:txBody>
      </p:sp>
      <p:sp>
        <p:nvSpPr>
          <p:cNvPr id="2" name="Slide Number Placeholder 1">
            <a:extLst>
              <a:ext uri="{FF2B5EF4-FFF2-40B4-BE49-F238E27FC236}">
                <a16:creationId xmlns:a16="http://schemas.microsoft.com/office/drawing/2014/main" id="{97C16B98-32D9-F649-8B0E-5EC012D27967}"/>
              </a:ext>
            </a:extLst>
          </p:cNvPr>
          <p:cNvSpPr>
            <a:spLocks noGrp="1"/>
          </p:cNvSpPr>
          <p:nvPr>
            <p:ph type="sldNum" sz="quarter" idx="12"/>
          </p:nvPr>
        </p:nvSpPr>
        <p:spPr/>
        <p:txBody>
          <a:bodyPr/>
          <a:lstStyle/>
          <a:p>
            <a:pPr algn="r"/>
            <a:fld id="{C1222EFF-7CC0-EF4B-B73E-C2ADBFEE8731}" type="slidenum">
              <a:rPr lang="en-US" smtClean="0"/>
              <a:pPr algn="r"/>
              <a:t>52</a:t>
            </a:fld>
            <a:endParaRPr lang="en-US" dirty="0"/>
          </a:p>
        </p:txBody>
      </p:sp>
      <p:graphicFrame>
        <p:nvGraphicFramePr>
          <p:cNvPr id="7" name="Table 2">
            <a:extLst>
              <a:ext uri="{FF2B5EF4-FFF2-40B4-BE49-F238E27FC236}">
                <a16:creationId xmlns:a16="http://schemas.microsoft.com/office/drawing/2014/main" id="{16916A30-D542-044A-8F66-72EAF5B78EA8}"/>
              </a:ext>
            </a:extLst>
          </p:cNvPr>
          <p:cNvGraphicFramePr>
            <a:graphicFrameLocks noGrp="1"/>
          </p:cNvGraphicFramePr>
          <p:nvPr>
            <p:extLst/>
          </p:nvPr>
        </p:nvGraphicFramePr>
        <p:xfrm>
          <a:off x="1273277" y="1550504"/>
          <a:ext cx="9645445" cy="4396395"/>
        </p:xfrm>
        <a:graphic>
          <a:graphicData uri="http://schemas.openxmlformats.org/drawingml/2006/table">
            <a:tbl>
              <a:tblPr firstRow="1" bandRow="1">
                <a:tableStyleId>{5940675A-B579-460E-94D1-54222C63F5DA}</a:tableStyleId>
              </a:tblPr>
              <a:tblGrid>
                <a:gridCol w="9645445">
                  <a:extLst>
                    <a:ext uri="{9D8B030D-6E8A-4147-A177-3AD203B41FA5}">
                      <a16:colId xmlns:a16="http://schemas.microsoft.com/office/drawing/2014/main" val="3870555825"/>
                    </a:ext>
                  </a:extLst>
                </a:gridCol>
              </a:tblGrid>
              <a:tr h="879279">
                <a:tc>
                  <a:txBody>
                    <a:bodyPr/>
                    <a:lstStyle/>
                    <a:p>
                      <a:pPr marL="285750" indent="-285750">
                        <a:buFont typeface="Wingdings" panose="05000000000000000000" pitchFamily="2" charset="2"/>
                        <a:buChar char="q"/>
                      </a:pPr>
                      <a:r>
                        <a:rPr lang="en-AU" sz="3200" b="0" dirty="0">
                          <a:solidFill>
                            <a:schemeClr val="tx2"/>
                          </a:solidFill>
                        </a:rPr>
                        <a:t> Look ahead every 60 </a:t>
                      </a:r>
                      <a:r>
                        <a:rPr lang="en-AU" sz="3200" b="0" dirty="0" smtClean="0">
                          <a:solidFill>
                            <a:schemeClr val="tx2"/>
                          </a:solidFill>
                        </a:rPr>
                        <a:t>seconds.</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420403095"/>
                  </a:ext>
                </a:extLst>
              </a:tr>
              <a:tr h="879279">
                <a:tc>
                  <a:txBody>
                    <a:bodyPr/>
                    <a:lstStyle/>
                    <a:p>
                      <a:pPr marL="285750" indent="-285750">
                        <a:buFont typeface="Wingdings" panose="05000000000000000000" pitchFamily="2" charset="2"/>
                        <a:buChar char="q"/>
                      </a:pPr>
                      <a:r>
                        <a:rPr lang="en-AU" sz="3200" b="0" dirty="0">
                          <a:solidFill>
                            <a:schemeClr val="tx2"/>
                          </a:solidFill>
                        </a:rPr>
                        <a:t> Look out for unique fish (for app later</a:t>
                      </a:r>
                      <a:r>
                        <a:rPr lang="en-AU" sz="3200" b="0" dirty="0" smtClean="0">
                          <a:solidFill>
                            <a:schemeClr val="tx2"/>
                          </a:solidFill>
                        </a:rPr>
                        <a:t>).</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363838387"/>
                  </a:ext>
                </a:extLst>
              </a:tr>
              <a:tr h="879279">
                <a:tc>
                  <a:txBody>
                    <a:bodyPr/>
                    <a:lstStyle/>
                    <a:p>
                      <a:pPr marL="285750" indent="-285750">
                        <a:buFont typeface="Wingdings" panose="05000000000000000000" pitchFamily="2" charset="2"/>
                        <a:buChar char="q"/>
                      </a:pPr>
                      <a:r>
                        <a:rPr lang="en-AU" sz="3200" b="0" dirty="0">
                          <a:solidFill>
                            <a:schemeClr val="tx2"/>
                          </a:solidFill>
                        </a:rPr>
                        <a:t> Do not touch or chase the </a:t>
                      </a:r>
                      <a:r>
                        <a:rPr lang="en-AU" sz="3200" b="0" dirty="0" smtClean="0">
                          <a:solidFill>
                            <a:schemeClr val="tx2"/>
                          </a:solidFill>
                        </a:rPr>
                        <a:t>animals.</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128796741"/>
                  </a:ext>
                </a:extLst>
              </a:tr>
              <a:tr h="879279">
                <a:tc>
                  <a:txBody>
                    <a:bodyPr/>
                    <a:lstStyle/>
                    <a:p>
                      <a:pPr marL="285750" indent="-285750">
                        <a:buFont typeface="Wingdings" panose="05000000000000000000" pitchFamily="2" charset="2"/>
                        <a:buChar char="q"/>
                      </a:pPr>
                      <a:r>
                        <a:rPr lang="en-AU" sz="3200" b="0" dirty="0">
                          <a:solidFill>
                            <a:schemeClr val="tx2"/>
                          </a:solidFill>
                        </a:rPr>
                        <a:t> Write your names on </a:t>
                      </a:r>
                      <a:r>
                        <a:rPr lang="en-AU" sz="3200" b="0" dirty="0" smtClean="0">
                          <a:solidFill>
                            <a:schemeClr val="tx2"/>
                          </a:solidFill>
                        </a:rPr>
                        <a:t>slate.</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1207242520"/>
                  </a:ext>
                </a:extLst>
              </a:tr>
              <a:tr h="879279">
                <a:tc>
                  <a:txBody>
                    <a:bodyPr/>
                    <a:lstStyle/>
                    <a:p>
                      <a:pPr marL="285750" indent="-285750">
                        <a:buFont typeface="Wingdings" panose="05000000000000000000" pitchFamily="2" charset="2"/>
                        <a:buChar char="q"/>
                      </a:pPr>
                      <a:r>
                        <a:rPr lang="en-AU" sz="3200" b="0" dirty="0">
                          <a:solidFill>
                            <a:schemeClr val="tx2"/>
                          </a:solidFill>
                        </a:rPr>
                        <a:t> Tally as you go  [ I=1    III=3    IIII=5 </a:t>
                      </a:r>
                      <a:r>
                        <a:rPr lang="en-AU" sz="3200" b="0" dirty="0" smtClean="0">
                          <a:solidFill>
                            <a:schemeClr val="tx2"/>
                          </a:solidFill>
                        </a:rPr>
                        <a:t>].</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805965852"/>
                  </a:ext>
                </a:extLst>
              </a:tr>
            </a:tbl>
          </a:graphicData>
        </a:graphic>
      </p:graphicFrame>
      <p:cxnSp>
        <p:nvCxnSpPr>
          <p:cNvPr id="4" name="Straight Connector 3"/>
          <p:cNvCxnSpPr/>
          <p:nvPr/>
        </p:nvCxnSpPr>
        <p:spPr>
          <a:xfrm>
            <a:off x="7278986" y="5395865"/>
            <a:ext cx="344032" cy="217284"/>
          </a:xfrm>
          <a:prstGeom prst="line">
            <a:avLst/>
          </a:prstGeom>
          <a:ln w="57150">
            <a:solidFill>
              <a:srgbClr val="363D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61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A5F7B-E63D-AE40-A241-C628EC889B72}"/>
              </a:ext>
            </a:extLst>
          </p:cNvPr>
          <p:cNvSpPr>
            <a:spLocks noGrp="1"/>
          </p:cNvSpPr>
          <p:nvPr>
            <p:ph type="body" sz="quarter" idx="12"/>
          </p:nvPr>
        </p:nvSpPr>
        <p:spPr/>
        <p:txBody>
          <a:bodyPr/>
          <a:lstStyle/>
          <a:p>
            <a:pPr marL="571500" indent="-571500" algn="l">
              <a:spcAft>
                <a:spcPts val="600"/>
              </a:spcAft>
              <a:buFont typeface="Arial" panose="020B0604020202020204" pitchFamily="34" charset="0"/>
              <a:buChar char="•"/>
            </a:pPr>
            <a:r>
              <a:rPr lang="en-US" sz="2000" dirty="0"/>
              <a:t>Listen to your guide at all times.</a:t>
            </a:r>
          </a:p>
          <a:p>
            <a:pPr marL="571500" indent="-571500" algn="l">
              <a:spcAft>
                <a:spcPts val="600"/>
              </a:spcAft>
              <a:buFont typeface="Arial" panose="020B0604020202020204" pitchFamily="34" charset="0"/>
              <a:buChar char="•"/>
            </a:pPr>
            <a:r>
              <a:rPr lang="en-US" sz="2000" dirty="0"/>
              <a:t>Always wear a mask, snorkel and fins. </a:t>
            </a:r>
          </a:p>
          <a:p>
            <a:pPr marL="571500" indent="-571500" algn="l">
              <a:spcAft>
                <a:spcPts val="600"/>
              </a:spcAft>
              <a:buFont typeface="Arial" panose="020B0604020202020204" pitchFamily="34" charset="0"/>
              <a:buChar char="•"/>
            </a:pPr>
            <a:r>
              <a:rPr lang="en-US" sz="2000" dirty="0"/>
              <a:t>Use a floatation device (e.g. pool noodle).</a:t>
            </a:r>
          </a:p>
          <a:p>
            <a:pPr marL="571500" indent="-571500" algn="l">
              <a:spcAft>
                <a:spcPts val="600"/>
              </a:spcAft>
              <a:buFont typeface="Arial" panose="020B0604020202020204" pitchFamily="34" charset="0"/>
              <a:buChar char="•"/>
            </a:pPr>
            <a:r>
              <a:rPr lang="en-US" sz="2000" dirty="0"/>
              <a:t>Stay together with your buddy at all times. </a:t>
            </a:r>
          </a:p>
          <a:p>
            <a:pPr marL="571500" indent="-571500" algn="l">
              <a:spcAft>
                <a:spcPts val="600"/>
              </a:spcAft>
              <a:buFont typeface="Arial" panose="020B0604020202020204" pitchFamily="34" charset="0"/>
              <a:buChar char="•"/>
            </a:pPr>
            <a:r>
              <a:rPr lang="en-US" sz="2000" dirty="0"/>
              <a:t>In the water, keep checking on your position. </a:t>
            </a:r>
          </a:p>
          <a:p>
            <a:pPr marL="571500" indent="-571500" algn="l">
              <a:spcAft>
                <a:spcPts val="600"/>
              </a:spcAft>
              <a:buFont typeface="Arial" panose="020B0604020202020204" pitchFamily="34" charset="0"/>
              <a:buChar char="•"/>
            </a:pPr>
            <a:r>
              <a:rPr lang="en-US" sz="2000" dirty="0"/>
              <a:t>Listen for when 10 minutes is finished.</a:t>
            </a:r>
          </a:p>
          <a:p>
            <a:pPr marL="571500" indent="-571500" algn="l">
              <a:spcAft>
                <a:spcPts val="600"/>
              </a:spcAft>
              <a:buFont typeface="Arial" panose="020B0604020202020204" pitchFamily="34" charset="0"/>
              <a:buChar char="•"/>
            </a:pPr>
            <a:r>
              <a:rPr lang="en-US" sz="2000" dirty="0"/>
              <a:t>Do not touch or chase the animals. </a:t>
            </a:r>
          </a:p>
          <a:p>
            <a:pPr marL="571500" indent="-571500" algn="l">
              <a:spcAft>
                <a:spcPts val="600"/>
              </a:spcAft>
              <a:buFont typeface="Arial" panose="020B0604020202020204" pitchFamily="34" charset="0"/>
              <a:buChar char="•"/>
            </a:pPr>
            <a:r>
              <a:rPr lang="en-US" sz="2000" dirty="0"/>
              <a:t>If you get into trouble, wave one hand high above the water to attract the attention of the person on surface watch. </a:t>
            </a:r>
          </a:p>
          <a:p>
            <a:pPr marL="571500" indent="-571500" algn="l">
              <a:spcAft>
                <a:spcPts val="600"/>
              </a:spcAft>
              <a:buFont typeface="Arial" panose="020B0604020202020204" pitchFamily="34" charset="0"/>
              <a:buChar char="•"/>
            </a:pPr>
            <a:r>
              <a:rPr lang="en-US" sz="2000" dirty="0"/>
              <a:t>Stay safe for a memorable experience!</a:t>
            </a:r>
          </a:p>
        </p:txBody>
      </p:sp>
      <p:sp>
        <p:nvSpPr>
          <p:cNvPr id="3" name="Slide Number Placeholder 2">
            <a:extLst>
              <a:ext uri="{FF2B5EF4-FFF2-40B4-BE49-F238E27FC236}">
                <a16:creationId xmlns:a16="http://schemas.microsoft.com/office/drawing/2014/main" id="{92A897F9-6534-1447-9539-D4E1D3B4627B}"/>
              </a:ext>
            </a:extLst>
          </p:cNvPr>
          <p:cNvSpPr>
            <a:spLocks noGrp="1"/>
          </p:cNvSpPr>
          <p:nvPr>
            <p:ph type="sldNum" sz="quarter" idx="13"/>
          </p:nvPr>
        </p:nvSpPr>
        <p:spPr/>
        <p:txBody>
          <a:bodyPr/>
          <a:lstStyle/>
          <a:p>
            <a:pPr algn="r"/>
            <a:fld id="{275F0495-0EA6-8F48-9FDA-F603597FF733}" type="slidenum">
              <a:rPr lang="en-US" smtClean="0"/>
              <a:pPr algn="r"/>
              <a:t>53</a:t>
            </a:fld>
            <a:endParaRPr lang="en-US" dirty="0"/>
          </a:p>
        </p:txBody>
      </p:sp>
    </p:spTree>
    <p:extLst>
      <p:ext uri="{BB962C8B-B14F-4D97-AF65-F5344CB8AC3E}">
        <p14:creationId xmlns:p14="http://schemas.microsoft.com/office/powerpoint/2010/main" val="3655559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A5F7B-E63D-AE40-A241-C628EC889B72}"/>
              </a:ext>
            </a:extLst>
          </p:cNvPr>
          <p:cNvSpPr>
            <a:spLocks noGrp="1"/>
          </p:cNvSpPr>
          <p:nvPr>
            <p:ph type="body" sz="quarter" idx="12"/>
          </p:nvPr>
        </p:nvSpPr>
        <p:spPr/>
        <p:txBody>
          <a:bodyPr/>
          <a:lstStyle/>
          <a:p>
            <a:pPr marL="571500" indent="-571500" algn="l">
              <a:spcAft>
                <a:spcPts val="600"/>
              </a:spcAft>
              <a:buFont typeface="Arial" panose="020B0604020202020204" pitchFamily="34" charset="0"/>
              <a:buChar char="•"/>
            </a:pPr>
            <a:r>
              <a:rPr lang="en-US" sz="2000" dirty="0"/>
              <a:t>Listen to your guide at all times.</a:t>
            </a:r>
          </a:p>
          <a:p>
            <a:pPr marL="571500" indent="-571500" algn="l">
              <a:spcAft>
                <a:spcPts val="600"/>
              </a:spcAft>
              <a:buFont typeface="Arial" panose="020B0604020202020204" pitchFamily="34" charset="0"/>
              <a:buChar char="•"/>
            </a:pPr>
            <a:r>
              <a:rPr lang="en-US" sz="2000" dirty="0"/>
              <a:t>Always wear a mask, snorkel and fins. </a:t>
            </a:r>
          </a:p>
          <a:p>
            <a:pPr marL="571500" indent="-571500" algn="l">
              <a:spcAft>
                <a:spcPts val="600"/>
              </a:spcAft>
              <a:buFont typeface="Arial" panose="020B0604020202020204" pitchFamily="34" charset="0"/>
              <a:buChar char="•"/>
            </a:pPr>
            <a:r>
              <a:rPr lang="en-US" sz="2000" dirty="0"/>
              <a:t>Use a floatation device (e.g. pool noodle).</a:t>
            </a:r>
          </a:p>
          <a:p>
            <a:pPr marL="571500" indent="-571500" algn="l">
              <a:spcAft>
                <a:spcPts val="600"/>
              </a:spcAft>
              <a:buFont typeface="Arial" panose="020B0604020202020204" pitchFamily="34" charset="0"/>
              <a:buChar char="•"/>
            </a:pPr>
            <a:r>
              <a:rPr lang="en-US" sz="2000" dirty="0"/>
              <a:t>Stay together with your buddy at all times. </a:t>
            </a:r>
          </a:p>
          <a:p>
            <a:pPr marL="571500" indent="-571500" algn="l">
              <a:spcAft>
                <a:spcPts val="600"/>
              </a:spcAft>
              <a:buFont typeface="Arial" panose="020B0604020202020204" pitchFamily="34" charset="0"/>
              <a:buChar char="•"/>
            </a:pPr>
            <a:r>
              <a:rPr lang="en-US" sz="2000" dirty="0"/>
              <a:t>In the water, keep checking on your position. </a:t>
            </a:r>
          </a:p>
          <a:p>
            <a:pPr marL="571500" indent="-571500" algn="l">
              <a:spcAft>
                <a:spcPts val="600"/>
              </a:spcAft>
              <a:buFont typeface="Arial" panose="020B0604020202020204" pitchFamily="34" charset="0"/>
              <a:buChar char="•"/>
            </a:pPr>
            <a:r>
              <a:rPr lang="en-US" sz="2000" dirty="0"/>
              <a:t>Listen for when 10 minutes is finished.</a:t>
            </a:r>
          </a:p>
          <a:p>
            <a:pPr marL="571500" indent="-571500" algn="l">
              <a:spcAft>
                <a:spcPts val="600"/>
              </a:spcAft>
              <a:buFont typeface="Arial" panose="020B0604020202020204" pitchFamily="34" charset="0"/>
              <a:buChar char="•"/>
            </a:pPr>
            <a:r>
              <a:rPr lang="en-US" sz="2000" dirty="0"/>
              <a:t>Do not touch or chase the animals. </a:t>
            </a:r>
          </a:p>
          <a:p>
            <a:pPr marL="571500" indent="-571500" algn="l">
              <a:spcAft>
                <a:spcPts val="600"/>
              </a:spcAft>
              <a:buFont typeface="Arial" panose="020B0604020202020204" pitchFamily="34" charset="0"/>
              <a:buChar char="•"/>
            </a:pPr>
            <a:r>
              <a:rPr lang="en-US" sz="2000" dirty="0"/>
              <a:t>If you get into trouble, wave one hand high above the water to attract the attention of the person on surface watch. </a:t>
            </a:r>
          </a:p>
          <a:p>
            <a:pPr marL="571500" indent="-571500" algn="l">
              <a:spcAft>
                <a:spcPts val="600"/>
              </a:spcAft>
              <a:buFont typeface="Arial" panose="020B0604020202020204" pitchFamily="34" charset="0"/>
              <a:buChar char="•"/>
            </a:pPr>
            <a:r>
              <a:rPr lang="en-US" sz="2000" dirty="0"/>
              <a:t>Stay safe for a memorable experience!</a:t>
            </a:r>
          </a:p>
        </p:txBody>
      </p:sp>
      <p:sp>
        <p:nvSpPr>
          <p:cNvPr id="3" name="Slide Number Placeholder 2">
            <a:extLst>
              <a:ext uri="{FF2B5EF4-FFF2-40B4-BE49-F238E27FC236}">
                <a16:creationId xmlns:a16="http://schemas.microsoft.com/office/drawing/2014/main" id="{92A897F9-6534-1447-9539-D4E1D3B4627B}"/>
              </a:ext>
            </a:extLst>
          </p:cNvPr>
          <p:cNvSpPr>
            <a:spLocks noGrp="1"/>
          </p:cNvSpPr>
          <p:nvPr>
            <p:ph type="sldNum" sz="quarter" idx="13"/>
          </p:nvPr>
        </p:nvSpPr>
        <p:spPr/>
        <p:txBody>
          <a:bodyPr/>
          <a:lstStyle/>
          <a:p>
            <a:pPr algn="r"/>
            <a:fld id="{275F0495-0EA6-8F48-9FDA-F603597FF733}" type="slidenum">
              <a:rPr lang="en-US" smtClean="0"/>
              <a:pPr algn="r"/>
              <a:t>54</a:t>
            </a:fld>
            <a:endParaRPr lang="en-US" dirty="0"/>
          </a:p>
        </p:txBody>
      </p:sp>
    </p:spTree>
    <p:extLst>
      <p:ext uri="{BB962C8B-B14F-4D97-AF65-F5344CB8AC3E}">
        <p14:creationId xmlns:p14="http://schemas.microsoft.com/office/powerpoint/2010/main" val="2803777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AU"/>
          </a:p>
        </p:txBody>
      </p:sp>
      <p:sp>
        <p:nvSpPr>
          <p:cNvPr id="2" name="Slide Number Placeholder 1">
            <a:extLst>
              <a:ext uri="{FF2B5EF4-FFF2-40B4-BE49-F238E27FC236}">
                <a16:creationId xmlns:a16="http://schemas.microsoft.com/office/drawing/2014/main" id="{4CB8447F-BE1C-764A-A2CC-E338292F7474}"/>
              </a:ext>
            </a:extLst>
          </p:cNvPr>
          <p:cNvSpPr>
            <a:spLocks noGrp="1"/>
          </p:cNvSpPr>
          <p:nvPr>
            <p:ph type="sldNum" sz="quarter" idx="13"/>
          </p:nvPr>
        </p:nvSpPr>
        <p:spPr/>
        <p:txBody>
          <a:bodyPr/>
          <a:lstStyle/>
          <a:p>
            <a:pPr algn="r"/>
            <a:fld id="{C1222EFF-7CC0-EF4B-B73E-C2ADBFEE8731}" type="slidenum">
              <a:rPr lang="en-US" smtClean="0"/>
              <a:pPr algn="r"/>
              <a:t>55</a:t>
            </a:fld>
            <a:endParaRPr lang="en-US" dirty="0"/>
          </a:p>
        </p:txBody>
      </p:sp>
      <p:sp>
        <p:nvSpPr>
          <p:cNvPr id="3" name="Title 2">
            <a:extLst>
              <a:ext uri="{FF2B5EF4-FFF2-40B4-BE49-F238E27FC236}">
                <a16:creationId xmlns:a16="http://schemas.microsoft.com/office/drawing/2014/main" id="{31A97AB7-5DCF-7F4A-8468-234CA8172165}"/>
              </a:ext>
            </a:extLst>
          </p:cNvPr>
          <p:cNvSpPr>
            <a:spLocks noGrp="1"/>
          </p:cNvSpPr>
          <p:nvPr>
            <p:ph type="title" idx="4294967295"/>
          </p:nvPr>
        </p:nvSpPr>
        <p:spPr>
          <a:xfrm>
            <a:off x="0" y="423863"/>
            <a:ext cx="11160125" cy="655637"/>
          </a:xfrm>
          <a:prstGeom prst="rect">
            <a:avLst/>
          </a:prstGeom>
        </p:spPr>
        <p:txBody>
          <a:bodyPr/>
          <a:lstStyle/>
          <a:p>
            <a:pPr algn="ctr"/>
            <a:r>
              <a:rPr lang="en-US" sz="3200" dirty="0">
                <a:solidFill>
                  <a:schemeClr val="tx1"/>
                </a:solidFill>
              </a:rPr>
              <a:t>After the survey, you will be shown how to fill in this form.</a:t>
            </a:r>
            <a:br>
              <a:rPr lang="en-US" sz="3200" dirty="0">
                <a:solidFill>
                  <a:schemeClr val="tx1"/>
                </a:solidFill>
              </a:rPr>
            </a:br>
            <a:r>
              <a:rPr lang="en-US" sz="3200" dirty="0">
                <a:solidFill>
                  <a:schemeClr val="tx1"/>
                </a:solidFill>
              </a:rPr>
              <a:t>There is a copy in your activity book. Bring your data too!</a:t>
            </a:r>
            <a:endParaRPr lang="en-AU" sz="3200" dirty="0">
              <a:solidFill>
                <a:schemeClr val="tx1"/>
              </a:solidFill>
            </a:endParaRPr>
          </a:p>
        </p:txBody>
      </p:sp>
      <p:pic>
        <p:nvPicPr>
          <p:cNvPr id="6" name="Picture 5">
            <a:extLst>
              <a:ext uri="{FF2B5EF4-FFF2-40B4-BE49-F238E27FC236}">
                <a16:creationId xmlns:a16="http://schemas.microsoft.com/office/drawing/2014/main" id="{59451CD7-77E8-7944-9D27-3BE32F87513C}"/>
              </a:ext>
            </a:extLst>
          </p:cNvPr>
          <p:cNvPicPr>
            <a:picLocks noChangeAspect="1"/>
          </p:cNvPicPr>
          <p:nvPr/>
        </p:nvPicPr>
        <p:blipFill>
          <a:blip r:embed="rId3"/>
          <a:stretch>
            <a:fillRect/>
          </a:stretch>
        </p:blipFill>
        <p:spPr>
          <a:xfrm>
            <a:off x="1337310" y="1557108"/>
            <a:ext cx="5413802" cy="4587752"/>
          </a:xfrm>
          <a:prstGeom prst="rect">
            <a:avLst/>
          </a:prstGeom>
        </p:spPr>
      </p:pic>
      <p:pic>
        <p:nvPicPr>
          <p:cNvPr id="7" name="Picture 6">
            <a:extLst>
              <a:ext uri="{FF2B5EF4-FFF2-40B4-BE49-F238E27FC236}">
                <a16:creationId xmlns:a16="http://schemas.microsoft.com/office/drawing/2014/main" id="{FEE17271-3D70-BE46-9D21-906539DCE3EF}"/>
              </a:ext>
            </a:extLst>
          </p:cNvPr>
          <p:cNvPicPr>
            <a:picLocks noChangeAspect="1"/>
          </p:cNvPicPr>
          <p:nvPr/>
        </p:nvPicPr>
        <p:blipFill>
          <a:blip r:embed="rId4"/>
          <a:srcRect/>
          <a:stretch/>
        </p:blipFill>
        <p:spPr>
          <a:xfrm>
            <a:off x="6884853" y="1557108"/>
            <a:ext cx="3241938" cy="4587752"/>
          </a:xfrm>
          <a:prstGeom prst="rect">
            <a:avLst/>
          </a:prstGeom>
          <a:noFill/>
          <a:ln w="38100">
            <a:solidFill>
              <a:schemeClr val="bg2"/>
            </a:solidFill>
          </a:ln>
        </p:spPr>
      </p:pic>
    </p:spTree>
    <p:extLst>
      <p:ext uri="{BB962C8B-B14F-4D97-AF65-F5344CB8AC3E}">
        <p14:creationId xmlns:p14="http://schemas.microsoft.com/office/powerpoint/2010/main" val="677342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8447F-BE1C-764A-A2CC-E338292F7474}"/>
              </a:ext>
            </a:extLst>
          </p:cNvPr>
          <p:cNvSpPr>
            <a:spLocks noGrp="1"/>
          </p:cNvSpPr>
          <p:nvPr>
            <p:ph type="sldNum" sz="quarter" idx="13"/>
          </p:nvPr>
        </p:nvSpPr>
        <p:spPr/>
        <p:txBody>
          <a:bodyPr/>
          <a:lstStyle/>
          <a:p>
            <a:pPr algn="r"/>
            <a:fld id="{C1222EFF-7CC0-EF4B-B73E-C2ADBFEE8731}" type="slidenum">
              <a:rPr lang="en-US" smtClean="0"/>
              <a:pPr algn="r"/>
              <a:t>56</a:t>
            </a:fld>
            <a:endParaRPr lang="en-US" dirty="0"/>
          </a:p>
        </p:txBody>
      </p:sp>
      <p:sp>
        <p:nvSpPr>
          <p:cNvPr id="3" name="Title 2">
            <a:extLst>
              <a:ext uri="{FF2B5EF4-FFF2-40B4-BE49-F238E27FC236}">
                <a16:creationId xmlns:a16="http://schemas.microsoft.com/office/drawing/2014/main" id="{31A97AB7-5DCF-7F4A-8468-234CA8172165}"/>
              </a:ext>
            </a:extLst>
          </p:cNvPr>
          <p:cNvSpPr>
            <a:spLocks noGrp="1"/>
          </p:cNvSpPr>
          <p:nvPr>
            <p:ph type="title" idx="4294967295"/>
          </p:nvPr>
        </p:nvSpPr>
        <p:spPr>
          <a:xfrm>
            <a:off x="515938" y="549275"/>
            <a:ext cx="11160125" cy="1179822"/>
          </a:xfrm>
          <a:prstGeom prst="rect">
            <a:avLst/>
          </a:prstGeom>
        </p:spPr>
        <p:txBody>
          <a:bodyPr/>
          <a:lstStyle/>
          <a:p>
            <a:r>
              <a:rPr lang="en-US" sz="3200" dirty="0"/>
              <a:t>After the count, you will be shown how to fill in this form.</a:t>
            </a:r>
            <a:br>
              <a:rPr lang="en-US" sz="3200" dirty="0"/>
            </a:br>
            <a:r>
              <a:rPr lang="en-US" sz="3200" dirty="0"/>
              <a:t>Bring your activity books (and results sheets) with you!</a:t>
            </a:r>
          </a:p>
        </p:txBody>
      </p:sp>
      <p:pic>
        <p:nvPicPr>
          <p:cNvPr id="6" name="Picture 5">
            <a:extLst>
              <a:ext uri="{FF2B5EF4-FFF2-40B4-BE49-F238E27FC236}">
                <a16:creationId xmlns:a16="http://schemas.microsoft.com/office/drawing/2014/main" id="{190A800D-6C52-434E-8AF1-DC2A423C1354}"/>
              </a:ext>
            </a:extLst>
          </p:cNvPr>
          <p:cNvPicPr>
            <a:picLocks noChangeAspect="1"/>
          </p:cNvPicPr>
          <p:nvPr/>
        </p:nvPicPr>
        <p:blipFill>
          <a:blip r:embed="rId3"/>
          <a:stretch>
            <a:fillRect/>
          </a:stretch>
        </p:blipFill>
        <p:spPr>
          <a:xfrm>
            <a:off x="1051564" y="1729097"/>
            <a:ext cx="10088872" cy="4352324"/>
          </a:xfrm>
          <a:prstGeom prst="rect">
            <a:avLst/>
          </a:prstGeom>
        </p:spPr>
      </p:pic>
    </p:spTree>
    <p:extLst>
      <p:ext uri="{BB962C8B-B14F-4D97-AF65-F5344CB8AC3E}">
        <p14:creationId xmlns:p14="http://schemas.microsoft.com/office/powerpoint/2010/main" val="2762144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endParaRPr lang="en-AU"/>
          </a:p>
        </p:txBody>
      </p:sp>
      <p:sp>
        <p:nvSpPr>
          <p:cNvPr id="2" name="Slide Number Placeholder 1">
            <a:extLst>
              <a:ext uri="{FF2B5EF4-FFF2-40B4-BE49-F238E27FC236}">
                <a16:creationId xmlns:a16="http://schemas.microsoft.com/office/drawing/2014/main" id="{C3F1D55B-16A6-2947-9CA7-7F0C52F46512}"/>
              </a:ext>
            </a:extLst>
          </p:cNvPr>
          <p:cNvSpPr>
            <a:spLocks noGrp="1"/>
          </p:cNvSpPr>
          <p:nvPr>
            <p:ph type="sldNum" sz="quarter" idx="4294967295"/>
          </p:nvPr>
        </p:nvSpPr>
        <p:spPr>
          <a:xfrm>
            <a:off x="9448800" y="6356350"/>
            <a:ext cx="2743200" cy="365125"/>
          </a:xfrm>
          <a:prstGeom prst="rect">
            <a:avLst/>
          </a:prstGeom>
        </p:spPr>
        <p:txBody>
          <a:bodyPr/>
          <a:lstStyle/>
          <a:p>
            <a:pPr algn="r"/>
            <a:fld id="{275F0495-0EA6-8F48-9FDA-F603597FF733}" type="slidenum">
              <a:rPr lang="en-US" smtClean="0"/>
              <a:pPr algn="r"/>
              <a:t>57</a:t>
            </a:fld>
            <a:endParaRPr lang="en-US" dirty="0"/>
          </a:p>
        </p:txBody>
      </p:sp>
      <p:sp>
        <p:nvSpPr>
          <p:cNvPr id="4" name="Title 3"/>
          <p:cNvSpPr>
            <a:spLocks noGrp="1"/>
          </p:cNvSpPr>
          <p:nvPr>
            <p:ph type="title" idx="4294967295"/>
          </p:nvPr>
        </p:nvSpPr>
        <p:spPr>
          <a:xfrm>
            <a:off x="0" y="549275"/>
            <a:ext cx="11160125" cy="536575"/>
          </a:xfrm>
          <a:prstGeom prst="rect">
            <a:avLst/>
          </a:prstGeom>
        </p:spPr>
        <p:txBody>
          <a:bodyPr/>
          <a:lstStyle/>
          <a:p>
            <a:pPr>
              <a:spcAft>
                <a:spcPts val="1800"/>
              </a:spcAft>
            </a:pPr>
            <a:r>
              <a:rPr lang="en-AU" b="1" dirty="0"/>
              <a:t>Let’s go!</a:t>
            </a:r>
          </a:p>
        </p:txBody>
      </p:sp>
      <p:sp>
        <p:nvSpPr>
          <p:cNvPr id="3" name="Content Placeholder 2">
            <a:extLst>
              <a:ext uri="{FF2B5EF4-FFF2-40B4-BE49-F238E27FC236}">
                <a16:creationId xmlns:a16="http://schemas.microsoft.com/office/drawing/2014/main" id="{7CE8D393-4B49-0740-9011-FDBE73BA4A43}"/>
              </a:ext>
            </a:extLst>
          </p:cNvPr>
          <p:cNvSpPr>
            <a:spLocks noGrp="1"/>
          </p:cNvSpPr>
          <p:nvPr>
            <p:ph idx="4294967295"/>
          </p:nvPr>
        </p:nvSpPr>
        <p:spPr>
          <a:xfrm>
            <a:off x="0" y="1295400"/>
            <a:ext cx="11160125" cy="4848225"/>
          </a:xfrm>
          <a:prstGeom prst="rect">
            <a:avLst/>
          </a:prstGeom>
        </p:spPr>
        <p:txBody>
          <a:bodyPr/>
          <a:lstStyle/>
          <a:p>
            <a:r>
              <a:rPr lang="en-AU" sz="3200" dirty="0" smtClean="0"/>
              <a:t>Any </a:t>
            </a:r>
            <a:r>
              <a:rPr lang="en-AU" sz="3200" dirty="0"/>
              <a:t>last comments/ instructions put </a:t>
            </a:r>
            <a:r>
              <a:rPr lang="en-AU" sz="3200" dirty="0" smtClean="0"/>
              <a:t>here</a:t>
            </a:r>
            <a:endParaRPr lang="en-AU" sz="3200" dirty="0"/>
          </a:p>
        </p:txBody>
      </p:sp>
    </p:spTree>
    <p:extLst>
      <p:ext uri="{BB962C8B-B14F-4D97-AF65-F5344CB8AC3E}">
        <p14:creationId xmlns:p14="http://schemas.microsoft.com/office/powerpoint/2010/main" val="1171887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spcAft>
                <a:spcPts val="1800"/>
              </a:spcAft>
            </a:pPr>
            <a:r>
              <a:rPr lang="en-AU" b="1" dirty="0"/>
              <a:t>Let’s go!</a:t>
            </a:r>
          </a:p>
        </p:txBody>
      </p:sp>
      <p:sp>
        <p:nvSpPr>
          <p:cNvPr id="2" name="Slide Number Placeholder 1">
            <a:extLst>
              <a:ext uri="{FF2B5EF4-FFF2-40B4-BE49-F238E27FC236}">
                <a16:creationId xmlns:a16="http://schemas.microsoft.com/office/drawing/2014/main" id="{C3F1D55B-16A6-2947-9CA7-7F0C52F46512}"/>
              </a:ext>
            </a:extLst>
          </p:cNvPr>
          <p:cNvSpPr>
            <a:spLocks noGrp="1"/>
          </p:cNvSpPr>
          <p:nvPr>
            <p:ph type="sldNum" sz="quarter" idx="4294967295"/>
          </p:nvPr>
        </p:nvSpPr>
        <p:spPr>
          <a:xfrm>
            <a:off x="9448800" y="6356350"/>
            <a:ext cx="2743200" cy="365125"/>
          </a:xfrm>
          <a:prstGeom prst="rect">
            <a:avLst/>
          </a:prstGeom>
        </p:spPr>
        <p:txBody>
          <a:bodyPr/>
          <a:lstStyle/>
          <a:p>
            <a:pPr algn="r"/>
            <a:fld id="{275F0495-0EA6-8F48-9FDA-F603597FF733}" type="slidenum">
              <a:rPr lang="en-US" smtClean="0"/>
              <a:pPr algn="r"/>
              <a:t>58</a:t>
            </a:fld>
            <a:endParaRPr lang="en-US" dirty="0"/>
          </a:p>
        </p:txBody>
      </p:sp>
    </p:spTree>
    <p:extLst>
      <p:ext uri="{BB962C8B-B14F-4D97-AF65-F5344CB8AC3E}">
        <p14:creationId xmlns:p14="http://schemas.microsoft.com/office/powerpoint/2010/main" val="264080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6F3421-FFC7-2549-A907-4711010FAA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45" b="21555"/>
          <a:stretch/>
        </p:blipFill>
        <p:spPr>
          <a:xfrm>
            <a:off x="0" y="0"/>
            <a:ext cx="12192000" cy="6858000"/>
          </a:xfrm>
          <a:prstGeom prst="rect">
            <a:avLst/>
          </a:prstGeom>
        </p:spPr>
      </p:pic>
      <p:sp>
        <p:nvSpPr>
          <p:cNvPr id="5" name="Title 2">
            <a:extLst>
              <a:ext uri="{FF2B5EF4-FFF2-40B4-BE49-F238E27FC236}">
                <a16:creationId xmlns:a16="http://schemas.microsoft.com/office/drawing/2014/main" id="{C3C970B2-FE11-0246-952F-90CCBD300317}"/>
              </a:ext>
            </a:extLst>
          </p:cNvPr>
          <p:cNvSpPr txBox="1">
            <a:spLocks/>
          </p:cNvSpPr>
          <p:nvPr/>
        </p:nvSpPr>
        <p:spPr>
          <a:xfrm>
            <a:off x="515938" y="549275"/>
            <a:ext cx="5029839" cy="816387"/>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AU" sz="5400" dirty="0"/>
              <a:t>Citizen Science</a:t>
            </a:r>
            <a:endParaRPr lang="en-US" sz="5400" dirty="0"/>
          </a:p>
        </p:txBody>
      </p:sp>
    </p:spTree>
    <p:extLst>
      <p:ext uri="{BB962C8B-B14F-4D97-AF65-F5344CB8AC3E}">
        <p14:creationId xmlns:p14="http://schemas.microsoft.com/office/powerpoint/2010/main" val="2638062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689291-7B5B-5440-8B55-67CAAD331053}"/>
              </a:ext>
            </a:extLst>
          </p:cNvPr>
          <p:cNvSpPr>
            <a:spLocks noGrp="1"/>
          </p:cNvSpPr>
          <p:nvPr>
            <p:ph type="sldNum" sz="quarter" idx="12"/>
          </p:nvPr>
        </p:nvSpPr>
        <p:spPr/>
        <p:txBody>
          <a:bodyPr/>
          <a:lstStyle/>
          <a:p>
            <a:pPr algn="r"/>
            <a:fld id="{9F22CC13-5CF8-3442-9E61-DD8983EAEEE2}" type="slidenum">
              <a:rPr lang="en-US" smtClean="0"/>
              <a:pPr algn="r"/>
              <a:t>7</a:t>
            </a:fld>
            <a:endParaRPr lang="en-US" dirty="0"/>
          </a:p>
        </p:txBody>
      </p:sp>
      <p:sp>
        <p:nvSpPr>
          <p:cNvPr id="5" name="Title 4">
            <a:extLst>
              <a:ext uri="{FF2B5EF4-FFF2-40B4-BE49-F238E27FC236}">
                <a16:creationId xmlns:a16="http://schemas.microsoft.com/office/drawing/2014/main" id="{C6B5D941-1CF2-FE45-8C70-EA80F4BA7CA8}"/>
              </a:ext>
            </a:extLst>
          </p:cNvPr>
          <p:cNvSpPr>
            <a:spLocks noGrp="1"/>
          </p:cNvSpPr>
          <p:nvPr>
            <p:ph type="title"/>
          </p:nvPr>
        </p:nvSpPr>
        <p:spPr>
          <a:xfrm>
            <a:off x="515938" y="478937"/>
            <a:ext cx="11160124" cy="536575"/>
          </a:xfrm>
        </p:spPr>
        <p:txBody>
          <a:bodyPr/>
          <a:lstStyle/>
          <a:p>
            <a:pPr algn="ctr"/>
            <a:r>
              <a:rPr lang="en-AU" sz="4400" dirty="0"/>
              <a:t>What we count in 10 minutes.</a:t>
            </a:r>
            <a:endParaRPr lang="en-US" sz="4400" dirty="0"/>
          </a:p>
        </p:txBody>
      </p:sp>
      <p:pic>
        <p:nvPicPr>
          <p:cNvPr id="6" name="Picture 5">
            <a:extLst>
              <a:ext uri="{FF2B5EF4-FFF2-40B4-BE49-F238E27FC236}">
                <a16:creationId xmlns:a16="http://schemas.microsoft.com/office/drawing/2014/main" id="{25E3EB84-0EF4-BB44-9BD2-32DD08CA0AE2}"/>
              </a:ext>
            </a:extLst>
          </p:cNvPr>
          <p:cNvPicPr>
            <a:picLocks noChangeAspect="1"/>
          </p:cNvPicPr>
          <p:nvPr/>
        </p:nvPicPr>
        <p:blipFill rotWithShape="1">
          <a:blip r:embed="rId4"/>
          <a:srcRect t="22313"/>
          <a:stretch/>
        </p:blipFill>
        <p:spPr>
          <a:xfrm>
            <a:off x="1819656" y="1345971"/>
            <a:ext cx="8552688" cy="4810887"/>
          </a:xfrm>
          <a:prstGeom prst="rect">
            <a:avLst/>
          </a:prstGeom>
        </p:spPr>
      </p:pic>
    </p:spTree>
    <p:extLst>
      <p:ext uri="{BB962C8B-B14F-4D97-AF65-F5344CB8AC3E}">
        <p14:creationId xmlns:p14="http://schemas.microsoft.com/office/powerpoint/2010/main" val="4030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EDD49-E3ED-4DF0-AE85-4831279F924E}"/>
              </a:ext>
            </a:extLst>
          </p:cNvPr>
          <p:cNvPicPr>
            <a:picLocks noChangeAspect="1"/>
          </p:cNvPicPr>
          <p:nvPr/>
        </p:nvPicPr>
        <p:blipFill rotWithShape="1">
          <a:blip r:embed="rId2"/>
          <a:srcRect t="22313"/>
          <a:stretch/>
        </p:blipFill>
        <p:spPr>
          <a:xfrm>
            <a:off x="0" y="0"/>
            <a:ext cx="12191999" cy="6858000"/>
          </a:xfrm>
          <a:prstGeom prst="rect">
            <a:avLst/>
          </a:prstGeom>
        </p:spPr>
      </p:pic>
    </p:spTree>
    <p:extLst>
      <p:ext uri="{BB962C8B-B14F-4D97-AF65-F5344CB8AC3E}">
        <p14:creationId xmlns:p14="http://schemas.microsoft.com/office/powerpoint/2010/main" val="2702898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D0D6F8-39D1-5147-84B2-97DA40A3AE14}"/>
              </a:ext>
            </a:extLst>
          </p:cNvPr>
          <p:cNvSpPr>
            <a:spLocks noGrp="1"/>
          </p:cNvSpPr>
          <p:nvPr>
            <p:ph type="sldNum" sz="quarter" idx="12"/>
          </p:nvPr>
        </p:nvSpPr>
        <p:spPr/>
        <p:txBody>
          <a:bodyPr/>
          <a:lstStyle/>
          <a:p>
            <a:pPr algn="r"/>
            <a:fld id="{A23E3DB6-7D61-2E4C-8C80-E9322AEA1496}" type="slidenum">
              <a:rPr lang="en-US" smtClean="0"/>
              <a:pPr algn="r"/>
              <a:t>9</a:t>
            </a:fld>
            <a:endParaRPr lang="en-US" dirty="0"/>
          </a:p>
        </p:txBody>
      </p:sp>
      <p:sp>
        <p:nvSpPr>
          <p:cNvPr id="3" name="Title 2">
            <a:extLst>
              <a:ext uri="{FF2B5EF4-FFF2-40B4-BE49-F238E27FC236}">
                <a16:creationId xmlns:a16="http://schemas.microsoft.com/office/drawing/2014/main" id="{95843CF7-6C6A-FB4E-A5D9-26A98BD278B7}"/>
              </a:ext>
            </a:extLst>
          </p:cNvPr>
          <p:cNvSpPr>
            <a:spLocks noGrp="1"/>
          </p:cNvSpPr>
          <p:nvPr>
            <p:ph type="title"/>
          </p:nvPr>
        </p:nvSpPr>
        <p:spPr/>
        <p:txBody>
          <a:bodyPr/>
          <a:lstStyle/>
          <a:p>
            <a:pPr algn="ctr"/>
            <a:r>
              <a:rPr lang="en-AU" sz="4400" dirty="0"/>
              <a:t>Why GBRMPA counts these species.</a:t>
            </a:r>
            <a:endParaRPr lang="en-US" sz="4400" dirty="0"/>
          </a:p>
        </p:txBody>
      </p:sp>
      <p:pic>
        <p:nvPicPr>
          <p:cNvPr id="5" name="Picture 4">
            <a:extLst>
              <a:ext uri="{FF2B5EF4-FFF2-40B4-BE49-F238E27FC236}">
                <a16:creationId xmlns:a16="http://schemas.microsoft.com/office/drawing/2014/main" id="{E01BDDCF-532F-A446-B5C8-504F571097A4}"/>
              </a:ext>
            </a:extLst>
          </p:cNvPr>
          <p:cNvPicPr>
            <a:picLocks noChangeAspect="1"/>
          </p:cNvPicPr>
          <p:nvPr/>
        </p:nvPicPr>
        <p:blipFill rotWithShape="1">
          <a:blip r:embed="rId3"/>
          <a:srcRect l="1961" t="16835" r="2288" b="5013"/>
          <a:stretch/>
        </p:blipFill>
        <p:spPr>
          <a:xfrm>
            <a:off x="2337816" y="1605619"/>
            <a:ext cx="7516368" cy="4228040"/>
          </a:xfrm>
          <a:prstGeom prst="rect">
            <a:avLst/>
          </a:prstGeom>
        </p:spPr>
      </p:pic>
    </p:spTree>
    <p:extLst>
      <p:ext uri="{BB962C8B-B14F-4D97-AF65-F5344CB8AC3E}">
        <p14:creationId xmlns:p14="http://schemas.microsoft.com/office/powerpoint/2010/main" val="70375356"/>
      </p:ext>
    </p:extLst>
  </p:cSld>
  <p:clrMapOvr>
    <a:masterClrMapping/>
  </p:clrMapOvr>
</p:sld>
</file>

<file path=ppt/theme/theme1.xml><?xml version="1.0" encoding="utf-8"?>
<a:theme xmlns:a="http://schemas.openxmlformats.org/drawingml/2006/main" name="Office Theme">
  <a:themeElements>
    <a:clrScheme name="SENIOR">
      <a:dk1>
        <a:srgbClr val="000000"/>
      </a:dk1>
      <a:lt1>
        <a:srgbClr val="FFFFFF"/>
      </a:lt1>
      <a:dk2>
        <a:srgbClr val="363D41"/>
      </a:dk2>
      <a:lt2>
        <a:srgbClr val="E7E6E6"/>
      </a:lt2>
      <a:accent1>
        <a:srgbClr val="E93E7B"/>
      </a:accent1>
      <a:accent2>
        <a:srgbClr val="98499C"/>
      </a:accent2>
      <a:accent3>
        <a:srgbClr val="000000"/>
      </a:accent3>
      <a:accent4>
        <a:srgbClr val="000000"/>
      </a:accent4>
      <a:accent5>
        <a:srgbClr val="000000"/>
      </a:accent5>
      <a:accent6>
        <a:srgbClr val="000000"/>
      </a:accent6>
      <a:hlink>
        <a:srgbClr val="98499C"/>
      </a:hlink>
      <a:folHlink>
        <a:srgbClr val="E93D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BRMPA Project Document" ma:contentTypeID="0x010100441936E5D27A4AF2935B3316DA024CF200B1A9D9972D1440619AFD507BD907ADAB0034A19E061A461540A8C9F28B84B7E298" ma:contentTypeVersion="23" ma:contentTypeDescription="" ma:contentTypeScope="" ma:versionID="03bc176a60bc91e1c1455719a62674ae">
  <xsd:schema xmlns:xsd="http://www.w3.org/2001/XMLSchema" xmlns:xs="http://www.w3.org/2001/XMLSchema" xmlns:p="http://schemas.microsoft.com/office/2006/metadata/properties" xmlns:ns2="8ccc4631-9afc-4718-b120-5e2e37a03cc7" targetNamespace="http://schemas.microsoft.com/office/2006/metadata/properties" ma:root="true" ma:fieldsID="ec6582c18c769ce1dede89e83ddb5194" ns2:_="">
    <xsd:import namespace="8ccc4631-9afc-4718-b120-5e2e37a03cc7"/>
    <xsd:element name="properties">
      <xsd:complexType>
        <xsd:sequence>
          <xsd:element name="documentManagement">
            <xsd:complexType>
              <xsd:all>
                <xsd:element ref="ns2:TaxCatchAll" minOccurs="0"/>
                <xsd:element ref="ns2:TaxCatchAllLabel" minOccurs="0"/>
                <xsd:element ref="ns2:a2118650a77a4a97b805ceb1a6b3e3dc" minOccurs="0"/>
                <xsd:element ref="ns2:_dlc_DocId" minOccurs="0"/>
                <xsd:element ref="ns2:_dlc_DocIdUrl" minOccurs="0"/>
                <xsd:element ref="ns2:_dlc_DocIdPersistId" minOccurs="0"/>
                <xsd:element ref="ns2:SharedWithUsers" minOccurs="0"/>
                <xsd:element ref="ns2:d0747cfb6ae7448aa5f5fea81ef00a8a" minOccurs="0"/>
                <xsd:element ref="ns2:l4ba906edc45473eb13c092227ac9e4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c4631-9afc-4718-b120-5e2e37a03cc7"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469dd843-ebb8-4636-a4bb-f95b42c25edb}" ma:internalName="TaxCatchAll" ma:showField="CatchAllData" ma:web="8ccc4631-9afc-4718-b120-5e2e37a03cc7">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469dd843-ebb8-4636-a4bb-f95b42c25edb}" ma:internalName="TaxCatchAllLabel" ma:readOnly="true" ma:showField="CatchAllDataLabel" ma:web="8ccc4631-9afc-4718-b120-5e2e37a03cc7">
      <xsd:complexType>
        <xsd:complexContent>
          <xsd:extension base="dms:MultiChoiceLookup">
            <xsd:sequence>
              <xsd:element name="Value" type="dms:Lookup" maxOccurs="unbounded" minOccurs="0" nillable="true"/>
            </xsd:sequence>
          </xsd:extension>
        </xsd:complexContent>
      </xsd:complexType>
    </xsd:element>
    <xsd:element name="a2118650a77a4a97b805ceb1a6b3e3dc" ma:index="10" nillable="true" ma:taxonomy="true" ma:internalName="a2118650a77a4a97b805ceb1a6b3e3dc" ma:taxonomyFieldName="ProjectPhase" ma:displayName="Project Phase" ma:default="" ma:fieldId="{a2118650-a77a-4a97-b805-ceb1a6b3e3dc}" ma:sspId="61e09954-7ca0-41ec-b279-33dba56ed054" ma:termSetId="4f4d3a88-9e2c-4e89-a24c-7192fac98516" ma:anchorId="00000000-0000-0000-0000-000000000000" ma:open="false" ma:isKeyword="false">
      <xsd:complexType>
        <xsd:sequence>
          <xsd:element ref="pc:Terms" minOccurs="0" maxOccurs="1"/>
        </xsd:sequence>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0747cfb6ae7448aa5f5fea81ef00a8a" ma:index="18" nillable="true" ma:taxonomy="true" ma:internalName="d0747cfb6ae7448aa5f5fea81ef00a8a" ma:taxonomyFieldName="Document_x0020_Type" ma:displayName="Document Type" ma:default="" ma:fieldId="{d0747cfb-6ae7-448a-a5f5-fea81ef00a8a}" ma:sspId="61e09954-7ca0-41ec-b279-33dba56ed054" ma:termSetId="75487830-5817-45b5-8ad4-60c8ae54c88f" ma:anchorId="00000000-0000-0000-0000-000000000000" ma:open="false" ma:isKeyword="false">
      <xsd:complexType>
        <xsd:sequence>
          <xsd:element ref="pc:Terms" minOccurs="0" maxOccurs="1"/>
        </xsd:sequence>
      </xsd:complexType>
    </xsd:element>
    <xsd:element name="l4ba906edc45473eb13c092227ac9e49" ma:index="20" nillable="true" ma:taxonomy="true" ma:internalName="l4ba906edc45473eb13c092227ac9e49" ma:taxonomyFieldName="Department_x0020_Type" ma:displayName="Department" ma:default="" ma:fieldId="{54ba906e-dc45-473e-b13c-092227ac9e49}" ma:taxonomyMulti="true" ma:sspId="61e09954-7ca0-41ec-b279-33dba56ed054" ma:termSetId="b8528b74-ed3f-411b-9473-76e1791b003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4ba906edc45473eb13c092227ac9e49 xmlns="8ccc4631-9afc-4718-b120-5e2e37a03cc7">
      <Terms xmlns="http://schemas.microsoft.com/office/infopath/2007/PartnerControls"/>
    </l4ba906edc45473eb13c092227ac9e49>
    <TaxCatchAll xmlns="8ccc4631-9afc-4718-b120-5e2e37a03cc7"/>
    <a2118650a77a4a97b805ceb1a6b3e3dc xmlns="8ccc4631-9afc-4718-b120-5e2e37a03cc7">
      <Terms xmlns="http://schemas.microsoft.com/office/infopath/2007/PartnerControls"/>
    </a2118650a77a4a97b805ceb1a6b3e3dc>
    <d0747cfb6ae7448aa5f5fea81ef00a8a xmlns="8ccc4631-9afc-4718-b120-5e2e37a03cc7">
      <Terms xmlns="http://schemas.microsoft.com/office/infopath/2007/PartnerControls"/>
    </d0747cfb6ae7448aa5f5fea81ef00a8a>
    <_dlc_DocId xmlns="8ccc4631-9afc-4718-b120-5e2e37a03cc7">PROJ-2005426192-167</_dlc_DocId>
    <_dlc_DocIdUrl xmlns="8ccc4631-9afc-4718-b120-5e2e37a03cc7">
      <Url>http://thedock.gbrmpa.gov.au/sites/Projects/P000462/_layouts/15/DocIdRedir.aspx?ID=PROJ-2005426192-167</Url>
      <Description>PROJ-2005426192-167</Description>
    </_dlc_DocIdUrl>
  </documentManagement>
</p:properties>
</file>

<file path=customXml/item3.xml><?xml version="1.0" encoding="utf-8"?>
<?mso-contentType ?>
<spe:Receivers xmlns:spe="http://schemas.microsoft.com/sharepoint/events">
  <Receiver>
    <Name/>
    <Synchronization>Asynchronous</Synchronization>
    <Type>10003</Type>
    <SequenceNumber>10000</SequenceNumber>
    <Assembly>RecordPoint.Active.UI, Version=1.0.0.0, Culture=neutral, PublicKeyToken=d49476ae5b650bf3</Assembly>
    <Class>RecordPoint.Active.UI.Events.WorkflowItemEventReceiver</Class>
    <Data/>
    <Filter/>
  </Receiver>
  <Receiver>
    <Name/>
    <Synchronization>Synchronous</Synchronization>
    <Type>3</Type>
    <SequenceNumber>10000</SequenceNumber>
    <Assembly>RecordPoint.Active.UI, Version=1.0.0.0, Culture=neutral, PublicKeyToken=d49476ae5b650bf3</Assembly>
    <Class>RecordPoint.Active.UI.Events.WorkflowItemEventReceiver</Class>
    <Data/>
    <Filter/>
  </Receiver>
  <Receiver>
    <Name/>
    <Synchronization>Asynchronous</Synchronization>
    <Type>10009</Type>
    <SequenceNumber>10000</SequenceNumber>
    <Assembly>RecordPoint.Active.UI, Version=1.0.0.0, Culture=neutral, PublicKeyToken=d49476ae5b650bf3</Assembly>
    <Class>RecordPoint.Active.UI.Events.WorkflowItemEventReceiver</Class>
    <Data/>
    <Filter/>
  </Receiver>
  <Receiver>
    <Name/>
    <Synchronization>Synchronous</Synchronization>
    <Type>9</Type>
    <SequenceNumber>10000</SequenceNumber>
    <Assembly>RecordPoint.Active.UI, Version=1.0.0.0, Culture=neutral, PublicKeyToken=d49476ae5b650bf3</Assembly>
    <Class>RecordPoint.Active.UI.Events.WorkflowItemEventReceiver</Class>
    <Data/>
    <Filter/>
  </Receiver>
  <Receiver>
    <Name/>
    <Synchronization>Asynchronous</Synchronization>
    <Type>10103</Type>
    <SequenceNumber>10000</SequenceNumber>
    <Assembly>RecordPoint.Active.UI, Version=1.0.0.0, Culture=neutral, PublicKeyToken=d49476ae5b650bf3</Assembly>
    <Class>RecordPoint.Active.UI.Events.WorkflowListEventReceiver</Class>
    <Data/>
    <Filter/>
  </Receiver>
  <Receiver>
    <Name/>
    <Synchronization>Synchronous</Synchronization>
    <Type>102</Type>
    <SequenceNumber>10000</SequenceNumber>
    <Assembly>RecordPoint.Active.UI, Version=1.0.0.0, Culture=neutral, PublicKeyToken=d49476ae5b650bf3</Assembly>
    <Class>RecordPoint.Active.UI.Events.WorkflowListEventReceiver</Class>
    <Data/>
    <Filter/>
  </Receiver>
  <Receiver>
    <Name/>
    <Synchronization>Asynchronous</Synchronization>
    <Type>10105</Type>
    <SequenceNumber>10000</SequenceNumber>
    <Assembly>RecordPoint.Active.UI, Version=1.0.0.0, Culture=neutral, PublicKeyToken=d49476ae5b650bf3</Assembly>
    <Class>RecordPoint.Active.UI.Events.WorkflowListEventReceiver</Class>
    <Data/>
    <Filter/>
  </Receiver>
  <Receiver>
    <Name/>
    <Synchronization>Synchronous</Synchronization>
    <Type>105</Type>
    <SequenceNumber>10000</SequenceNumber>
    <Assembly>RecordPoint.Active.UI, Version=1.0.0.0, Culture=neutral, PublicKeyToken=d49476ae5b650bf3</Assembly>
    <Class>RecordPoint.Active.UI.Events.WorkflowListEventReceiver</Class>
    <Data/>
    <Filter/>
  </Receiver>
  <Receiver>
    <Name/>
    <Synchronization>Asynchronous</Synchronization>
    <Type>10002</Type>
    <SequenceNumber>10000</SequenceNumber>
    <Assembly>RecordPoint.Active.UI, Version=1.0.0.0, Culture=neutral, PublicKeyToken=d49476ae5b650bf3</Assembly>
    <Class>RecordPoint.Active.UI.Events.WorkflowItemEventReceiver</Class>
    <Data/>
    <Filter/>
  </Receiver>
  <Receiver>
    <Name/>
    <Synchronization>Synchronous</Synchronization>
    <Type>2</Type>
    <SequenceNumber>10000</SequenceNumber>
    <Assembly>RecordPoint.Active.UI, Version=1.0.0.0, Culture=neutral, PublicKeyToken=d49476ae5b650bf3</Assembly>
    <Class>RecordPoint.Active.UI.Events.WorkflowItemEventReceiver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7D785E-7D7A-4A12-95D6-FCAF17F22D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c4631-9afc-4718-b120-5e2e37a03c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F67D2E-7849-43FB-8AFD-EB24697C7A0B}">
  <ds:schemaRefs>
    <ds:schemaRef ds:uri="http://purl.org/dc/dcmitype/"/>
    <ds:schemaRef ds:uri="http://schemas.microsoft.com/office/2006/metadata/properties"/>
    <ds:schemaRef ds:uri="8ccc4631-9afc-4718-b120-5e2e37a03cc7"/>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74907241-F1B7-4261-9AF8-FA8C62C922D3}">
  <ds:schemaRefs>
    <ds:schemaRef ds:uri="http://schemas.microsoft.com/sharepoint/events"/>
  </ds:schemaRefs>
</ds:datastoreItem>
</file>

<file path=customXml/itemProps4.xml><?xml version="1.0" encoding="utf-8"?>
<ds:datastoreItem xmlns:ds="http://schemas.openxmlformats.org/officeDocument/2006/customXml" ds:itemID="{CDB3CEFB-A8E2-409E-9DAD-63AB9FCF57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1324</TotalTime>
  <Words>2504</Words>
  <Application>Microsoft Office PowerPoint</Application>
  <PresentationFormat>Widescreen</PresentationFormat>
  <Paragraphs>313</Paragraphs>
  <Slides>58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apercu-pro</vt:lpstr>
      <vt:lpstr>Arial</vt:lpstr>
      <vt:lpstr>Arial Body</vt:lpstr>
      <vt:lpstr>Calibri</vt:lpstr>
      <vt:lpstr>Times New Roman</vt:lpstr>
      <vt:lpstr>Wingdings</vt:lpstr>
      <vt:lpstr>Office Theme</vt:lpstr>
      <vt:lpstr>Be a Marine Biologist for a Day </vt:lpstr>
      <vt:lpstr>PowerPoint Presentation</vt:lpstr>
      <vt:lpstr>PowerPoint Presentation</vt:lpstr>
      <vt:lpstr>PowerPoint Presentation</vt:lpstr>
      <vt:lpstr>How can I help the  Great Barrier Reef?</vt:lpstr>
      <vt:lpstr>PowerPoint Presentation</vt:lpstr>
      <vt:lpstr>What we count in 10 minutes.</vt:lpstr>
      <vt:lpstr>PowerPoint Presentation</vt:lpstr>
      <vt:lpstr>Why GBRMPA counts these species.</vt:lpstr>
      <vt:lpstr>PowerPoint Presentation</vt:lpstr>
      <vt:lpstr>You are to complete this table.</vt:lpstr>
      <vt:lpstr>Tally as you go. Total at the end.</vt:lpstr>
      <vt:lpstr>PowerPoint Presentation</vt:lpstr>
      <vt:lpstr>Why count sea cucumbers?</vt:lpstr>
      <vt:lpstr>PowerPoint Presentation</vt:lpstr>
      <vt:lpstr>PowerPoint Presentation</vt:lpstr>
      <vt:lpstr>PowerPoint Presentation</vt:lpstr>
      <vt:lpstr>PowerPoint Presentation</vt:lpstr>
      <vt:lpstr>PowerPoint Presentation</vt:lpstr>
      <vt:lpstr>Why count butterflyfish?</vt:lpstr>
      <vt:lpstr>PowerPoint Presentation</vt:lpstr>
      <vt:lpstr>Why count grazing herbivores? Parrotfish / Surgeonfish / Rabbitfish / Unicornfish</vt:lpstr>
      <vt:lpstr>PowerPoint Presentation</vt:lpstr>
      <vt:lpstr>Why count cods and groupers? &gt;50cm</vt:lpstr>
      <vt:lpstr>PowerPoint Presentation</vt:lpstr>
      <vt:lpstr>Why count coral trout? &lt;38cm / &gt;38cm</vt:lpstr>
      <vt:lpstr>Spot the difference. Hint: compare the shape of the tail.</vt:lpstr>
      <vt:lpstr>PowerPoint Presentation</vt:lpstr>
      <vt:lpstr>Why count Maori wrasse?</vt:lpstr>
      <vt:lpstr>PowerPoint Presentation</vt:lpstr>
      <vt:lpstr>Why count sea turtles? Green / Hawksbill / other</vt:lpstr>
      <vt:lpstr>PowerPoint Presentation</vt:lpstr>
      <vt:lpstr>PowerPoint Presentation</vt:lpstr>
      <vt:lpstr>PowerPoint Presentation</vt:lpstr>
      <vt:lpstr>PowerPoint Presentation</vt:lpstr>
      <vt:lpstr>PowerPoint Presentation</vt:lpstr>
      <vt:lpstr>PowerPoint Presentation</vt:lpstr>
      <vt:lpstr>Why count sharks? Whitetip / Blacktip / other</vt:lpstr>
      <vt:lpstr>PowerPoint Presentation</vt:lpstr>
      <vt:lpstr>PowerPoint Presentation</vt:lpstr>
      <vt:lpstr>PowerPoint Presentation</vt:lpstr>
      <vt:lpstr>Count the adults and juveniles. Juveniles are smaller than your hand.</vt:lpstr>
      <vt:lpstr>Why report all crown-of-thorns starfish?</vt:lpstr>
      <vt:lpstr>Why report all crown-of-thorns starfish?</vt:lpstr>
      <vt:lpstr>PowerPoint Presentation</vt:lpstr>
      <vt:lpstr>PowerPoint Presentation</vt:lpstr>
      <vt:lpstr>PowerPoint Presentation</vt:lpstr>
      <vt:lpstr>PowerPoint Presentation</vt:lpstr>
      <vt:lpstr>PowerPoint Presentation</vt:lpstr>
      <vt:lpstr>PowerPoint Presentation</vt:lpstr>
      <vt:lpstr>10 minute timed swim.</vt:lpstr>
      <vt:lpstr>10 minute timed swim.</vt:lpstr>
      <vt:lpstr>PowerPoint Presentation</vt:lpstr>
      <vt:lpstr>PowerPoint Presentation</vt:lpstr>
      <vt:lpstr>After the survey, you will be shown how to fill in this form. There is a copy in your activity book. Bring your data too!</vt:lpstr>
      <vt:lpstr>After the count, you will be shown how to fill in this form. Bring your activity books (and results sheets) with you!</vt:lpstr>
      <vt:lpstr>Let’s go!</vt:lpstr>
      <vt:lpstr>Let’s 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Ham</dc:creator>
  <cp:lastModifiedBy>Julie Spencer</cp:lastModifiedBy>
  <cp:revision>139</cp:revision>
  <dcterms:created xsi:type="dcterms:W3CDTF">2021-08-15T07:02:58Z</dcterms:created>
  <dcterms:modified xsi:type="dcterms:W3CDTF">2021-11-05T00:14:40Z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0x010100441936E5D27A4AF2935B3316DA024CF200B1A9D9972D1440619AFD507BD907ADAB0034A19E061A461540A8C9F28B84B7E298</vt:lpwstr>
  </property>
  <property fmtid="{D5CDD505-2E9C-101B-9397-08002B2CF9AE}" pid="3" name="DocumentSetDescription">
    <vt:lpwstr>Completed versions of resources. All proofread and graphically designed.</vt:lpwstr>
  </property>
  <property fmtid="{D5CDD505-2E9C-101B-9397-08002B2CF9AE}" pid="4" name="_dlc_DocIdItemGuid">
    <vt:lpwstr>e2caa4f4-d858-491c-a90f-af084e77abb8</vt:lpwstr>
  </property>
  <property fmtid="{D5CDD505-2E9C-101B-9397-08002B2CF9AE}" pid="5" name="TitusGUID">
    <vt:lpwstr>0359c1d6-eec5-4749-8d79-f61e2e99f53e</vt:lpwstr>
  </property>
  <property fmtid="{D5CDD505-2E9C-101B-9397-08002B2CF9AE}" pid="6" name="SEC">
    <vt:lpwstr>OFFICIAL</vt:lpwstr>
  </property>
  <property fmtid="{D5CDD505-2E9C-101B-9397-08002B2CF9AE}" pid="7" name="Document Type">
    <vt:lpwstr/>
  </property>
  <property fmtid="{D5CDD505-2E9C-101B-9397-08002B2CF9AE}" pid="8" name="ProjectPhase">
    <vt:lpwstr/>
  </property>
  <property fmtid="{D5CDD505-2E9C-101B-9397-08002B2CF9AE}" pid="9" name="Department Type">
    <vt:lpwstr/>
  </property>
  <property fmtid="{D5CDD505-2E9C-101B-9397-08002B2CF9AE}" pid="10" name="RecordPoint_WorkflowType">
    <vt:lpwstr>ActiveSubmitStub</vt:lpwstr>
  </property>
  <property fmtid="{D5CDD505-2E9C-101B-9397-08002B2CF9AE}" pid="11" name="RecordPoint_ActiveItemListId">
    <vt:lpwstr>{e8968628-43cb-4961-977c-b8e20085cb27}</vt:lpwstr>
  </property>
  <property fmtid="{D5CDD505-2E9C-101B-9397-08002B2CF9AE}" pid="12" name="RecordPoint_ActiveItemUniqueId">
    <vt:lpwstr>{e2caa4f4-d858-491c-a90f-af084e77abb8}</vt:lpwstr>
  </property>
  <property fmtid="{D5CDD505-2E9C-101B-9397-08002B2CF9AE}" pid="13" name="RecordPoint_ActiveItemWebId">
    <vt:lpwstr>{0ebf386d-8ac7-4b0d-a44d-de50c59d0e94}</vt:lpwstr>
  </property>
  <property fmtid="{D5CDD505-2E9C-101B-9397-08002B2CF9AE}" pid="14" name="RecordPoint_ActiveItemSiteId">
    <vt:lpwstr>{8ce9eba2-d4a5-4da0-9276-1d47a92e9210}</vt:lpwstr>
  </property>
</Properties>
</file>