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18"/>
  </p:notesMasterIdLst>
  <p:sldIdLst>
    <p:sldId id="257" r:id="rId6"/>
    <p:sldId id="1531" r:id="rId7"/>
    <p:sldId id="1532" r:id="rId8"/>
    <p:sldId id="1142" r:id="rId9"/>
    <p:sldId id="1143" r:id="rId10"/>
    <p:sldId id="1208" r:id="rId11"/>
    <p:sldId id="1144" r:id="rId12"/>
    <p:sldId id="259" r:id="rId13"/>
    <p:sldId id="1484" r:id="rId14"/>
    <p:sldId id="260" r:id="rId15"/>
    <p:sldId id="1444" r:id="rId16"/>
    <p:sldId id="1227" r:id="rId17"/>
    <p:sldId id="1442" r:id="rId18"/>
    <p:sldId id="1487" r:id="rId19"/>
    <p:sldId id="1240" r:id="rId20"/>
    <p:sldId id="1443" r:id="rId21"/>
    <p:sldId id="1488" r:id="rId22"/>
    <p:sldId id="1241" r:id="rId23"/>
    <p:sldId id="1489" r:id="rId24"/>
    <p:sldId id="1490" r:id="rId25"/>
    <p:sldId id="1446" r:id="rId26"/>
    <p:sldId id="1250" r:id="rId27"/>
    <p:sldId id="1491" r:id="rId28"/>
    <p:sldId id="1251" r:id="rId29"/>
    <p:sldId id="1492" r:id="rId30"/>
    <p:sldId id="1493" r:id="rId31"/>
    <p:sldId id="1449" r:id="rId32"/>
    <p:sldId id="1259" r:id="rId33"/>
    <p:sldId id="1494" r:id="rId34"/>
    <p:sldId id="1260" r:id="rId35"/>
    <p:sldId id="1495" r:id="rId36"/>
    <p:sldId id="1496" r:id="rId37"/>
    <p:sldId id="1452" r:id="rId38"/>
    <p:sldId id="1453" r:id="rId39"/>
    <p:sldId id="1497" r:id="rId40"/>
    <p:sldId id="1271" r:id="rId41"/>
    <p:sldId id="1498" r:id="rId42"/>
    <p:sldId id="1499" r:id="rId43"/>
    <p:sldId id="1500" r:id="rId44"/>
    <p:sldId id="1501" r:id="rId45"/>
    <p:sldId id="1502" r:id="rId46"/>
    <p:sldId id="1503" r:id="rId47"/>
    <p:sldId id="1504" r:id="rId48"/>
    <p:sldId id="1505" r:id="rId49"/>
    <p:sldId id="1506" r:id="rId50"/>
    <p:sldId id="1507" r:id="rId51"/>
    <p:sldId id="1456" r:id="rId52"/>
    <p:sldId id="1284" r:id="rId53"/>
    <p:sldId id="1508" r:id="rId54"/>
    <p:sldId id="1285" r:id="rId55"/>
    <p:sldId id="1509" r:id="rId56"/>
    <p:sldId id="1295" r:id="rId57"/>
    <p:sldId id="1459" r:id="rId58"/>
    <p:sldId id="1460" r:id="rId59"/>
    <p:sldId id="1510" r:id="rId60"/>
    <p:sldId id="1298" r:id="rId61"/>
    <p:sldId id="1299" r:id="rId62"/>
    <p:sldId id="1511" r:id="rId63"/>
    <p:sldId id="1304" r:id="rId64"/>
    <p:sldId id="1463" r:id="rId65"/>
    <p:sldId id="1464" r:id="rId66"/>
    <p:sldId id="1512" r:id="rId67"/>
    <p:sldId id="1307" r:id="rId68"/>
    <p:sldId id="1513" r:id="rId69"/>
    <p:sldId id="1514" r:id="rId70"/>
    <p:sldId id="1312" r:id="rId71"/>
    <p:sldId id="1467" r:id="rId72"/>
    <p:sldId id="1468" r:id="rId73"/>
    <p:sldId id="1515" r:id="rId74"/>
    <p:sldId id="1315" r:id="rId75"/>
    <p:sldId id="1324" r:id="rId76"/>
    <p:sldId id="1470" r:id="rId77"/>
    <p:sldId id="907" r:id="rId78"/>
    <p:sldId id="1326" r:id="rId79"/>
    <p:sldId id="1317" r:id="rId80"/>
    <p:sldId id="1318" r:id="rId81"/>
    <p:sldId id="1319" r:id="rId82"/>
    <p:sldId id="1320" r:id="rId83"/>
    <p:sldId id="1321" r:id="rId84"/>
    <p:sldId id="1516" r:id="rId85"/>
    <p:sldId id="1328" r:id="rId86"/>
    <p:sldId id="1472" r:id="rId87"/>
    <p:sldId id="1473" r:id="rId88"/>
    <p:sldId id="1517" r:id="rId89"/>
    <p:sldId id="1331" r:id="rId90"/>
    <p:sldId id="1414" r:id="rId91"/>
    <p:sldId id="1475" r:id="rId92"/>
    <p:sldId id="1332" r:id="rId93"/>
    <p:sldId id="1518" r:id="rId94"/>
    <p:sldId id="1347" r:id="rId95"/>
    <p:sldId id="1477" r:id="rId96"/>
    <p:sldId id="1350" r:id="rId97"/>
    <p:sldId id="1361" r:id="rId98"/>
    <p:sldId id="1351" r:id="rId99"/>
    <p:sldId id="1523" r:id="rId100"/>
    <p:sldId id="1360" r:id="rId101"/>
    <p:sldId id="1524" r:id="rId102"/>
    <p:sldId id="1478" r:id="rId103"/>
    <p:sldId id="1479" r:id="rId104"/>
    <p:sldId id="1525" r:id="rId105"/>
    <p:sldId id="1480" r:id="rId106"/>
    <p:sldId id="1526" r:id="rId107"/>
    <p:sldId id="1481" r:id="rId108"/>
    <p:sldId id="1527" r:id="rId109"/>
    <p:sldId id="1519" r:id="rId110"/>
    <p:sldId id="1520" r:id="rId111"/>
    <p:sldId id="1521" r:id="rId112"/>
    <p:sldId id="1528" r:id="rId113"/>
    <p:sldId id="1522" r:id="rId114"/>
    <p:sldId id="1529" r:id="rId115"/>
    <p:sldId id="1483" r:id="rId116"/>
    <p:sldId id="1530"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A01739-89E7-A14D-A1C7-426E644FB9DB}">
          <p14:sldIdLst>
            <p14:sldId id="257"/>
            <p14:sldId id="1531"/>
            <p14:sldId id="1532"/>
            <p14:sldId id="1142"/>
            <p14:sldId id="1143"/>
            <p14:sldId id="1208"/>
            <p14:sldId id="1144"/>
            <p14:sldId id="259"/>
            <p14:sldId id="1484"/>
            <p14:sldId id="260"/>
            <p14:sldId id="1444"/>
            <p14:sldId id="1227"/>
            <p14:sldId id="1442"/>
            <p14:sldId id="1487"/>
            <p14:sldId id="1240"/>
            <p14:sldId id="1443"/>
            <p14:sldId id="1488"/>
            <p14:sldId id="1241"/>
            <p14:sldId id="1489"/>
            <p14:sldId id="1490"/>
            <p14:sldId id="1446"/>
            <p14:sldId id="1250"/>
            <p14:sldId id="1491"/>
            <p14:sldId id="1251"/>
            <p14:sldId id="1492"/>
            <p14:sldId id="1493"/>
            <p14:sldId id="1449"/>
            <p14:sldId id="1259"/>
            <p14:sldId id="1494"/>
            <p14:sldId id="1260"/>
            <p14:sldId id="1495"/>
            <p14:sldId id="1496"/>
            <p14:sldId id="1452"/>
            <p14:sldId id="1453"/>
            <p14:sldId id="1497"/>
            <p14:sldId id="1271"/>
            <p14:sldId id="1498"/>
            <p14:sldId id="1499"/>
            <p14:sldId id="1500"/>
            <p14:sldId id="1501"/>
            <p14:sldId id="1502"/>
            <p14:sldId id="1503"/>
            <p14:sldId id="1504"/>
            <p14:sldId id="1505"/>
            <p14:sldId id="1506"/>
            <p14:sldId id="1507"/>
            <p14:sldId id="1456"/>
            <p14:sldId id="1284"/>
            <p14:sldId id="1508"/>
            <p14:sldId id="1285"/>
            <p14:sldId id="1509"/>
            <p14:sldId id="1295"/>
            <p14:sldId id="1459"/>
            <p14:sldId id="1460"/>
            <p14:sldId id="1510"/>
            <p14:sldId id="1298"/>
            <p14:sldId id="1299"/>
            <p14:sldId id="1511"/>
            <p14:sldId id="1304"/>
            <p14:sldId id="1463"/>
            <p14:sldId id="1464"/>
            <p14:sldId id="1512"/>
            <p14:sldId id="1307"/>
            <p14:sldId id="1513"/>
            <p14:sldId id="1514"/>
            <p14:sldId id="1312"/>
            <p14:sldId id="1467"/>
            <p14:sldId id="1468"/>
            <p14:sldId id="1515"/>
            <p14:sldId id="1315"/>
            <p14:sldId id="1324"/>
            <p14:sldId id="1470"/>
            <p14:sldId id="907"/>
            <p14:sldId id="1326"/>
            <p14:sldId id="1317"/>
            <p14:sldId id="1318"/>
            <p14:sldId id="1319"/>
            <p14:sldId id="1320"/>
            <p14:sldId id="1321"/>
            <p14:sldId id="1516"/>
            <p14:sldId id="1328"/>
            <p14:sldId id="1472"/>
            <p14:sldId id="1473"/>
            <p14:sldId id="1517"/>
            <p14:sldId id="1331"/>
            <p14:sldId id="1414"/>
            <p14:sldId id="1475"/>
            <p14:sldId id="1332"/>
            <p14:sldId id="1518"/>
            <p14:sldId id="1347"/>
            <p14:sldId id="1477"/>
            <p14:sldId id="1350"/>
            <p14:sldId id="1361"/>
            <p14:sldId id="1351"/>
            <p14:sldId id="1523"/>
            <p14:sldId id="1360"/>
            <p14:sldId id="1524"/>
            <p14:sldId id="1478"/>
            <p14:sldId id="1479"/>
            <p14:sldId id="1525"/>
            <p14:sldId id="1480"/>
            <p14:sldId id="1526"/>
            <p14:sldId id="1481"/>
            <p14:sldId id="1527"/>
            <p14:sldId id="1519"/>
            <p14:sldId id="1520"/>
            <p14:sldId id="1521"/>
            <p14:sldId id="1528"/>
            <p14:sldId id="1522"/>
            <p14:sldId id="1529"/>
            <p14:sldId id="1483"/>
            <p14:sldId id="15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D4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66"/>
    <p:restoredTop sz="91823"/>
  </p:normalViewPr>
  <p:slideViewPr>
    <p:cSldViewPr snapToGrid="0" snapToObjects="1" showGuides="1">
      <p:cViewPr varScale="1">
        <p:scale>
          <a:sx n="96" d="100"/>
          <a:sy n="96" d="100"/>
        </p:scale>
        <p:origin x="108" y="30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presProps" Target="pres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0B994-175D-1F4D-AAAF-A7D442664A8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42E52-36FF-A241-B71F-ABA947B51DE1}" type="slidenum">
              <a:rPr lang="en-US" smtClean="0"/>
              <a:t>‹#›</a:t>
            </a:fld>
            <a:endParaRPr lang="en-US"/>
          </a:p>
        </p:txBody>
      </p:sp>
    </p:spTree>
    <p:extLst>
      <p:ext uri="{BB962C8B-B14F-4D97-AF65-F5344CB8AC3E}">
        <p14:creationId xmlns:p14="http://schemas.microsoft.com/office/powerpoint/2010/main" val="160581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sz="1200" kern="1200" dirty="0">
                <a:solidFill>
                  <a:schemeClr val="tx1"/>
                </a:solidFill>
                <a:effectLst/>
                <a:latin typeface="+mn-lt"/>
                <a:ea typeface="+mn-ea"/>
                <a:cs typeface="+mn-cs"/>
              </a:rPr>
              <a:t>L. </a:t>
            </a:r>
            <a:r>
              <a:rPr lang="en-AU" sz="1200" kern="1200">
                <a:solidFill>
                  <a:schemeClr val="tx1"/>
                </a:solidFill>
                <a:effectLst/>
                <a:latin typeface="+mn-lt"/>
                <a:ea typeface="+mn-ea"/>
                <a:cs typeface="+mn-cs"/>
              </a:rPr>
              <a:t>Zell</a:t>
            </a:r>
            <a:r>
              <a:rPr lang="en-AU" baseline="0"/>
              <a:t>, </a:t>
            </a:r>
            <a:r>
              <a:rPr lang="en-AU"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a:t>
            </a:fld>
            <a:endParaRPr lang="en-US"/>
          </a:p>
        </p:txBody>
      </p:sp>
    </p:spTree>
    <p:extLst>
      <p:ext uri="{BB962C8B-B14F-4D97-AF65-F5344CB8AC3E}">
        <p14:creationId xmlns:p14="http://schemas.microsoft.com/office/powerpoint/2010/main" val="114911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Sumerling</a:t>
            </a:r>
            <a:r>
              <a:rPr lang="en-AU" dirty="0"/>
              <a:t>, </a:t>
            </a:r>
            <a:r>
              <a:rPr lang="en-US" dirty="0"/>
              <a:t>Copyright </a:t>
            </a:r>
            <a:r>
              <a:rPr lang="en-AU" baseline="0" dirty="0"/>
              <a:t>Commonwealth Government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24</a:t>
            </a:fld>
            <a:endParaRPr lang="en-US"/>
          </a:p>
        </p:txBody>
      </p:sp>
    </p:spTree>
    <p:extLst>
      <p:ext uri="{BB962C8B-B14F-4D97-AF65-F5344CB8AC3E}">
        <p14:creationId xmlns:p14="http://schemas.microsoft.com/office/powerpoint/2010/main" val="392907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T. Mayne,</a:t>
            </a:r>
            <a:r>
              <a:rPr lang="en-AU" baseline="0" dirty="0"/>
              <a:t> </a:t>
            </a:r>
            <a:r>
              <a:rPr lang="en-US"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26</a:t>
            </a:fld>
            <a:endParaRPr lang="en-US"/>
          </a:p>
        </p:txBody>
      </p:sp>
    </p:spTree>
    <p:extLst>
      <p:ext uri="{BB962C8B-B14F-4D97-AF65-F5344CB8AC3E}">
        <p14:creationId xmlns:p14="http://schemas.microsoft.com/office/powerpoint/2010/main" val="758331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J. Jones, </a:t>
            </a:r>
            <a:r>
              <a:rPr lang="en-US"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30</a:t>
            </a:fld>
            <a:endParaRPr lang="en-US"/>
          </a:p>
        </p:txBody>
      </p:sp>
    </p:spTree>
    <p:extLst>
      <p:ext uri="{BB962C8B-B14F-4D97-AF65-F5344CB8AC3E}">
        <p14:creationId xmlns:p14="http://schemas.microsoft.com/office/powerpoint/2010/main" val="1155785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Jones, </a:t>
            </a:r>
            <a:r>
              <a:rPr lang="en-US"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32</a:t>
            </a:fld>
            <a:endParaRPr lang="en-US"/>
          </a:p>
        </p:txBody>
      </p:sp>
    </p:spTree>
    <p:extLst>
      <p:ext uri="{BB962C8B-B14F-4D97-AF65-F5344CB8AC3E}">
        <p14:creationId xmlns:p14="http://schemas.microsoft.com/office/powerpoint/2010/main" val="3001429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W. Gladstone, </a:t>
            </a:r>
            <a:r>
              <a:rPr lang="en-US" baseline="0"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36</a:t>
            </a:fld>
            <a:endParaRPr lang="en-US"/>
          </a:p>
        </p:txBody>
      </p:sp>
    </p:spTree>
    <p:extLst>
      <p:ext uri="{BB962C8B-B14F-4D97-AF65-F5344CB8AC3E}">
        <p14:creationId xmlns:p14="http://schemas.microsoft.com/office/powerpoint/2010/main" val="4120929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C. Jones, 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38</a:t>
            </a:fld>
            <a:endParaRPr lang="en-US"/>
          </a:p>
        </p:txBody>
      </p:sp>
    </p:spTree>
    <p:extLst>
      <p:ext uri="{BB962C8B-B14F-4D97-AF65-F5344CB8AC3E}">
        <p14:creationId xmlns:p14="http://schemas.microsoft.com/office/powerpoint/2010/main" val="2560280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J. Jones, 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40</a:t>
            </a:fld>
            <a:endParaRPr lang="en-US"/>
          </a:p>
        </p:txBody>
      </p:sp>
    </p:spTree>
    <p:extLst>
      <p:ext uri="{BB962C8B-B14F-4D97-AF65-F5344CB8AC3E}">
        <p14:creationId xmlns:p14="http://schemas.microsoft.com/office/powerpoint/2010/main" val="97920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W. </a:t>
            </a:r>
            <a:r>
              <a:rPr lang="en-AU" dirty="0" err="1"/>
              <a:t>Gladetone</a:t>
            </a:r>
            <a:r>
              <a:rPr lang="en-AU" dirty="0"/>
              <a:t>, Copyright Commonwealth of Australia (GBRMPA)</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42</a:t>
            </a:fld>
            <a:endParaRPr lang="en-US"/>
          </a:p>
        </p:txBody>
      </p:sp>
    </p:spTree>
    <p:extLst>
      <p:ext uri="{BB962C8B-B14F-4D97-AF65-F5344CB8AC3E}">
        <p14:creationId xmlns:p14="http://schemas.microsoft.com/office/powerpoint/2010/main" val="2485397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 Smith, Copyright Commonwealth of Australia (GBMPA)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44</a:t>
            </a:fld>
            <a:endParaRPr lang="en-US"/>
          </a:p>
        </p:txBody>
      </p:sp>
    </p:spTree>
    <p:extLst>
      <p:ext uri="{BB962C8B-B14F-4D97-AF65-F5344CB8AC3E}">
        <p14:creationId xmlns:p14="http://schemas.microsoft.com/office/powerpoint/2010/main" val="3174641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baseline="0"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46</a:t>
            </a:fld>
            <a:endParaRPr lang="en-US"/>
          </a:p>
        </p:txBody>
      </p:sp>
    </p:spTree>
    <p:extLst>
      <p:ext uri="{BB962C8B-B14F-4D97-AF65-F5344CB8AC3E}">
        <p14:creationId xmlns:p14="http://schemas.microsoft.com/office/powerpoint/2010/main" val="2683273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t>This PowerPoint is designed for you to (edit and) save as a PDF and print to use as a flip book at the snorkel site. </a:t>
            </a:r>
          </a:p>
          <a:p>
            <a:pPr algn="l"/>
            <a:r>
              <a:rPr lang="en-AU" sz="1200" dirty="0"/>
              <a:t>Print double-sided (along short side). Print and laminate. Or print on waterproof paper (sold at </a:t>
            </a:r>
            <a:r>
              <a:rPr lang="en-AU" sz="1200" dirty="0" err="1"/>
              <a:t>OfficeWorks</a:t>
            </a:r>
            <a:r>
              <a:rPr lang="en-AU" sz="1200" dirty="0"/>
              <a:t>). </a:t>
            </a:r>
          </a:p>
          <a:p>
            <a:pPr algn="l"/>
            <a:r>
              <a:rPr lang="en-AU" sz="1200" dirty="0"/>
              <a:t>Hole punch and secure along the top (ensure pages can flip over easily). Flip the pages over as you go.</a:t>
            </a:r>
          </a:p>
          <a:p>
            <a:pPr algn="l"/>
            <a:r>
              <a:rPr lang="en-AU" sz="1200" u="sng" dirty="0"/>
              <a:t>The pages are organised so that when you flip to the next page, and the students have it in front of them to see, you’re reading out loud the corresponding text on the back of the previous page. </a:t>
            </a:r>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4</a:t>
            </a:fld>
            <a:endParaRPr lang="en-US"/>
          </a:p>
        </p:txBody>
      </p:sp>
    </p:spTree>
    <p:extLst>
      <p:ext uri="{BB962C8B-B14F-4D97-AF65-F5344CB8AC3E}">
        <p14:creationId xmlns:p14="http://schemas.microsoft.com/office/powerpoint/2010/main" val="1473060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Hurford</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50</a:t>
            </a:fld>
            <a:endParaRPr lang="en-US"/>
          </a:p>
        </p:txBody>
      </p:sp>
    </p:spTree>
    <p:extLst>
      <p:ext uri="{BB962C8B-B14F-4D97-AF65-F5344CB8AC3E}">
        <p14:creationId xmlns:p14="http://schemas.microsoft.com/office/powerpoint/2010/main" val="45355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K. </a:t>
            </a:r>
            <a:r>
              <a:rPr lang="en-AU" dirty="0" err="1"/>
              <a:t>McClymont</a:t>
            </a:r>
            <a:r>
              <a:rPr lang="en-AU" dirty="0"/>
              <a:t>, </a:t>
            </a:r>
            <a:r>
              <a:rPr lang="en-US" dirty="0"/>
              <a:t>Copyright Commonwealth of Australia (GBRMPA)</a:t>
            </a:r>
            <a:r>
              <a:rPr lang="en-AU" dirty="0"/>
              <a:t>; (Middle) </a:t>
            </a:r>
            <a:r>
              <a:rPr lang="en-AU" dirty="0" err="1"/>
              <a:t>J.Hurford</a:t>
            </a:r>
            <a:r>
              <a:rPr lang="en-AU" dirty="0"/>
              <a:t>, </a:t>
            </a:r>
            <a:r>
              <a:rPr lang="en-US" dirty="0"/>
              <a:t>Copyright Commonwealth of Australia (GBRMPA)</a:t>
            </a:r>
            <a:r>
              <a:rPr lang="en-AU" dirty="0"/>
              <a:t>; (Right) P. </a:t>
            </a:r>
            <a:r>
              <a:rPr lang="en-AU" dirty="0" err="1"/>
              <a:t>McGinnity</a:t>
            </a:r>
            <a:r>
              <a:rPr lang="en-AU" dirty="0"/>
              <a:t>,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52</a:t>
            </a:fld>
            <a:endParaRPr lang="en-US"/>
          </a:p>
        </p:txBody>
      </p:sp>
    </p:spTree>
    <p:extLst>
      <p:ext uri="{BB962C8B-B14F-4D97-AF65-F5344CB8AC3E}">
        <p14:creationId xmlns:p14="http://schemas.microsoft.com/office/powerpoint/2010/main" val="3144452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S. </a:t>
            </a:r>
            <a:r>
              <a:rPr lang="en-AU" dirty="0" err="1"/>
              <a:t>Summerhays</a:t>
            </a:r>
            <a:r>
              <a:rPr lang="en-AU" dirty="0"/>
              <a:t>, </a:t>
            </a:r>
            <a:r>
              <a:rPr lang="en-US"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56</a:t>
            </a:fld>
            <a:endParaRPr lang="en-US"/>
          </a:p>
        </p:txBody>
      </p:sp>
    </p:spTree>
    <p:extLst>
      <p:ext uri="{BB962C8B-B14F-4D97-AF65-F5344CB8AC3E}">
        <p14:creationId xmlns:p14="http://schemas.microsoft.com/office/powerpoint/2010/main" val="3394402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N. Collins, </a:t>
            </a:r>
            <a:r>
              <a:rPr lang="en-US" dirty="0"/>
              <a:t>Copyright Commonwealth of Australia (GBRMPA)</a:t>
            </a:r>
            <a:r>
              <a:rPr lang="en-AU" dirty="0"/>
              <a:t>; (Right) G. Goby, </a:t>
            </a:r>
            <a:r>
              <a:rPr lang="en-US" dirty="0"/>
              <a:t>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57</a:t>
            </a:fld>
            <a:endParaRPr lang="en-US"/>
          </a:p>
        </p:txBody>
      </p:sp>
    </p:spTree>
    <p:extLst>
      <p:ext uri="{BB962C8B-B14F-4D97-AF65-F5344CB8AC3E}">
        <p14:creationId xmlns:p14="http://schemas.microsoft.com/office/powerpoint/2010/main" val="3654142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T. Mayne,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59</a:t>
            </a:fld>
            <a:endParaRPr lang="en-US"/>
          </a:p>
        </p:txBody>
      </p:sp>
    </p:spTree>
    <p:extLst>
      <p:ext uri="{BB962C8B-B14F-4D97-AF65-F5344CB8AC3E}">
        <p14:creationId xmlns:p14="http://schemas.microsoft.com/office/powerpoint/2010/main" val="562772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63</a:t>
            </a:fld>
            <a:endParaRPr lang="en-US"/>
          </a:p>
        </p:txBody>
      </p:sp>
    </p:spTree>
    <p:extLst>
      <p:ext uri="{BB962C8B-B14F-4D97-AF65-F5344CB8AC3E}">
        <p14:creationId xmlns:p14="http://schemas.microsoft.com/office/powerpoint/2010/main" val="1365728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U. </a:t>
            </a:r>
            <a:r>
              <a:rPr lang="en-AU" dirty="0" err="1"/>
              <a:t>Englehardt</a:t>
            </a:r>
            <a:r>
              <a:rPr lang="en-AU" dirty="0"/>
              <a:t>,</a:t>
            </a:r>
            <a:r>
              <a:rPr lang="en-AU" baseline="0" dirty="0"/>
              <a:t> </a:t>
            </a:r>
            <a:r>
              <a:rPr lang="en-US" dirty="0"/>
              <a:t>Copyright Commonwealth of Australia (GBRMPA)</a:t>
            </a:r>
            <a:r>
              <a:rPr lang="en-AU" dirty="0"/>
              <a:t>;</a:t>
            </a:r>
            <a:r>
              <a:rPr lang="en-AU" baseline="0" dirty="0"/>
              <a:t> (Right) </a:t>
            </a:r>
            <a:r>
              <a:rPr lang="en-AU" dirty="0"/>
              <a:t>M.</a:t>
            </a:r>
            <a:r>
              <a:rPr lang="en-AU" baseline="0" dirty="0"/>
              <a:t> Simmons, </a:t>
            </a:r>
            <a:r>
              <a:rPr lang="en-US"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64</a:t>
            </a:fld>
            <a:endParaRPr lang="en-US"/>
          </a:p>
        </p:txBody>
      </p:sp>
    </p:spTree>
    <p:extLst>
      <p:ext uri="{BB962C8B-B14F-4D97-AF65-F5344CB8AC3E}">
        <p14:creationId xmlns:p14="http://schemas.microsoft.com/office/powerpoint/2010/main" val="1525330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U. Engelhardt, </a:t>
            </a:r>
            <a:r>
              <a:rPr lang="en-US" dirty="0"/>
              <a:t>Copyright Commonwealth of Australia (GBRMPA)</a:t>
            </a:r>
            <a:r>
              <a:rPr lang="en-AU" dirty="0"/>
              <a:t>; (Right)</a:t>
            </a:r>
            <a:r>
              <a:rPr lang="en-AU" baseline="0" dirty="0"/>
              <a:t> M. Simmons,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66</a:t>
            </a:fld>
            <a:endParaRPr lang="en-US"/>
          </a:p>
        </p:txBody>
      </p:sp>
    </p:spTree>
    <p:extLst>
      <p:ext uri="{BB962C8B-B14F-4D97-AF65-F5344CB8AC3E}">
        <p14:creationId xmlns:p14="http://schemas.microsoft.com/office/powerpoint/2010/main" val="253140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K. Hoppen,</a:t>
            </a:r>
            <a:r>
              <a:rPr lang="en-AU" baseline="0" dirty="0"/>
              <a:t> 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70</a:t>
            </a:fld>
            <a:endParaRPr lang="en-US"/>
          </a:p>
        </p:txBody>
      </p:sp>
    </p:spTree>
    <p:extLst>
      <p:ext uri="{BB962C8B-B14F-4D97-AF65-F5344CB8AC3E}">
        <p14:creationId xmlns:p14="http://schemas.microsoft.com/office/powerpoint/2010/main" val="550418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a:t>
            </a:r>
            <a:r>
              <a:rPr lang="en-AU" baseline="0" dirty="0"/>
              <a:t> 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71</a:t>
            </a:fld>
            <a:endParaRPr lang="en-US"/>
          </a:p>
        </p:txBody>
      </p:sp>
    </p:spTree>
    <p:extLst>
      <p:ext uri="{BB962C8B-B14F-4D97-AF65-F5344CB8AC3E}">
        <p14:creationId xmlns:p14="http://schemas.microsoft.com/office/powerpoint/2010/main" val="261901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overarching inquiry question that encompasses the entire BAMBFAD Program and is the starting slide to this presentation. </a:t>
            </a:r>
          </a:p>
        </p:txBody>
      </p:sp>
      <p:sp>
        <p:nvSpPr>
          <p:cNvPr id="4" name="Slide Number Placeholder 3"/>
          <p:cNvSpPr>
            <a:spLocks noGrp="1"/>
          </p:cNvSpPr>
          <p:nvPr>
            <p:ph type="sldNum" sz="quarter" idx="5"/>
          </p:nvPr>
        </p:nvSpPr>
        <p:spPr/>
        <p:txBody>
          <a:bodyPr/>
          <a:lstStyle/>
          <a:p>
            <a:fld id="{234FA360-BF07-4CF2-9CA5-041D33D8111D}" type="slidenum">
              <a:rPr lang="en-AU" smtClean="0"/>
              <a:t>5</a:t>
            </a:fld>
            <a:endParaRPr lang="en-AU"/>
          </a:p>
        </p:txBody>
      </p:sp>
    </p:spTree>
    <p:extLst>
      <p:ext uri="{BB962C8B-B14F-4D97-AF65-F5344CB8AC3E}">
        <p14:creationId xmlns:p14="http://schemas.microsoft.com/office/powerpoint/2010/main" val="107836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a:t>
            </a:r>
            <a:r>
              <a:rPr lang="en-AU" dirty="0" err="1"/>
              <a:t>www.gbrmpa.gov.au</a:t>
            </a:r>
            <a:r>
              <a:rPr lang="en-AU" dirty="0"/>
              <a:t>/our-work/threats-to-the-reef/marine-debris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Data: https://</a:t>
            </a:r>
            <a:r>
              <a:rPr lang="en-AU" dirty="0" err="1"/>
              <a:t>www.seeturtles.org</a:t>
            </a:r>
            <a:r>
              <a:rPr lang="en-AU" dirty="0"/>
              <a:t>/ocean-plastic</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72</a:t>
            </a:fld>
            <a:endParaRPr lang="en-US"/>
          </a:p>
        </p:txBody>
      </p:sp>
    </p:spTree>
    <p:extLst>
      <p:ext uri="{BB962C8B-B14F-4D97-AF65-F5344CB8AC3E}">
        <p14:creationId xmlns:p14="http://schemas.microsoft.com/office/powerpoint/2010/main" val="3919442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https://www.gbrmpa.gov.au/our-work/threats-to-the-reef/marine-debris</a:t>
            </a:r>
          </a:p>
        </p:txBody>
      </p:sp>
      <p:sp>
        <p:nvSpPr>
          <p:cNvPr id="4" name="Slide Number Placeholder 3"/>
          <p:cNvSpPr>
            <a:spLocks noGrp="1"/>
          </p:cNvSpPr>
          <p:nvPr>
            <p:ph type="sldNum" sz="quarter" idx="5"/>
          </p:nvPr>
        </p:nvSpPr>
        <p:spPr/>
        <p:txBody>
          <a:bodyPr/>
          <a:lstStyle/>
          <a:p>
            <a:fld id="{234FA360-BF07-4CF2-9CA5-041D33D8111D}" type="slidenum">
              <a:rPr lang="en-AU" smtClean="0"/>
              <a:t>73</a:t>
            </a:fld>
            <a:endParaRPr lang="en-AU"/>
          </a:p>
        </p:txBody>
      </p:sp>
    </p:spTree>
    <p:extLst>
      <p:ext uri="{BB962C8B-B14F-4D97-AF65-F5344CB8AC3E}">
        <p14:creationId xmlns:p14="http://schemas.microsoft.com/office/powerpoint/2010/main" val="1865880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Images: (Left) https://</a:t>
            </a:r>
            <a:r>
              <a:rPr lang="en-AU" dirty="0" err="1"/>
              <a:t>www.gbrmpa.gov.au</a:t>
            </a:r>
            <a:r>
              <a:rPr lang="en-AU" dirty="0"/>
              <a:t>/our-work/threats-to-the-reef/marine-debris; (Right) C. Miller, Copyright Commonwealth of Australia</a:t>
            </a:r>
            <a:r>
              <a:rPr lang="en-AU" baseline="0" dirty="0"/>
              <a:t>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74</a:t>
            </a:fld>
            <a:endParaRPr lang="en-US"/>
          </a:p>
        </p:txBody>
      </p:sp>
    </p:spTree>
    <p:extLst>
      <p:ext uri="{BB962C8B-B14F-4D97-AF65-F5344CB8AC3E}">
        <p14:creationId xmlns:p14="http://schemas.microsoft.com/office/powerpoint/2010/main" val="197000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K. Hoppen, Copyright Commonwealth of Australia (GBRMPA)</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75</a:t>
            </a:fld>
            <a:endParaRPr lang="en-US"/>
          </a:p>
        </p:txBody>
      </p:sp>
    </p:spTree>
    <p:extLst>
      <p:ext uri="{BB962C8B-B14F-4D97-AF65-F5344CB8AC3E}">
        <p14:creationId xmlns:p14="http://schemas.microsoft.com/office/powerpoint/2010/main" val="15980850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76</a:t>
            </a:fld>
            <a:endParaRPr lang="en-US"/>
          </a:p>
        </p:txBody>
      </p:sp>
    </p:spTree>
    <p:extLst>
      <p:ext uri="{BB962C8B-B14F-4D97-AF65-F5344CB8AC3E}">
        <p14:creationId xmlns:p14="http://schemas.microsoft.com/office/powerpoint/2010/main" val="3987807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K. Hoppen, Copyright Commonwealth of Australia (GBRMPA)</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77</a:t>
            </a:fld>
            <a:endParaRPr lang="en-US"/>
          </a:p>
        </p:txBody>
      </p:sp>
    </p:spTree>
    <p:extLst>
      <p:ext uri="{BB962C8B-B14F-4D97-AF65-F5344CB8AC3E}">
        <p14:creationId xmlns:p14="http://schemas.microsoft.com/office/powerpoint/2010/main" val="1818989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b="0" i="0" dirty="0">
                <a:solidFill>
                  <a:srgbClr val="FFFFFF"/>
                </a:solidFill>
                <a:effectLst/>
                <a:latin typeface="apercu-pro"/>
              </a:rPr>
              <a:t>Hawksbill turtle (Eretmochelys imbricata) swimming underwater, Nosy Be, North Madagascar. Image: </a:t>
            </a:r>
            <a:r>
              <a:rPr lang="en-AU" b="0" i="0" dirty="0" err="1">
                <a:solidFill>
                  <a:srgbClr val="FFFFFF"/>
                </a:solidFill>
                <a:effectLst/>
                <a:latin typeface="apercu-pro"/>
              </a:rPr>
              <a:t>naturepl.com</a:t>
            </a:r>
            <a:r>
              <a:rPr lang="en-AU" b="0" i="0" dirty="0">
                <a:solidFill>
                  <a:srgbClr val="FFFFFF"/>
                </a:solidFill>
                <a:effectLst/>
                <a:latin typeface="apercu-pro"/>
              </a:rPr>
              <a:t> / </a:t>
            </a:r>
            <a:r>
              <a:rPr lang="en-AU" b="0" i="0" dirty="0" err="1">
                <a:solidFill>
                  <a:srgbClr val="FFFFFF"/>
                </a:solidFill>
                <a:effectLst/>
                <a:latin typeface="apercu-pro"/>
              </a:rPr>
              <a:t>Inaki</a:t>
            </a:r>
            <a:r>
              <a:rPr lang="en-AU" b="0" i="0" dirty="0">
                <a:solidFill>
                  <a:srgbClr val="FFFFFF"/>
                </a:solidFill>
                <a:effectLst/>
                <a:latin typeface="apercu-pro"/>
              </a:rPr>
              <a:t> </a:t>
            </a:r>
            <a:r>
              <a:rPr lang="en-AU" b="0" i="0" dirty="0" err="1">
                <a:solidFill>
                  <a:srgbClr val="FFFFFF"/>
                </a:solidFill>
                <a:effectLst/>
                <a:latin typeface="apercu-pro"/>
              </a:rPr>
              <a:t>Relanzon</a:t>
            </a:r>
            <a:r>
              <a:rPr lang="en-AU" b="0" i="0" dirty="0">
                <a:solidFill>
                  <a:srgbClr val="FFFFFF"/>
                </a:solidFill>
                <a:effectLst/>
                <a:latin typeface="apercu-pro"/>
              </a:rPr>
              <a:t> / WWF</a:t>
            </a:r>
            <a:r>
              <a:rPr lang="en-AU" dirty="0"/>
              <a:t/>
            </a:r>
            <a:br>
              <a:rPr lang="en-AU" dirty="0"/>
            </a:br>
            <a:r>
              <a:rPr lang="en-AU" b="0" i="0" dirty="0">
                <a:effectLst/>
                <a:latin typeface="apercu-pro"/>
              </a:rPr>
              <a:t>© </a:t>
            </a:r>
            <a:r>
              <a:rPr lang="en-AU" b="0" i="0" dirty="0" err="1">
                <a:effectLst/>
                <a:latin typeface="apercu-pro"/>
              </a:rPr>
              <a:t>naturepl.com</a:t>
            </a:r>
            <a:r>
              <a:rPr lang="en-AU" b="0" i="0" dirty="0">
                <a:effectLst/>
                <a:latin typeface="apercu-pro"/>
              </a:rPr>
              <a:t> / </a:t>
            </a:r>
            <a:r>
              <a:rPr lang="en-AU" b="0" i="0" dirty="0" err="1">
                <a:effectLst/>
                <a:latin typeface="apercu-pro"/>
              </a:rPr>
              <a:t>Inaki</a:t>
            </a:r>
            <a:r>
              <a:rPr lang="en-AU" b="0" i="0" dirty="0">
                <a:effectLst/>
                <a:latin typeface="apercu-pro"/>
              </a:rPr>
              <a:t> </a:t>
            </a:r>
            <a:r>
              <a:rPr lang="en-AU" b="0" i="0" dirty="0" err="1">
                <a:effectLst/>
                <a:latin typeface="apercu-pro"/>
              </a:rPr>
              <a:t>Relanzon</a:t>
            </a:r>
            <a:r>
              <a:rPr lang="en-AU" b="0" i="0" dirty="0">
                <a:effectLst/>
                <a:latin typeface="apercu-pro"/>
              </a:rPr>
              <a:t> / WWF   Source: https://</a:t>
            </a:r>
            <a:r>
              <a:rPr lang="en-AU" b="0" i="0" dirty="0" err="1">
                <a:effectLst/>
                <a:latin typeface="apercu-pro"/>
              </a:rPr>
              <a:t>australian.museum</a:t>
            </a:r>
            <a:r>
              <a:rPr lang="en-AU" b="0" i="0" dirty="0">
                <a:effectLst/>
                <a:latin typeface="apercu-pro"/>
              </a:rPr>
              <a:t>/learn/animals/reptiles/hawksbill-sea-turtle/</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78</a:t>
            </a:fld>
            <a:endParaRPr lang="en-US"/>
          </a:p>
        </p:txBody>
      </p:sp>
    </p:spTree>
    <p:extLst>
      <p:ext uri="{BB962C8B-B14F-4D97-AF65-F5344CB8AC3E}">
        <p14:creationId xmlns:p14="http://schemas.microsoft.com/office/powerpoint/2010/main" val="618067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M. Simmons,</a:t>
            </a:r>
            <a:r>
              <a:rPr lang="en-AU" baseline="0"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79</a:t>
            </a:fld>
            <a:endParaRPr lang="en-US"/>
          </a:p>
        </p:txBody>
      </p:sp>
    </p:spTree>
    <p:extLst>
      <p:ext uri="{BB962C8B-B14F-4D97-AF65-F5344CB8AC3E}">
        <p14:creationId xmlns:p14="http://schemas.microsoft.com/office/powerpoint/2010/main" val="244871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baseline="0" dirty="0"/>
              <a:t>A. Simmonds, </a:t>
            </a:r>
            <a:r>
              <a:rPr lang="en-US" dirty="0"/>
              <a:t>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81</a:t>
            </a:fld>
            <a:endParaRPr lang="en-US"/>
          </a:p>
        </p:txBody>
      </p:sp>
    </p:spTree>
    <p:extLst>
      <p:ext uri="{BB962C8B-B14F-4D97-AF65-F5344CB8AC3E}">
        <p14:creationId xmlns:p14="http://schemas.microsoft.com/office/powerpoint/2010/main" val="3772893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a:t>
            </a:r>
            <a:r>
              <a:rPr lang="en-AU" baseline="0" dirty="0"/>
              <a:t> </a:t>
            </a:r>
            <a:r>
              <a:rPr lang="en-AU" baseline="0" dirty="0" err="1"/>
              <a:t>Sumerling</a:t>
            </a:r>
            <a:r>
              <a:rPr lang="en-AU" baseline="0"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85</a:t>
            </a:fld>
            <a:endParaRPr lang="en-US"/>
          </a:p>
        </p:txBody>
      </p:sp>
    </p:spTree>
    <p:extLst>
      <p:ext uri="{BB962C8B-B14F-4D97-AF65-F5344CB8AC3E}">
        <p14:creationId xmlns:p14="http://schemas.microsoft.com/office/powerpoint/2010/main" val="318276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Optional: Replace with pictures of your operation and your Master Reef Guide/s here.</a:t>
            </a:r>
          </a:p>
          <a:p>
            <a:r>
              <a:rPr lang="en-AU" dirty="0"/>
              <a:t>Image: </a:t>
            </a:r>
            <a:r>
              <a:rPr lang="en-US" dirty="0"/>
              <a:t>M. Knapton, 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6</a:t>
            </a:fld>
            <a:endParaRPr lang="en-US"/>
          </a:p>
        </p:txBody>
      </p:sp>
    </p:spTree>
    <p:extLst>
      <p:ext uri="{BB962C8B-B14F-4D97-AF65-F5344CB8AC3E}">
        <p14:creationId xmlns:p14="http://schemas.microsoft.com/office/powerpoint/2010/main" val="3679513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T. Mayne, Copyright Commonwealth of Australia (GBRMPA)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86</a:t>
            </a:fld>
            <a:endParaRPr lang="en-US"/>
          </a:p>
        </p:txBody>
      </p:sp>
    </p:spTree>
    <p:extLst>
      <p:ext uri="{BB962C8B-B14F-4D97-AF65-F5344CB8AC3E}">
        <p14:creationId xmlns:p14="http://schemas.microsoft.com/office/powerpoint/2010/main" val="3101942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K. Hoppen,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87</a:t>
            </a:fld>
            <a:endParaRPr lang="en-US"/>
          </a:p>
        </p:txBody>
      </p:sp>
    </p:spTree>
    <p:extLst>
      <p:ext uri="{BB962C8B-B14F-4D97-AF65-F5344CB8AC3E}">
        <p14:creationId xmlns:p14="http://schemas.microsoft.com/office/powerpoint/2010/main" val="287389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P. Marshall,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88</a:t>
            </a:fld>
            <a:endParaRPr lang="en-US"/>
          </a:p>
        </p:txBody>
      </p:sp>
    </p:spTree>
    <p:extLst>
      <p:ext uri="{BB962C8B-B14F-4D97-AF65-F5344CB8AC3E}">
        <p14:creationId xmlns:p14="http://schemas.microsoft.com/office/powerpoint/2010/main" val="1793925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J. </a:t>
            </a:r>
            <a:r>
              <a:rPr lang="en-AU" dirty="0" err="1"/>
              <a:t>Sumerling</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90</a:t>
            </a:fld>
            <a:endParaRPr lang="en-US"/>
          </a:p>
        </p:txBody>
      </p:sp>
    </p:spTree>
    <p:extLst>
      <p:ext uri="{BB962C8B-B14F-4D97-AF65-F5344CB8AC3E}">
        <p14:creationId xmlns:p14="http://schemas.microsoft.com/office/powerpoint/2010/main" val="3059308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Hurford</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94</a:t>
            </a:fld>
            <a:endParaRPr lang="en-US"/>
          </a:p>
        </p:txBody>
      </p:sp>
    </p:spTree>
    <p:extLst>
      <p:ext uri="{BB962C8B-B14F-4D97-AF65-F5344CB8AC3E}">
        <p14:creationId xmlns:p14="http://schemas.microsoft.com/office/powerpoint/2010/main" val="3308383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M. </a:t>
            </a:r>
            <a:r>
              <a:rPr lang="en-AU" dirty="0" err="1"/>
              <a:t>Curnock</a:t>
            </a:r>
            <a:r>
              <a:rPr lang="en-AU" dirty="0"/>
              <a:t>, </a:t>
            </a:r>
            <a:r>
              <a:rPr lang="en-US" dirty="0"/>
              <a:t>Copyright Commonwealth of Australia (GBRMPA)</a:t>
            </a:r>
            <a:r>
              <a:rPr lang="en-AU" baseline="0" dirty="0"/>
              <a:t>; (Right) </a:t>
            </a:r>
            <a:r>
              <a:rPr lang="en-US" dirty="0"/>
              <a:t>Copyright Commonwealth of Australia (GBRMPA)</a:t>
            </a:r>
            <a:endParaRPr lang="en-AU" dirty="0"/>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96</a:t>
            </a:fld>
            <a:endParaRPr lang="en-US"/>
          </a:p>
        </p:txBody>
      </p:sp>
    </p:spTree>
    <p:extLst>
      <p:ext uri="{BB962C8B-B14F-4D97-AF65-F5344CB8AC3E}">
        <p14:creationId xmlns:p14="http://schemas.microsoft.com/office/powerpoint/2010/main" val="21747930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a:t>
            </a:r>
            <a:r>
              <a:rPr lang="en-AU" dirty="0"/>
              <a:t>D. Shultz, Copyright Commonwealth of Australia (GBRMPA); (Middle) D. </a:t>
            </a:r>
            <a:r>
              <a:rPr lang="en-AU" dirty="0" err="1"/>
              <a:t>Wachenfeld</a:t>
            </a:r>
            <a:r>
              <a:rPr lang="en-AU" dirty="0"/>
              <a:t>, Copyright Commonwealth of Australia (GBRMPA); (Right) K. Garnett, Copyright Commonwealth of Australia (GBRMPA)</a:t>
            </a:r>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98</a:t>
            </a:fld>
            <a:endParaRPr lang="en-US"/>
          </a:p>
        </p:txBody>
      </p:sp>
    </p:spTree>
    <p:extLst>
      <p:ext uri="{BB962C8B-B14F-4D97-AF65-F5344CB8AC3E}">
        <p14:creationId xmlns:p14="http://schemas.microsoft.com/office/powerpoint/2010/main" val="18929918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Taken from Rapid Monitoring Survey Slides.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105</a:t>
            </a:fld>
            <a:endParaRPr lang="en-US"/>
          </a:p>
        </p:txBody>
      </p:sp>
    </p:spTree>
    <p:extLst>
      <p:ext uri="{BB962C8B-B14F-4D97-AF65-F5344CB8AC3E}">
        <p14:creationId xmlns:p14="http://schemas.microsoft.com/office/powerpoint/2010/main" val="1513242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Taken from Rapid Monitoring Survey Slides.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106</a:t>
            </a:fld>
            <a:endParaRPr lang="en-US"/>
          </a:p>
        </p:txBody>
      </p:sp>
    </p:spTree>
    <p:extLst>
      <p:ext uri="{BB962C8B-B14F-4D97-AF65-F5344CB8AC3E}">
        <p14:creationId xmlns:p14="http://schemas.microsoft.com/office/powerpoint/2010/main" val="35768906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Optional: personalise, by changing to a picture from your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111</a:t>
            </a:fld>
            <a:endParaRPr lang="en-US"/>
          </a:p>
        </p:txBody>
      </p:sp>
    </p:spTree>
    <p:extLst>
      <p:ext uri="{BB962C8B-B14F-4D97-AF65-F5344CB8AC3E}">
        <p14:creationId xmlns:p14="http://schemas.microsoft.com/office/powerpoint/2010/main" val="59334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Idea: you could organise a prize for the person with the most correct answers?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a:t>
            </a:fld>
            <a:endParaRPr lang="en-US"/>
          </a:p>
        </p:txBody>
      </p:sp>
    </p:spTree>
    <p:extLst>
      <p:ext uri="{BB962C8B-B14F-4D97-AF65-F5344CB8AC3E}">
        <p14:creationId xmlns:p14="http://schemas.microsoft.com/office/powerpoint/2010/main" val="24481243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Optional: personalise, by changing to a picture from your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112</a:t>
            </a:fld>
            <a:endParaRPr lang="en-US"/>
          </a:p>
        </p:txBody>
      </p:sp>
    </p:spTree>
    <p:extLst>
      <p:ext uri="{BB962C8B-B14F-4D97-AF65-F5344CB8AC3E}">
        <p14:creationId xmlns:p14="http://schemas.microsoft.com/office/powerpoint/2010/main" val="280481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C. Jones, Copyright Commonwealth of Australia (GBRMPA); (Right) Copyright Commonwealth of Australia (GBRMPA)</a:t>
            </a:r>
            <a:endParaRPr lang="en-AU" dirty="0"/>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12</a:t>
            </a:fld>
            <a:endParaRPr lang="en-US"/>
          </a:p>
        </p:txBody>
      </p:sp>
    </p:spTree>
    <p:extLst>
      <p:ext uri="{BB962C8B-B14F-4D97-AF65-F5344CB8AC3E}">
        <p14:creationId xmlns:p14="http://schemas.microsoft.com/office/powerpoint/2010/main" val="3294649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Jones,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14</a:t>
            </a:fld>
            <a:endParaRPr lang="en-US"/>
          </a:p>
        </p:txBody>
      </p:sp>
    </p:spTree>
    <p:extLst>
      <p:ext uri="{BB962C8B-B14F-4D97-AF65-F5344CB8AC3E}">
        <p14:creationId xmlns:p14="http://schemas.microsoft.com/office/powerpoint/2010/main" val="3957804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18</a:t>
            </a:fld>
            <a:endParaRPr lang="en-US"/>
          </a:p>
        </p:txBody>
      </p:sp>
    </p:spTree>
    <p:extLst>
      <p:ext uri="{BB962C8B-B14F-4D97-AF65-F5344CB8AC3E}">
        <p14:creationId xmlns:p14="http://schemas.microsoft.com/office/powerpoint/2010/main" val="296210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C. Jones, Copyright Commonwealth</a:t>
            </a:r>
            <a:r>
              <a:rPr lang="en-AU" baseline="0" dirty="0"/>
              <a:t>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20</a:t>
            </a:fld>
            <a:endParaRPr lang="en-US"/>
          </a:p>
        </p:txBody>
      </p:sp>
    </p:spTree>
    <p:extLst>
      <p:ext uri="{BB962C8B-B14F-4D97-AF65-F5344CB8AC3E}">
        <p14:creationId xmlns:p14="http://schemas.microsoft.com/office/powerpoint/2010/main" val="19346343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4B91-C551-DC4C-AF5A-3851C1C40CE5}"/>
              </a:ext>
            </a:extLst>
          </p:cNvPr>
          <p:cNvSpPr>
            <a:spLocks noGrp="1"/>
          </p:cNvSpPr>
          <p:nvPr>
            <p:ph type="ctrTitle"/>
          </p:nvPr>
        </p:nvSpPr>
        <p:spPr>
          <a:xfrm>
            <a:off x="515938" y="2214075"/>
            <a:ext cx="7818437" cy="2098289"/>
          </a:xfrm>
          <a:prstGeom prst="rect">
            <a:avLst/>
          </a:prstGeom>
        </p:spPr>
        <p:txBody>
          <a:bodyPr anchor="b">
            <a:noAutofit/>
          </a:bodyPr>
          <a:lstStyle>
            <a:lvl1pPr algn="l">
              <a:spcAft>
                <a:spcPts val="1200"/>
              </a:spcAft>
              <a:defRPr sz="6000">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F8912B0-6D4C-BC4C-BC1B-A780DD14D961}"/>
              </a:ext>
            </a:extLst>
          </p:cNvPr>
          <p:cNvSpPr>
            <a:spLocks noGrp="1"/>
          </p:cNvSpPr>
          <p:nvPr>
            <p:ph type="subTitle" idx="1"/>
          </p:nvPr>
        </p:nvSpPr>
        <p:spPr>
          <a:xfrm>
            <a:off x="515938" y="4935533"/>
            <a:ext cx="7818438" cy="843105"/>
          </a:xfrm>
          <a:prstGeom prst="rect">
            <a:avLst/>
          </a:prstGeom>
        </p:spPr>
        <p:txBody>
          <a:bodyPr>
            <a:noAutofit/>
          </a:bodyPr>
          <a:lstStyle>
            <a:lvl1pPr marL="0" indent="0" algn="l">
              <a:spcBef>
                <a:spcPts val="0"/>
              </a:spcBef>
              <a:spcAft>
                <a:spcPts val="60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085CBC53-42B9-E64F-9233-FB1DB56D8BD2}"/>
              </a:ext>
            </a:extLst>
          </p:cNvPr>
          <p:cNvPicPr>
            <a:picLocks noChangeAspect="1"/>
          </p:cNvPicPr>
          <p:nvPr userDrawn="1"/>
        </p:nvPicPr>
        <p:blipFill>
          <a:blip r:embed="rId3"/>
          <a:srcRect/>
          <a:stretch/>
        </p:blipFill>
        <p:spPr>
          <a:xfrm>
            <a:off x="292095" y="341310"/>
            <a:ext cx="2866734" cy="1045514"/>
          </a:xfrm>
          <a:prstGeom prst="rect">
            <a:avLst/>
          </a:prstGeom>
        </p:spPr>
      </p:pic>
      <p:cxnSp>
        <p:nvCxnSpPr>
          <p:cNvPr id="17" name="Straight Connector 16">
            <a:extLst>
              <a:ext uri="{FF2B5EF4-FFF2-40B4-BE49-F238E27FC236}">
                <a16:creationId xmlns:a16="http://schemas.microsoft.com/office/drawing/2014/main" id="{E90F01C3-7FD3-B44F-B1C2-882BFEC1B037}"/>
              </a:ext>
            </a:extLst>
          </p:cNvPr>
          <p:cNvCxnSpPr/>
          <p:nvPr userDrawn="1"/>
        </p:nvCxnSpPr>
        <p:spPr>
          <a:xfrm>
            <a:off x="515938" y="4643925"/>
            <a:ext cx="652303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632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ex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71124A-7541-2E44-A419-9DECD8C59777}"/>
              </a:ext>
            </a:extLst>
          </p:cNvPr>
          <p:cNvSpPr>
            <a:spLocks noGrp="1"/>
          </p:cNvSpPr>
          <p:nvPr>
            <p:ph type="body" sz="quarter" idx="12"/>
          </p:nvPr>
        </p:nvSpPr>
        <p:spPr>
          <a:xfrm>
            <a:off x="515938" y="549275"/>
            <a:ext cx="11160125" cy="5280025"/>
          </a:xfrm>
          <a:prstGeom prst="rect">
            <a:avLst/>
          </a:prstGeom>
        </p:spPr>
        <p:txBody>
          <a:bodyPr anchor="ctr" anchorCtr="0"/>
          <a:lstStyle>
            <a:lvl1pPr algn="ctr">
              <a:buNone/>
              <a:defRPr sz="5400"/>
            </a:lvl1pPr>
            <a:lvl2pPr algn="ctr">
              <a:buNone/>
              <a:defRPr sz="5400"/>
            </a:lvl2pPr>
            <a:lvl3pPr algn="ctr">
              <a:buNone/>
              <a:defRPr sz="5400"/>
            </a:lvl3pPr>
            <a:lvl4pPr algn="ctr">
              <a:buNone/>
              <a:defRPr sz="5400"/>
            </a:lvl4pPr>
            <a:lvl5pPr algn="ctr">
              <a:buNone/>
              <a:defRPr sz="5400"/>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7F152DF2-DD01-9C40-BBF7-B1B26FA327E0}"/>
              </a:ext>
            </a:extLst>
          </p:cNvPr>
          <p:cNvSpPr>
            <a:spLocks noGrp="1"/>
          </p:cNvSpPr>
          <p:nvPr>
            <p:ph type="sldNum" sz="quarter" idx="13"/>
          </p:nvPr>
        </p:nvSpPr>
        <p:spPr>
          <a:xfrm>
            <a:off x="8932862" y="6356350"/>
            <a:ext cx="2743200" cy="365125"/>
          </a:xfrm>
          <a:prstGeom prst="rect">
            <a:avLst/>
          </a:prstGeom>
          <a:noFill/>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658C9313-90D3-224C-A4B4-8265B286E2D8}"/>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33264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71124A-7541-2E44-A419-9DECD8C59777}"/>
              </a:ext>
            </a:extLst>
          </p:cNvPr>
          <p:cNvSpPr>
            <a:spLocks noGrp="1"/>
          </p:cNvSpPr>
          <p:nvPr>
            <p:ph type="body" sz="quarter" idx="12"/>
          </p:nvPr>
        </p:nvSpPr>
        <p:spPr>
          <a:xfrm>
            <a:off x="515938" y="549275"/>
            <a:ext cx="11160125" cy="5280025"/>
          </a:xfrm>
          <a:prstGeom prst="rect">
            <a:avLst/>
          </a:prstGeom>
        </p:spPr>
        <p:txBody>
          <a:bodyPr anchor="ctr" anchorCtr="0"/>
          <a:lstStyle>
            <a:lvl1pPr algn="ctr">
              <a:buNone/>
              <a:defRPr sz="5400">
                <a:solidFill>
                  <a:schemeClr val="bg1"/>
                </a:solidFill>
              </a:defRPr>
            </a:lvl1pPr>
            <a:lvl2pPr algn="ctr">
              <a:buNone/>
              <a:defRPr sz="5400"/>
            </a:lvl2pPr>
            <a:lvl3pPr algn="ctr">
              <a:buNone/>
              <a:defRPr sz="5400"/>
            </a:lvl3pPr>
            <a:lvl4pPr algn="ctr">
              <a:buNone/>
              <a:defRPr sz="5400"/>
            </a:lvl4pPr>
            <a:lvl5pPr algn="ctr">
              <a:buNone/>
              <a:defRPr sz="5400"/>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7F152DF2-DD01-9C40-BBF7-B1B26FA327E0}"/>
              </a:ext>
            </a:extLst>
          </p:cNvPr>
          <p:cNvSpPr>
            <a:spLocks noGrp="1"/>
          </p:cNvSpPr>
          <p:nvPr>
            <p:ph type="sldNum" sz="quarter" idx="13"/>
          </p:nvPr>
        </p:nvSpPr>
        <p:spPr>
          <a:xfrm>
            <a:off x="8932862" y="6356350"/>
            <a:ext cx="2743200" cy="365125"/>
          </a:xfrm>
          <a:prstGeom prst="rect">
            <a:avLst/>
          </a:prstGeom>
          <a:noFill/>
        </p:spPr>
        <p:txBody>
          <a:bodyPr/>
          <a:lstStyle>
            <a:lvl1pPr>
              <a:defRPr sz="1200">
                <a:solidFill>
                  <a:schemeClr val="bg1"/>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658C9313-90D3-224C-A4B4-8265B286E2D8}"/>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Tree>
    <p:extLst>
      <p:ext uri="{BB962C8B-B14F-4D97-AF65-F5344CB8AC3E}">
        <p14:creationId xmlns:p14="http://schemas.microsoft.com/office/powerpoint/2010/main" val="328112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92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03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E9A82-6101-1746-B981-833CB27B3C31}"/>
              </a:ext>
            </a:extLst>
          </p:cNvPr>
          <p:cNvSpPr>
            <a:spLocks noGrp="1"/>
          </p:cNvSpPr>
          <p:nvPr>
            <p:ph idx="1"/>
          </p:nvPr>
        </p:nvSpPr>
        <p:spPr>
          <a:xfrm>
            <a:off x="515939" y="1295655"/>
            <a:ext cx="11160124" cy="4847969"/>
          </a:xfrm>
          <a:prstGeom prst="rect">
            <a:avLst/>
          </a:prstGeom>
        </p:spPr>
        <p:txBody>
          <a:bodyPr>
            <a:noAutofit/>
          </a:bodyPr>
          <a:lstStyle>
            <a:lvl1pPr marL="0" indent="0">
              <a:lnSpc>
                <a:spcPct val="100000"/>
              </a:lnSpc>
              <a:spcBef>
                <a:spcPts val="0"/>
              </a:spcBef>
              <a:spcAft>
                <a:spcPts val="1200"/>
              </a:spcAft>
              <a:buNone/>
              <a:defRPr sz="20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FCCE7242-F120-3246-82C6-464A0819426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bg1"/>
                </a:solidFill>
              </a:defRPr>
            </a:lvl1pPr>
          </a:lstStyle>
          <a:p>
            <a:r>
              <a:rPr lang="en-GB" dirty="0"/>
              <a:t>Click to edit Master title style</a:t>
            </a:r>
            <a:endParaRPr lang="en-US" dirty="0"/>
          </a:p>
        </p:txBody>
      </p:sp>
      <p:sp>
        <p:nvSpPr>
          <p:cNvPr id="12" name="TextBox 11">
            <a:extLst>
              <a:ext uri="{FF2B5EF4-FFF2-40B4-BE49-F238E27FC236}">
                <a16:creationId xmlns:a16="http://schemas.microsoft.com/office/drawing/2014/main" id="{7085AA76-476B-8F4C-9893-D6C10D49B640}"/>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
        <p:nvSpPr>
          <p:cNvPr id="14" name="Slide Number Placeholder 5">
            <a:extLst>
              <a:ext uri="{FF2B5EF4-FFF2-40B4-BE49-F238E27FC236}">
                <a16:creationId xmlns:a16="http://schemas.microsoft.com/office/drawing/2014/main" id="{21B9165B-56AA-E543-95C7-AC2D3CE22FDC}"/>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bg1"/>
                </a:solidFill>
              </a:defRPr>
            </a:lvl1pPr>
          </a:lstStyle>
          <a:p>
            <a:pPr algn="r"/>
            <a:fld id="{A23E3DB6-7D61-2E4C-8C80-E9322AEA1496}" type="slidenum">
              <a:rPr lang="en-US" smtClean="0"/>
              <a:pPr algn="r"/>
              <a:t>‹#›</a:t>
            </a:fld>
            <a:endParaRPr lang="en-US" dirty="0"/>
          </a:p>
        </p:txBody>
      </p:sp>
    </p:spTree>
    <p:extLst>
      <p:ext uri="{BB962C8B-B14F-4D97-AF65-F5344CB8AC3E}">
        <p14:creationId xmlns:p14="http://schemas.microsoft.com/office/powerpoint/2010/main" val="376110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0027BAA-A48D-C64B-932C-7AA336B3C0F3}"/>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C1222EFF-7CC0-EF4B-B73E-C2ADBFEE8731}" type="slidenum">
              <a:rPr lang="en-US" smtClean="0"/>
              <a:pPr algn="r"/>
              <a:t>‹#›</a:t>
            </a:fld>
            <a:endParaRPr lang="en-US" dirty="0"/>
          </a:p>
        </p:txBody>
      </p:sp>
      <p:sp>
        <p:nvSpPr>
          <p:cNvPr id="10" name="TextBox 9">
            <a:extLst>
              <a:ext uri="{FF2B5EF4-FFF2-40B4-BE49-F238E27FC236}">
                <a16:creationId xmlns:a16="http://schemas.microsoft.com/office/drawing/2014/main" id="{D4ACAF4C-AE88-1949-82BC-EC468E2DA205}"/>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2" name="Title 1">
            <a:extLst>
              <a:ext uri="{FF2B5EF4-FFF2-40B4-BE49-F238E27FC236}">
                <a16:creationId xmlns:a16="http://schemas.microsoft.com/office/drawing/2014/main" id="{5A7E7987-518B-6944-9A79-F87E3CF28F2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125C208F-C2E5-8740-AB72-2574909397B2}"/>
              </a:ext>
            </a:extLst>
          </p:cNvPr>
          <p:cNvSpPr>
            <a:spLocks noGrp="1"/>
          </p:cNvSpPr>
          <p:nvPr>
            <p:ph idx="1"/>
          </p:nvPr>
        </p:nvSpPr>
        <p:spPr>
          <a:xfrm>
            <a:off x="515939" y="1295655"/>
            <a:ext cx="11160124"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65910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2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0027BAA-A48D-C64B-932C-7AA336B3C0F3}"/>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C1222EFF-7CC0-EF4B-B73E-C2ADBFEE8731}" type="slidenum">
              <a:rPr lang="en-US" smtClean="0"/>
              <a:pPr algn="r"/>
              <a:t>‹#›</a:t>
            </a:fld>
            <a:endParaRPr lang="en-US" dirty="0"/>
          </a:p>
        </p:txBody>
      </p:sp>
      <p:sp>
        <p:nvSpPr>
          <p:cNvPr id="10" name="TextBox 9">
            <a:extLst>
              <a:ext uri="{FF2B5EF4-FFF2-40B4-BE49-F238E27FC236}">
                <a16:creationId xmlns:a16="http://schemas.microsoft.com/office/drawing/2014/main" id="{D4ACAF4C-AE88-1949-82BC-EC468E2DA205}"/>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2" name="Title 1">
            <a:extLst>
              <a:ext uri="{FF2B5EF4-FFF2-40B4-BE49-F238E27FC236}">
                <a16:creationId xmlns:a16="http://schemas.microsoft.com/office/drawing/2014/main" id="{5A7E7987-518B-6944-9A79-F87E3CF28F2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125C208F-C2E5-8740-AB72-2574909397B2}"/>
              </a:ext>
            </a:extLst>
          </p:cNvPr>
          <p:cNvSpPr>
            <a:spLocks noGrp="1"/>
          </p:cNvSpPr>
          <p:nvPr>
            <p:ph idx="1"/>
          </p:nvPr>
        </p:nvSpPr>
        <p:spPr>
          <a:xfrm>
            <a:off x="515939" y="1295655"/>
            <a:ext cx="11160124" cy="4847969"/>
          </a:xfrm>
          <a:prstGeom prst="rect">
            <a:avLst/>
          </a:prstGeom>
        </p:spPr>
        <p:txBody>
          <a:bodyPr numCol="2" spcCol="360000">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66135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4" name="Content Placeholder 2">
            <a:extLst>
              <a:ext uri="{FF2B5EF4-FFF2-40B4-BE49-F238E27FC236}">
                <a16:creationId xmlns:a16="http://schemas.microsoft.com/office/drawing/2014/main" id="{6719EF04-1AD1-CF4B-8113-F630068E7AFA}"/>
              </a:ext>
            </a:extLst>
          </p:cNvPr>
          <p:cNvSpPr>
            <a:spLocks noGrp="1"/>
          </p:cNvSpPr>
          <p:nvPr>
            <p:ph idx="13"/>
          </p:nvPr>
        </p:nvSpPr>
        <p:spPr>
          <a:xfrm>
            <a:off x="6286543" y="1295655"/>
            <a:ext cx="5390592" cy="4847968"/>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1295655"/>
            <a:ext cx="5389519"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7" name="Title 1">
            <a:extLst>
              <a:ext uri="{FF2B5EF4-FFF2-40B4-BE49-F238E27FC236}">
                <a16:creationId xmlns:a16="http://schemas.microsoft.com/office/drawing/2014/main" id="{CE3EB369-467B-234C-A3BF-364DDC42CE10}"/>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89096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9B778388-2F3E-4A4C-A3E1-E4AA9087CCB9}"/>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bg1"/>
                </a:solidFill>
              </a:defRPr>
            </a:lvl1pPr>
          </a:lstStyle>
          <a:p>
            <a:pPr algn="r"/>
            <a:fld id="{9F22CC13-5CF8-3442-9E61-DD8983EAEEE2}" type="slidenum">
              <a:rPr lang="en-US" smtClean="0"/>
              <a:pPr algn="r"/>
              <a:t>‹#›</a:t>
            </a:fld>
            <a:endParaRPr lang="en-US" dirty="0"/>
          </a:p>
        </p:txBody>
      </p:sp>
      <p:sp>
        <p:nvSpPr>
          <p:cNvPr id="16" name="TextBox 15">
            <a:extLst>
              <a:ext uri="{FF2B5EF4-FFF2-40B4-BE49-F238E27FC236}">
                <a16:creationId xmlns:a16="http://schemas.microsoft.com/office/drawing/2014/main" id="{675FEBF2-30FD-1445-894F-CBF50D444632}"/>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
        <p:nvSpPr>
          <p:cNvPr id="18" name="Content Placeholder 2">
            <a:extLst>
              <a:ext uri="{FF2B5EF4-FFF2-40B4-BE49-F238E27FC236}">
                <a16:creationId xmlns:a16="http://schemas.microsoft.com/office/drawing/2014/main" id="{43D01A11-B0AD-3242-AD0A-BA10A6D01CF7}"/>
              </a:ext>
            </a:extLst>
          </p:cNvPr>
          <p:cNvSpPr>
            <a:spLocks noGrp="1"/>
          </p:cNvSpPr>
          <p:nvPr>
            <p:ph idx="13"/>
          </p:nvPr>
        </p:nvSpPr>
        <p:spPr>
          <a:xfrm>
            <a:off x="6286543" y="1296170"/>
            <a:ext cx="5390592" cy="4847454"/>
          </a:xfrm>
          <a:prstGeom prst="rect">
            <a:avLst/>
          </a:prstGeom>
        </p:spPr>
        <p:txBody>
          <a:bodyPr>
            <a:noAutofit/>
          </a:bodyPr>
          <a:lstStyle>
            <a:lvl1pPr marL="0" indent="0">
              <a:lnSpc>
                <a:spcPct val="100000"/>
              </a:lnSpc>
              <a:spcBef>
                <a:spcPts val="0"/>
              </a:spcBef>
              <a:spcAft>
                <a:spcPts val="1200"/>
              </a:spcAft>
              <a:buNone/>
              <a:defRPr sz="20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3F22139D-7499-874F-B96A-D55615FEC81D}"/>
              </a:ext>
            </a:extLst>
          </p:cNvPr>
          <p:cNvSpPr>
            <a:spLocks noGrp="1"/>
          </p:cNvSpPr>
          <p:nvPr>
            <p:ph idx="1"/>
          </p:nvPr>
        </p:nvSpPr>
        <p:spPr>
          <a:xfrm>
            <a:off x="515939" y="1295655"/>
            <a:ext cx="5389519" cy="4847969"/>
          </a:xfrm>
          <a:prstGeom prst="rect">
            <a:avLst/>
          </a:prstGeom>
        </p:spPr>
        <p:txBody>
          <a:bodyPr>
            <a:noAutofit/>
          </a:bodyPr>
          <a:lstStyle>
            <a:lvl1pPr marL="0" indent="0">
              <a:lnSpc>
                <a:spcPct val="100000"/>
              </a:lnSpc>
              <a:spcBef>
                <a:spcPts val="0"/>
              </a:spcBef>
              <a:spcAft>
                <a:spcPts val="1200"/>
              </a:spcAft>
              <a:buNone/>
              <a:defRPr sz="20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20" name="Title 1">
            <a:extLst>
              <a:ext uri="{FF2B5EF4-FFF2-40B4-BE49-F238E27FC236}">
                <a16:creationId xmlns:a16="http://schemas.microsoft.com/office/drawing/2014/main" id="{285BEEE6-4F68-D14C-B0A9-B29422BC9CE5}"/>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29806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549275"/>
            <a:ext cx="5389519" cy="5594349"/>
          </a:xfrm>
          <a:prstGeom prst="rect">
            <a:avLst/>
          </a:prstGeom>
        </p:spPr>
        <p:txBody>
          <a:bodyPr anchor="ctr">
            <a:noAutofit/>
          </a:bodyPr>
          <a:lstStyle>
            <a:lvl1pPr marL="0" indent="0" algn="ctr" rtl="0">
              <a:lnSpc>
                <a:spcPct val="100000"/>
              </a:lnSpc>
              <a:spcBef>
                <a:spcPts val="0"/>
              </a:spcBef>
              <a:spcAft>
                <a:spcPts val="1200"/>
              </a:spcAft>
              <a:buFont typeface="Arial" panose="020B0604020202020204" pitchFamily="34" charset="0"/>
              <a:buNone/>
              <a:defRPr sz="44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7E86E751-C763-664E-BEBA-7CD06A364BB0}"/>
              </a:ext>
            </a:extLst>
          </p:cNvPr>
          <p:cNvSpPr>
            <a:spLocks noGrp="1"/>
          </p:cNvSpPr>
          <p:nvPr>
            <p:ph type="pic" sz="quarter" idx="14" hasCustomPrompt="1"/>
          </p:nvPr>
        </p:nvSpPr>
        <p:spPr>
          <a:xfrm>
            <a:off x="6286500" y="549274"/>
            <a:ext cx="5389563" cy="5594400"/>
          </a:xfrm>
          <a:prstGeom prst="rect">
            <a:avLst/>
          </a:prstGeom>
        </p:spPr>
        <p:txBody>
          <a:bodyPr anchor="ctr" anchorCtr="0"/>
          <a:lstStyle>
            <a:lvl1pPr>
              <a:buNone/>
              <a:defRPr/>
            </a:lvl1pPr>
          </a:lstStyle>
          <a:p>
            <a:pPr algn="ctr"/>
            <a:r>
              <a:rPr lang="en-US" sz="2800" dirty="0"/>
              <a:t>Insert picture of Reef Guide</a:t>
            </a:r>
          </a:p>
        </p:txBody>
      </p:sp>
    </p:spTree>
    <p:extLst>
      <p:ext uri="{BB962C8B-B14F-4D97-AF65-F5344CB8AC3E}">
        <p14:creationId xmlns:p14="http://schemas.microsoft.com/office/powerpoint/2010/main" val="283442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bg1"/>
                </a:solidFill>
              </a:defRPr>
            </a:lvl1pPr>
          </a:lstStyle>
          <a:p>
            <a:pPr algn="r"/>
            <a:fld id="{275F0495-0EA6-8F48-9FDA-F603597FF733}" type="slidenum">
              <a:rPr lang="en-US" smtClean="0"/>
              <a:pPr algn="r"/>
              <a:t>‹#›</a:t>
            </a:fld>
            <a:endParaRPr lang="en-US" dirty="0"/>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bg1"/>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549275"/>
            <a:ext cx="5389519" cy="5594349"/>
          </a:xfrm>
          <a:prstGeom prst="rect">
            <a:avLst/>
          </a:prstGeom>
        </p:spPr>
        <p:txBody>
          <a:bodyPr anchor="ctr">
            <a:noAutofit/>
          </a:bodyPr>
          <a:lstStyle>
            <a:lvl1pPr marL="0" indent="0" algn="ctr" rtl="0">
              <a:lnSpc>
                <a:spcPct val="100000"/>
              </a:lnSpc>
              <a:spcBef>
                <a:spcPts val="0"/>
              </a:spcBef>
              <a:spcAft>
                <a:spcPts val="1200"/>
              </a:spcAft>
              <a:buFont typeface="Arial" panose="020B0604020202020204" pitchFamily="34" charset="0"/>
              <a:buNone/>
              <a:defRPr sz="4400">
                <a:solidFill>
                  <a:schemeClr val="bg1"/>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7E86E751-C763-664E-BEBA-7CD06A364BB0}"/>
              </a:ext>
            </a:extLst>
          </p:cNvPr>
          <p:cNvSpPr>
            <a:spLocks noGrp="1"/>
          </p:cNvSpPr>
          <p:nvPr>
            <p:ph type="pic" sz="quarter" idx="14" hasCustomPrompt="1"/>
          </p:nvPr>
        </p:nvSpPr>
        <p:spPr>
          <a:xfrm>
            <a:off x="6286500" y="549274"/>
            <a:ext cx="5389563" cy="5594400"/>
          </a:xfrm>
          <a:prstGeom prst="rect">
            <a:avLst/>
          </a:prstGeom>
        </p:spPr>
        <p:txBody>
          <a:bodyPr anchor="ctr" anchorCtr="0"/>
          <a:lstStyle>
            <a:lvl1pPr>
              <a:buNone/>
              <a:defRPr>
                <a:solidFill>
                  <a:schemeClr val="bg1"/>
                </a:solidFill>
              </a:defRPr>
            </a:lvl1pPr>
          </a:lstStyle>
          <a:p>
            <a:pPr algn="ctr"/>
            <a:r>
              <a:rPr lang="en-US" sz="2800" dirty="0"/>
              <a:t>Insert picture of Reef Guide</a:t>
            </a:r>
          </a:p>
        </p:txBody>
      </p:sp>
    </p:spTree>
    <p:extLst>
      <p:ext uri="{BB962C8B-B14F-4D97-AF65-F5344CB8AC3E}">
        <p14:creationId xmlns:p14="http://schemas.microsoft.com/office/powerpoint/2010/main" val="7929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34516900-3083-964E-84A2-3DB92695424C}"/>
              </a:ext>
            </a:extLst>
          </p:cNvPr>
          <p:cNvSpPr>
            <a:spLocks noGrp="1"/>
          </p:cNvSpPr>
          <p:nvPr>
            <p:ph type="media" sz="quarter" idx="12"/>
          </p:nvPr>
        </p:nvSpPr>
        <p:spPr>
          <a:xfrm>
            <a:off x="515938" y="549275"/>
            <a:ext cx="11160125" cy="556577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ECC7307D-7DDD-064F-89ED-35FDC86D98CC}"/>
              </a:ext>
            </a:extLst>
          </p:cNvPr>
          <p:cNvSpPr>
            <a:spLocks noGrp="1"/>
          </p:cNvSpPr>
          <p:nvPr>
            <p:ph type="sldNum" sz="quarter" idx="13"/>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959240BC-DCB6-C644-B788-899633B171CF}"/>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40747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15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53" r:id="rId5"/>
    <p:sldLayoutId id="2147483661" r:id="rId6"/>
    <p:sldLayoutId id="2147483662" r:id="rId7"/>
    <p:sldLayoutId id="2147483667" r:id="rId8"/>
    <p:sldLayoutId id="2147483663" r:id="rId9"/>
    <p:sldLayoutId id="2147483664" r:id="rId10"/>
    <p:sldLayoutId id="2147483665" r:id="rId11"/>
    <p:sldLayoutId id="2147483659" r:id="rId12"/>
    <p:sldLayoutId id="2147483668" r:id="rId13"/>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346" userDrawn="1">
          <p15:clr>
            <a:srgbClr val="F26B43"/>
          </p15:clr>
        </p15:guide>
        <p15:guide id="6"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9.png"/><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75.png"/></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78.jp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78.jpg"/></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5.jpeg"/><Relationship Id="rId4" Type="http://schemas.openxmlformats.org/officeDocument/2006/relationships/image" Target="../media/image46.jpeg"/></Relationships>
</file>

<file path=ppt/slides/_rels/slide6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50.jp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60.jpeg"/></Relationships>
</file>

<file path=ppt/slides/_rels/slide8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66.jpeg"/><Relationship Id="rId4" Type="http://schemas.openxmlformats.org/officeDocument/2006/relationships/image" Target="../media/image15.png"/></Relationships>
</file>

<file path=ppt/slides/_rels/slide9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9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093C-7688-4D47-8192-7C04BE13E788}"/>
              </a:ext>
            </a:extLst>
          </p:cNvPr>
          <p:cNvSpPr>
            <a:spLocks noGrp="1"/>
          </p:cNvSpPr>
          <p:nvPr>
            <p:ph type="ctrTitle"/>
          </p:nvPr>
        </p:nvSpPr>
        <p:spPr>
          <a:xfrm>
            <a:off x="515938" y="1572417"/>
            <a:ext cx="7818437" cy="2375470"/>
          </a:xfrm>
        </p:spPr>
        <p:txBody>
          <a:bodyPr>
            <a:normAutofit/>
          </a:bodyPr>
          <a:lstStyle/>
          <a:p>
            <a:r>
              <a:rPr lang="en-AU" dirty="0"/>
              <a:t>Be a Marine</a:t>
            </a:r>
            <a:br>
              <a:rPr lang="en-AU" dirty="0"/>
            </a:br>
            <a:r>
              <a:rPr lang="en-AU" dirty="0"/>
              <a:t>Biologist for a Day </a:t>
            </a:r>
            <a:endParaRPr lang="en-US" sz="4000" b="1" dirty="0"/>
          </a:p>
        </p:txBody>
      </p:sp>
      <p:sp>
        <p:nvSpPr>
          <p:cNvPr id="3" name="Subtitle 2">
            <a:extLst>
              <a:ext uri="{FF2B5EF4-FFF2-40B4-BE49-F238E27FC236}">
                <a16:creationId xmlns:a16="http://schemas.microsoft.com/office/drawing/2014/main" id="{B2093BB8-080F-734F-BC76-73B38E67BF22}"/>
              </a:ext>
            </a:extLst>
          </p:cNvPr>
          <p:cNvSpPr>
            <a:spLocks noGrp="1"/>
          </p:cNvSpPr>
          <p:nvPr>
            <p:ph type="subTitle" idx="1"/>
          </p:nvPr>
        </p:nvSpPr>
        <p:spPr>
          <a:xfrm>
            <a:off x="515938" y="4852550"/>
            <a:ext cx="6534219" cy="1561502"/>
          </a:xfrm>
        </p:spPr>
        <p:txBody>
          <a:bodyPr/>
          <a:lstStyle/>
          <a:p>
            <a:r>
              <a:rPr lang="en-AU" b="1" dirty="0"/>
              <a:t>Part 2: Finding out</a:t>
            </a:r>
          </a:p>
          <a:p>
            <a:r>
              <a:rPr lang="en-AU" b="1" dirty="0"/>
              <a:t>Middle School</a:t>
            </a:r>
          </a:p>
          <a:p>
            <a:r>
              <a:rPr lang="en-AU" dirty="0"/>
              <a:t>Pre-snorkel presentation for modified </a:t>
            </a:r>
            <a:br>
              <a:rPr lang="en-AU" dirty="0"/>
            </a:br>
            <a:r>
              <a:rPr lang="en-AU" dirty="0"/>
              <a:t>10 minute timed survey</a:t>
            </a:r>
          </a:p>
        </p:txBody>
      </p:sp>
    </p:spTree>
    <p:extLst>
      <p:ext uri="{BB962C8B-B14F-4D97-AF65-F5344CB8AC3E}">
        <p14:creationId xmlns:p14="http://schemas.microsoft.com/office/powerpoint/2010/main" val="80771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1B88A-5609-48A9-B3C9-07C1B6B91833}"/>
              </a:ext>
            </a:extLst>
          </p:cNvPr>
          <p:cNvPicPr>
            <a:picLocks noChangeAspect="1"/>
          </p:cNvPicPr>
          <p:nvPr/>
        </p:nvPicPr>
        <p:blipFill rotWithShape="1">
          <a:blip r:embed="rId2"/>
          <a:srcRect l="1961" t="16835" r="2288" b="5013"/>
          <a:stretch/>
        </p:blipFill>
        <p:spPr>
          <a:xfrm>
            <a:off x="0" y="-1"/>
            <a:ext cx="12192000" cy="6858135"/>
          </a:xfrm>
          <a:prstGeom prst="rect">
            <a:avLst/>
          </a:prstGeom>
        </p:spPr>
      </p:pic>
    </p:spTree>
    <p:extLst>
      <p:ext uri="{BB962C8B-B14F-4D97-AF65-F5344CB8AC3E}">
        <p14:creationId xmlns:p14="http://schemas.microsoft.com/office/powerpoint/2010/main" val="27677093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8D616D-B55D-E145-9B9C-8B58C525B627}"/>
              </a:ext>
            </a:extLst>
          </p:cNvPr>
          <p:cNvSpPr>
            <a:spLocks noGrp="1"/>
          </p:cNvSpPr>
          <p:nvPr>
            <p:ph type="sldNum" sz="quarter" idx="13"/>
          </p:nvPr>
        </p:nvSpPr>
        <p:spPr/>
        <p:txBody>
          <a:bodyPr/>
          <a:lstStyle/>
          <a:p>
            <a:pPr algn="r"/>
            <a:fld id="{275F0495-0EA6-8F48-9FDA-F603597FF733}" type="slidenum">
              <a:rPr lang="en-US" smtClean="0"/>
              <a:pPr algn="r"/>
              <a:t>100</a:t>
            </a:fld>
            <a:endParaRPr lang="en-US" dirty="0"/>
          </a:p>
        </p:txBody>
      </p:sp>
      <p:pic>
        <p:nvPicPr>
          <p:cNvPr id="4" name="Picture 3">
            <a:extLst>
              <a:ext uri="{FF2B5EF4-FFF2-40B4-BE49-F238E27FC236}">
                <a16:creationId xmlns:a16="http://schemas.microsoft.com/office/drawing/2014/main" id="{881D7772-CEB5-1144-BA29-8A40AC07D993}"/>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1010"/>
          <a:stretch/>
        </p:blipFill>
        <p:spPr>
          <a:xfrm>
            <a:off x="490835" y="1648239"/>
            <a:ext cx="5111907" cy="4378588"/>
          </a:xfrm>
          <a:prstGeom prst="rect">
            <a:avLst/>
          </a:prstGeom>
          <a:ln>
            <a:solidFill>
              <a:schemeClr val="tx1"/>
            </a:solidFill>
          </a:ln>
        </p:spPr>
      </p:pic>
      <p:pic>
        <p:nvPicPr>
          <p:cNvPr id="5" name="Picture 4">
            <a:extLst>
              <a:ext uri="{FF2B5EF4-FFF2-40B4-BE49-F238E27FC236}">
                <a16:creationId xmlns:a16="http://schemas.microsoft.com/office/drawing/2014/main" id="{1F91F419-E99E-214C-831A-1046F437F06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9954" r="52654" b="62010"/>
          <a:stretch/>
        </p:blipFill>
        <p:spPr>
          <a:xfrm>
            <a:off x="5775191" y="1648239"/>
            <a:ext cx="3269511" cy="4378588"/>
          </a:xfrm>
          <a:prstGeom prst="rect">
            <a:avLst/>
          </a:prstGeom>
          <a:ln>
            <a:solidFill>
              <a:schemeClr val="tx1"/>
            </a:solidFill>
          </a:ln>
        </p:spPr>
      </p:pic>
      <p:pic>
        <p:nvPicPr>
          <p:cNvPr id="6" name="Picture 5">
            <a:extLst>
              <a:ext uri="{FF2B5EF4-FFF2-40B4-BE49-F238E27FC236}">
                <a16:creationId xmlns:a16="http://schemas.microsoft.com/office/drawing/2014/main" id="{A9E53F6B-81F2-0840-A994-75F6B9BBAA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45316" r="53393" b="17939"/>
          <a:stretch/>
        </p:blipFill>
        <p:spPr>
          <a:xfrm>
            <a:off x="9217152" y="1648239"/>
            <a:ext cx="2469484" cy="4378588"/>
          </a:xfrm>
          <a:prstGeom prst="rect">
            <a:avLst/>
          </a:prstGeom>
          <a:ln>
            <a:solidFill>
              <a:schemeClr val="tx1"/>
            </a:solidFill>
          </a:ln>
        </p:spPr>
      </p:pic>
      <p:sp>
        <p:nvSpPr>
          <p:cNvPr id="7" name="TextBox 6">
            <a:extLst>
              <a:ext uri="{FF2B5EF4-FFF2-40B4-BE49-F238E27FC236}">
                <a16:creationId xmlns:a16="http://schemas.microsoft.com/office/drawing/2014/main" id="{36987A7D-F8DE-5140-8CC6-EA67D5E73AB2}"/>
              </a:ext>
            </a:extLst>
          </p:cNvPr>
          <p:cNvSpPr txBox="1"/>
          <p:nvPr/>
        </p:nvSpPr>
        <p:spPr>
          <a:xfrm>
            <a:off x="802477" y="549275"/>
            <a:ext cx="10587046" cy="769441"/>
          </a:xfrm>
          <a:prstGeom prst="rect">
            <a:avLst/>
          </a:prstGeom>
          <a:noFill/>
        </p:spPr>
        <p:txBody>
          <a:bodyPr wrap="square">
            <a:spAutoFit/>
          </a:bodyPr>
          <a:lstStyle/>
          <a:p>
            <a:pPr algn="ctr"/>
            <a:r>
              <a:rPr lang="en-US" sz="4400" dirty="0">
                <a:solidFill>
                  <a:schemeClr val="bg1"/>
                </a:solidFill>
              </a:rPr>
              <a:t>Look out for all these!</a:t>
            </a:r>
          </a:p>
        </p:txBody>
      </p:sp>
    </p:spTree>
    <p:extLst>
      <p:ext uri="{BB962C8B-B14F-4D97-AF65-F5344CB8AC3E}">
        <p14:creationId xmlns:p14="http://schemas.microsoft.com/office/powerpoint/2010/main" val="24666380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45F06E-F463-F440-A4E4-464459AF755F}"/>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101</a:t>
            </a:fld>
            <a:endParaRPr lang="en-US" dirty="0"/>
          </a:p>
        </p:txBody>
      </p:sp>
      <p:sp>
        <p:nvSpPr>
          <p:cNvPr id="4" name="TextBox 3">
            <a:extLst>
              <a:ext uri="{FF2B5EF4-FFF2-40B4-BE49-F238E27FC236}">
                <a16:creationId xmlns:a16="http://schemas.microsoft.com/office/drawing/2014/main" id="{79F52CA8-7481-3B45-BDF9-5BBCBE68A854}"/>
              </a:ext>
            </a:extLst>
          </p:cNvPr>
          <p:cNvSpPr txBox="1"/>
          <p:nvPr/>
        </p:nvSpPr>
        <p:spPr>
          <a:xfrm>
            <a:off x="609628" y="368120"/>
            <a:ext cx="11066435" cy="1261884"/>
          </a:xfrm>
          <a:prstGeom prst="rect">
            <a:avLst/>
          </a:prstGeom>
          <a:noFill/>
        </p:spPr>
        <p:txBody>
          <a:bodyPr wrap="square">
            <a:spAutoFit/>
          </a:bodyPr>
          <a:lstStyle/>
          <a:p>
            <a:pPr algn="ctr"/>
            <a:r>
              <a:rPr lang="en-US" sz="4400" dirty="0"/>
              <a:t> Measure depth and </a:t>
            </a:r>
            <a:r>
              <a:rPr lang="en-US" sz="4400" dirty="0" smtClean="0"/>
              <a:t>visibility.</a:t>
            </a:r>
            <a:endParaRPr lang="en-US" sz="4400" dirty="0"/>
          </a:p>
          <a:p>
            <a:pPr algn="ctr"/>
            <a:r>
              <a:rPr lang="en-US" sz="3200" dirty="0"/>
              <a:t>&lt;5m    5-10m    &gt;10m</a:t>
            </a:r>
          </a:p>
        </p:txBody>
      </p:sp>
      <p:pic>
        <p:nvPicPr>
          <p:cNvPr id="5" name="Picture 4">
            <a:extLst>
              <a:ext uri="{FF2B5EF4-FFF2-40B4-BE49-F238E27FC236}">
                <a16:creationId xmlns:a16="http://schemas.microsoft.com/office/drawing/2014/main" id="{0F2A1240-54A7-0F48-A87B-E9959662240E}"/>
              </a:ext>
            </a:extLst>
          </p:cNvPr>
          <p:cNvPicPr>
            <a:picLocks noChangeAspect="1"/>
          </p:cNvPicPr>
          <p:nvPr/>
        </p:nvPicPr>
        <p:blipFill>
          <a:blip r:embed="rId3"/>
          <a:stretch>
            <a:fillRect/>
          </a:stretch>
        </p:blipFill>
        <p:spPr>
          <a:xfrm>
            <a:off x="2930094" y="1874197"/>
            <a:ext cx="6331812" cy="4237959"/>
          </a:xfrm>
          <a:prstGeom prst="rect">
            <a:avLst/>
          </a:prstGeom>
        </p:spPr>
      </p:pic>
    </p:spTree>
    <p:extLst>
      <p:ext uri="{BB962C8B-B14F-4D97-AF65-F5344CB8AC3E}">
        <p14:creationId xmlns:p14="http://schemas.microsoft.com/office/powerpoint/2010/main" val="23705762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B8D000-03A8-7D47-98C5-432AA729E34A}"/>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2245F06E-F463-F440-A4E4-464459AF755F}"/>
              </a:ext>
            </a:extLst>
          </p:cNvPr>
          <p:cNvSpPr>
            <a:spLocks noGrp="1"/>
          </p:cNvSpPr>
          <p:nvPr>
            <p:ph type="sldNum" sz="quarter" idx="13"/>
          </p:nvPr>
        </p:nvSpPr>
        <p:spPr/>
        <p:txBody>
          <a:bodyPr/>
          <a:lstStyle/>
          <a:p>
            <a:pPr algn="r"/>
            <a:fld id="{275F0495-0EA6-8F48-9FDA-F603597FF733}" type="slidenum">
              <a:rPr lang="en-US" smtClean="0"/>
              <a:pPr algn="r"/>
              <a:t>102</a:t>
            </a:fld>
            <a:endParaRPr lang="en-US" dirty="0"/>
          </a:p>
        </p:txBody>
      </p:sp>
      <p:sp>
        <p:nvSpPr>
          <p:cNvPr id="4" name="TextBox 3">
            <a:extLst>
              <a:ext uri="{FF2B5EF4-FFF2-40B4-BE49-F238E27FC236}">
                <a16:creationId xmlns:a16="http://schemas.microsoft.com/office/drawing/2014/main" id="{79F52CA8-7481-3B45-BDF9-5BBCBE68A854}"/>
              </a:ext>
            </a:extLst>
          </p:cNvPr>
          <p:cNvSpPr txBox="1"/>
          <p:nvPr/>
        </p:nvSpPr>
        <p:spPr>
          <a:xfrm>
            <a:off x="609628" y="368120"/>
            <a:ext cx="11066435" cy="1261884"/>
          </a:xfrm>
          <a:prstGeom prst="rect">
            <a:avLst/>
          </a:prstGeom>
          <a:noFill/>
        </p:spPr>
        <p:txBody>
          <a:bodyPr wrap="square">
            <a:spAutoFit/>
          </a:bodyPr>
          <a:lstStyle/>
          <a:p>
            <a:pPr algn="ctr"/>
            <a:r>
              <a:rPr lang="en-US" sz="4400" dirty="0">
                <a:solidFill>
                  <a:schemeClr val="bg1"/>
                </a:solidFill>
              </a:rPr>
              <a:t> Measure depth and </a:t>
            </a:r>
            <a:r>
              <a:rPr lang="en-US" sz="4400" dirty="0" smtClean="0">
                <a:solidFill>
                  <a:schemeClr val="bg1"/>
                </a:solidFill>
              </a:rPr>
              <a:t>visibility.</a:t>
            </a:r>
            <a:endParaRPr lang="en-US" sz="4400" dirty="0">
              <a:solidFill>
                <a:schemeClr val="bg1"/>
              </a:solidFill>
            </a:endParaRPr>
          </a:p>
          <a:p>
            <a:pPr algn="ctr"/>
            <a:r>
              <a:rPr lang="en-US" sz="3200" dirty="0">
                <a:solidFill>
                  <a:schemeClr val="bg1"/>
                </a:solidFill>
              </a:rPr>
              <a:t>&lt;5m    5-10m    &gt;10m</a:t>
            </a:r>
          </a:p>
        </p:txBody>
      </p:sp>
      <p:pic>
        <p:nvPicPr>
          <p:cNvPr id="5" name="Picture 4">
            <a:extLst>
              <a:ext uri="{FF2B5EF4-FFF2-40B4-BE49-F238E27FC236}">
                <a16:creationId xmlns:a16="http://schemas.microsoft.com/office/drawing/2014/main" id="{0F2A1240-54A7-0F48-A87B-E9959662240E}"/>
              </a:ext>
            </a:extLst>
          </p:cNvPr>
          <p:cNvPicPr>
            <a:picLocks noChangeAspect="1"/>
          </p:cNvPicPr>
          <p:nvPr/>
        </p:nvPicPr>
        <p:blipFill>
          <a:blip r:embed="rId3"/>
          <a:stretch>
            <a:fillRect/>
          </a:stretch>
        </p:blipFill>
        <p:spPr>
          <a:xfrm>
            <a:off x="2930094" y="1874197"/>
            <a:ext cx="6331812" cy="4237959"/>
          </a:xfrm>
          <a:prstGeom prst="rect">
            <a:avLst/>
          </a:prstGeom>
        </p:spPr>
      </p:pic>
    </p:spTree>
    <p:extLst>
      <p:ext uri="{BB962C8B-B14F-4D97-AF65-F5344CB8AC3E}">
        <p14:creationId xmlns:p14="http://schemas.microsoft.com/office/powerpoint/2010/main" val="10920102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F2067-7BEF-8442-97BA-ECBE26D30AD7}"/>
              </a:ext>
            </a:extLst>
          </p:cNvPr>
          <p:cNvSpPr>
            <a:spLocks noGrp="1"/>
          </p:cNvSpPr>
          <p:nvPr>
            <p:ph type="body" sz="quarter" idx="12"/>
          </p:nvPr>
        </p:nvSpPr>
        <p:spPr/>
        <p:txBody>
          <a:bodyPr/>
          <a:lstStyle/>
          <a:p>
            <a:r>
              <a:rPr lang="en-AU" dirty="0"/>
              <a:t>In-water </a:t>
            </a:r>
            <a:br>
              <a:rPr lang="en-AU" dirty="0"/>
            </a:br>
            <a:r>
              <a:rPr lang="en-AU" dirty="0"/>
              <a:t>safety </a:t>
            </a:r>
            <a:r>
              <a:rPr lang="en-AU" dirty="0" smtClean="0"/>
              <a:t>brief.</a:t>
            </a:r>
            <a:endParaRPr lang="en-AU" dirty="0"/>
          </a:p>
        </p:txBody>
      </p:sp>
      <p:sp>
        <p:nvSpPr>
          <p:cNvPr id="3" name="Slide Number Placeholder 2">
            <a:extLst>
              <a:ext uri="{FF2B5EF4-FFF2-40B4-BE49-F238E27FC236}">
                <a16:creationId xmlns:a16="http://schemas.microsoft.com/office/drawing/2014/main" id="{700B65E1-F448-FE49-A959-66D53AC7EF17}"/>
              </a:ext>
            </a:extLst>
          </p:cNvPr>
          <p:cNvSpPr>
            <a:spLocks noGrp="1"/>
          </p:cNvSpPr>
          <p:nvPr>
            <p:ph type="sldNum" sz="quarter" idx="13"/>
          </p:nvPr>
        </p:nvSpPr>
        <p:spPr/>
        <p:txBody>
          <a:bodyPr/>
          <a:lstStyle/>
          <a:p>
            <a:pPr algn="r"/>
            <a:fld id="{275F0495-0EA6-8F48-9FDA-F603597FF733}" type="slidenum">
              <a:rPr lang="en-US" smtClean="0"/>
              <a:pPr algn="r"/>
              <a:t>103</a:t>
            </a:fld>
            <a:endParaRPr lang="en-US" dirty="0"/>
          </a:p>
        </p:txBody>
      </p:sp>
    </p:spTree>
    <p:extLst>
      <p:ext uri="{BB962C8B-B14F-4D97-AF65-F5344CB8AC3E}">
        <p14:creationId xmlns:p14="http://schemas.microsoft.com/office/powerpoint/2010/main" val="18342476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F2067-7BEF-8442-97BA-ECBE26D30AD7}"/>
              </a:ext>
            </a:extLst>
          </p:cNvPr>
          <p:cNvSpPr>
            <a:spLocks noGrp="1"/>
          </p:cNvSpPr>
          <p:nvPr>
            <p:ph type="body" sz="quarter" idx="12"/>
          </p:nvPr>
        </p:nvSpPr>
        <p:spPr/>
        <p:txBody>
          <a:bodyPr/>
          <a:lstStyle/>
          <a:p>
            <a:r>
              <a:rPr lang="en-AU" dirty="0"/>
              <a:t>In-water </a:t>
            </a:r>
            <a:br>
              <a:rPr lang="en-AU" dirty="0"/>
            </a:br>
            <a:r>
              <a:rPr lang="en-AU" dirty="0"/>
              <a:t>safety </a:t>
            </a:r>
            <a:r>
              <a:rPr lang="en-AU" dirty="0" smtClean="0"/>
              <a:t>brief.</a:t>
            </a:r>
            <a:endParaRPr lang="en-AU" dirty="0"/>
          </a:p>
        </p:txBody>
      </p:sp>
      <p:sp>
        <p:nvSpPr>
          <p:cNvPr id="3" name="Slide Number Placeholder 2">
            <a:extLst>
              <a:ext uri="{FF2B5EF4-FFF2-40B4-BE49-F238E27FC236}">
                <a16:creationId xmlns:a16="http://schemas.microsoft.com/office/drawing/2014/main" id="{700B65E1-F448-FE49-A959-66D53AC7EF17}"/>
              </a:ext>
            </a:extLst>
          </p:cNvPr>
          <p:cNvSpPr>
            <a:spLocks noGrp="1"/>
          </p:cNvSpPr>
          <p:nvPr>
            <p:ph type="sldNum" sz="quarter" idx="13"/>
          </p:nvPr>
        </p:nvSpPr>
        <p:spPr/>
        <p:txBody>
          <a:bodyPr/>
          <a:lstStyle/>
          <a:p>
            <a:pPr algn="r"/>
            <a:fld id="{275F0495-0EA6-8F48-9FDA-F603597FF733}" type="slidenum">
              <a:rPr lang="en-US" smtClean="0"/>
              <a:pPr algn="r"/>
              <a:t>104</a:t>
            </a:fld>
            <a:endParaRPr lang="en-US" dirty="0"/>
          </a:p>
        </p:txBody>
      </p:sp>
    </p:spTree>
    <p:extLst>
      <p:ext uri="{BB962C8B-B14F-4D97-AF65-F5344CB8AC3E}">
        <p14:creationId xmlns:p14="http://schemas.microsoft.com/office/powerpoint/2010/main" val="6071508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endParaRPr lang="en-AU"/>
          </a:p>
        </p:txBody>
      </p:sp>
      <p:sp>
        <p:nvSpPr>
          <p:cNvPr id="5" name="Title 4">
            <a:extLst>
              <a:ext uri="{FF2B5EF4-FFF2-40B4-BE49-F238E27FC236}">
                <a16:creationId xmlns:a16="http://schemas.microsoft.com/office/drawing/2014/main" id="{92C89C08-43A1-0042-9337-CF160546966A}"/>
              </a:ext>
            </a:extLst>
          </p:cNvPr>
          <p:cNvSpPr>
            <a:spLocks noGrp="1"/>
          </p:cNvSpPr>
          <p:nvPr>
            <p:ph type="title" idx="4294967295"/>
          </p:nvPr>
        </p:nvSpPr>
        <p:spPr>
          <a:xfrm>
            <a:off x="0" y="549275"/>
            <a:ext cx="11160125" cy="536575"/>
          </a:xfrm>
          <a:prstGeom prst="rect">
            <a:avLst/>
          </a:prstGeom>
        </p:spPr>
        <p:txBody>
          <a:bodyPr/>
          <a:lstStyle/>
          <a:p>
            <a:pPr algn="ctr"/>
            <a:r>
              <a:rPr lang="en-AU" sz="4400" dirty="0"/>
              <a:t>10 minute timed </a:t>
            </a:r>
            <a:r>
              <a:rPr lang="en-AU" sz="4400" dirty="0" smtClean="0"/>
              <a:t>swim.</a:t>
            </a:r>
            <a:endParaRPr lang="en-US" sz="4400" dirty="0"/>
          </a:p>
        </p:txBody>
      </p:sp>
      <p:sp>
        <p:nvSpPr>
          <p:cNvPr id="2" name="Slide Number Placeholder 1">
            <a:extLst>
              <a:ext uri="{FF2B5EF4-FFF2-40B4-BE49-F238E27FC236}">
                <a16:creationId xmlns:a16="http://schemas.microsoft.com/office/drawing/2014/main" id="{97C16B98-32D9-F649-8B0E-5EC012D27967}"/>
              </a:ext>
            </a:extLst>
          </p:cNvPr>
          <p:cNvSpPr>
            <a:spLocks noGrp="1"/>
          </p:cNvSpPr>
          <p:nvPr>
            <p:ph type="sldNum" sz="quarter" idx="4294967295"/>
          </p:nvPr>
        </p:nvSpPr>
        <p:spPr>
          <a:xfrm>
            <a:off x="9448800" y="6356350"/>
            <a:ext cx="2743200" cy="365125"/>
          </a:xfrm>
          <a:prstGeom prst="rect">
            <a:avLst/>
          </a:prstGeom>
        </p:spPr>
        <p:txBody>
          <a:bodyPr/>
          <a:lstStyle/>
          <a:p>
            <a:pPr algn="r"/>
            <a:fld id="{C1222EFF-7CC0-EF4B-B73E-C2ADBFEE8731}" type="slidenum">
              <a:rPr lang="en-US" smtClean="0"/>
              <a:pPr algn="r"/>
              <a:t>105</a:t>
            </a:fld>
            <a:endParaRPr lang="en-US" dirty="0"/>
          </a:p>
        </p:txBody>
      </p:sp>
      <p:graphicFrame>
        <p:nvGraphicFramePr>
          <p:cNvPr id="7" name="Table 2">
            <a:extLst>
              <a:ext uri="{FF2B5EF4-FFF2-40B4-BE49-F238E27FC236}">
                <a16:creationId xmlns:a16="http://schemas.microsoft.com/office/drawing/2014/main" id="{16916A30-D542-044A-8F66-72EAF5B78EA8}"/>
              </a:ext>
            </a:extLst>
          </p:cNvPr>
          <p:cNvGraphicFramePr>
            <a:graphicFrameLocks noGrp="1"/>
          </p:cNvGraphicFramePr>
          <p:nvPr/>
        </p:nvGraphicFramePr>
        <p:xfrm>
          <a:off x="1273277" y="1550504"/>
          <a:ext cx="9645445" cy="4396395"/>
        </p:xfrm>
        <a:graphic>
          <a:graphicData uri="http://schemas.openxmlformats.org/drawingml/2006/table">
            <a:tbl>
              <a:tblPr firstRow="1" bandRow="1">
                <a:tableStyleId>{5940675A-B579-460E-94D1-54222C63F5DA}</a:tableStyleId>
              </a:tblPr>
              <a:tblGrid>
                <a:gridCol w="9645445">
                  <a:extLst>
                    <a:ext uri="{9D8B030D-6E8A-4147-A177-3AD203B41FA5}">
                      <a16:colId xmlns:a16="http://schemas.microsoft.com/office/drawing/2014/main" val="3870555825"/>
                    </a:ext>
                  </a:extLst>
                </a:gridCol>
              </a:tblGrid>
              <a:tr h="879279">
                <a:tc>
                  <a:txBody>
                    <a:bodyPr/>
                    <a:lstStyle/>
                    <a:p>
                      <a:pPr marL="285750" indent="-285750" algn="l">
                        <a:buFont typeface="Wingdings" panose="05000000000000000000" pitchFamily="2" charset="2"/>
                        <a:buChar char="q"/>
                      </a:pPr>
                      <a:r>
                        <a:rPr lang="en-AU" sz="3200" b="0" dirty="0">
                          <a:solidFill>
                            <a:schemeClr val="tx2"/>
                          </a:solidFill>
                        </a:rPr>
                        <a:t> Boundaries of the swim area?</a:t>
                      </a:r>
                    </a:p>
                  </a:txBody>
                  <a:tcPr marL="68580" marR="68580" marT="34290" marB="34290" anchor="ctr">
                    <a:solidFill>
                      <a:schemeClr val="bg1"/>
                    </a:solidFill>
                  </a:tcPr>
                </a:tc>
                <a:extLst>
                  <a:ext uri="{0D108BD9-81ED-4DB2-BD59-A6C34878D82A}">
                    <a16:rowId xmlns:a16="http://schemas.microsoft.com/office/drawing/2014/main" val="2420403095"/>
                  </a:ext>
                </a:extLst>
              </a:tr>
              <a:tr h="879279">
                <a:tc>
                  <a:txBody>
                    <a:bodyPr/>
                    <a:lstStyle/>
                    <a:p>
                      <a:pPr marL="285750" indent="-285750" algn="l">
                        <a:buFont typeface="Wingdings" panose="05000000000000000000" pitchFamily="2" charset="2"/>
                        <a:buChar char="q"/>
                      </a:pPr>
                      <a:r>
                        <a:rPr lang="en-AU" sz="3200" b="0" dirty="0">
                          <a:solidFill>
                            <a:schemeClr val="tx2"/>
                          </a:solidFill>
                        </a:rPr>
                        <a:t> Set timer/listen for signal (10 minute).</a:t>
                      </a:r>
                    </a:p>
                  </a:txBody>
                  <a:tcPr marL="68580" marR="68580" marT="34290" marB="34290" anchor="ctr">
                    <a:solidFill>
                      <a:schemeClr val="bg1"/>
                    </a:solidFill>
                  </a:tcPr>
                </a:tc>
                <a:extLst>
                  <a:ext uri="{0D108BD9-81ED-4DB2-BD59-A6C34878D82A}">
                    <a16:rowId xmlns:a16="http://schemas.microsoft.com/office/drawing/2014/main" val="2363838387"/>
                  </a:ext>
                </a:extLst>
              </a:tr>
              <a:tr h="879279">
                <a:tc>
                  <a:txBody>
                    <a:bodyPr/>
                    <a:lstStyle/>
                    <a:p>
                      <a:pPr marL="285750" indent="-285750" algn="l">
                        <a:buFont typeface="Wingdings" panose="05000000000000000000" pitchFamily="2" charset="2"/>
                        <a:buChar char="q"/>
                      </a:pPr>
                      <a:r>
                        <a:rPr lang="en-AU" sz="3200" b="0" dirty="0">
                          <a:solidFill>
                            <a:schemeClr val="tx2"/>
                          </a:solidFill>
                        </a:rPr>
                        <a:t> Swim in one direction.</a:t>
                      </a:r>
                    </a:p>
                  </a:txBody>
                  <a:tcPr marL="68580" marR="68580" marT="34290" marB="34290" anchor="ctr">
                    <a:solidFill>
                      <a:schemeClr val="bg1"/>
                    </a:solidFill>
                  </a:tcPr>
                </a:tc>
                <a:extLst>
                  <a:ext uri="{0D108BD9-81ED-4DB2-BD59-A6C34878D82A}">
                    <a16:rowId xmlns:a16="http://schemas.microsoft.com/office/drawing/2014/main" val="128796741"/>
                  </a:ext>
                </a:extLst>
              </a:tr>
              <a:tr h="879279">
                <a:tc>
                  <a:txBody>
                    <a:bodyPr/>
                    <a:lstStyle/>
                    <a:p>
                      <a:pPr marL="285750" indent="-285750" algn="l">
                        <a:buFont typeface="Wingdings" panose="05000000000000000000" pitchFamily="2" charset="2"/>
                        <a:buChar char="q"/>
                      </a:pPr>
                      <a:r>
                        <a:rPr lang="en-AU" sz="3200" b="0" dirty="0">
                          <a:solidFill>
                            <a:schemeClr val="tx2"/>
                          </a:solidFill>
                        </a:rPr>
                        <a:t> Swim slowly.</a:t>
                      </a:r>
                    </a:p>
                  </a:txBody>
                  <a:tcPr marL="68580" marR="68580" marT="34290" marB="34290" anchor="ctr">
                    <a:solidFill>
                      <a:schemeClr val="bg1"/>
                    </a:solidFill>
                  </a:tcPr>
                </a:tc>
                <a:extLst>
                  <a:ext uri="{0D108BD9-81ED-4DB2-BD59-A6C34878D82A}">
                    <a16:rowId xmlns:a16="http://schemas.microsoft.com/office/drawing/2014/main" val="1207242520"/>
                  </a:ext>
                </a:extLst>
              </a:tr>
              <a:tr h="879279">
                <a:tc>
                  <a:txBody>
                    <a:bodyPr/>
                    <a:lstStyle/>
                    <a:p>
                      <a:pPr marL="285750" indent="-285750" algn="l">
                        <a:buFont typeface="Wingdings" panose="05000000000000000000" pitchFamily="2" charset="2"/>
                        <a:buChar char="q"/>
                      </a:pPr>
                      <a:r>
                        <a:rPr lang="en-AU" sz="3200" b="0" dirty="0">
                          <a:solidFill>
                            <a:schemeClr val="tx2"/>
                          </a:solidFill>
                        </a:rPr>
                        <a:t> Be as quiet as possible.</a:t>
                      </a:r>
                    </a:p>
                  </a:txBody>
                  <a:tcPr marL="68580" marR="68580" marT="34290" marB="34290" anchor="ctr">
                    <a:solidFill>
                      <a:schemeClr val="bg1"/>
                    </a:solidFill>
                  </a:tcPr>
                </a:tc>
                <a:extLst>
                  <a:ext uri="{0D108BD9-81ED-4DB2-BD59-A6C34878D82A}">
                    <a16:rowId xmlns:a16="http://schemas.microsoft.com/office/drawing/2014/main" val="2805965852"/>
                  </a:ext>
                </a:extLst>
              </a:tr>
            </a:tbl>
          </a:graphicData>
        </a:graphic>
      </p:graphicFrame>
    </p:spTree>
    <p:extLst>
      <p:ext uri="{BB962C8B-B14F-4D97-AF65-F5344CB8AC3E}">
        <p14:creationId xmlns:p14="http://schemas.microsoft.com/office/powerpoint/2010/main" val="20611759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C89C08-43A1-0042-9337-CF160546966A}"/>
              </a:ext>
            </a:extLst>
          </p:cNvPr>
          <p:cNvSpPr>
            <a:spLocks noGrp="1"/>
          </p:cNvSpPr>
          <p:nvPr>
            <p:ph type="title"/>
          </p:nvPr>
        </p:nvSpPr>
        <p:spPr/>
        <p:txBody>
          <a:bodyPr/>
          <a:lstStyle/>
          <a:p>
            <a:pPr algn="ctr"/>
            <a:r>
              <a:rPr lang="en-AU" sz="4400" dirty="0"/>
              <a:t>10 minute timed </a:t>
            </a:r>
            <a:r>
              <a:rPr lang="en-AU" sz="4400" dirty="0" smtClean="0"/>
              <a:t>swim.</a:t>
            </a:r>
            <a:endParaRPr lang="en-US" sz="4400" dirty="0"/>
          </a:p>
        </p:txBody>
      </p:sp>
      <p:sp>
        <p:nvSpPr>
          <p:cNvPr id="2" name="Slide Number Placeholder 1">
            <a:extLst>
              <a:ext uri="{FF2B5EF4-FFF2-40B4-BE49-F238E27FC236}">
                <a16:creationId xmlns:a16="http://schemas.microsoft.com/office/drawing/2014/main" id="{97C16B98-32D9-F649-8B0E-5EC012D27967}"/>
              </a:ext>
            </a:extLst>
          </p:cNvPr>
          <p:cNvSpPr>
            <a:spLocks noGrp="1"/>
          </p:cNvSpPr>
          <p:nvPr>
            <p:ph type="sldNum" sz="quarter" idx="12"/>
          </p:nvPr>
        </p:nvSpPr>
        <p:spPr/>
        <p:txBody>
          <a:bodyPr/>
          <a:lstStyle/>
          <a:p>
            <a:pPr algn="r"/>
            <a:fld id="{C1222EFF-7CC0-EF4B-B73E-C2ADBFEE8731}" type="slidenum">
              <a:rPr lang="en-US" smtClean="0"/>
              <a:pPr algn="r"/>
              <a:t>106</a:t>
            </a:fld>
            <a:endParaRPr lang="en-US" dirty="0"/>
          </a:p>
        </p:txBody>
      </p:sp>
      <p:graphicFrame>
        <p:nvGraphicFramePr>
          <p:cNvPr id="7" name="Table 2">
            <a:extLst>
              <a:ext uri="{FF2B5EF4-FFF2-40B4-BE49-F238E27FC236}">
                <a16:creationId xmlns:a16="http://schemas.microsoft.com/office/drawing/2014/main" id="{16916A30-D542-044A-8F66-72EAF5B78EA8}"/>
              </a:ext>
            </a:extLst>
          </p:cNvPr>
          <p:cNvGraphicFramePr>
            <a:graphicFrameLocks noGrp="1"/>
          </p:cNvGraphicFramePr>
          <p:nvPr>
            <p:extLst>
              <p:ext uri="{D42A27DB-BD31-4B8C-83A1-F6EECF244321}">
                <p14:modId xmlns:p14="http://schemas.microsoft.com/office/powerpoint/2010/main" val="1958907990"/>
              </p:ext>
            </p:extLst>
          </p:nvPr>
        </p:nvGraphicFramePr>
        <p:xfrm>
          <a:off x="1273277" y="1550504"/>
          <a:ext cx="9645445" cy="4396395"/>
        </p:xfrm>
        <a:graphic>
          <a:graphicData uri="http://schemas.openxmlformats.org/drawingml/2006/table">
            <a:tbl>
              <a:tblPr firstRow="1" bandRow="1">
                <a:tableStyleId>{5940675A-B579-460E-94D1-54222C63F5DA}</a:tableStyleId>
              </a:tblPr>
              <a:tblGrid>
                <a:gridCol w="9645445">
                  <a:extLst>
                    <a:ext uri="{9D8B030D-6E8A-4147-A177-3AD203B41FA5}">
                      <a16:colId xmlns:a16="http://schemas.microsoft.com/office/drawing/2014/main" val="3870555825"/>
                    </a:ext>
                  </a:extLst>
                </a:gridCol>
              </a:tblGrid>
              <a:tr h="879279">
                <a:tc>
                  <a:txBody>
                    <a:bodyPr/>
                    <a:lstStyle/>
                    <a:p>
                      <a:pPr marL="285750" indent="-285750">
                        <a:buFont typeface="Wingdings" panose="05000000000000000000" pitchFamily="2" charset="2"/>
                        <a:buChar char="q"/>
                      </a:pPr>
                      <a:r>
                        <a:rPr lang="en-AU" sz="3200" b="0" dirty="0">
                          <a:solidFill>
                            <a:schemeClr val="tx2"/>
                          </a:solidFill>
                        </a:rPr>
                        <a:t> Look ahead every 60 </a:t>
                      </a:r>
                      <a:r>
                        <a:rPr lang="en-AU" sz="3200" b="0" dirty="0" smtClean="0">
                          <a:solidFill>
                            <a:schemeClr val="tx2"/>
                          </a:solidFill>
                        </a:rPr>
                        <a:t>seconds.</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420403095"/>
                  </a:ext>
                </a:extLst>
              </a:tr>
              <a:tr h="879279">
                <a:tc>
                  <a:txBody>
                    <a:bodyPr/>
                    <a:lstStyle/>
                    <a:p>
                      <a:pPr marL="285750" indent="-285750">
                        <a:buFont typeface="Wingdings" panose="05000000000000000000" pitchFamily="2" charset="2"/>
                        <a:buChar char="q"/>
                      </a:pPr>
                      <a:r>
                        <a:rPr lang="en-AU" sz="3200" b="0" dirty="0">
                          <a:solidFill>
                            <a:schemeClr val="tx2"/>
                          </a:solidFill>
                        </a:rPr>
                        <a:t> Look out for unique fish (for app later</a:t>
                      </a:r>
                      <a:r>
                        <a:rPr lang="en-AU" sz="3200" b="0" dirty="0" smtClean="0">
                          <a:solidFill>
                            <a:schemeClr val="tx2"/>
                          </a:solidFill>
                        </a:rPr>
                        <a:t>).</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363838387"/>
                  </a:ext>
                </a:extLst>
              </a:tr>
              <a:tr h="879279">
                <a:tc>
                  <a:txBody>
                    <a:bodyPr/>
                    <a:lstStyle/>
                    <a:p>
                      <a:pPr marL="285750" indent="-285750">
                        <a:buFont typeface="Wingdings" panose="05000000000000000000" pitchFamily="2" charset="2"/>
                        <a:buChar char="q"/>
                      </a:pPr>
                      <a:r>
                        <a:rPr lang="en-AU" sz="3200" b="0" dirty="0">
                          <a:solidFill>
                            <a:schemeClr val="tx2"/>
                          </a:solidFill>
                        </a:rPr>
                        <a:t> Do not touch or chase the </a:t>
                      </a:r>
                      <a:r>
                        <a:rPr lang="en-AU" sz="3200" b="0" dirty="0" smtClean="0">
                          <a:solidFill>
                            <a:schemeClr val="tx2"/>
                          </a:solidFill>
                        </a:rPr>
                        <a:t>animals.</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128796741"/>
                  </a:ext>
                </a:extLst>
              </a:tr>
              <a:tr h="879279">
                <a:tc>
                  <a:txBody>
                    <a:bodyPr/>
                    <a:lstStyle/>
                    <a:p>
                      <a:pPr marL="285750" indent="-285750">
                        <a:buFont typeface="Wingdings" panose="05000000000000000000" pitchFamily="2" charset="2"/>
                        <a:buChar char="q"/>
                      </a:pPr>
                      <a:r>
                        <a:rPr lang="en-AU" sz="3200" b="0" dirty="0">
                          <a:solidFill>
                            <a:schemeClr val="tx2"/>
                          </a:solidFill>
                        </a:rPr>
                        <a:t> Write your names on </a:t>
                      </a:r>
                      <a:r>
                        <a:rPr lang="en-AU" sz="3200" b="0" dirty="0" smtClean="0">
                          <a:solidFill>
                            <a:schemeClr val="tx2"/>
                          </a:solidFill>
                        </a:rPr>
                        <a:t>slate.</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1207242520"/>
                  </a:ext>
                </a:extLst>
              </a:tr>
              <a:tr h="879279">
                <a:tc>
                  <a:txBody>
                    <a:bodyPr/>
                    <a:lstStyle/>
                    <a:p>
                      <a:pPr marL="285750" indent="-285750">
                        <a:buFont typeface="Wingdings" panose="05000000000000000000" pitchFamily="2" charset="2"/>
                        <a:buChar char="q"/>
                      </a:pPr>
                      <a:r>
                        <a:rPr lang="en-AU" sz="3200" b="0" dirty="0">
                          <a:solidFill>
                            <a:schemeClr val="tx2"/>
                          </a:solidFill>
                        </a:rPr>
                        <a:t> Tally as you go  [ I=1    III=3    IIII=5 </a:t>
                      </a:r>
                      <a:r>
                        <a:rPr lang="en-AU" sz="3200" b="0" dirty="0" smtClean="0">
                          <a:solidFill>
                            <a:schemeClr val="tx2"/>
                          </a:solidFill>
                        </a:rPr>
                        <a:t>].</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805965852"/>
                  </a:ext>
                </a:extLst>
              </a:tr>
            </a:tbl>
          </a:graphicData>
        </a:graphic>
      </p:graphicFrame>
      <p:cxnSp>
        <p:nvCxnSpPr>
          <p:cNvPr id="4" name="Straight Connector 3"/>
          <p:cNvCxnSpPr/>
          <p:nvPr/>
        </p:nvCxnSpPr>
        <p:spPr>
          <a:xfrm>
            <a:off x="7278986" y="5395865"/>
            <a:ext cx="344032" cy="217284"/>
          </a:xfrm>
          <a:prstGeom prst="line">
            <a:avLst/>
          </a:prstGeom>
          <a:ln w="57150">
            <a:solidFill>
              <a:srgbClr val="363D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93266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A5F7B-E63D-AE40-A241-C628EC889B72}"/>
              </a:ext>
            </a:extLst>
          </p:cNvPr>
          <p:cNvSpPr>
            <a:spLocks noGrp="1"/>
          </p:cNvSpPr>
          <p:nvPr>
            <p:ph type="body" sz="quarter" idx="12"/>
          </p:nvPr>
        </p:nvSpPr>
        <p:spPr/>
        <p:txBody>
          <a:bodyPr/>
          <a:lstStyle/>
          <a:p>
            <a:pPr marL="571500" indent="-571500" algn="l">
              <a:spcAft>
                <a:spcPts val="600"/>
              </a:spcAft>
              <a:buFont typeface="Arial" panose="020B0604020202020204" pitchFamily="34" charset="0"/>
              <a:buChar char="•"/>
            </a:pPr>
            <a:r>
              <a:rPr lang="en-US" sz="2000" dirty="0"/>
              <a:t>Listen to your guide at all times.</a:t>
            </a:r>
          </a:p>
          <a:p>
            <a:pPr marL="571500" indent="-571500" algn="l">
              <a:spcAft>
                <a:spcPts val="600"/>
              </a:spcAft>
              <a:buFont typeface="Arial" panose="020B0604020202020204" pitchFamily="34" charset="0"/>
              <a:buChar char="•"/>
            </a:pPr>
            <a:r>
              <a:rPr lang="en-US" sz="2000" dirty="0"/>
              <a:t>Always wear a mask, snorkel and fins. </a:t>
            </a:r>
          </a:p>
          <a:p>
            <a:pPr marL="571500" indent="-571500" algn="l">
              <a:spcAft>
                <a:spcPts val="600"/>
              </a:spcAft>
              <a:buFont typeface="Arial" panose="020B0604020202020204" pitchFamily="34" charset="0"/>
              <a:buChar char="•"/>
            </a:pPr>
            <a:r>
              <a:rPr lang="en-US" sz="2000" dirty="0"/>
              <a:t>Use a floatation device (e.g. pool noodle).</a:t>
            </a:r>
          </a:p>
          <a:p>
            <a:pPr marL="571500" indent="-571500" algn="l">
              <a:spcAft>
                <a:spcPts val="600"/>
              </a:spcAft>
              <a:buFont typeface="Arial" panose="020B0604020202020204" pitchFamily="34" charset="0"/>
              <a:buChar char="•"/>
            </a:pPr>
            <a:r>
              <a:rPr lang="en-US" sz="2000" dirty="0"/>
              <a:t>Stay together with your buddy at all times. </a:t>
            </a:r>
          </a:p>
          <a:p>
            <a:pPr marL="571500" indent="-571500" algn="l">
              <a:spcAft>
                <a:spcPts val="600"/>
              </a:spcAft>
              <a:buFont typeface="Arial" panose="020B0604020202020204" pitchFamily="34" charset="0"/>
              <a:buChar char="•"/>
            </a:pPr>
            <a:r>
              <a:rPr lang="en-US" sz="2000" dirty="0"/>
              <a:t>In the water, keep checking on your position. </a:t>
            </a:r>
          </a:p>
          <a:p>
            <a:pPr marL="571500" indent="-571500" algn="l">
              <a:spcAft>
                <a:spcPts val="600"/>
              </a:spcAft>
              <a:buFont typeface="Arial" panose="020B0604020202020204" pitchFamily="34" charset="0"/>
              <a:buChar char="•"/>
            </a:pPr>
            <a:r>
              <a:rPr lang="en-US" sz="2000" dirty="0"/>
              <a:t>Listen for when 10 minutes is finished.</a:t>
            </a:r>
          </a:p>
          <a:p>
            <a:pPr marL="571500" indent="-571500" algn="l">
              <a:spcAft>
                <a:spcPts val="600"/>
              </a:spcAft>
              <a:buFont typeface="Arial" panose="020B0604020202020204" pitchFamily="34" charset="0"/>
              <a:buChar char="•"/>
            </a:pPr>
            <a:r>
              <a:rPr lang="en-US" sz="2000" dirty="0"/>
              <a:t>Do not touch or chase the animals. </a:t>
            </a:r>
          </a:p>
          <a:p>
            <a:pPr marL="571500" indent="-571500" algn="l">
              <a:spcAft>
                <a:spcPts val="600"/>
              </a:spcAft>
              <a:buFont typeface="Arial" panose="020B0604020202020204" pitchFamily="34" charset="0"/>
              <a:buChar char="•"/>
            </a:pPr>
            <a:r>
              <a:rPr lang="en-US" sz="2000" dirty="0"/>
              <a:t>If you get into trouble, wave one hand high above the water to attract the attention of the person on surface watch. </a:t>
            </a:r>
          </a:p>
          <a:p>
            <a:pPr marL="571500" indent="-571500" algn="l">
              <a:spcAft>
                <a:spcPts val="600"/>
              </a:spcAft>
              <a:buFont typeface="Arial" panose="020B0604020202020204" pitchFamily="34" charset="0"/>
              <a:buChar char="•"/>
            </a:pPr>
            <a:r>
              <a:rPr lang="en-US" sz="2000" dirty="0"/>
              <a:t>Stay safe for a memorable experience!</a:t>
            </a:r>
          </a:p>
        </p:txBody>
      </p:sp>
      <p:sp>
        <p:nvSpPr>
          <p:cNvPr id="3" name="Slide Number Placeholder 2">
            <a:extLst>
              <a:ext uri="{FF2B5EF4-FFF2-40B4-BE49-F238E27FC236}">
                <a16:creationId xmlns:a16="http://schemas.microsoft.com/office/drawing/2014/main" id="{92A897F9-6534-1447-9539-D4E1D3B4627B}"/>
              </a:ext>
            </a:extLst>
          </p:cNvPr>
          <p:cNvSpPr>
            <a:spLocks noGrp="1"/>
          </p:cNvSpPr>
          <p:nvPr>
            <p:ph type="sldNum" sz="quarter" idx="13"/>
          </p:nvPr>
        </p:nvSpPr>
        <p:spPr/>
        <p:txBody>
          <a:bodyPr/>
          <a:lstStyle/>
          <a:p>
            <a:pPr algn="r"/>
            <a:fld id="{275F0495-0EA6-8F48-9FDA-F603597FF733}" type="slidenum">
              <a:rPr lang="en-US" smtClean="0"/>
              <a:pPr algn="r"/>
              <a:t>107</a:t>
            </a:fld>
            <a:endParaRPr lang="en-US" dirty="0"/>
          </a:p>
        </p:txBody>
      </p:sp>
    </p:spTree>
    <p:extLst>
      <p:ext uri="{BB962C8B-B14F-4D97-AF65-F5344CB8AC3E}">
        <p14:creationId xmlns:p14="http://schemas.microsoft.com/office/powerpoint/2010/main" val="40852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A5F7B-E63D-AE40-A241-C628EC889B72}"/>
              </a:ext>
            </a:extLst>
          </p:cNvPr>
          <p:cNvSpPr>
            <a:spLocks noGrp="1"/>
          </p:cNvSpPr>
          <p:nvPr>
            <p:ph type="body" sz="quarter" idx="12"/>
          </p:nvPr>
        </p:nvSpPr>
        <p:spPr/>
        <p:txBody>
          <a:bodyPr/>
          <a:lstStyle/>
          <a:p>
            <a:pPr marL="571500" indent="-571500" algn="l">
              <a:spcAft>
                <a:spcPts val="600"/>
              </a:spcAft>
              <a:buFont typeface="Arial" panose="020B0604020202020204" pitchFamily="34" charset="0"/>
              <a:buChar char="•"/>
            </a:pPr>
            <a:r>
              <a:rPr lang="en-US" sz="2000" dirty="0"/>
              <a:t>Listen to your guide at all times.</a:t>
            </a:r>
          </a:p>
          <a:p>
            <a:pPr marL="571500" indent="-571500" algn="l">
              <a:spcAft>
                <a:spcPts val="600"/>
              </a:spcAft>
              <a:buFont typeface="Arial" panose="020B0604020202020204" pitchFamily="34" charset="0"/>
              <a:buChar char="•"/>
            </a:pPr>
            <a:r>
              <a:rPr lang="en-US" sz="2000" dirty="0"/>
              <a:t>Always wear a mask, snorkel and fins. </a:t>
            </a:r>
          </a:p>
          <a:p>
            <a:pPr marL="571500" indent="-571500" algn="l">
              <a:spcAft>
                <a:spcPts val="600"/>
              </a:spcAft>
              <a:buFont typeface="Arial" panose="020B0604020202020204" pitchFamily="34" charset="0"/>
              <a:buChar char="•"/>
            </a:pPr>
            <a:r>
              <a:rPr lang="en-US" sz="2000" dirty="0"/>
              <a:t>Use a floatation device (e.g. pool noodle).</a:t>
            </a:r>
          </a:p>
          <a:p>
            <a:pPr marL="571500" indent="-571500" algn="l">
              <a:spcAft>
                <a:spcPts val="600"/>
              </a:spcAft>
              <a:buFont typeface="Arial" panose="020B0604020202020204" pitchFamily="34" charset="0"/>
              <a:buChar char="•"/>
            </a:pPr>
            <a:r>
              <a:rPr lang="en-US" sz="2000" dirty="0"/>
              <a:t>Stay together with your buddy at all times. </a:t>
            </a:r>
          </a:p>
          <a:p>
            <a:pPr marL="571500" indent="-571500" algn="l">
              <a:spcAft>
                <a:spcPts val="600"/>
              </a:spcAft>
              <a:buFont typeface="Arial" panose="020B0604020202020204" pitchFamily="34" charset="0"/>
              <a:buChar char="•"/>
            </a:pPr>
            <a:r>
              <a:rPr lang="en-US" sz="2000" dirty="0"/>
              <a:t>In the water, keep checking on your position. </a:t>
            </a:r>
          </a:p>
          <a:p>
            <a:pPr marL="571500" indent="-571500" algn="l">
              <a:spcAft>
                <a:spcPts val="600"/>
              </a:spcAft>
              <a:buFont typeface="Arial" panose="020B0604020202020204" pitchFamily="34" charset="0"/>
              <a:buChar char="•"/>
            </a:pPr>
            <a:r>
              <a:rPr lang="en-US" sz="2000" dirty="0"/>
              <a:t>Listen for when 10 minutes is finished.</a:t>
            </a:r>
          </a:p>
          <a:p>
            <a:pPr marL="571500" indent="-571500" algn="l">
              <a:spcAft>
                <a:spcPts val="600"/>
              </a:spcAft>
              <a:buFont typeface="Arial" panose="020B0604020202020204" pitchFamily="34" charset="0"/>
              <a:buChar char="•"/>
            </a:pPr>
            <a:r>
              <a:rPr lang="en-US" sz="2000" dirty="0"/>
              <a:t>Do not touch or chase the animals. </a:t>
            </a:r>
          </a:p>
          <a:p>
            <a:pPr marL="571500" indent="-571500" algn="l">
              <a:spcAft>
                <a:spcPts val="600"/>
              </a:spcAft>
              <a:buFont typeface="Arial" panose="020B0604020202020204" pitchFamily="34" charset="0"/>
              <a:buChar char="•"/>
            </a:pPr>
            <a:r>
              <a:rPr lang="en-US" sz="2000" dirty="0"/>
              <a:t>If you get into trouble, wave one hand high above the water to attract the attention of the person on surface watch. </a:t>
            </a:r>
          </a:p>
          <a:p>
            <a:pPr marL="571500" indent="-571500" algn="l">
              <a:spcAft>
                <a:spcPts val="600"/>
              </a:spcAft>
              <a:buFont typeface="Arial" panose="020B0604020202020204" pitchFamily="34" charset="0"/>
              <a:buChar char="•"/>
            </a:pPr>
            <a:r>
              <a:rPr lang="en-US" sz="2000" dirty="0"/>
              <a:t>Stay safe for a memorable experience!</a:t>
            </a:r>
          </a:p>
        </p:txBody>
      </p:sp>
      <p:sp>
        <p:nvSpPr>
          <p:cNvPr id="3" name="Slide Number Placeholder 2">
            <a:extLst>
              <a:ext uri="{FF2B5EF4-FFF2-40B4-BE49-F238E27FC236}">
                <a16:creationId xmlns:a16="http://schemas.microsoft.com/office/drawing/2014/main" id="{92A897F9-6534-1447-9539-D4E1D3B4627B}"/>
              </a:ext>
            </a:extLst>
          </p:cNvPr>
          <p:cNvSpPr>
            <a:spLocks noGrp="1"/>
          </p:cNvSpPr>
          <p:nvPr>
            <p:ph type="sldNum" sz="quarter" idx="13"/>
          </p:nvPr>
        </p:nvSpPr>
        <p:spPr/>
        <p:txBody>
          <a:bodyPr/>
          <a:lstStyle/>
          <a:p>
            <a:pPr algn="r"/>
            <a:fld id="{275F0495-0EA6-8F48-9FDA-F603597FF733}" type="slidenum">
              <a:rPr lang="en-US" smtClean="0"/>
              <a:pPr algn="r"/>
              <a:t>108</a:t>
            </a:fld>
            <a:endParaRPr lang="en-US" dirty="0"/>
          </a:p>
        </p:txBody>
      </p:sp>
    </p:spTree>
    <p:extLst>
      <p:ext uri="{BB962C8B-B14F-4D97-AF65-F5344CB8AC3E}">
        <p14:creationId xmlns:p14="http://schemas.microsoft.com/office/powerpoint/2010/main" val="12653775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8447F-BE1C-764A-A2CC-E338292F7474}"/>
              </a:ext>
            </a:extLst>
          </p:cNvPr>
          <p:cNvSpPr>
            <a:spLocks noGrp="1"/>
          </p:cNvSpPr>
          <p:nvPr>
            <p:ph type="sldNum" sz="quarter" idx="13"/>
          </p:nvPr>
        </p:nvSpPr>
        <p:spPr/>
        <p:txBody>
          <a:bodyPr/>
          <a:lstStyle/>
          <a:p>
            <a:pPr algn="r"/>
            <a:fld id="{C1222EFF-7CC0-EF4B-B73E-C2ADBFEE8731}" type="slidenum">
              <a:rPr lang="en-US" smtClean="0"/>
              <a:pPr algn="r"/>
              <a:t>109</a:t>
            </a:fld>
            <a:endParaRPr lang="en-US" dirty="0"/>
          </a:p>
        </p:txBody>
      </p:sp>
      <p:sp>
        <p:nvSpPr>
          <p:cNvPr id="3" name="Title 2">
            <a:extLst>
              <a:ext uri="{FF2B5EF4-FFF2-40B4-BE49-F238E27FC236}">
                <a16:creationId xmlns:a16="http://schemas.microsoft.com/office/drawing/2014/main" id="{31A97AB7-5DCF-7F4A-8468-234CA8172165}"/>
              </a:ext>
            </a:extLst>
          </p:cNvPr>
          <p:cNvSpPr>
            <a:spLocks noGrp="1"/>
          </p:cNvSpPr>
          <p:nvPr>
            <p:ph type="title" idx="4294967295"/>
          </p:nvPr>
        </p:nvSpPr>
        <p:spPr>
          <a:xfrm>
            <a:off x="0" y="423863"/>
            <a:ext cx="11160125" cy="655637"/>
          </a:xfrm>
          <a:prstGeom prst="rect">
            <a:avLst/>
          </a:prstGeom>
        </p:spPr>
        <p:txBody>
          <a:bodyPr/>
          <a:lstStyle/>
          <a:p>
            <a:pPr algn="ctr"/>
            <a:r>
              <a:rPr lang="en-US" sz="3200" dirty="0">
                <a:solidFill>
                  <a:schemeClr val="tx1"/>
                </a:solidFill>
              </a:rPr>
              <a:t>After the survey, you will be shown how to fill in this form.</a:t>
            </a:r>
            <a:br>
              <a:rPr lang="en-US" sz="3200" dirty="0">
                <a:solidFill>
                  <a:schemeClr val="tx1"/>
                </a:solidFill>
              </a:rPr>
            </a:br>
            <a:r>
              <a:rPr lang="en-US" sz="3200" dirty="0">
                <a:solidFill>
                  <a:schemeClr val="tx1"/>
                </a:solidFill>
              </a:rPr>
              <a:t>There is a copy in your activity book. Bring your data too!</a:t>
            </a:r>
            <a:endParaRPr lang="en-AU" sz="3200" dirty="0">
              <a:solidFill>
                <a:schemeClr val="tx1"/>
              </a:solidFill>
            </a:endParaRPr>
          </a:p>
        </p:txBody>
      </p:sp>
      <p:pic>
        <p:nvPicPr>
          <p:cNvPr id="6" name="Picture 5">
            <a:extLst>
              <a:ext uri="{FF2B5EF4-FFF2-40B4-BE49-F238E27FC236}">
                <a16:creationId xmlns:a16="http://schemas.microsoft.com/office/drawing/2014/main" id="{59451CD7-77E8-7944-9D27-3BE32F87513C}"/>
              </a:ext>
            </a:extLst>
          </p:cNvPr>
          <p:cNvPicPr>
            <a:picLocks noChangeAspect="1"/>
          </p:cNvPicPr>
          <p:nvPr/>
        </p:nvPicPr>
        <p:blipFill>
          <a:blip r:embed="rId3"/>
          <a:stretch>
            <a:fillRect/>
          </a:stretch>
        </p:blipFill>
        <p:spPr>
          <a:xfrm>
            <a:off x="1337310" y="1557108"/>
            <a:ext cx="5413802" cy="4587752"/>
          </a:xfrm>
          <a:prstGeom prst="rect">
            <a:avLst/>
          </a:prstGeom>
        </p:spPr>
      </p:pic>
      <p:pic>
        <p:nvPicPr>
          <p:cNvPr id="7" name="Picture 6">
            <a:extLst>
              <a:ext uri="{FF2B5EF4-FFF2-40B4-BE49-F238E27FC236}">
                <a16:creationId xmlns:a16="http://schemas.microsoft.com/office/drawing/2014/main" id="{FEE17271-3D70-BE46-9D21-906539DCE3EF}"/>
              </a:ext>
            </a:extLst>
          </p:cNvPr>
          <p:cNvPicPr>
            <a:picLocks noChangeAspect="1"/>
          </p:cNvPicPr>
          <p:nvPr/>
        </p:nvPicPr>
        <p:blipFill>
          <a:blip r:embed="rId4"/>
          <a:srcRect/>
          <a:stretch/>
        </p:blipFill>
        <p:spPr>
          <a:xfrm>
            <a:off x="6884853" y="1557108"/>
            <a:ext cx="3241938" cy="4587752"/>
          </a:xfrm>
          <a:prstGeom prst="rect">
            <a:avLst/>
          </a:prstGeom>
          <a:noFill/>
          <a:ln w="38100">
            <a:solidFill>
              <a:schemeClr val="bg2"/>
            </a:solidFill>
          </a:ln>
        </p:spPr>
      </p:pic>
    </p:spTree>
    <p:extLst>
      <p:ext uri="{BB962C8B-B14F-4D97-AF65-F5344CB8AC3E}">
        <p14:creationId xmlns:p14="http://schemas.microsoft.com/office/powerpoint/2010/main" val="11155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11</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Sea cucumbers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Sea cucumbers are Echinoderms related to sea stars and sea urchins. What do they all have in common?</a:t>
            </a:r>
            <a:br>
              <a:rPr lang="en-US" sz="1600" b="1" dirty="0">
                <a:solidFill>
                  <a:schemeClr val="tx2"/>
                </a:solidFill>
              </a:rPr>
            </a:br>
            <a:r>
              <a:rPr lang="en-US" sz="1600" i="1" dirty="0">
                <a:solidFill>
                  <a:schemeClr val="tx2"/>
                </a:solidFill>
              </a:rPr>
              <a:t>Answer: </a:t>
            </a:r>
            <a:r>
              <a:rPr lang="en-US" sz="1600" i="1" dirty="0" smtClean="0">
                <a:solidFill>
                  <a:schemeClr val="tx2"/>
                </a:solidFill>
              </a:rPr>
              <a:t>Radial </a:t>
            </a:r>
            <a:r>
              <a:rPr lang="en-US" sz="1600" i="1" dirty="0">
                <a:solidFill>
                  <a:schemeClr val="tx2"/>
                </a:solidFill>
              </a:rPr>
              <a:t>symmetry, tube feet and powers of regeneration.</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If sea cucumbers don’t have a heart and blood, what is their circulatory system made of?</a:t>
            </a:r>
            <a:br>
              <a:rPr lang="en-US" sz="1600" b="1" dirty="0">
                <a:solidFill>
                  <a:schemeClr val="tx2"/>
                </a:solidFill>
              </a:rPr>
            </a:br>
            <a:r>
              <a:rPr lang="en-US" sz="1600" i="1" dirty="0">
                <a:solidFill>
                  <a:schemeClr val="tx2"/>
                </a:solidFill>
              </a:rPr>
              <a:t>Answer: </a:t>
            </a:r>
            <a:r>
              <a:rPr lang="en-US" sz="1600" i="1" dirty="0" smtClean="0">
                <a:solidFill>
                  <a:schemeClr val="tx2"/>
                </a:solidFill>
              </a:rPr>
              <a:t>Veins </a:t>
            </a:r>
            <a:r>
              <a:rPr lang="en-US" sz="1600" i="1" dirty="0">
                <a:solidFill>
                  <a:schemeClr val="tx2"/>
                </a:solidFill>
              </a:rPr>
              <a:t>of water in a water vascular system.</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When threatened some sea cucumbers eject their internal organs. Why?</a:t>
            </a:r>
            <a:br>
              <a:rPr lang="en-US" sz="1600" b="1" dirty="0">
                <a:solidFill>
                  <a:schemeClr val="tx2"/>
                </a:solidFill>
              </a:rPr>
            </a:br>
            <a:r>
              <a:rPr lang="en-US" sz="1600" i="1" dirty="0">
                <a:solidFill>
                  <a:schemeClr val="tx2"/>
                </a:solidFill>
              </a:rPr>
              <a:t>Answer: </a:t>
            </a:r>
            <a:r>
              <a:rPr lang="en-US" sz="1600" i="1" dirty="0" smtClean="0">
                <a:solidFill>
                  <a:schemeClr val="tx2"/>
                </a:solidFill>
              </a:rPr>
              <a:t>Organs </a:t>
            </a:r>
            <a:r>
              <a:rPr lang="en-US" sz="1600" i="1" dirty="0">
                <a:solidFill>
                  <a:schemeClr val="tx2"/>
                </a:solidFill>
              </a:rPr>
              <a:t>are very sticky and predators  risk becoming entangled.</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r>
              <a:rPr lang="en-US" sz="1600" b="1" dirty="0">
                <a:solidFill>
                  <a:schemeClr val="tx2"/>
                </a:solidFill>
              </a:rPr>
              <a:t>Sea cucumbers have remarkable powers of regeneration. </a:t>
            </a:r>
          </a:p>
          <a:p>
            <a:r>
              <a:rPr lang="en-US" sz="1600" b="1" dirty="0">
                <a:solidFill>
                  <a:schemeClr val="tx2"/>
                </a:solidFill>
              </a:rPr>
              <a:t>Instructions on how to regrow lost body parts (i.e. intestines)</a:t>
            </a:r>
            <a:br>
              <a:rPr lang="en-US" sz="1600" b="1" dirty="0">
                <a:solidFill>
                  <a:schemeClr val="tx2"/>
                </a:solidFill>
              </a:rPr>
            </a:br>
            <a:r>
              <a:rPr lang="en-US" sz="1600" b="1" dirty="0">
                <a:solidFill>
                  <a:schemeClr val="tx2"/>
                </a:solidFill>
              </a:rPr>
              <a:t>are found encoded in their DNA. </a:t>
            </a:r>
          </a:p>
        </p:txBody>
      </p:sp>
    </p:spTree>
    <p:extLst>
      <p:ext uri="{BB962C8B-B14F-4D97-AF65-F5344CB8AC3E}">
        <p14:creationId xmlns:p14="http://schemas.microsoft.com/office/powerpoint/2010/main" val="15900080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8447F-BE1C-764A-A2CC-E338292F7474}"/>
              </a:ext>
            </a:extLst>
          </p:cNvPr>
          <p:cNvSpPr>
            <a:spLocks noGrp="1"/>
          </p:cNvSpPr>
          <p:nvPr>
            <p:ph type="sldNum" sz="quarter" idx="13"/>
          </p:nvPr>
        </p:nvSpPr>
        <p:spPr/>
        <p:txBody>
          <a:bodyPr/>
          <a:lstStyle/>
          <a:p>
            <a:pPr algn="r"/>
            <a:fld id="{C1222EFF-7CC0-EF4B-B73E-C2ADBFEE8731}" type="slidenum">
              <a:rPr lang="en-US" smtClean="0"/>
              <a:pPr algn="r"/>
              <a:t>110</a:t>
            </a:fld>
            <a:endParaRPr lang="en-US" dirty="0"/>
          </a:p>
        </p:txBody>
      </p:sp>
      <p:sp>
        <p:nvSpPr>
          <p:cNvPr id="3" name="Title 2">
            <a:extLst>
              <a:ext uri="{FF2B5EF4-FFF2-40B4-BE49-F238E27FC236}">
                <a16:creationId xmlns:a16="http://schemas.microsoft.com/office/drawing/2014/main" id="{31A97AB7-5DCF-7F4A-8468-234CA8172165}"/>
              </a:ext>
            </a:extLst>
          </p:cNvPr>
          <p:cNvSpPr>
            <a:spLocks noGrp="1"/>
          </p:cNvSpPr>
          <p:nvPr>
            <p:ph type="title" idx="4294967295"/>
          </p:nvPr>
        </p:nvSpPr>
        <p:spPr>
          <a:xfrm>
            <a:off x="515938" y="423545"/>
            <a:ext cx="11160125" cy="656673"/>
          </a:xfrm>
          <a:prstGeom prst="rect">
            <a:avLst/>
          </a:prstGeom>
        </p:spPr>
        <p:txBody>
          <a:bodyPr/>
          <a:lstStyle/>
          <a:p>
            <a:pPr algn="ctr"/>
            <a:r>
              <a:rPr lang="en-US" sz="3200" dirty="0">
                <a:solidFill>
                  <a:schemeClr val="bg1"/>
                </a:solidFill>
              </a:rPr>
              <a:t>After the survey, you will be shown how to fill in this form.</a:t>
            </a:r>
            <a:br>
              <a:rPr lang="en-US" sz="3200" dirty="0">
                <a:solidFill>
                  <a:schemeClr val="bg1"/>
                </a:solidFill>
              </a:rPr>
            </a:br>
            <a:r>
              <a:rPr lang="en-US" sz="3200" dirty="0">
                <a:solidFill>
                  <a:schemeClr val="bg1"/>
                </a:solidFill>
              </a:rPr>
              <a:t>There is a copy in your activity book. Bring your data too!</a:t>
            </a:r>
            <a:endParaRPr lang="en-AU" sz="3200" dirty="0">
              <a:solidFill>
                <a:schemeClr val="bg1"/>
              </a:solidFill>
            </a:endParaRPr>
          </a:p>
        </p:txBody>
      </p:sp>
      <p:pic>
        <p:nvPicPr>
          <p:cNvPr id="6" name="Picture 5">
            <a:extLst>
              <a:ext uri="{FF2B5EF4-FFF2-40B4-BE49-F238E27FC236}">
                <a16:creationId xmlns:a16="http://schemas.microsoft.com/office/drawing/2014/main" id="{59451CD7-77E8-7944-9D27-3BE32F87513C}"/>
              </a:ext>
            </a:extLst>
          </p:cNvPr>
          <p:cNvPicPr>
            <a:picLocks noChangeAspect="1"/>
          </p:cNvPicPr>
          <p:nvPr/>
        </p:nvPicPr>
        <p:blipFill>
          <a:blip r:embed="rId3"/>
          <a:stretch>
            <a:fillRect/>
          </a:stretch>
        </p:blipFill>
        <p:spPr>
          <a:xfrm>
            <a:off x="1337310" y="1557108"/>
            <a:ext cx="5413802" cy="4587752"/>
          </a:xfrm>
          <a:prstGeom prst="rect">
            <a:avLst/>
          </a:prstGeom>
        </p:spPr>
      </p:pic>
      <p:pic>
        <p:nvPicPr>
          <p:cNvPr id="7" name="Picture 6">
            <a:extLst>
              <a:ext uri="{FF2B5EF4-FFF2-40B4-BE49-F238E27FC236}">
                <a16:creationId xmlns:a16="http://schemas.microsoft.com/office/drawing/2014/main" id="{FEE17271-3D70-BE46-9D21-906539DCE3EF}"/>
              </a:ext>
            </a:extLst>
          </p:cNvPr>
          <p:cNvPicPr>
            <a:picLocks noChangeAspect="1"/>
          </p:cNvPicPr>
          <p:nvPr/>
        </p:nvPicPr>
        <p:blipFill>
          <a:blip r:embed="rId4"/>
          <a:srcRect/>
          <a:stretch/>
        </p:blipFill>
        <p:spPr>
          <a:xfrm>
            <a:off x="6884853" y="1557108"/>
            <a:ext cx="3241938" cy="4587752"/>
          </a:xfrm>
          <a:prstGeom prst="rect">
            <a:avLst/>
          </a:prstGeom>
          <a:noFill/>
          <a:ln w="38100">
            <a:solidFill>
              <a:schemeClr val="bg2"/>
            </a:solidFill>
          </a:ln>
        </p:spPr>
      </p:pic>
    </p:spTree>
    <p:extLst>
      <p:ext uri="{BB962C8B-B14F-4D97-AF65-F5344CB8AC3E}">
        <p14:creationId xmlns:p14="http://schemas.microsoft.com/office/powerpoint/2010/main" val="23794152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F1D55B-16A6-2947-9CA7-7F0C52F46512}"/>
              </a:ext>
            </a:extLst>
          </p:cNvPr>
          <p:cNvSpPr>
            <a:spLocks noGrp="1"/>
          </p:cNvSpPr>
          <p:nvPr>
            <p:ph type="sldNum" sz="quarter" idx="12"/>
          </p:nvPr>
        </p:nvSpPr>
        <p:spPr>
          <a:prstGeom prst="rect">
            <a:avLst/>
          </a:prstGeom>
        </p:spPr>
        <p:txBody>
          <a:bodyPr/>
          <a:lstStyle/>
          <a:p>
            <a:pPr algn="r"/>
            <a:fld id="{275F0495-0EA6-8F48-9FDA-F603597FF733}" type="slidenum">
              <a:rPr lang="en-US" smtClean="0"/>
              <a:pPr algn="r"/>
              <a:t>111</a:t>
            </a:fld>
            <a:endParaRPr lang="en-US" dirty="0"/>
          </a:p>
        </p:txBody>
      </p:sp>
      <p:sp>
        <p:nvSpPr>
          <p:cNvPr id="4" name="Title 3"/>
          <p:cNvSpPr>
            <a:spLocks noGrp="1"/>
          </p:cNvSpPr>
          <p:nvPr>
            <p:ph type="title"/>
          </p:nvPr>
        </p:nvSpPr>
        <p:spPr/>
        <p:txBody>
          <a:bodyPr/>
          <a:lstStyle/>
          <a:p>
            <a:pPr>
              <a:spcAft>
                <a:spcPts val="1800"/>
              </a:spcAft>
            </a:pPr>
            <a:r>
              <a:rPr lang="en-AU" b="1" dirty="0"/>
              <a:t>Let’s go!</a:t>
            </a:r>
          </a:p>
        </p:txBody>
      </p:sp>
      <p:sp>
        <p:nvSpPr>
          <p:cNvPr id="3" name="Content Placeholder 2">
            <a:extLst>
              <a:ext uri="{FF2B5EF4-FFF2-40B4-BE49-F238E27FC236}">
                <a16:creationId xmlns:a16="http://schemas.microsoft.com/office/drawing/2014/main" id="{7CE8D393-4B49-0740-9011-FDBE73BA4A43}"/>
              </a:ext>
            </a:extLst>
          </p:cNvPr>
          <p:cNvSpPr>
            <a:spLocks noGrp="1"/>
          </p:cNvSpPr>
          <p:nvPr>
            <p:ph idx="1"/>
          </p:nvPr>
        </p:nvSpPr>
        <p:spPr/>
        <p:txBody>
          <a:bodyPr/>
          <a:lstStyle/>
          <a:p>
            <a:r>
              <a:rPr lang="en-AU" sz="3200" dirty="0" smtClean="0"/>
              <a:t>Any </a:t>
            </a:r>
            <a:r>
              <a:rPr lang="en-AU" sz="3200" dirty="0"/>
              <a:t>last comments/ instructions put </a:t>
            </a:r>
            <a:r>
              <a:rPr lang="en-AU" sz="3200" dirty="0" smtClean="0"/>
              <a:t>here.</a:t>
            </a:r>
            <a:endParaRPr lang="en-AU" sz="3200" dirty="0"/>
          </a:p>
        </p:txBody>
      </p:sp>
    </p:spTree>
    <p:extLst>
      <p:ext uri="{BB962C8B-B14F-4D97-AF65-F5344CB8AC3E}">
        <p14:creationId xmlns:p14="http://schemas.microsoft.com/office/powerpoint/2010/main" val="13193630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spcAft>
                <a:spcPts val="1800"/>
              </a:spcAft>
            </a:pPr>
            <a:r>
              <a:rPr lang="en-AU" b="1" dirty="0"/>
              <a:t>Let’s go!</a:t>
            </a:r>
          </a:p>
        </p:txBody>
      </p:sp>
      <p:sp>
        <p:nvSpPr>
          <p:cNvPr id="2" name="Slide Number Placeholder 1">
            <a:extLst>
              <a:ext uri="{FF2B5EF4-FFF2-40B4-BE49-F238E27FC236}">
                <a16:creationId xmlns:a16="http://schemas.microsoft.com/office/drawing/2014/main" id="{C3F1D55B-16A6-2947-9CA7-7F0C52F46512}"/>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112</a:t>
            </a:fld>
            <a:endParaRPr lang="en-US" dirty="0"/>
          </a:p>
        </p:txBody>
      </p:sp>
    </p:spTree>
    <p:extLst>
      <p:ext uri="{BB962C8B-B14F-4D97-AF65-F5344CB8AC3E}">
        <p14:creationId xmlns:p14="http://schemas.microsoft.com/office/powerpoint/2010/main" val="265105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67AD1457-59FE-694F-A1D0-C77379F606AB}"/>
              </a:ext>
            </a:extLst>
          </p:cNvPr>
          <p:cNvPicPr>
            <a:picLocks noChangeAspect="1"/>
          </p:cNvPicPr>
          <p:nvPr/>
        </p:nvPicPr>
        <p:blipFill rotWithShape="1">
          <a:blip r:embed="rId3"/>
          <a:srcRect l="24433" r="11677"/>
          <a:stretch/>
        </p:blipFill>
        <p:spPr>
          <a:xfrm>
            <a:off x="6096000" y="-1"/>
            <a:ext cx="6096000" cy="6857999"/>
          </a:xfrm>
          <a:prstGeom prst="rect">
            <a:avLst/>
          </a:prstGeom>
        </p:spPr>
      </p:pic>
      <p:pic>
        <p:nvPicPr>
          <p:cNvPr id="5" name="Picture 4">
            <a:extLst>
              <a:ext uri="{FF2B5EF4-FFF2-40B4-BE49-F238E27FC236}">
                <a16:creationId xmlns:a16="http://schemas.microsoft.com/office/drawing/2014/main" id="{730A3F00-D65B-9C44-99B3-304C01E0CF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82" b="6544"/>
          <a:stretch/>
        </p:blipFill>
        <p:spPr>
          <a:xfrm>
            <a:off x="0" y="0"/>
            <a:ext cx="6095999" cy="6857999"/>
          </a:xfrm>
          <a:prstGeom prst="rect">
            <a:avLst/>
          </a:prstGeom>
        </p:spPr>
      </p:pic>
      <p:sp>
        <p:nvSpPr>
          <p:cNvPr id="3" name="Title 2">
            <a:extLst>
              <a:ext uri="{FF2B5EF4-FFF2-40B4-BE49-F238E27FC236}">
                <a16:creationId xmlns:a16="http://schemas.microsoft.com/office/drawing/2014/main" id="{395811B5-9F62-424C-AE7F-CCD2F651B422}"/>
              </a:ext>
            </a:extLst>
          </p:cNvPr>
          <p:cNvSpPr>
            <a:spLocks noGrp="1"/>
          </p:cNvSpPr>
          <p:nvPr>
            <p:ph type="title" idx="4294967295"/>
          </p:nvPr>
        </p:nvSpPr>
        <p:spPr>
          <a:xfrm>
            <a:off x="515936" y="565987"/>
            <a:ext cx="4980974" cy="810637"/>
          </a:xfrm>
          <a:prstGeom prst="rect">
            <a:avLst/>
          </a:prstGeom>
          <a:blipFill dpi="0" rotWithShape="1">
            <a:blip r:embed="rId5"/>
            <a:srcRect/>
            <a:stretch>
              <a:fillRect/>
            </a:stretch>
          </a:blipFill>
        </p:spPr>
        <p:txBody>
          <a:bodyPr/>
          <a:lstStyle/>
          <a:p>
            <a:r>
              <a:rPr lang="en-AU" sz="5400" dirty="0">
                <a:solidFill>
                  <a:schemeClr val="bg1"/>
                </a:solidFill>
              </a:rPr>
              <a:t>Sea cucumbers</a:t>
            </a:r>
            <a:endParaRPr lang="en-US" sz="5400" dirty="0">
              <a:solidFill>
                <a:schemeClr val="bg1"/>
              </a:solidFill>
            </a:endParaRPr>
          </a:p>
        </p:txBody>
      </p:sp>
      <p:sp>
        <p:nvSpPr>
          <p:cNvPr id="7" name="TextBox 6">
            <a:extLst>
              <a:ext uri="{FF2B5EF4-FFF2-40B4-BE49-F238E27FC236}">
                <a16:creationId xmlns:a16="http://schemas.microsoft.com/office/drawing/2014/main" id="{6924C592-0631-F246-A7A5-7DCDEEAE82F0}"/>
              </a:ext>
            </a:extLst>
          </p:cNvPr>
          <p:cNvSpPr txBox="1"/>
          <p:nvPr/>
        </p:nvSpPr>
        <p:spPr>
          <a:xfrm>
            <a:off x="6435104" y="2376157"/>
            <a:ext cx="876602" cy="400110"/>
          </a:xfrm>
          <a:prstGeom prst="rect">
            <a:avLst/>
          </a:prstGeom>
          <a:solidFill>
            <a:schemeClr val="bg1"/>
          </a:solidFill>
          <a:ln>
            <a:noFill/>
          </a:ln>
        </p:spPr>
        <p:txBody>
          <a:bodyPr wrap="square" rtlCol="0">
            <a:spAutoFit/>
          </a:bodyPr>
          <a:lstStyle/>
          <a:p>
            <a:pPr algn="ctr"/>
            <a:r>
              <a:rPr lang="en-AU" sz="2000" dirty="0">
                <a:solidFill>
                  <a:schemeClr val="tx2"/>
                </a:solidFill>
              </a:rPr>
              <a:t>Anus</a:t>
            </a:r>
          </a:p>
        </p:txBody>
      </p:sp>
      <p:sp>
        <p:nvSpPr>
          <p:cNvPr id="8" name="TextBox 7">
            <a:extLst>
              <a:ext uri="{FF2B5EF4-FFF2-40B4-BE49-F238E27FC236}">
                <a16:creationId xmlns:a16="http://schemas.microsoft.com/office/drawing/2014/main" id="{091D26DD-6F5F-B240-99D9-9A59B29DDBFD}"/>
              </a:ext>
            </a:extLst>
          </p:cNvPr>
          <p:cNvSpPr txBox="1"/>
          <p:nvPr/>
        </p:nvSpPr>
        <p:spPr>
          <a:xfrm>
            <a:off x="10893359" y="1176569"/>
            <a:ext cx="906049" cy="400110"/>
          </a:xfrm>
          <a:prstGeom prst="rect">
            <a:avLst/>
          </a:prstGeom>
          <a:solidFill>
            <a:schemeClr val="bg1"/>
          </a:solidFill>
          <a:ln>
            <a:noFill/>
          </a:ln>
        </p:spPr>
        <p:txBody>
          <a:bodyPr wrap="square" rtlCol="0">
            <a:spAutoFit/>
          </a:bodyPr>
          <a:lstStyle/>
          <a:p>
            <a:pPr algn="ctr"/>
            <a:r>
              <a:rPr lang="en-AU" sz="2000" dirty="0">
                <a:solidFill>
                  <a:schemeClr val="tx2"/>
                </a:solidFill>
              </a:rPr>
              <a:t>Mouth</a:t>
            </a:r>
          </a:p>
        </p:txBody>
      </p:sp>
      <p:sp>
        <p:nvSpPr>
          <p:cNvPr id="9" name="TextBox 8">
            <a:extLst>
              <a:ext uri="{FF2B5EF4-FFF2-40B4-BE49-F238E27FC236}">
                <a16:creationId xmlns:a16="http://schemas.microsoft.com/office/drawing/2014/main" id="{1D6D542B-A406-8146-AFDB-DB42A6A57124}"/>
              </a:ext>
            </a:extLst>
          </p:cNvPr>
          <p:cNvSpPr txBox="1"/>
          <p:nvPr/>
        </p:nvSpPr>
        <p:spPr>
          <a:xfrm>
            <a:off x="515938" y="5276350"/>
            <a:ext cx="1404645" cy="1015663"/>
          </a:xfrm>
          <a:prstGeom prst="rect">
            <a:avLst/>
          </a:prstGeom>
          <a:solidFill>
            <a:schemeClr val="bg1"/>
          </a:solidFill>
        </p:spPr>
        <p:txBody>
          <a:bodyPr wrap="square" rtlCol="0">
            <a:spAutoFit/>
          </a:bodyPr>
          <a:lstStyle/>
          <a:p>
            <a:pPr algn="ctr"/>
            <a:r>
              <a:rPr lang="en-US" sz="2000" dirty="0">
                <a:solidFill>
                  <a:schemeClr val="tx2"/>
                </a:solidFill>
              </a:rPr>
              <a:t>Sticky </a:t>
            </a:r>
          </a:p>
          <a:p>
            <a:pPr algn="ctr"/>
            <a:r>
              <a:rPr lang="en-US" sz="2000" dirty="0">
                <a:solidFill>
                  <a:schemeClr val="tx2"/>
                </a:solidFill>
              </a:rPr>
              <a:t>internal organs</a:t>
            </a:r>
          </a:p>
        </p:txBody>
      </p:sp>
    </p:spTree>
    <p:extLst>
      <p:ext uri="{BB962C8B-B14F-4D97-AF65-F5344CB8AC3E}">
        <p14:creationId xmlns:p14="http://schemas.microsoft.com/office/powerpoint/2010/main" val="867795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13</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sea cucumbers?</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pPr>
              <a:spcAft>
                <a:spcPts val="2400"/>
              </a:spcAft>
            </a:pPr>
            <a:r>
              <a:rPr lang="en-US" dirty="0"/>
              <a:t>Sea cucumbers = clean sand = healthy r</a:t>
            </a:r>
            <a:r>
              <a:rPr lang="en-US" dirty="0" smtClean="0"/>
              <a:t>eef</a:t>
            </a:r>
            <a:r>
              <a:rPr lang="en-US" dirty="0"/>
              <a:t>.</a:t>
            </a:r>
          </a:p>
          <a:p>
            <a:pPr>
              <a:spcAft>
                <a:spcPts val="2400"/>
              </a:spcAft>
            </a:pPr>
            <a:r>
              <a:rPr lang="en-US" dirty="0"/>
              <a:t>Sea cucumbers are the vacuum cleaners of the sea.</a:t>
            </a:r>
          </a:p>
          <a:p>
            <a:pPr>
              <a:spcAft>
                <a:spcPts val="2400"/>
              </a:spcAft>
            </a:pPr>
            <a:r>
              <a:rPr lang="en-US" dirty="0"/>
              <a:t>A healthy population of sea cucumbers on a hectare of reef (size of 2.5 football fields) collectively pass ~150 </a:t>
            </a:r>
            <a:r>
              <a:rPr lang="en-US" dirty="0" err="1"/>
              <a:t>tonnes</a:t>
            </a:r>
            <a:r>
              <a:rPr lang="en-US" dirty="0"/>
              <a:t> (about 75 cars worth) of sand and other seafloor material through their tubular digestive tracts each year. </a:t>
            </a:r>
          </a:p>
          <a:p>
            <a:pPr>
              <a:spcAft>
                <a:spcPts val="2400"/>
              </a:spcAft>
            </a:pPr>
            <a:endParaRPr lang="en-US" sz="3200" dirty="0"/>
          </a:p>
        </p:txBody>
      </p:sp>
    </p:spTree>
    <p:extLst>
      <p:ext uri="{BB962C8B-B14F-4D97-AF65-F5344CB8AC3E}">
        <p14:creationId xmlns:p14="http://schemas.microsoft.com/office/powerpoint/2010/main" val="63173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4BF977-6A2E-5F46-891D-169353B869F4}"/>
              </a:ext>
            </a:extLst>
          </p:cNvPr>
          <p:cNvSpPr>
            <a:spLocks noGrp="1"/>
          </p:cNvSpPr>
          <p:nvPr>
            <p:ph type="title"/>
          </p:nvPr>
        </p:nvSpPr>
        <p:spPr/>
        <p:txBody>
          <a:bodyPr/>
          <a:lstStyle/>
          <a:p>
            <a:pPr algn="ctr"/>
            <a:r>
              <a:rPr lang="en-AU" sz="4400" dirty="0"/>
              <a:t>Why count sea cucumbers?</a:t>
            </a:r>
            <a:endParaRPr lang="en-US" sz="4400" dirty="0"/>
          </a:p>
        </p:txBody>
      </p:sp>
      <p:sp>
        <p:nvSpPr>
          <p:cNvPr id="2" name="Slide Number Placeholder 1">
            <a:extLst>
              <a:ext uri="{FF2B5EF4-FFF2-40B4-BE49-F238E27FC236}">
                <a16:creationId xmlns:a16="http://schemas.microsoft.com/office/drawing/2014/main" id="{18C7D3BB-E9F6-C34C-B97F-52C7805D92D8}"/>
              </a:ext>
            </a:extLst>
          </p:cNvPr>
          <p:cNvSpPr>
            <a:spLocks noGrp="1"/>
          </p:cNvSpPr>
          <p:nvPr>
            <p:ph type="sldNum" sz="quarter" idx="12"/>
          </p:nvPr>
        </p:nvSpPr>
        <p:spPr/>
        <p:txBody>
          <a:bodyPr/>
          <a:lstStyle/>
          <a:p>
            <a:pPr algn="r"/>
            <a:fld id="{275F0495-0EA6-8F48-9FDA-F603597FF733}" type="slidenum">
              <a:rPr lang="en-US" smtClean="0"/>
              <a:pPr algn="r"/>
              <a:t>14</a:t>
            </a:fld>
            <a:endParaRPr lang="en-US" dirty="0"/>
          </a:p>
        </p:txBody>
      </p:sp>
      <p:pic>
        <p:nvPicPr>
          <p:cNvPr id="7" name="Picture 6">
            <a:extLst>
              <a:ext uri="{FF2B5EF4-FFF2-40B4-BE49-F238E27FC236}">
                <a16:creationId xmlns:a16="http://schemas.microsoft.com/office/drawing/2014/main" id="{53C98A10-7F4A-C54D-A6D7-4E29FEE4498D}"/>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8" name="Picture 7">
            <a:extLst>
              <a:ext uri="{FF2B5EF4-FFF2-40B4-BE49-F238E27FC236}">
                <a16:creationId xmlns:a16="http://schemas.microsoft.com/office/drawing/2014/main" id="{6EAC420B-1249-044C-BF67-3212252C59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61" t="6141" r="1393" b="4566"/>
          <a:stretch/>
        </p:blipFill>
        <p:spPr>
          <a:xfrm>
            <a:off x="0" y="1769031"/>
            <a:ext cx="6107479" cy="4163303"/>
          </a:xfrm>
          <a:prstGeom prst="rect">
            <a:avLst/>
          </a:prstGeom>
        </p:spPr>
      </p:pic>
    </p:spTree>
    <p:extLst>
      <p:ext uri="{BB962C8B-B14F-4D97-AF65-F5344CB8AC3E}">
        <p14:creationId xmlns:p14="http://schemas.microsoft.com/office/powerpoint/2010/main" val="209083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15</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a:t>
            </a:r>
            <a:br>
              <a:rPr lang="en-AU" sz="3200" dirty="0"/>
            </a:br>
            <a:r>
              <a:rPr lang="en-AU" sz="3200" dirty="0"/>
              <a:t>sea cucumbers?</a:t>
            </a:r>
          </a:p>
          <a:p>
            <a:r>
              <a:rPr lang="en-AU" sz="3200" dirty="0"/>
              <a:t>Check buddy pair/s </a:t>
            </a:r>
            <a:br>
              <a:rPr lang="en-AU" sz="3200" dirty="0"/>
            </a:br>
            <a:r>
              <a:rPr lang="en-AU" sz="3200" dirty="0"/>
              <a:t>counting sea cucumbers have all their materials.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109" y="549274"/>
            <a:ext cx="3954992" cy="5594400"/>
          </a:xfrm>
          <a:prstGeom prst="rect">
            <a:avLst/>
          </a:prstGeom>
        </p:spPr>
      </p:pic>
    </p:spTree>
    <p:extLst>
      <p:ext uri="{BB962C8B-B14F-4D97-AF65-F5344CB8AC3E}">
        <p14:creationId xmlns:p14="http://schemas.microsoft.com/office/powerpoint/2010/main" val="350978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16</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dirty="0"/>
              <a:t>Who is counting the sea cucumbers?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109" y="549274"/>
            <a:ext cx="3954992" cy="5594400"/>
          </a:xfrm>
          <a:prstGeom prst="rect">
            <a:avLst/>
          </a:prstGeom>
        </p:spPr>
      </p:pic>
    </p:spTree>
    <p:extLst>
      <p:ext uri="{BB962C8B-B14F-4D97-AF65-F5344CB8AC3E}">
        <p14:creationId xmlns:p14="http://schemas.microsoft.com/office/powerpoint/2010/main" val="1338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17</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Giant clams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Why does a giant clam stay open?</a:t>
            </a:r>
            <a:br>
              <a:rPr lang="en-US" sz="1600" b="1" dirty="0">
                <a:solidFill>
                  <a:schemeClr val="tx2"/>
                </a:solidFill>
              </a:rPr>
            </a:br>
            <a:r>
              <a:rPr lang="en-US" sz="1600" i="1" dirty="0">
                <a:solidFill>
                  <a:schemeClr val="tx2"/>
                </a:solidFill>
              </a:rPr>
              <a:t>Answer: </a:t>
            </a:r>
            <a:r>
              <a:rPr lang="en-US" sz="1600" i="1" dirty="0" smtClean="0">
                <a:solidFill>
                  <a:schemeClr val="tx2"/>
                </a:solidFill>
              </a:rPr>
              <a:t>To </a:t>
            </a:r>
            <a:r>
              <a:rPr lang="en-US" sz="1600" i="1" dirty="0">
                <a:solidFill>
                  <a:schemeClr val="tx2"/>
                </a:solidFill>
              </a:rPr>
              <a:t>provide sunlight for the zooxanthellae (algae) in its mantle to photosynthesize (turning sunlight into energy) and feed the clam.</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How do sessile (stationary) giant clams manage to reproduce?</a:t>
            </a:r>
            <a:br>
              <a:rPr lang="en-US" sz="1600" b="1" dirty="0">
                <a:solidFill>
                  <a:schemeClr val="tx2"/>
                </a:solidFill>
              </a:rPr>
            </a:br>
            <a:r>
              <a:rPr lang="en-US" sz="1600" i="1" dirty="0">
                <a:solidFill>
                  <a:schemeClr val="tx2"/>
                </a:solidFill>
              </a:rPr>
              <a:t>Answer: </a:t>
            </a:r>
            <a:r>
              <a:rPr lang="en-US" sz="1600" i="1" dirty="0" smtClean="0">
                <a:solidFill>
                  <a:schemeClr val="tx2"/>
                </a:solidFill>
              </a:rPr>
              <a:t>Synchronous </a:t>
            </a:r>
            <a:r>
              <a:rPr lang="en-US" sz="1600" i="1" dirty="0">
                <a:solidFill>
                  <a:schemeClr val="tx2"/>
                </a:solidFill>
              </a:rPr>
              <a:t>spawning (they usually spawn when other giant clams are spawning too). </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r>
              <a:rPr lang="en-US" sz="1600" b="1" dirty="0">
                <a:solidFill>
                  <a:schemeClr val="tx2"/>
                </a:solidFill>
              </a:rPr>
              <a:t>What does a giant clam </a:t>
            </a:r>
          </a:p>
          <a:p>
            <a:r>
              <a:rPr lang="en-US" sz="1600" b="1" dirty="0">
                <a:solidFill>
                  <a:schemeClr val="tx2"/>
                </a:solidFill>
              </a:rPr>
              <a:t>do when threatened?</a:t>
            </a:r>
            <a:br>
              <a:rPr lang="en-US" sz="1600" b="1" dirty="0">
                <a:solidFill>
                  <a:schemeClr val="tx2"/>
                </a:solidFill>
              </a:rPr>
            </a:br>
            <a:r>
              <a:rPr lang="en-US" sz="1600" i="1" dirty="0">
                <a:solidFill>
                  <a:schemeClr val="tx2"/>
                </a:solidFill>
              </a:rPr>
              <a:t>Answer: </a:t>
            </a:r>
            <a:r>
              <a:rPr lang="en-US" sz="1600" i="1" dirty="0" smtClean="0">
                <a:solidFill>
                  <a:schemeClr val="tx2"/>
                </a:solidFill>
              </a:rPr>
              <a:t>Tries </a:t>
            </a:r>
            <a:r>
              <a:rPr lang="en-US" sz="1600" i="1" dirty="0">
                <a:solidFill>
                  <a:schemeClr val="tx2"/>
                </a:solidFill>
              </a:rPr>
              <a:t>to close its shell. Large clams are unable to close completely. </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You’ve heard of coral bleaching. Have you heard of clam bleaching? What is it?</a:t>
            </a:r>
            <a:br>
              <a:rPr lang="en-US" sz="1600" b="1" dirty="0">
                <a:solidFill>
                  <a:schemeClr val="tx2"/>
                </a:solidFill>
              </a:rPr>
            </a:br>
            <a:r>
              <a:rPr lang="en-US" sz="1600" i="1" dirty="0">
                <a:solidFill>
                  <a:schemeClr val="tx2"/>
                </a:solidFill>
              </a:rPr>
              <a:t>Answer: </a:t>
            </a:r>
            <a:r>
              <a:rPr lang="en-US" sz="1600" i="1" dirty="0" smtClean="0">
                <a:solidFill>
                  <a:schemeClr val="tx2"/>
                </a:solidFill>
              </a:rPr>
              <a:t>When </a:t>
            </a:r>
            <a:r>
              <a:rPr lang="en-US" sz="1600" i="1" dirty="0">
                <a:solidFill>
                  <a:schemeClr val="tx2"/>
                </a:solidFill>
              </a:rPr>
              <a:t>clams expel their algae and bleach white from a stress event such as a heat wave.</a:t>
            </a:r>
          </a:p>
        </p:txBody>
      </p:sp>
    </p:spTree>
    <p:extLst>
      <p:ext uri="{BB962C8B-B14F-4D97-AF65-F5344CB8AC3E}">
        <p14:creationId xmlns:p14="http://schemas.microsoft.com/office/powerpoint/2010/main" val="33149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779670-51AE-374C-BEF8-58DA599C7A46}"/>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4" r="-3" b="23587"/>
          <a:stretch/>
        </p:blipFill>
        <p:spPr>
          <a:xfrm>
            <a:off x="0" y="0"/>
            <a:ext cx="12192000" cy="6858000"/>
          </a:xfrm>
          <a:prstGeom prst="rect">
            <a:avLst/>
          </a:prstGeom>
        </p:spPr>
      </p:pic>
      <p:sp>
        <p:nvSpPr>
          <p:cNvPr id="8" name="Title 2">
            <a:extLst>
              <a:ext uri="{FF2B5EF4-FFF2-40B4-BE49-F238E27FC236}">
                <a16:creationId xmlns:a16="http://schemas.microsoft.com/office/drawing/2014/main" id="{8510FC39-85EE-BD4B-A4E6-48FB792D158D}"/>
              </a:ext>
            </a:extLst>
          </p:cNvPr>
          <p:cNvSpPr txBox="1">
            <a:spLocks/>
          </p:cNvSpPr>
          <p:nvPr/>
        </p:nvSpPr>
        <p:spPr>
          <a:xfrm>
            <a:off x="515936" y="565987"/>
            <a:ext cx="3605490" cy="810637"/>
          </a:xfrm>
          <a:prstGeom prst="rect">
            <a:avLst/>
          </a:prstGeom>
          <a:blipFill>
            <a:blip r:embed="rId5"/>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AU" sz="5400" dirty="0">
                <a:solidFill>
                  <a:schemeClr val="bg1"/>
                </a:solidFill>
              </a:rPr>
              <a:t>Giant clam</a:t>
            </a:r>
            <a:endParaRPr lang="en-US" sz="5400" dirty="0">
              <a:solidFill>
                <a:schemeClr val="bg1"/>
              </a:solidFill>
            </a:endParaRPr>
          </a:p>
        </p:txBody>
      </p:sp>
      <p:sp>
        <p:nvSpPr>
          <p:cNvPr id="7" name="Oval 6">
            <a:extLst>
              <a:ext uri="{FF2B5EF4-FFF2-40B4-BE49-F238E27FC236}">
                <a16:creationId xmlns:a16="http://schemas.microsoft.com/office/drawing/2014/main" id="{9AE00D93-E084-C24F-A849-B577075A15D0}"/>
              </a:ext>
            </a:extLst>
          </p:cNvPr>
          <p:cNvSpPr/>
          <p:nvPr/>
        </p:nvSpPr>
        <p:spPr>
          <a:xfrm>
            <a:off x="7762464" y="-2217437"/>
            <a:ext cx="6102624" cy="5921375"/>
          </a:xfrm>
          <a:prstGeom prst="ellipse">
            <a:avLst/>
          </a:prstGeom>
          <a:gradFill flip="none" rotWithShape="1">
            <a:gsLst>
              <a:gs pos="0">
                <a:schemeClr val="bg1"/>
              </a:gs>
              <a:gs pos="5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393FE9-969E-C34D-98E8-B212850E4704}"/>
              </a:ext>
            </a:extLst>
          </p:cNvPr>
          <p:cNvSpPr txBox="1"/>
          <p:nvPr/>
        </p:nvSpPr>
        <p:spPr>
          <a:xfrm>
            <a:off x="9523143" y="573465"/>
            <a:ext cx="2152920" cy="707886"/>
          </a:xfrm>
          <a:prstGeom prst="rect">
            <a:avLst/>
          </a:prstGeom>
          <a:noFill/>
        </p:spPr>
        <p:txBody>
          <a:bodyPr wrap="square">
            <a:spAutoFit/>
          </a:bodyPr>
          <a:lstStyle/>
          <a:p>
            <a:pPr algn="ctr"/>
            <a:r>
              <a:rPr lang="en-US" sz="2000" b="1" u="sng" dirty="0">
                <a:solidFill>
                  <a:schemeClr val="tx2"/>
                </a:solidFill>
              </a:rPr>
              <a:t>VULNERABLE TO EXTINCTION</a:t>
            </a:r>
          </a:p>
        </p:txBody>
      </p:sp>
    </p:spTree>
    <p:extLst>
      <p:ext uri="{BB962C8B-B14F-4D97-AF65-F5344CB8AC3E}">
        <p14:creationId xmlns:p14="http://schemas.microsoft.com/office/powerpoint/2010/main" val="3371279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19</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p:txBody>
          <a:bodyPr anchor="ctr"/>
          <a:lstStyle/>
          <a:p>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r>
              <a:rPr lang="en-US" sz="3200" dirty="0"/>
              <a:t>Giant clams are</a:t>
            </a:r>
            <a:br>
              <a:rPr lang="en-US" sz="3200" dirty="0"/>
            </a:br>
            <a:r>
              <a:rPr lang="en-US" sz="3200" u="sng" dirty="0"/>
              <a:t>VULNERABLE TO</a:t>
            </a:r>
            <a:br>
              <a:rPr lang="en-US" sz="3200" u="sng" dirty="0"/>
            </a:br>
            <a:r>
              <a:rPr lang="en-US" sz="3200" u="sng" dirty="0"/>
              <a:t>EXTINCTION</a:t>
            </a:r>
          </a:p>
          <a:p>
            <a:r>
              <a:rPr lang="en-US" sz="3200" dirty="0"/>
              <a:t>If we know where they are, </a:t>
            </a:r>
            <a:br>
              <a:rPr lang="en-US" sz="3200" dirty="0"/>
            </a:br>
            <a:r>
              <a:rPr lang="en-US" sz="3200" dirty="0"/>
              <a:t>we can look after them and protect them.</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giant clams?</a:t>
            </a:r>
            <a:endParaRPr lang="en-US" sz="4400" dirty="0"/>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pic>
        <p:nvPicPr>
          <p:cNvPr id="7" name="Picture 6">
            <a:extLst>
              <a:ext uri="{FF2B5EF4-FFF2-40B4-BE49-F238E27FC236}">
                <a16:creationId xmlns:a16="http://schemas.microsoft.com/office/drawing/2014/main" id="{FA23123D-41FE-4B42-95D3-E23A947BF9A9}"/>
              </a:ext>
            </a:extLst>
          </p:cNvPr>
          <p:cNvPicPr>
            <a:picLocks noChangeAspect="1"/>
          </p:cNvPicPr>
          <p:nvPr/>
        </p:nvPicPr>
        <p:blipFill>
          <a:blip r:embed="rId4"/>
          <a:stretch>
            <a:fillRect/>
          </a:stretch>
        </p:blipFill>
        <p:spPr>
          <a:xfrm>
            <a:off x="8928072" y="2188812"/>
            <a:ext cx="2664838" cy="888279"/>
          </a:xfrm>
          <a:prstGeom prst="rect">
            <a:avLst/>
          </a:prstGeom>
          <a:ln>
            <a:solidFill>
              <a:schemeClr val="tx1"/>
            </a:solidFill>
          </a:ln>
        </p:spPr>
      </p:pic>
    </p:spTree>
    <p:extLst>
      <p:ext uri="{BB962C8B-B14F-4D97-AF65-F5344CB8AC3E}">
        <p14:creationId xmlns:p14="http://schemas.microsoft.com/office/powerpoint/2010/main" val="732194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C6E650-4E1D-B54C-AC8A-3B17A1B41EA3}"/>
              </a:ext>
            </a:extLst>
          </p:cNvPr>
          <p:cNvSpPr>
            <a:spLocks noGrp="1"/>
          </p:cNvSpPr>
          <p:nvPr>
            <p:ph type="sldNum" sz="quarter" idx="13"/>
          </p:nvPr>
        </p:nvSpPr>
        <p:spPr/>
        <p:txBody>
          <a:bodyPr/>
          <a:lstStyle/>
          <a:p>
            <a:pPr algn="r"/>
            <a:fld id="{275F0495-0EA6-8F48-9FDA-F603597FF733}" type="slidenum">
              <a:rPr lang="en-US" smtClean="0"/>
              <a:pPr algn="r"/>
              <a:t>2</a:t>
            </a:fld>
            <a:endParaRPr lang="en-US" dirty="0"/>
          </a:p>
        </p:txBody>
      </p:sp>
      <p:sp>
        <p:nvSpPr>
          <p:cNvPr id="5" name="TextBox 4"/>
          <p:cNvSpPr txBox="1"/>
          <p:nvPr/>
        </p:nvSpPr>
        <p:spPr>
          <a:xfrm>
            <a:off x="498765" y="2033044"/>
            <a:ext cx="5719155" cy="2246769"/>
          </a:xfrm>
          <a:prstGeom prst="rect">
            <a:avLst/>
          </a:prstGeom>
          <a:noFill/>
        </p:spPr>
        <p:txBody>
          <a:bodyPr wrap="square" rtlCol="0">
            <a:spAutoFit/>
          </a:bodyPr>
          <a:lstStyle/>
          <a:p>
            <a:pPr defTabSz="457200">
              <a:defRPr/>
            </a:pPr>
            <a:r>
              <a:rPr lang="en-US" sz="2000" dirty="0" smtClean="0">
                <a:solidFill>
                  <a:prstClr val="black"/>
                </a:solidFill>
                <a:latin typeface="Arial Body"/>
                <a:cs typeface="Arial" panose="020B0604020202020204" pitchFamily="34" charset="0"/>
              </a:rPr>
              <a:t>We would like to acknowledge all of </a:t>
            </a:r>
            <a:r>
              <a:rPr lang="en-US" sz="2000" smtClean="0">
                <a:solidFill>
                  <a:prstClr val="black"/>
                </a:solidFill>
                <a:latin typeface="Arial Body"/>
                <a:cs typeface="Arial" panose="020B0604020202020204" pitchFamily="34" charset="0"/>
              </a:rPr>
              <a:t>the Aboriginal </a:t>
            </a:r>
            <a:r>
              <a:rPr lang="en-US" sz="2000" dirty="0" smtClean="0">
                <a:solidFill>
                  <a:prstClr val="black"/>
                </a:solidFill>
                <a:latin typeface="Arial Body"/>
                <a:cs typeface="Arial" panose="020B0604020202020204" pitchFamily="34" charset="0"/>
              </a:rPr>
              <a:t>and Torres Straight Islander peoples who have connection to the Great Barrier Reef.</a:t>
            </a:r>
          </a:p>
          <a:p>
            <a:pPr defTabSz="457200">
              <a:defRPr/>
            </a:pPr>
            <a:endParaRPr lang="en-US" sz="2000" dirty="0">
              <a:solidFill>
                <a:prstClr val="black"/>
              </a:solidFill>
              <a:latin typeface="Arial Body"/>
              <a:cs typeface="Arial" panose="020B0604020202020204" pitchFamily="34" charset="0"/>
            </a:endParaRPr>
          </a:p>
          <a:p>
            <a:pPr defTabSz="457200">
              <a:defRPr/>
            </a:pPr>
            <a:r>
              <a:rPr lang="en-US" sz="2000" dirty="0" smtClean="0">
                <a:solidFill>
                  <a:prstClr val="black"/>
                </a:solidFill>
                <a:latin typeface="Arial Body"/>
                <a:cs typeface="Arial" panose="020B0604020202020204" pitchFamily="34" charset="0"/>
              </a:rPr>
              <a:t>We </a:t>
            </a:r>
            <a:r>
              <a:rPr lang="en-US" sz="2000" dirty="0" err="1" smtClean="0">
                <a:solidFill>
                  <a:prstClr val="black"/>
                </a:solidFill>
                <a:latin typeface="Arial Body"/>
                <a:cs typeface="Arial" panose="020B0604020202020204" pitchFamily="34" charset="0"/>
              </a:rPr>
              <a:t>recognise</a:t>
            </a:r>
            <a:r>
              <a:rPr lang="en-US" sz="2000" dirty="0" smtClean="0">
                <a:solidFill>
                  <a:prstClr val="black"/>
                </a:solidFill>
                <a:latin typeface="Arial Body"/>
                <a:cs typeface="Arial" panose="020B0604020202020204" pitchFamily="34" charset="0"/>
              </a:rPr>
              <a:t> their continuing connection to land, water and community, and pay our respects to their Elders past, present and emerging.</a:t>
            </a:r>
            <a:endParaRPr lang="en-AU" sz="2000" dirty="0">
              <a:solidFill>
                <a:prstClr val="black"/>
              </a:solidFill>
              <a:latin typeface="Arial Body"/>
              <a:cs typeface="Arial" panose="020B0604020202020204" pitchFamily="34" charset="0"/>
            </a:endParaRPr>
          </a:p>
        </p:txBody>
      </p:sp>
      <p:pic>
        <p:nvPicPr>
          <p:cNvPr id="6" name="Picture 5"/>
          <p:cNvPicPr>
            <a:picLocks noChangeAspect="1"/>
          </p:cNvPicPr>
          <p:nvPr/>
        </p:nvPicPr>
        <p:blipFill rotWithShape="1">
          <a:blip r:embed="rId3"/>
          <a:srcRect l="24558" r="19132"/>
          <a:stretch/>
        </p:blipFill>
        <p:spPr>
          <a:xfrm>
            <a:off x="7013645" y="1296785"/>
            <a:ext cx="4235715" cy="4231178"/>
          </a:xfrm>
          <a:prstGeom prst="rect">
            <a:avLst/>
          </a:prstGeom>
        </p:spPr>
      </p:pic>
    </p:spTree>
    <p:extLst>
      <p:ext uri="{BB962C8B-B14F-4D97-AF65-F5344CB8AC3E}">
        <p14:creationId xmlns:p14="http://schemas.microsoft.com/office/powerpoint/2010/main" val="27404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8CE491-C3B8-0240-A5EF-16A21B16AC89}"/>
              </a:ext>
            </a:extLst>
          </p:cNvPr>
          <p:cNvSpPr>
            <a:spLocks noGrp="1"/>
          </p:cNvSpPr>
          <p:nvPr>
            <p:ph type="sldNum" sz="quarter" idx="12"/>
          </p:nvPr>
        </p:nvSpPr>
        <p:spPr/>
        <p:txBody>
          <a:bodyPr/>
          <a:lstStyle/>
          <a:p>
            <a:pPr algn="r"/>
            <a:fld id="{275F0495-0EA6-8F48-9FDA-F603597FF733}" type="slidenum">
              <a:rPr lang="en-US" smtClean="0"/>
              <a:pPr algn="r"/>
              <a:t>20</a:t>
            </a:fld>
            <a:endParaRPr lang="en-US" dirty="0"/>
          </a:p>
        </p:txBody>
      </p:sp>
      <p:sp>
        <p:nvSpPr>
          <p:cNvPr id="4" name="Title 2">
            <a:extLst>
              <a:ext uri="{FF2B5EF4-FFF2-40B4-BE49-F238E27FC236}">
                <a16:creationId xmlns:a16="http://schemas.microsoft.com/office/drawing/2014/main" id="{7F17E5B2-CA49-2541-B082-789851A90BCC}"/>
              </a:ext>
            </a:extLst>
          </p:cNvPr>
          <p:cNvSpPr txBox="1">
            <a:spLocks/>
          </p:cNvSpPr>
          <p:nvPr/>
        </p:nvSpPr>
        <p:spPr>
          <a:xfrm>
            <a:off x="515938" y="539520"/>
            <a:ext cx="11160124" cy="53657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AU" dirty="0">
                <a:solidFill>
                  <a:schemeClr val="bg1"/>
                </a:solidFill>
              </a:rPr>
              <a:t>Why count giant clams? </a:t>
            </a:r>
            <a:endParaRPr lang="en-AU" sz="3200" i="1" dirty="0">
              <a:solidFill>
                <a:schemeClr val="bg1"/>
              </a:solidFill>
            </a:endParaRPr>
          </a:p>
        </p:txBody>
      </p:sp>
      <p:pic>
        <p:nvPicPr>
          <p:cNvPr id="5" name="Picture 4">
            <a:extLst>
              <a:ext uri="{FF2B5EF4-FFF2-40B4-BE49-F238E27FC236}">
                <a16:creationId xmlns:a16="http://schemas.microsoft.com/office/drawing/2014/main" id="{4D1E4F86-A89F-664F-B635-811EC46E4CB4}"/>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10" name="Picture 9">
            <a:extLst>
              <a:ext uri="{FF2B5EF4-FFF2-40B4-BE49-F238E27FC236}">
                <a16:creationId xmlns:a16="http://schemas.microsoft.com/office/drawing/2014/main" id="{59B58E7F-1340-214B-8E1E-15BEC7AF9F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02" t="15840" b="11762"/>
          <a:stretch/>
        </p:blipFill>
        <p:spPr>
          <a:xfrm>
            <a:off x="0" y="1769031"/>
            <a:ext cx="6084522" cy="4163303"/>
          </a:xfrm>
          <a:prstGeom prst="rect">
            <a:avLst/>
          </a:prstGeom>
        </p:spPr>
      </p:pic>
      <p:pic>
        <p:nvPicPr>
          <p:cNvPr id="6" name="Picture 5">
            <a:extLst>
              <a:ext uri="{FF2B5EF4-FFF2-40B4-BE49-F238E27FC236}">
                <a16:creationId xmlns:a16="http://schemas.microsoft.com/office/drawing/2014/main" id="{752787D4-6EF1-E548-860B-FAC5C56EA064}"/>
              </a:ext>
            </a:extLst>
          </p:cNvPr>
          <p:cNvPicPr>
            <a:picLocks noChangeAspect="1"/>
          </p:cNvPicPr>
          <p:nvPr/>
        </p:nvPicPr>
        <p:blipFill>
          <a:blip r:embed="rId6"/>
          <a:stretch>
            <a:fillRect/>
          </a:stretch>
        </p:blipFill>
        <p:spPr>
          <a:xfrm>
            <a:off x="9295883" y="2347398"/>
            <a:ext cx="2664890" cy="888296"/>
          </a:xfrm>
          <a:prstGeom prst="rect">
            <a:avLst/>
          </a:prstGeom>
          <a:ln>
            <a:solidFill>
              <a:schemeClr val="tx1"/>
            </a:solidFill>
          </a:ln>
        </p:spPr>
      </p:pic>
      <p:sp>
        <p:nvSpPr>
          <p:cNvPr id="7" name="TextBox 6">
            <a:extLst>
              <a:ext uri="{FF2B5EF4-FFF2-40B4-BE49-F238E27FC236}">
                <a16:creationId xmlns:a16="http://schemas.microsoft.com/office/drawing/2014/main" id="{802AC32E-1522-0E4B-B178-5361F9B81D5B}"/>
              </a:ext>
            </a:extLst>
          </p:cNvPr>
          <p:cNvSpPr txBox="1"/>
          <p:nvPr/>
        </p:nvSpPr>
        <p:spPr>
          <a:xfrm>
            <a:off x="3958730" y="5203428"/>
            <a:ext cx="2152920" cy="707886"/>
          </a:xfrm>
          <a:prstGeom prst="rect">
            <a:avLst/>
          </a:prstGeom>
          <a:noFill/>
        </p:spPr>
        <p:txBody>
          <a:bodyPr wrap="square">
            <a:spAutoFit/>
          </a:bodyPr>
          <a:lstStyle/>
          <a:p>
            <a:pPr algn="ctr"/>
            <a:r>
              <a:rPr lang="en-US" sz="2000" b="1" u="sng" dirty="0">
                <a:solidFill>
                  <a:schemeClr val="tx2"/>
                </a:solidFill>
              </a:rPr>
              <a:t>VULNERABLE TO EXTINCTION</a:t>
            </a:r>
          </a:p>
        </p:txBody>
      </p:sp>
    </p:spTree>
    <p:extLst>
      <p:ext uri="{BB962C8B-B14F-4D97-AF65-F5344CB8AC3E}">
        <p14:creationId xmlns:p14="http://schemas.microsoft.com/office/powerpoint/2010/main" val="2846712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21</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giant clams &gt;30cm?</a:t>
            </a:r>
          </a:p>
          <a:p>
            <a:r>
              <a:rPr lang="en-AU" sz="3200" dirty="0"/>
              <a:t>Check buddy pair/s </a:t>
            </a:r>
            <a:br>
              <a:rPr lang="en-AU" sz="3200" dirty="0"/>
            </a:br>
            <a:r>
              <a:rPr lang="en-AU" sz="3200" dirty="0"/>
              <a:t>counting giant clams have all their materials.</a:t>
            </a:r>
          </a:p>
        </p:txBody>
      </p:sp>
      <p:pic>
        <p:nvPicPr>
          <p:cNvPr id="8" name="Picture Placeholder 15">
            <a:extLst>
              <a:ext uri="{FF2B5EF4-FFF2-40B4-BE49-F238E27FC236}">
                <a16:creationId xmlns:a16="http://schemas.microsoft.com/office/drawing/2014/main" id="{82186B81-AD1D-674B-B4A5-8A670DC26118}"/>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4225574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D4A48-9B3B-B640-BD14-266C81558C88}"/>
              </a:ext>
            </a:extLst>
          </p:cNvPr>
          <p:cNvSpPr>
            <a:spLocks noGrp="1"/>
          </p:cNvSpPr>
          <p:nvPr>
            <p:ph type="sldNum" sz="quarter" idx="12"/>
          </p:nvPr>
        </p:nvSpPr>
        <p:spPr/>
        <p:txBody>
          <a:bodyPr/>
          <a:lstStyle/>
          <a:p>
            <a:pPr algn="r"/>
            <a:fld id="{275F0495-0EA6-8F48-9FDA-F603597FF733}" type="slidenum">
              <a:rPr lang="en-US" smtClean="0"/>
              <a:pPr algn="r"/>
              <a:t>22</a:t>
            </a:fld>
            <a:endParaRPr lang="en-US" dirty="0"/>
          </a:p>
        </p:txBody>
      </p:sp>
      <p:sp>
        <p:nvSpPr>
          <p:cNvPr id="3" name="Content Placeholder 2">
            <a:extLst>
              <a:ext uri="{FF2B5EF4-FFF2-40B4-BE49-F238E27FC236}">
                <a16:creationId xmlns:a16="http://schemas.microsoft.com/office/drawing/2014/main" id="{1669CB3C-987F-1E44-9AC0-AA4AFD6B76A8}"/>
              </a:ext>
            </a:extLst>
          </p:cNvPr>
          <p:cNvSpPr>
            <a:spLocks noGrp="1"/>
          </p:cNvSpPr>
          <p:nvPr>
            <p:ph idx="1"/>
          </p:nvPr>
        </p:nvSpPr>
        <p:spPr/>
        <p:txBody>
          <a:bodyPr/>
          <a:lstStyle/>
          <a:p>
            <a:pPr algn="ctr">
              <a:spcAft>
                <a:spcPts val="1800"/>
              </a:spcAft>
            </a:pPr>
            <a:r>
              <a:rPr lang="en-AU" dirty="0"/>
              <a:t>Who is counting the giant clams?</a:t>
            </a:r>
          </a:p>
          <a:p>
            <a:pPr algn="ctr">
              <a:spcAft>
                <a:spcPts val="1800"/>
              </a:spcAft>
            </a:pPr>
            <a:r>
              <a:rPr lang="en-AU" sz="3200" dirty="0"/>
              <a:t>&gt;30cm</a:t>
            </a:r>
          </a:p>
        </p:txBody>
      </p:sp>
      <p:pic>
        <p:nvPicPr>
          <p:cNvPr id="7" name="Picture Placeholder 15">
            <a:extLst>
              <a:ext uri="{FF2B5EF4-FFF2-40B4-BE49-F238E27FC236}">
                <a16:creationId xmlns:a16="http://schemas.microsoft.com/office/drawing/2014/main" id="{6C1BA62C-E453-844E-94C7-B605143E92FB}"/>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095973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23</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Anemonefish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If anemones and jellyfish are both Cnidarians, what feature do they have in common?</a:t>
            </a:r>
            <a:br>
              <a:rPr lang="en-US" sz="1600" b="1" dirty="0">
                <a:solidFill>
                  <a:schemeClr val="tx2"/>
                </a:solidFill>
              </a:rPr>
            </a:br>
            <a:r>
              <a:rPr lang="en-US" sz="1600" i="1" dirty="0">
                <a:solidFill>
                  <a:schemeClr val="tx2"/>
                </a:solidFill>
              </a:rPr>
              <a:t>Answer: </a:t>
            </a:r>
            <a:r>
              <a:rPr lang="en-US" sz="1600" i="1" dirty="0" smtClean="0">
                <a:solidFill>
                  <a:schemeClr val="tx2"/>
                </a:solidFill>
              </a:rPr>
              <a:t>They </a:t>
            </a:r>
            <a:r>
              <a:rPr lang="en-US" sz="1600" i="1" dirty="0">
                <a:solidFill>
                  <a:schemeClr val="tx2"/>
                </a:solidFill>
              </a:rPr>
              <a:t>both have stinging tentacles. Anemones are like an upside-down jellyfish.</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Do anemonefish</a:t>
            </a:r>
            <a:br>
              <a:rPr lang="en-US" sz="1600" b="1" dirty="0">
                <a:solidFill>
                  <a:schemeClr val="tx2"/>
                </a:solidFill>
              </a:rPr>
            </a:br>
            <a:r>
              <a:rPr lang="en-US" sz="1600" b="1" dirty="0">
                <a:solidFill>
                  <a:schemeClr val="tx2"/>
                </a:solidFill>
              </a:rPr>
              <a:t>change sex from male to female?</a:t>
            </a:r>
            <a:br>
              <a:rPr lang="en-US" sz="1600" b="1" dirty="0">
                <a:solidFill>
                  <a:schemeClr val="tx2"/>
                </a:solidFill>
              </a:rPr>
            </a:br>
            <a:r>
              <a:rPr lang="en-US" sz="1600" i="1" dirty="0">
                <a:solidFill>
                  <a:schemeClr val="tx2"/>
                </a:solidFill>
              </a:rPr>
              <a:t>Answer: </a:t>
            </a:r>
            <a:r>
              <a:rPr lang="en-US" sz="1600" i="1" dirty="0" smtClean="0">
                <a:solidFill>
                  <a:schemeClr val="tx2"/>
                </a:solidFill>
              </a:rPr>
              <a:t>Yes</a:t>
            </a:r>
            <a:r>
              <a:rPr lang="en-US" sz="1600" i="1" dirty="0">
                <a:solidFill>
                  <a:schemeClr val="tx2"/>
                </a:solidFill>
              </a:rPr>
              <a:t>. The largest fish is the  female. The next largest is the breeding male. All they others are subordinate males. Don’t forget to check for eggs!</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When does the dominant male anemonefish change sex to a female?</a:t>
            </a:r>
            <a:br>
              <a:rPr lang="en-US" sz="1600" b="1" dirty="0">
                <a:solidFill>
                  <a:schemeClr val="tx2"/>
                </a:solidFill>
              </a:rPr>
            </a:br>
            <a:r>
              <a:rPr lang="en-US" sz="1600" i="1" dirty="0">
                <a:solidFill>
                  <a:schemeClr val="tx2"/>
                </a:solidFill>
              </a:rPr>
              <a:t>Answer: </a:t>
            </a:r>
            <a:r>
              <a:rPr lang="en-US" sz="1600" i="1" dirty="0" smtClean="0">
                <a:solidFill>
                  <a:schemeClr val="tx2"/>
                </a:solidFill>
              </a:rPr>
              <a:t>When  </a:t>
            </a:r>
            <a:r>
              <a:rPr lang="en-US" sz="1600" i="1" dirty="0">
                <a:solidFill>
                  <a:schemeClr val="tx2"/>
                </a:solidFill>
              </a:rPr>
              <a:t>his female partner dies. </a:t>
            </a:r>
          </a:p>
          <a:p>
            <a:pPr>
              <a:spcAft>
                <a:spcPts val="1200"/>
              </a:spcAft>
            </a:pPr>
            <a:r>
              <a:rPr lang="en-US" sz="1600" dirty="0">
                <a:solidFill>
                  <a:schemeClr val="tx2"/>
                </a:solidFill>
              </a:rPr>
              <a:t>Don’t forget to check for eggs!</a:t>
            </a:r>
            <a:endParaRPr lang="en-US" dirty="0">
              <a:solidFill>
                <a:schemeClr val="tx2"/>
              </a:solidFill>
            </a:endParaRP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Millions of years ago, when it is believed that anemonefish first started living in anemones, what might have been the reason for this adaptation?</a:t>
            </a:r>
            <a:br>
              <a:rPr lang="en-US" sz="1600" b="1" dirty="0">
                <a:solidFill>
                  <a:schemeClr val="tx2"/>
                </a:solidFill>
              </a:rPr>
            </a:br>
            <a:r>
              <a:rPr lang="en-US" sz="1600" i="1" dirty="0">
                <a:solidFill>
                  <a:schemeClr val="tx2"/>
                </a:solidFill>
              </a:rPr>
              <a:t>Answer: </a:t>
            </a:r>
            <a:r>
              <a:rPr lang="en-US" sz="1600" i="1" dirty="0" smtClean="0">
                <a:solidFill>
                  <a:schemeClr val="tx2"/>
                </a:solidFill>
              </a:rPr>
              <a:t>To </a:t>
            </a:r>
            <a:r>
              <a:rPr lang="en-US" sz="1600" i="1" dirty="0">
                <a:solidFill>
                  <a:schemeClr val="tx2"/>
                </a:solidFill>
              </a:rPr>
              <a:t>improve their chance of survival.</a:t>
            </a:r>
          </a:p>
        </p:txBody>
      </p:sp>
    </p:spTree>
    <p:extLst>
      <p:ext uri="{BB962C8B-B14F-4D97-AF65-F5344CB8AC3E}">
        <p14:creationId xmlns:p14="http://schemas.microsoft.com/office/powerpoint/2010/main" val="3183759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6DA798-8E26-B94F-9D5B-D510655D11CC}"/>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rcRect r="28627" b="48255"/>
          <a:stretch/>
        </p:blipFill>
        <p:spPr>
          <a:xfrm>
            <a:off x="0" y="0"/>
            <a:ext cx="12192000" cy="6858000"/>
          </a:xfrm>
          <a:prstGeom prst="rect">
            <a:avLst/>
          </a:prstGeom>
        </p:spPr>
      </p:pic>
      <p:sp>
        <p:nvSpPr>
          <p:cNvPr id="6" name="Title 2">
            <a:extLst>
              <a:ext uri="{FF2B5EF4-FFF2-40B4-BE49-F238E27FC236}">
                <a16:creationId xmlns:a16="http://schemas.microsoft.com/office/drawing/2014/main" id="{00C7E78F-4524-B444-8447-6C5FEB92C5B8}"/>
              </a:ext>
            </a:extLst>
          </p:cNvPr>
          <p:cNvSpPr txBox="1">
            <a:spLocks/>
          </p:cNvSpPr>
          <p:nvPr/>
        </p:nvSpPr>
        <p:spPr>
          <a:xfrm>
            <a:off x="515938" y="549275"/>
            <a:ext cx="4374116" cy="810637"/>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5400" dirty="0">
                <a:solidFill>
                  <a:schemeClr val="bg1"/>
                </a:solidFill>
              </a:rPr>
              <a:t>Anemonefish</a:t>
            </a:r>
          </a:p>
        </p:txBody>
      </p:sp>
    </p:spTree>
    <p:extLst>
      <p:ext uri="{BB962C8B-B14F-4D97-AF65-F5344CB8AC3E}">
        <p14:creationId xmlns:p14="http://schemas.microsoft.com/office/powerpoint/2010/main" val="3432439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25</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r>
              <a:rPr lang="en-US" sz="2500" dirty="0">
                <a:solidFill>
                  <a:schemeClr val="accent2"/>
                </a:solidFill>
              </a:rPr>
              <a:t>Do not answer the question.</a:t>
            </a:r>
            <a:br>
              <a:rPr lang="en-US" sz="2500" dirty="0">
                <a:solidFill>
                  <a:schemeClr val="accent2"/>
                </a:solidFill>
              </a:rPr>
            </a:br>
            <a:r>
              <a:rPr lang="en-US" sz="2500" dirty="0">
                <a:solidFill>
                  <a:schemeClr val="accent2"/>
                </a:solidFill>
              </a:rPr>
              <a:t>Wait for an answer.</a:t>
            </a:r>
          </a:p>
          <a:p>
            <a:r>
              <a:rPr lang="en-US" sz="2500" dirty="0"/>
              <a:t>Anemones rarely move and are long lived.</a:t>
            </a:r>
          </a:p>
          <a:p>
            <a:r>
              <a:rPr lang="en-US" sz="2500" dirty="0"/>
              <a:t>So, if they go missing (or bleach white) this tells us </a:t>
            </a:r>
            <a:r>
              <a:rPr lang="en-US" sz="2500" dirty="0" smtClean="0"/>
              <a:t>that something </a:t>
            </a:r>
            <a:r>
              <a:rPr lang="en-US" sz="2500" dirty="0"/>
              <a:t/>
            </a:r>
            <a:br>
              <a:rPr lang="en-US" sz="2500" dirty="0"/>
            </a:br>
            <a:r>
              <a:rPr lang="en-US" sz="2500" dirty="0"/>
              <a:t>is wrong.</a:t>
            </a:r>
          </a:p>
          <a:p>
            <a:r>
              <a:rPr lang="en-US" sz="2500" dirty="0"/>
              <a:t>The anemonefish help us to find</a:t>
            </a:r>
            <a:r>
              <a:rPr lang="en-US" sz="2500" i="1" dirty="0"/>
              <a:t> </a:t>
            </a:r>
            <a:r>
              <a:rPr lang="en-US" sz="2500" dirty="0"/>
              <a:t>the anemones.</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anemonefish?</a:t>
            </a:r>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25034635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BA358-D053-6943-9E70-62AB922E3B85}"/>
              </a:ext>
            </a:extLst>
          </p:cNvPr>
          <p:cNvSpPr>
            <a:spLocks noGrp="1"/>
          </p:cNvSpPr>
          <p:nvPr>
            <p:ph type="sldNum" sz="quarter" idx="12"/>
          </p:nvPr>
        </p:nvSpPr>
        <p:spPr/>
        <p:txBody>
          <a:bodyPr/>
          <a:lstStyle/>
          <a:p>
            <a:pPr algn="r"/>
            <a:fld id="{275F0495-0EA6-8F48-9FDA-F603597FF733}" type="slidenum">
              <a:rPr lang="en-US" smtClean="0"/>
              <a:pPr algn="r"/>
              <a:t>26</a:t>
            </a:fld>
            <a:endParaRPr lang="en-US" dirty="0"/>
          </a:p>
        </p:txBody>
      </p:sp>
      <p:pic>
        <p:nvPicPr>
          <p:cNvPr id="5" name="Picture 4">
            <a:extLst>
              <a:ext uri="{FF2B5EF4-FFF2-40B4-BE49-F238E27FC236}">
                <a16:creationId xmlns:a16="http://schemas.microsoft.com/office/drawing/2014/main" id="{D82B2683-BDB3-604F-BAB5-44F200A9DD25}"/>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6" name="Picture 5">
            <a:extLst>
              <a:ext uri="{FF2B5EF4-FFF2-40B4-BE49-F238E27FC236}">
                <a16:creationId xmlns:a16="http://schemas.microsoft.com/office/drawing/2014/main" id="{8CC9F7E1-D6E6-2C4C-9E18-E48A672090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3" t="1478" r="4089" b="1478"/>
          <a:stretch/>
        </p:blipFill>
        <p:spPr>
          <a:xfrm>
            <a:off x="0" y="1769032"/>
            <a:ext cx="6107479" cy="4163304"/>
          </a:xfrm>
          <a:prstGeom prst="rect">
            <a:avLst/>
          </a:prstGeom>
        </p:spPr>
      </p:pic>
      <p:sp>
        <p:nvSpPr>
          <p:cNvPr id="3" name="Content Placeholder 2">
            <a:extLst>
              <a:ext uri="{FF2B5EF4-FFF2-40B4-BE49-F238E27FC236}">
                <a16:creationId xmlns:a16="http://schemas.microsoft.com/office/drawing/2014/main" id="{A9EEB497-6EBA-D84D-B9F6-96C39FDC51E8}"/>
              </a:ext>
            </a:extLst>
          </p:cNvPr>
          <p:cNvSpPr>
            <a:spLocks noGrp="1"/>
          </p:cNvSpPr>
          <p:nvPr>
            <p:ph idx="1"/>
          </p:nvPr>
        </p:nvSpPr>
        <p:spPr>
          <a:xfrm>
            <a:off x="515939" y="527794"/>
            <a:ext cx="11160123" cy="795739"/>
          </a:xfrm>
        </p:spPr>
        <p:txBody>
          <a:bodyPr/>
          <a:lstStyle/>
          <a:p>
            <a:pPr algn="ctr"/>
            <a:r>
              <a:rPr lang="en-AU" dirty="0"/>
              <a:t>Why count anemonefish?</a:t>
            </a:r>
          </a:p>
        </p:txBody>
      </p:sp>
    </p:spTree>
    <p:extLst>
      <p:ext uri="{BB962C8B-B14F-4D97-AF65-F5344CB8AC3E}">
        <p14:creationId xmlns:p14="http://schemas.microsoft.com/office/powerpoint/2010/main" val="2924036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27</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anemonefish?</a:t>
            </a:r>
          </a:p>
          <a:p>
            <a:r>
              <a:rPr lang="en-AU" sz="3200" dirty="0"/>
              <a:t>Check buddy pair/s </a:t>
            </a:r>
            <a:br>
              <a:rPr lang="en-AU" sz="3200" dirty="0"/>
            </a:br>
            <a:r>
              <a:rPr lang="en-AU" sz="3200" dirty="0"/>
              <a:t>counting anemonefish have all their materials.</a:t>
            </a:r>
          </a:p>
        </p:txBody>
      </p:sp>
      <p:pic>
        <p:nvPicPr>
          <p:cNvPr id="7" name="Picture Placeholder 15">
            <a:extLst>
              <a:ext uri="{FF2B5EF4-FFF2-40B4-BE49-F238E27FC236}">
                <a16:creationId xmlns:a16="http://schemas.microsoft.com/office/drawing/2014/main" id="{0DE8FC16-025A-3A4A-860B-74DBF0EA04CA}"/>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3116454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BB40B-F6B1-2F41-B2F2-B7AFF3E6711E}"/>
              </a:ext>
            </a:extLst>
          </p:cNvPr>
          <p:cNvSpPr>
            <a:spLocks noGrp="1"/>
          </p:cNvSpPr>
          <p:nvPr>
            <p:ph type="sldNum" sz="quarter" idx="12"/>
          </p:nvPr>
        </p:nvSpPr>
        <p:spPr/>
        <p:txBody>
          <a:bodyPr/>
          <a:lstStyle/>
          <a:p>
            <a:pPr algn="r"/>
            <a:fld id="{275F0495-0EA6-8F48-9FDA-F603597FF733}" type="slidenum">
              <a:rPr lang="en-US" smtClean="0"/>
              <a:pPr algn="r"/>
              <a:t>28</a:t>
            </a:fld>
            <a:endParaRPr lang="en-US" dirty="0"/>
          </a:p>
        </p:txBody>
      </p:sp>
      <p:sp>
        <p:nvSpPr>
          <p:cNvPr id="3" name="Content Placeholder 2">
            <a:extLst>
              <a:ext uri="{FF2B5EF4-FFF2-40B4-BE49-F238E27FC236}">
                <a16:creationId xmlns:a16="http://schemas.microsoft.com/office/drawing/2014/main" id="{357172DF-0ACA-9A43-A6D2-FE363C8489AE}"/>
              </a:ext>
            </a:extLst>
          </p:cNvPr>
          <p:cNvSpPr>
            <a:spLocks noGrp="1"/>
          </p:cNvSpPr>
          <p:nvPr>
            <p:ph idx="1"/>
          </p:nvPr>
        </p:nvSpPr>
        <p:spPr/>
        <p:txBody>
          <a:bodyPr/>
          <a:lstStyle/>
          <a:p>
            <a:pPr algn="ctr"/>
            <a:r>
              <a:rPr lang="en-AU" dirty="0"/>
              <a:t>Who is counting the anemonefish?</a:t>
            </a:r>
          </a:p>
        </p:txBody>
      </p:sp>
      <p:pic>
        <p:nvPicPr>
          <p:cNvPr id="7" name="Picture Placeholder 15">
            <a:extLst>
              <a:ext uri="{FF2B5EF4-FFF2-40B4-BE49-F238E27FC236}">
                <a16:creationId xmlns:a16="http://schemas.microsoft.com/office/drawing/2014/main" id="{F0A15257-97C0-124C-9D74-2A1FEC566129}"/>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042851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29</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Butterflyfish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r>
              <a:rPr lang="en-US" sz="1600" b="1" dirty="0">
                <a:solidFill>
                  <a:schemeClr val="tx2"/>
                </a:solidFill>
              </a:rPr>
              <a:t>Butterflyfish are often in pairs doing ‘laps’ of their home range. What do they eat? </a:t>
            </a:r>
            <a:br>
              <a:rPr lang="en-US" sz="1600" b="1" dirty="0">
                <a:solidFill>
                  <a:schemeClr val="tx2"/>
                </a:solidFill>
              </a:rPr>
            </a:br>
            <a:r>
              <a:rPr lang="en-US" sz="1600" i="1" dirty="0">
                <a:solidFill>
                  <a:schemeClr val="tx2"/>
                </a:solidFill>
              </a:rPr>
              <a:t>Answer: </a:t>
            </a:r>
            <a:r>
              <a:rPr lang="en-US" sz="1600" i="1" dirty="0" smtClean="0">
                <a:solidFill>
                  <a:schemeClr val="tx2"/>
                </a:solidFill>
              </a:rPr>
              <a:t>Mainly </a:t>
            </a:r>
            <a:r>
              <a:rPr lang="en-US" sz="1600" i="1" dirty="0">
                <a:solidFill>
                  <a:schemeClr val="tx2"/>
                </a:solidFill>
              </a:rPr>
              <a:t>coral polyps, but some also feed on tiny invertebrates.</a:t>
            </a:r>
            <a:endParaRPr lang="en-US" i="1" dirty="0">
              <a:solidFill>
                <a:schemeClr val="tx2"/>
              </a:solidFill>
            </a:endParaRP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Butterflyfish stay in pairs and often mate for life. What is the reproductive  benefit of having a mate for life? </a:t>
            </a:r>
            <a:br>
              <a:rPr lang="en-US" sz="1600" b="1" dirty="0">
                <a:solidFill>
                  <a:schemeClr val="tx2"/>
                </a:solidFill>
              </a:rPr>
            </a:br>
            <a:r>
              <a:rPr lang="en-US" sz="1600" i="1" dirty="0">
                <a:solidFill>
                  <a:schemeClr val="tx2"/>
                </a:solidFill>
              </a:rPr>
              <a:t>Answer: </a:t>
            </a:r>
            <a:r>
              <a:rPr lang="en-US" sz="1600" i="1" dirty="0" smtClean="0">
                <a:solidFill>
                  <a:schemeClr val="tx2"/>
                </a:solidFill>
              </a:rPr>
              <a:t>Guarantees </a:t>
            </a:r>
            <a:r>
              <a:rPr lang="en-US" sz="1600" i="1" dirty="0">
                <a:solidFill>
                  <a:schemeClr val="tx2"/>
                </a:solidFill>
              </a:rPr>
              <a:t/>
            </a:r>
            <a:br>
              <a:rPr lang="en-US" sz="1600" i="1" dirty="0">
                <a:solidFill>
                  <a:schemeClr val="tx2"/>
                </a:solidFill>
              </a:rPr>
            </a:br>
            <a:r>
              <a:rPr lang="en-US" sz="1600" i="1" dirty="0">
                <a:solidFill>
                  <a:schemeClr val="tx2"/>
                </a:solidFill>
              </a:rPr>
              <a:t>a mate for reproduction.</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Butterflyfish linked their lateral line to their swim bladder to detect and amplify sounds.</a:t>
            </a:r>
            <a:br>
              <a:rPr lang="en-US" sz="1600" b="1" dirty="0">
                <a:solidFill>
                  <a:schemeClr val="tx2"/>
                </a:solidFill>
              </a:rPr>
            </a:br>
            <a:r>
              <a:rPr lang="en-US" sz="1600" dirty="0">
                <a:solidFill>
                  <a:schemeClr val="tx2"/>
                </a:solidFill>
              </a:rPr>
              <a:t>Make sure you put your ears in the water and listen to the reef.</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r>
              <a:rPr lang="en-US" sz="1600" b="1" dirty="0">
                <a:solidFill>
                  <a:schemeClr val="tx2"/>
                </a:solidFill>
              </a:rPr>
              <a:t>What is the function of the bright </a:t>
            </a:r>
            <a:r>
              <a:rPr lang="en-US" sz="1600" b="1" dirty="0" err="1">
                <a:solidFill>
                  <a:schemeClr val="tx2"/>
                </a:solidFill>
              </a:rPr>
              <a:t>colours</a:t>
            </a:r>
            <a:r>
              <a:rPr lang="en-US" sz="1600" b="1" dirty="0">
                <a:solidFill>
                  <a:schemeClr val="tx2"/>
                </a:solidFill>
              </a:rPr>
              <a:t> and patterns of </a:t>
            </a:r>
            <a:r>
              <a:rPr lang="en-US" sz="1600" b="1" dirty="0" smtClean="0">
                <a:solidFill>
                  <a:schemeClr val="tx2"/>
                </a:solidFill>
              </a:rPr>
              <a:t>butterflyfish</a:t>
            </a:r>
            <a:r>
              <a:rPr lang="en-US" sz="1600" b="1" dirty="0">
                <a:solidFill>
                  <a:schemeClr val="tx2"/>
                </a:solidFill>
              </a:rPr>
              <a:t>? </a:t>
            </a:r>
          </a:p>
          <a:p>
            <a:r>
              <a:rPr lang="en-US" sz="1600" dirty="0">
                <a:solidFill>
                  <a:schemeClr val="tx2"/>
                </a:solidFill>
              </a:rPr>
              <a:t>This is an open inquiry question. </a:t>
            </a:r>
          </a:p>
        </p:txBody>
      </p:sp>
    </p:spTree>
    <p:extLst>
      <p:ext uri="{BB962C8B-B14F-4D97-AF65-F5344CB8AC3E}">
        <p14:creationId xmlns:p14="http://schemas.microsoft.com/office/powerpoint/2010/main" val="2887091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62494" y="2330073"/>
            <a:ext cx="5356167" cy="1631216"/>
          </a:xfrm>
          <a:prstGeom prst="rect">
            <a:avLst/>
          </a:prstGeom>
        </p:spPr>
        <p:txBody>
          <a:bodyPr wrap="square">
            <a:spAutoFit/>
          </a:bodyPr>
          <a:lstStyle/>
          <a:p>
            <a:pPr>
              <a:spcAft>
                <a:spcPts val="0"/>
              </a:spcAft>
            </a:pPr>
            <a:r>
              <a:rPr lang="en-AU" sz="2000" dirty="0">
                <a:solidFill>
                  <a:srgbClr val="000000"/>
                </a:solidFill>
                <a:latin typeface="Arial Body"/>
                <a:ea typeface="Times New Roman" panose="02020603050405020304" pitchFamily="18" charset="0"/>
                <a:cs typeface="Times New Roman" panose="02020603050405020304" pitchFamily="18" charset="0"/>
              </a:rPr>
              <a:t>We would like to acknowledge </a:t>
            </a:r>
            <a:r>
              <a:rPr lang="en-AU" sz="2000" dirty="0" smtClean="0">
                <a:solidFill>
                  <a:srgbClr val="000000"/>
                </a:solidFill>
                <a:latin typeface="Arial Body"/>
                <a:ea typeface="Times New Roman" panose="02020603050405020304" pitchFamily="18" charset="0"/>
                <a:cs typeface="Times New Roman" panose="02020603050405020304" pitchFamily="18" charset="0"/>
              </a:rPr>
              <a:t>the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(insert name of local </a:t>
            </a:r>
            <a:r>
              <a:rPr lang="en-AU" sz="2000" dirty="0" smtClean="0">
                <a:solidFill>
                  <a:srgbClr val="000000"/>
                </a:solidFill>
                <a:highlight>
                  <a:srgbClr val="FFFF00"/>
                </a:highlight>
                <a:latin typeface="Arial Body"/>
                <a:ea typeface="Times New Roman" panose="02020603050405020304" pitchFamily="18" charset="0"/>
                <a:cs typeface="Times New Roman" panose="02020603050405020304" pitchFamily="18" charset="0"/>
              </a:rPr>
              <a:t>Traditional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O</a:t>
            </a:r>
            <a:r>
              <a:rPr lang="en-AU" sz="2000" dirty="0" smtClean="0">
                <a:solidFill>
                  <a:srgbClr val="000000"/>
                </a:solidFill>
                <a:highlight>
                  <a:srgbClr val="FFFF00"/>
                </a:highlight>
                <a:latin typeface="Arial Body"/>
                <a:ea typeface="Times New Roman" panose="02020603050405020304" pitchFamily="18" charset="0"/>
                <a:cs typeface="Times New Roman" panose="02020603050405020304" pitchFamily="18" charset="0"/>
              </a:rPr>
              <a:t>wner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group)</a:t>
            </a:r>
            <a:r>
              <a:rPr lang="en-AU" sz="2000" dirty="0">
                <a:solidFill>
                  <a:srgbClr val="000000"/>
                </a:solidFill>
                <a:latin typeface="Arial Body"/>
                <a:ea typeface="Times New Roman" panose="02020603050405020304" pitchFamily="18" charset="0"/>
                <a:cs typeface="Times New Roman" panose="02020603050405020304" pitchFamily="18" charset="0"/>
              </a:rPr>
              <a:t> peoples as the Traditional Owners of the Land and Sea Country </a:t>
            </a:r>
            <a:r>
              <a:rPr lang="en-AU" sz="2000" dirty="0" smtClean="0">
                <a:solidFill>
                  <a:srgbClr val="000000"/>
                </a:solidFill>
                <a:latin typeface="Arial Body"/>
                <a:ea typeface="Times New Roman" panose="02020603050405020304" pitchFamily="18" charset="0"/>
                <a:cs typeface="Times New Roman" panose="02020603050405020304" pitchFamily="18" charset="0"/>
              </a:rPr>
              <a:t>that </a:t>
            </a:r>
            <a:r>
              <a:rPr lang="en-AU" sz="2000" dirty="0">
                <a:solidFill>
                  <a:srgbClr val="000000"/>
                </a:solidFill>
                <a:latin typeface="Arial Body"/>
                <a:ea typeface="Times New Roman" panose="02020603050405020304" pitchFamily="18" charset="0"/>
                <a:cs typeface="Times New Roman" panose="02020603050405020304" pitchFamily="18" charset="0"/>
              </a:rPr>
              <a:t>we </a:t>
            </a:r>
            <a:r>
              <a:rPr lang="en-AU" sz="2000" dirty="0" smtClean="0">
                <a:solidFill>
                  <a:srgbClr val="000000"/>
                </a:solidFill>
                <a:latin typeface="Arial Body"/>
                <a:ea typeface="Times New Roman" panose="02020603050405020304" pitchFamily="18" charset="0"/>
                <a:cs typeface="Times New Roman" panose="02020603050405020304" pitchFamily="18" charset="0"/>
              </a:rPr>
              <a:t>are visiting </a:t>
            </a:r>
            <a:r>
              <a:rPr lang="en-AU" sz="2000" dirty="0">
                <a:solidFill>
                  <a:srgbClr val="000000"/>
                </a:solidFill>
                <a:latin typeface="Arial Body"/>
                <a:ea typeface="Times New Roman" panose="02020603050405020304" pitchFamily="18" charset="0"/>
                <a:cs typeface="Times New Roman" panose="02020603050405020304" pitchFamily="18" charset="0"/>
              </a:rPr>
              <a:t>as part of your </a:t>
            </a:r>
            <a:r>
              <a:rPr lang="en-AU" sz="2000" dirty="0" smtClean="0">
                <a:solidFill>
                  <a:srgbClr val="000000"/>
                </a:solidFill>
                <a:latin typeface="Arial Body"/>
                <a:ea typeface="Times New Roman" panose="02020603050405020304" pitchFamily="18" charset="0"/>
                <a:cs typeface="Times New Roman" panose="02020603050405020304" pitchFamily="18" charset="0"/>
              </a:rPr>
              <a:t>excursion.</a:t>
            </a:r>
            <a:endParaRPr lang="en-AU" sz="1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197425" y="1050668"/>
            <a:ext cx="5470874" cy="4315132"/>
          </a:xfrm>
          <a:prstGeom prst="rect">
            <a:avLst/>
          </a:prstGeom>
        </p:spPr>
      </p:pic>
      <p:sp>
        <p:nvSpPr>
          <p:cNvPr id="2" name="Slide Number Placeholder 1"/>
          <p:cNvSpPr>
            <a:spLocks noGrp="1"/>
          </p:cNvSpPr>
          <p:nvPr>
            <p:ph type="sldNum" sz="quarter" idx="13"/>
          </p:nvPr>
        </p:nvSpPr>
        <p:spPr/>
        <p:txBody>
          <a:bodyPr/>
          <a:lstStyle/>
          <a:p>
            <a:pPr algn="r"/>
            <a:fld id="{275F0495-0EA6-8F48-9FDA-F603597FF733}" type="slidenum">
              <a:rPr lang="en-US" smtClean="0"/>
              <a:pPr algn="r"/>
              <a:t>3</a:t>
            </a:fld>
            <a:endParaRPr lang="en-US" dirty="0"/>
          </a:p>
        </p:txBody>
      </p:sp>
    </p:spTree>
    <p:extLst>
      <p:ext uri="{BB962C8B-B14F-4D97-AF65-F5344CB8AC3E}">
        <p14:creationId xmlns:p14="http://schemas.microsoft.com/office/powerpoint/2010/main" val="1146774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99F971-B984-8042-82DD-0AA8EF564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91" b="16274"/>
          <a:stretch/>
        </p:blipFill>
        <p:spPr>
          <a:xfrm>
            <a:off x="0" y="0"/>
            <a:ext cx="12191999" cy="6858000"/>
          </a:xfrm>
          <a:prstGeom prst="rect">
            <a:avLst/>
          </a:prstGeom>
        </p:spPr>
      </p:pic>
      <p:sp>
        <p:nvSpPr>
          <p:cNvPr id="9" name="Title 2">
            <a:extLst>
              <a:ext uri="{FF2B5EF4-FFF2-40B4-BE49-F238E27FC236}">
                <a16:creationId xmlns:a16="http://schemas.microsoft.com/office/drawing/2014/main" id="{18700EDA-1101-B94F-A1CA-EC8185236EEB}"/>
              </a:ext>
            </a:extLst>
          </p:cNvPr>
          <p:cNvSpPr txBox="1">
            <a:spLocks/>
          </p:cNvSpPr>
          <p:nvPr/>
        </p:nvSpPr>
        <p:spPr>
          <a:xfrm>
            <a:off x="515936" y="565987"/>
            <a:ext cx="3910290" cy="810637"/>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AU" sz="5400" dirty="0">
                <a:solidFill>
                  <a:schemeClr val="bg1"/>
                </a:solidFill>
              </a:rPr>
              <a:t>Butterflyfish</a:t>
            </a:r>
            <a:endParaRPr lang="en-US" sz="5400" dirty="0">
              <a:solidFill>
                <a:schemeClr val="bg1"/>
              </a:solidFill>
            </a:endParaRPr>
          </a:p>
        </p:txBody>
      </p:sp>
    </p:spTree>
    <p:extLst>
      <p:ext uri="{BB962C8B-B14F-4D97-AF65-F5344CB8AC3E}">
        <p14:creationId xmlns:p14="http://schemas.microsoft.com/office/powerpoint/2010/main" val="2327594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31</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r>
              <a:rPr lang="en-US" sz="2500" dirty="0">
                <a:solidFill>
                  <a:schemeClr val="accent2"/>
                </a:solidFill>
              </a:rPr>
              <a:t>Do not answer the question.</a:t>
            </a:r>
            <a:br>
              <a:rPr lang="en-US" sz="2500" dirty="0">
                <a:solidFill>
                  <a:schemeClr val="accent2"/>
                </a:solidFill>
              </a:rPr>
            </a:br>
            <a:r>
              <a:rPr lang="en-US" sz="2500" dirty="0">
                <a:solidFill>
                  <a:schemeClr val="accent2"/>
                </a:solidFill>
              </a:rPr>
              <a:t>Wait for an answer.</a:t>
            </a:r>
          </a:p>
          <a:p>
            <a:r>
              <a:rPr lang="en-US" sz="2400" dirty="0"/>
              <a:t>Butterflyfish eat coral. </a:t>
            </a:r>
          </a:p>
          <a:p>
            <a:r>
              <a:rPr lang="en-US" sz="2400" dirty="0"/>
              <a:t>A healthy coral reef with lots of food can support lots of butterflyfish. </a:t>
            </a:r>
          </a:p>
          <a:p>
            <a:r>
              <a:rPr lang="en-US" sz="2400" dirty="0"/>
              <a:t>More coral means more butterflyfish.</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butterflyfish?</a:t>
            </a:r>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2179806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54984-0951-BE4C-A3C6-232BA3507841}"/>
              </a:ext>
            </a:extLst>
          </p:cNvPr>
          <p:cNvSpPr>
            <a:spLocks noGrp="1"/>
          </p:cNvSpPr>
          <p:nvPr>
            <p:ph type="sldNum" sz="quarter" idx="12"/>
          </p:nvPr>
        </p:nvSpPr>
        <p:spPr/>
        <p:txBody>
          <a:bodyPr/>
          <a:lstStyle/>
          <a:p>
            <a:pPr algn="r"/>
            <a:fld id="{C1222EFF-7CC0-EF4B-B73E-C2ADBFEE8731}" type="slidenum">
              <a:rPr lang="en-US" smtClean="0"/>
              <a:pPr algn="r"/>
              <a:t>32</a:t>
            </a:fld>
            <a:endParaRPr lang="en-US" dirty="0"/>
          </a:p>
        </p:txBody>
      </p:sp>
      <p:sp>
        <p:nvSpPr>
          <p:cNvPr id="3" name="Title 2">
            <a:extLst>
              <a:ext uri="{FF2B5EF4-FFF2-40B4-BE49-F238E27FC236}">
                <a16:creationId xmlns:a16="http://schemas.microsoft.com/office/drawing/2014/main" id="{6F66B445-D3D7-664E-A10D-FC8CE9152480}"/>
              </a:ext>
            </a:extLst>
          </p:cNvPr>
          <p:cNvSpPr>
            <a:spLocks noGrp="1"/>
          </p:cNvSpPr>
          <p:nvPr>
            <p:ph type="title" idx="4294967295"/>
          </p:nvPr>
        </p:nvSpPr>
        <p:spPr>
          <a:xfrm>
            <a:off x="527416" y="581715"/>
            <a:ext cx="11160125" cy="536575"/>
          </a:xfrm>
          <a:prstGeom prst="rect">
            <a:avLst/>
          </a:prstGeom>
        </p:spPr>
        <p:txBody>
          <a:bodyPr/>
          <a:lstStyle/>
          <a:p>
            <a:pPr algn="ctr"/>
            <a:r>
              <a:rPr lang="en-AU" dirty="0">
                <a:solidFill>
                  <a:schemeClr val="bg1"/>
                </a:solidFill>
              </a:rPr>
              <a:t>Why count butterflyfish?</a:t>
            </a:r>
            <a:endParaRPr lang="en-US" dirty="0">
              <a:solidFill>
                <a:schemeClr val="bg1"/>
              </a:solidFill>
            </a:endParaRPr>
          </a:p>
        </p:txBody>
      </p:sp>
      <p:pic>
        <p:nvPicPr>
          <p:cNvPr id="8" name="Picture 7">
            <a:extLst>
              <a:ext uri="{FF2B5EF4-FFF2-40B4-BE49-F238E27FC236}">
                <a16:creationId xmlns:a16="http://schemas.microsoft.com/office/drawing/2014/main" id="{B43A10C0-9287-3D49-94DD-9A3581ECCA4A}"/>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6" name="Picture 5">
            <a:extLst>
              <a:ext uri="{FF2B5EF4-FFF2-40B4-BE49-F238E27FC236}">
                <a16:creationId xmlns:a16="http://schemas.microsoft.com/office/drawing/2014/main" id="{2E33C75B-78E3-A94B-8216-F91320E68A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54" r="5905" b="4705"/>
          <a:stretch/>
        </p:blipFill>
        <p:spPr>
          <a:xfrm>
            <a:off x="1" y="1769026"/>
            <a:ext cx="6107478" cy="4163303"/>
          </a:xfrm>
          <a:prstGeom prst="rect">
            <a:avLst/>
          </a:prstGeom>
        </p:spPr>
      </p:pic>
    </p:spTree>
    <p:extLst>
      <p:ext uri="{BB962C8B-B14F-4D97-AF65-F5344CB8AC3E}">
        <p14:creationId xmlns:p14="http://schemas.microsoft.com/office/powerpoint/2010/main" val="44278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33</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butterflyfish?</a:t>
            </a:r>
          </a:p>
          <a:p>
            <a:r>
              <a:rPr lang="en-AU" sz="3200" dirty="0"/>
              <a:t>Check buddy pair/s </a:t>
            </a:r>
            <a:br>
              <a:rPr lang="en-AU" sz="3200" dirty="0"/>
            </a:br>
            <a:r>
              <a:rPr lang="en-AU" sz="3200" dirty="0"/>
              <a:t>counting butterflyfish have all their materials.</a:t>
            </a:r>
          </a:p>
        </p:txBody>
      </p:sp>
      <p:pic>
        <p:nvPicPr>
          <p:cNvPr id="8" name="Picture Placeholder 15">
            <a:extLst>
              <a:ext uri="{FF2B5EF4-FFF2-40B4-BE49-F238E27FC236}">
                <a16:creationId xmlns:a16="http://schemas.microsoft.com/office/drawing/2014/main" id="{CAC2C285-743C-AC49-960C-00D6FD60E03E}"/>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598991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BB40B-F6B1-2F41-B2F2-B7AFF3E6711E}"/>
              </a:ext>
            </a:extLst>
          </p:cNvPr>
          <p:cNvSpPr>
            <a:spLocks noGrp="1"/>
          </p:cNvSpPr>
          <p:nvPr>
            <p:ph type="sldNum" sz="quarter" idx="12"/>
          </p:nvPr>
        </p:nvSpPr>
        <p:spPr/>
        <p:txBody>
          <a:bodyPr/>
          <a:lstStyle/>
          <a:p>
            <a:pPr algn="r"/>
            <a:fld id="{275F0495-0EA6-8F48-9FDA-F603597FF733}" type="slidenum">
              <a:rPr lang="en-US" smtClean="0"/>
              <a:pPr algn="r"/>
              <a:t>34</a:t>
            </a:fld>
            <a:endParaRPr lang="en-US" dirty="0"/>
          </a:p>
        </p:txBody>
      </p:sp>
      <p:sp>
        <p:nvSpPr>
          <p:cNvPr id="3" name="Content Placeholder 2">
            <a:extLst>
              <a:ext uri="{FF2B5EF4-FFF2-40B4-BE49-F238E27FC236}">
                <a16:creationId xmlns:a16="http://schemas.microsoft.com/office/drawing/2014/main" id="{357172DF-0ACA-9A43-A6D2-FE363C8489AE}"/>
              </a:ext>
            </a:extLst>
          </p:cNvPr>
          <p:cNvSpPr>
            <a:spLocks noGrp="1"/>
          </p:cNvSpPr>
          <p:nvPr>
            <p:ph idx="1"/>
          </p:nvPr>
        </p:nvSpPr>
        <p:spPr/>
        <p:txBody>
          <a:bodyPr/>
          <a:lstStyle/>
          <a:p>
            <a:pPr algn="ctr"/>
            <a:r>
              <a:rPr lang="en-AU" dirty="0"/>
              <a:t>Who is counting the butterflyfish?</a:t>
            </a:r>
          </a:p>
        </p:txBody>
      </p:sp>
      <p:pic>
        <p:nvPicPr>
          <p:cNvPr id="8" name="Picture Placeholder 15">
            <a:extLst>
              <a:ext uri="{FF2B5EF4-FFF2-40B4-BE49-F238E27FC236}">
                <a16:creationId xmlns:a16="http://schemas.microsoft.com/office/drawing/2014/main" id="{29327CB3-048A-F547-AD29-86EFA5372573}"/>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607941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35</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US" sz="4400" dirty="0"/>
              <a:t>Grazing </a:t>
            </a:r>
            <a:r>
              <a:rPr lang="en-US" sz="4400" dirty="0" smtClean="0"/>
              <a:t>herbivores</a:t>
            </a:r>
            <a:endParaRPr lang="en-AU" sz="4400" dirty="0"/>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r>
              <a:rPr lang="en-US" sz="1600" b="1" dirty="0"/>
              <a:t>Look for a school of fish that are similar in appearance and size, moving slowly along the reef, foraging or grazing close to the reef substrate.</a:t>
            </a:r>
          </a:p>
          <a:p>
            <a:r>
              <a:rPr lang="en-US" sz="1600" b="1" dirty="0">
                <a:solidFill>
                  <a:schemeClr val="tx2"/>
                </a:solidFill>
              </a:rPr>
              <a:t/>
            </a:r>
            <a:br>
              <a:rPr lang="en-US" sz="1600" b="1" dirty="0">
                <a:solidFill>
                  <a:schemeClr val="tx2"/>
                </a:solidFill>
              </a:rPr>
            </a:br>
            <a:r>
              <a:rPr lang="en-US" sz="1600" b="1" dirty="0">
                <a:solidFill>
                  <a:schemeClr val="tx2"/>
                </a:solidFill>
              </a:rPr>
              <a:t>These are the grazing herbivores!</a:t>
            </a:r>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r>
              <a:rPr lang="en-US" sz="1600" b="1" dirty="0"/>
              <a:t>Look for a school of fish that are similar in appearance and size, moving slowly along the reef, foraging or grazing close to the reef substrate.</a:t>
            </a:r>
          </a:p>
          <a:p>
            <a:r>
              <a:rPr lang="en-US" sz="1600" b="1" dirty="0">
                <a:solidFill>
                  <a:schemeClr val="tx2"/>
                </a:solidFill>
              </a:rPr>
              <a:t/>
            </a:r>
            <a:br>
              <a:rPr lang="en-US" sz="1600" b="1" dirty="0">
                <a:solidFill>
                  <a:schemeClr val="tx2"/>
                </a:solidFill>
              </a:rPr>
            </a:br>
            <a:r>
              <a:rPr lang="en-US" sz="1600" b="1" dirty="0">
                <a:solidFill>
                  <a:schemeClr val="tx2"/>
                </a:solidFill>
              </a:rPr>
              <a:t>These are the grazing herbivores!</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r>
              <a:rPr lang="en-US" sz="1600" b="1" dirty="0"/>
              <a:t>Look for a school of fish that are similar in appearance and size, moving slowly along the reef, foraging or grazing close to the reef substrate.</a:t>
            </a:r>
          </a:p>
          <a:p>
            <a:r>
              <a:rPr lang="en-US" sz="1600" b="1" dirty="0"/>
              <a:t/>
            </a:r>
            <a:br>
              <a:rPr lang="en-US" sz="1600" b="1" dirty="0"/>
            </a:br>
            <a:r>
              <a:rPr lang="en-US" sz="1600" b="1" dirty="0">
                <a:solidFill>
                  <a:schemeClr val="tx2"/>
                </a:solidFill>
              </a:rPr>
              <a:t>These are the grazing herbivores!</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r>
              <a:rPr lang="en-US" sz="1600" b="1" dirty="0"/>
              <a:t>Look for a school of fish that are similar in appearance and size, moving slowly along the reef, foraging or grazing close to the reef substrate.</a:t>
            </a:r>
          </a:p>
          <a:p>
            <a:r>
              <a:rPr lang="en-US" sz="1600" b="1" dirty="0">
                <a:solidFill>
                  <a:schemeClr val="tx2"/>
                </a:solidFill>
              </a:rPr>
              <a:t/>
            </a:r>
            <a:br>
              <a:rPr lang="en-US" sz="1600" b="1" dirty="0">
                <a:solidFill>
                  <a:schemeClr val="tx2"/>
                </a:solidFill>
              </a:rPr>
            </a:br>
            <a:r>
              <a:rPr lang="en-US" sz="1600" b="1" dirty="0">
                <a:solidFill>
                  <a:schemeClr val="tx2"/>
                </a:solidFill>
              </a:rPr>
              <a:t>These are the grazing herbivores!</a:t>
            </a:r>
          </a:p>
          <a:p>
            <a:pPr algn="ctr"/>
            <a:endParaRPr lang="en-US" b="1" dirty="0"/>
          </a:p>
        </p:txBody>
      </p:sp>
    </p:spTree>
    <p:extLst>
      <p:ext uri="{BB962C8B-B14F-4D97-AF65-F5344CB8AC3E}">
        <p14:creationId xmlns:p14="http://schemas.microsoft.com/office/powerpoint/2010/main" val="4156886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F3872-21F0-1843-9F28-0735860BDB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4" t="7743" r="-1" b="22397"/>
          <a:stretch/>
        </p:blipFill>
        <p:spPr>
          <a:xfrm>
            <a:off x="0" y="0"/>
            <a:ext cx="12192000" cy="6874491"/>
          </a:xfrm>
          <a:prstGeom prst="rect">
            <a:avLst/>
          </a:prstGeom>
        </p:spPr>
      </p:pic>
      <p:sp>
        <p:nvSpPr>
          <p:cNvPr id="5" name="Title 2">
            <a:extLst>
              <a:ext uri="{FF2B5EF4-FFF2-40B4-BE49-F238E27FC236}">
                <a16:creationId xmlns:a16="http://schemas.microsoft.com/office/drawing/2014/main" id="{1026F689-FF57-394B-A6DD-A9F992A041D5}"/>
              </a:ext>
            </a:extLst>
          </p:cNvPr>
          <p:cNvSpPr txBox="1">
            <a:spLocks/>
          </p:cNvSpPr>
          <p:nvPr/>
        </p:nvSpPr>
        <p:spPr>
          <a:xfrm>
            <a:off x="515938" y="549275"/>
            <a:ext cx="6176410" cy="1279525"/>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solidFill>
                  <a:schemeClr val="bg1"/>
                </a:solidFill>
              </a:rPr>
              <a:t>Grazing </a:t>
            </a:r>
            <a:r>
              <a:rPr lang="en-US" sz="5400" dirty="0" smtClean="0">
                <a:solidFill>
                  <a:schemeClr val="bg1"/>
                </a:solidFill>
              </a:rPr>
              <a:t>herbivores</a:t>
            </a:r>
            <a:r>
              <a:rPr lang="en-US" sz="5400" dirty="0">
                <a:solidFill>
                  <a:schemeClr val="bg1"/>
                </a:solidFill>
              </a:rPr>
              <a:t/>
            </a:r>
            <a:br>
              <a:rPr lang="en-US" sz="5400" dirty="0">
                <a:solidFill>
                  <a:schemeClr val="bg1"/>
                </a:solidFill>
              </a:rPr>
            </a:br>
            <a:r>
              <a:rPr lang="en-US" sz="2000" dirty="0">
                <a:solidFill>
                  <a:schemeClr val="bg1"/>
                </a:solidFill>
              </a:rPr>
              <a:t>Parrotfish / Surgeonfish / Rabbitfish / </a:t>
            </a:r>
            <a:r>
              <a:rPr lang="en-US" sz="2000" dirty="0" err="1">
                <a:solidFill>
                  <a:schemeClr val="bg1"/>
                </a:solidFill>
              </a:rPr>
              <a:t>Unicornfish</a:t>
            </a:r>
            <a:endParaRPr lang="en-US" sz="2000" dirty="0">
              <a:solidFill>
                <a:schemeClr val="bg1"/>
              </a:solidFill>
            </a:endParaRPr>
          </a:p>
        </p:txBody>
      </p:sp>
    </p:spTree>
    <p:extLst>
      <p:ext uri="{BB962C8B-B14F-4D97-AF65-F5344CB8AC3E}">
        <p14:creationId xmlns:p14="http://schemas.microsoft.com/office/powerpoint/2010/main" val="3169125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37</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dirty="0"/>
              <a:t>Grazing herbivores - parrotfish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AU" sz="1600" b="1" dirty="0">
                <a:solidFill>
                  <a:schemeClr val="tx2"/>
                </a:solidFill>
              </a:rPr>
              <a:t>A parrotfish is a grazing herbivore. </a:t>
            </a:r>
            <a:r>
              <a:rPr lang="en-US" sz="1600" b="1" dirty="0">
                <a:solidFill>
                  <a:schemeClr val="tx2"/>
                </a:solidFill>
              </a:rPr>
              <a:t>Its fused teeth form a parrot-like beak which it uses to scrape algae (and chomp the coral). </a:t>
            </a:r>
          </a:p>
          <a:p>
            <a:pPr>
              <a:spcAft>
                <a:spcPts val="1200"/>
              </a:spcAft>
            </a:pPr>
            <a:r>
              <a:rPr lang="en-US" sz="1600" b="1" dirty="0">
                <a:solidFill>
                  <a:schemeClr val="tx2"/>
                </a:solidFill>
              </a:rPr>
              <a:t>You can hear it go </a:t>
            </a:r>
            <a:r>
              <a:rPr lang="en-US" sz="1600" b="1" i="1" dirty="0">
                <a:solidFill>
                  <a:schemeClr val="tx2"/>
                </a:solidFill>
              </a:rPr>
              <a:t>scrape, scrape, scrape… </a:t>
            </a:r>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AU" sz="1600" b="1" dirty="0">
                <a:solidFill>
                  <a:schemeClr val="tx2"/>
                </a:solidFill>
              </a:rPr>
              <a:t>A parrotfish is a grazing herbivore. </a:t>
            </a:r>
            <a:r>
              <a:rPr lang="en-US" sz="1600" b="1" dirty="0">
                <a:solidFill>
                  <a:schemeClr val="tx2"/>
                </a:solidFill>
              </a:rPr>
              <a:t>To reproduce, males and females gather at  the same location to release sperm and eggs into the water at the same time above the reef. This is called broadcast spawning.</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AU" sz="1600" b="1" dirty="0">
                <a:solidFill>
                  <a:schemeClr val="tx2"/>
                </a:solidFill>
              </a:rPr>
              <a:t>A parrotfish is a grazing herbivore. </a:t>
            </a:r>
            <a:r>
              <a:rPr lang="en-US" sz="1600" b="1" dirty="0">
                <a:solidFill>
                  <a:schemeClr val="tx2"/>
                </a:solidFill>
              </a:rPr>
              <a:t>Through their feeding strategies, parrotfish create much of the sand around a reef.</a:t>
            </a:r>
          </a:p>
          <a:p>
            <a:pPr>
              <a:spcAft>
                <a:spcPts val="1200"/>
              </a:spcAft>
            </a:pPr>
            <a:r>
              <a:rPr lang="en-US" sz="1600" b="1" dirty="0">
                <a:solidFill>
                  <a:schemeClr val="tx2"/>
                </a:solidFill>
              </a:rPr>
              <a:t>Watch them poop! </a:t>
            </a:r>
          </a:p>
          <a:p>
            <a:pPr algn="ctr"/>
            <a:endParaRPr lang="en-US" sz="1000" b="1" dirty="0"/>
          </a:p>
          <a:p>
            <a:pPr algn="ctr"/>
            <a:endParaRPr lang="en-US" sz="1000" b="1" dirty="0"/>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AU" sz="1600" b="1" dirty="0">
                <a:solidFill>
                  <a:schemeClr val="tx2"/>
                </a:solidFill>
              </a:rPr>
              <a:t>A parrotfish is a grazing herbivore. </a:t>
            </a:r>
            <a:r>
              <a:rPr lang="en-US" sz="1600" b="1" dirty="0">
                <a:solidFill>
                  <a:schemeClr val="tx2"/>
                </a:solidFill>
              </a:rPr>
              <a:t>Why is it important to have grazing herbivores?</a:t>
            </a:r>
            <a:br>
              <a:rPr lang="en-US" sz="1600" b="1" dirty="0">
                <a:solidFill>
                  <a:schemeClr val="tx2"/>
                </a:solidFill>
              </a:rPr>
            </a:br>
            <a:r>
              <a:rPr lang="en-US" sz="1600" i="1" dirty="0">
                <a:solidFill>
                  <a:schemeClr val="tx2"/>
                </a:solidFill>
              </a:rPr>
              <a:t>Answer: T</a:t>
            </a:r>
            <a:r>
              <a:rPr lang="en-US" sz="1600" i="1" dirty="0" smtClean="0">
                <a:solidFill>
                  <a:schemeClr val="tx2"/>
                </a:solidFill>
              </a:rPr>
              <a:t>hey </a:t>
            </a:r>
            <a:r>
              <a:rPr lang="en-US" sz="1600" i="1" dirty="0">
                <a:solidFill>
                  <a:schemeClr val="tx2"/>
                </a:solidFill>
              </a:rPr>
              <a:t>keep reefs healthy by eating algae that compete with coral for space.</a:t>
            </a:r>
          </a:p>
        </p:txBody>
      </p:sp>
    </p:spTree>
    <p:extLst>
      <p:ext uri="{BB962C8B-B14F-4D97-AF65-F5344CB8AC3E}">
        <p14:creationId xmlns:p14="http://schemas.microsoft.com/office/powerpoint/2010/main" val="3722005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F263F9-A8D7-9A4B-A913-AF3A1EF16433}"/>
              </a:ext>
            </a:extLst>
          </p:cNvPr>
          <p:cNvSpPr>
            <a:spLocks noGrp="1"/>
          </p:cNvSpPr>
          <p:nvPr>
            <p:ph type="sldNum" sz="quarter" idx="12"/>
          </p:nvPr>
        </p:nvSpPr>
        <p:spPr/>
        <p:txBody>
          <a:bodyPr/>
          <a:lstStyle/>
          <a:p>
            <a:pPr algn="r"/>
            <a:fld id="{275F0495-0EA6-8F48-9FDA-F603597FF733}" type="slidenum">
              <a:rPr lang="en-US" smtClean="0"/>
              <a:pPr algn="r"/>
              <a:t>38</a:t>
            </a:fld>
            <a:endParaRPr lang="en-US" dirty="0"/>
          </a:p>
        </p:txBody>
      </p:sp>
      <p:sp>
        <p:nvSpPr>
          <p:cNvPr id="3" name="Content Placeholder 2">
            <a:extLst>
              <a:ext uri="{FF2B5EF4-FFF2-40B4-BE49-F238E27FC236}">
                <a16:creationId xmlns:a16="http://schemas.microsoft.com/office/drawing/2014/main" id="{942338FD-AA84-984D-979A-EDEC37520C3C}"/>
              </a:ext>
            </a:extLst>
          </p:cNvPr>
          <p:cNvSpPr>
            <a:spLocks noGrp="1"/>
          </p:cNvSpPr>
          <p:nvPr>
            <p:ph idx="1"/>
          </p:nvPr>
        </p:nvSpPr>
        <p:spPr/>
        <p:txBody>
          <a:bodyPr/>
          <a:lstStyle/>
          <a:p>
            <a:r>
              <a:rPr lang="en-US" dirty="0"/>
              <a:t>Parrotfish</a:t>
            </a:r>
          </a:p>
        </p:txBody>
      </p:sp>
      <p:pic>
        <p:nvPicPr>
          <p:cNvPr id="5" name="Picture Placeholder 4">
            <a:extLst>
              <a:ext uri="{FF2B5EF4-FFF2-40B4-BE49-F238E27FC236}">
                <a16:creationId xmlns:a16="http://schemas.microsoft.com/office/drawing/2014/main" id="{D27729EB-2012-6E4C-A7D9-1A98A64ECDC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3942" r="13942"/>
          <a:stretch>
            <a:fillRect/>
          </a:stretch>
        </p:blipFill>
        <p:spPr>
          <a:prstGeom prst="rect">
            <a:avLst/>
          </a:prstGeom>
        </p:spPr>
      </p:pic>
    </p:spTree>
    <p:extLst>
      <p:ext uri="{BB962C8B-B14F-4D97-AF65-F5344CB8AC3E}">
        <p14:creationId xmlns:p14="http://schemas.microsoft.com/office/powerpoint/2010/main" val="1221577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39</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dirty="0"/>
              <a:t>Grazing herbivores - surgeonfish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A surgeonfish is a grazing herbivore. Why are grazing herbivores called the </a:t>
            </a:r>
            <a:r>
              <a:rPr lang="en-US" sz="1600" b="1" dirty="0" smtClean="0">
                <a:solidFill>
                  <a:schemeClr val="tx2"/>
                </a:solidFill>
              </a:rPr>
              <a:t>lawnmowers </a:t>
            </a:r>
            <a:r>
              <a:rPr lang="en-US" sz="1600" b="1" dirty="0">
                <a:solidFill>
                  <a:schemeClr val="tx2"/>
                </a:solidFill>
              </a:rPr>
              <a:t>of the </a:t>
            </a:r>
            <a:r>
              <a:rPr lang="en-US" sz="1600" b="1" dirty="0" smtClean="0">
                <a:solidFill>
                  <a:schemeClr val="tx2"/>
                </a:solidFill>
              </a:rPr>
              <a:t>Reef</a:t>
            </a:r>
            <a:r>
              <a:rPr lang="en-US" sz="1600" b="1" dirty="0">
                <a:solidFill>
                  <a:schemeClr val="tx2"/>
                </a:solidFill>
              </a:rPr>
              <a:t>? </a:t>
            </a:r>
            <a:br>
              <a:rPr lang="en-US" sz="1600" b="1" dirty="0">
                <a:solidFill>
                  <a:schemeClr val="tx2"/>
                </a:solidFill>
              </a:rPr>
            </a:br>
            <a:r>
              <a:rPr lang="en-US" sz="1600" i="1" dirty="0">
                <a:solidFill>
                  <a:schemeClr val="tx2"/>
                </a:solidFill>
              </a:rPr>
              <a:t>Answer: </a:t>
            </a:r>
            <a:r>
              <a:rPr lang="en-US" sz="1600" i="1" dirty="0" smtClean="0">
                <a:solidFill>
                  <a:schemeClr val="tx2"/>
                </a:solidFill>
              </a:rPr>
              <a:t>Because </a:t>
            </a:r>
            <a:r>
              <a:rPr lang="en-US" sz="1600" i="1" dirty="0">
                <a:solidFill>
                  <a:schemeClr val="tx2"/>
                </a:solidFill>
              </a:rPr>
              <a:t>they eat algae that competes with corals for space. </a:t>
            </a:r>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A surgeonfish is a grazing herbivore. Surgeonfish also gather in large spawning aggregations to breed. Spawning all at once increases the chance of fertilization.</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A surgeonfish is a grazing herbivore. They have a scalpel-like blade near their tail. Why?</a:t>
            </a:r>
            <a:br>
              <a:rPr lang="en-US" sz="1600" b="1" dirty="0">
                <a:solidFill>
                  <a:schemeClr val="tx2"/>
                </a:solidFill>
              </a:rPr>
            </a:br>
            <a:r>
              <a:rPr lang="en-US" sz="1600" i="1" dirty="0">
                <a:solidFill>
                  <a:schemeClr val="tx2"/>
                </a:solidFill>
              </a:rPr>
              <a:t>Answer: </a:t>
            </a:r>
            <a:r>
              <a:rPr lang="en-US" sz="1600" i="1" dirty="0" smtClean="0">
                <a:solidFill>
                  <a:schemeClr val="tx2"/>
                </a:solidFill>
              </a:rPr>
              <a:t>Fighting </a:t>
            </a:r>
            <a:r>
              <a:rPr lang="en-US" sz="1600" i="1" dirty="0">
                <a:solidFill>
                  <a:schemeClr val="tx2"/>
                </a:solidFill>
              </a:rPr>
              <a:t>and </a:t>
            </a:r>
            <a:r>
              <a:rPr lang="en-US" sz="1600" i="1" dirty="0" err="1" smtClean="0">
                <a:solidFill>
                  <a:schemeClr val="tx2"/>
                </a:solidFill>
              </a:rPr>
              <a:t>self-defence</a:t>
            </a:r>
            <a:r>
              <a:rPr lang="en-US" sz="1600" i="1" dirty="0">
                <a:solidFill>
                  <a:schemeClr val="tx2"/>
                </a:solidFill>
              </a:rPr>
              <a:t>.</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A surgeonfish is a grazing herbivore. Surgeonfish, like parrotfish, poop out lots of sand whilst feeding. How many poops do you think a surgeonfish will make per minute?</a:t>
            </a:r>
            <a:br>
              <a:rPr lang="en-US" sz="1600" b="1" dirty="0">
                <a:solidFill>
                  <a:schemeClr val="tx2"/>
                </a:solidFill>
              </a:rPr>
            </a:br>
            <a:r>
              <a:rPr lang="en-US" sz="1600" dirty="0">
                <a:solidFill>
                  <a:schemeClr val="tx2"/>
                </a:solidFill>
              </a:rPr>
              <a:t>This is an open inquiry question.</a:t>
            </a:r>
          </a:p>
        </p:txBody>
      </p:sp>
    </p:spTree>
    <p:extLst>
      <p:ext uri="{BB962C8B-B14F-4D97-AF65-F5344CB8AC3E}">
        <p14:creationId xmlns:p14="http://schemas.microsoft.com/office/powerpoint/2010/main" val="816080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01208C-09ED-674F-B815-14C014C5BDAF}"/>
              </a:ext>
            </a:extLst>
          </p:cNvPr>
          <p:cNvSpPr>
            <a:spLocks noGrp="1"/>
          </p:cNvSpPr>
          <p:nvPr>
            <p:ph type="sldNum" sz="quarter" idx="13"/>
          </p:nvPr>
        </p:nvSpPr>
        <p:spPr/>
        <p:txBody>
          <a:bodyPr/>
          <a:lstStyle/>
          <a:p>
            <a:pPr algn="r"/>
            <a:fld id="{275F0495-0EA6-8F48-9FDA-F603597FF733}" type="slidenum">
              <a:rPr lang="en-US" smtClean="0"/>
              <a:pPr algn="r"/>
              <a:t>4</a:t>
            </a:fld>
            <a:endParaRPr lang="en-US" dirty="0"/>
          </a:p>
        </p:txBody>
      </p:sp>
      <p:graphicFrame>
        <p:nvGraphicFramePr>
          <p:cNvPr id="4" name="Table 2">
            <a:extLst>
              <a:ext uri="{FF2B5EF4-FFF2-40B4-BE49-F238E27FC236}">
                <a16:creationId xmlns:a16="http://schemas.microsoft.com/office/drawing/2014/main" id="{CE71DC56-F906-6F42-9D29-B450F96F5918}"/>
              </a:ext>
            </a:extLst>
          </p:cNvPr>
          <p:cNvGraphicFramePr>
            <a:graphicFrameLocks noGrp="1"/>
          </p:cNvGraphicFramePr>
          <p:nvPr>
            <p:extLst>
              <p:ext uri="{D42A27DB-BD31-4B8C-83A1-F6EECF244321}">
                <p14:modId xmlns:p14="http://schemas.microsoft.com/office/powerpoint/2010/main" val="201866613"/>
              </p:ext>
            </p:extLst>
          </p:nvPr>
        </p:nvGraphicFramePr>
        <p:xfrm>
          <a:off x="515938" y="952162"/>
          <a:ext cx="11160126" cy="5027495"/>
        </p:xfrm>
        <a:graphic>
          <a:graphicData uri="http://schemas.openxmlformats.org/drawingml/2006/table">
            <a:tbl>
              <a:tblPr firstRow="1" bandRow="1">
                <a:tableStyleId>{5940675A-B579-460E-94D1-54222C63F5DA}</a:tableStyleId>
              </a:tblPr>
              <a:tblGrid>
                <a:gridCol w="787345">
                  <a:extLst>
                    <a:ext uri="{9D8B030D-6E8A-4147-A177-3AD203B41FA5}">
                      <a16:colId xmlns:a16="http://schemas.microsoft.com/office/drawing/2014/main" val="3741457035"/>
                    </a:ext>
                  </a:extLst>
                </a:gridCol>
                <a:gridCol w="10372781">
                  <a:extLst>
                    <a:ext uri="{9D8B030D-6E8A-4147-A177-3AD203B41FA5}">
                      <a16:colId xmlns:a16="http://schemas.microsoft.com/office/drawing/2014/main" val="1415886342"/>
                    </a:ext>
                  </a:extLst>
                </a:gridCol>
              </a:tblGrid>
              <a:tr h="347310">
                <a:tc>
                  <a:txBody>
                    <a:bodyPr/>
                    <a:lstStyle/>
                    <a:p>
                      <a:pPr algn="ctr">
                        <a:spcAft>
                          <a:spcPts val="600"/>
                        </a:spcAft>
                      </a:pPr>
                      <a:r>
                        <a:rPr lang="en-AU" sz="1200" b="1" dirty="0">
                          <a:solidFill>
                            <a:schemeClr val="bg1"/>
                          </a:solidFill>
                        </a:rPr>
                        <a:t>Year </a:t>
                      </a:r>
                    </a:p>
                  </a:txBody>
                  <a:tcPr anchor="ctr">
                    <a:solidFill>
                      <a:schemeClr val="accent2"/>
                    </a:solidFill>
                  </a:tcPr>
                </a:tc>
                <a:tc>
                  <a:txBody>
                    <a:bodyPr/>
                    <a:lstStyle/>
                    <a:p>
                      <a:pPr algn="ctr">
                        <a:spcAft>
                          <a:spcPts val="600"/>
                        </a:spcAft>
                      </a:pPr>
                      <a:r>
                        <a:rPr lang="en-AU" sz="1200" b="1" dirty="0">
                          <a:solidFill>
                            <a:schemeClr val="bg1"/>
                          </a:solidFill>
                        </a:rPr>
                        <a:t>Mandatory ACARA Content Elaborations</a:t>
                      </a:r>
                    </a:p>
                  </a:txBody>
                  <a:tcPr anchor="ctr">
                    <a:solidFill>
                      <a:schemeClr val="accent2"/>
                    </a:solidFill>
                  </a:tcPr>
                </a:tc>
                <a:extLst>
                  <a:ext uri="{0D108BD9-81ED-4DB2-BD59-A6C34878D82A}">
                    <a16:rowId xmlns:a16="http://schemas.microsoft.com/office/drawing/2014/main" val="1186642876"/>
                  </a:ext>
                </a:extLst>
              </a:tr>
              <a:tr h="837169">
                <a:tc>
                  <a:txBody>
                    <a:bodyPr/>
                    <a:lstStyle/>
                    <a:p>
                      <a:pPr algn="ctr">
                        <a:spcBef>
                          <a:spcPts val="0"/>
                        </a:spcBef>
                        <a:spcAft>
                          <a:spcPts val="0"/>
                        </a:spcAft>
                      </a:pPr>
                      <a:r>
                        <a:rPr lang="en-AU" sz="1200" b="1" dirty="0"/>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t>Biology – classification, food chains, humans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Classification helps </a:t>
                      </a:r>
                      <a:r>
                        <a:rPr lang="en-US" sz="1200" noProof="0" dirty="0" err="1"/>
                        <a:t>organise</a:t>
                      </a:r>
                      <a:r>
                        <a:rPr lang="en-US" sz="1200" noProof="0" dirty="0"/>
                        <a:t> the diverse group of organisms.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Interactions between organisms, including the effects of human activities can be represented by food chains and food webs.</a:t>
                      </a:r>
                    </a:p>
                  </a:txBody>
                  <a:tcPr/>
                </a:tc>
                <a:extLst>
                  <a:ext uri="{0D108BD9-81ED-4DB2-BD59-A6C34878D82A}">
                    <a16:rowId xmlns:a16="http://schemas.microsoft.com/office/drawing/2014/main" val="199406655"/>
                  </a:ext>
                </a:extLst>
              </a:tr>
              <a:tr h="880528">
                <a:tc>
                  <a:txBody>
                    <a:bodyPr/>
                    <a:lstStyle/>
                    <a:p>
                      <a:pPr algn="ctr">
                        <a:spcBef>
                          <a:spcPts val="0"/>
                        </a:spcBef>
                        <a:spcAft>
                          <a:spcPts val="0"/>
                        </a:spcAft>
                      </a:pPr>
                      <a:r>
                        <a:rPr lang="en-AU" sz="1200" b="1" dirty="0"/>
                        <a:t>8</a:t>
                      </a:r>
                    </a:p>
                  </a:txBody>
                  <a:tcPr anchor="ctr"/>
                </a:tc>
                <a:tc>
                  <a:txBody>
                    <a:bodyPr/>
                    <a:lstStyle/>
                    <a:p>
                      <a:pPr marL="0" indent="0" algn="l">
                        <a:spcBef>
                          <a:spcPts val="0"/>
                        </a:spcBef>
                        <a:spcAft>
                          <a:spcPts val="0"/>
                        </a:spcAft>
                        <a:buFont typeface="Arial" panose="020B0604020202020204" pitchFamily="34" charset="0"/>
                        <a:buNone/>
                      </a:pPr>
                      <a:r>
                        <a:rPr lang="en-US" sz="1200" b="1" dirty="0" smtClean="0"/>
                        <a:t>Biology – cells, systems, survival and reproduction</a:t>
                      </a:r>
                    </a:p>
                    <a:p>
                      <a:pPr marL="171450" indent="-171450" algn="l">
                        <a:spcBef>
                          <a:spcPts val="0"/>
                        </a:spcBef>
                        <a:spcAft>
                          <a:spcPts val="0"/>
                        </a:spcAft>
                        <a:buFont typeface="Arial" panose="020B0604020202020204" pitchFamily="34" charset="0"/>
                        <a:buChar char="•"/>
                      </a:pPr>
                      <a:r>
                        <a:rPr lang="en-US" sz="1200" dirty="0" smtClean="0"/>
                        <a:t>Cells </a:t>
                      </a:r>
                      <a:r>
                        <a:rPr lang="en-US" sz="1200" dirty="0"/>
                        <a:t>are the basic units of living things; they have </a:t>
                      </a:r>
                      <a:r>
                        <a:rPr lang="en-US" sz="1200" dirty="0" err="1"/>
                        <a:t>specialised</a:t>
                      </a:r>
                      <a:r>
                        <a:rPr lang="en-US" sz="1200" dirty="0"/>
                        <a:t> structures and functions.</a:t>
                      </a:r>
                    </a:p>
                    <a:p>
                      <a:pPr marL="171450" indent="-171450" algn="l">
                        <a:spcBef>
                          <a:spcPts val="0"/>
                        </a:spcBef>
                        <a:spcAft>
                          <a:spcPts val="0"/>
                        </a:spcAft>
                        <a:buFont typeface="Arial" panose="020B0604020202020204" pitchFamily="34" charset="0"/>
                        <a:buChar char="•"/>
                      </a:pPr>
                      <a:r>
                        <a:rPr lang="en-US" sz="1200" dirty="0"/>
                        <a:t>Multi-cellular organisms contain systems of organs carrying out </a:t>
                      </a:r>
                      <a:r>
                        <a:rPr lang="en-US" sz="1200" dirty="0" err="1"/>
                        <a:t>specialised</a:t>
                      </a:r>
                      <a:r>
                        <a:rPr lang="en-US" sz="1200" dirty="0"/>
                        <a:t> functions that enable them to survive and reproduce.</a:t>
                      </a:r>
                    </a:p>
                  </a:txBody>
                  <a:tcPr/>
                </a:tc>
                <a:extLst>
                  <a:ext uri="{0D108BD9-81ED-4DB2-BD59-A6C34878D82A}">
                    <a16:rowId xmlns:a16="http://schemas.microsoft.com/office/drawing/2014/main" val="273675229"/>
                  </a:ext>
                </a:extLst>
              </a:tr>
              <a:tr h="1255608">
                <a:tc>
                  <a:txBody>
                    <a:bodyPr/>
                    <a:lstStyle/>
                    <a:p>
                      <a:pPr algn="ctr">
                        <a:spcBef>
                          <a:spcPts val="0"/>
                        </a:spcBef>
                        <a:spcAft>
                          <a:spcPts val="0"/>
                        </a:spcAft>
                      </a:pPr>
                      <a:r>
                        <a:rPr lang="en-AU" sz="1200" b="1" dirty="0"/>
                        <a:t>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smtClean="0"/>
                        <a:t>Biology – systems of life, responding to the world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smtClean="0"/>
                        <a:t>Multi-cellular </a:t>
                      </a:r>
                      <a:r>
                        <a:rPr lang="en-US" sz="1200" noProof="0" dirty="0"/>
                        <a:t>organisms rely on coordinated and interdependent internal systems to respond to changes to their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Ecosystems consist of communities of interdependent organisms and abiotic components of the environment; matter and energy </a:t>
                      </a:r>
                      <a:br>
                        <a:rPr lang="en-US" sz="1200" noProof="0" dirty="0"/>
                      </a:br>
                      <a:r>
                        <a:rPr lang="en-US" sz="1200" noProof="0" dirty="0"/>
                        <a:t>flow through these systems.</a:t>
                      </a:r>
                      <a:endParaRPr lang="en-US" sz="1200" dirty="0"/>
                    </a:p>
                  </a:txBody>
                  <a:tcPr/>
                </a:tc>
                <a:extLst>
                  <a:ext uri="{0D108BD9-81ED-4DB2-BD59-A6C34878D82A}">
                    <a16:rowId xmlns:a16="http://schemas.microsoft.com/office/drawing/2014/main" val="4025948519"/>
                  </a:ext>
                </a:extLst>
              </a:tr>
              <a:tr h="1702354">
                <a:tc>
                  <a:txBody>
                    <a:bodyPr/>
                    <a:lstStyle/>
                    <a:p>
                      <a:pPr algn="ctr">
                        <a:spcBef>
                          <a:spcPts val="0"/>
                        </a:spcBef>
                        <a:spcAft>
                          <a:spcPts val="0"/>
                        </a:spcAft>
                      </a:pPr>
                      <a:r>
                        <a:rPr lang="en-AU" sz="1200" b="1" dirty="0"/>
                        <a:t>10</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smtClean="0"/>
                        <a:t>Biology </a:t>
                      </a:r>
                      <a:r>
                        <a:rPr lang="en-US" sz="1200" b="1" noProof="0" dirty="0"/>
                        <a:t>– DNA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Transmission of heritable characteristics from one generation to the next involves DNA and genes.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noProof="0" dirty="0"/>
                        <a:t>The theory of evolution by natural selection explains the diversity of living things and is supported by a range of scientific evidence.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noProof="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smtClean="0"/>
                        <a:t>Earth and space science: </a:t>
                      </a:r>
                      <a:r>
                        <a:rPr lang="en-US" sz="1200" b="1" noProof="0" dirty="0"/>
                        <a:t/>
                      </a:r>
                      <a:br>
                        <a:rPr lang="en-US" sz="1200" b="1" noProof="0" dirty="0"/>
                      </a:br>
                      <a:r>
                        <a:rPr lang="en-US" sz="1200" noProof="0" dirty="0"/>
                        <a:t>Global systems, including the carbon cycle, rely on interactions involving the biosphere, lithosphere, hydrosphere and atmosphere.</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200" noProof="0" dirty="0" smtClean="0"/>
                        <a:t>Geography: </a:t>
                      </a:r>
                      <a:r>
                        <a:rPr lang="en-US" sz="1200" noProof="0" dirty="0"/>
                        <a:t>Environmental change and management: people in environments - Humans</a:t>
                      </a:r>
                    </a:p>
                    <a:p>
                      <a:pPr marL="0" indent="0" algn="l">
                        <a:spcBef>
                          <a:spcPts val="600"/>
                        </a:spcBef>
                        <a:spcAft>
                          <a:spcPts val="0"/>
                        </a:spcAft>
                        <a:buFont typeface="Arial" panose="020B0604020202020204" pitchFamily="34" charset="0"/>
                        <a:buNone/>
                      </a:pPr>
                      <a:r>
                        <a:rPr lang="en-US" sz="1200" noProof="0" dirty="0" smtClean="0"/>
                        <a:t>Tourism: </a:t>
                      </a:r>
                      <a:r>
                        <a:rPr lang="en-US" sz="1200" dirty="0"/>
                        <a:t>Tourism as an industry, the travel experience, sustainable tourism - Tourism</a:t>
                      </a:r>
                      <a:endParaRPr lang="en-AU" sz="1200" dirty="0"/>
                    </a:p>
                  </a:txBody>
                  <a:tcPr/>
                </a:tc>
                <a:extLst>
                  <a:ext uri="{0D108BD9-81ED-4DB2-BD59-A6C34878D82A}">
                    <a16:rowId xmlns:a16="http://schemas.microsoft.com/office/drawing/2014/main" val="583198353"/>
                  </a:ext>
                </a:extLst>
              </a:tr>
            </a:tbl>
          </a:graphicData>
        </a:graphic>
      </p:graphicFrame>
      <p:sp>
        <p:nvSpPr>
          <p:cNvPr id="5" name="TextBox 4">
            <a:extLst>
              <a:ext uri="{FF2B5EF4-FFF2-40B4-BE49-F238E27FC236}">
                <a16:creationId xmlns:a16="http://schemas.microsoft.com/office/drawing/2014/main" id="{B25BD7AB-287E-B840-9A6B-DDB6279F600D}"/>
              </a:ext>
            </a:extLst>
          </p:cNvPr>
          <p:cNvSpPr txBox="1"/>
          <p:nvPr/>
        </p:nvSpPr>
        <p:spPr>
          <a:xfrm>
            <a:off x="515938" y="549275"/>
            <a:ext cx="11277600" cy="246221"/>
          </a:xfrm>
          <a:prstGeom prst="rect">
            <a:avLst/>
          </a:prstGeom>
          <a:noFill/>
        </p:spPr>
        <p:txBody>
          <a:bodyPr wrap="square">
            <a:spAutoFit/>
          </a:bodyPr>
          <a:lstStyle/>
          <a:p>
            <a:r>
              <a:rPr lang="en-AU" sz="1000" u="sng" dirty="0"/>
              <a:t>The pages are organised so that when you flip to the next page, and the students have it in front of them to see, you’re reading out loud the corresponding text on the back of the previous page. </a:t>
            </a:r>
          </a:p>
        </p:txBody>
      </p:sp>
    </p:spTree>
    <p:extLst>
      <p:ext uri="{BB962C8B-B14F-4D97-AF65-F5344CB8AC3E}">
        <p14:creationId xmlns:p14="http://schemas.microsoft.com/office/powerpoint/2010/main" val="2072961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EF825E-4A46-004B-9D85-6F4F3C3E3706}"/>
              </a:ext>
            </a:extLst>
          </p:cNvPr>
          <p:cNvSpPr>
            <a:spLocks noGrp="1"/>
          </p:cNvSpPr>
          <p:nvPr>
            <p:ph type="sldNum" sz="quarter" idx="12"/>
          </p:nvPr>
        </p:nvSpPr>
        <p:spPr/>
        <p:txBody>
          <a:bodyPr/>
          <a:lstStyle/>
          <a:p>
            <a:pPr algn="r"/>
            <a:fld id="{275F0495-0EA6-8F48-9FDA-F603597FF733}" type="slidenum">
              <a:rPr lang="en-US" smtClean="0"/>
              <a:pPr algn="r"/>
              <a:t>40</a:t>
            </a:fld>
            <a:endParaRPr lang="en-US" dirty="0"/>
          </a:p>
        </p:txBody>
      </p:sp>
      <p:sp>
        <p:nvSpPr>
          <p:cNvPr id="3" name="Content Placeholder 2">
            <a:extLst>
              <a:ext uri="{FF2B5EF4-FFF2-40B4-BE49-F238E27FC236}">
                <a16:creationId xmlns:a16="http://schemas.microsoft.com/office/drawing/2014/main" id="{E9114702-F5CC-214F-BAA1-08462DD00877}"/>
              </a:ext>
            </a:extLst>
          </p:cNvPr>
          <p:cNvSpPr>
            <a:spLocks noGrp="1"/>
          </p:cNvSpPr>
          <p:nvPr>
            <p:ph idx="1"/>
          </p:nvPr>
        </p:nvSpPr>
        <p:spPr/>
        <p:txBody>
          <a:bodyPr/>
          <a:lstStyle/>
          <a:p>
            <a:r>
              <a:rPr lang="en-US" dirty="0"/>
              <a:t>Surgeonfish</a:t>
            </a:r>
          </a:p>
        </p:txBody>
      </p:sp>
      <p:pic>
        <p:nvPicPr>
          <p:cNvPr id="5" name="Picture Placeholder 4">
            <a:extLst>
              <a:ext uri="{FF2B5EF4-FFF2-40B4-BE49-F238E27FC236}">
                <a16:creationId xmlns:a16="http://schemas.microsoft.com/office/drawing/2014/main" id="{EFC77033-62F8-1841-932A-80074F964771}"/>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8008" r="18008"/>
          <a:stretch>
            <a:fillRect/>
          </a:stretch>
        </p:blipFill>
        <p:spPr>
          <a:prstGeom prst="rect">
            <a:avLst/>
          </a:prstGeom>
        </p:spPr>
      </p:pic>
      <p:sp>
        <p:nvSpPr>
          <p:cNvPr id="6" name="Arrow: Up 6">
            <a:extLst>
              <a:ext uri="{FF2B5EF4-FFF2-40B4-BE49-F238E27FC236}">
                <a16:creationId xmlns:a16="http://schemas.microsoft.com/office/drawing/2014/main" id="{1F57D4FB-B1E8-6247-8594-BB74A4426715}"/>
              </a:ext>
            </a:extLst>
          </p:cNvPr>
          <p:cNvSpPr/>
          <p:nvPr/>
        </p:nvSpPr>
        <p:spPr>
          <a:xfrm rot="9709862">
            <a:off x="9272299" y="2279793"/>
            <a:ext cx="596629" cy="817134"/>
          </a:xfrm>
          <a:prstGeom prst="upArrow">
            <a:avLst>
              <a:gd name="adj1" fmla="val 44238"/>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20695BD8-5232-C84A-853D-F9C3A607959C}"/>
              </a:ext>
            </a:extLst>
          </p:cNvPr>
          <p:cNvSpPr txBox="1"/>
          <p:nvPr/>
        </p:nvSpPr>
        <p:spPr>
          <a:xfrm>
            <a:off x="8852225" y="1684294"/>
            <a:ext cx="1583365" cy="400110"/>
          </a:xfrm>
          <a:prstGeom prst="rect">
            <a:avLst/>
          </a:prstGeom>
          <a:solidFill>
            <a:schemeClr val="bg1"/>
          </a:solidFill>
        </p:spPr>
        <p:txBody>
          <a:bodyPr wrap="square" rtlCol="0">
            <a:spAutoFit/>
          </a:bodyPr>
          <a:lstStyle/>
          <a:p>
            <a:pPr algn="ctr"/>
            <a:r>
              <a:rPr lang="en-AU" sz="2000" dirty="0">
                <a:solidFill>
                  <a:schemeClr val="tx2"/>
                </a:solidFill>
              </a:rPr>
              <a:t>Sharp blade</a:t>
            </a:r>
          </a:p>
        </p:txBody>
      </p:sp>
    </p:spTree>
    <p:extLst>
      <p:ext uri="{BB962C8B-B14F-4D97-AF65-F5344CB8AC3E}">
        <p14:creationId xmlns:p14="http://schemas.microsoft.com/office/powerpoint/2010/main" val="361684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41</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dirty="0"/>
              <a:t>Grazing herbivores - rabbitfish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A rabbitfish has a rabbit-like nose and mouth. Rabbitfish are popular among aquarists because they eat algae that grow on rocks and walls in aquariums.</a:t>
            </a:r>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A rabbitfish is a grazing herbivore. How is the digestive system of a herbivore different to a carnivore?</a:t>
            </a:r>
            <a:br>
              <a:rPr lang="en-US" sz="1600" b="1" dirty="0">
                <a:solidFill>
                  <a:schemeClr val="tx2"/>
                </a:solidFill>
              </a:rPr>
            </a:br>
            <a:r>
              <a:rPr lang="en-US" sz="1600" i="1" dirty="0">
                <a:solidFill>
                  <a:schemeClr val="tx2"/>
                </a:solidFill>
              </a:rPr>
              <a:t>Answer: </a:t>
            </a:r>
            <a:r>
              <a:rPr lang="en-US" sz="1600" i="1" dirty="0" smtClean="0">
                <a:solidFill>
                  <a:schemeClr val="tx2"/>
                </a:solidFill>
              </a:rPr>
              <a:t>Different </a:t>
            </a:r>
            <a:r>
              <a:rPr lang="en-US" sz="1600" i="1" dirty="0">
                <a:solidFill>
                  <a:schemeClr val="tx2"/>
                </a:solidFill>
              </a:rPr>
              <a:t>teeth and longer intestines. </a:t>
            </a:r>
          </a:p>
          <a:p>
            <a:pPr algn="ctr">
              <a:spcAft>
                <a:spcPts val="1200"/>
              </a:spcAft>
            </a:pPr>
            <a:endParaRPr lang="en-US" sz="1600" b="1" dirty="0"/>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A rabbitfish is a grazing herbivore. Rabbitfish have venom in their dorsal and anal fin spines. These fish are also called ‘</a:t>
            </a:r>
            <a:r>
              <a:rPr lang="en-US" sz="1600" b="1" i="1" dirty="0">
                <a:solidFill>
                  <a:schemeClr val="tx2"/>
                </a:solidFill>
              </a:rPr>
              <a:t>happy moments</a:t>
            </a:r>
            <a:r>
              <a:rPr lang="en-US" sz="1600" b="1" dirty="0">
                <a:solidFill>
                  <a:schemeClr val="tx2"/>
                </a:solidFill>
              </a:rPr>
              <a:t>’ due to the pain from the venom.</a:t>
            </a:r>
          </a:p>
          <a:p>
            <a:pPr algn="ctr">
              <a:spcAft>
                <a:spcPts val="1200"/>
              </a:spcAft>
            </a:pPr>
            <a:endParaRPr lang="en-US" sz="1600" b="1" dirty="0"/>
          </a:p>
          <a:p>
            <a:pPr algn="ctr">
              <a:spcAft>
                <a:spcPts val="1200"/>
              </a:spcAft>
            </a:pPr>
            <a:endParaRPr lang="en-US" sz="1600" b="1" dirty="0"/>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A rabbitfish is a grazing herbivore. Algae come in lots of different </a:t>
            </a:r>
            <a:r>
              <a:rPr lang="en-US" sz="1600" b="1" dirty="0" err="1">
                <a:solidFill>
                  <a:schemeClr val="tx2"/>
                </a:solidFill>
              </a:rPr>
              <a:t>colours</a:t>
            </a:r>
            <a:r>
              <a:rPr lang="en-US" sz="1600" b="1" dirty="0">
                <a:solidFill>
                  <a:schemeClr val="tx2"/>
                </a:solidFill>
              </a:rPr>
              <a:t> and sizes. What </a:t>
            </a:r>
            <a:r>
              <a:rPr lang="en-US" sz="1600" b="1" dirty="0" err="1">
                <a:solidFill>
                  <a:schemeClr val="tx2"/>
                </a:solidFill>
              </a:rPr>
              <a:t>colour</a:t>
            </a:r>
            <a:r>
              <a:rPr lang="en-US" sz="1600" b="1" dirty="0">
                <a:solidFill>
                  <a:schemeClr val="tx2"/>
                </a:solidFill>
              </a:rPr>
              <a:t> and size is brown </a:t>
            </a:r>
            <a:r>
              <a:rPr lang="en-US" sz="1600" b="1" i="1" dirty="0">
                <a:solidFill>
                  <a:schemeClr val="tx2"/>
                </a:solidFill>
              </a:rPr>
              <a:t>macro</a:t>
            </a:r>
            <a:r>
              <a:rPr lang="en-US" sz="1600" b="1" dirty="0">
                <a:solidFill>
                  <a:schemeClr val="tx2"/>
                </a:solidFill>
              </a:rPr>
              <a:t>algae?</a:t>
            </a:r>
            <a:br>
              <a:rPr lang="en-US" sz="1600" b="1" dirty="0">
                <a:solidFill>
                  <a:schemeClr val="tx2"/>
                </a:solidFill>
              </a:rPr>
            </a:br>
            <a:r>
              <a:rPr lang="en-US" sz="1600" i="1" dirty="0">
                <a:solidFill>
                  <a:schemeClr val="tx2"/>
                </a:solidFill>
              </a:rPr>
              <a:t>Answer: </a:t>
            </a:r>
            <a:r>
              <a:rPr lang="en-US" sz="1600" i="1" dirty="0" smtClean="0">
                <a:solidFill>
                  <a:schemeClr val="tx2"/>
                </a:solidFill>
              </a:rPr>
              <a:t>Brown</a:t>
            </a:r>
            <a:r>
              <a:rPr lang="en-US" sz="1600" i="1" dirty="0">
                <a:solidFill>
                  <a:schemeClr val="tx2"/>
                </a:solidFill>
              </a:rPr>
              <a:t>, large. </a:t>
            </a:r>
          </a:p>
        </p:txBody>
      </p:sp>
    </p:spTree>
    <p:extLst>
      <p:ext uri="{BB962C8B-B14F-4D97-AF65-F5344CB8AC3E}">
        <p14:creationId xmlns:p14="http://schemas.microsoft.com/office/powerpoint/2010/main" val="35011903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FDB80A-10F3-9D40-931C-2BC862C2327C}"/>
              </a:ext>
            </a:extLst>
          </p:cNvPr>
          <p:cNvSpPr>
            <a:spLocks noGrp="1"/>
          </p:cNvSpPr>
          <p:nvPr>
            <p:ph type="sldNum" sz="quarter" idx="12"/>
          </p:nvPr>
        </p:nvSpPr>
        <p:spPr/>
        <p:txBody>
          <a:bodyPr/>
          <a:lstStyle/>
          <a:p>
            <a:pPr algn="r"/>
            <a:fld id="{275F0495-0EA6-8F48-9FDA-F603597FF733}" type="slidenum">
              <a:rPr lang="en-US" smtClean="0"/>
              <a:pPr algn="r"/>
              <a:t>42</a:t>
            </a:fld>
            <a:endParaRPr lang="en-US" dirty="0"/>
          </a:p>
        </p:txBody>
      </p:sp>
      <p:sp>
        <p:nvSpPr>
          <p:cNvPr id="3" name="Content Placeholder 2">
            <a:extLst>
              <a:ext uri="{FF2B5EF4-FFF2-40B4-BE49-F238E27FC236}">
                <a16:creationId xmlns:a16="http://schemas.microsoft.com/office/drawing/2014/main" id="{A4EE3099-1605-FC44-AF9B-D58A9CBACACB}"/>
              </a:ext>
            </a:extLst>
          </p:cNvPr>
          <p:cNvSpPr>
            <a:spLocks noGrp="1"/>
          </p:cNvSpPr>
          <p:nvPr>
            <p:ph idx="1"/>
          </p:nvPr>
        </p:nvSpPr>
        <p:spPr/>
        <p:txBody>
          <a:bodyPr/>
          <a:lstStyle/>
          <a:p>
            <a:r>
              <a:rPr lang="en-US" dirty="0"/>
              <a:t>Rabbitfish</a:t>
            </a:r>
          </a:p>
        </p:txBody>
      </p:sp>
      <p:pic>
        <p:nvPicPr>
          <p:cNvPr id="5" name="Picture Placeholder 4">
            <a:extLst>
              <a:ext uri="{FF2B5EF4-FFF2-40B4-BE49-F238E27FC236}">
                <a16:creationId xmlns:a16="http://schemas.microsoft.com/office/drawing/2014/main" id="{51C38A70-91EC-E54A-8033-C714A4548BEE}"/>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7909" r="17909"/>
          <a:stretch/>
        </p:blipFill>
        <p:spPr>
          <a:prstGeom prst="rect">
            <a:avLst/>
          </a:prstGeom>
        </p:spPr>
      </p:pic>
      <p:sp>
        <p:nvSpPr>
          <p:cNvPr id="6" name="TextBox 5">
            <a:extLst>
              <a:ext uri="{FF2B5EF4-FFF2-40B4-BE49-F238E27FC236}">
                <a16:creationId xmlns:a16="http://schemas.microsoft.com/office/drawing/2014/main" id="{5813F62A-7C6D-8347-822C-77DD3F65C34E}"/>
              </a:ext>
            </a:extLst>
          </p:cNvPr>
          <p:cNvSpPr txBox="1"/>
          <p:nvPr/>
        </p:nvSpPr>
        <p:spPr>
          <a:xfrm>
            <a:off x="9463080" y="1097126"/>
            <a:ext cx="1406850" cy="707886"/>
          </a:xfrm>
          <a:prstGeom prst="rect">
            <a:avLst/>
          </a:prstGeom>
          <a:solidFill>
            <a:schemeClr val="bg1"/>
          </a:solidFill>
        </p:spPr>
        <p:txBody>
          <a:bodyPr wrap="square" rtlCol="0">
            <a:spAutoFit/>
          </a:bodyPr>
          <a:lstStyle/>
          <a:p>
            <a:pPr algn="ctr"/>
            <a:r>
              <a:rPr lang="en-AU" sz="2000" dirty="0">
                <a:solidFill>
                  <a:schemeClr val="tx2"/>
                </a:solidFill>
              </a:rPr>
              <a:t>Venomous fin spines</a:t>
            </a:r>
          </a:p>
        </p:txBody>
      </p:sp>
      <p:sp>
        <p:nvSpPr>
          <p:cNvPr id="7" name="Arrow: Up 7">
            <a:extLst>
              <a:ext uri="{FF2B5EF4-FFF2-40B4-BE49-F238E27FC236}">
                <a16:creationId xmlns:a16="http://schemas.microsoft.com/office/drawing/2014/main" id="{4F4BB3AF-7D29-584F-81E9-4B3E1D762331}"/>
              </a:ext>
            </a:extLst>
          </p:cNvPr>
          <p:cNvSpPr/>
          <p:nvPr/>
        </p:nvSpPr>
        <p:spPr>
          <a:xfrm>
            <a:off x="6829086" y="3346449"/>
            <a:ext cx="566124" cy="644549"/>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Up 8">
            <a:extLst>
              <a:ext uri="{FF2B5EF4-FFF2-40B4-BE49-F238E27FC236}">
                <a16:creationId xmlns:a16="http://schemas.microsoft.com/office/drawing/2014/main" id="{F163FAE5-3725-7443-9720-3425226A6984}"/>
              </a:ext>
            </a:extLst>
          </p:cNvPr>
          <p:cNvSpPr/>
          <p:nvPr/>
        </p:nvSpPr>
        <p:spPr>
          <a:xfrm rot="12355588">
            <a:off x="9611081" y="2030706"/>
            <a:ext cx="554612" cy="78714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BF73324C-7CAD-E34E-8AAB-1E69A18AD46F}"/>
              </a:ext>
            </a:extLst>
          </p:cNvPr>
          <p:cNvSpPr txBox="1"/>
          <p:nvPr/>
        </p:nvSpPr>
        <p:spPr>
          <a:xfrm>
            <a:off x="6546276" y="4130599"/>
            <a:ext cx="2026224" cy="707886"/>
          </a:xfrm>
          <a:prstGeom prst="rect">
            <a:avLst/>
          </a:prstGeom>
          <a:solidFill>
            <a:schemeClr val="bg1"/>
          </a:solidFill>
        </p:spPr>
        <p:txBody>
          <a:bodyPr wrap="square" rtlCol="0">
            <a:spAutoFit/>
          </a:bodyPr>
          <a:lstStyle/>
          <a:p>
            <a:pPr algn="ctr"/>
            <a:r>
              <a:rPr lang="en-AU" sz="2000" dirty="0">
                <a:solidFill>
                  <a:schemeClr val="tx2"/>
                </a:solidFill>
              </a:rPr>
              <a:t>Rabbit-like nose and mouth</a:t>
            </a:r>
          </a:p>
        </p:txBody>
      </p:sp>
    </p:spTree>
    <p:extLst>
      <p:ext uri="{BB962C8B-B14F-4D97-AF65-F5344CB8AC3E}">
        <p14:creationId xmlns:p14="http://schemas.microsoft.com/office/powerpoint/2010/main" val="1502042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43</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dirty="0"/>
              <a:t>Grazing herbivores - </a:t>
            </a:r>
            <a:r>
              <a:rPr lang="en-AU" dirty="0" err="1"/>
              <a:t>unicornfish</a:t>
            </a:r>
            <a:endParaRPr lang="en-AU" dirty="0"/>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A </a:t>
            </a:r>
            <a:r>
              <a:rPr lang="en-US" sz="1600" b="1" dirty="0" err="1">
                <a:solidFill>
                  <a:schemeClr val="tx2"/>
                </a:solidFill>
              </a:rPr>
              <a:t>unicornfish</a:t>
            </a:r>
            <a:r>
              <a:rPr lang="en-US" sz="1600" b="1" dirty="0">
                <a:solidFill>
                  <a:schemeClr val="tx2"/>
                </a:solidFill>
              </a:rPr>
              <a:t> is a grazing herbivore. They belong to the same Family as the surgeonfish, called Acanthuridae. </a:t>
            </a:r>
          </a:p>
          <a:p>
            <a:pPr>
              <a:spcAft>
                <a:spcPts val="1200"/>
              </a:spcAft>
            </a:pPr>
            <a:r>
              <a:rPr lang="en-US" sz="1600" b="1" dirty="0">
                <a:solidFill>
                  <a:schemeClr val="tx2"/>
                </a:solidFill>
              </a:rPr>
              <a:t>They have multiple sets of scalpel-like blades near their tail, not just one. </a:t>
            </a:r>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A </a:t>
            </a:r>
            <a:r>
              <a:rPr lang="en-US" sz="1600" b="1" dirty="0" err="1">
                <a:solidFill>
                  <a:schemeClr val="tx2"/>
                </a:solidFill>
              </a:rPr>
              <a:t>unicornfish</a:t>
            </a:r>
            <a:r>
              <a:rPr lang="en-US" sz="1600" b="1" dirty="0">
                <a:solidFill>
                  <a:schemeClr val="tx2"/>
                </a:solidFill>
              </a:rPr>
              <a:t> is a grazing herbivore. Males perform displays using rapid changes in the </a:t>
            </a:r>
            <a:r>
              <a:rPr lang="en-US" sz="1600" b="1" dirty="0" err="1">
                <a:solidFill>
                  <a:schemeClr val="tx2"/>
                </a:solidFill>
              </a:rPr>
              <a:t>colour</a:t>
            </a:r>
            <a:r>
              <a:rPr lang="en-US" sz="1600" b="1" dirty="0">
                <a:solidFill>
                  <a:schemeClr val="tx2"/>
                </a:solidFill>
              </a:rPr>
              <a:t> of the horn, head and body when courting females.</a:t>
            </a:r>
          </a:p>
          <a:p>
            <a:pPr algn="ctr">
              <a:spcAft>
                <a:spcPts val="1200"/>
              </a:spcAft>
            </a:pPr>
            <a:endParaRPr lang="en-US" sz="1600" b="1" dirty="0"/>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A </a:t>
            </a:r>
            <a:r>
              <a:rPr lang="en-US" sz="1600" b="1" dirty="0" err="1">
                <a:solidFill>
                  <a:schemeClr val="tx2"/>
                </a:solidFill>
              </a:rPr>
              <a:t>unicornfish</a:t>
            </a:r>
            <a:r>
              <a:rPr lang="en-US" sz="1600" b="1" dirty="0">
                <a:solidFill>
                  <a:schemeClr val="tx2"/>
                </a:solidFill>
              </a:rPr>
              <a:t> is a grazing herbivore. They roam in schools grazing on algae.</a:t>
            </a:r>
          </a:p>
          <a:p>
            <a:pPr>
              <a:spcAft>
                <a:spcPts val="1200"/>
              </a:spcAft>
            </a:pPr>
            <a:r>
              <a:rPr lang="en-US" sz="1600" b="1" dirty="0">
                <a:solidFill>
                  <a:schemeClr val="tx2"/>
                </a:solidFill>
              </a:rPr>
              <a:t>Although generally not aggressive, when they do fight, they use their  scalpel-blades near their tail, not their horn.</a:t>
            </a: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A </a:t>
            </a:r>
            <a:r>
              <a:rPr lang="en-US" sz="1600" b="1" dirty="0" err="1">
                <a:solidFill>
                  <a:schemeClr val="tx2"/>
                </a:solidFill>
              </a:rPr>
              <a:t>unicornfish</a:t>
            </a:r>
            <a:r>
              <a:rPr lang="en-US" sz="1600" b="1" dirty="0">
                <a:solidFill>
                  <a:schemeClr val="tx2"/>
                </a:solidFill>
              </a:rPr>
              <a:t> is a grazing herbivore. Have a closer look to see what type of algae the </a:t>
            </a:r>
            <a:r>
              <a:rPr lang="en-US" sz="1600" b="1" dirty="0" err="1">
                <a:solidFill>
                  <a:schemeClr val="tx2"/>
                </a:solidFill>
              </a:rPr>
              <a:t>unicornfish</a:t>
            </a:r>
            <a:r>
              <a:rPr lang="en-US" sz="1600" b="1" dirty="0">
                <a:solidFill>
                  <a:schemeClr val="tx2"/>
                </a:solidFill>
              </a:rPr>
              <a:t> eat.</a:t>
            </a:r>
          </a:p>
          <a:p>
            <a:pPr>
              <a:spcAft>
                <a:spcPts val="1200"/>
              </a:spcAft>
            </a:pPr>
            <a:r>
              <a:rPr lang="en-US" sz="1600" b="1" dirty="0">
                <a:solidFill>
                  <a:schemeClr val="tx2"/>
                </a:solidFill>
              </a:rPr>
              <a:t>Or, what type of algae any of the grazing herbivores are eating. </a:t>
            </a:r>
          </a:p>
        </p:txBody>
      </p:sp>
    </p:spTree>
    <p:extLst>
      <p:ext uri="{BB962C8B-B14F-4D97-AF65-F5344CB8AC3E}">
        <p14:creationId xmlns:p14="http://schemas.microsoft.com/office/powerpoint/2010/main" val="4090376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1BC3B7-C847-2D49-8392-D998A5DB816B}"/>
              </a:ext>
            </a:extLst>
          </p:cNvPr>
          <p:cNvSpPr>
            <a:spLocks noGrp="1"/>
          </p:cNvSpPr>
          <p:nvPr>
            <p:ph type="sldNum" sz="quarter" idx="12"/>
          </p:nvPr>
        </p:nvSpPr>
        <p:spPr/>
        <p:txBody>
          <a:bodyPr/>
          <a:lstStyle/>
          <a:p>
            <a:pPr algn="r"/>
            <a:fld id="{275F0495-0EA6-8F48-9FDA-F603597FF733}" type="slidenum">
              <a:rPr lang="en-US" smtClean="0"/>
              <a:pPr algn="r"/>
              <a:t>44</a:t>
            </a:fld>
            <a:endParaRPr lang="en-US" dirty="0"/>
          </a:p>
        </p:txBody>
      </p:sp>
      <p:sp>
        <p:nvSpPr>
          <p:cNvPr id="3" name="Content Placeholder 2">
            <a:extLst>
              <a:ext uri="{FF2B5EF4-FFF2-40B4-BE49-F238E27FC236}">
                <a16:creationId xmlns:a16="http://schemas.microsoft.com/office/drawing/2014/main" id="{AA4BB7E1-87EB-1C41-8D6D-0BC9BB43C173}"/>
              </a:ext>
            </a:extLst>
          </p:cNvPr>
          <p:cNvSpPr>
            <a:spLocks noGrp="1"/>
          </p:cNvSpPr>
          <p:nvPr>
            <p:ph idx="1"/>
          </p:nvPr>
        </p:nvSpPr>
        <p:spPr/>
        <p:txBody>
          <a:bodyPr/>
          <a:lstStyle/>
          <a:p>
            <a:r>
              <a:rPr lang="en-US" dirty="0" err="1"/>
              <a:t>Unicornfish</a:t>
            </a:r>
            <a:endParaRPr lang="en-US" dirty="0"/>
          </a:p>
        </p:txBody>
      </p:sp>
      <p:pic>
        <p:nvPicPr>
          <p:cNvPr id="5" name="Picture Placeholder 4">
            <a:extLst>
              <a:ext uri="{FF2B5EF4-FFF2-40B4-BE49-F238E27FC236}">
                <a16:creationId xmlns:a16="http://schemas.microsoft.com/office/drawing/2014/main" id="{DF3B7969-4CE4-7640-8F25-965D962C6AC2}"/>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22878" r="22878"/>
          <a:stretch>
            <a:fillRect/>
          </a:stretch>
        </p:blipFill>
        <p:spPr>
          <a:prstGeom prst="rect">
            <a:avLst/>
          </a:prstGeom>
        </p:spPr>
      </p:pic>
    </p:spTree>
    <p:extLst>
      <p:ext uri="{BB962C8B-B14F-4D97-AF65-F5344CB8AC3E}">
        <p14:creationId xmlns:p14="http://schemas.microsoft.com/office/powerpoint/2010/main" val="673687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45</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r>
              <a:rPr lang="en-US" sz="2500" dirty="0">
                <a:solidFill>
                  <a:schemeClr val="accent2"/>
                </a:solidFill>
              </a:rPr>
              <a:t>Do not answer the question.</a:t>
            </a:r>
            <a:br>
              <a:rPr lang="en-US" sz="2500" dirty="0">
                <a:solidFill>
                  <a:schemeClr val="accent2"/>
                </a:solidFill>
              </a:rPr>
            </a:br>
            <a:r>
              <a:rPr lang="en-US" sz="2500" dirty="0">
                <a:solidFill>
                  <a:schemeClr val="accent2"/>
                </a:solidFill>
              </a:rPr>
              <a:t>Wait for an answer.</a:t>
            </a:r>
          </a:p>
          <a:p>
            <a:r>
              <a:rPr lang="en-US" sz="2400" dirty="0"/>
              <a:t>They are the lawnmowers of the </a:t>
            </a:r>
            <a:r>
              <a:rPr lang="en-US" sz="2400" dirty="0" smtClean="0"/>
              <a:t>Reef</a:t>
            </a:r>
            <a:r>
              <a:rPr lang="en-US" sz="2400" dirty="0"/>
              <a:t>! They eat the algae that compete with corals for space.</a:t>
            </a:r>
          </a:p>
          <a:p>
            <a:r>
              <a:rPr lang="en-US" sz="2400" dirty="0"/>
              <a:t>By limiting the growth and spread </a:t>
            </a:r>
            <a:br>
              <a:rPr lang="en-US" sz="2400" dirty="0"/>
            </a:br>
            <a:r>
              <a:rPr lang="en-US" sz="2400" dirty="0"/>
              <a:t>of algae, coral reefs stay healthy </a:t>
            </a:r>
            <a:br>
              <a:rPr lang="en-US" sz="2400" dirty="0"/>
            </a:br>
            <a:r>
              <a:rPr lang="en-US" sz="2400" dirty="0"/>
              <a:t>and resilient. </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a:t>
            </a:r>
            <a:r>
              <a:rPr lang="en-AU" sz="4400" dirty="0" smtClean="0"/>
              <a:t>grazing herbivores?</a:t>
            </a:r>
            <a:endParaRPr lang="en-AU" sz="4400" dirty="0"/>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4064277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947FFD-B3BA-134C-8B6F-B8D9950DFB2E}"/>
              </a:ext>
            </a:extLst>
          </p:cNvPr>
          <p:cNvSpPr>
            <a:spLocks noGrp="1"/>
          </p:cNvSpPr>
          <p:nvPr>
            <p:ph type="title"/>
          </p:nvPr>
        </p:nvSpPr>
        <p:spPr>
          <a:xfrm>
            <a:off x="515938" y="416755"/>
            <a:ext cx="11160124" cy="536575"/>
          </a:xfrm>
        </p:spPr>
        <p:txBody>
          <a:bodyPr/>
          <a:lstStyle/>
          <a:p>
            <a:pPr algn="ctr"/>
            <a:r>
              <a:rPr lang="en-AU" sz="4400" dirty="0"/>
              <a:t>Why count grazing herbivores?</a:t>
            </a:r>
            <a:br>
              <a:rPr lang="en-AU" sz="4400" dirty="0"/>
            </a:br>
            <a:r>
              <a:rPr lang="en-AU" dirty="0"/>
              <a:t>Parrotfish / Surgeonfish / Rabbitfish / </a:t>
            </a:r>
            <a:r>
              <a:rPr lang="en-AU" dirty="0" err="1"/>
              <a:t>Unicornfish</a:t>
            </a:r>
            <a:endParaRPr lang="en-US" dirty="0"/>
          </a:p>
        </p:txBody>
      </p:sp>
      <p:sp>
        <p:nvSpPr>
          <p:cNvPr id="4" name="Slide Number Placeholder 3">
            <a:extLst>
              <a:ext uri="{FF2B5EF4-FFF2-40B4-BE49-F238E27FC236}">
                <a16:creationId xmlns:a16="http://schemas.microsoft.com/office/drawing/2014/main" id="{2A0E0276-3C72-B649-9DF3-0F72D6FCEC5A}"/>
              </a:ext>
            </a:extLst>
          </p:cNvPr>
          <p:cNvSpPr>
            <a:spLocks noGrp="1"/>
          </p:cNvSpPr>
          <p:nvPr>
            <p:ph type="sldNum" sz="quarter" idx="12"/>
          </p:nvPr>
        </p:nvSpPr>
        <p:spPr/>
        <p:txBody>
          <a:bodyPr/>
          <a:lstStyle/>
          <a:p>
            <a:pPr algn="r"/>
            <a:fld id="{A23E3DB6-7D61-2E4C-8C80-E9322AEA1496}" type="slidenum">
              <a:rPr lang="en-US" smtClean="0"/>
              <a:pPr algn="r"/>
              <a:t>46</a:t>
            </a:fld>
            <a:endParaRPr lang="en-US" dirty="0"/>
          </a:p>
        </p:txBody>
      </p:sp>
      <p:pic>
        <p:nvPicPr>
          <p:cNvPr id="6" name="Picture 5">
            <a:extLst>
              <a:ext uri="{FF2B5EF4-FFF2-40B4-BE49-F238E27FC236}">
                <a16:creationId xmlns:a16="http://schemas.microsoft.com/office/drawing/2014/main" id="{F06713F4-5DE0-A346-8898-080844C81752}"/>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7" name="Picture 6">
            <a:extLst>
              <a:ext uri="{FF2B5EF4-FFF2-40B4-BE49-F238E27FC236}">
                <a16:creationId xmlns:a16="http://schemas.microsoft.com/office/drawing/2014/main" id="{D91DB49C-8E87-9545-A389-8E8E949D7A5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2"/>
          <a:stretch/>
        </p:blipFill>
        <p:spPr>
          <a:xfrm>
            <a:off x="0" y="1769031"/>
            <a:ext cx="6084522" cy="4163303"/>
          </a:xfrm>
          <a:prstGeom prst="rect">
            <a:avLst/>
          </a:prstGeom>
        </p:spPr>
      </p:pic>
    </p:spTree>
    <p:extLst>
      <p:ext uri="{BB962C8B-B14F-4D97-AF65-F5344CB8AC3E}">
        <p14:creationId xmlns:p14="http://schemas.microsoft.com/office/powerpoint/2010/main" val="35063957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47</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a:t>
            </a:r>
            <a:br>
              <a:rPr lang="en-AU" sz="3200" dirty="0"/>
            </a:br>
            <a:r>
              <a:rPr lang="en-AU" sz="3200" dirty="0"/>
              <a:t>grazing herbivores? </a:t>
            </a:r>
            <a:br>
              <a:rPr lang="en-AU" sz="3200" dirty="0"/>
            </a:br>
            <a:r>
              <a:rPr lang="en-AU" sz="2000" dirty="0"/>
              <a:t>Parrotfish / Surgeonfish</a:t>
            </a:r>
            <a:br>
              <a:rPr lang="en-AU" sz="2000" dirty="0"/>
            </a:br>
            <a:r>
              <a:rPr lang="en-AU" sz="2000" dirty="0"/>
              <a:t>Rabbitfish / </a:t>
            </a:r>
            <a:r>
              <a:rPr lang="en-AU" sz="2000" dirty="0" err="1"/>
              <a:t>Unicornfish</a:t>
            </a:r>
            <a:r>
              <a:rPr lang="en-AU" sz="2000" dirty="0"/>
              <a:t> </a:t>
            </a:r>
          </a:p>
          <a:p>
            <a:r>
              <a:rPr lang="en-AU" sz="3200" dirty="0"/>
              <a:t>Check buddy pair/s counting grazing herbivores have all their materials.</a:t>
            </a:r>
          </a:p>
        </p:txBody>
      </p:sp>
      <p:pic>
        <p:nvPicPr>
          <p:cNvPr id="7" name="Picture Placeholder 15">
            <a:extLst>
              <a:ext uri="{FF2B5EF4-FFF2-40B4-BE49-F238E27FC236}">
                <a16:creationId xmlns:a16="http://schemas.microsoft.com/office/drawing/2014/main" id="{70292EE0-6189-CD49-8C43-B39814856B09}"/>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661648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48</a:t>
            </a:fld>
            <a:endParaRPr lang="en-US" dirty="0"/>
          </a:p>
        </p:txBody>
      </p:sp>
      <p:sp>
        <p:nvSpPr>
          <p:cNvPr id="3" name="Content Placeholder 2">
            <a:extLst>
              <a:ext uri="{FF2B5EF4-FFF2-40B4-BE49-F238E27FC236}">
                <a16:creationId xmlns:a16="http://schemas.microsoft.com/office/drawing/2014/main" id="{7ADCD2C0-32EE-4945-AD69-5BD97435C819}"/>
              </a:ext>
            </a:extLst>
          </p:cNvPr>
          <p:cNvSpPr>
            <a:spLocks noGrp="1"/>
          </p:cNvSpPr>
          <p:nvPr>
            <p:ph idx="1"/>
          </p:nvPr>
        </p:nvSpPr>
        <p:spPr/>
        <p:txBody>
          <a:bodyPr/>
          <a:lstStyle/>
          <a:p>
            <a:pPr algn="ctr"/>
            <a:r>
              <a:rPr lang="en-AU" dirty="0"/>
              <a:t>Who is counting the grazing herbivores?</a:t>
            </a:r>
          </a:p>
          <a:p>
            <a:r>
              <a:rPr lang="en-AU" sz="3200" dirty="0"/>
              <a:t>Parrotfish / Surgeonfish</a:t>
            </a:r>
            <a:br>
              <a:rPr lang="en-AU" sz="3200" dirty="0"/>
            </a:br>
            <a:r>
              <a:rPr lang="en-AU" sz="3200" dirty="0"/>
              <a:t>Rabbitfish / </a:t>
            </a:r>
            <a:r>
              <a:rPr lang="en-AU" sz="3200" dirty="0" err="1"/>
              <a:t>Unicornfish</a:t>
            </a:r>
            <a:endParaRPr lang="en-AU" sz="3200" i="1" dirty="0"/>
          </a:p>
        </p:txBody>
      </p:sp>
      <p:pic>
        <p:nvPicPr>
          <p:cNvPr id="7" name="Picture Placeholder 15">
            <a:extLst>
              <a:ext uri="{FF2B5EF4-FFF2-40B4-BE49-F238E27FC236}">
                <a16:creationId xmlns:a16="http://schemas.microsoft.com/office/drawing/2014/main" id="{E336EB34-5089-AB4C-ACBD-F88FD819AE58}"/>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630508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49</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Cods and groupers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600"/>
              </a:spcAft>
            </a:pPr>
            <a:r>
              <a:rPr lang="en-US" sz="1600" b="1" dirty="0">
                <a:solidFill>
                  <a:schemeClr val="tx2"/>
                </a:solidFill>
              </a:rPr>
              <a:t>How do cods and groupers hunt?</a:t>
            </a:r>
            <a:br>
              <a:rPr lang="en-US" sz="1600" b="1" dirty="0">
                <a:solidFill>
                  <a:schemeClr val="tx2"/>
                </a:solidFill>
              </a:rPr>
            </a:br>
            <a:r>
              <a:rPr lang="en-US" sz="1600" i="1" dirty="0">
                <a:solidFill>
                  <a:schemeClr val="tx2"/>
                </a:solidFill>
              </a:rPr>
              <a:t>Answer: They are opportunistic ambush predators. They sit and wait until prey is in range. Then quickly pounce, opening their huge mouth to suck in their prey before swallowing it whole.</a:t>
            </a:r>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Cods and groupers are solitary animals that live alone. How do they find a mate to reproduce? </a:t>
            </a:r>
            <a:br>
              <a:rPr lang="en-US" sz="1600" b="1" dirty="0">
                <a:solidFill>
                  <a:schemeClr val="tx2"/>
                </a:solidFill>
              </a:rPr>
            </a:br>
            <a:r>
              <a:rPr lang="en-US" sz="1600" i="1" dirty="0">
                <a:solidFill>
                  <a:schemeClr val="tx2"/>
                </a:solidFill>
              </a:rPr>
              <a:t>Answer: Males and females gather in large spawning aggregations.  </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Queensland grouper can exhibit territorial </a:t>
            </a:r>
            <a:r>
              <a:rPr lang="en-US" sz="1600" b="1" dirty="0" err="1">
                <a:solidFill>
                  <a:schemeClr val="tx2"/>
                </a:solidFill>
              </a:rPr>
              <a:t>behaviour</a:t>
            </a:r>
            <a:r>
              <a:rPr lang="en-US" sz="1600" b="1" dirty="0">
                <a:solidFill>
                  <a:schemeClr val="tx2"/>
                </a:solidFill>
              </a:rPr>
              <a:t>. They threaten intruders by shaking their body, opening their mouth or using their swim bladder to make a loud booming noise. </a:t>
            </a:r>
          </a:p>
          <a:p>
            <a:pPr>
              <a:spcAft>
                <a:spcPts val="1200"/>
              </a:spcAft>
            </a:pPr>
            <a:r>
              <a:rPr lang="en-US" sz="1600" b="1" dirty="0">
                <a:solidFill>
                  <a:schemeClr val="tx2"/>
                </a:solidFill>
              </a:rPr>
              <a:t>Do not get too close.</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Are cods and groupers protected in the Great Barrier Reef Marine Park?</a:t>
            </a:r>
            <a:br>
              <a:rPr lang="en-US" sz="1600" b="1" dirty="0">
                <a:solidFill>
                  <a:schemeClr val="tx2"/>
                </a:solidFill>
              </a:rPr>
            </a:br>
            <a:r>
              <a:rPr lang="en-US" sz="1600" i="1" dirty="0">
                <a:solidFill>
                  <a:schemeClr val="tx2"/>
                </a:solidFill>
              </a:rPr>
              <a:t>Answer: Yes.</a:t>
            </a:r>
          </a:p>
          <a:p>
            <a:pPr>
              <a:spcAft>
                <a:spcPts val="1200"/>
              </a:spcAft>
            </a:pPr>
            <a:r>
              <a:rPr lang="en-US" sz="1600" b="1" dirty="0">
                <a:solidFill>
                  <a:schemeClr val="tx2"/>
                </a:solidFill>
              </a:rPr>
              <a:t>What should you do if you catch one?</a:t>
            </a:r>
            <a:br>
              <a:rPr lang="en-US" sz="1600" b="1" dirty="0">
                <a:solidFill>
                  <a:schemeClr val="tx2"/>
                </a:solidFill>
              </a:rPr>
            </a:br>
            <a:r>
              <a:rPr lang="en-US" sz="1600" i="1" dirty="0">
                <a:solidFill>
                  <a:schemeClr val="tx2"/>
                </a:solidFill>
              </a:rPr>
              <a:t>Answer: It must be kept in the water and released unharmed.</a:t>
            </a:r>
          </a:p>
        </p:txBody>
      </p:sp>
    </p:spTree>
    <p:extLst>
      <p:ext uri="{BB962C8B-B14F-4D97-AF65-F5344CB8AC3E}">
        <p14:creationId xmlns:p14="http://schemas.microsoft.com/office/powerpoint/2010/main" val="825944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386C5-1934-8C46-981B-4591AF5B4DF8}"/>
              </a:ext>
            </a:extLst>
          </p:cNvPr>
          <p:cNvSpPr>
            <a:spLocks noGrp="1"/>
          </p:cNvSpPr>
          <p:nvPr>
            <p:ph type="title"/>
          </p:nvPr>
        </p:nvSpPr>
        <p:spPr>
          <a:xfrm>
            <a:off x="515938" y="2490955"/>
            <a:ext cx="11160124" cy="1582719"/>
          </a:xfrm>
        </p:spPr>
        <p:txBody>
          <a:bodyPr/>
          <a:lstStyle/>
          <a:p>
            <a:pPr algn="ctr"/>
            <a:r>
              <a:rPr lang="en-AU" sz="5400" i="1" dirty="0"/>
              <a:t>How can I help the </a:t>
            </a:r>
            <a:br>
              <a:rPr lang="en-AU" sz="5400" i="1" dirty="0"/>
            </a:br>
            <a:r>
              <a:rPr lang="en-AU" sz="5400" i="1" dirty="0"/>
              <a:t>Great Barrier Reef?</a:t>
            </a:r>
            <a:endParaRPr lang="en-US" sz="5400" i="1" dirty="0"/>
          </a:p>
        </p:txBody>
      </p:sp>
      <p:sp>
        <p:nvSpPr>
          <p:cNvPr id="5" name="Slide Number Placeholder 4">
            <a:extLst>
              <a:ext uri="{FF2B5EF4-FFF2-40B4-BE49-F238E27FC236}">
                <a16:creationId xmlns:a16="http://schemas.microsoft.com/office/drawing/2014/main" id="{4F87451E-A349-BC40-863B-DE3700BB40C9}"/>
              </a:ext>
            </a:extLst>
          </p:cNvPr>
          <p:cNvSpPr>
            <a:spLocks noGrp="1"/>
          </p:cNvSpPr>
          <p:nvPr>
            <p:ph type="sldNum" sz="quarter" idx="12"/>
          </p:nvPr>
        </p:nvSpPr>
        <p:spPr/>
        <p:txBody>
          <a:bodyPr/>
          <a:lstStyle/>
          <a:p>
            <a:pPr algn="r"/>
            <a:fld id="{A23E3DB6-7D61-2E4C-8C80-E9322AEA1496}" type="slidenum">
              <a:rPr lang="en-US" smtClean="0"/>
              <a:pPr algn="r"/>
              <a:t>5</a:t>
            </a:fld>
            <a:endParaRPr lang="en-US" dirty="0"/>
          </a:p>
        </p:txBody>
      </p:sp>
    </p:spTree>
    <p:extLst>
      <p:ext uri="{BB962C8B-B14F-4D97-AF65-F5344CB8AC3E}">
        <p14:creationId xmlns:p14="http://schemas.microsoft.com/office/powerpoint/2010/main" val="353231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1F70A-F559-FB43-A464-F7A6EAAB3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9" t="16303" r="1089" b="13039"/>
          <a:stretch/>
        </p:blipFill>
        <p:spPr>
          <a:xfrm>
            <a:off x="-1" y="-1"/>
            <a:ext cx="12192001" cy="6858001"/>
          </a:xfrm>
          <a:prstGeom prst="rect">
            <a:avLst/>
          </a:prstGeom>
        </p:spPr>
      </p:pic>
      <p:sp>
        <p:nvSpPr>
          <p:cNvPr id="6" name="Title 2">
            <a:extLst>
              <a:ext uri="{FF2B5EF4-FFF2-40B4-BE49-F238E27FC236}">
                <a16:creationId xmlns:a16="http://schemas.microsoft.com/office/drawing/2014/main" id="{1E5E521D-02F8-DA4B-AFE9-6C88148335B0}"/>
              </a:ext>
            </a:extLst>
          </p:cNvPr>
          <p:cNvSpPr txBox="1">
            <a:spLocks/>
          </p:cNvSpPr>
          <p:nvPr/>
        </p:nvSpPr>
        <p:spPr>
          <a:xfrm>
            <a:off x="515936" y="565987"/>
            <a:ext cx="6043890" cy="1355578"/>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AU" sz="5400" dirty="0">
                <a:solidFill>
                  <a:schemeClr val="bg1"/>
                </a:solidFill>
              </a:rPr>
              <a:t>Cods and groupers</a:t>
            </a:r>
            <a:br>
              <a:rPr lang="en-AU" sz="5400" dirty="0">
                <a:solidFill>
                  <a:schemeClr val="bg1"/>
                </a:solidFill>
              </a:rPr>
            </a:br>
            <a:r>
              <a:rPr lang="en-AU" sz="2000" dirty="0">
                <a:solidFill>
                  <a:schemeClr val="bg1"/>
                </a:solidFill>
              </a:rPr>
              <a:t>Pronounced grow-per.</a:t>
            </a:r>
            <a:endParaRPr lang="en-US" sz="2000" dirty="0">
              <a:solidFill>
                <a:schemeClr val="bg1"/>
              </a:solidFill>
            </a:endParaRPr>
          </a:p>
        </p:txBody>
      </p:sp>
    </p:spTree>
    <p:extLst>
      <p:ext uri="{BB962C8B-B14F-4D97-AF65-F5344CB8AC3E}">
        <p14:creationId xmlns:p14="http://schemas.microsoft.com/office/powerpoint/2010/main" val="3622541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51</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pPr>
              <a:spcAft>
                <a:spcPts val="2400"/>
              </a:spcAft>
            </a:pPr>
            <a:r>
              <a:rPr lang="en-US" sz="2400" dirty="0"/>
              <a:t>Includes barramundi cod, potato cod, Qld grouper.</a:t>
            </a:r>
          </a:p>
          <a:p>
            <a:pPr>
              <a:spcAft>
                <a:spcPts val="2400"/>
              </a:spcAft>
            </a:pPr>
            <a:r>
              <a:rPr lang="en-US" sz="2400" dirty="0">
                <a:solidFill>
                  <a:schemeClr val="accent2"/>
                </a:solidFill>
              </a:rPr>
              <a:t>Do not answer the question.</a:t>
            </a:r>
            <a:br>
              <a:rPr lang="en-US" sz="2400" dirty="0">
                <a:solidFill>
                  <a:schemeClr val="accent2"/>
                </a:solidFill>
              </a:rPr>
            </a:br>
            <a:r>
              <a:rPr lang="en-US" sz="2400" dirty="0">
                <a:solidFill>
                  <a:schemeClr val="accent2"/>
                </a:solidFill>
              </a:rPr>
              <a:t>Wait for an answer.</a:t>
            </a:r>
          </a:p>
          <a:p>
            <a:pPr>
              <a:spcAft>
                <a:spcPts val="2400"/>
              </a:spcAft>
            </a:pPr>
            <a:r>
              <a:rPr lang="en-US" sz="2400" dirty="0"/>
              <a:t>If we know where they are, we can look after them and protect them. </a:t>
            </a:r>
          </a:p>
          <a:p>
            <a:pPr>
              <a:spcAft>
                <a:spcPts val="2400"/>
              </a:spcAft>
            </a:pPr>
            <a:endParaRPr lang="en-US" sz="2400" dirty="0">
              <a:solidFill>
                <a:srgbClr val="FF0000"/>
              </a:solidFill>
            </a:endParaRP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cods and grouper?</a:t>
            </a:r>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19537392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73F0F-2B06-3E4C-8B5E-E4043D956D56}"/>
              </a:ext>
            </a:extLst>
          </p:cNvPr>
          <p:cNvSpPr>
            <a:spLocks noGrp="1"/>
          </p:cNvSpPr>
          <p:nvPr>
            <p:ph type="sldNum" sz="quarter" idx="12"/>
          </p:nvPr>
        </p:nvSpPr>
        <p:spPr/>
        <p:txBody>
          <a:bodyPr/>
          <a:lstStyle/>
          <a:p>
            <a:pPr algn="r"/>
            <a:fld id="{C1222EFF-7CC0-EF4B-B73E-C2ADBFEE8731}" type="slidenum">
              <a:rPr lang="en-US" smtClean="0"/>
              <a:pPr algn="r"/>
              <a:t>52</a:t>
            </a:fld>
            <a:endParaRPr lang="en-US" dirty="0"/>
          </a:p>
        </p:txBody>
      </p:sp>
      <p:sp>
        <p:nvSpPr>
          <p:cNvPr id="3" name="Title 2">
            <a:extLst>
              <a:ext uri="{FF2B5EF4-FFF2-40B4-BE49-F238E27FC236}">
                <a16:creationId xmlns:a16="http://schemas.microsoft.com/office/drawing/2014/main" id="{14B48137-3CC6-C946-ADD1-0B02648356AC}"/>
              </a:ext>
            </a:extLst>
          </p:cNvPr>
          <p:cNvSpPr>
            <a:spLocks noGrp="1"/>
          </p:cNvSpPr>
          <p:nvPr>
            <p:ph type="title" idx="4294967295"/>
          </p:nvPr>
        </p:nvSpPr>
        <p:spPr>
          <a:xfrm>
            <a:off x="515938" y="585748"/>
            <a:ext cx="11160125" cy="536575"/>
          </a:xfrm>
          <a:prstGeom prst="rect">
            <a:avLst/>
          </a:prstGeom>
        </p:spPr>
        <p:txBody>
          <a:bodyPr/>
          <a:lstStyle/>
          <a:p>
            <a:pPr algn="ctr"/>
            <a:r>
              <a:rPr lang="en-AU" sz="4400" dirty="0">
                <a:solidFill>
                  <a:schemeClr val="bg1"/>
                </a:solidFill>
              </a:rPr>
              <a:t>Why count cods and groupers?</a:t>
            </a:r>
            <a:endParaRPr lang="en-US" sz="4400" dirty="0">
              <a:solidFill>
                <a:schemeClr val="bg1"/>
              </a:solidFill>
            </a:endParaRPr>
          </a:p>
        </p:txBody>
      </p:sp>
      <p:pic>
        <p:nvPicPr>
          <p:cNvPr id="6" name="Picture 5">
            <a:extLst>
              <a:ext uri="{FF2B5EF4-FFF2-40B4-BE49-F238E27FC236}">
                <a16:creationId xmlns:a16="http://schemas.microsoft.com/office/drawing/2014/main" id="{3245F460-3462-A44F-AE50-4A1B941D01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2" b="469"/>
          <a:stretch/>
        </p:blipFill>
        <p:spPr>
          <a:xfrm>
            <a:off x="7811469" y="1977241"/>
            <a:ext cx="4421297" cy="4143775"/>
          </a:xfrm>
          <a:prstGeom prst="rect">
            <a:avLst/>
          </a:prstGeom>
        </p:spPr>
      </p:pic>
      <p:pic>
        <p:nvPicPr>
          <p:cNvPr id="7" name="Picture 6">
            <a:extLst>
              <a:ext uri="{FF2B5EF4-FFF2-40B4-BE49-F238E27FC236}">
                <a16:creationId xmlns:a16="http://schemas.microsoft.com/office/drawing/2014/main" id="{C32FEA03-8ABB-3640-8835-43CD0EF23E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1" t="1961" r="7333" b="274"/>
          <a:stretch/>
        </p:blipFill>
        <p:spPr>
          <a:xfrm>
            <a:off x="3366309" y="1977241"/>
            <a:ext cx="4445160" cy="4143774"/>
          </a:xfrm>
          <a:prstGeom prst="rect">
            <a:avLst/>
          </a:prstGeom>
        </p:spPr>
      </p:pic>
      <p:pic>
        <p:nvPicPr>
          <p:cNvPr id="8" name="Picture 7">
            <a:extLst>
              <a:ext uri="{FF2B5EF4-FFF2-40B4-BE49-F238E27FC236}">
                <a16:creationId xmlns:a16="http://schemas.microsoft.com/office/drawing/2014/main" id="{15DF880D-CD9B-D047-B67B-DDD580D20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58" t="2744" r="15870"/>
          <a:stretch/>
        </p:blipFill>
        <p:spPr>
          <a:xfrm>
            <a:off x="-1" y="1977240"/>
            <a:ext cx="3366309" cy="4143774"/>
          </a:xfrm>
          <a:prstGeom prst="rect">
            <a:avLst/>
          </a:prstGeom>
        </p:spPr>
      </p:pic>
      <p:sp>
        <p:nvSpPr>
          <p:cNvPr id="10" name="TextBox 9">
            <a:extLst>
              <a:ext uri="{FF2B5EF4-FFF2-40B4-BE49-F238E27FC236}">
                <a16:creationId xmlns:a16="http://schemas.microsoft.com/office/drawing/2014/main" id="{09BFDC23-4061-594F-A27F-57190048B09D}"/>
              </a:ext>
            </a:extLst>
          </p:cNvPr>
          <p:cNvSpPr txBox="1"/>
          <p:nvPr/>
        </p:nvSpPr>
        <p:spPr>
          <a:xfrm>
            <a:off x="1661026" y="5665410"/>
            <a:ext cx="1648417" cy="338554"/>
          </a:xfrm>
          <a:prstGeom prst="rect">
            <a:avLst/>
          </a:prstGeom>
          <a:solidFill>
            <a:schemeClr val="tx2"/>
          </a:solidFill>
          <a:ln>
            <a:noFill/>
          </a:ln>
        </p:spPr>
        <p:txBody>
          <a:bodyPr wrap="square" rtlCol="0">
            <a:spAutoFit/>
          </a:bodyPr>
          <a:lstStyle/>
          <a:p>
            <a:pPr algn="ctr"/>
            <a:r>
              <a:rPr lang="en-AU" sz="1600" dirty="0">
                <a:solidFill>
                  <a:schemeClr val="bg1"/>
                </a:solidFill>
              </a:rPr>
              <a:t>Barramundi cod</a:t>
            </a:r>
          </a:p>
        </p:txBody>
      </p:sp>
      <p:sp>
        <p:nvSpPr>
          <p:cNvPr id="11" name="TextBox 10">
            <a:extLst>
              <a:ext uri="{FF2B5EF4-FFF2-40B4-BE49-F238E27FC236}">
                <a16:creationId xmlns:a16="http://schemas.microsoft.com/office/drawing/2014/main" id="{45046EFB-CE4F-C345-BD74-87EB99215B03}"/>
              </a:ext>
            </a:extLst>
          </p:cNvPr>
          <p:cNvSpPr txBox="1"/>
          <p:nvPr/>
        </p:nvSpPr>
        <p:spPr>
          <a:xfrm>
            <a:off x="6468052" y="5665410"/>
            <a:ext cx="1277156" cy="338554"/>
          </a:xfrm>
          <a:prstGeom prst="rect">
            <a:avLst/>
          </a:prstGeom>
          <a:solidFill>
            <a:schemeClr val="tx2"/>
          </a:solidFill>
          <a:ln>
            <a:noFill/>
          </a:ln>
        </p:spPr>
        <p:txBody>
          <a:bodyPr wrap="square" rtlCol="0">
            <a:spAutoFit/>
          </a:bodyPr>
          <a:lstStyle/>
          <a:p>
            <a:r>
              <a:rPr lang="en-AU" sz="1600" dirty="0">
                <a:solidFill>
                  <a:schemeClr val="bg1"/>
                </a:solidFill>
              </a:rPr>
              <a:t>Qld grouper</a:t>
            </a:r>
          </a:p>
        </p:txBody>
      </p:sp>
      <p:sp>
        <p:nvSpPr>
          <p:cNvPr id="12" name="TextBox 11">
            <a:extLst>
              <a:ext uri="{FF2B5EF4-FFF2-40B4-BE49-F238E27FC236}">
                <a16:creationId xmlns:a16="http://schemas.microsoft.com/office/drawing/2014/main" id="{9E989FFE-A6C6-7F45-941B-B61013B097D7}"/>
              </a:ext>
            </a:extLst>
          </p:cNvPr>
          <p:cNvSpPr txBox="1"/>
          <p:nvPr/>
        </p:nvSpPr>
        <p:spPr>
          <a:xfrm>
            <a:off x="10945061" y="5665410"/>
            <a:ext cx="1180679" cy="338554"/>
          </a:xfrm>
          <a:prstGeom prst="rect">
            <a:avLst/>
          </a:prstGeom>
          <a:solidFill>
            <a:schemeClr val="tx2"/>
          </a:solidFill>
          <a:ln>
            <a:noFill/>
          </a:ln>
        </p:spPr>
        <p:txBody>
          <a:bodyPr wrap="square" rtlCol="0">
            <a:spAutoFit/>
          </a:bodyPr>
          <a:lstStyle/>
          <a:p>
            <a:r>
              <a:rPr lang="en-AU" sz="1600" dirty="0">
                <a:solidFill>
                  <a:schemeClr val="bg1"/>
                </a:solidFill>
              </a:rPr>
              <a:t>Potato cod</a:t>
            </a:r>
          </a:p>
        </p:txBody>
      </p:sp>
    </p:spTree>
    <p:extLst>
      <p:ext uri="{BB962C8B-B14F-4D97-AF65-F5344CB8AC3E}">
        <p14:creationId xmlns:p14="http://schemas.microsoft.com/office/powerpoint/2010/main" val="31746112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53</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cods and groupers &gt;50cm?</a:t>
            </a:r>
          </a:p>
          <a:p>
            <a:r>
              <a:rPr lang="en-AU" sz="3200" dirty="0"/>
              <a:t>Check buddy pair/s counting cods and groupers have all their materials.</a:t>
            </a:r>
          </a:p>
        </p:txBody>
      </p:sp>
      <p:pic>
        <p:nvPicPr>
          <p:cNvPr id="8" name="Picture Placeholder 15">
            <a:extLst>
              <a:ext uri="{FF2B5EF4-FFF2-40B4-BE49-F238E27FC236}">
                <a16:creationId xmlns:a16="http://schemas.microsoft.com/office/drawing/2014/main" id="{09E84965-91F3-4648-B808-EC59DABE898E}"/>
              </a:ext>
            </a:extLst>
          </p:cNvPr>
          <p:cNvPicPr>
            <a:picLocks noChangeAspect="1"/>
          </p:cNvPicPr>
          <p:nvPr/>
        </p:nvPicPr>
        <p:blipFill>
          <a:blip r:embed="rId3"/>
          <a:srcRect l="45" r="45"/>
          <a:stretch/>
        </p:blipFill>
        <p:spPr>
          <a:xfrm>
            <a:off x="7010399" y="549274"/>
            <a:ext cx="3949701" cy="5594400"/>
          </a:xfrm>
          <a:prstGeom prst="rect">
            <a:avLst/>
          </a:prstGeom>
          <a:ln w="38100">
            <a:solidFill>
              <a:schemeClr val="bg2"/>
            </a:solidFill>
          </a:ln>
        </p:spPr>
      </p:pic>
    </p:spTree>
    <p:extLst>
      <p:ext uri="{BB962C8B-B14F-4D97-AF65-F5344CB8AC3E}">
        <p14:creationId xmlns:p14="http://schemas.microsoft.com/office/powerpoint/2010/main" val="541113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54</a:t>
            </a:fld>
            <a:endParaRPr lang="en-US" dirty="0"/>
          </a:p>
        </p:txBody>
      </p:sp>
      <p:sp>
        <p:nvSpPr>
          <p:cNvPr id="10" name="Content Placeholder 2">
            <a:extLst>
              <a:ext uri="{FF2B5EF4-FFF2-40B4-BE49-F238E27FC236}">
                <a16:creationId xmlns:a16="http://schemas.microsoft.com/office/drawing/2014/main" id="{8D54DB1C-F19B-C942-97F9-BDDA1634424E}"/>
              </a:ext>
            </a:extLst>
          </p:cNvPr>
          <p:cNvSpPr txBox="1">
            <a:spLocks/>
          </p:cNvSpPr>
          <p:nvPr/>
        </p:nvSpPr>
        <p:spPr>
          <a:xfrm>
            <a:off x="515938" y="549326"/>
            <a:ext cx="5389519" cy="5594349"/>
          </a:xfrm>
          <a:prstGeom prst="rect">
            <a:avLst/>
          </a:prstGeom>
        </p:spPr>
        <p:txBody>
          <a:bodyPr anchor="ctr">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4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AU" dirty="0">
                <a:solidFill>
                  <a:schemeClr val="bg1"/>
                </a:solidFill>
              </a:rPr>
              <a:t>Who is counting the</a:t>
            </a:r>
            <a:br>
              <a:rPr lang="en-AU" dirty="0">
                <a:solidFill>
                  <a:schemeClr val="bg1"/>
                </a:solidFill>
              </a:rPr>
            </a:br>
            <a:r>
              <a:rPr lang="en-AU" dirty="0">
                <a:solidFill>
                  <a:schemeClr val="bg1"/>
                </a:solidFill>
              </a:rPr>
              <a:t>cods and groupers?</a:t>
            </a:r>
          </a:p>
          <a:p>
            <a:pPr>
              <a:spcAft>
                <a:spcPts val="1800"/>
              </a:spcAft>
            </a:pPr>
            <a:r>
              <a:rPr lang="en-AU" sz="3200" dirty="0">
                <a:solidFill>
                  <a:schemeClr val="bg1"/>
                </a:solidFill>
              </a:rPr>
              <a:t>&gt;50cm</a:t>
            </a:r>
          </a:p>
        </p:txBody>
      </p:sp>
      <p:pic>
        <p:nvPicPr>
          <p:cNvPr id="5" name="Picture Placeholder 15">
            <a:extLst>
              <a:ext uri="{FF2B5EF4-FFF2-40B4-BE49-F238E27FC236}">
                <a16:creationId xmlns:a16="http://schemas.microsoft.com/office/drawing/2014/main" id="{A134EA80-B389-184E-B6E3-A390D2D53C92}"/>
              </a:ext>
            </a:extLst>
          </p:cNvPr>
          <p:cNvPicPr>
            <a:picLocks noChangeAspect="1"/>
          </p:cNvPicPr>
          <p:nvPr/>
        </p:nvPicPr>
        <p:blipFill>
          <a:blip r:embed="rId3"/>
          <a:srcRect l="45" r="45"/>
          <a:stretch/>
        </p:blipFill>
        <p:spPr>
          <a:xfrm>
            <a:off x="7010399" y="549274"/>
            <a:ext cx="3949701" cy="5594400"/>
          </a:xfrm>
          <a:prstGeom prst="rect">
            <a:avLst/>
          </a:prstGeom>
          <a:ln w="38100">
            <a:solidFill>
              <a:schemeClr val="bg2"/>
            </a:solidFill>
          </a:ln>
        </p:spPr>
      </p:pic>
    </p:spTree>
    <p:extLst>
      <p:ext uri="{BB962C8B-B14F-4D97-AF65-F5344CB8AC3E}">
        <p14:creationId xmlns:p14="http://schemas.microsoft.com/office/powerpoint/2010/main" val="18889028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55</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Coral trout</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Lots of people like to eat coral trout. What size coral trout can people legally catch and keep? </a:t>
            </a:r>
            <a:br>
              <a:rPr lang="en-US" sz="1600" b="1" dirty="0">
                <a:solidFill>
                  <a:schemeClr val="tx2"/>
                </a:solidFill>
              </a:rPr>
            </a:br>
            <a:r>
              <a:rPr lang="en-US" sz="1600" i="1" dirty="0">
                <a:solidFill>
                  <a:schemeClr val="tx2"/>
                </a:solidFill>
              </a:rPr>
              <a:t>Answer: </a:t>
            </a:r>
            <a:r>
              <a:rPr lang="en-US" sz="1600" i="1" dirty="0" smtClean="0">
                <a:solidFill>
                  <a:schemeClr val="tx2"/>
                </a:solidFill>
              </a:rPr>
              <a:t>38cm</a:t>
            </a:r>
            <a:r>
              <a:rPr lang="en-US" sz="1600" i="1" dirty="0">
                <a:solidFill>
                  <a:schemeClr val="tx2"/>
                </a:solidFill>
              </a:rPr>
              <a:t>. </a:t>
            </a:r>
          </a:p>
          <a:p>
            <a:pPr algn="ctr">
              <a:spcAft>
                <a:spcPts val="1200"/>
              </a:spcAft>
            </a:pPr>
            <a:endParaRPr lang="en-US" sz="1600" b="1" dirty="0"/>
          </a:p>
          <a:p>
            <a:pPr algn="ctr"/>
            <a:endParaRPr lang="en-US"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As they grow, coral trout change from female to male. At what size do they change gender? </a:t>
            </a:r>
            <a:br>
              <a:rPr lang="en-US" sz="1600" b="1" dirty="0">
                <a:solidFill>
                  <a:schemeClr val="tx2"/>
                </a:solidFill>
              </a:rPr>
            </a:br>
            <a:r>
              <a:rPr lang="en-US" sz="1600" i="1" dirty="0">
                <a:solidFill>
                  <a:schemeClr val="tx2"/>
                </a:solidFill>
              </a:rPr>
              <a:t>Answer: 42cm. </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What is </a:t>
            </a:r>
            <a:r>
              <a:rPr lang="en-US" sz="1600" b="1" i="1" dirty="0">
                <a:solidFill>
                  <a:schemeClr val="tx2"/>
                </a:solidFill>
              </a:rPr>
              <a:t>ciguatera</a:t>
            </a:r>
            <a:r>
              <a:rPr lang="en-US" sz="1600" b="1" dirty="0">
                <a:solidFill>
                  <a:schemeClr val="tx2"/>
                </a:solidFill>
              </a:rPr>
              <a:t> poisoning?</a:t>
            </a:r>
            <a:br>
              <a:rPr lang="en-US" sz="1600" b="1" dirty="0">
                <a:solidFill>
                  <a:schemeClr val="tx2"/>
                </a:solidFill>
              </a:rPr>
            </a:br>
            <a:r>
              <a:rPr lang="en-US" sz="1600" i="1" dirty="0">
                <a:solidFill>
                  <a:schemeClr val="tx2"/>
                </a:solidFill>
              </a:rPr>
              <a:t>Answer: </a:t>
            </a:r>
            <a:r>
              <a:rPr lang="en-US" sz="1600" i="1" dirty="0" smtClean="0">
                <a:solidFill>
                  <a:schemeClr val="tx2"/>
                </a:solidFill>
              </a:rPr>
              <a:t>Large </a:t>
            </a:r>
            <a:r>
              <a:rPr lang="en-US" sz="1600" i="1" dirty="0">
                <a:solidFill>
                  <a:schemeClr val="tx2"/>
                </a:solidFill>
              </a:rPr>
              <a:t>fish, including coral trout &gt;6kg, bioaccumulate a toxin from eating lots of smaller contaminated fish. Eat them and you can become very ill. </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The legal size for a coral trout </a:t>
            </a:r>
            <a:r>
              <a:rPr lang="en-US" sz="1600" b="1" dirty="0" smtClean="0">
                <a:solidFill>
                  <a:schemeClr val="tx2"/>
                </a:solidFill>
              </a:rPr>
              <a:t>is 38cm</a:t>
            </a:r>
            <a:r>
              <a:rPr lang="en-US" sz="1600" b="1" dirty="0">
                <a:solidFill>
                  <a:schemeClr val="tx2"/>
                </a:solidFill>
              </a:rPr>
              <a:t>. What penalties apply for keeping undersize fish?</a:t>
            </a:r>
            <a:br>
              <a:rPr lang="en-US" sz="1600" b="1" dirty="0">
                <a:solidFill>
                  <a:schemeClr val="tx2"/>
                </a:solidFill>
              </a:rPr>
            </a:br>
            <a:r>
              <a:rPr lang="en-US" sz="1600" i="1" dirty="0">
                <a:solidFill>
                  <a:schemeClr val="tx2"/>
                </a:solidFill>
              </a:rPr>
              <a:t>Answer: </a:t>
            </a:r>
            <a:r>
              <a:rPr lang="en-US" sz="1600" i="1" dirty="0" smtClean="0">
                <a:solidFill>
                  <a:schemeClr val="tx2"/>
                </a:solidFill>
              </a:rPr>
              <a:t>Fines </a:t>
            </a:r>
            <a:r>
              <a:rPr lang="en-US" sz="1600" i="1" dirty="0">
                <a:solidFill>
                  <a:schemeClr val="tx2"/>
                </a:solidFill>
              </a:rPr>
              <a:t>that can be hundreds to thousands of dollars. </a:t>
            </a:r>
          </a:p>
          <a:p>
            <a:pPr algn="ctr">
              <a:spcAft>
                <a:spcPts val="1200"/>
              </a:spcAft>
            </a:pPr>
            <a:endParaRPr lang="en-US" sz="1600" b="1" dirty="0"/>
          </a:p>
        </p:txBody>
      </p:sp>
    </p:spTree>
    <p:extLst>
      <p:ext uri="{BB962C8B-B14F-4D97-AF65-F5344CB8AC3E}">
        <p14:creationId xmlns:p14="http://schemas.microsoft.com/office/powerpoint/2010/main" val="23712104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E37D1-5B26-C742-96D0-3A249A607E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85" b="12785"/>
          <a:stretch/>
        </p:blipFill>
        <p:spPr>
          <a:xfrm>
            <a:off x="0" y="0"/>
            <a:ext cx="12192000" cy="6858000"/>
          </a:xfrm>
          <a:prstGeom prst="rect">
            <a:avLst/>
          </a:prstGeom>
        </p:spPr>
      </p:pic>
      <p:sp>
        <p:nvSpPr>
          <p:cNvPr id="6" name="Title 2">
            <a:extLst>
              <a:ext uri="{FF2B5EF4-FFF2-40B4-BE49-F238E27FC236}">
                <a16:creationId xmlns:a16="http://schemas.microsoft.com/office/drawing/2014/main" id="{B8F1E237-9B13-8B4C-8782-060319944338}"/>
              </a:ext>
            </a:extLst>
          </p:cNvPr>
          <p:cNvSpPr txBox="1">
            <a:spLocks/>
          </p:cNvSpPr>
          <p:nvPr/>
        </p:nvSpPr>
        <p:spPr>
          <a:xfrm>
            <a:off x="515938" y="549276"/>
            <a:ext cx="3565732" cy="934968"/>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solidFill>
                  <a:schemeClr val="bg1"/>
                </a:solidFill>
              </a:rPr>
              <a:t>Coral trout</a:t>
            </a:r>
            <a:endParaRPr lang="en-US" sz="2000" dirty="0">
              <a:solidFill>
                <a:schemeClr val="bg1"/>
              </a:solidFill>
            </a:endParaRPr>
          </a:p>
        </p:txBody>
      </p:sp>
    </p:spTree>
    <p:extLst>
      <p:ext uri="{BB962C8B-B14F-4D97-AF65-F5344CB8AC3E}">
        <p14:creationId xmlns:p14="http://schemas.microsoft.com/office/powerpoint/2010/main" val="2404188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794" b="-2833"/>
          <a:stretch/>
        </p:blipFill>
        <p:spPr>
          <a:xfrm>
            <a:off x="6096000" y="2064190"/>
            <a:ext cx="5580062" cy="4155541"/>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332" t="1740" r="10583" b="2393"/>
          <a:stretch/>
        </p:blipFill>
        <p:spPr>
          <a:xfrm>
            <a:off x="549039" y="2065814"/>
            <a:ext cx="5594543" cy="4024479"/>
          </a:xfrm>
          <a:prstGeom prst="rect">
            <a:avLst/>
          </a:prstGeom>
        </p:spPr>
      </p:pic>
      <p:sp>
        <p:nvSpPr>
          <p:cNvPr id="4" name="Slide Number Placeholder 3">
            <a:extLst>
              <a:ext uri="{FF2B5EF4-FFF2-40B4-BE49-F238E27FC236}">
                <a16:creationId xmlns:a16="http://schemas.microsoft.com/office/drawing/2014/main" id="{0F9DD206-441F-7D4E-9A51-D2963B677C0A}"/>
              </a:ext>
            </a:extLst>
          </p:cNvPr>
          <p:cNvSpPr>
            <a:spLocks noGrp="1"/>
          </p:cNvSpPr>
          <p:nvPr>
            <p:ph type="sldNum" sz="quarter" idx="12"/>
          </p:nvPr>
        </p:nvSpPr>
        <p:spPr/>
        <p:txBody>
          <a:bodyPr/>
          <a:lstStyle/>
          <a:p>
            <a:pPr algn="r"/>
            <a:fld id="{A23E3DB6-7D61-2E4C-8C80-E9322AEA1496}" type="slidenum">
              <a:rPr lang="en-US" smtClean="0"/>
              <a:pPr algn="r"/>
              <a:t>57</a:t>
            </a:fld>
            <a:endParaRPr lang="en-US" dirty="0"/>
          </a:p>
        </p:txBody>
      </p:sp>
      <p:sp>
        <p:nvSpPr>
          <p:cNvPr id="21" name="Title 2">
            <a:extLst>
              <a:ext uri="{FF2B5EF4-FFF2-40B4-BE49-F238E27FC236}">
                <a16:creationId xmlns:a16="http://schemas.microsoft.com/office/drawing/2014/main" id="{3E5C46A9-4265-DB4E-B68F-038828B7A510}"/>
              </a:ext>
            </a:extLst>
          </p:cNvPr>
          <p:cNvSpPr>
            <a:spLocks noGrp="1"/>
          </p:cNvSpPr>
          <p:nvPr>
            <p:ph type="title"/>
          </p:nvPr>
        </p:nvSpPr>
        <p:spPr>
          <a:xfrm>
            <a:off x="515938" y="549275"/>
            <a:ext cx="11160124" cy="974725"/>
          </a:xfrm>
        </p:spPr>
        <p:txBody>
          <a:bodyPr/>
          <a:lstStyle/>
          <a:p>
            <a:r>
              <a:rPr lang="en-US" dirty="0"/>
              <a:t>Spot the difference.</a:t>
            </a:r>
            <a:br>
              <a:rPr lang="en-US" dirty="0"/>
            </a:br>
            <a:r>
              <a:rPr lang="en-US" sz="2000" dirty="0"/>
              <a:t>Hint: compare the shape of the tail.</a:t>
            </a:r>
          </a:p>
        </p:txBody>
      </p:sp>
      <p:sp>
        <p:nvSpPr>
          <p:cNvPr id="22" name="Rectangle 21">
            <a:extLst>
              <a:ext uri="{FF2B5EF4-FFF2-40B4-BE49-F238E27FC236}">
                <a16:creationId xmlns:a16="http://schemas.microsoft.com/office/drawing/2014/main" id="{751FB7A1-1C1E-464B-A006-336EF3687228}"/>
              </a:ext>
            </a:extLst>
          </p:cNvPr>
          <p:cNvSpPr/>
          <p:nvPr/>
        </p:nvSpPr>
        <p:spPr>
          <a:xfrm>
            <a:off x="539807" y="5272360"/>
            <a:ext cx="11136256" cy="824224"/>
          </a:xfrm>
          <a:prstGeom prst="rect">
            <a:avLst/>
          </a:prstGeom>
          <a:solidFill>
            <a:srgbClr val="363D41">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93422F-5240-DE41-8FD4-0550501C72E3}"/>
              </a:ext>
            </a:extLst>
          </p:cNvPr>
          <p:cNvSpPr txBox="1"/>
          <p:nvPr/>
        </p:nvSpPr>
        <p:spPr>
          <a:xfrm>
            <a:off x="7524920" y="5336528"/>
            <a:ext cx="3236976" cy="707886"/>
          </a:xfrm>
          <a:prstGeom prst="rect">
            <a:avLst/>
          </a:prstGeom>
          <a:noFill/>
        </p:spPr>
        <p:txBody>
          <a:bodyPr wrap="square" rtlCol="0">
            <a:spAutoFit/>
          </a:bodyPr>
          <a:lstStyle/>
          <a:p>
            <a:r>
              <a:rPr lang="en-AU" sz="4000" dirty="0">
                <a:solidFill>
                  <a:schemeClr val="bg1"/>
                </a:solidFill>
              </a:rPr>
              <a:t>Coral trout</a:t>
            </a:r>
          </a:p>
        </p:txBody>
      </p:sp>
      <p:sp>
        <p:nvSpPr>
          <p:cNvPr id="24" name="Freeform: Shape 6">
            <a:extLst>
              <a:ext uri="{FF2B5EF4-FFF2-40B4-BE49-F238E27FC236}">
                <a16:creationId xmlns:a16="http://schemas.microsoft.com/office/drawing/2014/main" id="{CB2C1F24-9CA1-D340-A6D6-DEBF264A73B6}"/>
              </a:ext>
            </a:extLst>
          </p:cNvPr>
          <p:cNvSpPr/>
          <p:nvPr/>
        </p:nvSpPr>
        <p:spPr>
          <a:xfrm>
            <a:off x="6419088" y="2759606"/>
            <a:ext cx="335607" cy="1592938"/>
          </a:xfrm>
          <a:custGeom>
            <a:avLst/>
            <a:gdLst>
              <a:gd name="connsiteX0" fmla="*/ 256032 w 294162"/>
              <a:gd name="connsiteY0" fmla="*/ 0 h 1444752"/>
              <a:gd name="connsiteX1" fmla="*/ 274320 w 294162"/>
              <a:gd name="connsiteY1" fmla="*/ 420624 h 1444752"/>
              <a:gd name="connsiteX2" fmla="*/ 292608 w 294162"/>
              <a:gd name="connsiteY2" fmla="*/ 475488 h 1444752"/>
              <a:gd name="connsiteX3" fmla="*/ 256032 w 294162"/>
              <a:gd name="connsiteY3" fmla="*/ 859536 h 1444752"/>
              <a:gd name="connsiteX4" fmla="*/ 219456 w 294162"/>
              <a:gd name="connsiteY4" fmla="*/ 932688 h 1444752"/>
              <a:gd name="connsiteX5" fmla="*/ 201168 w 294162"/>
              <a:gd name="connsiteY5" fmla="*/ 1024128 h 1444752"/>
              <a:gd name="connsiteX6" fmla="*/ 182880 w 294162"/>
              <a:gd name="connsiteY6" fmla="*/ 1152144 h 1444752"/>
              <a:gd name="connsiteX7" fmla="*/ 146304 w 294162"/>
              <a:gd name="connsiteY7" fmla="*/ 1261872 h 1444752"/>
              <a:gd name="connsiteX8" fmla="*/ 73152 w 294162"/>
              <a:gd name="connsiteY8" fmla="*/ 1371600 h 1444752"/>
              <a:gd name="connsiteX9" fmla="*/ 0 w 294162"/>
              <a:gd name="connsiteY9" fmla="*/ 1444752 h 144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162" h="1444752">
                <a:moveTo>
                  <a:pt x="256032" y="0"/>
                </a:moveTo>
                <a:cubicBezTo>
                  <a:pt x="262128" y="140208"/>
                  <a:pt x="263556" y="280697"/>
                  <a:pt x="274320" y="420624"/>
                </a:cubicBezTo>
                <a:cubicBezTo>
                  <a:pt x="275798" y="439844"/>
                  <a:pt x="292608" y="456211"/>
                  <a:pt x="292608" y="475488"/>
                </a:cubicBezTo>
                <a:cubicBezTo>
                  <a:pt x="292608" y="577167"/>
                  <a:pt x="305677" y="743698"/>
                  <a:pt x="256032" y="859536"/>
                </a:cubicBezTo>
                <a:cubicBezTo>
                  <a:pt x="245293" y="884594"/>
                  <a:pt x="231648" y="908304"/>
                  <a:pt x="219456" y="932688"/>
                </a:cubicBezTo>
                <a:cubicBezTo>
                  <a:pt x="213360" y="963168"/>
                  <a:pt x="206278" y="993467"/>
                  <a:pt x="201168" y="1024128"/>
                </a:cubicBezTo>
                <a:cubicBezTo>
                  <a:pt x="194082" y="1066647"/>
                  <a:pt x="192573" y="1110143"/>
                  <a:pt x="182880" y="1152144"/>
                </a:cubicBezTo>
                <a:cubicBezTo>
                  <a:pt x="174211" y="1189711"/>
                  <a:pt x="167690" y="1229793"/>
                  <a:pt x="146304" y="1261872"/>
                </a:cubicBezTo>
                <a:lnTo>
                  <a:pt x="73152" y="1371600"/>
                </a:lnTo>
                <a:cubicBezTo>
                  <a:pt x="29015" y="1437806"/>
                  <a:pt x="56235" y="1416634"/>
                  <a:pt x="0" y="144475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2535014A-CFE8-B141-A75C-92CFED043DB9}"/>
              </a:ext>
            </a:extLst>
          </p:cNvPr>
          <p:cNvSpPr txBox="1"/>
          <p:nvPr/>
        </p:nvSpPr>
        <p:spPr>
          <a:xfrm>
            <a:off x="6107935" y="1663031"/>
            <a:ext cx="2925871" cy="400110"/>
          </a:xfrm>
          <a:prstGeom prst="rect">
            <a:avLst/>
          </a:prstGeom>
          <a:noFill/>
        </p:spPr>
        <p:txBody>
          <a:bodyPr wrap="square" rtlCol="0">
            <a:spAutoFit/>
          </a:bodyPr>
          <a:lstStyle/>
          <a:p>
            <a:r>
              <a:rPr lang="en-AU" sz="2000" dirty="0">
                <a:solidFill>
                  <a:schemeClr val="bg1"/>
                </a:solidFill>
              </a:rPr>
              <a:t>CONCAVE TAIL</a:t>
            </a:r>
          </a:p>
        </p:txBody>
      </p:sp>
      <p:sp>
        <p:nvSpPr>
          <p:cNvPr id="26" name="TextBox 25">
            <a:extLst>
              <a:ext uri="{FF2B5EF4-FFF2-40B4-BE49-F238E27FC236}">
                <a16:creationId xmlns:a16="http://schemas.microsoft.com/office/drawing/2014/main" id="{39C9BDDB-1BA3-FF47-A801-8B83B43CD3B5}"/>
              </a:ext>
            </a:extLst>
          </p:cNvPr>
          <p:cNvSpPr txBox="1"/>
          <p:nvPr/>
        </p:nvSpPr>
        <p:spPr>
          <a:xfrm>
            <a:off x="520037" y="1665705"/>
            <a:ext cx="2925871" cy="400110"/>
          </a:xfrm>
          <a:prstGeom prst="rect">
            <a:avLst/>
          </a:prstGeom>
          <a:noFill/>
        </p:spPr>
        <p:txBody>
          <a:bodyPr wrap="square" rtlCol="0">
            <a:spAutoFit/>
          </a:bodyPr>
          <a:lstStyle/>
          <a:p>
            <a:r>
              <a:rPr lang="en-AU" sz="2000" dirty="0">
                <a:solidFill>
                  <a:schemeClr val="bg1"/>
                </a:solidFill>
              </a:rPr>
              <a:t>CONVEX TAIL</a:t>
            </a:r>
          </a:p>
        </p:txBody>
      </p:sp>
      <p:sp>
        <p:nvSpPr>
          <p:cNvPr id="27" name="Arrow: Right 12">
            <a:extLst>
              <a:ext uri="{FF2B5EF4-FFF2-40B4-BE49-F238E27FC236}">
                <a16:creationId xmlns:a16="http://schemas.microsoft.com/office/drawing/2014/main" id="{FA2B719D-121F-5D40-B9ED-E7B5C9DF89C2}"/>
              </a:ext>
            </a:extLst>
          </p:cNvPr>
          <p:cNvSpPr/>
          <p:nvPr/>
        </p:nvSpPr>
        <p:spPr>
          <a:xfrm rot="685233">
            <a:off x="5924062" y="3237346"/>
            <a:ext cx="606425" cy="7223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E8A4CF14-225D-714A-B61A-9B3E66C8E264}"/>
              </a:ext>
            </a:extLst>
          </p:cNvPr>
          <p:cNvSpPr txBox="1"/>
          <p:nvPr/>
        </p:nvSpPr>
        <p:spPr>
          <a:xfrm>
            <a:off x="922522" y="5336528"/>
            <a:ext cx="4336759" cy="707886"/>
          </a:xfrm>
          <a:prstGeom prst="rect">
            <a:avLst/>
          </a:prstGeom>
          <a:noFill/>
        </p:spPr>
        <p:txBody>
          <a:bodyPr wrap="square" rtlCol="0">
            <a:spAutoFit/>
          </a:bodyPr>
          <a:lstStyle/>
          <a:p>
            <a:pPr algn="ctr"/>
            <a:r>
              <a:rPr lang="en-AU" sz="4000" dirty="0">
                <a:solidFill>
                  <a:schemeClr val="bg1"/>
                </a:solidFill>
              </a:rPr>
              <a:t>Coral cod</a:t>
            </a:r>
          </a:p>
        </p:txBody>
      </p:sp>
      <p:sp>
        <p:nvSpPr>
          <p:cNvPr id="29" name="Freeform: Shape 9">
            <a:extLst>
              <a:ext uri="{FF2B5EF4-FFF2-40B4-BE49-F238E27FC236}">
                <a16:creationId xmlns:a16="http://schemas.microsoft.com/office/drawing/2014/main" id="{753D8BB1-4646-664B-A214-02A19540070A}"/>
              </a:ext>
            </a:extLst>
          </p:cNvPr>
          <p:cNvSpPr/>
          <p:nvPr/>
        </p:nvSpPr>
        <p:spPr>
          <a:xfrm>
            <a:off x="579539" y="2743200"/>
            <a:ext cx="504968" cy="1269732"/>
          </a:xfrm>
          <a:custGeom>
            <a:avLst/>
            <a:gdLst>
              <a:gd name="connsiteX0" fmla="*/ 504968 w 504968"/>
              <a:gd name="connsiteY0" fmla="*/ 0 h 1269732"/>
              <a:gd name="connsiteX1" fmla="*/ 436729 w 504968"/>
              <a:gd name="connsiteY1" fmla="*/ 27296 h 1269732"/>
              <a:gd name="connsiteX2" fmla="*/ 395786 w 504968"/>
              <a:gd name="connsiteY2" fmla="*/ 68239 h 1269732"/>
              <a:gd name="connsiteX3" fmla="*/ 341195 w 504968"/>
              <a:gd name="connsiteY3" fmla="*/ 81887 h 1269732"/>
              <a:gd name="connsiteX4" fmla="*/ 300251 w 504968"/>
              <a:gd name="connsiteY4" fmla="*/ 95534 h 1269732"/>
              <a:gd name="connsiteX5" fmla="*/ 204717 w 504968"/>
              <a:gd name="connsiteY5" fmla="*/ 163773 h 1269732"/>
              <a:gd name="connsiteX6" fmla="*/ 122830 w 504968"/>
              <a:gd name="connsiteY6" fmla="*/ 218364 h 1269732"/>
              <a:gd name="connsiteX7" fmla="*/ 68239 w 504968"/>
              <a:gd name="connsiteY7" fmla="*/ 300251 h 1269732"/>
              <a:gd name="connsiteX8" fmla="*/ 40944 w 504968"/>
              <a:gd name="connsiteY8" fmla="*/ 382137 h 1269732"/>
              <a:gd name="connsiteX9" fmla="*/ 27296 w 504968"/>
              <a:gd name="connsiteY9" fmla="*/ 423081 h 1269732"/>
              <a:gd name="connsiteX10" fmla="*/ 13648 w 504968"/>
              <a:gd name="connsiteY10" fmla="*/ 464024 h 1269732"/>
              <a:gd name="connsiteX11" fmla="*/ 0 w 504968"/>
              <a:gd name="connsiteY11" fmla="*/ 668740 h 1269732"/>
              <a:gd name="connsiteX12" fmla="*/ 27296 w 504968"/>
              <a:gd name="connsiteY12" fmla="*/ 1023582 h 1269732"/>
              <a:gd name="connsiteX13" fmla="*/ 40944 w 504968"/>
              <a:gd name="connsiteY13" fmla="*/ 1064525 h 1269732"/>
              <a:gd name="connsiteX14" fmla="*/ 81887 w 504968"/>
              <a:gd name="connsiteY14" fmla="*/ 1105469 h 1269732"/>
              <a:gd name="connsiteX15" fmla="*/ 109183 w 504968"/>
              <a:gd name="connsiteY15" fmla="*/ 1146412 h 1269732"/>
              <a:gd name="connsiteX16" fmla="*/ 150126 w 504968"/>
              <a:gd name="connsiteY16" fmla="*/ 1187355 h 1269732"/>
              <a:gd name="connsiteX17" fmla="*/ 177421 w 504968"/>
              <a:gd name="connsiteY17" fmla="*/ 1228299 h 1269732"/>
              <a:gd name="connsiteX18" fmla="*/ 272956 w 504968"/>
              <a:gd name="connsiteY18" fmla="*/ 1269242 h 1269732"/>
              <a:gd name="connsiteX19" fmla="*/ 286603 w 504968"/>
              <a:gd name="connsiteY19" fmla="*/ 1269242 h 12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968" h="1269732">
                <a:moveTo>
                  <a:pt x="504968" y="0"/>
                </a:moveTo>
                <a:cubicBezTo>
                  <a:pt x="482222" y="9099"/>
                  <a:pt x="457504" y="14312"/>
                  <a:pt x="436729" y="27296"/>
                </a:cubicBezTo>
                <a:cubicBezTo>
                  <a:pt x="420362" y="37525"/>
                  <a:pt x="412544" y="58663"/>
                  <a:pt x="395786" y="68239"/>
                </a:cubicBezTo>
                <a:cubicBezTo>
                  <a:pt x="379500" y="77545"/>
                  <a:pt x="359230" y="76734"/>
                  <a:pt x="341195" y="81887"/>
                </a:cubicBezTo>
                <a:cubicBezTo>
                  <a:pt x="327362" y="85839"/>
                  <a:pt x="313899" y="90985"/>
                  <a:pt x="300251" y="95534"/>
                </a:cubicBezTo>
                <a:cubicBezTo>
                  <a:pt x="227881" y="167906"/>
                  <a:pt x="294534" y="109883"/>
                  <a:pt x="204717" y="163773"/>
                </a:cubicBezTo>
                <a:cubicBezTo>
                  <a:pt x="176587" y="180651"/>
                  <a:pt x="122830" y="218364"/>
                  <a:pt x="122830" y="218364"/>
                </a:cubicBezTo>
                <a:cubicBezTo>
                  <a:pt x="77684" y="353809"/>
                  <a:pt x="153428" y="146910"/>
                  <a:pt x="68239" y="300251"/>
                </a:cubicBezTo>
                <a:cubicBezTo>
                  <a:pt x="54266" y="325402"/>
                  <a:pt x="50042" y="354842"/>
                  <a:pt x="40944" y="382137"/>
                </a:cubicBezTo>
                <a:lnTo>
                  <a:pt x="27296" y="423081"/>
                </a:lnTo>
                <a:lnTo>
                  <a:pt x="13648" y="464024"/>
                </a:lnTo>
                <a:cubicBezTo>
                  <a:pt x="9099" y="532263"/>
                  <a:pt x="0" y="600350"/>
                  <a:pt x="0" y="668740"/>
                </a:cubicBezTo>
                <a:cubicBezTo>
                  <a:pt x="0" y="744161"/>
                  <a:pt x="7108" y="922642"/>
                  <a:pt x="27296" y="1023582"/>
                </a:cubicBezTo>
                <a:cubicBezTo>
                  <a:pt x="30117" y="1037689"/>
                  <a:pt x="32964" y="1052555"/>
                  <a:pt x="40944" y="1064525"/>
                </a:cubicBezTo>
                <a:cubicBezTo>
                  <a:pt x="51650" y="1080584"/>
                  <a:pt x="69531" y="1090642"/>
                  <a:pt x="81887" y="1105469"/>
                </a:cubicBezTo>
                <a:cubicBezTo>
                  <a:pt x="92388" y="1118070"/>
                  <a:pt x="98682" y="1133811"/>
                  <a:pt x="109183" y="1146412"/>
                </a:cubicBezTo>
                <a:cubicBezTo>
                  <a:pt x="121539" y="1161239"/>
                  <a:pt x="137770" y="1172528"/>
                  <a:pt x="150126" y="1187355"/>
                </a:cubicBezTo>
                <a:cubicBezTo>
                  <a:pt x="160627" y="1199956"/>
                  <a:pt x="164820" y="1217798"/>
                  <a:pt x="177421" y="1228299"/>
                </a:cubicBezTo>
                <a:cubicBezTo>
                  <a:pt x="194160" y="1242248"/>
                  <a:pt x="248576" y="1263147"/>
                  <a:pt x="272956" y="1269242"/>
                </a:cubicBezTo>
                <a:cubicBezTo>
                  <a:pt x="277369" y="1270345"/>
                  <a:pt x="282054" y="1269242"/>
                  <a:pt x="286603" y="126924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15">
            <a:extLst>
              <a:ext uri="{FF2B5EF4-FFF2-40B4-BE49-F238E27FC236}">
                <a16:creationId xmlns:a16="http://schemas.microsoft.com/office/drawing/2014/main" id="{AFF3FCE4-FE51-984B-BA96-BECF74FB7772}"/>
              </a:ext>
            </a:extLst>
          </p:cNvPr>
          <p:cNvSpPr/>
          <p:nvPr/>
        </p:nvSpPr>
        <p:spPr>
          <a:xfrm rot="11199281">
            <a:off x="896113" y="3016877"/>
            <a:ext cx="606425" cy="7223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Multiplication Sign 1">
            <a:extLst>
              <a:ext uri="{FF2B5EF4-FFF2-40B4-BE49-F238E27FC236}">
                <a16:creationId xmlns:a16="http://schemas.microsoft.com/office/drawing/2014/main" id="{0F9A0B11-77E1-F546-A70A-E0C68CD7DD72}"/>
              </a:ext>
            </a:extLst>
          </p:cNvPr>
          <p:cNvSpPr/>
          <p:nvPr/>
        </p:nvSpPr>
        <p:spPr>
          <a:xfrm>
            <a:off x="4411016" y="5336528"/>
            <a:ext cx="755988" cy="707886"/>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32" name="TextBox 31">
            <a:extLst>
              <a:ext uri="{FF2B5EF4-FFF2-40B4-BE49-F238E27FC236}">
                <a16:creationId xmlns:a16="http://schemas.microsoft.com/office/drawing/2014/main" id="{433D081F-3913-9A4E-8787-B8675BDF6DBD}"/>
              </a:ext>
            </a:extLst>
          </p:cNvPr>
          <p:cNvSpPr txBox="1"/>
          <p:nvPr/>
        </p:nvSpPr>
        <p:spPr>
          <a:xfrm>
            <a:off x="10033595" y="5108396"/>
            <a:ext cx="800167" cy="1200329"/>
          </a:xfrm>
          <a:prstGeom prst="rect">
            <a:avLst/>
          </a:prstGeom>
          <a:noFill/>
        </p:spPr>
        <p:txBody>
          <a:bodyPr wrap="square" rtlCol="0">
            <a:spAutoFit/>
          </a:bodyPr>
          <a:lstStyle/>
          <a:p>
            <a:pPr marL="285750" indent="-285750">
              <a:buFont typeface="Wingdings" panose="05000000000000000000" pitchFamily="2" charset="2"/>
              <a:buChar char="ü"/>
            </a:pPr>
            <a:r>
              <a:rPr lang="en-AU" sz="7200" b="1" dirty="0">
                <a:solidFill>
                  <a:schemeClr val="bg1"/>
                </a:solidFill>
              </a:rPr>
              <a:t> </a:t>
            </a:r>
          </a:p>
        </p:txBody>
      </p:sp>
    </p:spTree>
    <p:extLst>
      <p:ext uri="{BB962C8B-B14F-4D97-AF65-F5344CB8AC3E}">
        <p14:creationId xmlns:p14="http://schemas.microsoft.com/office/powerpoint/2010/main" val="1821533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58</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pPr>
              <a:spcAft>
                <a:spcPts val="2400"/>
              </a:spcAft>
            </a:pPr>
            <a:r>
              <a:rPr lang="en-US" sz="2400" dirty="0">
                <a:solidFill>
                  <a:schemeClr val="accent2"/>
                </a:solidFill>
              </a:rPr>
              <a:t>Do not answer the question.</a:t>
            </a:r>
            <a:br>
              <a:rPr lang="en-US" sz="2400" dirty="0">
                <a:solidFill>
                  <a:schemeClr val="accent2"/>
                </a:solidFill>
              </a:rPr>
            </a:br>
            <a:r>
              <a:rPr lang="en-US" sz="2400" dirty="0">
                <a:solidFill>
                  <a:schemeClr val="accent2"/>
                </a:solidFill>
              </a:rPr>
              <a:t>Wait for an answer.</a:t>
            </a:r>
          </a:p>
          <a:p>
            <a:r>
              <a:rPr lang="en-US" sz="2400" dirty="0"/>
              <a:t>To calculate sustainable catch </a:t>
            </a:r>
            <a:br>
              <a:rPr lang="en-US" sz="2400" dirty="0"/>
            </a:br>
            <a:r>
              <a:rPr lang="en-US" sz="2400" dirty="0"/>
              <a:t>limits from </a:t>
            </a:r>
            <a:r>
              <a:rPr lang="en-US" sz="2400" dirty="0" smtClean="0"/>
              <a:t>accurate </a:t>
            </a:r>
            <a:r>
              <a:rPr lang="en-US" sz="2400" dirty="0"/>
              <a:t>estimates of population size.</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coral trout?</a:t>
            </a:r>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1481158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6DDB6A-5781-E349-AB08-1DEE7A864084}"/>
              </a:ext>
            </a:extLst>
          </p:cNvPr>
          <p:cNvSpPr>
            <a:spLocks noGrp="1"/>
          </p:cNvSpPr>
          <p:nvPr>
            <p:ph type="title"/>
          </p:nvPr>
        </p:nvSpPr>
        <p:spPr>
          <a:xfrm>
            <a:off x="515938" y="549275"/>
            <a:ext cx="11160124" cy="536575"/>
          </a:xfrm>
        </p:spPr>
        <p:txBody>
          <a:bodyPr/>
          <a:lstStyle/>
          <a:p>
            <a:pPr algn="ctr"/>
            <a:r>
              <a:rPr lang="en-AU" sz="4400" dirty="0"/>
              <a:t>Why count coral trout?</a:t>
            </a:r>
            <a:endParaRPr lang="en-US" i="1" dirty="0"/>
          </a:p>
        </p:txBody>
      </p:sp>
      <p:sp>
        <p:nvSpPr>
          <p:cNvPr id="4" name="Slide Number Placeholder 3">
            <a:extLst>
              <a:ext uri="{FF2B5EF4-FFF2-40B4-BE49-F238E27FC236}">
                <a16:creationId xmlns:a16="http://schemas.microsoft.com/office/drawing/2014/main" id="{A936AB26-2D15-3541-A9E9-C0EF0043F078}"/>
              </a:ext>
            </a:extLst>
          </p:cNvPr>
          <p:cNvSpPr>
            <a:spLocks noGrp="1"/>
          </p:cNvSpPr>
          <p:nvPr>
            <p:ph type="sldNum" sz="quarter" idx="12"/>
          </p:nvPr>
        </p:nvSpPr>
        <p:spPr/>
        <p:txBody>
          <a:bodyPr/>
          <a:lstStyle/>
          <a:p>
            <a:pPr algn="r"/>
            <a:fld id="{A23E3DB6-7D61-2E4C-8C80-E9322AEA1496}" type="slidenum">
              <a:rPr lang="en-US" smtClean="0"/>
              <a:pPr algn="r"/>
              <a:t>59</a:t>
            </a:fld>
            <a:endParaRPr lang="en-US" dirty="0"/>
          </a:p>
        </p:txBody>
      </p:sp>
      <p:pic>
        <p:nvPicPr>
          <p:cNvPr id="5" name="Picture 4">
            <a:extLst>
              <a:ext uri="{FF2B5EF4-FFF2-40B4-BE49-F238E27FC236}">
                <a16:creationId xmlns:a16="http://schemas.microsoft.com/office/drawing/2014/main" id="{310D6AD7-F5E0-1D41-A175-7B959C3D31EC}"/>
              </a:ext>
            </a:extLst>
          </p:cNvPr>
          <p:cNvPicPr>
            <a:picLocks noChangeAspect="1"/>
          </p:cNvPicPr>
          <p:nvPr/>
        </p:nvPicPr>
        <p:blipFill rotWithShape="1">
          <a:blip r:embed="rId4"/>
          <a:srcRect l="1533" t="1" r="5668" b="-1"/>
          <a:stretch/>
        </p:blipFill>
        <p:spPr>
          <a:xfrm>
            <a:off x="6107479" y="1769031"/>
            <a:ext cx="6084521" cy="4163303"/>
          </a:xfrm>
          <a:prstGeom prst="rect">
            <a:avLst/>
          </a:prstGeom>
        </p:spPr>
      </p:pic>
      <p:pic>
        <p:nvPicPr>
          <p:cNvPr id="6" name="Picture 5">
            <a:extLst>
              <a:ext uri="{FF2B5EF4-FFF2-40B4-BE49-F238E27FC236}">
                <a16:creationId xmlns:a16="http://schemas.microsoft.com/office/drawing/2014/main" id="{81393D33-A7CC-1442-8D41-BF617FE85A7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57" t="16275" r="19182" b="3383"/>
          <a:stretch/>
        </p:blipFill>
        <p:spPr>
          <a:xfrm>
            <a:off x="0" y="1769031"/>
            <a:ext cx="6107479" cy="4163303"/>
          </a:xfrm>
          <a:prstGeom prst="rect">
            <a:avLst/>
          </a:prstGeom>
        </p:spPr>
      </p:pic>
    </p:spTree>
    <p:extLst>
      <p:ext uri="{BB962C8B-B14F-4D97-AF65-F5344CB8AC3E}">
        <p14:creationId xmlns:p14="http://schemas.microsoft.com/office/powerpoint/2010/main" val="4289937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F3421-FFC7-2549-A907-4711010FAA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5" b="21555"/>
          <a:stretch/>
        </p:blipFill>
        <p:spPr>
          <a:xfrm>
            <a:off x="0" y="0"/>
            <a:ext cx="12192000" cy="6858000"/>
          </a:xfrm>
          <a:prstGeom prst="rect">
            <a:avLst/>
          </a:prstGeom>
        </p:spPr>
      </p:pic>
      <p:sp>
        <p:nvSpPr>
          <p:cNvPr id="5" name="Title 2">
            <a:extLst>
              <a:ext uri="{FF2B5EF4-FFF2-40B4-BE49-F238E27FC236}">
                <a16:creationId xmlns:a16="http://schemas.microsoft.com/office/drawing/2014/main" id="{C3C970B2-FE11-0246-952F-90CCBD300317}"/>
              </a:ext>
            </a:extLst>
          </p:cNvPr>
          <p:cNvSpPr txBox="1">
            <a:spLocks/>
          </p:cNvSpPr>
          <p:nvPr/>
        </p:nvSpPr>
        <p:spPr>
          <a:xfrm>
            <a:off x="515938" y="549275"/>
            <a:ext cx="5029839" cy="816387"/>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AU" sz="5400" dirty="0"/>
              <a:t>Citizen Science</a:t>
            </a:r>
            <a:endParaRPr lang="en-US" sz="5400" dirty="0"/>
          </a:p>
        </p:txBody>
      </p:sp>
    </p:spTree>
    <p:extLst>
      <p:ext uri="{BB962C8B-B14F-4D97-AF65-F5344CB8AC3E}">
        <p14:creationId xmlns:p14="http://schemas.microsoft.com/office/powerpoint/2010/main" val="22660285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60</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coral trout &lt; 38cm and &gt; 38cm?</a:t>
            </a:r>
          </a:p>
          <a:p>
            <a:r>
              <a:rPr lang="en-AU" sz="3200" dirty="0"/>
              <a:t>Check buddy pair/s </a:t>
            </a:r>
            <a:br>
              <a:rPr lang="en-AU" sz="3200" dirty="0"/>
            </a:br>
            <a:r>
              <a:rPr lang="en-AU" sz="3200" dirty="0"/>
              <a:t>counting coral trout have all their materials.</a:t>
            </a:r>
          </a:p>
        </p:txBody>
      </p:sp>
      <p:pic>
        <p:nvPicPr>
          <p:cNvPr id="7" name="Picture Placeholder 15">
            <a:extLst>
              <a:ext uri="{FF2B5EF4-FFF2-40B4-BE49-F238E27FC236}">
                <a16:creationId xmlns:a16="http://schemas.microsoft.com/office/drawing/2014/main" id="{F768C127-6D8F-DF4D-A8AF-E096B901EA7C}"/>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158884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61</a:t>
            </a:fld>
            <a:endParaRPr lang="en-US" dirty="0"/>
          </a:p>
        </p:txBody>
      </p:sp>
      <p:sp>
        <p:nvSpPr>
          <p:cNvPr id="6" name="Content Placeholder 2">
            <a:extLst>
              <a:ext uri="{FF2B5EF4-FFF2-40B4-BE49-F238E27FC236}">
                <a16:creationId xmlns:a16="http://schemas.microsoft.com/office/drawing/2014/main" id="{9D87F5C1-B3FD-E54F-AD1D-FD57C0C2F9B1}"/>
              </a:ext>
            </a:extLst>
          </p:cNvPr>
          <p:cNvSpPr>
            <a:spLocks noGrp="1"/>
          </p:cNvSpPr>
          <p:nvPr>
            <p:ph idx="1"/>
          </p:nvPr>
        </p:nvSpPr>
        <p:spPr>
          <a:xfrm>
            <a:off x="515939" y="549275"/>
            <a:ext cx="5389519" cy="5594349"/>
          </a:xfrm>
        </p:spPr>
        <p:txBody>
          <a:bodyPr/>
          <a:lstStyle/>
          <a:p>
            <a:pPr algn="ctr">
              <a:spcAft>
                <a:spcPts val="1800"/>
              </a:spcAft>
            </a:pPr>
            <a:r>
              <a:rPr lang="en-AU" dirty="0"/>
              <a:t>Who is counting coral trout?</a:t>
            </a:r>
          </a:p>
          <a:p>
            <a:pPr algn="ctr">
              <a:spcAft>
                <a:spcPts val="1800"/>
              </a:spcAft>
            </a:pPr>
            <a:r>
              <a:rPr lang="en-AU" sz="3200" dirty="0"/>
              <a:t>&lt;38cm / &gt;38cm</a:t>
            </a:r>
          </a:p>
        </p:txBody>
      </p:sp>
      <p:pic>
        <p:nvPicPr>
          <p:cNvPr id="7" name="Picture Placeholder 15">
            <a:extLst>
              <a:ext uri="{FF2B5EF4-FFF2-40B4-BE49-F238E27FC236}">
                <a16:creationId xmlns:a16="http://schemas.microsoft.com/office/drawing/2014/main" id="{68B03977-72D4-EB45-BEA4-69ACE21D678B}"/>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717750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62</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Maori wrasse</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Maori wrasse can become super friendly and are great for tourism. Unfortunately they are endangered. Why?</a:t>
            </a:r>
            <a:br>
              <a:rPr lang="en-US" sz="1600" b="1" dirty="0">
                <a:solidFill>
                  <a:schemeClr val="tx2"/>
                </a:solidFill>
              </a:rPr>
            </a:br>
            <a:r>
              <a:rPr lang="en-US" sz="1600" i="1" dirty="0">
                <a:solidFill>
                  <a:schemeClr val="tx2"/>
                </a:solidFill>
              </a:rPr>
              <a:t>Answer: </a:t>
            </a:r>
            <a:r>
              <a:rPr lang="en-US" sz="1600" i="1" dirty="0" smtClean="0">
                <a:solidFill>
                  <a:schemeClr val="tx2"/>
                </a:solidFill>
              </a:rPr>
              <a:t>Mostly </a:t>
            </a:r>
            <a:r>
              <a:rPr lang="en-US" sz="1600" i="1" dirty="0">
                <a:solidFill>
                  <a:schemeClr val="tx2"/>
                </a:solidFill>
              </a:rPr>
              <a:t>because they are a highly valued fish in the luxury live reef fish trade.</a:t>
            </a:r>
            <a:endParaRPr lang="en-US" i="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Maori wrasse, like all fish, have a protective mucous coating on their body. Why is it important not to touch the animals, including this friendly fish?</a:t>
            </a:r>
            <a:br>
              <a:rPr lang="en-US" sz="1600" b="1" dirty="0">
                <a:solidFill>
                  <a:schemeClr val="tx2"/>
                </a:solidFill>
              </a:rPr>
            </a:br>
            <a:r>
              <a:rPr lang="en-US" sz="1600" i="1" dirty="0">
                <a:solidFill>
                  <a:schemeClr val="tx2"/>
                </a:solidFill>
              </a:rPr>
              <a:t>Answer: </a:t>
            </a:r>
            <a:r>
              <a:rPr lang="en-US" sz="1600" i="1" dirty="0" smtClean="0">
                <a:solidFill>
                  <a:schemeClr val="tx2"/>
                </a:solidFill>
              </a:rPr>
              <a:t>It </a:t>
            </a:r>
            <a:r>
              <a:rPr lang="en-US" sz="1600" i="1" dirty="0">
                <a:solidFill>
                  <a:schemeClr val="tx2"/>
                </a:solidFill>
              </a:rPr>
              <a:t>removes the mucous and they can get sick.</a:t>
            </a:r>
            <a:r>
              <a:rPr lang="en-US" sz="1600" b="1" dirty="0"/>
              <a:t> </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Maori wrasse occupy limited home ranges. </a:t>
            </a:r>
          </a:p>
          <a:p>
            <a:pPr>
              <a:spcAft>
                <a:spcPts val="1200"/>
              </a:spcAft>
            </a:pPr>
            <a:r>
              <a:rPr lang="en-US" sz="1600" b="1" dirty="0">
                <a:solidFill>
                  <a:schemeClr val="tx2"/>
                </a:solidFill>
              </a:rPr>
              <a:t>Adults swim across the reefs during the day, resting at night in caves and under coral ledges. </a:t>
            </a:r>
          </a:p>
          <a:p>
            <a:pPr>
              <a:spcAft>
                <a:spcPts val="1200"/>
              </a:spcAft>
            </a:pPr>
            <a:r>
              <a:rPr lang="en-US" sz="1600" b="1" dirty="0">
                <a:solidFill>
                  <a:schemeClr val="tx2"/>
                </a:solidFill>
              </a:rPr>
              <a:t>They are </a:t>
            </a:r>
            <a:r>
              <a:rPr lang="en-US" sz="1600" b="1" u="sng" dirty="0">
                <a:solidFill>
                  <a:schemeClr val="tx2"/>
                </a:solidFill>
              </a:rPr>
              <a:t>ENDANGERED</a:t>
            </a:r>
            <a:r>
              <a:rPr lang="en-US" sz="1600" b="1" dirty="0">
                <a:solidFill>
                  <a:schemeClr val="tx2"/>
                </a:solidFill>
              </a:rPr>
              <a:t>.</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Resident Maori wrasse bring in lots of money to the tourism industry. How much would you pay to see one up close?</a:t>
            </a:r>
            <a:br>
              <a:rPr lang="en-US" sz="1600" b="1" dirty="0">
                <a:solidFill>
                  <a:schemeClr val="tx2"/>
                </a:solidFill>
              </a:rPr>
            </a:br>
            <a:r>
              <a:rPr lang="en-US" sz="1600" dirty="0">
                <a:solidFill>
                  <a:schemeClr val="tx2"/>
                </a:solidFill>
              </a:rPr>
              <a:t>This is an open inquiry question.</a:t>
            </a:r>
          </a:p>
          <a:p>
            <a:pPr algn="ctr">
              <a:spcAft>
                <a:spcPts val="1200"/>
              </a:spcAft>
            </a:pPr>
            <a:endParaRPr lang="en-US" sz="1600" b="1" dirty="0"/>
          </a:p>
        </p:txBody>
      </p:sp>
    </p:spTree>
    <p:extLst>
      <p:ext uri="{BB962C8B-B14F-4D97-AF65-F5344CB8AC3E}">
        <p14:creationId xmlns:p14="http://schemas.microsoft.com/office/powerpoint/2010/main" val="1571842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F838C1-CE38-F446-8260-DDCDD44C5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 b="25167"/>
          <a:stretch/>
        </p:blipFill>
        <p:spPr>
          <a:xfrm>
            <a:off x="0" y="0"/>
            <a:ext cx="12192000" cy="6858000"/>
          </a:xfrm>
          <a:prstGeom prst="rect">
            <a:avLst/>
          </a:prstGeom>
        </p:spPr>
      </p:pic>
      <p:sp>
        <p:nvSpPr>
          <p:cNvPr id="6" name="Title 2">
            <a:extLst>
              <a:ext uri="{FF2B5EF4-FFF2-40B4-BE49-F238E27FC236}">
                <a16:creationId xmlns:a16="http://schemas.microsoft.com/office/drawing/2014/main" id="{B460BCCE-F4E4-1342-9E9E-D887AF906CBC}"/>
              </a:ext>
            </a:extLst>
          </p:cNvPr>
          <p:cNvSpPr txBox="1">
            <a:spLocks/>
          </p:cNvSpPr>
          <p:nvPr/>
        </p:nvSpPr>
        <p:spPr>
          <a:xfrm>
            <a:off x="515936" y="565986"/>
            <a:ext cx="5990881" cy="1368831"/>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0"/>
              </a:spcBef>
              <a:spcAft>
                <a:spcPts val="1800"/>
              </a:spcAft>
            </a:pPr>
            <a:r>
              <a:rPr lang="en-US" sz="5400" dirty="0">
                <a:solidFill>
                  <a:schemeClr val="bg1"/>
                </a:solidFill>
              </a:rPr>
              <a:t>Maori wrasse</a:t>
            </a:r>
            <a:br>
              <a:rPr lang="en-US" sz="5400" dirty="0">
                <a:solidFill>
                  <a:schemeClr val="bg1"/>
                </a:solidFill>
              </a:rPr>
            </a:br>
            <a:r>
              <a:rPr lang="en-AU" sz="2000" dirty="0">
                <a:solidFill>
                  <a:schemeClr val="bg1"/>
                </a:solidFill>
              </a:rPr>
              <a:t>also called </a:t>
            </a:r>
            <a:r>
              <a:rPr lang="en-AU" sz="2000" dirty="0" err="1">
                <a:solidFill>
                  <a:schemeClr val="bg1"/>
                </a:solidFill>
              </a:rPr>
              <a:t>humphead</a:t>
            </a:r>
            <a:r>
              <a:rPr lang="en-AU" sz="2000" dirty="0">
                <a:solidFill>
                  <a:schemeClr val="bg1"/>
                </a:solidFill>
              </a:rPr>
              <a:t> wrasse or Napoleon wrasse.</a:t>
            </a:r>
            <a:endParaRPr lang="en-US" sz="2000" dirty="0">
              <a:solidFill>
                <a:schemeClr val="bg1"/>
              </a:solidFill>
            </a:endParaRPr>
          </a:p>
        </p:txBody>
      </p:sp>
      <p:sp>
        <p:nvSpPr>
          <p:cNvPr id="4" name="TextBox 3">
            <a:extLst>
              <a:ext uri="{FF2B5EF4-FFF2-40B4-BE49-F238E27FC236}">
                <a16:creationId xmlns:a16="http://schemas.microsoft.com/office/drawing/2014/main" id="{6E65F84F-3E9E-5A4F-B0E0-5584A2A3B927}"/>
              </a:ext>
            </a:extLst>
          </p:cNvPr>
          <p:cNvSpPr txBox="1"/>
          <p:nvPr/>
        </p:nvSpPr>
        <p:spPr>
          <a:xfrm>
            <a:off x="9700723" y="486817"/>
            <a:ext cx="2136947" cy="363736"/>
          </a:xfrm>
          <a:prstGeom prst="rect">
            <a:avLst/>
          </a:prstGeom>
          <a:noFill/>
        </p:spPr>
        <p:txBody>
          <a:bodyPr wrap="square">
            <a:spAutoFit/>
          </a:bodyPr>
          <a:lstStyle/>
          <a:p>
            <a:pPr algn="ctr"/>
            <a:r>
              <a:rPr lang="en-US" sz="2000" b="1" u="sng" dirty="0">
                <a:solidFill>
                  <a:schemeClr val="bg1"/>
                </a:solidFill>
              </a:rPr>
              <a:t>ENDANGERED</a:t>
            </a:r>
          </a:p>
        </p:txBody>
      </p:sp>
    </p:spTree>
    <p:extLst>
      <p:ext uri="{BB962C8B-B14F-4D97-AF65-F5344CB8AC3E}">
        <p14:creationId xmlns:p14="http://schemas.microsoft.com/office/powerpoint/2010/main" val="351875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D26315-251C-2543-8AB0-9F24F8EA2A71}"/>
              </a:ext>
            </a:extLst>
          </p:cNvPr>
          <p:cNvSpPr>
            <a:spLocks noGrp="1"/>
          </p:cNvSpPr>
          <p:nvPr>
            <p:ph type="sldNum" sz="quarter" idx="12"/>
          </p:nvPr>
        </p:nvSpPr>
        <p:spPr/>
        <p:txBody>
          <a:bodyPr/>
          <a:lstStyle/>
          <a:p>
            <a:pPr algn="r"/>
            <a:fld id="{275F0495-0EA6-8F48-9FDA-F603597FF733}" type="slidenum">
              <a:rPr lang="en-US" smtClean="0"/>
              <a:pPr algn="r"/>
              <a:t>64</a:t>
            </a:fld>
            <a:endParaRPr lang="en-US" dirty="0"/>
          </a:p>
        </p:txBody>
      </p:sp>
      <p:sp>
        <p:nvSpPr>
          <p:cNvPr id="5" name="TextBox 4">
            <a:extLst>
              <a:ext uri="{FF2B5EF4-FFF2-40B4-BE49-F238E27FC236}">
                <a16:creationId xmlns:a16="http://schemas.microsoft.com/office/drawing/2014/main" id="{A4224FE4-21A1-F944-AED3-4CF3A383723A}"/>
              </a:ext>
            </a:extLst>
          </p:cNvPr>
          <p:cNvSpPr txBox="1"/>
          <p:nvPr/>
        </p:nvSpPr>
        <p:spPr>
          <a:xfrm>
            <a:off x="535577" y="560813"/>
            <a:ext cx="3086100" cy="584775"/>
          </a:xfrm>
          <a:prstGeom prst="rect">
            <a:avLst/>
          </a:prstGeom>
          <a:noFill/>
        </p:spPr>
        <p:txBody>
          <a:bodyPr wrap="square" rtlCol="0">
            <a:spAutoFit/>
          </a:bodyPr>
          <a:lstStyle/>
          <a:p>
            <a:r>
              <a:rPr lang="en-AU" sz="3200" dirty="0">
                <a:solidFill>
                  <a:schemeClr val="bg1"/>
                </a:solidFill>
              </a:rPr>
              <a:t>Female</a:t>
            </a:r>
          </a:p>
        </p:txBody>
      </p:sp>
      <p:sp>
        <p:nvSpPr>
          <p:cNvPr id="6" name="TextBox 5">
            <a:extLst>
              <a:ext uri="{FF2B5EF4-FFF2-40B4-BE49-F238E27FC236}">
                <a16:creationId xmlns:a16="http://schemas.microsoft.com/office/drawing/2014/main" id="{B547F986-B14C-0D46-9261-4CB7D6EF8F6E}"/>
              </a:ext>
            </a:extLst>
          </p:cNvPr>
          <p:cNvSpPr txBox="1"/>
          <p:nvPr/>
        </p:nvSpPr>
        <p:spPr>
          <a:xfrm>
            <a:off x="6095999" y="560813"/>
            <a:ext cx="3086100" cy="584775"/>
          </a:xfrm>
          <a:prstGeom prst="rect">
            <a:avLst/>
          </a:prstGeom>
          <a:noFill/>
        </p:spPr>
        <p:txBody>
          <a:bodyPr wrap="square" rtlCol="0">
            <a:spAutoFit/>
          </a:bodyPr>
          <a:lstStyle/>
          <a:p>
            <a:r>
              <a:rPr lang="en-AU" sz="3200" dirty="0">
                <a:solidFill>
                  <a:schemeClr val="bg1"/>
                </a:solidFill>
              </a:rPr>
              <a:t>Male</a:t>
            </a:r>
          </a:p>
        </p:txBody>
      </p:sp>
      <p:pic>
        <p:nvPicPr>
          <p:cNvPr id="7" name="Picture 6">
            <a:extLst>
              <a:ext uri="{FF2B5EF4-FFF2-40B4-BE49-F238E27FC236}">
                <a16:creationId xmlns:a16="http://schemas.microsoft.com/office/drawing/2014/main" id="{F2561C6F-D032-5D46-B1B1-8263A395B2E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21" t="10010" r="5011" b="15150"/>
          <a:stretch/>
        </p:blipFill>
        <p:spPr>
          <a:xfrm>
            <a:off x="6096000" y="1364528"/>
            <a:ext cx="5560420" cy="2960729"/>
          </a:xfrm>
          <a:prstGeom prst="rect">
            <a:avLst/>
          </a:prstGeom>
        </p:spPr>
      </p:pic>
      <p:pic>
        <p:nvPicPr>
          <p:cNvPr id="8" name="Picture 7">
            <a:extLst>
              <a:ext uri="{FF2B5EF4-FFF2-40B4-BE49-F238E27FC236}">
                <a16:creationId xmlns:a16="http://schemas.microsoft.com/office/drawing/2014/main" id="{8DED54CE-D115-5F4A-A423-EDD65BE658F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827" b="17303"/>
          <a:stretch/>
        </p:blipFill>
        <p:spPr>
          <a:xfrm>
            <a:off x="535578" y="1364528"/>
            <a:ext cx="5560421" cy="2960729"/>
          </a:xfrm>
          <a:prstGeom prst="rect">
            <a:avLst/>
          </a:prstGeom>
        </p:spPr>
      </p:pic>
      <p:sp>
        <p:nvSpPr>
          <p:cNvPr id="9" name="TextBox 8">
            <a:extLst>
              <a:ext uri="{FF2B5EF4-FFF2-40B4-BE49-F238E27FC236}">
                <a16:creationId xmlns:a16="http://schemas.microsoft.com/office/drawing/2014/main" id="{9AA6E253-01C0-184D-ABBF-F90CE13E792D}"/>
              </a:ext>
            </a:extLst>
          </p:cNvPr>
          <p:cNvSpPr txBox="1"/>
          <p:nvPr/>
        </p:nvSpPr>
        <p:spPr>
          <a:xfrm>
            <a:off x="535577" y="4415854"/>
            <a:ext cx="4733109" cy="1323439"/>
          </a:xfrm>
          <a:prstGeom prst="rect">
            <a:avLst/>
          </a:prstGeom>
          <a:noFill/>
        </p:spPr>
        <p:txBody>
          <a:bodyPr wrap="square" numCol="1" rtlCol="0">
            <a:spAutoFit/>
          </a:bodyPr>
          <a:lstStyle/>
          <a:p>
            <a:pPr marL="342900" indent="-342900">
              <a:buFont typeface="Arial" panose="020B0604020202020204" pitchFamily="34" charset="0"/>
              <a:buChar char="•"/>
            </a:pPr>
            <a:r>
              <a:rPr lang="en-AU" sz="2000" dirty="0">
                <a:solidFill>
                  <a:schemeClr val="bg1"/>
                </a:solidFill>
              </a:rPr>
              <a:t>Bronze</a:t>
            </a:r>
          </a:p>
          <a:p>
            <a:pPr marL="342900" indent="-342900">
              <a:buFont typeface="Arial" panose="020B0604020202020204" pitchFamily="34" charset="0"/>
              <a:buChar char="•"/>
            </a:pPr>
            <a:r>
              <a:rPr lang="en-AU" sz="2000" dirty="0">
                <a:solidFill>
                  <a:schemeClr val="bg1"/>
                </a:solidFill>
              </a:rPr>
              <a:t>No hump</a:t>
            </a:r>
          </a:p>
          <a:p>
            <a:pPr marL="342900" indent="-342900">
              <a:buFont typeface="Arial" panose="020B0604020202020204" pitchFamily="34" charset="0"/>
              <a:buChar char="•"/>
            </a:pPr>
            <a:r>
              <a:rPr lang="en-AU" sz="2000" dirty="0">
                <a:solidFill>
                  <a:schemeClr val="bg1"/>
                </a:solidFill>
              </a:rPr>
              <a:t>Smaller</a:t>
            </a:r>
          </a:p>
          <a:p>
            <a:pPr marL="342900" indent="-342900">
              <a:buFont typeface="Arial" panose="020B0604020202020204" pitchFamily="34" charset="0"/>
              <a:buChar char="•"/>
            </a:pPr>
            <a:r>
              <a:rPr lang="en-AU" sz="2000" dirty="0">
                <a:solidFill>
                  <a:schemeClr val="bg1"/>
                </a:solidFill>
              </a:rPr>
              <a:t>0–9 years</a:t>
            </a:r>
          </a:p>
        </p:txBody>
      </p:sp>
      <p:sp>
        <p:nvSpPr>
          <p:cNvPr id="10" name="TextBox 9">
            <a:extLst>
              <a:ext uri="{FF2B5EF4-FFF2-40B4-BE49-F238E27FC236}">
                <a16:creationId xmlns:a16="http://schemas.microsoft.com/office/drawing/2014/main" id="{61312C47-7ED2-1C4C-BCC1-63895D2BDEBD}"/>
              </a:ext>
            </a:extLst>
          </p:cNvPr>
          <p:cNvSpPr txBox="1"/>
          <p:nvPr/>
        </p:nvSpPr>
        <p:spPr>
          <a:xfrm>
            <a:off x="6096000" y="4415854"/>
            <a:ext cx="5123544" cy="1323439"/>
          </a:xfrm>
          <a:prstGeom prst="rect">
            <a:avLst/>
          </a:prstGeom>
          <a:noFill/>
        </p:spPr>
        <p:txBody>
          <a:bodyPr wrap="square" numCol="1" rtlCol="0">
            <a:spAutoFit/>
          </a:bodyPr>
          <a:lstStyle/>
          <a:p>
            <a:pPr marL="342900" indent="-342900">
              <a:buFont typeface="Arial" panose="020B0604020202020204" pitchFamily="34" charset="0"/>
              <a:buChar char="•"/>
            </a:pPr>
            <a:r>
              <a:rPr lang="en-AU" sz="2000" dirty="0">
                <a:solidFill>
                  <a:schemeClr val="bg1"/>
                </a:solidFill>
              </a:rPr>
              <a:t>Blue-green</a:t>
            </a:r>
          </a:p>
          <a:p>
            <a:pPr marL="342900" indent="-342900">
              <a:buFont typeface="Arial" panose="020B0604020202020204" pitchFamily="34" charset="0"/>
              <a:buChar char="•"/>
            </a:pPr>
            <a:r>
              <a:rPr lang="en-AU" sz="2000" dirty="0">
                <a:solidFill>
                  <a:schemeClr val="bg1"/>
                </a:solidFill>
              </a:rPr>
              <a:t>Hump </a:t>
            </a:r>
          </a:p>
          <a:p>
            <a:pPr marL="342900" indent="-342900">
              <a:buFont typeface="Arial" panose="020B0604020202020204" pitchFamily="34" charset="0"/>
              <a:buChar char="•"/>
            </a:pPr>
            <a:r>
              <a:rPr lang="en-AU" sz="2000" dirty="0">
                <a:solidFill>
                  <a:schemeClr val="bg1"/>
                </a:solidFill>
              </a:rPr>
              <a:t>Bigger</a:t>
            </a:r>
          </a:p>
          <a:p>
            <a:pPr marL="342900" indent="-342900">
              <a:buFont typeface="Arial" panose="020B0604020202020204" pitchFamily="34" charset="0"/>
              <a:buChar char="•"/>
            </a:pPr>
            <a:r>
              <a:rPr lang="en-AU" sz="2000" dirty="0">
                <a:solidFill>
                  <a:schemeClr val="bg1"/>
                </a:solidFill>
              </a:rPr>
              <a:t>9–30 years</a:t>
            </a:r>
          </a:p>
        </p:txBody>
      </p:sp>
    </p:spTree>
    <p:extLst>
      <p:ext uri="{BB962C8B-B14F-4D97-AF65-F5344CB8AC3E}">
        <p14:creationId xmlns:p14="http://schemas.microsoft.com/office/powerpoint/2010/main" val="28437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65</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pPr>
              <a:spcAft>
                <a:spcPts val="2400"/>
              </a:spcAft>
            </a:pPr>
            <a:r>
              <a:rPr lang="en-US" sz="2400" dirty="0">
                <a:solidFill>
                  <a:schemeClr val="accent2"/>
                </a:solidFill>
              </a:rPr>
              <a:t>Do not answer the question.</a:t>
            </a:r>
            <a:br>
              <a:rPr lang="en-US" sz="2400" dirty="0">
                <a:solidFill>
                  <a:schemeClr val="accent2"/>
                </a:solidFill>
              </a:rPr>
            </a:br>
            <a:r>
              <a:rPr lang="en-US" sz="2400" dirty="0">
                <a:solidFill>
                  <a:schemeClr val="accent2"/>
                </a:solidFill>
              </a:rPr>
              <a:t>Wait for an answer.</a:t>
            </a:r>
          </a:p>
          <a:p>
            <a:r>
              <a:rPr lang="en-US" sz="2400" dirty="0"/>
              <a:t>Maori wrasse are listed as </a:t>
            </a:r>
            <a:r>
              <a:rPr lang="en-US" sz="2400" dirty="0" smtClean="0"/>
              <a:t>endangered</a:t>
            </a:r>
            <a:r>
              <a:rPr lang="en-US" sz="2400" dirty="0"/>
              <a:t>.</a:t>
            </a:r>
          </a:p>
          <a:p>
            <a:r>
              <a:rPr lang="en-US" sz="2400" dirty="0"/>
              <a:t>We need them because they are great for tourism and they help protect corals, and the Reef, by feeding on crown-of-thorns starfish.</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a:t>
            </a:r>
            <a:r>
              <a:rPr lang="en-AU" sz="4400" dirty="0" smtClean="0"/>
              <a:t>Maori wrasse?</a:t>
            </a:r>
            <a:endParaRPr lang="en-AU" sz="4400" dirty="0"/>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pic>
        <p:nvPicPr>
          <p:cNvPr id="7" name="Picture 6">
            <a:extLst>
              <a:ext uri="{FF2B5EF4-FFF2-40B4-BE49-F238E27FC236}">
                <a16:creationId xmlns:a16="http://schemas.microsoft.com/office/drawing/2014/main" id="{1B21FC7C-1D5F-3C4E-A7B4-BDF53E62B3DE}"/>
              </a:ext>
            </a:extLst>
          </p:cNvPr>
          <p:cNvPicPr>
            <a:picLocks noChangeAspect="1"/>
          </p:cNvPicPr>
          <p:nvPr/>
        </p:nvPicPr>
        <p:blipFill>
          <a:blip r:embed="rId4"/>
          <a:stretch>
            <a:fillRect/>
          </a:stretch>
        </p:blipFill>
        <p:spPr>
          <a:xfrm>
            <a:off x="8981879" y="2119685"/>
            <a:ext cx="2596711" cy="1027144"/>
          </a:xfrm>
          <a:prstGeom prst="rect">
            <a:avLst/>
          </a:prstGeom>
        </p:spPr>
      </p:pic>
    </p:spTree>
    <p:extLst>
      <p:ext uri="{BB962C8B-B14F-4D97-AF65-F5344CB8AC3E}">
        <p14:creationId xmlns:p14="http://schemas.microsoft.com/office/powerpoint/2010/main" val="2117291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B6F5E7-C535-D54D-AC83-AAADDF53A5B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345" t="2466"/>
          <a:stretch/>
        </p:blipFill>
        <p:spPr>
          <a:xfrm>
            <a:off x="1" y="1788558"/>
            <a:ext cx="6096000" cy="4143774"/>
          </a:xfrm>
          <a:prstGeom prst="rect">
            <a:avLst/>
          </a:prstGeom>
        </p:spPr>
      </p:pic>
      <p:pic>
        <p:nvPicPr>
          <p:cNvPr id="13" name="Picture 12">
            <a:extLst>
              <a:ext uri="{FF2B5EF4-FFF2-40B4-BE49-F238E27FC236}">
                <a16:creationId xmlns:a16="http://schemas.microsoft.com/office/drawing/2014/main" id="{A1041200-20F9-0344-AE1F-EAEECD0756D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88" t="14559" r="17408" b="2106"/>
          <a:stretch/>
        </p:blipFill>
        <p:spPr>
          <a:xfrm>
            <a:off x="6096000" y="1788558"/>
            <a:ext cx="6096000" cy="4143774"/>
          </a:xfrm>
          <a:prstGeom prst="rect">
            <a:avLst/>
          </a:prstGeom>
        </p:spPr>
      </p:pic>
      <p:sp>
        <p:nvSpPr>
          <p:cNvPr id="4" name="Slide Number Placeholder 3">
            <a:extLst>
              <a:ext uri="{FF2B5EF4-FFF2-40B4-BE49-F238E27FC236}">
                <a16:creationId xmlns:a16="http://schemas.microsoft.com/office/drawing/2014/main" id="{CF57B221-1CAE-2B45-90FA-330DF3028981}"/>
              </a:ext>
            </a:extLst>
          </p:cNvPr>
          <p:cNvSpPr>
            <a:spLocks noGrp="1"/>
          </p:cNvSpPr>
          <p:nvPr>
            <p:ph type="sldNum" sz="quarter" idx="12"/>
          </p:nvPr>
        </p:nvSpPr>
        <p:spPr/>
        <p:txBody>
          <a:bodyPr/>
          <a:lstStyle/>
          <a:p>
            <a:pPr algn="r"/>
            <a:fld id="{A23E3DB6-7D61-2E4C-8C80-E9322AEA1496}" type="slidenum">
              <a:rPr lang="en-US" smtClean="0"/>
              <a:pPr algn="r"/>
              <a:t>66</a:t>
            </a:fld>
            <a:endParaRPr lang="en-US" dirty="0"/>
          </a:p>
        </p:txBody>
      </p:sp>
      <p:sp>
        <p:nvSpPr>
          <p:cNvPr id="5" name="Title 4">
            <a:extLst>
              <a:ext uri="{FF2B5EF4-FFF2-40B4-BE49-F238E27FC236}">
                <a16:creationId xmlns:a16="http://schemas.microsoft.com/office/drawing/2014/main" id="{87F34E28-8A92-A048-B894-49E0621CC3BF}"/>
              </a:ext>
            </a:extLst>
          </p:cNvPr>
          <p:cNvSpPr>
            <a:spLocks noGrp="1"/>
          </p:cNvSpPr>
          <p:nvPr>
            <p:ph type="title" idx="4294967295"/>
          </p:nvPr>
        </p:nvSpPr>
        <p:spPr>
          <a:xfrm>
            <a:off x="515938" y="528009"/>
            <a:ext cx="11160125" cy="536575"/>
          </a:xfrm>
          <a:prstGeom prst="rect">
            <a:avLst/>
          </a:prstGeom>
        </p:spPr>
        <p:txBody>
          <a:bodyPr/>
          <a:lstStyle/>
          <a:p>
            <a:pPr algn="ctr"/>
            <a:r>
              <a:rPr lang="en-AU" dirty="0">
                <a:solidFill>
                  <a:schemeClr val="bg1"/>
                </a:solidFill>
              </a:rPr>
              <a:t>Why count Maori wrasse?</a:t>
            </a:r>
            <a:endParaRPr lang="en-US" dirty="0">
              <a:solidFill>
                <a:schemeClr val="bg1"/>
              </a:solidFill>
            </a:endParaRPr>
          </a:p>
        </p:txBody>
      </p:sp>
      <p:sp>
        <p:nvSpPr>
          <p:cNvPr id="11" name="TextBox 10">
            <a:extLst>
              <a:ext uri="{FF2B5EF4-FFF2-40B4-BE49-F238E27FC236}">
                <a16:creationId xmlns:a16="http://schemas.microsoft.com/office/drawing/2014/main" id="{23D28B51-B1F9-4A40-92E3-2C285AD03DE3}"/>
              </a:ext>
            </a:extLst>
          </p:cNvPr>
          <p:cNvSpPr txBox="1"/>
          <p:nvPr/>
        </p:nvSpPr>
        <p:spPr>
          <a:xfrm>
            <a:off x="5125655" y="5489130"/>
            <a:ext cx="904085" cy="338554"/>
          </a:xfrm>
          <a:prstGeom prst="rect">
            <a:avLst/>
          </a:prstGeom>
          <a:solidFill>
            <a:schemeClr val="tx2"/>
          </a:solidFill>
          <a:ln>
            <a:noFill/>
          </a:ln>
        </p:spPr>
        <p:txBody>
          <a:bodyPr wrap="square" rtlCol="0">
            <a:spAutoFit/>
          </a:bodyPr>
          <a:lstStyle/>
          <a:p>
            <a:pPr algn="ctr"/>
            <a:r>
              <a:rPr lang="en-AU" sz="1600" dirty="0">
                <a:solidFill>
                  <a:schemeClr val="bg1"/>
                </a:solidFill>
              </a:rPr>
              <a:t>Female</a:t>
            </a:r>
          </a:p>
        </p:txBody>
      </p:sp>
      <p:sp>
        <p:nvSpPr>
          <p:cNvPr id="12" name="TextBox 11">
            <a:extLst>
              <a:ext uri="{FF2B5EF4-FFF2-40B4-BE49-F238E27FC236}">
                <a16:creationId xmlns:a16="http://schemas.microsoft.com/office/drawing/2014/main" id="{EED41314-1770-944E-AF22-998065031783}"/>
              </a:ext>
            </a:extLst>
          </p:cNvPr>
          <p:cNvSpPr txBox="1"/>
          <p:nvPr/>
        </p:nvSpPr>
        <p:spPr>
          <a:xfrm>
            <a:off x="11463341" y="5489130"/>
            <a:ext cx="652348" cy="338554"/>
          </a:xfrm>
          <a:prstGeom prst="rect">
            <a:avLst/>
          </a:prstGeom>
          <a:solidFill>
            <a:schemeClr val="tx2"/>
          </a:solidFill>
          <a:ln>
            <a:noFill/>
          </a:ln>
        </p:spPr>
        <p:txBody>
          <a:bodyPr wrap="square" rtlCol="0">
            <a:spAutoFit/>
          </a:bodyPr>
          <a:lstStyle/>
          <a:p>
            <a:pPr algn="ctr"/>
            <a:r>
              <a:rPr lang="en-AU" sz="1600" dirty="0">
                <a:solidFill>
                  <a:schemeClr val="bg1"/>
                </a:solidFill>
              </a:rPr>
              <a:t>Male</a:t>
            </a:r>
          </a:p>
        </p:txBody>
      </p:sp>
      <p:sp>
        <p:nvSpPr>
          <p:cNvPr id="16" name="TextBox 15">
            <a:extLst>
              <a:ext uri="{FF2B5EF4-FFF2-40B4-BE49-F238E27FC236}">
                <a16:creationId xmlns:a16="http://schemas.microsoft.com/office/drawing/2014/main" id="{0D2CF772-2875-254F-AEF8-59C9FA14B72E}"/>
              </a:ext>
            </a:extLst>
          </p:cNvPr>
          <p:cNvSpPr txBox="1"/>
          <p:nvPr/>
        </p:nvSpPr>
        <p:spPr>
          <a:xfrm>
            <a:off x="10045002" y="1808654"/>
            <a:ext cx="2136947" cy="400110"/>
          </a:xfrm>
          <a:prstGeom prst="rect">
            <a:avLst/>
          </a:prstGeom>
          <a:noFill/>
        </p:spPr>
        <p:txBody>
          <a:bodyPr wrap="square">
            <a:spAutoFit/>
          </a:bodyPr>
          <a:lstStyle/>
          <a:p>
            <a:pPr algn="ctr"/>
            <a:r>
              <a:rPr lang="en-US" sz="2000" b="1" u="sng" dirty="0">
                <a:solidFill>
                  <a:schemeClr val="bg1"/>
                </a:solidFill>
              </a:rPr>
              <a:t>ENDANGERED</a:t>
            </a:r>
          </a:p>
        </p:txBody>
      </p:sp>
      <p:sp>
        <p:nvSpPr>
          <p:cNvPr id="9" name="TextBox 8">
            <a:extLst>
              <a:ext uri="{FF2B5EF4-FFF2-40B4-BE49-F238E27FC236}">
                <a16:creationId xmlns:a16="http://schemas.microsoft.com/office/drawing/2014/main" id="{4F0CC4C8-439A-A24F-8E06-A991F08811EC}"/>
              </a:ext>
            </a:extLst>
          </p:cNvPr>
          <p:cNvSpPr txBox="1"/>
          <p:nvPr/>
        </p:nvSpPr>
        <p:spPr>
          <a:xfrm>
            <a:off x="4049486" y="1808654"/>
            <a:ext cx="2023065" cy="400110"/>
          </a:xfrm>
          <a:prstGeom prst="rect">
            <a:avLst/>
          </a:prstGeom>
          <a:noFill/>
        </p:spPr>
        <p:txBody>
          <a:bodyPr wrap="square">
            <a:spAutoFit/>
          </a:bodyPr>
          <a:lstStyle/>
          <a:p>
            <a:pPr algn="ctr"/>
            <a:r>
              <a:rPr lang="en-US" sz="2000" b="1" u="sng" dirty="0">
                <a:solidFill>
                  <a:schemeClr val="bg1"/>
                </a:solidFill>
              </a:rPr>
              <a:t>ENDANGERED</a:t>
            </a:r>
          </a:p>
        </p:txBody>
      </p:sp>
      <p:pic>
        <p:nvPicPr>
          <p:cNvPr id="15" name="Picture 14">
            <a:extLst>
              <a:ext uri="{FF2B5EF4-FFF2-40B4-BE49-F238E27FC236}">
                <a16:creationId xmlns:a16="http://schemas.microsoft.com/office/drawing/2014/main" id="{5CEAA405-B9D8-9047-8BF2-E20C75DEFF8B}"/>
              </a:ext>
            </a:extLst>
          </p:cNvPr>
          <p:cNvPicPr>
            <a:picLocks noChangeAspect="1"/>
          </p:cNvPicPr>
          <p:nvPr/>
        </p:nvPicPr>
        <p:blipFill>
          <a:blip r:embed="rId6"/>
          <a:stretch>
            <a:fillRect/>
          </a:stretch>
        </p:blipFill>
        <p:spPr>
          <a:xfrm>
            <a:off x="4543958" y="3117111"/>
            <a:ext cx="3104087" cy="1227839"/>
          </a:xfrm>
          <a:prstGeom prst="rect">
            <a:avLst/>
          </a:prstGeom>
          <a:ln w="57150">
            <a:solidFill>
              <a:schemeClr val="tx1"/>
            </a:solidFill>
          </a:ln>
        </p:spPr>
      </p:pic>
    </p:spTree>
    <p:extLst>
      <p:ext uri="{BB962C8B-B14F-4D97-AF65-F5344CB8AC3E}">
        <p14:creationId xmlns:p14="http://schemas.microsoft.com/office/powerpoint/2010/main" val="940231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67</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male and female Maori wrasse?</a:t>
            </a:r>
          </a:p>
          <a:p>
            <a:r>
              <a:rPr lang="en-AU" sz="3200" dirty="0"/>
              <a:t>Check buddy pair/s </a:t>
            </a:r>
            <a:br>
              <a:rPr lang="en-AU" sz="3200" dirty="0"/>
            </a:br>
            <a:r>
              <a:rPr lang="en-AU" sz="3200" dirty="0"/>
              <a:t>counting Maori wrasse have all their materials.</a:t>
            </a:r>
          </a:p>
        </p:txBody>
      </p:sp>
      <p:pic>
        <p:nvPicPr>
          <p:cNvPr id="8" name="Picture Placeholder 15">
            <a:extLst>
              <a:ext uri="{FF2B5EF4-FFF2-40B4-BE49-F238E27FC236}">
                <a16:creationId xmlns:a16="http://schemas.microsoft.com/office/drawing/2014/main" id="{A6CC5315-6DFC-5549-98B1-7BE74986BD92}"/>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8535248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68</a:t>
            </a:fld>
            <a:endParaRPr lang="en-US" dirty="0"/>
          </a:p>
        </p:txBody>
      </p:sp>
      <p:sp>
        <p:nvSpPr>
          <p:cNvPr id="11" name="Content Placeholder 2">
            <a:extLst>
              <a:ext uri="{FF2B5EF4-FFF2-40B4-BE49-F238E27FC236}">
                <a16:creationId xmlns:a16="http://schemas.microsoft.com/office/drawing/2014/main" id="{5DFFC4D0-93AD-FE45-842C-2A64B78F5BEE}"/>
              </a:ext>
            </a:extLst>
          </p:cNvPr>
          <p:cNvSpPr>
            <a:spLocks noGrp="1"/>
          </p:cNvSpPr>
          <p:nvPr>
            <p:ph idx="1"/>
          </p:nvPr>
        </p:nvSpPr>
        <p:spPr>
          <a:xfrm>
            <a:off x="515939" y="549275"/>
            <a:ext cx="5389519" cy="5594349"/>
          </a:xfrm>
        </p:spPr>
        <p:txBody>
          <a:bodyPr/>
          <a:lstStyle/>
          <a:p>
            <a:pPr algn="ctr">
              <a:spcAft>
                <a:spcPts val="1800"/>
              </a:spcAft>
            </a:pPr>
            <a:r>
              <a:rPr lang="en-AU" dirty="0"/>
              <a:t>Who is counting Maori wrasse?</a:t>
            </a:r>
          </a:p>
          <a:p>
            <a:pPr algn="ctr">
              <a:spcAft>
                <a:spcPts val="1800"/>
              </a:spcAft>
            </a:pPr>
            <a:r>
              <a:rPr lang="en-AU" sz="3200" i="1" dirty="0"/>
              <a:t>Female and Male</a:t>
            </a:r>
          </a:p>
        </p:txBody>
      </p:sp>
      <p:pic>
        <p:nvPicPr>
          <p:cNvPr id="8" name="Picture Placeholder 15">
            <a:extLst>
              <a:ext uri="{FF2B5EF4-FFF2-40B4-BE49-F238E27FC236}">
                <a16:creationId xmlns:a16="http://schemas.microsoft.com/office/drawing/2014/main" id="{387366FD-CA0F-5A4B-9DA9-0CB8B71849AD}"/>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480823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69</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Sea turtles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What do sea turtles eat that look like jellyfish?</a:t>
            </a:r>
            <a:br>
              <a:rPr lang="en-US" sz="1600" b="1" dirty="0">
                <a:solidFill>
                  <a:schemeClr val="tx2"/>
                </a:solidFill>
              </a:rPr>
            </a:br>
            <a:r>
              <a:rPr lang="en-US" sz="1600" i="1" dirty="0">
                <a:solidFill>
                  <a:schemeClr val="tx2"/>
                </a:solidFill>
              </a:rPr>
              <a:t>Answer: </a:t>
            </a:r>
            <a:r>
              <a:rPr lang="en-US" sz="1600" i="1" dirty="0" smtClean="0">
                <a:solidFill>
                  <a:schemeClr val="tx2"/>
                </a:solidFill>
              </a:rPr>
              <a:t>Plastic </a:t>
            </a:r>
            <a:r>
              <a:rPr lang="en-US" sz="1600" i="1" dirty="0">
                <a:solidFill>
                  <a:schemeClr val="tx2"/>
                </a:solidFill>
              </a:rPr>
              <a:t>bags.</a:t>
            </a:r>
          </a:p>
          <a:p>
            <a:pPr>
              <a:spcAft>
                <a:spcPts val="1200"/>
              </a:spcAft>
            </a:pPr>
            <a:r>
              <a:rPr lang="en-US" sz="1600" b="1" dirty="0">
                <a:solidFill>
                  <a:schemeClr val="tx2"/>
                </a:solidFill>
              </a:rPr>
              <a:t>What do turtles get entangled in?</a:t>
            </a:r>
            <a:br>
              <a:rPr lang="en-US" sz="1600" b="1" dirty="0">
                <a:solidFill>
                  <a:schemeClr val="tx2"/>
                </a:solidFill>
              </a:rPr>
            </a:br>
            <a:r>
              <a:rPr lang="en-US" sz="1600" i="1" dirty="0">
                <a:solidFill>
                  <a:schemeClr val="tx2"/>
                </a:solidFill>
              </a:rPr>
              <a:t>Answer: </a:t>
            </a:r>
            <a:r>
              <a:rPr lang="en-US" sz="1600" i="1" dirty="0" smtClean="0">
                <a:solidFill>
                  <a:schemeClr val="tx2"/>
                </a:solidFill>
              </a:rPr>
              <a:t>Discarded </a:t>
            </a:r>
            <a:r>
              <a:rPr lang="en-US" sz="1600" i="1" dirty="0">
                <a:solidFill>
                  <a:schemeClr val="tx2"/>
                </a:solidFill>
              </a:rPr>
              <a:t>fishing gear and other marine debris.</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678917"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When is turtle breeding season? </a:t>
            </a:r>
            <a:br>
              <a:rPr lang="en-US" sz="1600" b="1" dirty="0">
                <a:solidFill>
                  <a:schemeClr val="tx2"/>
                </a:solidFill>
              </a:rPr>
            </a:br>
            <a:r>
              <a:rPr lang="en-US" sz="1600" i="1" dirty="0">
                <a:solidFill>
                  <a:schemeClr val="tx2"/>
                </a:solidFill>
              </a:rPr>
              <a:t>Answer: </a:t>
            </a:r>
            <a:r>
              <a:rPr lang="en-US" sz="1600" i="1" dirty="0" smtClean="0">
                <a:solidFill>
                  <a:schemeClr val="tx2"/>
                </a:solidFill>
              </a:rPr>
              <a:t>Summer</a:t>
            </a:r>
            <a:r>
              <a:rPr lang="en-US" sz="1600" i="1" dirty="0">
                <a:solidFill>
                  <a:schemeClr val="tx2"/>
                </a:solidFill>
              </a:rPr>
              <a:t>.</a:t>
            </a:r>
          </a:p>
          <a:p>
            <a:pPr>
              <a:spcAft>
                <a:spcPts val="1200"/>
              </a:spcAft>
            </a:pPr>
            <a:r>
              <a:rPr lang="en-US" sz="1600" b="1" dirty="0">
                <a:solidFill>
                  <a:schemeClr val="tx2"/>
                </a:solidFill>
              </a:rPr>
              <a:t>If the sand is hot in temperature, do the </a:t>
            </a:r>
            <a:br>
              <a:rPr lang="en-US" sz="1600" b="1" dirty="0">
                <a:solidFill>
                  <a:schemeClr val="tx2"/>
                </a:solidFill>
              </a:rPr>
            </a:br>
            <a:r>
              <a:rPr lang="en-US" sz="1600" b="1" dirty="0">
                <a:solidFill>
                  <a:schemeClr val="tx2"/>
                </a:solidFill>
              </a:rPr>
              <a:t>baby turtles hatch as boys or girls? </a:t>
            </a:r>
            <a:br>
              <a:rPr lang="en-US" sz="1600" b="1" dirty="0">
                <a:solidFill>
                  <a:schemeClr val="tx2"/>
                </a:solidFill>
              </a:rPr>
            </a:br>
            <a:r>
              <a:rPr lang="en-US" sz="1600" i="1" dirty="0">
                <a:solidFill>
                  <a:schemeClr val="tx2"/>
                </a:solidFill>
              </a:rPr>
              <a:t>Answer: </a:t>
            </a:r>
            <a:r>
              <a:rPr lang="en-US" sz="1600" i="1" dirty="0" smtClean="0">
                <a:solidFill>
                  <a:schemeClr val="tx2"/>
                </a:solidFill>
              </a:rPr>
              <a:t>Girls.</a:t>
            </a:r>
            <a:r>
              <a:rPr lang="en-US" sz="1600" i="1" dirty="0">
                <a:solidFill>
                  <a:schemeClr val="tx2"/>
                </a:solidFill>
              </a:rPr>
              <a:t/>
            </a:r>
            <a:br>
              <a:rPr lang="en-US" sz="1600" i="1" dirty="0">
                <a:solidFill>
                  <a:schemeClr val="tx2"/>
                </a:solidFill>
              </a:rPr>
            </a:br>
            <a:r>
              <a:rPr lang="en-US" sz="1600" i="1" dirty="0">
                <a:solidFill>
                  <a:schemeClr val="tx2"/>
                </a:solidFill>
              </a:rPr>
              <a:t>‘Girls are hot’ ‘Boys </a:t>
            </a:r>
            <a:br>
              <a:rPr lang="en-US" sz="1600" i="1" dirty="0">
                <a:solidFill>
                  <a:schemeClr val="tx2"/>
                </a:solidFill>
              </a:rPr>
            </a:br>
            <a:r>
              <a:rPr lang="en-US" sz="1600" i="1" dirty="0">
                <a:solidFill>
                  <a:schemeClr val="tx2"/>
                </a:solidFill>
              </a:rPr>
              <a:t>are cool’</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Some turtles travel long distances, hitch-hiking rides in ocean currents such as the EAC and ocean gyres. Is it possible that a large turtle on the GBR has travelled to New Caledonia and back?</a:t>
            </a:r>
            <a:br>
              <a:rPr lang="en-US" sz="1600" b="1" dirty="0">
                <a:solidFill>
                  <a:schemeClr val="tx2"/>
                </a:solidFill>
              </a:rPr>
            </a:br>
            <a:r>
              <a:rPr lang="en-US" sz="1600" i="1" dirty="0">
                <a:solidFill>
                  <a:schemeClr val="tx2"/>
                </a:solidFill>
              </a:rPr>
              <a:t>Answer: </a:t>
            </a:r>
            <a:r>
              <a:rPr lang="en-US" sz="1600" i="1" dirty="0" smtClean="0">
                <a:solidFill>
                  <a:schemeClr val="tx2"/>
                </a:solidFill>
              </a:rPr>
              <a:t>Yes</a:t>
            </a:r>
            <a:r>
              <a:rPr lang="en-US" sz="1600" i="1" dirty="0">
                <a:solidFill>
                  <a:schemeClr val="tx2"/>
                </a:solidFill>
              </a:rPr>
              <a:t>.</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Finding Crush! DNA is a natural genetic tag that can be used to estimate the birth place of a turtle.</a:t>
            </a:r>
          </a:p>
          <a:p>
            <a:pPr>
              <a:spcAft>
                <a:spcPts val="1200"/>
              </a:spcAft>
            </a:pPr>
            <a:r>
              <a:rPr lang="en-US" sz="1600" b="1" dirty="0">
                <a:solidFill>
                  <a:schemeClr val="tx2"/>
                </a:solidFill>
              </a:rPr>
              <a:t>What is another way to identify and track turtles?</a:t>
            </a:r>
            <a:br>
              <a:rPr lang="en-US" sz="1600" b="1" dirty="0">
                <a:solidFill>
                  <a:schemeClr val="tx2"/>
                </a:solidFill>
              </a:rPr>
            </a:br>
            <a:r>
              <a:rPr lang="en-US" sz="1600" i="1" dirty="0">
                <a:solidFill>
                  <a:schemeClr val="tx2"/>
                </a:solidFill>
              </a:rPr>
              <a:t>Answer: </a:t>
            </a:r>
            <a:r>
              <a:rPr lang="en-US" sz="1600" i="1" dirty="0" smtClean="0">
                <a:solidFill>
                  <a:schemeClr val="tx2"/>
                </a:solidFill>
              </a:rPr>
              <a:t>Metal </a:t>
            </a:r>
            <a:r>
              <a:rPr lang="en-US" sz="1600" i="1" dirty="0">
                <a:solidFill>
                  <a:schemeClr val="tx2"/>
                </a:solidFill>
              </a:rPr>
              <a:t>tags.</a:t>
            </a:r>
          </a:p>
          <a:p>
            <a:pPr algn="ctr">
              <a:spcAft>
                <a:spcPts val="1200"/>
              </a:spcAft>
            </a:pPr>
            <a:endParaRPr lang="en-US" sz="1600" b="1" dirty="0"/>
          </a:p>
        </p:txBody>
      </p:sp>
    </p:spTree>
    <p:extLst>
      <p:ext uri="{BB962C8B-B14F-4D97-AF65-F5344CB8AC3E}">
        <p14:creationId xmlns:p14="http://schemas.microsoft.com/office/powerpoint/2010/main" val="3129370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689291-7B5B-5440-8B55-67CAAD331053}"/>
              </a:ext>
            </a:extLst>
          </p:cNvPr>
          <p:cNvSpPr>
            <a:spLocks noGrp="1"/>
          </p:cNvSpPr>
          <p:nvPr>
            <p:ph type="sldNum" sz="quarter" idx="12"/>
          </p:nvPr>
        </p:nvSpPr>
        <p:spPr/>
        <p:txBody>
          <a:bodyPr/>
          <a:lstStyle/>
          <a:p>
            <a:pPr algn="r"/>
            <a:fld id="{9F22CC13-5CF8-3442-9E61-DD8983EAEEE2}" type="slidenum">
              <a:rPr lang="en-US" smtClean="0"/>
              <a:pPr algn="r"/>
              <a:t>7</a:t>
            </a:fld>
            <a:endParaRPr lang="en-US" dirty="0"/>
          </a:p>
        </p:txBody>
      </p:sp>
      <p:sp>
        <p:nvSpPr>
          <p:cNvPr id="5" name="Title 4">
            <a:extLst>
              <a:ext uri="{FF2B5EF4-FFF2-40B4-BE49-F238E27FC236}">
                <a16:creationId xmlns:a16="http://schemas.microsoft.com/office/drawing/2014/main" id="{C6B5D941-1CF2-FE45-8C70-EA80F4BA7CA8}"/>
              </a:ext>
            </a:extLst>
          </p:cNvPr>
          <p:cNvSpPr>
            <a:spLocks noGrp="1"/>
          </p:cNvSpPr>
          <p:nvPr>
            <p:ph type="title"/>
          </p:nvPr>
        </p:nvSpPr>
        <p:spPr>
          <a:xfrm>
            <a:off x="515938" y="486215"/>
            <a:ext cx="11160124" cy="536575"/>
          </a:xfrm>
        </p:spPr>
        <p:txBody>
          <a:bodyPr/>
          <a:lstStyle/>
          <a:p>
            <a:pPr algn="ctr"/>
            <a:r>
              <a:rPr lang="en-AU" sz="4400" dirty="0"/>
              <a:t>What we count in 10 minutes.</a:t>
            </a:r>
            <a:endParaRPr lang="en-US" sz="4400" dirty="0"/>
          </a:p>
        </p:txBody>
      </p:sp>
      <p:pic>
        <p:nvPicPr>
          <p:cNvPr id="6" name="Picture 5">
            <a:extLst>
              <a:ext uri="{FF2B5EF4-FFF2-40B4-BE49-F238E27FC236}">
                <a16:creationId xmlns:a16="http://schemas.microsoft.com/office/drawing/2014/main" id="{25E3EB84-0EF4-BB44-9BD2-32DD08CA0AE2}"/>
              </a:ext>
            </a:extLst>
          </p:cNvPr>
          <p:cNvPicPr>
            <a:picLocks noChangeAspect="1"/>
          </p:cNvPicPr>
          <p:nvPr/>
        </p:nvPicPr>
        <p:blipFill rotWithShape="1">
          <a:blip r:embed="rId4"/>
          <a:srcRect t="22313"/>
          <a:stretch/>
        </p:blipFill>
        <p:spPr>
          <a:xfrm>
            <a:off x="1819656" y="1345971"/>
            <a:ext cx="8552688" cy="4810887"/>
          </a:xfrm>
          <a:prstGeom prst="rect">
            <a:avLst/>
          </a:prstGeom>
        </p:spPr>
      </p:pic>
    </p:spTree>
    <p:extLst>
      <p:ext uri="{BB962C8B-B14F-4D97-AF65-F5344CB8AC3E}">
        <p14:creationId xmlns:p14="http://schemas.microsoft.com/office/powerpoint/2010/main" val="403005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A09B2E-0250-9247-8013-E109246976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3" r="10526" b="20434"/>
          <a:stretch/>
        </p:blipFill>
        <p:spPr>
          <a:xfrm>
            <a:off x="0" y="0"/>
            <a:ext cx="12192000" cy="6858000"/>
          </a:xfrm>
          <a:prstGeom prst="rect">
            <a:avLst/>
          </a:prstGeom>
        </p:spPr>
      </p:pic>
      <p:sp>
        <p:nvSpPr>
          <p:cNvPr id="7" name="Title 2">
            <a:extLst>
              <a:ext uri="{FF2B5EF4-FFF2-40B4-BE49-F238E27FC236}">
                <a16:creationId xmlns:a16="http://schemas.microsoft.com/office/drawing/2014/main" id="{B51F2173-75A7-3B4E-9217-1942C6458C01}"/>
              </a:ext>
            </a:extLst>
          </p:cNvPr>
          <p:cNvSpPr txBox="1">
            <a:spLocks/>
          </p:cNvSpPr>
          <p:nvPr/>
        </p:nvSpPr>
        <p:spPr>
          <a:xfrm>
            <a:off x="515937" y="549276"/>
            <a:ext cx="3671749" cy="93496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lnSpc>
                <a:spcPct val="100000"/>
              </a:lnSpc>
              <a:spcAft>
                <a:spcPts val="1800"/>
              </a:spcAft>
            </a:pPr>
            <a:r>
              <a:rPr lang="en-US" sz="5400" dirty="0">
                <a:solidFill>
                  <a:schemeClr val="bg1"/>
                </a:solidFill>
              </a:rPr>
              <a:t>Sea turtles</a:t>
            </a:r>
            <a:endParaRPr lang="en-US" sz="2000" dirty="0">
              <a:solidFill>
                <a:schemeClr val="bg1"/>
              </a:solidFill>
            </a:endParaRPr>
          </a:p>
        </p:txBody>
      </p:sp>
    </p:spTree>
    <p:extLst>
      <p:ext uri="{BB962C8B-B14F-4D97-AF65-F5344CB8AC3E}">
        <p14:creationId xmlns:p14="http://schemas.microsoft.com/office/powerpoint/2010/main" val="35192310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DA686-C6B5-984A-98A5-1FF166E6A219}"/>
              </a:ext>
            </a:extLst>
          </p:cNvPr>
          <p:cNvSpPr>
            <a:spLocks noGrp="1"/>
          </p:cNvSpPr>
          <p:nvPr>
            <p:ph type="sldNum" sz="quarter" idx="12"/>
          </p:nvPr>
        </p:nvSpPr>
        <p:spPr/>
        <p:txBody>
          <a:bodyPr/>
          <a:lstStyle/>
          <a:p>
            <a:pPr algn="r"/>
            <a:fld id="{275F0495-0EA6-8F48-9FDA-F603597FF733}" type="slidenum">
              <a:rPr lang="en-US" smtClean="0"/>
              <a:pPr algn="r"/>
              <a:t>71</a:t>
            </a:fld>
            <a:endParaRPr lang="en-US" dirty="0"/>
          </a:p>
        </p:txBody>
      </p:sp>
      <p:sp>
        <p:nvSpPr>
          <p:cNvPr id="3" name="Content Placeholder 2">
            <a:extLst>
              <a:ext uri="{FF2B5EF4-FFF2-40B4-BE49-F238E27FC236}">
                <a16:creationId xmlns:a16="http://schemas.microsoft.com/office/drawing/2014/main" id="{518C6B5D-2A5E-B04A-8AAB-C2CC1127DD38}"/>
              </a:ext>
            </a:extLst>
          </p:cNvPr>
          <p:cNvSpPr>
            <a:spLocks noGrp="1"/>
          </p:cNvSpPr>
          <p:nvPr>
            <p:ph idx="1"/>
          </p:nvPr>
        </p:nvSpPr>
        <p:spPr/>
        <p:txBody>
          <a:bodyPr/>
          <a:lstStyle/>
          <a:p>
            <a:r>
              <a:rPr lang="en-US" dirty="0"/>
              <a:t>Plastic bags look like yummy jellyfish!</a:t>
            </a:r>
          </a:p>
        </p:txBody>
      </p:sp>
      <p:pic>
        <p:nvPicPr>
          <p:cNvPr id="5" name="Picture Placeholder 4">
            <a:extLst>
              <a:ext uri="{FF2B5EF4-FFF2-40B4-BE49-F238E27FC236}">
                <a16:creationId xmlns:a16="http://schemas.microsoft.com/office/drawing/2014/main" id="{AABD0026-E144-AA4D-998E-6B8BB7B8A11A}"/>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t="14162" b="8036"/>
          <a:stretch/>
        </p:blipFill>
        <p:spPr>
          <a:xfrm>
            <a:off x="6286500" y="549274"/>
            <a:ext cx="5389563" cy="5594400"/>
          </a:xfrm>
          <a:prstGeom prst="rect">
            <a:avLst/>
          </a:prstGeom>
        </p:spPr>
      </p:pic>
    </p:spTree>
    <p:extLst>
      <p:ext uri="{BB962C8B-B14F-4D97-AF65-F5344CB8AC3E}">
        <p14:creationId xmlns:p14="http://schemas.microsoft.com/office/powerpoint/2010/main" val="3478609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A11415-DB32-C541-BD46-1105068C24A5}"/>
              </a:ext>
            </a:extLst>
          </p:cNvPr>
          <p:cNvSpPr>
            <a:spLocks noGrp="1"/>
          </p:cNvSpPr>
          <p:nvPr>
            <p:ph type="body" sz="quarter" idx="12"/>
          </p:nvPr>
        </p:nvSpPr>
        <p:spPr/>
        <p:txBody>
          <a:bodyPr/>
          <a:lstStyle/>
          <a:p>
            <a:pPr marL="342900" indent="-342900" algn="l">
              <a:spcAft>
                <a:spcPts val="1200"/>
              </a:spcAft>
              <a:buFont typeface="Arial" panose="020B0604020202020204" pitchFamily="34" charset="0"/>
              <a:buChar char="•"/>
            </a:pPr>
            <a:r>
              <a:rPr lang="en-US" sz="2000" dirty="0"/>
              <a:t>Most rubbish enters the sea via overflowing bins or litter on the ground that is carried by the wind. It also travels to the sea via storm water drains, rivers and flood waters.</a:t>
            </a:r>
          </a:p>
          <a:p>
            <a:pPr marL="342900" indent="-342900" algn="l">
              <a:spcAft>
                <a:spcPts val="1200"/>
              </a:spcAft>
              <a:buFont typeface="Arial" panose="020B0604020202020204" pitchFamily="34" charset="0"/>
              <a:buChar char="•"/>
            </a:pPr>
            <a:r>
              <a:rPr lang="en-US" sz="2000" dirty="0"/>
              <a:t>The “Great Pacific Garbage Patch”, is a large area in the Pacific Ocean that is approximately the size of South Australia with debris extending 6 meters down into the water column.</a:t>
            </a:r>
          </a:p>
          <a:p>
            <a:pPr marL="342900" indent="-342900" algn="l">
              <a:spcAft>
                <a:spcPts val="1200"/>
              </a:spcAft>
              <a:buFont typeface="Arial" panose="020B0604020202020204" pitchFamily="34" charset="0"/>
              <a:buChar char="•"/>
            </a:pPr>
            <a:r>
              <a:rPr lang="en-US" sz="2000" dirty="0"/>
              <a:t>Researchers have estimated that for every 1 kilogram of plankton in the “Garbage Patch”, there is 6 kilograms of plastic.</a:t>
            </a:r>
            <a:endParaRPr lang="en-AU" sz="2000" dirty="0"/>
          </a:p>
        </p:txBody>
      </p:sp>
      <p:sp>
        <p:nvSpPr>
          <p:cNvPr id="3" name="Slide Number Placeholder 2">
            <a:extLst>
              <a:ext uri="{FF2B5EF4-FFF2-40B4-BE49-F238E27FC236}">
                <a16:creationId xmlns:a16="http://schemas.microsoft.com/office/drawing/2014/main" id="{46496C69-0D66-9E47-B90F-F3217BA2CB35}"/>
              </a:ext>
            </a:extLst>
          </p:cNvPr>
          <p:cNvSpPr>
            <a:spLocks noGrp="1"/>
          </p:cNvSpPr>
          <p:nvPr>
            <p:ph type="sldNum" sz="quarter" idx="13"/>
          </p:nvPr>
        </p:nvSpPr>
        <p:spPr/>
        <p:txBody>
          <a:bodyPr/>
          <a:lstStyle/>
          <a:p>
            <a:pPr algn="r"/>
            <a:fld id="{275F0495-0EA6-8F48-9FDA-F603597FF733}" type="slidenum">
              <a:rPr lang="en-US" smtClean="0"/>
              <a:pPr algn="r"/>
              <a:t>72</a:t>
            </a:fld>
            <a:endParaRPr lang="en-US" dirty="0"/>
          </a:p>
        </p:txBody>
      </p:sp>
    </p:spTree>
    <p:extLst>
      <p:ext uri="{BB962C8B-B14F-4D97-AF65-F5344CB8AC3E}">
        <p14:creationId xmlns:p14="http://schemas.microsoft.com/office/powerpoint/2010/main" val="2389222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050" name="Picture 2" descr="GBRMPA - Marine debris">
            <a:extLst>
              <a:ext uri="{FF2B5EF4-FFF2-40B4-BE49-F238E27FC236}">
                <a16:creationId xmlns:a16="http://schemas.microsoft.com/office/drawing/2014/main" id="{25447E4A-861B-4D43-9158-97C850873A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07" r="2000" b="20800"/>
          <a:stretch/>
        </p:blipFill>
        <p:spPr bwMode="auto">
          <a:xfrm>
            <a:off x="15394" y="0"/>
            <a:ext cx="121766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9208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64A5321-2AD7-2745-9E1A-25C06BC2770C}"/>
              </a:ext>
            </a:extLst>
          </p:cNvPr>
          <p:cNvSpPr>
            <a:spLocks noGrp="1"/>
          </p:cNvSpPr>
          <p:nvPr>
            <p:ph idx="1"/>
          </p:nvPr>
        </p:nvSpPr>
        <p:spPr>
          <a:xfrm>
            <a:off x="515939" y="1996068"/>
            <a:ext cx="11160124" cy="4147556"/>
          </a:xfrm>
        </p:spPr>
        <p:txBody>
          <a:bodyPr/>
          <a:lstStyle/>
          <a:p>
            <a:endParaRPr lang="en-US" dirty="0"/>
          </a:p>
        </p:txBody>
      </p:sp>
      <p:sp>
        <p:nvSpPr>
          <p:cNvPr id="5" name="Title 4">
            <a:extLst>
              <a:ext uri="{FF2B5EF4-FFF2-40B4-BE49-F238E27FC236}">
                <a16:creationId xmlns:a16="http://schemas.microsoft.com/office/drawing/2014/main" id="{4690525F-6D14-CE46-B000-417690968880}"/>
              </a:ext>
            </a:extLst>
          </p:cNvPr>
          <p:cNvSpPr>
            <a:spLocks noGrp="1"/>
          </p:cNvSpPr>
          <p:nvPr>
            <p:ph type="title"/>
          </p:nvPr>
        </p:nvSpPr>
        <p:spPr>
          <a:xfrm>
            <a:off x="515938" y="549275"/>
            <a:ext cx="11160124" cy="967291"/>
          </a:xfrm>
        </p:spPr>
        <p:txBody>
          <a:bodyPr/>
          <a:lstStyle/>
          <a:p>
            <a:pPr>
              <a:lnSpc>
                <a:spcPct val="100000"/>
              </a:lnSpc>
              <a:spcAft>
                <a:spcPts val="1800"/>
              </a:spcAft>
            </a:pPr>
            <a:r>
              <a:rPr lang="en-US" dirty="0"/>
              <a:t>All storm water drains lead to the sea.</a:t>
            </a:r>
            <a:br>
              <a:rPr lang="en-US" dirty="0"/>
            </a:br>
            <a:r>
              <a:rPr lang="en-US" sz="2000" i="1" dirty="0"/>
              <a:t>How can I help the Great Barrier Reef?</a:t>
            </a:r>
            <a:endParaRPr lang="en-US" sz="2000" dirty="0"/>
          </a:p>
        </p:txBody>
      </p:sp>
      <p:sp>
        <p:nvSpPr>
          <p:cNvPr id="2" name="Slide Number Placeholder 1">
            <a:extLst>
              <a:ext uri="{FF2B5EF4-FFF2-40B4-BE49-F238E27FC236}">
                <a16:creationId xmlns:a16="http://schemas.microsoft.com/office/drawing/2014/main" id="{D4D103B8-CF3B-9B47-9CE1-0B7A95AF80DA}"/>
              </a:ext>
            </a:extLst>
          </p:cNvPr>
          <p:cNvSpPr>
            <a:spLocks noGrp="1"/>
          </p:cNvSpPr>
          <p:nvPr>
            <p:ph type="sldNum" sz="quarter" idx="12"/>
          </p:nvPr>
        </p:nvSpPr>
        <p:spPr/>
        <p:txBody>
          <a:bodyPr/>
          <a:lstStyle/>
          <a:p>
            <a:pPr algn="r"/>
            <a:fld id="{C1222EFF-7CC0-EF4B-B73E-C2ADBFEE8731}" type="slidenum">
              <a:rPr lang="en-US" smtClean="0"/>
              <a:pPr algn="r"/>
              <a:t>74</a:t>
            </a:fld>
            <a:endParaRPr lang="en-US" dirty="0"/>
          </a:p>
        </p:txBody>
      </p:sp>
      <p:pic>
        <p:nvPicPr>
          <p:cNvPr id="7" name="Picture 2" descr="Cairns drain stencil project, alerting people that ‘This drains to the Great Barrier Reef’">
            <a:extLst>
              <a:ext uri="{FF2B5EF4-FFF2-40B4-BE49-F238E27FC236}">
                <a16:creationId xmlns:a16="http://schemas.microsoft.com/office/drawing/2014/main" id="{D6DC5BDB-40B5-884D-B17C-584937556D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37"/>
          <a:stretch/>
        </p:blipFill>
        <p:spPr bwMode="auto">
          <a:xfrm>
            <a:off x="515937" y="1773044"/>
            <a:ext cx="4163906" cy="4370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87FA95-0542-E74E-B7DA-3D922CA1E3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2" t="4479" b="3477"/>
          <a:stretch/>
        </p:blipFill>
        <p:spPr>
          <a:xfrm>
            <a:off x="4679843" y="1773044"/>
            <a:ext cx="6996218" cy="4370580"/>
          </a:xfrm>
          <a:prstGeom prst="rect">
            <a:avLst/>
          </a:prstGeom>
        </p:spPr>
      </p:pic>
    </p:spTree>
    <p:extLst>
      <p:ext uri="{BB962C8B-B14F-4D97-AF65-F5344CB8AC3E}">
        <p14:creationId xmlns:p14="http://schemas.microsoft.com/office/powerpoint/2010/main" val="36907970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F38CFA0-0CDF-9448-838B-4F4421AACAB8}"/>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val="0"/>
              </a:ext>
            </a:extLst>
          </a:blip>
          <a:srcRect l="19144" r="19144"/>
          <a:stretch/>
        </p:blipFill>
        <p:spPr>
          <a:prstGeom prst="rect">
            <a:avLst/>
          </a:prstGeom>
        </p:spPr>
      </p:pic>
      <p:sp>
        <p:nvSpPr>
          <p:cNvPr id="2" name="Slide Number Placeholder 1">
            <a:extLst>
              <a:ext uri="{FF2B5EF4-FFF2-40B4-BE49-F238E27FC236}">
                <a16:creationId xmlns:a16="http://schemas.microsoft.com/office/drawing/2014/main" id="{EEB77CEB-0670-BC43-8319-C6412F952E55}"/>
              </a:ext>
            </a:extLst>
          </p:cNvPr>
          <p:cNvSpPr>
            <a:spLocks noGrp="1"/>
          </p:cNvSpPr>
          <p:nvPr>
            <p:ph type="sldNum" sz="quarter" idx="12"/>
          </p:nvPr>
        </p:nvSpPr>
        <p:spPr/>
        <p:txBody>
          <a:bodyPr/>
          <a:lstStyle/>
          <a:p>
            <a:pPr algn="r"/>
            <a:fld id="{275F0495-0EA6-8F48-9FDA-F603597FF733}" type="slidenum">
              <a:rPr lang="en-US" smtClean="0"/>
              <a:pPr algn="r"/>
              <a:t>75</a:t>
            </a:fld>
            <a:endParaRPr lang="en-US" dirty="0"/>
          </a:p>
        </p:txBody>
      </p:sp>
      <p:sp>
        <p:nvSpPr>
          <p:cNvPr id="3" name="Content Placeholder 2">
            <a:extLst>
              <a:ext uri="{FF2B5EF4-FFF2-40B4-BE49-F238E27FC236}">
                <a16:creationId xmlns:a16="http://schemas.microsoft.com/office/drawing/2014/main" id="{46F59605-F15E-6E4A-B7A4-187E7F86E634}"/>
              </a:ext>
            </a:extLst>
          </p:cNvPr>
          <p:cNvSpPr>
            <a:spLocks noGrp="1"/>
          </p:cNvSpPr>
          <p:nvPr>
            <p:ph idx="1"/>
          </p:nvPr>
        </p:nvSpPr>
        <p:spPr/>
        <p:txBody>
          <a:bodyPr/>
          <a:lstStyle/>
          <a:p>
            <a:pPr algn="ctr">
              <a:spcAft>
                <a:spcPts val="1800"/>
              </a:spcAft>
            </a:pPr>
            <a:r>
              <a:rPr lang="en-US" sz="4400" dirty="0"/>
              <a:t>Green turtle</a:t>
            </a:r>
            <a:r>
              <a:rPr lang="en-US" sz="3200" dirty="0"/>
              <a:t/>
            </a:r>
            <a:br>
              <a:rPr lang="en-US" sz="3200" dirty="0"/>
            </a:br>
            <a:r>
              <a:rPr lang="en-US" sz="3200" dirty="0"/>
              <a:t>(</a:t>
            </a:r>
            <a:r>
              <a:rPr lang="en-US" sz="3200" i="1" dirty="0"/>
              <a:t>Chelonia mydas)</a:t>
            </a:r>
          </a:p>
          <a:p>
            <a:pPr marL="342900" indent="-342900" algn="l">
              <a:buFont typeface="Arial" panose="020B0604020202020204" pitchFamily="34" charset="0"/>
              <a:buChar char="•"/>
            </a:pPr>
            <a:r>
              <a:rPr lang="en-US" sz="2000" dirty="0"/>
              <a:t>Small head.</a:t>
            </a:r>
          </a:p>
          <a:p>
            <a:pPr marL="342900" indent="-342900" algn="l">
              <a:buFont typeface="Arial" panose="020B0604020202020204" pitchFamily="34" charset="0"/>
              <a:buChar char="•"/>
            </a:pPr>
            <a:r>
              <a:rPr lang="en-US" sz="2000" dirty="0"/>
              <a:t>High domed carapace (shell).</a:t>
            </a:r>
          </a:p>
          <a:p>
            <a:pPr marL="342900" indent="-342900" algn="l">
              <a:buFont typeface="Arial" panose="020B0604020202020204" pitchFamily="34" charset="0"/>
              <a:buChar char="•"/>
            </a:pPr>
            <a:r>
              <a:rPr lang="en-US" sz="2000" dirty="0"/>
              <a:t>Carapace </a:t>
            </a:r>
            <a:r>
              <a:rPr lang="en-US" sz="2000" dirty="0" err="1"/>
              <a:t>colour</a:t>
            </a:r>
            <a:r>
              <a:rPr lang="en-US" sz="2000" dirty="0"/>
              <a:t> – cream and rusty </a:t>
            </a:r>
            <a:br>
              <a:rPr lang="en-US" sz="2000" dirty="0"/>
            </a:br>
            <a:r>
              <a:rPr lang="en-US" sz="2000" dirty="0"/>
              <a:t>brown to grey.</a:t>
            </a:r>
          </a:p>
          <a:p>
            <a:pPr marL="342900" indent="-342900" algn="l">
              <a:buFont typeface="Arial" panose="020B0604020202020204" pitchFamily="34" charset="0"/>
              <a:buChar char="•"/>
            </a:pPr>
            <a:r>
              <a:rPr lang="en-US" sz="2000" dirty="0"/>
              <a:t>4 pairs of costal </a:t>
            </a:r>
            <a:r>
              <a:rPr lang="en-US" sz="2000" dirty="0" err="1"/>
              <a:t>scutes</a:t>
            </a:r>
            <a:r>
              <a:rPr lang="en-US" sz="2000" dirty="0"/>
              <a:t> (side scales) </a:t>
            </a:r>
            <a:br>
              <a:rPr lang="en-US" sz="2000" dirty="0"/>
            </a:br>
            <a:r>
              <a:rPr lang="en-US" sz="2000" dirty="0"/>
              <a:t>on carapace.</a:t>
            </a:r>
          </a:p>
        </p:txBody>
      </p:sp>
      <p:sp>
        <p:nvSpPr>
          <p:cNvPr id="5" name="TextBox 4">
            <a:extLst>
              <a:ext uri="{FF2B5EF4-FFF2-40B4-BE49-F238E27FC236}">
                <a16:creationId xmlns:a16="http://schemas.microsoft.com/office/drawing/2014/main" id="{DBEB3647-ECA8-8E4A-8219-BEC394CFA145}"/>
              </a:ext>
            </a:extLst>
          </p:cNvPr>
          <p:cNvSpPr txBox="1"/>
          <p:nvPr/>
        </p:nvSpPr>
        <p:spPr>
          <a:xfrm>
            <a:off x="8019074" y="2332306"/>
            <a:ext cx="382577"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1</a:t>
            </a:r>
          </a:p>
        </p:txBody>
      </p:sp>
      <p:sp>
        <p:nvSpPr>
          <p:cNvPr id="6" name="TextBox 5">
            <a:extLst>
              <a:ext uri="{FF2B5EF4-FFF2-40B4-BE49-F238E27FC236}">
                <a16:creationId xmlns:a16="http://schemas.microsoft.com/office/drawing/2014/main" id="{ABF4E1EE-E238-CF40-8239-9D485FF4A7AA}"/>
              </a:ext>
            </a:extLst>
          </p:cNvPr>
          <p:cNvSpPr txBox="1"/>
          <p:nvPr/>
        </p:nvSpPr>
        <p:spPr>
          <a:xfrm>
            <a:off x="8783460" y="2726580"/>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2</a:t>
            </a:r>
          </a:p>
        </p:txBody>
      </p:sp>
      <p:sp>
        <p:nvSpPr>
          <p:cNvPr id="7" name="TextBox 6">
            <a:extLst>
              <a:ext uri="{FF2B5EF4-FFF2-40B4-BE49-F238E27FC236}">
                <a16:creationId xmlns:a16="http://schemas.microsoft.com/office/drawing/2014/main" id="{41DDDDAA-2A92-8F41-9165-599432FE07B0}"/>
              </a:ext>
            </a:extLst>
          </p:cNvPr>
          <p:cNvSpPr txBox="1"/>
          <p:nvPr/>
        </p:nvSpPr>
        <p:spPr>
          <a:xfrm>
            <a:off x="9621783" y="2928785"/>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3</a:t>
            </a:r>
          </a:p>
        </p:txBody>
      </p:sp>
      <p:sp>
        <p:nvSpPr>
          <p:cNvPr id="8" name="TextBox 7">
            <a:extLst>
              <a:ext uri="{FF2B5EF4-FFF2-40B4-BE49-F238E27FC236}">
                <a16:creationId xmlns:a16="http://schemas.microsoft.com/office/drawing/2014/main" id="{4A4E500A-60AB-4F49-A5A5-A54C5AD0E3A7}"/>
              </a:ext>
            </a:extLst>
          </p:cNvPr>
          <p:cNvSpPr txBox="1"/>
          <p:nvPr/>
        </p:nvSpPr>
        <p:spPr>
          <a:xfrm>
            <a:off x="10244172" y="2946339"/>
            <a:ext cx="431869"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4 </a:t>
            </a:r>
          </a:p>
        </p:txBody>
      </p:sp>
      <p:sp>
        <p:nvSpPr>
          <p:cNvPr id="11" name="TextBox 10">
            <a:extLst>
              <a:ext uri="{FF2B5EF4-FFF2-40B4-BE49-F238E27FC236}">
                <a16:creationId xmlns:a16="http://schemas.microsoft.com/office/drawing/2014/main" id="{06BA5D98-0D17-CD4E-8ACF-C6A66345F718}"/>
              </a:ext>
            </a:extLst>
          </p:cNvPr>
          <p:cNvSpPr txBox="1"/>
          <p:nvPr/>
        </p:nvSpPr>
        <p:spPr>
          <a:xfrm>
            <a:off x="9621783" y="569371"/>
            <a:ext cx="2054280" cy="400110"/>
          </a:xfrm>
          <a:prstGeom prst="rect">
            <a:avLst/>
          </a:prstGeom>
          <a:noFill/>
        </p:spPr>
        <p:txBody>
          <a:bodyPr wrap="square">
            <a:spAutoFit/>
          </a:bodyPr>
          <a:lstStyle/>
          <a:p>
            <a:pPr algn="ctr"/>
            <a:r>
              <a:rPr lang="en-US" sz="2000" b="1" u="sng" dirty="0">
                <a:solidFill>
                  <a:schemeClr val="bg1"/>
                </a:solidFill>
              </a:rPr>
              <a:t>ENDANGERED</a:t>
            </a:r>
          </a:p>
        </p:txBody>
      </p:sp>
    </p:spTree>
    <p:extLst>
      <p:ext uri="{BB962C8B-B14F-4D97-AF65-F5344CB8AC3E}">
        <p14:creationId xmlns:p14="http://schemas.microsoft.com/office/powerpoint/2010/main" val="1848358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D7379A-C067-7C49-8CB9-7A67DAD8156F}"/>
              </a:ext>
            </a:extLst>
          </p:cNvPr>
          <p:cNvSpPr>
            <a:spLocks noGrp="1"/>
          </p:cNvSpPr>
          <p:nvPr>
            <p:ph type="sldNum" sz="quarter" idx="12"/>
          </p:nvPr>
        </p:nvSpPr>
        <p:spPr/>
        <p:txBody>
          <a:bodyPr/>
          <a:lstStyle/>
          <a:p>
            <a:pPr algn="r"/>
            <a:fld id="{275F0495-0EA6-8F48-9FDA-F603597FF733}" type="slidenum">
              <a:rPr lang="en-US" smtClean="0"/>
              <a:pPr algn="r"/>
              <a:t>76</a:t>
            </a:fld>
            <a:endParaRPr lang="en-US" dirty="0"/>
          </a:p>
        </p:txBody>
      </p:sp>
      <p:sp>
        <p:nvSpPr>
          <p:cNvPr id="3" name="Content Placeholder 2">
            <a:extLst>
              <a:ext uri="{FF2B5EF4-FFF2-40B4-BE49-F238E27FC236}">
                <a16:creationId xmlns:a16="http://schemas.microsoft.com/office/drawing/2014/main" id="{90801A6D-1F4D-ED4D-9D36-E858350D0784}"/>
              </a:ext>
            </a:extLst>
          </p:cNvPr>
          <p:cNvSpPr>
            <a:spLocks noGrp="1"/>
          </p:cNvSpPr>
          <p:nvPr>
            <p:ph idx="1"/>
          </p:nvPr>
        </p:nvSpPr>
        <p:spPr/>
        <p:txBody>
          <a:bodyPr/>
          <a:lstStyle/>
          <a:p>
            <a:pPr algn="ctr"/>
            <a:r>
              <a:rPr lang="en-US" sz="4400" dirty="0"/>
              <a:t>1 pair of</a:t>
            </a:r>
            <a:br>
              <a:rPr lang="en-US" sz="4400" dirty="0"/>
            </a:br>
            <a:r>
              <a:rPr lang="en-US" sz="4400" dirty="0"/>
              <a:t>pre-frontal scales above beak.</a:t>
            </a:r>
          </a:p>
        </p:txBody>
      </p:sp>
      <p:pic>
        <p:nvPicPr>
          <p:cNvPr id="5" name="Picture Placeholder 4">
            <a:extLst>
              <a:ext uri="{FF2B5EF4-FFF2-40B4-BE49-F238E27FC236}">
                <a16:creationId xmlns:a16="http://schemas.microsoft.com/office/drawing/2014/main" id="{59BC60E5-8665-3441-890C-0F6DA9D4435B}"/>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11860" r="11860"/>
          <a:stretch>
            <a:fillRect/>
          </a:stretch>
        </p:blipFill>
        <p:spPr>
          <a:prstGeom prst="rect">
            <a:avLst/>
          </a:prstGeom>
        </p:spPr>
      </p:pic>
      <p:cxnSp>
        <p:nvCxnSpPr>
          <p:cNvPr id="7" name="Straight Arrow Connector 6">
            <a:extLst>
              <a:ext uri="{FF2B5EF4-FFF2-40B4-BE49-F238E27FC236}">
                <a16:creationId xmlns:a16="http://schemas.microsoft.com/office/drawing/2014/main" id="{1FD7C07F-BA00-D446-BA32-B4CD0294E1D9}"/>
              </a:ext>
            </a:extLst>
          </p:cNvPr>
          <p:cNvCxnSpPr>
            <a:cxnSpLocks/>
          </p:cNvCxnSpPr>
          <p:nvPr/>
        </p:nvCxnSpPr>
        <p:spPr>
          <a:xfrm>
            <a:off x="8128000" y="1637553"/>
            <a:ext cx="242277" cy="894632"/>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532C28F-640C-C142-B76A-265A6855F311}"/>
              </a:ext>
            </a:extLst>
          </p:cNvPr>
          <p:cNvCxnSpPr>
            <a:cxnSpLocks/>
          </p:cNvCxnSpPr>
          <p:nvPr/>
        </p:nvCxnSpPr>
        <p:spPr>
          <a:xfrm>
            <a:off x="8128000" y="1637553"/>
            <a:ext cx="573873" cy="8041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FD4063-0665-2A4B-9979-2F5CE59CBB8B}"/>
              </a:ext>
            </a:extLst>
          </p:cNvPr>
          <p:cNvSpPr txBox="1"/>
          <p:nvPr/>
        </p:nvSpPr>
        <p:spPr>
          <a:xfrm>
            <a:off x="7709406" y="1424877"/>
            <a:ext cx="837187" cy="400110"/>
          </a:xfrm>
          <a:prstGeom prst="rect">
            <a:avLst/>
          </a:prstGeom>
          <a:solidFill>
            <a:srgbClr val="FFFFFF"/>
          </a:solidFill>
        </p:spPr>
        <p:txBody>
          <a:bodyPr wrap="square" rtlCol="0">
            <a:spAutoFit/>
          </a:bodyPr>
          <a:lstStyle/>
          <a:p>
            <a:pPr algn="ctr"/>
            <a:r>
              <a:rPr lang="en-US" sz="2000" dirty="0">
                <a:solidFill>
                  <a:schemeClr val="tx2"/>
                </a:solidFill>
              </a:rPr>
              <a:t>1 pair</a:t>
            </a:r>
          </a:p>
        </p:txBody>
      </p:sp>
      <p:sp>
        <p:nvSpPr>
          <p:cNvPr id="11" name="TextBox 10">
            <a:extLst>
              <a:ext uri="{FF2B5EF4-FFF2-40B4-BE49-F238E27FC236}">
                <a16:creationId xmlns:a16="http://schemas.microsoft.com/office/drawing/2014/main" id="{4A70BAEA-A120-9942-9E03-77A665CD9465}"/>
              </a:ext>
            </a:extLst>
          </p:cNvPr>
          <p:cNvSpPr txBox="1"/>
          <p:nvPr/>
        </p:nvSpPr>
        <p:spPr>
          <a:xfrm>
            <a:off x="9621783" y="569371"/>
            <a:ext cx="2054280" cy="400110"/>
          </a:xfrm>
          <a:prstGeom prst="rect">
            <a:avLst/>
          </a:prstGeom>
          <a:noFill/>
        </p:spPr>
        <p:txBody>
          <a:bodyPr wrap="square">
            <a:spAutoFit/>
          </a:bodyPr>
          <a:lstStyle/>
          <a:p>
            <a:pPr algn="ctr"/>
            <a:r>
              <a:rPr lang="en-US" sz="2000" b="1" u="sng" dirty="0">
                <a:solidFill>
                  <a:schemeClr val="bg1"/>
                </a:solidFill>
              </a:rPr>
              <a:t>ENDANGERED</a:t>
            </a:r>
          </a:p>
        </p:txBody>
      </p:sp>
    </p:spTree>
    <p:extLst>
      <p:ext uri="{BB962C8B-B14F-4D97-AF65-F5344CB8AC3E}">
        <p14:creationId xmlns:p14="http://schemas.microsoft.com/office/powerpoint/2010/main" val="7897391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9A8AF5-34CE-984F-889F-EEF9377A1C44}"/>
              </a:ext>
            </a:extLst>
          </p:cNvPr>
          <p:cNvSpPr>
            <a:spLocks noGrp="1"/>
          </p:cNvSpPr>
          <p:nvPr>
            <p:ph type="sldNum" sz="quarter" idx="12"/>
          </p:nvPr>
        </p:nvSpPr>
        <p:spPr/>
        <p:txBody>
          <a:bodyPr/>
          <a:lstStyle/>
          <a:p>
            <a:pPr algn="r"/>
            <a:fld id="{275F0495-0EA6-8F48-9FDA-F603597FF733}" type="slidenum">
              <a:rPr lang="en-US" smtClean="0"/>
              <a:pPr algn="r"/>
              <a:t>77</a:t>
            </a:fld>
            <a:endParaRPr lang="en-US" dirty="0"/>
          </a:p>
        </p:txBody>
      </p:sp>
      <p:sp>
        <p:nvSpPr>
          <p:cNvPr id="3" name="Content Placeholder 2">
            <a:extLst>
              <a:ext uri="{FF2B5EF4-FFF2-40B4-BE49-F238E27FC236}">
                <a16:creationId xmlns:a16="http://schemas.microsoft.com/office/drawing/2014/main" id="{F6F5D43D-FFEB-0B4A-8E0D-B7DDA7D0B8D8}"/>
              </a:ext>
            </a:extLst>
          </p:cNvPr>
          <p:cNvSpPr>
            <a:spLocks noGrp="1"/>
          </p:cNvSpPr>
          <p:nvPr>
            <p:ph idx="1"/>
          </p:nvPr>
        </p:nvSpPr>
        <p:spPr/>
        <p:txBody>
          <a:bodyPr/>
          <a:lstStyle/>
          <a:p>
            <a:pPr algn="ctr">
              <a:spcAft>
                <a:spcPts val="1800"/>
              </a:spcAft>
            </a:pPr>
            <a:r>
              <a:rPr lang="en-US" sz="4400" dirty="0"/>
              <a:t>Hawksbill turtle</a:t>
            </a:r>
            <a:r>
              <a:rPr lang="en-US" sz="3200" dirty="0"/>
              <a:t/>
            </a:r>
            <a:br>
              <a:rPr lang="en-US" sz="3200" dirty="0"/>
            </a:br>
            <a:r>
              <a:rPr lang="en-US" sz="3200" dirty="0"/>
              <a:t>(</a:t>
            </a:r>
            <a:r>
              <a:rPr lang="en-US" sz="3200" i="1" dirty="0" err="1"/>
              <a:t>Eretmochelys</a:t>
            </a:r>
            <a:r>
              <a:rPr lang="en-US" sz="3200" i="1" dirty="0"/>
              <a:t> </a:t>
            </a:r>
            <a:r>
              <a:rPr lang="en-US" sz="3200" i="1" dirty="0" err="1" smtClean="0"/>
              <a:t>imbricata</a:t>
            </a:r>
            <a:r>
              <a:rPr lang="en-US" sz="3200" i="1" dirty="0" smtClean="0"/>
              <a:t>)</a:t>
            </a:r>
            <a:endParaRPr lang="en-US" sz="3200" dirty="0"/>
          </a:p>
          <a:p>
            <a:pPr marL="342900" indent="-342900" algn="l">
              <a:buFont typeface="Arial" panose="020B0604020202020204" pitchFamily="34" charset="0"/>
              <a:buChar char="•"/>
            </a:pPr>
            <a:r>
              <a:rPr lang="en-US" sz="2000" dirty="0"/>
              <a:t>Small head.</a:t>
            </a:r>
          </a:p>
          <a:p>
            <a:pPr marL="342900" indent="-342900" algn="l">
              <a:buFont typeface="Arial" panose="020B0604020202020204" pitchFamily="34" charset="0"/>
              <a:buChar char="•"/>
            </a:pPr>
            <a:r>
              <a:rPr lang="en-US" sz="2000" dirty="0"/>
              <a:t>Black scales on head and flippers. </a:t>
            </a:r>
          </a:p>
          <a:p>
            <a:pPr marL="342900" indent="-342900" algn="l">
              <a:buFont typeface="Arial" panose="020B0604020202020204" pitchFamily="34" charset="0"/>
              <a:buChar char="•"/>
            </a:pPr>
            <a:r>
              <a:rPr lang="en-US" sz="2000" dirty="0"/>
              <a:t>Carapace with serrated edges (smaller turtles only). </a:t>
            </a:r>
          </a:p>
          <a:p>
            <a:pPr marL="342900" indent="-342900" algn="l">
              <a:buFont typeface="Arial" panose="020B0604020202020204" pitchFamily="34" charset="0"/>
              <a:buChar char="•"/>
            </a:pPr>
            <a:r>
              <a:rPr lang="en-US" sz="2000" dirty="0"/>
              <a:t>4 pairs of costal </a:t>
            </a:r>
            <a:r>
              <a:rPr lang="en-US" sz="2000" dirty="0" err="1"/>
              <a:t>scutes</a:t>
            </a:r>
            <a:r>
              <a:rPr lang="en-US" sz="2000" dirty="0"/>
              <a:t> (side scales) on carapace</a:t>
            </a:r>
          </a:p>
          <a:p>
            <a:pPr marL="342900" indent="-342900" algn="l">
              <a:buFont typeface="Arial" panose="020B0604020202020204" pitchFamily="34" charset="0"/>
              <a:buChar char="•"/>
            </a:pPr>
            <a:r>
              <a:rPr lang="en-US" sz="2000" dirty="0" smtClean="0"/>
              <a:t>Overlapping </a:t>
            </a:r>
            <a:r>
              <a:rPr lang="en-US" sz="2000" dirty="0" err="1"/>
              <a:t>scutes</a:t>
            </a:r>
            <a:r>
              <a:rPr lang="en-US" sz="2000" dirty="0"/>
              <a:t> (like fish scales).</a:t>
            </a:r>
          </a:p>
        </p:txBody>
      </p:sp>
      <p:pic>
        <p:nvPicPr>
          <p:cNvPr id="5" name="Picture Placeholder 4">
            <a:extLst>
              <a:ext uri="{FF2B5EF4-FFF2-40B4-BE49-F238E27FC236}">
                <a16:creationId xmlns:a16="http://schemas.microsoft.com/office/drawing/2014/main" id="{90C0C061-C3D9-7644-AE76-0908C65C7809}"/>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7768" r="27508" b="11323"/>
          <a:stretch/>
        </p:blipFill>
        <p:spPr>
          <a:xfrm>
            <a:off x="6286500" y="549274"/>
            <a:ext cx="5389563" cy="5594400"/>
          </a:xfrm>
          <a:prstGeom prst="rect">
            <a:avLst/>
          </a:prstGeom>
        </p:spPr>
      </p:pic>
      <p:sp>
        <p:nvSpPr>
          <p:cNvPr id="12" name="TextBox 11">
            <a:extLst>
              <a:ext uri="{FF2B5EF4-FFF2-40B4-BE49-F238E27FC236}">
                <a16:creationId xmlns:a16="http://schemas.microsoft.com/office/drawing/2014/main" id="{AC4E1C33-4D2A-3A40-97B1-229FEE72A5A8}"/>
              </a:ext>
            </a:extLst>
          </p:cNvPr>
          <p:cNvSpPr txBox="1"/>
          <p:nvPr/>
        </p:nvSpPr>
        <p:spPr>
          <a:xfrm>
            <a:off x="7028270" y="4490377"/>
            <a:ext cx="1332818" cy="707886"/>
          </a:xfrm>
          <a:prstGeom prst="rect">
            <a:avLst/>
          </a:prstGeom>
          <a:solidFill>
            <a:schemeClr val="bg1"/>
          </a:solidFill>
          <a:ln>
            <a:noFill/>
          </a:ln>
        </p:spPr>
        <p:txBody>
          <a:bodyPr wrap="square" rtlCol="0">
            <a:spAutoFit/>
          </a:bodyPr>
          <a:lstStyle/>
          <a:p>
            <a:pPr algn="ctr"/>
            <a:r>
              <a:rPr lang="en-AU" sz="2000" dirty="0">
                <a:solidFill>
                  <a:schemeClr val="tx2"/>
                </a:solidFill>
              </a:rPr>
              <a:t>Serrated edges</a:t>
            </a:r>
          </a:p>
        </p:txBody>
      </p:sp>
      <p:sp>
        <p:nvSpPr>
          <p:cNvPr id="20" name="TextBox 19">
            <a:extLst>
              <a:ext uri="{FF2B5EF4-FFF2-40B4-BE49-F238E27FC236}">
                <a16:creationId xmlns:a16="http://schemas.microsoft.com/office/drawing/2014/main" id="{8C3B81F1-772E-E545-AA0A-B5E55E12EEB0}"/>
              </a:ext>
            </a:extLst>
          </p:cNvPr>
          <p:cNvSpPr txBox="1"/>
          <p:nvPr/>
        </p:nvSpPr>
        <p:spPr>
          <a:xfrm>
            <a:off x="9606708" y="558521"/>
            <a:ext cx="2069353" cy="707886"/>
          </a:xfrm>
          <a:prstGeom prst="rect">
            <a:avLst/>
          </a:prstGeom>
          <a:noFill/>
        </p:spPr>
        <p:txBody>
          <a:bodyPr wrap="square">
            <a:spAutoFit/>
          </a:bodyPr>
          <a:lstStyle/>
          <a:p>
            <a:pPr algn="ctr"/>
            <a:r>
              <a:rPr lang="en-US" sz="2000" b="1" u="sng" dirty="0">
                <a:solidFill>
                  <a:schemeClr val="bg1"/>
                </a:solidFill>
              </a:rPr>
              <a:t>CRITICALLY ENDANGERED</a:t>
            </a:r>
          </a:p>
        </p:txBody>
      </p:sp>
      <p:sp>
        <p:nvSpPr>
          <p:cNvPr id="7" name="TextBox 6">
            <a:extLst>
              <a:ext uri="{FF2B5EF4-FFF2-40B4-BE49-F238E27FC236}">
                <a16:creationId xmlns:a16="http://schemas.microsoft.com/office/drawing/2014/main" id="{52051DBE-E582-8B46-8339-02727AF7D86A}"/>
              </a:ext>
            </a:extLst>
          </p:cNvPr>
          <p:cNvSpPr txBox="1"/>
          <p:nvPr/>
        </p:nvSpPr>
        <p:spPr>
          <a:xfrm>
            <a:off x="8210362" y="2673714"/>
            <a:ext cx="382577"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1</a:t>
            </a:r>
          </a:p>
        </p:txBody>
      </p:sp>
      <p:sp>
        <p:nvSpPr>
          <p:cNvPr id="8" name="TextBox 7">
            <a:extLst>
              <a:ext uri="{FF2B5EF4-FFF2-40B4-BE49-F238E27FC236}">
                <a16:creationId xmlns:a16="http://schemas.microsoft.com/office/drawing/2014/main" id="{B8FCBE42-1514-E841-B8B4-B2DD306A40D4}"/>
              </a:ext>
            </a:extLst>
          </p:cNvPr>
          <p:cNvSpPr txBox="1"/>
          <p:nvPr/>
        </p:nvSpPr>
        <p:spPr>
          <a:xfrm>
            <a:off x="8675493" y="3122268"/>
            <a:ext cx="431868"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2</a:t>
            </a:r>
          </a:p>
        </p:txBody>
      </p:sp>
      <p:sp>
        <p:nvSpPr>
          <p:cNvPr id="9" name="TextBox 8">
            <a:extLst>
              <a:ext uri="{FF2B5EF4-FFF2-40B4-BE49-F238E27FC236}">
                <a16:creationId xmlns:a16="http://schemas.microsoft.com/office/drawing/2014/main" id="{609EBCEE-50A5-8044-9D77-96E370888DB1}"/>
              </a:ext>
            </a:extLst>
          </p:cNvPr>
          <p:cNvSpPr txBox="1"/>
          <p:nvPr/>
        </p:nvSpPr>
        <p:spPr>
          <a:xfrm>
            <a:off x="9272469" y="3429000"/>
            <a:ext cx="431868"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3</a:t>
            </a:r>
          </a:p>
        </p:txBody>
      </p:sp>
      <p:sp>
        <p:nvSpPr>
          <p:cNvPr id="10" name="TextBox 9">
            <a:extLst>
              <a:ext uri="{FF2B5EF4-FFF2-40B4-BE49-F238E27FC236}">
                <a16:creationId xmlns:a16="http://schemas.microsoft.com/office/drawing/2014/main" id="{EBE80374-C9FF-8046-BCD5-BF2E9F9D60F0}"/>
              </a:ext>
            </a:extLst>
          </p:cNvPr>
          <p:cNvSpPr txBox="1"/>
          <p:nvPr/>
        </p:nvSpPr>
        <p:spPr>
          <a:xfrm>
            <a:off x="10007104" y="3629055"/>
            <a:ext cx="431869" cy="400110"/>
          </a:xfrm>
          <a:prstGeom prst="rect">
            <a:avLst/>
          </a:prstGeom>
          <a:solidFill>
            <a:srgbClr val="363D41">
              <a:alpha val="90588"/>
            </a:srgbClr>
          </a:solidFill>
        </p:spPr>
        <p:txBody>
          <a:bodyPr wrap="square" rtlCol="0">
            <a:spAutoFit/>
          </a:bodyPr>
          <a:lstStyle/>
          <a:p>
            <a:pPr algn="ctr"/>
            <a:r>
              <a:rPr lang="en-AU" sz="2000" b="1" dirty="0">
                <a:solidFill>
                  <a:schemeClr val="bg1"/>
                </a:solidFill>
              </a:rPr>
              <a:t>4 </a:t>
            </a:r>
          </a:p>
        </p:txBody>
      </p:sp>
    </p:spTree>
    <p:extLst>
      <p:ext uri="{BB962C8B-B14F-4D97-AF65-F5344CB8AC3E}">
        <p14:creationId xmlns:p14="http://schemas.microsoft.com/office/powerpoint/2010/main" val="8953178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23359-51C0-0341-AEA6-B50663A4DAD1}"/>
              </a:ext>
            </a:extLst>
          </p:cNvPr>
          <p:cNvSpPr>
            <a:spLocks noGrp="1"/>
          </p:cNvSpPr>
          <p:nvPr>
            <p:ph type="sldNum" sz="quarter" idx="12"/>
          </p:nvPr>
        </p:nvSpPr>
        <p:spPr/>
        <p:txBody>
          <a:bodyPr/>
          <a:lstStyle/>
          <a:p>
            <a:pPr algn="r"/>
            <a:fld id="{275F0495-0EA6-8F48-9FDA-F603597FF733}" type="slidenum">
              <a:rPr lang="en-US" smtClean="0"/>
              <a:pPr algn="r"/>
              <a:t>78</a:t>
            </a:fld>
            <a:endParaRPr lang="en-US" dirty="0"/>
          </a:p>
        </p:txBody>
      </p:sp>
      <p:sp>
        <p:nvSpPr>
          <p:cNvPr id="3" name="Content Placeholder 2">
            <a:extLst>
              <a:ext uri="{FF2B5EF4-FFF2-40B4-BE49-F238E27FC236}">
                <a16:creationId xmlns:a16="http://schemas.microsoft.com/office/drawing/2014/main" id="{D8D3E0C8-3831-3B40-8DCB-47AA9A17F3CD}"/>
              </a:ext>
            </a:extLst>
          </p:cNvPr>
          <p:cNvSpPr>
            <a:spLocks noGrp="1"/>
          </p:cNvSpPr>
          <p:nvPr>
            <p:ph idx="1"/>
          </p:nvPr>
        </p:nvSpPr>
        <p:spPr/>
        <p:txBody>
          <a:bodyPr/>
          <a:lstStyle/>
          <a:p>
            <a:pPr lvl="0" algn="ctr">
              <a:spcAft>
                <a:spcPts val="1800"/>
              </a:spcAft>
              <a:defRPr/>
            </a:pPr>
            <a:r>
              <a:rPr lang="en-US" sz="4400" dirty="0"/>
              <a:t>2 pairs of</a:t>
            </a:r>
            <a:br>
              <a:rPr lang="en-US" sz="4400" dirty="0"/>
            </a:br>
            <a:r>
              <a:rPr lang="en-US" sz="4400" dirty="0"/>
              <a:t>pre-frontal scales.</a:t>
            </a:r>
          </a:p>
          <a:p>
            <a:pPr lvl="0" algn="ctr">
              <a:spcAft>
                <a:spcPts val="1800"/>
              </a:spcAft>
              <a:defRPr/>
            </a:pPr>
            <a:r>
              <a:rPr lang="en-US" sz="4400" dirty="0"/>
              <a:t>Hawk-like beak.</a:t>
            </a:r>
          </a:p>
        </p:txBody>
      </p:sp>
      <p:pic>
        <p:nvPicPr>
          <p:cNvPr id="5" name="Picture 2" descr="Hawksbill turtle">
            <a:extLst>
              <a:ext uri="{FF2B5EF4-FFF2-40B4-BE49-F238E27FC236}">
                <a16:creationId xmlns:a16="http://schemas.microsoft.com/office/drawing/2014/main" id="{D83863C1-84FE-034E-9456-37D62F7C99F6}"/>
              </a:ext>
            </a:extLst>
          </p:cNvPr>
          <p:cNvPicPr>
            <a:picLocks noGrp="1" noChangeAspect="1" noChangeArrowheads="1"/>
          </p:cNvPicPr>
          <p:nvPr>
            <p:ph type="pic" sz="quarter" idx="14"/>
          </p:nvPr>
        </p:nvPicPr>
        <p:blipFill rotWithShape="1">
          <a:blip r:embed="rId4">
            <a:extLst>
              <a:ext uri="{28A0092B-C50C-407E-A947-70E740481C1C}">
                <a14:useLocalDpi xmlns:a14="http://schemas.microsoft.com/office/drawing/2010/main" val="0"/>
              </a:ext>
            </a:extLst>
          </a:blip>
          <a:srcRect l="18015" r="18015"/>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07C892-E903-C749-8D0E-88A3C878479F}"/>
              </a:ext>
            </a:extLst>
          </p:cNvPr>
          <p:cNvSpPr/>
          <p:nvPr/>
        </p:nvSpPr>
        <p:spPr>
          <a:xfrm>
            <a:off x="6258841" y="5873676"/>
            <a:ext cx="2930610" cy="276999"/>
          </a:xfrm>
          <a:prstGeom prst="rect">
            <a:avLst/>
          </a:prstGeom>
        </p:spPr>
        <p:txBody>
          <a:bodyPr wrap="none">
            <a:spAutoFit/>
          </a:bodyPr>
          <a:lstStyle/>
          <a:p>
            <a:r>
              <a:rPr lang="en-AU" sz="1200" dirty="0">
                <a:solidFill>
                  <a:schemeClr val="bg1"/>
                </a:solidFill>
              </a:rPr>
              <a:t>© </a:t>
            </a:r>
            <a:r>
              <a:rPr lang="en-AU" sz="1200" dirty="0" err="1">
                <a:solidFill>
                  <a:schemeClr val="bg1"/>
                </a:solidFill>
              </a:rPr>
              <a:t>naturepl.com</a:t>
            </a:r>
            <a:r>
              <a:rPr lang="en-AU" sz="1200" dirty="0">
                <a:solidFill>
                  <a:schemeClr val="bg1"/>
                </a:solidFill>
              </a:rPr>
              <a:t> / </a:t>
            </a:r>
            <a:r>
              <a:rPr lang="en-AU" sz="1200" dirty="0" err="1">
                <a:solidFill>
                  <a:schemeClr val="bg1"/>
                </a:solidFill>
              </a:rPr>
              <a:t>Inaki</a:t>
            </a:r>
            <a:r>
              <a:rPr lang="en-AU" sz="1200" dirty="0">
                <a:solidFill>
                  <a:schemeClr val="bg1"/>
                </a:solidFill>
              </a:rPr>
              <a:t> </a:t>
            </a:r>
            <a:r>
              <a:rPr lang="en-AU" sz="1200" dirty="0" err="1">
                <a:solidFill>
                  <a:schemeClr val="bg1"/>
                </a:solidFill>
              </a:rPr>
              <a:t>Relanzon</a:t>
            </a:r>
            <a:r>
              <a:rPr lang="en-AU" sz="1200" dirty="0">
                <a:solidFill>
                  <a:schemeClr val="bg1"/>
                </a:solidFill>
              </a:rPr>
              <a:t> / WWF </a:t>
            </a:r>
          </a:p>
        </p:txBody>
      </p:sp>
      <p:cxnSp>
        <p:nvCxnSpPr>
          <p:cNvPr id="7" name="Straight Arrow Connector 6">
            <a:extLst>
              <a:ext uri="{FF2B5EF4-FFF2-40B4-BE49-F238E27FC236}">
                <a16:creationId xmlns:a16="http://schemas.microsoft.com/office/drawing/2014/main" id="{BFCDBAAE-189B-D741-A8AF-095C8DE4BDCF}"/>
              </a:ext>
            </a:extLst>
          </p:cNvPr>
          <p:cNvCxnSpPr>
            <a:cxnSpLocks/>
          </p:cNvCxnSpPr>
          <p:nvPr/>
        </p:nvCxnSpPr>
        <p:spPr>
          <a:xfrm>
            <a:off x="8585056" y="1930021"/>
            <a:ext cx="252672" cy="10889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E073B4-43C6-784A-BCE5-9914F8EA014F}"/>
              </a:ext>
            </a:extLst>
          </p:cNvPr>
          <p:cNvCxnSpPr>
            <a:cxnSpLocks/>
          </p:cNvCxnSpPr>
          <p:nvPr/>
        </p:nvCxnSpPr>
        <p:spPr>
          <a:xfrm>
            <a:off x="9115211" y="2194615"/>
            <a:ext cx="148480" cy="8760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3A8A97D-2288-4B4E-BD07-B12AB564801B}"/>
              </a:ext>
            </a:extLst>
          </p:cNvPr>
          <p:cNvSpPr txBox="1"/>
          <p:nvPr/>
        </p:nvSpPr>
        <p:spPr>
          <a:xfrm>
            <a:off x="8157432" y="1886976"/>
            <a:ext cx="1106259" cy="400110"/>
          </a:xfrm>
          <a:prstGeom prst="rect">
            <a:avLst/>
          </a:prstGeom>
          <a:solidFill>
            <a:srgbClr val="FFFFFF"/>
          </a:solidFill>
        </p:spPr>
        <p:txBody>
          <a:bodyPr wrap="square" rtlCol="0">
            <a:spAutoFit/>
          </a:bodyPr>
          <a:lstStyle/>
          <a:p>
            <a:pPr algn="ctr"/>
            <a:r>
              <a:rPr lang="en-US" sz="2000" dirty="0">
                <a:solidFill>
                  <a:schemeClr val="tx2"/>
                </a:solidFill>
              </a:rPr>
              <a:t>1st pair</a:t>
            </a:r>
          </a:p>
        </p:txBody>
      </p:sp>
      <p:cxnSp>
        <p:nvCxnSpPr>
          <p:cNvPr id="12" name="Straight Arrow Connector 11">
            <a:extLst>
              <a:ext uri="{FF2B5EF4-FFF2-40B4-BE49-F238E27FC236}">
                <a16:creationId xmlns:a16="http://schemas.microsoft.com/office/drawing/2014/main" id="{BDBC8CFD-1257-474B-B39C-5097C6EFC825}"/>
              </a:ext>
            </a:extLst>
          </p:cNvPr>
          <p:cNvCxnSpPr>
            <a:cxnSpLocks/>
          </p:cNvCxnSpPr>
          <p:nvPr/>
        </p:nvCxnSpPr>
        <p:spPr>
          <a:xfrm flipH="1">
            <a:off x="9460653" y="3070683"/>
            <a:ext cx="409938" cy="31099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8AD6CF4-8DDF-0242-AFE1-1380D7344261}"/>
              </a:ext>
            </a:extLst>
          </p:cNvPr>
          <p:cNvCxnSpPr>
            <a:cxnSpLocks/>
          </p:cNvCxnSpPr>
          <p:nvPr/>
        </p:nvCxnSpPr>
        <p:spPr>
          <a:xfrm flipH="1">
            <a:off x="8932860" y="3070683"/>
            <a:ext cx="878492" cy="1216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160E42-3E65-A748-BAF5-E0AAAE54A14F}"/>
              </a:ext>
            </a:extLst>
          </p:cNvPr>
          <p:cNvSpPr txBox="1"/>
          <p:nvPr/>
        </p:nvSpPr>
        <p:spPr>
          <a:xfrm>
            <a:off x="9431046" y="4628000"/>
            <a:ext cx="1426545" cy="707886"/>
          </a:xfrm>
          <a:prstGeom prst="rect">
            <a:avLst/>
          </a:prstGeom>
          <a:solidFill>
            <a:schemeClr val="bg1"/>
          </a:solidFill>
          <a:ln>
            <a:noFill/>
          </a:ln>
        </p:spPr>
        <p:txBody>
          <a:bodyPr wrap="square" rtlCol="0">
            <a:spAutoFit/>
          </a:bodyPr>
          <a:lstStyle/>
          <a:p>
            <a:pPr algn="ctr"/>
            <a:r>
              <a:rPr lang="en-AU" sz="2000" dirty="0">
                <a:solidFill>
                  <a:schemeClr val="tx2"/>
                </a:solidFill>
              </a:rPr>
              <a:t>Hawk-like beak</a:t>
            </a:r>
          </a:p>
        </p:txBody>
      </p:sp>
      <p:sp>
        <p:nvSpPr>
          <p:cNvPr id="11" name="TextBox 10">
            <a:extLst>
              <a:ext uri="{FF2B5EF4-FFF2-40B4-BE49-F238E27FC236}">
                <a16:creationId xmlns:a16="http://schemas.microsoft.com/office/drawing/2014/main" id="{2CFAB0F3-B15F-354E-8D2C-9E1DFE0F38D6}"/>
              </a:ext>
            </a:extLst>
          </p:cNvPr>
          <p:cNvSpPr txBox="1"/>
          <p:nvPr/>
        </p:nvSpPr>
        <p:spPr>
          <a:xfrm>
            <a:off x="9751332" y="2742525"/>
            <a:ext cx="1106259" cy="400110"/>
          </a:xfrm>
          <a:prstGeom prst="rect">
            <a:avLst/>
          </a:prstGeom>
          <a:solidFill>
            <a:srgbClr val="FFFFFF"/>
          </a:solidFill>
        </p:spPr>
        <p:txBody>
          <a:bodyPr wrap="square" rtlCol="0">
            <a:spAutoFit/>
          </a:bodyPr>
          <a:lstStyle/>
          <a:p>
            <a:pPr algn="ctr"/>
            <a:r>
              <a:rPr lang="en-US" sz="2000" dirty="0">
                <a:solidFill>
                  <a:schemeClr val="tx2"/>
                </a:solidFill>
              </a:rPr>
              <a:t>2nd pair</a:t>
            </a:r>
          </a:p>
        </p:txBody>
      </p:sp>
      <p:sp>
        <p:nvSpPr>
          <p:cNvPr id="22" name="TextBox 21">
            <a:extLst>
              <a:ext uri="{FF2B5EF4-FFF2-40B4-BE49-F238E27FC236}">
                <a16:creationId xmlns:a16="http://schemas.microsoft.com/office/drawing/2014/main" id="{50A0370B-8C81-5547-831F-04AE62CF130E}"/>
              </a:ext>
            </a:extLst>
          </p:cNvPr>
          <p:cNvSpPr txBox="1"/>
          <p:nvPr/>
        </p:nvSpPr>
        <p:spPr>
          <a:xfrm>
            <a:off x="9606708" y="558521"/>
            <a:ext cx="2069353" cy="707886"/>
          </a:xfrm>
          <a:prstGeom prst="rect">
            <a:avLst/>
          </a:prstGeom>
          <a:noFill/>
        </p:spPr>
        <p:txBody>
          <a:bodyPr wrap="square">
            <a:spAutoFit/>
          </a:bodyPr>
          <a:lstStyle/>
          <a:p>
            <a:pPr algn="ctr"/>
            <a:r>
              <a:rPr lang="en-US" sz="2000" b="1" u="sng" dirty="0">
                <a:solidFill>
                  <a:schemeClr val="bg1"/>
                </a:solidFill>
              </a:rPr>
              <a:t>CRITICALLY ENDANGERED</a:t>
            </a:r>
          </a:p>
        </p:txBody>
      </p:sp>
    </p:spTree>
    <p:extLst>
      <p:ext uri="{BB962C8B-B14F-4D97-AF65-F5344CB8AC3E}">
        <p14:creationId xmlns:p14="http://schemas.microsoft.com/office/powerpoint/2010/main" val="3714336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4FC36-C67A-2340-A3C8-F9A98387E368}"/>
              </a:ext>
            </a:extLst>
          </p:cNvPr>
          <p:cNvSpPr>
            <a:spLocks noGrp="1"/>
          </p:cNvSpPr>
          <p:nvPr>
            <p:ph type="sldNum" sz="quarter" idx="12"/>
          </p:nvPr>
        </p:nvSpPr>
        <p:spPr/>
        <p:txBody>
          <a:bodyPr/>
          <a:lstStyle/>
          <a:p>
            <a:pPr algn="r"/>
            <a:fld id="{275F0495-0EA6-8F48-9FDA-F603597FF733}" type="slidenum">
              <a:rPr lang="en-US" smtClean="0"/>
              <a:pPr algn="r"/>
              <a:t>79</a:t>
            </a:fld>
            <a:endParaRPr lang="en-US" dirty="0"/>
          </a:p>
        </p:txBody>
      </p:sp>
      <p:sp>
        <p:nvSpPr>
          <p:cNvPr id="3" name="Content Placeholder 2">
            <a:extLst>
              <a:ext uri="{FF2B5EF4-FFF2-40B4-BE49-F238E27FC236}">
                <a16:creationId xmlns:a16="http://schemas.microsoft.com/office/drawing/2014/main" id="{3CD9A96F-D70D-2B4B-B0DA-2D2E666CEFB0}"/>
              </a:ext>
            </a:extLst>
          </p:cNvPr>
          <p:cNvSpPr>
            <a:spLocks noGrp="1"/>
          </p:cNvSpPr>
          <p:nvPr>
            <p:ph idx="1"/>
          </p:nvPr>
        </p:nvSpPr>
        <p:spPr/>
        <p:txBody>
          <a:bodyPr/>
          <a:lstStyle/>
          <a:p>
            <a:pPr algn="ctr">
              <a:spcAft>
                <a:spcPts val="1800"/>
              </a:spcAft>
            </a:pPr>
            <a:r>
              <a:rPr lang="en-US" sz="4400" dirty="0"/>
              <a:t>Loggerhead turtle</a:t>
            </a:r>
            <a:r>
              <a:rPr lang="en-US" sz="3200" dirty="0"/>
              <a:t/>
            </a:r>
            <a:br>
              <a:rPr lang="en-US" sz="3200" dirty="0"/>
            </a:br>
            <a:r>
              <a:rPr lang="en-US" sz="3200" dirty="0"/>
              <a:t>(</a:t>
            </a:r>
            <a:r>
              <a:rPr lang="en-US" sz="3200" i="1" dirty="0"/>
              <a:t>Caretta caretta)</a:t>
            </a:r>
          </a:p>
          <a:p>
            <a:pPr marL="342900" indent="-342900" algn="l">
              <a:buFont typeface="Arial" panose="020B0604020202020204" pitchFamily="34" charset="0"/>
              <a:buChar char="•"/>
            </a:pPr>
            <a:r>
              <a:rPr lang="en-US" sz="2000" dirty="0" smtClean="0"/>
              <a:t>Big </a:t>
            </a:r>
            <a:r>
              <a:rPr lang="en-US" sz="2000" dirty="0"/>
              <a:t>head!  </a:t>
            </a:r>
          </a:p>
          <a:p>
            <a:pPr marL="342900" indent="-342900" algn="l">
              <a:buFont typeface="Arial" panose="020B0604020202020204" pitchFamily="34" charset="0"/>
              <a:buChar char="•"/>
            </a:pPr>
            <a:r>
              <a:rPr lang="en-US" sz="2000" dirty="0"/>
              <a:t>5 pairs of costal </a:t>
            </a:r>
            <a:r>
              <a:rPr lang="en-US" sz="2000" dirty="0" err="1"/>
              <a:t>scutes</a:t>
            </a:r>
            <a:r>
              <a:rPr lang="en-US" sz="2000" dirty="0"/>
              <a:t> on carapace.</a:t>
            </a:r>
          </a:p>
        </p:txBody>
      </p:sp>
      <p:pic>
        <p:nvPicPr>
          <p:cNvPr id="5" name="Picture Placeholder 4">
            <a:extLst>
              <a:ext uri="{FF2B5EF4-FFF2-40B4-BE49-F238E27FC236}">
                <a16:creationId xmlns:a16="http://schemas.microsoft.com/office/drawing/2014/main" id="{B519D665-CEAF-624F-8B39-2C33F2294156}"/>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28835" r="6217"/>
          <a:stretch/>
        </p:blipFill>
        <p:spPr>
          <a:xfrm>
            <a:off x="6286500" y="549274"/>
            <a:ext cx="5389563" cy="5594400"/>
          </a:xfrm>
          <a:prstGeom prst="rect">
            <a:avLst/>
          </a:prstGeom>
        </p:spPr>
      </p:pic>
      <p:sp>
        <p:nvSpPr>
          <p:cNvPr id="6" name="TextBox 5">
            <a:extLst>
              <a:ext uri="{FF2B5EF4-FFF2-40B4-BE49-F238E27FC236}">
                <a16:creationId xmlns:a16="http://schemas.microsoft.com/office/drawing/2014/main" id="{923EF60C-0492-5948-BB33-9F26DCA6E0A4}"/>
              </a:ext>
            </a:extLst>
          </p:cNvPr>
          <p:cNvSpPr txBox="1"/>
          <p:nvPr/>
        </p:nvSpPr>
        <p:spPr>
          <a:xfrm>
            <a:off x="8089365" y="2710094"/>
            <a:ext cx="382577"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1</a:t>
            </a:r>
          </a:p>
        </p:txBody>
      </p:sp>
      <p:sp>
        <p:nvSpPr>
          <p:cNvPr id="7" name="TextBox 6">
            <a:extLst>
              <a:ext uri="{FF2B5EF4-FFF2-40B4-BE49-F238E27FC236}">
                <a16:creationId xmlns:a16="http://schemas.microsoft.com/office/drawing/2014/main" id="{AED393BD-5A86-E94E-9A9D-04DCA78DD0E3}"/>
              </a:ext>
            </a:extLst>
          </p:cNvPr>
          <p:cNvSpPr txBox="1"/>
          <p:nvPr/>
        </p:nvSpPr>
        <p:spPr>
          <a:xfrm>
            <a:off x="8612892" y="2429992"/>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2</a:t>
            </a:r>
          </a:p>
        </p:txBody>
      </p:sp>
      <p:sp>
        <p:nvSpPr>
          <p:cNvPr id="8" name="TextBox 7">
            <a:extLst>
              <a:ext uri="{FF2B5EF4-FFF2-40B4-BE49-F238E27FC236}">
                <a16:creationId xmlns:a16="http://schemas.microsoft.com/office/drawing/2014/main" id="{94747BF4-988D-214F-9FFC-7D404C26C12D}"/>
              </a:ext>
            </a:extLst>
          </p:cNvPr>
          <p:cNvSpPr txBox="1"/>
          <p:nvPr/>
        </p:nvSpPr>
        <p:spPr>
          <a:xfrm>
            <a:off x="9174149" y="2230606"/>
            <a:ext cx="431868"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3</a:t>
            </a:r>
          </a:p>
        </p:txBody>
      </p:sp>
      <p:sp>
        <p:nvSpPr>
          <p:cNvPr id="9" name="TextBox 8">
            <a:extLst>
              <a:ext uri="{FF2B5EF4-FFF2-40B4-BE49-F238E27FC236}">
                <a16:creationId xmlns:a16="http://schemas.microsoft.com/office/drawing/2014/main" id="{289A2071-38BD-6243-8C82-61E2B86AD7AF}"/>
              </a:ext>
            </a:extLst>
          </p:cNvPr>
          <p:cNvSpPr txBox="1"/>
          <p:nvPr/>
        </p:nvSpPr>
        <p:spPr>
          <a:xfrm>
            <a:off x="9771124" y="2080061"/>
            <a:ext cx="431869"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4 </a:t>
            </a:r>
          </a:p>
        </p:txBody>
      </p:sp>
      <p:sp>
        <p:nvSpPr>
          <p:cNvPr id="10" name="TextBox 9">
            <a:extLst>
              <a:ext uri="{FF2B5EF4-FFF2-40B4-BE49-F238E27FC236}">
                <a16:creationId xmlns:a16="http://schemas.microsoft.com/office/drawing/2014/main" id="{C60BE1A2-2AAE-DE4B-BF48-238D217C1F13}"/>
              </a:ext>
            </a:extLst>
          </p:cNvPr>
          <p:cNvSpPr txBox="1"/>
          <p:nvPr/>
        </p:nvSpPr>
        <p:spPr>
          <a:xfrm>
            <a:off x="10398388" y="1946751"/>
            <a:ext cx="431869" cy="400110"/>
          </a:xfrm>
          <a:prstGeom prst="rect">
            <a:avLst/>
          </a:prstGeom>
          <a:solidFill>
            <a:srgbClr val="363D41">
              <a:alpha val="75294"/>
            </a:srgbClr>
          </a:solidFill>
        </p:spPr>
        <p:txBody>
          <a:bodyPr wrap="square" rtlCol="0">
            <a:spAutoFit/>
          </a:bodyPr>
          <a:lstStyle/>
          <a:p>
            <a:pPr algn="ctr"/>
            <a:r>
              <a:rPr lang="en-AU" sz="2000" b="1" dirty="0">
                <a:solidFill>
                  <a:schemeClr val="bg1"/>
                </a:solidFill>
              </a:rPr>
              <a:t>5 </a:t>
            </a:r>
          </a:p>
        </p:txBody>
      </p:sp>
      <p:sp>
        <p:nvSpPr>
          <p:cNvPr id="11" name="TextBox 10">
            <a:extLst>
              <a:ext uri="{FF2B5EF4-FFF2-40B4-BE49-F238E27FC236}">
                <a16:creationId xmlns:a16="http://schemas.microsoft.com/office/drawing/2014/main" id="{084E0D7F-31FE-8042-8B99-79F0C0C1FA2F}"/>
              </a:ext>
            </a:extLst>
          </p:cNvPr>
          <p:cNvSpPr txBox="1"/>
          <p:nvPr/>
        </p:nvSpPr>
        <p:spPr>
          <a:xfrm>
            <a:off x="9488774" y="558521"/>
            <a:ext cx="2187287" cy="707886"/>
          </a:xfrm>
          <a:prstGeom prst="rect">
            <a:avLst/>
          </a:prstGeom>
          <a:noFill/>
        </p:spPr>
        <p:txBody>
          <a:bodyPr wrap="square">
            <a:spAutoFit/>
          </a:bodyPr>
          <a:lstStyle/>
          <a:p>
            <a:pPr algn="ctr"/>
            <a:r>
              <a:rPr lang="en-US" sz="2000" b="1" u="sng" dirty="0">
                <a:solidFill>
                  <a:schemeClr val="bg1"/>
                </a:solidFill>
              </a:rPr>
              <a:t>VULNERABLE TO EXTINCTION</a:t>
            </a:r>
          </a:p>
        </p:txBody>
      </p:sp>
    </p:spTree>
    <p:extLst>
      <p:ext uri="{BB962C8B-B14F-4D97-AF65-F5344CB8AC3E}">
        <p14:creationId xmlns:p14="http://schemas.microsoft.com/office/powerpoint/2010/main" val="2399154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EDD49-E3ED-4DF0-AE85-4831279F924E}"/>
              </a:ext>
            </a:extLst>
          </p:cNvPr>
          <p:cNvPicPr>
            <a:picLocks noChangeAspect="1"/>
          </p:cNvPicPr>
          <p:nvPr/>
        </p:nvPicPr>
        <p:blipFill rotWithShape="1">
          <a:blip r:embed="rId2"/>
          <a:srcRect t="22313"/>
          <a:stretch/>
        </p:blipFill>
        <p:spPr>
          <a:xfrm>
            <a:off x="0" y="0"/>
            <a:ext cx="12191999" cy="6858000"/>
          </a:xfrm>
          <a:prstGeom prst="rect">
            <a:avLst/>
          </a:prstGeom>
        </p:spPr>
      </p:pic>
    </p:spTree>
    <p:extLst>
      <p:ext uri="{BB962C8B-B14F-4D97-AF65-F5344CB8AC3E}">
        <p14:creationId xmlns:p14="http://schemas.microsoft.com/office/powerpoint/2010/main" val="27028981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80</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pPr>
              <a:spcAft>
                <a:spcPts val="2400"/>
              </a:spcAft>
            </a:pPr>
            <a:r>
              <a:rPr lang="en-US" sz="2400" dirty="0">
                <a:solidFill>
                  <a:schemeClr val="accent2"/>
                </a:solidFill>
              </a:rPr>
              <a:t>Do not answer the question.</a:t>
            </a:r>
            <a:br>
              <a:rPr lang="en-US" sz="2400" dirty="0">
                <a:solidFill>
                  <a:schemeClr val="accent2"/>
                </a:solidFill>
              </a:rPr>
            </a:br>
            <a:r>
              <a:rPr lang="en-US" sz="2400" dirty="0">
                <a:solidFill>
                  <a:schemeClr val="accent2"/>
                </a:solidFill>
              </a:rPr>
              <a:t>Wait for an answer.</a:t>
            </a:r>
          </a:p>
          <a:p>
            <a:r>
              <a:rPr lang="en-US" sz="2400" dirty="0"/>
              <a:t>All sea turtles are threatened with extinction.</a:t>
            </a:r>
          </a:p>
          <a:p>
            <a:r>
              <a:rPr lang="en-US" sz="2400" dirty="0"/>
              <a:t>Count every turtle you see.</a:t>
            </a:r>
          </a:p>
          <a:p>
            <a:r>
              <a:rPr lang="en-US" sz="2400" dirty="0"/>
              <a:t>But tally the G</a:t>
            </a:r>
            <a:r>
              <a:rPr lang="en-US" sz="2400" dirty="0" smtClean="0"/>
              <a:t>reen turtles and Hawksbill turtles separately</a:t>
            </a:r>
            <a:r>
              <a:rPr lang="en-US" sz="2400" dirty="0"/>
              <a:t>.</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sea turtles?</a:t>
            </a:r>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19598754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FC332F-4059-C547-9CAC-E94B89CC70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84" r="41387" b="20506"/>
          <a:stretch/>
        </p:blipFill>
        <p:spPr>
          <a:xfrm>
            <a:off x="-36381" y="1788554"/>
            <a:ext cx="6132381" cy="4143773"/>
          </a:xfrm>
          <a:prstGeom prst="rect">
            <a:avLst/>
          </a:prstGeom>
        </p:spPr>
      </p:pic>
      <p:sp>
        <p:nvSpPr>
          <p:cNvPr id="3" name="Title 2">
            <a:extLst>
              <a:ext uri="{FF2B5EF4-FFF2-40B4-BE49-F238E27FC236}">
                <a16:creationId xmlns:a16="http://schemas.microsoft.com/office/drawing/2014/main" id="{2869A28A-496A-7947-927C-051F9186700A}"/>
              </a:ext>
            </a:extLst>
          </p:cNvPr>
          <p:cNvSpPr>
            <a:spLocks noGrp="1"/>
          </p:cNvSpPr>
          <p:nvPr>
            <p:ph type="title"/>
          </p:nvPr>
        </p:nvSpPr>
        <p:spPr>
          <a:xfrm>
            <a:off x="515938" y="549275"/>
            <a:ext cx="11160124" cy="536575"/>
          </a:xfrm>
        </p:spPr>
        <p:txBody>
          <a:bodyPr/>
          <a:lstStyle/>
          <a:p>
            <a:pPr algn="ctr"/>
            <a:r>
              <a:rPr lang="en-AU" sz="4400" dirty="0"/>
              <a:t>Why count sea turtles?</a:t>
            </a:r>
            <a:endParaRPr lang="en-US" dirty="0"/>
          </a:p>
        </p:txBody>
      </p:sp>
      <p:sp>
        <p:nvSpPr>
          <p:cNvPr id="4" name="Slide Number Placeholder 3">
            <a:extLst>
              <a:ext uri="{FF2B5EF4-FFF2-40B4-BE49-F238E27FC236}">
                <a16:creationId xmlns:a16="http://schemas.microsoft.com/office/drawing/2014/main" id="{AA0F0765-4A90-5148-8319-36D6DFC3840C}"/>
              </a:ext>
            </a:extLst>
          </p:cNvPr>
          <p:cNvSpPr>
            <a:spLocks noGrp="1"/>
          </p:cNvSpPr>
          <p:nvPr>
            <p:ph type="sldNum" sz="quarter" idx="12"/>
          </p:nvPr>
        </p:nvSpPr>
        <p:spPr/>
        <p:txBody>
          <a:bodyPr/>
          <a:lstStyle/>
          <a:p>
            <a:pPr algn="r"/>
            <a:fld id="{A23E3DB6-7D61-2E4C-8C80-E9322AEA1496}" type="slidenum">
              <a:rPr lang="en-US" smtClean="0"/>
              <a:pPr algn="r"/>
              <a:t>81</a:t>
            </a:fld>
            <a:endParaRPr lang="en-US" dirty="0"/>
          </a:p>
        </p:txBody>
      </p:sp>
      <p:pic>
        <p:nvPicPr>
          <p:cNvPr id="6" name="Picture 5">
            <a:extLst>
              <a:ext uri="{FF2B5EF4-FFF2-40B4-BE49-F238E27FC236}">
                <a16:creationId xmlns:a16="http://schemas.microsoft.com/office/drawing/2014/main" id="{CA57F303-7097-C440-8D8E-684F236D0ECA}"/>
              </a:ext>
            </a:extLst>
          </p:cNvPr>
          <p:cNvPicPr>
            <a:picLocks noChangeAspect="1"/>
          </p:cNvPicPr>
          <p:nvPr/>
        </p:nvPicPr>
        <p:blipFill rotWithShape="1">
          <a:blip r:embed="rId5"/>
          <a:srcRect l="1196" r="5392"/>
          <a:stretch/>
        </p:blipFill>
        <p:spPr>
          <a:xfrm>
            <a:off x="6096000" y="1788557"/>
            <a:ext cx="6095999" cy="4143773"/>
          </a:xfrm>
          <a:prstGeom prst="rect">
            <a:avLst/>
          </a:prstGeom>
        </p:spPr>
      </p:pic>
    </p:spTree>
    <p:extLst>
      <p:ext uri="{BB962C8B-B14F-4D97-AF65-F5344CB8AC3E}">
        <p14:creationId xmlns:p14="http://schemas.microsoft.com/office/powerpoint/2010/main" val="2892719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82</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a:t>
            </a:r>
            <a:br>
              <a:rPr lang="en-AU" sz="3200" dirty="0"/>
            </a:br>
            <a:r>
              <a:rPr lang="en-AU" sz="3200" dirty="0"/>
              <a:t>G</a:t>
            </a:r>
            <a:r>
              <a:rPr lang="en-AU" sz="3200" dirty="0" smtClean="0"/>
              <a:t>reen</a:t>
            </a:r>
            <a:r>
              <a:rPr lang="en-AU" sz="3200" dirty="0"/>
              <a:t>, </a:t>
            </a:r>
            <a:r>
              <a:rPr lang="en-AU" sz="3200" dirty="0" smtClean="0"/>
              <a:t>Hawksbill </a:t>
            </a:r>
            <a:r>
              <a:rPr lang="en-AU" sz="3200" dirty="0"/>
              <a:t>and all other sea turtles?</a:t>
            </a:r>
          </a:p>
          <a:p>
            <a:r>
              <a:rPr lang="en-AU" sz="3200" dirty="0"/>
              <a:t>Check buddy pair/s </a:t>
            </a:r>
            <a:br>
              <a:rPr lang="en-AU" sz="3200" dirty="0"/>
            </a:br>
            <a:r>
              <a:rPr lang="en-AU" sz="3200" dirty="0"/>
              <a:t>counting sea turtles have all their materials.</a:t>
            </a:r>
          </a:p>
        </p:txBody>
      </p:sp>
      <p:pic>
        <p:nvPicPr>
          <p:cNvPr id="7" name="Picture Placeholder 15">
            <a:extLst>
              <a:ext uri="{FF2B5EF4-FFF2-40B4-BE49-F238E27FC236}">
                <a16:creationId xmlns:a16="http://schemas.microsoft.com/office/drawing/2014/main" id="{DE08BF57-B60C-BD45-842E-D4EC9717F94D}"/>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4472827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83</a:t>
            </a:fld>
            <a:endParaRPr lang="en-US" dirty="0"/>
          </a:p>
        </p:txBody>
      </p:sp>
      <p:sp>
        <p:nvSpPr>
          <p:cNvPr id="10" name="Content Placeholder 2">
            <a:extLst>
              <a:ext uri="{FF2B5EF4-FFF2-40B4-BE49-F238E27FC236}">
                <a16:creationId xmlns:a16="http://schemas.microsoft.com/office/drawing/2014/main" id="{19E8451B-2C6E-9E40-83B2-A13CDFF77319}"/>
              </a:ext>
            </a:extLst>
          </p:cNvPr>
          <p:cNvSpPr>
            <a:spLocks noGrp="1"/>
          </p:cNvSpPr>
          <p:nvPr>
            <p:ph idx="1"/>
          </p:nvPr>
        </p:nvSpPr>
        <p:spPr>
          <a:xfrm>
            <a:off x="515939" y="549275"/>
            <a:ext cx="5389519" cy="5594349"/>
          </a:xfrm>
        </p:spPr>
        <p:txBody>
          <a:bodyPr/>
          <a:lstStyle/>
          <a:p>
            <a:pPr algn="ctr">
              <a:spcAft>
                <a:spcPts val="1800"/>
              </a:spcAft>
            </a:pPr>
            <a:r>
              <a:rPr lang="en-AU" dirty="0"/>
              <a:t>Who is counting </a:t>
            </a:r>
            <a:br>
              <a:rPr lang="en-AU" dirty="0"/>
            </a:br>
            <a:r>
              <a:rPr lang="en-AU" dirty="0"/>
              <a:t>sea turtles?</a:t>
            </a:r>
          </a:p>
          <a:p>
            <a:pPr algn="ctr">
              <a:spcAft>
                <a:spcPts val="1800"/>
              </a:spcAft>
            </a:pPr>
            <a:r>
              <a:rPr lang="en-AU" sz="3200" dirty="0"/>
              <a:t>Green / Hawksbill / other</a:t>
            </a:r>
          </a:p>
        </p:txBody>
      </p:sp>
      <p:pic>
        <p:nvPicPr>
          <p:cNvPr id="7" name="Picture Placeholder 15">
            <a:extLst>
              <a:ext uri="{FF2B5EF4-FFF2-40B4-BE49-F238E27FC236}">
                <a16:creationId xmlns:a16="http://schemas.microsoft.com/office/drawing/2014/main" id="{CD4E8F70-7DD6-C84D-B859-D93E028355B1}"/>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4798279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84</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Sharks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Year 7</a:t>
            </a:r>
          </a:p>
          <a:p>
            <a:pPr>
              <a:spcAft>
                <a:spcPts val="2400"/>
              </a:spcAft>
            </a:pPr>
            <a:r>
              <a:rPr lang="en-AU" sz="1600" b="1" u="sng" dirty="0">
                <a:solidFill>
                  <a:schemeClr val="tx2"/>
                </a:solidFill>
              </a:rPr>
              <a:t>Biology: classification, food chains, humans</a:t>
            </a:r>
          </a:p>
          <a:p>
            <a:pPr>
              <a:spcAft>
                <a:spcPts val="1200"/>
              </a:spcAft>
            </a:pPr>
            <a:r>
              <a:rPr lang="en-US" sz="1600" b="1" dirty="0">
                <a:solidFill>
                  <a:schemeClr val="tx2"/>
                </a:solidFill>
              </a:rPr>
              <a:t>Where are sharks positioned in the food chain?</a:t>
            </a:r>
            <a:br>
              <a:rPr lang="en-US" sz="1600" b="1" dirty="0">
                <a:solidFill>
                  <a:schemeClr val="tx2"/>
                </a:solidFill>
              </a:rPr>
            </a:br>
            <a:r>
              <a:rPr lang="en-US" sz="1600" i="1" dirty="0">
                <a:solidFill>
                  <a:schemeClr val="tx2"/>
                </a:solidFill>
              </a:rPr>
              <a:t>Answer: </a:t>
            </a:r>
            <a:r>
              <a:rPr lang="en-US" sz="1600" i="1" dirty="0" smtClean="0">
                <a:solidFill>
                  <a:schemeClr val="tx2"/>
                </a:solidFill>
              </a:rPr>
              <a:t>At </a:t>
            </a:r>
            <a:r>
              <a:rPr lang="en-US" sz="1600" i="1" dirty="0">
                <a:solidFill>
                  <a:schemeClr val="tx2"/>
                </a:solidFill>
              </a:rPr>
              <a:t>the top. They are the apex predators.</a:t>
            </a:r>
          </a:p>
          <a:p>
            <a:pPr>
              <a:spcAft>
                <a:spcPts val="1200"/>
              </a:spcAft>
            </a:pPr>
            <a:r>
              <a:rPr lang="en-US" sz="1600" dirty="0">
                <a:solidFill>
                  <a:schemeClr val="tx2"/>
                </a:solidFill>
              </a:rPr>
              <a:t>They help regulate the number of prey species and maintain ecological balance. </a:t>
            </a:r>
          </a:p>
          <a:p>
            <a:pPr algn="ctr">
              <a:spcAft>
                <a:spcPts val="1200"/>
              </a:spcAft>
            </a:pPr>
            <a:endParaRPr lang="en-US" sz="1600" b="1" dirty="0"/>
          </a:p>
          <a:p>
            <a:pPr algn="ctr">
              <a:spcAft>
                <a:spcPts val="1200"/>
              </a:spcAft>
            </a:pPr>
            <a:endParaRPr lang="en-US" sz="1600" b="1" dirty="0"/>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6" cy="4606177"/>
          </a:xfrm>
          <a:prstGeom prst="rect">
            <a:avLst/>
          </a:prstGeom>
          <a:noFill/>
        </p:spPr>
        <p:txBody>
          <a:bodyPr wrap="square">
            <a:noAutofit/>
          </a:bodyPr>
          <a:lstStyle/>
          <a:p>
            <a:pPr>
              <a:spcAft>
                <a:spcPts val="2400"/>
              </a:spcAft>
            </a:pPr>
            <a:r>
              <a:rPr lang="en-AU" sz="2000" b="1" dirty="0">
                <a:solidFill>
                  <a:schemeClr val="accent2"/>
                </a:solidFill>
              </a:rPr>
              <a:t>Year 8</a:t>
            </a:r>
          </a:p>
          <a:p>
            <a:pPr>
              <a:spcAft>
                <a:spcPts val="2400"/>
              </a:spcAft>
            </a:pPr>
            <a:r>
              <a:rPr lang="en-AU" sz="1600" b="1" u="sng" dirty="0">
                <a:solidFill>
                  <a:schemeClr val="tx2"/>
                </a:solidFill>
              </a:rPr>
              <a:t>Biology: cells, systems, survival and reproduction</a:t>
            </a:r>
            <a:endParaRPr lang="en-AU" sz="2400" b="1" u="sng" dirty="0">
              <a:solidFill>
                <a:schemeClr val="tx2"/>
              </a:solidFill>
            </a:endParaRPr>
          </a:p>
          <a:p>
            <a:pPr>
              <a:spcAft>
                <a:spcPts val="1200"/>
              </a:spcAft>
            </a:pPr>
            <a:r>
              <a:rPr lang="en-US" sz="1600" b="1" dirty="0">
                <a:solidFill>
                  <a:schemeClr val="tx2"/>
                </a:solidFill>
              </a:rPr>
              <a:t>How do you tell the difference between a male and female shark? </a:t>
            </a:r>
            <a:br>
              <a:rPr lang="en-US" sz="1600" b="1" dirty="0">
                <a:solidFill>
                  <a:schemeClr val="tx2"/>
                </a:solidFill>
              </a:rPr>
            </a:br>
            <a:r>
              <a:rPr lang="en-US" sz="1600" i="1" dirty="0">
                <a:solidFill>
                  <a:schemeClr val="tx2"/>
                </a:solidFill>
              </a:rPr>
              <a:t>Answer: Males have claspers.</a:t>
            </a:r>
          </a:p>
          <a:p>
            <a:pPr>
              <a:spcAft>
                <a:spcPts val="1200"/>
              </a:spcAft>
            </a:pPr>
            <a:r>
              <a:rPr lang="en-US" sz="1200" dirty="0">
                <a:solidFill>
                  <a:schemeClr val="tx2"/>
                </a:solidFill>
              </a:rPr>
              <a:t>Model the claspers by putting your hands side by side (joined at the thumbs), with fingers together. Slip the thumbs outwards so the pointer fingers are now together. The two thumbs are the two claspers. </a:t>
            </a:r>
          </a:p>
          <a:p>
            <a:pPr algn="ctr"/>
            <a:endParaRPr lang="en-US"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9</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systems of life.  Responding to the world</a:t>
            </a:r>
          </a:p>
          <a:p>
            <a:pPr>
              <a:spcAft>
                <a:spcPts val="1200"/>
              </a:spcAft>
            </a:pPr>
            <a:r>
              <a:rPr lang="en-US" sz="1600" b="1" dirty="0">
                <a:solidFill>
                  <a:schemeClr val="tx2"/>
                </a:solidFill>
              </a:rPr>
              <a:t>Sharks have all the senses we have (smell, taste, touch, eyesight, and hearing). </a:t>
            </a:r>
          </a:p>
          <a:p>
            <a:pPr>
              <a:spcAft>
                <a:spcPts val="1200"/>
              </a:spcAft>
            </a:pPr>
            <a:r>
              <a:rPr lang="en-US" sz="1600" b="1" dirty="0">
                <a:solidFill>
                  <a:schemeClr val="tx2"/>
                </a:solidFill>
              </a:rPr>
              <a:t>However, they can also sense electricity and vibrations in the water using electroreceptors. These look are tiny black dots around the mouth. </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10</a:t>
            </a:r>
          </a:p>
          <a:p>
            <a:pPr>
              <a:spcAft>
                <a:spcPts val="2400"/>
              </a:spcAft>
            </a:pPr>
            <a:r>
              <a:rPr lang="en-AU" sz="1600" b="1" u="sng" dirty="0">
                <a:solidFill>
                  <a:schemeClr val="tx2"/>
                </a:solidFill>
              </a:rPr>
              <a:t>Biology: earth systems, DNA, tourism, humans</a:t>
            </a:r>
          </a:p>
          <a:p>
            <a:pPr>
              <a:spcAft>
                <a:spcPts val="1200"/>
              </a:spcAft>
            </a:pPr>
            <a:r>
              <a:rPr lang="en-US" sz="1600" b="1" dirty="0">
                <a:solidFill>
                  <a:schemeClr val="tx2"/>
                </a:solidFill>
              </a:rPr>
              <a:t>The great white shark has 1½ times more chromosomes than humans. </a:t>
            </a:r>
          </a:p>
          <a:p>
            <a:pPr>
              <a:spcAft>
                <a:spcPts val="1200"/>
              </a:spcAft>
            </a:pPr>
            <a:r>
              <a:rPr lang="en-US" sz="1600" b="1" dirty="0">
                <a:solidFill>
                  <a:schemeClr val="tx2"/>
                </a:solidFill>
              </a:rPr>
              <a:t>What is something sharks can do that  humans can’t do? </a:t>
            </a:r>
            <a:br>
              <a:rPr lang="en-US" sz="1600" b="1" dirty="0">
                <a:solidFill>
                  <a:schemeClr val="tx2"/>
                </a:solidFill>
              </a:rPr>
            </a:br>
            <a:r>
              <a:rPr lang="en-US" sz="1600" i="1" dirty="0">
                <a:solidFill>
                  <a:schemeClr val="tx2"/>
                </a:solidFill>
              </a:rPr>
              <a:t>Answer: Sense electricity and vibrations via senses on the snout. Heal faster. Suppress cancer. </a:t>
            </a:r>
          </a:p>
          <a:p>
            <a:pPr algn="ctr">
              <a:spcAft>
                <a:spcPts val="1200"/>
              </a:spcAft>
            </a:pPr>
            <a:endParaRPr lang="en-US" sz="1600" b="1" dirty="0"/>
          </a:p>
        </p:txBody>
      </p:sp>
    </p:spTree>
    <p:extLst>
      <p:ext uri="{BB962C8B-B14F-4D97-AF65-F5344CB8AC3E}">
        <p14:creationId xmlns:p14="http://schemas.microsoft.com/office/powerpoint/2010/main" val="3920056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26D4A-76F8-6E4A-A308-BD7553829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4" b="11588"/>
          <a:stretch/>
        </p:blipFill>
        <p:spPr>
          <a:xfrm>
            <a:off x="0" y="0"/>
            <a:ext cx="12192000" cy="6858000"/>
          </a:xfrm>
          <a:prstGeom prst="rect">
            <a:avLst/>
          </a:prstGeom>
        </p:spPr>
      </p:pic>
      <p:sp>
        <p:nvSpPr>
          <p:cNvPr id="6" name="Title 2">
            <a:extLst>
              <a:ext uri="{FF2B5EF4-FFF2-40B4-BE49-F238E27FC236}">
                <a16:creationId xmlns:a16="http://schemas.microsoft.com/office/drawing/2014/main" id="{6CF81F41-A56F-AB47-827B-5EAD4F8D0940}"/>
              </a:ext>
            </a:extLst>
          </p:cNvPr>
          <p:cNvSpPr txBox="1">
            <a:spLocks/>
          </p:cNvSpPr>
          <p:nvPr/>
        </p:nvSpPr>
        <p:spPr>
          <a:xfrm>
            <a:off x="515936" y="565987"/>
            <a:ext cx="2492307" cy="958014"/>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0"/>
              </a:spcBef>
              <a:spcAft>
                <a:spcPts val="1800"/>
              </a:spcAft>
            </a:pPr>
            <a:r>
              <a:rPr lang="en-US" sz="5400" dirty="0">
                <a:solidFill>
                  <a:schemeClr val="bg1"/>
                </a:solidFill>
              </a:rPr>
              <a:t>Sharks</a:t>
            </a:r>
            <a:endParaRPr lang="en-US" sz="2000" dirty="0">
              <a:solidFill>
                <a:schemeClr val="bg1"/>
              </a:solidFill>
            </a:endParaRPr>
          </a:p>
        </p:txBody>
      </p:sp>
    </p:spTree>
    <p:extLst>
      <p:ext uri="{BB962C8B-B14F-4D97-AF65-F5344CB8AC3E}">
        <p14:creationId xmlns:p14="http://schemas.microsoft.com/office/powerpoint/2010/main" val="567713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2808C4-ADF9-1C4A-B711-A77D416C4E57}"/>
              </a:ext>
            </a:extLst>
          </p:cNvPr>
          <p:cNvSpPr>
            <a:spLocks noGrp="1"/>
          </p:cNvSpPr>
          <p:nvPr>
            <p:ph type="sldNum" sz="quarter" idx="12"/>
          </p:nvPr>
        </p:nvSpPr>
        <p:spPr/>
        <p:txBody>
          <a:bodyPr/>
          <a:lstStyle/>
          <a:p>
            <a:pPr algn="r"/>
            <a:fld id="{275F0495-0EA6-8F48-9FDA-F603597FF733}" type="slidenum">
              <a:rPr lang="en-US" smtClean="0"/>
              <a:pPr algn="r"/>
              <a:t>86</a:t>
            </a:fld>
            <a:endParaRPr lang="en-US" dirty="0"/>
          </a:p>
        </p:txBody>
      </p:sp>
      <p:sp>
        <p:nvSpPr>
          <p:cNvPr id="3" name="Content Placeholder 2">
            <a:extLst>
              <a:ext uri="{FF2B5EF4-FFF2-40B4-BE49-F238E27FC236}">
                <a16:creationId xmlns:a16="http://schemas.microsoft.com/office/drawing/2014/main" id="{599A6F9E-61DA-B94F-86B6-D3522E064B5E}"/>
              </a:ext>
            </a:extLst>
          </p:cNvPr>
          <p:cNvSpPr>
            <a:spLocks noGrp="1"/>
          </p:cNvSpPr>
          <p:nvPr>
            <p:ph idx="1"/>
          </p:nvPr>
        </p:nvSpPr>
        <p:spPr/>
        <p:txBody>
          <a:bodyPr/>
          <a:lstStyle/>
          <a:p>
            <a:r>
              <a:rPr lang="en-US" dirty="0"/>
              <a:t>Whitetip </a:t>
            </a:r>
            <a:br>
              <a:rPr lang="en-US" dirty="0"/>
            </a:br>
            <a:r>
              <a:rPr lang="en-US" dirty="0"/>
              <a:t>reef shark</a:t>
            </a:r>
            <a:endParaRPr lang="en-US" sz="2800" dirty="0"/>
          </a:p>
        </p:txBody>
      </p:sp>
      <p:pic>
        <p:nvPicPr>
          <p:cNvPr id="6" name="Picture Placeholder 5">
            <a:extLst>
              <a:ext uri="{FF2B5EF4-FFF2-40B4-BE49-F238E27FC236}">
                <a16:creationId xmlns:a16="http://schemas.microsoft.com/office/drawing/2014/main" id="{0E8C2821-7E72-2A47-A749-64914A8609CA}"/>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7909" r="17909"/>
          <a:stretch/>
        </p:blipFill>
        <p:spPr>
          <a:prstGeom prst="rect">
            <a:avLst/>
          </a:prstGeom>
        </p:spPr>
      </p:pic>
      <p:sp>
        <p:nvSpPr>
          <p:cNvPr id="5" name="TextBox 4">
            <a:extLst>
              <a:ext uri="{FF2B5EF4-FFF2-40B4-BE49-F238E27FC236}">
                <a16:creationId xmlns:a16="http://schemas.microsoft.com/office/drawing/2014/main" id="{9143200E-2045-3440-AF0B-456CC64F97FB}"/>
              </a:ext>
            </a:extLst>
          </p:cNvPr>
          <p:cNvSpPr txBox="1"/>
          <p:nvPr/>
        </p:nvSpPr>
        <p:spPr>
          <a:xfrm>
            <a:off x="9523142" y="558521"/>
            <a:ext cx="2152920" cy="707886"/>
          </a:xfrm>
          <a:prstGeom prst="rect">
            <a:avLst/>
          </a:prstGeom>
          <a:noFill/>
        </p:spPr>
        <p:txBody>
          <a:bodyPr wrap="square">
            <a:spAutoFit/>
          </a:bodyPr>
          <a:lstStyle/>
          <a:p>
            <a:pPr algn="ctr"/>
            <a:r>
              <a:rPr lang="en-US" sz="2000" b="1" u="sng" dirty="0">
                <a:solidFill>
                  <a:schemeClr val="bg1"/>
                </a:solidFill>
              </a:rPr>
              <a:t>VULNERABLE TO EXTINCTION</a:t>
            </a:r>
          </a:p>
        </p:txBody>
      </p:sp>
      <p:sp>
        <p:nvSpPr>
          <p:cNvPr id="7" name="TextBox 6">
            <a:extLst>
              <a:ext uri="{FF2B5EF4-FFF2-40B4-BE49-F238E27FC236}">
                <a16:creationId xmlns:a16="http://schemas.microsoft.com/office/drawing/2014/main" id="{10C936EB-FFC8-5248-A689-CF83CA07FD70}"/>
              </a:ext>
            </a:extLst>
          </p:cNvPr>
          <p:cNvSpPr txBox="1"/>
          <p:nvPr/>
        </p:nvSpPr>
        <p:spPr>
          <a:xfrm>
            <a:off x="7065851" y="1389070"/>
            <a:ext cx="1222115" cy="707886"/>
          </a:xfrm>
          <a:prstGeom prst="rect">
            <a:avLst/>
          </a:prstGeom>
          <a:solidFill>
            <a:srgbClr val="FFFFFF"/>
          </a:solidFill>
        </p:spPr>
        <p:txBody>
          <a:bodyPr wrap="square" rtlCol="0">
            <a:spAutoFit/>
          </a:bodyPr>
          <a:lstStyle/>
          <a:p>
            <a:pPr algn="ctr"/>
            <a:r>
              <a:rPr lang="en-AU" sz="2000" dirty="0">
                <a:solidFill>
                  <a:schemeClr val="tx2"/>
                </a:solidFill>
              </a:rPr>
              <a:t>White tip on fin</a:t>
            </a:r>
          </a:p>
        </p:txBody>
      </p:sp>
    </p:spTree>
    <p:extLst>
      <p:ext uri="{BB962C8B-B14F-4D97-AF65-F5344CB8AC3E}">
        <p14:creationId xmlns:p14="http://schemas.microsoft.com/office/powerpoint/2010/main" val="1842646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2808C4-ADF9-1C4A-B711-A77D416C4E57}"/>
              </a:ext>
            </a:extLst>
          </p:cNvPr>
          <p:cNvSpPr>
            <a:spLocks noGrp="1"/>
          </p:cNvSpPr>
          <p:nvPr>
            <p:ph type="sldNum" sz="quarter" idx="12"/>
          </p:nvPr>
        </p:nvSpPr>
        <p:spPr/>
        <p:txBody>
          <a:bodyPr/>
          <a:lstStyle/>
          <a:p>
            <a:pPr algn="r"/>
            <a:fld id="{275F0495-0EA6-8F48-9FDA-F603597FF733}" type="slidenum">
              <a:rPr lang="en-US" smtClean="0"/>
              <a:pPr algn="r"/>
              <a:t>87</a:t>
            </a:fld>
            <a:endParaRPr lang="en-US" dirty="0"/>
          </a:p>
        </p:txBody>
      </p:sp>
      <p:sp>
        <p:nvSpPr>
          <p:cNvPr id="3" name="Content Placeholder 2">
            <a:extLst>
              <a:ext uri="{FF2B5EF4-FFF2-40B4-BE49-F238E27FC236}">
                <a16:creationId xmlns:a16="http://schemas.microsoft.com/office/drawing/2014/main" id="{599A6F9E-61DA-B94F-86B6-D3522E064B5E}"/>
              </a:ext>
            </a:extLst>
          </p:cNvPr>
          <p:cNvSpPr>
            <a:spLocks noGrp="1"/>
          </p:cNvSpPr>
          <p:nvPr>
            <p:ph idx="1"/>
          </p:nvPr>
        </p:nvSpPr>
        <p:spPr/>
        <p:txBody>
          <a:bodyPr/>
          <a:lstStyle/>
          <a:p>
            <a:r>
              <a:rPr lang="en-US" dirty="0"/>
              <a:t>Blacktip </a:t>
            </a:r>
            <a:br>
              <a:rPr lang="en-US" dirty="0"/>
            </a:br>
            <a:r>
              <a:rPr lang="en-US" dirty="0"/>
              <a:t>reef shark</a:t>
            </a:r>
            <a:endParaRPr lang="en-US" sz="2800" dirty="0"/>
          </a:p>
        </p:txBody>
      </p:sp>
      <p:pic>
        <p:nvPicPr>
          <p:cNvPr id="11" name="Picture Placeholder 10">
            <a:extLst>
              <a:ext uri="{FF2B5EF4-FFF2-40B4-BE49-F238E27FC236}">
                <a16:creationId xmlns:a16="http://schemas.microsoft.com/office/drawing/2014/main" id="{009584C8-BB81-9941-9B0E-E4244ABD684C}"/>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8698" r="18698"/>
          <a:stretch/>
        </p:blipFill>
        <p:spPr>
          <a:prstGeom prst="rect">
            <a:avLst/>
          </a:prstGeom>
        </p:spPr>
      </p:pic>
      <p:sp>
        <p:nvSpPr>
          <p:cNvPr id="5" name="TextBox 4">
            <a:extLst>
              <a:ext uri="{FF2B5EF4-FFF2-40B4-BE49-F238E27FC236}">
                <a16:creationId xmlns:a16="http://schemas.microsoft.com/office/drawing/2014/main" id="{9143200E-2045-3440-AF0B-456CC64F97FB}"/>
              </a:ext>
            </a:extLst>
          </p:cNvPr>
          <p:cNvSpPr txBox="1"/>
          <p:nvPr/>
        </p:nvSpPr>
        <p:spPr>
          <a:xfrm>
            <a:off x="9523142" y="558521"/>
            <a:ext cx="2152920" cy="707886"/>
          </a:xfrm>
          <a:prstGeom prst="rect">
            <a:avLst/>
          </a:prstGeom>
          <a:noFill/>
        </p:spPr>
        <p:txBody>
          <a:bodyPr wrap="square">
            <a:spAutoFit/>
          </a:bodyPr>
          <a:lstStyle/>
          <a:p>
            <a:pPr algn="ctr"/>
            <a:r>
              <a:rPr lang="en-US" sz="2000" b="1" u="sng" dirty="0">
                <a:solidFill>
                  <a:schemeClr val="bg1"/>
                </a:solidFill>
              </a:rPr>
              <a:t>VULNERABLE TO EXTINCTION</a:t>
            </a:r>
          </a:p>
        </p:txBody>
      </p:sp>
      <p:sp>
        <p:nvSpPr>
          <p:cNvPr id="7" name="TextBox 6">
            <a:extLst>
              <a:ext uri="{FF2B5EF4-FFF2-40B4-BE49-F238E27FC236}">
                <a16:creationId xmlns:a16="http://schemas.microsoft.com/office/drawing/2014/main" id="{10C936EB-FFC8-5248-A689-CF83CA07FD70}"/>
              </a:ext>
            </a:extLst>
          </p:cNvPr>
          <p:cNvSpPr txBox="1"/>
          <p:nvPr/>
        </p:nvSpPr>
        <p:spPr>
          <a:xfrm>
            <a:off x="6642105" y="1623245"/>
            <a:ext cx="1276210" cy="707886"/>
          </a:xfrm>
          <a:prstGeom prst="rect">
            <a:avLst/>
          </a:prstGeom>
          <a:solidFill>
            <a:srgbClr val="FFFFFF"/>
          </a:solidFill>
        </p:spPr>
        <p:txBody>
          <a:bodyPr wrap="square" rtlCol="0">
            <a:spAutoFit/>
          </a:bodyPr>
          <a:lstStyle/>
          <a:p>
            <a:pPr algn="ctr"/>
            <a:r>
              <a:rPr lang="en-AU" sz="2000" dirty="0">
                <a:solidFill>
                  <a:schemeClr val="tx2"/>
                </a:solidFill>
              </a:rPr>
              <a:t>Black tip on fin</a:t>
            </a:r>
          </a:p>
        </p:txBody>
      </p:sp>
    </p:spTree>
    <p:extLst>
      <p:ext uri="{BB962C8B-B14F-4D97-AF65-F5344CB8AC3E}">
        <p14:creationId xmlns:p14="http://schemas.microsoft.com/office/powerpoint/2010/main" val="5016316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940D6B-A7D0-6F4F-A260-026F08C868DD}"/>
              </a:ext>
            </a:extLst>
          </p:cNvPr>
          <p:cNvSpPr>
            <a:spLocks noGrp="1"/>
          </p:cNvSpPr>
          <p:nvPr>
            <p:ph type="sldNum" sz="quarter" idx="12"/>
          </p:nvPr>
        </p:nvSpPr>
        <p:spPr/>
        <p:txBody>
          <a:bodyPr/>
          <a:lstStyle/>
          <a:p>
            <a:pPr algn="r"/>
            <a:fld id="{275F0495-0EA6-8F48-9FDA-F603597FF733}" type="slidenum">
              <a:rPr lang="en-US" smtClean="0"/>
              <a:pPr algn="r"/>
              <a:t>88</a:t>
            </a:fld>
            <a:endParaRPr lang="en-US" dirty="0"/>
          </a:p>
        </p:txBody>
      </p:sp>
      <p:sp>
        <p:nvSpPr>
          <p:cNvPr id="3" name="Content Placeholder 2">
            <a:extLst>
              <a:ext uri="{FF2B5EF4-FFF2-40B4-BE49-F238E27FC236}">
                <a16:creationId xmlns:a16="http://schemas.microsoft.com/office/drawing/2014/main" id="{7E875F5A-9179-6A41-A6CC-56D07A103264}"/>
              </a:ext>
            </a:extLst>
          </p:cNvPr>
          <p:cNvSpPr>
            <a:spLocks noGrp="1"/>
          </p:cNvSpPr>
          <p:nvPr>
            <p:ph idx="1"/>
          </p:nvPr>
        </p:nvSpPr>
        <p:spPr/>
        <p:txBody>
          <a:bodyPr/>
          <a:lstStyle/>
          <a:p>
            <a:r>
              <a:rPr lang="en-US" dirty="0"/>
              <a:t>Epaulette </a:t>
            </a:r>
            <a:br>
              <a:rPr lang="en-US" dirty="0"/>
            </a:br>
            <a:r>
              <a:rPr lang="en-US" dirty="0"/>
              <a:t>shark</a:t>
            </a:r>
            <a:endParaRPr lang="en-US" sz="2800" dirty="0"/>
          </a:p>
        </p:txBody>
      </p:sp>
      <p:pic>
        <p:nvPicPr>
          <p:cNvPr id="5" name="Picture Placeholder 4">
            <a:extLst>
              <a:ext uri="{FF2B5EF4-FFF2-40B4-BE49-F238E27FC236}">
                <a16:creationId xmlns:a16="http://schemas.microsoft.com/office/drawing/2014/main" id="{9B9A8FEE-D389-3E42-BDBA-03DCFD227D91}"/>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3911" r="13911"/>
          <a:stretch/>
        </p:blipFill>
        <p:spPr>
          <a:prstGeom prst="rect">
            <a:avLst/>
          </a:prstGeom>
        </p:spPr>
      </p:pic>
    </p:spTree>
    <p:extLst>
      <p:ext uri="{BB962C8B-B14F-4D97-AF65-F5344CB8AC3E}">
        <p14:creationId xmlns:p14="http://schemas.microsoft.com/office/powerpoint/2010/main" val="7567097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A702AF-F359-2D4F-9E26-FBDAF39C0B64}"/>
              </a:ext>
            </a:extLst>
          </p:cNvPr>
          <p:cNvSpPr>
            <a:spLocks noGrp="1"/>
          </p:cNvSpPr>
          <p:nvPr>
            <p:ph type="sldNum" sz="quarter" idx="12"/>
          </p:nvPr>
        </p:nvSpPr>
        <p:spPr/>
        <p:txBody>
          <a:bodyPr/>
          <a:lstStyle/>
          <a:p>
            <a:pPr algn="r"/>
            <a:fld id="{275F0495-0EA6-8F48-9FDA-F603597FF733}" type="slidenum">
              <a:rPr lang="en-US" smtClean="0"/>
              <a:pPr algn="r"/>
              <a:t>89</a:t>
            </a:fld>
            <a:endParaRPr lang="en-US" dirty="0"/>
          </a:p>
        </p:txBody>
      </p:sp>
      <p:sp>
        <p:nvSpPr>
          <p:cNvPr id="4" name="Content Placeholder 3">
            <a:extLst>
              <a:ext uri="{FF2B5EF4-FFF2-40B4-BE49-F238E27FC236}">
                <a16:creationId xmlns:a16="http://schemas.microsoft.com/office/drawing/2014/main" id="{E5EA2F8A-A546-1844-AEA6-60E38D21708C}"/>
              </a:ext>
            </a:extLst>
          </p:cNvPr>
          <p:cNvSpPr>
            <a:spLocks noGrp="1"/>
          </p:cNvSpPr>
          <p:nvPr>
            <p:ph idx="1"/>
          </p:nvPr>
        </p:nvSpPr>
        <p:spPr>
          <a:xfrm>
            <a:off x="515939" y="1295655"/>
            <a:ext cx="5170158" cy="4847969"/>
          </a:xfrm>
        </p:spPr>
        <p:txBody>
          <a:bodyPr anchor="ctr"/>
          <a:lstStyle/>
          <a:p>
            <a:pPr>
              <a:spcAft>
                <a:spcPts val="2400"/>
              </a:spcAft>
            </a:pPr>
            <a:r>
              <a:rPr lang="en-US" sz="2400" dirty="0">
                <a:solidFill>
                  <a:schemeClr val="accent2"/>
                </a:solidFill>
              </a:rPr>
              <a:t>Do not answer the question.</a:t>
            </a:r>
            <a:br>
              <a:rPr lang="en-US" sz="2400" dirty="0">
                <a:solidFill>
                  <a:schemeClr val="accent2"/>
                </a:solidFill>
              </a:rPr>
            </a:br>
            <a:r>
              <a:rPr lang="en-US" sz="2400" dirty="0">
                <a:solidFill>
                  <a:schemeClr val="accent2"/>
                </a:solidFill>
              </a:rPr>
              <a:t>Wait for an answer.</a:t>
            </a:r>
          </a:p>
          <a:p>
            <a:r>
              <a:rPr lang="en-US" sz="2400" dirty="0"/>
              <a:t>Sharks are at the top of the food chain. They help regulate the number of prey species and maintain ecological balance.</a:t>
            </a:r>
          </a:p>
          <a:p>
            <a:r>
              <a:rPr lang="en-US" sz="2400" dirty="0"/>
              <a:t>Sharks are a keystone species. </a:t>
            </a:r>
          </a:p>
          <a:p>
            <a:r>
              <a:rPr lang="en-US" sz="2400" dirty="0"/>
              <a:t>Without sharks, ecosystems are dramatically different. </a:t>
            </a:r>
          </a:p>
          <a:p>
            <a:r>
              <a:rPr lang="en-US" sz="2400" dirty="0"/>
              <a:t>Many sharks are endangered.</a:t>
            </a:r>
          </a:p>
        </p:txBody>
      </p:sp>
      <p:sp>
        <p:nvSpPr>
          <p:cNvPr id="5" name="Title 4">
            <a:extLst>
              <a:ext uri="{FF2B5EF4-FFF2-40B4-BE49-F238E27FC236}">
                <a16:creationId xmlns:a16="http://schemas.microsoft.com/office/drawing/2014/main" id="{E7684724-6E5D-9D45-A4DE-8F43BAB92FE3}"/>
              </a:ext>
            </a:extLst>
          </p:cNvPr>
          <p:cNvSpPr>
            <a:spLocks noGrp="1"/>
          </p:cNvSpPr>
          <p:nvPr>
            <p:ph type="title"/>
          </p:nvPr>
        </p:nvSpPr>
        <p:spPr/>
        <p:txBody>
          <a:bodyPr/>
          <a:lstStyle/>
          <a:p>
            <a:r>
              <a:rPr lang="en-AU" sz="4400" dirty="0"/>
              <a:t>Why count </a:t>
            </a:r>
            <a:r>
              <a:rPr lang="en-AU" sz="4400" dirty="0" smtClean="0"/>
              <a:t>sharks?</a:t>
            </a:r>
            <a:endParaRPr lang="en-AU" sz="4400" dirty="0"/>
          </a:p>
        </p:txBody>
      </p:sp>
      <p:pic>
        <p:nvPicPr>
          <p:cNvPr id="6" name="Picture 5">
            <a:extLst>
              <a:ext uri="{FF2B5EF4-FFF2-40B4-BE49-F238E27FC236}">
                <a16:creationId xmlns:a16="http://schemas.microsoft.com/office/drawing/2014/main" id="{1779969C-8F71-154E-B3CD-86849023EAEC}"/>
              </a:ext>
            </a:extLst>
          </p:cNvPr>
          <p:cNvPicPr>
            <a:picLocks noChangeAspect="1"/>
          </p:cNvPicPr>
          <p:nvPr/>
        </p:nvPicPr>
        <p:blipFill rotWithShape="1">
          <a:blip r:embed="rId3"/>
          <a:srcRect l="5183" r="8197"/>
          <a:stretch/>
        </p:blipFill>
        <p:spPr>
          <a:xfrm>
            <a:off x="6096000" y="1688053"/>
            <a:ext cx="5580063" cy="4090446"/>
          </a:xfrm>
          <a:prstGeom prst="rect">
            <a:avLst/>
          </a:prstGeom>
        </p:spPr>
      </p:pic>
    </p:spTree>
    <p:extLst>
      <p:ext uri="{BB962C8B-B14F-4D97-AF65-F5344CB8AC3E}">
        <p14:creationId xmlns:p14="http://schemas.microsoft.com/office/powerpoint/2010/main" val="263611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D0D6F8-39D1-5147-84B2-97DA40A3AE14}"/>
              </a:ext>
            </a:extLst>
          </p:cNvPr>
          <p:cNvSpPr>
            <a:spLocks noGrp="1"/>
          </p:cNvSpPr>
          <p:nvPr>
            <p:ph type="sldNum" sz="quarter" idx="12"/>
          </p:nvPr>
        </p:nvSpPr>
        <p:spPr/>
        <p:txBody>
          <a:bodyPr/>
          <a:lstStyle/>
          <a:p>
            <a:pPr algn="r"/>
            <a:fld id="{A23E3DB6-7D61-2E4C-8C80-E9322AEA1496}" type="slidenum">
              <a:rPr lang="en-US" smtClean="0"/>
              <a:pPr algn="r"/>
              <a:t>9</a:t>
            </a:fld>
            <a:endParaRPr lang="en-US" dirty="0"/>
          </a:p>
        </p:txBody>
      </p:sp>
      <p:sp>
        <p:nvSpPr>
          <p:cNvPr id="3" name="Title 2">
            <a:extLst>
              <a:ext uri="{FF2B5EF4-FFF2-40B4-BE49-F238E27FC236}">
                <a16:creationId xmlns:a16="http://schemas.microsoft.com/office/drawing/2014/main" id="{95843CF7-6C6A-FB4E-A5D9-26A98BD278B7}"/>
              </a:ext>
            </a:extLst>
          </p:cNvPr>
          <p:cNvSpPr>
            <a:spLocks noGrp="1"/>
          </p:cNvSpPr>
          <p:nvPr>
            <p:ph type="title"/>
          </p:nvPr>
        </p:nvSpPr>
        <p:spPr>
          <a:xfrm>
            <a:off x="515938" y="486215"/>
            <a:ext cx="11160124" cy="536575"/>
          </a:xfrm>
        </p:spPr>
        <p:txBody>
          <a:bodyPr/>
          <a:lstStyle/>
          <a:p>
            <a:pPr algn="ctr"/>
            <a:r>
              <a:rPr lang="en-AU" sz="4400" dirty="0"/>
              <a:t>Why we </a:t>
            </a:r>
            <a:r>
              <a:rPr lang="en-AU" sz="4400" dirty="0" smtClean="0"/>
              <a:t>count </a:t>
            </a:r>
            <a:r>
              <a:rPr lang="en-AU" sz="4400" dirty="0"/>
              <a:t>these species.</a:t>
            </a:r>
            <a:endParaRPr lang="en-US" sz="4400" dirty="0"/>
          </a:p>
        </p:txBody>
      </p:sp>
      <p:pic>
        <p:nvPicPr>
          <p:cNvPr id="5" name="Picture 4">
            <a:extLst>
              <a:ext uri="{FF2B5EF4-FFF2-40B4-BE49-F238E27FC236}">
                <a16:creationId xmlns:a16="http://schemas.microsoft.com/office/drawing/2014/main" id="{E01BDDCF-532F-A446-B5C8-504F571097A4}"/>
              </a:ext>
            </a:extLst>
          </p:cNvPr>
          <p:cNvPicPr>
            <a:picLocks noChangeAspect="1"/>
          </p:cNvPicPr>
          <p:nvPr/>
        </p:nvPicPr>
        <p:blipFill rotWithShape="1">
          <a:blip r:embed="rId3"/>
          <a:srcRect l="1961" t="16835" r="2288" b="5013"/>
          <a:stretch/>
        </p:blipFill>
        <p:spPr>
          <a:xfrm>
            <a:off x="2640387" y="1541878"/>
            <a:ext cx="6911226" cy="3887641"/>
          </a:xfrm>
          <a:prstGeom prst="rect">
            <a:avLst/>
          </a:prstGeom>
        </p:spPr>
      </p:pic>
      <p:sp>
        <p:nvSpPr>
          <p:cNvPr id="2" name="Rectangle 1">
            <a:extLst>
              <a:ext uri="{FF2B5EF4-FFF2-40B4-BE49-F238E27FC236}">
                <a16:creationId xmlns:a16="http://schemas.microsoft.com/office/drawing/2014/main" id="{48578449-5D0B-C145-AD84-35B92E03F6DB}"/>
              </a:ext>
            </a:extLst>
          </p:cNvPr>
          <p:cNvSpPr/>
          <p:nvPr/>
        </p:nvSpPr>
        <p:spPr>
          <a:xfrm>
            <a:off x="2276228" y="5427350"/>
            <a:ext cx="7656786" cy="707886"/>
          </a:xfrm>
          <a:prstGeom prst="rect">
            <a:avLst/>
          </a:prstGeom>
        </p:spPr>
        <p:txBody>
          <a:bodyPr wrap="square">
            <a:spAutoFit/>
          </a:bodyPr>
          <a:lstStyle/>
          <a:p>
            <a:pPr algn="ctr"/>
            <a:r>
              <a:rPr lang="en-AU" sz="2000" b="1" dirty="0" smtClean="0">
                <a:solidFill>
                  <a:schemeClr val="tx2"/>
                </a:solidFill>
              </a:rPr>
              <a:t>“I am </a:t>
            </a:r>
            <a:r>
              <a:rPr lang="en-AU" sz="2000" b="1" dirty="0">
                <a:solidFill>
                  <a:schemeClr val="tx2"/>
                </a:solidFill>
              </a:rPr>
              <a:t>going to show you some pictures now </a:t>
            </a:r>
          </a:p>
          <a:p>
            <a:pPr algn="ctr"/>
            <a:r>
              <a:rPr lang="en-AU" sz="2000" b="1" dirty="0">
                <a:solidFill>
                  <a:schemeClr val="tx2"/>
                </a:solidFill>
              </a:rPr>
              <a:t>and ask how well you know my fishy friends. Are you ready</a:t>
            </a:r>
            <a:r>
              <a:rPr lang="en-AU" sz="2000" b="1" dirty="0" smtClean="0">
                <a:solidFill>
                  <a:schemeClr val="tx2"/>
                </a:solidFill>
              </a:rPr>
              <a:t>?”</a:t>
            </a:r>
            <a:endParaRPr lang="en-AU" sz="2000" b="1" dirty="0">
              <a:solidFill>
                <a:schemeClr val="tx2"/>
              </a:solidFill>
            </a:endParaRPr>
          </a:p>
        </p:txBody>
      </p:sp>
    </p:spTree>
    <p:extLst>
      <p:ext uri="{BB962C8B-B14F-4D97-AF65-F5344CB8AC3E}">
        <p14:creationId xmlns:p14="http://schemas.microsoft.com/office/powerpoint/2010/main" val="14793611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D834A9-0265-6E43-A8AE-FA598D7E33A1}"/>
              </a:ext>
            </a:extLst>
          </p:cNvPr>
          <p:cNvSpPr>
            <a:spLocks noGrp="1"/>
          </p:cNvSpPr>
          <p:nvPr>
            <p:ph type="sldNum" sz="quarter" idx="12"/>
          </p:nvPr>
        </p:nvSpPr>
        <p:spPr/>
        <p:txBody>
          <a:bodyPr/>
          <a:lstStyle/>
          <a:p>
            <a:pPr algn="r"/>
            <a:fld id="{C1222EFF-7CC0-EF4B-B73E-C2ADBFEE8731}" type="slidenum">
              <a:rPr lang="en-US" smtClean="0"/>
              <a:pPr algn="r"/>
              <a:t>90</a:t>
            </a:fld>
            <a:endParaRPr lang="en-US" dirty="0"/>
          </a:p>
        </p:txBody>
      </p:sp>
      <p:sp>
        <p:nvSpPr>
          <p:cNvPr id="3" name="Title 2">
            <a:extLst>
              <a:ext uri="{FF2B5EF4-FFF2-40B4-BE49-F238E27FC236}">
                <a16:creationId xmlns:a16="http://schemas.microsoft.com/office/drawing/2014/main" id="{33994FFF-8B2F-DE4D-9E4B-CA9D88255195}"/>
              </a:ext>
            </a:extLst>
          </p:cNvPr>
          <p:cNvSpPr>
            <a:spLocks noGrp="1"/>
          </p:cNvSpPr>
          <p:nvPr>
            <p:ph type="title" idx="4294967295"/>
          </p:nvPr>
        </p:nvSpPr>
        <p:spPr>
          <a:xfrm>
            <a:off x="516837" y="549275"/>
            <a:ext cx="11160125" cy="536575"/>
          </a:xfrm>
          <a:prstGeom prst="rect">
            <a:avLst/>
          </a:prstGeom>
        </p:spPr>
        <p:txBody>
          <a:bodyPr/>
          <a:lstStyle/>
          <a:p>
            <a:pPr algn="ctr"/>
            <a:r>
              <a:rPr lang="en-AU" dirty="0">
                <a:solidFill>
                  <a:schemeClr val="bg1"/>
                </a:solidFill>
              </a:rPr>
              <a:t>Why count sharks?</a:t>
            </a:r>
            <a:endParaRPr lang="en-AU" sz="3200" dirty="0">
              <a:solidFill>
                <a:schemeClr val="bg1"/>
              </a:solidFill>
            </a:endParaRPr>
          </a:p>
        </p:txBody>
      </p:sp>
      <p:pic>
        <p:nvPicPr>
          <p:cNvPr id="5" name="Picture 4">
            <a:extLst>
              <a:ext uri="{FF2B5EF4-FFF2-40B4-BE49-F238E27FC236}">
                <a16:creationId xmlns:a16="http://schemas.microsoft.com/office/drawing/2014/main" id="{3ECC8683-CE28-7D45-AD37-10FB1536D08D}"/>
              </a:ext>
            </a:extLst>
          </p:cNvPr>
          <p:cNvPicPr>
            <a:picLocks noChangeAspect="1"/>
          </p:cNvPicPr>
          <p:nvPr/>
        </p:nvPicPr>
        <p:blipFill rotWithShape="1">
          <a:blip r:embed="rId4"/>
          <a:srcRect l="1196" r="5392"/>
          <a:stretch/>
        </p:blipFill>
        <p:spPr>
          <a:xfrm>
            <a:off x="6096000" y="1788557"/>
            <a:ext cx="6095999" cy="4143773"/>
          </a:xfrm>
          <a:prstGeom prst="rect">
            <a:avLst/>
          </a:prstGeom>
        </p:spPr>
      </p:pic>
      <p:pic>
        <p:nvPicPr>
          <p:cNvPr id="6" name="Picture 5">
            <a:extLst>
              <a:ext uri="{FF2B5EF4-FFF2-40B4-BE49-F238E27FC236}">
                <a16:creationId xmlns:a16="http://schemas.microsoft.com/office/drawing/2014/main" id="{F24FF883-9E48-2545-9C5C-60D552BF67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12"/>
          <a:stretch/>
        </p:blipFill>
        <p:spPr>
          <a:xfrm>
            <a:off x="0" y="1788556"/>
            <a:ext cx="6096000" cy="4143773"/>
          </a:xfrm>
          <a:prstGeom prst="rect">
            <a:avLst/>
          </a:prstGeom>
        </p:spPr>
      </p:pic>
    </p:spTree>
    <p:extLst>
      <p:ext uri="{BB962C8B-B14F-4D97-AF65-F5344CB8AC3E}">
        <p14:creationId xmlns:p14="http://schemas.microsoft.com/office/powerpoint/2010/main" val="25274640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91</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a:t>
            </a:r>
            <a:br>
              <a:rPr lang="en-AU" sz="3200" dirty="0"/>
            </a:br>
            <a:r>
              <a:rPr lang="en-AU" sz="3200" dirty="0"/>
              <a:t>whitetip, blacktip and all other sharks?</a:t>
            </a:r>
          </a:p>
          <a:p>
            <a:r>
              <a:rPr lang="en-AU" sz="3200" dirty="0"/>
              <a:t>Check buddy pair/s </a:t>
            </a:r>
            <a:br>
              <a:rPr lang="en-AU" sz="3200" dirty="0"/>
            </a:br>
            <a:r>
              <a:rPr lang="en-AU" sz="3200" dirty="0"/>
              <a:t>counting sharks have all their materials.</a:t>
            </a:r>
          </a:p>
        </p:txBody>
      </p:sp>
      <p:pic>
        <p:nvPicPr>
          <p:cNvPr id="5" name="Picture Placeholder 15">
            <a:extLst>
              <a:ext uri="{FF2B5EF4-FFF2-40B4-BE49-F238E27FC236}">
                <a16:creationId xmlns:a16="http://schemas.microsoft.com/office/drawing/2014/main" id="{A25D5635-3D92-1F46-9865-D1861F3811A7}"/>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8554267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A9BCF8-8F73-B041-AA67-F4F920AE3E93}"/>
              </a:ext>
            </a:extLst>
          </p:cNvPr>
          <p:cNvSpPr>
            <a:spLocks noGrp="1"/>
          </p:cNvSpPr>
          <p:nvPr>
            <p:ph type="sldNum" sz="quarter" idx="12"/>
          </p:nvPr>
        </p:nvSpPr>
        <p:spPr/>
        <p:txBody>
          <a:bodyPr/>
          <a:lstStyle/>
          <a:p>
            <a:pPr algn="r"/>
            <a:fld id="{275F0495-0EA6-8F48-9FDA-F603597FF733}" type="slidenum">
              <a:rPr lang="en-US" smtClean="0"/>
              <a:pPr algn="r"/>
              <a:t>92</a:t>
            </a:fld>
            <a:endParaRPr lang="en-US" dirty="0"/>
          </a:p>
        </p:txBody>
      </p:sp>
      <p:sp>
        <p:nvSpPr>
          <p:cNvPr id="3" name="Content Placeholder 2">
            <a:extLst>
              <a:ext uri="{FF2B5EF4-FFF2-40B4-BE49-F238E27FC236}">
                <a16:creationId xmlns:a16="http://schemas.microsoft.com/office/drawing/2014/main" id="{4609DF13-764E-774A-8F79-F7DA2321C27A}"/>
              </a:ext>
            </a:extLst>
          </p:cNvPr>
          <p:cNvSpPr>
            <a:spLocks noGrp="1"/>
          </p:cNvSpPr>
          <p:nvPr>
            <p:ph idx="1"/>
          </p:nvPr>
        </p:nvSpPr>
        <p:spPr/>
        <p:txBody>
          <a:bodyPr/>
          <a:lstStyle/>
          <a:p>
            <a:pPr algn="ctr">
              <a:spcAft>
                <a:spcPts val="1800"/>
              </a:spcAft>
            </a:pPr>
            <a:r>
              <a:rPr lang="en-AU" dirty="0"/>
              <a:t>Who is counting sharks?</a:t>
            </a:r>
          </a:p>
          <a:p>
            <a:pPr algn="ctr">
              <a:spcAft>
                <a:spcPts val="1800"/>
              </a:spcAft>
            </a:pPr>
            <a:r>
              <a:rPr lang="en-AU" sz="3200" dirty="0"/>
              <a:t>Whitetip / Blacktip / other</a:t>
            </a:r>
          </a:p>
        </p:txBody>
      </p:sp>
      <p:pic>
        <p:nvPicPr>
          <p:cNvPr id="8" name="Picture Placeholder 15">
            <a:extLst>
              <a:ext uri="{FF2B5EF4-FFF2-40B4-BE49-F238E27FC236}">
                <a16:creationId xmlns:a16="http://schemas.microsoft.com/office/drawing/2014/main" id="{438746BD-F93B-AA48-BAA4-7EF2898D04BD}"/>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8284004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EA59-DB7E-C74F-836E-FC625A0D475E}"/>
              </a:ext>
            </a:extLst>
          </p:cNvPr>
          <p:cNvSpPr>
            <a:spLocks noGrp="1"/>
          </p:cNvSpPr>
          <p:nvPr>
            <p:ph type="body" sz="quarter" idx="12"/>
          </p:nvPr>
        </p:nvSpPr>
        <p:spPr/>
        <p:txBody>
          <a:bodyPr/>
          <a:lstStyle/>
          <a:p>
            <a:pPr>
              <a:spcBef>
                <a:spcPts val="0"/>
              </a:spcBef>
              <a:spcAft>
                <a:spcPts val="1800"/>
              </a:spcAft>
            </a:pPr>
            <a:r>
              <a:rPr lang="en-AU" b="1" dirty="0" smtClean="0"/>
              <a:t>Everybody</a:t>
            </a:r>
            <a:r>
              <a:rPr lang="en-AU" b="1" dirty="0"/>
              <a:t/>
            </a:r>
            <a:br>
              <a:rPr lang="en-AU" b="1" dirty="0"/>
            </a:br>
            <a:r>
              <a:rPr lang="en-AU" dirty="0"/>
              <a:t>must look out for </a:t>
            </a:r>
            <a:br>
              <a:rPr lang="en-AU" dirty="0"/>
            </a:br>
            <a:r>
              <a:rPr lang="en-AU" dirty="0"/>
              <a:t>crown-of-thorns starfish.</a:t>
            </a:r>
          </a:p>
          <a:p>
            <a:pPr>
              <a:spcBef>
                <a:spcPts val="0"/>
              </a:spcBef>
              <a:spcAft>
                <a:spcPts val="1800"/>
              </a:spcAft>
            </a:pPr>
            <a:r>
              <a:rPr lang="en-AU" sz="3200" b="1" dirty="0" smtClean="0"/>
              <a:t>Venomous spines.</a:t>
            </a:r>
            <a:br>
              <a:rPr lang="en-AU" sz="3200" b="1" dirty="0" smtClean="0"/>
            </a:br>
            <a:r>
              <a:rPr lang="en-AU" sz="3200" b="1" u="sng" dirty="0" smtClean="0"/>
              <a:t>Do not touch!</a:t>
            </a:r>
            <a:endParaRPr lang="en-AU" sz="3200" b="1" u="sng"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p:txBody>
          <a:bodyPr/>
          <a:lstStyle/>
          <a:p>
            <a:pPr algn="r"/>
            <a:fld id="{275F0495-0EA6-8F48-9FDA-F603597FF733}" type="slidenum">
              <a:rPr lang="en-US" smtClean="0"/>
              <a:pPr algn="r"/>
              <a:t>93</a:t>
            </a:fld>
            <a:endParaRPr lang="en-US" dirty="0"/>
          </a:p>
        </p:txBody>
      </p:sp>
    </p:spTree>
    <p:extLst>
      <p:ext uri="{BB962C8B-B14F-4D97-AF65-F5344CB8AC3E}">
        <p14:creationId xmlns:p14="http://schemas.microsoft.com/office/powerpoint/2010/main" val="1088265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EB9CA-23CF-F944-A356-0E2F34B7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 t="9214" r="1" b="6134"/>
          <a:stretch/>
        </p:blipFill>
        <p:spPr>
          <a:xfrm>
            <a:off x="1" y="0"/>
            <a:ext cx="12191998" cy="6858000"/>
          </a:xfrm>
          <a:prstGeom prst="rect">
            <a:avLst/>
          </a:prstGeom>
        </p:spPr>
      </p:pic>
      <p:sp>
        <p:nvSpPr>
          <p:cNvPr id="6" name="Title 2">
            <a:extLst>
              <a:ext uri="{FF2B5EF4-FFF2-40B4-BE49-F238E27FC236}">
                <a16:creationId xmlns:a16="http://schemas.microsoft.com/office/drawing/2014/main" id="{810A9217-EBB0-5149-86D1-1D79AFA24F57}"/>
              </a:ext>
            </a:extLst>
          </p:cNvPr>
          <p:cNvSpPr txBox="1">
            <a:spLocks/>
          </p:cNvSpPr>
          <p:nvPr/>
        </p:nvSpPr>
        <p:spPr>
          <a:xfrm>
            <a:off x="515937" y="549275"/>
            <a:ext cx="5580063" cy="2332382"/>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solidFill>
                  <a:schemeClr val="bg1"/>
                </a:solidFill>
              </a:rPr>
              <a:t>Crown-of-Thorns Starfish (COTS)</a:t>
            </a:r>
          </a:p>
          <a:p>
            <a:pPr>
              <a:lnSpc>
                <a:spcPct val="100000"/>
              </a:lnSpc>
              <a:spcAft>
                <a:spcPts val="1800"/>
              </a:spcAft>
            </a:pPr>
            <a:r>
              <a:rPr lang="en-AU" sz="2000" b="1" dirty="0">
                <a:solidFill>
                  <a:schemeClr val="bg1"/>
                </a:solidFill>
              </a:rPr>
              <a:t>Venomous </a:t>
            </a:r>
            <a:r>
              <a:rPr lang="en-AU" sz="2000" b="1" dirty="0" smtClean="0">
                <a:solidFill>
                  <a:schemeClr val="bg1"/>
                </a:solidFill>
              </a:rPr>
              <a:t>spines</a:t>
            </a:r>
            <a:r>
              <a:rPr lang="en-AU" sz="2000" b="1" dirty="0">
                <a:solidFill>
                  <a:schemeClr val="bg1"/>
                </a:solidFill>
              </a:rPr>
              <a:t>. </a:t>
            </a:r>
            <a:r>
              <a:rPr lang="en-AU" sz="2000" b="1" u="sng" dirty="0" smtClean="0">
                <a:solidFill>
                  <a:schemeClr val="bg1"/>
                </a:solidFill>
              </a:rPr>
              <a:t>Do not touch!</a:t>
            </a:r>
            <a:endParaRPr lang="en-AU" sz="2000" b="1" u="sng" dirty="0">
              <a:solidFill>
                <a:schemeClr val="bg1"/>
              </a:solidFill>
            </a:endParaRPr>
          </a:p>
        </p:txBody>
      </p:sp>
    </p:spTree>
    <p:extLst>
      <p:ext uri="{BB962C8B-B14F-4D97-AF65-F5344CB8AC3E}">
        <p14:creationId xmlns:p14="http://schemas.microsoft.com/office/powerpoint/2010/main" val="4587406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EA59-DB7E-C74F-836E-FC625A0D475E}"/>
              </a:ext>
            </a:extLst>
          </p:cNvPr>
          <p:cNvSpPr>
            <a:spLocks noGrp="1"/>
          </p:cNvSpPr>
          <p:nvPr>
            <p:ph type="body" sz="quarter" idx="12"/>
          </p:nvPr>
        </p:nvSpPr>
        <p:spPr/>
        <p:txBody>
          <a:bodyPr/>
          <a:lstStyle/>
          <a:p>
            <a:pPr>
              <a:spcBef>
                <a:spcPts val="0"/>
              </a:spcBef>
              <a:spcAft>
                <a:spcPts val="1800"/>
              </a:spcAft>
            </a:pPr>
            <a:r>
              <a:rPr lang="en-US" sz="3200" b="1" dirty="0" smtClean="0"/>
              <a:t>Count the adults (larger than your hand) and juveniles (smaller than your hand).</a:t>
            </a:r>
            <a:endParaRPr lang="en-AU" sz="3200" b="1"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p:txBody>
          <a:bodyPr/>
          <a:lstStyle/>
          <a:p>
            <a:pPr algn="r"/>
            <a:fld id="{275F0495-0EA6-8F48-9FDA-F603597FF733}" type="slidenum">
              <a:rPr lang="en-US" smtClean="0"/>
              <a:pPr algn="r"/>
              <a:t>95</a:t>
            </a:fld>
            <a:endParaRPr lang="en-US" dirty="0"/>
          </a:p>
        </p:txBody>
      </p:sp>
    </p:spTree>
    <p:extLst>
      <p:ext uri="{BB962C8B-B14F-4D97-AF65-F5344CB8AC3E}">
        <p14:creationId xmlns:p14="http://schemas.microsoft.com/office/powerpoint/2010/main" val="24813688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7D87E-47E4-2E47-A0BC-9F98A03397A9}"/>
              </a:ext>
            </a:extLst>
          </p:cNvPr>
          <p:cNvSpPr>
            <a:spLocks noGrp="1"/>
          </p:cNvSpPr>
          <p:nvPr>
            <p:ph type="title"/>
          </p:nvPr>
        </p:nvSpPr>
        <p:spPr>
          <a:xfrm>
            <a:off x="515938" y="416753"/>
            <a:ext cx="11160124" cy="536575"/>
          </a:xfrm>
        </p:spPr>
        <p:txBody>
          <a:bodyPr/>
          <a:lstStyle/>
          <a:p>
            <a:pPr algn="ctr"/>
            <a:r>
              <a:rPr lang="en-AU" sz="4400" dirty="0"/>
              <a:t>Count the adults and juveniles.</a:t>
            </a:r>
            <a:br>
              <a:rPr lang="en-AU" sz="4400" dirty="0"/>
            </a:br>
            <a:r>
              <a:rPr lang="en-AU" sz="4400" dirty="0"/>
              <a:t>Juveniles are smaller than your hand.</a:t>
            </a:r>
          </a:p>
        </p:txBody>
      </p:sp>
      <p:sp>
        <p:nvSpPr>
          <p:cNvPr id="4" name="Slide Number Placeholder 3">
            <a:extLst>
              <a:ext uri="{FF2B5EF4-FFF2-40B4-BE49-F238E27FC236}">
                <a16:creationId xmlns:a16="http://schemas.microsoft.com/office/drawing/2014/main" id="{0AC5FDCD-9C70-9C4A-8310-C6034CEAE71B}"/>
              </a:ext>
            </a:extLst>
          </p:cNvPr>
          <p:cNvSpPr>
            <a:spLocks noGrp="1"/>
          </p:cNvSpPr>
          <p:nvPr>
            <p:ph type="sldNum" sz="quarter" idx="12"/>
          </p:nvPr>
        </p:nvSpPr>
        <p:spPr/>
        <p:txBody>
          <a:bodyPr/>
          <a:lstStyle/>
          <a:p>
            <a:pPr algn="r"/>
            <a:fld id="{A23E3DB6-7D61-2E4C-8C80-E9322AEA1496}" type="slidenum">
              <a:rPr lang="en-US" smtClean="0"/>
              <a:pPr algn="r"/>
              <a:t>96</a:t>
            </a:fld>
            <a:endParaRPr lang="en-US" dirty="0"/>
          </a:p>
        </p:txBody>
      </p:sp>
      <p:pic>
        <p:nvPicPr>
          <p:cNvPr id="7" name="Picture 6">
            <a:extLst>
              <a:ext uri="{FF2B5EF4-FFF2-40B4-BE49-F238E27FC236}">
                <a16:creationId xmlns:a16="http://schemas.microsoft.com/office/drawing/2014/main" id="{E840AAAE-98A5-EB43-89DB-2CF81CBB49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58" r="9571"/>
          <a:stretch/>
        </p:blipFill>
        <p:spPr>
          <a:xfrm>
            <a:off x="504142" y="1833160"/>
            <a:ext cx="5591858" cy="4309992"/>
          </a:xfrm>
          <a:prstGeom prst="rect">
            <a:avLst/>
          </a:prstGeom>
        </p:spPr>
      </p:pic>
      <p:pic>
        <p:nvPicPr>
          <p:cNvPr id="8" name="Picture 7">
            <a:extLst>
              <a:ext uri="{FF2B5EF4-FFF2-40B4-BE49-F238E27FC236}">
                <a16:creationId xmlns:a16="http://schemas.microsoft.com/office/drawing/2014/main" id="{D2175FE3-6A92-714C-BC01-D42B0523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46" t="2845" r="3008" b="1508"/>
          <a:stretch/>
        </p:blipFill>
        <p:spPr>
          <a:xfrm>
            <a:off x="6095999" y="1834328"/>
            <a:ext cx="5580063" cy="4309993"/>
          </a:xfrm>
          <a:prstGeom prst="rect">
            <a:avLst/>
          </a:prstGeom>
        </p:spPr>
      </p:pic>
    </p:spTree>
    <p:extLst>
      <p:ext uri="{BB962C8B-B14F-4D97-AF65-F5344CB8AC3E}">
        <p14:creationId xmlns:p14="http://schemas.microsoft.com/office/powerpoint/2010/main" val="38092236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report all crown-of-thorns starfish?</a:t>
            </a:r>
            <a:endParaRPr lang="en-AU" dirty="0"/>
          </a:p>
        </p:txBody>
      </p:sp>
      <p:sp>
        <p:nvSpPr>
          <p:cNvPr id="5" name="Content Placeholder 4"/>
          <p:cNvSpPr>
            <a:spLocks noGrp="1"/>
          </p:cNvSpPr>
          <p:nvPr>
            <p:ph idx="1"/>
          </p:nvPr>
        </p:nvSpPr>
        <p:spPr/>
        <p:txBody>
          <a:bodyPr/>
          <a:lstStyle/>
          <a:p>
            <a:pPr marL="342900" indent="-342900">
              <a:buFont typeface="Arial" panose="020B0604020202020204" pitchFamily="34" charset="0"/>
              <a:buChar char="•"/>
            </a:pPr>
            <a:r>
              <a:rPr lang="en-US" dirty="0" smtClean="0"/>
              <a:t>It informs GBRMPA of potential outbreaks.</a:t>
            </a:r>
          </a:p>
          <a:p>
            <a:endParaRPr lang="en-AU"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97</a:t>
            </a:fld>
            <a:endParaRPr lang="en-US" dirty="0"/>
          </a:p>
        </p:txBody>
      </p:sp>
    </p:spTree>
    <p:extLst>
      <p:ext uri="{BB962C8B-B14F-4D97-AF65-F5344CB8AC3E}">
        <p14:creationId xmlns:p14="http://schemas.microsoft.com/office/powerpoint/2010/main" val="30614201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7D87E-47E4-2E47-A0BC-9F98A03397A9}"/>
              </a:ext>
            </a:extLst>
          </p:cNvPr>
          <p:cNvSpPr>
            <a:spLocks noGrp="1"/>
          </p:cNvSpPr>
          <p:nvPr>
            <p:ph type="title"/>
          </p:nvPr>
        </p:nvSpPr>
        <p:spPr/>
        <p:txBody>
          <a:bodyPr/>
          <a:lstStyle/>
          <a:p>
            <a:pPr algn="ctr"/>
            <a:r>
              <a:rPr lang="en-AU" sz="4400" dirty="0"/>
              <a:t>Why report all crown-of-thorns starfish?</a:t>
            </a:r>
          </a:p>
        </p:txBody>
      </p:sp>
      <p:sp>
        <p:nvSpPr>
          <p:cNvPr id="4" name="Slide Number Placeholder 3">
            <a:extLst>
              <a:ext uri="{FF2B5EF4-FFF2-40B4-BE49-F238E27FC236}">
                <a16:creationId xmlns:a16="http://schemas.microsoft.com/office/drawing/2014/main" id="{0AC5FDCD-9C70-9C4A-8310-C6034CEAE71B}"/>
              </a:ext>
            </a:extLst>
          </p:cNvPr>
          <p:cNvSpPr>
            <a:spLocks noGrp="1"/>
          </p:cNvSpPr>
          <p:nvPr>
            <p:ph type="sldNum" sz="quarter" idx="12"/>
          </p:nvPr>
        </p:nvSpPr>
        <p:spPr/>
        <p:txBody>
          <a:bodyPr/>
          <a:lstStyle/>
          <a:p>
            <a:pPr algn="r"/>
            <a:fld id="{A23E3DB6-7D61-2E4C-8C80-E9322AEA1496}" type="slidenum">
              <a:rPr lang="en-US" smtClean="0"/>
              <a:pPr algn="r"/>
              <a:t>98</a:t>
            </a:fld>
            <a:endParaRPr lang="en-US" dirty="0"/>
          </a:p>
        </p:txBody>
      </p:sp>
      <p:pic>
        <p:nvPicPr>
          <p:cNvPr id="6" name="Picture 5">
            <a:extLst>
              <a:ext uri="{FF2B5EF4-FFF2-40B4-BE49-F238E27FC236}">
                <a16:creationId xmlns:a16="http://schemas.microsoft.com/office/drawing/2014/main" id="{12F6F039-1C0C-EC4A-89A8-CDDD98937A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959" r="1299"/>
          <a:stretch/>
        </p:blipFill>
        <p:spPr>
          <a:xfrm>
            <a:off x="8012894" y="1682970"/>
            <a:ext cx="3663170" cy="4460182"/>
          </a:xfrm>
          <a:prstGeom prst="rect">
            <a:avLst/>
          </a:prstGeom>
        </p:spPr>
      </p:pic>
      <p:pic>
        <p:nvPicPr>
          <p:cNvPr id="9" name="Picture 8">
            <a:extLst>
              <a:ext uri="{FF2B5EF4-FFF2-40B4-BE49-F238E27FC236}">
                <a16:creationId xmlns:a16="http://schemas.microsoft.com/office/drawing/2014/main" id="{3700B754-6F86-4547-9465-F81009BD7E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34" r="8818"/>
          <a:stretch/>
        </p:blipFill>
        <p:spPr>
          <a:xfrm>
            <a:off x="515938" y="1682970"/>
            <a:ext cx="3483369" cy="4460182"/>
          </a:xfrm>
          <a:prstGeom prst="rect">
            <a:avLst/>
          </a:prstGeom>
        </p:spPr>
      </p:pic>
      <p:pic>
        <p:nvPicPr>
          <p:cNvPr id="10" name="Picture 9">
            <a:extLst>
              <a:ext uri="{FF2B5EF4-FFF2-40B4-BE49-F238E27FC236}">
                <a16:creationId xmlns:a16="http://schemas.microsoft.com/office/drawing/2014/main" id="{634DD6EC-D99A-B344-B73F-45921A0EBA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741"/>
          <a:stretch/>
        </p:blipFill>
        <p:spPr>
          <a:xfrm>
            <a:off x="3975367" y="1682970"/>
            <a:ext cx="4037526" cy="4460182"/>
          </a:xfrm>
          <a:prstGeom prst="rect">
            <a:avLst/>
          </a:prstGeom>
        </p:spPr>
      </p:pic>
      <p:sp>
        <p:nvSpPr>
          <p:cNvPr id="11" name="TextBox 10">
            <a:extLst>
              <a:ext uri="{FF2B5EF4-FFF2-40B4-BE49-F238E27FC236}">
                <a16:creationId xmlns:a16="http://schemas.microsoft.com/office/drawing/2014/main" id="{C5B24214-9D7F-B54D-8FCA-6616AA56A73F}"/>
              </a:ext>
            </a:extLst>
          </p:cNvPr>
          <p:cNvSpPr txBox="1"/>
          <p:nvPr/>
        </p:nvSpPr>
        <p:spPr>
          <a:xfrm>
            <a:off x="846391" y="5177684"/>
            <a:ext cx="1989960" cy="707886"/>
          </a:xfrm>
          <a:prstGeom prst="rect">
            <a:avLst/>
          </a:prstGeom>
          <a:solidFill>
            <a:schemeClr val="bg1"/>
          </a:solidFill>
        </p:spPr>
        <p:txBody>
          <a:bodyPr wrap="square" rtlCol="0">
            <a:spAutoFit/>
          </a:bodyPr>
          <a:lstStyle/>
          <a:p>
            <a:pPr algn="ctr"/>
            <a:r>
              <a:rPr lang="en-AU" sz="2000" dirty="0">
                <a:solidFill>
                  <a:schemeClr val="tx2"/>
                </a:solidFill>
              </a:rPr>
              <a:t>Diver injecting COTS</a:t>
            </a:r>
          </a:p>
        </p:txBody>
      </p:sp>
      <p:sp>
        <p:nvSpPr>
          <p:cNvPr id="12" name="TextBox 11">
            <a:extLst>
              <a:ext uri="{FF2B5EF4-FFF2-40B4-BE49-F238E27FC236}">
                <a16:creationId xmlns:a16="http://schemas.microsoft.com/office/drawing/2014/main" id="{65FD4D6E-C06E-E442-9CCB-F3A78C7933C7}"/>
              </a:ext>
            </a:extLst>
          </p:cNvPr>
          <p:cNvSpPr txBox="1"/>
          <p:nvPr/>
        </p:nvSpPr>
        <p:spPr>
          <a:xfrm>
            <a:off x="4275125" y="5175030"/>
            <a:ext cx="2102407" cy="707886"/>
          </a:xfrm>
          <a:prstGeom prst="rect">
            <a:avLst/>
          </a:prstGeom>
          <a:solidFill>
            <a:schemeClr val="bg1"/>
          </a:solidFill>
        </p:spPr>
        <p:txBody>
          <a:bodyPr wrap="square" rtlCol="0">
            <a:spAutoFit/>
          </a:bodyPr>
          <a:lstStyle/>
          <a:p>
            <a:pPr algn="ctr"/>
            <a:r>
              <a:rPr lang="en-AU" sz="2000" dirty="0">
                <a:solidFill>
                  <a:schemeClr val="tx2"/>
                </a:solidFill>
              </a:rPr>
              <a:t>Can be hiding under coral</a:t>
            </a:r>
          </a:p>
        </p:txBody>
      </p:sp>
      <p:sp>
        <p:nvSpPr>
          <p:cNvPr id="13" name="TextBox 12">
            <a:extLst>
              <a:ext uri="{FF2B5EF4-FFF2-40B4-BE49-F238E27FC236}">
                <a16:creationId xmlns:a16="http://schemas.microsoft.com/office/drawing/2014/main" id="{FFC41A00-6740-EE4B-A7FA-EDB976E00772}"/>
              </a:ext>
            </a:extLst>
          </p:cNvPr>
          <p:cNvSpPr txBox="1"/>
          <p:nvPr/>
        </p:nvSpPr>
        <p:spPr>
          <a:xfrm>
            <a:off x="8288711" y="5175030"/>
            <a:ext cx="2082295" cy="707886"/>
          </a:xfrm>
          <a:prstGeom prst="rect">
            <a:avLst/>
          </a:prstGeom>
          <a:solidFill>
            <a:schemeClr val="bg1"/>
          </a:solidFill>
        </p:spPr>
        <p:txBody>
          <a:bodyPr wrap="square" rtlCol="0">
            <a:spAutoFit/>
          </a:bodyPr>
          <a:lstStyle/>
          <a:p>
            <a:pPr algn="ctr"/>
            <a:r>
              <a:rPr lang="en-AU" sz="2000" dirty="0">
                <a:solidFill>
                  <a:schemeClr val="tx2"/>
                </a:solidFill>
              </a:rPr>
              <a:t>Giant triton snail eating COTS</a:t>
            </a:r>
          </a:p>
        </p:txBody>
      </p:sp>
    </p:spTree>
    <p:extLst>
      <p:ext uri="{BB962C8B-B14F-4D97-AF65-F5344CB8AC3E}">
        <p14:creationId xmlns:p14="http://schemas.microsoft.com/office/powerpoint/2010/main" val="7405060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8D616D-B55D-E145-9B9C-8B58C525B627}"/>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99</a:t>
            </a:fld>
            <a:endParaRPr lang="en-US" dirty="0"/>
          </a:p>
        </p:txBody>
      </p:sp>
      <p:pic>
        <p:nvPicPr>
          <p:cNvPr id="4" name="Picture 3">
            <a:extLst>
              <a:ext uri="{FF2B5EF4-FFF2-40B4-BE49-F238E27FC236}">
                <a16:creationId xmlns:a16="http://schemas.microsoft.com/office/drawing/2014/main" id="{881D7772-CEB5-1144-BA29-8A40AC07D993}"/>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1010"/>
          <a:stretch/>
        </p:blipFill>
        <p:spPr>
          <a:xfrm>
            <a:off x="490835" y="1648239"/>
            <a:ext cx="5111907" cy="4378588"/>
          </a:xfrm>
          <a:prstGeom prst="rect">
            <a:avLst/>
          </a:prstGeom>
          <a:ln>
            <a:solidFill>
              <a:schemeClr val="tx1"/>
            </a:solidFill>
          </a:ln>
        </p:spPr>
      </p:pic>
      <p:pic>
        <p:nvPicPr>
          <p:cNvPr id="5" name="Picture 4">
            <a:extLst>
              <a:ext uri="{FF2B5EF4-FFF2-40B4-BE49-F238E27FC236}">
                <a16:creationId xmlns:a16="http://schemas.microsoft.com/office/drawing/2014/main" id="{1F91F419-E99E-214C-831A-1046F437F06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9954" r="52654" b="62010"/>
          <a:stretch/>
        </p:blipFill>
        <p:spPr>
          <a:xfrm>
            <a:off x="5775191" y="1648239"/>
            <a:ext cx="3269511" cy="4378588"/>
          </a:xfrm>
          <a:prstGeom prst="rect">
            <a:avLst/>
          </a:prstGeom>
          <a:ln>
            <a:solidFill>
              <a:schemeClr val="tx1"/>
            </a:solidFill>
          </a:ln>
        </p:spPr>
      </p:pic>
      <p:pic>
        <p:nvPicPr>
          <p:cNvPr id="6" name="Picture 5">
            <a:extLst>
              <a:ext uri="{FF2B5EF4-FFF2-40B4-BE49-F238E27FC236}">
                <a16:creationId xmlns:a16="http://schemas.microsoft.com/office/drawing/2014/main" id="{A9E53F6B-81F2-0840-A994-75F6B9BBAA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45316" r="53393" b="17939"/>
          <a:stretch/>
        </p:blipFill>
        <p:spPr>
          <a:xfrm>
            <a:off x="9217152" y="1648239"/>
            <a:ext cx="2469484" cy="4378588"/>
          </a:xfrm>
          <a:prstGeom prst="rect">
            <a:avLst/>
          </a:prstGeom>
          <a:ln>
            <a:solidFill>
              <a:schemeClr val="tx1"/>
            </a:solidFill>
          </a:ln>
        </p:spPr>
      </p:pic>
      <p:sp>
        <p:nvSpPr>
          <p:cNvPr id="7" name="TextBox 6">
            <a:extLst>
              <a:ext uri="{FF2B5EF4-FFF2-40B4-BE49-F238E27FC236}">
                <a16:creationId xmlns:a16="http://schemas.microsoft.com/office/drawing/2014/main" id="{36987A7D-F8DE-5140-8CC6-EA67D5E73AB2}"/>
              </a:ext>
            </a:extLst>
          </p:cNvPr>
          <p:cNvSpPr txBox="1"/>
          <p:nvPr/>
        </p:nvSpPr>
        <p:spPr>
          <a:xfrm>
            <a:off x="802477" y="549275"/>
            <a:ext cx="10587046" cy="769441"/>
          </a:xfrm>
          <a:prstGeom prst="rect">
            <a:avLst/>
          </a:prstGeom>
          <a:noFill/>
        </p:spPr>
        <p:txBody>
          <a:bodyPr wrap="square">
            <a:spAutoFit/>
          </a:bodyPr>
          <a:lstStyle/>
          <a:p>
            <a:pPr algn="ctr"/>
            <a:r>
              <a:rPr lang="en-US" sz="4400" dirty="0"/>
              <a:t>Look out for all these!</a:t>
            </a:r>
          </a:p>
        </p:txBody>
      </p:sp>
    </p:spTree>
    <p:extLst>
      <p:ext uri="{BB962C8B-B14F-4D97-AF65-F5344CB8AC3E}">
        <p14:creationId xmlns:p14="http://schemas.microsoft.com/office/powerpoint/2010/main" val="3062991859"/>
      </p:ext>
    </p:extLst>
  </p:cSld>
  <p:clrMapOvr>
    <a:masterClrMapping/>
  </p:clrMapOvr>
</p:sld>
</file>

<file path=ppt/theme/theme1.xml><?xml version="1.0" encoding="utf-8"?>
<a:theme xmlns:a="http://schemas.openxmlformats.org/drawingml/2006/main" name="Office Theme">
  <a:themeElements>
    <a:clrScheme name="MIDDLE">
      <a:dk1>
        <a:srgbClr val="000000"/>
      </a:dk1>
      <a:lt1>
        <a:srgbClr val="FFFFFF"/>
      </a:lt1>
      <a:dk2>
        <a:srgbClr val="363D41"/>
      </a:dk2>
      <a:lt2>
        <a:srgbClr val="E7E6E6"/>
      </a:lt2>
      <a:accent1>
        <a:srgbClr val="08A1CD"/>
      </a:accent1>
      <a:accent2>
        <a:srgbClr val="4B5EAA"/>
      </a:accent2>
      <a:accent3>
        <a:srgbClr val="000000"/>
      </a:accent3>
      <a:accent4>
        <a:srgbClr val="000000"/>
      </a:accent4>
      <a:accent5>
        <a:srgbClr val="000000"/>
      </a:accent5>
      <a:accent6>
        <a:srgbClr val="000000"/>
      </a:accent6>
      <a:hlink>
        <a:srgbClr val="4B5EAA"/>
      </a:hlink>
      <a:folHlink>
        <a:srgbClr val="08A0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GBRMPA Project Document" ma:contentTypeID="0x010100441936E5D27A4AF2935B3316DA024CF200B1A9D9972D1440619AFD507BD907ADAB0034A19E061A461540A8C9F28B84B7E298" ma:contentTypeVersion="23" ma:contentTypeDescription="" ma:contentTypeScope="" ma:versionID="03bc176a60bc91e1c1455719a62674ae">
  <xsd:schema xmlns:xsd="http://www.w3.org/2001/XMLSchema" xmlns:xs="http://www.w3.org/2001/XMLSchema" xmlns:p="http://schemas.microsoft.com/office/2006/metadata/properties" xmlns:ns2="8ccc4631-9afc-4718-b120-5e2e37a03cc7" targetNamespace="http://schemas.microsoft.com/office/2006/metadata/properties" ma:root="true" ma:fieldsID="ec6582c18c769ce1dede89e83ddb5194" ns2:_="">
    <xsd:import namespace="8ccc4631-9afc-4718-b120-5e2e37a03cc7"/>
    <xsd:element name="properties">
      <xsd:complexType>
        <xsd:sequence>
          <xsd:element name="documentManagement">
            <xsd:complexType>
              <xsd:all>
                <xsd:element ref="ns2:TaxCatchAll" minOccurs="0"/>
                <xsd:element ref="ns2:TaxCatchAllLabel" minOccurs="0"/>
                <xsd:element ref="ns2:a2118650a77a4a97b805ceb1a6b3e3dc" minOccurs="0"/>
                <xsd:element ref="ns2:_dlc_DocId" minOccurs="0"/>
                <xsd:element ref="ns2:_dlc_DocIdUrl" minOccurs="0"/>
                <xsd:element ref="ns2:_dlc_DocIdPersistId" minOccurs="0"/>
                <xsd:element ref="ns2:SharedWithUsers" minOccurs="0"/>
                <xsd:element ref="ns2:d0747cfb6ae7448aa5f5fea81ef00a8a" minOccurs="0"/>
                <xsd:element ref="ns2:l4ba906edc45473eb13c092227ac9e4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c4631-9afc-4718-b120-5e2e37a03c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469dd843-ebb8-4636-a4bb-f95b42c25edb}" ma:internalName="TaxCatchAll" ma:showField="CatchAllData"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469dd843-ebb8-4636-a4bb-f95b42c25edb}" ma:internalName="TaxCatchAllLabel" ma:readOnly="true" ma:showField="CatchAllDataLabel"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a2118650a77a4a97b805ceb1a6b3e3dc" ma:index="10" nillable="true" ma:taxonomy="true" ma:internalName="a2118650a77a4a97b805ceb1a6b3e3dc" ma:taxonomyFieldName="ProjectPhase" ma:displayName="Project Phase" ma:default="" ma:fieldId="{a2118650-a77a-4a97-b805-ceb1a6b3e3dc}" ma:sspId="61e09954-7ca0-41ec-b279-33dba56ed054" ma:termSetId="4f4d3a88-9e2c-4e89-a24c-7192fac98516" ma:anchorId="00000000-0000-0000-0000-000000000000" ma:open="false" ma:isKeyword="false">
      <xsd:complexType>
        <xsd:sequence>
          <xsd:element ref="pc:Terms" minOccurs="0" maxOccurs="1"/>
        </xsd:sequence>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0747cfb6ae7448aa5f5fea81ef00a8a" ma:index="18" nillable="true" ma:taxonomy="true" ma:internalName="d0747cfb6ae7448aa5f5fea81ef00a8a" ma:taxonomyFieldName="Document_x0020_Type" ma:displayName="Document Type" ma:default="" ma:fieldId="{d0747cfb-6ae7-448a-a5f5-fea81ef00a8a}" ma:sspId="61e09954-7ca0-41ec-b279-33dba56ed054" ma:termSetId="75487830-5817-45b5-8ad4-60c8ae54c88f" ma:anchorId="00000000-0000-0000-0000-000000000000" ma:open="false" ma:isKeyword="false">
      <xsd:complexType>
        <xsd:sequence>
          <xsd:element ref="pc:Terms" minOccurs="0" maxOccurs="1"/>
        </xsd:sequence>
      </xsd:complexType>
    </xsd:element>
    <xsd:element name="l4ba906edc45473eb13c092227ac9e49" ma:index="20" nillable="true" ma:taxonomy="true" ma:internalName="l4ba906edc45473eb13c092227ac9e49" ma:taxonomyFieldName="Department_x0020_Type" ma:displayName="Department" ma:default="" ma:fieldId="{54ba906e-dc45-473e-b13c-092227ac9e49}" ma:taxonomyMulti="true" ma:sspId="61e09954-7ca0-41ec-b279-33dba56ed054" ma:termSetId="b8528b74-ed3f-411b-9473-76e1791b003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4ba906edc45473eb13c092227ac9e49 xmlns="8ccc4631-9afc-4718-b120-5e2e37a03cc7">
      <Terms xmlns="http://schemas.microsoft.com/office/infopath/2007/PartnerControls"/>
    </l4ba906edc45473eb13c092227ac9e49>
    <TaxCatchAll xmlns="8ccc4631-9afc-4718-b120-5e2e37a03cc7"/>
    <a2118650a77a4a97b805ceb1a6b3e3dc xmlns="8ccc4631-9afc-4718-b120-5e2e37a03cc7">
      <Terms xmlns="http://schemas.microsoft.com/office/infopath/2007/PartnerControls"/>
    </a2118650a77a4a97b805ceb1a6b3e3dc>
    <d0747cfb6ae7448aa5f5fea81ef00a8a xmlns="8ccc4631-9afc-4718-b120-5e2e37a03cc7">
      <Terms xmlns="http://schemas.microsoft.com/office/infopath/2007/PartnerControls"/>
    </d0747cfb6ae7448aa5f5fea81ef00a8a>
    <_dlc_DocId xmlns="8ccc4631-9afc-4718-b120-5e2e37a03cc7">PROJ-2005426192-174</_dlc_DocId>
    <_dlc_DocIdUrl xmlns="8ccc4631-9afc-4718-b120-5e2e37a03cc7">
      <Url>http://thedock.gbrmpa.gov.au/sites/Projects/P000462/_layouts/15/DocIdRedir.aspx?ID=PROJ-2005426192-174</Url>
      <Description>PROJ-2005426192-174</Description>
    </_dlc_DocIdUrl>
  </documentManagement>
</p:properties>
</file>

<file path=customXml/item4.xml><?xml version="1.0" encoding="utf-8"?>
<?mso-contentType ?>
<spe:Receivers xmlns:spe="http://schemas.microsoft.com/sharepoint/events">
  <Receiver>
    <Name/>
    <Synchronization>Asynchronous</Synchronization>
    <Type>10003</Type>
    <SequenceNumber>10000</SequenceNumber>
    <Assembly>RecordPoint.Active.UI, Version=1.0.0.0, Culture=neutral, PublicKeyToken=d49476ae5b650bf3</Assembly>
    <Class>RecordPoint.Active.UI.Events.WorkflowItemEventReceiver</Class>
    <Data/>
    <Filter/>
  </Receiver>
  <Receiver>
    <Name/>
    <Synchronization>Synchronous</Synchronization>
    <Type>3</Type>
    <SequenceNumber>10000</SequenceNumber>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Assembly>RecordPoint.Active.UI, Version=1.0.0.0, Culture=neutral, PublicKeyToken=d49476ae5b650bf3</Assembly>
    <Class>RecordPoint.Active.UI.Events.WorkflowItemEventReceiver</Class>
    <Data/>
    <Filter/>
  </Receiver>
  <Receiver>
    <Name/>
    <Synchronization>Synchronous</Synchronization>
    <Type>9</Type>
    <SequenceNumber>10000</SequenceNumber>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Assembly>RecordPoint.Active.UI, Version=1.0.0.0, Culture=neutral, PublicKeyToken=d49476ae5b650bf3</Assembly>
    <Class>RecordPoint.Active.UI.Events.WorkflowListEventReceiver</Class>
    <Data/>
    <Filter/>
  </Receiver>
  <Receiver>
    <Name/>
    <Synchronization>Synchronous</Synchronization>
    <Type>102</Type>
    <SequenceNumber>10000</SequenceNumber>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Assembly>RecordPoint.Active.UI, Version=1.0.0.0, Culture=neutral, PublicKeyToken=d49476ae5b650bf3</Assembly>
    <Class>RecordPoint.Active.UI.Events.WorkflowListEventReceiver</Class>
    <Data/>
    <Filter/>
  </Receiver>
  <Receiver>
    <Name/>
    <Synchronization>Synchronous</Synchronization>
    <Type>105</Type>
    <SequenceNumber>10000</SequenceNumber>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Assembly>RecordPoint.Active.UI, Version=1.0.0.0, Culture=neutral, PublicKeyToken=d49476ae5b650bf3</Assembly>
    <Class>RecordPoint.Active.UI.Events.WorkflowItemEventReceiver</Class>
    <Data/>
    <Filter/>
  </Receiver>
  <Receiver>
    <Name/>
    <Synchronization>Synchronous</Synchronization>
    <Type>2</Type>
    <SequenceNumber>10000</SequenceNumber>
    <Assembly>RecordPoint.Active.UI, Version=1.0.0.0, Culture=neutral, PublicKeyToken=d49476ae5b650bf3</Assembly>
    <Class>RecordPoint.Active.UI.Events.WorkflowItemEventReceiver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F28C6D0-86D2-432D-A54F-22422B47F2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c4631-9afc-4718-b120-5e2e37a03c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D5F83C2-1366-4027-90CD-111220E9A49C}">
  <ds:schemaRefs>
    <ds:schemaRef ds:uri="http://schemas.microsoft.com/sharepoint/v3/contenttype/forms"/>
  </ds:schemaRefs>
</ds:datastoreItem>
</file>

<file path=customXml/itemProps3.xml><?xml version="1.0" encoding="utf-8"?>
<ds:datastoreItem xmlns:ds="http://schemas.openxmlformats.org/officeDocument/2006/customXml" ds:itemID="{F2B04083-AE9D-47B1-92D7-D301B61C9D47}">
  <ds:schemaRefs>
    <ds:schemaRef ds:uri="http://purl.org/dc/dcmitype/"/>
    <ds:schemaRef ds:uri="http://schemas.microsoft.com/office/2006/documentManagement/types"/>
    <ds:schemaRef ds:uri="http://purl.org/dc/terms/"/>
    <ds:schemaRef ds:uri="8ccc4631-9afc-4718-b120-5e2e37a03cc7"/>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4.xml><?xml version="1.0" encoding="utf-8"?>
<ds:datastoreItem xmlns:ds="http://schemas.openxmlformats.org/officeDocument/2006/customXml" ds:itemID="{016310D9-CE3D-456D-9AC8-FF0E0D54F55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1693</TotalTime>
  <Words>5878</Words>
  <Application>Microsoft Office PowerPoint</Application>
  <PresentationFormat>Widescreen</PresentationFormat>
  <Paragraphs>696</Paragraphs>
  <Slides>112</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apercu-pro</vt:lpstr>
      <vt:lpstr>Arial</vt:lpstr>
      <vt:lpstr>Arial Body</vt:lpstr>
      <vt:lpstr>Calibri</vt:lpstr>
      <vt:lpstr>Times New Roman</vt:lpstr>
      <vt:lpstr>Wingdings</vt:lpstr>
      <vt:lpstr>Office Theme</vt:lpstr>
      <vt:lpstr>Be a Marine Biologist for a Day </vt:lpstr>
      <vt:lpstr>PowerPoint Presentation</vt:lpstr>
      <vt:lpstr>PowerPoint Presentation</vt:lpstr>
      <vt:lpstr>PowerPoint Presentation</vt:lpstr>
      <vt:lpstr>How can I help the  Great Barrier Reef?</vt:lpstr>
      <vt:lpstr>PowerPoint Presentation</vt:lpstr>
      <vt:lpstr>What we count in 10 minutes.</vt:lpstr>
      <vt:lpstr>PowerPoint Presentation</vt:lpstr>
      <vt:lpstr>Why we count these species.</vt:lpstr>
      <vt:lpstr>PowerPoint Presentation</vt:lpstr>
      <vt:lpstr>Sea cucumbers</vt:lpstr>
      <vt:lpstr>Sea cucumbers</vt:lpstr>
      <vt:lpstr>Why count sea cucumbers?</vt:lpstr>
      <vt:lpstr>Why count sea cucumbers?</vt:lpstr>
      <vt:lpstr>PowerPoint Presentation</vt:lpstr>
      <vt:lpstr>PowerPoint Presentation</vt:lpstr>
      <vt:lpstr>Giant clams</vt:lpstr>
      <vt:lpstr>PowerPoint Presentation</vt:lpstr>
      <vt:lpstr>Why count giant clams?</vt:lpstr>
      <vt:lpstr>PowerPoint Presentation</vt:lpstr>
      <vt:lpstr>PowerPoint Presentation</vt:lpstr>
      <vt:lpstr>PowerPoint Presentation</vt:lpstr>
      <vt:lpstr>Anemonefish</vt:lpstr>
      <vt:lpstr>PowerPoint Presentation</vt:lpstr>
      <vt:lpstr>Why count anemonefish?</vt:lpstr>
      <vt:lpstr>PowerPoint Presentation</vt:lpstr>
      <vt:lpstr>PowerPoint Presentation</vt:lpstr>
      <vt:lpstr>PowerPoint Presentation</vt:lpstr>
      <vt:lpstr>Butterflyfish</vt:lpstr>
      <vt:lpstr>PowerPoint Presentation</vt:lpstr>
      <vt:lpstr>Why count butterflyfish?</vt:lpstr>
      <vt:lpstr>Why count butterflyfish?</vt:lpstr>
      <vt:lpstr>PowerPoint Presentation</vt:lpstr>
      <vt:lpstr>PowerPoint Presentation</vt:lpstr>
      <vt:lpstr>Grazing herbivores</vt:lpstr>
      <vt:lpstr>PowerPoint Presentation</vt:lpstr>
      <vt:lpstr>Grazing herbivores - parrotfish</vt:lpstr>
      <vt:lpstr>PowerPoint Presentation</vt:lpstr>
      <vt:lpstr>Grazing herbivores - surgeonfish</vt:lpstr>
      <vt:lpstr>PowerPoint Presentation</vt:lpstr>
      <vt:lpstr>Grazing herbivores - rabbitfish</vt:lpstr>
      <vt:lpstr>PowerPoint Presentation</vt:lpstr>
      <vt:lpstr>Grazing herbivores - unicornfish</vt:lpstr>
      <vt:lpstr>PowerPoint Presentation</vt:lpstr>
      <vt:lpstr>Why count grazing herbivores?</vt:lpstr>
      <vt:lpstr>Why count grazing herbivores? Parrotfish / Surgeonfish / Rabbitfish / Unicornfish</vt:lpstr>
      <vt:lpstr>PowerPoint Presentation</vt:lpstr>
      <vt:lpstr>PowerPoint Presentation</vt:lpstr>
      <vt:lpstr>Cods and groupers</vt:lpstr>
      <vt:lpstr>PowerPoint Presentation</vt:lpstr>
      <vt:lpstr>Why count cods and grouper?</vt:lpstr>
      <vt:lpstr>Why count cods and groupers?</vt:lpstr>
      <vt:lpstr>PowerPoint Presentation</vt:lpstr>
      <vt:lpstr>PowerPoint Presentation</vt:lpstr>
      <vt:lpstr>Coral trout</vt:lpstr>
      <vt:lpstr>PowerPoint Presentation</vt:lpstr>
      <vt:lpstr>Spot the difference. Hint: compare the shape of the tail.</vt:lpstr>
      <vt:lpstr>Why count coral trout?</vt:lpstr>
      <vt:lpstr>Why count coral trout?</vt:lpstr>
      <vt:lpstr>PowerPoint Presentation</vt:lpstr>
      <vt:lpstr>PowerPoint Presentation</vt:lpstr>
      <vt:lpstr>Maori wrasse</vt:lpstr>
      <vt:lpstr>PowerPoint Presentation</vt:lpstr>
      <vt:lpstr>PowerPoint Presentation</vt:lpstr>
      <vt:lpstr>Why count Maori wrasse?</vt:lpstr>
      <vt:lpstr>Why count Maori wrasse?</vt:lpstr>
      <vt:lpstr>PowerPoint Presentation</vt:lpstr>
      <vt:lpstr>PowerPoint Presentation</vt:lpstr>
      <vt:lpstr>Sea turtles</vt:lpstr>
      <vt:lpstr>PowerPoint Presentation</vt:lpstr>
      <vt:lpstr>PowerPoint Presentation</vt:lpstr>
      <vt:lpstr>PowerPoint Presentation</vt:lpstr>
      <vt:lpstr>PowerPoint Presentation</vt:lpstr>
      <vt:lpstr>All storm water drains lead to the sea. How can I help the Great Barrier Reef?</vt:lpstr>
      <vt:lpstr>PowerPoint Presentation</vt:lpstr>
      <vt:lpstr>PowerPoint Presentation</vt:lpstr>
      <vt:lpstr>PowerPoint Presentation</vt:lpstr>
      <vt:lpstr>PowerPoint Presentation</vt:lpstr>
      <vt:lpstr>PowerPoint Presentation</vt:lpstr>
      <vt:lpstr>Why count sea turtles?</vt:lpstr>
      <vt:lpstr>Why count sea turtles?</vt:lpstr>
      <vt:lpstr>PowerPoint Presentation</vt:lpstr>
      <vt:lpstr>PowerPoint Presentation</vt:lpstr>
      <vt:lpstr>Sharks</vt:lpstr>
      <vt:lpstr>PowerPoint Presentation</vt:lpstr>
      <vt:lpstr>PowerPoint Presentation</vt:lpstr>
      <vt:lpstr>PowerPoint Presentation</vt:lpstr>
      <vt:lpstr>PowerPoint Presentation</vt:lpstr>
      <vt:lpstr>Why count sharks?</vt:lpstr>
      <vt:lpstr>Why count sharks?</vt:lpstr>
      <vt:lpstr>PowerPoint Presentation</vt:lpstr>
      <vt:lpstr>PowerPoint Presentation</vt:lpstr>
      <vt:lpstr>PowerPoint Presentation</vt:lpstr>
      <vt:lpstr>PowerPoint Presentation</vt:lpstr>
      <vt:lpstr>PowerPoint Presentation</vt:lpstr>
      <vt:lpstr>Count the adults and juveniles. Juveniles are smaller than your hand.</vt:lpstr>
      <vt:lpstr>Why report all crown-of-thorns starfish?</vt:lpstr>
      <vt:lpstr>Why report all crown-of-thorns starfish?</vt:lpstr>
      <vt:lpstr>PowerPoint Presentation</vt:lpstr>
      <vt:lpstr>PowerPoint Presentation</vt:lpstr>
      <vt:lpstr>PowerPoint Presentation</vt:lpstr>
      <vt:lpstr>PowerPoint Presentation</vt:lpstr>
      <vt:lpstr>PowerPoint Presentation</vt:lpstr>
      <vt:lpstr>PowerPoint Presentation</vt:lpstr>
      <vt:lpstr>10 minute timed swim.</vt:lpstr>
      <vt:lpstr>10 minute timed swim.</vt:lpstr>
      <vt:lpstr>PowerPoint Presentation</vt:lpstr>
      <vt:lpstr>PowerPoint Presentation</vt:lpstr>
      <vt:lpstr>After the survey, you will be shown how to fill in this form. There is a copy in your activity book. Bring your data too!</vt:lpstr>
      <vt:lpstr>After the survey, you will be shown how to fill in this form. There is a copy in your activity book. Bring your data too!</vt:lpstr>
      <vt:lpstr>Let’s go!</vt:lpstr>
      <vt:lpstr>Let’s 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Ham</dc:creator>
  <cp:lastModifiedBy>Julie Spencer</cp:lastModifiedBy>
  <cp:revision>155</cp:revision>
  <dcterms:created xsi:type="dcterms:W3CDTF">2021-08-15T07:02:58Z</dcterms:created>
  <dcterms:modified xsi:type="dcterms:W3CDTF">2021-11-05T00:09:36Z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0x010100441936E5D27A4AF2935B3316DA024CF200B1A9D9972D1440619AFD507BD907ADAB0034A19E061A461540A8C9F28B84B7E298</vt:lpwstr>
  </property>
  <property fmtid="{D5CDD505-2E9C-101B-9397-08002B2CF9AE}" pid="3" name="DocumentSetDescription">
    <vt:lpwstr>Completed versions of resources. All proofread and graphically designed.</vt:lpwstr>
  </property>
  <property fmtid="{D5CDD505-2E9C-101B-9397-08002B2CF9AE}" pid="4" name="_dlc_DocIdItemGuid">
    <vt:lpwstr>7628e7bb-28eb-47ac-8a40-ab37eaaf47a4</vt:lpwstr>
  </property>
  <property fmtid="{D5CDD505-2E9C-101B-9397-08002B2CF9AE}" pid="5" name="TitusGUID">
    <vt:lpwstr>2787a1d7-7e5a-4474-8e60-d3a2ac53ac8d</vt:lpwstr>
  </property>
  <property fmtid="{D5CDD505-2E9C-101B-9397-08002B2CF9AE}" pid="6" name="SEC">
    <vt:lpwstr>OFFICIAL</vt:lpwstr>
  </property>
  <property fmtid="{D5CDD505-2E9C-101B-9397-08002B2CF9AE}" pid="7" name="Document Type">
    <vt:lpwstr/>
  </property>
  <property fmtid="{D5CDD505-2E9C-101B-9397-08002B2CF9AE}" pid="8" name="ProjectPhase">
    <vt:lpwstr/>
  </property>
  <property fmtid="{D5CDD505-2E9C-101B-9397-08002B2CF9AE}" pid="9" name="Department Type">
    <vt:lpwstr/>
  </property>
  <property fmtid="{D5CDD505-2E9C-101B-9397-08002B2CF9AE}" pid="10" name="RecordPoint_WorkflowType">
    <vt:lpwstr>ActiveSubmitStub</vt:lpwstr>
  </property>
  <property fmtid="{D5CDD505-2E9C-101B-9397-08002B2CF9AE}" pid="11" name="RecordPoint_ActiveItemListId">
    <vt:lpwstr>{e8968628-43cb-4961-977c-b8e20085cb27}</vt:lpwstr>
  </property>
  <property fmtid="{D5CDD505-2E9C-101B-9397-08002B2CF9AE}" pid="12" name="RecordPoint_ActiveItemUniqueId">
    <vt:lpwstr>{7628e7bb-28eb-47ac-8a40-ab37eaaf47a4}</vt:lpwstr>
  </property>
  <property fmtid="{D5CDD505-2E9C-101B-9397-08002B2CF9AE}" pid="13" name="RecordPoint_ActiveItemWebId">
    <vt:lpwstr>{0ebf386d-8ac7-4b0d-a44d-de50c59d0e94}</vt:lpwstr>
  </property>
  <property fmtid="{D5CDD505-2E9C-101B-9397-08002B2CF9AE}" pid="14" name="RecordPoint_ActiveItemSiteId">
    <vt:lpwstr>{8ce9eba2-d4a5-4da0-9276-1d47a92e9210}</vt:lpwstr>
  </property>
</Properties>
</file>