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108"/>
  </p:notesMasterIdLst>
  <p:sldIdLst>
    <p:sldId id="257" r:id="rId6"/>
    <p:sldId id="1143" r:id="rId7"/>
    <p:sldId id="1144" r:id="rId8"/>
    <p:sldId id="259" r:id="rId9"/>
    <p:sldId id="1145" r:id="rId10"/>
    <p:sldId id="1146" r:id="rId11"/>
    <p:sldId id="1514" r:id="rId12"/>
    <p:sldId id="1494" r:id="rId13"/>
    <p:sldId id="1515" r:id="rId14"/>
    <p:sldId id="1495" r:id="rId15"/>
    <p:sldId id="1516" r:id="rId16"/>
    <p:sldId id="1496" r:id="rId17"/>
    <p:sldId id="1517" r:id="rId18"/>
    <p:sldId id="1497" r:id="rId19"/>
    <p:sldId id="1518" r:id="rId20"/>
    <p:sldId id="1498" r:id="rId21"/>
    <p:sldId id="1519" r:id="rId22"/>
    <p:sldId id="1499" r:id="rId23"/>
    <p:sldId id="1520" r:id="rId24"/>
    <p:sldId id="1500" r:id="rId25"/>
    <p:sldId id="1521" r:id="rId26"/>
    <p:sldId id="1501" r:id="rId27"/>
    <p:sldId id="1522" r:id="rId28"/>
    <p:sldId id="1502" r:id="rId29"/>
    <p:sldId id="1523" r:id="rId30"/>
    <p:sldId id="1503" r:id="rId31"/>
    <p:sldId id="1524" r:id="rId32"/>
    <p:sldId id="1505" r:id="rId33"/>
    <p:sldId id="1525" r:id="rId34"/>
    <p:sldId id="1504" r:id="rId35"/>
    <p:sldId id="1526" r:id="rId36"/>
    <p:sldId id="1506" r:id="rId37"/>
    <p:sldId id="1527" r:id="rId38"/>
    <p:sldId id="1507" r:id="rId39"/>
    <p:sldId id="1528" r:id="rId40"/>
    <p:sldId id="1508" r:id="rId41"/>
    <p:sldId id="1529" r:id="rId42"/>
    <p:sldId id="1509" r:id="rId43"/>
    <p:sldId id="1147" r:id="rId44"/>
    <p:sldId id="1227" r:id="rId45"/>
    <p:sldId id="1229" r:id="rId46"/>
    <p:sldId id="1241" r:id="rId47"/>
    <p:sldId id="1242" r:id="rId48"/>
    <p:sldId id="1251" r:id="rId49"/>
    <p:sldId id="1252" r:id="rId50"/>
    <p:sldId id="1260" r:id="rId51"/>
    <p:sldId id="1261" r:id="rId52"/>
    <p:sldId id="1005" r:id="rId53"/>
    <p:sldId id="1262" r:id="rId54"/>
    <p:sldId id="1285" r:id="rId55"/>
    <p:sldId id="1286" r:id="rId56"/>
    <p:sldId id="1298" r:id="rId57"/>
    <p:sldId id="1299" r:id="rId58"/>
    <p:sldId id="1307" r:id="rId59"/>
    <p:sldId id="1308" r:id="rId60"/>
    <p:sldId id="730" r:id="rId61"/>
    <p:sldId id="1309" r:id="rId62"/>
    <p:sldId id="1331" r:id="rId63"/>
    <p:sldId id="1332" r:id="rId64"/>
    <p:sldId id="1351" r:id="rId65"/>
    <p:sldId id="1530" r:id="rId66"/>
    <p:sldId id="1352" r:id="rId67"/>
    <p:sldId id="1511" r:id="rId68"/>
    <p:sldId id="1510" r:id="rId69"/>
    <p:sldId id="1353" r:id="rId70"/>
    <p:sldId id="1354" r:id="rId71"/>
    <p:sldId id="1531" r:id="rId72"/>
    <p:sldId id="1366" r:id="rId73"/>
    <p:sldId id="1532" r:id="rId74"/>
    <p:sldId id="1479" r:id="rId75"/>
    <p:sldId id="1533" r:id="rId76"/>
    <p:sldId id="1480" r:id="rId77"/>
    <p:sldId id="1534" r:id="rId78"/>
    <p:sldId id="1481" r:id="rId79"/>
    <p:sldId id="1535" r:id="rId80"/>
    <p:sldId id="1482" r:id="rId81"/>
    <p:sldId id="1537" r:id="rId82"/>
    <p:sldId id="1483" r:id="rId83"/>
    <p:sldId id="1536" r:id="rId84"/>
    <p:sldId id="1484" r:id="rId85"/>
    <p:sldId id="1538" r:id="rId86"/>
    <p:sldId id="1485" r:id="rId87"/>
    <p:sldId id="1539" r:id="rId88"/>
    <p:sldId id="897" r:id="rId89"/>
    <p:sldId id="1540" r:id="rId90"/>
    <p:sldId id="1486" r:id="rId91"/>
    <p:sldId id="1541" r:id="rId92"/>
    <p:sldId id="1487" r:id="rId93"/>
    <p:sldId id="1542" r:id="rId94"/>
    <p:sldId id="899" r:id="rId95"/>
    <p:sldId id="1543" r:id="rId96"/>
    <p:sldId id="1488" r:id="rId97"/>
    <p:sldId id="1544" r:id="rId98"/>
    <p:sldId id="1489" r:id="rId99"/>
    <p:sldId id="1545" r:id="rId100"/>
    <p:sldId id="1490" r:id="rId101"/>
    <p:sldId id="1546" r:id="rId102"/>
    <p:sldId id="1491" r:id="rId103"/>
    <p:sldId id="1513" r:id="rId104"/>
    <p:sldId id="1512" r:id="rId105"/>
    <p:sldId id="1492" r:id="rId106"/>
    <p:sldId id="1549" r:id="rId10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2A01739-89E7-A14D-A1C7-426E644FB9DB}">
          <p14:sldIdLst>
            <p14:sldId id="257"/>
            <p14:sldId id="1143"/>
            <p14:sldId id="1144"/>
            <p14:sldId id="259"/>
            <p14:sldId id="1145"/>
            <p14:sldId id="1146"/>
            <p14:sldId id="1514"/>
            <p14:sldId id="1494"/>
            <p14:sldId id="1515"/>
            <p14:sldId id="1495"/>
            <p14:sldId id="1516"/>
            <p14:sldId id="1496"/>
            <p14:sldId id="1517"/>
            <p14:sldId id="1497"/>
            <p14:sldId id="1518"/>
            <p14:sldId id="1498"/>
            <p14:sldId id="1519"/>
            <p14:sldId id="1499"/>
            <p14:sldId id="1520"/>
            <p14:sldId id="1500"/>
            <p14:sldId id="1521"/>
            <p14:sldId id="1501"/>
            <p14:sldId id="1522"/>
            <p14:sldId id="1502"/>
            <p14:sldId id="1523"/>
            <p14:sldId id="1503"/>
            <p14:sldId id="1524"/>
            <p14:sldId id="1505"/>
            <p14:sldId id="1525"/>
            <p14:sldId id="1504"/>
            <p14:sldId id="1526"/>
            <p14:sldId id="1506"/>
            <p14:sldId id="1527"/>
            <p14:sldId id="1507"/>
            <p14:sldId id="1528"/>
            <p14:sldId id="1508"/>
            <p14:sldId id="1529"/>
            <p14:sldId id="1509"/>
            <p14:sldId id="1147"/>
            <p14:sldId id="1227"/>
            <p14:sldId id="1229"/>
            <p14:sldId id="1241"/>
            <p14:sldId id="1242"/>
            <p14:sldId id="1251"/>
            <p14:sldId id="1252"/>
            <p14:sldId id="1260"/>
            <p14:sldId id="1261"/>
            <p14:sldId id="1005"/>
            <p14:sldId id="1262"/>
            <p14:sldId id="1285"/>
            <p14:sldId id="1286"/>
            <p14:sldId id="1298"/>
            <p14:sldId id="1299"/>
            <p14:sldId id="1307"/>
            <p14:sldId id="1308"/>
            <p14:sldId id="730"/>
            <p14:sldId id="1309"/>
            <p14:sldId id="1331"/>
            <p14:sldId id="1332"/>
            <p14:sldId id="1351"/>
            <p14:sldId id="1530"/>
            <p14:sldId id="1352"/>
            <p14:sldId id="1511"/>
            <p14:sldId id="1510"/>
            <p14:sldId id="1353"/>
            <p14:sldId id="1354"/>
            <p14:sldId id="1531"/>
            <p14:sldId id="1366"/>
            <p14:sldId id="1532"/>
            <p14:sldId id="1479"/>
            <p14:sldId id="1533"/>
            <p14:sldId id="1480"/>
            <p14:sldId id="1534"/>
            <p14:sldId id="1481"/>
            <p14:sldId id="1535"/>
            <p14:sldId id="1482"/>
            <p14:sldId id="1537"/>
            <p14:sldId id="1483"/>
            <p14:sldId id="1536"/>
            <p14:sldId id="1484"/>
            <p14:sldId id="1538"/>
            <p14:sldId id="1485"/>
            <p14:sldId id="1539"/>
            <p14:sldId id="897"/>
            <p14:sldId id="1540"/>
            <p14:sldId id="1486"/>
            <p14:sldId id="1541"/>
            <p14:sldId id="1487"/>
            <p14:sldId id="1542"/>
            <p14:sldId id="899"/>
            <p14:sldId id="1543"/>
            <p14:sldId id="1488"/>
            <p14:sldId id="1544"/>
            <p14:sldId id="1489"/>
            <p14:sldId id="1545"/>
            <p14:sldId id="1490"/>
            <p14:sldId id="1546"/>
            <p14:sldId id="1491"/>
            <p14:sldId id="1513"/>
            <p14:sldId id="1512"/>
            <p14:sldId id="1492"/>
            <p14:sldId id="15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4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D41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08"/>
    <p:restoredTop sz="91858"/>
  </p:normalViewPr>
  <p:slideViewPr>
    <p:cSldViewPr snapToGrid="0" snapToObjects="1" showGuides="1">
      <p:cViewPr varScale="1">
        <p:scale>
          <a:sx n="106" d="100"/>
          <a:sy n="106" d="100"/>
        </p:scale>
        <p:origin x="480" y="96"/>
      </p:cViewPr>
      <p:guideLst>
        <p:guide orient="horz" pos="404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14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tableStyles" Target="tableStyles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presProps" Target="presProps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0B994-175D-1F4D-AAAF-A7D442664A87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42E52-36FF-A241-B71F-ABA947B51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17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L. 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Zell</a:t>
            </a:r>
            <a:r>
              <a:rPr lang="en-AU" baseline="0"/>
              <a:t>, </a:t>
            </a:r>
            <a:r>
              <a:rPr lang="en-AU" baseline="0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13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Add the colour of the zone/s that you snorkel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85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Add the colour of the zone/s that you snorkel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31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Add the colour of the zone/s that you snorkel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76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Add the colour of the zone/s that you snorkel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46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34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47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Oliver,</a:t>
            </a:r>
            <a:r>
              <a:rPr lang="en-AU" baseline="0" dirty="0"/>
              <a:t> 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32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16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Image: E. Smart, Copyright Commonwealth of Australia (GBRMPA)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14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</a:t>
            </a:r>
            <a:r>
              <a:rPr lang="en-AU" baseline="0" dirty="0"/>
              <a:t> </a:t>
            </a:r>
            <a:r>
              <a:rPr lang="en-AU" dirty="0"/>
              <a:t>J. Jones,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06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A360-BF07-4CF2-9CA5-041D33D8111D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1002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Images: (Top Left) C. Jones,</a:t>
            </a:r>
            <a:r>
              <a:rPr lang="en-AU" baseline="0" dirty="0"/>
              <a:t> Copyright Commonwealth of Australia (GBRMPA); (Top Right) J. Jones, Copyright Commonwealth of Australia (GBRMPA); (Bottom Left) L. Zell, Copyright Commonwealth of Australia (GBRMPA); (Bottom Right) A. Smith, 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A360-BF07-4CF2-9CA5-041D33D8111D}" type="slidenum">
              <a:rPr lang="en-AU" smtClean="0"/>
              <a:t>48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5071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</a:t>
            </a:r>
            <a:r>
              <a:rPr lang="en-AU" dirty="0" err="1"/>
              <a:t>Hurford</a:t>
            </a:r>
            <a:r>
              <a:rPr lang="en-AU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05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S. </a:t>
            </a:r>
            <a:r>
              <a:rPr lang="en-AU" dirty="0" err="1"/>
              <a:t>Summerhays</a:t>
            </a:r>
            <a:r>
              <a:rPr lang="en-AU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683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81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(Left) K. </a:t>
            </a:r>
            <a:r>
              <a:rPr lang="en-AU" dirty="0" err="1"/>
              <a:t>Hoppen</a:t>
            </a:r>
            <a:r>
              <a:rPr lang="en-AU" dirty="0"/>
              <a:t>,</a:t>
            </a:r>
            <a:r>
              <a:rPr lang="en-AU" baseline="0" dirty="0"/>
              <a:t> Copyright Commonwealth of Australia (GBRMPA); (Middle) K. </a:t>
            </a:r>
            <a:r>
              <a:rPr lang="en-AU" baseline="0" dirty="0" err="1"/>
              <a:t>Hoppen</a:t>
            </a:r>
            <a:r>
              <a:rPr lang="en-AU" baseline="0" dirty="0"/>
              <a:t>, Copyright Commonwealth of Australia (GBRMPA); (Right) M. Simmons, 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A360-BF07-4CF2-9CA5-041D33D8111D}" type="slidenum">
              <a:rPr lang="en-AU" smtClean="0"/>
              <a:t>56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33593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Images: (Top Left) C. Jones, Copyright Commonwealth of Australia (GBRMPA); </a:t>
            </a:r>
            <a:r>
              <a:rPr lang="en-AU" baseline="0" dirty="0"/>
              <a:t>(Bottom Left) T. Mayne, </a:t>
            </a:r>
            <a:r>
              <a:rPr lang="en-AU" dirty="0"/>
              <a:t>Copyright Commonwealth of Australia (GBRMPA);</a:t>
            </a:r>
            <a:r>
              <a:rPr lang="en-AU" baseline="0" dirty="0"/>
              <a:t> </a:t>
            </a:r>
            <a:r>
              <a:rPr lang="en-AU" dirty="0"/>
              <a:t>(Top Middle) K. Hoppen, Copyright Commonwealth of Australia (GBRMPA);</a:t>
            </a:r>
            <a:r>
              <a:rPr lang="en-AU" baseline="0" dirty="0"/>
              <a:t> (Bottom Middle) C. Jones, </a:t>
            </a:r>
            <a:r>
              <a:rPr lang="en-AU" dirty="0"/>
              <a:t>Copyright Commonwealth of Australia (GBRMPA);</a:t>
            </a:r>
            <a:r>
              <a:rPr lang="en-AU" baseline="0" dirty="0"/>
              <a:t> (Top Right) R. </a:t>
            </a:r>
            <a:r>
              <a:rPr lang="en-AU" baseline="0" dirty="0" err="1"/>
              <a:t>Berklemans</a:t>
            </a:r>
            <a:r>
              <a:rPr lang="en-AU" baseline="0" dirty="0"/>
              <a:t>, </a:t>
            </a:r>
            <a:r>
              <a:rPr lang="en-AU" dirty="0"/>
              <a:t>Copyright Commonwealth of Australia (GBRMPA);</a:t>
            </a:r>
            <a:r>
              <a:rPr lang="en-AU" baseline="0" dirty="0"/>
              <a:t> (Bottom Right) C. Jones, </a:t>
            </a:r>
            <a:r>
              <a:rPr lang="en-AU" dirty="0"/>
              <a:t>Copyright Commonwealth of Australia (GBRMPA)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282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</a:t>
            </a:r>
            <a:r>
              <a:rPr lang="en-AU" dirty="0" err="1"/>
              <a:t>Hurford</a:t>
            </a:r>
            <a:r>
              <a:rPr lang="en-AU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608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App image: https://</a:t>
            </a:r>
            <a:r>
              <a:rPr lang="en-AU" dirty="0" err="1"/>
              <a:t>www.gbrmpa.gov.au</a:t>
            </a:r>
            <a:r>
              <a:rPr lang="en-AU" dirty="0"/>
              <a:t>/__data/assets/</a:t>
            </a:r>
            <a:r>
              <a:rPr lang="en-AU" dirty="0" err="1"/>
              <a:t>pdf_file</a:t>
            </a:r>
            <a:r>
              <a:rPr lang="en-AU" dirty="0"/>
              <a:t>/0020/265430/Eye-on-the-Reef-app-</a:t>
            </a:r>
            <a:r>
              <a:rPr lang="en-AU" dirty="0" err="1"/>
              <a:t>poster.pdf</a:t>
            </a:r>
            <a:r>
              <a:rPr lang="en-AU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093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App image: https://</a:t>
            </a:r>
            <a:r>
              <a:rPr lang="en-AU" dirty="0" err="1"/>
              <a:t>www.gbrmpa.gov.au</a:t>
            </a:r>
            <a:r>
              <a:rPr lang="en-AU" dirty="0"/>
              <a:t>/__data/assets/</a:t>
            </a:r>
            <a:r>
              <a:rPr lang="en-AU" dirty="0" err="1"/>
              <a:t>pdf_file</a:t>
            </a:r>
            <a:r>
              <a:rPr lang="en-AU" dirty="0"/>
              <a:t>/0020/265430/Eye-on-the-Reef-app-</a:t>
            </a:r>
            <a:r>
              <a:rPr lang="en-AU" dirty="0" err="1"/>
              <a:t>poster.pdf</a:t>
            </a:r>
            <a:r>
              <a:rPr lang="en-AU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42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Idea: you could organise a prize for the person with the most correct answers?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34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Change the REEF ID number on the slide!!!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78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Change the REEF NAME on the slide!!!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32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Change the SITE NAME on the slide!! Replace with a photo of YOUR site (same as previous slide)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Copyright Commonwealth</a:t>
            </a:r>
            <a:r>
              <a:rPr lang="en-AU" baseline="0" dirty="0"/>
              <a:t>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87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Add the colour of the zone/s that you snorkel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17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24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Add the colour of the zone/s that you snorkel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43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C4B91-C551-DC4C-AF5A-3851C1C40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2214075"/>
            <a:ext cx="7818437" cy="209828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spcAft>
                <a:spcPts val="1200"/>
              </a:spcAft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912B0-6D4C-BC4C-BC1B-A780DD14D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4935533"/>
            <a:ext cx="7818438" cy="8431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5CBC53-42B9-E64F-9233-FB1DB56D8B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095" y="341310"/>
            <a:ext cx="2866734" cy="104551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0F01C3-7FD3-B44F-B1C2-882BFEC1B037}"/>
              </a:ext>
            </a:extLst>
          </p:cNvPr>
          <p:cNvCxnSpPr/>
          <p:nvPr userDrawn="1"/>
        </p:nvCxnSpPr>
        <p:spPr>
          <a:xfrm>
            <a:off x="515938" y="4643925"/>
            <a:ext cx="652303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063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1124A-7541-2E44-A419-9DECD8C597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8" y="549275"/>
            <a:ext cx="11160125" cy="5280025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5400"/>
            </a:lvl1pPr>
            <a:lvl2pPr algn="ctr">
              <a:buNone/>
              <a:defRPr sz="5400"/>
            </a:lvl2pPr>
            <a:lvl3pPr algn="ctr">
              <a:buNone/>
              <a:defRPr sz="5400"/>
            </a:lvl3pPr>
            <a:lvl4pPr algn="ctr">
              <a:buNone/>
              <a:defRPr sz="5400"/>
            </a:lvl4pPr>
            <a:lvl5pPr algn="ctr">
              <a:buNone/>
              <a:defRPr sz="5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52DF2-DD01-9C40-BBF7-B1B26FA327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  <a:noFill/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C9313-90D3-224C-A4B4-8265B286E2D8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</p:spTree>
    <p:extLst>
      <p:ext uri="{BB962C8B-B14F-4D97-AF65-F5344CB8AC3E}">
        <p14:creationId xmlns:p14="http://schemas.microsoft.com/office/powerpoint/2010/main" val="332642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1124A-7541-2E44-A419-9DECD8C597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8" y="549275"/>
            <a:ext cx="11160125" cy="5280025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5400">
                <a:solidFill>
                  <a:schemeClr val="bg1"/>
                </a:solidFill>
              </a:defRPr>
            </a:lvl1pPr>
            <a:lvl2pPr algn="ctr">
              <a:buNone/>
              <a:defRPr sz="5400"/>
            </a:lvl2pPr>
            <a:lvl3pPr algn="ctr">
              <a:buNone/>
              <a:defRPr sz="5400"/>
            </a:lvl3pPr>
            <a:lvl4pPr algn="ctr">
              <a:buNone/>
              <a:defRPr sz="5400"/>
            </a:lvl4pPr>
            <a:lvl5pPr algn="ctr">
              <a:buNone/>
              <a:defRPr sz="5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52DF2-DD01-9C40-BBF7-B1B26FA327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  <a:noFill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C9313-90D3-224C-A4B4-8265B286E2D8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bg1"/>
                </a:solidFill>
              </a:rPr>
              <a:t>Be a Marine Biologist for a Day</a:t>
            </a:r>
          </a:p>
        </p:txBody>
      </p:sp>
    </p:spTree>
    <p:extLst>
      <p:ext uri="{BB962C8B-B14F-4D97-AF65-F5344CB8AC3E}">
        <p14:creationId xmlns:p14="http://schemas.microsoft.com/office/powerpoint/2010/main" val="3281125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792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31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9A82-6101-1746-B981-833CB27B3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11160124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CE7242-F120-3246-82C6-464A08194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85AA76-476B-8F4C-9893-D6C10D49B640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bg1"/>
                </a:solidFill>
              </a:rPr>
              <a:t>Be a Marine Biologist for a Day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1B9165B-56AA-E543-95C7-AC2D3CE22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A23E3DB6-7D61-2E4C-8C80-E9322AEA1496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0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027BAA-A48D-C64B-932C-7AA336B3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C1222EFF-7CC0-EF4B-B73E-C2ADBFEE8731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CAF4C-AE88-1949-82BC-EC468E2DA205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7E7987-518B-6944-9A79-F87E3CF2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5C208F-C2E5-8740-AB72-257490939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11160124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910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2 Col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027BAA-A48D-C64B-932C-7AA336B3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C1222EFF-7CC0-EF4B-B73E-C2ADBFEE8731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CAF4C-AE88-1949-82BC-EC468E2DA205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7E7987-518B-6944-9A79-F87E3CF2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5C208F-C2E5-8740-AB72-257490939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11160124" cy="4847969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135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7BB27C-11DA-B74C-B322-589C53C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19EF04-1AD1-CF4B-8113-F630068E7AF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43" y="1295655"/>
            <a:ext cx="5390592" cy="48479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87BA0-EBAC-1042-A42A-DECB5032290A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F6E46-274A-9849-B4F0-D516AAD0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5389519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E3EB369-467B-234C-A3BF-364DDC42C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6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B778388-2F3E-4A4C-A3E1-E4AA9087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9F22CC13-5CF8-3442-9E61-DD8983EAEEE2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5FEBF2-30FD-1445-894F-CBF50D444632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bg1"/>
                </a:solidFill>
              </a:rPr>
              <a:t>Be a Marine Biologist for a Day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3D01A11-B0AD-3242-AD0A-BA10A6D01C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43" y="1296170"/>
            <a:ext cx="5390592" cy="48474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F22139D-7499-874F-B96A-D55615FEC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5389519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5BEEE6-4F68-D14C-B0A9-B29422BC9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69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7BB27C-11DA-B74C-B322-589C53C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87BA0-EBAC-1042-A42A-DECB5032290A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F6E46-274A-9849-B4F0-D516AAD0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5389519" cy="55943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4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86E751-C763-664E-BEBA-7CD06A364B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6500" y="549274"/>
            <a:ext cx="5389563" cy="5594400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/>
            </a:lvl1pPr>
          </a:lstStyle>
          <a:p>
            <a:pPr algn="ctr"/>
            <a:r>
              <a:rPr lang="en-US" sz="2800" dirty="0"/>
              <a:t>Insert picture of Reef Guide</a:t>
            </a:r>
          </a:p>
        </p:txBody>
      </p:sp>
    </p:spTree>
    <p:extLst>
      <p:ext uri="{BB962C8B-B14F-4D97-AF65-F5344CB8AC3E}">
        <p14:creationId xmlns:p14="http://schemas.microsoft.com/office/powerpoint/2010/main" val="283442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7BB27C-11DA-B74C-B322-589C53C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87BA0-EBAC-1042-A42A-DECB5032290A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bg1"/>
                </a:solidFill>
              </a:rPr>
              <a:t>Be a Marine Biologist for a Day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F6E46-274A-9849-B4F0-D516AAD0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5389519" cy="55943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400">
                <a:solidFill>
                  <a:schemeClr val="bg1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86E751-C763-664E-BEBA-7CD06A364B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6500" y="549274"/>
            <a:ext cx="5389563" cy="5594400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800" dirty="0"/>
              <a:t>Insert picture of Reef Guide</a:t>
            </a:r>
          </a:p>
        </p:txBody>
      </p:sp>
    </p:spTree>
    <p:extLst>
      <p:ext uri="{BB962C8B-B14F-4D97-AF65-F5344CB8AC3E}">
        <p14:creationId xmlns:p14="http://schemas.microsoft.com/office/powerpoint/2010/main" val="7929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34516900-3083-964E-84A2-3DB92695424C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515938" y="549275"/>
            <a:ext cx="11160125" cy="556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C7307D-7DDD-064F-89ED-35FDC86D98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9240BC-DCB6-C644-B788-899633B171CF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</p:spTree>
    <p:extLst>
      <p:ext uri="{BB962C8B-B14F-4D97-AF65-F5344CB8AC3E}">
        <p14:creationId xmlns:p14="http://schemas.microsoft.com/office/powerpoint/2010/main" val="40747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1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6" r:id="rId4"/>
    <p:sldLayoutId id="2147483653" r:id="rId5"/>
    <p:sldLayoutId id="2147483661" r:id="rId6"/>
    <p:sldLayoutId id="2147483662" r:id="rId7"/>
    <p:sldLayoutId id="2147483667" r:id="rId8"/>
    <p:sldLayoutId id="2147483663" r:id="rId9"/>
    <p:sldLayoutId id="2147483664" r:id="rId10"/>
    <p:sldLayoutId id="2147483665" r:id="rId11"/>
    <p:sldLayoutId id="2147483659" r:id="rId12"/>
    <p:sldLayoutId id="214748366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25" userDrawn="1">
          <p15:clr>
            <a:srgbClr val="F26B43"/>
          </p15:clr>
        </p15:guide>
        <p15:guide id="3" pos="7355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1.jp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3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46.jpg"/><Relationship Id="rId4" Type="http://schemas.openxmlformats.org/officeDocument/2006/relationships/image" Target="../media/image48.jpeg"/><Relationship Id="rId9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jp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60.png"/><Relationship Id="rId4" Type="http://schemas.microsoft.com/office/2007/relationships/hdphoto" Target="../media/hdphoto4.wdp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microsoft.com/office/2007/relationships/hdphoto" Target="../media/hdphoto4.wdp"/><Relationship Id="rId4" Type="http://schemas.openxmlformats.org/officeDocument/2006/relationships/image" Target="../media/image5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microsoft.com/office/2007/relationships/hdphoto" Target="../media/hdphoto4.wdp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59.png"/><Relationship Id="rId7" Type="http://schemas.openxmlformats.org/officeDocument/2006/relationships/image" Target="../media/image6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microsoft.com/office/2007/relationships/hdphoto" Target="../media/hdphoto4.wdp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7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microsoft.com/office/2007/relationships/hdphoto" Target="../media/hdphoto4.wdp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jpg"/><Relationship Id="rId7" Type="http://schemas.openxmlformats.org/officeDocument/2006/relationships/image" Target="../media/image77.jpg"/><Relationship Id="rId12" Type="http://schemas.openxmlformats.org/officeDocument/2006/relationships/image" Target="../media/image8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g"/><Relationship Id="rId11" Type="http://schemas.openxmlformats.org/officeDocument/2006/relationships/image" Target="../media/image81.jpg"/><Relationship Id="rId5" Type="http://schemas.openxmlformats.org/officeDocument/2006/relationships/image" Target="../media/image75.jpg"/><Relationship Id="rId10" Type="http://schemas.openxmlformats.org/officeDocument/2006/relationships/image" Target="../media/image80.jpg"/><Relationship Id="rId4" Type="http://schemas.openxmlformats.org/officeDocument/2006/relationships/image" Target="../media/image74.jpg"/><Relationship Id="rId9" Type="http://schemas.openxmlformats.org/officeDocument/2006/relationships/image" Target="../media/image79.jp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59.png"/><Relationship Id="rId7" Type="http://schemas.openxmlformats.org/officeDocument/2006/relationships/image" Target="../media/image8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eg"/><Relationship Id="rId4" Type="http://schemas.microsoft.com/office/2007/relationships/hdphoto" Target="../media/hdphoto4.wdp"/><Relationship Id="rId9" Type="http://schemas.openxmlformats.org/officeDocument/2006/relationships/image" Target="../media/image87.jp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microsoft.com/office/2007/relationships/hdphoto" Target="../media/hdphoto4.wdp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60.png"/><Relationship Id="rId4" Type="http://schemas.microsoft.com/office/2007/relationships/hdphoto" Target="../media/hdphoto4.wdp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9.png"/><Relationship Id="rId7" Type="http://schemas.openxmlformats.org/officeDocument/2006/relationships/image" Target="../media/image9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microsoft.com/office/2007/relationships/hdphoto" Target="../media/hdphoto4.wdp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60.png"/><Relationship Id="rId4" Type="http://schemas.microsoft.com/office/2007/relationships/hdphoto" Target="../media/hdphoto4.wdp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00.png"/><Relationship Id="rId4" Type="http://schemas.microsoft.com/office/2007/relationships/hdphoto" Target="../media/hdphoto4.wdp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6093C-7688-4D47-8192-7C04BE13E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1572417"/>
            <a:ext cx="7818437" cy="2375470"/>
          </a:xfrm>
        </p:spPr>
        <p:txBody>
          <a:bodyPr>
            <a:normAutofit/>
          </a:bodyPr>
          <a:lstStyle/>
          <a:p>
            <a:r>
              <a:rPr lang="en-AU" dirty="0"/>
              <a:t>Be a Marine</a:t>
            </a:r>
            <a:br>
              <a:rPr lang="en-AU" dirty="0"/>
            </a:br>
            <a:r>
              <a:rPr lang="en-AU" dirty="0"/>
              <a:t>Biologist for a Day </a:t>
            </a: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93BB8-080F-734F-BC76-73B38E67B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4852550"/>
            <a:ext cx="6534219" cy="1561502"/>
          </a:xfrm>
        </p:spPr>
        <p:txBody>
          <a:bodyPr/>
          <a:lstStyle/>
          <a:p>
            <a:r>
              <a:rPr lang="en-AU" b="1" dirty="0"/>
              <a:t>Part 2: Finding out</a:t>
            </a:r>
          </a:p>
          <a:p>
            <a:r>
              <a:rPr lang="en-AU" b="1" dirty="0"/>
              <a:t>Middle School</a:t>
            </a:r>
          </a:p>
          <a:p>
            <a:r>
              <a:rPr lang="en-AU" dirty="0"/>
              <a:t>Post-snorkel presentation for </a:t>
            </a:r>
            <a:br>
              <a:rPr lang="en-AU" dirty="0"/>
            </a:br>
            <a:r>
              <a:rPr lang="en-AU" dirty="0"/>
              <a:t>10 minute timed survey.</a:t>
            </a:r>
          </a:p>
        </p:txBody>
      </p:sp>
    </p:spTree>
    <p:extLst>
      <p:ext uri="{BB962C8B-B14F-4D97-AF65-F5344CB8AC3E}">
        <p14:creationId xmlns:p14="http://schemas.microsoft.com/office/powerpoint/2010/main" val="807718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35E4F-63DD-8246-8DE2-4D346A483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10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BAA64-5246-B54E-9D32-EF4F0019CBEF}"/>
              </a:ext>
            </a:extLst>
          </p:cNvPr>
          <p:cNvSpPr/>
          <p:nvPr/>
        </p:nvSpPr>
        <p:spPr>
          <a:xfrm>
            <a:off x="515938" y="549275"/>
            <a:ext cx="111601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 err="1">
                <a:solidFill>
                  <a:schemeClr val="bg1"/>
                </a:solidFill>
              </a:rPr>
              <a:t>Organisation</a:t>
            </a:r>
            <a:r>
              <a:rPr lang="en-US" sz="3200" dirty="0">
                <a:solidFill>
                  <a:schemeClr val="bg1"/>
                </a:solidFill>
              </a:rPr>
              <a:t>: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name of the business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highlight>
                <a:srgbClr val="000000"/>
              </a:highlight>
            </a:endParaRPr>
          </a:p>
          <a:p>
            <a:pPr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</a:rPr>
              <a:t>Vessel: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name of the vessel/s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highlight>
                <a:srgbClr val="000000"/>
              </a:highlight>
            </a:endParaRPr>
          </a:p>
          <a:p>
            <a:pPr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</a:rPr>
              <a:t>Observer category: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tick Other (name of school)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499114-4335-0E40-A6C4-B1327D529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47010"/>
          <a:stretch/>
        </p:blipFill>
        <p:spPr>
          <a:xfrm>
            <a:off x="821639" y="3173991"/>
            <a:ext cx="10548721" cy="2588968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D5C0F9-04E6-2643-8EE6-C0113E491963}"/>
              </a:ext>
            </a:extLst>
          </p:cNvPr>
          <p:cNvSpPr txBox="1"/>
          <p:nvPr/>
        </p:nvSpPr>
        <p:spPr>
          <a:xfrm>
            <a:off x="1828799" y="4569974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Name of </a:t>
            </a:r>
            <a:r>
              <a:rPr lang="en-AU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vessel</a:t>
            </a:r>
            <a:endParaRPr lang="en-AU" sz="2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FAE58B-81CF-404A-B0C3-7BA70D9B92F9}"/>
              </a:ext>
            </a:extLst>
          </p:cNvPr>
          <p:cNvSpPr txBox="1"/>
          <p:nvPr/>
        </p:nvSpPr>
        <p:spPr>
          <a:xfrm>
            <a:off x="6723887" y="4877073"/>
            <a:ext cx="86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4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0053B3-C19A-3F4E-AE24-A3A793D383E0}"/>
              </a:ext>
            </a:extLst>
          </p:cNvPr>
          <p:cNvSpPr txBox="1"/>
          <p:nvPr/>
        </p:nvSpPr>
        <p:spPr>
          <a:xfrm>
            <a:off x="6723887" y="4202643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Name of </a:t>
            </a:r>
            <a:r>
              <a:rPr lang="en-AU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business</a:t>
            </a:r>
            <a:endParaRPr lang="en-AU" sz="2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C22CC2-5319-A24D-93FA-2AFA61A7D4F3}"/>
              </a:ext>
            </a:extLst>
          </p:cNvPr>
          <p:cNvSpPr txBox="1"/>
          <p:nvPr/>
        </p:nvSpPr>
        <p:spPr>
          <a:xfrm>
            <a:off x="7528895" y="5104572"/>
            <a:ext cx="4663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Name of </a:t>
            </a:r>
            <a:r>
              <a:rPr lang="en-AU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school and grade</a:t>
            </a:r>
            <a:endParaRPr lang="en-AU" sz="2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9625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4E2BB-5B3F-D644-B245-69977E055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100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13FA8-21FB-D740-8677-30D8CB125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 smtClean="0"/>
              <a:t>What actions can you take to protect what you have seen today?</a:t>
            </a:r>
            <a:endParaRPr lang="en-US" sz="32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712" y="549224"/>
            <a:ext cx="3953962" cy="5594400"/>
          </a:xfrm>
        </p:spPr>
      </p:pic>
    </p:spTree>
    <p:extLst>
      <p:ext uri="{BB962C8B-B14F-4D97-AF65-F5344CB8AC3E}">
        <p14:creationId xmlns:p14="http://schemas.microsoft.com/office/powerpoint/2010/main" val="26723787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FE45F9-72D3-EC4B-A052-0F25BCEA74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Thank you for helping the </a:t>
            </a:r>
            <a:br>
              <a:rPr lang="en-US" dirty="0"/>
            </a:br>
            <a:r>
              <a:rPr lang="en-US" dirty="0"/>
              <a:t>Great Barrier Reef!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B43216-0E43-B64C-92AC-5DF41F9616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96434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 hope you enjoyed you day visiting the Great Barrier Reef!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See the Reef • Love the Reef • Protect the Reef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20491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out the form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Walk students through each line: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Reef 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28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A3E986-EAD2-444F-8296-E89D5D88E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Reef ID: 18-030 </a:t>
            </a:r>
            <a:r>
              <a:rPr lang="en-US" sz="4400" i="1" dirty="0"/>
              <a:t>(example only).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DE126-84C7-2F41-967B-60DB98CA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85A508-705A-6745-9200-36B24CF372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257"/>
          <a:stretch/>
        </p:blipFill>
        <p:spPr>
          <a:xfrm>
            <a:off x="515938" y="1641078"/>
            <a:ext cx="11160125" cy="438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09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out the form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Walk students through each line: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Reef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362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A3E986-EAD2-444F-8296-E89D5D88E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Reef name: Kelso Reef </a:t>
            </a:r>
            <a:r>
              <a:rPr lang="en-US" sz="4400" i="1" dirty="0"/>
              <a:t>(example only).</a:t>
            </a:r>
            <a:endParaRPr lang="en-US" sz="2800" i="1" dirty="0">
              <a:highlight>
                <a:srgbClr val="0000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DE126-84C7-2F41-967B-60DB98CA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78FCF3-8A8A-094B-A310-E2C7B89E8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38" y="1641078"/>
            <a:ext cx="11160125" cy="444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00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out the form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Walk students through each line: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Name of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425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784513-A8F8-9448-88B0-A58419F3D6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455" r="1" b="32901"/>
          <a:stretch/>
        </p:blipFill>
        <p:spPr>
          <a:xfrm>
            <a:off x="515938" y="1641079"/>
            <a:ext cx="11160124" cy="44423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9A3E986-EAD2-444F-8296-E89D5D88E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Site: The lagoon </a:t>
            </a:r>
            <a:r>
              <a:rPr lang="en-US" sz="4400" i="1" dirty="0"/>
              <a:t>(example only).</a:t>
            </a:r>
            <a:endParaRPr lang="en-US" sz="2800" i="1" dirty="0">
              <a:highlight>
                <a:srgbClr val="0000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DE126-84C7-2F41-967B-60DB98CA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616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out the form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Walk students through each line:</a:t>
            </a:r>
          </a:p>
          <a:p>
            <a:pPr marL="342900" indent="-342900">
              <a:buFontTx/>
              <a:buChar char="-"/>
            </a:pPr>
            <a:r>
              <a:rPr lang="en-US" dirty="0" err="1" smtClean="0"/>
              <a:t>Colour</a:t>
            </a:r>
            <a:r>
              <a:rPr lang="en-US" dirty="0" smtClean="0"/>
              <a:t> of marine park zone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725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A3E986-EAD2-444F-8296-E89D5D88E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Marine Park Zone: Green </a:t>
            </a:r>
            <a:r>
              <a:rPr lang="en-US" sz="4400" i="1" dirty="0"/>
              <a:t>(example only).</a:t>
            </a:r>
            <a:endParaRPr lang="en-US" sz="2800" i="1" dirty="0">
              <a:highlight>
                <a:srgbClr val="0000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DE126-84C7-2F41-967B-60DB98CA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1E459-8C50-2649-9E21-8DB39A9F4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806" y="1641079"/>
            <a:ext cx="9278388" cy="444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61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out the form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this point, check if students have the following filled: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Student’s name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Date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Business name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Time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Observer category (i.e. name of school and grade)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Reef ID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Name of reef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Name of site</a:t>
            </a:r>
          </a:p>
          <a:p>
            <a:pPr marL="342900" indent="-342900">
              <a:buFontTx/>
              <a:buChar char="-"/>
            </a:pPr>
            <a:r>
              <a:rPr lang="en-US" dirty="0" err="1" smtClean="0"/>
              <a:t>Colour</a:t>
            </a:r>
            <a:r>
              <a:rPr lang="en-US" dirty="0" smtClean="0"/>
              <a:t> of marine park zone</a:t>
            </a:r>
          </a:p>
        </p:txBody>
      </p:sp>
    </p:spTree>
    <p:extLst>
      <p:ext uri="{BB962C8B-B14F-4D97-AF65-F5344CB8AC3E}">
        <p14:creationId xmlns:p14="http://schemas.microsoft.com/office/powerpoint/2010/main" val="1686886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C386C5-1934-8C46-981B-4591AF5B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1643896"/>
            <a:ext cx="11160124" cy="3222421"/>
          </a:xfrm>
        </p:spPr>
        <p:txBody>
          <a:bodyPr>
            <a:spAutoFit/>
          </a:bodyPr>
          <a:lstStyle/>
          <a:p>
            <a:pPr algn="ctr"/>
            <a:r>
              <a:rPr lang="en-AU" sz="5400" i="1" dirty="0"/>
              <a:t>How will I help the </a:t>
            </a:r>
            <a:br>
              <a:rPr lang="en-AU" sz="5400" i="1" dirty="0"/>
            </a:br>
            <a:r>
              <a:rPr lang="en-AU" sz="5400" i="1" dirty="0"/>
              <a:t>Great Barrier Reef today?</a:t>
            </a:r>
            <a:br>
              <a:rPr lang="en-AU" sz="5400" i="1" dirty="0"/>
            </a:br>
            <a:r>
              <a:rPr lang="en-AU" sz="5400" i="1" dirty="0"/>
              <a:t/>
            </a:r>
            <a:br>
              <a:rPr lang="en-AU" sz="5400" i="1" dirty="0"/>
            </a:br>
            <a:r>
              <a:rPr lang="en-US" dirty="0"/>
              <a:t>By getting my data ready to tell the Great Barrier Reef Marine Park Authority what I counted and saw.</a:t>
            </a:r>
            <a:endParaRPr lang="en-AU" sz="96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7451E-A349-BC40-863B-DE3700BB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93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A3E986-EAD2-444F-8296-E89D5D88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73075"/>
            <a:ext cx="11160124" cy="536575"/>
          </a:xfrm>
        </p:spPr>
        <p:txBody>
          <a:bodyPr/>
          <a:lstStyle/>
          <a:p>
            <a:pPr algn="ctr"/>
            <a:r>
              <a:rPr lang="en-US" sz="4400" dirty="0"/>
              <a:t>Check point.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DE126-84C7-2F41-967B-60DB98CA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20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E4D856-E4A8-2E4C-95C7-19B66155A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639" y="1243892"/>
            <a:ext cx="10548721" cy="4885723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98B5AE-A6C5-184C-88A1-2E9A0B9EFF18}"/>
              </a:ext>
            </a:extLst>
          </p:cNvPr>
          <p:cNvSpPr txBox="1"/>
          <p:nvPr/>
        </p:nvSpPr>
        <p:spPr>
          <a:xfrm>
            <a:off x="9098607" y="4179367"/>
            <a:ext cx="3001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Colour of zone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9296DD-85DF-FB47-A51D-C53937355867}"/>
              </a:ext>
            </a:extLst>
          </p:cNvPr>
          <p:cNvSpPr txBox="1"/>
          <p:nvPr/>
        </p:nvSpPr>
        <p:spPr>
          <a:xfrm>
            <a:off x="4824321" y="3828380"/>
            <a:ext cx="3001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Name of </a:t>
            </a:r>
            <a:r>
              <a:rPr lang="en-AU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reef</a:t>
            </a:r>
            <a:endParaRPr lang="en-AU" sz="2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EE2B6C-6084-8C4F-A5E4-CE17E79A4875}"/>
              </a:ext>
            </a:extLst>
          </p:cNvPr>
          <p:cNvSpPr txBox="1"/>
          <p:nvPr/>
        </p:nvSpPr>
        <p:spPr>
          <a:xfrm>
            <a:off x="8245496" y="3828380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Name of </a:t>
            </a:r>
            <a:r>
              <a:rPr lang="en-AU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site</a:t>
            </a:r>
            <a:endParaRPr lang="en-AU" sz="2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6DDEC8-F609-9D4F-B47B-C5E3B1A04F16}"/>
              </a:ext>
            </a:extLst>
          </p:cNvPr>
          <p:cNvSpPr txBox="1"/>
          <p:nvPr/>
        </p:nvSpPr>
        <p:spPr>
          <a:xfrm>
            <a:off x="2683632" y="3864956"/>
            <a:ext cx="1079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BA8114-D896-654F-98E7-E4A9415BBBEB}"/>
              </a:ext>
            </a:extLst>
          </p:cNvPr>
          <p:cNvSpPr txBox="1"/>
          <p:nvPr/>
        </p:nvSpPr>
        <p:spPr>
          <a:xfrm>
            <a:off x="8550960" y="3252006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Name of </a:t>
            </a:r>
            <a:r>
              <a:rPr lang="en-AU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school</a:t>
            </a:r>
            <a:endParaRPr lang="en-AU" sz="2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009FE7-209F-614C-BD8D-33D60A51DCB3}"/>
              </a:ext>
            </a:extLst>
          </p:cNvPr>
          <p:cNvSpPr txBox="1"/>
          <p:nvPr/>
        </p:nvSpPr>
        <p:spPr>
          <a:xfrm>
            <a:off x="2412288" y="2629215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Name of </a:t>
            </a:r>
            <a:r>
              <a:rPr lang="en-AU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vessel</a:t>
            </a:r>
            <a:endParaRPr lang="en-AU" sz="2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88B1F9-A972-5849-BEB4-C6F7F7F31AA0}"/>
              </a:ext>
            </a:extLst>
          </p:cNvPr>
          <p:cNvSpPr txBox="1"/>
          <p:nvPr/>
        </p:nvSpPr>
        <p:spPr>
          <a:xfrm>
            <a:off x="6688019" y="2971431"/>
            <a:ext cx="86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4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1A1BD2-021B-4C43-9FFE-9E86A262D0A4}"/>
              </a:ext>
            </a:extLst>
          </p:cNvPr>
          <p:cNvSpPr txBox="1"/>
          <p:nvPr/>
        </p:nvSpPr>
        <p:spPr>
          <a:xfrm>
            <a:off x="6519796" y="2267387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Name of business</a:t>
            </a:r>
            <a:endParaRPr lang="en-AU" sz="2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3DB812-C047-1C43-818F-E06A044CA103}"/>
              </a:ext>
            </a:extLst>
          </p:cNvPr>
          <p:cNvSpPr txBox="1"/>
          <p:nvPr/>
        </p:nvSpPr>
        <p:spPr>
          <a:xfrm>
            <a:off x="2607359" y="1912560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Your name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C7050C-8572-8649-BE6E-BE45D531F8B7}"/>
              </a:ext>
            </a:extLst>
          </p:cNvPr>
          <p:cNvSpPr txBox="1"/>
          <p:nvPr/>
        </p:nvSpPr>
        <p:spPr>
          <a:xfrm>
            <a:off x="9837215" y="2287777"/>
            <a:ext cx="2401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am/pm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426A71-D91E-D142-AF5D-63CAC48197B4}"/>
              </a:ext>
            </a:extLst>
          </p:cNvPr>
          <p:cNvSpPr txBox="1"/>
          <p:nvPr/>
        </p:nvSpPr>
        <p:spPr>
          <a:xfrm>
            <a:off x="9803688" y="1905955"/>
            <a:ext cx="2017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The date</a:t>
            </a:r>
          </a:p>
        </p:txBody>
      </p:sp>
    </p:spTree>
    <p:extLst>
      <p:ext uri="{BB962C8B-B14F-4D97-AF65-F5344CB8AC3E}">
        <p14:creationId xmlns:p14="http://schemas.microsoft.com/office/powerpoint/2010/main" val="1903105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out the form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Walk students through each line:</a:t>
            </a:r>
          </a:p>
          <a:p>
            <a:pPr marL="342900" indent="-342900">
              <a:buFontTx/>
              <a:buChar char="-"/>
            </a:pPr>
            <a:r>
              <a:rPr lang="en-US" dirty="0" err="1" smtClean="0"/>
              <a:t>Lat</a:t>
            </a:r>
            <a:r>
              <a:rPr lang="en-US" dirty="0" smtClean="0"/>
              <a:t> and Long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Tick decimal degrees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9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45CCD-8F69-344D-9AC0-2E62D4EE0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71C4A-A1C9-434C-B82D-7611BB767B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3" t="52703" r="1970" b="13978"/>
          <a:stretch/>
        </p:blipFill>
        <p:spPr>
          <a:xfrm>
            <a:off x="893322" y="3035355"/>
            <a:ext cx="10284612" cy="1627858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D5CAA2-A31C-4B4A-9F03-57C1EAC112C8}"/>
              </a:ext>
            </a:extLst>
          </p:cNvPr>
          <p:cNvSpPr txBox="1"/>
          <p:nvPr/>
        </p:nvSpPr>
        <p:spPr>
          <a:xfrm>
            <a:off x="2819657" y="3422447"/>
            <a:ext cx="190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18.6582°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999C3-CD97-6242-B540-5FE1535253BA}"/>
              </a:ext>
            </a:extLst>
          </p:cNvPr>
          <p:cNvSpPr txBox="1"/>
          <p:nvPr/>
        </p:nvSpPr>
        <p:spPr>
          <a:xfrm>
            <a:off x="2258825" y="3622502"/>
            <a:ext cx="86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4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2FA9B5-F6C7-BC4C-9470-58039C0BBE9A}"/>
              </a:ext>
            </a:extLst>
          </p:cNvPr>
          <p:cNvSpPr txBox="1"/>
          <p:nvPr/>
        </p:nvSpPr>
        <p:spPr>
          <a:xfrm>
            <a:off x="5569283" y="3422447"/>
            <a:ext cx="190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146.489°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50B911-905C-AD43-93CD-831C05994E9A}"/>
              </a:ext>
            </a:extLst>
          </p:cNvPr>
          <p:cNvSpPr/>
          <p:nvPr/>
        </p:nvSpPr>
        <p:spPr>
          <a:xfrm>
            <a:off x="515938" y="549275"/>
            <a:ext cx="1116012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</a:rPr>
              <a:t>Latitude (Lat):</a:t>
            </a:r>
          </a:p>
          <a:p>
            <a:pPr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</a:rPr>
              <a:t>Longitude (Long):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78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out the form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Walk students through each line: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Tick snorkel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Record water temperature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Record survey depth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677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45CCD-8F69-344D-9AC0-2E62D4EE0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24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A382E3-DDC5-E14F-8333-ABC37B3F3E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3" t="52703" r="1970" b="13978"/>
          <a:stretch/>
        </p:blipFill>
        <p:spPr>
          <a:xfrm>
            <a:off x="891702" y="3035359"/>
            <a:ext cx="10284612" cy="1627858"/>
          </a:xfrm>
          <a:prstGeom prst="rect">
            <a:avLst/>
          </a:prstGeom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02FB4C-CE62-8945-82F0-3FDDFFDDC3EF}"/>
              </a:ext>
            </a:extLst>
          </p:cNvPr>
          <p:cNvSpPr txBox="1"/>
          <p:nvPr/>
        </p:nvSpPr>
        <p:spPr>
          <a:xfrm>
            <a:off x="10491909" y="3772371"/>
            <a:ext cx="1079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E1E68-1F61-D043-8352-741E87F31900}"/>
              </a:ext>
            </a:extLst>
          </p:cNvPr>
          <p:cNvSpPr txBox="1"/>
          <p:nvPr/>
        </p:nvSpPr>
        <p:spPr>
          <a:xfrm>
            <a:off x="10035369" y="4104395"/>
            <a:ext cx="1079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C75A8E-162C-6A46-92BD-7A5F2B4C7D0B}"/>
              </a:ext>
            </a:extLst>
          </p:cNvPr>
          <p:cNvSpPr txBox="1"/>
          <p:nvPr/>
        </p:nvSpPr>
        <p:spPr>
          <a:xfrm>
            <a:off x="2476661" y="3948640"/>
            <a:ext cx="86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4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5444F8-B63D-DB45-B69C-E9F9DCB8ADAD}"/>
              </a:ext>
            </a:extLst>
          </p:cNvPr>
          <p:cNvSpPr/>
          <p:nvPr/>
        </p:nvSpPr>
        <p:spPr>
          <a:xfrm>
            <a:off x="515938" y="549275"/>
            <a:ext cx="111601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</a:rPr>
              <a:t>Water temperature:</a:t>
            </a:r>
          </a:p>
          <a:p>
            <a:pPr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</a:rPr>
              <a:t>Survey type: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tick snorkel</a:t>
            </a:r>
          </a:p>
          <a:p>
            <a:pPr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</a:rPr>
              <a:t>Survey </a:t>
            </a:r>
            <a:r>
              <a:rPr lang="en-US" sz="3200" dirty="0" smtClean="0">
                <a:solidFill>
                  <a:schemeClr val="bg1"/>
                </a:solidFill>
              </a:rPr>
              <a:t>depth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30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out the form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Walk students through each line: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Circle habitat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80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A3E986-EAD2-444F-8296-E89D5D88E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Habitat type.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DE126-84C7-2F41-967B-60DB98CA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0B8160-18D7-744B-A692-3FA4CF3D8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45" y="1381560"/>
            <a:ext cx="10669109" cy="467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29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out the form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Walk students through each line: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Circle if flood plume present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617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A3E986-EAD2-444F-8296-E89D5D88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1417188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lang="en-US" sz="4400" dirty="0"/>
              <a:t>Flood </a:t>
            </a:r>
            <a:r>
              <a:rPr lang="en-US" sz="4400" dirty="0" smtClean="0"/>
              <a:t>plume.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b="1" dirty="0"/>
              <a:t>YES		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DE126-84C7-2F41-967B-60DB98CA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3CBA83-CE0B-9F47-8B3D-B9B20E95E1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633"/>
          <a:stretch/>
        </p:blipFill>
        <p:spPr>
          <a:xfrm>
            <a:off x="515938" y="1966463"/>
            <a:ext cx="11160126" cy="420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22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out the form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Walk students through each line: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Circle if suspended algal bloom present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01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689291-7B5B-5440-8B55-67CAAD331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F22CC13-5CF8-3442-9E61-DD8983EAEEE2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B5D941-1CF2-FE45-8C70-EA80F4BA7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86215"/>
            <a:ext cx="11160124" cy="536575"/>
          </a:xfrm>
        </p:spPr>
        <p:txBody>
          <a:bodyPr/>
          <a:lstStyle/>
          <a:p>
            <a:pPr algn="ctr"/>
            <a:r>
              <a:rPr lang="en-AU" sz="4400" dirty="0"/>
              <a:t>What we counted in 10 minutes.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E3EB84-0EF4-BB44-9BD2-32DD08CA0A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13"/>
          <a:stretch/>
        </p:blipFill>
        <p:spPr>
          <a:xfrm>
            <a:off x="1819656" y="1345971"/>
            <a:ext cx="8552688" cy="481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72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A3E986-EAD2-444F-8296-E89D5D88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1417188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lang="en-US" sz="4400" dirty="0"/>
              <a:t>Suspended algal </a:t>
            </a:r>
            <a:r>
              <a:rPr lang="en-US" sz="4400" dirty="0" smtClean="0"/>
              <a:t>bloom.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b="1" dirty="0"/>
              <a:t>YES		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DE126-84C7-2F41-967B-60DB98CA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30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0FC02-AA1E-2A41-8910-77534DED17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999" r="55534"/>
          <a:stretch/>
        </p:blipFill>
        <p:spPr>
          <a:xfrm>
            <a:off x="959438" y="1966463"/>
            <a:ext cx="4155003" cy="1294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3C8171-512B-5248-84E5-CC55F5B837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576"/>
          <a:stretch/>
        </p:blipFill>
        <p:spPr>
          <a:xfrm>
            <a:off x="5114441" y="1966463"/>
            <a:ext cx="6059837" cy="4003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C248FB-8CD2-304D-A1D4-3910E172B5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00"/>
          <a:stretch/>
        </p:blipFill>
        <p:spPr>
          <a:xfrm>
            <a:off x="959438" y="3261043"/>
            <a:ext cx="4155003" cy="2703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792615-9639-CA4E-8D6B-C72891EC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747" b="15656"/>
          <a:stretch/>
        </p:blipFill>
        <p:spPr>
          <a:xfrm>
            <a:off x="5365669" y="4469052"/>
            <a:ext cx="2579798" cy="127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31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31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out the form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Walk students through each line: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Circle tide at survey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00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A3E986-EAD2-444F-8296-E89D5D88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1417188"/>
          </a:xfrm>
        </p:spPr>
        <p:txBody>
          <a:bodyPr/>
          <a:lstStyle/>
          <a:p>
            <a:pPr algn="ctr"/>
            <a:r>
              <a:rPr lang="en-US" sz="4400" dirty="0"/>
              <a:t>Tide at </a:t>
            </a:r>
            <a:r>
              <a:rPr lang="en-US" sz="4400" dirty="0" smtClean="0"/>
              <a:t>survey.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b="1" dirty="0"/>
              <a:t>LOW	MID		HIGH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DE126-84C7-2F41-967B-60DB98CA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32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36E913-54BC-1E4C-AAE9-12BD5E6FA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590" y="1997459"/>
            <a:ext cx="9562819" cy="41542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4757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33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out the form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Walk students through each line: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Circle visibility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386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A3E986-EAD2-444F-8296-E89D5D88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1417188"/>
          </a:xfrm>
        </p:spPr>
        <p:txBody>
          <a:bodyPr/>
          <a:lstStyle/>
          <a:p>
            <a:pPr algn="ctr"/>
            <a:r>
              <a:rPr lang="en-US" sz="4400" dirty="0" smtClean="0"/>
              <a:t>Visibility.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b="1" dirty="0"/>
              <a:t>&lt;5m		5-10m	&gt;10m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DE126-84C7-2F41-967B-60DB98CA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52A87-66D8-7747-9536-5F47AC33B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773" y="2173859"/>
            <a:ext cx="5939073" cy="3975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BE3BA6-D41F-3940-859A-6A179FE0F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454" y="2173859"/>
            <a:ext cx="4457319" cy="397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74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35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out the form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this point, check if students have the following circled: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Habitat type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Flood plume present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Suspended algal bloom present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Tide at survey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Visibility</a:t>
            </a:r>
          </a:p>
        </p:txBody>
      </p:sp>
    </p:spTree>
    <p:extLst>
      <p:ext uri="{BB962C8B-B14F-4D97-AF65-F5344CB8AC3E}">
        <p14:creationId xmlns:p14="http://schemas.microsoft.com/office/powerpoint/2010/main" val="2230494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A3E986-EAD2-444F-8296-E89D5D88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7675"/>
            <a:ext cx="11160124" cy="536575"/>
          </a:xfrm>
        </p:spPr>
        <p:txBody>
          <a:bodyPr/>
          <a:lstStyle/>
          <a:p>
            <a:pPr algn="ctr"/>
            <a:r>
              <a:rPr lang="en-US" sz="4400" dirty="0"/>
              <a:t>Check point.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DE126-84C7-2F41-967B-60DB98CA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36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1D6962-4F8E-844D-B664-3CE30A99C8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74"/>
          <a:stretch/>
        </p:blipFill>
        <p:spPr>
          <a:xfrm>
            <a:off x="821640" y="1231192"/>
            <a:ext cx="10530433" cy="48857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2598D75-18B0-AF40-BD29-9F8482D86731}"/>
              </a:ext>
            </a:extLst>
          </p:cNvPr>
          <p:cNvSpPr txBox="1"/>
          <p:nvPr/>
        </p:nvSpPr>
        <p:spPr>
          <a:xfrm>
            <a:off x="9098607" y="4166667"/>
            <a:ext cx="3001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Colour of zone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514B66-EAE3-5C41-9ADD-F947C93DD58C}"/>
              </a:ext>
            </a:extLst>
          </p:cNvPr>
          <p:cNvSpPr txBox="1"/>
          <p:nvPr/>
        </p:nvSpPr>
        <p:spPr>
          <a:xfrm>
            <a:off x="4824321" y="3815680"/>
            <a:ext cx="3001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Name of </a:t>
            </a:r>
            <a:r>
              <a:rPr lang="en-AU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reef</a:t>
            </a:r>
            <a:endParaRPr lang="en-AU" sz="2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1FFF38-11CC-914F-8710-E7FDC27DEE89}"/>
              </a:ext>
            </a:extLst>
          </p:cNvPr>
          <p:cNvSpPr txBox="1"/>
          <p:nvPr/>
        </p:nvSpPr>
        <p:spPr>
          <a:xfrm>
            <a:off x="8245496" y="3815680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Name of </a:t>
            </a:r>
            <a:r>
              <a:rPr lang="en-AU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site</a:t>
            </a:r>
            <a:endParaRPr lang="en-AU" sz="2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826BF0-7CFC-434A-8F22-892B32F352C3}"/>
              </a:ext>
            </a:extLst>
          </p:cNvPr>
          <p:cNvSpPr txBox="1"/>
          <p:nvPr/>
        </p:nvSpPr>
        <p:spPr>
          <a:xfrm>
            <a:off x="2683632" y="3852256"/>
            <a:ext cx="1079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5952BF-0949-2A45-B73F-22DED9058799}"/>
              </a:ext>
            </a:extLst>
          </p:cNvPr>
          <p:cNvSpPr txBox="1"/>
          <p:nvPr/>
        </p:nvSpPr>
        <p:spPr>
          <a:xfrm>
            <a:off x="2412288" y="2616515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Name of </a:t>
            </a:r>
            <a:r>
              <a:rPr lang="en-AU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vessel</a:t>
            </a:r>
            <a:endParaRPr lang="en-AU" sz="2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461CB8-1387-3841-9FCF-406449598B93}"/>
              </a:ext>
            </a:extLst>
          </p:cNvPr>
          <p:cNvSpPr txBox="1"/>
          <p:nvPr/>
        </p:nvSpPr>
        <p:spPr>
          <a:xfrm>
            <a:off x="6688019" y="2958731"/>
            <a:ext cx="86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4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8592BC-A502-7B40-8E3B-85D54EF20EA3}"/>
              </a:ext>
            </a:extLst>
          </p:cNvPr>
          <p:cNvSpPr txBox="1"/>
          <p:nvPr/>
        </p:nvSpPr>
        <p:spPr>
          <a:xfrm>
            <a:off x="6519796" y="2254687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Name of </a:t>
            </a:r>
            <a:r>
              <a:rPr lang="en-AU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business</a:t>
            </a:r>
            <a:endParaRPr lang="en-AU" sz="2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B4D696-B863-114A-963A-3E93D0C44A12}"/>
              </a:ext>
            </a:extLst>
          </p:cNvPr>
          <p:cNvSpPr txBox="1"/>
          <p:nvPr/>
        </p:nvSpPr>
        <p:spPr>
          <a:xfrm>
            <a:off x="2607359" y="1899860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Your name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00E48F-CDD6-5848-8DE5-793D52E360CD}"/>
              </a:ext>
            </a:extLst>
          </p:cNvPr>
          <p:cNvSpPr txBox="1"/>
          <p:nvPr/>
        </p:nvSpPr>
        <p:spPr>
          <a:xfrm>
            <a:off x="9837215" y="2275077"/>
            <a:ext cx="2401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am/pm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C8382A-0124-304B-8AB2-B5D311BE9841}"/>
              </a:ext>
            </a:extLst>
          </p:cNvPr>
          <p:cNvSpPr txBox="1"/>
          <p:nvPr/>
        </p:nvSpPr>
        <p:spPr>
          <a:xfrm>
            <a:off x="9803688" y="1893255"/>
            <a:ext cx="2017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The date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524B0B-FDAB-1B48-BF42-5B9E69E805B2}"/>
              </a:ext>
            </a:extLst>
          </p:cNvPr>
          <p:cNvSpPr txBox="1"/>
          <p:nvPr/>
        </p:nvSpPr>
        <p:spPr>
          <a:xfrm>
            <a:off x="10478031" y="4516116"/>
            <a:ext cx="1079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77EEF73-A2BD-2549-82DD-2AF5688B5FC0}"/>
              </a:ext>
            </a:extLst>
          </p:cNvPr>
          <p:cNvSpPr txBox="1"/>
          <p:nvPr/>
        </p:nvSpPr>
        <p:spPr>
          <a:xfrm>
            <a:off x="10034138" y="4905160"/>
            <a:ext cx="1079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71EF9B-691F-0A41-A63A-31798235D9F4}"/>
              </a:ext>
            </a:extLst>
          </p:cNvPr>
          <p:cNvSpPr txBox="1"/>
          <p:nvPr/>
        </p:nvSpPr>
        <p:spPr>
          <a:xfrm>
            <a:off x="2462783" y="4747249"/>
            <a:ext cx="86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4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8E91452-2561-8747-B354-00348F448E63}"/>
              </a:ext>
            </a:extLst>
          </p:cNvPr>
          <p:cNvSpPr/>
          <p:nvPr/>
        </p:nvSpPr>
        <p:spPr>
          <a:xfrm>
            <a:off x="4071263" y="5331390"/>
            <a:ext cx="905461" cy="4001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3FE34DE-4EE7-3346-BE5E-FD5D8CCE88E6}"/>
              </a:ext>
            </a:extLst>
          </p:cNvPr>
          <p:cNvSpPr/>
          <p:nvPr/>
        </p:nvSpPr>
        <p:spPr>
          <a:xfrm>
            <a:off x="2023111" y="5345424"/>
            <a:ext cx="905461" cy="4001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72F277B-AD3A-734B-B447-53FB599A31C4}"/>
              </a:ext>
            </a:extLst>
          </p:cNvPr>
          <p:cNvSpPr/>
          <p:nvPr/>
        </p:nvSpPr>
        <p:spPr>
          <a:xfrm>
            <a:off x="6668104" y="5376673"/>
            <a:ext cx="905461" cy="4001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1563B75-5CDD-C34A-AEDD-7C425F1980AE}"/>
              </a:ext>
            </a:extLst>
          </p:cNvPr>
          <p:cNvSpPr/>
          <p:nvPr/>
        </p:nvSpPr>
        <p:spPr>
          <a:xfrm>
            <a:off x="8645876" y="5376673"/>
            <a:ext cx="905461" cy="4001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EF75A65-B3D0-0746-8C51-66F9EAA32762}"/>
              </a:ext>
            </a:extLst>
          </p:cNvPr>
          <p:cNvSpPr/>
          <p:nvPr/>
        </p:nvSpPr>
        <p:spPr>
          <a:xfrm>
            <a:off x="10306770" y="5316515"/>
            <a:ext cx="905461" cy="4001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F5C36F-15D4-F149-BCD4-1D40919F8043}"/>
              </a:ext>
            </a:extLst>
          </p:cNvPr>
          <p:cNvSpPr txBox="1"/>
          <p:nvPr/>
        </p:nvSpPr>
        <p:spPr>
          <a:xfrm>
            <a:off x="7469619" y="3127911"/>
            <a:ext cx="4663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Name of </a:t>
            </a:r>
            <a:r>
              <a:rPr lang="en-AU" sz="20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school and grade</a:t>
            </a:r>
            <a:endParaRPr lang="en-AU" sz="20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064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37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out the form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 if students are ready to proceed to the next section.</a:t>
            </a:r>
          </a:p>
        </p:txBody>
      </p:sp>
    </p:spTree>
    <p:extLst>
      <p:ext uri="{BB962C8B-B14F-4D97-AF65-F5344CB8AC3E}">
        <p14:creationId xmlns:p14="http://schemas.microsoft.com/office/powerpoint/2010/main" val="1742460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A3E986-EAD2-444F-8296-E89D5D88E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Are you ready to complete the next section?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DE126-84C7-2F41-967B-60DB98CA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38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8F9FEED-50D6-B148-894C-D8D67F14C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28" y="1533818"/>
            <a:ext cx="10663743" cy="460032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713515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39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8211372" cy="5594349"/>
          </a:xfrm>
        </p:spPr>
        <p:txBody>
          <a:bodyPr/>
          <a:lstStyle/>
          <a:p>
            <a:pPr lvl="0">
              <a:spcAft>
                <a:spcPts val="1800"/>
              </a:spcAft>
              <a:defRPr/>
            </a:pPr>
            <a:r>
              <a:rPr lang="en-AU" sz="4400" dirty="0"/>
              <a:t>Ask for </a:t>
            </a:r>
            <a:r>
              <a:rPr lang="en-AU" sz="4400" u="sng" dirty="0"/>
              <a:t>sea cucumber</a:t>
            </a:r>
            <a:r>
              <a:rPr lang="en-AU" sz="4400" dirty="0"/>
              <a:t> data</a:t>
            </a:r>
            <a:r>
              <a:rPr lang="en-AU" sz="3200" dirty="0"/>
              <a:t/>
            </a:r>
            <a:br>
              <a:rPr lang="en-AU" sz="3200" dirty="0"/>
            </a:br>
            <a:r>
              <a:rPr lang="en-AU" sz="3200" dirty="0"/>
              <a:t>(and collect results sheets).</a:t>
            </a:r>
          </a:p>
          <a:p>
            <a:pPr lvl="0">
              <a:defRPr/>
            </a:pPr>
            <a:r>
              <a:rPr lang="en-AU" dirty="0"/>
              <a:t>Out loud, read the tally/average.</a:t>
            </a:r>
          </a:p>
          <a:p>
            <a:pPr lvl="0">
              <a:defRPr/>
            </a:pPr>
            <a:r>
              <a:rPr lang="en-AU" dirty="0"/>
              <a:t>Note: students only learn to calculate average in year 8.</a:t>
            </a:r>
          </a:p>
          <a:p>
            <a:pPr lvl="0">
              <a:defRPr/>
            </a:pPr>
            <a:r>
              <a:rPr lang="en-AU" dirty="0"/>
              <a:t>Wait for everybody to write it down (flip to next page).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229" y="549275"/>
            <a:ext cx="2676833" cy="37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83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7EDD49-E3ED-4DF0-AE85-4831279F9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1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615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718A332-DB99-D942-BC73-2383AD1C6A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7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5811B5-9F62-424C-AE7F-CCD2F651B4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6" y="565987"/>
            <a:ext cx="4669522" cy="81063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txBody>
          <a:bodyPr/>
          <a:lstStyle/>
          <a:p>
            <a:r>
              <a:rPr lang="en-AU" sz="5400" dirty="0">
                <a:solidFill>
                  <a:schemeClr val="bg1"/>
                </a:solidFill>
              </a:rPr>
              <a:t>Sea cucumber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7" y="3198678"/>
            <a:ext cx="2198666" cy="311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796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41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8211372" cy="5594349"/>
          </a:xfrm>
        </p:spPr>
        <p:txBody>
          <a:bodyPr/>
          <a:lstStyle/>
          <a:p>
            <a:r>
              <a:rPr lang="en-AU" sz="4400" dirty="0"/>
              <a:t>Ask for </a:t>
            </a:r>
            <a:r>
              <a:rPr lang="en-AU" sz="4400" u="sng" dirty="0"/>
              <a:t>giant clam</a:t>
            </a:r>
            <a:r>
              <a:rPr lang="en-AU" sz="4400" dirty="0"/>
              <a:t> data</a:t>
            </a:r>
            <a:r>
              <a:rPr lang="en-AU" sz="3200" dirty="0"/>
              <a:t/>
            </a:r>
            <a:br>
              <a:rPr lang="en-AU" sz="3200" dirty="0"/>
            </a:br>
            <a:r>
              <a:rPr lang="en-AU" sz="3200" dirty="0"/>
              <a:t>(and collect results sheets).</a:t>
            </a:r>
          </a:p>
          <a:p>
            <a:r>
              <a:rPr lang="en-AU" dirty="0"/>
              <a:t>Out loud, read the tally/average.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 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look for the eye spots on the </a:t>
            </a:r>
            <a:r>
              <a:rPr lang="en-AU" dirty="0" smtClean="0"/>
              <a:t>clam’s </a:t>
            </a:r>
            <a:r>
              <a:rPr lang="en-AU" dirty="0"/>
              <a:t>mantle? 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see a clam try to close? 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Did it close all the way?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08802-554F-6A45-81D4-0A88511FF8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52798" y="549275"/>
            <a:ext cx="2703328" cy="3825551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800444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779670-51AE-374C-BEF8-58DA599C7A4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" r="-3" b="235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510FC39-85EE-BD4B-A4E6-48FB792D158D}"/>
              </a:ext>
            </a:extLst>
          </p:cNvPr>
          <p:cNvSpPr txBox="1">
            <a:spLocks/>
          </p:cNvSpPr>
          <p:nvPr/>
        </p:nvSpPr>
        <p:spPr>
          <a:xfrm>
            <a:off x="515936" y="565987"/>
            <a:ext cx="3605490" cy="810637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5400" dirty="0">
                <a:solidFill>
                  <a:schemeClr val="bg1"/>
                </a:solidFill>
              </a:rPr>
              <a:t>Giant clam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E00D93-E084-C24F-A849-B577075A15D0}"/>
              </a:ext>
            </a:extLst>
          </p:cNvPr>
          <p:cNvSpPr/>
          <p:nvPr/>
        </p:nvSpPr>
        <p:spPr>
          <a:xfrm>
            <a:off x="7762464" y="-2217437"/>
            <a:ext cx="6102624" cy="592137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93FE9-969E-C34D-98E8-B212850E4704}"/>
              </a:ext>
            </a:extLst>
          </p:cNvPr>
          <p:cNvSpPr txBox="1"/>
          <p:nvPr/>
        </p:nvSpPr>
        <p:spPr>
          <a:xfrm>
            <a:off x="9523143" y="573465"/>
            <a:ext cx="2152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chemeClr val="tx2"/>
                </a:solidFill>
              </a:rPr>
              <a:t>VULNERABLE TO EXTINCTION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9E4364-B2FE-D643-859B-396669F93C8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15938" y="3179435"/>
            <a:ext cx="2211315" cy="312929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103496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43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8211372" cy="559434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AU" sz="4400" dirty="0"/>
              <a:t>Ask for </a:t>
            </a:r>
            <a:r>
              <a:rPr lang="en-AU" sz="4400" u="sng" dirty="0"/>
              <a:t>anemonefish</a:t>
            </a:r>
            <a:r>
              <a:rPr lang="en-AU" sz="4400" dirty="0"/>
              <a:t> data</a:t>
            </a:r>
            <a:br>
              <a:rPr lang="en-AU" sz="4400" dirty="0"/>
            </a:br>
            <a:r>
              <a:rPr lang="en-AU" sz="3200" dirty="0"/>
              <a:t>(and collect results sheets).</a:t>
            </a:r>
          </a:p>
          <a:p>
            <a:r>
              <a:rPr lang="en-AU" dirty="0"/>
              <a:t>Out loud, read the tally/average.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What did you see first, the anemone or the anemonefish?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you notice the fish were different sizes? Do you know why?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How many times did the anemonefish keep returning to </a:t>
            </a:r>
            <a:br>
              <a:rPr lang="en-AU" dirty="0"/>
            </a:br>
            <a:r>
              <a:rPr lang="en-AU" dirty="0"/>
              <a:t>their anemone?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you see any aggression from the anemonefish?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check to see if there were any eggs close </a:t>
            </a:r>
            <a:br>
              <a:rPr lang="en-AU" dirty="0"/>
            </a:br>
            <a:r>
              <a:rPr lang="en-AU" dirty="0"/>
              <a:t>to the anemone?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Were there any other animals living in the anemone?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B6608E-2752-2644-AB88-C5F650E892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1271" y="549275"/>
            <a:ext cx="2714792" cy="3841773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8928807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CDD61E-8C15-284C-979A-42E349BEA6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6" b="141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00C7E78F-4524-B444-8447-6C5FEB92C5B8}"/>
              </a:ext>
            </a:extLst>
          </p:cNvPr>
          <p:cNvSpPr txBox="1">
            <a:spLocks/>
          </p:cNvSpPr>
          <p:nvPr/>
        </p:nvSpPr>
        <p:spPr>
          <a:xfrm>
            <a:off x="515938" y="549275"/>
            <a:ext cx="4374116" cy="81063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1"/>
                </a:solidFill>
              </a:rPr>
              <a:t>Anemonefish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3AEF90-1826-C644-B8E9-520C35F84D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5938" y="3171463"/>
            <a:ext cx="2216948" cy="3137262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20826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45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8211372" cy="5594349"/>
          </a:xfrm>
        </p:spPr>
        <p:txBody>
          <a:bodyPr/>
          <a:lstStyle/>
          <a:p>
            <a:r>
              <a:rPr lang="en-AU" sz="4400" dirty="0"/>
              <a:t>Ask for </a:t>
            </a:r>
            <a:r>
              <a:rPr lang="en-AU" sz="4400" u="sng" dirty="0"/>
              <a:t>butterflyfish</a:t>
            </a:r>
            <a:r>
              <a:rPr lang="en-AU" sz="4400" dirty="0"/>
              <a:t> data</a:t>
            </a:r>
            <a:r>
              <a:rPr lang="en-AU" sz="3600" dirty="0"/>
              <a:t/>
            </a:r>
            <a:br>
              <a:rPr lang="en-AU" sz="3600" dirty="0"/>
            </a:br>
            <a:r>
              <a:rPr lang="en-AU" sz="3200" dirty="0"/>
              <a:t>(and collect results sheets).</a:t>
            </a:r>
          </a:p>
          <a:p>
            <a:r>
              <a:rPr lang="en-AU" dirty="0"/>
              <a:t>Out loud, read the tally/average.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 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hear the sounds of the reef?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Has anyone figured out why they are so bright and pretty?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see what they were eating?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you notice any in pairs?</a:t>
            </a:r>
          </a:p>
          <a:p>
            <a:endParaRPr lang="en-AU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B5FBC9-0ABD-214A-A4BD-57B2FAB009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47066" y="549275"/>
            <a:ext cx="2714792" cy="3841773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814664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99F971-B984-8042-82DD-0AA8EF5644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2" r="8086" b="1847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18700EDA-1101-B94F-A1CA-EC8185236EEB}"/>
              </a:ext>
            </a:extLst>
          </p:cNvPr>
          <p:cNvSpPr txBox="1">
            <a:spLocks/>
          </p:cNvSpPr>
          <p:nvPr/>
        </p:nvSpPr>
        <p:spPr>
          <a:xfrm>
            <a:off x="515936" y="565987"/>
            <a:ext cx="3910290" cy="8106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5400" dirty="0">
                <a:solidFill>
                  <a:schemeClr val="bg1"/>
                </a:solidFill>
              </a:rPr>
              <a:t>Butterflyfish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8CBD9-C6BC-6E4E-A211-6D3F4B3C8C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5936" y="3171463"/>
            <a:ext cx="2216948" cy="3137262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1102233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47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8211372" cy="559434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AU" sz="4400" dirty="0"/>
              <a:t>Ask for </a:t>
            </a:r>
            <a:r>
              <a:rPr lang="en-AU" sz="4400" u="sng" dirty="0"/>
              <a:t>grazing herbivore</a:t>
            </a:r>
            <a:r>
              <a:rPr lang="en-AU" sz="4400" dirty="0"/>
              <a:t> data</a:t>
            </a:r>
            <a:br>
              <a:rPr lang="en-AU" sz="4400" dirty="0"/>
            </a:br>
            <a:r>
              <a:rPr lang="en-AU" sz="3200" dirty="0"/>
              <a:t>(and collect results sheets).</a:t>
            </a:r>
          </a:p>
          <a:p>
            <a:r>
              <a:rPr lang="en-AU" dirty="0"/>
              <a:t>Out loud, read the tally/average.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 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see a grazing herbivore poop?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Could anyone hear it eating?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pay attention to what it was eating?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DA5017-2683-4049-BF40-C2710881F5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1271" y="549275"/>
            <a:ext cx="2714792" cy="3841773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8840790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81" r="991" b="8081"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4" t="10008" b="12006"/>
          <a:stretch/>
        </p:blipFill>
        <p:spPr>
          <a:xfrm>
            <a:off x="6095998" y="3428999"/>
            <a:ext cx="6096001" cy="3428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" r="2650" b="22242"/>
          <a:stretch/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7" r="2713" b="13827"/>
          <a:stretch/>
        </p:blipFill>
        <p:spPr>
          <a:xfrm>
            <a:off x="1" y="3429000"/>
            <a:ext cx="6096000" cy="3429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A5E95C-A17F-4E8D-A012-C5CB998CBDE4}"/>
              </a:ext>
            </a:extLst>
          </p:cNvPr>
          <p:cNvSpPr txBox="1"/>
          <p:nvPr/>
        </p:nvSpPr>
        <p:spPr>
          <a:xfrm>
            <a:off x="10087902" y="2879725"/>
            <a:ext cx="1588161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</a:rPr>
              <a:t>Surgeonfish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01D83D-8BD0-4A28-9544-9E54D408A8C4}"/>
              </a:ext>
            </a:extLst>
          </p:cNvPr>
          <p:cNvSpPr txBox="1"/>
          <p:nvPr/>
        </p:nvSpPr>
        <p:spPr>
          <a:xfrm>
            <a:off x="4567798" y="6308725"/>
            <a:ext cx="1368059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</a:rPr>
              <a:t>Rabbitfish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D6E567-722D-46C1-B964-795539C1C14F}"/>
              </a:ext>
            </a:extLst>
          </p:cNvPr>
          <p:cNvSpPr txBox="1"/>
          <p:nvPr/>
        </p:nvSpPr>
        <p:spPr>
          <a:xfrm>
            <a:off x="10091425" y="6308725"/>
            <a:ext cx="1614929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000" dirty="0" err="1">
                <a:solidFill>
                  <a:schemeClr val="bg1"/>
                </a:solidFill>
              </a:rPr>
              <a:t>Unicornfish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CA6360-8391-4F21-8F27-398DB9C32E54}"/>
              </a:ext>
            </a:extLst>
          </p:cNvPr>
          <p:cNvSpPr txBox="1"/>
          <p:nvPr/>
        </p:nvSpPr>
        <p:spPr>
          <a:xfrm>
            <a:off x="4664933" y="2879725"/>
            <a:ext cx="1270924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</a:rPr>
              <a:t>Parrotfish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1763601-B588-6648-A935-1C97B18E85E3}"/>
              </a:ext>
            </a:extLst>
          </p:cNvPr>
          <p:cNvSpPr txBox="1">
            <a:spLocks/>
          </p:cNvSpPr>
          <p:nvPr/>
        </p:nvSpPr>
        <p:spPr>
          <a:xfrm>
            <a:off x="515938" y="549275"/>
            <a:ext cx="6176410" cy="978583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>
                <a:solidFill>
                  <a:schemeClr val="bg1"/>
                </a:solidFill>
              </a:rPr>
              <a:t>Grazing </a:t>
            </a:r>
            <a:r>
              <a:rPr lang="en-US" sz="5400" dirty="0" smtClean="0">
                <a:solidFill>
                  <a:schemeClr val="bg1"/>
                </a:solidFill>
              </a:rPr>
              <a:t>herbivores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FA41E7-67BE-6F46-87B8-5F50911B225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15938" y="3166605"/>
            <a:ext cx="2220381" cy="314212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9737063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49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8211372" cy="559434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AU" sz="4400" dirty="0"/>
              <a:t>Ask for </a:t>
            </a:r>
            <a:r>
              <a:rPr lang="en-AU" sz="4400" u="sng" dirty="0"/>
              <a:t>cods and groupers</a:t>
            </a:r>
            <a:r>
              <a:rPr lang="en-AU" sz="4400" dirty="0"/>
              <a:t> data</a:t>
            </a:r>
            <a:r>
              <a:rPr lang="en-AU" sz="3200" dirty="0"/>
              <a:t/>
            </a:r>
            <a:br>
              <a:rPr lang="en-AU" sz="3200" dirty="0"/>
            </a:br>
            <a:r>
              <a:rPr lang="en-AU" sz="3200" dirty="0"/>
              <a:t>(and collect results sheets).</a:t>
            </a:r>
          </a:p>
          <a:p>
            <a:r>
              <a:rPr lang="en-AU" dirty="0"/>
              <a:t>Out loud, read the tally/average.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see a cod or grouper eat something?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How big was it?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see it getting cleaned? </a:t>
            </a:r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C68076-2B4E-7A43-BEEF-F94061536C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1272" y="549275"/>
            <a:ext cx="2714791" cy="3841772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86939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EC2BA-F5B3-4248-B174-F576252AC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0C660E-7D65-4641-BE53-290AB4CBF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1691832"/>
          </a:xfrm>
        </p:spPr>
        <p:txBody>
          <a:bodyPr/>
          <a:lstStyle/>
          <a:p>
            <a:r>
              <a:rPr lang="en-US" dirty="0"/>
              <a:t>“Are you ready to share your data and complete this form? </a:t>
            </a:r>
            <a:br>
              <a:rPr lang="en-US" dirty="0"/>
            </a:br>
            <a:r>
              <a:rPr lang="en-US" dirty="0"/>
              <a:t>We will do it together. I will show you how.</a:t>
            </a:r>
            <a:br>
              <a:rPr lang="en-US" dirty="0"/>
            </a:br>
            <a:r>
              <a:rPr lang="en-US" dirty="0"/>
              <a:t>Do you have your data sheets and activity books ready?”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13737C-41BE-CB44-B606-C96E6F4D2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2453833"/>
            <a:ext cx="11160124" cy="3689791"/>
          </a:xfrm>
        </p:spPr>
        <p:txBody>
          <a:bodyPr/>
          <a:lstStyle/>
          <a:p>
            <a:r>
              <a:rPr lang="en-AU" dirty="0"/>
              <a:t>Check each student has their data sheets and activity books (and a pencil).</a:t>
            </a:r>
            <a:br>
              <a:rPr lang="en-AU" dirty="0"/>
            </a:br>
            <a:r>
              <a:rPr lang="en-AU" dirty="0"/>
              <a:t>(activity books have a copy of the Rapid Monitoring form)</a:t>
            </a:r>
          </a:p>
          <a:p>
            <a:r>
              <a:rPr lang="en-AU" u="sng" dirty="0" smtClean="0"/>
              <a:t>or</a:t>
            </a:r>
            <a:r>
              <a:rPr lang="en-AU" dirty="0" smtClean="0"/>
              <a:t> </a:t>
            </a:r>
            <a:endParaRPr lang="en-AU" dirty="0"/>
          </a:p>
          <a:p>
            <a:r>
              <a:rPr lang="en-AU" dirty="0"/>
              <a:t>Check they have their data somewhere and a Rapid Monitoring survey form and a pencil each (that they can take home with them).</a:t>
            </a:r>
          </a:p>
          <a:p>
            <a:r>
              <a:rPr lang="en-AU" dirty="0"/>
              <a:t>This is a good time to collect any borrowed equipment.</a:t>
            </a:r>
          </a:p>
        </p:txBody>
      </p:sp>
    </p:spTree>
    <p:extLst>
      <p:ext uri="{BB962C8B-B14F-4D97-AF65-F5344CB8AC3E}">
        <p14:creationId xmlns:p14="http://schemas.microsoft.com/office/powerpoint/2010/main" val="3394855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51F70A-F559-FB43-A464-F7A6EAAB31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" t="16303" r="1089" b="13039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1E5E521D-02F8-DA4B-AFE9-6C88148335B0}"/>
              </a:ext>
            </a:extLst>
          </p:cNvPr>
          <p:cNvSpPr txBox="1">
            <a:spLocks/>
          </p:cNvSpPr>
          <p:nvPr/>
        </p:nvSpPr>
        <p:spPr>
          <a:xfrm>
            <a:off x="515936" y="565986"/>
            <a:ext cx="6043890" cy="130485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AU" sz="5400" dirty="0">
                <a:solidFill>
                  <a:schemeClr val="bg1"/>
                </a:solidFill>
              </a:rPr>
              <a:t>Cods and groupers</a:t>
            </a:r>
            <a:r>
              <a:rPr lang="en-AU" sz="3200" dirty="0">
                <a:solidFill>
                  <a:schemeClr val="bg1"/>
                </a:solidFill>
              </a:rPr>
              <a:t/>
            </a:r>
            <a:br>
              <a:rPr lang="en-AU" sz="3200" dirty="0">
                <a:solidFill>
                  <a:schemeClr val="bg1"/>
                </a:solidFill>
              </a:rPr>
            </a:br>
            <a:r>
              <a:rPr lang="en-AU" sz="2000" dirty="0">
                <a:solidFill>
                  <a:schemeClr val="bg1"/>
                </a:solidFill>
              </a:rPr>
              <a:t>&gt;50cm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CC50F0-8DE1-754C-BCC3-D6BB39798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5938" y="3166604"/>
            <a:ext cx="2220382" cy="3142121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8614637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51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8211372" cy="5594349"/>
          </a:xfrm>
        </p:spPr>
        <p:txBody>
          <a:bodyPr/>
          <a:lstStyle/>
          <a:p>
            <a:r>
              <a:rPr lang="en-AU" sz="4400" dirty="0"/>
              <a:t>Ask for </a:t>
            </a:r>
            <a:r>
              <a:rPr lang="en-AU" sz="4400" u="sng" dirty="0"/>
              <a:t>coral trout</a:t>
            </a:r>
            <a:r>
              <a:rPr lang="en-AU" sz="4400" dirty="0"/>
              <a:t> data &lt;38cm.</a:t>
            </a:r>
          </a:p>
          <a:p>
            <a:pPr>
              <a:spcAft>
                <a:spcPts val="1800"/>
              </a:spcAft>
            </a:pPr>
            <a:r>
              <a:rPr lang="en-AU" dirty="0"/>
              <a:t>Out loud, read the tally/average.</a:t>
            </a:r>
          </a:p>
          <a:p>
            <a:r>
              <a:rPr lang="en-AU" sz="4400" dirty="0"/>
              <a:t>Ask for </a:t>
            </a:r>
            <a:r>
              <a:rPr lang="en-AU" sz="4400" u="sng" dirty="0"/>
              <a:t>coral trout</a:t>
            </a:r>
            <a:r>
              <a:rPr lang="en-AU" sz="4400" dirty="0"/>
              <a:t> data &gt;38cm.</a:t>
            </a:r>
          </a:p>
          <a:p>
            <a:pPr>
              <a:spcAft>
                <a:spcPts val="1800"/>
              </a:spcAft>
            </a:pPr>
            <a:r>
              <a:rPr lang="en-AU" dirty="0"/>
              <a:t>Out loud, read the tally/average.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anyone see a really big coral trout?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Do you think it </a:t>
            </a:r>
            <a:r>
              <a:rPr lang="en-AU" dirty="0" smtClean="0"/>
              <a:t>might have </a:t>
            </a:r>
            <a:r>
              <a:rPr lang="en-AU" dirty="0"/>
              <a:t>been a male or female?</a:t>
            </a:r>
          </a:p>
          <a:p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2484D2-4054-C94E-A226-2710659905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1271" y="549275"/>
            <a:ext cx="2714792" cy="3841773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1995968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3E37D1-5B26-C742-96D0-3A249A607E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5" b="127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8F1E237-9B13-8B4C-8782-060319944338}"/>
              </a:ext>
            </a:extLst>
          </p:cNvPr>
          <p:cNvSpPr txBox="1">
            <a:spLocks/>
          </p:cNvSpPr>
          <p:nvPr/>
        </p:nvSpPr>
        <p:spPr>
          <a:xfrm>
            <a:off x="515937" y="549276"/>
            <a:ext cx="3772283" cy="126587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solidFill>
                  <a:schemeClr val="bg1"/>
                </a:solidFill>
              </a:rPr>
              <a:t>Coral trout</a:t>
            </a:r>
          </a:p>
          <a:p>
            <a:r>
              <a:rPr lang="en-AU" sz="2000" dirty="0">
                <a:solidFill>
                  <a:schemeClr val="bg1"/>
                </a:solidFill>
              </a:rPr>
              <a:t>&lt;38cm / &gt;38cm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539A0-17C1-1048-9097-C9CA9AF052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5937" y="3166604"/>
            <a:ext cx="2220382" cy="3142121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7768790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53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549275"/>
            <a:ext cx="9356481" cy="559434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AU" sz="3200" dirty="0"/>
              <a:t>Ask for </a:t>
            </a:r>
            <a:r>
              <a:rPr lang="en-AU" sz="3200" u="sng" dirty="0"/>
              <a:t>Maori wrasse</a:t>
            </a:r>
            <a:r>
              <a:rPr lang="en-AU" sz="3200" dirty="0"/>
              <a:t> data [female],</a:t>
            </a:r>
            <a:br>
              <a:rPr lang="en-AU" sz="3200" dirty="0"/>
            </a:br>
            <a:r>
              <a:rPr lang="en-AU" sz="3200" dirty="0"/>
              <a:t>ask for </a:t>
            </a:r>
            <a:r>
              <a:rPr lang="en-AU" sz="3200" u="sng" dirty="0"/>
              <a:t>Maori wrasse</a:t>
            </a:r>
            <a:r>
              <a:rPr lang="en-AU" sz="3200" dirty="0"/>
              <a:t> data [male]</a:t>
            </a:r>
            <a:br>
              <a:rPr lang="en-AU" sz="3200" dirty="0"/>
            </a:br>
            <a:r>
              <a:rPr lang="en-AU" sz="3200" dirty="0"/>
              <a:t>(and collect results sheets).</a:t>
            </a:r>
          </a:p>
          <a:p>
            <a:r>
              <a:rPr lang="en-AU" dirty="0"/>
              <a:t>Out loud, read the tally/average.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If they saw one, ask, where was it? 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it move very far? 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How big was the hump? 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Did it get very close? 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Why was it important not to touch it?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70E1A3-6D54-0C44-9CB2-7DD8E566EF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1271" y="549275"/>
            <a:ext cx="2714792" cy="3841773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6013208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F838C1-CE38-F446-8260-DDCDD44C51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8" r="222" b="1518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8C5823-F4ED-5E43-9875-6431BDBA18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5938" y="3166604"/>
            <a:ext cx="2220382" cy="3142121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C1743E8C-5877-3448-B31F-66C04BDCCD2A}"/>
              </a:ext>
            </a:extLst>
          </p:cNvPr>
          <p:cNvSpPr txBox="1">
            <a:spLocks/>
          </p:cNvSpPr>
          <p:nvPr/>
        </p:nvSpPr>
        <p:spPr>
          <a:xfrm>
            <a:off x="515938" y="549275"/>
            <a:ext cx="4308310" cy="1279525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5400" dirty="0">
                <a:solidFill>
                  <a:schemeClr val="bg1"/>
                </a:solidFill>
              </a:rPr>
              <a:t>Maori wrasse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AU" sz="2000" dirty="0">
                <a:solidFill>
                  <a:schemeClr val="bg1"/>
                </a:solidFill>
              </a:rPr>
              <a:t>Female / Male</a:t>
            </a:r>
          </a:p>
        </p:txBody>
      </p:sp>
    </p:spTree>
    <p:extLst>
      <p:ext uri="{BB962C8B-B14F-4D97-AF65-F5344CB8AC3E}">
        <p14:creationId xmlns:p14="http://schemas.microsoft.com/office/powerpoint/2010/main" val="20340893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55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8211372" cy="559434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AU" sz="3200" dirty="0"/>
              <a:t>Ask for </a:t>
            </a:r>
            <a:r>
              <a:rPr lang="en-AU" sz="3200" u="sng" dirty="0"/>
              <a:t>turtle</a:t>
            </a:r>
            <a:r>
              <a:rPr lang="en-AU" sz="3200" dirty="0"/>
              <a:t> data [green turtle],</a:t>
            </a:r>
            <a:br>
              <a:rPr lang="en-AU" sz="3200" dirty="0"/>
            </a:br>
            <a:r>
              <a:rPr lang="en-AU" sz="3200" dirty="0"/>
              <a:t>ask for </a:t>
            </a:r>
            <a:r>
              <a:rPr lang="en-AU" sz="3200" u="sng" dirty="0"/>
              <a:t>turtle</a:t>
            </a:r>
            <a:r>
              <a:rPr lang="en-AU" sz="3200" dirty="0"/>
              <a:t> data [hawksbill turtle],</a:t>
            </a:r>
            <a:br>
              <a:rPr lang="en-AU" sz="3200" dirty="0"/>
            </a:br>
            <a:r>
              <a:rPr lang="en-AU" sz="3200" dirty="0"/>
              <a:t>ask for </a:t>
            </a:r>
            <a:r>
              <a:rPr lang="en-AU" sz="3200" u="sng" dirty="0"/>
              <a:t>turtle</a:t>
            </a:r>
            <a:r>
              <a:rPr lang="en-AU" sz="3200" dirty="0"/>
              <a:t> data [other]</a:t>
            </a:r>
            <a:br>
              <a:rPr lang="en-AU" sz="3200" dirty="0"/>
            </a:br>
            <a:r>
              <a:rPr lang="en-AU" sz="3200" dirty="0"/>
              <a:t>(and collect results sheets).</a:t>
            </a:r>
          </a:p>
          <a:p>
            <a:r>
              <a:rPr lang="en-AU" dirty="0"/>
              <a:t>Out loud, read the tally/average.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 smtClean="0"/>
              <a:t>Did </a:t>
            </a:r>
            <a:r>
              <a:rPr lang="en-AU" dirty="0"/>
              <a:t>anyone see a tag on its </a:t>
            </a:r>
            <a:r>
              <a:rPr lang="en-AU" dirty="0" smtClean="0"/>
              <a:t>flipper?</a:t>
            </a:r>
            <a:endParaRPr lang="en-AU" dirty="0"/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How long do you think it can hold its breath for?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Were there any other animals cruising around with it?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Were there any barnacles on </a:t>
            </a:r>
            <a:r>
              <a:rPr lang="en-AU" dirty="0" smtClean="0"/>
              <a:t>its shell (carapace)?</a:t>
            </a:r>
            <a:endParaRPr lang="en-AU" dirty="0"/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How big was it? How old do you think it might be?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3B1B2-B0C7-7446-B3BA-38B8578289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1271" y="549275"/>
            <a:ext cx="2714792" cy="3841773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0207486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6" r="40846" b="19167"/>
          <a:stretch/>
        </p:blipFill>
        <p:spPr>
          <a:xfrm>
            <a:off x="8059836" y="0"/>
            <a:ext cx="4132162" cy="6856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1" t="1" r="55787" b="32725"/>
          <a:stretch/>
        </p:blipFill>
        <p:spPr>
          <a:xfrm>
            <a:off x="0" y="0"/>
            <a:ext cx="3966281" cy="6856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7" t="1" r="45590" b="-1"/>
          <a:stretch/>
        </p:blipFill>
        <p:spPr>
          <a:xfrm>
            <a:off x="3966282" y="0"/>
            <a:ext cx="4093553" cy="6856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017788-5384-48BC-AA5C-5CBB20F63F43}"/>
              </a:ext>
            </a:extLst>
          </p:cNvPr>
          <p:cNvSpPr txBox="1"/>
          <p:nvPr/>
        </p:nvSpPr>
        <p:spPr>
          <a:xfrm>
            <a:off x="2116114" y="5908615"/>
            <a:ext cx="1753213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Green turtle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85D1F8-785C-4540-A645-B2EDFD8A94F6}"/>
              </a:ext>
            </a:extLst>
          </p:cNvPr>
          <p:cNvSpPr txBox="1"/>
          <p:nvPr/>
        </p:nvSpPr>
        <p:spPr>
          <a:xfrm>
            <a:off x="5833920" y="5908614"/>
            <a:ext cx="2113194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Hawksbill turtle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13D6F7-2555-4E37-8947-C6944B5D5787}"/>
              </a:ext>
            </a:extLst>
          </p:cNvPr>
          <p:cNvSpPr txBox="1"/>
          <p:nvPr/>
        </p:nvSpPr>
        <p:spPr>
          <a:xfrm>
            <a:off x="9156026" y="5908615"/>
            <a:ext cx="2520037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Loggerhead turtle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D10A18D6-671D-9948-935E-E7478F1405CC}"/>
              </a:ext>
            </a:extLst>
          </p:cNvPr>
          <p:cNvSpPr txBox="1">
            <a:spLocks/>
          </p:cNvSpPr>
          <p:nvPr/>
        </p:nvSpPr>
        <p:spPr>
          <a:xfrm>
            <a:off x="515938" y="549277"/>
            <a:ext cx="3551096" cy="130682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solidFill>
                  <a:schemeClr val="bg1"/>
                </a:solidFill>
              </a:rPr>
              <a:t>Sea turtles</a:t>
            </a:r>
          </a:p>
          <a:p>
            <a:pPr>
              <a:lnSpc>
                <a:spcPct val="100000"/>
              </a:lnSpc>
            </a:pPr>
            <a:r>
              <a:rPr lang="en-AU" sz="2000" dirty="0">
                <a:solidFill>
                  <a:schemeClr val="bg1"/>
                </a:solidFill>
              </a:rPr>
              <a:t>Green / Hawksbill / other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8BAFA2-4714-1E45-9B8E-0B4BE60F9DE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455681" y="549275"/>
            <a:ext cx="2220382" cy="3142121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0645523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57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8211372" cy="559434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AU" sz="3200" dirty="0"/>
              <a:t>Ask for </a:t>
            </a:r>
            <a:r>
              <a:rPr lang="en-AU" sz="3200" u="sng" dirty="0"/>
              <a:t>shark</a:t>
            </a:r>
            <a:r>
              <a:rPr lang="en-AU" sz="3200" dirty="0"/>
              <a:t> data [whitetip reef shark],</a:t>
            </a:r>
            <a:br>
              <a:rPr lang="en-AU" sz="3200" dirty="0"/>
            </a:br>
            <a:r>
              <a:rPr lang="en-AU" sz="3200" dirty="0"/>
              <a:t>ask for </a:t>
            </a:r>
            <a:r>
              <a:rPr lang="en-AU" sz="3200" u="sng" dirty="0"/>
              <a:t>shark</a:t>
            </a:r>
            <a:r>
              <a:rPr lang="en-AU" sz="3200" dirty="0"/>
              <a:t> data [blacktip reef shark],</a:t>
            </a:r>
            <a:br>
              <a:rPr lang="en-AU" sz="3200" dirty="0"/>
            </a:br>
            <a:r>
              <a:rPr lang="en-AU" sz="3200" dirty="0"/>
              <a:t>ask for </a:t>
            </a:r>
            <a:r>
              <a:rPr lang="en-AU" sz="3200" u="sng" dirty="0"/>
              <a:t>shark</a:t>
            </a:r>
            <a:r>
              <a:rPr lang="en-AU" sz="3200" dirty="0"/>
              <a:t> data [other]</a:t>
            </a:r>
            <a:br>
              <a:rPr lang="en-AU" sz="3200" dirty="0"/>
            </a:br>
            <a:r>
              <a:rPr lang="en-AU" sz="3200" dirty="0"/>
              <a:t>(and collect results sheets).</a:t>
            </a:r>
          </a:p>
          <a:p>
            <a:r>
              <a:rPr lang="en-AU" dirty="0"/>
              <a:t>Out loud, read the tally/average.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Could you see if it was a male or female?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Was it swimming, or sitting on the bottom?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Could you see it breathing?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Were you scared?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Has your opinion of sharks changed?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BD806D-F164-1C42-90F9-A8FC98F060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1272" y="549275"/>
            <a:ext cx="2714791" cy="3841772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1230412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CF025C19-B418-A44C-89C0-177ADB9CFA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3" t="-15857" r="1012" b="17353"/>
          <a:stretch/>
        </p:blipFill>
        <p:spPr>
          <a:xfrm flipH="1">
            <a:off x="0" y="2924831"/>
            <a:ext cx="4723407" cy="3949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0165ED-30C6-5245-AE4D-94A19C39D1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7" t="110" r="238" b="18736"/>
          <a:stretch/>
        </p:blipFill>
        <p:spPr>
          <a:xfrm>
            <a:off x="-60903" y="0"/>
            <a:ext cx="4784310" cy="356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912B64-5D55-C842-99AA-32C316691E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 t="2988" r="19321" b="2988"/>
          <a:stretch/>
        </p:blipFill>
        <p:spPr>
          <a:xfrm>
            <a:off x="4723407" y="-4833"/>
            <a:ext cx="3763491" cy="3570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932FF2-5C91-5645-8A35-95EE5937DB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7" t="5105" r="-141"/>
          <a:stretch/>
        </p:blipFill>
        <p:spPr>
          <a:xfrm>
            <a:off x="8478982" y="-4834"/>
            <a:ext cx="3720934" cy="35654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45384C-3A08-B34B-8BB9-C48223CD6C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30"/>
          <a:stretch/>
        </p:blipFill>
        <p:spPr>
          <a:xfrm>
            <a:off x="8478982" y="3560618"/>
            <a:ext cx="3713018" cy="3297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BCCDCA-D6F0-A040-838F-53C809A212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90" b="33564"/>
          <a:stretch/>
        </p:blipFill>
        <p:spPr>
          <a:xfrm>
            <a:off x="4723407" y="3560618"/>
            <a:ext cx="3771409" cy="33136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1E120A-C24F-5B47-A344-688129A00AEB}"/>
              </a:ext>
            </a:extLst>
          </p:cNvPr>
          <p:cNvSpPr txBox="1"/>
          <p:nvPr/>
        </p:nvSpPr>
        <p:spPr>
          <a:xfrm>
            <a:off x="3198841" y="3052436"/>
            <a:ext cx="1345003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Epaulette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72C203-03F2-D14C-84A7-6F7BC338025A}"/>
              </a:ext>
            </a:extLst>
          </p:cNvPr>
          <p:cNvSpPr txBox="1"/>
          <p:nvPr/>
        </p:nvSpPr>
        <p:spPr>
          <a:xfrm>
            <a:off x="6736594" y="6260648"/>
            <a:ext cx="1665518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Wobbegong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71FB3C-9BF7-8144-BDB7-11F26ABF34EE}"/>
              </a:ext>
            </a:extLst>
          </p:cNvPr>
          <p:cNvSpPr txBox="1"/>
          <p:nvPr/>
        </p:nvSpPr>
        <p:spPr>
          <a:xfrm>
            <a:off x="10415300" y="2973470"/>
            <a:ext cx="1690256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Tawny </a:t>
            </a:r>
            <a:r>
              <a:rPr lang="en-US" sz="2000" dirty="0" smtClean="0">
                <a:solidFill>
                  <a:schemeClr val="bg1"/>
                </a:solidFill>
              </a:rPr>
              <a:t>nurse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C18472-B8BF-EE41-A908-F2848E5A72BC}"/>
              </a:ext>
            </a:extLst>
          </p:cNvPr>
          <p:cNvSpPr txBox="1"/>
          <p:nvPr/>
        </p:nvSpPr>
        <p:spPr>
          <a:xfrm>
            <a:off x="3265604" y="6254524"/>
            <a:ext cx="1211479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Whitetip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2B522A-8083-4D44-80BA-E7017769CAAD}"/>
              </a:ext>
            </a:extLst>
          </p:cNvPr>
          <p:cNvSpPr txBox="1"/>
          <p:nvPr/>
        </p:nvSpPr>
        <p:spPr>
          <a:xfrm>
            <a:off x="10894077" y="6254524"/>
            <a:ext cx="1211479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Leopard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390E5A-FB74-FD49-93D0-87510980383D}"/>
              </a:ext>
            </a:extLst>
          </p:cNvPr>
          <p:cNvSpPr txBox="1"/>
          <p:nvPr/>
        </p:nvSpPr>
        <p:spPr>
          <a:xfrm>
            <a:off x="7136945" y="3052436"/>
            <a:ext cx="1211479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Blacktip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CF81F41-A56F-AB47-827B-5EAD4F8D0940}"/>
              </a:ext>
            </a:extLst>
          </p:cNvPr>
          <p:cNvSpPr txBox="1">
            <a:spLocks/>
          </p:cNvSpPr>
          <p:nvPr/>
        </p:nvSpPr>
        <p:spPr>
          <a:xfrm>
            <a:off x="515936" y="565987"/>
            <a:ext cx="3059777" cy="1262814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</a:rPr>
              <a:t>Sharks</a:t>
            </a:r>
          </a:p>
          <a:p>
            <a:pPr>
              <a:spcBef>
                <a:spcPts val="0"/>
              </a:spcBef>
            </a:pPr>
            <a:r>
              <a:rPr lang="en-AU" sz="2000" dirty="0">
                <a:solidFill>
                  <a:schemeClr val="bg1"/>
                </a:solidFill>
              </a:rPr>
              <a:t>Whitetip / Blacktip / other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B4E98B-0406-DC46-ABC3-A8B7AAE1577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42135" y="3733806"/>
            <a:ext cx="1819568" cy="2574919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0918005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59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10611844" cy="559434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AU" sz="4400" dirty="0"/>
              <a:t>Ask if anyone saw any </a:t>
            </a:r>
            <a:r>
              <a:rPr lang="en-AU" sz="4400" u="sng" dirty="0"/>
              <a:t>COTS</a:t>
            </a:r>
            <a:r>
              <a:rPr lang="en-AU" sz="4400" dirty="0"/>
              <a:t> [juvenile]?</a:t>
            </a:r>
            <a:br>
              <a:rPr lang="en-AU" sz="4400" dirty="0"/>
            </a:br>
            <a:r>
              <a:rPr lang="en-AU" sz="4400" dirty="0"/>
              <a:t>Ask if anyone saw any </a:t>
            </a:r>
            <a:r>
              <a:rPr lang="en-AU" sz="4400" u="sng" dirty="0"/>
              <a:t>COTS</a:t>
            </a:r>
            <a:r>
              <a:rPr lang="en-AU" sz="4400" dirty="0"/>
              <a:t> [adult]?</a:t>
            </a:r>
          </a:p>
          <a:p>
            <a:r>
              <a:rPr lang="en-AU" dirty="0"/>
              <a:t>Out loud, read the tally/average.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/>
              <a:t>Was it somewhere out and about and easy to see? 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Could you recognise where it had been feeding?</a:t>
            </a:r>
          </a:p>
        </p:txBody>
      </p:sp>
    </p:spTree>
    <p:extLst>
      <p:ext uri="{BB962C8B-B14F-4D97-AF65-F5344CB8AC3E}">
        <p14:creationId xmlns:p14="http://schemas.microsoft.com/office/powerpoint/2010/main" val="1039894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13E623-73C1-A444-A374-C0A0D0C0C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Are you ready to complete this form?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6F8EA-7E0D-4247-880D-6AC3A40E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9855FE-C086-E34A-9E0D-024904114F97}"/>
              </a:ext>
            </a:extLst>
          </p:cNvPr>
          <p:cNvSpPr txBox="1"/>
          <p:nvPr/>
        </p:nvSpPr>
        <p:spPr>
          <a:xfrm>
            <a:off x="2745840" y="5063242"/>
            <a:ext cx="6882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Rapid Monitoring survey form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(in activity book).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C49CDE-4E46-CD46-8557-708139D13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789"/>
          <a:stretch/>
        </p:blipFill>
        <p:spPr>
          <a:xfrm>
            <a:off x="559204" y="1991895"/>
            <a:ext cx="5472627" cy="2467679"/>
          </a:xfrm>
          <a:prstGeom prst="rect">
            <a:avLst/>
          </a:prstGeom>
          <a:ln w="5715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A2C2F6-ED96-5D45-928B-C388D61CFD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933" b="-1362"/>
          <a:stretch/>
        </p:blipFill>
        <p:spPr>
          <a:xfrm>
            <a:off x="6096000" y="1991895"/>
            <a:ext cx="5586121" cy="2339834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7775267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CEB9CA-23CF-F944-A356-0E2F34B739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t="9214" r="1" b="6134"/>
          <a:stretch/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A5EDE65-038A-E043-B569-AD49893CB765}"/>
              </a:ext>
            </a:extLst>
          </p:cNvPr>
          <p:cNvSpPr txBox="1">
            <a:spLocks/>
          </p:cNvSpPr>
          <p:nvPr/>
        </p:nvSpPr>
        <p:spPr>
          <a:xfrm>
            <a:off x="515937" y="549275"/>
            <a:ext cx="5580063" cy="224851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5400" dirty="0">
                <a:solidFill>
                  <a:schemeClr val="bg1"/>
                </a:solidFill>
              </a:rPr>
              <a:t>Crown-of-Thorns Starfish (COTS)</a:t>
            </a:r>
          </a:p>
          <a:p>
            <a:pPr>
              <a:spcAft>
                <a:spcPts val="1200"/>
              </a:spcAft>
            </a:pPr>
            <a:r>
              <a:rPr lang="en-AU" sz="2000" dirty="0">
                <a:solidFill>
                  <a:schemeClr val="bg1"/>
                </a:solidFill>
              </a:rPr>
              <a:t>Juvenile / Adult</a:t>
            </a:r>
          </a:p>
        </p:txBody>
      </p:sp>
    </p:spTree>
    <p:extLst>
      <p:ext uri="{BB962C8B-B14F-4D97-AF65-F5344CB8AC3E}">
        <p14:creationId xmlns:p14="http://schemas.microsoft.com/office/powerpoint/2010/main" val="31169212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61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out the form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 if all fields covered have been filled.</a:t>
            </a:r>
          </a:p>
        </p:txBody>
      </p:sp>
    </p:spTree>
    <p:extLst>
      <p:ext uri="{BB962C8B-B14F-4D97-AF65-F5344CB8AC3E}">
        <p14:creationId xmlns:p14="http://schemas.microsoft.com/office/powerpoint/2010/main" val="21066762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F86B2F-22A0-7145-95A4-8266164F4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Check </a:t>
            </a:r>
            <a:r>
              <a:rPr lang="en-US" sz="4400" dirty="0" smtClean="0"/>
              <a:t>point.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CA7EE-4E25-7247-826C-6CA10607E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C1837-934E-954A-BADF-ABE399D4F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104" y="1588742"/>
            <a:ext cx="9885791" cy="426471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676173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E0113-2158-6445-AAC2-55DD9AA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63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FC862-3F18-F342-9E28-E58A4ACB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549275"/>
            <a:ext cx="11160123" cy="559434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AU" sz="4400" dirty="0" smtClean="0"/>
              <a:t>Ask why it is important to count these animals?</a:t>
            </a:r>
          </a:p>
          <a:p>
            <a:pPr>
              <a:spcAft>
                <a:spcPts val="0"/>
              </a:spcAft>
            </a:pPr>
            <a:r>
              <a:rPr lang="en-AU" b="1" dirty="0"/>
              <a:t>Questions: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AU" dirty="0" smtClean="0"/>
              <a:t>What do sea cucumbers and grazing herbivores like to eat? [pause for answer]; What do you think would happen if they were all gone?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What do cods and groupers, coral trout and sharks eat? </a:t>
            </a:r>
            <a:r>
              <a:rPr lang="en-AU" dirty="0"/>
              <a:t>[pause for answer]; What do you think would happen if they were all gone</a:t>
            </a:r>
            <a:r>
              <a:rPr lang="en-AU" dirty="0" smtClean="0"/>
              <a:t>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What do Maori wrasse eat? </a:t>
            </a:r>
            <a:r>
              <a:rPr lang="en-AU" dirty="0"/>
              <a:t>[pause for answer]; What do you think would happen if they were all gone</a:t>
            </a:r>
            <a:r>
              <a:rPr lang="en-AU" dirty="0" smtClean="0"/>
              <a:t>?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What do butterflyfish eat? [pause for answer]; If there are a lot of butterflyfish, that means there is a lot of?</a:t>
            </a:r>
            <a:endParaRPr lang="en-AU" dirty="0" smtClean="0"/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Who really wanted to see an anemonefish or a turtle today? [pause]; Do you think people from all over the world want to see them too?</a:t>
            </a:r>
            <a:endParaRPr lang="en-AU" dirty="0" smtClean="0"/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What would happen to all these animals if the coral reef wasn’t here?</a:t>
            </a:r>
            <a:endParaRPr lang="en-AU" dirty="0" smtClean="0"/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endParaRPr lang="en-AU" dirty="0" smtClean="0"/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endParaRPr lang="en-AU" dirty="0"/>
          </a:p>
          <a:p>
            <a:pPr>
              <a:spcAft>
                <a:spcPts val="1800"/>
              </a:spcAft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48086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53CDC7-0BFC-C84A-9945-2E164E0773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Why is it important to count these animals?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CCF9B0-8156-8947-BA3E-3D2555169E7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7717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EC2BA-F5B3-4248-B174-F576252AC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0C660E-7D65-4641-BE53-290AB4CBF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4"/>
            <a:ext cx="11160124" cy="1828799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4400" dirty="0"/>
              <a:t>Next step?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Back at school, you will login with your teacher and tell GBRMPA how many you counted!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13737C-41BE-CB44-B606-C96E6F4D2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2590800"/>
            <a:ext cx="11160124" cy="3552824"/>
          </a:xfrm>
        </p:spPr>
        <p:txBody>
          <a:bodyPr/>
          <a:lstStyle/>
          <a:p>
            <a:r>
              <a:rPr lang="en-AU" dirty="0"/>
              <a:t>Schools are shown how to register to Eye on the Reef (Rapid Monitoring and Sightings) pre-excursion </a:t>
            </a:r>
            <a:r>
              <a:rPr lang="en-AU" dirty="0" smtClean="0"/>
              <a:t>(Part </a:t>
            </a:r>
            <a:r>
              <a:rPr lang="en-AU" dirty="0"/>
              <a:t>1) and how to login and upload their data post excursion </a:t>
            </a:r>
            <a:r>
              <a:rPr lang="en-AU" dirty="0" smtClean="0"/>
              <a:t>(Part </a:t>
            </a:r>
            <a:r>
              <a:rPr lang="en-AU" dirty="0"/>
              <a:t>3).</a:t>
            </a:r>
          </a:p>
          <a:p>
            <a:r>
              <a:rPr lang="en-AU" dirty="0"/>
              <a:t>Confirm the teacher has registered.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22482456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53CDC7-0BFC-C84A-9945-2E164E0773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can I do now?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CCF9B0-8156-8947-BA3E-3D2555169E7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376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67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download the Eye on the Reef app on your smart device to record what you saw today.</a:t>
            </a:r>
          </a:p>
        </p:txBody>
      </p:sp>
    </p:spTree>
    <p:extLst>
      <p:ext uri="{BB962C8B-B14F-4D97-AF65-F5344CB8AC3E}">
        <p14:creationId xmlns:p14="http://schemas.microsoft.com/office/powerpoint/2010/main" val="18559191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4E2BB-5B3F-D644-B245-69977E055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68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13FA8-21FB-D740-8677-30D8CB125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Download the </a:t>
            </a:r>
            <a:br>
              <a:rPr lang="en-US" dirty="0"/>
            </a:br>
            <a:r>
              <a:rPr lang="en-US" i="1" dirty="0"/>
              <a:t>Eye on the Reef </a:t>
            </a:r>
            <a:r>
              <a:rPr lang="en-US" dirty="0" smtClean="0"/>
              <a:t>app</a:t>
            </a:r>
            <a:endParaRPr lang="en-US" dirty="0"/>
          </a:p>
          <a:p>
            <a:pPr>
              <a:spcAft>
                <a:spcPts val="1800"/>
              </a:spcAft>
            </a:pPr>
            <a:r>
              <a:rPr lang="en-US" sz="3200" dirty="0"/>
              <a:t>to record what you </a:t>
            </a:r>
            <a:br>
              <a:rPr lang="en-US" sz="3200" dirty="0"/>
            </a:br>
            <a:r>
              <a:rPr lang="en-US" sz="3200" dirty="0"/>
              <a:t>saw today!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F8F416F-2EB8-B649-A6FF-9212A2315AC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-17158" t="-1" r="-19615" b="-1"/>
          <a:stretch/>
        </p:blipFill>
        <p:spPr>
          <a:xfrm>
            <a:off x="6286500" y="549274"/>
            <a:ext cx="5389563" cy="55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535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69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record any animal you saw on your trip today.</a:t>
            </a:r>
          </a:p>
        </p:txBody>
      </p:sp>
    </p:spTree>
    <p:extLst>
      <p:ext uri="{BB962C8B-B14F-4D97-AF65-F5344CB8AC3E}">
        <p14:creationId xmlns:p14="http://schemas.microsoft.com/office/powerpoint/2010/main" val="14925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out the form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Walk students through each line: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Observer name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Date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5401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8D616D-B55D-E145-9B9C-8B58C525B6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70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D7772-CEB5-1144-BA29-8A40AC07D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 b="51010"/>
          <a:stretch/>
        </p:blipFill>
        <p:spPr>
          <a:xfrm>
            <a:off x="490835" y="1648239"/>
            <a:ext cx="5111907" cy="437858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91F419-E99E-214C-831A-1046F437F0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54" r="52654" b="62010"/>
          <a:stretch/>
        </p:blipFill>
        <p:spPr>
          <a:xfrm>
            <a:off x="5775191" y="1648239"/>
            <a:ext cx="3269511" cy="437858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E53F6B-81F2-0840-A994-75F6B9BBAA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316" r="53393" b="17939"/>
          <a:stretch/>
        </p:blipFill>
        <p:spPr>
          <a:xfrm>
            <a:off x="9217152" y="1648239"/>
            <a:ext cx="2469484" cy="437858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987A7D-F8DE-5140-8CC6-EA67D5E73AB2}"/>
              </a:ext>
            </a:extLst>
          </p:cNvPr>
          <p:cNvSpPr txBox="1"/>
          <p:nvPr/>
        </p:nvSpPr>
        <p:spPr>
          <a:xfrm>
            <a:off x="802477" y="549275"/>
            <a:ext cx="105870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400" dirty="0">
                <a:solidFill>
                  <a:schemeClr val="bg1"/>
                </a:solidFill>
              </a:rPr>
              <a:t>This is what you can record on the app.</a:t>
            </a:r>
          </a:p>
        </p:txBody>
      </p:sp>
    </p:spTree>
    <p:extLst>
      <p:ext uri="{BB962C8B-B14F-4D97-AF65-F5344CB8AC3E}">
        <p14:creationId xmlns:p14="http://schemas.microsoft.com/office/powerpoint/2010/main" val="12608917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71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the home screen of the Eye on the Reef app.</a:t>
            </a:r>
          </a:p>
          <a:p>
            <a:endParaRPr lang="en-US" dirty="0"/>
          </a:p>
          <a:p>
            <a:r>
              <a:rPr lang="en-US" dirty="0" smtClean="0"/>
              <a:t>To create a sighting, ‘click’ on Sightings.</a:t>
            </a:r>
          </a:p>
        </p:txBody>
      </p:sp>
    </p:spTree>
    <p:extLst>
      <p:ext uri="{BB962C8B-B14F-4D97-AF65-F5344CB8AC3E}">
        <p14:creationId xmlns:p14="http://schemas.microsoft.com/office/powerpoint/2010/main" val="27715603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33EDDF-6314-3C48-A301-83FB3CBA5A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72</a:t>
            </a:fld>
            <a:endParaRPr lang="en-US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6094BA6-6C03-634D-9721-74EDDDFD2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8" b="45442"/>
          <a:stretch/>
        </p:blipFill>
        <p:spPr>
          <a:xfrm>
            <a:off x="6257564" y="1171319"/>
            <a:ext cx="4806675" cy="4672141"/>
          </a:xfrm>
          <a:prstGeom prst="rect">
            <a:avLst/>
          </a:prstGeom>
          <a:ln w="38100">
            <a:solidFill>
              <a:schemeClr val="accent2"/>
            </a:solidFill>
          </a:ln>
          <a:effectLst/>
        </p:spPr>
      </p:pic>
      <p:pic>
        <p:nvPicPr>
          <p:cNvPr id="5" name="Picture 4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F0981982-6E77-7B4D-878B-D1CDAA04CA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38626"/>
          <a:stretch/>
        </p:blipFill>
        <p:spPr>
          <a:xfrm>
            <a:off x="1399622" y="1171319"/>
            <a:ext cx="4082141" cy="4672141"/>
          </a:xfrm>
          <a:prstGeom prst="rect">
            <a:avLst/>
          </a:prstGeom>
          <a:ln w="38100">
            <a:solidFill>
              <a:schemeClr val="accent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9924062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73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‘Click’ on Wildlife</a:t>
            </a:r>
          </a:p>
        </p:txBody>
      </p:sp>
    </p:spTree>
    <p:extLst>
      <p:ext uri="{BB962C8B-B14F-4D97-AF65-F5344CB8AC3E}">
        <p14:creationId xmlns:p14="http://schemas.microsoft.com/office/powerpoint/2010/main" val="41243411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33EDDF-6314-3C48-A301-83FB3CBA5A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74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0920F-B01A-2F47-B193-5941CCF67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1" r="41138" b="60515"/>
          <a:stretch/>
        </p:blipFill>
        <p:spPr>
          <a:xfrm>
            <a:off x="603656" y="1408177"/>
            <a:ext cx="3273401" cy="432893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DEC7F3-5D39-044B-9C05-54F0642675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01" b="45440"/>
          <a:stretch/>
        </p:blipFill>
        <p:spPr>
          <a:xfrm>
            <a:off x="4173465" y="1408176"/>
            <a:ext cx="7616798" cy="132981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43989-788F-EE44-A7E1-5A10BB616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995" r="55634" b="17440"/>
          <a:stretch/>
        </p:blipFill>
        <p:spPr>
          <a:xfrm>
            <a:off x="4173465" y="2909642"/>
            <a:ext cx="2209047" cy="2827467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BAA371-7ACC-E44D-B70C-27F0CF721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084" r="32674"/>
          <a:stretch/>
        </p:blipFill>
        <p:spPr>
          <a:xfrm>
            <a:off x="6711161" y="2899774"/>
            <a:ext cx="5091932" cy="284182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A408D9-7329-304D-B064-7B0D88653768}"/>
              </a:ext>
            </a:extLst>
          </p:cNvPr>
          <p:cNvSpPr/>
          <p:nvPr/>
        </p:nvSpPr>
        <p:spPr>
          <a:xfrm>
            <a:off x="1225296" y="5285233"/>
            <a:ext cx="1335024" cy="2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FB76C-457E-6844-A110-A9DCBE9F1A4B}"/>
              </a:ext>
            </a:extLst>
          </p:cNvPr>
          <p:cNvSpPr/>
          <p:nvPr/>
        </p:nvSpPr>
        <p:spPr>
          <a:xfrm>
            <a:off x="1225296" y="3877056"/>
            <a:ext cx="1664208" cy="431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ECA78-8540-0541-A1A6-7DB8775E9D56}"/>
              </a:ext>
            </a:extLst>
          </p:cNvPr>
          <p:cNvSpPr/>
          <p:nvPr/>
        </p:nvSpPr>
        <p:spPr>
          <a:xfrm>
            <a:off x="1280160" y="2814023"/>
            <a:ext cx="2123774" cy="583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8F9C67-E64F-8E41-870B-CE4B56C397BD}"/>
              </a:ext>
            </a:extLst>
          </p:cNvPr>
          <p:cNvSpPr/>
          <p:nvPr/>
        </p:nvSpPr>
        <p:spPr>
          <a:xfrm>
            <a:off x="4752651" y="3363075"/>
            <a:ext cx="1593887" cy="33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CAF136-0B0E-A246-86BC-78A421342AF8}"/>
              </a:ext>
            </a:extLst>
          </p:cNvPr>
          <p:cNvSpPr/>
          <p:nvPr/>
        </p:nvSpPr>
        <p:spPr>
          <a:xfrm>
            <a:off x="4742808" y="4384541"/>
            <a:ext cx="1593887" cy="33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C75AC-A3A8-9E4B-84F3-087C5217FB60}"/>
              </a:ext>
            </a:extLst>
          </p:cNvPr>
          <p:cNvSpPr/>
          <p:nvPr/>
        </p:nvSpPr>
        <p:spPr>
          <a:xfrm>
            <a:off x="4788625" y="5285234"/>
            <a:ext cx="1307376" cy="29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73213A-7258-F44C-AFD0-B9D35BF49D96}"/>
              </a:ext>
            </a:extLst>
          </p:cNvPr>
          <p:cNvSpPr/>
          <p:nvPr/>
        </p:nvSpPr>
        <p:spPr>
          <a:xfrm>
            <a:off x="7530060" y="3571647"/>
            <a:ext cx="1997988" cy="613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03BC63-2CC7-AD4C-97E9-B97EAA4A0C93}"/>
              </a:ext>
            </a:extLst>
          </p:cNvPr>
          <p:cNvSpPr/>
          <p:nvPr/>
        </p:nvSpPr>
        <p:spPr>
          <a:xfrm>
            <a:off x="7731228" y="4964003"/>
            <a:ext cx="3857116" cy="613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8E2C3AA-2E96-9548-8A96-E2CDA95307F3}"/>
              </a:ext>
            </a:extLst>
          </p:cNvPr>
          <p:cNvSpPr/>
          <p:nvPr/>
        </p:nvSpPr>
        <p:spPr>
          <a:xfrm>
            <a:off x="4495800" y="1238250"/>
            <a:ext cx="1886712" cy="1671392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Picture 18" descr="Text, table&#10;&#10;Description automatically generated">
            <a:extLst>
              <a:ext uri="{FF2B5EF4-FFF2-40B4-BE49-F238E27FC236}">
                <a16:creationId xmlns:a16="http://schemas.microsoft.com/office/drawing/2014/main" id="{F0C30D54-36DE-BF40-BD3C-8C439685FF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84255" r="34310" b="8115"/>
          <a:stretch/>
        </p:blipFill>
        <p:spPr>
          <a:xfrm>
            <a:off x="6711161" y="4354900"/>
            <a:ext cx="5079102" cy="13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597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75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pick the type of animals you saw today.</a:t>
            </a:r>
          </a:p>
        </p:txBody>
      </p:sp>
    </p:spTree>
    <p:extLst>
      <p:ext uri="{BB962C8B-B14F-4D97-AF65-F5344CB8AC3E}">
        <p14:creationId xmlns:p14="http://schemas.microsoft.com/office/powerpoint/2010/main" val="19441088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Marine mammals.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76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931C8-3FEB-ED44-A2A7-E56634216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 t="29319" r="34138" b="50434"/>
          <a:stretch/>
        </p:blipFill>
        <p:spPr>
          <a:xfrm>
            <a:off x="1887539" y="1952515"/>
            <a:ext cx="5580062" cy="41291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7994684" y="549275"/>
            <a:ext cx="1286579" cy="1128581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3900E9F-4769-6E4A-A813-CB8B0A13CD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38399"/>
          <a:stretch/>
        </p:blipFill>
        <p:spPr>
          <a:xfrm>
            <a:off x="7533554" y="1952515"/>
            <a:ext cx="4142509" cy="41291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9DC80E-DA91-0744-9C6E-29AA6917A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" t="23611" r="5473" b="56999"/>
          <a:stretch/>
        </p:blipFill>
        <p:spPr>
          <a:xfrm>
            <a:off x="9378248" y="549275"/>
            <a:ext cx="2314608" cy="112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920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77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pick the type of animals you saw today.</a:t>
            </a:r>
          </a:p>
        </p:txBody>
      </p:sp>
    </p:spTree>
    <p:extLst>
      <p:ext uri="{BB962C8B-B14F-4D97-AF65-F5344CB8AC3E}">
        <p14:creationId xmlns:p14="http://schemas.microsoft.com/office/powerpoint/2010/main" val="33784234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Marine reptiles.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78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8091669" y="549275"/>
            <a:ext cx="1286579" cy="1128581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BBE686-BB65-4B4E-9B46-36B90843C6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23468" r="4225" b="54840"/>
          <a:stretch/>
        </p:blipFill>
        <p:spPr>
          <a:xfrm>
            <a:off x="9490364" y="549276"/>
            <a:ext cx="2190507" cy="11285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F12996-1314-484F-B011-606DFCE48E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29590" r="6731" b="48470"/>
          <a:stretch/>
        </p:blipFill>
        <p:spPr>
          <a:xfrm>
            <a:off x="698534" y="2678419"/>
            <a:ext cx="5178400" cy="2991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903D5-F997-FF40-B05D-850EF49467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52558" r="-960" b="26057"/>
          <a:stretch/>
        </p:blipFill>
        <p:spPr>
          <a:xfrm>
            <a:off x="5837159" y="2678419"/>
            <a:ext cx="5715560" cy="293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466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79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pick the type of animals you saw today.</a:t>
            </a:r>
          </a:p>
        </p:txBody>
      </p:sp>
    </p:spTree>
    <p:extLst>
      <p:ext uri="{BB962C8B-B14F-4D97-AF65-F5344CB8AC3E}">
        <p14:creationId xmlns:p14="http://schemas.microsoft.com/office/powerpoint/2010/main" val="3499289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35E4F-63DD-8246-8DE2-4D346A483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BAA64-5246-B54E-9D32-EF4F0019CBEF}"/>
              </a:ext>
            </a:extLst>
          </p:cNvPr>
          <p:cNvSpPr/>
          <p:nvPr/>
        </p:nvSpPr>
        <p:spPr>
          <a:xfrm>
            <a:off x="515938" y="549275"/>
            <a:ext cx="111601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</a:rPr>
              <a:t>Observer name:</a:t>
            </a:r>
            <a:endParaRPr lang="en-US" sz="3200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</a:rPr>
              <a:t>Date:</a:t>
            </a:r>
            <a:endParaRPr lang="en-US" sz="3200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</a:rPr>
              <a:t>Time (of snorkel):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1555FD-F93E-0042-B87B-F1F5CB1431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47010"/>
          <a:stretch/>
        </p:blipFill>
        <p:spPr>
          <a:xfrm>
            <a:off x="821639" y="3220157"/>
            <a:ext cx="10548721" cy="2588968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E2869D-2956-F843-A938-A7CD698BE596}"/>
              </a:ext>
            </a:extLst>
          </p:cNvPr>
          <p:cNvSpPr txBox="1"/>
          <p:nvPr/>
        </p:nvSpPr>
        <p:spPr>
          <a:xfrm>
            <a:off x="2621279" y="3866987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Your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27D3DD-9D7D-494D-9B7D-FC325E121BFC}"/>
              </a:ext>
            </a:extLst>
          </p:cNvPr>
          <p:cNvSpPr txBox="1"/>
          <p:nvPr/>
        </p:nvSpPr>
        <p:spPr>
          <a:xfrm>
            <a:off x="9817608" y="3860382"/>
            <a:ext cx="2017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The 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7104F-2FC3-FC48-840C-E718C1ABB426}"/>
              </a:ext>
            </a:extLst>
          </p:cNvPr>
          <p:cNvSpPr txBox="1"/>
          <p:nvPr/>
        </p:nvSpPr>
        <p:spPr>
          <a:xfrm>
            <a:off x="9817608" y="4260492"/>
            <a:ext cx="2401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am/pm</a:t>
            </a:r>
          </a:p>
        </p:txBody>
      </p:sp>
    </p:spTree>
    <p:extLst>
      <p:ext uri="{BB962C8B-B14F-4D97-AF65-F5344CB8AC3E}">
        <p14:creationId xmlns:p14="http://schemas.microsoft.com/office/powerpoint/2010/main" val="25419681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Sharks and rays.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80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8426804" y="549275"/>
            <a:ext cx="1286579" cy="1128581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BFCA8-0D43-164B-A92A-0C8023074048}"/>
              </a:ext>
            </a:extLst>
          </p:cNvPr>
          <p:cNvSpPr/>
          <p:nvPr/>
        </p:nvSpPr>
        <p:spPr>
          <a:xfrm>
            <a:off x="9836727" y="549275"/>
            <a:ext cx="1839336" cy="1128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88C7BB-093C-EF49-91EA-B3323319C1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t="23611" r="32724" b="59445"/>
          <a:stretch/>
        </p:blipFill>
        <p:spPr>
          <a:xfrm>
            <a:off x="10026449" y="608064"/>
            <a:ext cx="1526270" cy="95981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617E25C-2CCD-914F-9919-ECC28784474C}"/>
              </a:ext>
            </a:extLst>
          </p:cNvPr>
          <p:cNvGrpSpPr/>
          <p:nvPr/>
        </p:nvGrpSpPr>
        <p:grpSpPr>
          <a:xfrm>
            <a:off x="958757" y="2854199"/>
            <a:ext cx="10302196" cy="2567908"/>
            <a:chOff x="843451" y="2854199"/>
            <a:chExt cx="10302196" cy="256790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639A260-C22B-8A4B-9018-9C25A181C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4" t="29649" r="63893" b="47796"/>
            <a:stretch/>
          </p:blipFill>
          <p:spPr>
            <a:xfrm>
              <a:off x="843451" y="2933766"/>
              <a:ext cx="1449175" cy="248200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E58F50-EA0C-834F-8381-B41B992B4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05" t="51930" r="6282" b="27485"/>
            <a:stretch/>
          </p:blipFill>
          <p:spPr>
            <a:xfrm>
              <a:off x="2292626" y="2854199"/>
              <a:ext cx="2921912" cy="2279381"/>
            </a:xfrm>
            <a:prstGeom prst="rect">
              <a:avLst/>
            </a:prstGeom>
          </p:spPr>
        </p:pic>
        <p:pic>
          <p:nvPicPr>
            <p:cNvPr id="16" name="Picture 1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C9965B3-29CF-4148-A9F5-4F5FBAD6B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2" t="50000" r="61479" b="27802"/>
            <a:stretch/>
          </p:blipFill>
          <p:spPr>
            <a:xfrm>
              <a:off x="8070009" y="2926426"/>
              <a:ext cx="1571532" cy="2495681"/>
            </a:xfrm>
            <a:prstGeom prst="rect">
              <a:avLst/>
            </a:prstGeom>
          </p:spPr>
        </p:pic>
        <p:pic>
          <p:nvPicPr>
            <p:cNvPr id="18" name="Picture 1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B0F8DD6B-6A2C-D14F-BA44-42B5E1602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1" t="44444" r="4318" b="33082"/>
            <a:stretch/>
          </p:blipFill>
          <p:spPr>
            <a:xfrm>
              <a:off x="5214538" y="2854199"/>
              <a:ext cx="1506391" cy="2495680"/>
            </a:xfrm>
            <a:prstGeom prst="rect">
              <a:avLst/>
            </a:prstGeom>
          </p:spPr>
        </p:pic>
        <p:pic>
          <p:nvPicPr>
            <p:cNvPr id="19" name="Picture 1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560D3BD-092C-404D-8BC0-392922378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2" t="29851" r="61788" b="53234"/>
            <a:stretch/>
          </p:blipFill>
          <p:spPr>
            <a:xfrm>
              <a:off x="9574116" y="2954136"/>
              <a:ext cx="1571531" cy="192085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48F574-F727-894A-B85B-17B53C38A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53" t="74037" r="34007" b="11082"/>
            <a:stretch/>
          </p:blipFill>
          <p:spPr>
            <a:xfrm>
              <a:off x="6469356" y="3033962"/>
              <a:ext cx="1600653" cy="1672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02294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81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pick the type of animals you saw today.</a:t>
            </a:r>
          </a:p>
        </p:txBody>
      </p:sp>
    </p:spTree>
    <p:extLst>
      <p:ext uri="{BB962C8B-B14F-4D97-AF65-F5344CB8AC3E}">
        <p14:creationId xmlns:p14="http://schemas.microsoft.com/office/powerpoint/2010/main" val="18417743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Fishes.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82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10389484" y="549275"/>
            <a:ext cx="1286579" cy="1128581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64A794-073C-E047-95E5-DF947771DB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 b="13778"/>
          <a:stretch/>
        </p:blipFill>
        <p:spPr>
          <a:xfrm>
            <a:off x="1178606" y="1951751"/>
            <a:ext cx="3009991" cy="41291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EC1F95-2F6A-E44D-8F95-DB8E9922A1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31245"/>
          <a:stretch/>
        </p:blipFill>
        <p:spPr>
          <a:xfrm>
            <a:off x="4295425" y="1951751"/>
            <a:ext cx="3494323" cy="41291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525103-283A-9C4B-B776-4D93585F0C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1" b="34722"/>
          <a:stretch/>
        </p:blipFill>
        <p:spPr>
          <a:xfrm>
            <a:off x="7896576" y="1953279"/>
            <a:ext cx="3779486" cy="412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60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83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you can see, there are many different fish on the Reef. How many did you see?</a:t>
            </a:r>
          </a:p>
        </p:txBody>
      </p:sp>
    </p:spTree>
    <p:extLst>
      <p:ext uri="{BB962C8B-B14F-4D97-AF65-F5344CB8AC3E}">
        <p14:creationId xmlns:p14="http://schemas.microsoft.com/office/powerpoint/2010/main" val="6403619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F3BB2F6-7F92-4E19-8B95-E8C0F46A348B}"/>
              </a:ext>
            </a:extLst>
          </p:cNvPr>
          <p:cNvSpPr/>
          <p:nvPr/>
        </p:nvSpPr>
        <p:spPr>
          <a:xfrm>
            <a:off x="256032" y="182880"/>
            <a:ext cx="11740896" cy="6492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12AC06E-8839-43B9-94E1-FE42A646D9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0" b="53066"/>
          <a:stretch/>
        </p:blipFill>
        <p:spPr>
          <a:xfrm>
            <a:off x="254600" y="292608"/>
            <a:ext cx="3087439" cy="1188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026969-9B23-4818-B724-3C42E2B5DD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b="13067"/>
          <a:stretch/>
        </p:blipFill>
        <p:spPr>
          <a:xfrm>
            <a:off x="249935" y="1453896"/>
            <a:ext cx="3087439" cy="39136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004F020-52BA-4C5F-A103-6F8BA99BC4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3" b="24533"/>
          <a:stretch/>
        </p:blipFill>
        <p:spPr>
          <a:xfrm>
            <a:off x="3066658" y="329184"/>
            <a:ext cx="3087439" cy="31089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E249B51-2320-4EE4-86F3-5EED230897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t="29600" r="6609" b="29866"/>
          <a:stretch/>
        </p:blipFill>
        <p:spPr>
          <a:xfrm>
            <a:off x="6039332" y="292609"/>
            <a:ext cx="2934897" cy="31089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1E1B6C-86AF-4C46-981B-57AFBBA58C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b="52800"/>
          <a:stretch/>
        </p:blipFill>
        <p:spPr>
          <a:xfrm>
            <a:off x="259580" y="5394960"/>
            <a:ext cx="3087439" cy="11887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9F2316A-BEBB-4F2C-B298-1FFCB2A8A9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29333" r="6667" b="30134"/>
          <a:stretch/>
        </p:blipFill>
        <p:spPr>
          <a:xfrm>
            <a:off x="9032871" y="301750"/>
            <a:ext cx="2874476" cy="30449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4E3E4D-9668-4E2E-947B-E4DE24A1FB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" t="29600" r="4941" b="27466"/>
          <a:stretch/>
        </p:blipFill>
        <p:spPr>
          <a:xfrm>
            <a:off x="9185383" y="3346704"/>
            <a:ext cx="2825636" cy="30449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670FE89-5FB2-4D46-92F9-9C5F6AABA4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29600" b="53066"/>
          <a:stretch/>
        </p:blipFill>
        <p:spPr>
          <a:xfrm>
            <a:off x="3248337" y="3410712"/>
            <a:ext cx="2934897" cy="11887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29BA469-E057-4CEA-A349-02E373C0B72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48667" b="32534"/>
          <a:stretch/>
        </p:blipFill>
        <p:spPr>
          <a:xfrm>
            <a:off x="3299314" y="4775453"/>
            <a:ext cx="2934897" cy="12893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C6737B4-5370-4357-9414-48EB10899A0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b="48533"/>
          <a:stretch/>
        </p:blipFill>
        <p:spPr>
          <a:xfrm>
            <a:off x="6116232" y="3364990"/>
            <a:ext cx="3087439" cy="14813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9A17A8A-BF58-432C-9CCA-6D68BA20001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52534" r="64786" b="28000"/>
          <a:stretch/>
        </p:blipFill>
        <p:spPr>
          <a:xfrm>
            <a:off x="2351210" y="4032504"/>
            <a:ext cx="858677" cy="13350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B4CFDD5-5A4B-4428-8918-DEA279424F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29867" b="49600"/>
          <a:stretch/>
        </p:blipFill>
        <p:spPr>
          <a:xfrm>
            <a:off x="6242462" y="4832601"/>
            <a:ext cx="2934897" cy="140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366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85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pick the type of animals you saw today.</a:t>
            </a:r>
          </a:p>
        </p:txBody>
      </p:sp>
    </p:spTree>
    <p:extLst>
      <p:ext uri="{BB962C8B-B14F-4D97-AF65-F5344CB8AC3E}">
        <p14:creationId xmlns:p14="http://schemas.microsoft.com/office/powerpoint/2010/main" val="39533521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Birds.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86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6741698" y="549275"/>
            <a:ext cx="1286579" cy="1128581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BFCA8-0D43-164B-A92A-0C8023074048}"/>
              </a:ext>
            </a:extLst>
          </p:cNvPr>
          <p:cNvSpPr/>
          <p:nvPr/>
        </p:nvSpPr>
        <p:spPr>
          <a:xfrm>
            <a:off x="8153768" y="549275"/>
            <a:ext cx="3522295" cy="1128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9BFD88-545C-944D-ACE2-811750BFADC5}"/>
              </a:ext>
            </a:extLst>
          </p:cNvPr>
          <p:cNvGrpSpPr/>
          <p:nvPr/>
        </p:nvGrpSpPr>
        <p:grpSpPr>
          <a:xfrm>
            <a:off x="8153768" y="549275"/>
            <a:ext cx="3522294" cy="1122064"/>
            <a:chOff x="3765197" y="549275"/>
            <a:chExt cx="3522294" cy="11220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78F6F06-751C-954F-9B7C-2EAF8F262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" t="23467" r="4766" b="57368"/>
            <a:stretch/>
          </p:blipFill>
          <p:spPr>
            <a:xfrm>
              <a:off x="3765197" y="549275"/>
              <a:ext cx="2109130" cy="100010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2BF774-8F86-EB46-B3B2-F5A1BEA6B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" t="41094" r="34391" b="37404"/>
            <a:stretch/>
          </p:blipFill>
          <p:spPr>
            <a:xfrm>
              <a:off x="5874327" y="549275"/>
              <a:ext cx="1413164" cy="1122064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D5CD6D9-C77C-E443-A81F-2F31BE7F3A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6" t="29303" r="6914" b="48773"/>
          <a:stretch/>
        </p:blipFill>
        <p:spPr>
          <a:xfrm>
            <a:off x="553452" y="2298856"/>
            <a:ext cx="4330350" cy="37450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D3ECE2-B6CF-EB4B-980C-38E04F5594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9" t="29047" r="5236" b="49999"/>
          <a:stretch/>
        </p:blipFill>
        <p:spPr>
          <a:xfrm>
            <a:off x="4883802" y="2298856"/>
            <a:ext cx="2374233" cy="35423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BF51A5-F1C7-8740-9CE5-285A070442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29897" r="63585" b="51035"/>
          <a:stretch/>
        </p:blipFill>
        <p:spPr>
          <a:xfrm>
            <a:off x="7258035" y="2421781"/>
            <a:ext cx="2245515" cy="3352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3EC8C0-10D6-934C-A4A5-9834B152F3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3" t="29940" r="7795" b="51370"/>
          <a:stretch/>
        </p:blipFill>
        <p:spPr>
          <a:xfrm>
            <a:off x="9503550" y="2412186"/>
            <a:ext cx="2129265" cy="335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651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87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pick the type of animals you saw today.</a:t>
            </a:r>
          </a:p>
        </p:txBody>
      </p:sp>
    </p:spTree>
    <p:extLst>
      <p:ext uri="{BB962C8B-B14F-4D97-AF65-F5344CB8AC3E}">
        <p14:creationId xmlns:p14="http://schemas.microsoft.com/office/powerpoint/2010/main" val="38466479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Invertebrates.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88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10389483" y="549275"/>
            <a:ext cx="1286579" cy="1128581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81C203-EFEF-7B4B-A939-BD3AA5B144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30234" r="6619" b="47274"/>
          <a:stretch/>
        </p:blipFill>
        <p:spPr>
          <a:xfrm>
            <a:off x="727100" y="2426485"/>
            <a:ext cx="6076950" cy="35859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C3BDAD-B103-3040-B4CA-0558775D51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3" t="65148" r="6502" b="16111"/>
          <a:stretch/>
        </p:blipFill>
        <p:spPr>
          <a:xfrm>
            <a:off x="7146950" y="2426485"/>
            <a:ext cx="4086545" cy="301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2789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89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you can see, there are many different invertebrates on the Reef. How many did you see?</a:t>
            </a:r>
          </a:p>
        </p:txBody>
      </p:sp>
    </p:spTree>
    <p:extLst>
      <p:ext uri="{BB962C8B-B14F-4D97-AF65-F5344CB8AC3E}">
        <p14:creationId xmlns:p14="http://schemas.microsoft.com/office/powerpoint/2010/main" val="605222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out the form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Walk students through each line:</a:t>
            </a:r>
          </a:p>
          <a:p>
            <a:pPr marL="342900" indent="-342900">
              <a:buFontTx/>
              <a:buChar char="-"/>
            </a:pPr>
            <a:r>
              <a:rPr lang="en-US" dirty="0" err="1" smtClean="0"/>
              <a:t>Organisation</a:t>
            </a:r>
            <a:endParaRPr lang="en-US" dirty="0" smtClean="0"/>
          </a:p>
          <a:p>
            <a:pPr marL="342900" indent="-342900">
              <a:buFontTx/>
              <a:buChar char="-"/>
            </a:pPr>
            <a:r>
              <a:rPr lang="en-US" dirty="0" smtClean="0"/>
              <a:t>Vessel name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Observer category (i.e. name of school and grade)</a:t>
            </a:r>
          </a:p>
        </p:txBody>
      </p:sp>
    </p:spTree>
    <p:extLst>
      <p:ext uri="{BB962C8B-B14F-4D97-AF65-F5344CB8AC3E}">
        <p14:creationId xmlns:p14="http://schemas.microsoft.com/office/powerpoint/2010/main" val="42600636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F3BB2F6-7F92-4E19-8B95-E8C0F46A348B}"/>
              </a:ext>
            </a:extLst>
          </p:cNvPr>
          <p:cNvSpPr/>
          <p:nvPr/>
        </p:nvSpPr>
        <p:spPr>
          <a:xfrm>
            <a:off x="256032" y="182880"/>
            <a:ext cx="11740896" cy="6492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E2853D-9952-45BE-ADEB-D7CB948978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29444"/>
          <a:stretch/>
        </p:blipFill>
        <p:spPr>
          <a:xfrm>
            <a:off x="989931" y="247650"/>
            <a:ext cx="2191420" cy="2663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36A426-02FA-4C17-86E4-FF3E68FA3E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4444"/>
          <a:stretch/>
        </p:blipFill>
        <p:spPr>
          <a:xfrm>
            <a:off x="3733801" y="270949"/>
            <a:ext cx="2038349" cy="27166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C9143E-081D-419D-BCCD-A6C7EDA148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9" b="24722"/>
          <a:stretch/>
        </p:blipFill>
        <p:spPr>
          <a:xfrm>
            <a:off x="6342981" y="270949"/>
            <a:ext cx="2195824" cy="2872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498292-99BB-4749-9532-17BBC64883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7500"/>
          <a:stretch/>
        </p:blipFill>
        <p:spPr>
          <a:xfrm>
            <a:off x="9067683" y="209550"/>
            <a:ext cx="2270803" cy="28723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49E72C-B295-4C6D-B1F7-B23FB69F2F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1111"/>
          <a:stretch/>
        </p:blipFill>
        <p:spPr>
          <a:xfrm>
            <a:off x="918931" y="3036032"/>
            <a:ext cx="2230469" cy="3619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2D3BB6-54BB-40F0-99C1-5B966B551C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1" b="31111"/>
          <a:stretch/>
        </p:blipFill>
        <p:spPr>
          <a:xfrm>
            <a:off x="9186409" y="3046230"/>
            <a:ext cx="2317281" cy="27166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FCFB1E-0BC4-4DE4-AD12-F355874AA0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" t="16112" r="7992" b="53594"/>
          <a:stretch/>
        </p:blipFill>
        <p:spPr>
          <a:xfrm>
            <a:off x="6542169" y="4902932"/>
            <a:ext cx="2198968" cy="15962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9CF52E-C97E-4540-BFCB-5EEDCB4A29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6111"/>
          <a:stretch/>
        </p:blipFill>
        <p:spPr>
          <a:xfrm>
            <a:off x="3657601" y="3028045"/>
            <a:ext cx="2317280" cy="350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9F2423-7605-4F2C-B1E6-2284E3DDEE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49389"/>
          <a:stretch/>
        </p:blipFill>
        <p:spPr>
          <a:xfrm>
            <a:off x="6447576" y="3055082"/>
            <a:ext cx="2234941" cy="172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401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91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pick the type of incidents you saw today (if any).</a:t>
            </a:r>
          </a:p>
        </p:txBody>
      </p:sp>
    </p:spTree>
    <p:extLst>
      <p:ext uri="{BB962C8B-B14F-4D97-AF65-F5344CB8AC3E}">
        <p14:creationId xmlns:p14="http://schemas.microsoft.com/office/powerpoint/2010/main" val="392984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33EDDF-6314-3C48-A301-83FB3CBA5A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92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0920F-B01A-2F47-B193-5941CCF67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1" r="41138" b="60515"/>
          <a:stretch/>
        </p:blipFill>
        <p:spPr>
          <a:xfrm>
            <a:off x="603656" y="1408177"/>
            <a:ext cx="3273401" cy="432893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DEC7F3-5D39-044B-9C05-54F0642675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01" b="45440"/>
          <a:stretch/>
        </p:blipFill>
        <p:spPr>
          <a:xfrm>
            <a:off x="4173465" y="1408176"/>
            <a:ext cx="7616798" cy="132981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43989-788F-EE44-A7E1-5A10BB616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995" r="55634" b="17440"/>
          <a:stretch/>
        </p:blipFill>
        <p:spPr>
          <a:xfrm>
            <a:off x="4173465" y="2909642"/>
            <a:ext cx="2209047" cy="2827467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BAA371-7ACC-E44D-B70C-27F0CF721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084" r="32674"/>
          <a:stretch/>
        </p:blipFill>
        <p:spPr>
          <a:xfrm>
            <a:off x="6711161" y="2899774"/>
            <a:ext cx="5091932" cy="284182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A408D9-7329-304D-B064-7B0D88653768}"/>
              </a:ext>
            </a:extLst>
          </p:cNvPr>
          <p:cNvSpPr/>
          <p:nvPr/>
        </p:nvSpPr>
        <p:spPr>
          <a:xfrm>
            <a:off x="1225296" y="5285233"/>
            <a:ext cx="1335024" cy="2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FB76C-457E-6844-A110-A9DCBE9F1A4B}"/>
              </a:ext>
            </a:extLst>
          </p:cNvPr>
          <p:cNvSpPr/>
          <p:nvPr/>
        </p:nvSpPr>
        <p:spPr>
          <a:xfrm>
            <a:off x="1225296" y="3877056"/>
            <a:ext cx="1664208" cy="431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ECA78-8540-0541-A1A6-7DB8775E9D56}"/>
              </a:ext>
            </a:extLst>
          </p:cNvPr>
          <p:cNvSpPr/>
          <p:nvPr/>
        </p:nvSpPr>
        <p:spPr>
          <a:xfrm>
            <a:off x="1280160" y="2814023"/>
            <a:ext cx="2123774" cy="583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8F9C67-E64F-8E41-870B-CE4B56C397BD}"/>
              </a:ext>
            </a:extLst>
          </p:cNvPr>
          <p:cNvSpPr/>
          <p:nvPr/>
        </p:nvSpPr>
        <p:spPr>
          <a:xfrm>
            <a:off x="4752651" y="3363075"/>
            <a:ext cx="1593887" cy="33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CAF136-0B0E-A246-86BC-78A421342AF8}"/>
              </a:ext>
            </a:extLst>
          </p:cNvPr>
          <p:cNvSpPr/>
          <p:nvPr/>
        </p:nvSpPr>
        <p:spPr>
          <a:xfrm>
            <a:off x="4742808" y="4384541"/>
            <a:ext cx="1593887" cy="33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C75AC-A3A8-9E4B-84F3-087C5217FB60}"/>
              </a:ext>
            </a:extLst>
          </p:cNvPr>
          <p:cNvSpPr/>
          <p:nvPr/>
        </p:nvSpPr>
        <p:spPr>
          <a:xfrm>
            <a:off x="4788625" y="5285234"/>
            <a:ext cx="1307376" cy="29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73213A-7258-F44C-AFD0-B9D35BF49D96}"/>
              </a:ext>
            </a:extLst>
          </p:cNvPr>
          <p:cNvSpPr/>
          <p:nvPr/>
        </p:nvSpPr>
        <p:spPr>
          <a:xfrm>
            <a:off x="7530060" y="3571647"/>
            <a:ext cx="1997988" cy="613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03BC63-2CC7-AD4C-97E9-B97EAA4A0C93}"/>
              </a:ext>
            </a:extLst>
          </p:cNvPr>
          <p:cNvSpPr/>
          <p:nvPr/>
        </p:nvSpPr>
        <p:spPr>
          <a:xfrm>
            <a:off x="7731228" y="4964003"/>
            <a:ext cx="3857116" cy="613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8E2C3AA-2E96-9548-8A96-E2CDA95307F3}"/>
              </a:ext>
            </a:extLst>
          </p:cNvPr>
          <p:cNvSpPr/>
          <p:nvPr/>
        </p:nvSpPr>
        <p:spPr>
          <a:xfrm>
            <a:off x="7046150" y="1225473"/>
            <a:ext cx="1886712" cy="1671392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Picture 18" descr="Text, table&#10;&#10;Description automatically generated">
            <a:extLst>
              <a:ext uri="{FF2B5EF4-FFF2-40B4-BE49-F238E27FC236}">
                <a16:creationId xmlns:a16="http://schemas.microsoft.com/office/drawing/2014/main" id="{F0C30D54-36DE-BF40-BD3C-8C439685FF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84255" r="34310" b="8115"/>
          <a:stretch/>
        </p:blipFill>
        <p:spPr>
          <a:xfrm>
            <a:off x="6711161" y="4354900"/>
            <a:ext cx="5079102" cy="13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055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93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pick the type of incidents you saw today (if any).</a:t>
            </a:r>
          </a:p>
        </p:txBody>
      </p:sp>
    </p:spTree>
    <p:extLst>
      <p:ext uri="{BB962C8B-B14F-4D97-AF65-F5344CB8AC3E}">
        <p14:creationId xmlns:p14="http://schemas.microsoft.com/office/powerpoint/2010/main" val="32083871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Incident.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94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BCDB59-2B4A-8C4A-B45F-A6FC749B47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13" t="46701" r="37371" b="45440"/>
          <a:stretch/>
        </p:blipFill>
        <p:spPr>
          <a:xfrm>
            <a:off x="10013517" y="565733"/>
            <a:ext cx="1662546" cy="1151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E54AA5-5A17-5D49-AD13-A71DF06224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54" r="52654" b="62010"/>
          <a:stretch/>
        </p:blipFill>
        <p:spPr>
          <a:xfrm>
            <a:off x="1262541" y="2086137"/>
            <a:ext cx="3006035" cy="40257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16F300-CD1B-AA4E-B641-4F2B22FD8F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316" r="53393" b="17939"/>
          <a:stretch/>
        </p:blipFill>
        <p:spPr>
          <a:xfrm>
            <a:off x="4410603" y="2086136"/>
            <a:ext cx="2270479" cy="40257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C92660C-9DB7-FD44-986D-10FAE88D45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9" b="60629"/>
          <a:stretch/>
        </p:blipFill>
        <p:spPr>
          <a:xfrm>
            <a:off x="6823109" y="2086136"/>
            <a:ext cx="4852953" cy="40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683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95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pick if you saw any bleaching today.</a:t>
            </a:r>
          </a:p>
        </p:txBody>
      </p:sp>
    </p:spTree>
    <p:extLst>
      <p:ext uri="{BB962C8B-B14F-4D97-AF65-F5344CB8AC3E}">
        <p14:creationId xmlns:p14="http://schemas.microsoft.com/office/powerpoint/2010/main" val="31303965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33EDDF-6314-3C48-A301-83FB3CBA5A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96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0920F-B01A-2F47-B193-5941CCF67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1" r="41138" b="60515"/>
          <a:stretch/>
        </p:blipFill>
        <p:spPr>
          <a:xfrm>
            <a:off x="603656" y="1408177"/>
            <a:ext cx="3273401" cy="432893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DEC7F3-5D39-044B-9C05-54F0642675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01" b="45440"/>
          <a:stretch/>
        </p:blipFill>
        <p:spPr>
          <a:xfrm>
            <a:off x="4173465" y="1408176"/>
            <a:ext cx="7616798" cy="132981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43989-788F-EE44-A7E1-5A10BB616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995" r="55634" b="17440"/>
          <a:stretch/>
        </p:blipFill>
        <p:spPr>
          <a:xfrm>
            <a:off x="4173465" y="2909642"/>
            <a:ext cx="2209047" cy="2827467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BAA371-7ACC-E44D-B70C-27F0CF721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084" r="32674"/>
          <a:stretch/>
        </p:blipFill>
        <p:spPr>
          <a:xfrm>
            <a:off x="6711161" y="2899774"/>
            <a:ext cx="5091932" cy="284182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A408D9-7329-304D-B064-7B0D88653768}"/>
              </a:ext>
            </a:extLst>
          </p:cNvPr>
          <p:cNvSpPr/>
          <p:nvPr/>
        </p:nvSpPr>
        <p:spPr>
          <a:xfrm>
            <a:off x="1225296" y="5285233"/>
            <a:ext cx="1335024" cy="2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FB76C-457E-6844-A110-A9DCBE9F1A4B}"/>
              </a:ext>
            </a:extLst>
          </p:cNvPr>
          <p:cNvSpPr/>
          <p:nvPr/>
        </p:nvSpPr>
        <p:spPr>
          <a:xfrm>
            <a:off x="1225296" y="3877056"/>
            <a:ext cx="1664208" cy="431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ECA78-8540-0541-A1A6-7DB8775E9D56}"/>
              </a:ext>
            </a:extLst>
          </p:cNvPr>
          <p:cNvSpPr/>
          <p:nvPr/>
        </p:nvSpPr>
        <p:spPr>
          <a:xfrm>
            <a:off x="1280160" y="2814023"/>
            <a:ext cx="2123774" cy="583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8F9C67-E64F-8E41-870B-CE4B56C397BD}"/>
              </a:ext>
            </a:extLst>
          </p:cNvPr>
          <p:cNvSpPr/>
          <p:nvPr/>
        </p:nvSpPr>
        <p:spPr>
          <a:xfrm>
            <a:off x="4752651" y="3363075"/>
            <a:ext cx="1593887" cy="33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CAF136-0B0E-A246-86BC-78A421342AF8}"/>
              </a:ext>
            </a:extLst>
          </p:cNvPr>
          <p:cNvSpPr/>
          <p:nvPr/>
        </p:nvSpPr>
        <p:spPr>
          <a:xfrm>
            <a:off x="4742808" y="4384541"/>
            <a:ext cx="1593887" cy="33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C75AC-A3A8-9E4B-84F3-087C5217FB60}"/>
              </a:ext>
            </a:extLst>
          </p:cNvPr>
          <p:cNvSpPr/>
          <p:nvPr/>
        </p:nvSpPr>
        <p:spPr>
          <a:xfrm>
            <a:off x="4788625" y="5285234"/>
            <a:ext cx="1307376" cy="29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73213A-7258-F44C-AFD0-B9D35BF49D96}"/>
              </a:ext>
            </a:extLst>
          </p:cNvPr>
          <p:cNvSpPr/>
          <p:nvPr/>
        </p:nvSpPr>
        <p:spPr>
          <a:xfrm>
            <a:off x="7530060" y="3571647"/>
            <a:ext cx="1997988" cy="613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03BC63-2CC7-AD4C-97E9-B97EAA4A0C93}"/>
              </a:ext>
            </a:extLst>
          </p:cNvPr>
          <p:cNvSpPr/>
          <p:nvPr/>
        </p:nvSpPr>
        <p:spPr>
          <a:xfrm>
            <a:off x="7731228" y="4964003"/>
            <a:ext cx="3857116" cy="613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8E2C3AA-2E96-9548-8A96-E2CDA95307F3}"/>
              </a:ext>
            </a:extLst>
          </p:cNvPr>
          <p:cNvSpPr/>
          <p:nvPr/>
        </p:nvSpPr>
        <p:spPr>
          <a:xfrm>
            <a:off x="9597712" y="1280160"/>
            <a:ext cx="1886712" cy="1671392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Picture 18" descr="Text, table&#10;&#10;Description automatically generated">
            <a:extLst>
              <a:ext uri="{FF2B5EF4-FFF2-40B4-BE49-F238E27FC236}">
                <a16:creationId xmlns:a16="http://schemas.microsoft.com/office/drawing/2014/main" id="{F0C30D54-36DE-BF40-BD3C-8C439685FF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84255" r="34310" b="8115"/>
          <a:stretch/>
        </p:blipFill>
        <p:spPr>
          <a:xfrm>
            <a:off x="6711161" y="4354900"/>
            <a:ext cx="5079102" cy="13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2379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97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now?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pick if you saw any bleaching today.</a:t>
            </a:r>
          </a:p>
        </p:txBody>
      </p:sp>
    </p:spTree>
    <p:extLst>
      <p:ext uri="{BB962C8B-B14F-4D97-AF65-F5344CB8AC3E}">
        <p14:creationId xmlns:p14="http://schemas.microsoft.com/office/powerpoint/2010/main" val="42533816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/>
              <a:t>Bleaching.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98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D5B5A6-72AF-0143-8EC1-646B1818B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77" t="46701" r="3207" b="45440"/>
          <a:stretch/>
        </p:blipFill>
        <p:spPr>
          <a:xfrm>
            <a:off x="9874971" y="549275"/>
            <a:ext cx="1801092" cy="11510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DFB2C1-AEAD-4241-97E4-2194E49390C4}"/>
              </a:ext>
            </a:extLst>
          </p:cNvPr>
          <p:cNvSpPr/>
          <p:nvPr/>
        </p:nvSpPr>
        <p:spPr>
          <a:xfrm>
            <a:off x="515938" y="1981199"/>
            <a:ext cx="11160124" cy="4190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0A9D604-8348-8942-9B50-A6F82AFB0F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37" b="27961"/>
          <a:stretch/>
        </p:blipFill>
        <p:spPr>
          <a:xfrm>
            <a:off x="6351652" y="2216848"/>
            <a:ext cx="4928136" cy="3503177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606F27-C8D8-9A40-8808-360A8F274E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1" r="13896" b="60673"/>
          <a:stretch/>
        </p:blipFill>
        <p:spPr>
          <a:xfrm>
            <a:off x="771590" y="2216848"/>
            <a:ext cx="5324410" cy="37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057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99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 </a:t>
            </a:r>
            <a:r>
              <a:rPr lang="en-US" dirty="0" smtClean="0"/>
              <a:t>What </a:t>
            </a:r>
            <a:r>
              <a:rPr lang="en-US" dirty="0"/>
              <a:t>actions can you take to protect what you have seen today?</a:t>
            </a:r>
            <a:br>
              <a:rPr lang="en-US" dirty="0"/>
            </a:br>
            <a:r>
              <a:rPr lang="en-US" dirty="0"/>
              <a:t> 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Link to climate change actions,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968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IDDLE">
      <a:dk1>
        <a:srgbClr val="000000"/>
      </a:dk1>
      <a:lt1>
        <a:srgbClr val="FFFFFF"/>
      </a:lt1>
      <a:dk2>
        <a:srgbClr val="363D41"/>
      </a:dk2>
      <a:lt2>
        <a:srgbClr val="E7E6E6"/>
      </a:lt2>
      <a:accent1>
        <a:srgbClr val="08A1CD"/>
      </a:accent1>
      <a:accent2>
        <a:srgbClr val="4B5EAA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4B5EAA"/>
      </a:hlink>
      <a:folHlink>
        <a:srgbClr val="08A0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4ba906edc45473eb13c092227ac9e49 xmlns="8ccc4631-9afc-4718-b120-5e2e37a03cc7">
      <Terms xmlns="http://schemas.microsoft.com/office/infopath/2007/PartnerControls"/>
    </l4ba906edc45473eb13c092227ac9e49>
    <TaxCatchAll xmlns="8ccc4631-9afc-4718-b120-5e2e37a03cc7"/>
    <a2118650a77a4a97b805ceb1a6b3e3dc xmlns="8ccc4631-9afc-4718-b120-5e2e37a03cc7">
      <Terms xmlns="http://schemas.microsoft.com/office/infopath/2007/PartnerControls"/>
    </a2118650a77a4a97b805ceb1a6b3e3dc>
    <d0747cfb6ae7448aa5f5fea81ef00a8a xmlns="8ccc4631-9afc-4718-b120-5e2e37a03cc7">
      <Terms xmlns="http://schemas.microsoft.com/office/infopath/2007/PartnerControls"/>
    </d0747cfb6ae7448aa5f5fea81ef00a8a>
    <_dlc_DocId xmlns="8ccc4631-9afc-4718-b120-5e2e37a03cc7">PROJ-2005426192-163</_dlc_DocId>
    <_dlc_DocIdUrl xmlns="8ccc4631-9afc-4718-b120-5e2e37a03cc7">
      <Url>http://thedock.gbrmpa.gov.au/sites/Projects/P000462/_layouts/15/DocIdRedir.aspx?ID=PROJ-2005426192-163</Url>
      <Description>PROJ-2005426192-163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GBRMPA Project Document" ma:contentTypeID="0x010100441936E5D27A4AF2935B3316DA024CF200B1A9D9972D1440619AFD507BD907ADAB0034A19E061A461540A8C9F28B84B7E298" ma:contentTypeVersion="23" ma:contentTypeDescription="" ma:contentTypeScope="" ma:versionID="03bc176a60bc91e1c1455719a62674ae">
  <xsd:schema xmlns:xsd="http://www.w3.org/2001/XMLSchema" xmlns:xs="http://www.w3.org/2001/XMLSchema" xmlns:p="http://schemas.microsoft.com/office/2006/metadata/properties" xmlns:ns2="8ccc4631-9afc-4718-b120-5e2e37a03cc7" targetNamespace="http://schemas.microsoft.com/office/2006/metadata/properties" ma:root="true" ma:fieldsID="ec6582c18c769ce1dede89e83ddb5194" ns2:_="">
    <xsd:import namespace="8ccc4631-9afc-4718-b120-5e2e37a03cc7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a2118650a77a4a97b805ceb1a6b3e3dc" minOccurs="0"/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d0747cfb6ae7448aa5f5fea81ef00a8a" minOccurs="0"/>
                <xsd:element ref="ns2:l4ba906edc45473eb13c092227ac9e4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cc4631-9afc-4718-b120-5e2e37a03cc7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469dd843-ebb8-4636-a4bb-f95b42c25edb}" ma:internalName="TaxCatchAll" ma:showField="CatchAllData" ma:web="8ccc4631-9afc-4718-b120-5e2e37a03c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469dd843-ebb8-4636-a4bb-f95b42c25edb}" ma:internalName="TaxCatchAllLabel" ma:readOnly="true" ma:showField="CatchAllDataLabel" ma:web="8ccc4631-9afc-4718-b120-5e2e37a03c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2118650a77a4a97b805ceb1a6b3e3dc" ma:index="10" nillable="true" ma:taxonomy="true" ma:internalName="a2118650a77a4a97b805ceb1a6b3e3dc" ma:taxonomyFieldName="ProjectPhase" ma:displayName="Project Phase" ma:default="" ma:fieldId="{a2118650-a77a-4a97-b805-ceb1a6b3e3dc}" ma:sspId="61e09954-7ca0-41ec-b279-33dba56ed054" ma:termSetId="4f4d3a88-9e2c-4e89-a24c-7192fac9851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0747cfb6ae7448aa5f5fea81ef00a8a" ma:index="18" nillable="true" ma:taxonomy="true" ma:internalName="d0747cfb6ae7448aa5f5fea81ef00a8a" ma:taxonomyFieldName="Document_x0020_Type" ma:displayName="Document Type" ma:default="" ma:fieldId="{d0747cfb-6ae7-448a-a5f5-fea81ef00a8a}" ma:sspId="61e09954-7ca0-41ec-b279-33dba56ed054" ma:termSetId="75487830-5817-45b5-8ad4-60c8ae54c8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4ba906edc45473eb13c092227ac9e49" ma:index="20" nillable="true" ma:taxonomy="true" ma:internalName="l4ba906edc45473eb13c092227ac9e49" ma:taxonomyFieldName="Department_x0020_Type" ma:displayName="Department" ma:default="" ma:fieldId="{54ba906e-dc45-473e-b13c-092227ac9e49}" ma:taxonomyMulti="true" ma:sspId="61e09954-7ca0-41ec-b279-33dba56ed054" ma:termSetId="b8528b74-ed3f-411b-9473-76e1791b003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/>
    <Synchronization>Asynchronous</Synchronization>
    <Type>10003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3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Asynchronous</Synchronization>
    <Type>10009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9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Asynchronous</Synchronization>
    <Type>10103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Synchronous</Synchronization>
    <Type>102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Asynchronous</Synchronization>
    <Type>10105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Synchronous</Synchronization>
    <Type>105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Asynchronous</Synchronization>
    <Type>10002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2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318032D-6A0A-4DC0-B2E0-08E2245171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392FA4-AE69-4EAA-A333-8531967F0BBE}">
  <ds:schemaRefs>
    <ds:schemaRef ds:uri="http://purl.org/dc/terms/"/>
    <ds:schemaRef ds:uri="http://purl.org/dc/elements/1.1/"/>
    <ds:schemaRef ds:uri="8ccc4631-9afc-4718-b120-5e2e37a03cc7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237D72E-A7FE-492B-9B77-21223A58BB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cc4631-9afc-4718-b120-5e2e37a03c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2C5F2ED-786B-4552-B431-D28DBD86269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2682</Words>
  <Application>Microsoft Office PowerPoint</Application>
  <PresentationFormat>Widescreen</PresentationFormat>
  <Paragraphs>457</Paragraphs>
  <Slides>102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7" baseType="lpstr">
      <vt:lpstr>Arial</vt:lpstr>
      <vt:lpstr>Calibri</vt:lpstr>
      <vt:lpstr>Comic Sans MS</vt:lpstr>
      <vt:lpstr>Wingdings</vt:lpstr>
      <vt:lpstr>Office Theme</vt:lpstr>
      <vt:lpstr>Be a Marine Biologist for a Day </vt:lpstr>
      <vt:lpstr>How will I help the  Great Barrier Reef today?  By getting my data ready to tell the Great Barrier Reef Marine Park Authority what I counted and saw.</vt:lpstr>
      <vt:lpstr>What we counted in 10 minutes.</vt:lpstr>
      <vt:lpstr>PowerPoint Presentation</vt:lpstr>
      <vt:lpstr>“Are you ready to share your data and complete this form?  We will do it together. I will show you how. Do you have your data sheets and activity books ready?”</vt:lpstr>
      <vt:lpstr>Are you ready to complete this form?</vt:lpstr>
      <vt:lpstr>Filling out the form</vt:lpstr>
      <vt:lpstr>PowerPoint Presentation</vt:lpstr>
      <vt:lpstr>Filling out the form</vt:lpstr>
      <vt:lpstr>PowerPoint Presentation</vt:lpstr>
      <vt:lpstr>Filling out the form</vt:lpstr>
      <vt:lpstr>Reef ID: 18-030 (example only).</vt:lpstr>
      <vt:lpstr>Filling out the form</vt:lpstr>
      <vt:lpstr>Reef name: Kelso Reef (example only).</vt:lpstr>
      <vt:lpstr>Filling out the form</vt:lpstr>
      <vt:lpstr>Site: The lagoon (example only).</vt:lpstr>
      <vt:lpstr>Filling out the form</vt:lpstr>
      <vt:lpstr>Marine Park Zone: Green (example only).</vt:lpstr>
      <vt:lpstr>Filling out the form</vt:lpstr>
      <vt:lpstr>Check point.</vt:lpstr>
      <vt:lpstr>Filling out the form</vt:lpstr>
      <vt:lpstr>PowerPoint Presentation</vt:lpstr>
      <vt:lpstr>Filling out the form</vt:lpstr>
      <vt:lpstr>PowerPoint Presentation</vt:lpstr>
      <vt:lpstr>Filling out the form</vt:lpstr>
      <vt:lpstr>Habitat type.</vt:lpstr>
      <vt:lpstr>Filling out the form</vt:lpstr>
      <vt:lpstr>Flood plume. YES  NO</vt:lpstr>
      <vt:lpstr>Filling out the form</vt:lpstr>
      <vt:lpstr>Suspended algal bloom. YES  NO</vt:lpstr>
      <vt:lpstr>Filling out the form</vt:lpstr>
      <vt:lpstr>Tide at survey.  LOW MID  HIGH</vt:lpstr>
      <vt:lpstr>Filling out the form</vt:lpstr>
      <vt:lpstr>Visibility.  &lt;5m  5-10m &gt;10m</vt:lpstr>
      <vt:lpstr>Filling out the form</vt:lpstr>
      <vt:lpstr>Check point.</vt:lpstr>
      <vt:lpstr>Filling out the form</vt:lpstr>
      <vt:lpstr>Are you ready to complete the next section?</vt:lpstr>
      <vt:lpstr>PowerPoint Presentation</vt:lpstr>
      <vt:lpstr>Sea cucumber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Filling out the form</vt:lpstr>
      <vt:lpstr>Check point.</vt:lpstr>
      <vt:lpstr>PowerPoint Presentation</vt:lpstr>
      <vt:lpstr>PowerPoint Presentation</vt:lpstr>
      <vt:lpstr>Next step? Back at school, you will login with your teacher and tell GBRMPA how many you counted!</vt:lpstr>
      <vt:lpstr>PowerPoint Presentation</vt:lpstr>
      <vt:lpstr>What can I do now?</vt:lpstr>
      <vt:lpstr>PowerPoint Presentation</vt:lpstr>
      <vt:lpstr>What can I do now?</vt:lpstr>
      <vt:lpstr>PowerPoint Presentation</vt:lpstr>
      <vt:lpstr>What can I do now?</vt:lpstr>
      <vt:lpstr>PowerPoint Presentation</vt:lpstr>
      <vt:lpstr>What can I do now?</vt:lpstr>
      <vt:lpstr>PowerPoint Presentation</vt:lpstr>
      <vt:lpstr>What can I do now?</vt:lpstr>
      <vt:lpstr>Marine mammals.</vt:lpstr>
      <vt:lpstr>What can I do now?</vt:lpstr>
      <vt:lpstr>Marine reptiles.</vt:lpstr>
      <vt:lpstr>What can I do now?</vt:lpstr>
      <vt:lpstr>Sharks and rays.</vt:lpstr>
      <vt:lpstr>What can I do now?</vt:lpstr>
      <vt:lpstr>Fishes.</vt:lpstr>
      <vt:lpstr>What can I do now?</vt:lpstr>
      <vt:lpstr>PowerPoint Presentation</vt:lpstr>
      <vt:lpstr>What can I do now?</vt:lpstr>
      <vt:lpstr>Birds.</vt:lpstr>
      <vt:lpstr>What can I do now?</vt:lpstr>
      <vt:lpstr>Invertebrates.</vt:lpstr>
      <vt:lpstr>What can I do now?</vt:lpstr>
      <vt:lpstr>PowerPoint Presentation</vt:lpstr>
      <vt:lpstr>What can I do now?</vt:lpstr>
      <vt:lpstr>PowerPoint Presentation</vt:lpstr>
      <vt:lpstr>What can I do now?</vt:lpstr>
      <vt:lpstr>Incident.</vt:lpstr>
      <vt:lpstr>What can I do now?</vt:lpstr>
      <vt:lpstr>PowerPoint Presentation</vt:lpstr>
      <vt:lpstr>What can I do now?</vt:lpstr>
      <vt:lpstr>Bleaching.</vt:lpstr>
      <vt:lpstr>Ask What actions can you take to protect what you have seen today?  </vt:lpstr>
      <vt:lpstr>PowerPoint Presentation</vt:lpstr>
      <vt:lpstr>PowerPoint Presentation</vt:lpstr>
      <vt:lpstr>We hope you enjoyed you day visiting the Great Barrier Reef!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Ham</dc:creator>
  <cp:lastModifiedBy>Julie Spencer</cp:lastModifiedBy>
  <cp:revision>163</cp:revision>
  <dcterms:created xsi:type="dcterms:W3CDTF">2021-08-15T07:02:58Z</dcterms:created>
  <dcterms:modified xsi:type="dcterms:W3CDTF">2021-11-03T05:13:06Z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0x010100441936E5D27A4AF2935B3316DA024CF200B1A9D9972D1440619AFD507BD907ADAB0034A19E061A461540A8C9F28B84B7E298</vt:lpwstr>
  </property>
  <property fmtid="{D5CDD505-2E9C-101B-9397-08002B2CF9AE}" pid="3" name="DocumentSetDescription">
    <vt:lpwstr>Completed versions of resources. All proofread and graphically designed.</vt:lpwstr>
  </property>
  <property fmtid="{D5CDD505-2E9C-101B-9397-08002B2CF9AE}" pid="4" name="_dlc_DocIdItemGuid">
    <vt:lpwstr>a923cc0b-8072-4f18-9eeb-2bc7ecb24101</vt:lpwstr>
  </property>
  <property fmtid="{D5CDD505-2E9C-101B-9397-08002B2CF9AE}" pid="5" name="TitusGUID">
    <vt:lpwstr>2b933b00-649a-441e-bf21-62b91227bc8f</vt:lpwstr>
  </property>
  <property fmtid="{D5CDD505-2E9C-101B-9397-08002B2CF9AE}" pid="6" name="SEC">
    <vt:lpwstr>OFFICIAL</vt:lpwstr>
  </property>
  <property fmtid="{D5CDD505-2E9C-101B-9397-08002B2CF9AE}" pid="7" name="Document Type">
    <vt:lpwstr/>
  </property>
  <property fmtid="{D5CDD505-2E9C-101B-9397-08002B2CF9AE}" pid="8" name="ProjectPhase">
    <vt:lpwstr/>
  </property>
  <property fmtid="{D5CDD505-2E9C-101B-9397-08002B2CF9AE}" pid="9" name="Department Type">
    <vt:lpwstr/>
  </property>
  <property fmtid="{D5CDD505-2E9C-101B-9397-08002B2CF9AE}" pid="10" name="RecordPoint_WorkflowType">
    <vt:lpwstr>ActiveSubmitStub</vt:lpwstr>
  </property>
  <property fmtid="{D5CDD505-2E9C-101B-9397-08002B2CF9AE}" pid="11" name="RecordPoint_ActiveItemListId">
    <vt:lpwstr>{e8968628-43cb-4961-977c-b8e20085cb27}</vt:lpwstr>
  </property>
  <property fmtid="{D5CDD505-2E9C-101B-9397-08002B2CF9AE}" pid="12" name="RecordPoint_ActiveItemUniqueId">
    <vt:lpwstr>{a923cc0b-8072-4f18-9eeb-2bc7ecb24101}</vt:lpwstr>
  </property>
  <property fmtid="{D5CDD505-2E9C-101B-9397-08002B2CF9AE}" pid="13" name="RecordPoint_ActiveItemWebId">
    <vt:lpwstr>{0ebf386d-8ac7-4b0d-a44d-de50c59d0e94}</vt:lpwstr>
  </property>
  <property fmtid="{D5CDD505-2E9C-101B-9397-08002B2CF9AE}" pid="14" name="RecordPoint_ActiveItemSiteId">
    <vt:lpwstr>{8ce9eba2-d4a5-4da0-9276-1d47a92e9210}</vt:lpwstr>
  </property>
</Properties>
</file>