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211"/>
  </p:notesMasterIdLst>
  <p:sldIdLst>
    <p:sldId id="257" r:id="rId6"/>
    <p:sldId id="1127" r:id="rId7"/>
    <p:sldId id="1419" r:id="rId8"/>
    <p:sldId id="1420" r:id="rId9"/>
    <p:sldId id="1407" r:id="rId10"/>
    <p:sldId id="1408" r:id="rId11"/>
    <p:sldId id="1409" r:id="rId12"/>
    <p:sldId id="1410" r:id="rId13"/>
    <p:sldId id="1411" r:id="rId14"/>
    <p:sldId id="1412" r:id="rId15"/>
    <p:sldId id="1413" r:id="rId16"/>
    <p:sldId id="1414" r:id="rId17"/>
    <p:sldId id="1415" r:id="rId18"/>
    <p:sldId id="1416" r:id="rId19"/>
    <p:sldId id="602" r:id="rId20"/>
    <p:sldId id="1129" r:id="rId21"/>
    <p:sldId id="1128" r:id="rId22"/>
    <p:sldId id="1208" r:id="rId23"/>
    <p:sldId id="1209" r:id="rId24"/>
    <p:sldId id="617" r:id="rId25"/>
    <p:sldId id="1211" r:id="rId26"/>
    <p:sldId id="621" r:id="rId27"/>
    <p:sldId id="1212" r:id="rId28"/>
    <p:sldId id="628" r:id="rId29"/>
    <p:sldId id="1213" r:id="rId30"/>
    <p:sldId id="1132" r:id="rId31"/>
    <p:sldId id="1214" r:id="rId32"/>
    <p:sldId id="1215" r:id="rId33"/>
    <p:sldId id="1216" r:id="rId34"/>
    <p:sldId id="1217" r:id="rId35"/>
    <p:sldId id="1218" r:id="rId36"/>
    <p:sldId id="1219" r:id="rId37"/>
    <p:sldId id="1220" r:id="rId38"/>
    <p:sldId id="1221" r:id="rId39"/>
    <p:sldId id="1222" r:id="rId40"/>
    <p:sldId id="1223" r:id="rId41"/>
    <p:sldId id="1224" r:id="rId42"/>
    <p:sldId id="1136" r:id="rId43"/>
    <p:sldId id="1225" r:id="rId44"/>
    <p:sldId id="594" r:id="rId45"/>
    <p:sldId id="1226" r:id="rId46"/>
    <p:sldId id="1227" r:id="rId47"/>
    <p:sldId id="1228" r:id="rId48"/>
    <p:sldId id="1229" r:id="rId49"/>
    <p:sldId id="1230" r:id="rId50"/>
    <p:sldId id="1231" r:id="rId51"/>
    <p:sldId id="1236" r:id="rId52"/>
    <p:sldId id="1232" r:id="rId53"/>
    <p:sldId id="1237" r:id="rId54"/>
    <p:sldId id="1238" r:id="rId55"/>
    <p:sldId id="1239" r:id="rId56"/>
    <p:sldId id="1240" r:id="rId57"/>
    <p:sldId id="1241" r:id="rId58"/>
    <p:sldId id="1242" r:id="rId59"/>
    <p:sldId id="1243" r:id="rId60"/>
    <p:sldId id="1244" r:id="rId61"/>
    <p:sldId id="1246" r:id="rId62"/>
    <p:sldId id="1245" r:id="rId63"/>
    <p:sldId id="1384" r:id="rId64"/>
    <p:sldId id="1247" r:id="rId65"/>
    <p:sldId id="1248" r:id="rId66"/>
    <p:sldId id="1249" r:id="rId67"/>
    <p:sldId id="1250" r:id="rId68"/>
    <p:sldId id="1251" r:id="rId69"/>
    <p:sldId id="1253" r:id="rId70"/>
    <p:sldId id="1252" r:id="rId71"/>
    <p:sldId id="1254" r:id="rId72"/>
    <p:sldId id="1255" r:id="rId73"/>
    <p:sldId id="1256" r:id="rId74"/>
    <p:sldId id="1257" r:id="rId75"/>
    <p:sldId id="1258" r:id="rId76"/>
    <p:sldId id="1259" r:id="rId77"/>
    <p:sldId id="1260" r:id="rId78"/>
    <p:sldId id="1263" r:id="rId79"/>
    <p:sldId id="1261" r:id="rId80"/>
    <p:sldId id="1267" r:id="rId81"/>
    <p:sldId id="1268" r:id="rId82"/>
    <p:sldId id="1269" r:id="rId83"/>
    <p:sldId id="1270" r:id="rId84"/>
    <p:sldId id="1271" r:id="rId85"/>
    <p:sldId id="1272" r:id="rId86"/>
    <p:sldId id="1273" r:id="rId87"/>
    <p:sldId id="1274" r:id="rId88"/>
    <p:sldId id="1275" r:id="rId89"/>
    <p:sldId id="1276" r:id="rId90"/>
    <p:sldId id="1277" r:id="rId91"/>
    <p:sldId id="1278" r:id="rId92"/>
    <p:sldId id="1149" r:id="rId93"/>
    <p:sldId id="1279" r:id="rId94"/>
    <p:sldId id="1385" r:id="rId95"/>
    <p:sldId id="1280" r:id="rId96"/>
    <p:sldId id="1281" r:id="rId97"/>
    <p:sldId id="1386" r:id="rId98"/>
    <p:sldId id="1283" r:id="rId99"/>
    <p:sldId id="1284" r:id="rId100"/>
    <p:sldId id="1285" r:id="rId101"/>
    <p:sldId id="1286" r:id="rId102"/>
    <p:sldId id="1287" r:id="rId103"/>
    <p:sldId id="1288" r:id="rId104"/>
    <p:sldId id="1289" r:id="rId105"/>
    <p:sldId id="1290" r:id="rId106"/>
    <p:sldId id="1291" r:id="rId107"/>
    <p:sldId id="1292" r:id="rId108"/>
    <p:sldId id="1293" r:id="rId109"/>
    <p:sldId id="1295" r:id="rId110"/>
    <p:sldId id="1296" r:id="rId111"/>
    <p:sldId id="1297" r:id="rId112"/>
    <p:sldId id="1298" r:id="rId113"/>
    <p:sldId id="1299" r:id="rId114"/>
    <p:sldId id="1303" r:id="rId115"/>
    <p:sldId id="1300" r:id="rId116"/>
    <p:sldId id="1302" r:id="rId117"/>
    <p:sldId id="1387" r:id="rId118"/>
    <p:sldId id="1301" r:id="rId119"/>
    <p:sldId id="1388" r:id="rId120"/>
    <p:sldId id="1304" r:id="rId121"/>
    <p:sldId id="1305" r:id="rId122"/>
    <p:sldId id="1306" r:id="rId123"/>
    <p:sldId id="1307" r:id="rId124"/>
    <p:sldId id="1308" r:id="rId125"/>
    <p:sldId id="1389" r:id="rId126"/>
    <p:sldId id="1390" r:id="rId127"/>
    <p:sldId id="1404" r:id="rId128"/>
    <p:sldId id="1391" r:id="rId129"/>
    <p:sldId id="1392" r:id="rId130"/>
    <p:sldId id="1309" r:id="rId131"/>
    <p:sldId id="1312" r:id="rId132"/>
    <p:sldId id="1313" r:id="rId133"/>
    <p:sldId id="1314" r:id="rId134"/>
    <p:sldId id="1315" r:id="rId135"/>
    <p:sldId id="1165" r:id="rId136"/>
    <p:sldId id="1316" r:id="rId137"/>
    <p:sldId id="1317" r:id="rId138"/>
    <p:sldId id="1318" r:id="rId139"/>
    <p:sldId id="1319" r:id="rId140"/>
    <p:sldId id="1320" r:id="rId141"/>
    <p:sldId id="1171" r:id="rId142"/>
    <p:sldId id="1321" r:id="rId143"/>
    <p:sldId id="1322" r:id="rId144"/>
    <p:sldId id="1393" r:id="rId145"/>
    <p:sldId id="1394" r:id="rId146"/>
    <p:sldId id="1395" r:id="rId147"/>
    <p:sldId id="1396" r:id="rId148"/>
    <p:sldId id="1397" r:id="rId149"/>
    <p:sldId id="1398" r:id="rId150"/>
    <p:sldId id="1399" r:id="rId151"/>
    <p:sldId id="1400" r:id="rId152"/>
    <p:sldId id="1401" r:id="rId153"/>
    <p:sldId id="1402" r:id="rId154"/>
    <p:sldId id="1403" r:id="rId155"/>
    <p:sldId id="1323" r:id="rId156"/>
    <p:sldId id="1324" r:id="rId157"/>
    <p:sldId id="881" r:id="rId158"/>
    <p:sldId id="1328" r:id="rId159"/>
    <p:sldId id="1329" r:id="rId160"/>
    <p:sldId id="1405" r:id="rId161"/>
    <p:sldId id="1331" r:id="rId162"/>
    <p:sldId id="1332" r:id="rId163"/>
    <p:sldId id="1340" r:id="rId164"/>
    <p:sldId id="1341" r:id="rId165"/>
    <p:sldId id="1333" r:id="rId166"/>
    <p:sldId id="1342" r:id="rId167"/>
    <p:sldId id="1343" r:id="rId168"/>
    <p:sldId id="1344" r:id="rId169"/>
    <p:sldId id="1345" r:id="rId170"/>
    <p:sldId id="1346" r:id="rId171"/>
    <p:sldId id="1347" r:id="rId172"/>
    <p:sldId id="1348" r:id="rId173"/>
    <p:sldId id="1349" r:id="rId174"/>
    <p:sldId id="1406" r:id="rId175"/>
    <p:sldId id="1351" r:id="rId176"/>
    <p:sldId id="1194" r:id="rId177"/>
    <p:sldId id="1352" r:id="rId178"/>
    <p:sldId id="1353" r:id="rId179"/>
    <p:sldId id="1354" r:id="rId180"/>
    <p:sldId id="1355" r:id="rId181"/>
    <p:sldId id="1356" r:id="rId182"/>
    <p:sldId id="1357" r:id="rId183"/>
    <p:sldId id="1358" r:id="rId184"/>
    <p:sldId id="1359" r:id="rId185"/>
    <p:sldId id="1360" r:id="rId186"/>
    <p:sldId id="1361" r:id="rId187"/>
    <p:sldId id="1362" r:id="rId188"/>
    <p:sldId id="1363" r:id="rId189"/>
    <p:sldId id="1364" r:id="rId190"/>
    <p:sldId id="1365" r:id="rId191"/>
    <p:sldId id="1366" r:id="rId192"/>
    <p:sldId id="1367" r:id="rId193"/>
    <p:sldId id="1368" r:id="rId194"/>
    <p:sldId id="1418" r:id="rId195"/>
    <p:sldId id="1369" r:id="rId196"/>
    <p:sldId id="1370" r:id="rId197"/>
    <p:sldId id="1371" r:id="rId198"/>
    <p:sldId id="1372" r:id="rId199"/>
    <p:sldId id="1373" r:id="rId200"/>
    <p:sldId id="1374" r:id="rId201"/>
    <p:sldId id="1375" r:id="rId202"/>
    <p:sldId id="1376" r:id="rId203"/>
    <p:sldId id="1377" r:id="rId204"/>
    <p:sldId id="1378" r:id="rId205"/>
    <p:sldId id="1379" r:id="rId206"/>
    <p:sldId id="1380" r:id="rId207"/>
    <p:sldId id="1381" r:id="rId208"/>
    <p:sldId id="1382" r:id="rId209"/>
    <p:sldId id="1383" r:id="rId2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A01739-89E7-A14D-A1C7-426E644FB9DB}">
          <p14:sldIdLst>
            <p14:sldId id="257"/>
            <p14:sldId id="1127"/>
            <p14:sldId id="1419"/>
            <p14:sldId id="1420"/>
            <p14:sldId id="1407"/>
            <p14:sldId id="1408"/>
            <p14:sldId id="1409"/>
            <p14:sldId id="1410"/>
            <p14:sldId id="1411"/>
            <p14:sldId id="1412"/>
            <p14:sldId id="1413"/>
            <p14:sldId id="1414"/>
            <p14:sldId id="1415"/>
            <p14:sldId id="1416"/>
            <p14:sldId id="602"/>
            <p14:sldId id="1129"/>
            <p14:sldId id="1128"/>
            <p14:sldId id="1208"/>
            <p14:sldId id="1209"/>
            <p14:sldId id="617"/>
            <p14:sldId id="1211"/>
            <p14:sldId id="621"/>
            <p14:sldId id="1212"/>
            <p14:sldId id="628"/>
            <p14:sldId id="1213"/>
            <p14:sldId id="1132"/>
            <p14:sldId id="1214"/>
            <p14:sldId id="1215"/>
            <p14:sldId id="1216"/>
            <p14:sldId id="1217"/>
            <p14:sldId id="1218"/>
            <p14:sldId id="1219"/>
            <p14:sldId id="1220"/>
            <p14:sldId id="1221"/>
            <p14:sldId id="1222"/>
            <p14:sldId id="1223"/>
            <p14:sldId id="1224"/>
            <p14:sldId id="1136"/>
            <p14:sldId id="1225"/>
            <p14:sldId id="594"/>
            <p14:sldId id="1226"/>
            <p14:sldId id="1227"/>
            <p14:sldId id="1228"/>
            <p14:sldId id="1229"/>
            <p14:sldId id="1230"/>
            <p14:sldId id="1231"/>
            <p14:sldId id="1236"/>
            <p14:sldId id="1232"/>
            <p14:sldId id="1237"/>
            <p14:sldId id="1238"/>
            <p14:sldId id="1239"/>
            <p14:sldId id="1240"/>
            <p14:sldId id="1241"/>
            <p14:sldId id="1242"/>
            <p14:sldId id="1243"/>
            <p14:sldId id="1244"/>
            <p14:sldId id="1246"/>
            <p14:sldId id="1245"/>
            <p14:sldId id="1384"/>
            <p14:sldId id="1247"/>
            <p14:sldId id="1248"/>
            <p14:sldId id="1249"/>
            <p14:sldId id="1250"/>
            <p14:sldId id="1251"/>
            <p14:sldId id="1253"/>
            <p14:sldId id="1252"/>
            <p14:sldId id="1254"/>
            <p14:sldId id="1255"/>
            <p14:sldId id="1256"/>
            <p14:sldId id="1257"/>
            <p14:sldId id="1258"/>
            <p14:sldId id="1259"/>
            <p14:sldId id="1260"/>
            <p14:sldId id="1263"/>
            <p14:sldId id="1261"/>
            <p14:sldId id="1267"/>
            <p14:sldId id="1268"/>
            <p14:sldId id="1269"/>
            <p14:sldId id="1270"/>
            <p14:sldId id="1271"/>
            <p14:sldId id="1272"/>
            <p14:sldId id="1273"/>
            <p14:sldId id="1274"/>
            <p14:sldId id="1275"/>
            <p14:sldId id="1276"/>
            <p14:sldId id="1277"/>
            <p14:sldId id="1278"/>
            <p14:sldId id="1149"/>
            <p14:sldId id="1279"/>
            <p14:sldId id="1385"/>
            <p14:sldId id="1280"/>
            <p14:sldId id="1281"/>
            <p14:sldId id="1386"/>
            <p14:sldId id="1283"/>
            <p14:sldId id="1284"/>
            <p14:sldId id="1285"/>
            <p14:sldId id="1286"/>
            <p14:sldId id="1287"/>
            <p14:sldId id="1288"/>
            <p14:sldId id="1289"/>
            <p14:sldId id="1290"/>
            <p14:sldId id="1291"/>
            <p14:sldId id="1292"/>
            <p14:sldId id="1293"/>
            <p14:sldId id="1295"/>
            <p14:sldId id="1296"/>
            <p14:sldId id="1297"/>
            <p14:sldId id="1298"/>
            <p14:sldId id="1299"/>
            <p14:sldId id="1303"/>
            <p14:sldId id="1300"/>
            <p14:sldId id="1302"/>
            <p14:sldId id="1387"/>
            <p14:sldId id="1301"/>
            <p14:sldId id="1388"/>
            <p14:sldId id="1304"/>
            <p14:sldId id="1305"/>
            <p14:sldId id="1306"/>
            <p14:sldId id="1307"/>
            <p14:sldId id="1308"/>
            <p14:sldId id="1389"/>
            <p14:sldId id="1390"/>
            <p14:sldId id="1404"/>
            <p14:sldId id="1391"/>
            <p14:sldId id="1392"/>
            <p14:sldId id="1309"/>
            <p14:sldId id="1312"/>
            <p14:sldId id="1313"/>
            <p14:sldId id="1314"/>
            <p14:sldId id="1315"/>
            <p14:sldId id="1165"/>
            <p14:sldId id="1316"/>
            <p14:sldId id="1317"/>
            <p14:sldId id="1318"/>
            <p14:sldId id="1319"/>
            <p14:sldId id="1320"/>
            <p14:sldId id="1171"/>
            <p14:sldId id="1321"/>
            <p14:sldId id="1322"/>
            <p14:sldId id="1393"/>
            <p14:sldId id="1394"/>
            <p14:sldId id="1395"/>
            <p14:sldId id="1396"/>
            <p14:sldId id="1397"/>
            <p14:sldId id="1398"/>
            <p14:sldId id="1399"/>
            <p14:sldId id="1400"/>
            <p14:sldId id="1401"/>
            <p14:sldId id="1402"/>
            <p14:sldId id="1403"/>
            <p14:sldId id="1323"/>
            <p14:sldId id="1324"/>
            <p14:sldId id="881"/>
            <p14:sldId id="1328"/>
            <p14:sldId id="1329"/>
            <p14:sldId id="1405"/>
            <p14:sldId id="1331"/>
            <p14:sldId id="1332"/>
            <p14:sldId id="1340"/>
            <p14:sldId id="1341"/>
            <p14:sldId id="1333"/>
            <p14:sldId id="1342"/>
            <p14:sldId id="1343"/>
            <p14:sldId id="1344"/>
            <p14:sldId id="1345"/>
            <p14:sldId id="1346"/>
            <p14:sldId id="1347"/>
            <p14:sldId id="1348"/>
            <p14:sldId id="1349"/>
            <p14:sldId id="1406"/>
            <p14:sldId id="1351"/>
            <p14:sldId id="1194"/>
            <p14:sldId id="1352"/>
            <p14:sldId id="1353"/>
            <p14:sldId id="1354"/>
            <p14:sldId id="1355"/>
            <p14:sldId id="1356"/>
            <p14:sldId id="1357"/>
            <p14:sldId id="1358"/>
            <p14:sldId id="1359"/>
            <p14:sldId id="1360"/>
            <p14:sldId id="1361"/>
            <p14:sldId id="1362"/>
            <p14:sldId id="1363"/>
            <p14:sldId id="1364"/>
            <p14:sldId id="1365"/>
            <p14:sldId id="1366"/>
            <p14:sldId id="1367"/>
            <p14:sldId id="1368"/>
            <p14:sldId id="1418"/>
          </p14:sldIdLst>
        </p14:section>
        <p14:section name="Teacher Instructions" id="{C5F01435-1456-594E-8DFA-731DB9446D88}">
          <p14:sldIdLst>
            <p14:sldId id="1369"/>
            <p14:sldId id="1370"/>
            <p14:sldId id="1371"/>
            <p14:sldId id="1372"/>
            <p14:sldId id="1373"/>
            <p14:sldId id="1374"/>
            <p14:sldId id="1375"/>
            <p14:sldId id="1376"/>
            <p14:sldId id="1377"/>
            <p14:sldId id="1378"/>
            <p14:sldId id="1379"/>
            <p14:sldId id="1380"/>
            <p14:sldId id="1381"/>
            <p14:sldId id="1382"/>
            <p14:sldId id="13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D41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56"/>
    <p:restoredTop sz="91844"/>
  </p:normalViewPr>
  <p:slideViewPr>
    <p:cSldViewPr snapToGrid="0" snapToObjects="1" showGuides="1">
      <p:cViewPr varScale="1">
        <p:scale>
          <a:sx n="100" d="100"/>
          <a:sy n="100" d="100"/>
        </p:scale>
        <p:origin x="9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63" Type="http://schemas.openxmlformats.org/officeDocument/2006/relationships/slide" Target="slides/slide58.xml"/><Relationship Id="rId84" Type="http://schemas.openxmlformats.org/officeDocument/2006/relationships/slide" Target="slides/slide79.xml"/><Relationship Id="rId138" Type="http://schemas.openxmlformats.org/officeDocument/2006/relationships/slide" Target="slides/slide133.xml"/><Relationship Id="rId159" Type="http://schemas.openxmlformats.org/officeDocument/2006/relationships/slide" Target="slides/slide154.xml"/><Relationship Id="rId170" Type="http://schemas.openxmlformats.org/officeDocument/2006/relationships/slide" Target="slides/slide165.xml"/><Relationship Id="rId191" Type="http://schemas.openxmlformats.org/officeDocument/2006/relationships/slide" Target="slides/slide186.xml"/><Relationship Id="rId205" Type="http://schemas.openxmlformats.org/officeDocument/2006/relationships/slide" Target="slides/slide200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53" Type="http://schemas.openxmlformats.org/officeDocument/2006/relationships/slide" Target="slides/slide48.xml"/><Relationship Id="rId74" Type="http://schemas.openxmlformats.org/officeDocument/2006/relationships/slide" Target="slides/slide69.xml"/><Relationship Id="rId128" Type="http://schemas.openxmlformats.org/officeDocument/2006/relationships/slide" Target="slides/slide123.xml"/><Relationship Id="rId149" Type="http://schemas.openxmlformats.org/officeDocument/2006/relationships/slide" Target="slides/slide144.xml"/><Relationship Id="rId5" Type="http://schemas.openxmlformats.org/officeDocument/2006/relationships/slideMaster" Target="slideMasters/slideMaster1.xml"/><Relationship Id="rId95" Type="http://schemas.openxmlformats.org/officeDocument/2006/relationships/slide" Target="slides/slide90.xml"/><Relationship Id="rId160" Type="http://schemas.openxmlformats.org/officeDocument/2006/relationships/slide" Target="slides/slide155.xml"/><Relationship Id="rId181" Type="http://schemas.openxmlformats.org/officeDocument/2006/relationships/slide" Target="slides/slide176.xml"/><Relationship Id="rId22" Type="http://schemas.openxmlformats.org/officeDocument/2006/relationships/slide" Target="slides/slide17.xml"/><Relationship Id="rId43" Type="http://schemas.openxmlformats.org/officeDocument/2006/relationships/slide" Target="slides/slide38.xml"/><Relationship Id="rId64" Type="http://schemas.openxmlformats.org/officeDocument/2006/relationships/slide" Target="slides/slide59.xml"/><Relationship Id="rId118" Type="http://schemas.openxmlformats.org/officeDocument/2006/relationships/slide" Target="slides/slide113.xml"/><Relationship Id="rId139" Type="http://schemas.openxmlformats.org/officeDocument/2006/relationships/slide" Target="slides/slide134.xml"/><Relationship Id="rId85" Type="http://schemas.openxmlformats.org/officeDocument/2006/relationships/slide" Target="slides/slide80.xml"/><Relationship Id="rId150" Type="http://schemas.openxmlformats.org/officeDocument/2006/relationships/slide" Target="slides/slide145.xml"/><Relationship Id="rId171" Type="http://schemas.openxmlformats.org/officeDocument/2006/relationships/slide" Target="slides/slide166.xml"/><Relationship Id="rId192" Type="http://schemas.openxmlformats.org/officeDocument/2006/relationships/slide" Target="slides/slide187.xml"/><Relationship Id="rId206" Type="http://schemas.openxmlformats.org/officeDocument/2006/relationships/slide" Target="slides/slide201.xml"/><Relationship Id="rId12" Type="http://schemas.openxmlformats.org/officeDocument/2006/relationships/slide" Target="slides/slide7.xml"/><Relationship Id="rId33" Type="http://schemas.openxmlformats.org/officeDocument/2006/relationships/slide" Target="slides/slide28.xml"/><Relationship Id="rId108" Type="http://schemas.openxmlformats.org/officeDocument/2006/relationships/slide" Target="slides/slide103.xml"/><Relationship Id="rId129" Type="http://schemas.openxmlformats.org/officeDocument/2006/relationships/slide" Target="slides/slide124.xml"/><Relationship Id="rId54" Type="http://schemas.openxmlformats.org/officeDocument/2006/relationships/slide" Target="slides/slide49.xml"/><Relationship Id="rId75" Type="http://schemas.openxmlformats.org/officeDocument/2006/relationships/slide" Target="slides/slide70.xml"/><Relationship Id="rId96" Type="http://schemas.openxmlformats.org/officeDocument/2006/relationships/slide" Target="slides/slide91.xml"/><Relationship Id="rId140" Type="http://schemas.openxmlformats.org/officeDocument/2006/relationships/slide" Target="slides/slide135.xml"/><Relationship Id="rId161" Type="http://schemas.openxmlformats.org/officeDocument/2006/relationships/slide" Target="slides/slide156.xml"/><Relationship Id="rId182" Type="http://schemas.openxmlformats.org/officeDocument/2006/relationships/slide" Target="slides/slide177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119" Type="http://schemas.openxmlformats.org/officeDocument/2006/relationships/slide" Target="slides/slide114.xml"/><Relationship Id="rId44" Type="http://schemas.openxmlformats.org/officeDocument/2006/relationships/slide" Target="slides/slide39.xml"/><Relationship Id="rId65" Type="http://schemas.openxmlformats.org/officeDocument/2006/relationships/slide" Target="slides/slide60.xml"/><Relationship Id="rId86" Type="http://schemas.openxmlformats.org/officeDocument/2006/relationships/slide" Target="slides/slide81.xml"/><Relationship Id="rId130" Type="http://schemas.openxmlformats.org/officeDocument/2006/relationships/slide" Target="slides/slide125.xml"/><Relationship Id="rId151" Type="http://schemas.openxmlformats.org/officeDocument/2006/relationships/slide" Target="slides/slide146.xml"/><Relationship Id="rId172" Type="http://schemas.openxmlformats.org/officeDocument/2006/relationships/slide" Target="slides/slide167.xml"/><Relationship Id="rId193" Type="http://schemas.openxmlformats.org/officeDocument/2006/relationships/slide" Target="slides/slide188.xml"/><Relationship Id="rId207" Type="http://schemas.openxmlformats.org/officeDocument/2006/relationships/slide" Target="slides/slide202.xml"/><Relationship Id="rId13" Type="http://schemas.openxmlformats.org/officeDocument/2006/relationships/slide" Target="slides/slide8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20" Type="http://schemas.openxmlformats.org/officeDocument/2006/relationships/slide" Target="slides/slide115.xml"/><Relationship Id="rId141" Type="http://schemas.openxmlformats.org/officeDocument/2006/relationships/slide" Target="slides/slide136.xml"/><Relationship Id="rId7" Type="http://schemas.openxmlformats.org/officeDocument/2006/relationships/slide" Target="slides/slide2.xml"/><Relationship Id="rId162" Type="http://schemas.openxmlformats.org/officeDocument/2006/relationships/slide" Target="slides/slide157.xml"/><Relationship Id="rId183" Type="http://schemas.openxmlformats.org/officeDocument/2006/relationships/slide" Target="slides/slide178.xml"/><Relationship Id="rId24" Type="http://schemas.openxmlformats.org/officeDocument/2006/relationships/slide" Target="slides/slide19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31" Type="http://schemas.openxmlformats.org/officeDocument/2006/relationships/slide" Target="slides/slide126.xml"/><Relationship Id="rId152" Type="http://schemas.openxmlformats.org/officeDocument/2006/relationships/slide" Target="slides/slide147.xml"/><Relationship Id="rId173" Type="http://schemas.openxmlformats.org/officeDocument/2006/relationships/slide" Target="slides/slide168.xml"/><Relationship Id="rId194" Type="http://schemas.openxmlformats.org/officeDocument/2006/relationships/slide" Target="slides/slide189.xml"/><Relationship Id="rId208" Type="http://schemas.openxmlformats.org/officeDocument/2006/relationships/slide" Target="slides/slide203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147" Type="http://schemas.openxmlformats.org/officeDocument/2006/relationships/slide" Target="slides/slide142.xml"/><Relationship Id="rId168" Type="http://schemas.openxmlformats.org/officeDocument/2006/relationships/slide" Target="slides/slide163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142" Type="http://schemas.openxmlformats.org/officeDocument/2006/relationships/slide" Target="slides/slide137.xml"/><Relationship Id="rId163" Type="http://schemas.openxmlformats.org/officeDocument/2006/relationships/slide" Target="slides/slide158.xml"/><Relationship Id="rId184" Type="http://schemas.openxmlformats.org/officeDocument/2006/relationships/slide" Target="slides/slide179.xml"/><Relationship Id="rId189" Type="http://schemas.openxmlformats.org/officeDocument/2006/relationships/slide" Target="slides/slide184.xml"/><Relationship Id="rId3" Type="http://schemas.openxmlformats.org/officeDocument/2006/relationships/customXml" Target="../customXml/item3.xml"/><Relationship Id="rId214" Type="http://schemas.openxmlformats.org/officeDocument/2006/relationships/theme" Target="theme/theme1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137" Type="http://schemas.openxmlformats.org/officeDocument/2006/relationships/slide" Target="slides/slide132.xml"/><Relationship Id="rId158" Type="http://schemas.openxmlformats.org/officeDocument/2006/relationships/slide" Target="slides/slide153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53" Type="http://schemas.openxmlformats.org/officeDocument/2006/relationships/slide" Target="slides/slide148.xml"/><Relationship Id="rId174" Type="http://schemas.openxmlformats.org/officeDocument/2006/relationships/slide" Target="slides/slide169.xml"/><Relationship Id="rId179" Type="http://schemas.openxmlformats.org/officeDocument/2006/relationships/slide" Target="slides/slide174.xml"/><Relationship Id="rId195" Type="http://schemas.openxmlformats.org/officeDocument/2006/relationships/slide" Target="slides/slide190.xml"/><Relationship Id="rId209" Type="http://schemas.openxmlformats.org/officeDocument/2006/relationships/slide" Target="slides/slide204.xml"/><Relationship Id="rId190" Type="http://schemas.openxmlformats.org/officeDocument/2006/relationships/slide" Target="slides/slide185.xml"/><Relationship Id="rId204" Type="http://schemas.openxmlformats.org/officeDocument/2006/relationships/slide" Target="slides/slide199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27" Type="http://schemas.openxmlformats.org/officeDocument/2006/relationships/slide" Target="slides/slide12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143" Type="http://schemas.openxmlformats.org/officeDocument/2006/relationships/slide" Target="slides/slide138.xml"/><Relationship Id="rId148" Type="http://schemas.openxmlformats.org/officeDocument/2006/relationships/slide" Target="slides/slide143.xml"/><Relationship Id="rId164" Type="http://schemas.openxmlformats.org/officeDocument/2006/relationships/slide" Target="slides/slide159.xml"/><Relationship Id="rId169" Type="http://schemas.openxmlformats.org/officeDocument/2006/relationships/slide" Target="slides/slide164.xml"/><Relationship Id="rId185" Type="http://schemas.openxmlformats.org/officeDocument/2006/relationships/slide" Target="slides/slide180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80" Type="http://schemas.openxmlformats.org/officeDocument/2006/relationships/slide" Target="slides/slide175.xml"/><Relationship Id="rId210" Type="http://schemas.openxmlformats.org/officeDocument/2006/relationships/slide" Target="slides/slide205.xml"/><Relationship Id="rId215" Type="http://schemas.openxmlformats.org/officeDocument/2006/relationships/tableStyles" Target="tableStyles.xml"/><Relationship Id="rId26" Type="http://schemas.openxmlformats.org/officeDocument/2006/relationships/slide" Target="slides/slide21.xml"/><Relationship Id="rId47" Type="http://schemas.openxmlformats.org/officeDocument/2006/relationships/slide" Target="slides/slide42.xml"/><Relationship Id="rId68" Type="http://schemas.openxmlformats.org/officeDocument/2006/relationships/slide" Target="slides/slide63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slide" Target="slides/slide128.xml"/><Relationship Id="rId154" Type="http://schemas.openxmlformats.org/officeDocument/2006/relationships/slide" Target="slides/slide149.xml"/><Relationship Id="rId175" Type="http://schemas.openxmlformats.org/officeDocument/2006/relationships/slide" Target="slides/slide170.xml"/><Relationship Id="rId196" Type="http://schemas.openxmlformats.org/officeDocument/2006/relationships/slide" Target="slides/slide191.xml"/><Relationship Id="rId200" Type="http://schemas.openxmlformats.org/officeDocument/2006/relationships/slide" Target="slides/slide195.xml"/><Relationship Id="rId16" Type="http://schemas.openxmlformats.org/officeDocument/2006/relationships/slide" Target="slides/slide11.xml"/><Relationship Id="rId37" Type="http://schemas.openxmlformats.org/officeDocument/2006/relationships/slide" Target="slides/slide32.xml"/><Relationship Id="rId58" Type="http://schemas.openxmlformats.org/officeDocument/2006/relationships/slide" Target="slides/slide53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44" Type="http://schemas.openxmlformats.org/officeDocument/2006/relationships/slide" Target="slides/slide139.xml"/><Relationship Id="rId90" Type="http://schemas.openxmlformats.org/officeDocument/2006/relationships/slide" Target="slides/slide85.xml"/><Relationship Id="rId165" Type="http://schemas.openxmlformats.org/officeDocument/2006/relationships/slide" Target="slides/slide160.xml"/><Relationship Id="rId186" Type="http://schemas.openxmlformats.org/officeDocument/2006/relationships/slide" Target="slides/slide181.xml"/><Relationship Id="rId211" Type="http://schemas.openxmlformats.org/officeDocument/2006/relationships/notesMaster" Target="notesMasters/notesMaster1.xml"/><Relationship Id="rId27" Type="http://schemas.openxmlformats.org/officeDocument/2006/relationships/slide" Target="slides/slide22.xml"/><Relationship Id="rId48" Type="http://schemas.openxmlformats.org/officeDocument/2006/relationships/slide" Target="slides/slide43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34" Type="http://schemas.openxmlformats.org/officeDocument/2006/relationships/slide" Target="slides/slide129.xml"/><Relationship Id="rId80" Type="http://schemas.openxmlformats.org/officeDocument/2006/relationships/slide" Target="slides/slide75.xml"/><Relationship Id="rId155" Type="http://schemas.openxmlformats.org/officeDocument/2006/relationships/slide" Target="slides/slide150.xml"/><Relationship Id="rId176" Type="http://schemas.openxmlformats.org/officeDocument/2006/relationships/slide" Target="slides/slide171.xml"/><Relationship Id="rId197" Type="http://schemas.openxmlformats.org/officeDocument/2006/relationships/slide" Target="slides/slide192.xml"/><Relationship Id="rId201" Type="http://schemas.openxmlformats.org/officeDocument/2006/relationships/slide" Target="slides/slide196.xml"/><Relationship Id="rId17" Type="http://schemas.openxmlformats.org/officeDocument/2006/relationships/slide" Target="slides/slide12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24" Type="http://schemas.openxmlformats.org/officeDocument/2006/relationships/slide" Target="slides/slide119.xml"/><Relationship Id="rId70" Type="http://schemas.openxmlformats.org/officeDocument/2006/relationships/slide" Target="slides/slide65.xml"/><Relationship Id="rId91" Type="http://schemas.openxmlformats.org/officeDocument/2006/relationships/slide" Target="slides/slide86.xml"/><Relationship Id="rId145" Type="http://schemas.openxmlformats.org/officeDocument/2006/relationships/slide" Target="slides/slide140.xml"/><Relationship Id="rId166" Type="http://schemas.openxmlformats.org/officeDocument/2006/relationships/slide" Target="slides/slide161.xml"/><Relationship Id="rId187" Type="http://schemas.openxmlformats.org/officeDocument/2006/relationships/slide" Target="slides/slide182.xml"/><Relationship Id="rId1" Type="http://schemas.openxmlformats.org/officeDocument/2006/relationships/customXml" Target="../customXml/item1.xml"/><Relationship Id="rId212" Type="http://schemas.openxmlformats.org/officeDocument/2006/relationships/presProps" Target="presProps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60" Type="http://schemas.openxmlformats.org/officeDocument/2006/relationships/slide" Target="slides/slide55.xml"/><Relationship Id="rId81" Type="http://schemas.openxmlformats.org/officeDocument/2006/relationships/slide" Target="slides/slide76.xml"/><Relationship Id="rId135" Type="http://schemas.openxmlformats.org/officeDocument/2006/relationships/slide" Target="slides/slide130.xml"/><Relationship Id="rId156" Type="http://schemas.openxmlformats.org/officeDocument/2006/relationships/slide" Target="slides/slide151.xml"/><Relationship Id="rId177" Type="http://schemas.openxmlformats.org/officeDocument/2006/relationships/slide" Target="slides/slide172.xml"/><Relationship Id="rId198" Type="http://schemas.openxmlformats.org/officeDocument/2006/relationships/slide" Target="slides/slide193.xml"/><Relationship Id="rId202" Type="http://schemas.openxmlformats.org/officeDocument/2006/relationships/slide" Target="slides/slide197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50" Type="http://schemas.openxmlformats.org/officeDocument/2006/relationships/slide" Target="slides/slide45.xml"/><Relationship Id="rId104" Type="http://schemas.openxmlformats.org/officeDocument/2006/relationships/slide" Target="slides/slide99.xml"/><Relationship Id="rId125" Type="http://schemas.openxmlformats.org/officeDocument/2006/relationships/slide" Target="slides/slide120.xml"/><Relationship Id="rId146" Type="http://schemas.openxmlformats.org/officeDocument/2006/relationships/slide" Target="slides/slide141.xml"/><Relationship Id="rId167" Type="http://schemas.openxmlformats.org/officeDocument/2006/relationships/slide" Target="slides/slide162.xml"/><Relationship Id="rId188" Type="http://schemas.openxmlformats.org/officeDocument/2006/relationships/slide" Target="slides/slide183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13" Type="http://schemas.openxmlformats.org/officeDocument/2006/relationships/viewProps" Target="viewProps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40" Type="http://schemas.openxmlformats.org/officeDocument/2006/relationships/slide" Target="slides/slide35.xml"/><Relationship Id="rId115" Type="http://schemas.openxmlformats.org/officeDocument/2006/relationships/slide" Target="slides/slide110.xml"/><Relationship Id="rId136" Type="http://schemas.openxmlformats.org/officeDocument/2006/relationships/slide" Target="slides/slide131.xml"/><Relationship Id="rId157" Type="http://schemas.openxmlformats.org/officeDocument/2006/relationships/slide" Target="slides/slide152.xml"/><Relationship Id="rId178" Type="http://schemas.openxmlformats.org/officeDocument/2006/relationships/slide" Target="slides/slide173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9" Type="http://schemas.openxmlformats.org/officeDocument/2006/relationships/slide" Target="slides/slide194.xml"/><Relationship Id="rId203" Type="http://schemas.openxmlformats.org/officeDocument/2006/relationships/slide" Target="slides/slide19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0B994-175D-1F4D-AAAF-A7D442664A87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42E52-36FF-A241-B71F-ABA947B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17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2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L. </a:t>
            </a:r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Zell</a:t>
            </a:r>
            <a:r>
              <a:rPr lang="en-AU" baseline="0"/>
              <a:t>, Copyright Commonwealth of Australia (GBRMPA)</a:t>
            </a:r>
            <a:endParaRPr lang="en-AU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729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Optional: Replace </a:t>
            </a:r>
            <a:r>
              <a:rPr lang="en-AU" dirty="0" smtClean="0"/>
              <a:t>with </a:t>
            </a:r>
            <a:r>
              <a:rPr lang="en-AU" dirty="0"/>
              <a:t>pictures of your operation and your Master </a:t>
            </a:r>
            <a:r>
              <a:rPr lang="en-AU" dirty="0" smtClean="0"/>
              <a:t>reef guide/s </a:t>
            </a:r>
            <a:r>
              <a:rPr lang="en-AU" dirty="0"/>
              <a:t>here.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</a:t>
            </a:r>
            <a:r>
              <a:rPr lang="en-AU" baseline="0" dirty="0"/>
              <a:t> Knapton,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848037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A. Simmonds,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5945837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985913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399014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173913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581412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b="0" i="0" dirty="0">
                <a:solidFill>
                  <a:srgbClr val="FFFFFF"/>
                </a:solidFill>
                <a:effectLst/>
                <a:latin typeface="apercu-pro"/>
              </a:rPr>
              <a:t>Hawksbill turtle (Eretmochelys imbricata) swimming underwater, Nosy Be, North Madagascar. Image: </a:t>
            </a:r>
            <a:r>
              <a:rPr lang="en-AU" b="0" i="0" dirty="0" err="1">
                <a:solidFill>
                  <a:srgbClr val="FFFFFF"/>
                </a:solidFill>
                <a:effectLst/>
                <a:latin typeface="apercu-pro"/>
              </a:rPr>
              <a:t>naturepl.com</a:t>
            </a:r>
            <a:r>
              <a:rPr lang="en-AU" b="0" i="0" dirty="0">
                <a:solidFill>
                  <a:srgbClr val="FFFFFF"/>
                </a:solidFill>
                <a:effectLst/>
                <a:latin typeface="apercu-pro"/>
              </a:rPr>
              <a:t> / </a:t>
            </a:r>
            <a:r>
              <a:rPr lang="en-AU" b="0" i="0" dirty="0" err="1">
                <a:solidFill>
                  <a:srgbClr val="FFFFFF"/>
                </a:solidFill>
                <a:effectLst/>
                <a:latin typeface="apercu-pro"/>
              </a:rPr>
              <a:t>Inaki</a:t>
            </a:r>
            <a:r>
              <a:rPr lang="en-AU" b="0" i="0" dirty="0">
                <a:solidFill>
                  <a:srgbClr val="FFFFFF"/>
                </a:solidFill>
                <a:effectLst/>
                <a:latin typeface="apercu-pro"/>
              </a:rPr>
              <a:t> </a:t>
            </a:r>
            <a:r>
              <a:rPr lang="en-AU" b="0" i="0" dirty="0" err="1">
                <a:solidFill>
                  <a:srgbClr val="FFFFFF"/>
                </a:solidFill>
                <a:effectLst/>
                <a:latin typeface="apercu-pro"/>
              </a:rPr>
              <a:t>Relanzon</a:t>
            </a:r>
            <a:r>
              <a:rPr lang="en-AU" b="0" i="0" dirty="0">
                <a:solidFill>
                  <a:srgbClr val="FFFFFF"/>
                </a:solidFill>
                <a:effectLst/>
                <a:latin typeface="apercu-pro"/>
              </a:rPr>
              <a:t> / WWF</a:t>
            </a:r>
            <a:r>
              <a:rPr lang="en-AU" dirty="0"/>
              <a:t/>
            </a:r>
            <a:br>
              <a:rPr lang="en-AU" dirty="0"/>
            </a:br>
            <a:r>
              <a:rPr lang="en-AU" b="0" i="0" dirty="0">
                <a:effectLst/>
                <a:latin typeface="apercu-pro"/>
              </a:rPr>
              <a:t>© </a:t>
            </a:r>
            <a:r>
              <a:rPr lang="en-AU" b="0" i="0" dirty="0" err="1">
                <a:effectLst/>
                <a:latin typeface="apercu-pro"/>
              </a:rPr>
              <a:t>naturepl.com</a:t>
            </a:r>
            <a:r>
              <a:rPr lang="en-AU" b="0" i="0" dirty="0">
                <a:effectLst/>
                <a:latin typeface="apercu-pro"/>
              </a:rPr>
              <a:t> / </a:t>
            </a:r>
            <a:r>
              <a:rPr lang="en-AU" b="0" i="0" dirty="0" err="1">
                <a:effectLst/>
                <a:latin typeface="apercu-pro"/>
              </a:rPr>
              <a:t>Inaki</a:t>
            </a:r>
            <a:r>
              <a:rPr lang="en-AU" b="0" i="0" dirty="0">
                <a:effectLst/>
                <a:latin typeface="apercu-pro"/>
              </a:rPr>
              <a:t> </a:t>
            </a:r>
            <a:r>
              <a:rPr lang="en-AU" b="0" i="0" dirty="0" err="1">
                <a:effectLst/>
                <a:latin typeface="apercu-pro"/>
              </a:rPr>
              <a:t>Relanzon</a:t>
            </a:r>
            <a:r>
              <a:rPr lang="en-AU" b="0" i="0" dirty="0">
                <a:effectLst/>
                <a:latin typeface="apercu-pro"/>
              </a:rPr>
              <a:t> / WWF   Source: https://</a:t>
            </a:r>
            <a:r>
              <a:rPr lang="en-AU" b="0" i="0" dirty="0" err="1">
                <a:effectLst/>
                <a:latin typeface="apercu-pro"/>
              </a:rPr>
              <a:t>australian.museum</a:t>
            </a:r>
            <a:r>
              <a:rPr lang="en-AU" b="0" i="0" dirty="0">
                <a:effectLst/>
                <a:latin typeface="apercu-pro"/>
              </a:rPr>
              <a:t>/learn/animals/reptiles/hawksbill-sea-turtle/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894586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137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66110794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Simmons,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613047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054246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Simmons,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9891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Johnson, Copyright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3941209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They spend their entire lives in the water, except for when they breed. Turtle breeding season is over summer. Turtles do not breed until they are 30 years of</a:t>
            </a:r>
            <a:r>
              <a:rPr lang="en-AU" dirty="0"/>
              <a:t> </a:t>
            </a:r>
            <a:r>
              <a:rPr lang="en-US" dirty="0"/>
              <a:t>age. They swim back to the same place they were born, sometimes 1000s of kilometers away, to find a mate and become pregnant. </a:t>
            </a:r>
            <a:r>
              <a:rPr lang="en-AU" dirty="0"/>
              <a:t>Image: J. Jones, Copyright Commonwealth</a:t>
            </a:r>
            <a:r>
              <a:rPr lang="en-AU" baseline="0" dirty="0"/>
              <a:t>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935721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After a few weeks of pregnancy, during the night, they climb up on the beach, dig a nest about 1 </a:t>
            </a:r>
            <a:r>
              <a:rPr lang="en-US" dirty="0" err="1"/>
              <a:t>metre</a:t>
            </a:r>
            <a:r>
              <a:rPr lang="en-US" dirty="0"/>
              <a:t> deep, and lay 50-150 eggs that look like ping-pong balls.</a:t>
            </a:r>
            <a:r>
              <a:rPr lang="en-AU" dirty="0"/>
              <a:t> Image: L. Zell,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495334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She can spend 4 to 6 hours on the beach. It looks exhausting. </a:t>
            </a:r>
            <a:r>
              <a:rPr lang="en-AU" dirty="0"/>
              <a:t>Image: J. Jones,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541505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Once the eggs are laid, the mother covers the nest and returns to the water. </a:t>
            </a:r>
            <a:r>
              <a:rPr lang="en-AU" dirty="0"/>
              <a:t>Image: C. </a:t>
            </a:r>
            <a:r>
              <a:rPr lang="en-AU" dirty="0" err="1"/>
              <a:t>Moltzen</a:t>
            </a:r>
            <a:r>
              <a:rPr lang="en-AU" dirty="0"/>
              <a:t>, Copyright Commonwealth</a:t>
            </a:r>
            <a:r>
              <a:rPr lang="en-AU" baseline="0" dirty="0"/>
              <a:t>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16119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Turner,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179657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Turner,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049928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Turner,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779984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Turner,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790383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</a:t>
            </a:r>
            <a:r>
              <a:rPr lang="en-AU" dirty="0" err="1"/>
              <a:t>joYlPlQqdAA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10206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541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D. Shultz, Copyright Commonwealth</a:t>
            </a:r>
            <a:r>
              <a:rPr lang="en-AU" baseline="0" dirty="0"/>
              <a:t> of Australia (GBRMPA)</a:t>
            </a:r>
            <a:r>
              <a:rPr lang="en-AU" dirty="0"/>
              <a:t>. Divers collecting Crown of Thorns Starfish that eat coral.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1109304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https://theconversation.com/ghostnets-fish-on-marine-rubbish-threatens-northern-australian-turtles-11585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153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32071692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Turner,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01742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931527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</a:t>
            </a:r>
            <a:r>
              <a:rPr lang="en-AU" baseline="0" dirty="0"/>
              <a:t> </a:t>
            </a:r>
            <a:r>
              <a:rPr lang="en-AU" baseline="0" dirty="0" err="1"/>
              <a:t>Sumerling</a:t>
            </a:r>
            <a:r>
              <a:rPr lang="en-AU" baseline="0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334210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P. Marshall,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792933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88487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</a:t>
            </a:r>
            <a:r>
              <a:rPr lang="en-AU" dirty="0" err="1"/>
              <a:t>Mcgrogan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576134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618315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T. Mayne,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957619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=U71rdSRAu_w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747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Knapton, Copyright Commonwealth</a:t>
            </a:r>
            <a:r>
              <a:rPr lang="en-AU" baseline="0" dirty="0"/>
              <a:t>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72406389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34289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=ZSU6hzmwZwA   (black tip whalers)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28362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463436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881033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K. Hoppen,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851001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302933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S. Batley,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172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8460827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baseline="0" dirty="0"/>
              <a:t>K. Garnett,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917547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 </a:t>
            </a:r>
            <a:r>
              <a:rPr lang="en-AU" dirty="0" err="1"/>
              <a:t>Curnock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402047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0774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C. Jones, Copyright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77378018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D. </a:t>
            </a:r>
            <a:r>
              <a:rPr lang="en-AU" dirty="0" err="1"/>
              <a:t>Wachenfeld</a:t>
            </a:r>
            <a:r>
              <a:rPr lang="en-AU" dirty="0"/>
              <a:t>, Copyright Commonwealth</a:t>
            </a:r>
            <a:r>
              <a:rPr lang="en-AU" baseline="0" dirty="0"/>
              <a:t>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63579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Garnett,</a:t>
            </a:r>
            <a:r>
              <a:rPr lang="en-AU" baseline="0" dirty="0"/>
              <a:t> </a:t>
            </a: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30957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D. Shultz,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422204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D. </a:t>
            </a:r>
            <a:r>
              <a:rPr lang="en-AU" dirty="0" err="1"/>
              <a:t>Wachenfeld</a:t>
            </a:r>
            <a:r>
              <a:rPr lang="en-AU" dirty="0"/>
              <a:t>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75598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D. Shultz,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234285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 M. </a:t>
            </a:r>
            <a:r>
              <a:rPr lang="en-AU" dirty="0" err="1"/>
              <a:t>Curnock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r>
              <a:rPr lang="en-AU" baseline="0" dirty="0"/>
              <a:t>; (Right)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54352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App image: https://www.gbrmpa.gov.au/__</a:t>
            </a:r>
            <a:r>
              <a:rPr lang="en-AU" dirty="0" smtClean="0"/>
              <a:t>data/assets/pdf_file/0020/265430/Eye-on-the-Reef-app-poster.pdf 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0973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=G_ZOfdJb_6A&amp;t=33s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233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This is the last slide for students to view. The remaining slides are for the teachers.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951595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err="1"/>
              <a:t>www.gbrmpa.gov.au</a:t>
            </a:r>
            <a:r>
              <a:rPr lang="en-US" sz="1200" b="0" dirty="0"/>
              <a:t>/our-work/eye-on-the-reef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62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Reef Monitoring Survey Course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61367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www.gbrmpa.gov.au</a:t>
            </a:r>
            <a:r>
              <a:rPr lang="en-AU" dirty="0"/>
              <a:t>/__data/assets/</a:t>
            </a:r>
            <a:r>
              <a:rPr lang="en-AU" dirty="0" err="1"/>
              <a:t>pdf_file</a:t>
            </a:r>
            <a:r>
              <a:rPr lang="en-AU" dirty="0"/>
              <a:t>/0007/237346/Rapid-Monitoring-Form-V.2.0.pdf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5619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120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Optional: Replace </a:t>
            </a:r>
            <a:r>
              <a:rPr lang="en-AU" dirty="0" smtClean="0"/>
              <a:t>with </a:t>
            </a:r>
            <a:r>
              <a:rPr lang="en-AU" dirty="0"/>
              <a:t>pictures of your operation and your Master </a:t>
            </a:r>
            <a:r>
              <a:rPr lang="en-AU" dirty="0" smtClean="0"/>
              <a:t>reef guide/s </a:t>
            </a:r>
            <a:r>
              <a:rPr lang="en-AU" dirty="0"/>
              <a:t>here.</a:t>
            </a:r>
          </a:p>
          <a:p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6019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Optional: Replace </a:t>
            </a:r>
            <a:r>
              <a:rPr lang="en-AU" dirty="0" smtClean="0"/>
              <a:t>with </a:t>
            </a:r>
            <a:r>
              <a:rPr lang="en-AU" dirty="0"/>
              <a:t>pictures of your operation and your Master </a:t>
            </a:r>
            <a:r>
              <a:rPr lang="en-AU" dirty="0" smtClean="0"/>
              <a:t>reef guide/s </a:t>
            </a:r>
            <a:r>
              <a:rPr lang="en-AU" dirty="0"/>
              <a:t>here.</a:t>
            </a:r>
          </a:p>
          <a:p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506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C. Jones, 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38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5561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40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0163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</a:t>
            </a:r>
            <a:r>
              <a:rPr lang="en-AU" dirty="0" err="1"/>
              <a:t>www.ozsail.com.au</a:t>
            </a:r>
            <a:r>
              <a:rPr lang="en-AU" dirty="0"/>
              <a:t>/blog/the-great-barrier-reef/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18007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All questions are linked to the ACARA curriculum content elaborations for Year 8 Biological Sciences (Science Understanding).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6623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6728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4978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1764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1397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Copyright Commonwealth of Australia (GBRMPA)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243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Oliver,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4380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</a:t>
            </a:r>
            <a:r>
              <a:rPr lang="en-AU" dirty="0" err="1"/>
              <a:t>fineartamerica.com</a:t>
            </a:r>
            <a:r>
              <a:rPr lang="en-AU" dirty="0"/>
              <a:t>/featured/a-sea-cucumber-spawning-in-challenger-</a:t>
            </a:r>
            <a:r>
              <a:rPr lang="en-AU" dirty="0" err="1"/>
              <a:t>david</a:t>
            </a:r>
            <a:r>
              <a:rPr lang="en-AU" dirty="0"/>
              <a:t>-</a:t>
            </a:r>
            <a:r>
              <a:rPr lang="en-AU" dirty="0" err="1"/>
              <a:t>doubilet.html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3289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=LsxP5Aa_A5U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854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</a:t>
            </a:r>
            <a:r>
              <a:rPr lang="en-US" dirty="0"/>
              <a:t>(Left) C. Jones, </a:t>
            </a:r>
            <a:r>
              <a:rPr lang="en-AU" dirty="0"/>
              <a:t>Copyright </a:t>
            </a:r>
            <a:r>
              <a:rPr lang="en-US" dirty="0"/>
              <a:t>Copyright Commonwealth of Australia (GBRMPA)</a:t>
            </a:r>
            <a:r>
              <a:rPr lang="en-AU" dirty="0"/>
              <a:t>; (Middle)</a:t>
            </a:r>
            <a:r>
              <a:rPr lang="en-AU" baseline="0" dirty="0"/>
              <a:t> C. Jones, </a:t>
            </a:r>
            <a:r>
              <a:rPr lang="en-AU" dirty="0"/>
              <a:t>Copyright </a:t>
            </a:r>
            <a:r>
              <a:rPr lang="en-US" dirty="0"/>
              <a:t>Copyright Commonwealth of Australia (GBRMPA)</a:t>
            </a:r>
            <a:r>
              <a:rPr lang="en-AU" dirty="0"/>
              <a:t>; (Right) J. Jones, Copyright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987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Optional: Replace </a:t>
            </a:r>
            <a:r>
              <a:rPr lang="en-AU" dirty="0" smtClean="0"/>
              <a:t>with </a:t>
            </a:r>
            <a:r>
              <a:rPr lang="en-AU" dirty="0"/>
              <a:t>pictures of students conducting a survey 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60195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0133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US" dirty="0"/>
              <a:t>R. </a:t>
            </a:r>
            <a:r>
              <a:rPr lang="en-US" dirty="0" err="1"/>
              <a:t>Berklemans</a:t>
            </a:r>
            <a:r>
              <a:rPr lang="en-US" dirty="0"/>
              <a:t>, 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316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R. </a:t>
            </a:r>
            <a:r>
              <a:rPr lang="en-US" dirty="0" err="1"/>
              <a:t>Berklemans</a:t>
            </a:r>
            <a:r>
              <a:rPr lang="en-US" dirty="0"/>
              <a:t>, 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2256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Stella,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0779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</a:t>
            </a:r>
            <a:r>
              <a:rPr lang="en-AU" dirty="0" err="1"/>
              <a:t>Summerling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224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Stella,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48246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</a:t>
            </a:r>
            <a:r>
              <a:rPr lang="en-AU" dirty="0" err="1"/>
              <a:t>reefs.com</a:t>
            </a:r>
            <a:r>
              <a:rPr lang="en-AU" dirty="0"/>
              <a:t>/magazine/aquarium-invertebrates-a-look-at-giant-clam-spawning-in-aquaria/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1482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=WbeY7Z9jBkQ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662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Copyright</a:t>
            </a:r>
            <a:r>
              <a:rPr lang="en-AU" baseline="0" dirty="0"/>
              <a:t>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2823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C. Jones,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844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</a:t>
            </a:r>
            <a:r>
              <a:rPr lang="en-US" dirty="0" smtClean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819054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</a:t>
            </a:r>
            <a:r>
              <a:rPr lang="en-AU" baseline="0" dirty="0"/>
              <a:t>Commonwealth Government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39524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T. Mayne,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7846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8765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D. </a:t>
            </a:r>
            <a:r>
              <a:rPr lang="en-AU" dirty="0" err="1"/>
              <a:t>Wachenfeld</a:t>
            </a:r>
            <a:r>
              <a:rPr lang="en-AU" dirty="0"/>
              <a:t>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3243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L. Zell, 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66351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=bT3FsyJxp0I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87621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T. Mayne,</a:t>
            </a:r>
            <a:r>
              <a:rPr lang="en-AU" baseline="0" dirty="0"/>
              <a:t>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91878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D. </a:t>
            </a:r>
            <a:r>
              <a:rPr lang="en-AU" dirty="0" err="1"/>
              <a:t>Wachenfeld</a:t>
            </a:r>
            <a:r>
              <a:rPr lang="en-AU" dirty="0"/>
              <a:t>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83757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8342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</a:t>
            </a:r>
            <a:r>
              <a:rPr lang="en-AU" dirty="0" err="1"/>
              <a:t>Berkelmans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2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Image:</a:t>
            </a:r>
            <a:r>
              <a:rPr lang="en-US" baseline="0" dirty="0" smtClean="0"/>
              <a:t> H. Lambert</a:t>
            </a:r>
            <a:r>
              <a:rPr lang="en-US" dirty="0" smtClean="0"/>
              <a:t>, 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50841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L. Zell,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81245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R. Walls,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5206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99488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Ramasamy,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78553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</a:t>
            </a:r>
            <a:r>
              <a:rPr lang="en-AU" baseline="0" dirty="0"/>
              <a:t>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19247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</a:t>
            </a:r>
            <a:r>
              <a:rPr lang="en-AU" baseline="0" dirty="0"/>
              <a:t>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92859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34769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3441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N. Collins,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44096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275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Image: Copyright Commonwealth of Australia (GBRMPA)</a:t>
            </a:r>
            <a:endParaRPr lang="en-A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74146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GBRMPA Image Library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15624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2902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W. Gladstone,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88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589493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A. Smith,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73012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</a:t>
            </a:r>
            <a:r>
              <a:rPr lang="en-AU" dirty="0" smtClean="0"/>
              <a:t>with </a:t>
            </a:r>
            <a:r>
              <a:rPr lang="en-AU" dirty="0"/>
              <a:t>long term memory retention and builds confidence.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Copyright Commonwealth of Australia (GBRMPA)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25426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3545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 N. Mattocks,</a:t>
            </a:r>
            <a:r>
              <a:rPr lang="en-AU" baseline="0" dirty="0"/>
              <a:t> </a:t>
            </a:r>
            <a:r>
              <a:rPr lang="en-AU" dirty="0"/>
              <a:t>Copyright Commonwealth of Australia (GBRMPA); (Right) R. Ramasamy,</a:t>
            </a:r>
            <a:r>
              <a:rPr lang="en-AU" baseline="0" dirty="0"/>
              <a:t> </a:t>
            </a: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82866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=UHh7WThgpNQ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88008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69771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P. </a:t>
            </a:r>
            <a:r>
              <a:rPr lang="en-AU" dirty="0" err="1"/>
              <a:t>McGinnity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209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Image: Copyright Commonwealth of Australia (GBRMPA)</a:t>
            </a:r>
            <a:endParaRPr lang="en-A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29159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3134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 smtClean="0"/>
              <a:t>Image: J. </a:t>
            </a:r>
            <a:r>
              <a:rPr lang="en-AU" dirty="0" err="1" smtClean="0"/>
              <a:t>Hurford</a:t>
            </a:r>
            <a:r>
              <a:rPr lang="en-AU" dirty="0" smtClean="0"/>
              <a:t>, </a:t>
            </a:r>
            <a:r>
              <a:rPr lang="en-US" dirty="0" smtClean="0"/>
              <a:t>Copyright Commonwealth of Australia (GBRMPA)</a:t>
            </a:r>
            <a:endParaRPr lang="en-AU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73726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=aURh4J-Gp7c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09748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P. </a:t>
            </a:r>
            <a:r>
              <a:rPr lang="en-AU" dirty="0" err="1"/>
              <a:t>McGinnity</a:t>
            </a:r>
            <a:r>
              <a:rPr lang="en-AU" dirty="0"/>
              <a:t>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369097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=ZV3wNHYoBM8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19362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(Top) L. Zell,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r>
              <a:rPr lang="en-AU" dirty="0"/>
              <a:t>; (Bottom)</a:t>
            </a:r>
            <a:r>
              <a:rPr lang="en-AU" baseline="0" dirty="0"/>
              <a:t> K. </a:t>
            </a:r>
            <a:r>
              <a:rPr lang="en-AU" baseline="0" dirty="0" err="1"/>
              <a:t>McClymont</a:t>
            </a:r>
            <a:r>
              <a:rPr lang="en-AU" baseline="0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84742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</a:t>
            </a:r>
            <a:r>
              <a:rPr lang="en-AU" dirty="0" err="1"/>
              <a:t>McClymont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186129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 K. </a:t>
            </a:r>
            <a:r>
              <a:rPr lang="en-AU" dirty="0" err="1"/>
              <a:t>McClymont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r>
              <a:rPr lang="en-AU" dirty="0"/>
              <a:t>; (Middle) </a:t>
            </a:r>
            <a:r>
              <a:rPr lang="en-AU" dirty="0" err="1"/>
              <a:t>J.Hurford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r>
              <a:rPr lang="en-AU" dirty="0"/>
              <a:t>; (Right) P. </a:t>
            </a:r>
            <a:r>
              <a:rPr lang="en-AU" dirty="0" err="1"/>
              <a:t>McGinnity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420715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P. </a:t>
            </a:r>
            <a:r>
              <a:rPr lang="en-AU" dirty="0" err="1"/>
              <a:t>McGinnity</a:t>
            </a:r>
            <a:r>
              <a:rPr lang="en-AU" dirty="0"/>
              <a:t>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14146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S. </a:t>
            </a:r>
            <a:r>
              <a:rPr lang="en-AU" dirty="0" err="1"/>
              <a:t>Summerhays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521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This is the overarching inquiry question that encompasses the entire BAMBFAD Program and is the starting slide to this presentation.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158911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 N. Collins, </a:t>
            </a:r>
            <a:r>
              <a:rPr lang="en-US" dirty="0"/>
              <a:t>Copyright Commonwealth of Australia (GBRMPA)</a:t>
            </a:r>
            <a:r>
              <a:rPr lang="en-AU" dirty="0"/>
              <a:t>; (Right) G. Goby,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84268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</a:t>
            </a:r>
            <a:r>
              <a:rPr lang="en-AU" dirty="0" err="1"/>
              <a:t>nqoOUQGKXjI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948293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Copyright</a:t>
            </a:r>
            <a:r>
              <a:rPr lang="en-AU" baseline="0" dirty="0"/>
              <a:t>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672586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</a:t>
            </a:r>
            <a:r>
              <a:rPr lang="en-AU" baseline="0" dirty="0"/>
              <a:t> </a:t>
            </a:r>
            <a:r>
              <a:rPr lang="en-AU" baseline="0" dirty="0" err="1"/>
              <a:t>Monkivitch</a:t>
            </a:r>
            <a:r>
              <a:rPr lang="en-AU" baseline="0" dirty="0"/>
              <a:t>, 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996003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T. Mayne,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497438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A. Elliott,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37434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Montivitch</a:t>
            </a:r>
            <a:r>
              <a:rPr lang="en-AU" dirty="0"/>
              <a:t>, Copyright Commonwealth of Australia</a:t>
            </a:r>
            <a:r>
              <a:rPr lang="en-AU" baseline="0" dirty="0"/>
              <a:t>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02540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T. Mayne,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507773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D. Chaplin,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421409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07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This is the overarching inquiry question that encompasses the entire BAMBFAD Program and is the starting slide to this presentation.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952067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89244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U. </a:t>
            </a:r>
            <a:r>
              <a:rPr lang="en-AU" dirty="0" err="1"/>
              <a:t>Englehardt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59058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</a:t>
            </a:r>
            <a:r>
              <a:rPr lang="en-AU" baseline="0" dirty="0"/>
              <a:t>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558664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 U. </a:t>
            </a:r>
            <a:r>
              <a:rPr lang="en-AU" dirty="0" err="1"/>
              <a:t>Englehardt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r>
              <a:rPr lang="en-AU" dirty="0"/>
              <a:t>;</a:t>
            </a:r>
            <a:r>
              <a:rPr lang="en-AU" baseline="0" dirty="0"/>
              <a:t> (Right) </a:t>
            </a:r>
            <a:r>
              <a:rPr lang="en-AU" dirty="0"/>
              <a:t>M.</a:t>
            </a:r>
            <a:r>
              <a:rPr lang="en-AU" baseline="0" dirty="0"/>
              <a:t>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35003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</a:t>
            </a:r>
            <a:r>
              <a:rPr lang="en-AU" baseline="0" dirty="0"/>
              <a:t>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39748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642746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</a:t>
            </a:r>
            <a:r>
              <a:rPr lang="en-AU" dirty="0" err="1"/>
              <a:t>www.youtube.com</a:t>
            </a:r>
            <a:r>
              <a:rPr lang="en-AU" dirty="0"/>
              <a:t>/</a:t>
            </a:r>
            <a:r>
              <a:rPr lang="en-AU" dirty="0" err="1"/>
              <a:t>watch?v</a:t>
            </a:r>
            <a:r>
              <a:rPr lang="en-AU" dirty="0"/>
              <a:t>=16CiuY9NS80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469407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</a:t>
            </a:r>
            <a:r>
              <a:rPr lang="en-AU" baseline="0" dirty="0"/>
              <a:t> U. Engelhardt, </a:t>
            </a:r>
            <a:r>
              <a:rPr lang="en-US" dirty="0"/>
              <a:t>Copyright Commonwealth of Australia (GBRMPA)</a:t>
            </a:r>
            <a:r>
              <a:rPr lang="en-AU" dirty="0"/>
              <a:t>; (Right)</a:t>
            </a:r>
            <a:r>
              <a:rPr lang="en-AU" baseline="0" dirty="0"/>
              <a:t> M.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32102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253898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429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4B91-C551-DC4C-AF5A-3851C1C40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818437" cy="327003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spcAft>
                <a:spcPts val="1200"/>
              </a:spcAft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912B0-6D4C-BC4C-BC1B-A780DD14D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5465620"/>
            <a:ext cx="7818438" cy="8431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CBC53-42B9-E64F-9233-FB1DB56D8B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2094" y="341310"/>
            <a:ext cx="2866737" cy="104551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0F01C3-7FD3-B44F-B1C2-882BFEC1B037}"/>
              </a:ext>
            </a:extLst>
          </p:cNvPr>
          <p:cNvCxnSpPr/>
          <p:nvPr userDrawn="1"/>
        </p:nvCxnSpPr>
        <p:spPr>
          <a:xfrm>
            <a:off x="515938" y="5280027"/>
            <a:ext cx="652303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63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/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32642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>
                <a:solidFill>
                  <a:schemeClr val="bg1"/>
                </a:solidFill>
              </a:defRPr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28112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79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03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9A82-6101-1746-B981-833CB27B3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CE7242-F120-3246-82C6-464A0819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5AA76-476B-8F4C-9893-D6C10D49B640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B9165B-56AA-E543-95C7-AC2D3CE2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A23E3DB6-7D61-2E4C-8C80-E9322AEA149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0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0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13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19EF04-1AD1-CF4B-8113-F630068E7AF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5655"/>
            <a:ext cx="5390592" cy="4847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E3EB369-467B-234C-A3BF-364DDC42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6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B778388-2F3E-4A4C-A3E1-E4AA9087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9F22CC13-5CF8-3442-9E61-DD8983EAEEE2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FEBF2-30FD-1445-894F-CBF50D444632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3D01A11-B0AD-3242-AD0A-BA10A6D01CF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6170"/>
            <a:ext cx="5390592" cy="4847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F22139D-7499-874F-B96A-D55615FE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5BEEE6-4F68-D14C-B0A9-B29422BC9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6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5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/>
            </a:lvl1pPr>
          </a:lstStyle>
          <a:p>
            <a:pPr algn="ctr"/>
            <a:r>
              <a:rPr lang="en-US" sz="2800" dirty="0"/>
              <a:t>Insert picture of </a:t>
            </a:r>
            <a:r>
              <a:rPr lang="en-US" sz="2800" dirty="0" smtClean="0"/>
              <a:t>reef guide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3442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54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800" dirty="0"/>
              <a:t>Insert picture of </a:t>
            </a:r>
            <a:r>
              <a:rPr lang="en-US" sz="2800" dirty="0" smtClean="0"/>
              <a:t>reef guide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929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34516900-3083-964E-84A2-3DB92695424C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8" y="549275"/>
            <a:ext cx="11160125" cy="5565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C7307D-7DDD-064F-89ED-35FDC86D9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240BC-DCB6-C644-B788-899633B171CF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40747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81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6" r:id="rId4"/>
    <p:sldLayoutId id="2147483653" r:id="rId5"/>
    <p:sldLayoutId id="2147483661" r:id="rId6"/>
    <p:sldLayoutId id="2147483662" r:id="rId7"/>
    <p:sldLayoutId id="2147483667" r:id="rId8"/>
    <p:sldLayoutId id="2147483663" r:id="rId9"/>
    <p:sldLayoutId id="2147483664" r:id="rId10"/>
    <p:sldLayoutId id="2147483665" r:id="rId11"/>
    <p:sldLayoutId id="2147483659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7.png"/><Relationship Id="rId4" Type="http://schemas.openxmlformats.org/officeDocument/2006/relationships/hyperlink" Target="https://www.youtube.com/watch?v=aURh4J-Gp7c" TargetMode="Externa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9.png"/><Relationship Id="rId4" Type="http://schemas.openxmlformats.org/officeDocument/2006/relationships/hyperlink" Target="https://www.youtube.com/watch?v=ZV3wNHYoBM8" TargetMode="Externa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2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6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jpg"/><Relationship Id="rId4" Type="http://schemas.openxmlformats.org/officeDocument/2006/relationships/image" Target="../media/image8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9.png"/><Relationship Id="rId4" Type="http://schemas.openxmlformats.org/officeDocument/2006/relationships/hyperlink" Target="https://www.youtube.com/watch?v=nqoOUQGKXjI" TargetMode="Externa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0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1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2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3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4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eg"/><Relationship Id="rId4" Type="http://schemas.openxmlformats.org/officeDocument/2006/relationships/image" Target="../media/image45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5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8.jp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9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0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9.jpeg"/><Relationship Id="rId4" Type="http://schemas.openxmlformats.org/officeDocument/2006/relationships/image" Target="../media/image101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0.jpe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2.jpe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3.png"/><Relationship Id="rId4" Type="http://schemas.openxmlformats.org/officeDocument/2006/relationships/hyperlink" Target="https://www.youtube.com/watch?v=16CiuY9NS80" TargetMode="Externa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jpeg"/><Relationship Id="rId4" Type="http://schemas.openxmlformats.org/officeDocument/2006/relationships/image" Target="../media/image99.jpe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5.png"/><Relationship Id="rId4" Type="http://schemas.openxmlformats.org/officeDocument/2006/relationships/image" Target="../media/image104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0.jpe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1.jpe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2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3.jpe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5.jpe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6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1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1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1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2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5.png"/><Relationship Id="rId4" Type="http://schemas.openxmlformats.org/officeDocument/2006/relationships/hyperlink" Target="https://www.youtube.com/watch?v=joYlPlQqdAA" TargetMode="Externa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6.jpe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128.jpe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9.jpe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2.jpe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4.jpe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5.jpeg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6.jpe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7.png"/><Relationship Id="rId4" Type="http://schemas.openxmlformats.org/officeDocument/2006/relationships/hyperlink" Target="https://www.youtube.com/watch?v=U71rdSRAu_w" TargetMode="Externa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8.jpe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9.png"/><Relationship Id="rId4" Type="http://schemas.openxmlformats.org/officeDocument/2006/relationships/hyperlink" Target="https://www.youtube.com/watch?v=ZSU6hzmwZwA" TargetMode="Externa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.jpeg"/><Relationship Id="rId4" Type="http://schemas.openxmlformats.org/officeDocument/2006/relationships/image" Target="../media/image45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1.jpe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12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6.jpe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7.jpe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8.jpe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9.jpe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0.jpe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1.jpe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2.jpe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3.jpe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5.jpeg"/><Relationship Id="rId4" Type="http://schemas.openxmlformats.org/officeDocument/2006/relationships/image" Target="../media/image154.jpeg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9.png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0.png"/><Relationship Id="rId4" Type="http://schemas.openxmlformats.org/officeDocument/2006/relationships/hyperlink" Target="https://www.youtube.com/watch?v=G_ZOfdJb_6A&amp;t=33s" TargetMode="Externa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brmpa.gov.au/our-work/eye-on-the-ree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1.png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1.png"/><Relationship Id="rId4" Type="http://schemas.openxmlformats.org/officeDocument/2006/relationships/hyperlink" Target="https://www.gbrmpa.gov.au/our-work/eye-on-the-reef" TargetMode="Externa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ces/by/4.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6.png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7.png"/><Relationship Id="rId4" Type="http://schemas.openxmlformats.org/officeDocument/2006/relationships/hyperlink" Target="https://www.gbrmpa.gov.au/__data/assets/pdf_file/0007/237346/Rapid-Monitoring-Form-V.2.0.pdf" TargetMode="External"/></Relationships>
</file>

<file path=ppt/slides/_rels/slide2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3" Type="http://schemas.openxmlformats.org/officeDocument/2006/relationships/image" Target="../media/image6.png"/><Relationship Id="rId7" Type="http://schemas.openxmlformats.org/officeDocument/2006/relationships/image" Target="../media/image165.png"/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openxmlformats.org/officeDocument/2006/relationships/image" Target="../media/image168.png"/><Relationship Id="rId9" Type="http://schemas.openxmlformats.org/officeDocument/2006/relationships/image" Target="../media/image172.png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png"/><Relationship Id="rId4" Type="http://schemas.openxmlformats.org/officeDocument/2006/relationships/hyperlink" Target="https://www.youtube.com/watch?v=LsxP5Aa_A5U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g"/><Relationship Id="rId4" Type="http://schemas.microsoft.com/office/2007/relationships/hdphoto" Target="../media/hdphoto1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4.png"/><Relationship Id="rId4" Type="http://schemas.openxmlformats.org/officeDocument/2006/relationships/hyperlink" Target="https://www.youtube.com/watch?v=WbeY7Z9jBkQ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1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Relationship Id="rId5" Type="http://schemas.microsoft.com/office/2007/relationships/hdphoto" Target="../media/hdphoto2.wdp"/><Relationship Id="rId4" Type="http://schemas.openxmlformats.org/officeDocument/2006/relationships/image" Target="../media/image5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3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5.png"/><Relationship Id="rId4" Type="http://schemas.openxmlformats.org/officeDocument/2006/relationships/hyperlink" Target="https://www.youtube.com/watch?v=bT3FsyJxp0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6.jpeg"/><Relationship Id="rId4" Type="http://schemas.openxmlformats.org/officeDocument/2006/relationships/image" Target="../media/image4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3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8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9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0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61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2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4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4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5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6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4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7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8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5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45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3.png"/><Relationship Id="rId4" Type="http://schemas.openxmlformats.org/officeDocument/2006/relationships/hyperlink" Target="https://www.youtube.com/watch?v=UHh7WThgpNQ" TargetMode="Externa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6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5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093C-7688-4D47-8192-7C04BE13E7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Be a Marine</a:t>
            </a:r>
            <a:br>
              <a:rPr lang="en-AU" dirty="0"/>
            </a:br>
            <a:r>
              <a:rPr lang="en-AU" dirty="0"/>
              <a:t>Biologist for a Day 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93BB8-080F-734F-BC76-73B38E67BF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b="1" dirty="0"/>
              <a:t>Part 1: Preparing to find out</a:t>
            </a:r>
          </a:p>
          <a:p>
            <a:r>
              <a:rPr lang="en-AU" b="1" dirty="0"/>
              <a:t>Year 8</a:t>
            </a:r>
            <a:endParaRPr lang="en-AU" b="1" i="1" dirty="0"/>
          </a:p>
        </p:txBody>
      </p:sp>
    </p:spTree>
    <p:extLst>
      <p:ext uri="{BB962C8B-B14F-4D97-AF65-F5344CB8AC3E}">
        <p14:creationId xmlns:p14="http://schemas.microsoft.com/office/powerpoint/2010/main" val="80771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0" b="146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76453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67AC48C7-4CEF-9640-A0A0-B9B246CF95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6" y="949400"/>
            <a:ext cx="6109907" cy="476764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D8E6F9-EAEE-904E-A6CD-99EE2565CC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100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3AD7DA-5E89-FA47-AEBB-E5C84AD19E5E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351372737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492BB3-2952-8D47-823D-557A25455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potato cod (</a:t>
            </a:r>
            <a:r>
              <a:rPr lang="en-US" i="1" dirty="0" err="1"/>
              <a:t>Epinephelus</a:t>
            </a:r>
            <a:r>
              <a:rPr lang="en-US" i="1" dirty="0"/>
              <a:t> </a:t>
            </a:r>
            <a:r>
              <a:rPr lang="en-US" i="1" dirty="0" err="1"/>
              <a:t>tukula</a:t>
            </a:r>
            <a:r>
              <a:rPr lang="en-US" i="1" dirty="0"/>
              <a:t>),</a:t>
            </a:r>
            <a:br>
              <a:rPr lang="en-US" i="1" dirty="0"/>
            </a:br>
            <a:r>
              <a:rPr lang="en-US" dirty="0"/>
              <a:t>is another massive reef fish.  </a:t>
            </a:r>
            <a:br>
              <a:rPr lang="en-US" dirty="0"/>
            </a:b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001B36-E684-EF4A-8D52-D572CC7E0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101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D24947-801B-2A4D-AB6B-218D5C71A3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" t="26133" b="15631"/>
          <a:stretch/>
        </p:blipFill>
        <p:spPr>
          <a:xfrm>
            <a:off x="515937" y="1780672"/>
            <a:ext cx="11160125" cy="43629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6D4122-4FE7-AC45-86BB-EC820ED66FD1}"/>
              </a:ext>
            </a:extLst>
          </p:cNvPr>
          <p:cNvSpPr txBox="1"/>
          <p:nvPr/>
        </p:nvSpPr>
        <p:spPr>
          <a:xfrm>
            <a:off x="2368457" y="5083701"/>
            <a:ext cx="2596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Potato-like markings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E65F6B-83D9-AF48-AC6D-B28DFB7FE0C9}"/>
              </a:ext>
            </a:extLst>
          </p:cNvPr>
          <p:cNvSpPr txBox="1"/>
          <p:nvPr/>
        </p:nvSpPr>
        <p:spPr>
          <a:xfrm>
            <a:off x="348558" y="2044286"/>
            <a:ext cx="2596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Paddle-like tail </a:t>
            </a:r>
          </a:p>
        </p:txBody>
      </p:sp>
    </p:spTree>
    <p:extLst>
      <p:ext uri="{BB962C8B-B14F-4D97-AF65-F5344CB8AC3E}">
        <p14:creationId xmlns:p14="http://schemas.microsoft.com/office/powerpoint/2010/main" val="262868792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6C41A238-F7B5-6E40-9DE7-992CAD3E82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1913" y="949401"/>
            <a:ext cx="6071440" cy="478811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3993A2-947E-BE47-B5D5-51D290AFC5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102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A36621-15BD-0D4F-8728-366F1324CA6A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284590389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F3472C-B474-8444-98B3-5E983B838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34CE7-3B9F-9F48-AB3B-B0BB70F4E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dirty="0"/>
              <a:t>We also count barramundi cod (</a:t>
            </a:r>
            <a:r>
              <a:rPr lang="en-AU" sz="3200" i="1" dirty="0" err="1"/>
              <a:t>Cromileptes</a:t>
            </a:r>
            <a:r>
              <a:rPr lang="en-AU" sz="3200" i="1" dirty="0"/>
              <a:t> </a:t>
            </a:r>
            <a:r>
              <a:rPr lang="en-AU" sz="3200" i="1" dirty="0" err="1"/>
              <a:t>altivelis</a:t>
            </a:r>
            <a:r>
              <a:rPr lang="en-AU" sz="3200" i="1" dirty="0"/>
              <a:t>)</a:t>
            </a:r>
            <a:r>
              <a:rPr lang="en-US" sz="3200" i="1" dirty="0"/>
              <a:t>.</a:t>
            </a:r>
            <a:endParaRPr lang="en-US" sz="3200" dirty="0"/>
          </a:p>
          <a:p>
            <a:pPr algn="ctr"/>
            <a:r>
              <a:rPr lang="en-US" sz="3200" dirty="0"/>
              <a:t>Check out that </a:t>
            </a:r>
            <a:br>
              <a:rPr lang="en-US" sz="3200" dirty="0"/>
            </a:br>
            <a:r>
              <a:rPr lang="en-US" sz="3200" dirty="0"/>
              <a:t>barramundi-like snout! It looks like a slippery dip!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EEB285B-A015-B44B-B4B6-3440F08C50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0030CC-C9FB-7945-B88F-9A4B1407DA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25" r="1" b="18701"/>
          <a:stretch/>
        </p:blipFill>
        <p:spPr>
          <a:xfrm>
            <a:off x="6286500" y="544735"/>
            <a:ext cx="5389519" cy="28842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916689-1AAD-434F-AC68-4DFE831595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3" r="934" b="10899"/>
          <a:stretch/>
        </p:blipFill>
        <p:spPr>
          <a:xfrm>
            <a:off x="6286501" y="3429001"/>
            <a:ext cx="5389518" cy="2714624"/>
          </a:xfrm>
          <a:prstGeom prst="rect">
            <a:avLst/>
          </a:prstGeom>
        </p:spPr>
      </p:pic>
      <p:sp>
        <p:nvSpPr>
          <p:cNvPr id="7" name="Arrow: Down 1">
            <a:extLst>
              <a:ext uri="{FF2B5EF4-FFF2-40B4-BE49-F238E27FC236}">
                <a16:creationId xmlns:a16="http://schemas.microsoft.com/office/drawing/2014/main" id="{B1630F92-865A-9E4E-954E-3ED33DFECB9A}"/>
              </a:ext>
            </a:extLst>
          </p:cNvPr>
          <p:cNvSpPr/>
          <p:nvPr/>
        </p:nvSpPr>
        <p:spPr>
          <a:xfrm rot="18768365">
            <a:off x="7962580" y="700167"/>
            <a:ext cx="698211" cy="85244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Arrow: Down 5">
            <a:extLst>
              <a:ext uri="{FF2B5EF4-FFF2-40B4-BE49-F238E27FC236}">
                <a16:creationId xmlns:a16="http://schemas.microsoft.com/office/drawing/2014/main" id="{F9EAACC4-5BA2-1048-935F-DBD60E3DABC8}"/>
              </a:ext>
            </a:extLst>
          </p:cNvPr>
          <p:cNvSpPr/>
          <p:nvPr/>
        </p:nvSpPr>
        <p:spPr>
          <a:xfrm rot="2554780">
            <a:off x="10408393" y="3674703"/>
            <a:ext cx="698211" cy="85244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563637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AB2E0C-46F7-184F-873F-40920C329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E6FDB-C500-0042-9AF1-DED4077FC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dirty="0"/>
              <a:t>Cods and groupers are solitary animals.</a:t>
            </a:r>
          </a:p>
          <a:p>
            <a:pPr algn="ctr"/>
            <a:r>
              <a:rPr lang="en-US" sz="3200" dirty="0"/>
              <a:t> They live alone. </a:t>
            </a:r>
          </a:p>
          <a:p>
            <a:pPr algn="ctr"/>
            <a:r>
              <a:rPr lang="en-US" sz="3200" dirty="0"/>
              <a:t>How do they find a mate</a:t>
            </a:r>
            <a:br>
              <a:rPr lang="en-US" sz="3200" dirty="0"/>
            </a:br>
            <a:r>
              <a:rPr lang="en-US" sz="3200" dirty="0"/>
              <a:t>to reproduce?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CC031ED-F15E-AE42-B530-848E6F4FCF8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1" t="3021" r="13245" b="2779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9852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B48137-3CC6-C946-ADD1-0B0264835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363299"/>
            <a:ext cx="11160124" cy="536575"/>
          </a:xfrm>
        </p:spPr>
        <p:txBody>
          <a:bodyPr/>
          <a:lstStyle/>
          <a:p>
            <a:pPr algn="ctr"/>
            <a:r>
              <a:rPr lang="en-AU" sz="5400" dirty="0"/>
              <a:t>Why count the </a:t>
            </a:r>
            <a:r>
              <a:rPr lang="en-AU" sz="5400" dirty="0" smtClean="0"/>
              <a:t>very big </a:t>
            </a:r>
            <a:r>
              <a:rPr lang="en-AU" sz="5400" dirty="0"/>
              <a:t>cods </a:t>
            </a:r>
            <a:br>
              <a:rPr lang="en-AU" sz="5400" dirty="0"/>
            </a:br>
            <a:r>
              <a:rPr lang="en-AU" sz="5400" dirty="0"/>
              <a:t>and groupers?</a:t>
            </a:r>
            <a:endParaRPr lang="en-US" sz="5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373F0F-2B06-3E4C-8B5E-E4043D956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105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45F460-3462-A44F-AE50-4A1B941D01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2" b="469"/>
          <a:stretch/>
        </p:blipFill>
        <p:spPr>
          <a:xfrm>
            <a:off x="7811469" y="1989277"/>
            <a:ext cx="4421297" cy="41437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2FEA03-8ABB-3640-8835-43CD0EF23E5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1" t="1961" r="7333" b="274"/>
          <a:stretch/>
        </p:blipFill>
        <p:spPr>
          <a:xfrm>
            <a:off x="3366309" y="1989277"/>
            <a:ext cx="4445160" cy="41437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DF880D-CD9B-D047-B67B-DDD580D2069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58" t="2744" r="15870"/>
          <a:stretch/>
        </p:blipFill>
        <p:spPr>
          <a:xfrm>
            <a:off x="-1" y="1989276"/>
            <a:ext cx="3366309" cy="41437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9BFDC23-4061-594F-A27F-57190048B09D}"/>
              </a:ext>
            </a:extLst>
          </p:cNvPr>
          <p:cNvSpPr txBox="1"/>
          <p:nvPr/>
        </p:nvSpPr>
        <p:spPr>
          <a:xfrm>
            <a:off x="1661026" y="5677446"/>
            <a:ext cx="1648417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Barramundi cod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046EFB-CE4F-C345-BD74-87EB99215B03}"/>
              </a:ext>
            </a:extLst>
          </p:cNvPr>
          <p:cNvSpPr txBox="1"/>
          <p:nvPr/>
        </p:nvSpPr>
        <p:spPr>
          <a:xfrm>
            <a:off x="6468052" y="5677446"/>
            <a:ext cx="1277156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Qld grouper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989FFE-A6C6-7F45-941B-B61013B097D7}"/>
              </a:ext>
            </a:extLst>
          </p:cNvPr>
          <p:cNvSpPr txBox="1"/>
          <p:nvPr/>
        </p:nvSpPr>
        <p:spPr>
          <a:xfrm>
            <a:off x="10945061" y="5677446"/>
            <a:ext cx="1180679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Potato cod</a:t>
            </a:r>
          </a:p>
        </p:txBody>
      </p:sp>
    </p:spTree>
    <p:extLst>
      <p:ext uri="{BB962C8B-B14F-4D97-AF65-F5344CB8AC3E}">
        <p14:creationId xmlns:p14="http://schemas.microsoft.com/office/powerpoint/2010/main" val="381675519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B88D80-A23C-2143-B82B-00A719D17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9773E-460A-EC42-B13F-792A28744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3200" dirty="0"/>
              <a:t>They are </a:t>
            </a:r>
            <a:r>
              <a:rPr lang="en-US" sz="3200" dirty="0" smtClean="0"/>
              <a:t>very </a:t>
            </a:r>
            <a:r>
              <a:rPr lang="en-US" sz="3200" dirty="0"/>
              <a:t>old (for a fish) and often live in the same spot. If we know where they are, we can look after them and protect them. 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We only count those </a:t>
            </a:r>
            <a:r>
              <a:rPr lang="en-US" sz="3200" dirty="0" smtClean="0"/>
              <a:t>bigger </a:t>
            </a:r>
            <a:r>
              <a:rPr lang="en-US" sz="3200" dirty="0"/>
              <a:t>than 50cm. </a:t>
            </a:r>
          </a:p>
        </p:txBody>
      </p: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0329CC71-D361-B54B-A747-1BBB0CB6A29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70" t="3900" r="2714" b="3900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13471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14D494-A1D3-7D48-8028-00DFAE5A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107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7690C-4590-5B47-9B87-A8462A2A5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AU" sz="4400" dirty="0"/>
              <a:t>Who is counting the</a:t>
            </a:r>
            <a:br>
              <a:rPr lang="en-AU" sz="4400" dirty="0"/>
            </a:br>
            <a:r>
              <a:rPr lang="en-AU" sz="4400" dirty="0"/>
              <a:t>cods and groupers?</a:t>
            </a:r>
          </a:p>
          <a:p>
            <a:pPr algn="ctr">
              <a:spcAft>
                <a:spcPts val="1800"/>
              </a:spcAft>
            </a:pPr>
            <a:r>
              <a:rPr lang="en-AU" sz="3200" dirty="0"/>
              <a:t>&gt;50cm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C3D9437A-A0E3-9643-9DE8-BAEFF4E1AC0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37170867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411215-25A6-7948-8DAF-4DECE1A451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5" b="127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8F1E237-9B13-8B4C-8782-060319944338}"/>
              </a:ext>
            </a:extLst>
          </p:cNvPr>
          <p:cNvSpPr txBox="1">
            <a:spLocks/>
          </p:cNvSpPr>
          <p:nvPr/>
        </p:nvSpPr>
        <p:spPr>
          <a:xfrm>
            <a:off x="515938" y="549276"/>
            <a:ext cx="3565732" cy="934968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Coral trout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15281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4" b="-2833"/>
          <a:stretch/>
        </p:blipFill>
        <p:spPr>
          <a:xfrm>
            <a:off x="6096000" y="2064190"/>
            <a:ext cx="5580062" cy="415554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" t="1740" r="10583" b="2393"/>
          <a:stretch/>
        </p:blipFill>
        <p:spPr>
          <a:xfrm>
            <a:off x="549039" y="2065814"/>
            <a:ext cx="5594543" cy="402447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8F51DC3-847E-8440-8248-7CD1115D3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974725"/>
          </a:xfrm>
        </p:spPr>
        <p:txBody>
          <a:bodyPr/>
          <a:lstStyle/>
          <a:p>
            <a:r>
              <a:rPr lang="en-US" dirty="0"/>
              <a:t>Spot the difference.</a:t>
            </a:r>
            <a:br>
              <a:rPr lang="en-US" dirty="0"/>
            </a:br>
            <a:r>
              <a:rPr lang="en-US" sz="2000" dirty="0"/>
              <a:t>Hint: compare the shape of the tail.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9DD206-441F-7D4E-9A51-D2963B677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109</a:t>
            </a:fld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F5A1654-9DEA-8A4C-B767-45B64ABF4B8F}"/>
              </a:ext>
            </a:extLst>
          </p:cNvPr>
          <p:cNvSpPr/>
          <p:nvPr/>
        </p:nvSpPr>
        <p:spPr>
          <a:xfrm>
            <a:off x="539807" y="5272360"/>
            <a:ext cx="11136256" cy="824224"/>
          </a:xfrm>
          <a:prstGeom prst="rect">
            <a:avLst/>
          </a:prstGeom>
          <a:solidFill>
            <a:srgbClr val="363D41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CEF063-00EE-F345-BFD9-7858B056B2CB}"/>
              </a:ext>
            </a:extLst>
          </p:cNvPr>
          <p:cNvSpPr txBox="1"/>
          <p:nvPr/>
        </p:nvSpPr>
        <p:spPr>
          <a:xfrm>
            <a:off x="7524920" y="5336528"/>
            <a:ext cx="3236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solidFill>
                  <a:schemeClr val="bg1"/>
                </a:solidFill>
              </a:rPr>
              <a:t>Coral trout</a:t>
            </a:r>
          </a:p>
        </p:txBody>
      </p:sp>
      <p:sp>
        <p:nvSpPr>
          <p:cNvPr id="6" name="Freeform: Shape 6">
            <a:extLst>
              <a:ext uri="{FF2B5EF4-FFF2-40B4-BE49-F238E27FC236}">
                <a16:creationId xmlns:a16="http://schemas.microsoft.com/office/drawing/2014/main" id="{C828A167-1E41-754C-8603-76A8902B96AC}"/>
              </a:ext>
            </a:extLst>
          </p:cNvPr>
          <p:cNvSpPr/>
          <p:nvPr/>
        </p:nvSpPr>
        <p:spPr>
          <a:xfrm>
            <a:off x="6419088" y="2759606"/>
            <a:ext cx="335607" cy="1592938"/>
          </a:xfrm>
          <a:custGeom>
            <a:avLst/>
            <a:gdLst>
              <a:gd name="connsiteX0" fmla="*/ 256032 w 294162"/>
              <a:gd name="connsiteY0" fmla="*/ 0 h 1444752"/>
              <a:gd name="connsiteX1" fmla="*/ 274320 w 294162"/>
              <a:gd name="connsiteY1" fmla="*/ 420624 h 1444752"/>
              <a:gd name="connsiteX2" fmla="*/ 292608 w 294162"/>
              <a:gd name="connsiteY2" fmla="*/ 475488 h 1444752"/>
              <a:gd name="connsiteX3" fmla="*/ 256032 w 294162"/>
              <a:gd name="connsiteY3" fmla="*/ 859536 h 1444752"/>
              <a:gd name="connsiteX4" fmla="*/ 219456 w 294162"/>
              <a:gd name="connsiteY4" fmla="*/ 932688 h 1444752"/>
              <a:gd name="connsiteX5" fmla="*/ 201168 w 294162"/>
              <a:gd name="connsiteY5" fmla="*/ 1024128 h 1444752"/>
              <a:gd name="connsiteX6" fmla="*/ 182880 w 294162"/>
              <a:gd name="connsiteY6" fmla="*/ 1152144 h 1444752"/>
              <a:gd name="connsiteX7" fmla="*/ 146304 w 294162"/>
              <a:gd name="connsiteY7" fmla="*/ 1261872 h 1444752"/>
              <a:gd name="connsiteX8" fmla="*/ 73152 w 294162"/>
              <a:gd name="connsiteY8" fmla="*/ 1371600 h 1444752"/>
              <a:gd name="connsiteX9" fmla="*/ 0 w 294162"/>
              <a:gd name="connsiteY9" fmla="*/ 1444752 h 1444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4162" h="1444752">
                <a:moveTo>
                  <a:pt x="256032" y="0"/>
                </a:moveTo>
                <a:cubicBezTo>
                  <a:pt x="262128" y="140208"/>
                  <a:pt x="263556" y="280697"/>
                  <a:pt x="274320" y="420624"/>
                </a:cubicBezTo>
                <a:cubicBezTo>
                  <a:pt x="275798" y="439844"/>
                  <a:pt x="292608" y="456211"/>
                  <a:pt x="292608" y="475488"/>
                </a:cubicBezTo>
                <a:cubicBezTo>
                  <a:pt x="292608" y="577167"/>
                  <a:pt x="305677" y="743698"/>
                  <a:pt x="256032" y="859536"/>
                </a:cubicBezTo>
                <a:cubicBezTo>
                  <a:pt x="245293" y="884594"/>
                  <a:pt x="231648" y="908304"/>
                  <a:pt x="219456" y="932688"/>
                </a:cubicBezTo>
                <a:cubicBezTo>
                  <a:pt x="213360" y="963168"/>
                  <a:pt x="206278" y="993467"/>
                  <a:pt x="201168" y="1024128"/>
                </a:cubicBezTo>
                <a:cubicBezTo>
                  <a:pt x="194082" y="1066647"/>
                  <a:pt x="192573" y="1110143"/>
                  <a:pt x="182880" y="1152144"/>
                </a:cubicBezTo>
                <a:cubicBezTo>
                  <a:pt x="174211" y="1189711"/>
                  <a:pt x="167690" y="1229793"/>
                  <a:pt x="146304" y="1261872"/>
                </a:cubicBezTo>
                <a:lnTo>
                  <a:pt x="73152" y="1371600"/>
                </a:lnTo>
                <a:cubicBezTo>
                  <a:pt x="29015" y="1437806"/>
                  <a:pt x="56235" y="1416634"/>
                  <a:pt x="0" y="1444752"/>
                </a:cubicBezTo>
              </a:path>
            </a:pathLst>
          </a:cu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54E811-7588-124C-8ACB-B413C6811FBF}"/>
              </a:ext>
            </a:extLst>
          </p:cNvPr>
          <p:cNvSpPr txBox="1"/>
          <p:nvPr/>
        </p:nvSpPr>
        <p:spPr>
          <a:xfrm>
            <a:off x="6107935" y="1663031"/>
            <a:ext cx="2925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>
                <a:solidFill>
                  <a:schemeClr val="bg1"/>
                </a:solidFill>
              </a:rPr>
              <a:t>CONCAVE TAIL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6A8325-854A-E44F-8A9E-22B23DC16BD9}"/>
              </a:ext>
            </a:extLst>
          </p:cNvPr>
          <p:cNvSpPr txBox="1"/>
          <p:nvPr/>
        </p:nvSpPr>
        <p:spPr>
          <a:xfrm>
            <a:off x="520037" y="1665705"/>
            <a:ext cx="2925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>
                <a:solidFill>
                  <a:schemeClr val="bg1"/>
                </a:solidFill>
              </a:rPr>
              <a:t>CONVEX TAIL</a:t>
            </a:r>
          </a:p>
        </p:txBody>
      </p:sp>
      <p:sp>
        <p:nvSpPr>
          <p:cNvPr id="9" name="Arrow: Right 12">
            <a:extLst>
              <a:ext uri="{FF2B5EF4-FFF2-40B4-BE49-F238E27FC236}">
                <a16:creationId xmlns:a16="http://schemas.microsoft.com/office/drawing/2014/main" id="{616B5223-43FB-4B4A-9EEB-3C052ECD86EB}"/>
              </a:ext>
            </a:extLst>
          </p:cNvPr>
          <p:cNvSpPr/>
          <p:nvPr/>
        </p:nvSpPr>
        <p:spPr>
          <a:xfrm rot="685233">
            <a:off x="5924062" y="3237346"/>
            <a:ext cx="606425" cy="72237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252E06-0071-184D-9BBF-D6E2BC902D8C}"/>
              </a:ext>
            </a:extLst>
          </p:cNvPr>
          <p:cNvSpPr txBox="1"/>
          <p:nvPr/>
        </p:nvSpPr>
        <p:spPr>
          <a:xfrm>
            <a:off x="922522" y="5336528"/>
            <a:ext cx="4336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solidFill>
                  <a:schemeClr val="bg1"/>
                </a:solidFill>
              </a:rPr>
              <a:t>Coral cod</a:t>
            </a:r>
          </a:p>
        </p:txBody>
      </p:sp>
      <p:sp>
        <p:nvSpPr>
          <p:cNvPr id="11" name="Freeform: Shape 9">
            <a:extLst>
              <a:ext uri="{FF2B5EF4-FFF2-40B4-BE49-F238E27FC236}">
                <a16:creationId xmlns:a16="http://schemas.microsoft.com/office/drawing/2014/main" id="{3A2EB5C0-F8CA-1246-9C8D-D7204C571707}"/>
              </a:ext>
            </a:extLst>
          </p:cNvPr>
          <p:cNvSpPr/>
          <p:nvPr/>
        </p:nvSpPr>
        <p:spPr>
          <a:xfrm>
            <a:off x="579539" y="2743200"/>
            <a:ext cx="504968" cy="1269732"/>
          </a:xfrm>
          <a:custGeom>
            <a:avLst/>
            <a:gdLst>
              <a:gd name="connsiteX0" fmla="*/ 504968 w 504968"/>
              <a:gd name="connsiteY0" fmla="*/ 0 h 1269732"/>
              <a:gd name="connsiteX1" fmla="*/ 436729 w 504968"/>
              <a:gd name="connsiteY1" fmla="*/ 27296 h 1269732"/>
              <a:gd name="connsiteX2" fmla="*/ 395786 w 504968"/>
              <a:gd name="connsiteY2" fmla="*/ 68239 h 1269732"/>
              <a:gd name="connsiteX3" fmla="*/ 341195 w 504968"/>
              <a:gd name="connsiteY3" fmla="*/ 81887 h 1269732"/>
              <a:gd name="connsiteX4" fmla="*/ 300251 w 504968"/>
              <a:gd name="connsiteY4" fmla="*/ 95534 h 1269732"/>
              <a:gd name="connsiteX5" fmla="*/ 204717 w 504968"/>
              <a:gd name="connsiteY5" fmla="*/ 163773 h 1269732"/>
              <a:gd name="connsiteX6" fmla="*/ 122830 w 504968"/>
              <a:gd name="connsiteY6" fmla="*/ 218364 h 1269732"/>
              <a:gd name="connsiteX7" fmla="*/ 68239 w 504968"/>
              <a:gd name="connsiteY7" fmla="*/ 300251 h 1269732"/>
              <a:gd name="connsiteX8" fmla="*/ 40944 w 504968"/>
              <a:gd name="connsiteY8" fmla="*/ 382137 h 1269732"/>
              <a:gd name="connsiteX9" fmla="*/ 27296 w 504968"/>
              <a:gd name="connsiteY9" fmla="*/ 423081 h 1269732"/>
              <a:gd name="connsiteX10" fmla="*/ 13648 w 504968"/>
              <a:gd name="connsiteY10" fmla="*/ 464024 h 1269732"/>
              <a:gd name="connsiteX11" fmla="*/ 0 w 504968"/>
              <a:gd name="connsiteY11" fmla="*/ 668740 h 1269732"/>
              <a:gd name="connsiteX12" fmla="*/ 27296 w 504968"/>
              <a:gd name="connsiteY12" fmla="*/ 1023582 h 1269732"/>
              <a:gd name="connsiteX13" fmla="*/ 40944 w 504968"/>
              <a:gd name="connsiteY13" fmla="*/ 1064525 h 1269732"/>
              <a:gd name="connsiteX14" fmla="*/ 81887 w 504968"/>
              <a:gd name="connsiteY14" fmla="*/ 1105469 h 1269732"/>
              <a:gd name="connsiteX15" fmla="*/ 109183 w 504968"/>
              <a:gd name="connsiteY15" fmla="*/ 1146412 h 1269732"/>
              <a:gd name="connsiteX16" fmla="*/ 150126 w 504968"/>
              <a:gd name="connsiteY16" fmla="*/ 1187355 h 1269732"/>
              <a:gd name="connsiteX17" fmla="*/ 177421 w 504968"/>
              <a:gd name="connsiteY17" fmla="*/ 1228299 h 1269732"/>
              <a:gd name="connsiteX18" fmla="*/ 272956 w 504968"/>
              <a:gd name="connsiteY18" fmla="*/ 1269242 h 1269732"/>
              <a:gd name="connsiteX19" fmla="*/ 286603 w 504968"/>
              <a:gd name="connsiteY19" fmla="*/ 1269242 h 126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968" h="1269732">
                <a:moveTo>
                  <a:pt x="504968" y="0"/>
                </a:moveTo>
                <a:cubicBezTo>
                  <a:pt x="482222" y="9099"/>
                  <a:pt x="457504" y="14312"/>
                  <a:pt x="436729" y="27296"/>
                </a:cubicBezTo>
                <a:cubicBezTo>
                  <a:pt x="420362" y="37525"/>
                  <a:pt x="412544" y="58663"/>
                  <a:pt x="395786" y="68239"/>
                </a:cubicBezTo>
                <a:cubicBezTo>
                  <a:pt x="379500" y="77545"/>
                  <a:pt x="359230" y="76734"/>
                  <a:pt x="341195" y="81887"/>
                </a:cubicBezTo>
                <a:cubicBezTo>
                  <a:pt x="327362" y="85839"/>
                  <a:pt x="313899" y="90985"/>
                  <a:pt x="300251" y="95534"/>
                </a:cubicBezTo>
                <a:cubicBezTo>
                  <a:pt x="227881" y="167906"/>
                  <a:pt x="294534" y="109883"/>
                  <a:pt x="204717" y="163773"/>
                </a:cubicBezTo>
                <a:cubicBezTo>
                  <a:pt x="176587" y="180651"/>
                  <a:pt x="122830" y="218364"/>
                  <a:pt x="122830" y="218364"/>
                </a:cubicBezTo>
                <a:cubicBezTo>
                  <a:pt x="77684" y="353809"/>
                  <a:pt x="153428" y="146910"/>
                  <a:pt x="68239" y="300251"/>
                </a:cubicBezTo>
                <a:cubicBezTo>
                  <a:pt x="54266" y="325402"/>
                  <a:pt x="50042" y="354842"/>
                  <a:pt x="40944" y="382137"/>
                </a:cubicBezTo>
                <a:lnTo>
                  <a:pt x="27296" y="423081"/>
                </a:lnTo>
                <a:lnTo>
                  <a:pt x="13648" y="464024"/>
                </a:lnTo>
                <a:cubicBezTo>
                  <a:pt x="9099" y="532263"/>
                  <a:pt x="0" y="600350"/>
                  <a:pt x="0" y="668740"/>
                </a:cubicBezTo>
                <a:cubicBezTo>
                  <a:pt x="0" y="744161"/>
                  <a:pt x="7108" y="922642"/>
                  <a:pt x="27296" y="1023582"/>
                </a:cubicBezTo>
                <a:cubicBezTo>
                  <a:pt x="30117" y="1037689"/>
                  <a:pt x="32964" y="1052555"/>
                  <a:pt x="40944" y="1064525"/>
                </a:cubicBezTo>
                <a:cubicBezTo>
                  <a:pt x="51650" y="1080584"/>
                  <a:pt x="69531" y="1090642"/>
                  <a:pt x="81887" y="1105469"/>
                </a:cubicBezTo>
                <a:cubicBezTo>
                  <a:pt x="92388" y="1118070"/>
                  <a:pt x="98682" y="1133811"/>
                  <a:pt x="109183" y="1146412"/>
                </a:cubicBezTo>
                <a:cubicBezTo>
                  <a:pt x="121539" y="1161239"/>
                  <a:pt x="137770" y="1172528"/>
                  <a:pt x="150126" y="1187355"/>
                </a:cubicBezTo>
                <a:cubicBezTo>
                  <a:pt x="160627" y="1199956"/>
                  <a:pt x="164820" y="1217798"/>
                  <a:pt x="177421" y="1228299"/>
                </a:cubicBezTo>
                <a:cubicBezTo>
                  <a:pt x="194160" y="1242248"/>
                  <a:pt x="248576" y="1263147"/>
                  <a:pt x="272956" y="1269242"/>
                </a:cubicBezTo>
                <a:cubicBezTo>
                  <a:pt x="277369" y="1270345"/>
                  <a:pt x="282054" y="1269242"/>
                  <a:pt x="286603" y="1269242"/>
                </a:cubicBezTo>
              </a:path>
            </a:pathLst>
          </a:cu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Arrow: Right 15">
            <a:extLst>
              <a:ext uri="{FF2B5EF4-FFF2-40B4-BE49-F238E27FC236}">
                <a16:creationId xmlns:a16="http://schemas.microsoft.com/office/drawing/2014/main" id="{8661D832-16DC-694F-A7F1-41C87F525340}"/>
              </a:ext>
            </a:extLst>
          </p:cNvPr>
          <p:cNvSpPr/>
          <p:nvPr/>
        </p:nvSpPr>
        <p:spPr>
          <a:xfrm rot="11199281">
            <a:off x="896113" y="3016877"/>
            <a:ext cx="606425" cy="72237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Multiplication Sign 1">
            <a:extLst>
              <a:ext uri="{FF2B5EF4-FFF2-40B4-BE49-F238E27FC236}">
                <a16:creationId xmlns:a16="http://schemas.microsoft.com/office/drawing/2014/main" id="{B02DDEFD-FA75-284B-AC15-4030D8225C35}"/>
              </a:ext>
            </a:extLst>
          </p:cNvPr>
          <p:cNvSpPr/>
          <p:nvPr/>
        </p:nvSpPr>
        <p:spPr>
          <a:xfrm>
            <a:off x="4411016" y="5336528"/>
            <a:ext cx="755988" cy="707886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244522-C15B-9C47-822B-49A770BD703D}"/>
              </a:ext>
            </a:extLst>
          </p:cNvPr>
          <p:cNvSpPr txBox="1"/>
          <p:nvPr/>
        </p:nvSpPr>
        <p:spPr>
          <a:xfrm>
            <a:off x="10304462" y="5188513"/>
            <a:ext cx="800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AU" sz="7200" b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0604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Coral </a:t>
            </a:r>
            <a:r>
              <a:rPr lang="en-US" dirty="0"/>
              <a:t>reefs </a:t>
            </a:r>
            <a:r>
              <a:rPr lang="en-US" dirty="0" smtClean="0"/>
              <a:t>are dependent on many factors.  They are highly interconnected ecosystems.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29126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D53E530E-7176-3F4C-8F78-7D568AAEB2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7" y="908941"/>
            <a:ext cx="6141270" cy="484181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9B368C-D142-6842-B27D-57EA248F2D9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110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B28F62-1B26-4744-9E7D-EEFF8B74AE08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39167638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111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Coral trout are territorial, staying </a:t>
            </a:r>
            <a:br>
              <a:rPr lang="en-US" sz="4400" dirty="0"/>
            </a:br>
            <a:r>
              <a:rPr lang="en-US" sz="4400" dirty="0"/>
              <a:t>in the boundaries </a:t>
            </a:r>
            <a:br>
              <a:rPr lang="en-US" sz="4400" dirty="0"/>
            </a:br>
            <a:r>
              <a:rPr lang="en-US" sz="4400" dirty="0"/>
              <a:t>of the reef, unless </a:t>
            </a:r>
            <a:br>
              <a:rPr lang="en-US" sz="4400" dirty="0"/>
            </a:br>
            <a:r>
              <a:rPr lang="en-US" sz="4400" dirty="0"/>
              <a:t>to spawn.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827E071-F7B4-1541-935D-E577B0FF71C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1" t="1433" r="17396" b="143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3882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4663A5-258E-9140-AAB5-6A5307007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112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7A2F7-85B9-EA4B-BD68-C0B3DB9F9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dirty="0"/>
              <a:t> Coral trout aggregate</a:t>
            </a:r>
            <a:br>
              <a:rPr lang="en-US" sz="3200" dirty="0"/>
            </a:br>
            <a:r>
              <a:rPr lang="en-US" sz="3200" dirty="0"/>
              <a:t>for spawning. </a:t>
            </a:r>
          </a:p>
          <a:p>
            <a:pPr algn="ctr"/>
            <a:r>
              <a:rPr lang="en-US" sz="3200" dirty="0"/>
              <a:t>Males arrive first and fight </a:t>
            </a:r>
            <a:br>
              <a:rPr lang="en-US" sz="3200" dirty="0"/>
            </a:br>
            <a:r>
              <a:rPr lang="en-US" sz="3200" dirty="0"/>
              <a:t>to establish territories.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1C330EA-E58B-F942-94A0-CD478CC3938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5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4024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4663A5-258E-9140-AAB5-6A5307007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113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7A2F7-85B9-EA4B-BD68-C0B3DB9F9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dirty="0"/>
              <a:t>When the females arrive, males try to entice them into their territory.</a:t>
            </a:r>
          </a:p>
          <a:p>
            <a:pPr algn="ctr"/>
            <a:r>
              <a:rPr lang="en-US" sz="2000" dirty="0"/>
              <a:t>They swim closely around the females, lie on their sides, flash </a:t>
            </a:r>
            <a:r>
              <a:rPr lang="en-US" sz="2000" dirty="0" err="1"/>
              <a:t>colour</a:t>
            </a:r>
            <a:r>
              <a:rPr lang="en-US" sz="2000" dirty="0"/>
              <a:t> changes along their fins, shake their heads, and quiver.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3AFB9C8-59A7-414F-9642-ED133661DEB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6" r="1836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2076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759218-08CE-F540-98D1-1BFE0E99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114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D7636-EEEE-8C42-A18E-917822564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dirty="0"/>
              <a:t>Lots of people like to eat coral trout.</a:t>
            </a:r>
          </a:p>
          <a:p>
            <a:pPr algn="ctr"/>
            <a:r>
              <a:rPr lang="en-US" sz="3200" dirty="0"/>
              <a:t>The legal size is </a:t>
            </a:r>
            <a:r>
              <a:rPr lang="en-US" sz="3200" dirty="0" smtClean="0"/>
              <a:t>38cm</a:t>
            </a:r>
            <a:r>
              <a:rPr lang="en-US" sz="3200" dirty="0"/>
              <a:t>.</a:t>
            </a:r>
          </a:p>
          <a:p>
            <a:pPr algn="ctr"/>
            <a:r>
              <a:rPr lang="en-US" sz="3200" dirty="0"/>
              <a:t>Too </a:t>
            </a:r>
            <a:r>
              <a:rPr lang="en-US" sz="3200" dirty="0" smtClean="0"/>
              <a:t>big, </a:t>
            </a:r>
            <a:r>
              <a:rPr lang="en-US" sz="3200" dirty="0"/>
              <a:t>and you risk ciguatera poisoning.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9E46DBC-E6A8-5C47-81FC-9AA616B245D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2" t="1961" r="20585" b="196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37699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DC64B3-6411-C64B-911F-38D2FA148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115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5D679-116D-3741-941E-3BEAFACB9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What size do coral trout change from female to male?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7BBD8E2-2D66-2045-B396-A521FC039E0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7" r="1389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15955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36DDB6A-5781-E349-AB08-1DEE7A864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coral trout?</a:t>
            </a:r>
            <a:endParaRPr lang="en-US" sz="5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36AB26-2D15-3541-A9E9-C0EF0043F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0D6AD7-F5E0-1D41-A175-7B959C3D31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3" t="1" r="5668" b="-1"/>
          <a:stretch/>
        </p:blipFill>
        <p:spPr>
          <a:xfrm>
            <a:off x="6107479" y="1769031"/>
            <a:ext cx="6084521" cy="41633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393D33-A7CC-1442-8D41-BF617FE85A7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16275" r="19182" b="3383"/>
          <a:stretch/>
        </p:blipFill>
        <p:spPr>
          <a:xfrm>
            <a:off x="0" y="1769031"/>
            <a:ext cx="6107479" cy="416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2469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3B8CD4-F3A8-ED42-B107-BD173185C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117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18397-531F-8144-9661-5A2BFAEB6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92" y="549325"/>
            <a:ext cx="5262009" cy="5594349"/>
          </a:xfrm>
        </p:spPr>
        <p:txBody>
          <a:bodyPr/>
          <a:lstStyle/>
          <a:p>
            <a:pPr algn="ctr"/>
            <a:r>
              <a:rPr lang="en-US" sz="4400" dirty="0"/>
              <a:t>To calculate sustainable catch limits from accurate estimates of population size.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91CE341-5BF5-214C-A7D6-203248EA5B0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7" r="1788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49065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5B23F2-24F3-D44A-938A-0BCFB0F22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118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E9193-892E-B044-8675-15EA57837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AU" sz="4400" dirty="0"/>
              <a:t>Who is counting coral trout?</a:t>
            </a:r>
          </a:p>
          <a:p>
            <a:pPr algn="ctr">
              <a:spcAft>
                <a:spcPts val="1800"/>
              </a:spcAft>
            </a:pPr>
            <a:r>
              <a:rPr lang="en-AU" sz="3200" dirty="0"/>
              <a:t>&lt;38cm / &gt;38cm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48D3C5B0-99FA-B24C-B023-EACA2597F2E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19628895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F838C1-CE38-F446-8260-DDCDD44C51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" b="251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460BCCE-F4E4-1342-9E9E-D887AF906CBC}"/>
              </a:ext>
            </a:extLst>
          </p:cNvPr>
          <p:cNvSpPr txBox="1">
            <a:spLocks/>
          </p:cNvSpPr>
          <p:nvPr/>
        </p:nvSpPr>
        <p:spPr>
          <a:xfrm>
            <a:off x="515936" y="565986"/>
            <a:ext cx="5990881" cy="1368831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Maori wrasse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AU" sz="2000" dirty="0">
                <a:solidFill>
                  <a:schemeClr val="bg1"/>
                </a:solidFill>
              </a:rPr>
              <a:t>also called </a:t>
            </a:r>
            <a:r>
              <a:rPr lang="en-AU" sz="2000" dirty="0" err="1">
                <a:solidFill>
                  <a:schemeClr val="bg1"/>
                </a:solidFill>
              </a:rPr>
              <a:t>humphead</a:t>
            </a:r>
            <a:r>
              <a:rPr lang="en-AU" sz="2000" dirty="0">
                <a:solidFill>
                  <a:schemeClr val="bg1"/>
                </a:solidFill>
              </a:rPr>
              <a:t> wrasse or Napoleon wrasse.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389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5051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98F3D6-3D99-7445-B681-A77E70A2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9B43B-30E7-7142-A2F5-489F4C28A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The </a:t>
            </a:r>
            <a:r>
              <a:rPr lang="en-US" sz="4400" dirty="0" smtClean="0"/>
              <a:t>largest </a:t>
            </a:r>
            <a:r>
              <a:rPr lang="en-US" sz="4400" dirty="0"/>
              <a:t>member of the wrasse Family (</a:t>
            </a:r>
            <a:r>
              <a:rPr lang="en-US" sz="4400" i="1" dirty="0" err="1"/>
              <a:t>Labridae</a:t>
            </a:r>
            <a:r>
              <a:rPr lang="en-US" sz="4400" dirty="0"/>
              <a:t>).</a:t>
            </a:r>
          </a:p>
          <a:p>
            <a:pPr algn="ctr">
              <a:spcAft>
                <a:spcPts val="1800"/>
              </a:spcAft>
            </a:pPr>
            <a:r>
              <a:rPr lang="en-US" sz="3600" dirty="0"/>
              <a:t> They are </a:t>
            </a:r>
            <a:r>
              <a:rPr lang="en-US" sz="3600" dirty="0" smtClean="0"/>
              <a:t>very </a:t>
            </a:r>
            <a:r>
              <a:rPr lang="en-US" sz="3600" dirty="0"/>
              <a:t>friendly.</a:t>
            </a:r>
            <a:br>
              <a:rPr lang="en-US" sz="3600" dirty="0"/>
            </a:br>
            <a:r>
              <a:rPr lang="en-US" sz="3600" b="1" dirty="0" smtClean="0"/>
              <a:t>Do not touch!</a:t>
            </a:r>
            <a:endParaRPr lang="en-US" sz="3600" b="1" dirty="0"/>
          </a:p>
        </p:txBody>
      </p: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C47B8AC7-453F-6746-92EC-479732DF5C9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5" r="1860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5286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85C35E-4C2D-AF4D-BB3E-42C72AEAC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AAF52-E645-1446-9DCE-DED8E2A242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dirty="0"/>
              <a:t>Females are bronze, smaller, younger, don’t </a:t>
            </a:r>
            <a:br>
              <a:rPr lang="en-US" sz="3200" dirty="0"/>
            </a:br>
            <a:r>
              <a:rPr lang="en-US" sz="3200" dirty="0"/>
              <a:t>have a hump, and hang </a:t>
            </a:r>
            <a:br>
              <a:rPr lang="en-US" sz="3200" dirty="0"/>
            </a:br>
            <a:r>
              <a:rPr lang="en-US" sz="3200" dirty="0"/>
              <a:t>out together.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BD57A86-77AE-1348-ACED-2DA4F717CD0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7" r="17927"/>
          <a:stretch/>
        </p:blipFill>
        <p:spPr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4443D8-0461-A748-A8E7-6FEBC8029B4D}"/>
              </a:ext>
            </a:extLst>
          </p:cNvPr>
          <p:cNvSpPr txBox="1"/>
          <p:nvPr/>
        </p:nvSpPr>
        <p:spPr>
          <a:xfrm>
            <a:off x="10716893" y="5749985"/>
            <a:ext cx="904085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Female</a:t>
            </a:r>
          </a:p>
        </p:txBody>
      </p:sp>
    </p:spTree>
    <p:extLst>
      <p:ext uri="{BB962C8B-B14F-4D97-AF65-F5344CB8AC3E}">
        <p14:creationId xmlns:p14="http://schemas.microsoft.com/office/powerpoint/2010/main" val="92386960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CF78E0-9576-8A41-A1D9-06ABB63EF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210AE-7698-2B42-BCC8-44CCB2337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dirty="0"/>
              <a:t>Males are blue-green, </a:t>
            </a:r>
            <a:r>
              <a:rPr lang="en-US" sz="3200" dirty="0" smtClean="0"/>
              <a:t>bigger</a:t>
            </a:r>
            <a:r>
              <a:rPr lang="en-US" sz="3200" dirty="0"/>
              <a:t>, older, have the hump, and live alone. </a:t>
            </a:r>
            <a:endParaRPr lang="en-US" sz="3200" dirty="0">
              <a:highlight>
                <a:srgbClr val="000000"/>
              </a:highlight>
            </a:endParaRPr>
          </a:p>
          <a:p>
            <a:pPr algn="ctr"/>
            <a:r>
              <a:rPr lang="en-US" sz="3200" dirty="0"/>
              <a:t>Maori wrasse change sex from female to male around 9-15 years of age.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BA06D5-A62A-FB44-8A5E-C64C8B75C734}"/>
              </a:ext>
            </a:extLst>
          </p:cNvPr>
          <p:cNvSpPr txBox="1"/>
          <p:nvPr/>
        </p:nvSpPr>
        <p:spPr>
          <a:xfrm>
            <a:off x="10854813" y="5737123"/>
            <a:ext cx="766165" cy="3514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Male</a:t>
            </a:r>
          </a:p>
        </p:txBody>
      </p:sp>
      <p:pic>
        <p:nvPicPr>
          <p:cNvPr id="8" name="Picture Placeholder 4">
            <a:extLst>
              <a:ext uri="{FF2B5EF4-FFF2-40B4-BE49-F238E27FC236}">
                <a16:creationId xmlns:a16="http://schemas.microsoft.com/office/drawing/2014/main" id="{0FA5009B-7DAC-6245-8CE5-C196D4F3BDD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9" t="3334" r="22100" b="3334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B40BAB-C7C0-9A44-8766-28A0713B68C4}"/>
              </a:ext>
            </a:extLst>
          </p:cNvPr>
          <p:cNvSpPr txBox="1"/>
          <p:nvPr/>
        </p:nvSpPr>
        <p:spPr>
          <a:xfrm>
            <a:off x="10716893" y="5749985"/>
            <a:ext cx="904085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Male</a:t>
            </a:r>
          </a:p>
        </p:txBody>
      </p:sp>
    </p:spTree>
    <p:extLst>
      <p:ext uri="{BB962C8B-B14F-4D97-AF65-F5344CB8AC3E}">
        <p14:creationId xmlns:p14="http://schemas.microsoft.com/office/powerpoint/2010/main" val="423378323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2B17AD-76D5-A64F-B9E4-77EB8E49C5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123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8226E4-34AF-CA4B-8ADE-059A1B141CDD}"/>
              </a:ext>
            </a:extLst>
          </p:cNvPr>
          <p:cNvSpPr txBox="1"/>
          <p:nvPr/>
        </p:nvSpPr>
        <p:spPr>
          <a:xfrm>
            <a:off x="535577" y="560813"/>
            <a:ext cx="3086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Female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B5369E-97A4-9E46-8BAD-0F0ECBB9FD20}"/>
              </a:ext>
            </a:extLst>
          </p:cNvPr>
          <p:cNvSpPr txBox="1"/>
          <p:nvPr/>
        </p:nvSpPr>
        <p:spPr>
          <a:xfrm>
            <a:off x="6095999" y="560813"/>
            <a:ext cx="3086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Male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BF92A0-8624-1B41-B534-3E04DE7650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" t="10010" r="5011" b="15150"/>
          <a:stretch/>
        </p:blipFill>
        <p:spPr>
          <a:xfrm>
            <a:off x="6096000" y="1364528"/>
            <a:ext cx="5560420" cy="29607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90DBCE-8F8F-C04A-B6B0-F98DD0B206B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7" b="17303"/>
          <a:stretch/>
        </p:blipFill>
        <p:spPr>
          <a:xfrm>
            <a:off x="535578" y="1364528"/>
            <a:ext cx="5560421" cy="29607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68B5BA-A5C6-0B4B-96D1-99A1D5C6755B}"/>
              </a:ext>
            </a:extLst>
          </p:cNvPr>
          <p:cNvSpPr txBox="1"/>
          <p:nvPr/>
        </p:nvSpPr>
        <p:spPr>
          <a:xfrm>
            <a:off x="535577" y="4381564"/>
            <a:ext cx="4733109" cy="163121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</a:rPr>
              <a:t>Bronze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</a:rPr>
              <a:t>No hump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</a:rPr>
              <a:t>Smaller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</a:rPr>
              <a:t>0–9 years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</a:rPr>
              <a:t>Hang out together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89DCE6-A5BD-A74A-95D9-2BAF81A5C44C}"/>
              </a:ext>
            </a:extLst>
          </p:cNvPr>
          <p:cNvSpPr txBox="1"/>
          <p:nvPr/>
        </p:nvSpPr>
        <p:spPr>
          <a:xfrm>
            <a:off x="6096000" y="4381564"/>
            <a:ext cx="5123544" cy="163121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</a:rPr>
              <a:t>Blue-green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</a:rPr>
              <a:t>Hump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 smtClean="0">
                <a:solidFill>
                  <a:schemeClr val="bg1"/>
                </a:solidFill>
              </a:rPr>
              <a:t>bigger</a:t>
            </a:r>
            <a:endParaRPr lang="en-AU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</a:rPr>
              <a:t>9–30 years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bg1"/>
                </a:solidFill>
              </a:rPr>
              <a:t>Solitary (live alone) </a:t>
            </a:r>
          </a:p>
        </p:txBody>
      </p:sp>
    </p:spTree>
    <p:extLst>
      <p:ext uri="{BB962C8B-B14F-4D97-AF65-F5344CB8AC3E}">
        <p14:creationId xmlns:p14="http://schemas.microsoft.com/office/powerpoint/2010/main" val="270000865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4">
            <a:extLst>
              <a:ext uri="{FF2B5EF4-FFF2-40B4-BE49-F238E27FC236}">
                <a16:creationId xmlns:a16="http://schemas.microsoft.com/office/drawing/2014/main" id="{B3BBCB6F-F3CA-A54A-A37A-F527F88F92D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9" t="3334" r="22100" b="3334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CF78E0-9576-8A41-A1D9-06ABB63EF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210AE-7698-2B42-BCC8-44CCB2337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Where do Maori wrasse live?</a:t>
            </a:r>
          </a:p>
        </p:txBody>
      </p:sp>
    </p:spTree>
    <p:extLst>
      <p:ext uri="{BB962C8B-B14F-4D97-AF65-F5344CB8AC3E}">
        <p14:creationId xmlns:p14="http://schemas.microsoft.com/office/powerpoint/2010/main" val="128548496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88C778-3506-3742-95E1-2C1FC3361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09694-F2D5-924A-96D3-8391C748E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 smtClean="0"/>
              <a:t>Do not touch!</a:t>
            </a:r>
            <a:endParaRPr lang="en-US" sz="4400" dirty="0"/>
          </a:p>
          <a:p>
            <a:pPr algn="ctr"/>
            <a:r>
              <a:rPr lang="en-US" sz="4400" dirty="0"/>
              <a:t>Why not?</a:t>
            </a:r>
          </a:p>
        </p:txBody>
      </p:sp>
      <p:pic>
        <p:nvPicPr>
          <p:cNvPr id="7" name="Picture Placeholder 5">
            <a:extLst>
              <a:ext uri="{FF2B5EF4-FFF2-40B4-BE49-F238E27FC236}">
                <a16:creationId xmlns:a16="http://schemas.microsoft.com/office/drawing/2014/main" id="{F8DA19BB-83F5-174E-93A9-D1763903925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5" r="2121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09517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3679263A-A688-234C-B5CB-B574170A82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0910" y="842703"/>
            <a:ext cx="6123807" cy="490805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35CB66-9A0E-2641-89C4-D237040C67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126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2F8AB5-5D82-0646-85C8-0685DF91137B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1665257294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9B6F5E7-C535-D54D-AC83-AAADDF53A5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5" t="2466"/>
          <a:stretch/>
        </p:blipFill>
        <p:spPr>
          <a:xfrm>
            <a:off x="1" y="1788558"/>
            <a:ext cx="6096000" cy="41437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1041200-20F9-0344-AE1F-EAEECD0756D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" t="2405" r="3553" b="2405"/>
          <a:stretch/>
        </p:blipFill>
        <p:spPr>
          <a:xfrm>
            <a:off x="6096000" y="1788558"/>
            <a:ext cx="6096000" cy="414377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7F34E28-8A92-A048-B894-49E0621CC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Maori wrasse?</a:t>
            </a:r>
            <a:endParaRPr lang="en-US" sz="5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7B221-1CAE-2B45-90FA-330DF3028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127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D28B51-B1F9-4A40-92E3-2C285AD03DE3}"/>
              </a:ext>
            </a:extLst>
          </p:cNvPr>
          <p:cNvSpPr txBox="1"/>
          <p:nvPr/>
        </p:nvSpPr>
        <p:spPr>
          <a:xfrm>
            <a:off x="5125655" y="5489130"/>
            <a:ext cx="904085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Female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D41314-1770-944E-AF22-998065031783}"/>
              </a:ext>
            </a:extLst>
          </p:cNvPr>
          <p:cNvSpPr txBox="1"/>
          <p:nvPr/>
        </p:nvSpPr>
        <p:spPr>
          <a:xfrm>
            <a:off x="11463341" y="5489130"/>
            <a:ext cx="652348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Male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2CF772-2875-254F-AEF8-59C9FA14B72E}"/>
              </a:ext>
            </a:extLst>
          </p:cNvPr>
          <p:cNvSpPr txBox="1"/>
          <p:nvPr/>
        </p:nvSpPr>
        <p:spPr>
          <a:xfrm>
            <a:off x="10045002" y="1808654"/>
            <a:ext cx="21369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0CC4C8-439A-A24F-8E06-A991F08811EC}"/>
              </a:ext>
            </a:extLst>
          </p:cNvPr>
          <p:cNvSpPr txBox="1"/>
          <p:nvPr/>
        </p:nvSpPr>
        <p:spPr>
          <a:xfrm>
            <a:off x="4049486" y="1808654"/>
            <a:ext cx="20230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</p:spTree>
    <p:extLst>
      <p:ext uri="{BB962C8B-B14F-4D97-AF65-F5344CB8AC3E}">
        <p14:creationId xmlns:p14="http://schemas.microsoft.com/office/powerpoint/2010/main" val="2440983800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08147D-F2FF-6045-921A-85D7E6DF6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128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8F4D004-5B00-7540-9ECB-7A323DD82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2879725"/>
          </a:xfrm>
        </p:spPr>
        <p:txBody>
          <a:bodyPr/>
          <a:lstStyle/>
          <a:p>
            <a:pPr algn="ctr"/>
            <a:r>
              <a:rPr lang="en-US" sz="2000" dirty="0"/>
              <a:t>Maori wrasse are listed as</a:t>
            </a:r>
            <a:br>
              <a:rPr lang="en-US" sz="2000" dirty="0"/>
            </a:br>
            <a:r>
              <a:rPr lang="en-US" sz="2000" b="1" u="sng" dirty="0"/>
              <a:t>ENDANGERED</a:t>
            </a:r>
            <a:r>
              <a:rPr lang="en-US" sz="2000" b="1" dirty="0"/>
              <a:t>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FC8D75A-776B-294B-BE90-FB88BFBD98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" b="1278"/>
          <a:stretch/>
        </p:blipFill>
        <p:spPr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AF72BF-5CA9-A842-97F7-24D122814E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6660" y="2685800"/>
            <a:ext cx="3261569" cy="129013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DC2C312-465C-C24A-8E32-858DCB9BFAA8}"/>
              </a:ext>
            </a:extLst>
          </p:cNvPr>
          <p:cNvSpPr/>
          <p:nvPr/>
        </p:nvSpPr>
        <p:spPr>
          <a:xfrm>
            <a:off x="515937" y="4343045"/>
            <a:ext cx="55800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We need them because they are great for tourism and they help corals by feeding on crown-of-thorns starfish.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CE9D07-0F37-9041-8FC9-BF2981C0EC58}"/>
              </a:ext>
            </a:extLst>
          </p:cNvPr>
          <p:cNvSpPr txBox="1"/>
          <p:nvPr/>
        </p:nvSpPr>
        <p:spPr>
          <a:xfrm>
            <a:off x="6455121" y="5738860"/>
            <a:ext cx="5154681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 smtClean="0">
                <a:solidFill>
                  <a:schemeClr val="bg1"/>
                </a:solidFill>
              </a:rPr>
              <a:t>An outbreak </a:t>
            </a:r>
            <a:r>
              <a:rPr lang="en-AU" sz="1600" dirty="0">
                <a:solidFill>
                  <a:schemeClr val="bg1"/>
                </a:solidFill>
              </a:rPr>
              <a:t>of crown-of-thorns starfish eating coral.</a:t>
            </a:r>
          </a:p>
        </p:txBody>
      </p:sp>
    </p:spTree>
    <p:extLst>
      <p:ext uri="{BB962C8B-B14F-4D97-AF65-F5344CB8AC3E}">
        <p14:creationId xmlns:p14="http://schemas.microsoft.com/office/powerpoint/2010/main" val="414920397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535554-0063-3341-BC60-CA4EEE176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1BCB5-28D0-9D44-8B41-1110BBDB7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AU" sz="4400" dirty="0"/>
              <a:t>Who is counting Maori wrasse?</a:t>
            </a:r>
          </a:p>
          <a:p>
            <a:pPr algn="ctr">
              <a:spcAft>
                <a:spcPts val="1800"/>
              </a:spcAft>
            </a:pPr>
            <a:r>
              <a:rPr lang="en-AU" sz="3200" dirty="0"/>
              <a:t>Female / Male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35A06A4F-CD3E-BA4E-AD6F-662F333DA29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538720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The Great Barrier Reef faces many threats that impact on its health and resilience. 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849717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453321-270E-2842-9865-C387B7BB4E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6" b="2341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CE13E8-9F3C-264A-BE10-DEB44866AE04}"/>
              </a:ext>
            </a:extLst>
          </p:cNvPr>
          <p:cNvSpPr txBox="1"/>
          <p:nvPr/>
        </p:nvSpPr>
        <p:spPr>
          <a:xfrm>
            <a:off x="8732550" y="5970171"/>
            <a:ext cx="2943513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Green turtle (</a:t>
            </a:r>
            <a:r>
              <a:rPr lang="en-US" sz="1600" i="1" dirty="0">
                <a:solidFill>
                  <a:schemeClr val="bg1"/>
                </a:solidFill>
              </a:rPr>
              <a:t>Chelonia mydas</a:t>
            </a:r>
            <a:r>
              <a:rPr lang="en-US" sz="1600" dirty="0">
                <a:solidFill>
                  <a:schemeClr val="bg1"/>
                </a:solidFill>
              </a:rPr>
              <a:t>) </a:t>
            </a:r>
            <a:endParaRPr lang="en-AU" sz="1600" dirty="0">
              <a:solidFill>
                <a:schemeClr val="bg1"/>
              </a:solidFill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B51F2173-75A7-3B4E-9217-1942C6458C01}"/>
              </a:ext>
            </a:extLst>
          </p:cNvPr>
          <p:cNvSpPr txBox="1">
            <a:spLocks/>
          </p:cNvSpPr>
          <p:nvPr/>
        </p:nvSpPr>
        <p:spPr>
          <a:xfrm>
            <a:off x="515937" y="549276"/>
            <a:ext cx="3671749" cy="934968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Sea turtles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34772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" b="156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09165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867B3B5-7F8E-DE48-A85A-73CB17FDB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7030" y="549275"/>
            <a:ext cx="7883344" cy="1061811"/>
          </a:xfrm>
        </p:spPr>
        <p:txBody>
          <a:bodyPr/>
          <a:lstStyle/>
          <a:p>
            <a:r>
              <a:rPr lang="en-US" dirty="0"/>
              <a:t>The Great Barrier Reef is home to</a:t>
            </a:r>
            <a:br>
              <a:rPr lang="en-US" dirty="0"/>
            </a:br>
            <a:r>
              <a:rPr lang="en-US" dirty="0"/>
              <a:t>6 of the world’s 7 species of marine turtles.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5F5AA-80A5-B54D-919F-F372295D5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132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869932-C9A4-BC4F-945C-1280D9C9BC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6584" y="1503379"/>
            <a:ext cx="7704236" cy="457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056487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F38CFA0-0CDF-9448-838B-4F4421AACAB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4" r="19144"/>
          <a:stretch/>
        </p:blipFill>
        <p:spPr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B77CEB-0670-BC43-8319-C6412F952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59605-F15E-6E4A-B7A4-187E7F86E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Green turtle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(</a:t>
            </a:r>
            <a:r>
              <a:rPr lang="en-US" sz="3200" i="1" dirty="0"/>
              <a:t>Chelonia mydas)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Small head.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High domed carapace (shell).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Carapace </a:t>
            </a:r>
            <a:r>
              <a:rPr lang="en-US" sz="2000" dirty="0" err="1"/>
              <a:t>colour</a:t>
            </a:r>
            <a:r>
              <a:rPr lang="en-US" sz="2000" dirty="0"/>
              <a:t> – cream and rusty brown to grey.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4 pairs of costal </a:t>
            </a:r>
            <a:r>
              <a:rPr lang="en-US" sz="2000" dirty="0" err="1"/>
              <a:t>scutes</a:t>
            </a:r>
            <a:r>
              <a:rPr lang="en-US" sz="2000" dirty="0"/>
              <a:t> (side scales) on carapace.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EB3647-ECA8-8E4A-8219-BEC394CFA145}"/>
              </a:ext>
            </a:extLst>
          </p:cNvPr>
          <p:cNvSpPr txBox="1"/>
          <p:nvPr/>
        </p:nvSpPr>
        <p:spPr>
          <a:xfrm>
            <a:off x="8019074" y="2332306"/>
            <a:ext cx="382577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F4E1EE-E238-CF40-8239-9D485FF4A7AA}"/>
              </a:ext>
            </a:extLst>
          </p:cNvPr>
          <p:cNvSpPr txBox="1"/>
          <p:nvPr/>
        </p:nvSpPr>
        <p:spPr>
          <a:xfrm>
            <a:off x="8783460" y="2726580"/>
            <a:ext cx="431868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DDDDAA-2A92-8F41-9165-599432FE07B0}"/>
              </a:ext>
            </a:extLst>
          </p:cNvPr>
          <p:cNvSpPr txBox="1"/>
          <p:nvPr/>
        </p:nvSpPr>
        <p:spPr>
          <a:xfrm>
            <a:off x="9621783" y="2928785"/>
            <a:ext cx="431868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4E500A-60AB-4F49-A5A5-A54C5AD0E3A7}"/>
              </a:ext>
            </a:extLst>
          </p:cNvPr>
          <p:cNvSpPr txBox="1"/>
          <p:nvPr/>
        </p:nvSpPr>
        <p:spPr>
          <a:xfrm>
            <a:off x="10244172" y="2946339"/>
            <a:ext cx="431869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BA5D98-0D17-CD4E-8ACF-C6A66345F718}"/>
              </a:ext>
            </a:extLst>
          </p:cNvPr>
          <p:cNvSpPr txBox="1"/>
          <p:nvPr/>
        </p:nvSpPr>
        <p:spPr>
          <a:xfrm>
            <a:off x="9621783" y="569371"/>
            <a:ext cx="2054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</p:spTree>
    <p:extLst>
      <p:ext uri="{BB962C8B-B14F-4D97-AF65-F5344CB8AC3E}">
        <p14:creationId xmlns:p14="http://schemas.microsoft.com/office/powerpoint/2010/main" val="3747886720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9D7379A-C067-7C49-8CB9-7A67DAD81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01A6D-1F4D-ED4D-9D36-E858350D0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1 pair of</a:t>
            </a:r>
            <a:br>
              <a:rPr lang="en-US" sz="4400" dirty="0"/>
            </a:br>
            <a:r>
              <a:rPr lang="en-US" sz="4400" dirty="0"/>
              <a:t>pre-frontal scales above beak.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9BC60E5-8665-3441-890C-0F6DA9D4435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0" r="11860"/>
          <a:stretch>
            <a:fillRect/>
          </a:stretch>
        </p:blipFill>
        <p:spPr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FD7C07F-BA00-D446-BA32-B4CD0294E1D9}"/>
              </a:ext>
            </a:extLst>
          </p:cNvPr>
          <p:cNvCxnSpPr>
            <a:cxnSpLocks/>
          </p:cNvCxnSpPr>
          <p:nvPr/>
        </p:nvCxnSpPr>
        <p:spPr>
          <a:xfrm>
            <a:off x="8128000" y="1637553"/>
            <a:ext cx="242277" cy="894632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532C28F-640C-C142-B76A-265A6855F311}"/>
              </a:ext>
            </a:extLst>
          </p:cNvPr>
          <p:cNvCxnSpPr>
            <a:cxnSpLocks/>
          </p:cNvCxnSpPr>
          <p:nvPr/>
        </p:nvCxnSpPr>
        <p:spPr>
          <a:xfrm>
            <a:off x="8128000" y="1637553"/>
            <a:ext cx="573873" cy="804196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BFD4063-0665-2A4B-9979-2F5CE59CBB8B}"/>
              </a:ext>
            </a:extLst>
          </p:cNvPr>
          <p:cNvSpPr txBox="1"/>
          <p:nvPr/>
        </p:nvSpPr>
        <p:spPr>
          <a:xfrm>
            <a:off x="7709406" y="1424877"/>
            <a:ext cx="837187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1 pair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70BAEA-A120-9942-9E03-77A665CD9465}"/>
              </a:ext>
            </a:extLst>
          </p:cNvPr>
          <p:cNvSpPr txBox="1"/>
          <p:nvPr/>
        </p:nvSpPr>
        <p:spPr>
          <a:xfrm>
            <a:off x="9621783" y="569371"/>
            <a:ext cx="2054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</p:spTree>
    <p:extLst>
      <p:ext uri="{BB962C8B-B14F-4D97-AF65-F5344CB8AC3E}">
        <p14:creationId xmlns:p14="http://schemas.microsoft.com/office/powerpoint/2010/main" val="232427386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8AF5-34CE-984F-889F-EEF9377A1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135</a:t>
            </a:fld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0176694-2490-274C-96D8-100AF846A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</p:spPr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Hawksbill turtle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(</a:t>
            </a:r>
            <a:r>
              <a:rPr lang="en-US" sz="3200" i="1" dirty="0" err="1"/>
              <a:t>Eretmochelys</a:t>
            </a:r>
            <a:r>
              <a:rPr lang="en-US" sz="3200" i="1" dirty="0"/>
              <a:t> </a:t>
            </a:r>
            <a:r>
              <a:rPr lang="en-US" sz="3200" i="1" smtClean="0"/>
              <a:t>imbricata)</a:t>
            </a:r>
            <a:endParaRPr lang="en-US" sz="3200" dirty="0"/>
          </a:p>
          <a:p>
            <a:pPr marL="571500" indent="-571500">
              <a:buFontTx/>
              <a:buChar char="-"/>
            </a:pPr>
            <a:r>
              <a:rPr lang="en-US" sz="2000" dirty="0"/>
              <a:t>Small head.</a:t>
            </a:r>
          </a:p>
          <a:p>
            <a:pPr marL="571500" indent="-571500">
              <a:buFontTx/>
              <a:buChar char="-"/>
            </a:pPr>
            <a:r>
              <a:rPr lang="en-US" sz="2000" dirty="0"/>
              <a:t>Black scales on head and flippers. </a:t>
            </a:r>
          </a:p>
          <a:p>
            <a:pPr marL="571500" indent="-571500">
              <a:buFontTx/>
              <a:buChar char="-"/>
            </a:pPr>
            <a:r>
              <a:rPr lang="en-US" sz="2000" dirty="0"/>
              <a:t>Carapace </a:t>
            </a:r>
            <a:r>
              <a:rPr lang="en-US" sz="2000" dirty="0" smtClean="0"/>
              <a:t>with </a:t>
            </a:r>
            <a:r>
              <a:rPr lang="en-US" sz="2000" dirty="0"/>
              <a:t>serrated edges (smaller turtles only). </a:t>
            </a:r>
          </a:p>
          <a:p>
            <a:pPr marL="571500" indent="-571500">
              <a:buFontTx/>
              <a:buChar char="-"/>
            </a:pPr>
            <a:r>
              <a:rPr lang="en-US" sz="2000" dirty="0"/>
              <a:t>4 pairs of costal </a:t>
            </a:r>
            <a:r>
              <a:rPr lang="en-US" sz="2000" dirty="0" err="1"/>
              <a:t>scutes</a:t>
            </a:r>
            <a:endParaRPr lang="en-US" sz="2000" dirty="0"/>
          </a:p>
          <a:p>
            <a:pPr marL="571500" indent="-571500">
              <a:buFontTx/>
              <a:buChar char="-"/>
            </a:pPr>
            <a:r>
              <a:rPr lang="en-US" sz="2000" dirty="0"/>
              <a:t>Overlapping </a:t>
            </a:r>
            <a:r>
              <a:rPr lang="en-US" sz="2000" dirty="0" err="1"/>
              <a:t>scutes</a:t>
            </a:r>
            <a:r>
              <a:rPr lang="en-US" sz="2000" dirty="0"/>
              <a:t> (</a:t>
            </a:r>
            <a:r>
              <a:rPr lang="en-US" sz="2000" dirty="0" smtClean="0"/>
              <a:t>like </a:t>
            </a:r>
            <a:r>
              <a:rPr lang="en-US" sz="2000" dirty="0"/>
              <a:t>fish scales).</a:t>
            </a:r>
          </a:p>
        </p:txBody>
      </p:sp>
      <p:pic>
        <p:nvPicPr>
          <p:cNvPr id="16" name="Picture Placeholder 4">
            <a:extLst>
              <a:ext uri="{FF2B5EF4-FFF2-40B4-BE49-F238E27FC236}">
                <a16:creationId xmlns:a16="http://schemas.microsoft.com/office/drawing/2014/main" id="{D099FBB3-AE39-E044-A5A5-8D12FC28913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8" r="27508" b="1132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323693A-C033-DE41-B0CD-181B0FF354AA}"/>
              </a:ext>
            </a:extLst>
          </p:cNvPr>
          <p:cNvSpPr txBox="1"/>
          <p:nvPr/>
        </p:nvSpPr>
        <p:spPr>
          <a:xfrm>
            <a:off x="7028270" y="4490377"/>
            <a:ext cx="1332818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Serrated edges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410A16-5D68-F747-A45D-75FEE26EAD2F}"/>
              </a:ext>
            </a:extLst>
          </p:cNvPr>
          <p:cNvSpPr txBox="1"/>
          <p:nvPr/>
        </p:nvSpPr>
        <p:spPr>
          <a:xfrm>
            <a:off x="9606708" y="558521"/>
            <a:ext cx="20693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CRITICALLY ENDANGERED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BFEB52-6281-FF4E-BDC2-59A5CE54F3D8}"/>
              </a:ext>
            </a:extLst>
          </p:cNvPr>
          <p:cNvSpPr txBox="1"/>
          <p:nvPr/>
        </p:nvSpPr>
        <p:spPr>
          <a:xfrm>
            <a:off x="8210362" y="2673714"/>
            <a:ext cx="382577" cy="400110"/>
          </a:xfrm>
          <a:prstGeom prst="rect">
            <a:avLst/>
          </a:prstGeom>
          <a:solidFill>
            <a:srgbClr val="363D41">
              <a:alpha val="9058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09BFFA-1D27-3D48-A991-6827225C75BC}"/>
              </a:ext>
            </a:extLst>
          </p:cNvPr>
          <p:cNvSpPr txBox="1"/>
          <p:nvPr/>
        </p:nvSpPr>
        <p:spPr>
          <a:xfrm>
            <a:off x="8675493" y="3122268"/>
            <a:ext cx="431868" cy="400110"/>
          </a:xfrm>
          <a:prstGeom prst="rect">
            <a:avLst/>
          </a:prstGeom>
          <a:solidFill>
            <a:srgbClr val="363D41">
              <a:alpha val="9058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C0BEB2D-092E-B848-B0C6-286DB4EC30BE}"/>
              </a:ext>
            </a:extLst>
          </p:cNvPr>
          <p:cNvSpPr txBox="1"/>
          <p:nvPr/>
        </p:nvSpPr>
        <p:spPr>
          <a:xfrm>
            <a:off x="9272469" y="3429000"/>
            <a:ext cx="431868" cy="400110"/>
          </a:xfrm>
          <a:prstGeom prst="rect">
            <a:avLst/>
          </a:prstGeom>
          <a:solidFill>
            <a:srgbClr val="363D41">
              <a:alpha val="9058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808FF0-1230-3044-9813-FD62CE7BD2B7}"/>
              </a:ext>
            </a:extLst>
          </p:cNvPr>
          <p:cNvSpPr txBox="1"/>
          <p:nvPr/>
        </p:nvSpPr>
        <p:spPr>
          <a:xfrm>
            <a:off x="10007104" y="3629055"/>
            <a:ext cx="431869" cy="400110"/>
          </a:xfrm>
          <a:prstGeom prst="rect">
            <a:avLst/>
          </a:prstGeom>
          <a:solidFill>
            <a:srgbClr val="363D41">
              <a:alpha val="9058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4 </a:t>
            </a:r>
          </a:p>
        </p:txBody>
      </p:sp>
    </p:spTree>
    <p:extLst>
      <p:ext uri="{BB962C8B-B14F-4D97-AF65-F5344CB8AC3E}">
        <p14:creationId xmlns:p14="http://schemas.microsoft.com/office/powerpoint/2010/main" val="177885557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523359-51C0-0341-AEA6-B50663A4D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3E0C8-3831-3B40-8DCB-47AA9A17F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spcAft>
                <a:spcPts val="1800"/>
              </a:spcAft>
              <a:defRPr/>
            </a:pPr>
            <a:r>
              <a:rPr lang="en-US" sz="4400" dirty="0"/>
              <a:t>2 pairs of</a:t>
            </a:r>
            <a:br>
              <a:rPr lang="en-US" sz="4400" dirty="0"/>
            </a:br>
            <a:r>
              <a:rPr lang="en-US" sz="4400" dirty="0"/>
              <a:t>pre-frontal scales.</a:t>
            </a:r>
          </a:p>
          <a:p>
            <a:pPr lvl="0" algn="ctr">
              <a:spcAft>
                <a:spcPts val="1800"/>
              </a:spcAft>
              <a:defRPr/>
            </a:pPr>
            <a:r>
              <a:rPr lang="en-US" sz="4400" dirty="0"/>
              <a:t>Hawk-like beak.</a:t>
            </a:r>
          </a:p>
        </p:txBody>
      </p:sp>
      <p:pic>
        <p:nvPicPr>
          <p:cNvPr id="5" name="Picture 2" descr="Hawksbill turtle">
            <a:extLst>
              <a:ext uri="{FF2B5EF4-FFF2-40B4-BE49-F238E27FC236}">
                <a16:creationId xmlns:a16="http://schemas.microsoft.com/office/drawing/2014/main" id="{D83863C1-84FE-034E-9456-37D62F7C99F6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5" r="18015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507C892-E903-C749-8D0E-88A3C878479F}"/>
              </a:ext>
            </a:extLst>
          </p:cNvPr>
          <p:cNvSpPr/>
          <p:nvPr/>
        </p:nvSpPr>
        <p:spPr>
          <a:xfrm>
            <a:off x="6258841" y="5873676"/>
            <a:ext cx="29306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</a:rPr>
              <a:t>© </a:t>
            </a:r>
            <a:r>
              <a:rPr lang="en-AU" sz="1200" dirty="0" err="1">
                <a:solidFill>
                  <a:schemeClr val="bg1"/>
                </a:solidFill>
              </a:rPr>
              <a:t>naturepl.com</a:t>
            </a:r>
            <a:r>
              <a:rPr lang="en-AU" sz="1200" dirty="0">
                <a:solidFill>
                  <a:schemeClr val="bg1"/>
                </a:solidFill>
              </a:rPr>
              <a:t> / </a:t>
            </a:r>
            <a:r>
              <a:rPr lang="en-AU" sz="1200" dirty="0" err="1">
                <a:solidFill>
                  <a:schemeClr val="bg1"/>
                </a:solidFill>
              </a:rPr>
              <a:t>Inaki</a:t>
            </a:r>
            <a:r>
              <a:rPr lang="en-AU" sz="1200" dirty="0">
                <a:solidFill>
                  <a:schemeClr val="bg1"/>
                </a:solidFill>
              </a:rPr>
              <a:t> </a:t>
            </a:r>
            <a:r>
              <a:rPr lang="en-AU" sz="1200" dirty="0" err="1">
                <a:solidFill>
                  <a:schemeClr val="bg1"/>
                </a:solidFill>
              </a:rPr>
              <a:t>Relanzon</a:t>
            </a:r>
            <a:r>
              <a:rPr lang="en-AU" sz="1200" dirty="0">
                <a:solidFill>
                  <a:schemeClr val="bg1"/>
                </a:solidFill>
              </a:rPr>
              <a:t> / WWF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FCDBAAE-189B-D741-A8AF-095C8DE4BDCF}"/>
              </a:ext>
            </a:extLst>
          </p:cNvPr>
          <p:cNvCxnSpPr>
            <a:cxnSpLocks/>
          </p:cNvCxnSpPr>
          <p:nvPr/>
        </p:nvCxnSpPr>
        <p:spPr>
          <a:xfrm>
            <a:off x="8585056" y="1930021"/>
            <a:ext cx="252672" cy="1088968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9E073B4-43C6-784A-BCE5-9914F8EA014F}"/>
              </a:ext>
            </a:extLst>
          </p:cNvPr>
          <p:cNvCxnSpPr>
            <a:cxnSpLocks/>
          </p:cNvCxnSpPr>
          <p:nvPr/>
        </p:nvCxnSpPr>
        <p:spPr>
          <a:xfrm>
            <a:off x="9115211" y="2194615"/>
            <a:ext cx="148480" cy="876068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3A8A97D-2288-4B4E-BD07-B12AB564801B}"/>
              </a:ext>
            </a:extLst>
          </p:cNvPr>
          <p:cNvSpPr txBox="1"/>
          <p:nvPr/>
        </p:nvSpPr>
        <p:spPr>
          <a:xfrm>
            <a:off x="8157432" y="1886976"/>
            <a:ext cx="1106259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1st pair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DBC8CFD-1257-474B-B39C-5097C6EFC825}"/>
              </a:ext>
            </a:extLst>
          </p:cNvPr>
          <p:cNvCxnSpPr>
            <a:cxnSpLocks/>
          </p:cNvCxnSpPr>
          <p:nvPr/>
        </p:nvCxnSpPr>
        <p:spPr>
          <a:xfrm flipH="1">
            <a:off x="9460653" y="3070683"/>
            <a:ext cx="409938" cy="310993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8AD6CF4-8DDF-0242-AFE1-1380D7344261}"/>
              </a:ext>
            </a:extLst>
          </p:cNvPr>
          <p:cNvCxnSpPr>
            <a:cxnSpLocks/>
          </p:cNvCxnSpPr>
          <p:nvPr/>
        </p:nvCxnSpPr>
        <p:spPr>
          <a:xfrm flipH="1">
            <a:off x="8932860" y="3070683"/>
            <a:ext cx="878492" cy="121696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A160E42-3E65-A748-BAF5-E0AAAE54A14F}"/>
              </a:ext>
            </a:extLst>
          </p:cNvPr>
          <p:cNvSpPr txBox="1"/>
          <p:nvPr/>
        </p:nvSpPr>
        <p:spPr>
          <a:xfrm>
            <a:off x="9431046" y="4628000"/>
            <a:ext cx="1426545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Hawk-like beak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FAB0F3-B15F-354E-8D2C-9E1DFE0F38D6}"/>
              </a:ext>
            </a:extLst>
          </p:cNvPr>
          <p:cNvSpPr txBox="1"/>
          <p:nvPr/>
        </p:nvSpPr>
        <p:spPr>
          <a:xfrm>
            <a:off x="9751332" y="2742525"/>
            <a:ext cx="1106259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2nd pair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0370B-8C81-5547-831F-04AE62CF130E}"/>
              </a:ext>
            </a:extLst>
          </p:cNvPr>
          <p:cNvSpPr txBox="1"/>
          <p:nvPr/>
        </p:nvSpPr>
        <p:spPr>
          <a:xfrm>
            <a:off x="9606708" y="558521"/>
            <a:ext cx="20693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CRITICALLY ENDANGERED</a:t>
            </a:r>
          </a:p>
        </p:txBody>
      </p:sp>
    </p:spTree>
    <p:extLst>
      <p:ext uri="{BB962C8B-B14F-4D97-AF65-F5344CB8AC3E}">
        <p14:creationId xmlns:p14="http://schemas.microsoft.com/office/powerpoint/2010/main" val="3059300228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5D137AA-74B4-4A73-831A-E84602619A22}"/>
              </a:ext>
            </a:extLst>
          </p:cNvPr>
          <p:cNvCxnSpPr>
            <a:cxnSpLocks/>
          </p:cNvCxnSpPr>
          <p:nvPr/>
        </p:nvCxnSpPr>
        <p:spPr>
          <a:xfrm flipH="1" flipV="1">
            <a:off x="10018022" y="908865"/>
            <a:ext cx="462709" cy="859316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7052603-051B-0E4A-A73D-C22BCF706A70}"/>
              </a:ext>
            </a:extLst>
          </p:cNvPr>
          <p:cNvSpPr txBox="1"/>
          <p:nvPr/>
        </p:nvSpPr>
        <p:spPr>
          <a:xfrm>
            <a:off x="498384" y="558521"/>
            <a:ext cx="20693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CRITICALLY ENDANGERED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3676EE-13B8-0141-B253-9C38EF48B4D8}"/>
              </a:ext>
            </a:extLst>
          </p:cNvPr>
          <p:cNvSpPr txBox="1"/>
          <p:nvPr/>
        </p:nvSpPr>
        <p:spPr>
          <a:xfrm>
            <a:off x="9927602" y="1568126"/>
            <a:ext cx="1106259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nostril</a:t>
            </a:r>
          </a:p>
        </p:txBody>
      </p:sp>
    </p:spTree>
    <p:extLst>
      <p:ext uri="{BB962C8B-B14F-4D97-AF65-F5344CB8AC3E}">
        <p14:creationId xmlns:p14="http://schemas.microsoft.com/office/powerpoint/2010/main" val="33788753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F4FC36-C67A-2340-A3C8-F9A98387E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9A96F-D70D-2B4B-B0DA-2D2E666CE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Loggerhead turtle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(</a:t>
            </a:r>
            <a:r>
              <a:rPr lang="en-US" sz="3200" i="1" dirty="0"/>
              <a:t>Caretta caretta)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B</a:t>
            </a:r>
            <a:r>
              <a:rPr lang="en-US" sz="2000" dirty="0" smtClean="0"/>
              <a:t>ig </a:t>
            </a:r>
            <a:r>
              <a:rPr lang="en-US" sz="2000" dirty="0"/>
              <a:t>head!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5 pairs of large </a:t>
            </a:r>
            <a:r>
              <a:rPr lang="en-US" sz="2000" dirty="0" err="1"/>
              <a:t>scutes</a:t>
            </a:r>
            <a:r>
              <a:rPr lang="en-US" sz="2000" dirty="0"/>
              <a:t> (scales) on side of carapace (shell).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519D665-CEAF-624F-8B39-2C33F229415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5" r="621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3EF60C-0492-5948-BB33-9F26DCA6E0A4}"/>
              </a:ext>
            </a:extLst>
          </p:cNvPr>
          <p:cNvSpPr txBox="1"/>
          <p:nvPr/>
        </p:nvSpPr>
        <p:spPr>
          <a:xfrm>
            <a:off x="8089365" y="2710094"/>
            <a:ext cx="382577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D393BD-5A86-E94E-9A9D-04DCA78DD0E3}"/>
              </a:ext>
            </a:extLst>
          </p:cNvPr>
          <p:cNvSpPr txBox="1"/>
          <p:nvPr/>
        </p:nvSpPr>
        <p:spPr>
          <a:xfrm>
            <a:off x="8612892" y="2429992"/>
            <a:ext cx="431868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747BF4-988D-214F-9FFC-7D404C26C12D}"/>
              </a:ext>
            </a:extLst>
          </p:cNvPr>
          <p:cNvSpPr txBox="1"/>
          <p:nvPr/>
        </p:nvSpPr>
        <p:spPr>
          <a:xfrm>
            <a:off x="9174149" y="2230606"/>
            <a:ext cx="431868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9A2071-38BD-6243-8C82-61E2B86AD7AF}"/>
              </a:ext>
            </a:extLst>
          </p:cNvPr>
          <p:cNvSpPr txBox="1"/>
          <p:nvPr/>
        </p:nvSpPr>
        <p:spPr>
          <a:xfrm>
            <a:off x="9771124" y="2080061"/>
            <a:ext cx="431869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0BE1A2-2AAE-DE4B-BF48-238D217C1F13}"/>
              </a:ext>
            </a:extLst>
          </p:cNvPr>
          <p:cNvSpPr txBox="1"/>
          <p:nvPr/>
        </p:nvSpPr>
        <p:spPr>
          <a:xfrm>
            <a:off x="10398388" y="1946751"/>
            <a:ext cx="431869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5 </a:t>
            </a:r>
          </a:p>
        </p:txBody>
      </p:sp>
    </p:spTree>
    <p:extLst>
      <p:ext uri="{BB962C8B-B14F-4D97-AF65-F5344CB8AC3E}">
        <p14:creationId xmlns:p14="http://schemas.microsoft.com/office/powerpoint/2010/main" val="3643988942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13BD56-B876-124E-9672-E0172EAF3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26EA1-2DCD-134A-A3C6-4025AB667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Turtle cleaning station.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BB824D5-F685-8B4E-8EDE-F28A7B5BC6B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2" r="1219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37C7EB-2946-BD42-8EF4-E74C74758DCF}"/>
              </a:ext>
            </a:extLst>
          </p:cNvPr>
          <p:cNvSpPr txBox="1"/>
          <p:nvPr/>
        </p:nvSpPr>
        <p:spPr>
          <a:xfrm>
            <a:off x="8691535" y="5738810"/>
            <a:ext cx="2918268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Green turtle (</a:t>
            </a:r>
            <a:r>
              <a:rPr lang="en-US" sz="1600" i="1" dirty="0">
                <a:solidFill>
                  <a:schemeClr val="bg1"/>
                </a:solidFill>
              </a:rPr>
              <a:t>Chelonia mydas</a:t>
            </a:r>
            <a:r>
              <a:rPr lang="en-US" sz="1600" dirty="0">
                <a:solidFill>
                  <a:schemeClr val="bg1"/>
                </a:solidFill>
              </a:rPr>
              <a:t>) </a:t>
            </a:r>
            <a:endParaRPr lang="en-A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192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</a:t>
            </a:fld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6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489393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185C9D-2F04-EC46-A27B-0095E2627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77061-7A34-2F4B-8123-98DC0BD1E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Summer is turtle breeding season!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EED110C-110B-C543-97E5-4A2BAF5982A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3" t="1926" r="27716" b="468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93522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AE662E-42C9-1747-BB99-48B1AC7D7D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3" b="45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625720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DB0775-2194-AF40-B96F-C23058A594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" t="12501" b="563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124035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9247F9-1C62-CC46-A7FA-D3FC6C2ECF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" t="10814" b="67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4422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B1F21E-1966-654D-9D14-DB3BDAA7DB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2" b="343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2902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F233A9-1F26-5D40-B8DD-D9F5E5E1B2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US" dirty="0"/>
              <a:t>a few months later</a:t>
            </a:r>
            <a:r>
              <a:rPr lang="en-US" dirty="0" smtClean="0"/>
              <a:t>…</a:t>
            </a:r>
            <a:endParaRPr lang="en-US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en-AU" sz="3200" dirty="0"/>
              <a:t>Warm nests make girl turtles (girls are hot).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en-AU" sz="3200" dirty="0"/>
              <a:t>Cool nests make boy turtles (boys are cool).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F55D0A-6C3B-674E-A406-601A0FAD52D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669704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490DE0-3FAC-B546-B1B6-DDC579FC57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786583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E5ED97-3E9E-1444-9D96-59A9EE2A67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430054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C623C7-F401-EC4E-85F1-A75F79A60D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807" r="1" b="7807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388251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B27DEFD-8B26-FB4E-989E-E2CCDE45CD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807" r="1" b="7807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52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C386C5-1934-8C46-981B-4591AF5B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90955"/>
            <a:ext cx="11160124" cy="1582719"/>
          </a:xfrm>
        </p:spPr>
        <p:txBody>
          <a:bodyPr/>
          <a:lstStyle/>
          <a:p>
            <a:pPr algn="ctr"/>
            <a:r>
              <a:rPr lang="en-AU" sz="5400" i="1" dirty="0"/>
              <a:t>How can I help the </a:t>
            </a:r>
            <a:br>
              <a:rPr lang="en-AU" sz="5400" i="1" dirty="0"/>
            </a:br>
            <a:r>
              <a:rPr lang="en-AU" sz="5400" i="1" dirty="0"/>
              <a:t>Great Barrier Reef?</a:t>
            </a:r>
            <a:endParaRPr lang="en-US" sz="5400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7451E-A349-BC40-863B-DE3700BB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518732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66946F-D134-7248-B086-FCF948B1DD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4400" dirty="0"/>
              <a:t>Only 1 in 1000 survive to return</a:t>
            </a:r>
            <a:br>
              <a:rPr lang="en-US" sz="4400" dirty="0"/>
            </a:br>
            <a:r>
              <a:rPr lang="en-US" sz="4400" dirty="0"/>
              <a:t>to the place they were born to </a:t>
            </a:r>
            <a:br>
              <a:rPr lang="en-US" sz="4400" dirty="0"/>
            </a:br>
            <a:r>
              <a:rPr lang="en-US" sz="4400" dirty="0"/>
              <a:t>breed 30-50 years later.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E2BA7C-6E2D-8F49-BD73-2B51AE22CA9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329956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69533A45-3CEE-B249-AF74-30C2017D47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8" y="873600"/>
            <a:ext cx="6141269" cy="487715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E96C53-D563-D540-97C8-900B53F2540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151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FDB334-A4D2-B046-BD80-A714F44F589A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681994461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152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What do sea </a:t>
            </a:r>
            <a:br>
              <a:rPr lang="en-US" sz="4400" dirty="0"/>
            </a:br>
            <a:r>
              <a:rPr lang="en-US" sz="4400" dirty="0"/>
              <a:t>turtles eat that look like jellyfish?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ABD0026-E144-AA4D-998E-6B8BB7B8A1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2" b="8036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58878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hostnets fish on: marine rubbish threatens northern Australian turtles">
            <a:extLst>
              <a:ext uri="{FF2B5EF4-FFF2-40B4-BE49-F238E27FC236}">
                <a16:creationId xmlns:a16="http://schemas.microsoft.com/office/drawing/2014/main" id="{39E02A60-05E0-47FA-B9CB-6C4116906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50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3C5DB7-ED2A-43D8-A1D9-B040B9E72EDC}"/>
              </a:ext>
            </a:extLst>
          </p:cNvPr>
          <p:cNvSpPr txBox="1"/>
          <p:nvPr/>
        </p:nvSpPr>
        <p:spPr>
          <a:xfrm>
            <a:off x="0" y="6581001"/>
            <a:ext cx="5431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chemeClr val="bg1"/>
                </a:solidFill>
                <a:effectLst/>
              </a:rPr>
              <a:t>AAP Image/Department of the Environment and Heritage/Melbourne Zoo</a:t>
            </a:r>
            <a:endParaRPr lang="en-A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657177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D355822-E2F6-104E-A87A-136077AFBB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570" r="7400" b="1"/>
          <a:stretch/>
        </p:blipFill>
        <p:spPr>
          <a:xfrm>
            <a:off x="0" y="1788558"/>
            <a:ext cx="6096000" cy="414377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869A28A-496A-7947-927C-051F91867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sea turtles?</a:t>
            </a:r>
            <a:endParaRPr lang="en-US" sz="5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0F0765-4A90-5148-8319-36D6DFC38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154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57F303-7097-C440-8D8E-684F236D0E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96" r="5392"/>
          <a:stretch/>
        </p:blipFill>
        <p:spPr>
          <a:xfrm>
            <a:off x="6096000" y="1788557"/>
            <a:ext cx="6095999" cy="414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526425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AFC8A7-747A-F845-B378-DE39376E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155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EC875-845A-B243-A27E-5CC1A616E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3200" dirty="0"/>
              <a:t>Sea turtles are </a:t>
            </a:r>
            <a:r>
              <a:rPr lang="en-US" sz="3200" b="1" u="sng" dirty="0"/>
              <a:t>THREATENED </a:t>
            </a:r>
            <a:r>
              <a:rPr lang="en-US" sz="3200" b="1" u="sng" dirty="0" smtClean="0"/>
              <a:t>with </a:t>
            </a:r>
            <a:r>
              <a:rPr lang="en-US" sz="3200" b="1" u="sng" dirty="0"/>
              <a:t>EXTINCTION</a:t>
            </a:r>
            <a:r>
              <a:rPr lang="en-US" sz="3200" b="1" dirty="0"/>
              <a:t>. 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Count </a:t>
            </a:r>
            <a:r>
              <a:rPr lang="en-US" sz="3200" dirty="0" smtClean="0"/>
              <a:t>every </a:t>
            </a:r>
            <a:r>
              <a:rPr lang="en-US" sz="3200" dirty="0"/>
              <a:t>turtle you see. 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But tally the Green turtles and Hawksbill turtles separately.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B67812B-D872-1D4A-8C0C-E4596239F7C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5" r="1632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984727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434242-B612-5844-996A-EBEFB3D1B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156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3B0E7-878D-1D4D-A281-EA9EB87BE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AU" sz="4400" dirty="0"/>
              <a:t>Who is counting </a:t>
            </a:r>
            <a:br>
              <a:rPr lang="en-AU" sz="4400" dirty="0"/>
            </a:br>
            <a:r>
              <a:rPr lang="en-AU" sz="4400" dirty="0"/>
              <a:t>sea turtles?</a:t>
            </a:r>
          </a:p>
          <a:p>
            <a:pPr algn="ctr">
              <a:spcAft>
                <a:spcPts val="1800"/>
              </a:spcAft>
            </a:pPr>
            <a:r>
              <a:rPr lang="en-AU" sz="3200" dirty="0"/>
              <a:t>Green / Hawksbill / other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E7EA1A86-0734-1E45-93AF-C0B7591F687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981924395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826D4A-76F8-6E4A-A308-BD75538298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" b="115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6CF81F41-A56F-AB47-827B-5EAD4F8D094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2492307" cy="958014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Sharks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047199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940D6B-A7D0-6F4F-A260-026F08C86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158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75F5A-9179-6A41-A6CC-56D07A103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Epaulette</a:t>
            </a:r>
            <a:br>
              <a:rPr lang="en-US" sz="4400" dirty="0"/>
            </a:br>
            <a:r>
              <a:rPr lang="en-US" sz="4400" dirty="0"/>
              <a:t>shark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B9A8FEE-D389-3E42-BDBA-03DCFD227D9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1" r="1391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253121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7DFC97-4594-8148-AF8D-DB80C9F9C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159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251C0-D544-E646-8F93-622261041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dirty="0"/>
              <a:t>Whale sharks have </a:t>
            </a:r>
            <a:br>
              <a:rPr lang="en-US" sz="3200" dirty="0"/>
            </a:br>
            <a:r>
              <a:rPr lang="en-US" sz="3200" dirty="0"/>
              <a:t>over 300 teeth. However, </a:t>
            </a:r>
            <a:br>
              <a:rPr lang="en-US" sz="3200" dirty="0"/>
            </a:br>
            <a:r>
              <a:rPr lang="en-US" sz="3200" dirty="0"/>
              <a:t>as filter feeders they do </a:t>
            </a:r>
            <a:br>
              <a:rPr lang="en-US" sz="3200" dirty="0"/>
            </a:br>
            <a:r>
              <a:rPr lang="en-US" sz="3200" dirty="0"/>
              <a:t>not use these teeth to eat.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D995D29-558C-E049-936D-DB51ECB5D60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7" r="855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6F6163-5611-D243-98F0-EF6CC049803C}"/>
              </a:ext>
            </a:extLst>
          </p:cNvPr>
          <p:cNvSpPr txBox="1"/>
          <p:nvPr/>
        </p:nvSpPr>
        <p:spPr>
          <a:xfrm>
            <a:off x="9621783" y="569371"/>
            <a:ext cx="2054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</p:spTree>
    <p:extLst>
      <p:ext uri="{BB962C8B-B14F-4D97-AF65-F5344CB8AC3E}">
        <p14:creationId xmlns:p14="http://schemas.microsoft.com/office/powerpoint/2010/main" val="3218521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420403-EBBE-B84A-B932-5C7141D2F354}"/>
              </a:ext>
            </a:extLst>
          </p:cNvPr>
          <p:cNvSpPr txBox="1"/>
          <p:nvPr/>
        </p:nvSpPr>
        <p:spPr>
          <a:xfrm>
            <a:off x="3965562" y="2459504"/>
            <a:ext cx="42608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  <a:highlight>
                  <a:srgbClr val="FFFF00"/>
                </a:highlight>
              </a:rPr>
              <a:t>Insert video of guests or Master </a:t>
            </a:r>
            <a:r>
              <a:rPr lang="en-AU" sz="2000" dirty="0" smtClean="0">
                <a:solidFill>
                  <a:schemeClr val="tx2"/>
                </a:solidFill>
                <a:highlight>
                  <a:srgbClr val="FFFF00"/>
                </a:highlight>
              </a:rPr>
              <a:t>reef guides </a:t>
            </a:r>
            <a:r>
              <a:rPr lang="en-AU" sz="2000" dirty="0">
                <a:solidFill>
                  <a:schemeClr val="tx2"/>
                </a:solidFill>
                <a:highlight>
                  <a:srgbClr val="FFFF00"/>
                </a:highlight>
              </a:rPr>
              <a:t>conducting Eye on the Reef surveys (on snorkel) </a:t>
            </a:r>
            <a:r>
              <a:rPr lang="en-AU" sz="2000" dirty="0" smtClean="0">
                <a:solidFill>
                  <a:schemeClr val="tx2"/>
                </a:solidFill>
                <a:highlight>
                  <a:srgbClr val="FFFF00"/>
                </a:highlight>
              </a:rPr>
              <a:t>with </a:t>
            </a:r>
            <a:r>
              <a:rPr lang="en-AU" sz="2000" dirty="0">
                <a:solidFill>
                  <a:schemeClr val="tx2"/>
                </a:solidFill>
                <a:highlight>
                  <a:srgbClr val="FFFF00"/>
                </a:highlight>
              </a:rPr>
              <a:t>your operation as an example of what the students can do to help the reef </a:t>
            </a:r>
            <a:br>
              <a:rPr lang="en-AU" sz="2000" dirty="0">
                <a:solidFill>
                  <a:schemeClr val="tx2"/>
                </a:solidFill>
                <a:highlight>
                  <a:srgbClr val="FFFF00"/>
                </a:highlight>
              </a:rPr>
            </a:br>
            <a:r>
              <a:rPr lang="en-AU" sz="2000" dirty="0">
                <a:solidFill>
                  <a:schemeClr val="tx2"/>
                </a:solidFill>
                <a:highlight>
                  <a:srgbClr val="FFFF00"/>
                </a:highlight>
              </a:rPr>
              <a:t>(or delete this slide) </a:t>
            </a:r>
          </a:p>
        </p:txBody>
      </p:sp>
      <p:sp>
        <p:nvSpPr>
          <p:cNvPr id="2" name="Media Placeholder 1">
            <a:extLst>
              <a:ext uri="{FF2B5EF4-FFF2-40B4-BE49-F238E27FC236}">
                <a16:creationId xmlns:a16="http://schemas.microsoft.com/office/drawing/2014/main" id="{3D1E48AD-F3AE-924D-8776-9D8212D4DA26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7" y="549275"/>
            <a:ext cx="11160125" cy="5565775"/>
          </a:xfrm>
        </p:spPr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C6E650-4E1D-B54C-AC8A-3B17A1B41E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177212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77E32E-C444-5845-9EB8-BD829F46F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CB5C0-643E-204D-B8D7-EF2E61B97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dirty="0"/>
              <a:t>Electro-receptors (tiny dots) on a shark’s nose sense electricity and vibrations to detect prey.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BB6E529-1A0B-7943-9B9C-100F77A0284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1" r="13851"/>
          <a:stretch/>
        </p:blipFill>
        <p:spPr>
          <a:prstGeom prst="rect">
            <a:avLst/>
          </a:prstGeom>
        </p:spPr>
      </p:pic>
      <p:sp>
        <p:nvSpPr>
          <p:cNvPr id="6" name="Arrow: Right 1">
            <a:extLst>
              <a:ext uri="{FF2B5EF4-FFF2-40B4-BE49-F238E27FC236}">
                <a16:creationId xmlns:a16="http://schemas.microsoft.com/office/drawing/2014/main" id="{F7F410FA-BF7A-1E4C-9725-54127AA9FECD}"/>
              </a:ext>
            </a:extLst>
          </p:cNvPr>
          <p:cNvSpPr/>
          <p:nvPr/>
        </p:nvSpPr>
        <p:spPr>
          <a:xfrm rot="18552400">
            <a:off x="7603455" y="2410301"/>
            <a:ext cx="926920" cy="707088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8B16F3-F159-E04D-B9FC-CF1DFD5CA15E}"/>
              </a:ext>
            </a:extLst>
          </p:cNvPr>
          <p:cNvSpPr txBox="1"/>
          <p:nvPr/>
        </p:nvSpPr>
        <p:spPr>
          <a:xfrm>
            <a:off x="9067471" y="5731330"/>
            <a:ext cx="2534852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Leopard shark (harmless)</a:t>
            </a:r>
          </a:p>
        </p:txBody>
      </p:sp>
    </p:spTree>
    <p:extLst>
      <p:ext uri="{BB962C8B-B14F-4D97-AF65-F5344CB8AC3E}">
        <p14:creationId xmlns:p14="http://schemas.microsoft.com/office/powerpoint/2010/main" val="1107747426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C3468F-D054-DD4A-B40B-C39B3DF4A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3C6BD-BB7F-7945-96E3-45488E8AB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How do you tell </a:t>
            </a:r>
            <a:br>
              <a:rPr lang="en-US" sz="4400" dirty="0"/>
            </a:br>
            <a:r>
              <a:rPr lang="en-US" sz="4400" dirty="0"/>
              <a:t>the difference between a male and female shark? 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61CF3F6-8402-634A-8450-FD95ED964A1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4" r="18764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536799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0349FC-6752-224D-A9CE-5F1A7AB6C8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Count </a:t>
            </a:r>
            <a:r>
              <a:rPr lang="en-US" dirty="0" smtClean="0"/>
              <a:t>every </a:t>
            </a:r>
            <a:r>
              <a:rPr lang="en-US" dirty="0"/>
              <a:t>shark you see.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4400" i="1" dirty="0"/>
              <a:t> </a:t>
            </a:r>
            <a:r>
              <a:rPr lang="en-US" sz="3200" dirty="0"/>
              <a:t>But tally the Whitetip reef sharks and </a:t>
            </a:r>
            <a:br>
              <a:rPr lang="en-US" sz="3200" dirty="0"/>
            </a:br>
            <a:r>
              <a:rPr lang="en-US" sz="3200" dirty="0"/>
              <a:t>Blacktip reef sharks separately.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B17F1C-0B68-2B46-85AF-2EFD2A66C8F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66873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2808C4-ADF9-1C4A-B711-A77D416C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6F9E-61DA-B94F-86B6-D3522E064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Whitetip reef </a:t>
            </a:r>
            <a:br>
              <a:rPr lang="en-AU" sz="4400" dirty="0"/>
            </a:br>
            <a:r>
              <a:rPr lang="en-AU" sz="4400" dirty="0"/>
              <a:t>shark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E8C2821-7E72-2A47-A749-64914A8609C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43200E-2045-3440-AF0B-456CC64F97FB}"/>
              </a:ext>
            </a:extLst>
          </p:cNvPr>
          <p:cNvSpPr txBox="1"/>
          <p:nvPr/>
        </p:nvSpPr>
        <p:spPr>
          <a:xfrm>
            <a:off x="9523142" y="558521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VULNERABLE TO EXTINCTION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C936EB-FFC8-5248-A689-CF83CA07FD70}"/>
              </a:ext>
            </a:extLst>
          </p:cNvPr>
          <p:cNvSpPr txBox="1"/>
          <p:nvPr/>
        </p:nvSpPr>
        <p:spPr>
          <a:xfrm>
            <a:off x="7065851" y="1389070"/>
            <a:ext cx="1565194" cy="70788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White tip on dorsal fin</a:t>
            </a:r>
          </a:p>
        </p:txBody>
      </p:sp>
    </p:spTree>
    <p:extLst>
      <p:ext uri="{BB962C8B-B14F-4D97-AF65-F5344CB8AC3E}">
        <p14:creationId xmlns:p14="http://schemas.microsoft.com/office/powerpoint/2010/main" val="3289084219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6DECAAC1-AC9B-3344-8288-1624DD0360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8" y="844849"/>
            <a:ext cx="6141269" cy="490590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9EF3EF-05FF-324C-BCCB-066F2F3B40C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164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C4AEBF-E897-EE48-904F-7895143F855B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3159971906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2808C4-ADF9-1C4A-B711-A77D416C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6F9E-61DA-B94F-86B6-D3522E064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Blacktip reef </a:t>
            </a:r>
            <a:br>
              <a:rPr lang="en-AU" sz="4400" dirty="0"/>
            </a:br>
            <a:r>
              <a:rPr lang="en-AU" sz="4400" dirty="0"/>
              <a:t>shark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009584C8-BB81-9941-9B0E-E4244ABD684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8" r="18698"/>
          <a:stretch/>
        </p:blipFill>
        <p:spPr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43200E-2045-3440-AF0B-456CC64F97FB}"/>
              </a:ext>
            </a:extLst>
          </p:cNvPr>
          <p:cNvSpPr txBox="1"/>
          <p:nvPr/>
        </p:nvSpPr>
        <p:spPr>
          <a:xfrm>
            <a:off x="9523142" y="558521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VULNERABLE TO EXTINCTION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C936EB-FFC8-5248-A689-CF83CA07FD70}"/>
              </a:ext>
            </a:extLst>
          </p:cNvPr>
          <p:cNvSpPr txBox="1"/>
          <p:nvPr/>
        </p:nvSpPr>
        <p:spPr>
          <a:xfrm>
            <a:off x="6642105" y="1623245"/>
            <a:ext cx="1565194" cy="70788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Black tip on dorsal fin</a:t>
            </a:r>
          </a:p>
        </p:txBody>
      </p:sp>
    </p:spTree>
    <p:extLst>
      <p:ext uri="{BB962C8B-B14F-4D97-AF65-F5344CB8AC3E}">
        <p14:creationId xmlns:p14="http://schemas.microsoft.com/office/powerpoint/2010/main" val="1900052768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4"/>
            <a:extLst>
              <a:ext uri="{FF2B5EF4-FFF2-40B4-BE49-F238E27FC236}">
                <a16:creationId xmlns:a16="http://schemas.microsoft.com/office/drawing/2014/main" id="{5A1267F1-AA29-B643-9875-B26F84D40B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8" y="859939"/>
            <a:ext cx="6141269" cy="486851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9EF3EF-05FF-324C-BCCB-066F2F3B40C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166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C4AEBF-E897-EE48-904F-7895143F855B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3290364647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994FFF-8B2F-DE4D-9E4B-CA9D88255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sharks?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D834A9-0265-6E43-A8AE-FA598D7E3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167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CC8683-CE28-7D45-AD37-10FB1536D0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6" r="5392"/>
          <a:stretch/>
        </p:blipFill>
        <p:spPr>
          <a:xfrm>
            <a:off x="6096000" y="1788557"/>
            <a:ext cx="6095999" cy="41437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4FF883-9E48-2545-9C5C-60D552BF67C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"/>
          <a:stretch/>
        </p:blipFill>
        <p:spPr>
          <a:xfrm>
            <a:off x="0" y="1788556"/>
            <a:ext cx="6096000" cy="414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60185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05D347-0B2F-B34B-A637-1B1F658C9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89943-1F29-404B-9A18-C94EC5DC8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3200" dirty="0"/>
              <a:t> Sharks are apex predators.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They help regulate the number of prey species and maintain ecological balance.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F9650A5-684A-3749-BB11-2FE6095F6BC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0" b="4530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01935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5D3510-D91F-9948-9D23-4CCBCB5C4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FD300-9DE2-7844-9E22-D9F81F646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3200" dirty="0"/>
              <a:t>Sharks are a keystone species. </a:t>
            </a:r>
          </a:p>
          <a:p>
            <a:pPr algn="ctr">
              <a:spcAft>
                <a:spcPts val="1800"/>
              </a:spcAft>
            </a:pPr>
            <a:r>
              <a:rPr lang="en-US" sz="3200" dirty="0" smtClean="0"/>
              <a:t>without </a:t>
            </a:r>
            <a:r>
              <a:rPr lang="en-US" sz="3200" dirty="0"/>
              <a:t>sharks, ecosystems are dramatically different. 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Many sharks are </a:t>
            </a:r>
            <a:r>
              <a:rPr lang="en-US" sz="3200" b="1" u="sng" dirty="0"/>
              <a:t>THREATENED </a:t>
            </a:r>
            <a:r>
              <a:rPr lang="en-US" sz="3200" b="1" u="sng" dirty="0" smtClean="0"/>
              <a:t>with </a:t>
            </a:r>
            <a:r>
              <a:rPr lang="en-US" sz="3200" b="1" u="sng" dirty="0"/>
              <a:t>EXTINCTION</a:t>
            </a:r>
            <a:r>
              <a:rPr lang="en-US" sz="3200" b="1" dirty="0"/>
              <a:t>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6D9FFD1-C479-C94C-99CD-90E91764287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5" r="1875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167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350AB5-2F89-114A-A59E-7E82D3AE91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92870" y="549275"/>
            <a:ext cx="7806259" cy="5280025"/>
          </a:xfrm>
        </p:spPr>
        <p:txBody>
          <a:bodyPr/>
          <a:lstStyle/>
          <a:p>
            <a:r>
              <a:rPr lang="en-AU" dirty="0"/>
              <a:t>One way you can help the </a:t>
            </a:r>
            <a:r>
              <a:rPr lang="en-AU" dirty="0" smtClean="0"/>
              <a:t>Reef </a:t>
            </a:r>
            <a:r>
              <a:rPr lang="en-AU" dirty="0"/>
              <a:t>is to be a </a:t>
            </a:r>
            <a:r>
              <a:rPr lang="en-AU" i="1" dirty="0"/>
              <a:t>Citizen Scientist.</a:t>
            </a:r>
            <a:endParaRPr lang="en-AU" sz="9600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8D7B8F-8EE6-194B-A4E3-44E5D5C2A43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731963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A9BCF8-8F73-B041-AA67-F4F920AE3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9DF13-764E-774A-8F79-F7DA2321C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AU" sz="4400" dirty="0"/>
              <a:t>Who is counting sharks?</a:t>
            </a:r>
          </a:p>
          <a:p>
            <a:pPr algn="ctr">
              <a:spcAft>
                <a:spcPts val="1800"/>
              </a:spcAft>
            </a:pPr>
            <a:r>
              <a:rPr lang="en-AU" sz="3200" dirty="0"/>
              <a:t>Whitetip / Blacktip / other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CC6C200B-ECDE-4B47-9FE7-14E5796F1A0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404063941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CEB9CA-23CF-F944-A356-0E2F34B739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" t="9214" r="1" b="6134"/>
          <a:stretch/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810A9217-EBB0-5149-86D1-1D79AFA24F57}"/>
              </a:ext>
            </a:extLst>
          </p:cNvPr>
          <p:cNvSpPr txBox="1">
            <a:spLocks/>
          </p:cNvSpPr>
          <p:nvPr/>
        </p:nvSpPr>
        <p:spPr>
          <a:xfrm>
            <a:off x="515937" y="549275"/>
            <a:ext cx="5580063" cy="1783107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Crown-of-Thorns Starfish (COTS)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718122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5626" r="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52665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BE2533-A86C-C944-B3F2-549BBF0A1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2C4A2-96AB-6C45-83AF-3265283C3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COTS </a:t>
            </a:r>
            <a:br>
              <a:rPr lang="en-US" sz="4400" dirty="0"/>
            </a:br>
            <a:r>
              <a:rPr lang="en-US" sz="4400" dirty="0"/>
              <a:t>eat coral.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35C6A5E-1249-3B49-B6A2-014EB1BC88E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7" r="2475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7" name="Down Arrow 6">
            <a:extLst>
              <a:ext uri="{FF2B5EF4-FFF2-40B4-BE49-F238E27FC236}">
                <a16:creationId xmlns:a16="http://schemas.microsoft.com/office/drawing/2014/main" id="{CC5CC315-6A68-E54D-AD46-476B0151860E}"/>
              </a:ext>
            </a:extLst>
          </p:cNvPr>
          <p:cNvSpPr/>
          <p:nvPr/>
        </p:nvSpPr>
        <p:spPr>
          <a:xfrm rot="9888833">
            <a:off x="7569787" y="4504039"/>
            <a:ext cx="405987" cy="470400"/>
          </a:xfrm>
          <a:prstGeom prst="downArrow">
            <a:avLst>
              <a:gd name="adj1" fmla="val 55984"/>
              <a:gd name="adj2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249EBC-D3C0-7E46-AC5F-7F80F293F0B5}"/>
              </a:ext>
            </a:extLst>
          </p:cNvPr>
          <p:cNvSpPr txBox="1"/>
          <p:nvPr/>
        </p:nvSpPr>
        <p:spPr>
          <a:xfrm>
            <a:off x="7034459" y="5087513"/>
            <a:ext cx="16550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Recently eaten coral</a:t>
            </a:r>
          </a:p>
        </p:txBody>
      </p:sp>
    </p:spTree>
    <p:extLst>
      <p:ext uri="{BB962C8B-B14F-4D97-AF65-F5344CB8AC3E}">
        <p14:creationId xmlns:p14="http://schemas.microsoft.com/office/powerpoint/2010/main" val="1812843841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02E1C7-20CD-AD44-AB20-59DDBCED9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51275-436F-B144-96BE-47D4393A0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They grow</a:t>
            </a:r>
            <a:br>
              <a:rPr lang="en-US" sz="4400" dirty="0"/>
            </a:br>
            <a:r>
              <a:rPr lang="en-US" sz="4400" dirty="0" smtClean="0"/>
              <a:t>very big.</a:t>
            </a:r>
            <a:endParaRPr lang="en-US" sz="44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3A3E62E-AB08-B54C-9B43-FD207739140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2" r="1550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707904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0DB366-ED3E-614E-8299-0551DD384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9689B-B357-714D-B6B6-B89196D8C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They can reproduce in </a:t>
            </a:r>
            <a:r>
              <a:rPr lang="en-US" sz="4400" dirty="0" smtClean="0"/>
              <a:t>outbreak </a:t>
            </a:r>
            <a:r>
              <a:rPr lang="en-US" sz="4400" dirty="0"/>
              <a:t>proportions.</a:t>
            </a:r>
          </a:p>
          <a:p>
            <a:pPr algn="ctr">
              <a:spcAft>
                <a:spcPts val="1800"/>
              </a:spcAft>
            </a:pPr>
            <a:r>
              <a:rPr lang="en-US" sz="4400" dirty="0"/>
              <a:t>When conditions are </a:t>
            </a:r>
            <a:r>
              <a:rPr lang="en-US" sz="4400" dirty="0" err="1"/>
              <a:t>favourable</a:t>
            </a:r>
            <a:r>
              <a:rPr lang="en-US" sz="4400" dirty="0"/>
              <a:t> for them.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B7371B9-95D6-BE4D-8636-6F320BE3365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32" b="1543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913756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EF5C93-DC05-2B4C-80BB-4FAFDB397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937DB-0BFB-854C-838C-9942D5715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This makes them </a:t>
            </a:r>
            <a:br>
              <a:rPr lang="en-US" sz="4400" dirty="0"/>
            </a:br>
            <a:r>
              <a:rPr lang="en-US" sz="4400" dirty="0"/>
              <a:t>a major threat to </a:t>
            </a:r>
            <a:br>
              <a:rPr lang="en-US" sz="4400" dirty="0"/>
            </a:br>
            <a:r>
              <a:rPr lang="en-US" sz="4400" dirty="0"/>
              <a:t>the Reef.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1CBB807-186D-E444-8514-AB4BE7C3012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7" r="836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A39B16-BCB1-0E45-8E7F-24598F184516}"/>
              </a:ext>
            </a:extLst>
          </p:cNvPr>
          <p:cNvSpPr txBox="1"/>
          <p:nvPr/>
        </p:nvSpPr>
        <p:spPr>
          <a:xfrm>
            <a:off x="9548567" y="1001396"/>
            <a:ext cx="174762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Can also be hidden underneath the coral.</a:t>
            </a:r>
          </a:p>
        </p:txBody>
      </p:sp>
    </p:spTree>
    <p:extLst>
      <p:ext uri="{BB962C8B-B14F-4D97-AF65-F5344CB8AC3E}">
        <p14:creationId xmlns:p14="http://schemas.microsoft.com/office/powerpoint/2010/main" val="1202948412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07D2A1-2707-6F47-97CD-7F2279E72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A0D94-42B4-6C49-9D34-5F7091017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Their main natural predators,</a:t>
            </a:r>
            <a:br>
              <a:rPr lang="en-US" sz="4400" dirty="0"/>
            </a:br>
            <a:r>
              <a:rPr lang="en-US" sz="4400" dirty="0"/>
              <a:t>giant triton snails,</a:t>
            </a:r>
            <a:br>
              <a:rPr lang="en-US" sz="4400" dirty="0"/>
            </a:br>
            <a:r>
              <a:rPr lang="en-US" sz="4400" dirty="0"/>
              <a:t>are mostly all gone (from overfishing).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B41C9CC-DF4E-5E4C-8CF1-7AC36768623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9" r="6115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18262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E50D1C-C70E-8840-BF93-FF33F2F37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6AEC8-7454-434E-BE69-E7AC5F649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COTS are now injected and/or removed.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871DF03-54AB-6D4A-9CCC-3F6FF4E8B45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7" r="1788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66551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4E7D87E-47E4-2E47-A0BC-9F98A0339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crown-of-thorns starfish?</a:t>
            </a:r>
            <a:endParaRPr lang="en-US" sz="5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C5FDCD-9C70-9C4A-8310-C6034CEAE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179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C8CD81-BFFE-0743-83F0-27D8938A7A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6" r="5392"/>
          <a:stretch/>
        </p:blipFill>
        <p:spPr>
          <a:xfrm>
            <a:off x="6096000" y="1788557"/>
            <a:ext cx="6095999" cy="41437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F36F2A-9F40-9144-A9A3-965B62690F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"/>
          <a:stretch/>
        </p:blipFill>
        <p:spPr>
          <a:xfrm>
            <a:off x="0" y="1788557"/>
            <a:ext cx="6096000" cy="414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88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2923877-E277-6A45-96A5-B457737737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7" b="2037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C3C970B2-FE11-0246-952F-90CCBD300317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4937008" cy="80002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dirty="0"/>
              <a:t>Citizen Science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058538762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9ABF03-E34B-FD4F-9ACA-A21B6C3BE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180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5DE7-5ED5-3C4A-B973-7ACD6C9ED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To prevent an outbreak, report </a:t>
            </a:r>
            <a:br>
              <a:rPr lang="en-US" sz="4400" dirty="0"/>
            </a:br>
            <a:r>
              <a:rPr lang="en-US" sz="4400" b="1" dirty="0" smtClean="0"/>
              <a:t>all</a:t>
            </a:r>
            <a:r>
              <a:rPr lang="en-US" sz="4400" dirty="0" smtClean="0"/>
              <a:t> </a:t>
            </a:r>
            <a:r>
              <a:rPr lang="en-US" sz="4400" dirty="0"/>
              <a:t>sightings!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347A192-D770-0A48-89F6-5C51E59649D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5" r="22239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44989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4E7D87E-47E4-2E47-A0BC-9F98A0339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4000" dirty="0"/>
              <a:t>Count the adults and juveniles.</a:t>
            </a:r>
            <a:br>
              <a:rPr lang="en-AU" sz="4000" dirty="0"/>
            </a:br>
            <a:r>
              <a:rPr lang="en-AU" sz="4000" dirty="0"/>
              <a:t>Juveniles are smaller than your hand.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C5FDCD-9C70-9C4A-8310-C6034CEAE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181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40AAAE-98A5-EB43-89DB-2CF81CBB49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8" r="9571"/>
          <a:stretch/>
        </p:blipFill>
        <p:spPr>
          <a:xfrm>
            <a:off x="504142" y="1833160"/>
            <a:ext cx="5591858" cy="43099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175FE3-6A92-714C-BC01-D42B05234F6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6" t="2845" r="3008" b="1508"/>
          <a:stretch/>
        </p:blipFill>
        <p:spPr>
          <a:xfrm>
            <a:off x="6095999" y="1834328"/>
            <a:ext cx="5580063" cy="430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30202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B8EA59-DB7E-C74F-836E-FC625A0D47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71539" y="549275"/>
            <a:ext cx="8248921" cy="528002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AU" b="1" dirty="0" smtClean="0"/>
              <a:t>Everybody</a:t>
            </a:r>
            <a:r>
              <a:rPr lang="en-AU" b="1" dirty="0"/>
              <a:t/>
            </a:r>
            <a:br>
              <a:rPr lang="en-AU" b="1" dirty="0"/>
            </a:br>
            <a:r>
              <a:rPr lang="en-AU" dirty="0"/>
              <a:t>must look out for </a:t>
            </a:r>
            <a:br>
              <a:rPr lang="en-AU" dirty="0"/>
            </a:br>
            <a:r>
              <a:rPr lang="en-AU" dirty="0"/>
              <a:t>crown-of-thorns starfish.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AU" sz="3200" b="1" dirty="0" smtClean="0"/>
              <a:t>Venomous spines.</a:t>
            </a:r>
            <a:r>
              <a:rPr lang="en-AU" sz="3200" b="1" dirty="0"/>
              <a:t/>
            </a:r>
            <a:br>
              <a:rPr lang="en-AU" sz="3200" b="1" dirty="0"/>
            </a:br>
            <a:r>
              <a:rPr lang="en-AU" sz="3200" b="1" u="sng" dirty="0" smtClean="0"/>
              <a:t>Do not touch!</a:t>
            </a:r>
            <a:endParaRPr lang="en-AU" sz="3200" b="1" u="sng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09D411-FA80-694E-AF00-2EC4AFC1539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979472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4067D1-F565-654B-801B-D5B3620A1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your snorkel, your </a:t>
            </a:r>
            <a:r>
              <a:rPr lang="en-US" dirty="0" smtClean="0"/>
              <a:t>reef guide </a:t>
            </a:r>
            <a:r>
              <a:rPr lang="en-US" dirty="0"/>
              <a:t>will help you complete this section, ready for database entry.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C97E5C-8D2B-904D-AEAD-9AB4E0EF8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183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0C44A2-43FC-0242-89E1-891CE4DFF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1676" y="1823689"/>
            <a:ext cx="9408647" cy="435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52417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7DEFF3D-D1FA-CA49-81F1-F21047BA8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4" y="1823690"/>
            <a:ext cx="10088872" cy="435232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D2845F4-3537-BA46-B1A3-413A12573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your snorkel, your </a:t>
            </a:r>
            <a:r>
              <a:rPr lang="en-US" dirty="0" smtClean="0"/>
              <a:t>reef guide </a:t>
            </a:r>
            <a:r>
              <a:rPr lang="en-US" dirty="0"/>
              <a:t>will help you complete this table, ready for database entry.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D53BBE-5A9A-9D40-A570-ACCE7CD9A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884563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D67AF0-9828-BA41-A241-50D718ABB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335281"/>
          </a:xfrm>
        </p:spPr>
        <p:txBody>
          <a:bodyPr/>
          <a:lstStyle/>
          <a:p>
            <a:r>
              <a:rPr lang="en-US" dirty="0"/>
              <a:t>Let us know if you have students interested and capable of completing this advanced section* as well. </a:t>
            </a:r>
            <a:br>
              <a:rPr lang="en-US" dirty="0"/>
            </a:br>
            <a:r>
              <a:rPr lang="en-US" sz="2000" dirty="0"/>
              <a:t>*Requires further training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DEF2F-ABE1-D84F-B866-8DAB777D6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185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9A40EF-F8A1-AC41-8703-3695F58E5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3755" y="1884556"/>
            <a:ext cx="7644490" cy="429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51502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57309E-1F9E-684C-8A19-F7E9F00752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186</a:t>
            </a:fld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E202D91-A342-684D-BA4B-B4D5447B38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446645"/>
              </p:ext>
            </p:extLst>
          </p:nvPr>
        </p:nvGraphicFramePr>
        <p:xfrm>
          <a:off x="515939" y="549275"/>
          <a:ext cx="11160124" cy="47587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09602">
                  <a:extLst>
                    <a:ext uri="{9D8B030D-6E8A-4147-A177-3AD203B41FA5}">
                      <a16:colId xmlns:a16="http://schemas.microsoft.com/office/drawing/2014/main" val="863054940"/>
                    </a:ext>
                  </a:extLst>
                </a:gridCol>
                <a:gridCol w="2670460">
                  <a:extLst>
                    <a:ext uri="{9D8B030D-6E8A-4147-A177-3AD203B41FA5}">
                      <a16:colId xmlns:a16="http://schemas.microsoft.com/office/drawing/2014/main" val="977008272"/>
                    </a:ext>
                  </a:extLst>
                </a:gridCol>
                <a:gridCol w="3009244">
                  <a:extLst>
                    <a:ext uri="{9D8B030D-6E8A-4147-A177-3AD203B41FA5}">
                      <a16:colId xmlns:a16="http://schemas.microsoft.com/office/drawing/2014/main" val="3401346151"/>
                    </a:ext>
                  </a:extLst>
                </a:gridCol>
                <a:gridCol w="2570818">
                  <a:extLst>
                    <a:ext uri="{9D8B030D-6E8A-4147-A177-3AD203B41FA5}">
                      <a16:colId xmlns:a16="http://schemas.microsoft.com/office/drawing/2014/main" val="4180261147"/>
                    </a:ext>
                  </a:extLst>
                </a:gridCol>
              </a:tblGrid>
              <a:tr h="420881">
                <a:tc gridSpan="4">
                  <a:txBody>
                    <a:bodyPr/>
                    <a:lstStyle/>
                    <a:p>
                      <a:pPr algn="l"/>
                      <a:r>
                        <a:rPr lang="en-AU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Timed swim (10 minutes)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8919913"/>
                  </a:ext>
                </a:extLst>
              </a:tr>
              <a:tr h="434898">
                <a:tc gridSpan="4"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bg1"/>
                          </a:solidFill>
                          <a:latin typeface="+mn-lt"/>
                        </a:rPr>
                        <a:t>CLASS NAME and SCHOOL:  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AU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450326"/>
                  </a:ext>
                </a:extLst>
              </a:tr>
              <a:tr h="434897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000" b="0" dirty="0">
                          <a:solidFill>
                            <a:schemeClr val="bg1"/>
                          </a:solidFill>
                          <a:latin typeface="+mn-lt"/>
                        </a:rPr>
                        <a:t>IN-WATER SUPERVISING TEACHER/S: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560597"/>
                  </a:ext>
                </a:extLst>
              </a:tr>
              <a:tr h="501805">
                <a:tc gridSpan="4"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bg1"/>
                          </a:solidFill>
                          <a:latin typeface="+mn-lt"/>
                        </a:rPr>
                        <a:t>STUDENTS: PUT </a:t>
                      </a:r>
                      <a:r>
                        <a:rPr lang="en-AU" sz="2000" b="0" dirty="0">
                          <a:solidFill>
                            <a:srgbClr val="FFFF00"/>
                          </a:solidFill>
                          <a:latin typeface="+mn-lt"/>
                        </a:rPr>
                        <a:t>YOUR NAME </a:t>
                      </a:r>
                      <a:r>
                        <a:rPr lang="en-AU" sz="2000" b="0" dirty="0">
                          <a:solidFill>
                            <a:schemeClr val="bg1"/>
                          </a:solidFill>
                          <a:latin typeface="+mn-lt"/>
                        </a:rPr>
                        <a:t>AND THE NAME OF </a:t>
                      </a:r>
                      <a:r>
                        <a:rPr lang="en-AU" sz="2000" b="0" dirty="0">
                          <a:solidFill>
                            <a:srgbClr val="FFFF00"/>
                          </a:solidFill>
                          <a:latin typeface="+mn-lt"/>
                        </a:rPr>
                        <a:t>YOUR BUDDY </a:t>
                      </a:r>
                      <a:r>
                        <a:rPr lang="en-AU" sz="2000" b="0" dirty="0">
                          <a:solidFill>
                            <a:schemeClr val="bg1"/>
                          </a:solidFill>
                          <a:latin typeface="+mn-lt"/>
                        </a:rPr>
                        <a:t>NEXT YOUR ANIMAL/S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184060"/>
                  </a:ext>
                </a:extLst>
              </a:tr>
              <a:tr h="468351"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Animal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Names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Animal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Names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6736722"/>
                  </a:ext>
                </a:extLst>
              </a:tr>
              <a:tr h="535259"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Sea cucumber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Cods and groupers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749072"/>
                  </a:ext>
                </a:extLst>
              </a:tr>
              <a:tr h="490653"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Giant clam 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Coral trout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701494"/>
                  </a:ext>
                </a:extLst>
              </a:tr>
              <a:tr h="487580"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Anemonefish 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Maori wrasse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093903"/>
                  </a:ext>
                </a:extLst>
              </a:tr>
              <a:tr h="495659"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Butterflyfish 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Turtles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26441"/>
                  </a:ext>
                </a:extLst>
              </a:tr>
              <a:tr h="488722"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Grazing herbivores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000" b="0" dirty="0">
                          <a:solidFill>
                            <a:schemeClr val="tx2"/>
                          </a:solidFill>
                          <a:latin typeface="+mn-lt"/>
                        </a:rPr>
                        <a:t>Sharks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0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00074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3C40AC7-623A-CB43-BC0B-4D666BC8F2D1}"/>
              </a:ext>
            </a:extLst>
          </p:cNvPr>
          <p:cNvSpPr/>
          <p:nvPr/>
        </p:nvSpPr>
        <p:spPr>
          <a:xfrm>
            <a:off x="515938" y="5399566"/>
            <a:ext cx="111601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000" dirty="0" smtClean="0">
                <a:solidFill>
                  <a:schemeClr val="bg1"/>
                </a:solidFill>
              </a:rPr>
              <a:t>Teacher: </a:t>
            </a:r>
            <a:r>
              <a:rPr lang="en-AU" sz="2000" dirty="0">
                <a:solidFill>
                  <a:schemeClr val="bg1"/>
                </a:solidFill>
              </a:rPr>
              <a:t>Please ensure </a:t>
            </a:r>
            <a:r>
              <a:rPr lang="en-AU" sz="2000" dirty="0" smtClean="0">
                <a:solidFill>
                  <a:schemeClr val="bg1"/>
                </a:solidFill>
              </a:rPr>
              <a:t>every </a:t>
            </a:r>
            <a:r>
              <a:rPr lang="en-AU" sz="2000" dirty="0">
                <a:solidFill>
                  <a:schemeClr val="bg1"/>
                </a:solidFill>
              </a:rPr>
              <a:t>animal is being counted. Please take a screenshot and email as an attachment to your excursion provider. Thank you. </a:t>
            </a:r>
          </a:p>
        </p:txBody>
      </p:sp>
    </p:spTree>
    <p:extLst>
      <p:ext uri="{BB962C8B-B14F-4D97-AF65-F5344CB8AC3E}">
        <p14:creationId xmlns:p14="http://schemas.microsoft.com/office/powerpoint/2010/main" val="2448651837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4E2BB-5B3F-D644-B245-69977E055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187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FA8-21FB-D740-8677-30D8CB125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Download </a:t>
            </a:r>
            <a:br>
              <a:rPr lang="en-US" sz="4400" dirty="0"/>
            </a:br>
            <a:r>
              <a:rPr lang="en-US" sz="4400" dirty="0"/>
              <a:t>the </a:t>
            </a:r>
            <a:r>
              <a:rPr lang="en-US" sz="4400" i="1" dirty="0"/>
              <a:t>Eye on the </a:t>
            </a:r>
            <a:br>
              <a:rPr lang="en-US" sz="4400" i="1" dirty="0"/>
            </a:br>
            <a:r>
              <a:rPr lang="en-US" sz="4400" i="1" dirty="0"/>
              <a:t>Reef </a:t>
            </a:r>
            <a:r>
              <a:rPr lang="en-US" sz="4400" dirty="0"/>
              <a:t>app.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F8F416F-2EB8-B649-A6FF-9212A2315AC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-17158" t="-1" r="-19615" b="-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033652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13E7AA4E-F740-0F41-A914-451BFE0D29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8" y="859939"/>
            <a:ext cx="6427438" cy="486851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9516A7-CB2E-AB4B-85DB-749509A5C3F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188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6A17A4-3F36-8845-859B-6D8E775883EE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915042527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0F1164-DA85-E74F-A0AE-F3C29C8668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4400" dirty="0"/>
              <a:t>Create a </a:t>
            </a:r>
            <a:r>
              <a:rPr lang="en-US" sz="4400" dirty="0" smtClean="0"/>
              <a:t>poster </a:t>
            </a:r>
            <a:r>
              <a:rPr lang="en-US" sz="4400" dirty="0"/>
              <a:t>to answer the question:</a:t>
            </a:r>
          </a:p>
          <a:p>
            <a:r>
              <a:rPr lang="en-US" sz="4400" i="1" dirty="0"/>
              <a:t>How can I help the Great Barrier Reef?</a:t>
            </a:r>
          </a:p>
          <a:p>
            <a:r>
              <a:rPr lang="en-US" sz="4400" dirty="0"/>
              <a:t>Display it proudly in your classroom.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6F3101-BDA7-0847-A103-A60990C3FA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8447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F47FF5-9866-A043-A618-D5507E0D5F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AU" dirty="0"/>
              <a:t>Citizen science is when citizens participate in scientific research.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15A9B5-A0DC-6E46-A172-1137408F677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746638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Enjoy your trip to the Great Barrier Reef!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See the Reef • Love the Reef • Protect the Reef 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77282953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98ED31-482F-9344-9D12-96C93218E3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Teacher</a:t>
            </a:r>
            <a:br>
              <a:rPr lang="en-US" dirty="0"/>
            </a:br>
            <a:r>
              <a:rPr lang="en-US" dirty="0" smtClean="0"/>
              <a:t>Instructions.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7E72B1-0336-0B40-893D-84CA0A5F0E1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232056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867DA4-8E2B-BE43-8B2C-0204576BA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192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EA832C-F31C-8F41-BD91-C9D5D8319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4"/>
            <a:ext cx="11160124" cy="1447645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dirty="0"/>
              <a:t>Before the excursion, register for </a:t>
            </a:r>
            <a:r>
              <a:rPr lang="en-US" i="1" dirty="0"/>
              <a:t>Eye on the Reef </a:t>
            </a:r>
            <a:r>
              <a:rPr lang="en-US" dirty="0"/>
              <a:t>Rapid Monitoring survey.</a:t>
            </a:r>
            <a:br>
              <a:rPr lang="en-US" dirty="0"/>
            </a:br>
            <a:r>
              <a:rPr lang="en-US" sz="1600" dirty="0"/>
              <a:t>The link to connect is provided at the end of these instructions.</a:t>
            </a:r>
            <a:endParaRPr lang="en-US" dirty="0"/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024F1421-867E-E34A-99CE-31E43A4EE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84" y="2102935"/>
            <a:ext cx="10724232" cy="4146703"/>
          </a:xfrm>
          <a:prstGeom prst="rect">
            <a:avLst/>
          </a:prstGeom>
        </p:spPr>
      </p:pic>
      <p:sp>
        <p:nvSpPr>
          <p:cNvPr id="6" name="Arrow: Left 4">
            <a:extLst>
              <a:ext uri="{FF2B5EF4-FFF2-40B4-BE49-F238E27FC236}">
                <a16:creationId xmlns:a16="http://schemas.microsoft.com/office/drawing/2014/main" id="{571D616D-5140-EE4A-8C50-D73B2FE621E4}"/>
              </a:ext>
            </a:extLst>
          </p:cNvPr>
          <p:cNvSpPr/>
          <p:nvPr/>
        </p:nvSpPr>
        <p:spPr>
          <a:xfrm rot="10800000">
            <a:off x="5116695" y="3345444"/>
            <a:ext cx="779584" cy="604911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1022073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245E09-52B9-6B45-AEE2-6A217AF8E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193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351F097-6C8C-7240-8C03-57C11182D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Register.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F07321-866C-0C44-835E-573AE0FCC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516" y="1282200"/>
            <a:ext cx="10060967" cy="4861424"/>
          </a:xfrm>
          <a:prstGeom prst="rect">
            <a:avLst/>
          </a:prstGeom>
        </p:spPr>
      </p:pic>
      <p:sp>
        <p:nvSpPr>
          <p:cNvPr id="6" name="Arrow: Left 4">
            <a:extLst>
              <a:ext uri="{FF2B5EF4-FFF2-40B4-BE49-F238E27FC236}">
                <a16:creationId xmlns:a16="http://schemas.microsoft.com/office/drawing/2014/main" id="{A8FB78CA-8EE9-934D-967F-08D1FC0E25FB}"/>
              </a:ext>
            </a:extLst>
          </p:cNvPr>
          <p:cNvSpPr/>
          <p:nvPr/>
        </p:nvSpPr>
        <p:spPr>
          <a:xfrm rot="5400000">
            <a:off x="9048582" y="2024896"/>
            <a:ext cx="764795" cy="604911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0973194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958EBAF-A341-9440-A5AA-D1E0E3144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194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CF67DE-93FB-D74A-9755-2BDEDD378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‘Register’.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FDE4EA-3537-3E4B-AAAB-8CF8A837E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525" y="2143503"/>
            <a:ext cx="10354949" cy="3152272"/>
          </a:xfrm>
          <a:prstGeom prst="rect">
            <a:avLst/>
          </a:prstGeom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id="{26271687-00B2-8A4C-B67C-84097980085E}"/>
              </a:ext>
            </a:extLst>
          </p:cNvPr>
          <p:cNvSpPr/>
          <p:nvPr/>
        </p:nvSpPr>
        <p:spPr>
          <a:xfrm rot="5400000">
            <a:off x="1885098" y="4217284"/>
            <a:ext cx="751296" cy="604911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9851435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428C5F-2E84-E040-B192-9BED31B47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195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815328E-8468-0A42-B17E-885CE5A22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 your name, email and contact number. </a:t>
            </a:r>
            <a:br>
              <a:rPr lang="en-US" dirty="0"/>
            </a:br>
            <a:r>
              <a:rPr lang="en-US" dirty="0"/>
              <a:t>Click ‘Submit Registration’.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8DAEB9-928F-2046-9C65-A6750F058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475" y="1833211"/>
            <a:ext cx="8601049" cy="402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539284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630158-2538-244C-9A16-9B6ACCD86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196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3FDABD0-1B86-AA4D-8C93-AB9B1FAD8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you ready? </a:t>
            </a:r>
            <a:br>
              <a:rPr lang="en-US" dirty="0"/>
            </a:br>
            <a:r>
              <a:rPr lang="en-US" dirty="0"/>
              <a:t>Click on the image below (in full screen) to connect.</a:t>
            </a:r>
            <a:br>
              <a:rPr lang="en-US" dirty="0"/>
            </a:br>
            <a:r>
              <a:rPr lang="en-US" sz="1600" dirty="0"/>
              <a:t>Or copy/paste the URL in the notes section.</a:t>
            </a:r>
            <a:endParaRPr lang="en-US" dirty="0"/>
          </a:p>
        </p:txBody>
      </p:sp>
      <p:pic>
        <p:nvPicPr>
          <p:cNvPr id="5" name="Picture 4">
            <a:hlinkClick r:id="rId4"/>
            <a:extLst>
              <a:ext uri="{FF2B5EF4-FFF2-40B4-BE49-F238E27FC236}">
                <a16:creationId xmlns:a16="http://schemas.microsoft.com/office/drawing/2014/main" id="{230E67A6-E24F-8941-880B-03757A4F7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330" y="2023434"/>
            <a:ext cx="10713340" cy="4142491"/>
          </a:xfrm>
          <a:prstGeom prst="rect">
            <a:avLst/>
          </a:prstGeom>
        </p:spPr>
      </p:pic>
      <p:sp>
        <p:nvSpPr>
          <p:cNvPr id="6" name="Arrow: Left 4">
            <a:extLst>
              <a:ext uri="{FF2B5EF4-FFF2-40B4-BE49-F238E27FC236}">
                <a16:creationId xmlns:a16="http://schemas.microsoft.com/office/drawing/2014/main" id="{1C8A4B3E-9E3E-3145-ABC2-536E5B802289}"/>
              </a:ext>
            </a:extLst>
          </p:cNvPr>
          <p:cNvSpPr/>
          <p:nvPr/>
        </p:nvSpPr>
        <p:spPr>
          <a:xfrm rot="10800000">
            <a:off x="5116695" y="3249208"/>
            <a:ext cx="779584" cy="604911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24325053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28B9D7-AB71-884B-8095-93D669065D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Risk assessment.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65CE30-14F4-2445-874E-672BFD9EE32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410766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707A85-91A4-FC43-899C-10C7E719A7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200" dirty="0">
                <a:highlight>
                  <a:srgbClr val="FFFF00"/>
                </a:highlight>
              </a:rPr>
              <a:t>ADD ANY RISK ASSESSMENTS THAT </a:t>
            </a:r>
            <a:br>
              <a:rPr lang="en-US" sz="3200" dirty="0">
                <a:highlight>
                  <a:srgbClr val="FFFF00"/>
                </a:highlight>
              </a:rPr>
            </a:br>
            <a:r>
              <a:rPr lang="en-US" sz="3200" dirty="0">
                <a:highlight>
                  <a:srgbClr val="FFFF00"/>
                </a:highlight>
              </a:rPr>
              <a:t>WILL HELP THE TEACHER WHEN FILLING </a:t>
            </a:r>
            <a:br>
              <a:rPr lang="en-US" sz="3200" dirty="0">
                <a:highlight>
                  <a:srgbClr val="FFFF00"/>
                </a:highlight>
              </a:rPr>
            </a:br>
            <a:r>
              <a:rPr lang="en-US" sz="3200" dirty="0">
                <a:highlight>
                  <a:srgbClr val="FFFF00"/>
                </a:highlight>
              </a:rPr>
              <a:t>OUT THEIR SCHOOL’S EXCURSION </a:t>
            </a:r>
            <a:br>
              <a:rPr lang="en-US" sz="3200" dirty="0">
                <a:highlight>
                  <a:srgbClr val="FFFF00"/>
                </a:highlight>
              </a:rPr>
            </a:br>
            <a:r>
              <a:rPr lang="en-US" sz="3200" dirty="0">
                <a:highlight>
                  <a:srgbClr val="FFFF00"/>
                </a:highlight>
              </a:rPr>
              <a:t>REQUEST FORMS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93C3F5-A524-B045-B89F-8D3C30BE0A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21911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1DA1A9-4D6B-5945-9B69-6127F44C1A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Safety guidelines and </a:t>
            </a:r>
            <a:br>
              <a:rPr lang="en-US" dirty="0"/>
            </a:br>
            <a:r>
              <a:rPr lang="en-US" dirty="0"/>
              <a:t>any additional information.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EBFA00-916F-724F-8797-1F16DFF07E1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212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A400A-EC3C-6D4B-B81D-A9B134AE6E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5939" y="1745360"/>
            <a:ext cx="11160124" cy="2536708"/>
          </a:xfrm>
          <a:prstGeom prst="rect">
            <a:avLst/>
          </a:prstGeom>
        </p:spPr>
        <p:txBody>
          <a:bodyPr numCol="2" spcCol="360000"/>
          <a:lstStyle/>
          <a:p>
            <a:pPr marL="0" indent="0">
              <a:buNone/>
            </a:pPr>
            <a:r>
              <a:rPr lang="en-AU" sz="1600" dirty="0"/>
              <a:t>This PowerPoint is Part 1 of the </a:t>
            </a:r>
            <a:r>
              <a:rPr lang="en-AU" sz="1600" i="1" dirty="0"/>
              <a:t>Be a Marine Biologist for a Day</a:t>
            </a:r>
            <a:r>
              <a:rPr lang="en-AU" sz="1600" dirty="0"/>
              <a:t> program designed for year 8 by the Great Barrier Reef Marine Park Authority (GBRMPA). </a:t>
            </a:r>
          </a:p>
          <a:p>
            <a:pPr marL="0" indent="0">
              <a:buNone/>
            </a:pPr>
            <a:r>
              <a:rPr lang="en-US" sz="1600" dirty="0"/>
              <a:t>View this PowerPoint </a:t>
            </a:r>
            <a:r>
              <a:rPr lang="en-US" sz="1600" i="1" dirty="0"/>
              <a:t>before </a:t>
            </a:r>
            <a:r>
              <a:rPr lang="en-US" sz="1600" dirty="0"/>
              <a:t>your excursion. There is an accompanying activity book. Teacher instructions are at the end of this </a:t>
            </a:r>
            <a:r>
              <a:rPr lang="en-US" sz="1600" dirty="0" smtClean="0"/>
              <a:t>PowerPoint.</a:t>
            </a:r>
            <a:endParaRPr lang="en-AU" sz="1600" dirty="0"/>
          </a:p>
          <a:p>
            <a:pPr marL="0" indent="0">
              <a:buNone/>
            </a:pPr>
            <a:r>
              <a:rPr lang="en-US" sz="1600" dirty="0"/>
              <a:t>On the excursion, you will be conducting a ten minute timed swim as part of a R</a:t>
            </a:r>
            <a:r>
              <a:rPr lang="en-US" sz="1600" dirty="0" smtClean="0"/>
              <a:t>apid </a:t>
            </a:r>
            <a:r>
              <a:rPr lang="en-US" sz="1600" dirty="0"/>
              <a:t>M</a:t>
            </a:r>
            <a:r>
              <a:rPr lang="en-US" sz="1600" dirty="0" smtClean="0"/>
              <a:t>onitoring </a:t>
            </a:r>
            <a:r>
              <a:rPr lang="en-US" sz="1600" dirty="0"/>
              <a:t>survey </a:t>
            </a:r>
            <a:r>
              <a:rPr lang="en-US" sz="1600" dirty="0" smtClean="0"/>
              <a:t>with </a:t>
            </a:r>
            <a:r>
              <a:rPr lang="en-US" sz="1600" dirty="0"/>
              <a:t>your </a:t>
            </a:r>
            <a:r>
              <a:rPr lang="en-US" sz="1600" dirty="0" smtClean="0"/>
              <a:t>reef guide. </a:t>
            </a:r>
            <a:r>
              <a:rPr lang="en-US" sz="1600" dirty="0"/>
              <a:t>The excursion comprises Part 2: Finding out. </a:t>
            </a:r>
          </a:p>
          <a:p>
            <a:pPr marL="0" indent="0">
              <a:buNone/>
            </a:pPr>
            <a:r>
              <a:rPr lang="en-US" sz="1600" dirty="0"/>
              <a:t>Part 3: Making connections</a:t>
            </a:r>
            <a:r>
              <a:rPr lang="en-US" sz="1600" i="1" dirty="0"/>
              <a:t>,</a:t>
            </a:r>
            <a:r>
              <a:rPr lang="en-US" sz="1600" dirty="0"/>
              <a:t> is designed for when you return to school. It will show you how to upload your data from the survey to the GBRMPA website and answer any questions from Parts 1 and 2.</a:t>
            </a:r>
          </a:p>
          <a:p>
            <a:pPr marL="0" indent="0">
              <a:buNone/>
            </a:pPr>
            <a:r>
              <a:rPr lang="en-US" sz="1600" dirty="0"/>
              <a:t>We look forward to meeting you and sharing lots of amazing experiences </a:t>
            </a:r>
            <a:r>
              <a:rPr lang="en-US" sz="1600" dirty="0" smtClean="0"/>
              <a:t>with </a:t>
            </a:r>
            <a:r>
              <a:rPr lang="en-US" sz="1600" dirty="0"/>
              <a:t>you </a:t>
            </a:r>
            <a:r>
              <a:rPr lang="en-US" sz="1600" dirty="0" smtClean="0"/>
              <a:t>very </a:t>
            </a:r>
            <a:r>
              <a:rPr lang="en-US" sz="1600" dirty="0"/>
              <a:t>soon.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86CF89F-3475-C340-A8A6-AB11D2F0AE2B}"/>
              </a:ext>
            </a:extLst>
          </p:cNvPr>
          <p:cNvSpPr txBox="1">
            <a:spLocks/>
          </p:cNvSpPr>
          <p:nvPr/>
        </p:nvSpPr>
        <p:spPr>
          <a:xfrm>
            <a:off x="515938" y="570592"/>
            <a:ext cx="11160124" cy="103239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solidFill>
                  <a:schemeClr val="accent2"/>
                </a:solidFill>
              </a:rPr>
              <a:t>Thank you for organising your trip to the reef </a:t>
            </a:r>
            <a:r>
              <a:rPr lang="en-AU" dirty="0" smtClean="0">
                <a:solidFill>
                  <a:schemeClr val="accent2"/>
                </a:solidFill>
              </a:rPr>
              <a:t>with </a:t>
            </a:r>
            <a:r>
              <a:rPr lang="en-AU" dirty="0">
                <a:solidFill>
                  <a:schemeClr val="accent2"/>
                </a:solidFill>
              </a:rPr>
              <a:t>us. </a:t>
            </a:r>
            <a:br>
              <a:rPr lang="en-AU" dirty="0">
                <a:solidFill>
                  <a:schemeClr val="accent2"/>
                </a:solidFill>
              </a:rPr>
            </a:br>
            <a:r>
              <a:rPr lang="en-AU" dirty="0">
                <a:solidFill>
                  <a:schemeClr val="accent2"/>
                </a:solidFill>
              </a:rPr>
              <a:t>We look forward to having you on board.</a:t>
            </a:r>
            <a:endParaRPr lang="en-US" dirty="0">
              <a:solidFill>
                <a:schemeClr val="accent2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358787E-7667-044B-A520-CC41F82E9197}"/>
              </a:ext>
            </a:extLst>
          </p:cNvPr>
          <p:cNvGrpSpPr/>
          <p:nvPr/>
        </p:nvGrpSpPr>
        <p:grpSpPr>
          <a:xfrm>
            <a:off x="6283678" y="5582391"/>
            <a:ext cx="5298368" cy="572459"/>
            <a:chOff x="6179390" y="5574953"/>
            <a:chExt cx="5298368" cy="57245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8A72E96-A864-C345-A638-048EF69DFB8D}"/>
                </a:ext>
              </a:extLst>
            </p:cNvPr>
            <p:cNvSpPr/>
            <p:nvPr/>
          </p:nvSpPr>
          <p:spPr>
            <a:xfrm>
              <a:off x="6179390" y="5574953"/>
              <a:ext cx="5298368" cy="57245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DE311-B1F6-204A-9CC6-532A50206063}"/>
                </a:ext>
              </a:extLst>
            </p:cNvPr>
            <p:cNvSpPr txBox="1"/>
            <p:nvPr/>
          </p:nvSpPr>
          <p:spPr>
            <a:xfrm>
              <a:off x="7186121" y="5600336"/>
              <a:ext cx="4291637" cy="52504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AU" sz="900" dirty="0">
                  <a:solidFill>
                    <a:schemeClr val="tx2"/>
                  </a:solidFill>
                </a:rPr>
                <a:t>Licensed by the Commonwealth of Australia for use under a Creative Commons By Attribution 4.0 International licence </a:t>
              </a:r>
              <a:r>
                <a:rPr lang="en-AU" sz="900" dirty="0" smtClean="0">
                  <a:solidFill>
                    <a:schemeClr val="tx2"/>
                  </a:solidFill>
                </a:rPr>
                <a:t>with </a:t>
              </a:r>
              <a:r>
                <a:rPr lang="en-AU" sz="900" dirty="0">
                  <a:solidFill>
                    <a:schemeClr val="tx2"/>
                  </a:solidFill>
                </a:rPr>
                <a:t>the exception of content supplied by third parties and any photographs. </a:t>
              </a:r>
              <a:r>
                <a:rPr lang="en-AU" sz="900" u="sng" dirty="0">
                  <a:solidFill>
                    <a:schemeClr val="tx2"/>
                  </a:solidFill>
                  <a:hlinkClick r:id="rId3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http://creativecommons.org/licences/by/4.0</a:t>
              </a:r>
              <a:endParaRPr lang="en-US" sz="900" dirty="0">
                <a:solidFill>
                  <a:schemeClr val="tx2"/>
                </a:solidFill>
              </a:endParaRPr>
            </a:p>
          </p:txBody>
        </p:sp>
        <p:pic>
          <p:nvPicPr>
            <p:cNvPr id="9" name="Picture 8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430E015F-5D40-844A-BF02-AFDE4C58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3592" y="5665879"/>
              <a:ext cx="857480" cy="300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5806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49228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707A85-91A4-FC43-899C-10C7E719A7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200" dirty="0">
                <a:highlight>
                  <a:srgbClr val="FFFF00"/>
                </a:highlight>
              </a:rPr>
              <a:t>ADD ANY SAFETY GUIDELINES AND </a:t>
            </a:r>
            <a:br>
              <a:rPr lang="en-US" sz="3200" dirty="0">
                <a:highlight>
                  <a:srgbClr val="FFFF00"/>
                </a:highlight>
              </a:rPr>
            </a:br>
            <a:r>
              <a:rPr lang="en-US" sz="3200" dirty="0">
                <a:highlight>
                  <a:srgbClr val="FFFF00"/>
                </a:highlight>
              </a:rPr>
              <a:t>ANY ADDITIONAL INFORMATION THAT </a:t>
            </a:r>
            <a:br>
              <a:rPr lang="en-US" sz="3200" dirty="0">
                <a:highlight>
                  <a:srgbClr val="FFFF00"/>
                </a:highlight>
              </a:rPr>
            </a:br>
            <a:r>
              <a:rPr lang="en-US" sz="3200" dirty="0">
                <a:highlight>
                  <a:srgbClr val="FFFF00"/>
                </a:highlight>
              </a:rPr>
              <a:t>THE TEACHER MUST KNOW BEFORE </a:t>
            </a:r>
            <a:br>
              <a:rPr lang="en-US" sz="3200" dirty="0">
                <a:highlight>
                  <a:srgbClr val="FFFF00"/>
                </a:highlight>
              </a:rPr>
            </a:br>
            <a:r>
              <a:rPr lang="en-US" sz="3200" dirty="0">
                <a:highlight>
                  <a:srgbClr val="FFFF00"/>
                </a:highlight>
              </a:rPr>
              <a:t>THE EXCURSION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93C3F5-A524-B045-B89F-8D3C30BE0A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353662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FB90D1-24BB-854E-B461-59A86B3EF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262C380-1771-004E-B019-2B6D38F0A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bring.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228231-255C-474B-8067-A59AD7C24B72}"/>
              </a:ext>
            </a:extLst>
          </p:cNvPr>
          <p:cNvSpPr txBox="1"/>
          <p:nvPr/>
        </p:nvSpPr>
        <p:spPr>
          <a:xfrm>
            <a:off x="1861538" y="5042237"/>
            <a:ext cx="39218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Activity Books </a:t>
            </a:r>
            <a:br>
              <a:rPr lang="en-AU" sz="2000" dirty="0">
                <a:solidFill>
                  <a:schemeClr val="tx2"/>
                </a:solidFill>
              </a:rPr>
            </a:br>
            <a:r>
              <a:rPr lang="en-AU" sz="2000" dirty="0">
                <a:solidFill>
                  <a:schemeClr val="tx2"/>
                </a:solidFill>
              </a:rPr>
              <a:t>(includes Rapid Monitoring survey form)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C19633-4295-694A-856D-866E2C55D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363481">
            <a:off x="6262280" y="3281529"/>
            <a:ext cx="3642525" cy="2949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758167-A461-6D4A-B64D-63D23F88D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1744" y="1690052"/>
            <a:ext cx="2321419" cy="311264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5D842BC-357B-D543-995A-56F728694711}"/>
              </a:ext>
            </a:extLst>
          </p:cNvPr>
          <p:cNvSpPr txBox="1"/>
          <p:nvPr/>
        </p:nvSpPr>
        <p:spPr>
          <a:xfrm>
            <a:off x="5085083" y="3028889"/>
            <a:ext cx="2075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+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81D28C-ABBD-5847-A515-B3F0BABF5EEB}"/>
              </a:ext>
            </a:extLst>
          </p:cNvPr>
          <p:cNvSpPr txBox="1"/>
          <p:nvPr/>
        </p:nvSpPr>
        <p:spPr>
          <a:xfrm>
            <a:off x="7384732" y="5364657"/>
            <a:ext cx="13976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Pencil</a:t>
            </a:r>
          </a:p>
        </p:txBody>
      </p:sp>
    </p:spTree>
    <p:extLst>
      <p:ext uri="{BB962C8B-B14F-4D97-AF65-F5344CB8AC3E}">
        <p14:creationId xmlns:p14="http://schemas.microsoft.com/office/powerpoint/2010/main" val="635879517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C8A534-D742-B348-93BD-AFB2D2FE3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A674B-899C-C54E-823C-242E32DB8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Rapid Monitoring survey form.</a:t>
            </a:r>
          </a:p>
          <a:p>
            <a:pPr algn="ctr">
              <a:spcAft>
                <a:spcPts val="1800"/>
              </a:spcAft>
            </a:pPr>
            <a:r>
              <a:rPr lang="en-US" sz="3200" dirty="0"/>
              <a:t>Click on picture</a:t>
            </a:r>
            <a:br>
              <a:rPr lang="en-US" sz="3200" dirty="0"/>
            </a:br>
            <a:r>
              <a:rPr lang="en-US" sz="3200" dirty="0"/>
              <a:t>(in full screen) for higher resolution copy from GBRMPA.</a:t>
            </a:r>
          </a:p>
        </p:txBody>
      </p:sp>
      <p:pic>
        <p:nvPicPr>
          <p:cNvPr id="5" name="Picture Placeholder 4">
            <a:hlinkClick r:id="rId4"/>
            <a:extLst>
              <a:ext uri="{FF2B5EF4-FFF2-40B4-BE49-F238E27FC236}">
                <a16:creationId xmlns:a16="http://schemas.microsoft.com/office/drawing/2014/main" id="{C8ECE81F-158B-6147-AF62-789E81F6CB7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/>
          <a:srcRect l="-1" t="-11552" r="-1" b="-8025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9625810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8156ED-098E-3141-914C-35F8E1E27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z="2000" smtClean="0"/>
              <a:pPr algn="r"/>
              <a:t>203</a:t>
            </a:fld>
            <a:endParaRPr lang="en-US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0EB7040-3E16-694C-AF2F-A51D07285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855779"/>
          </a:xfrm>
        </p:spPr>
        <p:txBody>
          <a:bodyPr/>
          <a:lstStyle/>
          <a:p>
            <a:r>
              <a:rPr lang="en-US" dirty="0"/>
              <a:t>What your </a:t>
            </a:r>
            <a:r>
              <a:rPr lang="en-US" dirty="0" smtClean="0"/>
              <a:t>reef guide </a:t>
            </a:r>
            <a:r>
              <a:rPr lang="en-US" dirty="0"/>
              <a:t>will provide.</a:t>
            </a:r>
            <a:br>
              <a:rPr lang="en-US" dirty="0"/>
            </a:br>
            <a:r>
              <a:rPr lang="en-US" sz="2000" dirty="0"/>
              <a:t>(multiplied by number of buddy pairs)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AA656F-4DAF-504A-B8BB-BC741150EB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959" y="1778208"/>
            <a:ext cx="1643695" cy="233930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EFB5BE-6F67-B64B-92DE-FC6D1138F2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3325" y="2042431"/>
            <a:ext cx="1643695" cy="237191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760A70-FF2B-E347-A9E2-A17A88BE4D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8145" y="2351754"/>
            <a:ext cx="1588241" cy="2371914"/>
          </a:xfrm>
          <a:prstGeom prst="rect">
            <a:avLst/>
          </a:prstGeom>
          <a:ln w="57150">
            <a:solidFill>
              <a:schemeClr val="tx1"/>
            </a:solidFill>
          </a:ln>
          <a:effectLst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28AF10-C87A-944A-8D89-265DEEA1D7B8}"/>
              </a:ext>
            </a:extLst>
          </p:cNvPr>
          <p:cNvSpPr txBox="1"/>
          <p:nvPr/>
        </p:nvSpPr>
        <p:spPr>
          <a:xfrm>
            <a:off x="668262" y="5025984"/>
            <a:ext cx="2672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Waterproof </a:t>
            </a:r>
            <a:br>
              <a:rPr lang="en-AU" sz="2000" dirty="0">
                <a:solidFill>
                  <a:schemeClr val="tx2"/>
                </a:solidFill>
              </a:rPr>
            </a:br>
            <a:r>
              <a:rPr lang="en-AU" sz="2000" dirty="0">
                <a:solidFill>
                  <a:schemeClr val="tx2"/>
                </a:solidFill>
              </a:rPr>
              <a:t>survey forms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B39819-D219-214C-A8DB-BB460EA562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037823">
            <a:off x="9127908" y="3116051"/>
            <a:ext cx="2994351" cy="2424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670A53C-B626-DD41-B1BA-58907E6DC6DF}"/>
              </a:ext>
            </a:extLst>
          </p:cNvPr>
          <p:cNvSpPr txBox="1"/>
          <p:nvPr/>
        </p:nvSpPr>
        <p:spPr>
          <a:xfrm>
            <a:off x="3732320" y="5025984"/>
            <a:ext cx="2760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Plastic </a:t>
            </a:r>
          </a:p>
          <a:p>
            <a:pPr algn="ctr"/>
            <a:r>
              <a:rPr lang="en-AU" sz="2000" dirty="0">
                <a:solidFill>
                  <a:schemeClr val="tx2"/>
                </a:solidFill>
              </a:rPr>
              <a:t>clipboards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10CDA5-1321-054C-AFDD-BFB506144100}"/>
              </a:ext>
            </a:extLst>
          </p:cNvPr>
          <p:cNvSpPr txBox="1"/>
          <p:nvPr/>
        </p:nvSpPr>
        <p:spPr>
          <a:xfrm>
            <a:off x="9715083" y="5025984"/>
            <a:ext cx="1710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Waterproof pencils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3B221CB-4B86-FC47-8114-C7DFBD0B48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6412" y="2391532"/>
            <a:ext cx="2048004" cy="1669568"/>
          </a:xfrm>
          <a:prstGeom prst="rect">
            <a:avLst/>
          </a:prstGeom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FD0520-D5E4-4345-958F-35D15C02AB7F}"/>
              </a:ext>
            </a:extLst>
          </p:cNvPr>
          <p:cNvSpPr txBox="1"/>
          <p:nvPr/>
        </p:nvSpPr>
        <p:spPr>
          <a:xfrm>
            <a:off x="6563209" y="5025984"/>
            <a:ext cx="28744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LARGE elastic bands (to secure pencil and paper to clipboard) 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14389BE-E53E-A545-9C77-8EDBF87E9C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5721" y="1912393"/>
            <a:ext cx="1741520" cy="259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976403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EC0E6F-B09D-B444-B595-647A706BC1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47621" y="549275"/>
            <a:ext cx="8296758" cy="5280025"/>
          </a:xfrm>
        </p:spPr>
        <p:txBody>
          <a:bodyPr/>
          <a:lstStyle/>
          <a:p>
            <a:r>
              <a:rPr lang="en-US" sz="2000" dirty="0"/>
              <a:t>The ‘</a:t>
            </a:r>
            <a:r>
              <a:rPr lang="en-US" sz="2000" i="1" dirty="0"/>
              <a:t>Be a Marine Biologist for a day</a:t>
            </a:r>
            <a:r>
              <a:rPr lang="en-US" sz="2000" dirty="0"/>
              <a:t>’ program is designed for school students to conduct a 10 minute timed swim as an introduction to citizen science.</a:t>
            </a:r>
          </a:p>
          <a:p>
            <a:r>
              <a:rPr lang="en-US" sz="2000" dirty="0"/>
              <a:t>Students who are </a:t>
            </a:r>
            <a:r>
              <a:rPr lang="en-US" sz="2000" dirty="0" smtClean="0"/>
              <a:t>very </a:t>
            </a:r>
            <a:r>
              <a:rPr lang="en-US" sz="2000" dirty="0"/>
              <a:t>competent at snorkeling could also participate in the 360° survey. It is the more advanced section of the Rapid Monitoring survey. It involves measuring the percentage cover of benthos and any impacts </a:t>
            </a:r>
            <a:r>
              <a:rPr lang="en-US" sz="2000" dirty="0" smtClean="0"/>
              <a:t>within </a:t>
            </a:r>
            <a:r>
              <a:rPr lang="en-US" sz="2000" dirty="0"/>
              <a:t>a circle of 5m radius. </a:t>
            </a:r>
          </a:p>
          <a:p>
            <a:r>
              <a:rPr lang="en-US" sz="2000" dirty="0"/>
              <a:t>Interested?</a:t>
            </a:r>
            <a:br>
              <a:rPr lang="en-US" sz="2000" dirty="0"/>
            </a:br>
            <a:r>
              <a:rPr lang="en-US" sz="2000" dirty="0"/>
              <a:t>Contact your bookings officer to receive additional resources to prepare students for those activities.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030197-4431-5444-8DF0-F25C92F542B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516531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13D5CF-5B10-134D-AE86-25FE46848B55}"/>
              </a:ext>
            </a:extLst>
          </p:cNvPr>
          <p:cNvSpPr/>
          <p:nvPr/>
        </p:nvSpPr>
        <p:spPr>
          <a:xfrm>
            <a:off x="3048000" y="1423783"/>
            <a:ext cx="6096000" cy="375038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Contact </a:t>
            </a:r>
            <a:r>
              <a:rPr lang="en-US" sz="5400" dirty="0" smtClean="0">
                <a:solidFill>
                  <a:schemeClr val="bg1"/>
                </a:solidFill>
              </a:rPr>
              <a:t>details.</a:t>
            </a:r>
            <a:endParaRPr lang="en-US" sz="5400" dirty="0">
              <a:solidFill>
                <a:schemeClr val="bg1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3200" dirty="0">
                <a:solidFill>
                  <a:schemeClr val="tx2"/>
                </a:solidFill>
                <a:highlight>
                  <a:srgbClr val="FFFF00"/>
                </a:highlight>
              </a:rPr>
              <a:t>Insert your contact details here</a:t>
            </a:r>
          </a:p>
        </p:txBody>
      </p:sp>
    </p:spTree>
    <p:extLst>
      <p:ext uri="{BB962C8B-B14F-4D97-AF65-F5344CB8AC3E}">
        <p14:creationId xmlns:p14="http://schemas.microsoft.com/office/powerpoint/2010/main" val="2392585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47724C-A90B-AE4E-A53A-793F940156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37051" y="549275"/>
            <a:ext cx="8457240" cy="5280025"/>
          </a:xfrm>
        </p:spPr>
        <p:txBody>
          <a:bodyPr/>
          <a:lstStyle/>
          <a:p>
            <a:r>
              <a:rPr lang="en-AU" dirty="0"/>
              <a:t>Data from citizen </a:t>
            </a:r>
            <a:br>
              <a:rPr lang="en-AU" dirty="0"/>
            </a:br>
            <a:r>
              <a:rPr lang="en-AU" dirty="0"/>
              <a:t>science helps to monitor and manage the </a:t>
            </a:r>
            <a:r>
              <a:rPr lang="en-AU" dirty="0" smtClean="0"/>
              <a:t>Reef</a:t>
            </a:r>
            <a:r>
              <a:rPr lang="en-AU" dirty="0"/>
              <a:t>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6728A7-7FC0-B043-B673-280DBBFA410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00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" b="156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040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8CB7B53-E336-C545-B558-8EF31D45E7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61747" y="549275"/>
            <a:ext cx="7668506" cy="5280025"/>
          </a:xfrm>
        </p:spPr>
        <p:txBody>
          <a:bodyPr/>
          <a:lstStyle/>
          <a:p>
            <a:r>
              <a:rPr lang="en-AU" dirty="0"/>
              <a:t>The Great Barrier Reef Marine Park Authority has a citizen science program called </a:t>
            </a:r>
          </a:p>
          <a:p>
            <a:r>
              <a:rPr lang="en-AU" i="1" dirty="0"/>
              <a:t>Eye on the Reef.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1731BD-966E-6E46-A41A-3E6AA6C5F0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543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8" b="82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8912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C437CF-3569-AE48-A3F8-00BA9FC442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61389" y="549275"/>
            <a:ext cx="8869222" cy="5280025"/>
          </a:xfrm>
        </p:spPr>
        <p:txBody>
          <a:bodyPr/>
          <a:lstStyle/>
          <a:p>
            <a:r>
              <a:rPr lang="en-AU" dirty="0"/>
              <a:t>You will be collecting data for Eye on the Reef</a:t>
            </a:r>
            <a:r>
              <a:rPr lang="en-AU" i="1" dirty="0"/>
              <a:t> </a:t>
            </a:r>
            <a:r>
              <a:rPr lang="en-AU" dirty="0"/>
              <a:t>during a Rapid Monitoring survey.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4B4BED-62FC-D245-83C7-3FDA57E215A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37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864C5852-C660-4260-A51A-572E795C6AD1}"/>
              </a:ext>
            </a:extLst>
          </p:cNvPr>
          <p:cNvSpPr/>
          <p:nvPr/>
        </p:nvSpPr>
        <p:spPr>
          <a:xfrm>
            <a:off x="224534" y="3973206"/>
            <a:ext cx="2740820" cy="2701089"/>
          </a:xfrm>
          <a:prstGeom prst="wedgeEllipseCallout">
            <a:avLst>
              <a:gd name="adj1" fmla="val 59947"/>
              <a:gd name="adj2" fmla="val 26832"/>
            </a:avLst>
          </a:prstGeom>
          <a:solidFill>
            <a:srgbClr val="363D41">
              <a:alpha val="69804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52DC0-82AC-4DE9-8145-7B92CE1D6BB6}"/>
              </a:ext>
            </a:extLst>
          </p:cNvPr>
          <p:cNvSpPr txBox="1"/>
          <p:nvPr/>
        </p:nvSpPr>
        <p:spPr>
          <a:xfrm>
            <a:off x="331627" y="4674287"/>
            <a:ext cx="25266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 smtClean="0">
                <a:solidFill>
                  <a:schemeClr val="bg1"/>
                </a:solidFill>
              </a:rPr>
              <a:t>Thank</a:t>
            </a:r>
            <a:br>
              <a:rPr lang="en-AU" sz="4400" dirty="0" smtClean="0">
                <a:solidFill>
                  <a:schemeClr val="bg1"/>
                </a:solidFill>
              </a:rPr>
            </a:br>
            <a:r>
              <a:rPr lang="en-AU" sz="4400" dirty="0" smtClean="0">
                <a:solidFill>
                  <a:schemeClr val="bg1"/>
                </a:solidFill>
              </a:rPr>
              <a:t>you</a:t>
            </a:r>
            <a:endParaRPr lang="en-AU" sz="4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7E745-B2AC-EF42-A368-272E56142CD3}"/>
              </a:ext>
            </a:extLst>
          </p:cNvPr>
          <p:cNvSpPr txBox="1"/>
          <p:nvPr/>
        </p:nvSpPr>
        <p:spPr>
          <a:xfrm>
            <a:off x="9703551" y="5903911"/>
            <a:ext cx="1906252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Male Maori wrasse</a:t>
            </a:r>
          </a:p>
        </p:txBody>
      </p:sp>
    </p:spTree>
    <p:extLst>
      <p:ext uri="{BB962C8B-B14F-4D97-AF65-F5344CB8AC3E}">
        <p14:creationId xmlns:p14="http://schemas.microsoft.com/office/powerpoint/2010/main" val="28681683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7ACDCC9-0795-964B-A144-474056A45B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AU" i="1" dirty="0"/>
              <a:t>Eye on the Reef</a:t>
            </a:r>
            <a:br>
              <a:rPr lang="en-AU" i="1" dirty="0"/>
            </a:br>
            <a:r>
              <a:rPr lang="en-AU" dirty="0"/>
              <a:t>Rapid Monitoring survey</a:t>
            </a:r>
          </a:p>
          <a:p>
            <a:pPr marL="0" indent="0">
              <a:lnSpc>
                <a:spcPct val="100000"/>
              </a:lnSpc>
              <a:spcAft>
                <a:spcPts val="1800"/>
              </a:spcAft>
            </a:pPr>
            <a:r>
              <a:rPr lang="en-AU" sz="3200" b="1" dirty="0">
                <a:solidFill>
                  <a:schemeClr val="accent1"/>
                </a:solidFill>
              </a:rPr>
              <a:t>10 MINUTE TIMED SWIM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D3725D-4ECB-FD4D-8F4E-934121C9E8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1525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9D1E3F-7873-E141-921F-82FF2F639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What to count in 10 minutes.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F881F2-BF19-FD41-AC3E-71F8EB2E6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DB7482-8CB6-6B43-A2F9-EBC12982CB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313"/>
          <a:stretch/>
        </p:blipFill>
        <p:spPr>
          <a:xfrm>
            <a:off x="1781969" y="1295655"/>
            <a:ext cx="8628062" cy="485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561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AC062E-E067-F544-8BA2-D02E1A18BD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08479" y="549275"/>
            <a:ext cx="8195983" cy="528002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AU" dirty="0"/>
              <a:t>Pick one animal to </a:t>
            </a:r>
            <a:br>
              <a:rPr lang="en-AU" dirty="0"/>
            </a:br>
            <a:r>
              <a:rPr lang="en-AU" dirty="0"/>
              <a:t>count </a:t>
            </a:r>
            <a:r>
              <a:rPr lang="en-AU" dirty="0" smtClean="0"/>
              <a:t>with </a:t>
            </a:r>
            <a:r>
              <a:rPr lang="en-AU" dirty="0"/>
              <a:t>your buddy.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AU" dirty="0"/>
              <a:t>As a class we will </a:t>
            </a:r>
            <a:br>
              <a:rPr lang="en-AU" dirty="0"/>
            </a:br>
            <a:r>
              <a:rPr lang="en-AU" dirty="0"/>
              <a:t>count all 10.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7923C9-B483-4248-8680-989736A6AD9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630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C6E650-4E1D-B54C-AC8A-3B17A1B41E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8765" y="2033044"/>
            <a:ext cx="57191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would like to acknowledge all of the Aboriginal and Torres Straight Islander peoples who have connection to the Great Barrier Reef.</a:t>
            </a:r>
          </a:p>
          <a:p>
            <a:pPr defTabSz="457200">
              <a:defRPr/>
            </a:pPr>
            <a:endParaRPr lang="en-US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</a:t>
            </a:r>
            <a:r>
              <a:rPr lang="en-US" sz="2000" dirty="0" err="1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recognise</a:t>
            </a: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 their continuing connection to land, water and community, and pay our respects to their Elders past, present and emerging.</a:t>
            </a:r>
            <a:endParaRPr lang="en-AU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4558" r="19132"/>
          <a:stretch/>
        </p:blipFill>
        <p:spPr>
          <a:xfrm>
            <a:off x="7013645" y="1296785"/>
            <a:ext cx="4235715" cy="42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0239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6E32F2-0283-844F-B985-490075F2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30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62ADE3-7BC7-E444-A541-7EEF1AB49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40" y="1295655"/>
            <a:ext cx="2096632" cy="4847969"/>
          </a:xfrm>
        </p:spPr>
        <p:txBody>
          <a:bodyPr/>
          <a:lstStyle/>
          <a:p>
            <a:r>
              <a:rPr lang="en-AU" dirty="0"/>
              <a:t>Here are reasons why we count these animals.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2EF693F-EA38-1F41-A576-81C6440E7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Why count these animals in particular?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F692F3-5A4B-1349-A825-6D207EC424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61" t="16835" r="2288" b="5013"/>
          <a:stretch/>
        </p:blipFill>
        <p:spPr>
          <a:xfrm>
            <a:off x="3058538" y="1295655"/>
            <a:ext cx="8617525" cy="484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6925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1F3F43-09E2-B340-A969-CC6ABA414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3F91E-8166-C645-A860-D3A9FABCA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Where will you </a:t>
            </a:r>
            <a:br>
              <a:rPr lang="en-AU" sz="4400" dirty="0"/>
            </a:br>
            <a:r>
              <a:rPr lang="en-AU" sz="4400" dirty="0"/>
              <a:t>count them?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38ABF33-0531-E341-ADAE-2FBCE4DCAB7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742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FD1384-56BE-204D-8058-FF6DA6DAB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DBCAD-07EC-C04D-8378-078554D64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How will you</a:t>
            </a:r>
            <a:br>
              <a:rPr lang="en-AU" sz="4400" dirty="0"/>
            </a:br>
            <a:r>
              <a:rPr lang="en-AU" sz="4400" dirty="0"/>
              <a:t>count them?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8B8C566-48BD-BC4C-B580-CA63B7BB061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6308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E2B670-FE9B-BD49-8F9B-8C572D6B6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4BE39-4765-864A-B031-A314E95F0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You can keep a tally of your count on forms like these.</a:t>
            </a:r>
          </a:p>
          <a:p>
            <a:pPr algn="ctr"/>
            <a:r>
              <a:rPr lang="en-AU" sz="2000" dirty="0"/>
              <a:t>You will be given waterproof versions of these forms (or Rapid Monitoring survey forms) and waterproof pencils by your </a:t>
            </a:r>
            <a:r>
              <a:rPr lang="en-AU" sz="2000" dirty="0" smtClean="0"/>
              <a:t>reef guide </a:t>
            </a:r>
            <a:r>
              <a:rPr lang="en-AU" sz="2000" dirty="0"/>
              <a:t>before entering the water.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81933F7F-8B3B-0D42-AD98-43E0CD0E1F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3651009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2BED47-437E-7345-984B-01A74F8F2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34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03A888-C004-AC42-BCAC-D47538C27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</p:spPr>
        <p:txBody>
          <a:bodyPr anchor="ctr"/>
          <a:lstStyle/>
          <a:p>
            <a:pPr algn="ctr" fontAlgn="ctr">
              <a:spcAft>
                <a:spcPts val="1800"/>
              </a:spcAft>
            </a:pPr>
            <a:r>
              <a:rPr lang="en-AU" sz="4400" dirty="0"/>
              <a:t>How you will</a:t>
            </a:r>
            <a:br>
              <a:rPr lang="en-AU" sz="4400" dirty="0"/>
            </a:br>
            <a:r>
              <a:rPr lang="en-AU" sz="4400" dirty="0"/>
              <a:t>count them.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AU" dirty="0"/>
              <a:t>E</a:t>
            </a:r>
            <a:r>
              <a:rPr lang="en-AU" dirty="0" smtClean="0"/>
              <a:t>very </a:t>
            </a:r>
            <a:r>
              <a:rPr lang="en-AU" dirty="0"/>
              <a:t>buddy pair is allocated an animal to find and count.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AU" dirty="0"/>
              <a:t>Collect the clipboard/slate </a:t>
            </a:r>
            <a:r>
              <a:rPr lang="en-AU" dirty="0" smtClean="0"/>
              <a:t>with </a:t>
            </a:r>
            <a:r>
              <a:rPr lang="en-AU" dirty="0"/>
              <a:t>your animal.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AU" dirty="0"/>
              <a:t>Write your names on the waterproof form using a waterproof pencil (provided).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AU" dirty="0"/>
              <a:t>Follow instructions to get in the water.</a:t>
            </a:r>
          </a:p>
        </p:txBody>
      </p:sp>
      <p:pic>
        <p:nvPicPr>
          <p:cNvPr id="5" name="Picture Placeholder 15">
            <a:extLst>
              <a:ext uri="{FF2B5EF4-FFF2-40B4-BE49-F238E27FC236}">
                <a16:creationId xmlns:a16="http://schemas.microsoft.com/office/drawing/2014/main" id="{FB9C648F-CBAC-404B-9C30-4516EA7157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2354764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61DF1C-EADF-504D-B5DD-F2993186B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35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50B0A08-F5D2-564C-B5D8-89434386F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028802"/>
          </a:xfrm>
        </p:spPr>
        <p:txBody>
          <a:bodyPr/>
          <a:lstStyle/>
          <a:p>
            <a:r>
              <a:rPr lang="en-AU" sz="4400" dirty="0"/>
              <a:t>How you will count them.</a:t>
            </a:r>
            <a:endParaRPr lang="en-US" sz="4400" dirty="0"/>
          </a:p>
        </p:txBody>
      </p:sp>
      <p:sp>
        <p:nvSpPr>
          <p:cNvPr id="6" name="Arrow: Right 1">
            <a:extLst>
              <a:ext uri="{FF2B5EF4-FFF2-40B4-BE49-F238E27FC236}">
                <a16:creationId xmlns:a16="http://schemas.microsoft.com/office/drawing/2014/main" id="{86FFB076-5378-2D4F-A016-C0DA681E31A5}"/>
              </a:ext>
            </a:extLst>
          </p:cNvPr>
          <p:cNvSpPr/>
          <p:nvPr/>
        </p:nvSpPr>
        <p:spPr>
          <a:xfrm>
            <a:off x="697992" y="1514487"/>
            <a:ext cx="10796016" cy="4133088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3415F4-62FB-E543-BD4C-B54AD4F1D6DD}"/>
              </a:ext>
            </a:extLst>
          </p:cNvPr>
          <p:cNvSpPr txBox="1"/>
          <p:nvPr/>
        </p:nvSpPr>
        <p:spPr>
          <a:xfrm>
            <a:off x="1122015" y="2735663"/>
            <a:ext cx="99479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5400" dirty="0">
                <a:solidFill>
                  <a:schemeClr val="accent2"/>
                </a:solidFill>
              </a:rPr>
              <a:t>Snorkel </a:t>
            </a:r>
            <a:r>
              <a:rPr lang="en-AU" sz="5400" dirty="0" smtClean="0">
                <a:solidFill>
                  <a:schemeClr val="accent2"/>
                </a:solidFill>
              </a:rPr>
              <a:t>slowly for 10 minutes in one direction</a:t>
            </a:r>
            <a:endParaRPr lang="en-AU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523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2BED47-437E-7345-984B-01A74F8F2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36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03A888-C004-AC42-BCAC-D47538C27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</p:spPr>
        <p:txBody>
          <a:bodyPr anchor="ctr"/>
          <a:lstStyle/>
          <a:p>
            <a:pPr algn="ctr" fontAlgn="t"/>
            <a:r>
              <a:rPr lang="en-AU" sz="4400" dirty="0"/>
              <a:t>How you will</a:t>
            </a:r>
            <a:br>
              <a:rPr lang="en-AU" sz="4400" dirty="0"/>
            </a:br>
            <a:r>
              <a:rPr lang="en-AU" sz="4400" dirty="0"/>
              <a:t>count them.</a:t>
            </a:r>
          </a:p>
          <a:p>
            <a:pPr marL="342900" indent="-342900" fontAlgn="t">
              <a:buFont typeface="Wingdings" pitchFamily="2" charset="2"/>
              <a:buChar char="ü"/>
            </a:pPr>
            <a:r>
              <a:rPr lang="en-AU" dirty="0"/>
              <a:t>Be as quiet as possible.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AU" dirty="0"/>
              <a:t>Tally how many you see in 10 minutes.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AU" dirty="0"/>
              <a:t>Keep an eye out for other animals.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AU" dirty="0" smtClean="0"/>
              <a:t>Do not touch </a:t>
            </a:r>
            <a:r>
              <a:rPr lang="en-AU" dirty="0"/>
              <a:t>the animals.</a:t>
            </a:r>
          </a:p>
          <a:p>
            <a:pPr marL="342900" indent="-342900" fontAlgn="ctr">
              <a:buFont typeface="Wingdings" pitchFamily="2" charset="2"/>
              <a:buChar char="ü"/>
            </a:pPr>
            <a:r>
              <a:rPr lang="en-AU" dirty="0" smtClean="0"/>
              <a:t>Total </a:t>
            </a:r>
            <a:r>
              <a:rPr lang="en-AU" dirty="0"/>
              <a:t>your tally at the end. </a:t>
            </a:r>
          </a:p>
        </p:txBody>
      </p:sp>
      <p:pic>
        <p:nvPicPr>
          <p:cNvPr id="11" name="Picture Placeholder 15">
            <a:extLst>
              <a:ext uri="{FF2B5EF4-FFF2-40B4-BE49-F238E27FC236}">
                <a16:creationId xmlns:a16="http://schemas.microsoft.com/office/drawing/2014/main" id="{7432F881-6A75-8546-9E17-7A83DB2D27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9AC3B8-667F-5443-998E-DDFAA4490051}"/>
              </a:ext>
            </a:extLst>
          </p:cNvPr>
          <p:cNvSpPr txBox="1"/>
          <p:nvPr/>
        </p:nvSpPr>
        <p:spPr>
          <a:xfrm>
            <a:off x="7575552" y="3541192"/>
            <a:ext cx="2714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b="1" dirty="0">
                <a:latin typeface="Cavolini" panose="03000502040302020204" pitchFamily="66" charset="0"/>
                <a:cs typeface="Cavolini" panose="03000502040302020204" pitchFamily="66" charset="0"/>
              </a:rPr>
              <a:t>Jenny and Jake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976769-2D17-874B-ACC2-DA245C87E8A9}"/>
              </a:ext>
            </a:extLst>
          </p:cNvPr>
          <p:cNvSpPr txBox="1"/>
          <p:nvPr/>
        </p:nvSpPr>
        <p:spPr>
          <a:xfrm>
            <a:off x="7575552" y="5308110"/>
            <a:ext cx="428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latin typeface="Cavolini" panose="03000502040302020204" pitchFamily="66" charset="0"/>
                <a:cs typeface="Cavolini" panose="03000502040302020204" pitchFamily="66" charset="0"/>
              </a:rPr>
              <a:t>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6B425B-5B3D-4241-97D5-B764D18B171F}"/>
              </a:ext>
            </a:extLst>
          </p:cNvPr>
          <p:cNvSpPr txBox="1"/>
          <p:nvPr/>
        </p:nvSpPr>
        <p:spPr>
          <a:xfrm>
            <a:off x="7575552" y="4327873"/>
            <a:ext cx="1963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b="1" dirty="0"/>
              <a:t>IIII   III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8EEDEAF-9DB7-044D-A40C-5BE3E18EB601}"/>
              </a:ext>
            </a:extLst>
          </p:cNvPr>
          <p:cNvCxnSpPr>
            <a:cxnSpLocks/>
          </p:cNvCxnSpPr>
          <p:nvPr/>
        </p:nvCxnSpPr>
        <p:spPr>
          <a:xfrm>
            <a:off x="7575552" y="4580128"/>
            <a:ext cx="690860" cy="2033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7861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2CD2BB-74B5-564A-95AF-81CEAFC77B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69797" y="549275"/>
            <a:ext cx="7452405" cy="528002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dirty="0"/>
              <a:t>On your excursion, listen to your </a:t>
            </a:r>
            <a:r>
              <a:rPr lang="en-US" sz="2000" dirty="0" smtClean="0"/>
              <a:t>reef guide </a:t>
            </a:r>
            <a:r>
              <a:rPr lang="en-US" sz="2000" dirty="0"/>
              <a:t>at all times.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dirty="0"/>
              <a:t>Stay </a:t>
            </a:r>
            <a:r>
              <a:rPr lang="en-US" sz="2000" dirty="0" smtClean="0"/>
              <a:t>with </a:t>
            </a:r>
            <a:r>
              <a:rPr lang="en-US" sz="2000" dirty="0"/>
              <a:t>your buddy in the water.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dirty="0" smtClean="0"/>
              <a:t>Do not touch </a:t>
            </a:r>
            <a:r>
              <a:rPr lang="en-US" sz="2000" dirty="0"/>
              <a:t>or chase the animals.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dirty="0"/>
              <a:t>Use a floatation device (e.g. pool noodle).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dirty="0"/>
              <a:t>Always wear a mask, snorkel and fins.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dirty="0"/>
              <a:t>In the water, keep checking on your position. Stay together.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dirty="0"/>
              <a:t>If you get into trouble, wave one hand high above the water to attract the attention of the person on surface watch. Listen for when 10 minutes is finished.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000" dirty="0"/>
              <a:t>Stay safe for a memorable experience.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B0C260-88C6-8345-A27F-D263181E947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7693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0" b="399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768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B86489-7592-9440-B476-B4F6028004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34145" y="549275"/>
            <a:ext cx="7723710" cy="5280025"/>
          </a:xfrm>
        </p:spPr>
        <p:txBody>
          <a:bodyPr/>
          <a:lstStyle/>
          <a:p>
            <a:r>
              <a:rPr lang="en-US" dirty="0"/>
              <a:t>After the survey</a:t>
            </a:r>
            <a:br>
              <a:rPr lang="en-US" dirty="0"/>
            </a:br>
            <a:r>
              <a:rPr lang="en-US" dirty="0"/>
              <a:t>you will be shown how to upload your data.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D3130E-13B6-C14A-9C92-01D1EED93E4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380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2494" y="2330073"/>
            <a:ext cx="53561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We would like to acknowledge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(insert name of local 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Traditional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wner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group)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 peoples as the Traditional Owners of the Land and Sea Country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we will be visiting as part of your excursion. </a:t>
            </a:r>
            <a:endParaRPr lang="en-A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425" y="1050668"/>
            <a:ext cx="5470874" cy="431513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9978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D122D5B-E8EF-43D5-A97F-E7D8A9DECB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6254"/>
          <a:stretch/>
        </p:blipFill>
        <p:spPr>
          <a:xfrm>
            <a:off x="1030670" y="549275"/>
            <a:ext cx="9982324" cy="6318286"/>
          </a:xfrm>
          <a:prstGeom prst="round2SameRect">
            <a:avLst>
              <a:gd name="adj1" fmla="val 2195"/>
              <a:gd name="adj2" fmla="val 0"/>
            </a:avLst>
          </a:prstGeom>
          <a:ln w="57150">
            <a:noFill/>
          </a:ln>
        </p:spPr>
      </p:pic>
    </p:spTree>
    <p:extLst>
      <p:ext uri="{BB962C8B-B14F-4D97-AF65-F5344CB8AC3E}">
        <p14:creationId xmlns:p14="http://schemas.microsoft.com/office/powerpoint/2010/main" val="3791002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550CFB-FBE3-A043-8171-9D77755215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22551" y="549275"/>
            <a:ext cx="7346897" cy="528002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It’s time to meet the stars of the show!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There will be some questions for you along the way.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You may not know the answers straight away.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When you see the animals, you can think about what</a:t>
            </a:r>
            <a:br>
              <a:rPr lang="en-US" sz="2000" dirty="0"/>
            </a:br>
            <a:r>
              <a:rPr lang="en-US" sz="2000" dirty="0"/>
              <a:t>the answers might be.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You will be able to check your answers when you </a:t>
            </a:r>
            <a:br>
              <a:rPr lang="en-US" sz="2000" dirty="0"/>
            </a:br>
            <a:r>
              <a:rPr lang="en-US" sz="2000" dirty="0"/>
              <a:t>return from your excursion.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All the questions are in your activity books. Are you ready?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9929F4-0845-6648-81C3-29F83815519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188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F1586FC-7C64-8844-9D6E-CEEB1CBAA23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3047" r="1480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95811B5-9F62-424C-AE7F-CCD2F651B4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6" y="565987"/>
            <a:ext cx="4679062" cy="810637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AU" sz="5400" dirty="0">
                <a:solidFill>
                  <a:schemeClr val="bg1"/>
                </a:solidFill>
              </a:rPr>
              <a:t>Sea cucumber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7984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64E4B2-6BD0-0A4B-BEE0-939199124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BDF61-7C7F-9442-8E66-1D6F619F1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Sea cucumbers breathe in and out through their anus!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D682532-8770-9B49-9918-EEF6718E563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19817" r="10940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Arrow: Up 9">
            <a:extLst>
              <a:ext uri="{FF2B5EF4-FFF2-40B4-BE49-F238E27FC236}">
                <a16:creationId xmlns:a16="http://schemas.microsoft.com/office/drawing/2014/main" id="{894E29FB-F8FC-C34C-846C-9C93CF5608D9}"/>
              </a:ext>
            </a:extLst>
          </p:cNvPr>
          <p:cNvSpPr/>
          <p:nvPr/>
        </p:nvSpPr>
        <p:spPr>
          <a:xfrm rot="17859344">
            <a:off x="7737602" y="3462039"/>
            <a:ext cx="1057351" cy="1364012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77CAAB-6F97-C74A-9772-A810033AFBA3}"/>
              </a:ext>
            </a:extLst>
          </p:cNvPr>
          <p:cNvSpPr txBox="1"/>
          <p:nvPr/>
        </p:nvSpPr>
        <p:spPr>
          <a:xfrm>
            <a:off x="10385742" y="1402079"/>
            <a:ext cx="103022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Mouth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58C8B9-19AF-0847-B5C6-F3D031021897}"/>
              </a:ext>
            </a:extLst>
          </p:cNvPr>
          <p:cNvSpPr txBox="1"/>
          <p:nvPr/>
        </p:nvSpPr>
        <p:spPr>
          <a:xfrm>
            <a:off x="6528816" y="2539021"/>
            <a:ext cx="88798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Anus</a:t>
            </a:r>
          </a:p>
        </p:txBody>
      </p:sp>
    </p:spTree>
    <p:extLst>
      <p:ext uri="{BB962C8B-B14F-4D97-AF65-F5344CB8AC3E}">
        <p14:creationId xmlns:p14="http://schemas.microsoft.com/office/powerpoint/2010/main" val="39428764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976" y="549224"/>
            <a:ext cx="5191525" cy="5594349"/>
          </a:xfrm>
        </p:spPr>
        <p:txBody>
          <a:bodyPr/>
          <a:lstStyle/>
          <a:p>
            <a:pPr algn="ctr"/>
            <a:r>
              <a:rPr lang="en-AU" sz="4400" dirty="0"/>
              <a:t>Sea cucumbers </a:t>
            </a:r>
            <a:br>
              <a:rPr lang="en-AU" sz="4400" dirty="0"/>
            </a:br>
            <a:r>
              <a:rPr lang="en-AU" sz="4400" dirty="0"/>
              <a:t>do </a:t>
            </a:r>
            <a:r>
              <a:rPr lang="en-AU" sz="4400" dirty="0" smtClean="0"/>
              <a:t>not </a:t>
            </a:r>
            <a:r>
              <a:rPr lang="en-AU" sz="4400" dirty="0"/>
              <a:t>have a heart or blood.</a:t>
            </a:r>
          </a:p>
        </p:txBody>
      </p:sp>
      <p:pic>
        <p:nvPicPr>
          <p:cNvPr id="11" name="Picture Placeholder 6">
            <a:extLst>
              <a:ext uri="{FF2B5EF4-FFF2-40B4-BE49-F238E27FC236}">
                <a16:creationId xmlns:a16="http://schemas.microsoft.com/office/drawing/2014/main" id="{87D47653-B65F-C54F-A6DB-C3AE49FAE6B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20518" r="10238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750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DFFE68-A751-4D48-B464-4D06C830B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A896A-9536-3846-AB52-9CDFD1004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261" y="568361"/>
            <a:ext cx="4665661" cy="5594349"/>
          </a:xfrm>
        </p:spPr>
        <p:txBody>
          <a:bodyPr/>
          <a:lstStyle/>
          <a:p>
            <a:pPr algn="ctr"/>
            <a:r>
              <a:rPr lang="en-AU" sz="4400" dirty="0"/>
              <a:t>They have water </a:t>
            </a:r>
            <a:br>
              <a:rPr lang="en-AU" sz="4400" dirty="0"/>
            </a:br>
            <a:r>
              <a:rPr lang="en-AU" sz="4400" dirty="0"/>
              <a:t>in their veins. </a:t>
            </a:r>
          </a:p>
          <a:p>
            <a:pPr algn="ctr"/>
            <a:r>
              <a:rPr lang="en-AU" sz="4400" dirty="0"/>
              <a:t>Their circulatory system is a water vascular system.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BCE4615-6258-7E48-92A5-ACBB6A51BEA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20518" r="10238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8C4B68-EEF8-5648-A21C-FF9BC27344C0}"/>
              </a:ext>
            </a:extLst>
          </p:cNvPr>
          <p:cNvSpPr txBox="1"/>
          <p:nvPr/>
        </p:nvSpPr>
        <p:spPr>
          <a:xfrm>
            <a:off x="7889303" y="3429000"/>
            <a:ext cx="241515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No heart. No blood.</a:t>
            </a:r>
          </a:p>
        </p:txBody>
      </p:sp>
    </p:spTree>
    <p:extLst>
      <p:ext uri="{BB962C8B-B14F-4D97-AF65-F5344CB8AC3E}">
        <p14:creationId xmlns:p14="http://schemas.microsoft.com/office/powerpoint/2010/main" val="40564132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BB2D7B-47C0-A145-93DF-B5D5E3BF2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A3D57-DB36-2946-B59D-186C01C52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3200" dirty="0"/>
              <a:t>Sea cucumbers eat using </a:t>
            </a:r>
            <a:r>
              <a:rPr lang="en-US" sz="3200" dirty="0"/>
              <a:t>specialized feeding tentacles that come out of their mouth.</a:t>
            </a:r>
          </a:p>
          <a:p>
            <a:pPr algn="ctr"/>
            <a:r>
              <a:rPr lang="en-US" sz="3200" dirty="0"/>
              <a:t>Some eat food on the reef, and in the sand.</a:t>
            </a:r>
          </a:p>
          <a:p>
            <a:pPr algn="ctr"/>
            <a:r>
              <a:rPr lang="en-US" sz="3200" dirty="0"/>
              <a:t>Others eat food in the water.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18274AD-8EFB-B448-B802-DFA9C558C68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5" b="1107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23C4DD-EA32-2448-8883-E2B2E1C62584}"/>
              </a:ext>
            </a:extLst>
          </p:cNvPr>
          <p:cNvSpPr txBox="1"/>
          <p:nvPr/>
        </p:nvSpPr>
        <p:spPr>
          <a:xfrm>
            <a:off x="8932862" y="4942727"/>
            <a:ext cx="226157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Feeding tentacles</a:t>
            </a:r>
          </a:p>
        </p:txBody>
      </p:sp>
    </p:spTree>
    <p:extLst>
      <p:ext uri="{BB962C8B-B14F-4D97-AF65-F5344CB8AC3E}">
        <p14:creationId xmlns:p14="http://schemas.microsoft.com/office/powerpoint/2010/main" val="8896748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D013C2-13D4-884B-AC28-466C1B1EBB3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6" b="114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48E3CA-D9E9-7940-A71B-959BE525398F}"/>
              </a:ext>
            </a:extLst>
          </p:cNvPr>
          <p:cNvSpPr txBox="1"/>
          <p:nvPr/>
        </p:nvSpPr>
        <p:spPr>
          <a:xfrm>
            <a:off x="515937" y="2371150"/>
            <a:ext cx="5256901" cy="584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vacuum cleaners of the sea.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26A276-35AF-4642-A97F-BCC54F87103A}"/>
              </a:ext>
            </a:extLst>
          </p:cNvPr>
          <p:cNvSpPr txBox="1"/>
          <p:nvPr/>
        </p:nvSpPr>
        <p:spPr>
          <a:xfrm>
            <a:off x="515937" y="1732172"/>
            <a:ext cx="5400121" cy="588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3200" i="1" dirty="0">
                <a:solidFill>
                  <a:schemeClr val="bg1"/>
                </a:solidFill>
              </a:rPr>
              <a:t>Hint: </a:t>
            </a:r>
            <a:r>
              <a:rPr lang="en-AU" sz="3200" dirty="0">
                <a:solidFill>
                  <a:schemeClr val="bg1"/>
                </a:solidFill>
              </a:rPr>
              <a:t>Sea cucumbers are the</a:t>
            </a:r>
          </a:p>
        </p:txBody>
      </p:sp>
    </p:spTree>
    <p:extLst>
      <p:ext uri="{BB962C8B-B14F-4D97-AF65-F5344CB8AC3E}">
        <p14:creationId xmlns:p14="http://schemas.microsoft.com/office/powerpoint/2010/main" val="24673274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45BED3-3037-154A-858F-8CCDD8FB2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23D7C-5B4A-F447-93A5-B4070A8B5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How does </a:t>
            </a:r>
            <a:br>
              <a:rPr lang="en-US" sz="4400" dirty="0"/>
            </a:br>
            <a:r>
              <a:rPr lang="en-US" sz="4400" dirty="0"/>
              <a:t>a sea cucumber reproduce? </a:t>
            </a:r>
            <a:endParaRPr lang="en-AU" sz="4400" dirty="0"/>
          </a:p>
        </p:txBody>
      </p:sp>
      <p:pic>
        <p:nvPicPr>
          <p:cNvPr id="7" name="Picture 2" descr="Underwater Photograph - A Sea Cucumber Spawning In Challenger by David Doubilet">
            <a:extLst>
              <a:ext uri="{FF2B5EF4-FFF2-40B4-BE49-F238E27FC236}">
                <a16:creationId xmlns:a16="http://schemas.microsoft.com/office/drawing/2014/main" id="{D2D26B56-1140-224B-9D83-C8B6CD55B547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6" r="30284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E400136-03DB-584F-A55A-22F9F30362AA}"/>
              </a:ext>
            </a:extLst>
          </p:cNvPr>
          <p:cNvSpPr txBox="1"/>
          <p:nvPr/>
        </p:nvSpPr>
        <p:spPr>
          <a:xfrm>
            <a:off x="6286500" y="5681959"/>
            <a:ext cx="45815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>
                <a:solidFill>
                  <a:schemeClr val="bg1"/>
                </a:solidFill>
              </a:rPr>
              <a:t>Image: https://fineartamerica.com/featured/a-sea-cucumber-spawning-in-challenger-david-doubilet.html</a:t>
            </a:r>
          </a:p>
        </p:txBody>
      </p:sp>
    </p:spTree>
    <p:extLst>
      <p:ext uri="{BB962C8B-B14F-4D97-AF65-F5344CB8AC3E}">
        <p14:creationId xmlns:p14="http://schemas.microsoft.com/office/powerpoint/2010/main" val="18098027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1B7106-53E0-494D-B2B6-678235F5CC1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49</a:t>
            </a:fld>
            <a:endParaRPr lang="en-US" dirty="0"/>
          </a:p>
        </p:txBody>
      </p:sp>
      <p:pic>
        <p:nvPicPr>
          <p:cNvPr id="4" name="Picture 3">
            <a:hlinkClick r:id="rId4"/>
            <a:extLst>
              <a:ext uri="{FF2B5EF4-FFF2-40B4-BE49-F238E27FC236}">
                <a16:creationId xmlns:a16="http://schemas.microsoft.com/office/drawing/2014/main" id="{EAF6BDAC-09E3-6545-B3DF-CB8D09AEDF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7" y="908941"/>
            <a:ext cx="6109907" cy="4841813"/>
          </a:xfrm>
          <a:prstGeom prst="rect">
            <a:avLst/>
          </a:prstGeom>
          <a:ln w="38100"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0FC3445-1754-A24B-AA2A-A651F974A915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2605827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AU" dirty="0"/>
              <a:t>The Great Barrier Reef is a </a:t>
            </a:r>
            <a:r>
              <a:rPr lang="en-AU" dirty="0" smtClean="0"/>
              <a:t>very </a:t>
            </a:r>
            <a:r>
              <a:rPr lang="en-AU" smtClean="0"/>
              <a:t>big place.</a:t>
            </a:r>
            <a:endParaRPr lang="en-AU" dirty="0" smtClean="0"/>
          </a:p>
          <a:p>
            <a:r>
              <a:rPr lang="en-US" dirty="0" smtClean="0"/>
              <a:t>You can see it from space.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89052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5C92C0-4EC9-0542-BEAE-3B94A83B6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sea cucumbers?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2DE4B-3580-254E-BF4C-C27051920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D23F06-AC1C-C24F-891F-C7A282B93D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7" b="8737"/>
          <a:stretch/>
        </p:blipFill>
        <p:spPr>
          <a:xfrm>
            <a:off x="1" y="1769032"/>
            <a:ext cx="4147000" cy="41633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292B61-6184-3741-8741-9B2B97C83B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43" b="4089"/>
          <a:stretch/>
        </p:blipFill>
        <p:spPr>
          <a:xfrm>
            <a:off x="4147000" y="1769032"/>
            <a:ext cx="3897999" cy="41751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2EB561-F949-CA45-9D9C-FB612EC0CC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9" r="16314" b="4386"/>
          <a:stretch/>
        </p:blipFill>
        <p:spPr>
          <a:xfrm>
            <a:off x="8044999" y="1780847"/>
            <a:ext cx="4147001" cy="417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8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49512E-E631-9648-868D-7CD29AE9D9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Sea cucumbers </a:t>
            </a:r>
          </a:p>
          <a:p>
            <a:r>
              <a:rPr lang="en-US" dirty="0"/>
              <a:t>= </a:t>
            </a:r>
            <a:r>
              <a:rPr lang="en-US" dirty="0" smtClean="0"/>
              <a:t>clean </a:t>
            </a:r>
            <a:r>
              <a:rPr lang="en-US" dirty="0"/>
              <a:t>sand </a:t>
            </a:r>
          </a:p>
          <a:p>
            <a:r>
              <a:rPr lang="en-US" dirty="0"/>
              <a:t>= </a:t>
            </a:r>
            <a:r>
              <a:rPr lang="en-US" dirty="0" smtClean="0"/>
              <a:t>healthy </a:t>
            </a:r>
            <a:r>
              <a:rPr lang="en-US" dirty="0"/>
              <a:t>r</a:t>
            </a:r>
            <a:r>
              <a:rPr lang="en-US" dirty="0" smtClean="0"/>
              <a:t>eef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r>
              <a:rPr lang="en-US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AF9B2C-DFE1-8349-985A-6599D04D71B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4229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FCE2CB-5B75-5F4A-BE30-CD1109B97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15D9A-5765-054D-9EAE-5140A6949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Who is counting the sea cucumbers?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011" y="549224"/>
            <a:ext cx="3949701" cy="558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0714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779670-51AE-374C-BEF8-58DA599C7A4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4" r="-3" b="235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8510FC39-85EE-BD4B-A4E6-48FB792D158D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605490" cy="810637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dirty="0">
                <a:solidFill>
                  <a:schemeClr val="bg1"/>
                </a:solidFill>
              </a:rPr>
              <a:t>Giant clam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5320323-C86A-F740-B958-E99986DCE808}"/>
              </a:ext>
            </a:extLst>
          </p:cNvPr>
          <p:cNvSpPr/>
          <p:nvPr/>
        </p:nvSpPr>
        <p:spPr>
          <a:xfrm>
            <a:off x="7762464" y="-2217437"/>
            <a:ext cx="6102624" cy="5921375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824E1E-CFFA-4B44-8129-663DA9BAB6F7}"/>
              </a:ext>
            </a:extLst>
          </p:cNvPr>
          <p:cNvSpPr txBox="1"/>
          <p:nvPr/>
        </p:nvSpPr>
        <p:spPr>
          <a:xfrm>
            <a:off x="9523143" y="573465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tx2"/>
                </a:solidFill>
              </a:rPr>
              <a:t>VULNERABLE TO EXTINCTION</a:t>
            </a:r>
          </a:p>
        </p:txBody>
      </p:sp>
    </p:spTree>
    <p:extLst>
      <p:ext uri="{BB962C8B-B14F-4D97-AF65-F5344CB8AC3E}">
        <p14:creationId xmlns:p14="http://schemas.microsoft.com/office/powerpoint/2010/main" val="39965528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83978D-2E08-114A-B68F-68CF8B7E5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54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AF19A4-D293-BC46-A11C-204021429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The </a:t>
            </a:r>
            <a:r>
              <a:rPr lang="en-US" sz="4400" dirty="0" err="1"/>
              <a:t>colourful</a:t>
            </a:r>
            <a:r>
              <a:rPr lang="en-US" sz="4400" dirty="0"/>
              <a:t> mantle of a giant clam.</a:t>
            </a:r>
            <a:endParaRPr lang="en-AU" sz="4400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C81ED7B-A7C3-2444-9F8E-7DCA520ADC4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5" r="1810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763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An algae called zooxanthellae lives in the mantle of the giant clam.</a:t>
            </a:r>
            <a:endParaRPr lang="en-AU" sz="44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78C3EB9-5B68-9542-A788-BA0A306445F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5" r="1810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492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D9CE97-7362-FF44-ADCB-C2A53A81B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4E179-A7A9-834F-AE97-13FD0FFE0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dirty="0"/>
              <a:t>When a giant clam </a:t>
            </a:r>
            <a:br>
              <a:rPr lang="en-US" sz="3200" dirty="0"/>
            </a:br>
            <a:r>
              <a:rPr lang="en-US" sz="3200" dirty="0"/>
              <a:t>feels threatened, it tries to close its shell.</a:t>
            </a:r>
          </a:p>
          <a:p>
            <a:pPr algn="ctr"/>
            <a:r>
              <a:rPr lang="en-US" sz="3200" dirty="0"/>
              <a:t>Large clams are unable to completely close shut. </a:t>
            </a:r>
            <a:endParaRPr lang="en-AU" sz="32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DC467EC-70BB-5247-A8D1-78E9401E905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3" r="628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011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B75CBB-5661-7B45-A71A-20E08F1B3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0A365-2FE5-D84D-9018-A2657923A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How does it </a:t>
            </a:r>
            <a:br>
              <a:rPr lang="en-US" sz="4400" dirty="0"/>
            </a:br>
            <a:r>
              <a:rPr lang="en-US" sz="4400" dirty="0"/>
              <a:t>sense danger? </a:t>
            </a:r>
          </a:p>
          <a:p>
            <a:pPr algn="ctr">
              <a:spcAft>
                <a:spcPts val="1800"/>
              </a:spcAft>
            </a:pPr>
            <a:r>
              <a:rPr lang="en-US" sz="4400" dirty="0"/>
              <a:t>Can it see?</a:t>
            </a:r>
            <a:endParaRPr lang="en-US" sz="48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9160C29-6975-384A-BCAC-701244E1A9C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7" r="20277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913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A44F07-6F0F-BD45-BF37-156C75DD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AACAD-8952-D448-8590-CAAFC1EA6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How many holes (siphons) are there in the mantle?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06CBEFE-888A-5B4C-BFBE-7073ABF371E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3" r="628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8328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A44F07-6F0F-BD45-BF37-156C75DD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AACAD-8952-D448-8590-CAAFC1EA6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2800" dirty="0"/>
              <a:t> </a:t>
            </a:r>
            <a:r>
              <a:rPr lang="en-US" sz="4400" dirty="0"/>
              <a:t>How do giant </a:t>
            </a:r>
            <a:br>
              <a:rPr lang="en-US" sz="4400" dirty="0"/>
            </a:br>
            <a:r>
              <a:rPr lang="en-US" sz="4400" dirty="0"/>
              <a:t>clams reproduce?</a:t>
            </a:r>
          </a:p>
        </p:txBody>
      </p:sp>
      <p:pic>
        <p:nvPicPr>
          <p:cNvPr id="7" name="Picture 2" descr="Aquarium Invertebrates: A Look at Giant Clam Spawning in Aquaria - Reefs.com">
            <a:extLst>
              <a:ext uri="{FF2B5EF4-FFF2-40B4-BE49-F238E27FC236}">
                <a16:creationId xmlns:a16="http://schemas.microsoft.com/office/drawing/2014/main" id="{3A1833A8-4654-8C44-B76F-09D8A6B7CC2D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2" r="16462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7927D3-6524-9446-B079-32DD1C42A285}"/>
              </a:ext>
            </a:extLst>
          </p:cNvPr>
          <p:cNvSpPr txBox="1"/>
          <p:nvPr/>
        </p:nvSpPr>
        <p:spPr>
          <a:xfrm>
            <a:off x="6286499" y="5681959"/>
            <a:ext cx="5389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>
                <a:solidFill>
                  <a:schemeClr val="bg1"/>
                </a:solidFill>
              </a:rPr>
              <a:t>Image: https://reefs.com/magazine/aquarium-invertebrates-a-look-at-giant-clam-spawning-in-aquaria/</a:t>
            </a:r>
          </a:p>
        </p:txBody>
      </p:sp>
    </p:spTree>
    <p:extLst>
      <p:ext uri="{BB962C8B-B14F-4D97-AF65-F5344CB8AC3E}">
        <p14:creationId xmlns:p14="http://schemas.microsoft.com/office/powerpoint/2010/main" val="3464324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lcsnap-2012-08-02-14h11m16s99-Large">
            <a:extLst>
              <a:ext uri="{FF2B5EF4-FFF2-40B4-BE49-F238E27FC236}">
                <a16:creationId xmlns:a16="http://schemas.microsoft.com/office/drawing/2014/main" id="{480D1ED8-8249-5E4C-A326-597C35DE4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3785BB-27E2-7240-979C-6F859AAC80B0}"/>
              </a:ext>
            </a:extLst>
          </p:cNvPr>
          <p:cNvSpPr/>
          <p:nvPr/>
        </p:nvSpPr>
        <p:spPr>
          <a:xfrm>
            <a:off x="515938" y="6031726"/>
            <a:ext cx="20890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</a:rPr>
              <a:t>Image: </a:t>
            </a:r>
            <a:r>
              <a:rPr lang="en-AU" sz="1200" dirty="0" err="1">
                <a:solidFill>
                  <a:schemeClr val="bg1"/>
                </a:solidFill>
              </a:rPr>
              <a:t>Ozsail</a:t>
            </a:r>
            <a:r>
              <a:rPr lang="en-AU" sz="1200" dirty="0">
                <a:solidFill>
                  <a:schemeClr val="bg1"/>
                </a:solidFill>
              </a:rPr>
              <a:t>, Whitsundays</a:t>
            </a:r>
          </a:p>
        </p:txBody>
      </p:sp>
    </p:spTree>
    <p:extLst>
      <p:ext uri="{BB962C8B-B14F-4D97-AF65-F5344CB8AC3E}">
        <p14:creationId xmlns:p14="http://schemas.microsoft.com/office/powerpoint/2010/main" val="80485378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D914AEFF-4BB4-014E-BAD6-F5F9C29D20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6" y="908941"/>
            <a:ext cx="6129435" cy="484181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02D87A-EDD2-9745-A351-D3887B176A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60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3A0FAF-BB7B-9748-AC6B-8A2AD7868DFA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28848793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BBFCB4-C3B0-F541-AA83-E40DB1EEB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giant clams?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5C790-2CA5-7E48-92F8-173DF2354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F4FA11-D58B-244E-B1A0-B221D1C8BC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3" t="1" r="5668" b="-1"/>
          <a:stretch/>
        </p:blipFill>
        <p:spPr>
          <a:xfrm>
            <a:off x="6107479" y="1769031"/>
            <a:ext cx="6084521" cy="41633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E88AF7-840F-1E49-9571-F58345E289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0016" y="2399747"/>
            <a:ext cx="2690193" cy="89673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7B420E-3DF9-B84A-B9D8-70C3EB397C5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5236" b="5236"/>
          <a:stretch/>
        </p:blipFill>
        <p:spPr>
          <a:xfrm>
            <a:off x="0" y="1769030"/>
            <a:ext cx="6107479" cy="416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96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B0A56C-0C5B-5345-82E8-ECBC97E62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62</a:t>
            </a:fld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202FCBA-77C8-1544-A966-674FD9504FE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6A1BA43-25FB-D649-80C5-F160824F879E}"/>
              </a:ext>
            </a:extLst>
          </p:cNvPr>
          <p:cNvSpPr txBox="1">
            <a:spLocks/>
          </p:cNvSpPr>
          <p:nvPr/>
        </p:nvSpPr>
        <p:spPr>
          <a:xfrm>
            <a:off x="515982" y="54932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5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If we know where they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are, we can look after them and protect them.</a:t>
            </a:r>
          </a:p>
          <a:p>
            <a:pPr algn="ctr"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They are</a:t>
            </a:r>
            <a:r>
              <a:rPr lang="en-US" sz="3200" b="1" u="sng" dirty="0">
                <a:solidFill>
                  <a:schemeClr val="bg1"/>
                </a:solidFill>
              </a:rPr>
              <a:t/>
            </a:r>
            <a:br>
              <a:rPr lang="en-US" sz="3200" b="1" u="sng" dirty="0">
                <a:solidFill>
                  <a:schemeClr val="bg1"/>
                </a:solidFill>
              </a:rPr>
            </a:br>
            <a:r>
              <a:rPr lang="en-US" sz="3200" b="1" u="sng" dirty="0">
                <a:solidFill>
                  <a:schemeClr val="bg1"/>
                </a:solidFill>
              </a:rPr>
              <a:t>VULNERABLE</a:t>
            </a:r>
            <a:br>
              <a:rPr lang="en-US" sz="3200" b="1" u="sng" dirty="0">
                <a:solidFill>
                  <a:schemeClr val="bg1"/>
                </a:solidFill>
              </a:rPr>
            </a:br>
            <a:r>
              <a:rPr lang="en-US" sz="3200" b="1" u="sng" dirty="0">
                <a:solidFill>
                  <a:schemeClr val="bg1"/>
                </a:solidFill>
              </a:rPr>
              <a:t>TO EXTINCTION</a:t>
            </a:r>
          </a:p>
          <a:p>
            <a:pPr algn="ctr"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</a:rPr>
              <a:t>Only count the clams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that are </a:t>
            </a:r>
            <a:r>
              <a:rPr lang="en-US" sz="3200" dirty="0" smtClean="0">
                <a:solidFill>
                  <a:schemeClr val="bg1"/>
                </a:solidFill>
              </a:rPr>
              <a:t>bigger </a:t>
            </a:r>
            <a:r>
              <a:rPr lang="en-US" sz="3200" dirty="0">
                <a:solidFill>
                  <a:schemeClr val="bg1"/>
                </a:solidFill>
              </a:rPr>
              <a:t>than a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ruler (&gt;30cm).</a:t>
            </a:r>
          </a:p>
        </p:txBody>
      </p:sp>
    </p:spTree>
    <p:extLst>
      <p:ext uri="{BB962C8B-B14F-4D97-AF65-F5344CB8AC3E}">
        <p14:creationId xmlns:p14="http://schemas.microsoft.com/office/powerpoint/2010/main" val="13940676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4D4A48-9B3B-B640-BD14-266C81558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9CB3C-987F-1E44-9AC0-AA4AFD6B7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AU" sz="4400" dirty="0"/>
              <a:t>Who is counting the giant clams?</a:t>
            </a:r>
          </a:p>
          <a:p>
            <a:pPr algn="ctr">
              <a:spcAft>
                <a:spcPts val="1800"/>
              </a:spcAft>
            </a:pPr>
            <a:r>
              <a:rPr lang="en-AU" sz="3200" dirty="0"/>
              <a:t>&gt;30cm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05B4955C-9B38-4647-8736-6F894D57648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83762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6DA798-8E26-B94F-9D5B-D510655D11C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7" b="482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00C7E78F-4524-B444-8447-6C5FEB92C5B8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4374116" cy="810637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chemeClr val="bg1"/>
                </a:solidFill>
              </a:rPr>
              <a:t>Anemonefish</a:t>
            </a:r>
          </a:p>
        </p:txBody>
      </p:sp>
    </p:spTree>
    <p:extLst>
      <p:ext uri="{BB962C8B-B14F-4D97-AF65-F5344CB8AC3E}">
        <p14:creationId xmlns:p14="http://schemas.microsoft.com/office/powerpoint/2010/main" val="4887954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C8BBF-2EFD-F344-8D59-35C47688B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3B9A4-E0B0-2147-9384-250CF8254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The </a:t>
            </a:r>
            <a:r>
              <a:rPr lang="en-US" sz="4400" dirty="0" smtClean="0"/>
              <a:t>biggest </a:t>
            </a:r>
            <a:r>
              <a:rPr lang="en-US" sz="4400" dirty="0"/>
              <a:t>anemonefish is always the female. </a:t>
            </a:r>
          </a:p>
          <a:p>
            <a:pPr algn="ctr"/>
            <a:r>
              <a:rPr lang="en-US" sz="4400" dirty="0"/>
              <a:t>All the others</a:t>
            </a:r>
            <a:br>
              <a:rPr lang="en-US" sz="4400" dirty="0"/>
            </a:br>
            <a:r>
              <a:rPr lang="en-US" sz="4400" dirty="0"/>
              <a:t> are male.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E02979B-7DD4-7141-A4D7-F2392571B30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75465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4CF6FE-022E-7145-86A9-5AB15D7F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85E9A-590C-A349-9A6B-23B7A0FC2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The two </a:t>
            </a:r>
            <a:r>
              <a:rPr lang="en-US" sz="4400" dirty="0" smtClean="0"/>
              <a:t>largest </a:t>
            </a:r>
            <a:r>
              <a:rPr lang="en-US" sz="4400" dirty="0"/>
              <a:t>anemonefish are</a:t>
            </a:r>
            <a:br>
              <a:rPr lang="en-US" sz="4400" dirty="0"/>
            </a:br>
            <a:r>
              <a:rPr lang="en-US" sz="4400" dirty="0"/>
              <a:t>the breeding pair.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2321BA9-DA36-C245-ABA4-6542E5535A0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4015" r="1401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738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2CC671-C48D-B24E-BA9F-F6F38E1AC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20C75-AFB4-BB49-8695-04199EE52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dirty="0"/>
              <a:t>When the female dies, </a:t>
            </a:r>
            <a:br>
              <a:rPr lang="en-US" sz="3200" dirty="0"/>
            </a:br>
            <a:r>
              <a:rPr lang="en-US" sz="3200" dirty="0"/>
              <a:t>the male partner turns into </a:t>
            </a:r>
            <a:br>
              <a:rPr lang="en-US" sz="3200" dirty="0"/>
            </a:br>
            <a:r>
              <a:rPr lang="en-US" sz="3200" dirty="0"/>
              <a:t>a female.</a:t>
            </a:r>
          </a:p>
          <a:p>
            <a:pPr algn="ctr"/>
            <a:r>
              <a:rPr lang="en-US" sz="3200" dirty="0"/>
              <a:t>Then, the next </a:t>
            </a:r>
            <a:r>
              <a:rPr lang="en-US" sz="3200" dirty="0" smtClean="0"/>
              <a:t>largest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male takes his place. </a:t>
            </a:r>
            <a:endParaRPr lang="en-US" sz="36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97C6BCA-0AB1-A742-BA11-17E30EB6CAA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4" t="1373" r="25597" b="137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A24B7A-22BF-7340-BB7F-DEC298FA2E70}"/>
              </a:ext>
            </a:extLst>
          </p:cNvPr>
          <p:cNvSpPr txBox="1"/>
          <p:nvPr/>
        </p:nvSpPr>
        <p:spPr>
          <a:xfrm>
            <a:off x="9366249" y="4779652"/>
            <a:ext cx="113771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Female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406307-5DC0-174A-A5C4-59D4EEA3A284}"/>
              </a:ext>
            </a:extLst>
          </p:cNvPr>
          <p:cNvSpPr txBox="1"/>
          <p:nvPr/>
        </p:nvSpPr>
        <p:spPr>
          <a:xfrm>
            <a:off x="6584883" y="2800894"/>
            <a:ext cx="8230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Male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A96018-3BE6-F44B-90A5-418DF8E37596}"/>
              </a:ext>
            </a:extLst>
          </p:cNvPr>
          <p:cNvSpPr txBox="1"/>
          <p:nvPr/>
        </p:nvSpPr>
        <p:spPr>
          <a:xfrm>
            <a:off x="8932862" y="766093"/>
            <a:ext cx="168739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Smaller male</a:t>
            </a:r>
          </a:p>
        </p:txBody>
      </p:sp>
    </p:spTree>
    <p:extLst>
      <p:ext uri="{BB962C8B-B14F-4D97-AF65-F5344CB8AC3E}">
        <p14:creationId xmlns:p14="http://schemas.microsoft.com/office/powerpoint/2010/main" val="19144881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40341C-4BC4-474E-816A-96AE0BAD9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F33C0-40D7-8C46-AED0-F758C2D50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How do anemonefish reproduce?</a:t>
            </a:r>
            <a:endParaRPr lang="en-US" sz="48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7E59874-87C5-BA43-BE8F-349581FC558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4" t="1670" r="17158" b="1670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98526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C0CCA69F-1B07-F54A-B044-F74E018468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5" y="949865"/>
            <a:ext cx="6139525" cy="484181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E8A190-A44C-314B-BC4D-492CE4C4927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69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DE4AC4-1217-844A-9044-A58A33B4ECB2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3617473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2754" r="-1" b="29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85644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9BA358-D053-6943-9E70-62AB922E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2B2683-BDB3-604F-BAB5-44F200A9DD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3" t="1" r="5668" b="-1"/>
          <a:stretch/>
        </p:blipFill>
        <p:spPr>
          <a:xfrm>
            <a:off x="6107479" y="1769031"/>
            <a:ext cx="6084521" cy="41633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C9F7E1-D6E6-2C4C-9E18-E48A672090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" t="1478" r="4089" b="1478"/>
          <a:stretch/>
        </p:blipFill>
        <p:spPr>
          <a:xfrm>
            <a:off x="0" y="1769032"/>
            <a:ext cx="6107479" cy="416330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EB497-6EBA-D84D-B9F6-96C39FDC5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27794"/>
            <a:ext cx="11160123" cy="795739"/>
          </a:xfrm>
        </p:spPr>
        <p:txBody>
          <a:bodyPr/>
          <a:lstStyle/>
          <a:p>
            <a:pPr algn="ctr"/>
            <a:r>
              <a:rPr lang="en-AU" dirty="0"/>
              <a:t>Why count anemonefish?</a:t>
            </a:r>
          </a:p>
        </p:txBody>
      </p:sp>
    </p:spTree>
    <p:extLst>
      <p:ext uri="{BB962C8B-B14F-4D97-AF65-F5344CB8AC3E}">
        <p14:creationId xmlns:p14="http://schemas.microsoft.com/office/powerpoint/2010/main" val="329815582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94C53C-5D56-AC4B-84FF-4B7D4C57F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6B4D2-AFAC-5140-99D3-250CB8A4D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589" y="549274"/>
            <a:ext cx="5271912" cy="5594349"/>
          </a:xfrm>
        </p:spPr>
        <p:txBody>
          <a:bodyPr/>
          <a:lstStyle/>
          <a:p>
            <a:pPr algn="ctr"/>
            <a:r>
              <a:rPr lang="en-US" sz="3200" dirty="0"/>
              <a:t>Anemones rarely move location, and are long lived. So, if they go missing </a:t>
            </a:r>
            <a:br>
              <a:rPr lang="en-US" sz="3200" dirty="0"/>
            </a:br>
            <a:r>
              <a:rPr lang="en-US" sz="3200" dirty="0"/>
              <a:t>(or bleach white) this tells us </a:t>
            </a:r>
            <a:r>
              <a:rPr lang="en-US" sz="3200" dirty="0" smtClean="0"/>
              <a:t>that something </a:t>
            </a:r>
            <a:r>
              <a:rPr lang="en-US" sz="3200" dirty="0"/>
              <a:t>is wrong.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224CFF9-E55B-604C-8E71-37C399D90A0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8" t="4124" r="23550" b="274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9169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FBB40B-F6B1-2F41-B2F2-B7AFF3E67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172DF-0ACA-9A43-A6D2-FE363C848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Who is counting the anemonefish?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EE14E8C0-89EF-5843-A3E8-3B6E87B5FB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0099551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99F971-B984-8042-82DD-0AA8EF5644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1" b="1627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8E7C7E-50AF-4B4D-BA8D-FD3878BDFED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73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AC4DAB-E953-4F46-8016-0DC3024E1333}"/>
              </a:ext>
            </a:extLst>
          </p:cNvPr>
          <p:cNvSpPr txBox="1"/>
          <p:nvPr/>
        </p:nvSpPr>
        <p:spPr>
          <a:xfrm>
            <a:off x="515938" y="1935106"/>
            <a:ext cx="1908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Bright colours and pretty patterns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C08C3A-28BB-FA43-9AC1-3EE8F09DE8CB}"/>
              </a:ext>
            </a:extLst>
          </p:cNvPr>
          <p:cNvSpPr txBox="1"/>
          <p:nvPr/>
        </p:nvSpPr>
        <p:spPr>
          <a:xfrm>
            <a:off x="8955680" y="3786774"/>
            <a:ext cx="23364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 Long snout and little mouth for eating coral polyps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B8ACC1-5CAF-6D40-AA4E-9307EB219B67}"/>
              </a:ext>
            </a:extLst>
          </p:cNvPr>
          <p:cNvSpPr txBox="1"/>
          <p:nvPr/>
        </p:nvSpPr>
        <p:spPr>
          <a:xfrm>
            <a:off x="4910353" y="5612051"/>
            <a:ext cx="237129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 Compressed body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8700EDA-1101-B94F-A1CA-EC8185236EEB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910290" cy="810637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5400" dirty="0">
                <a:solidFill>
                  <a:schemeClr val="bg1"/>
                </a:solidFill>
              </a:rPr>
              <a:t>Butterflyfish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40784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C5C5B2-1477-154C-BA0C-D15AC7464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74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C42FB8-63DB-B14E-B46A-656D33A95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You often see butterflyfish in pairs. </a:t>
            </a:r>
          </a:p>
          <a:p>
            <a:pPr algn="ctr"/>
            <a:r>
              <a:rPr lang="en-US" sz="4400" dirty="0"/>
              <a:t>Many butterflyfish mate for life.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C480E03-E1A5-E44B-8791-F6838A1241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4" r="6144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12180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10DD39-258A-8546-AEA2-91871A7BE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A3481-4705-C24D-BAD6-51E2D0FAE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AU" sz="4400" dirty="0"/>
              <a:t>This guarantees a </a:t>
            </a:r>
            <a:r>
              <a:rPr lang="en-US" sz="4400" dirty="0"/>
              <a:t>mate for reproduction.</a:t>
            </a:r>
            <a:endParaRPr lang="en-AU" sz="4400" dirty="0"/>
          </a:p>
          <a:p>
            <a:pPr algn="ctr">
              <a:spcAft>
                <a:spcPts val="1800"/>
              </a:spcAft>
            </a:pPr>
            <a:r>
              <a:rPr lang="en-US" sz="4400" dirty="0"/>
              <a:t> Do all butterflyfish form pairs? </a:t>
            </a:r>
            <a:endParaRPr lang="en-AU" sz="44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8449E92-1BE3-3847-B5F7-ACDA49E1C11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5" t="4124" r="32662" b="274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3897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49D8B4-8BE4-F748-B6E7-859B79336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62BE8-2FF7-624D-B036-AAB9B7E5CA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How do butterflyfish reproduce? </a:t>
            </a:r>
            <a:endParaRPr lang="en-AU" sz="44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C6FA360-DEA4-9745-8D64-894F4ABABA7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5" r="1858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6239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F66B445-D3D7-664E-A10D-FC8CE9152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butterflyfish?</a:t>
            </a:r>
            <a:endParaRPr lang="en-US" sz="5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6354984-0951-BE4C-A3C6-232BA3507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77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D9A2CE-C9B4-704E-AED8-6A7A498B0F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2" t="15821" r="3867" b="1427"/>
          <a:stretch/>
        </p:blipFill>
        <p:spPr>
          <a:xfrm>
            <a:off x="0" y="1769029"/>
            <a:ext cx="6107479" cy="41633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3A10C0-9287-3D49-94DD-9A3581ECCA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33" t="1" r="5668" b="-1"/>
          <a:stretch/>
        </p:blipFill>
        <p:spPr>
          <a:xfrm>
            <a:off x="6107479" y="1769031"/>
            <a:ext cx="6084521" cy="416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16042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E3093B-7B4A-5745-82F6-2A7AB7067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E36AB-0B91-C842-9819-A04A9086A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dirty="0"/>
              <a:t>Butterflyfish eat coral.</a:t>
            </a:r>
            <a:br>
              <a:rPr lang="en-US" sz="3200" dirty="0"/>
            </a:br>
            <a:r>
              <a:rPr lang="en-US" sz="3200" dirty="0"/>
              <a:t>A healthy coral reef </a:t>
            </a:r>
            <a:r>
              <a:rPr lang="en-US" sz="3200" dirty="0" smtClean="0"/>
              <a:t>with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lots of food can support </a:t>
            </a:r>
            <a:br>
              <a:rPr lang="en-US" sz="3200" dirty="0"/>
            </a:br>
            <a:r>
              <a:rPr lang="en-US" sz="3200" dirty="0"/>
              <a:t>lots of butterflyfish. </a:t>
            </a:r>
          </a:p>
          <a:p>
            <a:pPr algn="ctr"/>
            <a:r>
              <a:rPr lang="en-US" sz="3200" dirty="0"/>
              <a:t>More coral means </a:t>
            </a:r>
            <a:br>
              <a:rPr lang="en-US" sz="3200" dirty="0"/>
            </a:br>
            <a:r>
              <a:rPr lang="en-US" sz="3200" dirty="0"/>
              <a:t>more butterflyfish.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5B3A5DF-379A-5840-93D9-3E6711E00A4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6" r="1649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63480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8F2836-2D0F-9144-8E83-4113B91D3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42983-F879-5643-8117-15DC1F5FDE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Who is </a:t>
            </a:r>
            <a:br>
              <a:rPr lang="en-AU" sz="4400" dirty="0"/>
            </a:br>
            <a:r>
              <a:rPr lang="en-AU" sz="4400" dirty="0"/>
              <a:t>counting the butterflyfish?</a:t>
            </a:r>
          </a:p>
        </p:txBody>
      </p:sp>
      <p:pic>
        <p:nvPicPr>
          <p:cNvPr id="7" name="Picture Placeholder 15">
            <a:extLst>
              <a:ext uri="{FF2B5EF4-FFF2-40B4-BE49-F238E27FC236}">
                <a16:creationId xmlns:a16="http://schemas.microsoft.com/office/drawing/2014/main" id="{DE5F555C-1348-2740-90FA-2564E96DDAD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5" r="45"/>
          <a:stretch/>
        </p:blipFill>
        <p:spPr>
          <a:xfrm>
            <a:off x="7010399" y="549274"/>
            <a:ext cx="3949701" cy="5594400"/>
          </a:xfr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877396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The Great Barrier Reef is one of the world’s most biodiverse and interconnected ecosystems.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63800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6DD4C6-804E-7545-8331-D34CDB3C56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10" b="519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5CF1A32B-8E43-D84B-95E2-DDEB5DACD874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6176410" cy="1279525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Grazing </a:t>
            </a:r>
            <a:r>
              <a:rPr lang="en-US" sz="5400" dirty="0" smtClean="0">
                <a:solidFill>
                  <a:schemeClr val="bg1"/>
                </a:solidFill>
              </a:rPr>
              <a:t>herbivores</a:t>
            </a:r>
            <a:r>
              <a:rPr lang="en-US" sz="5400" dirty="0">
                <a:solidFill>
                  <a:schemeClr val="bg1"/>
                </a:solidFill>
              </a:rPr>
              <a:t/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Parrotfish / Surgeonfish / Rabbitfish / </a:t>
            </a:r>
            <a:r>
              <a:rPr lang="en-US" sz="2000" dirty="0" err="1">
                <a:solidFill>
                  <a:schemeClr val="bg1"/>
                </a:solidFill>
              </a:rPr>
              <a:t>Unicornfish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26111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BC4820-FB38-DF48-B547-78A1BA1D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4287-32C1-CE4D-86E6-6D0CFB875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Grazing herbivores are like the </a:t>
            </a:r>
            <a:r>
              <a:rPr lang="en-US" sz="4400" dirty="0" smtClean="0"/>
              <a:t>lawnmowers </a:t>
            </a:r>
            <a:r>
              <a:rPr lang="en-US" sz="4400" dirty="0"/>
              <a:t>on the </a:t>
            </a:r>
            <a:r>
              <a:rPr lang="en-US" sz="4400" dirty="0" smtClean="0"/>
              <a:t>Reef</a:t>
            </a:r>
            <a:r>
              <a:rPr lang="en-US" sz="4400" dirty="0"/>
              <a:t>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E1A6AB1-3B17-A445-8D3C-5696D9832E6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06841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B5CB37-2585-084B-AA1C-A9E6F7EA5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A8128-9486-AD4C-B137-513D92CF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000" dirty="0"/>
              <a:t>Look for a school of fish that are similar in appearance and size, moving slowly along the reef, foraging or grazing close to the reef substrate.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51D2B2-C4CD-3746-82DB-3D11EEDB162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6439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D6AB18-5553-3241-AE79-88FE5603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04A92-6591-8947-BBFE-88BCECBA1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This is a parrotfish.</a:t>
            </a:r>
          </a:p>
          <a:p>
            <a:pPr algn="ctr">
              <a:spcAft>
                <a:spcPts val="1800"/>
              </a:spcAft>
            </a:pPr>
            <a:r>
              <a:rPr lang="en-US" sz="4400" dirty="0"/>
              <a:t>It has a parrot-like beak used for scraping.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F6943BF-C734-6647-AD4C-05A04A1B845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9855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898EF7-C621-5043-9FFE-8148AB8A1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EE34A-B970-484A-B18D-E537D5371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3200" b="1" u="sng" dirty="0" smtClean="0"/>
              <a:t>Fun fact </a:t>
            </a:r>
            <a:endParaRPr lang="en-US" sz="3200" b="1" u="sng" dirty="0"/>
          </a:p>
          <a:p>
            <a:pPr algn="ctr">
              <a:spcAft>
                <a:spcPts val="1800"/>
              </a:spcAft>
            </a:pPr>
            <a:r>
              <a:rPr lang="en-US" sz="4400" dirty="0"/>
              <a:t>Some parrotfish sleep in a mucous cocoon to mask </a:t>
            </a:r>
            <a:br>
              <a:rPr lang="en-US" sz="4400" dirty="0"/>
            </a:br>
            <a:r>
              <a:rPr lang="en-US" sz="4400" dirty="0"/>
              <a:t>their scent from predators at night.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F1EBD6F-0C5B-C84F-BE6B-50A9D54B353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" r="223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20349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8661BA-4717-B14F-9B90-8C7D896FC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9AE09-96DC-2C42-8FA2-1172A9A6D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These are surgeonfish.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4C4C8C6-3152-A74C-AD68-3D347C8D5B2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35124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5">
            <a:extLst>
              <a:ext uri="{FF2B5EF4-FFF2-40B4-BE49-F238E27FC236}">
                <a16:creationId xmlns:a16="http://schemas.microsoft.com/office/drawing/2014/main" id="{9D7AECF7-3B54-DD4D-BDAB-4D981EBF6C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r="18005"/>
          <a:stretch/>
        </p:blipFill>
        <p:spPr>
          <a:xfrm>
            <a:off x="6286500" y="549224"/>
            <a:ext cx="5389563" cy="5594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E77E4C-B69A-6341-9C12-AE8D0AE73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44FE3-DC7D-FD41-81F0-94BDDC58C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Surgeonfish have a sharp, scalpel-like blade near their tail.</a:t>
            </a:r>
          </a:p>
        </p:txBody>
      </p:sp>
      <p:sp>
        <p:nvSpPr>
          <p:cNvPr id="6" name="Arrow: Up 4">
            <a:extLst>
              <a:ext uri="{FF2B5EF4-FFF2-40B4-BE49-F238E27FC236}">
                <a16:creationId xmlns:a16="http://schemas.microsoft.com/office/drawing/2014/main" id="{87FF02B1-4629-0D41-B3DA-4E2B487CCD99}"/>
              </a:ext>
            </a:extLst>
          </p:cNvPr>
          <p:cNvSpPr/>
          <p:nvPr/>
        </p:nvSpPr>
        <p:spPr>
          <a:xfrm rot="19682788">
            <a:off x="9915794" y="3316729"/>
            <a:ext cx="672865" cy="873949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102054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833D78-873E-9E49-A495-9ED04EFC1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087F7-4546-E442-9555-1D1B4BFC8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This is a rabbitfish. </a:t>
            </a:r>
          </a:p>
          <a:p>
            <a:pPr algn="ctr">
              <a:spcAft>
                <a:spcPts val="1800"/>
              </a:spcAft>
            </a:pPr>
            <a:r>
              <a:rPr lang="en-US" sz="4400" dirty="0"/>
              <a:t>It has a rabbit-like nose and mouth.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4032C40-3C64-4147-9863-6D4FA1CF163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2" r="8456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6879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" t="2168" b="142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4003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1F330D-246A-7345-A643-E9F3BC5FA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74209-48D9-2C41-A8B4-FF56536DA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This is a </a:t>
            </a:r>
            <a:r>
              <a:rPr lang="en-US" sz="4400" dirty="0" err="1"/>
              <a:t>unicornfish</a:t>
            </a:r>
            <a:r>
              <a:rPr lang="en-US" sz="4400" dirty="0"/>
              <a:t>. </a:t>
            </a:r>
          </a:p>
          <a:p>
            <a:pPr algn="ctr"/>
            <a:r>
              <a:rPr lang="en-US" sz="4400" dirty="0"/>
              <a:t>Guess how it got that name?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2684EF9-78B9-E844-96D2-6F26C116758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8" r="22878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244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20392" b="4572"/>
          <a:stretch/>
        </p:blipFill>
        <p:spPr>
          <a:xfrm>
            <a:off x="0" y="0"/>
            <a:ext cx="12197512" cy="686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55792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833D78-873E-9E49-A495-9ED04EFC1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087F7-4546-E442-9555-1D1B4BFC8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How is the digestive system of a herbivore different to a carnivore? </a:t>
            </a:r>
          </a:p>
          <a:p>
            <a:pPr algn="ctr"/>
            <a:endParaRPr lang="en-US" sz="6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A3190B0-C489-AE4F-8119-31A640CA5D5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50377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947FFD-B3BA-134C-8B6F-B8D9950DF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grazing herbivores?</a:t>
            </a:r>
            <a:endParaRPr lang="en-US" sz="5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0E0276-3C72-B649-9DF3-0F72D6FCE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6713F4-5DE0-A346-8898-080844C817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3" t="1" r="5668" b="-1"/>
          <a:stretch/>
        </p:blipFill>
        <p:spPr>
          <a:xfrm>
            <a:off x="6107479" y="1769031"/>
            <a:ext cx="6084521" cy="41633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1DB49C-8E87-9545-A389-8E8E949D7A5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"/>
          <a:stretch/>
        </p:blipFill>
        <p:spPr>
          <a:xfrm>
            <a:off x="0" y="1769031"/>
            <a:ext cx="6084522" cy="416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63532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1477C0-6C4E-B24F-B378-FF52D671A1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They play a </a:t>
            </a:r>
            <a:r>
              <a:rPr lang="en-US" sz="4400" dirty="0" smtClean="0"/>
              <a:t>very </a:t>
            </a:r>
            <a:r>
              <a:rPr lang="en-US" sz="4400" dirty="0"/>
              <a:t>important role.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They eat algae that competes </a:t>
            </a:r>
            <a:br>
              <a:rPr lang="en-US" sz="4400" dirty="0"/>
            </a:br>
            <a:r>
              <a:rPr lang="en-US" sz="4400" dirty="0" smtClean="0"/>
              <a:t>with </a:t>
            </a:r>
            <a:r>
              <a:rPr lang="en-US" sz="4400" dirty="0"/>
              <a:t>coral for space.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By limiting the growth and spread </a:t>
            </a:r>
            <a:br>
              <a:rPr lang="en-US" sz="4400" dirty="0"/>
            </a:br>
            <a:r>
              <a:rPr lang="en-US" sz="4400" dirty="0"/>
              <a:t>of algae, coral reefs stay healthy </a:t>
            </a:r>
            <a:br>
              <a:rPr lang="en-US" sz="4400" dirty="0"/>
            </a:br>
            <a:r>
              <a:rPr lang="en-US" sz="4400" dirty="0"/>
              <a:t>and resilient.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52564E-3C64-694C-91AD-DF8B30DEB6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5366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C4A88-35E6-774D-98D9-FE058D349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9BA125-0BD1-F64D-8516-83E98E10E9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" t="3638" r="2188" b="7989"/>
          <a:stretch/>
        </p:blipFill>
        <p:spPr>
          <a:xfrm>
            <a:off x="0" y="1769031"/>
            <a:ext cx="6123638" cy="41633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DF0F66-359A-1042-BF96-819A640CFC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1" r="786" b="4621"/>
          <a:stretch/>
        </p:blipFill>
        <p:spPr>
          <a:xfrm>
            <a:off x="6123638" y="1769031"/>
            <a:ext cx="6068362" cy="4163303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22DC8ACE-06AD-514E-9606-5B89C8B6C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</p:spPr>
        <p:txBody>
          <a:bodyPr/>
          <a:lstStyle/>
          <a:p>
            <a:pPr algn="ctr"/>
            <a:r>
              <a:rPr lang="en-US" dirty="0"/>
              <a:t>Algae-dominated reef  vs  coral-dominated reef.</a:t>
            </a:r>
          </a:p>
        </p:txBody>
      </p:sp>
    </p:spTree>
    <p:extLst>
      <p:ext uri="{BB962C8B-B14F-4D97-AF65-F5344CB8AC3E}">
        <p14:creationId xmlns:p14="http://schemas.microsoft.com/office/powerpoint/2010/main" val="145791320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785C59-BF34-DF49-8BE3-57F4CBC9197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94</a:t>
            </a:fld>
            <a:endParaRPr lang="en-US" dirty="0"/>
          </a:p>
        </p:txBody>
      </p:sp>
      <p:pic>
        <p:nvPicPr>
          <p:cNvPr id="8" name="Picture 7">
            <a:hlinkClick r:id="rId4"/>
            <a:extLst>
              <a:ext uri="{FF2B5EF4-FFF2-40B4-BE49-F238E27FC236}">
                <a16:creationId xmlns:a16="http://schemas.microsoft.com/office/drawing/2014/main" id="{B78A6B55-C926-7844-9220-7EE8219FBA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446" y="908941"/>
            <a:ext cx="6109907" cy="484856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6953D7C-781D-5347-AB89-086796CFA2EB}"/>
              </a:ext>
            </a:extLst>
          </p:cNvPr>
          <p:cNvSpPr/>
          <p:nvPr/>
        </p:nvSpPr>
        <p:spPr>
          <a:xfrm>
            <a:off x="515938" y="4673536"/>
            <a:ext cx="363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Click on the image to play the video.</a:t>
            </a:r>
          </a:p>
        </p:txBody>
      </p:sp>
    </p:spTree>
    <p:extLst>
      <p:ext uri="{BB962C8B-B14F-4D97-AF65-F5344CB8AC3E}">
        <p14:creationId xmlns:p14="http://schemas.microsoft.com/office/powerpoint/2010/main" val="379976237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DFD926-D981-0B49-ABE4-CB0485267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CD2C0-32EE-4945-AD69-5BD97435C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Who is counting the grazing herbivores?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DA5017-2683-4049-BF40-C2710881F5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69303" y="235390"/>
            <a:ext cx="4243190" cy="600465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79580170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51F70A-F559-FB43-A464-F7A6EAAB31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t="16303" r="1089" b="13039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1E5E521D-02F8-DA4B-AFE9-6C88148335B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6043890" cy="1355578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AU" sz="5400" dirty="0">
                <a:solidFill>
                  <a:schemeClr val="bg1"/>
                </a:solidFill>
              </a:rPr>
              <a:t>Cods and groupers</a:t>
            </a:r>
            <a:br>
              <a:rPr lang="en-AU" sz="5400" dirty="0">
                <a:solidFill>
                  <a:schemeClr val="bg1"/>
                </a:solidFill>
              </a:rPr>
            </a:br>
            <a:r>
              <a:rPr lang="en-AU" sz="2000" dirty="0">
                <a:solidFill>
                  <a:schemeClr val="bg1"/>
                </a:solidFill>
              </a:rPr>
              <a:t>Pronounced grow-per.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92192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F27DE5-B115-FC4D-8A3D-BE576EE92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EED3A9-4B95-0A4E-A9DD-6DB480FD2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Cods and groupers belong to the family </a:t>
            </a:r>
            <a:r>
              <a:rPr lang="en-US" sz="4400" i="1" dirty="0"/>
              <a:t>Serranidae</a:t>
            </a:r>
            <a:r>
              <a:rPr lang="en-US" sz="4400" dirty="0"/>
              <a:t> and the sub-family </a:t>
            </a:r>
            <a:r>
              <a:rPr lang="en-US" sz="4400" i="1" dirty="0" err="1"/>
              <a:t>Epinephelinae</a:t>
            </a:r>
            <a:r>
              <a:rPr lang="en-US" sz="4400" dirty="0"/>
              <a:t>.</a:t>
            </a:r>
          </a:p>
        </p:txBody>
      </p: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EDCA5FD0-C8A6-A84C-A947-126094D5D20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70" t="3900" r="2714" b="3900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75758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DCF928-8B51-7045-861F-ADD1C79D0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F81A3-7FC7-7A4A-ACA0-D31B7DD5B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3200" dirty="0"/>
              <a:t>Queensland grouper, also known as giant grouper </a:t>
            </a:r>
            <a:r>
              <a:rPr lang="en-US" sz="3200" i="1" dirty="0"/>
              <a:t>(</a:t>
            </a:r>
            <a:r>
              <a:rPr lang="en-US" sz="3200" i="1" dirty="0" err="1"/>
              <a:t>Epinephelus</a:t>
            </a:r>
            <a:r>
              <a:rPr lang="en-US" sz="3200" i="1" dirty="0"/>
              <a:t> </a:t>
            </a:r>
            <a:r>
              <a:rPr lang="en-US" sz="3200" i="1" dirty="0" err="1"/>
              <a:t>lanceolatus</a:t>
            </a:r>
            <a:r>
              <a:rPr lang="en-US" sz="3200" i="1" dirty="0"/>
              <a:t>)</a:t>
            </a:r>
            <a:r>
              <a:rPr lang="en-US" sz="3200" dirty="0"/>
              <a:t>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9ECA73E-05C0-6240-A95F-676B99B3572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5" r="1253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4241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1E1D09-E107-7B48-8B94-59FD69BA2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7D569-B464-714C-9C74-9EFD6DB05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This is the </a:t>
            </a:r>
          </a:p>
          <a:p>
            <a:pPr algn="ctr"/>
            <a:r>
              <a:rPr lang="en-US" sz="4400" dirty="0" smtClean="0"/>
              <a:t>largest </a:t>
            </a:r>
            <a:endParaRPr lang="en-US" sz="4400" dirty="0"/>
          </a:p>
          <a:p>
            <a:pPr algn="ctr"/>
            <a:r>
              <a:rPr lang="en-US" sz="4400" dirty="0"/>
              <a:t>bony fish on</a:t>
            </a:r>
            <a:br>
              <a:rPr lang="en-US" sz="4400" dirty="0"/>
            </a:br>
            <a:r>
              <a:rPr lang="en-US" sz="4400" dirty="0"/>
              <a:t>the Reef.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8" name="Picture Placeholder 4">
            <a:extLst>
              <a:ext uri="{FF2B5EF4-FFF2-40B4-BE49-F238E27FC236}">
                <a16:creationId xmlns:a16="http://schemas.microsoft.com/office/drawing/2014/main" id="{69ECA73E-05C0-6240-A95F-676B99B357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5" r="12535"/>
          <a:stretch/>
        </p:blipFill>
        <p:spPr>
          <a:xfrm>
            <a:off x="6286500" y="655612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87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IDDLE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08A1CD"/>
      </a:accent1>
      <a:accent2>
        <a:srgbClr val="4B5EAA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4B5EAA"/>
      </a:hlink>
      <a:folHlink>
        <a:srgbClr val="08A0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8ccc4631-9afc-4718-b120-5e2e37a03cc7">PROJ-2005426192-156</_dlc_DocId>
    <_dlc_DocIdUrl xmlns="8ccc4631-9afc-4718-b120-5e2e37a03cc7">
      <Url>http://thedock.gbrmpa.gov.au/sites/Projects/P000462/_layouts/15/DocIdRedir.aspx?ID=PROJ-2005426192-156</Url>
      <Description>PROJ-2005426192-156</Description>
    </_dlc_DocIdUrl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3425B4-21FB-4E98-8D85-F13EEBDA3A9D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FAFAB638-7088-4E3E-84D4-ECF249325E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79AE07-9D8E-4461-B9CD-83C57F24DEF6}">
  <ds:schemaRefs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8ccc4631-9afc-4718-b120-5e2e37a03cc7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52C081AE-D7D7-41D7-9831-BCC5ADF48D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1113</TotalTime>
  <Words>5738</Words>
  <Application>Microsoft Office PowerPoint</Application>
  <PresentationFormat>Widescreen</PresentationFormat>
  <Paragraphs>875</Paragraphs>
  <Slides>205</Slides>
  <Notes>151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205</vt:i4>
      </vt:variant>
    </vt:vector>
  </HeadingPairs>
  <TitlesOfParts>
    <vt:vector size="213" baseType="lpstr">
      <vt:lpstr>apercu-pro</vt:lpstr>
      <vt:lpstr>Arial</vt:lpstr>
      <vt:lpstr>Arial Body</vt:lpstr>
      <vt:lpstr>Calibri</vt:lpstr>
      <vt:lpstr>Cavolini</vt:lpstr>
      <vt:lpstr>Times New Roman</vt:lpstr>
      <vt:lpstr>Wingdings</vt:lpstr>
      <vt:lpstr>Office Theme</vt:lpstr>
      <vt:lpstr>Be a Marine Biologist for a Day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can I help the  Great Barrier Reef?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to count in 10 minutes. </vt:lpstr>
      <vt:lpstr>PowerPoint Presentation</vt:lpstr>
      <vt:lpstr>Why count these animals in particular?</vt:lpstr>
      <vt:lpstr>PowerPoint Presentation</vt:lpstr>
      <vt:lpstr>PowerPoint Presentation</vt:lpstr>
      <vt:lpstr>PowerPoint Presentation</vt:lpstr>
      <vt:lpstr>PowerPoint Presentation</vt:lpstr>
      <vt:lpstr>How you will count them.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Sea cucumber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sea cucumbers?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giant clams?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butterflyfish?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grazing herbivores?</vt:lpstr>
      <vt:lpstr>PowerPoint Presentation</vt:lpstr>
      <vt:lpstr>Algae-dominated reef  vs  coral-dominated reef.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potato cod (Epinephelus tukula), is another massive reef fish.   </vt:lpstr>
      <vt:lpstr>PowerPoint Presentation</vt:lpstr>
      <vt:lpstr>PowerPoint Presentation</vt:lpstr>
      <vt:lpstr>PowerPoint Presentation</vt:lpstr>
      <vt:lpstr>Why count the very big cods  and groupers?</vt:lpstr>
      <vt:lpstr>PowerPoint Presentation</vt:lpstr>
      <vt:lpstr>PowerPoint Presentation</vt:lpstr>
      <vt:lpstr>PowerPoint Presentation</vt:lpstr>
      <vt:lpstr>Spot the difference. Hint: compare the shape of the tail.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coral trout?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Maori wrasse?</vt:lpstr>
      <vt:lpstr>PowerPoint Presentation</vt:lpstr>
      <vt:lpstr>PowerPoint Presentation</vt:lpstr>
      <vt:lpstr>PowerPoint Presentation</vt:lpstr>
      <vt:lpstr>PowerPoint Presentation</vt:lpstr>
      <vt:lpstr>The Great Barrier Reef is home to 6 of the world’s 7 species of marine turtles.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sea turtles?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sharks?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crown-of-thorns starfish?</vt:lpstr>
      <vt:lpstr>PowerPoint Presentation</vt:lpstr>
      <vt:lpstr>Count the adults and juveniles. Juveniles are smaller than your hand.</vt:lpstr>
      <vt:lpstr>PowerPoint Presentation</vt:lpstr>
      <vt:lpstr>After your snorkel, your reef guide will help you complete this section, ready for database entry.</vt:lpstr>
      <vt:lpstr>After your snorkel, your reef guide will help you complete this table, ready for database entry.</vt:lpstr>
      <vt:lpstr>Let us know if you have students interested and capable of completing this advanced section* as well.  *Requires further training</vt:lpstr>
      <vt:lpstr>PowerPoint Presentation</vt:lpstr>
      <vt:lpstr>PowerPoint Presentation</vt:lpstr>
      <vt:lpstr>PowerPoint Presentation</vt:lpstr>
      <vt:lpstr>PowerPoint Presentation</vt:lpstr>
      <vt:lpstr>Enjoy your trip to the Great Barrier Reef!</vt:lpstr>
      <vt:lpstr>PowerPoint Presentation</vt:lpstr>
      <vt:lpstr>Before the excursion, register for Eye on the Reef Rapid Monitoring survey. The link to connect is provided at the end of these instructions.</vt:lpstr>
      <vt:lpstr>Register.</vt:lpstr>
      <vt:lpstr>Click ‘Register’.</vt:lpstr>
      <vt:lpstr>Enter your name, email and contact number.  Click ‘Submit Registration’.</vt:lpstr>
      <vt:lpstr>Are you ready?  Click on the image below (in full screen) to connect. Or copy/paste the URL in the notes section.</vt:lpstr>
      <vt:lpstr>PowerPoint Presentation</vt:lpstr>
      <vt:lpstr>PowerPoint Presentation</vt:lpstr>
      <vt:lpstr>PowerPoint Presentation</vt:lpstr>
      <vt:lpstr>PowerPoint Presentation</vt:lpstr>
      <vt:lpstr>What to bring.</vt:lpstr>
      <vt:lpstr>PowerPoint Presentation</vt:lpstr>
      <vt:lpstr>What your reef guide will provide. (multiplied by number of buddy pairs)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Ham</dc:creator>
  <cp:lastModifiedBy>Julie Spencer</cp:lastModifiedBy>
  <cp:revision>116</cp:revision>
  <dcterms:created xsi:type="dcterms:W3CDTF">2021-08-15T07:02:58Z</dcterms:created>
  <dcterms:modified xsi:type="dcterms:W3CDTF">2021-11-05T00:00:20Z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62da7bce-ff6b-458b-9bcd-db9ddfa70f8b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ContentTypeId">
    <vt:lpwstr>0x010100441936E5D27A4AF2935B3316DA024CF200B1A9D9972D1440619AFD507BD907ADAB0034A19E061A461540A8C9F28B84B7E298</vt:lpwstr>
  </property>
  <property fmtid="{D5CDD505-2E9C-101B-9397-08002B2CF9AE}" pid="5" name="TitusGUID">
    <vt:lpwstr>2afec2ee-19c6-4b86-8ccd-46c0157d38e8</vt:lpwstr>
  </property>
  <property fmtid="{D5CDD505-2E9C-101B-9397-08002B2CF9AE}" pid="6" name="SEC">
    <vt:lpwstr>OFFICIAL</vt:lpwstr>
  </property>
  <property fmtid="{D5CDD505-2E9C-101B-9397-08002B2CF9AE}" pid="7" name="ProjectPhase">
    <vt:lpwstr/>
  </property>
  <property fmtid="{D5CDD505-2E9C-101B-9397-08002B2CF9AE}" pid="8" name="Department Type">
    <vt:lpwstr/>
  </property>
  <property fmtid="{D5CDD505-2E9C-101B-9397-08002B2CF9AE}" pid="9" name="Document Type">
    <vt:lpwstr/>
  </property>
  <property fmtid="{D5CDD505-2E9C-101B-9397-08002B2CF9AE}" pid="10" name="RecordPoint_WorkflowType">
    <vt:lpwstr>ActiveSubmitStub</vt:lpwstr>
  </property>
  <property fmtid="{D5CDD505-2E9C-101B-9397-08002B2CF9AE}" pid="11" name="RecordPoint_ActiveItemUniqueId">
    <vt:lpwstr>{62da7bce-ff6b-458b-9bcd-db9ddfa70f8b}</vt:lpwstr>
  </property>
  <property fmtid="{D5CDD505-2E9C-101B-9397-08002B2CF9AE}" pid="12" name="RecordPoint_ActiveItemWebId">
    <vt:lpwstr>{0ebf386d-8ac7-4b0d-a44d-de50c59d0e94}</vt:lpwstr>
  </property>
  <property fmtid="{D5CDD505-2E9C-101B-9397-08002B2CF9AE}" pid="13" name="RecordPoint_ActiveItemSiteId">
    <vt:lpwstr>{8ce9eba2-d4a5-4da0-9276-1d47a92e9210}</vt:lpwstr>
  </property>
  <property fmtid="{D5CDD505-2E9C-101B-9397-08002B2CF9AE}" pid="14" name="RecordPoint_ActiveItemListId">
    <vt:lpwstr>{e8968628-43cb-4961-977c-b8e20085cb27}</vt:lpwstr>
  </property>
</Properties>
</file>