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70"/>
  </p:notesMasterIdLst>
  <p:sldIdLst>
    <p:sldId id="257" r:id="rId6"/>
    <p:sldId id="1127" r:id="rId7"/>
    <p:sldId id="1664" r:id="rId8"/>
    <p:sldId id="1665" r:id="rId9"/>
    <p:sldId id="602" r:id="rId10"/>
    <p:sldId id="617" r:id="rId11"/>
    <p:sldId id="1494" r:id="rId12"/>
    <p:sldId id="1526" r:id="rId13"/>
    <p:sldId id="1424" r:id="rId14"/>
    <p:sldId id="1425" r:id="rId15"/>
    <p:sldId id="1427" r:id="rId16"/>
    <p:sldId id="1426" r:id="rId17"/>
    <p:sldId id="1428" r:id="rId18"/>
    <p:sldId id="1495" r:id="rId19"/>
    <p:sldId id="1429" r:id="rId20"/>
    <p:sldId id="1430" r:id="rId21"/>
    <p:sldId id="1132" r:id="rId22"/>
    <p:sldId id="1431" r:id="rId23"/>
    <p:sldId id="1227" r:id="rId24"/>
    <p:sldId id="1436" r:id="rId25"/>
    <p:sldId id="1463" r:id="rId26"/>
    <p:sldId id="1627" r:id="rId27"/>
    <p:sldId id="1498" r:id="rId28"/>
    <p:sldId id="1439" r:id="rId29"/>
    <p:sldId id="1241" r:id="rId30"/>
    <p:sldId id="1639" r:id="rId31"/>
    <p:sldId id="1243" r:id="rId32"/>
    <p:sldId id="1607" r:id="rId33"/>
    <p:sldId id="1608" r:id="rId34"/>
    <p:sldId id="1640" r:id="rId35"/>
    <p:sldId id="1641" r:id="rId36"/>
    <p:sldId id="1251" r:id="rId37"/>
    <p:sldId id="1253" r:id="rId38"/>
    <p:sldId id="1252" r:id="rId39"/>
    <p:sldId id="1416" r:id="rId40"/>
    <p:sldId id="1642" r:id="rId41"/>
    <p:sldId id="1260" r:id="rId42"/>
    <p:sldId id="1261" r:id="rId43"/>
    <p:sldId id="1643" r:id="rId44"/>
    <p:sldId id="1267" r:id="rId45"/>
    <p:sldId id="1264" r:id="rId46"/>
    <p:sldId id="1263" r:id="rId47"/>
    <p:sldId id="1271" r:id="rId48"/>
    <p:sldId id="1274" r:id="rId49"/>
    <p:sldId id="1272" r:id="rId50"/>
    <p:sldId id="1644" r:id="rId51"/>
    <p:sldId id="1645" r:id="rId52"/>
    <p:sldId id="1646" r:id="rId53"/>
    <p:sldId id="1647" r:id="rId54"/>
    <p:sldId id="1285" r:id="rId55"/>
    <p:sldId id="1457" r:id="rId56"/>
    <p:sldId id="1648" r:id="rId57"/>
    <p:sldId id="1290" r:id="rId58"/>
    <p:sldId id="1298" r:id="rId59"/>
    <p:sldId id="1649" r:id="rId60"/>
    <p:sldId id="1300" r:id="rId61"/>
    <p:sldId id="1650" r:id="rId62"/>
    <p:sldId id="1301" r:id="rId63"/>
    <p:sldId id="1435" r:id="rId64"/>
    <p:sldId id="1307" r:id="rId65"/>
    <p:sldId id="1535" r:id="rId66"/>
    <p:sldId id="1391" r:id="rId67"/>
    <p:sldId id="1614" r:id="rId68"/>
    <p:sldId id="1392" r:id="rId69"/>
    <p:sldId id="1308" r:id="rId70"/>
    <p:sldId id="1315" r:id="rId71"/>
    <p:sldId id="1509" r:id="rId72"/>
    <p:sldId id="1519" r:id="rId73"/>
    <p:sldId id="1393" r:id="rId74"/>
    <p:sldId id="1324" r:id="rId75"/>
    <p:sldId id="1536" r:id="rId76"/>
    <p:sldId id="881" r:id="rId77"/>
    <p:sldId id="1521" r:id="rId78"/>
    <p:sldId id="1523" r:id="rId79"/>
    <p:sldId id="1331" r:id="rId80"/>
    <p:sldId id="1511" r:id="rId81"/>
    <p:sldId id="1345" r:id="rId82"/>
    <p:sldId id="1539" r:id="rId83"/>
    <p:sldId id="1540" r:id="rId84"/>
    <p:sldId id="1541" r:id="rId85"/>
    <p:sldId id="1542" r:id="rId86"/>
    <p:sldId id="1543" r:id="rId87"/>
    <p:sldId id="1544" r:id="rId88"/>
    <p:sldId id="1545" r:id="rId89"/>
    <p:sldId id="1546" r:id="rId90"/>
    <p:sldId id="1547" r:id="rId91"/>
    <p:sldId id="1548" r:id="rId92"/>
    <p:sldId id="1549" r:id="rId93"/>
    <p:sldId id="1550" r:id="rId94"/>
    <p:sldId id="1551" r:id="rId95"/>
    <p:sldId id="1552" r:id="rId96"/>
    <p:sldId id="1553" r:id="rId97"/>
    <p:sldId id="1554" r:id="rId98"/>
    <p:sldId id="1555" r:id="rId99"/>
    <p:sldId id="1556" r:id="rId100"/>
    <p:sldId id="1557" r:id="rId101"/>
    <p:sldId id="1558" r:id="rId102"/>
    <p:sldId id="1559" r:id="rId103"/>
    <p:sldId id="1560" r:id="rId104"/>
    <p:sldId id="1561" r:id="rId105"/>
    <p:sldId id="1562" r:id="rId106"/>
    <p:sldId id="1563" r:id="rId107"/>
    <p:sldId id="1564" r:id="rId108"/>
    <p:sldId id="1565" r:id="rId109"/>
    <p:sldId id="1566" r:id="rId110"/>
    <p:sldId id="1567" r:id="rId111"/>
    <p:sldId id="1568" r:id="rId112"/>
    <p:sldId id="1569" r:id="rId113"/>
    <p:sldId id="1570" r:id="rId114"/>
    <p:sldId id="1571" r:id="rId115"/>
    <p:sldId id="1572" r:id="rId116"/>
    <p:sldId id="1573" r:id="rId117"/>
    <p:sldId id="1574" r:id="rId118"/>
    <p:sldId id="1575" r:id="rId119"/>
    <p:sldId id="1576" r:id="rId120"/>
    <p:sldId id="1577" r:id="rId121"/>
    <p:sldId id="1578" r:id="rId122"/>
    <p:sldId id="1579" r:id="rId123"/>
    <p:sldId id="1580" r:id="rId124"/>
    <p:sldId id="1581" r:id="rId125"/>
    <p:sldId id="1582" r:id="rId126"/>
    <p:sldId id="1583" r:id="rId127"/>
    <p:sldId id="1584" r:id="rId128"/>
    <p:sldId id="1585" r:id="rId129"/>
    <p:sldId id="1586" r:id="rId130"/>
    <p:sldId id="1587" r:id="rId131"/>
    <p:sldId id="1588" r:id="rId132"/>
    <p:sldId id="1589" r:id="rId133"/>
    <p:sldId id="1590" r:id="rId134"/>
    <p:sldId id="1591" r:id="rId135"/>
    <p:sldId id="1592" r:id="rId136"/>
    <p:sldId id="1651" r:id="rId137"/>
    <p:sldId id="1652" r:id="rId138"/>
    <p:sldId id="1653" r:id="rId139"/>
    <p:sldId id="1654" r:id="rId140"/>
    <p:sldId id="1655" r:id="rId141"/>
    <p:sldId id="1656" r:id="rId142"/>
    <p:sldId id="1635" r:id="rId143"/>
    <p:sldId id="1636" r:id="rId144"/>
    <p:sldId id="1637" r:id="rId145"/>
    <p:sldId id="1638" r:id="rId146"/>
    <p:sldId id="1441" r:id="rId147"/>
    <p:sldId id="1537" r:id="rId148"/>
    <p:sldId id="1657" r:id="rId149"/>
    <p:sldId id="1658" r:id="rId150"/>
    <p:sldId id="1659" r:id="rId151"/>
    <p:sldId id="1660" r:id="rId152"/>
    <p:sldId id="1661" r:id="rId153"/>
    <p:sldId id="1662" r:id="rId154"/>
    <p:sldId id="1538" r:id="rId155"/>
    <p:sldId id="1366" r:id="rId156"/>
    <p:sldId id="1442" r:id="rId157"/>
    <p:sldId id="1443" r:id="rId158"/>
    <p:sldId id="1482" r:id="rId159"/>
    <p:sldId id="1483" r:id="rId160"/>
    <p:sldId id="1484" r:id="rId161"/>
    <p:sldId id="1485" r:id="rId162"/>
    <p:sldId id="897" r:id="rId163"/>
    <p:sldId id="1486" r:id="rId164"/>
    <p:sldId id="1487" r:id="rId165"/>
    <p:sldId id="899" r:id="rId166"/>
    <p:sldId id="1489" r:id="rId167"/>
    <p:sldId id="1368" r:id="rId168"/>
    <p:sldId id="1663" r:id="rId1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664"/>
            <p14:sldId id="1665"/>
            <p14:sldId id="602"/>
            <p14:sldId id="617"/>
            <p14:sldId id="1494"/>
            <p14:sldId id="1526"/>
            <p14:sldId id="1424"/>
            <p14:sldId id="1425"/>
            <p14:sldId id="1427"/>
            <p14:sldId id="1426"/>
            <p14:sldId id="1428"/>
            <p14:sldId id="1495"/>
            <p14:sldId id="1429"/>
            <p14:sldId id="1430"/>
            <p14:sldId id="1132"/>
            <p14:sldId id="1431"/>
            <p14:sldId id="1227"/>
            <p14:sldId id="1436"/>
            <p14:sldId id="1463"/>
            <p14:sldId id="1627"/>
            <p14:sldId id="1498"/>
            <p14:sldId id="1439"/>
            <p14:sldId id="1241"/>
            <p14:sldId id="1639"/>
            <p14:sldId id="1243"/>
            <p14:sldId id="1607"/>
            <p14:sldId id="1608"/>
            <p14:sldId id="1640"/>
            <p14:sldId id="1641"/>
            <p14:sldId id="1251"/>
            <p14:sldId id="1253"/>
            <p14:sldId id="1252"/>
            <p14:sldId id="1416"/>
            <p14:sldId id="1642"/>
            <p14:sldId id="1260"/>
            <p14:sldId id="1261"/>
            <p14:sldId id="1643"/>
            <p14:sldId id="1267"/>
            <p14:sldId id="1264"/>
            <p14:sldId id="1263"/>
            <p14:sldId id="1271"/>
            <p14:sldId id="1274"/>
            <p14:sldId id="1272"/>
            <p14:sldId id="1644"/>
            <p14:sldId id="1645"/>
            <p14:sldId id="1646"/>
            <p14:sldId id="1647"/>
            <p14:sldId id="1285"/>
            <p14:sldId id="1457"/>
            <p14:sldId id="1648"/>
            <p14:sldId id="1290"/>
            <p14:sldId id="1298"/>
            <p14:sldId id="1649"/>
            <p14:sldId id="1300"/>
            <p14:sldId id="1650"/>
            <p14:sldId id="1301"/>
            <p14:sldId id="1435"/>
            <p14:sldId id="1307"/>
            <p14:sldId id="1535"/>
            <p14:sldId id="1391"/>
            <p14:sldId id="1614"/>
            <p14:sldId id="1392"/>
            <p14:sldId id="1308"/>
            <p14:sldId id="1315"/>
            <p14:sldId id="1509"/>
            <p14:sldId id="1519"/>
            <p14:sldId id="1393"/>
            <p14:sldId id="1324"/>
            <p14:sldId id="1536"/>
            <p14:sldId id="881"/>
            <p14:sldId id="1521"/>
            <p14:sldId id="1523"/>
            <p14:sldId id="1331"/>
            <p14:sldId id="1511"/>
            <p14:sldId id="1345"/>
            <p14:sldId id="1539"/>
            <p14:sldId id="1540"/>
            <p14:sldId id="1541"/>
            <p14:sldId id="1542"/>
            <p14:sldId id="1543"/>
            <p14:sldId id="1544"/>
            <p14:sldId id="1545"/>
            <p14:sldId id="1546"/>
            <p14:sldId id="1547"/>
            <p14:sldId id="1548"/>
            <p14:sldId id="1549"/>
            <p14:sldId id="1550"/>
            <p14:sldId id="1551"/>
            <p14:sldId id="1552"/>
            <p14:sldId id="1553"/>
            <p14:sldId id="1554"/>
            <p14:sldId id="1555"/>
            <p14:sldId id="1556"/>
            <p14:sldId id="1557"/>
            <p14:sldId id="1558"/>
            <p14:sldId id="1559"/>
            <p14:sldId id="1560"/>
            <p14:sldId id="1561"/>
            <p14:sldId id="1562"/>
            <p14:sldId id="1563"/>
            <p14:sldId id="1564"/>
            <p14:sldId id="1565"/>
            <p14:sldId id="1566"/>
            <p14:sldId id="1567"/>
            <p14:sldId id="1568"/>
            <p14:sldId id="1569"/>
            <p14:sldId id="1570"/>
            <p14:sldId id="1571"/>
            <p14:sldId id="1572"/>
            <p14:sldId id="1573"/>
            <p14:sldId id="1574"/>
            <p14:sldId id="1575"/>
            <p14:sldId id="1576"/>
            <p14:sldId id="1577"/>
            <p14:sldId id="1578"/>
            <p14:sldId id="1579"/>
            <p14:sldId id="1580"/>
            <p14:sldId id="1581"/>
            <p14:sldId id="1582"/>
            <p14:sldId id="1583"/>
            <p14:sldId id="1584"/>
            <p14:sldId id="1585"/>
            <p14:sldId id="1586"/>
            <p14:sldId id="1587"/>
            <p14:sldId id="1588"/>
            <p14:sldId id="1589"/>
            <p14:sldId id="1590"/>
            <p14:sldId id="1591"/>
            <p14:sldId id="1592"/>
            <p14:sldId id="1651"/>
            <p14:sldId id="1652"/>
            <p14:sldId id="1653"/>
            <p14:sldId id="1654"/>
            <p14:sldId id="1655"/>
            <p14:sldId id="1656"/>
            <p14:sldId id="1635"/>
            <p14:sldId id="1636"/>
            <p14:sldId id="1637"/>
            <p14:sldId id="1638"/>
            <p14:sldId id="1441"/>
            <p14:sldId id="1537"/>
            <p14:sldId id="1657"/>
            <p14:sldId id="1658"/>
            <p14:sldId id="1659"/>
            <p14:sldId id="1660"/>
            <p14:sldId id="1661"/>
            <p14:sldId id="1662"/>
            <p14:sldId id="1538"/>
            <p14:sldId id="1366"/>
            <p14:sldId id="1442"/>
            <p14:sldId id="1443"/>
            <p14:sldId id="1482"/>
            <p14:sldId id="1483"/>
            <p14:sldId id="1484"/>
            <p14:sldId id="1485"/>
            <p14:sldId id="897"/>
            <p14:sldId id="1486"/>
            <p14:sldId id="1487"/>
            <p14:sldId id="899"/>
            <p14:sldId id="1489"/>
            <p14:sldId id="1368"/>
            <p14:sldId id="16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48"/>
    <p:restoredTop sz="91860"/>
  </p:normalViewPr>
  <p:slideViewPr>
    <p:cSldViewPr snapToGrid="0" snapToObjects="1" showGuides="1">
      <p:cViewPr varScale="1">
        <p:scale>
          <a:sx n="106" d="100"/>
          <a:sy n="106" d="100"/>
        </p:scale>
        <p:origin x="42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slide" Target="slides/slide154.xml"/><Relationship Id="rId170" Type="http://schemas.openxmlformats.org/officeDocument/2006/relationships/notesMaster" Target="notesMasters/notesMaster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1.xml"/><Relationship Id="rId95" Type="http://schemas.openxmlformats.org/officeDocument/2006/relationships/slide" Target="slides/slide90.xml"/><Relationship Id="rId160" Type="http://schemas.openxmlformats.org/officeDocument/2006/relationships/slide" Target="slides/slide155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71" Type="http://schemas.openxmlformats.org/officeDocument/2006/relationships/presProps" Target="presProps.xml"/><Relationship Id="rId12" Type="http://schemas.openxmlformats.org/officeDocument/2006/relationships/slide" Target="slides/slide7.xml"/><Relationship Id="rId33" Type="http://schemas.openxmlformats.org/officeDocument/2006/relationships/slide" Target="slides/slide28.xml"/><Relationship Id="rId108" Type="http://schemas.openxmlformats.org/officeDocument/2006/relationships/slide" Target="slides/slide103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5" Type="http://schemas.openxmlformats.org/officeDocument/2006/relationships/slide" Target="slides/slide70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61" Type="http://schemas.openxmlformats.org/officeDocument/2006/relationships/slide" Target="slides/slide15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51" Type="http://schemas.openxmlformats.org/officeDocument/2006/relationships/slide" Target="slides/slide146.xml"/><Relationship Id="rId156" Type="http://schemas.openxmlformats.org/officeDocument/2006/relationships/slide" Target="slides/slide151.xml"/><Relationship Id="rId172" Type="http://schemas.openxmlformats.org/officeDocument/2006/relationships/viewProps" Target="viewProps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167" Type="http://schemas.openxmlformats.org/officeDocument/2006/relationships/slide" Target="slides/slide162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162" Type="http://schemas.openxmlformats.org/officeDocument/2006/relationships/slide" Target="slides/slide15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slide" Target="slides/slide147.xml"/><Relationship Id="rId173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168" Type="http://schemas.openxmlformats.org/officeDocument/2006/relationships/slide" Target="slides/slide163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163" Type="http://schemas.openxmlformats.org/officeDocument/2006/relationships/slide" Target="slides/slide158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slide" Target="slides/slide153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74" Type="http://schemas.openxmlformats.org/officeDocument/2006/relationships/tableStyles" Target="tableStyles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164" Type="http://schemas.openxmlformats.org/officeDocument/2006/relationships/slide" Target="slides/slide159.xml"/><Relationship Id="rId169" Type="http://schemas.openxmlformats.org/officeDocument/2006/relationships/slide" Target="slides/slide16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165" Type="http://schemas.openxmlformats.org/officeDocument/2006/relationships/slide" Target="slides/slide160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Relationship Id="rId17" Type="http://schemas.openxmlformats.org/officeDocument/2006/relationships/slide" Target="slides/slide12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24" Type="http://schemas.openxmlformats.org/officeDocument/2006/relationships/slide" Target="slides/slide119.xml"/><Relationship Id="rId70" Type="http://schemas.openxmlformats.org/officeDocument/2006/relationships/slide" Target="slides/slide65.xml"/><Relationship Id="rId91" Type="http://schemas.openxmlformats.org/officeDocument/2006/relationships/slide" Target="slides/slide86.xml"/><Relationship Id="rId145" Type="http://schemas.openxmlformats.org/officeDocument/2006/relationships/slide" Target="slides/slide140.xml"/><Relationship Id="rId166" Type="http://schemas.openxmlformats.org/officeDocument/2006/relationships/slide" Target="slides/slide1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L. Zell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en.wikipedia.org</a:t>
            </a:r>
            <a:r>
              <a:rPr lang="en-AU" dirty="0"/>
              <a:t>/wiki/</a:t>
            </a:r>
            <a:r>
              <a:rPr lang="en-AU" dirty="0" err="1"/>
              <a:t>Cellular_differentiation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2175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93074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8274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6964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2107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21602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12768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3935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7335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17934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41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08297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0925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9687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40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59482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12406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32237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49627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42745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80589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261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9972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97443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23240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41029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269315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21662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38248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6346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1608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95257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52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31031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81486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39466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6855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view. The remaining slides are for 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missionbeachislandreefadventures.com.au</a:t>
            </a:r>
            <a:r>
              <a:rPr lang="en-AU" dirty="0"/>
              <a:t>/giant-</a:t>
            </a:r>
            <a:r>
              <a:rPr lang="en-AU" dirty="0" err="1"/>
              <a:t>clams.html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12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35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Berklemans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Ans. oxygen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602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575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missionbeachislandreefadventures.com.au</a:t>
            </a:r>
            <a:r>
              <a:rPr lang="en-AU" dirty="0"/>
              <a:t>/giant-</a:t>
            </a:r>
            <a:r>
              <a:rPr lang="en-AU" dirty="0" err="1"/>
              <a:t>clams.html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989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9770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975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10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324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914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15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800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1376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R. Walls,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795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93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96269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676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3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15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00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N. Mattocks,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47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N. Mattocks,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274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Maynard,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668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816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902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Ron &amp; Valerie</a:t>
            </a:r>
            <a:r>
              <a:rPr lang="en-AU" baseline="0" dirty="0"/>
              <a:t> Taylor,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37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728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www.reelpursuits.com</a:t>
            </a:r>
            <a:r>
              <a:rPr lang="en-AU" dirty="0"/>
              <a:t>/7-tips-on-how-to-catch-big-grouper/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9920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1062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557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A. Elliott,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237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</a:t>
            </a:r>
            <a:r>
              <a:rPr lang="en-AU" baseline="0" dirty="0"/>
              <a:t>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2222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G. Goby,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74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T. Mayne,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158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Image:</a:t>
            </a:r>
            <a:r>
              <a:rPr lang="en-US" b="0" i="0" baseline="0" dirty="0">
                <a:solidFill>
                  <a:schemeClr val="tx1"/>
                </a:solidFill>
                <a:effectLst/>
                <a:latin typeface="+mn-lt"/>
              </a:rPr>
              <a:t> J. </a:t>
            </a:r>
            <a:r>
              <a:rPr lang="en-US" b="0" i="0" baseline="0" dirty="0" err="1">
                <a:solidFill>
                  <a:schemeClr val="tx1"/>
                </a:solidFill>
                <a:effectLst/>
                <a:latin typeface="+mn-lt"/>
              </a:rPr>
              <a:t>Mokivitch</a:t>
            </a:r>
            <a:r>
              <a:rPr lang="en-US" b="0" i="0" baseline="0" dirty="0">
                <a:solidFill>
                  <a:schemeClr val="tx1"/>
                </a:solidFill>
                <a:effectLst/>
                <a:latin typeface="+mn-lt"/>
              </a:rPr>
              <a:t>, Copyright Commonwealth of Australia (GBRMPA)</a:t>
            </a:r>
            <a:endParaRPr lang="en-US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5314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620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Monkivitch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51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29454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0432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918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7096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408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7269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7593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</a:t>
            </a:r>
            <a:r>
              <a:rPr lang="en-AU" baseline="0" dirty="0"/>
              <a:t>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8743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Fun Fact Source: https://</a:t>
            </a:r>
            <a:r>
              <a:rPr lang="en-AU" dirty="0" err="1"/>
              <a:t>parksaustralia.gov.au</a:t>
            </a:r>
            <a:r>
              <a:rPr lang="en-AU" dirty="0"/>
              <a:t>/marine/parks/coral-sea/explore/sea-turtles/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276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427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3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3827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https://theconversation.com/ghostnets-fish-on-marine-rubbish-threatens-northern-australian-turtles-11585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72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195537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https://</a:t>
            </a:r>
            <a:r>
              <a:rPr lang="en-AU" dirty="0" err="1"/>
              <a:t>theoceancleanup.com</a:t>
            </a:r>
            <a:r>
              <a:rPr lang="en-AU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6196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Miller,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0459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388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conservationaction.co.za</a:t>
            </a:r>
            <a:r>
              <a:rPr lang="en-AU" dirty="0"/>
              <a:t>/recent-news/shark-mystery-where-have-south-</a:t>
            </a:r>
            <a:r>
              <a:rPr lang="en-AU" dirty="0" err="1"/>
              <a:t>africas</a:t>
            </a:r>
            <a:r>
              <a:rPr lang="en-AU" dirty="0"/>
              <a:t>-great-whites-gone/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5225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4482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5004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4073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8325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86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43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9947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085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9717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2501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2355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5999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6010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4812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1895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35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0085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76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0212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1748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3297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8078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6466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8181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5813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400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82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C. Jones,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97366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99464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2130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21604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48126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94585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2429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39855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9481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72120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05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30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9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9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3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1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g"/><Relationship Id="rId4" Type="http://schemas.openxmlformats.org/officeDocument/2006/relationships/image" Target="../media/image88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1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30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98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99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1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3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5.jp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8.wdp"/><Relationship Id="rId5" Type="http://schemas.openxmlformats.org/officeDocument/2006/relationships/image" Target="../media/image117.png"/><Relationship Id="rId4" Type="http://schemas.microsoft.com/office/2007/relationships/hdphoto" Target="../media/hdphoto7.wdp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9.jpg"/><Relationship Id="rId5" Type="http://schemas.openxmlformats.org/officeDocument/2006/relationships/image" Target="../media/image118.jpg"/><Relationship Id="rId4" Type="http://schemas.microsoft.com/office/2007/relationships/hdphoto" Target="../media/hdphoto7.wdp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g"/><Relationship Id="rId5" Type="http://schemas.openxmlformats.org/officeDocument/2006/relationships/image" Target="../media/image120.jpg"/><Relationship Id="rId4" Type="http://schemas.microsoft.com/office/2007/relationships/hdphoto" Target="../media/hdphoto7.wdp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g"/><Relationship Id="rId3" Type="http://schemas.openxmlformats.org/officeDocument/2006/relationships/image" Target="../media/image116.png"/><Relationship Id="rId7" Type="http://schemas.openxmlformats.org/officeDocument/2006/relationships/image" Target="../media/image12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g"/><Relationship Id="rId5" Type="http://schemas.openxmlformats.org/officeDocument/2006/relationships/image" Target="../media/image122.jpg"/><Relationship Id="rId4" Type="http://schemas.microsoft.com/office/2007/relationships/hdphoto" Target="../media/hdphoto7.wdp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8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jpg"/><Relationship Id="rId5" Type="http://schemas.openxmlformats.org/officeDocument/2006/relationships/image" Target="../media/image126.jpg"/><Relationship Id="rId4" Type="http://schemas.microsoft.com/office/2007/relationships/hdphoto" Target="../media/hdphoto7.wdp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g"/><Relationship Id="rId3" Type="http://schemas.openxmlformats.org/officeDocument/2006/relationships/image" Target="../media/image130.jpg"/><Relationship Id="rId7" Type="http://schemas.openxmlformats.org/officeDocument/2006/relationships/image" Target="../media/image134.jpg"/><Relationship Id="rId12" Type="http://schemas.openxmlformats.org/officeDocument/2006/relationships/image" Target="../media/image139.jp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3.jpg"/><Relationship Id="rId11" Type="http://schemas.openxmlformats.org/officeDocument/2006/relationships/image" Target="../media/image138.jpg"/><Relationship Id="rId5" Type="http://schemas.openxmlformats.org/officeDocument/2006/relationships/image" Target="../media/image132.jpg"/><Relationship Id="rId10" Type="http://schemas.openxmlformats.org/officeDocument/2006/relationships/image" Target="../media/image137.jpg"/><Relationship Id="rId4" Type="http://schemas.openxmlformats.org/officeDocument/2006/relationships/image" Target="../media/image131.jpg"/><Relationship Id="rId9" Type="http://schemas.openxmlformats.org/officeDocument/2006/relationships/image" Target="../media/image136.jpg"/></Relationships>
</file>

<file path=ppt/slides/_rels/slide1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g"/><Relationship Id="rId3" Type="http://schemas.openxmlformats.org/officeDocument/2006/relationships/image" Target="../media/image116.png"/><Relationship Id="rId7" Type="http://schemas.openxmlformats.org/officeDocument/2006/relationships/image" Target="../media/image14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jpg"/><Relationship Id="rId5" Type="http://schemas.openxmlformats.org/officeDocument/2006/relationships/image" Target="../media/image140.jpeg"/><Relationship Id="rId4" Type="http://schemas.microsoft.com/office/2007/relationships/hdphoto" Target="../media/hdphoto7.wdp"/><Relationship Id="rId9" Type="http://schemas.openxmlformats.org/officeDocument/2006/relationships/image" Target="../media/image14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://www.gbrmpa.gov.au/our-work/eye-on-the-reef" TargetMode="Externa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jpg"/><Relationship Id="rId5" Type="http://schemas.openxmlformats.org/officeDocument/2006/relationships/image" Target="../media/image145.jpg"/><Relationship Id="rId4" Type="http://schemas.microsoft.com/office/2007/relationships/hdphoto" Target="../media/hdphoto7.wdp"/></Relationships>
</file>

<file path=ppt/slides/_rels/slide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g"/><Relationship Id="rId3" Type="http://schemas.openxmlformats.org/officeDocument/2006/relationships/image" Target="../media/image147.jpeg"/><Relationship Id="rId7" Type="http://schemas.openxmlformats.org/officeDocument/2006/relationships/image" Target="../media/image151.jpe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0.jpeg"/><Relationship Id="rId11" Type="http://schemas.openxmlformats.org/officeDocument/2006/relationships/image" Target="../media/image155.jpeg"/><Relationship Id="rId5" Type="http://schemas.openxmlformats.org/officeDocument/2006/relationships/image" Target="../media/image149.jpeg"/><Relationship Id="rId10" Type="http://schemas.openxmlformats.org/officeDocument/2006/relationships/image" Target="../media/image154.jpeg"/><Relationship Id="rId4" Type="http://schemas.openxmlformats.org/officeDocument/2006/relationships/image" Target="../media/image148.jpeg"/><Relationship Id="rId9" Type="http://schemas.openxmlformats.org/officeDocument/2006/relationships/image" Target="../media/image153.jp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5.jp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9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8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g"/><Relationship Id="rId4" Type="http://schemas.openxmlformats.org/officeDocument/2006/relationships/image" Target="../media/image88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3: Making connections</a:t>
            </a:r>
          </a:p>
          <a:p>
            <a:r>
              <a:rPr lang="en-AU" b="1" dirty="0"/>
              <a:t>Year 10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83653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/>
              <a:t>This is the website for GBRMPA’s </a:t>
            </a:r>
            <a:r>
              <a:rPr lang="en-US" i="1" dirty="0"/>
              <a:t>Eye on the Reef.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The link to connect is provided at the end of this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9BD07CA-5AE2-F84E-829A-F4158586C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67"/>
          <a:stretch/>
        </p:blipFill>
        <p:spPr>
          <a:xfrm>
            <a:off x="783166" y="1840408"/>
            <a:ext cx="10625668" cy="383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466F67B-AF55-E54D-9219-38A710734661}"/>
              </a:ext>
            </a:extLst>
          </p:cNvPr>
          <p:cNvSpPr/>
          <p:nvPr/>
        </p:nvSpPr>
        <p:spPr>
          <a:xfrm rot="10800000">
            <a:off x="5192998" y="3093467"/>
            <a:ext cx="724724" cy="512966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34215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B2018-3793-D749-93EE-F346BB1C1899}"/>
              </a:ext>
            </a:extLst>
          </p:cNvPr>
          <p:cNvSpPr/>
          <p:nvPr/>
        </p:nvSpPr>
        <p:spPr>
          <a:xfrm>
            <a:off x="920553" y="4057023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75FB6-7756-7549-8332-58614C9BE2CC}"/>
              </a:ext>
            </a:extLst>
          </p:cNvPr>
          <p:cNvSpPr txBox="1"/>
          <p:nvPr/>
        </p:nvSpPr>
        <p:spPr>
          <a:xfrm>
            <a:off x="786384" y="2140057"/>
            <a:ext cx="67028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True or False?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Sea cucumbers have remarkable </a:t>
            </a:r>
            <a:r>
              <a:rPr lang="en-US" sz="2000" b="1" i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powers of regeneration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and can regrow body parts within 2-3 weeks. </a:t>
            </a:r>
            <a:r>
              <a:rPr lang="en-US" sz="2000" b="1" i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1"/>
          <a:stretch/>
        </p:blipFill>
        <p:spPr>
          <a:xfrm>
            <a:off x="7963803" y="1648547"/>
            <a:ext cx="3380526" cy="397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86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8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9D555-4E6F-774F-9868-7183FD9BF3C0}"/>
              </a:ext>
            </a:extLst>
          </p:cNvPr>
          <p:cNvSpPr txBox="1"/>
          <p:nvPr/>
        </p:nvSpPr>
        <p:spPr>
          <a:xfrm>
            <a:off x="929607" y="2523918"/>
            <a:ext cx="598017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Is it possible for giant clams to bleach when under stress?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</a:t>
            </a:r>
          </a:p>
          <a:p>
            <a:endParaRPr lang="en-US" sz="2500" dirty="0">
              <a:solidFill>
                <a:schemeClr val="tx2"/>
              </a:solidFill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289422-29DE-8946-B174-0B418715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9712" y="2256926"/>
            <a:ext cx="4213301" cy="31014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B284A-BDAD-4E42-A2FF-33D864218C44}"/>
              </a:ext>
            </a:extLst>
          </p:cNvPr>
          <p:cNvSpPr/>
          <p:nvPr/>
        </p:nvSpPr>
        <p:spPr>
          <a:xfrm>
            <a:off x="929607" y="4473968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485060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871DA5-63C3-6A43-B5D6-838D64DB7F96}"/>
              </a:ext>
            </a:extLst>
          </p:cNvPr>
          <p:cNvSpPr txBox="1"/>
          <p:nvPr/>
        </p:nvSpPr>
        <p:spPr>
          <a:xfrm>
            <a:off x="929607" y="2086628"/>
            <a:ext cx="545908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the cue for the dominant male anemonefish to change sex to a female? </a:t>
            </a:r>
          </a:p>
          <a:p>
            <a:endParaRPr lang="en-US" sz="22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his female partner dies.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he is 9 years old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.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An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environmental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cue.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he is approximately 15cm.</a:t>
            </a:r>
          </a:p>
          <a:p>
            <a:endParaRPr lang="en-US" sz="2500" dirty="0">
              <a:solidFill>
                <a:schemeClr val="tx2"/>
              </a:solidFill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6C8E6-319A-6E4C-9889-759E4D2C7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820"/>
          <a:stretch/>
        </p:blipFill>
        <p:spPr>
          <a:xfrm>
            <a:off x="6803136" y="1838184"/>
            <a:ext cx="4517136" cy="3588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667763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82505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789465" y="4690355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5CA58-EB14-FE4F-8C78-1D6D88BAABE9}"/>
              </a:ext>
            </a:extLst>
          </p:cNvPr>
          <p:cNvSpPr txBox="1"/>
          <p:nvPr/>
        </p:nvSpPr>
        <p:spPr>
          <a:xfrm>
            <a:off x="789465" y="2157836"/>
            <a:ext cx="589634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believed to be the function of the fake eye spot on some butterflyfish?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fool predators.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attract a mate.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warn predators that it’s toxic.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None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the above.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D528E4-1DA3-9045-AD8A-93219E7B4D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6064" r="3975"/>
          <a:stretch/>
        </p:blipFill>
        <p:spPr>
          <a:xfrm>
            <a:off x="6769641" y="1851815"/>
            <a:ext cx="4492752" cy="36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7687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402902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D12258-CF52-B647-BA12-648BA883089F}"/>
              </a:ext>
            </a:extLst>
          </p:cNvPr>
          <p:cNvSpPr txBox="1"/>
          <p:nvPr/>
        </p:nvSpPr>
        <p:spPr>
          <a:xfrm>
            <a:off x="768096" y="2200049"/>
            <a:ext cx="5943600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True or False?</a:t>
            </a:r>
          </a:p>
          <a:p>
            <a:r>
              <a:rPr lang="en-US" sz="25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Through their feeding strategies, parrotfish and surgeonfish create much of the sand around a reef.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24400"/>
          <a:stretch/>
        </p:blipFill>
        <p:spPr>
          <a:xfrm>
            <a:off x="6963855" y="1910280"/>
            <a:ext cx="4363749" cy="342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4287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92981" y="4320002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FD451C-98DD-3849-AF6A-759F48FCD570}"/>
              </a:ext>
            </a:extLst>
          </p:cNvPr>
          <p:cNvSpPr txBox="1"/>
          <p:nvPr/>
        </p:nvSpPr>
        <p:spPr>
          <a:xfrm>
            <a:off x="854201" y="2403036"/>
            <a:ext cx="58672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Are cod and grouper protected in the Great Barrier Reef Marine Park?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1002" y="1741114"/>
            <a:ext cx="3509893" cy="364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2929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899210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126E39-1E41-EF41-AADC-A2920C41940B}"/>
              </a:ext>
            </a:extLst>
          </p:cNvPr>
          <p:cNvSpPr txBox="1"/>
          <p:nvPr/>
        </p:nvSpPr>
        <p:spPr>
          <a:xfrm>
            <a:off x="859536" y="1754476"/>
            <a:ext cx="5557330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ciguatera poisoning?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stung by jellyfish.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swimming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in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 poor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water quality.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eating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very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small reef fish.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eating very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big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reef fish.</a:t>
            </a: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758" y="1995340"/>
            <a:ext cx="4916112" cy="276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0337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1155944" y="4498911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B7178-07CA-0842-9817-988CC3A37913}"/>
              </a:ext>
            </a:extLst>
          </p:cNvPr>
          <p:cNvSpPr txBox="1"/>
          <p:nvPr/>
        </p:nvSpPr>
        <p:spPr>
          <a:xfrm>
            <a:off x="1078034" y="2217064"/>
            <a:ext cx="52927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Is it possible that a large turtle on the Great Barrier Reef has travelled to South America and back?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DA4B2B-0438-614C-8648-E79F5273FA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8" t="8563" r="2103" b="4828"/>
          <a:stretch/>
        </p:blipFill>
        <p:spPr>
          <a:xfrm>
            <a:off x="6932901" y="1703144"/>
            <a:ext cx="4437583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3640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803229" y="4488010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AD6115-5EA0-634D-A8C3-A90345A79DC4}"/>
              </a:ext>
            </a:extLst>
          </p:cNvPr>
          <p:cNvSpPr txBox="1"/>
          <p:nvPr/>
        </p:nvSpPr>
        <p:spPr>
          <a:xfrm>
            <a:off x="803229" y="1548744"/>
            <a:ext cx="10712779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Researchers have estimated that for every 1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kilogram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of plankton in the Great Pacific Garbage Patch, there are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how many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kilograms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of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 plastic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 </a:t>
            </a:r>
          </a:p>
          <a:p>
            <a:endParaRPr lang="en-US" sz="20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1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2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3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6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AB853949-56FF-B64C-8038-C1733A5E2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" b="15000"/>
          <a:stretch/>
        </p:blipFill>
        <p:spPr bwMode="auto">
          <a:xfrm>
            <a:off x="6469821" y="2415594"/>
            <a:ext cx="4918950" cy="291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66092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771537" y="4667763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A88CB0-7997-7549-A8FA-F0460B53366E}"/>
              </a:ext>
            </a:extLst>
          </p:cNvPr>
          <p:cNvSpPr txBox="1"/>
          <p:nvPr/>
        </p:nvSpPr>
        <p:spPr>
          <a:xfrm>
            <a:off x="771537" y="1669971"/>
            <a:ext cx="59075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What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do sharks use to s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ense electricity and vibrations in the water?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Ampullae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</a:t>
            </a:r>
            <a:r>
              <a:rPr lang="en-US" sz="2000" b="1" dirty="0" err="1">
                <a:solidFill>
                  <a:schemeClr val="tx2"/>
                </a:solidFill>
                <a:latin typeface="Arial Rounded MT Bold" panose="020F0704030504030204" pitchFamily="34" charset="0"/>
              </a:rPr>
              <a:t>Lorenzini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Electroreceptors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Tiny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black dots around their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mouth 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/>
            </a:r>
            <a:b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  and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nose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096" y="1982709"/>
            <a:ext cx="4792496" cy="325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0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Login.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055E4-7019-244E-9D6D-8F60E17A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87" y="1264356"/>
            <a:ext cx="10069426" cy="48655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Left 4">
            <a:extLst>
              <a:ext uri="{FF2B5EF4-FFF2-40B4-BE49-F238E27FC236}">
                <a16:creationId xmlns:a16="http://schemas.microsoft.com/office/drawing/2014/main" id="{8F5E5832-F4A6-304C-BE3F-B35F7F937C1E}"/>
              </a:ext>
            </a:extLst>
          </p:cNvPr>
          <p:cNvSpPr/>
          <p:nvPr/>
        </p:nvSpPr>
        <p:spPr>
          <a:xfrm rot="5400000">
            <a:off x="8993488" y="2004362"/>
            <a:ext cx="789658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39615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0D3E1E-36E9-1C47-8BF4-4E0ADFFB7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Answers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3702C4-1A6F-904B-8D1E-E9FE2AC8B1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7179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007C5D-DC9A-BA4F-AAE4-825662A6AA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8" r="10445" b="32512"/>
          <a:stretch/>
        </p:blipFill>
        <p:spPr>
          <a:xfrm>
            <a:off x="1000100" y="2415097"/>
            <a:ext cx="9980090" cy="243486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5DF1BAE-55D9-874B-9274-5C8BD8EA1898}"/>
              </a:ext>
            </a:extLst>
          </p:cNvPr>
          <p:cNvSpPr/>
          <p:nvPr/>
        </p:nvSpPr>
        <p:spPr>
          <a:xfrm>
            <a:off x="1000100" y="3829861"/>
            <a:ext cx="1655533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40808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Read to answer the next question.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34C6C-A62C-CB46-A6E2-CB0079A82F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94" b="56319"/>
          <a:stretch/>
        </p:blipFill>
        <p:spPr>
          <a:xfrm>
            <a:off x="931621" y="1805671"/>
            <a:ext cx="5997555" cy="36807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16959-F0D9-EF46-94C3-00E0A6D3A3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680" r="47494"/>
          <a:stretch/>
        </p:blipFill>
        <p:spPr>
          <a:xfrm>
            <a:off x="6600487" y="1805671"/>
            <a:ext cx="4651632" cy="36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1044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126826-6C5A-CF4F-B4F1-6161136F3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87" b="33700"/>
          <a:stretch/>
        </p:blipFill>
        <p:spPr>
          <a:xfrm>
            <a:off x="914797" y="2684736"/>
            <a:ext cx="10362405" cy="211253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CB79A18-4CBA-5B46-938E-1524D406914F}"/>
              </a:ext>
            </a:extLst>
          </p:cNvPr>
          <p:cNvSpPr/>
          <p:nvPr/>
        </p:nvSpPr>
        <p:spPr>
          <a:xfrm>
            <a:off x="914797" y="3726254"/>
            <a:ext cx="1655533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219032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F644D-7EA3-D946-973A-5057B46C0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4" b="27572"/>
          <a:stretch/>
        </p:blipFill>
        <p:spPr>
          <a:xfrm>
            <a:off x="1113950" y="2023184"/>
            <a:ext cx="9964100" cy="321868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6672446-9F12-A14F-845F-987C482294C7}"/>
              </a:ext>
            </a:extLst>
          </p:cNvPr>
          <p:cNvSpPr/>
          <p:nvPr/>
        </p:nvSpPr>
        <p:spPr>
          <a:xfrm>
            <a:off x="1000100" y="4021590"/>
            <a:ext cx="961435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350643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A66A29-8DD0-3740-9242-5887B123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17" y="2242830"/>
            <a:ext cx="10078964" cy="27793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3C1F98-A61A-6344-B6ED-C18636D4C20F}"/>
              </a:ext>
            </a:extLst>
          </p:cNvPr>
          <p:cNvSpPr/>
          <p:nvPr/>
        </p:nvSpPr>
        <p:spPr>
          <a:xfrm>
            <a:off x="1289317" y="423247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2592666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815D3-7388-674A-A3F3-1A68943F2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44" y="1924310"/>
            <a:ext cx="10753111" cy="34164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DFCE32-EAC9-AB42-8BB2-8CCD7A0226DC}"/>
              </a:ext>
            </a:extLst>
          </p:cNvPr>
          <p:cNvSpPr/>
          <p:nvPr/>
        </p:nvSpPr>
        <p:spPr>
          <a:xfrm>
            <a:off x="905859" y="449794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0138037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E06703-F54A-874A-93A7-F779A73C2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4" y="2031643"/>
            <a:ext cx="10596332" cy="32017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61BD69-FC93-3949-9699-2F9C4C8F23B7}"/>
              </a:ext>
            </a:extLst>
          </p:cNvPr>
          <p:cNvSpPr/>
          <p:nvPr/>
        </p:nvSpPr>
        <p:spPr>
          <a:xfrm>
            <a:off x="1112336" y="445370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39330517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BAE0CE-6531-0541-A920-E95D780357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52"/>
          <a:stretch/>
        </p:blipFill>
        <p:spPr>
          <a:xfrm>
            <a:off x="7070376" y="2069965"/>
            <a:ext cx="4293027" cy="300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59D280-3CD3-7547-A824-84B9829823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471"/>
          <a:stretch/>
        </p:blipFill>
        <p:spPr>
          <a:xfrm>
            <a:off x="887591" y="2069965"/>
            <a:ext cx="5541031" cy="34164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0130904-AA2C-7749-B59A-C8F099BBBA2E}"/>
              </a:ext>
            </a:extLst>
          </p:cNvPr>
          <p:cNvSpPr/>
          <p:nvPr/>
        </p:nvSpPr>
        <p:spPr>
          <a:xfrm>
            <a:off x="1053343" y="466017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77644952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C77D4B-3942-3D4C-842F-49414E447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7" y="1957489"/>
            <a:ext cx="10820906" cy="3350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55FA35-A4EB-3041-BE95-CA205E5D8C46}"/>
              </a:ext>
            </a:extLst>
          </p:cNvPr>
          <p:cNvSpPr txBox="1"/>
          <p:nvPr/>
        </p:nvSpPr>
        <p:spPr>
          <a:xfrm>
            <a:off x="1133498" y="3697100"/>
            <a:ext cx="31272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Hawksbill </a:t>
            </a:r>
            <a:r>
              <a:rPr lang="en-AU" sz="2000" b="1" dirty="0" smtClean="0">
                <a:latin typeface="Arial Rounded MT Bold" panose="020F0704030504030204" pitchFamily="34" charset="0"/>
              </a:rPr>
              <a:t>turtle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119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D403B2-FBF4-6247-A4A0-52F0E6470ACC}"/>
              </a:ext>
            </a:extLst>
          </p:cNvPr>
          <p:cNvSpPr/>
          <p:nvPr/>
        </p:nvSpPr>
        <p:spPr>
          <a:xfrm>
            <a:off x="920607" y="417348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514194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Select ‘Rapid Monitoring Survey’ </a:t>
            </a:r>
            <a:r>
              <a:rPr lang="en-US" sz="4400" dirty="0" smtClean="0"/>
              <a:t>tab.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46B42-7435-9843-BFE7-D7803AC4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85" y="1837666"/>
            <a:ext cx="5323430" cy="378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5562A-FF5F-294A-8EFA-5C1D8BD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85" y="2298343"/>
            <a:ext cx="5323429" cy="3283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6">
            <a:extLst>
              <a:ext uri="{FF2B5EF4-FFF2-40B4-BE49-F238E27FC236}">
                <a16:creationId xmlns:a16="http://schemas.microsoft.com/office/drawing/2014/main" id="{06AA3FCA-F354-7645-A0F7-A634FAE655B2}"/>
              </a:ext>
            </a:extLst>
          </p:cNvPr>
          <p:cNvSpPr/>
          <p:nvPr/>
        </p:nvSpPr>
        <p:spPr>
          <a:xfrm rot="10800000">
            <a:off x="2474934" y="1747454"/>
            <a:ext cx="869529" cy="604911"/>
          </a:xfrm>
          <a:prstGeom prst="lef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3585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98052-AF17-C149-BFF7-07CD1DD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17" y="2113671"/>
            <a:ext cx="10225965" cy="30377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0A2F3B-C98B-DE44-B8FE-A5FA627A3407}"/>
              </a:ext>
            </a:extLst>
          </p:cNvPr>
          <p:cNvSpPr/>
          <p:nvPr/>
        </p:nvSpPr>
        <p:spPr>
          <a:xfrm>
            <a:off x="1141833" y="450566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57949312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533375-4204-7642-AEFE-50B4B9EC0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65" y="1606274"/>
            <a:ext cx="10079312" cy="405250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42AA4D-8B9B-7B43-83C5-B687F204A490}"/>
              </a:ext>
            </a:extLst>
          </p:cNvPr>
          <p:cNvSpPr/>
          <p:nvPr/>
        </p:nvSpPr>
        <p:spPr>
          <a:xfrm>
            <a:off x="1169023" y="396700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2762863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B69BF-CFDB-2F49-AAF2-6E6B51B33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89" y="2155895"/>
            <a:ext cx="10246021" cy="29532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70B790C-4A39-D842-B89E-14F2169B28E4}"/>
              </a:ext>
            </a:extLst>
          </p:cNvPr>
          <p:cNvSpPr/>
          <p:nvPr/>
        </p:nvSpPr>
        <p:spPr>
          <a:xfrm>
            <a:off x="1186079" y="424722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4311795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FA183-150C-974F-AD25-6F04FF43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37" y="1969396"/>
            <a:ext cx="10874325" cy="33262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E4C997D-9B01-6048-AC3C-1889007FD0F3}"/>
              </a:ext>
            </a:extLst>
          </p:cNvPr>
          <p:cNvSpPr/>
          <p:nvPr/>
        </p:nvSpPr>
        <p:spPr>
          <a:xfrm>
            <a:off x="832117" y="454219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88956193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94939D-E220-B74C-819E-42C178E61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56" y="1919750"/>
            <a:ext cx="11039706" cy="34255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A743DAC-812E-9147-99C1-D885A9C11E1A}"/>
              </a:ext>
            </a:extLst>
          </p:cNvPr>
          <p:cNvSpPr/>
          <p:nvPr/>
        </p:nvSpPr>
        <p:spPr>
          <a:xfrm>
            <a:off x="787872" y="457168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9396545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E9B1A7-618B-514C-8E6B-716CCB153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73" y="2125196"/>
            <a:ext cx="10258853" cy="30146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3CA89F-80CE-CD46-8B63-F4E668EE4AF8}"/>
              </a:ext>
            </a:extLst>
          </p:cNvPr>
          <p:cNvSpPr/>
          <p:nvPr/>
        </p:nvSpPr>
        <p:spPr>
          <a:xfrm>
            <a:off x="1156582" y="455508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6129811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1CFD13-4EC6-7644-8509-35503748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36" y="1984636"/>
            <a:ext cx="10943282" cy="32957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FEA74F2-207E-5949-82B6-61D5129075A1}"/>
              </a:ext>
            </a:extLst>
          </p:cNvPr>
          <p:cNvSpPr/>
          <p:nvPr/>
        </p:nvSpPr>
        <p:spPr>
          <a:xfrm>
            <a:off x="905859" y="45716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58807078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F9416-15CC-894A-ADAE-B2436198A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04"/>
          <a:stretch/>
        </p:blipFill>
        <p:spPr>
          <a:xfrm>
            <a:off x="624358" y="2026429"/>
            <a:ext cx="6368626" cy="32957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8727576-7F94-FE40-8789-2A4C928BC886}"/>
              </a:ext>
            </a:extLst>
          </p:cNvPr>
          <p:cNvSpPr/>
          <p:nvPr/>
        </p:nvSpPr>
        <p:spPr>
          <a:xfrm>
            <a:off x="832117" y="46166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t="23187" b="18415"/>
          <a:stretch/>
        </p:blipFill>
        <p:spPr>
          <a:xfrm>
            <a:off x="6827888" y="2648385"/>
            <a:ext cx="4209948" cy="255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4139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3BE18-0B79-C640-BC09-4192B62318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034"/>
          <a:stretch/>
        </p:blipFill>
        <p:spPr>
          <a:xfrm>
            <a:off x="515938" y="1982183"/>
            <a:ext cx="6343369" cy="32957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DFB6A4-263D-B748-939F-7E544DADF910}"/>
              </a:ext>
            </a:extLst>
          </p:cNvPr>
          <p:cNvSpPr/>
          <p:nvPr/>
        </p:nvSpPr>
        <p:spPr>
          <a:xfrm>
            <a:off x="738865" y="458643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256" y="2134701"/>
            <a:ext cx="3234856" cy="335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5060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89706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3EAE9-997C-FE40-89C0-6ABBE808DA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418"/>
          <a:stretch/>
        </p:blipFill>
        <p:spPr>
          <a:xfrm>
            <a:off x="672874" y="1926796"/>
            <a:ext cx="6577694" cy="34255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BB1B46-5C38-D74B-BFAF-2A7329366B6F}"/>
              </a:ext>
            </a:extLst>
          </p:cNvPr>
          <p:cNvSpPr/>
          <p:nvPr/>
        </p:nvSpPr>
        <p:spPr>
          <a:xfrm>
            <a:off x="846865" y="457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DF880D-CD9B-D047-B67B-DDD580D206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8" t="2744" r="15870"/>
          <a:stretch/>
        </p:blipFill>
        <p:spPr>
          <a:xfrm>
            <a:off x="7939888" y="1642261"/>
            <a:ext cx="3366309" cy="414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12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Enter your </a:t>
            </a:r>
            <a:r>
              <a:rPr lang="en-US" sz="4400" dirty="0" smtClean="0"/>
              <a:t>data.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A39F-682E-D443-9F3B-FF9DE007B8B6}"/>
              </a:ext>
            </a:extLst>
          </p:cNvPr>
          <p:cNvSpPr/>
          <p:nvPr/>
        </p:nvSpPr>
        <p:spPr>
          <a:xfrm>
            <a:off x="515938" y="1297709"/>
            <a:ext cx="11160124" cy="48625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25513-7DFD-9C46-A3CC-EE166F0CF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84"/>
          <a:stretch/>
        </p:blipFill>
        <p:spPr>
          <a:xfrm>
            <a:off x="737639" y="1448085"/>
            <a:ext cx="6466078" cy="11735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55935-91AC-9C4A-A0A9-DC15BF5E1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41" y="4928489"/>
            <a:ext cx="4315380" cy="1173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9A4E9-1562-4143-8E9D-5CAC64AB2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0" r="32579" b="60526"/>
          <a:stretch/>
        </p:blipFill>
        <p:spPr>
          <a:xfrm>
            <a:off x="7203717" y="1440336"/>
            <a:ext cx="4416884" cy="1175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F1E57-1179-1049-A64B-22B0645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1" t="19916" b="60343"/>
          <a:stretch/>
        </p:blipFill>
        <p:spPr>
          <a:xfrm>
            <a:off x="757339" y="2598891"/>
            <a:ext cx="2143425" cy="11750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64DD7B-6638-964F-9B08-6F63121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69" b="40016"/>
          <a:stretch/>
        </p:blipFill>
        <p:spPr>
          <a:xfrm>
            <a:off x="2900765" y="2615439"/>
            <a:ext cx="6466077" cy="1173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8ABEBE-A88E-BC48-AEF3-3668808C9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31" r="66851" b="20229"/>
          <a:stretch/>
        </p:blipFill>
        <p:spPr>
          <a:xfrm>
            <a:off x="9366842" y="2589206"/>
            <a:ext cx="2253759" cy="1235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79D5B-A647-EE4E-88C6-59A9DA029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44" t="59783" b="20501"/>
          <a:stretch/>
        </p:blipFill>
        <p:spPr>
          <a:xfrm>
            <a:off x="754468" y="3768455"/>
            <a:ext cx="4322953" cy="1173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71971-887C-A143-A17E-3DD9ABB10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990" b="294"/>
          <a:stretch/>
        </p:blipFill>
        <p:spPr>
          <a:xfrm>
            <a:off x="5077421" y="3739562"/>
            <a:ext cx="6532359" cy="1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0618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D10AF2-F32A-B34B-ADC2-1CD369E83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902"/>
          <a:stretch/>
        </p:blipFill>
        <p:spPr>
          <a:xfrm>
            <a:off x="644088" y="1966452"/>
            <a:ext cx="6426503" cy="33262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54BE95-F52C-D743-8D71-85C110C87742}"/>
              </a:ext>
            </a:extLst>
          </p:cNvPr>
          <p:cNvSpPr/>
          <p:nvPr/>
        </p:nvSpPr>
        <p:spPr>
          <a:xfrm>
            <a:off x="846865" y="455056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CEA875-34CB-3E41-9122-EF4D9846D7D5}"/>
              </a:ext>
            </a:extLst>
          </p:cNvPr>
          <p:cNvSpPr txBox="1"/>
          <p:nvPr/>
        </p:nvSpPr>
        <p:spPr>
          <a:xfrm>
            <a:off x="8277156" y="4842948"/>
            <a:ext cx="2322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FEMALE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468" b="-74"/>
          <a:stretch/>
        </p:blipFill>
        <p:spPr>
          <a:xfrm>
            <a:off x="6925736" y="2416295"/>
            <a:ext cx="4436363" cy="32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90416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E58E43-0791-4749-B010-7F8612B23F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864"/>
          <a:stretch/>
        </p:blipFill>
        <p:spPr>
          <a:xfrm>
            <a:off x="609610" y="2011680"/>
            <a:ext cx="6471386" cy="32957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A186ED-07E9-BC4C-9654-4D688A43B4B5}"/>
              </a:ext>
            </a:extLst>
          </p:cNvPr>
          <p:cNvSpPr/>
          <p:nvPr/>
        </p:nvSpPr>
        <p:spPr>
          <a:xfrm>
            <a:off x="832117" y="461750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BED8A4-A6C3-6942-AD82-5AE078757922}"/>
              </a:ext>
            </a:extLst>
          </p:cNvPr>
          <p:cNvSpPr txBox="1"/>
          <p:nvPr/>
        </p:nvSpPr>
        <p:spPr>
          <a:xfrm>
            <a:off x="3677219" y="2412185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animal?</a:t>
            </a:r>
            <a:endParaRPr lang="en-AU" dirty="0">
              <a:solidFill>
                <a:srgbClr val="FF000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301F64-D481-6848-BFC9-572E2A039254}"/>
              </a:ext>
            </a:extLst>
          </p:cNvPr>
          <p:cNvCxnSpPr/>
          <p:nvPr/>
        </p:nvCxnSpPr>
        <p:spPr>
          <a:xfrm flipV="1">
            <a:off x="3088134" y="2456174"/>
            <a:ext cx="589085" cy="2813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34B3CED-DAB3-7C4E-B108-F99DBC3F4CA3}"/>
              </a:ext>
            </a:extLst>
          </p:cNvPr>
          <p:cNvSpPr txBox="1"/>
          <p:nvPr/>
        </p:nvSpPr>
        <p:spPr>
          <a:xfrm>
            <a:off x="1028484" y="3305032"/>
            <a:ext cx="43987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Crown-of-thorns starfish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5916" y="2100328"/>
            <a:ext cx="635508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On the Rapid Monitoring form, in which category would you put this animal?</a:t>
            </a:r>
            <a:endParaRPr lang="en-AU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r="16366"/>
          <a:stretch/>
        </p:blipFill>
        <p:spPr>
          <a:xfrm>
            <a:off x="7168541" y="2362954"/>
            <a:ext cx="3832352" cy="311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7832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B2018-3793-D749-93EE-F346BB1C1899}"/>
              </a:ext>
            </a:extLst>
          </p:cNvPr>
          <p:cNvSpPr/>
          <p:nvPr/>
        </p:nvSpPr>
        <p:spPr>
          <a:xfrm>
            <a:off x="929607" y="5001519"/>
            <a:ext cx="1077322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75FB6-7756-7549-8332-58614C9BE2CC}"/>
              </a:ext>
            </a:extLst>
          </p:cNvPr>
          <p:cNvSpPr txBox="1"/>
          <p:nvPr/>
        </p:nvSpPr>
        <p:spPr>
          <a:xfrm>
            <a:off x="786384" y="2352765"/>
            <a:ext cx="610330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True or False?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Sea cucumbers have remarkable </a:t>
            </a:r>
            <a:r>
              <a:rPr lang="en-US" sz="2000" b="1" i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powers of regeneration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and can regrow body parts within 2-3 weeks. </a:t>
            </a:r>
            <a:r>
              <a:rPr lang="en-US" sz="2000" b="1" i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888CDF-9C27-2D4A-81F8-39D101006713}"/>
              </a:ext>
            </a:extLst>
          </p:cNvPr>
          <p:cNvSpPr/>
          <p:nvPr/>
        </p:nvSpPr>
        <p:spPr>
          <a:xfrm>
            <a:off x="928512" y="5037893"/>
            <a:ext cx="10784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True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1"/>
          <a:stretch/>
        </p:blipFill>
        <p:spPr>
          <a:xfrm>
            <a:off x="7963803" y="1648547"/>
            <a:ext cx="3380526" cy="397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1031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9D555-4E6F-774F-9868-7183FD9BF3C0}"/>
              </a:ext>
            </a:extLst>
          </p:cNvPr>
          <p:cNvSpPr txBox="1"/>
          <p:nvPr/>
        </p:nvSpPr>
        <p:spPr>
          <a:xfrm>
            <a:off x="929607" y="2648975"/>
            <a:ext cx="598017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Is it possible for giant clams to bleach when under stress?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</a:t>
            </a:r>
          </a:p>
          <a:p>
            <a:endParaRPr lang="en-US" sz="2500" dirty="0">
              <a:solidFill>
                <a:schemeClr val="tx2"/>
              </a:solidFill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289422-29DE-8946-B174-0B418715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9712" y="2256926"/>
            <a:ext cx="4213301" cy="31014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B284A-BDAD-4E42-A2FF-33D864218C44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BA57B-B415-5444-A52A-7B51C4A61EF2}"/>
              </a:ext>
            </a:extLst>
          </p:cNvPr>
          <p:cNvSpPr/>
          <p:nvPr/>
        </p:nvSpPr>
        <p:spPr>
          <a:xfrm>
            <a:off x="839286" y="5042887"/>
            <a:ext cx="9121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16139554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871DA5-63C3-6A43-B5D6-838D64DB7F96}"/>
              </a:ext>
            </a:extLst>
          </p:cNvPr>
          <p:cNvSpPr txBox="1"/>
          <p:nvPr/>
        </p:nvSpPr>
        <p:spPr>
          <a:xfrm>
            <a:off x="822960" y="1938946"/>
            <a:ext cx="5459087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the cue for the dominant male anemonefish to change sex to a female?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his female partner dies.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he is 9 years old.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An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environmental cue.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he is approximately 15cm.</a:t>
            </a:r>
          </a:p>
          <a:p>
            <a:endParaRPr lang="en-US" sz="2500" dirty="0">
              <a:solidFill>
                <a:schemeClr val="tx2"/>
              </a:solidFill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6C8E6-319A-6E4C-9889-759E4D2C7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820"/>
          <a:stretch/>
        </p:blipFill>
        <p:spPr>
          <a:xfrm>
            <a:off x="6803136" y="1838184"/>
            <a:ext cx="4517136" cy="3588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1673B0-A775-2F4F-8104-CE00C8D5328C}"/>
              </a:ext>
            </a:extLst>
          </p:cNvPr>
          <p:cNvSpPr/>
          <p:nvPr/>
        </p:nvSpPr>
        <p:spPr>
          <a:xfrm>
            <a:off x="928513" y="5037893"/>
            <a:ext cx="7326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18093442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D528E4-1DA3-9045-AD8A-93219E7B4D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6064" r="3975"/>
          <a:stretch/>
        </p:blipFill>
        <p:spPr>
          <a:xfrm>
            <a:off x="6769641" y="1851815"/>
            <a:ext cx="4492752" cy="36345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0F773C-579A-8C43-9060-261D37C015A0}"/>
              </a:ext>
            </a:extLst>
          </p:cNvPr>
          <p:cNvSpPr/>
          <p:nvPr/>
        </p:nvSpPr>
        <p:spPr>
          <a:xfrm>
            <a:off x="928513" y="5037893"/>
            <a:ext cx="7326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F5CA58-EB14-FE4F-8C78-1D6D88BAABE9}"/>
              </a:ext>
            </a:extLst>
          </p:cNvPr>
          <p:cNvSpPr txBox="1"/>
          <p:nvPr/>
        </p:nvSpPr>
        <p:spPr>
          <a:xfrm>
            <a:off x="789465" y="2157836"/>
            <a:ext cx="589634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believed to be the function of the fake eye spot on some butterflyfish?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fool predators.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attract a mate.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warn predators that it’s toxic.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None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the above.</a:t>
            </a:r>
          </a:p>
        </p:txBody>
      </p:sp>
    </p:spTree>
    <p:extLst>
      <p:ext uri="{BB962C8B-B14F-4D97-AF65-F5344CB8AC3E}">
        <p14:creationId xmlns:p14="http://schemas.microsoft.com/office/powerpoint/2010/main" val="269896973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599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985624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D12258-CF52-B647-BA12-648BA883089F}"/>
              </a:ext>
            </a:extLst>
          </p:cNvPr>
          <p:cNvSpPr txBox="1"/>
          <p:nvPr/>
        </p:nvSpPr>
        <p:spPr>
          <a:xfrm>
            <a:off x="768096" y="2341272"/>
            <a:ext cx="5943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True or False?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Through their feeding strategies, parrotfish and surgeonfish create much of the sand around a reef.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7AA33D-E4E6-7644-9423-321FD86C28AB}"/>
              </a:ext>
            </a:extLst>
          </p:cNvPr>
          <p:cNvSpPr/>
          <p:nvPr/>
        </p:nvSpPr>
        <p:spPr>
          <a:xfrm>
            <a:off x="800083" y="5042887"/>
            <a:ext cx="12446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True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26180"/>
          <a:stretch/>
        </p:blipFill>
        <p:spPr>
          <a:xfrm>
            <a:off x="6841220" y="2098166"/>
            <a:ext cx="4288014" cy="328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8681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FD451C-98DD-3849-AF6A-759F48FCD570}"/>
              </a:ext>
            </a:extLst>
          </p:cNvPr>
          <p:cNvSpPr txBox="1"/>
          <p:nvPr/>
        </p:nvSpPr>
        <p:spPr>
          <a:xfrm>
            <a:off x="854201" y="2333902"/>
            <a:ext cx="58672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Are cod and grouper protected in the Great Barrier Reef Marine Park?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2AA4A5-E49E-464B-8181-607FD9DE92B6}"/>
              </a:ext>
            </a:extLst>
          </p:cNvPr>
          <p:cNvSpPr/>
          <p:nvPr/>
        </p:nvSpPr>
        <p:spPr>
          <a:xfrm>
            <a:off x="854201" y="5042887"/>
            <a:ext cx="888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Yes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233" y="1892695"/>
            <a:ext cx="3406872" cy="353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6371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126E39-1E41-EF41-AADC-A2920C41940B}"/>
              </a:ext>
            </a:extLst>
          </p:cNvPr>
          <p:cNvSpPr txBox="1"/>
          <p:nvPr/>
        </p:nvSpPr>
        <p:spPr>
          <a:xfrm>
            <a:off x="928513" y="2100415"/>
            <a:ext cx="5557330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ciguatera poisoning?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stung by jellyfish.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swimming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in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poor water quality.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eating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very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small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reef fish.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eating very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big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reef fish.</a:t>
            </a: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BBF924-63DB-F14B-BDDF-ADB5814EA6F3}"/>
              </a:ext>
            </a:extLst>
          </p:cNvPr>
          <p:cNvSpPr/>
          <p:nvPr/>
        </p:nvSpPr>
        <p:spPr>
          <a:xfrm>
            <a:off x="928513" y="5037893"/>
            <a:ext cx="7326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843" y="2480648"/>
            <a:ext cx="4654868" cy="262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05200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B7178-07CA-0842-9817-988CC3A37913}"/>
              </a:ext>
            </a:extLst>
          </p:cNvPr>
          <p:cNvSpPr txBox="1"/>
          <p:nvPr/>
        </p:nvSpPr>
        <p:spPr>
          <a:xfrm>
            <a:off x="993532" y="2397656"/>
            <a:ext cx="52927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Is it possible that a large turtle on the Great Barrier Reef has travelled to South America and back?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DA4B2B-0438-614C-8648-E79F5273FA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8" t="8563" r="2103" b="4828"/>
          <a:stretch/>
        </p:blipFill>
        <p:spPr>
          <a:xfrm>
            <a:off x="6932901" y="1703144"/>
            <a:ext cx="4437583" cy="385876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2D03BF6-BAFB-CC4F-9894-B1AC70577ACF}"/>
              </a:ext>
            </a:extLst>
          </p:cNvPr>
          <p:cNvSpPr/>
          <p:nvPr/>
        </p:nvSpPr>
        <p:spPr>
          <a:xfrm>
            <a:off x="821516" y="5042887"/>
            <a:ext cx="927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502878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If you also completed the (more advanced) 360°survey, complete all questions. Otherwise, leave blank.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EA905-0E83-1549-95B5-B25B30A1D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30" y="1662142"/>
            <a:ext cx="7876940" cy="45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0864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AD6115-5EA0-634D-A8C3-A90345A79DC4}"/>
              </a:ext>
            </a:extLst>
          </p:cNvPr>
          <p:cNvSpPr txBox="1"/>
          <p:nvPr/>
        </p:nvSpPr>
        <p:spPr>
          <a:xfrm>
            <a:off x="803229" y="1548744"/>
            <a:ext cx="10928362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Researchers have estimated that for every 1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kilogram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of plankton in the Great Pacific Garbage Patch, there are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how many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kilograms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of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 plastic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 </a:t>
            </a:r>
          </a:p>
          <a:p>
            <a:endParaRPr lang="en-US" sz="20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1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2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3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6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AB853949-56FF-B64C-8038-C1733A5E2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" b="15000"/>
          <a:stretch/>
        </p:blipFill>
        <p:spPr bwMode="auto">
          <a:xfrm>
            <a:off x="6397394" y="2410599"/>
            <a:ext cx="4918950" cy="291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00B8DB-F7DE-4E46-9076-EA404850BAAA}"/>
              </a:ext>
            </a:extLst>
          </p:cNvPr>
          <p:cNvSpPr/>
          <p:nvPr/>
        </p:nvSpPr>
        <p:spPr>
          <a:xfrm>
            <a:off x="928513" y="5037893"/>
            <a:ext cx="7326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2567778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A88CB0-7997-7549-A8FA-F0460B53366E}"/>
              </a:ext>
            </a:extLst>
          </p:cNvPr>
          <p:cNvSpPr txBox="1"/>
          <p:nvPr/>
        </p:nvSpPr>
        <p:spPr>
          <a:xfrm>
            <a:off x="771537" y="1669971"/>
            <a:ext cx="59075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What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do sharks use to s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ense electricity and vibrations in the water?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Ampullae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</a:t>
            </a:r>
            <a:r>
              <a:rPr lang="en-US" sz="2000" b="1" dirty="0" err="1">
                <a:solidFill>
                  <a:schemeClr val="tx2"/>
                </a:solidFill>
                <a:latin typeface="Arial Rounded MT Bold" panose="020F0704030504030204" pitchFamily="34" charset="0"/>
              </a:rPr>
              <a:t>Lorenzini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Electroreceptors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.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Tiny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black dots around their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mouth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/>
            </a:r>
            <a:b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and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nose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0895C5-D8B9-F348-957C-36321A052B43}"/>
              </a:ext>
            </a:extLst>
          </p:cNvPr>
          <p:cNvSpPr/>
          <p:nvPr/>
        </p:nvSpPr>
        <p:spPr>
          <a:xfrm>
            <a:off x="928513" y="5037893"/>
            <a:ext cx="7326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837" y="2068637"/>
            <a:ext cx="4791871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9007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did you go?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4159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74531D-9532-AB46-B396-75CE339D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E03A3-9B80-7C4C-BC12-023F49EEC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think next time, you could count all the animals yourself?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6D6B2-FFFD-EE43-A671-93CB41491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994" y="998649"/>
            <a:ext cx="5541067" cy="4695599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346169341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You’ve now learnt that the Great Barrier Reef is one of the world’s most biodiverse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05657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Coral </a:t>
            </a:r>
            <a:r>
              <a:rPr lang="en-US" dirty="0"/>
              <a:t>reefs </a:t>
            </a:r>
            <a:r>
              <a:rPr lang="en-US" dirty="0" smtClean="0"/>
              <a:t>are dependent on many factors.  They are highly interconnected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42487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27494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The Great Barrier Reef faces many threats that impact on its health and resilience. 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9727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148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6736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actions can you take to protect the Great Barrier Reef?</a:t>
            </a:r>
            <a:endParaRPr lang="en-AU" dirty="0"/>
          </a:p>
          <a:p>
            <a:endParaRPr lang="en-AU" dirty="0"/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36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Save!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Scroll down to the bottom of the page to ‘Save’.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B4D184-0EB2-3947-95E3-C4DA2E69E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" t="28413" r="240" b="1"/>
          <a:stretch/>
        </p:blipFill>
        <p:spPr>
          <a:xfrm>
            <a:off x="742095" y="2014780"/>
            <a:ext cx="10707809" cy="38615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20" name="Arrow: Left 5">
            <a:extLst>
              <a:ext uri="{FF2B5EF4-FFF2-40B4-BE49-F238E27FC236}">
                <a16:creationId xmlns:a16="http://schemas.microsoft.com/office/drawing/2014/main" id="{D1FC9FB8-F799-B94A-A77E-E6227941792B}"/>
              </a:ext>
            </a:extLst>
          </p:cNvPr>
          <p:cNvSpPr/>
          <p:nvPr/>
        </p:nvSpPr>
        <p:spPr>
          <a:xfrm>
            <a:off x="1434899" y="5256897"/>
            <a:ext cx="1323799" cy="921435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554406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0B654D-A27B-6F47-87FB-3420E6E099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Remember, the Great Barrier </a:t>
            </a:r>
            <a:br>
              <a:rPr lang="en-US" sz="4400" dirty="0"/>
            </a:br>
            <a:r>
              <a:rPr lang="en-US" sz="4400" dirty="0"/>
              <a:t>Reef Marine Park Authority also </a:t>
            </a:r>
            <a:br>
              <a:rPr lang="en-US" sz="4400" dirty="0"/>
            </a:br>
            <a:r>
              <a:rPr lang="en-US" sz="4400" dirty="0"/>
              <a:t>has an </a:t>
            </a:r>
            <a:r>
              <a:rPr lang="en-US" sz="4400" i="1" dirty="0"/>
              <a:t>Eye on the Reef </a:t>
            </a:r>
            <a:r>
              <a:rPr lang="en-US" sz="4400" dirty="0"/>
              <a:t>app.</a:t>
            </a:r>
          </a:p>
          <a:p>
            <a:r>
              <a:rPr lang="en-US" sz="3200" dirty="0"/>
              <a:t>Do you remember this from your excursion?</a:t>
            </a:r>
          </a:p>
          <a:p>
            <a:r>
              <a:rPr lang="en-US" sz="3200" dirty="0"/>
              <a:t>It’s also a great tool for learning more about the</a:t>
            </a:r>
            <a:br>
              <a:rPr lang="en-US" sz="3200" dirty="0"/>
            </a:br>
            <a:r>
              <a:rPr lang="en-US" sz="3200" dirty="0"/>
              <a:t>animals you saw!</a:t>
            </a:r>
          </a:p>
          <a:p>
            <a:r>
              <a:rPr lang="en-US" sz="3200" dirty="0"/>
              <a:t>Do you recognize any wildlife in the app?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095F3E-487F-A442-8327-15C7278CCD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57697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7" y="549275"/>
            <a:ext cx="5389563" cy="5280025"/>
          </a:xfrm>
        </p:spPr>
        <p:txBody>
          <a:bodyPr/>
          <a:lstStyle/>
          <a:p>
            <a:r>
              <a:rPr lang="en-US" sz="4400" dirty="0"/>
              <a:t>Download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151</a:t>
            </a:fld>
            <a:endParaRPr lang="en-US" dirty="0"/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E6EC866A-883A-1B42-928B-FD96E91E46A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5"/>
            <a:ext cx="5389562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752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Sightings</a:t>
            </a:r>
            <a:r>
              <a:rPr lang="en-US" sz="4400" dirty="0">
                <a:solidFill>
                  <a:schemeClr val="bg1"/>
                </a:solidFill>
              </a:rPr>
              <a:t>” and “</a:t>
            </a:r>
            <a:r>
              <a:rPr lang="en-US" sz="4400" i="1" dirty="0">
                <a:solidFill>
                  <a:schemeClr val="bg1"/>
                </a:solidFill>
              </a:rPr>
              <a:t>Create</a:t>
            </a:r>
            <a:r>
              <a:rPr lang="en-US" sz="4400" dirty="0" smtClean="0">
                <a:solidFill>
                  <a:schemeClr val="bg1"/>
                </a:solidFill>
              </a:rPr>
              <a:t>”.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79896492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578735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Wildlife</a:t>
            </a:r>
            <a:r>
              <a:rPr lang="en-US" sz="4400" i="1" dirty="0" smtClean="0">
                <a:solidFill>
                  <a:schemeClr val="bg1"/>
                </a:solidFill>
              </a:rPr>
              <a:t>”.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0D0CE-3C44-8C4E-807A-4EB2D167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639352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4E45E-99FD-2148-A1D5-58B8C3AAF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639351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3410C-A5CD-D643-B253-83D948206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3140817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15E87-7A79-8E4D-A02A-916A49952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3130949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A277E0-2A1B-3D4D-8A5A-06E54AFB7A84}"/>
              </a:ext>
            </a:extLst>
          </p:cNvPr>
          <p:cNvSpPr/>
          <p:nvPr/>
        </p:nvSpPr>
        <p:spPr>
          <a:xfrm>
            <a:off x="1225296" y="5516408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E5BD6-58FB-084E-913D-7E92FE804A94}"/>
              </a:ext>
            </a:extLst>
          </p:cNvPr>
          <p:cNvSpPr/>
          <p:nvPr/>
        </p:nvSpPr>
        <p:spPr>
          <a:xfrm>
            <a:off x="1225296" y="4108231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89D671-CB82-EB41-B882-8CD5AE52AB8D}"/>
              </a:ext>
            </a:extLst>
          </p:cNvPr>
          <p:cNvSpPr/>
          <p:nvPr/>
        </p:nvSpPr>
        <p:spPr>
          <a:xfrm>
            <a:off x="1280160" y="3045198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3071C-FF70-6B45-9D8D-536F0A5CEC8E}"/>
              </a:ext>
            </a:extLst>
          </p:cNvPr>
          <p:cNvSpPr/>
          <p:nvPr/>
        </p:nvSpPr>
        <p:spPr>
          <a:xfrm>
            <a:off x="4752651" y="3594250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E574E1-3354-204C-A303-CFA47B65467E}"/>
              </a:ext>
            </a:extLst>
          </p:cNvPr>
          <p:cNvSpPr/>
          <p:nvPr/>
        </p:nvSpPr>
        <p:spPr>
          <a:xfrm>
            <a:off x="4742808" y="4615716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CED16F-AA12-7541-8B62-89964B28D402}"/>
              </a:ext>
            </a:extLst>
          </p:cNvPr>
          <p:cNvSpPr/>
          <p:nvPr/>
        </p:nvSpPr>
        <p:spPr>
          <a:xfrm>
            <a:off x="4788625" y="5516409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A52A53-4D5F-1F49-A414-4C352B487A7A}"/>
              </a:ext>
            </a:extLst>
          </p:cNvPr>
          <p:cNvSpPr/>
          <p:nvPr/>
        </p:nvSpPr>
        <p:spPr>
          <a:xfrm>
            <a:off x="7530060" y="3802822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94DFA-E3DB-B54D-85AA-96F5B037E6D5}"/>
              </a:ext>
            </a:extLst>
          </p:cNvPr>
          <p:cNvSpPr/>
          <p:nvPr/>
        </p:nvSpPr>
        <p:spPr>
          <a:xfrm>
            <a:off x="7731228" y="5195178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39C0A-E1B1-0B4D-9A92-CB128AFD9C8E}"/>
              </a:ext>
            </a:extLst>
          </p:cNvPr>
          <p:cNvSpPr/>
          <p:nvPr/>
        </p:nvSpPr>
        <p:spPr>
          <a:xfrm>
            <a:off x="4495800" y="1469425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Text, table&#10;&#10;Description automatically generated">
            <a:extLst>
              <a:ext uri="{FF2B5EF4-FFF2-40B4-BE49-F238E27FC236}">
                <a16:creationId xmlns:a16="http://schemas.microsoft.com/office/drawing/2014/main" id="{CC90FF71-AFB1-C346-9C76-55015130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586075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8765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76990"/>
            <a:ext cx="5580063" cy="536575"/>
          </a:xfrm>
          <a:prstGeom prst="rect">
            <a:avLst/>
          </a:prstGeom>
        </p:spPr>
        <p:txBody>
          <a:bodyPr/>
          <a:lstStyle/>
          <a:p>
            <a:r>
              <a:rPr lang="en-AU" sz="4400" dirty="0">
                <a:solidFill>
                  <a:schemeClr val="bg1"/>
                </a:solidFill>
              </a:rPr>
              <a:t>Marine </a:t>
            </a:r>
            <a:r>
              <a:rPr lang="en-AU" sz="4400" dirty="0" smtClean="0">
                <a:solidFill>
                  <a:schemeClr val="bg1"/>
                </a:solidFill>
              </a:rPr>
              <a:t>mammals.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6393043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AFCFC-BD2C-A844-9CFB-2A5EAC8CB2E7}"/>
              </a:ext>
            </a:extLst>
          </p:cNvPr>
          <p:cNvSpPr/>
          <p:nvPr/>
        </p:nvSpPr>
        <p:spPr>
          <a:xfrm>
            <a:off x="1061848" y="2484778"/>
            <a:ext cx="4929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Select your animal and press “INFORMATION” to learn more.</a:t>
            </a:r>
          </a:p>
        </p:txBody>
      </p:sp>
      <p:sp>
        <p:nvSpPr>
          <p:cNvPr id="9" name="Arrow: Up 1">
            <a:extLst>
              <a:ext uri="{FF2B5EF4-FFF2-40B4-BE49-F238E27FC236}">
                <a16:creationId xmlns:a16="http://schemas.microsoft.com/office/drawing/2014/main" id="{9DE57E40-D69B-0044-8CAF-BA1088927B5B}"/>
              </a:ext>
            </a:extLst>
          </p:cNvPr>
          <p:cNvSpPr/>
          <p:nvPr/>
        </p:nvSpPr>
        <p:spPr>
          <a:xfrm>
            <a:off x="7746743" y="3429000"/>
            <a:ext cx="1993392" cy="1981848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67379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reptiles.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42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</a:t>
            </a:r>
            <a:r>
              <a:rPr lang="en-AU" sz="4400" dirty="0" smtClean="0"/>
              <a:t>rays.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117402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335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417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159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93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ready?</a:t>
            </a:r>
            <a:br>
              <a:rPr lang="en-US" sz="4400" dirty="0"/>
            </a:br>
            <a:r>
              <a:rPr lang="en-US" dirty="0"/>
              <a:t>Click on the image below to connect.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16</a:t>
            </a:fld>
            <a:endParaRPr lang="en-US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F998464-C427-954F-9615-FC3AB0D6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1837619"/>
            <a:ext cx="11160124" cy="4315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Left 4">
            <a:extLst>
              <a:ext uri="{FF2B5EF4-FFF2-40B4-BE49-F238E27FC236}">
                <a16:creationId xmlns:a16="http://schemas.microsoft.com/office/drawing/2014/main" id="{90A825CE-1B7B-4340-905E-295362A202C8}"/>
              </a:ext>
            </a:extLst>
          </p:cNvPr>
          <p:cNvSpPr/>
          <p:nvPr/>
        </p:nvSpPr>
        <p:spPr>
          <a:xfrm rot="10800000">
            <a:off x="5082475" y="3142042"/>
            <a:ext cx="779584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493505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160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9084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3417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162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Explore the other tabs too!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6366934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a </a:t>
            </a:r>
            <a:r>
              <a:rPr lang="en-US" sz="4400" dirty="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92591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998142" cy="3270035"/>
          </a:xfrm>
        </p:spPr>
        <p:txBody>
          <a:bodyPr/>
          <a:lstStyle/>
          <a:p>
            <a:r>
              <a:rPr lang="en-US" dirty="0" smtClean="0"/>
              <a:t>Thank you for helping the Great </a:t>
            </a:r>
            <a:r>
              <a:rPr lang="en-US" smtClean="0"/>
              <a:t>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931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2922183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35E88E-5747-A243-B4DF-94CA943EF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Check understanding.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Next, is what you’ve all been waiting for.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The answers to questions asked in </a:t>
            </a:r>
            <a:r>
              <a:rPr lang="en-US" sz="3200" dirty="0" smtClean="0"/>
              <a:t>Part </a:t>
            </a:r>
            <a:r>
              <a:rPr lang="en-US" sz="3200" dirty="0"/>
              <a:t>1 (</a:t>
            </a:r>
            <a:r>
              <a:rPr lang="en-US" sz="3200" i="1" dirty="0"/>
              <a:t>before</a:t>
            </a:r>
            <a:r>
              <a:rPr lang="en-US" sz="3200" dirty="0"/>
              <a:t> the excursion) and/or </a:t>
            </a:r>
            <a:r>
              <a:rPr lang="en-US" sz="3200" dirty="0" smtClean="0"/>
              <a:t>Part </a:t>
            </a:r>
            <a:r>
              <a:rPr lang="en-US" sz="3200" dirty="0"/>
              <a:t>2 (</a:t>
            </a:r>
            <a:r>
              <a:rPr lang="en-US" sz="3200" i="1" dirty="0"/>
              <a:t>on</a:t>
            </a:r>
            <a:r>
              <a:rPr lang="en-US" sz="3200" dirty="0"/>
              <a:t> the excursion).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Let’s check how you went!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AD124-4DDF-8549-87E8-DAE5625A5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18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Sea cucumber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1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3073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Part 3 of the </a:t>
            </a:r>
            <a:r>
              <a:rPr lang="en-AU" sz="1600" i="1" dirty="0"/>
              <a:t>Be a Marine Biologist for a Day</a:t>
            </a:r>
            <a:r>
              <a:rPr lang="en-AU" sz="1600" dirty="0"/>
              <a:t> program designed for year 10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after your excursion, with the accompanying activity book.</a:t>
            </a:r>
          </a:p>
          <a:p>
            <a:pPr marL="0" indent="0">
              <a:buNone/>
            </a:pPr>
            <a:r>
              <a:rPr lang="en-US" sz="1600" dirty="0"/>
              <a:t>This is Part 3: Making connections</a:t>
            </a:r>
            <a:r>
              <a:rPr lang="en-US" sz="1600" i="1" dirty="0"/>
              <a:t>.</a:t>
            </a:r>
            <a:r>
              <a:rPr lang="en-US" sz="1600" dirty="0"/>
              <a:t> This is the last part of the program. This is when your students make connections with all they’ve learned and experienced so far. </a:t>
            </a:r>
          </a:p>
          <a:p>
            <a:pPr marL="0" indent="0">
              <a:buNone/>
            </a:pPr>
            <a:r>
              <a:rPr lang="en-US" sz="1600" dirty="0"/>
              <a:t>On your excursion, you conducted an Eye on the Reef citizen science activity with your </a:t>
            </a:r>
            <a:r>
              <a:rPr lang="en-US" sz="1600" dirty="0" smtClean="0"/>
              <a:t>reef guide. </a:t>
            </a:r>
            <a:r>
              <a:rPr lang="en-US" sz="1600" dirty="0"/>
              <a:t>Now it’s time to upload your data to the GBRMPA website. It’s also time for students to check understanding by answering any questions in Parts 1 and 2. </a:t>
            </a:r>
          </a:p>
          <a:p>
            <a:pPr marL="0" indent="0">
              <a:buNone/>
            </a:pPr>
            <a:r>
              <a:rPr lang="en-US" sz="1600" dirty="0"/>
              <a:t>The Great Barrier Reef Marine Park Authority would like to thank you for uploading your data to their </a:t>
            </a:r>
            <a:r>
              <a:rPr lang="en-US" sz="1600" dirty="0" smtClean="0"/>
              <a:t>Rapid Monitoring database</a:t>
            </a:r>
            <a:r>
              <a:rPr lang="en-US" sz="1600" dirty="0"/>
              <a:t>. We hope to see you again next year!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 dirty="0">
                <a:solidFill>
                  <a:schemeClr val="accent2"/>
                </a:solidFill>
              </a:rPr>
              <a:t>We had a great time and hope you did too.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C62F68-63BB-EC44-B292-61596C430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3423D-6303-BE42-9540-F071EED8F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Sea cucumbers have remarkable powers of regeneration.</a:t>
            </a:r>
          </a:p>
          <a:p>
            <a:r>
              <a:rPr lang="en-US" dirty="0"/>
              <a:t>What is the role of DNA in this process? </a:t>
            </a:r>
          </a:p>
          <a:p>
            <a:endParaRPr lang="en-US" sz="700" dirty="0"/>
          </a:p>
        </p:txBody>
      </p:sp>
      <p:pic>
        <p:nvPicPr>
          <p:cNvPr id="5" name="Picture 2" descr="Introducing 'dark DNA' – the phenomenon that could change how we think  about evolution">
            <a:extLst>
              <a:ext uri="{FF2B5EF4-FFF2-40B4-BE49-F238E27FC236}">
                <a16:creationId xmlns:a16="http://schemas.microsoft.com/office/drawing/2014/main" id="{BDE593E0-1FAA-0C41-B4DC-4A15AA2AF1F0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" r="18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900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C3674-E100-6542-B7B3-1AEA9CE4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13000-9DBA-E34E-A9EA-1B469E9F4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prstClr val="white"/>
                </a:solidFill>
              </a:rPr>
              <a:t>Instructions on how to regrow expelled organs is found as code in their DNA.</a:t>
            </a:r>
            <a:endParaRPr lang="en-AU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F4E0C36-AA3C-204C-B5D3-66D7B78171F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0" b="296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07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823740C-8B2C-1148-8384-C87CE4F1FFCD}"/>
              </a:ext>
            </a:extLst>
          </p:cNvPr>
          <p:cNvSpPr/>
          <p:nvPr/>
        </p:nvSpPr>
        <p:spPr>
          <a:xfrm>
            <a:off x="6286500" y="549275"/>
            <a:ext cx="5389563" cy="5594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C3674-E100-6542-B7B3-1AEA9CE4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13000-9DBA-E34E-A9EA-1B469E9F4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 code includes instructions for</a:t>
            </a:r>
            <a:br>
              <a:rPr lang="en-US" sz="3200" dirty="0"/>
            </a:br>
            <a:r>
              <a:rPr lang="en-US" sz="3200" dirty="0"/>
              <a:t>cell migration, proliferation, differentiation, </a:t>
            </a:r>
            <a:br>
              <a:rPr lang="en-US" sz="3200" dirty="0"/>
            </a:br>
            <a:r>
              <a:rPr lang="en-US" sz="3200" dirty="0"/>
              <a:t>and organ/tissue reconstruction.</a:t>
            </a:r>
            <a:endParaRPr lang="en-AU" sz="3200" dirty="0"/>
          </a:p>
        </p:txBody>
      </p:sp>
      <p:pic>
        <p:nvPicPr>
          <p:cNvPr id="9" name="Picture 2" descr="Cellular differentiation - Wikipedia">
            <a:extLst>
              <a:ext uri="{FF2B5EF4-FFF2-40B4-BE49-F238E27FC236}">
                <a16:creationId xmlns:a16="http://schemas.microsoft.com/office/drawing/2014/main" id="{97FAA132-EE70-8541-BC46-143061498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924" y="1526801"/>
            <a:ext cx="5389564" cy="380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553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prstClr val="white"/>
                </a:solidFill>
              </a:rPr>
              <a:t>Restoring normal function within </a:t>
            </a:r>
            <a:br>
              <a:rPr lang="en-US" dirty="0">
                <a:solidFill>
                  <a:prstClr val="white"/>
                </a:solidFill>
              </a:rPr>
            </a:br>
            <a:r>
              <a:rPr lang="en-US" dirty="0">
                <a:solidFill>
                  <a:prstClr val="white"/>
                </a:solidFill>
              </a:rPr>
              <a:t>2-3 weeks.</a:t>
            </a:r>
            <a:endParaRPr lang="en-AU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9F8F964-0DA4-7B48-85AA-D0E3D1D057E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5" t="1686" r="7913" b="445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20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BB2D7B-47C0-A145-93DF-B5D5E3BF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A3D57-DB36-2946-B59D-186C01C52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Sea cucumber DNA may hold the secret to alleviate the symptoms of aging through cell and tissue regeneration and organ failure treatment.</a:t>
            </a:r>
            <a:endParaRPr lang="en-AU" sz="32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547E7D2-C2FD-7641-966A-88A2F470B1E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0" b="2958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76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>
                <a:solidFill>
                  <a:schemeClr val="bg1"/>
                </a:solidFill>
              </a:rPr>
              <a:t>Giant clam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127776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Did you see any signs of bleaching in giant clams?</a:t>
            </a:r>
          </a:p>
          <a:p>
            <a:pPr>
              <a:spcAft>
                <a:spcPts val="1800"/>
              </a:spcAft>
            </a:pPr>
            <a:r>
              <a:rPr lang="en-US" dirty="0"/>
              <a:t>What causes giant clams to bleach?</a:t>
            </a:r>
          </a:p>
        </p:txBody>
      </p:sp>
      <p:pic>
        <p:nvPicPr>
          <p:cNvPr id="7" name="Picture 2" descr="Giant Clams - REEF EXPRESS">
            <a:extLst>
              <a:ext uri="{FF2B5EF4-FFF2-40B4-BE49-F238E27FC236}">
                <a16:creationId xmlns:a16="http://schemas.microsoft.com/office/drawing/2014/main" id="{F84B282D-D954-9446-B4BF-7332C6C9A54A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" r="18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981E39F-C0C9-B94D-9BC9-1777D4E8D484}"/>
              </a:ext>
            </a:extLst>
          </p:cNvPr>
          <p:cNvSpPr/>
          <p:nvPr/>
        </p:nvSpPr>
        <p:spPr>
          <a:xfrm>
            <a:off x="6286500" y="5858933"/>
            <a:ext cx="50249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https://</a:t>
            </a:r>
            <a:r>
              <a:rPr lang="en-AU" sz="1200" dirty="0" err="1">
                <a:solidFill>
                  <a:schemeClr val="bg1"/>
                </a:solidFill>
              </a:rPr>
              <a:t>missionbeachislandreefadventures.com.au</a:t>
            </a:r>
            <a:r>
              <a:rPr lang="en-AU" sz="1200" dirty="0">
                <a:solidFill>
                  <a:schemeClr val="bg1"/>
                </a:solidFill>
              </a:rPr>
              <a:t>/giant-</a:t>
            </a:r>
            <a:r>
              <a:rPr lang="en-AU" sz="1200" dirty="0" err="1">
                <a:solidFill>
                  <a:schemeClr val="bg1"/>
                </a:solidFill>
              </a:rPr>
              <a:t>clams.html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1517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Giant clams (like coral) share a mutualistic symbiotic relationship with an algae, called zooxanthellae.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5F9466F-EC43-A14D-B78D-A1937D9FC0B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7" r="203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03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algae live in </a:t>
            </a:r>
            <a:br>
              <a:rPr lang="en-US" dirty="0"/>
            </a:br>
            <a:r>
              <a:rPr lang="en-US" dirty="0"/>
              <a:t>the clams mantle and carry out photosynthesis. </a:t>
            </a:r>
          </a:p>
          <a:p>
            <a:r>
              <a:rPr lang="en-US" sz="3200" dirty="0"/>
              <a:t>A </a:t>
            </a:r>
            <a:r>
              <a:rPr lang="en-US" sz="3200" dirty="0" smtClean="0"/>
              <a:t>byproduct </a:t>
            </a:r>
            <a:r>
              <a:rPr lang="en-US" sz="3200" dirty="0"/>
              <a:t>of photosynthesis is </a:t>
            </a:r>
            <a:r>
              <a:rPr lang="en-US" sz="3200" dirty="0" smtClean="0"/>
              <a:t>oxygen</a:t>
            </a:r>
            <a:r>
              <a:rPr lang="en-US" sz="3200" dirty="0"/>
              <a:t>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B004B9B-6276-CD47-A9E5-CC4C1F053D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5" r="1810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95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 </a:t>
            </a:r>
            <a:r>
              <a:rPr lang="en-US" sz="3200" dirty="0" smtClean="0"/>
              <a:t>stress </a:t>
            </a:r>
            <a:r>
              <a:rPr lang="en-US" sz="3200" dirty="0"/>
              <a:t>event, such as a marine heat wave, causes the zooxanthellae to produce toxic levels of oxygen. They are then expelled by the clam.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F7AE138-F453-1E4C-8358-9C146EE9D7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80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C6E650-4E1D-B54C-AC8A-3B17A1B41E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60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Without their </a:t>
            </a:r>
            <a:r>
              <a:rPr lang="en-US" sz="3200" dirty="0" err="1"/>
              <a:t>colourful</a:t>
            </a:r>
            <a:r>
              <a:rPr lang="en-US" sz="3200" dirty="0"/>
              <a:t> zooxanthellae, the </a:t>
            </a:r>
            <a:br>
              <a:rPr lang="en-US" sz="3200" dirty="0"/>
            </a:br>
            <a:r>
              <a:rPr lang="en-US" sz="3200" dirty="0"/>
              <a:t>mantle tissue is </a:t>
            </a:r>
            <a:br>
              <a:rPr lang="en-US" sz="3200" dirty="0"/>
            </a:br>
            <a:r>
              <a:rPr lang="en-US" sz="3200" dirty="0"/>
              <a:t>transparent. Making the clam appear ‘bleached’. </a:t>
            </a:r>
          </a:p>
        </p:txBody>
      </p:sp>
      <p:pic>
        <p:nvPicPr>
          <p:cNvPr id="7" name="Picture 2" descr="Giant Clams - REEF EXPRESS">
            <a:extLst>
              <a:ext uri="{FF2B5EF4-FFF2-40B4-BE49-F238E27FC236}">
                <a16:creationId xmlns:a16="http://schemas.microsoft.com/office/drawing/2014/main" id="{F84B282D-D954-9446-B4BF-7332C6C9A54A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" r="18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981E39F-C0C9-B94D-9BC9-1777D4E8D484}"/>
              </a:ext>
            </a:extLst>
          </p:cNvPr>
          <p:cNvSpPr/>
          <p:nvPr/>
        </p:nvSpPr>
        <p:spPr>
          <a:xfrm>
            <a:off x="6286500" y="5858933"/>
            <a:ext cx="50249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https://</a:t>
            </a:r>
            <a:r>
              <a:rPr lang="en-AU" sz="1200" dirty="0" err="1">
                <a:solidFill>
                  <a:schemeClr val="bg1"/>
                </a:solidFill>
              </a:rPr>
              <a:t>missionbeachislandreefadventures.com.au</a:t>
            </a:r>
            <a:r>
              <a:rPr lang="en-AU" sz="1200" dirty="0">
                <a:solidFill>
                  <a:schemeClr val="bg1"/>
                </a:solidFill>
              </a:rPr>
              <a:t>/giant-</a:t>
            </a:r>
            <a:r>
              <a:rPr lang="en-AU" sz="1200" dirty="0" err="1">
                <a:solidFill>
                  <a:schemeClr val="bg1"/>
                </a:solidFill>
              </a:rPr>
              <a:t>clams.html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57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temperature cools, and the clam is still alive, the zooxanthellae returns </a:t>
            </a:r>
            <a:r>
              <a:rPr lang="en-US" dirty="0">
                <a:sym typeface="Wingdings" panose="05000000000000000000" pitchFamily="2" charset="2"/>
              </a:rPr>
              <a:t>.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FFA2C-2A8D-8249-87CB-D147349C668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99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</a:rPr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2020923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8BBF-2EFD-F344-8D59-35C47688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B9A4-E0B0-2147-9384-250CF8254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580061" cy="5594349"/>
          </a:xfrm>
        </p:spPr>
        <p:txBody>
          <a:bodyPr/>
          <a:lstStyle/>
          <a:p>
            <a:r>
              <a:rPr lang="en-US" dirty="0"/>
              <a:t>Anemonefish are hermaphrodites</a:t>
            </a:r>
            <a:r>
              <a:rPr lang="en-US" i="1" dirty="0"/>
              <a:t>.</a:t>
            </a:r>
          </a:p>
          <a:p>
            <a:r>
              <a:rPr lang="en-US" dirty="0"/>
              <a:t>What does this mean?</a:t>
            </a:r>
            <a:endParaRPr lang="en-US" sz="28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2979B-7DD4-7141-A4D7-F2392571B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2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means they produce both male and female gametes (at different stages in their life).</a:t>
            </a:r>
          </a:p>
          <a:p>
            <a:r>
              <a:rPr lang="en-US" sz="3200" dirty="0"/>
              <a:t>Hermaphroditism is very common in fish.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7165FE3-6B88-0A4A-B2AD-87514ABDCF9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1" t="1836" r="18851" b="281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154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CC671-C48D-B24E-BA9F-F6F38E1A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0C75-AFB4-BB49-8695-04199EE52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 biggest anemonefish</a:t>
            </a:r>
            <a:br>
              <a:rPr lang="en-US" sz="3200" dirty="0"/>
            </a:br>
            <a:r>
              <a:rPr lang="en-US" sz="3200" dirty="0"/>
              <a:t>is always the female, and the second largest is the breeding male. </a:t>
            </a:r>
          </a:p>
          <a:p>
            <a:r>
              <a:rPr lang="en-US" sz="3200" dirty="0"/>
              <a:t>All of the other fish are subordinate males (who don’t breed).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97C6BCA-0AB1-A742-BA11-17E30EB6C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373" r="25597" b="137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A24B7A-22BF-7340-BB7F-DEC298FA2E70}"/>
              </a:ext>
            </a:extLst>
          </p:cNvPr>
          <p:cNvSpPr txBox="1"/>
          <p:nvPr/>
        </p:nvSpPr>
        <p:spPr>
          <a:xfrm>
            <a:off x="9366249" y="4779652"/>
            <a:ext cx="113771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Female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06307-5DC0-174A-A5C4-59D4EEA3A284}"/>
              </a:ext>
            </a:extLst>
          </p:cNvPr>
          <p:cNvSpPr txBox="1"/>
          <p:nvPr/>
        </p:nvSpPr>
        <p:spPr>
          <a:xfrm>
            <a:off x="6584883" y="2800894"/>
            <a:ext cx="1054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Male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A96018-3BE6-F44B-90A5-418DF8E37596}"/>
              </a:ext>
            </a:extLst>
          </p:cNvPr>
          <p:cNvSpPr txBox="1"/>
          <p:nvPr/>
        </p:nvSpPr>
        <p:spPr>
          <a:xfrm>
            <a:off x="9136507" y="714326"/>
            <a:ext cx="15971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Subordinate male</a:t>
            </a:r>
          </a:p>
        </p:txBody>
      </p:sp>
    </p:spTree>
    <p:extLst>
      <p:ext uri="{BB962C8B-B14F-4D97-AF65-F5344CB8AC3E}">
        <p14:creationId xmlns:p14="http://schemas.microsoft.com/office/powerpoint/2010/main" val="29977527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CC671-C48D-B24E-BA9F-F6F38E1A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0C75-AFB4-BB49-8695-04199EE52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When the female dies, </a:t>
            </a:r>
            <a:br>
              <a:rPr lang="en-US" sz="3200" dirty="0"/>
            </a:br>
            <a:r>
              <a:rPr lang="en-US" sz="3200" dirty="0"/>
              <a:t>her male partner turns into </a:t>
            </a:r>
            <a:br>
              <a:rPr lang="en-US" sz="3200" dirty="0"/>
            </a:br>
            <a:r>
              <a:rPr lang="en-US" sz="3200" dirty="0"/>
              <a:t>a female, and the next largest male becomes the breeding male.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97C6BCA-0AB1-A742-BA11-17E30EB6C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373" r="25597" b="137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A24B7A-22BF-7340-BB7F-DEC298FA2E70}"/>
              </a:ext>
            </a:extLst>
          </p:cNvPr>
          <p:cNvSpPr txBox="1"/>
          <p:nvPr/>
        </p:nvSpPr>
        <p:spPr>
          <a:xfrm>
            <a:off x="9366249" y="4779652"/>
            <a:ext cx="113771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Female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06307-5DC0-174A-A5C4-59D4EEA3A284}"/>
              </a:ext>
            </a:extLst>
          </p:cNvPr>
          <p:cNvSpPr txBox="1"/>
          <p:nvPr/>
        </p:nvSpPr>
        <p:spPr>
          <a:xfrm>
            <a:off x="6584883" y="2800894"/>
            <a:ext cx="1054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Male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A96018-3BE6-F44B-90A5-418DF8E37596}"/>
              </a:ext>
            </a:extLst>
          </p:cNvPr>
          <p:cNvSpPr txBox="1"/>
          <p:nvPr/>
        </p:nvSpPr>
        <p:spPr>
          <a:xfrm>
            <a:off x="9136507" y="714326"/>
            <a:ext cx="15971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Subordinate male</a:t>
            </a:r>
          </a:p>
        </p:txBody>
      </p:sp>
    </p:spTree>
    <p:extLst>
      <p:ext uri="{BB962C8B-B14F-4D97-AF65-F5344CB8AC3E}">
        <p14:creationId xmlns:p14="http://schemas.microsoft.com/office/powerpoint/2010/main" val="39979778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Flat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>
                <a:solidFill>
                  <a:schemeClr val="bg1"/>
                </a:solidFill>
              </a:rPr>
              <a:t>Butterflyfish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27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10DD39-258A-8546-AEA2-91871A7B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A3481-4705-C24D-BAD6-51E2D0FAE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Did you see any butterflyfish with a fake eye spot?</a:t>
            </a:r>
          </a:p>
          <a:p>
            <a:r>
              <a:rPr lang="en-US" dirty="0">
                <a:solidFill>
                  <a:schemeClr val="bg1"/>
                </a:solidFill>
              </a:rPr>
              <a:t>What is the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reason for the fake eye spot?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936EC30-35A3-C640-AA7E-41415126FE7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7" r="14207"/>
          <a:stretch/>
        </p:blipFill>
        <p:spPr>
          <a:prstGeom prst="rect">
            <a:avLst/>
          </a:prstGeom>
        </p:spPr>
      </p:pic>
      <p:sp>
        <p:nvSpPr>
          <p:cNvPr id="5" name="Arrow: Up 5">
            <a:extLst>
              <a:ext uri="{FF2B5EF4-FFF2-40B4-BE49-F238E27FC236}">
                <a16:creationId xmlns:a16="http://schemas.microsoft.com/office/drawing/2014/main" id="{CC5C8D3E-945C-A646-9359-EEC52F89948F}"/>
              </a:ext>
            </a:extLst>
          </p:cNvPr>
          <p:cNvSpPr/>
          <p:nvPr/>
        </p:nvSpPr>
        <p:spPr>
          <a:xfrm rot="12627839">
            <a:off x="6808241" y="2531745"/>
            <a:ext cx="835152" cy="1122394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1016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10DD39-258A-8546-AEA2-91871A7B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A3481-4705-C24D-BAD6-51E2D0FAE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avoid</a:t>
            </a:r>
            <a:br>
              <a:rPr lang="en-US" dirty="0"/>
            </a:br>
            <a:r>
              <a:rPr lang="en-US" dirty="0"/>
              <a:t>predation.</a:t>
            </a:r>
          </a:p>
          <a:p>
            <a:r>
              <a:rPr lang="en-US" sz="3200" dirty="0"/>
              <a:t>Designed to trick </a:t>
            </a:r>
            <a:br>
              <a:rPr lang="en-US" sz="3200" dirty="0"/>
            </a:br>
            <a:r>
              <a:rPr lang="en-US" sz="3200" dirty="0"/>
              <a:t>their predators about the location of their head.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936EC30-35A3-C640-AA7E-41415126FE7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7" r="14207"/>
          <a:stretch/>
        </p:blipFill>
        <p:spPr>
          <a:prstGeom prst="rect">
            <a:avLst/>
          </a:prstGeom>
        </p:spPr>
      </p:pic>
      <p:sp>
        <p:nvSpPr>
          <p:cNvPr id="5" name="Arrow: Up 5">
            <a:extLst>
              <a:ext uri="{FF2B5EF4-FFF2-40B4-BE49-F238E27FC236}">
                <a16:creationId xmlns:a16="http://schemas.microsoft.com/office/drawing/2014/main" id="{CC5C8D3E-945C-A646-9359-EEC52F89948F}"/>
              </a:ext>
            </a:extLst>
          </p:cNvPr>
          <p:cNvSpPr/>
          <p:nvPr/>
        </p:nvSpPr>
        <p:spPr>
          <a:xfrm rot="12627839">
            <a:off x="6808241" y="2531745"/>
            <a:ext cx="835152" cy="1122394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52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 we visited as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part of your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excursion.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962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49D8B4-8BE4-F748-B6E7-859B79336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62BE8-2FF7-624D-B036-AAB9B7E5C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Did you see </a:t>
            </a:r>
            <a:br>
              <a:rPr lang="en-US" dirty="0"/>
            </a:br>
            <a:r>
              <a:rPr lang="en-US" dirty="0"/>
              <a:t>what the butterflyfish were eating?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C6FA360-DEA4-9745-8D64-894F4ABABA7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r="1858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697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7AA33-9192-FD4E-8F67-9F8FD92A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33BAB-CE07-2348-A40C-30DC3672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Some eat tiny invertebrates.</a:t>
            </a:r>
          </a:p>
          <a:p>
            <a:pPr>
              <a:spcAft>
                <a:spcPts val="1800"/>
              </a:spcAft>
            </a:pPr>
            <a:r>
              <a:rPr lang="en-US" dirty="0"/>
              <a:t> Or pluck off bits of larger organisms, such as the tube feet of echinoderms.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151E83F-0AAE-2C41-9A44-5EED838B6E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324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feed </a:t>
            </a:r>
            <a:br>
              <a:rPr lang="en-US" dirty="0"/>
            </a:br>
            <a:r>
              <a:rPr lang="en-US" dirty="0"/>
              <a:t>directly on living coral polyps.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447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E6CAC-4679-1848-98AB-5E36F61E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7743" r="-1" b="22397"/>
          <a:stretch/>
        </p:blipFill>
        <p:spPr>
          <a:xfrm>
            <a:off x="0" y="0"/>
            <a:ext cx="12192000" cy="68744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Grazing </a:t>
            </a:r>
            <a:r>
              <a:rPr lang="en-US" sz="5400" dirty="0" smtClean="0">
                <a:solidFill>
                  <a:schemeClr val="bg1"/>
                </a:solidFill>
              </a:rPr>
              <a:t>herbivores</a:t>
            </a:r>
            <a:r>
              <a:rPr lang="en-US" sz="5400" dirty="0">
                <a:solidFill>
                  <a:schemeClr val="bg1"/>
                </a:solidFill>
              </a:rPr>
              <a:t/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Parrotfish / Surgeonfish / Rabbitfish / </a:t>
            </a:r>
            <a:r>
              <a:rPr lang="en-US" sz="2000" dirty="0" err="1">
                <a:solidFill>
                  <a:schemeClr val="bg1"/>
                </a:solidFill>
              </a:rPr>
              <a:t>Unicornfish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906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it important to have grazing herbivores?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59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keep reefs healthy by eating algae that compete with coral for space.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09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0525FA-44AF-FE48-B746-ACBBB073F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F3F47-757E-B84D-978D-45627F3B8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Algae come in lots </a:t>
            </a:r>
            <a:br>
              <a:rPr lang="en-US" dirty="0"/>
            </a:br>
            <a:r>
              <a:rPr lang="en-US" dirty="0"/>
              <a:t>of different sizes </a:t>
            </a:r>
            <a:br>
              <a:rPr lang="en-US" dirty="0"/>
            </a:br>
            <a:r>
              <a:rPr lang="en-US" dirty="0"/>
              <a:t>and </a:t>
            </a:r>
            <a:r>
              <a:rPr lang="en-US" dirty="0" err="1"/>
              <a:t>colours</a:t>
            </a:r>
            <a:r>
              <a:rPr lang="en-US" dirty="0"/>
              <a:t>.</a:t>
            </a:r>
          </a:p>
          <a:p>
            <a:r>
              <a:rPr lang="en-US" dirty="0"/>
              <a:t>What </a:t>
            </a:r>
            <a:r>
              <a:rPr lang="en-US" dirty="0" err="1"/>
              <a:t>colour</a:t>
            </a:r>
            <a:r>
              <a:rPr lang="en-US" dirty="0"/>
              <a:t> and size is brown macroalgae?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E962C02-3FBA-1645-9802-375F138C549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r="1388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117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0525FA-44AF-FE48-B746-ACBBB073F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F3F47-757E-B84D-978D-45627F3B8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Brown and large.</a:t>
            </a:r>
          </a:p>
          <a:p>
            <a:r>
              <a:rPr lang="en-US" i="1" dirty="0"/>
              <a:t>Macro </a:t>
            </a:r>
            <a:r>
              <a:rPr lang="en-US" dirty="0"/>
              <a:t>means</a:t>
            </a:r>
            <a:r>
              <a:rPr lang="en-US" i="1" dirty="0"/>
              <a:t> ‘</a:t>
            </a:r>
            <a:r>
              <a:rPr lang="en-US" dirty="0"/>
              <a:t>large’.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E2E8360-896A-D041-B614-6F212702ACD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r="1388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353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0525FA-44AF-FE48-B746-ACBBB073F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F3F47-757E-B84D-978D-45627F3B8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Parrotfish </a:t>
            </a:r>
            <a:br>
              <a:rPr lang="en-US" dirty="0"/>
            </a:br>
            <a:r>
              <a:rPr lang="en-US" dirty="0"/>
              <a:t>and surgeonfish poop lots! </a:t>
            </a:r>
          </a:p>
          <a:p>
            <a:r>
              <a:rPr lang="en-US" dirty="0"/>
              <a:t>Their feeding </a:t>
            </a:r>
            <a:r>
              <a:rPr lang="en-US" dirty="0" smtClean="0"/>
              <a:t>strategies </a:t>
            </a:r>
            <a:r>
              <a:rPr lang="en-US" dirty="0"/>
              <a:t>create much of the sand around a reef.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601B86F-7F9D-4B47-9CE8-B869C49BDBC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767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Did you count the number of poops from a grazing herbivore? </a:t>
            </a:r>
          </a:p>
          <a:p>
            <a:r>
              <a:rPr lang="en-US" dirty="0"/>
              <a:t>What type of algae were they eating?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75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40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01209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>
                <a:solidFill>
                  <a:schemeClr val="bg1"/>
                </a:solidFill>
              </a:rPr>
              <a:t>Cods and groupers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707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6B1902-A9B6-AF45-96A7-47F8D6D6D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7B091-C33A-AD44-B4F3-E992649FD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Are Queensland grouper, potato cod and barramundi cod protected in the Great Barrier Reef Marine Park?  </a:t>
            </a:r>
          </a:p>
          <a:p>
            <a:r>
              <a:rPr lang="en-US" dirty="0" smtClean="0"/>
              <a:t>Yes.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072ACEC-B08C-404B-9F85-9DB1ABB5A69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9" r="1785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097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D0C8E6-D03D-7B44-8696-6C503249A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What should you do if you catch one?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346D8-D5B7-F249-AD0F-15D6DB6A1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52</a:t>
            </a:fld>
            <a:endParaRPr lang="en-US" dirty="0"/>
          </a:p>
        </p:txBody>
      </p:sp>
      <p:pic>
        <p:nvPicPr>
          <p:cNvPr id="5" name="Picture 2" descr="7 Tips on How to Catch Big Grouper - Reel Pursuits">
            <a:extLst>
              <a:ext uri="{FF2B5EF4-FFF2-40B4-BE49-F238E27FC236}">
                <a16:creationId xmlns:a16="http://schemas.microsoft.com/office/drawing/2014/main" id="{04419012-8482-CA45-93DA-FF1423DA91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9" b="6482"/>
          <a:stretch/>
        </p:blipFill>
        <p:spPr bwMode="auto">
          <a:xfrm>
            <a:off x="1015999" y="1555404"/>
            <a:ext cx="10160001" cy="455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5E1EB8-7EF6-7C4B-9189-5BAA6B84CB0C}"/>
              </a:ext>
            </a:extLst>
          </p:cNvPr>
          <p:cNvSpPr txBox="1"/>
          <p:nvPr/>
        </p:nvSpPr>
        <p:spPr>
          <a:xfrm>
            <a:off x="7404851" y="2106623"/>
            <a:ext cx="3056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400" b="1" dirty="0" smtClean="0">
                <a:solidFill>
                  <a:schemeClr val="tx2"/>
                </a:solidFill>
              </a:rPr>
              <a:t>Not this!</a:t>
            </a:r>
            <a:endParaRPr lang="en-AU" sz="4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420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492BB3-2952-8D47-823D-557A25455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018670"/>
          </a:xfrm>
        </p:spPr>
        <p:txBody>
          <a:bodyPr/>
          <a:lstStyle/>
          <a:p>
            <a:pPr algn="ctr"/>
            <a:r>
              <a:rPr lang="en-US" dirty="0"/>
              <a:t> Use best practice methods to release it.</a:t>
            </a:r>
            <a:br>
              <a:rPr lang="en-US" dirty="0"/>
            </a:br>
            <a:r>
              <a:rPr lang="en-US" dirty="0"/>
              <a:t>E.g. avoid lifting into the boat.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01B36-E684-EF4A-8D52-D572CC7E0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24947-801B-2A4D-AB6B-218D5C71A3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t="26133" b="15631"/>
          <a:stretch/>
        </p:blipFill>
        <p:spPr>
          <a:xfrm>
            <a:off x="515937" y="1780672"/>
            <a:ext cx="11160125" cy="436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83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Coral trout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342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Lots of people like to eat coral trout.</a:t>
            </a:r>
          </a:p>
          <a:p>
            <a:pPr algn="ctr">
              <a:spcAft>
                <a:spcPts val="1800"/>
              </a:spcAft>
            </a:pPr>
            <a:r>
              <a:rPr lang="en-US" sz="4400" dirty="0"/>
              <a:t>What is the legal size of a coral trout?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9E46DBC-E6A8-5C47-81FC-9AA616B245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2" t="1961" r="20585" b="196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871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legal size for </a:t>
            </a:r>
            <a:br>
              <a:rPr lang="en-US" dirty="0"/>
            </a:br>
            <a:r>
              <a:rPr lang="en-US" dirty="0"/>
              <a:t>a coral trout </a:t>
            </a:r>
            <a:r>
              <a:rPr lang="en-US" dirty="0" smtClean="0"/>
              <a:t>is 38cm</a:t>
            </a:r>
            <a:r>
              <a:rPr lang="en-US" dirty="0"/>
              <a:t>.</a:t>
            </a:r>
          </a:p>
          <a:p>
            <a:r>
              <a:rPr lang="en-US" dirty="0"/>
              <a:t>What penalties </a:t>
            </a:r>
            <a:br>
              <a:rPr lang="en-US" dirty="0"/>
            </a:br>
            <a:r>
              <a:rPr lang="en-US" dirty="0"/>
              <a:t>apply for keeping undersize fish?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827E071-F7B4-1541-935D-E577B0FF71C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1" t="1433" r="17396" b="143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227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Fines of hundreds </a:t>
            </a:r>
            <a:br>
              <a:rPr lang="en-US" dirty="0"/>
            </a:br>
            <a:r>
              <a:rPr lang="en-US" dirty="0"/>
              <a:t>to thousands </a:t>
            </a:r>
            <a:br>
              <a:rPr lang="en-US" dirty="0"/>
            </a:br>
            <a:r>
              <a:rPr lang="en-US" dirty="0"/>
              <a:t>of dollars.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D43CF37-04E8-AC44-A1FF-60D9E349833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991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it bad </a:t>
            </a:r>
            <a:br>
              <a:rPr lang="en-US" dirty="0"/>
            </a:br>
            <a:r>
              <a:rPr lang="en-US" dirty="0"/>
              <a:t>to eat extra-large reef fish?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E8AF31F-323B-3549-A56A-650FF59DF2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r="1836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498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risk getting very sick with ciguatera poisoning.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750D960-CF57-CA4C-99FC-E99E5A4D96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7" r="1389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64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69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Maori wrasse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also called </a:t>
            </a:r>
            <a:r>
              <a:rPr lang="en-AU" sz="2000" dirty="0" err="1">
                <a:solidFill>
                  <a:schemeClr val="bg1"/>
                </a:solidFill>
              </a:rPr>
              <a:t>humphead</a:t>
            </a:r>
            <a:r>
              <a:rPr lang="en-AU" sz="2000" dirty="0">
                <a:solidFill>
                  <a:schemeClr val="bg1"/>
                </a:solidFill>
              </a:rPr>
              <a:t> wrasse or Napoleon wrasse.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920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333D92-146A-4B47-B12D-E63518486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11F8-F17F-004D-A3CF-E7F271AAD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Maori wrasse live?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E63654C-BECC-FE45-B55D-48E0F37FA1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7" r="1389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366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Maori wrasse live </a:t>
            </a:r>
            <a:br>
              <a:rPr lang="en-US" dirty="0"/>
            </a:br>
            <a:r>
              <a:rPr lang="en-US" dirty="0"/>
              <a:t>on the Reef and occupy limited</a:t>
            </a:r>
            <a:br>
              <a:rPr lang="en-US" dirty="0"/>
            </a:br>
            <a:r>
              <a:rPr lang="en-US" dirty="0"/>
              <a:t>home ranges.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F706185-8934-1441-949E-F16D672C0C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7" t="4124" r="19594" b="274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</p:spTree>
    <p:extLst>
      <p:ext uri="{BB962C8B-B14F-4D97-AF65-F5344CB8AC3E}">
        <p14:creationId xmlns:p14="http://schemas.microsoft.com/office/powerpoint/2010/main" val="13498150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Adults swim across the reefs during the day, resting at night in caves and under coral ledges.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23D6396-A8F6-254C-B64D-DAADC03B5B9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7" t="2933" r="19480" b="355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511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88C778-3506-3742-95E1-2C1FC336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09694-F2D5-924A-96D3-8391C748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</a:t>
            </a:r>
            <a:br>
              <a:rPr lang="en-US" dirty="0"/>
            </a:br>
            <a:r>
              <a:rPr lang="en-US" dirty="0"/>
              <a:t>if people touch</a:t>
            </a:r>
            <a:br>
              <a:rPr lang="en-US" dirty="0"/>
            </a:br>
            <a:r>
              <a:rPr lang="en-US" dirty="0"/>
              <a:t>a Maori wrasse</a:t>
            </a:r>
            <a:br>
              <a:rPr lang="en-US" dirty="0"/>
            </a:br>
            <a:r>
              <a:rPr lang="en-US" dirty="0"/>
              <a:t>and remove its protective coating</a:t>
            </a:r>
            <a:br>
              <a:rPr lang="en-US" dirty="0"/>
            </a:br>
            <a:r>
              <a:rPr lang="en-US" dirty="0"/>
              <a:t>of fish mucus?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3393DF8-654A-1744-9204-1FDD1546A83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2" r="1389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867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D02077F-A28A-5A49-95A0-0D717940E5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can </a:t>
            </a:r>
            <a:br>
              <a:rPr lang="en-US" dirty="0"/>
            </a:br>
            <a:r>
              <a:rPr lang="en-US" dirty="0"/>
              <a:t>get sick.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21607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Sea turtles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427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334CB5-26CE-D84F-A1C7-AE426C7F7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many sea turtles pictured below are </a:t>
            </a:r>
            <a:br>
              <a:rPr lang="en-US" dirty="0"/>
            </a:br>
            <a:r>
              <a:rPr lang="en-US" dirty="0"/>
              <a:t>threatened with extinction?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5DFB7-BE50-784C-8F25-D4FB0B20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DB4FF3-44EA-744E-A663-A82F7DD2D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682" y="1646210"/>
            <a:ext cx="7354636" cy="4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886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Some turtles migrate long distances, hitch-hiking rides in ocean currents such as the East Australian Current and ocean gyres.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073B92-8972-984A-8B16-58BB3E9BB1A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r="1732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323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185C9D-2F04-EC46-A27B-0095E262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77061-7A34-2F4B-8123-98DC0BD1E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For example, turtles nesting in New Caledonia were found feeding on Heron Island, and turtles nesting on Heron Island were found feeding in New Caledonia!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AE041D6-FD7B-2F47-8458-E6A68B7A4CC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25639" r="2563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90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7EC4FAC-D3D3-C140-9628-A37463462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i="1" dirty="0"/>
              <a:t>Eye on the Reef</a:t>
            </a:r>
            <a:br>
              <a:rPr lang="en-AU" i="1" dirty="0"/>
            </a:br>
            <a:r>
              <a:rPr lang="en-AU" dirty="0"/>
              <a:t>Rapid Monitoring survey</a:t>
            </a:r>
          </a:p>
          <a:p>
            <a:r>
              <a:rPr lang="en-AU" sz="3200" b="1" dirty="0">
                <a:solidFill>
                  <a:schemeClr val="accent2"/>
                </a:solidFill>
              </a:rPr>
              <a:t>10 MINUTE TIMED SWIM</a:t>
            </a:r>
          </a:p>
        </p:txBody>
      </p:sp>
    </p:spTree>
    <p:extLst>
      <p:ext uri="{BB962C8B-B14F-4D97-AF65-F5344CB8AC3E}">
        <p14:creationId xmlns:p14="http://schemas.microsoft.com/office/powerpoint/2010/main" val="18566443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do sea </a:t>
            </a:r>
            <a:br>
              <a:rPr lang="en-US" sz="4400" dirty="0"/>
            </a:br>
            <a:r>
              <a:rPr lang="en-US" sz="4400" dirty="0"/>
              <a:t>turtles eat that look like jellyfish?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612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Plastic </a:t>
            </a:r>
            <a:br>
              <a:rPr lang="en-US" dirty="0"/>
            </a:br>
            <a:r>
              <a:rPr lang="en-US" dirty="0" smtClean="0"/>
              <a:t>bags.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238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nets fish on: marine rubbish threatens northern Australian turtles">
            <a:extLst>
              <a:ext uri="{FF2B5EF4-FFF2-40B4-BE49-F238E27FC236}">
                <a16:creationId xmlns:a16="http://schemas.microsoft.com/office/drawing/2014/main" id="{39E02A60-05E0-47FA-B9CB-6C4116906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C5DB7-ED2A-43D8-A1D9-B040B9E72EDC}"/>
              </a:ext>
            </a:extLst>
          </p:cNvPr>
          <p:cNvSpPr txBox="1"/>
          <p:nvPr/>
        </p:nvSpPr>
        <p:spPr>
          <a:xfrm>
            <a:off x="0" y="6581001"/>
            <a:ext cx="5431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</a:rPr>
              <a:t>AAP Image/Department of the Environment and Heritage/Melbourne Zoo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761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</a:t>
            </a:r>
            <a:br>
              <a:rPr lang="en-US" dirty="0"/>
            </a:br>
            <a:r>
              <a:rPr lang="en-US" dirty="0"/>
              <a:t>kilograms of plastic are there for every kilogram of plankton in the Great Pacific Garbage Patch? </a:t>
            </a:r>
          </a:p>
        </p:txBody>
      </p:sp>
      <p:pic>
        <p:nvPicPr>
          <p:cNvPr id="8" name="Picture 2" descr="It's estimated that between 1.15 to 2.41 million tonnes of plastic are entering the ocean each year.">
            <a:extLst>
              <a:ext uri="{FF2B5EF4-FFF2-40B4-BE49-F238E27FC236}">
                <a16:creationId xmlns:a16="http://schemas.microsoft.com/office/drawing/2014/main" id="{516785BB-92AE-0844-88A3-57319F7BCA61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5" r="2029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7161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DC8DA81-149D-5A47-B400-B959B5647F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6kg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98429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Sharks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455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32EF79-14F3-D94B-AF8E-CC6BBF271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chromosomes </a:t>
            </a:r>
            <a:br>
              <a:rPr lang="en-US" dirty="0"/>
            </a:br>
            <a:r>
              <a:rPr lang="en-US" dirty="0"/>
              <a:t>does a great white shark have?</a:t>
            </a:r>
            <a:endParaRPr lang="en-US" sz="2800" dirty="0"/>
          </a:p>
        </p:txBody>
      </p:sp>
      <p:pic>
        <p:nvPicPr>
          <p:cNvPr id="9" name="Picture 2" descr="Shark Mystery: Where Have South Africa's Great Whites Gone? - Conservation  Action Trust">
            <a:extLst>
              <a:ext uri="{FF2B5EF4-FFF2-40B4-BE49-F238E27FC236}">
                <a16:creationId xmlns:a16="http://schemas.microsoft.com/office/drawing/2014/main" id="{21DB300B-DC45-1E43-B0DC-D80497F37247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0" r="17120"/>
          <a:stretch/>
        </p:blipFill>
        <p:spPr bwMode="auto">
          <a:xfrm>
            <a:off x="6286500" y="549274"/>
            <a:ext cx="5389563" cy="55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5A6749-BF32-E242-BFC6-85F0850B984F}"/>
              </a:ext>
            </a:extLst>
          </p:cNvPr>
          <p:cNvSpPr/>
          <p:nvPr/>
        </p:nvSpPr>
        <p:spPr>
          <a:xfrm>
            <a:off x="6286500" y="5848696"/>
            <a:ext cx="16177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Image: Chris Fallows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981042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41 pairs.</a:t>
            </a:r>
            <a:endParaRPr lang="en-US" i="1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94720F9-9D1B-FF42-BC5F-278328183CE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1869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790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0D3E1E-36E9-1C47-8BF4-4E0ADFFB7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Quiz time!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30 questions. Answers are </a:t>
            </a:r>
            <a:br>
              <a:rPr lang="en-US" sz="4400" dirty="0"/>
            </a:br>
            <a:r>
              <a:rPr lang="en-US" sz="4400" dirty="0"/>
              <a:t>provided at the end.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3702C4-1A6F-904B-8D1E-E9FE2AC8B1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358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007C5D-DC9A-BA4F-AAE4-825662A6AA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8" r="10445" b="32512"/>
          <a:stretch/>
        </p:blipFill>
        <p:spPr>
          <a:xfrm>
            <a:off x="917804" y="2259649"/>
            <a:ext cx="9980090" cy="243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96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Have you got your data ready?</a:t>
            </a:r>
            <a:endParaRPr lang="en-US" sz="1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D374AA-3AC3-344D-9D6E-D85E611E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639" y="1278238"/>
            <a:ext cx="10548721" cy="488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532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Read to answer the next question.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34C6C-A62C-CB46-A6E2-CB0079A82F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94" b="56319"/>
          <a:stretch/>
        </p:blipFill>
        <p:spPr>
          <a:xfrm>
            <a:off x="602932" y="1792163"/>
            <a:ext cx="5997555" cy="36807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16959-F0D9-EF46-94C3-00E0A6D3A3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680" r="47494"/>
          <a:stretch/>
        </p:blipFill>
        <p:spPr>
          <a:xfrm>
            <a:off x="6600487" y="1805671"/>
            <a:ext cx="4651632" cy="36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4768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126826-6C5A-CF4F-B4F1-6161136F3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87" b="33700"/>
          <a:stretch/>
        </p:blipFill>
        <p:spPr>
          <a:xfrm>
            <a:off x="914797" y="2684736"/>
            <a:ext cx="10362405" cy="211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516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F644D-7EA3-D946-973A-5057B46C0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4" b="27572"/>
          <a:stretch/>
        </p:blipFill>
        <p:spPr>
          <a:xfrm>
            <a:off x="1113950" y="2023184"/>
            <a:ext cx="9964100" cy="321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4199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A66A29-8DD0-3740-9242-5887B123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019" y="2154725"/>
            <a:ext cx="10398461" cy="28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0436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815D3-7388-674A-A3F3-1A68943F2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28" y="1924310"/>
            <a:ext cx="10753111" cy="34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1449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E06703-F54A-874A-93A7-F779A73C2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4" y="2031643"/>
            <a:ext cx="10596332" cy="320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0812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BAE0CE-6531-0541-A920-E95D780357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52"/>
          <a:stretch/>
        </p:blipFill>
        <p:spPr>
          <a:xfrm>
            <a:off x="7070376" y="2069965"/>
            <a:ext cx="4293027" cy="300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59D280-3CD3-7547-A824-84B9829823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471"/>
          <a:stretch/>
        </p:blipFill>
        <p:spPr>
          <a:xfrm>
            <a:off x="887591" y="2069965"/>
            <a:ext cx="5541031" cy="34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8642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230D21-6289-B34C-84FD-C7BB0EC88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7" y="1957489"/>
            <a:ext cx="10820906" cy="3350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279740-AEFD-6242-AFA0-53C55CC2B754}"/>
              </a:ext>
            </a:extLst>
          </p:cNvPr>
          <p:cNvSpPr txBox="1"/>
          <p:nvPr/>
        </p:nvSpPr>
        <p:spPr>
          <a:xfrm>
            <a:off x="1133498" y="3700024"/>
            <a:ext cx="31272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Hawksbill </a:t>
            </a:r>
            <a:r>
              <a:rPr lang="en-AU" sz="2000" b="1" dirty="0" smtClean="0">
                <a:latin typeface="Arial Rounded MT Bold" panose="020F0704030504030204" pitchFamily="34" charset="0"/>
              </a:rPr>
              <a:t>turtle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1323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98052-AF17-C149-BFF7-07CD1DD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17" y="2113671"/>
            <a:ext cx="10225965" cy="303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10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533375-4204-7642-AEFE-50B4B9EC0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65" y="1696809"/>
            <a:ext cx="10079312" cy="405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55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Because it’s time to upload it to GBRMPA!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0498-7355-1847-AE00-75714BC2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40" y="1667251"/>
            <a:ext cx="10421319" cy="44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8698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B69BF-CFDB-2F49-AAF2-6E6B51B33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89" y="2155895"/>
            <a:ext cx="10246021" cy="295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2664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FA183-150C-974F-AD25-6F04FF43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37" y="1969396"/>
            <a:ext cx="10874325" cy="332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421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94939D-E220-B74C-819E-42C178E61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56" y="1983758"/>
            <a:ext cx="11039706" cy="342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8045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E9B1A7-618B-514C-8E6B-716CCB153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72" y="2024612"/>
            <a:ext cx="10258853" cy="301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0511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1CFD13-4EC6-7644-8509-35503748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36" y="1984636"/>
            <a:ext cx="10943282" cy="329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2167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F9416-15CC-894A-ADAE-B2436198A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04"/>
          <a:stretch/>
        </p:blipFill>
        <p:spPr>
          <a:xfrm>
            <a:off x="624358" y="2026429"/>
            <a:ext cx="6368626" cy="32957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t="22714" b="18630"/>
          <a:stretch/>
        </p:blipFill>
        <p:spPr>
          <a:xfrm>
            <a:off x="6829625" y="2551176"/>
            <a:ext cx="4386802" cy="267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285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3BE18-0B79-C640-BC09-4192B62318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034"/>
          <a:stretch/>
        </p:blipFill>
        <p:spPr>
          <a:xfrm>
            <a:off x="835978" y="1982183"/>
            <a:ext cx="6343369" cy="32957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878" y="1834589"/>
            <a:ext cx="3457973" cy="35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4759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3EAE9-997C-FE40-89C0-6ABBE808DA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418"/>
          <a:stretch/>
        </p:blipFill>
        <p:spPr>
          <a:xfrm>
            <a:off x="672874" y="1926796"/>
            <a:ext cx="6577694" cy="34255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5038" y="2639397"/>
            <a:ext cx="5389331" cy="271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5094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D10AF2-F32A-B34B-ADC2-1CD369E83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902"/>
          <a:stretch/>
        </p:blipFill>
        <p:spPr>
          <a:xfrm>
            <a:off x="726384" y="1969396"/>
            <a:ext cx="6426503" cy="3326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CEA875-34CB-3E41-9122-EF4D9846D7D5}"/>
              </a:ext>
            </a:extLst>
          </p:cNvPr>
          <p:cNvSpPr txBox="1"/>
          <p:nvPr/>
        </p:nvSpPr>
        <p:spPr>
          <a:xfrm>
            <a:off x="6544564" y="4773434"/>
            <a:ext cx="2322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FEMALE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468" b="-74"/>
          <a:stretch/>
        </p:blipFill>
        <p:spPr>
          <a:xfrm>
            <a:off x="6925736" y="2416295"/>
            <a:ext cx="4436363" cy="32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3912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E58E43-0791-4749-B010-7F8612B23F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864"/>
          <a:stretch/>
        </p:blipFill>
        <p:spPr>
          <a:xfrm>
            <a:off x="609610" y="2011680"/>
            <a:ext cx="6471386" cy="32957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13E58D7-FCAB-5649-A8DF-849423B1EDA8}"/>
              </a:ext>
            </a:extLst>
          </p:cNvPr>
          <p:cNvSpPr txBox="1"/>
          <p:nvPr/>
        </p:nvSpPr>
        <p:spPr>
          <a:xfrm>
            <a:off x="1028484" y="3305032"/>
            <a:ext cx="43987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Crown-of-thorns starfish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5916" y="2100328"/>
            <a:ext cx="635508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On the Rapid Monitoring form, in which category would you put this animal?</a:t>
            </a:r>
            <a:endParaRPr lang="en-AU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r="16366"/>
          <a:stretch/>
        </p:blipFill>
        <p:spPr>
          <a:xfrm>
            <a:off x="7168541" y="2362954"/>
            <a:ext cx="3832352" cy="311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31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DDLE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08A1CD"/>
      </a:accent1>
      <a:accent2>
        <a:srgbClr val="4B5EAA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4B5EAA"/>
      </a:hlink>
      <a:folHlink>
        <a:srgbClr val="08A0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PROJ-2005426192-205</_dlc_DocId>
    <_dlc_DocIdUrl xmlns="8ccc4631-9afc-4718-b120-5e2e37a03cc7">
      <Url>http://thedock.gbrmpa.gov.au/sites/Projects/P000462/_layouts/15/DocIdRedir.aspx?ID=PROJ-2005426192-205</Url>
      <Description>PROJ-2005426192-205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012BB0-765B-4858-8027-096363E2F63E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purl.org/dc/dcmitype/"/>
    <ds:schemaRef ds:uri="8ccc4631-9afc-4718-b120-5e2e37a03cc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F50D69D-F233-4A93-9581-F560BDF1DC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6B08DC-B911-4D54-B22A-FBA9858DE81E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7CBA1FB-6E36-4030-924F-E39C10D0FA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4024</Words>
  <Application>Microsoft Office PowerPoint</Application>
  <PresentationFormat>Widescreen</PresentationFormat>
  <Paragraphs>728</Paragraphs>
  <Slides>164</Slides>
  <Notes>133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164</vt:i4>
      </vt:variant>
    </vt:vector>
  </HeadingPairs>
  <TitlesOfParts>
    <vt:vector size="172" baseType="lpstr">
      <vt:lpstr>Arial</vt:lpstr>
      <vt:lpstr>Arial</vt:lpstr>
      <vt:lpstr>Arial Body</vt:lpstr>
      <vt:lpstr>Arial Rounded MT Bold</vt:lpstr>
      <vt:lpstr>Calibri</vt:lpstr>
      <vt:lpstr>Times New Roman</vt:lpstr>
      <vt:lpstr>Wingdings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Have you got your data ready?</vt:lpstr>
      <vt:lpstr>Because it’s time to upload it to GBRMPA!</vt:lpstr>
      <vt:lpstr>This is the website for GBRMPA’s Eye on the Reef. The link to connect is provided at the end of this presentation.</vt:lpstr>
      <vt:lpstr>Login.</vt:lpstr>
      <vt:lpstr>Select ‘Rapid Monitoring Survey’ tab.</vt:lpstr>
      <vt:lpstr>Enter your data.</vt:lpstr>
      <vt:lpstr>If you also completed the (more advanced) 360°survey, complete all questions. Otherwise, leave blank.</vt:lpstr>
      <vt:lpstr>Save! Scroll down to the bottom of the page to ‘Save’.</vt:lpstr>
      <vt:lpstr>Are you ready? Click on the image below to connect.</vt:lpstr>
      <vt:lpstr>PowerPoint Presentation</vt:lpstr>
      <vt:lpstr>PowerPoint Presentation</vt:lpstr>
      <vt:lpstr>Sea cucumber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should you do if you catch one? </vt:lpstr>
      <vt:lpstr> Use best practice methods to release it. E.g. avoid lifting into the boat.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many sea turtles pictured below are  threatened with extinction?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 1.</vt:lpstr>
      <vt:lpstr>Read to answer the next question.</vt:lpstr>
      <vt:lpstr>Question 2.</vt:lpstr>
      <vt:lpstr>Question 3.</vt:lpstr>
      <vt:lpstr>Question 4.</vt:lpstr>
      <vt:lpstr>Question 5.</vt:lpstr>
      <vt:lpstr>Question 6.</vt:lpstr>
      <vt:lpstr>Question 7.</vt:lpstr>
      <vt:lpstr>Question 8.</vt:lpstr>
      <vt:lpstr>Question 9.</vt:lpstr>
      <vt:lpstr>Question 10.</vt:lpstr>
      <vt:lpstr>Question 11.</vt:lpstr>
      <vt:lpstr>Question 12.</vt:lpstr>
      <vt:lpstr>Question 13.</vt:lpstr>
      <vt:lpstr>Question 14.</vt:lpstr>
      <vt:lpstr>Question 15.</vt:lpstr>
      <vt:lpstr>Question 16.</vt:lpstr>
      <vt:lpstr>Question 17.</vt:lpstr>
      <vt:lpstr>Question 18.</vt:lpstr>
      <vt:lpstr>Question 19.</vt:lpstr>
      <vt:lpstr>Question 20.</vt:lpstr>
      <vt:lpstr>Question 21.</vt:lpstr>
      <vt:lpstr>Question 22.</vt:lpstr>
      <vt:lpstr>Question 23.</vt:lpstr>
      <vt:lpstr>Question 24.</vt:lpstr>
      <vt:lpstr>Question 25.</vt:lpstr>
      <vt:lpstr>Question 26.</vt:lpstr>
      <vt:lpstr>Question 27.</vt:lpstr>
      <vt:lpstr>Question 28.</vt:lpstr>
      <vt:lpstr>Question 29.</vt:lpstr>
      <vt:lpstr>Question 30.</vt:lpstr>
      <vt:lpstr>PowerPoint Presentation</vt:lpstr>
      <vt:lpstr>Question 1.</vt:lpstr>
      <vt:lpstr>Read to answer the next question.</vt:lpstr>
      <vt:lpstr>Question 2.</vt:lpstr>
      <vt:lpstr>Question 3.</vt:lpstr>
      <vt:lpstr>Question 4.</vt:lpstr>
      <vt:lpstr>Question 5.</vt:lpstr>
      <vt:lpstr>Question 6.</vt:lpstr>
      <vt:lpstr>Question 7.</vt:lpstr>
      <vt:lpstr>Question 8.</vt:lpstr>
      <vt:lpstr>Question 9.</vt:lpstr>
      <vt:lpstr>Question 10.</vt:lpstr>
      <vt:lpstr>Question 11.</vt:lpstr>
      <vt:lpstr>Question 12.</vt:lpstr>
      <vt:lpstr>Question 13.</vt:lpstr>
      <vt:lpstr>Question 14.</vt:lpstr>
      <vt:lpstr>Question 15.</vt:lpstr>
      <vt:lpstr>Question 16.</vt:lpstr>
      <vt:lpstr>Question 17.</vt:lpstr>
      <vt:lpstr>Question 18.</vt:lpstr>
      <vt:lpstr>Question 19.</vt:lpstr>
      <vt:lpstr>Question 20.</vt:lpstr>
      <vt:lpstr>Question 21.</vt:lpstr>
      <vt:lpstr>Question 22.</vt:lpstr>
      <vt:lpstr>Question 23.</vt:lpstr>
      <vt:lpstr>Question 24.</vt:lpstr>
      <vt:lpstr>Question 25.</vt:lpstr>
      <vt:lpstr>Question 26.</vt:lpstr>
      <vt:lpstr>Question 27.</vt:lpstr>
      <vt:lpstr>Question 28.</vt:lpstr>
      <vt:lpstr>Question 29.</vt:lpstr>
      <vt:lpstr>Question 30.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 “Sightings” and “Create”.</vt:lpstr>
      <vt:lpstr>Press “Wildlife”.</vt:lpstr>
      <vt:lpstr>Marine mammals.</vt:lpstr>
      <vt:lpstr>Marine reptiles.</vt:lpstr>
      <vt:lpstr>Sharks and rays.</vt:lpstr>
      <vt:lpstr>Fishes.</vt:lpstr>
      <vt:lpstr>PowerPoint Presentation</vt:lpstr>
      <vt:lpstr>Birds.</vt:lpstr>
      <vt:lpstr>Invertebrates.</vt:lpstr>
      <vt:lpstr>PowerPoint Presentation</vt:lpstr>
      <vt:lpstr>Explore the other tabs too!</vt:lpstr>
      <vt:lpstr>PowerPoint Presentation</vt:lpstr>
      <vt:lpstr>Thank you for helping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157</cp:revision>
  <dcterms:created xsi:type="dcterms:W3CDTF">2021-08-15T07:02:58Z</dcterms:created>
  <dcterms:modified xsi:type="dcterms:W3CDTF">2021-11-05T00:27:05Z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dae1a5ab-0f17-4078-acda-c68e1cc260fb</vt:lpwstr>
  </property>
  <property fmtid="{D5CDD505-2E9C-101B-9397-08002B2CF9AE}" pid="5" name="ProjectPhase">
    <vt:lpwstr/>
  </property>
  <property fmtid="{D5CDD505-2E9C-101B-9397-08002B2CF9AE}" pid="6" name="Department Type">
    <vt:lpwstr/>
  </property>
  <property fmtid="{D5CDD505-2E9C-101B-9397-08002B2CF9AE}" pid="7" name="Document Type">
    <vt:lpwstr/>
  </property>
  <property fmtid="{D5CDD505-2E9C-101B-9397-08002B2CF9AE}" pid="8" name="TitusGUID">
    <vt:lpwstr>067fe2f3-5492-4a19-8180-a6b3adf6bd5c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{dae1a5ab-0f17-4078-acda-c68e1cc260fb}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