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05"/>
  </p:notesMasterIdLst>
  <p:sldIdLst>
    <p:sldId id="257" r:id="rId6"/>
    <p:sldId id="1127" r:id="rId7"/>
    <p:sldId id="1529" r:id="rId8"/>
    <p:sldId id="1530" r:id="rId9"/>
    <p:sldId id="602" r:id="rId10"/>
    <p:sldId id="617" r:id="rId11"/>
    <p:sldId id="1494" r:id="rId12"/>
    <p:sldId id="1424" r:id="rId13"/>
    <p:sldId id="1425" r:id="rId14"/>
    <p:sldId id="1427" r:id="rId15"/>
    <p:sldId id="1426" r:id="rId16"/>
    <p:sldId id="1428" r:id="rId17"/>
    <p:sldId id="1495" r:id="rId18"/>
    <p:sldId id="1429" r:id="rId19"/>
    <p:sldId id="1430" r:id="rId20"/>
    <p:sldId id="1132" r:id="rId21"/>
    <p:sldId id="1431" r:id="rId22"/>
    <p:sldId id="1227" r:id="rId23"/>
    <p:sldId id="1228" r:id="rId24"/>
    <p:sldId id="1501" r:id="rId25"/>
    <p:sldId id="1230" r:id="rId26"/>
    <p:sldId id="1498" r:id="rId27"/>
    <p:sldId id="1238" r:id="rId28"/>
    <p:sldId id="1236" r:id="rId29"/>
    <p:sldId id="1432" r:id="rId30"/>
    <p:sldId id="1241" r:id="rId31"/>
    <p:sldId id="1244" r:id="rId32"/>
    <p:sldId id="1242" r:id="rId33"/>
    <p:sldId id="1243" r:id="rId34"/>
    <p:sldId id="1245" r:id="rId35"/>
    <p:sldId id="1503" r:id="rId36"/>
    <p:sldId id="1504" r:id="rId37"/>
    <p:sldId id="1251" r:id="rId38"/>
    <p:sldId id="1253" r:id="rId39"/>
    <p:sldId id="1252" r:id="rId40"/>
    <p:sldId id="1512" r:id="rId41"/>
    <p:sldId id="1254" r:id="rId42"/>
    <p:sldId id="1260" r:id="rId43"/>
    <p:sldId id="1266" r:id="rId44"/>
    <p:sldId id="1262" r:id="rId45"/>
    <p:sldId id="1271" r:id="rId46"/>
    <p:sldId id="1274" r:id="rId47"/>
    <p:sldId id="1272" r:id="rId48"/>
    <p:sldId id="1513" r:id="rId49"/>
    <p:sldId id="1514" r:id="rId50"/>
    <p:sldId id="1285" r:id="rId51"/>
    <p:sldId id="1452" r:id="rId52"/>
    <p:sldId id="1515" r:id="rId53"/>
    <p:sldId id="1516" r:id="rId54"/>
    <p:sldId id="1517" r:id="rId55"/>
    <p:sldId id="1298" r:id="rId56"/>
    <p:sldId id="1301" r:id="rId57"/>
    <p:sldId id="1435" r:id="rId58"/>
    <p:sldId id="1307" r:id="rId59"/>
    <p:sldId id="1308" r:id="rId60"/>
    <p:sldId id="1392" r:id="rId61"/>
    <p:sldId id="1391" r:id="rId62"/>
    <p:sldId id="1315" r:id="rId63"/>
    <p:sldId id="1518" r:id="rId64"/>
    <p:sldId id="1393" r:id="rId65"/>
    <p:sldId id="1394" r:id="rId66"/>
    <p:sldId id="1395" r:id="rId67"/>
    <p:sldId id="1396" r:id="rId68"/>
    <p:sldId id="1397" r:id="rId69"/>
    <p:sldId id="1398" r:id="rId70"/>
    <p:sldId id="1399" r:id="rId71"/>
    <p:sldId id="1400" r:id="rId72"/>
    <p:sldId id="1401" r:id="rId73"/>
    <p:sldId id="1402" r:id="rId74"/>
    <p:sldId id="1520" r:id="rId75"/>
    <p:sldId id="1519" r:id="rId76"/>
    <p:sldId id="1521" r:id="rId77"/>
    <p:sldId id="1522" r:id="rId78"/>
    <p:sldId id="1509" r:id="rId79"/>
    <p:sldId id="1326" r:id="rId80"/>
    <p:sldId id="1331" r:id="rId81"/>
    <p:sldId id="1524" r:id="rId82"/>
    <p:sldId id="1333" r:id="rId83"/>
    <p:sldId id="1525" r:id="rId84"/>
    <p:sldId id="1347" r:id="rId85"/>
    <p:sldId id="1345" r:id="rId86"/>
    <p:sldId id="1339" r:id="rId87"/>
    <p:sldId id="1441" r:id="rId88"/>
    <p:sldId id="1526" r:id="rId89"/>
    <p:sldId id="1527" r:id="rId90"/>
    <p:sldId id="1366" r:id="rId91"/>
    <p:sldId id="1442" r:id="rId92"/>
    <p:sldId id="1443" r:id="rId93"/>
    <p:sldId id="1482" r:id="rId94"/>
    <p:sldId id="1483" r:id="rId95"/>
    <p:sldId id="1484" r:id="rId96"/>
    <p:sldId id="1485" r:id="rId97"/>
    <p:sldId id="897" r:id="rId98"/>
    <p:sldId id="1486" r:id="rId99"/>
    <p:sldId id="1487" r:id="rId100"/>
    <p:sldId id="899" r:id="rId101"/>
    <p:sldId id="1489" r:id="rId102"/>
    <p:sldId id="1368" r:id="rId103"/>
    <p:sldId id="1528" r:id="rId10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529"/>
            <p14:sldId id="1530"/>
            <p14:sldId id="602"/>
            <p14:sldId id="617"/>
            <p14:sldId id="1494"/>
            <p14:sldId id="1424"/>
            <p14:sldId id="1425"/>
            <p14:sldId id="1427"/>
            <p14:sldId id="1426"/>
            <p14:sldId id="1428"/>
            <p14:sldId id="1495"/>
            <p14:sldId id="1429"/>
            <p14:sldId id="1430"/>
            <p14:sldId id="1132"/>
            <p14:sldId id="1431"/>
            <p14:sldId id="1227"/>
            <p14:sldId id="1228"/>
            <p14:sldId id="1501"/>
            <p14:sldId id="1230"/>
            <p14:sldId id="1498"/>
            <p14:sldId id="1238"/>
            <p14:sldId id="1236"/>
            <p14:sldId id="1432"/>
            <p14:sldId id="1241"/>
            <p14:sldId id="1244"/>
            <p14:sldId id="1242"/>
            <p14:sldId id="1243"/>
            <p14:sldId id="1245"/>
            <p14:sldId id="1503"/>
            <p14:sldId id="1504"/>
            <p14:sldId id="1251"/>
            <p14:sldId id="1253"/>
            <p14:sldId id="1252"/>
            <p14:sldId id="1512"/>
            <p14:sldId id="1254"/>
            <p14:sldId id="1260"/>
            <p14:sldId id="1266"/>
            <p14:sldId id="1262"/>
            <p14:sldId id="1271"/>
            <p14:sldId id="1274"/>
            <p14:sldId id="1272"/>
            <p14:sldId id="1513"/>
            <p14:sldId id="1514"/>
            <p14:sldId id="1285"/>
            <p14:sldId id="1452"/>
            <p14:sldId id="1515"/>
            <p14:sldId id="1516"/>
            <p14:sldId id="1517"/>
            <p14:sldId id="1298"/>
            <p14:sldId id="1301"/>
            <p14:sldId id="1435"/>
            <p14:sldId id="1307"/>
            <p14:sldId id="1308"/>
            <p14:sldId id="1392"/>
            <p14:sldId id="1391"/>
            <p14:sldId id="1315"/>
            <p14:sldId id="1518"/>
            <p14:sldId id="1393"/>
            <p14:sldId id="1394"/>
            <p14:sldId id="1395"/>
            <p14:sldId id="1396"/>
            <p14:sldId id="1397"/>
            <p14:sldId id="1398"/>
            <p14:sldId id="1399"/>
            <p14:sldId id="1400"/>
            <p14:sldId id="1401"/>
            <p14:sldId id="1402"/>
            <p14:sldId id="1520"/>
            <p14:sldId id="1519"/>
            <p14:sldId id="1521"/>
            <p14:sldId id="1522"/>
            <p14:sldId id="1509"/>
            <p14:sldId id="1326"/>
            <p14:sldId id="1331"/>
            <p14:sldId id="1524"/>
            <p14:sldId id="1333"/>
            <p14:sldId id="1525"/>
            <p14:sldId id="1347"/>
            <p14:sldId id="1345"/>
            <p14:sldId id="1339"/>
            <p14:sldId id="1441"/>
            <p14:sldId id="1526"/>
            <p14:sldId id="1527"/>
            <p14:sldId id="1366"/>
            <p14:sldId id="1442"/>
            <p14:sldId id="1443"/>
            <p14:sldId id="1482"/>
            <p14:sldId id="1483"/>
            <p14:sldId id="1484"/>
            <p14:sldId id="1485"/>
            <p14:sldId id="897"/>
            <p14:sldId id="1486"/>
            <p14:sldId id="1487"/>
            <p14:sldId id="899"/>
            <p14:sldId id="1489"/>
            <p14:sldId id="1368"/>
            <p14:sldId id="152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91"/>
    <p:restoredTop sz="91860"/>
  </p:normalViewPr>
  <p:slideViewPr>
    <p:cSldViewPr snapToGrid="0" snapToObjects="1" showGuides="1">
      <p:cViewPr varScale="1">
        <p:scale>
          <a:sx n="89" d="100"/>
          <a:sy n="89" d="100"/>
        </p:scale>
        <p:origin x="96" y="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07" Type="http://schemas.openxmlformats.org/officeDocument/2006/relationships/viewProps" Target="viewProps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5" Type="http://schemas.openxmlformats.org/officeDocument/2006/relationships/slideMaster" Target="slideMasters/slideMaster1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theme" Target="theme/theme1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tableStyles" Target="tableStyles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Jones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81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41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US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5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74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</a:t>
            </a:r>
            <a:r>
              <a:rPr lang="en-US" dirty="0"/>
              <a:t>(Left)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(Middle)</a:t>
            </a:r>
            <a:r>
              <a:rPr lang="en-AU" baseline="0" dirty="0"/>
              <a:t>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(Right) J. Jones,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53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37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</a:t>
            </a:r>
            <a:r>
              <a:rPr lang="en-AU" dirty="0" err="1"/>
              <a:t>Goudkamp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2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31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</a:t>
            </a:r>
            <a:r>
              <a:rPr lang="en-AU" baseline="0" dirty="0"/>
              <a:t>Commonwealth Government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5683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Stella,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07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A7E0-AAEC-4123-AA74-722D8698979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90034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354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Anthony,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40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Berklemans</a:t>
            </a:r>
            <a:r>
              <a:rPr lang="en-AU" dirty="0"/>
              <a:t>, Copyright Commonwealth</a:t>
            </a:r>
            <a:r>
              <a:rPr lang="en-AU" baseline="0" dirty="0"/>
              <a:t> of Australia (GBRMPA)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158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J. </a:t>
            </a:r>
            <a:r>
              <a:rPr lang="en-US" dirty="0" err="1"/>
              <a:t>Sumerling</a:t>
            </a:r>
            <a:r>
              <a:rPr lang="en-US" dirty="0"/>
              <a:t>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323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5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223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E. Smart, </a:t>
            </a:r>
            <a:r>
              <a:rPr lang="en-US" dirty="0"/>
              <a:t>Copyright</a:t>
            </a:r>
            <a:r>
              <a:rPr lang="en-AU" dirty="0"/>
              <a:t>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6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730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6267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1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A7E0-AAEC-4123-AA74-722D8698979E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08694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77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570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3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15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00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471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102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902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Ron &amp; Valerie Taylor,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782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http://</a:t>
            </a:r>
            <a:r>
              <a:rPr lang="en-AU" dirty="0" err="1"/>
              <a:t>divepbc.com</a:t>
            </a:r>
            <a:r>
              <a:rPr lang="en-AU" dirty="0"/>
              <a:t>/goliath-grouper-spawning-season/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 dirty="0">
                <a:solidFill>
                  <a:srgbClr val="888888"/>
                </a:solidFill>
                <a:effectLst/>
                <a:latin typeface="Open Sans" panose="020B0606030504020204" pitchFamily="34" charset="0"/>
              </a:rPr>
              <a:t>Giant grouper spawning aggregation in the waters off Jupiter Florida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05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97706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http://</a:t>
            </a:r>
            <a:r>
              <a:rPr lang="en-AU" dirty="0" err="1"/>
              <a:t>divepbc.com</a:t>
            </a:r>
            <a:r>
              <a:rPr lang="en-AU" dirty="0"/>
              <a:t>/goliath-grouper-spawning-season/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 dirty="0">
                <a:solidFill>
                  <a:srgbClr val="888888"/>
                </a:solidFill>
                <a:effectLst/>
                <a:latin typeface="Open Sans" panose="020B0606030504020204" pitchFamily="34" charset="0"/>
              </a:rPr>
              <a:t>Giant grouper spawning aggregation in the waters off Jupiter Florida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768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5576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A. Elliott,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1583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Zell,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531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62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8873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2806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574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7269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</a:t>
            </a:r>
            <a:r>
              <a:rPr lang="en-AU" baseline="0" dirty="0"/>
              <a:t> Simmonds,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38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96269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Simmons,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0593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They spend their entire lives in the water, except for when they breed. Turtle breeding season is over summer. Turtles do not breed until they are 30 years of</a:t>
            </a:r>
            <a:r>
              <a:rPr lang="en-AU" dirty="0"/>
              <a:t> </a:t>
            </a:r>
            <a:r>
              <a:rPr lang="en-US" dirty="0"/>
              <a:t>age. They swim back to the same place they were born, sometimes 1000s of kilometers away, to find a mate and become pregnant. </a:t>
            </a:r>
            <a:r>
              <a:rPr lang="en-AU" dirty="0"/>
              <a:t>Image: J. Jones, Copyright Commonwealth</a:t>
            </a:r>
            <a:r>
              <a:rPr lang="en-AU" baseline="0" dirty="0"/>
              <a:t>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8445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After a few weeks of pregnancy, during the night, they climb up on the beach, dig a nest about 1 </a:t>
            </a:r>
            <a:r>
              <a:rPr lang="en-US" dirty="0" err="1"/>
              <a:t>metre</a:t>
            </a:r>
            <a:r>
              <a:rPr lang="en-US" dirty="0"/>
              <a:t> deep, and lay 50-150 eggs that look like ping-pong balls.</a:t>
            </a:r>
            <a:r>
              <a:rPr lang="en-AU" dirty="0"/>
              <a:t> Image: L. Zell,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255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She can spend 4 to 6 hours on the beach. It looks exhausting. </a:t>
            </a:r>
            <a:r>
              <a:rPr lang="en-AU" dirty="0"/>
              <a:t>Image: J. Jones,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895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Once the eggs are laid, the mother covers the nest and returns to the water. </a:t>
            </a:r>
            <a:r>
              <a:rPr lang="en-AU" dirty="0"/>
              <a:t>Image: C. </a:t>
            </a:r>
            <a:r>
              <a:rPr lang="en-AU" dirty="0" err="1"/>
              <a:t>Moltzen</a:t>
            </a:r>
            <a:r>
              <a:rPr lang="en-AU" dirty="0"/>
              <a:t>, Copyright Commonwealth</a:t>
            </a:r>
            <a:r>
              <a:rPr lang="en-AU" baseline="0" dirty="0"/>
              <a:t>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311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6045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00859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8444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69887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797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7282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</a:t>
            </a:r>
            <a:r>
              <a:rPr lang="en-AU" baseline="0" dirty="0"/>
              <a:t>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5498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https://</a:t>
            </a:r>
            <a:r>
              <a:rPr lang="en-AU" dirty="0" err="1"/>
              <a:t>theoceancleanup.com</a:t>
            </a:r>
            <a:r>
              <a:rPr lang="en-AU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6939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https://</a:t>
            </a:r>
            <a:r>
              <a:rPr lang="en-AU" dirty="0" err="1"/>
              <a:t>theoceancleanup.com</a:t>
            </a:r>
            <a:r>
              <a:rPr lang="en-AU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3000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99551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Images: (Left) https://</a:t>
            </a:r>
            <a:r>
              <a:rPr lang="en-AU" dirty="0" err="1"/>
              <a:t>www.gbrmpa.gov.au</a:t>
            </a:r>
            <a:r>
              <a:rPr lang="en-AU" dirty="0"/>
              <a:t>/our-work/threats-to-the-reef/marine-debris; (Right) C. Miller, Copyright Commonwealth of Australia</a:t>
            </a:r>
            <a:r>
              <a:rPr lang="en-AU" baseline="0" dirty="0"/>
              <a:t>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4809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388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(Top) J. </a:t>
            </a:r>
            <a:r>
              <a:rPr lang="en-AU" dirty="0" err="1"/>
              <a:t>Sumerling</a:t>
            </a:r>
            <a:r>
              <a:rPr lang="en-AU" dirty="0"/>
              <a:t>, Copyright Commonwealth of Australia (GBRMPA); (Bottom)</a:t>
            </a:r>
            <a:r>
              <a:rPr lang="en-AU" baseline="0" dirty="0"/>
              <a:t> K. Hoppen,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06314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4469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r>
              <a:rPr lang="en-AU" baseline="0" dirty="0"/>
              <a:t>; (Right)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885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44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294544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8508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685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</a:t>
            </a:r>
            <a:r>
              <a:rPr lang="en-AU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38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tx2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://www.gbrmpa.gov.au/our-work/eye-on-the-ree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3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7.jp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89.png"/><Relationship Id="rId4" Type="http://schemas.microsoft.com/office/2007/relationships/hdphoto" Target="../media/hdphoto4.wdp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microsoft.com/office/2007/relationships/hdphoto" Target="../media/hdphoto4.wdp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image" Target="../media/image88.png"/><Relationship Id="rId7" Type="http://schemas.openxmlformats.org/officeDocument/2006/relationships/image" Target="../media/image9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g"/><Relationship Id="rId5" Type="http://schemas.openxmlformats.org/officeDocument/2006/relationships/image" Target="../media/image94.jpg"/><Relationship Id="rId4" Type="http://schemas.microsoft.com/office/2007/relationships/hdphoto" Target="../media/hdphoto4.wdp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0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g"/><Relationship Id="rId5" Type="http://schemas.openxmlformats.org/officeDocument/2006/relationships/image" Target="../media/image98.jpg"/><Relationship Id="rId4" Type="http://schemas.microsoft.com/office/2007/relationships/hdphoto" Target="../media/hdphoto4.wdp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g"/><Relationship Id="rId3" Type="http://schemas.openxmlformats.org/officeDocument/2006/relationships/image" Target="../media/image102.jpg"/><Relationship Id="rId7" Type="http://schemas.openxmlformats.org/officeDocument/2006/relationships/image" Target="../media/image106.jp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5.jpg"/><Relationship Id="rId11" Type="http://schemas.openxmlformats.org/officeDocument/2006/relationships/image" Target="../media/image110.jpg"/><Relationship Id="rId5" Type="http://schemas.openxmlformats.org/officeDocument/2006/relationships/image" Target="../media/image104.jpg"/><Relationship Id="rId10" Type="http://schemas.openxmlformats.org/officeDocument/2006/relationships/image" Target="../media/image109.jpg"/><Relationship Id="rId4" Type="http://schemas.openxmlformats.org/officeDocument/2006/relationships/image" Target="../media/image103.jpg"/><Relationship Id="rId9" Type="http://schemas.openxmlformats.org/officeDocument/2006/relationships/image" Target="../media/image108.jp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g"/><Relationship Id="rId3" Type="http://schemas.openxmlformats.org/officeDocument/2006/relationships/image" Target="../media/image88.png"/><Relationship Id="rId7" Type="http://schemas.openxmlformats.org/officeDocument/2006/relationships/image" Target="../media/image11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g"/><Relationship Id="rId5" Type="http://schemas.openxmlformats.org/officeDocument/2006/relationships/image" Target="../media/image111.jpeg"/><Relationship Id="rId4" Type="http://schemas.microsoft.com/office/2007/relationships/hdphoto" Target="../media/hdphoto4.wdp"/><Relationship Id="rId9" Type="http://schemas.openxmlformats.org/officeDocument/2006/relationships/image" Target="../media/image115.jp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g"/><Relationship Id="rId5" Type="http://schemas.openxmlformats.org/officeDocument/2006/relationships/image" Target="../media/image116.jpg"/><Relationship Id="rId4" Type="http://schemas.microsoft.com/office/2007/relationships/hdphoto" Target="../media/hdphoto4.wdp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g"/><Relationship Id="rId3" Type="http://schemas.openxmlformats.org/officeDocument/2006/relationships/image" Target="../media/image119.jpeg"/><Relationship Id="rId7" Type="http://schemas.openxmlformats.org/officeDocument/2006/relationships/image" Target="../media/image123.jp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10" Type="http://schemas.openxmlformats.org/officeDocument/2006/relationships/image" Target="../media/image126.jpeg"/><Relationship Id="rId4" Type="http://schemas.openxmlformats.org/officeDocument/2006/relationships/image" Target="../media/image120.jpeg"/><Relationship Id="rId9" Type="http://schemas.openxmlformats.org/officeDocument/2006/relationships/image" Target="../media/image125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7.jp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3: Making connections</a:t>
            </a:r>
          </a:p>
          <a:p>
            <a:r>
              <a:rPr lang="en-AU" b="1" dirty="0"/>
              <a:t>Year 6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Login.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055E4-7019-244E-9D6D-8F60E17A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87" y="1264356"/>
            <a:ext cx="10069426" cy="48655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Left 4">
            <a:extLst>
              <a:ext uri="{FF2B5EF4-FFF2-40B4-BE49-F238E27FC236}">
                <a16:creationId xmlns:a16="http://schemas.microsoft.com/office/drawing/2014/main" id="{8F5E5832-F4A6-304C-BE3F-B35F7F937C1E}"/>
              </a:ext>
            </a:extLst>
          </p:cNvPr>
          <p:cNvSpPr/>
          <p:nvPr/>
        </p:nvSpPr>
        <p:spPr>
          <a:xfrm rot="5400000">
            <a:off x="8993488" y="2004362"/>
            <a:ext cx="789658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396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Select ‘Rapid Monitoring Survey’ </a:t>
            </a:r>
            <a:r>
              <a:rPr lang="en-US" sz="4400" dirty="0" smtClean="0"/>
              <a:t>tab.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46B42-7435-9843-BFE7-D7803AC4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85" y="1837666"/>
            <a:ext cx="5323430" cy="378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5562A-FF5F-294A-8EFA-5C1D8BD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85" y="2298343"/>
            <a:ext cx="5323429" cy="3283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6">
            <a:extLst>
              <a:ext uri="{FF2B5EF4-FFF2-40B4-BE49-F238E27FC236}">
                <a16:creationId xmlns:a16="http://schemas.microsoft.com/office/drawing/2014/main" id="{06AA3FCA-F354-7645-A0F7-A634FAE655B2}"/>
              </a:ext>
            </a:extLst>
          </p:cNvPr>
          <p:cNvSpPr/>
          <p:nvPr/>
        </p:nvSpPr>
        <p:spPr>
          <a:xfrm rot="10800000">
            <a:off x="2474934" y="1747454"/>
            <a:ext cx="869529" cy="604911"/>
          </a:xfrm>
          <a:prstGeom prst="lef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35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Enter your </a:t>
            </a:r>
            <a:r>
              <a:rPr lang="en-US" sz="4400" dirty="0" smtClean="0"/>
              <a:t>data.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A39F-682E-D443-9F3B-FF9DE007B8B6}"/>
              </a:ext>
            </a:extLst>
          </p:cNvPr>
          <p:cNvSpPr/>
          <p:nvPr/>
        </p:nvSpPr>
        <p:spPr>
          <a:xfrm>
            <a:off x="515938" y="1297709"/>
            <a:ext cx="11160124" cy="48625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25513-7DFD-9C46-A3CC-EE166F0CF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84"/>
          <a:stretch/>
        </p:blipFill>
        <p:spPr>
          <a:xfrm>
            <a:off x="737639" y="1448085"/>
            <a:ext cx="6466078" cy="11735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55935-91AC-9C4A-A0A9-DC15BF5E1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41" y="4928489"/>
            <a:ext cx="4315380" cy="1173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9A4E9-1562-4143-8E9D-5CAC64AB2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0" r="32579" b="60526"/>
          <a:stretch/>
        </p:blipFill>
        <p:spPr>
          <a:xfrm>
            <a:off x="7203717" y="1440336"/>
            <a:ext cx="4416884" cy="1175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F1E57-1179-1049-A64B-22B0645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1" t="19916" b="60343"/>
          <a:stretch/>
        </p:blipFill>
        <p:spPr>
          <a:xfrm>
            <a:off x="757339" y="2598891"/>
            <a:ext cx="2143425" cy="11750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64DD7B-6638-964F-9B08-6F63121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69" b="40016"/>
          <a:stretch/>
        </p:blipFill>
        <p:spPr>
          <a:xfrm>
            <a:off x="2900765" y="2615439"/>
            <a:ext cx="6466077" cy="1173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8ABEBE-A88E-BC48-AEF3-3668808C9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31" r="66851" b="20229"/>
          <a:stretch/>
        </p:blipFill>
        <p:spPr>
          <a:xfrm>
            <a:off x="9366842" y="2589206"/>
            <a:ext cx="2253759" cy="1235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79D5B-A647-EE4E-88C6-59A9DA029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44" t="59783" b="20501"/>
          <a:stretch/>
        </p:blipFill>
        <p:spPr>
          <a:xfrm>
            <a:off x="754468" y="3768455"/>
            <a:ext cx="4322953" cy="1173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71971-887C-A143-A17E-3DD9ABB10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990" b="294"/>
          <a:stretch/>
        </p:blipFill>
        <p:spPr>
          <a:xfrm>
            <a:off x="5077421" y="3739562"/>
            <a:ext cx="6532359" cy="1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06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If you also completed the (more advanced) 360°survey, complete all questions. Otherwise, leave blank.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EA905-0E83-1549-95B5-B25B30A1D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30" y="1662142"/>
            <a:ext cx="7876940" cy="45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08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Save!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Scroll down to the bottom of the page to ‘Save’.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B4D184-0EB2-3947-95E3-C4DA2E69E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" t="28413" r="240" b="1"/>
          <a:stretch/>
        </p:blipFill>
        <p:spPr>
          <a:xfrm>
            <a:off x="742095" y="2014780"/>
            <a:ext cx="10707809" cy="38615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20" name="Arrow: Left 5">
            <a:extLst>
              <a:ext uri="{FF2B5EF4-FFF2-40B4-BE49-F238E27FC236}">
                <a16:creationId xmlns:a16="http://schemas.microsoft.com/office/drawing/2014/main" id="{D1FC9FB8-F799-B94A-A77E-E6227941792B}"/>
              </a:ext>
            </a:extLst>
          </p:cNvPr>
          <p:cNvSpPr/>
          <p:nvPr/>
        </p:nvSpPr>
        <p:spPr>
          <a:xfrm>
            <a:off x="1434899" y="5256897"/>
            <a:ext cx="1323799" cy="921435"/>
          </a:xfrm>
          <a:prstGeom prst="lef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5544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ready?</a:t>
            </a:r>
            <a:br>
              <a:rPr lang="en-US" sz="4400" dirty="0"/>
            </a:br>
            <a:r>
              <a:rPr lang="en-US" dirty="0"/>
              <a:t>Click on the image below to connect.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F998464-C427-954F-9615-FC3AB0D6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1837619"/>
            <a:ext cx="11160124" cy="4315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Left 4">
            <a:extLst>
              <a:ext uri="{FF2B5EF4-FFF2-40B4-BE49-F238E27FC236}">
                <a16:creationId xmlns:a16="http://schemas.microsoft.com/office/drawing/2014/main" id="{90A825CE-1B7B-4340-905E-295362A202C8}"/>
              </a:ext>
            </a:extLst>
          </p:cNvPr>
          <p:cNvSpPr/>
          <p:nvPr/>
        </p:nvSpPr>
        <p:spPr>
          <a:xfrm rot="10800000">
            <a:off x="5082475" y="3142042"/>
            <a:ext cx="779584" cy="604911"/>
          </a:xfrm>
          <a:prstGeom prst="lef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493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2922183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35E88E-5747-A243-B4DF-94CA943EF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Check understanding.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Next, is what you’ve all been waiting for.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The answers to questions asked in </a:t>
            </a:r>
            <a:r>
              <a:rPr lang="en-US" sz="3200" dirty="0" smtClean="0"/>
              <a:t>Part </a:t>
            </a:r>
            <a:r>
              <a:rPr lang="en-US" sz="3200" dirty="0"/>
              <a:t>1 (</a:t>
            </a:r>
            <a:r>
              <a:rPr lang="en-US" sz="3200" i="1" dirty="0"/>
              <a:t>before</a:t>
            </a:r>
            <a:r>
              <a:rPr lang="en-US" sz="3200" dirty="0"/>
              <a:t> the excursion) and/or </a:t>
            </a:r>
            <a:r>
              <a:rPr lang="en-US" sz="3200" dirty="0" smtClean="0"/>
              <a:t>Part </a:t>
            </a:r>
            <a:r>
              <a:rPr lang="en-US" sz="3200" dirty="0"/>
              <a:t>2 (</a:t>
            </a:r>
            <a:r>
              <a:rPr lang="en-US" sz="3200" i="1" dirty="0"/>
              <a:t>on</a:t>
            </a:r>
            <a:r>
              <a:rPr lang="en-US" sz="3200" dirty="0"/>
              <a:t> the excursion).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Let’s check how you went!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AD124-4DDF-8549-87E8-DAE5625A5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18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AU" sz="5400" dirty="0"/>
              <a:t>Sea cucumber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64617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64E4B2-6BD0-0A4B-BEE0-93919912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DF61-7C7F-9442-8E66-1D6F619F1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they breathe?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682532-8770-9B49-9918-EEF6718E56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15378" r="1537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60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3073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</a:t>
            </a:r>
            <a:r>
              <a:rPr lang="en-AU" sz="1600" dirty="0" smtClean="0"/>
              <a:t>Part </a:t>
            </a:r>
            <a:r>
              <a:rPr lang="en-AU" sz="1600" dirty="0"/>
              <a:t>3 of the </a:t>
            </a:r>
            <a:r>
              <a:rPr lang="en-AU" sz="1600" i="1" dirty="0"/>
              <a:t>Be a Marine Biologist for a Day</a:t>
            </a:r>
            <a:r>
              <a:rPr lang="en-AU" sz="1600" dirty="0"/>
              <a:t> program designed for year 6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after your excursion, with the accompanying activity book.</a:t>
            </a:r>
          </a:p>
          <a:p>
            <a:pPr marL="0" indent="0">
              <a:buNone/>
            </a:pPr>
            <a:r>
              <a:rPr lang="en-US" sz="1600" dirty="0"/>
              <a:t>This is Part 3: Making connections</a:t>
            </a:r>
            <a:r>
              <a:rPr lang="en-US" sz="1600" i="1" dirty="0"/>
              <a:t>.</a:t>
            </a:r>
            <a:r>
              <a:rPr lang="en-US" sz="1600" dirty="0"/>
              <a:t> This is the last part of the program. This is when your students make connections with all they’ve learned and experienced so far.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On your excursion, you conducted an Eye on the Reef citizen science activity with </a:t>
            </a:r>
            <a:r>
              <a:rPr lang="en-US" sz="1600" dirty="0" smtClean="0"/>
              <a:t>your reef guide. </a:t>
            </a:r>
            <a:r>
              <a:rPr lang="en-US" sz="1600" dirty="0"/>
              <a:t>Now it’s time to upload your data to the GBRMPA website. It’s also time for students to check understanding by answering any questions in Parts 1 and 2. </a:t>
            </a:r>
          </a:p>
          <a:p>
            <a:pPr marL="0" indent="0">
              <a:buNone/>
            </a:pPr>
            <a:r>
              <a:rPr lang="en-US" sz="1600" dirty="0"/>
              <a:t>The Great Barrier Reef Marine Park Authority would like to thank you for uploading your data to their </a:t>
            </a:r>
            <a:r>
              <a:rPr lang="en-US" sz="1600" dirty="0" smtClean="0"/>
              <a:t>Rapid Monitoring database</a:t>
            </a:r>
            <a:r>
              <a:rPr lang="en-US" sz="1600" dirty="0"/>
              <a:t>. We hope to see you again next year!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 dirty="0">
                <a:solidFill>
                  <a:schemeClr val="accent2"/>
                </a:solidFill>
              </a:rPr>
              <a:t>We had a great time and hope you did too.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64E4B2-6BD0-0A4B-BEE0-93919912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DF61-7C7F-9442-8E66-1D6F619F1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taking in </a:t>
            </a:r>
            <a:br>
              <a:rPr lang="en-US" dirty="0"/>
            </a:br>
            <a:r>
              <a:rPr lang="en-US" dirty="0"/>
              <a:t>water through </a:t>
            </a:r>
            <a:br>
              <a:rPr lang="en-US" dirty="0"/>
            </a:br>
            <a:r>
              <a:rPr lang="en-US" dirty="0"/>
              <a:t>their anus!</a:t>
            </a:r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C7CBF7F4-53D2-A34F-80C7-0E0FDF314F4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20312" r="1044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5D0CD8-15CE-9248-B21E-074EB6C07CE5}"/>
              </a:ext>
            </a:extLst>
          </p:cNvPr>
          <p:cNvSpPr txBox="1"/>
          <p:nvPr/>
        </p:nvSpPr>
        <p:spPr>
          <a:xfrm>
            <a:off x="6509245" y="2376157"/>
            <a:ext cx="876602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Anus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8EB2BE-6B23-0440-A15F-931B18BFA967}"/>
              </a:ext>
            </a:extLst>
          </p:cNvPr>
          <p:cNvSpPr txBox="1"/>
          <p:nvPr/>
        </p:nvSpPr>
        <p:spPr>
          <a:xfrm>
            <a:off x="10473229" y="1214450"/>
            <a:ext cx="90604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Mouth</a:t>
            </a:r>
          </a:p>
        </p:txBody>
      </p:sp>
    </p:spTree>
    <p:extLst>
      <p:ext uri="{BB962C8B-B14F-4D97-AF65-F5344CB8AC3E}">
        <p14:creationId xmlns:p14="http://schemas.microsoft.com/office/powerpoint/2010/main" val="482631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DFFE68-A751-4D48-B464-4D06C830B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A896A-9536-3846-AB52-9CDFD1004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</a:t>
            </a:r>
            <a:br>
              <a:rPr lang="en-US" dirty="0"/>
            </a:br>
            <a:r>
              <a:rPr lang="en-US" dirty="0"/>
              <a:t> they move?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A44CBAF-72A2-1040-B703-4C4460D06AF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15378" r="1537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84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their tube </a:t>
            </a:r>
            <a:br>
              <a:rPr lang="en-US" dirty="0"/>
            </a:br>
            <a:r>
              <a:rPr lang="en-US" dirty="0"/>
              <a:t>feet and rhythmic contractions of </a:t>
            </a:r>
            <a:br>
              <a:rPr lang="en-US" dirty="0"/>
            </a:br>
            <a:r>
              <a:rPr lang="en-US" dirty="0"/>
              <a:t>their bodies.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3806722-535E-8448-8137-FB2997657DC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0" b="5452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50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5C92C0-4EC9-0542-BEAE-3B94A83B6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sea cucumbers?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2DE4B-3580-254E-BF4C-C27051920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23F06-AC1C-C24F-891F-C7A282B93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7" b="8737"/>
          <a:stretch/>
        </p:blipFill>
        <p:spPr>
          <a:xfrm>
            <a:off x="1" y="1769032"/>
            <a:ext cx="4147000" cy="4163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292B61-6184-3741-8741-9B2B97C83B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3" b="4089"/>
          <a:stretch/>
        </p:blipFill>
        <p:spPr>
          <a:xfrm>
            <a:off x="4147000" y="1769032"/>
            <a:ext cx="3897999" cy="41751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2EB561-F949-CA45-9D9C-FB612EC0CC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" r="16314" b="4386"/>
          <a:stretch/>
        </p:blipFill>
        <p:spPr>
          <a:xfrm>
            <a:off x="8044999" y="1780847"/>
            <a:ext cx="4147001" cy="417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89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D013C2-13D4-884B-AC28-466C1B1EBB3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6" b="114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48E3CA-D9E9-7940-A71B-959BE525398F}"/>
              </a:ext>
            </a:extLst>
          </p:cNvPr>
          <p:cNvSpPr txBox="1"/>
          <p:nvPr/>
        </p:nvSpPr>
        <p:spPr>
          <a:xfrm>
            <a:off x="515937" y="2371150"/>
            <a:ext cx="5256901" cy="584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tx2"/>
                </a:solidFill>
              </a:rPr>
              <a:t>vacuum cleaners of the sea.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26A276-35AF-4642-A97F-BCC54F87103A}"/>
              </a:ext>
            </a:extLst>
          </p:cNvPr>
          <p:cNvSpPr txBox="1"/>
          <p:nvPr/>
        </p:nvSpPr>
        <p:spPr>
          <a:xfrm>
            <a:off x="515937" y="1732172"/>
            <a:ext cx="5400121" cy="588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i="1" dirty="0">
                <a:solidFill>
                  <a:schemeClr val="tx2"/>
                </a:solidFill>
              </a:rPr>
              <a:t>Hint: </a:t>
            </a:r>
            <a:r>
              <a:rPr lang="en-AU" sz="3200" dirty="0">
                <a:solidFill>
                  <a:schemeClr val="tx2"/>
                </a:solidFill>
              </a:rPr>
              <a:t>Sea cucumbers are the</a:t>
            </a:r>
          </a:p>
        </p:txBody>
      </p:sp>
    </p:spTree>
    <p:extLst>
      <p:ext uri="{BB962C8B-B14F-4D97-AF65-F5344CB8AC3E}">
        <p14:creationId xmlns:p14="http://schemas.microsoft.com/office/powerpoint/2010/main" val="3212436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keep </a:t>
            </a:r>
            <a:br>
              <a:rPr lang="en-US" dirty="0"/>
            </a:br>
            <a:r>
              <a:rPr lang="en-US" dirty="0"/>
              <a:t>the sand clean </a:t>
            </a:r>
            <a:br>
              <a:rPr lang="en-US" dirty="0"/>
            </a:br>
            <a:r>
              <a:rPr lang="en-US" dirty="0"/>
              <a:t>and filtered.</a:t>
            </a:r>
            <a:endParaRPr lang="en-AU" sz="20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F25BC3F-83AF-7248-ACEB-D610C45F5F3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r="1388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782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/>
              <a:t>Giant clam</a:t>
            </a:r>
            <a:endParaRPr lang="en-US" sz="54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1277760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D9CE97-7362-FF44-ADCB-C2A53A81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4E179-A7A9-834F-AE97-13FD0FFE0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</a:t>
            </a:r>
            <a:br>
              <a:rPr lang="en-US" dirty="0"/>
            </a:br>
            <a:r>
              <a:rPr lang="en-US" dirty="0"/>
              <a:t>holes does the mantle have?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63D896-4590-F144-BFC7-0280836A0A2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r="1191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14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83978D-2E08-114A-B68F-68CF8B7E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28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AF19A4-D293-BC46-A11C-20402142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2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8F56351-66A8-A04F-924F-13778E4F9C2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r="628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652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the </a:t>
            </a:r>
            <a:br>
              <a:rPr lang="en-US" dirty="0"/>
            </a:br>
            <a:r>
              <a:rPr lang="en-US" dirty="0"/>
              <a:t>algae that lives in the mantle help the giant clam?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9611920-5E5E-9C43-B6B4-59D65479644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0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399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feeds the clam via photosynthesis, turning sunlight into food and energy.</a:t>
            </a:r>
            <a:endParaRPr lang="en-AU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F04B409-E9CD-CE41-A414-303E8332983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6" b="1674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292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the </a:t>
            </a:r>
            <a:br>
              <a:rPr lang="en-US" dirty="0"/>
            </a:br>
            <a:r>
              <a:rPr lang="en-US" dirty="0"/>
              <a:t>giant clam help the algae in return?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F235CE0-3BD0-FD46-8CF2-F3969E53864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5" r="1810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807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algae has a safe place to live.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91039F2-30D5-A24F-A7C7-D53726E5A6F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1" r="2035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11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20209239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8BBF-2EFD-F344-8D59-35C47688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B9A4-E0B0-2147-9384-250CF8254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the anemonefish all different sizes?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2979B-7DD4-7141-A4D7-F2392571B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175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biggest anemonefish is always the female. </a:t>
            </a:r>
          </a:p>
          <a:p>
            <a:r>
              <a:rPr lang="en-US" dirty="0"/>
              <a:t>All the others</a:t>
            </a:r>
            <a:br>
              <a:rPr lang="en-US" dirty="0"/>
            </a:br>
            <a:r>
              <a:rPr lang="en-US" dirty="0"/>
              <a:t>are male.</a:t>
            </a:r>
            <a:endParaRPr lang="en-US" sz="48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D1A3E5-7BF8-7643-A0EE-4825C06B788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" r="924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9606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CC671-C48D-B24E-BA9F-F6F38E1A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0C75-AFB4-BB49-8695-04199EE52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two largest anemonefish are the </a:t>
            </a:r>
            <a:br>
              <a:rPr lang="en-US" dirty="0"/>
            </a:br>
            <a:r>
              <a:rPr lang="en-US" dirty="0"/>
              <a:t>mating pair.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97C6BCA-0AB1-A742-BA11-17E30EB6C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373" r="25597" b="137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824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CC671-C48D-B24E-BA9F-F6F38E1A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0C75-AFB4-BB49-8695-04199EE52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62" cy="5594349"/>
          </a:xfrm>
        </p:spPr>
        <p:txBody>
          <a:bodyPr/>
          <a:lstStyle/>
          <a:p>
            <a:r>
              <a:rPr lang="en-US" sz="3200" dirty="0"/>
              <a:t>When the female dies, </a:t>
            </a:r>
            <a:br>
              <a:rPr lang="en-US" sz="3200" dirty="0"/>
            </a:br>
            <a:r>
              <a:rPr lang="en-US" sz="3200" dirty="0"/>
              <a:t>her male partner turns into </a:t>
            </a:r>
            <a:br>
              <a:rPr lang="en-US" sz="3200" dirty="0"/>
            </a:br>
            <a:r>
              <a:rPr lang="en-US" sz="3200" dirty="0"/>
              <a:t>a female. Then the next largest male takes his place.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97C6BCA-0AB1-A742-BA11-17E30EB6C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373" r="25597" b="137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A24B7A-22BF-7340-BB7F-DEC298FA2E70}"/>
              </a:ext>
            </a:extLst>
          </p:cNvPr>
          <p:cNvSpPr txBox="1"/>
          <p:nvPr/>
        </p:nvSpPr>
        <p:spPr>
          <a:xfrm>
            <a:off x="9366249" y="4779652"/>
            <a:ext cx="113771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Female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06307-5DC0-174A-A5C4-59D4EEA3A284}"/>
              </a:ext>
            </a:extLst>
          </p:cNvPr>
          <p:cNvSpPr txBox="1"/>
          <p:nvPr/>
        </p:nvSpPr>
        <p:spPr>
          <a:xfrm>
            <a:off x="6584883" y="2800894"/>
            <a:ext cx="8230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Male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A96018-3BE6-F44B-90A5-418DF8E37596}"/>
              </a:ext>
            </a:extLst>
          </p:cNvPr>
          <p:cNvSpPr txBox="1"/>
          <p:nvPr/>
        </p:nvSpPr>
        <p:spPr>
          <a:xfrm>
            <a:off x="8932862" y="766093"/>
            <a:ext cx="168739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Smaller male</a:t>
            </a:r>
          </a:p>
        </p:txBody>
      </p:sp>
    </p:spTree>
    <p:extLst>
      <p:ext uri="{BB962C8B-B14F-4D97-AF65-F5344CB8AC3E}">
        <p14:creationId xmlns:p14="http://schemas.microsoft.com/office/powerpoint/2010/main" val="29244524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Flat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/>
              <a:t>Butterflyfish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100275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5F97F-CC5B-B749-A0FE-7B05508A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8F1E-8014-114D-96C8-8AEA7A39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Some have a </a:t>
            </a:r>
            <a:br>
              <a:rPr lang="en-US" dirty="0"/>
            </a:br>
            <a:r>
              <a:rPr lang="en-US" dirty="0"/>
              <a:t>fake eye spot.</a:t>
            </a:r>
          </a:p>
          <a:p>
            <a:pPr>
              <a:spcAft>
                <a:spcPts val="1800"/>
              </a:spcAft>
            </a:pPr>
            <a:r>
              <a:rPr lang="en-US" dirty="0"/>
              <a:t>Why?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3F23106-A0D9-2A41-AC66-8797145DC0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Down 1">
            <a:extLst>
              <a:ext uri="{FF2B5EF4-FFF2-40B4-BE49-F238E27FC236}">
                <a16:creationId xmlns:a16="http://schemas.microsoft.com/office/drawing/2014/main" id="{CB971A08-8D27-7240-9DF0-6B8908AC9B89}"/>
              </a:ext>
            </a:extLst>
          </p:cNvPr>
          <p:cNvSpPr/>
          <p:nvPr/>
        </p:nvSpPr>
        <p:spPr>
          <a:xfrm rot="7851058">
            <a:off x="7303012" y="4057964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898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 we visited as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part of your excursion. 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4010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E3507-B2FD-D244-A4E1-D15E345AC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7AEA2-3E1A-B746-A60F-55BDF0392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trick their predators.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077378-3BBD-F443-8FD5-4C215F3473C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Down 1">
            <a:extLst>
              <a:ext uri="{FF2B5EF4-FFF2-40B4-BE49-F238E27FC236}">
                <a16:creationId xmlns:a16="http://schemas.microsoft.com/office/drawing/2014/main" id="{F039C53D-9681-BB43-A534-D8B0BFAC40FB}"/>
              </a:ext>
            </a:extLst>
          </p:cNvPr>
          <p:cNvSpPr/>
          <p:nvPr/>
        </p:nvSpPr>
        <p:spPr>
          <a:xfrm rot="7851058">
            <a:off x="7303012" y="4057964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13299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E6CAC-4679-1848-98AB-5E36F61E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7743" r="-1" b="22397"/>
          <a:stretch/>
        </p:blipFill>
        <p:spPr>
          <a:xfrm>
            <a:off x="0" y="0"/>
            <a:ext cx="12192000" cy="68744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Grazing </a:t>
            </a:r>
            <a:r>
              <a:rPr lang="en-US" sz="5400" dirty="0" smtClean="0"/>
              <a:t>herbivores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2000" dirty="0"/>
              <a:t>Parrotfish / Surgeonfish / Rabbitfish / </a:t>
            </a:r>
            <a:r>
              <a:rPr lang="en-US" sz="2000" dirty="0" err="1"/>
              <a:t>Unicornfish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36906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grazing herbivores called </a:t>
            </a:r>
            <a:br>
              <a:rPr lang="en-US" dirty="0"/>
            </a:br>
            <a:r>
              <a:rPr lang="en-US" dirty="0"/>
              <a:t>the lawnmowers of the Reef?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59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Because they graze on so much algae.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09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some called </a:t>
            </a:r>
            <a:r>
              <a:rPr lang="en-US" dirty="0" smtClean="0"/>
              <a:t>surgeonfish</a:t>
            </a:r>
            <a:r>
              <a:rPr lang="en-US" dirty="0"/>
              <a:t>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DF2C6E-798E-6640-B039-308EDA6C72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r="18005"/>
          <a:stretch/>
        </p:blipFill>
        <p:spPr>
          <a:prstGeom prst="rect">
            <a:avLst/>
          </a:prstGeom>
        </p:spPr>
      </p:pic>
      <p:sp>
        <p:nvSpPr>
          <p:cNvPr id="8" name="Arrow: Up 4">
            <a:extLst>
              <a:ext uri="{FF2B5EF4-FFF2-40B4-BE49-F238E27FC236}">
                <a16:creationId xmlns:a16="http://schemas.microsoft.com/office/drawing/2014/main" id="{BD24FB3C-F69E-6E48-9874-766D57F34C14}"/>
              </a:ext>
            </a:extLst>
          </p:cNvPr>
          <p:cNvSpPr/>
          <p:nvPr/>
        </p:nvSpPr>
        <p:spPr>
          <a:xfrm rot="19523939">
            <a:off x="9693214" y="3277648"/>
            <a:ext cx="609582" cy="634842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18923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Surgeonfish have </a:t>
            </a:r>
            <a:br>
              <a:rPr lang="en-US" dirty="0"/>
            </a:br>
            <a:r>
              <a:rPr lang="en-US" dirty="0"/>
              <a:t>a sharp blade, either side of their tail, </a:t>
            </a:r>
            <a:br>
              <a:rPr lang="en-US" dirty="0"/>
            </a:br>
            <a:r>
              <a:rPr lang="en-US" dirty="0"/>
              <a:t>like a surgeon </a:t>
            </a:r>
            <a:br>
              <a:rPr lang="en-US" dirty="0"/>
            </a:br>
            <a:r>
              <a:rPr lang="en-US" dirty="0"/>
              <a:t>would use.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DF2C6E-798E-6640-B039-308EDA6C72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r="18005"/>
          <a:stretch/>
        </p:blipFill>
        <p:spPr>
          <a:prstGeom prst="rect">
            <a:avLst/>
          </a:prstGeom>
        </p:spPr>
      </p:pic>
      <p:sp>
        <p:nvSpPr>
          <p:cNvPr id="8" name="Arrow: Up 4">
            <a:extLst>
              <a:ext uri="{FF2B5EF4-FFF2-40B4-BE49-F238E27FC236}">
                <a16:creationId xmlns:a16="http://schemas.microsoft.com/office/drawing/2014/main" id="{BD24FB3C-F69E-6E48-9874-766D57F34C14}"/>
              </a:ext>
            </a:extLst>
          </p:cNvPr>
          <p:cNvSpPr/>
          <p:nvPr/>
        </p:nvSpPr>
        <p:spPr>
          <a:xfrm rot="19523939">
            <a:off x="9693214" y="3277648"/>
            <a:ext cx="609582" cy="634842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64303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35557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/>
              <a:t>Cods and groupers</a:t>
            </a:r>
            <a:br>
              <a:rPr lang="en-AU" sz="5400" dirty="0"/>
            </a:br>
            <a:r>
              <a:rPr lang="en-AU" sz="2000" dirty="0"/>
              <a:t>Pronounced grow-per.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28707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10A916-2F1A-FE49-89E4-CEB05526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0CB6-102E-4D41-B29A-03F439E33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Cods and groupers are solitary animals.</a:t>
            </a:r>
          </a:p>
          <a:p>
            <a:r>
              <a:rPr lang="en-US" dirty="0"/>
              <a:t>They live alone.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1BAA9A4-4AB2-A744-AB0B-A31F8F834AB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5" t="2062" r="21837" b="4809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35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oliath grouper spawning aggregation in the waters off Jupiter Florida">
            <a:extLst>
              <a:ext uri="{FF2B5EF4-FFF2-40B4-BE49-F238E27FC236}">
                <a16:creationId xmlns:a16="http://schemas.microsoft.com/office/drawing/2014/main" id="{4601D619-125B-1742-A4AA-77C55702F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5" b="18187"/>
          <a:stretch/>
        </p:blipFill>
        <p:spPr bwMode="auto">
          <a:xfrm>
            <a:off x="1060450" y="1236454"/>
            <a:ext cx="10071100" cy="496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7DB4267-0500-BF4E-87FE-B92994F65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So, what are we looking at here? Why so many?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CBDCB-5CD6-7D43-935C-4FDE1C162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69DCF-2764-D34B-85DF-165601DFD414}"/>
              </a:ext>
            </a:extLst>
          </p:cNvPr>
          <p:cNvSpPr txBox="1"/>
          <p:nvPr/>
        </p:nvSpPr>
        <p:spPr>
          <a:xfrm>
            <a:off x="1060450" y="5928747"/>
            <a:ext cx="3438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Image: Walt Sterns Divepbc.com</a:t>
            </a:r>
          </a:p>
        </p:txBody>
      </p:sp>
    </p:spTree>
    <p:extLst>
      <p:ext uri="{BB962C8B-B14F-4D97-AF65-F5344CB8AC3E}">
        <p14:creationId xmlns:p14="http://schemas.microsoft.com/office/powerpoint/2010/main" val="30283303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E4530A-558A-BB48-8ED2-54FDB4A5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897C6-0AAC-F546-9258-10FBDBBB2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They all gather in one </a:t>
            </a:r>
            <a:br>
              <a:rPr lang="en-US" sz="3200" dirty="0"/>
            </a:br>
            <a:r>
              <a:rPr lang="en-US" sz="3200" dirty="0"/>
              <a:t>spot for spawning. </a:t>
            </a:r>
          </a:p>
          <a:p>
            <a:r>
              <a:rPr lang="en-US" sz="3200" dirty="0"/>
              <a:t>In pairs, they will swim to</a:t>
            </a:r>
            <a:br>
              <a:rPr lang="en-US" sz="3200" dirty="0"/>
            </a:br>
            <a:r>
              <a:rPr lang="en-US" sz="3200" dirty="0"/>
              <a:t>the surface to release eggs and sperm in the water.</a:t>
            </a:r>
          </a:p>
        </p:txBody>
      </p:sp>
      <p:pic>
        <p:nvPicPr>
          <p:cNvPr id="5" name="Picture 2" descr="Goliath grouper spawning aggregation in the waters off Jupiter Florida">
            <a:extLst>
              <a:ext uri="{FF2B5EF4-FFF2-40B4-BE49-F238E27FC236}">
                <a16:creationId xmlns:a16="http://schemas.microsoft.com/office/drawing/2014/main" id="{18328064-3972-2A4F-B677-078AD751F8E6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1" r="17871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630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40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F08D70-714D-FC4E-9F52-2BB38247FE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Spawning aggregations are protected </a:t>
            </a:r>
            <a:br>
              <a:rPr lang="en-US" sz="4400" dirty="0"/>
            </a:br>
            <a:r>
              <a:rPr lang="en-US" sz="4400" dirty="0"/>
              <a:t>from fishing within the boundaries of </a:t>
            </a:r>
            <a:br>
              <a:rPr lang="en-US" sz="4400" dirty="0"/>
            </a:br>
            <a:r>
              <a:rPr lang="en-US" sz="4400" dirty="0"/>
              <a:t>the Great Barrier Reef Marine Park.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477122-1C0C-0C42-A250-D51A672B075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7308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Coral trout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64342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Lots of people </a:t>
            </a:r>
            <a:br>
              <a:rPr lang="en-US" dirty="0"/>
            </a:br>
            <a:r>
              <a:rPr lang="en-US" dirty="0"/>
              <a:t>like to eat</a:t>
            </a:r>
            <a:br>
              <a:rPr lang="en-US" dirty="0"/>
            </a:br>
            <a:r>
              <a:rPr lang="en-US" dirty="0"/>
              <a:t> coral trout.</a:t>
            </a:r>
          </a:p>
          <a:p>
            <a:r>
              <a:rPr lang="en-US" dirty="0"/>
              <a:t>What is the </a:t>
            </a:r>
            <a:br>
              <a:rPr lang="en-US" dirty="0"/>
            </a:br>
            <a:r>
              <a:rPr lang="en-US" dirty="0"/>
              <a:t>legal size?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9E46DBC-E6A8-5C47-81FC-9AA616B245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2" t="1961" r="20585" b="196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498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EE390AC-3151-F949-8E88-68245EC0A3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91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38cm.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7647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/>
              <a:t>Maori wrasse</a:t>
            </a:r>
            <a:br>
              <a:rPr lang="en-US" sz="5400" dirty="0"/>
            </a:br>
            <a:r>
              <a:rPr lang="en-AU" sz="2000" dirty="0"/>
              <a:t>also called </a:t>
            </a:r>
            <a:r>
              <a:rPr lang="en-AU" sz="2000" dirty="0" err="1"/>
              <a:t>humphead</a:t>
            </a:r>
            <a:r>
              <a:rPr lang="en-AU" sz="2000" dirty="0"/>
              <a:t> wrasse or Napoleon wrasse.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57920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They are the </a:t>
            </a:r>
            <a:br>
              <a:rPr lang="en-US" dirty="0"/>
            </a:br>
            <a:r>
              <a:rPr lang="en-US" dirty="0"/>
              <a:t>biggest of all the wrasses, and can become very friendly.</a:t>
            </a:r>
          </a:p>
          <a:p>
            <a:pPr>
              <a:spcAft>
                <a:spcPts val="1800"/>
              </a:spcAft>
            </a:pPr>
            <a:r>
              <a:rPr lang="en-US" sz="3200" b="1" dirty="0" smtClean="0"/>
              <a:t>Do not touch!</a:t>
            </a:r>
            <a:endParaRPr lang="en-US" sz="3200" b="1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D02077F-A28A-5A49-95A0-0D717940E5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391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88C778-3506-3742-95E1-2C1FC336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09694-F2D5-924A-96D3-8391C748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 if people touch a Maori wrasse?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3393DF8-654A-1744-9204-1FDD1546A83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2" r="1389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178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removes their protective layer of fish mucus and they can get sick.</a:t>
            </a:r>
            <a:endParaRPr lang="en-US" sz="32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F706185-8934-1441-949E-F16D672C0C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7" t="4124" r="19594" b="274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</p:spTree>
    <p:extLst>
      <p:ext uri="{BB962C8B-B14F-4D97-AF65-F5344CB8AC3E}">
        <p14:creationId xmlns:p14="http://schemas.microsoft.com/office/powerpoint/2010/main" val="28549599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Sea turtles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57427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is turtle breeding season?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196D563-DA9B-1B49-BBD3-9B494C9651D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7" r="2693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30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69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185C9D-2F04-EC46-A27B-0095E262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77061-7A34-2F4B-8123-98DC0BD1E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Summer is turtle breeding season!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ED110C-110B-C543-97E5-4A2BAF5982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3" t="1926" r="27716" b="468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221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AE662E-42C9-1747-BB99-48B1AC7D7D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3" b="45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3564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DB0775-2194-AF40-B96F-C23058A594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" t="12501" b="56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083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9247F9-1C62-CC46-A7FA-D3FC6C2ECF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" t="10814" b="6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17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B1F21E-1966-654D-9D14-DB3BDAA7DB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2" b="343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893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F233A9-1F26-5D40-B8DD-D9F5E5E1B2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a few months later</a:t>
            </a:r>
            <a:r>
              <a:rPr lang="en-US" dirty="0" smtClean="0"/>
              <a:t>…</a:t>
            </a:r>
            <a:endParaRPr lang="en-US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en-AU" sz="3200" dirty="0"/>
              <a:t>Warm nests make girl turtles (girls are hot).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en-AU" sz="3200" dirty="0"/>
              <a:t>Cool nests make boy turtles (boys are cool).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F55D0A-6C3B-674E-A406-601A0FAD52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1296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490DE0-3FAC-B546-B1B6-DDC579FC57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041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E5ED97-3E9E-1444-9D96-59A9EE2A67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522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C623C7-F401-EC4E-85F1-A75F79A60D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807" r="1" b="780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766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27DEFD-8B26-FB4E-989E-E2CCDE45CD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807" r="1" b="780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1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7EC4FAC-D3D3-C140-9628-A37463462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i="1" dirty="0"/>
              <a:t>Eye on the Reef</a:t>
            </a:r>
            <a:br>
              <a:rPr lang="en-AU" i="1" dirty="0"/>
            </a:br>
            <a:r>
              <a:rPr lang="en-AU" dirty="0"/>
              <a:t>Rapid Monitoring survey</a:t>
            </a:r>
          </a:p>
          <a:p>
            <a:r>
              <a:rPr lang="en-AU" sz="3200" b="1" dirty="0">
                <a:solidFill>
                  <a:schemeClr val="accent2"/>
                </a:solidFill>
              </a:rPr>
              <a:t>MODIFIED 10 MINUTE TIMED SURVEY</a:t>
            </a:r>
          </a:p>
        </p:txBody>
      </p:sp>
    </p:spTree>
    <p:extLst>
      <p:ext uri="{BB962C8B-B14F-4D97-AF65-F5344CB8AC3E}">
        <p14:creationId xmlns:p14="http://schemas.microsoft.com/office/powerpoint/2010/main" val="18566443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EEEAE5-D4CA-7744-8E55-122B2ED9FB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" t="5117" r="927" b="120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833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Some turtles migrate long distances, hitch-hiking rides in ocean currents such as the East Australian Current and ocean gyres.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073B92-8972-984A-8B16-58BB3E9BB1A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r="1732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773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</a:t>
            </a:r>
            <a:br>
              <a:rPr lang="en-US" dirty="0"/>
            </a:br>
            <a:r>
              <a:rPr lang="en-US" dirty="0"/>
              <a:t>Great Pacific Garbage Patch?</a:t>
            </a:r>
          </a:p>
        </p:txBody>
      </p:sp>
      <p:pic>
        <p:nvPicPr>
          <p:cNvPr id="8" name="Picture 2" descr="It's estimated that between 1.15 to 2.41 million tonnes of plastic are entering the ocean each year.">
            <a:extLst>
              <a:ext uri="{FF2B5EF4-FFF2-40B4-BE49-F238E27FC236}">
                <a16:creationId xmlns:a16="http://schemas.microsoft.com/office/drawing/2014/main" id="{516785BB-92AE-0844-88A3-57319F7BCA61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5" r="2029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6938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collection </a:t>
            </a:r>
            <a:br>
              <a:rPr lang="en-US" dirty="0"/>
            </a:br>
            <a:r>
              <a:rPr lang="en-US" dirty="0"/>
              <a:t>of marine debris </a:t>
            </a:r>
            <a:br>
              <a:rPr lang="en-US" dirty="0"/>
            </a:br>
            <a:r>
              <a:rPr lang="en-US" dirty="0"/>
              <a:t>in the north </a:t>
            </a:r>
            <a:br>
              <a:rPr lang="en-US" dirty="0"/>
            </a:br>
            <a:r>
              <a:rPr lang="en-US" dirty="0"/>
              <a:t>Pacific Ocean.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B5AE8EE-4300-334C-8E22-ADF7C9ABE9C3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6" r="8714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368B8C-D3E8-414B-8892-E77613AC62A6}"/>
              </a:ext>
            </a:extLst>
          </p:cNvPr>
          <p:cNvSpPr/>
          <p:nvPr/>
        </p:nvSpPr>
        <p:spPr>
          <a:xfrm>
            <a:off x="6295602" y="5742181"/>
            <a:ext cx="26372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Image: the Ocean </a:t>
            </a:r>
            <a:r>
              <a:rPr lang="en-AU" sz="1600" dirty="0" err="1">
                <a:solidFill>
                  <a:schemeClr val="bg1"/>
                </a:solidFill>
              </a:rPr>
              <a:t>Cleanup</a:t>
            </a:r>
            <a:endParaRPr lang="en-A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9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334CB5-26CE-D84F-A1C7-AE426C7F7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many sea turtles pictured below are </a:t>
            </a:r>
            <a:br>
              <a:rPr lang="en-US" dirty="0"/>
            </a:br>
            <a:r>
              <a:rPr lang="en-US" dirty="0"/>
              <a:t>threatened with extinction?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5DFB7-BE50-784C-8F25-D4FB0B20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DB4FF3-44EA-744E-A663-A82F7DD2D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682" y="1646210"/>
            <a:ext cx="7354636" cy="4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2234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4A5321-2AD7-2745-9E1A-25C06BC27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996068"/>
            <a:ext cx="11160124" cy="414755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90525F-6D14-CE46-B000-417690968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967291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dirty="0"/>
              <a:t>All storm water drains lead to the sea.</a:t>
            </a:r>
            <a:br>
              <a:rPr lang="en-US" dirty="0"/>
            </a:br>
            <a:r>
              <a:rPr lang="en-US" sz="2000" i="1" dirty="0"/>
              <a:t>How can I help the Great Barrier Reef?</a:t>
            </a: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D103B8-CF3B-9B47-9CE1-0B7A95AF8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75</a:t>
            </a:fld>
            <a:endParaRPr lang="en-US" dirty="0"/>
          </a:p>
        </p:txBody>
      </p:sp>
      <p:pic>
        <p:nvPicPr>
          <p:cNvPr id="7" name="Picture 2" descr="Cairns drain stencil project, alerting people that ‘This drains to the Great Barrier Reef’">
            <a:extLst>
              <a:ext uri="{FF2B5EF4-FFF2-40B4-BE49-F238E27FC236}">
                <a16:creationId xmlns:a16="http://schemas.microsoft.com/office/drawing/2014/main" id="{D6DC5BDB-40B5-884D-B17C-584937556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/>
          <a:stretch/>
        </p:blipFill>
        <p:spPr bwMode="auto">
          <a:xfrm>
            <a:off x="515937" y="1773044"/>
            <a:ext cx="4163906" cy="437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87FA95-0542-E74E-B7DA-3D922CA1E3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" t="4479" b="3477"/>
          <a:stretch/>
        </p:blipFill>
        <p:spPr>
          <a:xfrm>
            <a:off x="4679843" y="1773044"/>
            <a:ext cx="6996218" cy="437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052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/>
              <a:t>Sharks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47455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4C5DDA-B1CC-4541-A35A-31541784BA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 lot of sharks are killed </a:t>
            </a:r>
            <a:br>
              <a:rPr lang="en-US" dirty="0"/>
            </a:br>
            <a:r>
              <a:rPr lang="en-US" dirty="0"/>
              <a:t>in shark nets designed to keep swimmers safe.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F5BFCA-D136-3C45-83FF-F2D99469B7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20273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C3468F-D054-DD4A-B40B-C39B3DF4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3C6BD-BB7F-7945-96E3-45488E8AB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all sharks dangerous?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4BAB19-4243-424B-B56E-CFD681AB00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977" y="687563"/>
            <a:ext cx="4637770" cy="2947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6E5EA3-6EEF-9046-862F-6A77321638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65"/>
          <a:stretch/>
        </p:blipFill>
        <p:spPr>
          <a:xfrm>
            <a:off x="6613975" y="3612367"/>
            <a:ext cx="4637771" cy="253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4917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8B33F9-9DDA-D440-B4F3-0E645BE70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617455"/>
          </a:xfrm>
        </p:spPr>
        <p:txBody>
          <a:bodyPr/>
          <a:lstStyle/>
          <a:p>
            <a:pPr algn="ctr"/>
            <a:r>
              <a:rPr lang="en-US" sz="4400" dirty="0"/>
              <a:t>No - Not all sharks are dangerous. </a:t>
            </a:r>
            <a:br>
              <a:rPr lang="en-US" sz="4400" dirty="0"/>
            </a:br>
            <a:r>
              <a:rPr lang="en-US" dirty="0"/>
              <a:t>For example, this Whale Shark is the biggest shark alive. </a:t>
            </a:r>
            <a:br>
              <a:rPr lang="en-US" dirty="0"/>
            </a:br>
            <a:r>
              <a:rPr lang="en-US" dirty="0"/>
              <a:t>It has small teeth and eats plankton!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AD3CD-CA55-5143-B887-CA280CA6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348AF-7614-0C41-95AF-C947B17330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14358"/>
          <a:stretch/>
        </p:blipFill>
        <p:spPr>
          <a:xfrm>
            <a:off x="908397" y="2353609"/>
            <a:ext cx="10375206" cy="38158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FCB84C-33E0-424E-BC0B-9AEE370E52D9}"/>
              </a:ext>
            </a:extLst>
          </p:cNvPr>
          <p:cNvSpPr txBox="1"/>
          <p:nvPr/>
        </p:nvSpPr>
        <p:spPr>
          <a:xfrm>
            <a:off x="9229323" y="2353609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101545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Are you ready to upload your data to GBRMPA</a:t>
            </a:r>
            <a:r>
              <a:rPr lang="en-US" dirty="0" smtClean="0"/>
              <a:t>?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0498-7355-1847-AE00-75714BC2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40" y="1667251"/>
            <a:ext cx="10421319" cy="44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869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994FFF-8B2F-DE4D-9E4B-CA9D88255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sharks?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D834A9-0265-6E43-A8AE-FA598D7E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4FF883-9E48-2545-9C5C-60D552BF67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1788556"/>
            <a:ext cx="6096000" cy="41437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E9337F-5A18-2241-827F-953293B764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" r="2098"/>
          <a:stretch/>
        </p:blipFill>
        <p:spPr>
          <a:xfrm>
            <a:off x="6106683" y="1788556"/>
            <a:ext cx="6085317" cy="414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263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/>
              <a:t>Sharks keep </a:t>
            </a:r>
            <a:br>
              <a:rPr lang="en-US" dirty="0"/>
            </a:br>
            <a:r>
              <a:rPr lang="en-US" dirty="0"/>
              <a:t>the </a:t>
            </a:r>
            <a:r>
              <a:rPr lang="en-US" dirty="0" smtClean="0"/>
              <a:t>Reef </a:t>
            </a:r>
            <a:r>
              <a:rPr lang="en-US" dirty="0"/>
              <a:t>balanced and healthy.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09584C8-BB81-9941-9B0E-E4244ABD68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1869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790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17E9C3-EAD5-BA48-972C-8942BDFE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A9738-6210-EB42-9744-03ABC6EEB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sharks </a:t>
            </a:r>
            <a:br>
              <a:rPr lang="en-US" dirty="0"/>
            </a:br>
            <a:r>
              <a:rPr lang="en-US" dirty="0"/>
              <a:t>are threatened </a:t>
            </a:r>
            <a:br>
              <a:rPr lang="en-US" dirty="0"/>
            </a:br>
            <a:r>
              <a:rPr lang="en-US" dirty="0"/>
              <a:t>with extinction.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B11D57A-BF49-4C4B-8059-90D6CE683E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1" r="1791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103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did you go?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415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Now that you have learnt about some of the animals on the Great Barrier Reef, how do you think you can help protect them?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580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actions can you take to protect the Great Barrier Reef</a:t>
            </a:r>
            <a:r>
              <a:rPr lang="en-US" dirty="0" smtClean="0"/>
              <a:t>?</a:t>
            </a:r>
            <a:endParaRPr lang="en-AU" dirty="0"/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4482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7" y="549275"/>
            <a:ext cx="5389563" cy="5280025"/>
          </a:xfrm>
        </p:spPr>
        <p:txBody>
          <a:bodyPr/>
          <a:lstStyle/>
          <a:p>
            <a:r>
              <a:rPr lang="en-US" sz="4400" dirty="0"/>
              <a:t>Download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86</a:t>
            </a:fld>
            <a:endParaRPr lang="en-US" dirty="0"/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E6EC866A-883A-1B42-928B-FD96E91E46A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5"/>
            <a:ext cx="5389562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752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Press “</a:t>
            </a:r>
            <a:r>
              <a:rPr lang="en-US" sz="4400" i="1" dirty="0"/>
              <a:t>Sightings</a:t>
            </a:r>
            <a:r>
              <a:rPr lang="en-US" sz="4400" dirty="0"/>
              <a:t>” and “</a:t>
            </a:r>
            <a:r>
              <a:rPr lang="en-US" sz="4400" i="1" dirty="0"/>
              <a:t>Create</a:t>
            </a:r>
            <a:r>
              <a:rPr lang="en-US" sz="4400" dirty="0" smtClean="0"/>
              <a:t>”.</a:t>
            </a:r>
            <a:endParaRPr lang="en-US" sz="44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79896492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578735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Press “</a:t>
            </a:r>
            <a:r>
              <a:rPr lang="en-US" sz="4400" i="1" dirty="0"/>
              <a:t>Wildlife</a:t>
            </a:r>
            <a:r>
              <a:rPr lang="en-US" sz="4400" i="1" dirty="0" smtClean="0"/>
              <a:t>”.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0D0CE-3C44-8C4E-807A-4EB2D167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639352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4E45E-99FD-2148-A1D5-58B8C3AAF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639351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3410C-A5CD-D643-B253-83D948206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3140817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15E87-7A79-8E4D-A02A-916A49952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3130949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A277E0-2A1B-3D4D-8A5A-06E54AFB7A84}"/>
              </a:ext>
            </a:extLst>
          </p:cNvPr>
          <p:cNvSpPr/>
          <p:nvPr/>
        </p:nvSpPr>
        <p:spPr>
          <a:xfrm>
            <a:off x="1225296" y="5516408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E5BD6-58FB-084E-913D-7E92FE804A94}"/>
              </a:ext>
            </a:extLst>
          </p:cNvPr>
          <p:cNvSpPr/>
          <p:nvPr/>
        </p:nvSpPr>
        <p:spPr>
          <a:xfrm>
            <a:off x="1225296" y="4108231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89D671-CB82-EB41-B882-8CD5AE52AB8D}"/>
              </a:ext>
            </a:extLst>
          </p:cNvPr>
          <p:cNvSpPr/>
          <p:nvPr/>
        </p:nvSpPr>
        <p:spPr>
          <a:xfrm>
            <a:off x="1280160" y="3045198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3071C-FF70-6B45-9D8D-536F0A5CEC8E}"/>
              </a:ext>
            </a:extLst>
          </p:cNvPr>
          <p:cNvSpPr/>
          <p:nvPr/>
        </p:nvSpPr>
        <p:spPr>
          <a:xfrm>
            <a:off x="4752651" y="3594250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E574E1-3354-204C-A303-CFA47B65467E}"/>
              </a:ext>
            </a:extLst>
          </p:cNvPr>
          <p:cNvSpPr/>
          <p:nvPr/>
        </p:nvSpPr>
        <p:spPr>
          <a:xfrm>
            <a:off x="4742808" y="4615716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CED16F-AA12-7541-8B62-89964B28D402}"/>
              </a:ext>
            </a:extLst>
          </p:cNvPr>
          <p:cNvSpPr/>
          <p:nvPr/>
        </p:nvSpPr>
        <p:spPr>
          <a:xfrm>
            <a:off x="4788625" y="5516409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A52A53-4D5F-1F49-A414-4C352B487A7A}"/>
              </a:ext>
            </a:extLst>
          </p:cNvPr>
          <p:cNvSpPr/>
          <p:nvPr/>
        </p:nvSpPr>
        <p:spPr>
          <a:xfrm>
            <a:off x="7530060" y="3802822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94DFA-E3DB-B54D-85AA-96F5B037E6D5}"/>
              </a:ext>
            </a:extLst>
          </p:cNvPr>
          <p:cNvSpPr/>
          <p:nvPr/>
        </p:nvSpPr>
        <p:spPr>
          <a:xfrm>
            <a:off x="7731228" y="5195178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39C0A-E1B1-0B4D-9A92-CB128AFD9C8E}"/>
              </a:ext>
            </a:extLst>
          </p:cNvPr>
          <p:cNvSpPr/>
          <p:nvPr/>
        </p:nvSpPr>
        <p:spPr>
          <a:xfrm>
            <a:off x="4495800" y="1469425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Text, table&#10;&#10;Description automatically generated">
            <a:extLst>
              <a:ext uri="{FF2B5EF4-FFF2-40B4-BE49-F238E27FC236}">
                <a16:creationId xmlns:a16="http://schemas.microsoft.com/office/drawing/2014/main" id="{CC90FF71-AFB1-C346-9C76-55015130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586075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8765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76990"/>
            <a:ext cx="5580063" cy="536575"/>
          </a:xfrm>
          <a:prstGeom prst="rect">
            <a:avLst/>
          </a:prstGeom>
        </p:spPr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mammals.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6393043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AFCFC-BD2C-A844-9CFB-2A5EAC8CB2E7}"/>
              </a:ext>
            </a:extLst>
          </p:cNvPr>
          <p:cNvSpPr/>
          <p:nvPr/>
        </p:nvSpPr>
        <p:spPr>
          <a:xfrm>
            <a:off x="1061848" y="2484778"/>
            <a:ext cx="4929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tx2"/>
                </a:solidFill>
              </a:rPr>
              <a:t>Select your animal and press “INFORMATION” to learn more.</a:t>
            </a:r>
          </a:p>
        </p:txBody>
      </p:sp>
      <p:sp>
        <p:nvSpPr>
          <p:cNvPr id="9" name="Arrow: Up 1">
            <a:extLst>
              <a:ext uri="{FF2B5EF4-FFF2-40B4-BE49-F238E27FC236}">
                <a16:creationId xmlns:a16="http://schemas.microsoft.com/office/drawing/2014/main" id="{9DE57E40-D69B-0044-8CAF-BA1088927B5B}"/>
              </a:ext>
            </a:extLst>
          </p:cNvPr>
          <p:cNvSpPr/>
          <p:nvPr/>
        </p:nvSpPr>
        <p:spPr>
          <a:xfrm>
            <a:off x="7746743" y="3429000"/>
            <a:ext cx="1993392" cy="1981848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67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83653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/>
              <a:t>This is the website for GBRMPA’s </a:t>
            </a:r>
            <a:r>
              <a:rPr lang="en-US" i="1" dirty="0"/>
              <a:t>Eye on the Reef.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The link to connect is provided at the end of this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9BD07CA-5AE2-F84E-829A-F4158586C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67"/>
          <a:stretch/>
        </p:blipFill>
        <p:spPr>
          <a:xfrm>
            <a:off x="783166" y="1840408"/>
            <a:ext cx="10625668" cy="383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466F67B-AF55-E54D-9219-38A710734661}"/>
              </a:ext>
            </a:extLst>
          </p:cNvPr>
          <p:cNvSpPr/>
          <p:nvPr/>
        </p:nvSpPr>
        <p:spPr>
          <a:xfrm rot="10800000">
            <a:off x="5192998" y="3093467"/>
            <a:ext cx="724724" cy="512966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342150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reptiles.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42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</a:t>
            </a:r>
            <a:r>
              <a:rPr lang="en-AU" sz="4400" dirty="0" smtClean="0"/>
              <a:t>rays.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11740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335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417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938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9084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341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Explore the other tabs too!</a:t>
            </a:r>
            <a:endParaRPr lang="en-US" sz="20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636693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a </a:t>
            </a:r>
            <a:r>
              <a:rPr lang="en-US" sz="4400" dirty="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9259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998142" cy="3270035"/>
          </a:xfrm>
        </p:spPr>
        <p:txBody>
          <a:bodyPr/>
          <a:lstStyle/>
          <a:p>
            <a:r>
              <a:rPr lang="en-US" dirty="0" smtClean="0"/>
              <a:t>Thank you for helping the Great </a:t>
            </a:r>
            <a:r>
              <a:rPr lang="en-US" smtClean="0"/>
              <a:t>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4529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FFC20E"/>
      </a:accent1>
      <a:accent2>
        <a:srgbClr val="EF700B"/>
      </a:accent2>
      <a:accent3>
        <a:srgbClr val="F68B1F"/>
      </a:accent3>
      <a:accent4>
        <a:srgbClr val="000000"/>
      </a:accent4>
      <a:accent5>
        <a:srgbClr val="000000"/>
      </a:accent5>
      <a:accent6>
        <a:srgbClr val="000000"/>
      </a:accent6>
      <a:hlink>
        <a:srgbClr val="EF700A"/>
      </a:hlink>
      <a:folHlink>
        <a:srgbClr val="FFC10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PROJ-2005426192-198</_dlc_DocId>
    <_dlc_DocIdUrl xmlns="8ccc4631-9afc-4718-b120-5e2e37a03cc7">
      <Url>http://thedock.gbrmpa.gov.au/sites/Projects/P000462/_layouts/15/DocIdRedir.aspx?ID=PROJ-2005426192-198</Url>
      <Description>PROJ-2005426192-198</Description>
    </_dlc_DocIdUrl>
  </documentManagement>
</p:properties>
</file>

<file path=customXml/itemProps1.xml><?xml version="1.0" encoding="utf-8"?>
<ds:datastoreItem xmlns:ds="http://schemas.openxmlformats.org/officeDocument/2006/customXml" ds:itemID="{A62A5161-FC80-48C8-B37B-D316C67911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2B8703-DC82-49C6-AECF-5AA8372BAC4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1F88270-A2E4-4BC7-BE58-4928F7E113C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548D897-B59C-44CB-8058-6418CAFA9DB3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terms/"/>
    <ds:schemaRef ds:uri="8ccc4631-9afc-4718-b120-5e2e37a03cc7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2474</Words>
  <Application>Microsoft Office PowerPoint</Application>
  <PresentationFormat>Widescreen</PresentationFormat>
  <Paragraphs>347</Paragraphs>
  <Slides>99</Slides>
  <Notes>72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99</vt:i4>
      </vt:variant>
    </vt:vector>
  </HeadingPairs>
  <TitlesOfParts>
    <vt:vector size="105" baseType="lpstr">
      <vt:lpstr>Arial</vt:lpstr>
      <vt:lpstr>Arial Body</vt:lpstr>
      <vt:lpstr>Calibri</vt:lpstr>
      <vt:lpstr>Open Sans</vt:lpstr>
      <vt:lpstr>Times New Roman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Are you ready to upload your data to GBRMPA?</vt:lpstr>
      <vt:lpstr>This is the website for GBRMPA’s Eye on the Reef. The link to connect is provided at the end of this presentation.</vt:lpstr>
      <vt:lpstr>Login.</vt:lpstr>
      <vt:lpstr>Select ‘Rapid Monitoring Survey’ tab.</vt:lpstr>
      <vt:lpstr>Enter your data.</vt:lpstr>
      <vt:lpstr>If you also completed the (more advanced) 360°survey, complete all questions. Otherwise, leave blank.</vt:lpstr>
      <vt:lpstr>Save! Scroll down to the bottom of the page to ‘Save’.</vt:lpstr>
      <vt:lpstr>Are you ready? Click on the image below to connect.</vt:lpstr>
      <vt:lpstr>PowerPoint Presentation</vt:lpstr>
      <vt:lpstr>PowerPoint Presentation</vt:lpstr>
      <vt:lpstr>Sea cucumber</vt:lpstr>
      <vt:lpstr>PowerPoint Presentation</vt:lpstr>
      <vt:lpstr>PowerPoint Presentation</vt:lpstr>
      <vt:lpstr>PowerPoint Presentation</vt:lpstr>
      <vt:lpstr>PowerPoint Presentation</vt:lpstr>
      <vt:lpstr>Why count sea cucumbers?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So, what are we looking at here? Why so many?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many sea turtles pictured below are  threatened with extinction?</vt:lpstr>
      <vt:lpstr>All storm water drains lead to the sea. How can I help the Great Barrier Reef?</vt:lpstr>
      <vt:lpstr>PowerPoint Presentation</vt:lpstr>
      <vt:lpstr>PowerPoint Presentation</vt:lpstr>
      <vt:lpstr>PowerPoint Presentation</vt:lpstr>
      <vt:lpstr>No - Not all sharks are dangerous.  For example, this Whale Shark is the biggest shark alive.  It has small teeth and eats plankton! </vt:lpstr>
      <vt:lpstr>Why count sharks?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 “Sightings” and “Create”.</vt:lpstr>
      <vt:lpstr>Press “Wildlife”.</vt:lpstr>
      <vt:lpstr>Marine mammals.</vt:lpstr>
      <vt:lpstr>Marine reptiles.</vt:lpstr>
      <vt:lpstr>Sharks and rays.</vt:lpstr>
      <vt:lpstr>Fishes.</vt:lpstr>
      <vt:lpstr>PowerPoint Presentation</vt:lpstr>
      <vt:lpstr>Birds.</vt:lpstr>
      <vt:lpstr>Invertebrates.</vt:lpstr>
      <vt:lpstr>PowerPoint Presentation</vt:lpstr>
      <vt:lpstr>Explore the other tabs too!</vt:lpstr>
      <vt:lpstr>PowerPoint Presentation</vt:lpstr>
      <vt:lpstr>Thank you for helping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125</cp:revision>
  <dcterms:created xsi:type="dcterms:W3CDTF">2021-08-15T07:02:58Z</dcterms:created>
  <dcterms:modified xsi:type="dcterms:W3CDTF">2021-11-05T00:41:26Z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7527761f-e4b2-4587-8176-fcd9c6fb93c9</vt:lpwstr>
  </property>
  <property fmtid="{D5CDD505-2E9C-101B-9397-08002B2CF9AE}" pid="5" name="TitusGUID">
    <vt:lpwstr>a619ab42-31a7-4378-beb4-3bc2a03899aa</vt:lpwstr>
  </property>
  <property fmtid="{D5CDD505-2E9C-101B-9397-08002B2CF9AE}" pid="6" name="SEC">
    <vt:lpwstr>OFFICIAL</vt:lpwstr>
  </property>
  <property fmtid="{D5CDD505-2E9C-101B-9397-08002B2CF9AE}" pid="7" name="Document Type">
    <vt:lpwstr/>
  </property>
  <property fmtid="{D5CDD505-2E9C-101B-9397-08002B2CF9AE}" pid="8" name="ProjectPhase">
    <vt:lpwstr/>
  </property>
  <property fmtid="{D5CDD505-2E9C-101B-9397-08002B2CF9AE}" pid="9" name="Depart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{7527761f-e4b2-4587-8176-fcd9c6fb93c9}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