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wdp" ContentType="image/vnd.ms-photo"/>
  <Default Extension="jpg" ContentType="image/jpeg"/>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oter4.xml" ContentType="application/vnd.openxmlformats-officedocument.wordprocessingml.footer+xml"/>
  <Override PartName="/word/footer5.xml" ContentType="application/vnd.openxmlformats-officedocument.wordprocessingml.footer+xml"/>
  <Override PartName="/word/footer6.xml" ContentType="application/vnd.openxmlformats-officedocument.wordprocessingml.footer+xml"/>
  <Override PartName="/word/footer7.xml" ContentType="application/vnd.openxmlformats-officedocument.wordprocessingml.footer+xml"/>
  <Override PartName="/word/header4.xml" ContentType="application/vnd.openxmlformats-officedocument.wordprocessingml.header+xml"/>
  <Override PartName="/word/footer8.xml" ContentType="application/vnd.openxmlformats-officedocument.wordprocessingml.footer+xml"/>
  <Override PartName="/word/footer9.xml" ContentType="application/vnd.openxmlformats-officedocument.wordprocessingml.footer+xml"/>
  <Override PartName="/word/charts/chart1.xml" ContentType="application/vnd.openxmlformats-officedocument.drawingml.chart+xml"/>
  <Override PartName="/word/charts/style1.xml" ContentType="application/vnd.ms-office.chartstyle+xml"/>
  <Override PartName="/word/charts/colors1.xml" ContentType="application/vnd.ms-office.chartcolorstyle+xml"/>
  <Override PartName="/word/charts/chart2.xml" ContentType="application/vnd.openxmlformats-officedocument.drawingml.chart+xml"/>
  <Override PartName="/word/charts/style2.xml" ContentType="application/vnd.ms-office.chartstyle+xml"/>
  <Override PartName="/word/charts/colors2.xml" ContentType="application/vnd.ms-office.chartcolorstyle+xml"/>
  <Override PartName="/word/charts/chart3.xml" ContentType="application/vnd.openxmlformats-officedocument.drawingml.chart+xml"/>
  <Override PartName="/word/charts/style3.xml" ContentType="application/vnd.ms-office.chartstyle+xml"/>
  <Override PartName="/word/charts/colors3.xml" ContentType="application/vnd.ms-office.chartcolorstyle+xml"/>
  <Override PartName="/word/charts/chart4.xml" ContentType="application/vnd.openxmlformats-officedocument.drawingml.chart+xml"/>
  <Override PartName="/word/charts/style4.xml" ContentType="application/vnd.ms-office.chartstyle+xml"/>
  <Override PartName="/word/charts/colors4.xml" ContentType="application/vnd.ms-office.chartcolorstyle+xml"/>
  <Override PartName="/word/charts/chart5.xml" ContentType="application/vnd.openxmlformats-officedocument.drawingml.chart+xml"/>
  <Override PartName="/word/charts/style5.xml" ContentType="application/vnd.ms-office.chartstyle+xml"/>
  <Override PartName="/word/charts/colors5.xml" ContentType="application/vnd.ms-office.chartcolorstyle+xml"/>
  <Override PartName="/word/charts/chart6.xml" ContentType="application/vnd.openxmlformats-officedocument.drawingml.chart+xml"/>
  <Override PartName="/word/charts/style6.xml" ContentType="application/vnd.ms-office.chartstyle+xml"/>
  <Override PartName="/word/charts/colors6.xml" ContentType="application/vnd.ms-office.chartcolorstyle+xml"/>
  <Override PartName="/word/charts/chart7.xml" ContentType="application/vnd.openxmlformats-officedocument.drawingml.chart+xml"/>
  <Override PartName="/word/charts/style7.xml" ContentType="application/vnd.ms-office.chartstyle+xml"/>
  <Override PartName="/word/charts/colors7.xml" ContentType="application/vnd.ms-office.chartcolorstyle+xml"/>
  <Override PartName="/word/charts/chart8.xml" ContentType="application/vnd.openxmlformats-officedocument.drawingml.chart+xml"/>
  <Override PartName="/word/charts/style8.xml" ContentType="application/vnd.ms-office.chartstyle+xml"/>
  <Override PartName="/word/charts/colors8.xml" ContentType="application/vnd.ms-office.chartcolorstyle+xml"/>
  <Override PartName="/word/theme/themeOverride1.xml" ContentType="application/vnd.openxmlformats-officedocument.themeOverride+xml"/>
  <Override PartName="/word/charts/chart9.xml" ContentType="application/vnd.openxmlformats-officedocument.drawingml.chart+xml"/>
  <Override PartName="/word/charts/style9.xml" ContentType="application/vnd.ms-office.chartstyle+xml"/>
  <Override PartName="/word/charts/colors9.xml" ContentType="application/vnd.ms-office.chartcolorstyle+xml"/>
  <Override PartName="/word/charts/chart10.xml" ContentType="application/vnd.openxmlformats-officedocument.drawingml.chart+xml"/>
  <Override PartName="/word/charts/style10.xml" ContentType="application/vnd.ms-office.chartstyle+xml"/>
  <Override PartName="/word/charts/colors10.xml" ContentType="application/vnd.ms-office.chartcolorstyle+xml"/>
  <Override PartName="/word/charts/chart11.xml" ContentType="application/vnd.openxmlformats-officedocument.drawingml.chart+xml"/>
  <Override PartName="/word/charts/style11.xml" ContentType="application/vnd.ms-office.chartstyle+xml"/>
  <Override PartName="/word/charts/colors11.xml" ContentType="application/vnd.ms-office.chartcolorstyle+xml"/>
  <Override PartName="/word/charts/chart12.xml" ContentType="application/vnd.openxmlformats-officedocument.drawingml.chart+xml"/>
  <Override PartName="/word/charts/style12.xml" ContentType="application/vnd.ms-office.chartstyle+xml"/>
  <Override PartName="/word/charts/colors12.xml" ContentType="application/vnd.ms-office.chartcolorstyle+xml"/>
  <Override PartName="/word/charts/chart13.xml" ContentType="application/vnd.openxmlformats-officedocument.drawingml.chart+xml"/>
  <Override PartName="/word/charts/style13.xml" ContentType="application/vnd.ms-office.chartstyle+xml"/>
  <Override PartName="/word/charts/colors13.xml" ContentType="application/vnd.ms-office.chartcolorstyle+xml"/>
  <Override PartName="/word/charts/chart14.xml" ContentType="application/vnd.openxmlformats-officedocument.drawingml.chart+xml"/>
  <Override PartName="/word/charts/style14.xml" ContentType="application/vnd.ms-office.chartstyle+xml"/>
  <Override PartName="/word/charts/colors14.xml" ContentType="application/vnd.ms-office.chartcolorstyle+xml"/>
  <Override PartName="/word/charts/chart15.xml" ContentType="application/vnd.openxmlformats-officedocument.drawingml.chart+xml"/>
  <Override PartName="/word/charts/style15.xml" ContentType="application/vnd.ms-office.chartstyle+xml"/>
  <Override PartName="/word/charts/colors15.xml" ContentType="application/vnd.ms-office.chartcolorstyle+xml"/>
  <Override PartName="/word/charts/chart16.xml" ContentType="application/vnd.openxmlformats-officedocument.drawingml.chart+xml"/>
  <Override PartName="/word/charts/style16.xml" ContentType="application/vnd.ms-office.chartstyle+xml"/>
  <Override PartName="/word/charts/colors16.xml" ContentType="application/vnd.ms-office.chartcolorstyle+xml"/>
  <Override PartName="/word/charts/chart17.xml" ContentType="application/vnd.openxmlformats-officedocument.drawingml.chart+xml"/>
  <Override PartName="/word/charts/style17.xml" ContentType="application/vnd.ms-office.chartstyle+xml"/>
  <Override PartName="/word/charts/colors17.xml" ContentType="application/vnd.ms-office.chartcolorstyle+xml"/>
  <Override PartName="/word/charts/chart18.xml" ContentType="application/vnd.openxmlformats-officedocument.drawingml.chart+xml"/>
  <Override PartName="/word/charts/style18.xml" ContentType="application/vnd.ms-office.chartstyle+xml"/>
  <Override PartName="/word/charts/colors18.xml" ContentType="application/vnd.ms-office.chartcolorstyle+xml"/>
  <Override PartName="/word/footer10.xml" ContentType="application/vnd.openxmlformats-officedocument.wordprocessingml.footer+xml"/>
  <Override PartName="/word/footer11.xml" ContentType="application/vnd.openxmlformats-officedocument.wordprocessingml.footer+xml"/>
  <Override PartName="/word/charts/chart19.xml" ContentType="application/vnd.openxmlformats-officedocument.drawingml.chart+xml"/>
  <Override PartName="/word/charts/style19.xml" ContentType="application/vnd.ms-office.chartstyle+xml"/>
  <Override PartName="/word/charts/colors19.xml" ContentType="application/vnd.ms-office.chartcolorstyle+xml"/>
  <Override PartName="/word/charts/chart20.xml" ContentType="application/vnd.openxmlformats-officedocument.drawingml.chart+xml"/>
  <Override PartName="/word/charts/chart21.xml" ContentType="application/vnd.openxmlformats-officedocument.drawingml.chart+xml"/>
  <Override PartName="/word/charts/chart22.xml" ContentType="application/vnd.openxmlformats-officedocument.drawingml.chart+xml"/>
  <Override PartName="/word/charts/chart23.xml" ContentType="application/vnd.openxmlformats-officedocument.drawingml.chart+xml"/>
  <Override PartName="/word/charts/chart24.xml" ContentType="application/vnd.openxmlformats-officedocument.drawingml.chart+xml"/>
  <Override PartName="/word/charts/chart25.xml" ContentType="application/vnd.openxmlformats-officedocument.drawingml.chart+xml"/>
  <Override PartName="/word/charts/chart26.xml" ContentType="application/vnd.openxmlformats-officedocument.drawingml.chart+xml"/>
  <Override PartName="/word/charts/chart27.xml" ContentType="application/vnd.openxmlformats-officedocument.drawingml.chart+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body>
    <w:p w14:paraId="4B318A60" w14:textId="7EC8F609" w:rsidR="009D1D4F" w:rsidRPr="00A813CF" w:rsidRDefault="00DF744A" w:rsidP="007E1D1C">
      <w:pPr>
        <w:jc w:val="center"/>
        <w:rPr>
          <w:rFonts w:ascii="Arial" w:hAnsi="Arial" w:cs="Arial"/>
          <w:noProof/>
          <w:color w:val="FFFFFF" w:themeColor="background1"/>
          <w:sz w:val="24"/>
        </w:rPr>
      </w:pPr>
      <w:r w:rsidRPr="00A813CF">
        <w:rPr>
          <w:rFonts w:ascii="Arial" w:hAnsi="Arial" w:cs="Arial"/>
          <w:noProof/>
          <w:lang w:eastAsia="en-AU"/>
        </w:rPr>
        <w:drawing>
          <wp:anchor distT="0" distB="0" distL="114300" distR="114300" simplePos="0" relativeHeight="251658240" behindDoc="1" locked="0" layoutInCell="1" allowOverlap="1" wp14:anchorId="06CB8E00" wp14:editId="100EDA6E">
            <wp:simplePos x="0" y="0"/>
            <wp:positionH relativeFrom="page">
              <wp:align>left</wp:align>
            </wp:positionH>
            <wp:positionV relativeFrom="paragraph">
              <wp:posOffset>-970583</wp:posOffset>
            </wp:positionV>
            <wp:extent cx="7991475" cy="12256135"/>
            <wp:effectExtent l="0" t="0" r="9525" b="0"/>
            <wp:wrapNone/>
            <wp:docPr id="1" name="Picture 1" descr="Aerial view of coral reef formations" title="Cover imag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gbrmpa1135375.jpg"/>
                    <pic:cNvPicPr/>
                  </pic:nvPicPr>
                  <pic:blipFill>
                    <a:blip r:embed="rId12" cstate="print">
                      <a:extLst>
                        <a:ext uri="{BEBA8EAE-BF5A-486C-A8C5-ECC9F3942E4B}">
                          <a14:imgProps xmlns:a14="http://schemas.microsoft.com/office/drawing/2010/main">
                            <a14:imgLayer r:embed="rId13">
                              <a14:imgEffect>
                                <a14:colorTemperature colorTemp="7750"/>
                              </a14:imgEffect>
                              <a14:imgEffect>
                                <a14:brightnessContrast bright="-3000" contrast="-44000"/>
                              </a14:imgEffect>
                            </a14:imgLayer>
                          </a14:imgProps>
                        </a:ext>
                        <a:ext uri="{28A0092B-C50C-407E-A947-70E740481C1C}">
                          <a14:useLocalDpi xmlns:a14="http://schemas.microsoft.com/office/drawing/2010/main" val="0"/>
                        </a:ext>
                      </a:extLst>
                    </a:blip>
                    <a:stretch>
                      <a:fillRect/>
                    </a:stretch>
                  </pic:blipFill>
                  <pic:spPr>
                    <a:xfrm>
                      <a:off x="0" y="0"/>
                      <a:ext cx="7991475" cy="12256135"/>
                    </a:xfrm>
                    <a:prstGeom prst="rect">
                      <a:avLst/>
                    </a:prstGeom>
                  </pic:spPr>
                </pic:pic>
              </a:graphicData>
            </a:graphic>
            <wp14:sizeRelH relativeFrom="page">
              <wp14:pctWidth>0</wp14:pctWidth>
            </wp14:sizeRelH>
            <wp14:sizeRelV relativeFrom="page">
              <wp14:pctHeight>0</wp14:pctHeight>
            </wp14:sizeRelV>
          </wp:anchor>
        </w:drawing>
      </w:r>
      <w:r w:rsidR="000D6290" w:rsidRPr="00A813CF">
        <w:rPr>
          <w:rFonts w:ascii="Arial" w:hAnsi="Arial" w:cs="Arial"/>
          <w:noProof/>
          <w:lang w:eastAsia="en-AU"/>
        </w:rPr>
        <w:drawing>
          <wp:inline distT="0" distB="0" distL="0" distR="0" wp14:anchorId="5F41B2A6" wp14:editId="766F7047">
            <wp:extent cx="1369695" cy="1082040"/>
            <wp:effectExtent l="0" t="0" r="1905" b="3810"/>
            <wp:docPr id="2" name="Picture 2" descr="GBRMPA logo with crest" title="GBRMPA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GBRMPA_stacked_Reversed.png"/>
                    <pic:cNvPicPr/>
                  </pic:nvPicPr>
                  <pic:blipFill>
                    <a:blip r:embed="rId14" cstate="print">
                      <a:extLst>
                        <a:ext uri="{28A0092B-C50C-407E-A947-70E740481C1C}">
                          <a14:useLocalDpi xmlns:a14="http://schemas.microsoft.com/office/drawing/2010/main" val="0"/>
                        </a:ext>
                      </a:extLst>
                    </a:blip>
                    <a:stretch>
                      <a:fillRect/>
                    </a:stretch>
                  </pic:blipFill>
                  <pic:spPr>
                    <a:xfrm>
                      <a:off x="0" y="0"/>
                      <a:ext cx="1369695" cy="1082040"/>
                    </a:xfrm>
                    <a:prstGeom prst="rect">
                      <a:avLst/>
                    </a:prstGeom>
                  </pic:spPr>
                </pic:pic>
              </a:graphicData>
            </a:graphic>
          </wp:inline>
        </w:drawing>
      </w:r>
    </w:p>
    <w:p w14:paraId="7E93A257" w14:textId="078244E7" w:rsidR="0001375C" w:rsidRPr="00A813CF" w:rsidRDefault="0001375C" w:rsidP="0001375C">
      <w:pPr>
        <w:rPr>
          <w:rFonts w:ascii="Arial" w:hAnsi="Arial" w:cs="Arial"/>
          <w:noProof/>
          <w:color w:val="FFFFFF" w:themeColor="background1"/>
          <w:sz w:val="24"/>
        </w:rPr>
      </w:pPr>
    </w:p>
    <w:p w14:paraId="2B99FBBB" w14:textId="08F8D32A" w:rsidR="0001375C" w:rsidRPr="00A813CF" w:rsidRDefault="0001375C" w:rsidP="0001375C">
      <w:pPr>
        <w:rPr>
          <w:rFonts w:ascii="Arial" w:hAnsi="Arial" w:cs="Arial"/>
          <w:noProof/>
          <w:color w:val="FFFFFF" w:themeColor="background1"/>
          <w:sz w:val="24"/>
        </w:rPr>
      </w:pPr>
    </w:p>
    <w:p w14:paraId="4CC9A86E" w14:textId="54CA1210" w:rsidR="0001375C" w:rsidRPr="00A813CF" w:rsidRDefault="0001375C" w:rsidP="0001375C">
      <w:pPr>
        <w:rPr>
          <w:rFonts w:ascii="Arial" w:hAnsi="Arial" w:cs="Arial"/>
          <w:noProof/>
          <w:color w:val="FFFFFF" w:themeColor="background1"/>
          <w:sz w:val="24"/>
        </w:rPr>
      </w:pPr>
    </w:p>
    <w:p w14:paraId="6723D916" w14:textId="77777777" w:rsidR="0001375C" w:rsidRPr="00A813CF" w:rsidRDefault="0001375C" w:rsidP="0001375C">
      <w:pPr>
        <w:rPr>
          <w:rFonts w:ascii="Arial" w:hAnsi="Arial" w:cs="Arial"/>
          <w:noProof/>
          <w:color w:val="FFFFFF" w:themeColor="background1"/>
          <w:sz w:val="24"/>
        </w:rPr>
      </w:pPr>
    </w:p>
    <w:p w14:paraId="46966F20" w14:textId="77777777" w:rsidR="00E6106D" w:rsidRPr="00A813CF" w:rsidRDefault="00E6106D" w:rsidP="00A813CF">
      <w:pPr>
        <w:jc w:val="center"/>
        <w:rPr>
          <w:rFonts w:ascii="Arial" w:eastAsia="Kozuka Gothic Pro R" w:hAnsi="Arial" w:cs="Arial"/>
          <w:color w:val="FFFFFF" w:themeColor="background1"/>
          <w:sz w:val="60"/>
          <w:szCs w:val="60"/>
        </w:rPr>
      </w:pPr>
      <w:r w:rsidRPr="00A813CF">
        <w:rPr>
          <w:rFonts w:ascii="Arial" w:eastAsia="Kozuka Gothic Pro R" w:hAnsi="Arial" w:cs="Arial"/>
          <w:color w:val="FFFFFF" w:themeColor="background1"/>
          <w:sz w:val="60"/>
          <w:szCs w:val="60"/>
        </w:rPr>
        <w:t>The rapid assessment workshop</w:t>
      </w:r>
    </w:p>
    <w:p w14:paraId="1431E7D5" w14:textId="71E00F2B" w:rsidR="0030771C" w:rsidRDefault="00E6106D" w:rsidP="00A813CF">
      <w:pPr>
        <w:spacing w:after="240"/>
        <w:ind w:left="-284"/>
        <w:jc w:val="center"/>
        <w:rPr>
          <w:rFonts w:ascii="Arial" w:eastAsia="Kozuka Gothic Pro R" w:hAnsi="Arial" w:cs="Arial"/>
          <w:color w:val="FFFFFF" w:themeColor="background1"/>
          <w:sz w:val="60"/>
          <w:szCs w:val="60"/>
        </w:rPr>
      </w:pPr>
      <w:r w:rsidRPr="00C73359">
        <w:rPr>
          <w:rFonts w:ascii="Arial" w:eastAsia="Kozuka Gothic Pro R" w:hAnsi="Arial" w:cs="Arial"/>
          <w:color w:val="FFFFFF" w:themeColor="background1"/>
          <w:sz w:val="60"/>
          <w:szCs w:val="60"/>
        </w:rPr>
        <w:t xml:space="preserve">to elicit expert consensus </w:t>
      </w:r>
      <w:r w:rsidR="005B42CC" w:rsidRPr="00C73359">
        <w:rPr>
          <w:rFonts w:ascii="Arial" w:eastAsia="Kozuka Gothic Pro R" w:hAnsi="Arial" w:cs="Arial"/>
          <w:color w:val="FFFFFF" w:themeColor="background1"/>
          <w:sz w:val="60"/>
          <w:szCs w:val="60"/>
        </w:rPr>
        <w:br/>
      </w:r>
      <w:r w:rsidRPr="00C73359">
        <w:rPr>
          <w:rFonts w:ascii="Arial" w:eastAsia="Kozuka Gothic Pro R" w:hAnsi="Arial" w:cs="Arial"/>
          <w:color w:val="FFFFFF" w:themeColor="background1"/>
          <w:sz w:val="60"/>
          <w:szCs w:val="60"/>
        </w:rPr>
        <w:t xml:space="preserve">to inform </w:t>
      </w:r>
      <w:r w:rsidR="00C73359">
        <w:rPr>
          <w:rFonts w:ascii="Arial" w:eastAsia="Kozuka Gothic Pro R" w:hAnsi="Arial" w:cs="Arial"/>
          <w:color w:val="FFFFFF" w:themeColor="background1"/>
          <w:sz w:val="60"/>
          <w:szCs w:val="60"/>
        </w:rPr>
        <w:t xml:space="preserve">the </w:t>
      </w:r>
      <w:r w:rsidRPr="00C73359">
        <w:rPr>
          <w:rFonts w:ascii="Arial" w:eastAsia="Kozuka Gothic Pro R" w:hAnsi="Arial" w:cs="Arial"/>
          <w:color w:val="FFFFFF" w:themeColor="background1"/>
          <w:sz w:val="60"/>
          <w:szCs w:val="60"/>
        </w:rPr>
        <w:t>development of the</w:t>
      </w:r>
    </w:p>
    <w:p w14:paraId="7537006F" w14:textId="77777777" w:rsidR="00C73359" w:rsidRPr="00C73359" w:rsidRDefault="00C73359" w:rsidP="00A813CF">
      <w:pPr>
        <w:spacing w:after="240"/>
        <w:ind w:left="-284"/>
        <w:jc w:val="center"/>
        <w:rPr>
          <w:rFonts w:ascii="Arial" w:eastAsia="Kozuka Gothic Pro R" w:hAnsi="Arial" w:cs="Arial"/>
          <w:color w:val="FFFFFF" w:themeColor="background1"/>
          <w:sz w:val="40"/>
          <w:szCs w:val="40"/>
        </w:rPr>
      </w:pPr>
    </w:p>
    <w:p w14:paraId="59979B9D" w14:textId="064C4E38" w:rsidR="004B12B4" w:rsidRPr="00C73359" w:rsidRDefault="00C73359" w:rsidP="00A813CF">
      <w:pPr>
        <w:jc w:val="center"/>
        <w:rPr>
          <w:rFonts w:ascii="Arial" w:eastAsia="Kozuka Gothic Pro R" w:hAnsi="Arial" w:cs="Arial"/>
          <w:i/>
          <w:color w:val="F15F4C"/>
          <w:sz w:val="60"/>
          <w:szCs w:val="60"/>
        </w:rPr>
      </w:pPr>
      <w:r w:rsidRPr="00C73359">
        <w:rPr>
          <w:rFonts w:ascii="Arial" w:eastAsia="Kozuka Gothic Pro R" w:hAnsi="Arial" w:cs="Arial"/>
          <w:bCs/>
          <w:color w:val="F15F4C"/>
          <w:sz w:val="60"/>
          <w:szCs w:val="60"/>
        </w:rPr>
        <w:t>Great Barrier Reef</w:t>
      </w:r>
    </w:p>
    <w:p w14:paraId="2839A995" w14:textId="77777777" w:rsidR="0030771C" w:rsidRPr="00C73359" w:rsidRDefault="0030771C" w:rsidP="00A813CF">
      <w:pPr>
        <w:jc w:val="center"/>
        <w:rPr>
          <w:rFonts w:ascii="Arial" w:eastAsia="Arial Unicode MS" w:hAnsi="Arial" w:cs="Arial"/>
          <w:b/>
          <w:color w:val="F15F4C"/>
          <w:sz w:val="72"/>
          <w:szCs w:val="60"/>
        </w:rPr>
      </w:pPr>
      <w:r w:rsidRPr="00C73359">
        <w:rPr>
          <w:rFonts w:ascii="Arial" w:eastAsia="Arial Unicode MS" w:hAnsi="Arial" w:cs="Arial"/>
          <w:b/>
          <w:color w:val="F15F4C"/>
          <w:sz w:val="72"/>
          <w:szCs w:val="60"/>
        </w:rPr>
        <w:t>Outlook Report</w:t>
      </w:r>
    </w:p>
    <w:p w14:paraId="472B80E9" w14:textId="451CB7BD" w:rsidR="00B725FD" w:rsidRPr="00C73359" w:rsidRDefault="00C96DBC" w:rsidP="00A813CF">
      <w:pPr>
        <w:jc w:val="center"/>
        <w:rPr>
          <w:rFonts w:ascii="Arial" w:hAnsi="Arial" w:cs="Arial"/>
          <w:b/>
          <w:color w:val="F15F4C"/>
          <w:sz w:val="72"/>
          <w:szCs w:val="60"/>
        </w:rPr>
      </w:pPr>
      <w:r w:rsidRPr="00C73359">
        <w:rPr>
          <w:rFonts w:ascii="Arial" w:eastAsia="Arial Unicode MS" w:hAnsi="Arial" w:cs="Arial"/>
          <w:b/>
          <w:color w:val="F15F4C"/>
          <w:sz w:val="72"/>
          <w:szCs w:val="60"/>
        </w:rPr>
        <w:t>201</w:t>
      </w:r>
      <w:r w:rsidR="00065B8F" w:rsidRPr="00C73359">
        <w:rPr>
          <w:rFonts w:ascii="Arial" w:eastAsia="Arial Unicode MS" w:hAnsi="Arial" w:cs="Arial"/>
          <w:b/>
          <w:color w:val="F15F4C"/>
          <w:sz w:val="72"/>
          <w:szCs w:val="60"/>
        </w:rPr>
        <w:t>9</w:t>
      </w:r>
    </w:p>
    <w:p w14:paraId="6AFD44EE" w14:textId="3D801740" w:rsidR="0030771C" w:rsidRPr="00A813CF" w:rsidRDefault="00C54062" w:rsidP="00C73359">
      <w:pPr>
        <w:spacing w:before="3600"/>
        <w:jc w:val="center"/>
        <w:rPr>
          <w:rFonts w:ascii="Arial" w:hAnsi="Arial" w:cs="Arial"/>
          <w:b/>
          <w:color w:val="FFFFFF" w:themeColor="background1"/>
          <w:sz w:val="28"/>
          <w:szCs w:val="28"/>
        </w:rPr>
      </w:pPr>
      <w:r w:rsidRPr="00A813CF">
        <w:rPr>
          <w:rFonts w:ascii="Arial" w:hAnsi="Arial" w:cs="Arial"/>
          <w:b/>
          <w:color w:val="FFFFFF" w:themeColor="background1"/>
          <w:sz w:val="28"/>
          <w:szCs w:val="28"/>
        </w:rPr>
        <w:lastRenderedPageBreak/>
        <w:t>Report p</w:t>
      </w:r>
      <w:r w:rsidR="00C73359">
        <w:rPr>
          <w:rFonts w:ascii="Arial" w:hAnsi="Arial" w:cs="Arial"/>
          <w:b/>
          <w:color w:val="FFFFFF" w:themeColor="background1"/>
          <w:sz w:val="28"/>
          <w:szCs w:val="28"/>
        </w:rPr>
        <w:t>r</w:t>
      </w:r>
      <w:r w:rsidR="0030771C" w:rsidRPr="00A813CF">
        <w:rPr>
          <w:rFonts w:ascii="Arial" w:hAnsi="Arial" w:cs="Arial"/>
          <w:b/>
          <w:color w:val="FFFFFF" w:themeColor="background1"/>
          <w:sz w:val="28"/>
          <w:szCs w:val="28"/>
        </w:rPr>
        <w:t>epared by</w:t>
      </w:r>
      <w:r w:rsidR="00053F7A" w:rsidRPr="00A813CF">
        <w:rPr>
          <w:rFonts w:ascii="Arial" w:hAnsi="Arial" w:cs="Arial"/>
          <w:b/>
          <w:color w:val="FFFFFF" w:themeColor="background1"/>
          <w:sz w:val="28"/>
          <w:szCs w:val="28"/>
        </w:rPr>
        <w:t>:</w:t>
      </w:r>
    </w:p>
    <w:p w14:paraId="114A59F2" w14:textId="384D279A" w:rsidR="00E6106D" w:rsidRPr="00A813CF" w:rsidRDefault="00C96DBC" w:rsidP="0030771C">
      <w:pPr>
        <w:jc w:val="center"/>
        <w:rPr>
          <w:rFonts w:ascii="Arial" w:hAnsi="Arial" w:cs="Arial"/>
          <w:b/>
          <w:color w:val="FFFFFF" w:themeColor="background1"/>
          <w:sz w:val="28"/>
          <w:szCs w:val="28"/>
        </w:rPr>
      </w:pPr>
      <w:r w:rsidRPr="00A813CF">
        <w:rPr>
          <w:rFonts w:ascii="Arial" w:hAnsi="Arial" w:cs="Arial"/>
          <w:color w:val="FFFFFF" w:themeColor="background1"/>
          <w:sz w:val="28"/>
          <w:szCs w:val="28"/>
        </w:rPr>
        <w:t>Terry Harper, TerraFormDesign</w:t>
      </w:r>
    </w:p>
    <w:p w14:paraId="6C695993" w14:textId="77777777" w:rsidR="0030771C" w:rsidRPr="00A813CF" w:rsidRDefault="0030771C" w:rsidP="0030771C">
      <w:pPr>
        <w:jc w:val="center"/>
        <w:rPr>
          <w:rFonts w:ascii="Arial" w:hAnsi="Arial" w:cs="Arial"/>
          <w:b/>
          <w:color w:val="FFFFFF" w:themeColor="background1"/>
          <w:sz w:val="28"/>
          <w:szCs w:val="28"/>
        </w:rPr>
      </w:pPr>
      <w:r w:rsidRPr="00A813CF">
        <w:rPr>
          <w:rFonts w:ascii="Arial" w:hAnsi="Arial" w:cs="Arial"/>
          <w:b/>
          <w:color w:val="FFFFFF" w:themeColor="background1"/>
          <w:sz w:val="28"/>
          <w:szCs w:val="28"/>
        </w:rPr>
        <w:t>for the</w:t>
      </w:r>
    </w:p>
    <w:p w14:paraId="209E533E" w14:textId="77777777" w:rsidR="00DF744A" w:rsidRPr="00A813CF" w:rsidRDefault="0030771C" w:rsidP="00DF744A">
      <w:pPr>
        <w:jc w:val="center"/>
        <w:rPr>
          <w:rFonts w:ascii="Arial" w:hAnsi="Arial" w:cs="Arial"/>
          <w:i/>
          <w:color w:val="FFFFFF" w:themeColor="background1"/>
          <w:sz w:val="28"/>
          <w:szCs w:val="28"/>
        </w:rPr>
      </w:pPr>
      <w:r w:rsidRPr="00A813CF">
        <w:rPr>
          <w:rFonts w:ascii="Arial" w:hAnsi="Arial" w:cs="Arial"/>
          <w:i/>
          <w:color w:val="FFFFFF" w:themeColor="background1"/>
          <w:sz w:val="28"/>
          <w:szCs w:val="28"/>
        </w:rPr>
        <w:t>Great Barrier Reef Marine Park Authority</w:t>
      </w:r>
    </w:p>
    <w:p w14:paraId="22D2BCFC" w14:textId="3E929F83" w:rsidR="00C946B1" w:rsidRPr="00A813CF" w:rsidRDefault="00C946B1" w:rsidP="00F71607">
      <w:pPr>
        <w:spacing w:after="200" w:line="276" w:lineRule="auto"/>
        <w:rPr>
          <w:rFonts w:ascii="Arial" w:hAnsi="Arial" w:cs="Arial"/>
          <w:i/>
          <w:color w:val="FFFFFF" w:themeColor="background1"/>
          <w:sz w:val="28"/>
          <w:szCs w:val="28"/>
        </w:rPr>
      </w:pPr>
    </w:p>
    <w:p w14:paraId="09A8CD37" w14:textId="77777777" w:rsidR="00EA3969" w:rsidRPr="00A813CF" w:rsidRDefault="00EA3969" w:rsidP="0030771C">
      <w:pPr>
        <w:jc w:val="center"/>
        <w:rPr>
          <w:rFonts w:ascii="Arial" w:hAnsi="Arial" w:cs="Arial"/>
          <w:b/>
          <w:color w:val="FFFFFF" w:themeColor="background1"/>
        </w:rPr>
        <w:sectPr w:rsidR="00EA3969" w:rsidRPr="00A813CF" w:rsidSect="00492D1E">
          <w:headerReference w:type="even" r:id="rId15"/>
          <w:headerReference w:type="default" r:id="rId16"/>
          <w:footerReference w:type="even" r:id="rId17"/>
          <w:footerReference w:type="default" r:id="rId18"/>
          <w:headerReference w:type="first" r:id="rId19"/>
          <w:footerReference w:type="first" r:id="rId20"/>
          <w:pgSz w:w="11901" w:h="16817"/>
          <w:pgMar w:top="1247" w:right="1247" w:bottom="1247" w:left="1247" w:header="709" w:footer="709" w:gutter="0"/>
          <w:pgNumType w:fmt="lowerRoman" w:start="1"/>
          <w:cols w:space="708"/>
          <w:docGrid w:linePitch="360"/>
        </w:sectPr>
      </w:pPr>
    </w:p>
    <w:p w14:paraId="2BD57D44" w14:textId="77777777" w:rsidR="00C946B1" w:rsidRPr="00A813CF" w:rsidRDefault="00C946B1" w:rsidP="0030771C">
      <w:pPr>
        <w:jc w:val="center"/>
        <w:rPr>
          <w:rFonts w:ascii="Arial" w:hAnsi="Arial" w:cs="Arial"/>
          <w:b/>
          <w:color w:val="FFFFFF" w:themeColor="background1"/>
        </w:rPr>
      </w:pPr>
    </w:p>
    <w:p w14:paraId="38335BB7" w14:textId="77777777" w:rsidR="000D6290" w:rsidRPr="00A813CF" w:rsidRDefault="000D6290" w:rsidP="0030771C">
      <w:pPr>
        <w:jc w:val="center"/>
        <w:rPr>
          <w:rFonts w:ascii="Arial" w:hAnsi="Arial" w:cs="Arial"/>
          <w:b/>
          <w:color w:val="FFFFFF" w:themeColor="background1"/>
        </w:rPr>
      </w:pPr>
    </w:p>
    <w:p w14:paraId="62C55AC7" w14:textId="77777777" w:rsidR="008B3D82" w:rsidRPr="00A813CF" w:rsidRDefault="008B3D82" w:rsidP="008B3D82">
      <w:pPr>
        <w:rPr>
          <w:rFonts w:ascii="Arial" w:hAnsi="Arial" w:cs="Arial"/>
        </w:rPr>
      </w:pPr>
    </w:p>
    <w:p w14:paraId="5E690125" w14:textId="701BA8C9" w:rsidR="00C73359" w:rsidRPr="00C73359" w:rsidRDefault="00C73359" w:rsidP="00C73359">
      <w:pPr>
        <w:jc w:val="center"/>
        <w:rPr>
          <w:rFonts w:ascii="Arial" w:eastAsia="Kozuka Gothic Pro R" w:hAnsi="Arial" w:cs="Arial"/>
          <w:sz w:val="60"/>
          <w:szCs w:val="60"/>
        </w:rPr>
      </w:pPr>
      <w:r w:rsidRPr="00C73359">
        <w:rPr>
          <w:rFonts w:ascii="Arial" w:eastAsia="Kozuka Gothic Pro R" w:hAnsi="Arial" w:cs="Arial"/>
          <w:sz w:val="60"/>
          <w:szCs w:val="60"/>
        </w:rPr>
        <w:t>The rapid assessment workshop</w:t>
      </w:r>
    </w:p>
    <w:p w14:paraId="7D5DC87F" w14:textId="77777777" w:rsidR="00C73359" w:rsidRPr="00C73359" w:rsidRDefault="00C73359" w:rsidP="00C73359">
      <w:pPr>
        <w:spacing w:after="240"/>
        <w:ind w:left="-284"/>
        <w:jc w:val="center"/>
        <w:rPr>
          <w:rFonts w:ascii="Arial" w:eastAsia="Kozuka Gothic Pro R" w:hAnsi="Arial" w:cs="Arial"/>
          <w:sz w:val="60"/>
          <w:szCs w:val="60"/>
        </w:rPr>
      </w:pPr>
      <w:r w:rsidRPr="00C73359">
        <w:rPr>
          <w:rFonts w:ascii="Arial" w:eastAsia="Kozuka Gothic Pro R" w:hAnsi="Arial" w:cs="Arial"/>
          <w:sz w:val="60"/>
          <w:szCs w:val="60"/>
        </w:rPr>
        <w:t xml:space="preserve">to elicit expert consensus </w:t>
      </w:r>
      <w:r w:rsidRPr="00C73359">
        <w:rPr>
          <w:rFonts w:ascii="Arial" w:eastAsia="Kozuka Gothic Pro R" w:hAnsi="Arial" w:cs="Arial"/>
          <w:sz w:val="60"/>
          <w:szCs w:val="60"/>
        </w:rPr>
        <w:br/>
        <w:t>to inform the development of the</w:t>
      </w:r>
    </w:p>
    <w:p w14:paraId="11E1AB19" w14:textId="77777777" w:rsidR="00C73359" w:rsidRPr="00C73359" w:rsidRDefault="00C73359" w:rsidP="00C73359">
      <w:pPr>
        <w:spacing w:after="240"/>
        <w:ind w:left="-284"/>
        <w:jc w:val="center"/>
        <w:rPr>
          <w:rFonts w:ascii="Arial" w:eastAsia="Kozuka Gothic Pro R" w:hAnsi="Arial" w:cs="Arial"/>
          <w:sz w:val="40"/>
          <w:szCs w:val="40"/>
        </w:rPr>
      </w:pPr>
    </w:p>
    <w:p w14:paraId="196D9468" w14:textId="77777777" w:rsidR="00C73359" w:rsidRPr="00C73359" w:rsidRDefault="00C73359" w:rsidP="00C73359">
      <w:pPr>
        <w:jc w:val="center"/>
        <w:rPr>
          <w:rFonts w:ascii="Arial" w:eastAsia="Kozuka Gothic Pro R" w:hAnsi="Arial" w:cs="Arial"/>
          <w:i/>
          <w:color w:val="F15F4C"/>
          <w:sz w:val="60"/>
          <w:szCs w:val="60"/>
        </w:rPr>
      </w:pPr>
      <w:r w:rsidRPr="00C73359">
        <w:rPr>
          <w:rFonts w:ascii="Arial" w:eastAsia="Kozuka Gothic Pro R" w:hAnsi="Arial" w:cs="Arial"/>
          <w:bCs/>
          <w:color w:val="F15F4C"/>
          <w:sz w:val="60"/>
          <w:szCs w:val="60"/>
        </w:rPr>
        <w:t>Great Barrier Reef</w:t>
      </w:r>
    </w:p>
    <w:p w14:paraId="1BE327B6" w14:textId="77777777" w:rsidR="00C73359" w:rsidRPr="00C73359" w:rsidRDefault="00C73359" w:rsidP="00C73359">
      <w:pPr>
        <w:jc w:val="center"/>
        <w:rPr>
          <w:rFonts w:ascii="Arial" w:eastAsia="Arial Unicode MS" w:hAnsi="Arial" w:cs="Arial"/>
          <w:b/>
          <w:color w:val="F15F4C"/>
          <w:sz w:val="72"/>
          <w:szCs w:val="60"/>
        </w:rPr>
      </w:pPr>
      <w:r w:rsidRPr="00C73359">
        <w:rPr>
          <w:rFonts w:ascii="Arial" w:eastAsia="Arial Unicode MS" w:hAnsi="Arial" w:cs="Arial"/>
          <w:b/>
          <w:color w:val="F15F4C"/>
          <w:sz w:val="72"/>
          <w:szCs w:val="60"/>
        </w:rPr>
        <w:t>Outlook Report</w:t>
      </w:r>
    </w:p>
    <w:p w14:paraId="747720FE" w14:textId="77777777" w:rsidR="00C73359" w:rsidRPr="00C73359" w:rsidRDefault="00C73359" w:rsidP="00C73359">
      <w:pPr>
        <w:spacing w:after="480"/>
        <w:jc w:val="center"/>
        <w:rPr>
          <w:rFonts w:ascii="Arial" w:hAnsi="Arial" w:cs="Arial"/>
          <w:b/>
          <w:color w:val="F15F4C"/>
          <w:sz w:val="72"/>
          <w:szCs w:val="60"/>
        </w:rPr>
      </w:pPr>
      <w:r w:rsidRPr="00C73359">
        <w:rPr>
          <w:rFonts w:ascii="Arial" w:eastAsia="Arial Unicode MS" w:hAnsi="Arial" w:cs="Arial"/>
          <w:b/>
          <w:color w:val="F15F4C"/>
          <w:sz w:val="72"/>
          <w:szCs w:val="60"/>
        </w:rPr>
        <w:t>2019</w:t>
      </w:r>
    </w:p>
    <w:p w14:paraId="6CD14321" w14:textId="77777777" w:rsidR="00065B8F" w:rsidRPr="00A813CF" w:rsidRDefault="00065B8F" w:rsidP="00D77BB6">
      <w:pPr>
        <w:ind w:left="-1134"/>
        <w:jc w:val="center"/>
        <w:rPr>
          <w:rFonts w:ascii="Arial" w:hAnsi="Arial" w:cs="Arial"/>
          <w:b/>
        </w:rPr>
      </w:pPr>
    </w:p>
    <w:p w14:paraId="3309485E" w14:textId="77777777" w:rsidR="00065B8F" w:rsidRPr="00A813CF" w:rsidRDefault="00065B8F" w:rsidP="00D77BB6">
      <w:pPr>
        <w:ind w:left="-1134"/>
        <w:jc w:val="center"/>
        <w:rPr>
          <w:rFonts w:ascii="Arial" w:hAnsi="Arial" w:cs="Arial"/>
          <w:b/>
        </w:rPr>
      </w:pPr>
    </w:p>
    <w:p w14:paraId="062A0FE6" w14:textId="77777777" w:rsidR="007C384D" w:rsidRPr="00A813CF" w:rsidRDefault="007C384D" w:rsidP="00D77BB6">
      <w:pPr>
        <w:ind w:left="-1134"/>
        <w:jc w:val="center"/>
        <w:rPr>
          <w:rFonts w:ascii="Arial" w:hAnsi="Arial" w:cs="Arial"/>
          <w:b/>
        </w:rPr>
      </w:pPr>
      <w:r w:rsidRPr="00A813CF">
        <w:rPr>
          <w:rFonts w:ascii="Arial" w:hAnsi="Arial" w:cs="Arial"/>
          <w:b/>
        </w:rPr>
        <w:t>Report prepared by:</w:t>
      </w:r>
    </w:p>
    <w:p w14:paraId="16B0A48D" w14:textId="0D32664F" w:rsidR="00DE68CB" w:rsidRPr="00A813CF" w:rsidRDefault="00DE68CB" w:rsidP="00065B8F">
      <w:pPr>
        <w:ind w:left="-1134"/>
        <w:jc w:val="center"/>
        <w:rPr>
          <w:rFonts w:ascii="Arial" w:hAnsi="Arial" w:cs="Arial"/>
        </w:rPr>
      </w:pPr>
      <w:r w:rsidRPr="00A813CF">
        <w:rPr>
          <w:rFonts w:ascii="Arial" w:hAnsi="Arial" w:cs="Arial"/>
        </w:rPr>
        <w:t>Terry Harper</w:t>
      </w:r>
    </w:p>
    <w:p w14:paraId="11A57F54" w14:textId="77777777" w:rsidR="007C384D" w:rsidRPr="00A813CF" w:rsidRDefault="00C96DBC" w:rsidP="007C384D">
      <w:pPr>
        <w:ind w:left="-1134"/>
        <w:jc w:val="center"/>
        <w:rPr>
          <w:rFonts w:ascii="Arial" w:hAnsi="Arial" w:cs="Arial"/>
          <w:b/>
        </w:rPr>
      </w:pPr>
      <w:r w:rsidRPr="00A813CF">
        <w:rPr>
          <w:rFonts w:ascii="Arial" w:hAnsi="Arial" w:cs="Arial"/>
        </w:rPr>
        <w:t xml:space="preserve"> </w:t>
      </w:r>
      <w:r w:rsidR="00DE68CB" w:rsidRPr="00A813CF">
        <w:rPr>
          <w:rFonts w:ascii="Arial" w:hAnsi="Arial" w:cs="Arial"/>
          <w:noProof/>
          <w:sz w:val="36"/>
          <w:szCs w:val="36"/>
          <w:lang w:eastAsia="en-AU"/>
        </w:rPr>
        <w:drawing>
          <wp:inline distT="0" distB="0" distL="0" distR="0" wp14:anchorId="2C335C2A" wp14:editId="68F3E076">
            <wp:extent cx="1905959" cy="1333500"/>
            <wp:effectExtent l="0" t="0" r="0" b="0"/>
            <wp:docPr id="7" name="Picture 0" descr="Terra Form Design logo. Green leaf in black circle." title="TeraformDesig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Terraform_logo_021112.pdf"/>
                    <pic:cNvPicPr/>
                  </pic:nvPicPr>
                  <pic:blipFill>
                    <a:blip r:embed="rId21"/>
                    <a:stretch>
                      <a:fillRect/>
                    </a:stretch>
                  </pic:blipFill>
                  <pic:spPr>
                    <a:xfrm>
                      <a:off x="0" y="0"/>
                      <a:ext cx="1914487" cy="1339466"/>
                    </a:xfrm>
                    <a:prstGeom prst="rect">
                      <a:avLst/>
                    </a:prstGeom>
                  </pic:spPr>
                </pic:pic>
              </a:graphicData>
            </a:graphic>
          </wp:inline>
        </w:drawing>
      </w:r>
    </w:p>
    <w:p w14:paraId="151285A5" w14:textId="77777777" w:rsidR="007C384D" w:rsidRPr="00A813CF" w:rsidRDefault="007C384D" w:rsidP="007C384D">
      <w:pPr>
        <w:ind w:left="-1134"/>
        <w:jc w:val="center"/>
        <w:rPr>
          <w:rFonts w:ascii="Arial" w:hAnsi="Arial" w:cs="Arial"/>
          <w:b/>
        </w:rPr>
      </w:pPr>
      <w:r w:rsidRPr="00A813CF">
        <w:rPr>
          <w:rFonts w:ascii="Arial" w:hAnsi="Arial" w:cs="Arial"/>
          <w:b/>
        </w:rPr>
        <w:t>for the</w:t>
      </w:r>
    </w:p>
    <w:p w14:paraId="029DD367" w14:textId="598DCABA" w:rsidR="00043C76" w:rsidRPr="00A813CF" w:rsidRDefault="007C384D" w:rsidP="00D77BB6">
      <w:pPr>
        <w:ind w:left="-1134"/>
        <w:jc w:val="center"/>
        <w:rPr>
          <w:rFonts w:ascii="Arial" w:hAnsi="Arial" w:cs="Arial"/>
          <w:i/>
        </w:rPr>
      </w:pPr>
      <w:r w:rsidRPr="00A813CF">
        <w:rPr>
          <w:rFonts w:ascii="Arial" w:hAnsi="Arial" w:cs="Arial"/>
          <w:i/>
        </w:rPr>
        <w:t>Great Barrier Reef Marine Park Authority</w:t>
      </w:r>
    </w:p>
    <w:p w14:paraId="2FA71DCF" w14:textId="4B2FE741" w:rsidR="007E1D1C" w:rsidRPr="00A813CF" w:rsidRDefault="007E1D1C" w:rsidP="00D77BB6">
      <w:pPr>
        <w:ind w:left="-1134"/>
        <w:jc w:val="center"/>
        <w:rPr>
          <w:rFonts w:ascii="Arial" w:hAnsi="Arial" w:cs="Arial"/>
        </w:rPr>
      </w:pPr>
      <w:r w:rsidRPr="00A813CF">
        <w:rPr>
          <w:rFonts w:ascii="Arial" w:hAnsi="Arial" w:cs="Arial"/>
          <w:i/>
        </w:rPr>
        <w:t>June 2018</w:t>
      </w:r>
    </w:p>
    <w:p w14:paraId="7BC3BC54" w14:textId="77777777" w:rsidR="00065B8F" w:rsidRPr="00A813CF" w:rsidRDefault="00065B8F" w:rsidP="00C946B1">
      <w:pPr>
        <w:rPr>
          <w:rFonts w:ascii="Arial" w:hAnsi="Arial" w:cs="Arial"/>
        </w:rPr>
      </w:pPr>
    </w:p>
    <w:p w14:paraId="1F1CDF47" w14:textId="77777777" w:rsidR="00065B8F" w:rsidRPr="00A813CF" w:rsidRDefault="00065B8F" w:rsidP="00C946B1">
      <w:pPr>
        <w:rPr>
          <w:rFonts w:ascii="Arial" w:hAnsi="Arial" w:cs="Arial"/>
        </w:rPr>
      </w:pPr>
    </w:p>
    <w:p w14:paraId="31AE5B78" w14:textId="77777777" w:rsidR="00065B8F" w:rsidRPr="00A813CF" w:rsidRDefault="00065B8F" w:rsidP="00C946B1">
      <w:pPr>
        <w:rPr>
          <w:rFonts w:ascii="Arial" w:hAnsi="Arial" w:cs="Arial"/>
        </w:rPr>
      </w:pPr>
    </w:p>
    <w:p w14:paraId="08F7D8AC" w14:textId="77777777" w:rsidR="00065B8F" w:rsidRPr="00A813CF" w:rsidRDefault="00065B8F" w:rsidP="00C946B1">
      <w:pPr>
        <w:rPr>
          <w:rFonts w:ascii="Arial" w:hAnsi="Arial" w:cs="Arial"/>
        </w:rPr>
      </w:pPr>
    </w:p>
    <w:p w14:paraId="273FFC4D" w14:textId="77777777" w:rsidR="00065B8F" w:rsidRPr="00A813CF" w:rsidRDefault="00065B8F" w:rsidP="00C946B1">
      <w:pPr>
        <w:rPr>
          <w:rFonts w:ascii="Arial" w:hAnsi="Arial" w:cs="Arial"/>
        </w:rPr>
      </w:pPr>
    </w:p>
    <w:p w14:paraId="5CBEEA31" w14:textId="77777777" w:rsidR="00065B8F" w:rsidRPr="00A813CF" w:rsidRDefault="00065B8F" w:rsidP="00C946B1">
      <w:pPr>
        <w:rPr>
          <w:rFonts w:ascii="Arial" w:hAnsi="Arial" w:cs="Arial"/>
        </w:rPr>
      </w:pPr>
    </w:p>
    <w:p w14:paraId="232B39F0" w14:textId="6A2A02D8" w:rsidR="00065B8F" w:rsidRPr="00A813CF" w:rsidRDefault="00065B8F" w:rsidP="00C946B1">
      <w:pPr>
        <w:rPr>
          <w:rFonts w:ascii="Arial" w:hAnsi="Arial" w:cs="Arial"/>
        </w:rPr>
      </w:pPr>
    </w:p>
    <w:p w14:paraId="4C5A6163" w14:textId="77777777" w:rsidR="00065B8F" w:rsidRPr="00A813CF" w:rsidRDefault="00065B8F" w:rsidP="00C946B1">
      <w:pPr>
        <w:rPr>
          <w:rFonts w:ascii="Arial" w:hAnsi="Arial" w:cs="Arial"/>
        </w:rPr>
      </w:pPr>
    </w:p>
    <w:p w14:paraId="4256EB75" w14:textId="2EA65F67" w:rsidR="00C946B1" w:rsidRPr="00A813CF" w:rsidRDefault="00043C76" w:rsidP="00C946B1">
      <w:pPr>
        <w:rPr>
          <w:rFonts w:ascii="Arial" w:hAnsi="Arial" w:cs="Arial"/>
        </w:rPr>
      </w:pPr>
      <w:r w:rsidRPr="00A813CF">
        <w:rPr>
          <w:rFonts w:ascii="Arial" w:hAnsi="Arial" w:cs="Arial"/>
          <w:noProof/>
          <w:lang w:eastAsia="en-AU"/>
        </w:rPr>
        <mc:AlternateContent>
          <mc:Choice Requires="wps">
            <w:drawing>
              <wp:anchor distT="0" distB="0" distL="114300" distR="114300" simplePos="0" relativeHeight="251658241" behindDoc="0" locked="0" layoutInCell="1" allowOverlap="1" wp14:anchorId="0960D92D" wp14:editId="7AB22BC5">
                <wp:simplePos x="0" y="0"/>
                <wp:positionH relativeFrom="column">
                  <wp:posOffset>1297305</wp:posOffset>
                </wp:positionH>
                <wp:positionV relativeFrom="paragraph">
                  <wp:posOffset>156845</wp:posOffset>
                </wp:positionV>
                <wp:extent cx="2400300" cy="971550"/>
                <wp:effectExtent l="0" t="0" r="0" b="0"/>
                <wp:wrapNone/>
                <wp:docPr id="6"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400300" cy="971550"/>
                        </a:xfrm>
                        <a:prstGeom prst="rect">
                          <a:avLst/>
                        </a:prstGeom>
                        <a:solidFill>
                          <a:srgbClr val="FFFFFF"/>
                        </a:solidFill>
                        <a:ln w="9525">
                          <a:noFill/>
                          <a:miter lim="800000"/>
                          <a:headEnd/>
                          <a:tailEnd/>
                        </a:ln>
                      </wps:spPr>
                      <wps:txbx>
                        <w:txbxContent>
                          <w:p w14:paraId="38163647" w14:textId="4B6FFA8E" w:rsidR="00BC7266" w:rsidRDefault="00BC7266">
                            <w:r w:rsidRPr="00C73359">
                              <w:rPr>
                                <w:noProof/>
                                <w:highlight w:val="yellow"/>
                                <w:lang w:eastAsia="en-AU"/>
                              </w:rPr>
                              <w:drawing>
                                <wp:inline distT="0" distB="0" distL="0" distR="0" wp14:anchorId="4CA13797" wp14:editId="21EC07A8">
                                  <wp:extent cx="2124075" cy="762064"/>
                                  <wp:effectExtent l="0" t="0" r="0" b="0"/>
                                  <wp:docPr id="20" name="Picture 20" descr="Australian Government logo with crest. " title="GBRMPA-Department of the Environment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Dept the Environment_GBRMPA_ inline.jpg"/>
                                          <pic:cNvPicPr/>
                                        </pic:nvPicPr>
                                        <pic:blipFill>
                                          <a:blip r:embed="rId22" cstate="print">
                                            <a:extLst>
                                              <a:ext uri="{28A0092B-C50C-407E-A947-70E740481C1C}">
                                                <a14:useLocalDpi xmlns:a14="http://schemas.microsoft.com/office/drawing/2010/main" val="0"/>
                                              </a:ext>
                                            </a:extLst>
                                          </a:blip>
                                          <a:stretch>
                                            <a:fillRect/>
                                          </a:stretch>
                                        </pic:blipFill>
                                        <pic:spPr>
                                          <a:xfrm>
                                            <a:off x="0" y="0"/>
                                            <a:ext cx="2135265" cy="766079"/>
                                          </a:xfrm>
                                          <a:prstGeom prst="rect">
                                            <a:avLst/>
                                          </a:prstGeom>
                                        </pic:spPr>
                                      </pic:pic>
                                    </a:graphicData>
                                  </a:graphic>
                                </wp:inline>
                              </w:drawing>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xmlns:w16se="http://schemas.microsoft.com/office/word/2015/wordml/symex" xmlns:cx1="http://schemas.microsoft.com/office/drawing/2015/9/8/chartex" xmlns:cx="http://schemas.microsoft.com/office/drawing/2014/chartex">
            <w:pict>
              <v:shapetype w14:anchorId="0960D92D" id="_x0000_t202" coordsize="21600,21600" o:spt="202" path="m,l,21600r21600,l21600,xe">
                <v:stroke joinstyle="miter"/>
                <v:path gradientshapeok="t" o:connecttype="rect"/>
              </v:shapetype>
              <v:shape id="Text Box 2" o:spid="_x0000_s1026" type="#_x0000_t202" style="position:absolute;margin-left:102.15pt;margin-top:12.35pt;width:189pt;height:76.5pt;z-index:251658241;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gVlTHgIAABsEAAAOAAAAZHJzL2Uyb0RvYy54bWysU9uO2yAQfa/Uf0C8N3bcZC9WnNU221SV&#10;thdptx+AAceowFAgsbdf3wFns9H2rSoPiGGGw8yZM6ub0WhykD4osA2dz0pKpOUglN019Mfj9t0V&#10;JSEyK5gGKxv6JAO9Wb99sxpcLSvoQQvpCYLYUA+uoX2Mri6KwHtpWJiBkxadHXjDIpp+VwjPBkQ3&#10;uqjK8qIYwAvngcsQ8PZuctJ1xu86yeO3rgsyEt1QzC3m3ee9TXuxXrF655nrFT+mwf4hC8OUxU9P&#10;UHcsMrL36i8oo7iHAF2ccTAFdJ3iMteA1czLV9U89MzJXAuSE9yJpvD/YPnXw3dPlGjoBSWWGWzR&#10;oxwj+QAjqRI7gws1Bj04DIsjXmOXc6XB3QP/GYiFTc/sTt56D0MvmcDs5ullcfZ0wgkJpB2+gMBv&#10;2D5CBho7bxJ1SAZBdOzS06kzKRWOl9WiLN+X6OLou76cL5e5dQWrn187H+InCYakQ0M9dj6js8N9&#10;iCkbVj+HpM8CaCW2Suts+F270Z4cGKpkm1cu4FWYtmTA35fVMiNbSO+zgIyKqGKtTEOvyrQmXSU2&#10;PlqRQyJTejpjJtoe6UmMTNzEsR0xMHHWgnhCojxMasXpwkMP/jclAyq1oeHXnnlJif5skezr+WKR&#10;pJ2NxfKyQsOfe9pzD7McoRoaKZmOm5jHIfFg4Rab0qnM10smx1xRgZnG47QkiZ/bOeplptd/AAAA&#10;//8DAFBLAwQUAAYACAAAACEAO7HmE90AAAAKAQAADwAAAGRycy9kb3ducmV2LnhtbEyPTU7DMBBG&#10;90jcwRokNog6hLQuIU4FSEVsW3qASewmEfE4it0mvT3TFezm5+mbN8Vmdr042zF0njQ8LRIQlmpv&#10;Omo0HL63j2sQISIZ7D1ZDRcbYFPe3hSYGz/Rzp73sREcQiFHDW2MQy5lqFvrMCz8YIl3Rz86jNyO&#10;jTQjThzuepkmyUo67IgvtDjYj9bWP/uT03D8mh6WL1P1GQ9ql63esVOVv2h9fze/vYKIdo5/MFz1&#10;WR1Kdqr8iUwQvYY0yZ4Z5SJTIBhYrlMeVEwqpUCWhfz/QvkLAAD//wMAUEsBAi0AFAAGAAgAAAAh&#10;ALaDOJL+AAAA4QEAABMAAAAAAAAAAAAAAAAAAAAAAFtDb250ZW50X1R5cGVzXS54bWxQSwECLQAU&#10;AAYACAAAACEAOP0h/9YAAACUAQAACwAAAAAAAAAAAAAAAAAvAQAAX3JlbHMvLnJlbHNQSwECLQAU&#10;AAYACAAAACEAS4FZUx4CAAAbBAAADgAAAAAAAAAAAAAAAAAuAgAAZHJzL2Uyb0RvYy54bWxQSwEC&#10;LQAUAAYACAAAACEAO7HmE90AAAAKAQAADwAAAAAAAAAAAAAAAAB4BAAAZHJzL2Rvd25yZXYueG1s&#10;UEsFBgAAAAAEAAQA8wAAAIIFAAAAAA==&#10;" stroked="f">
                <v:textbox>
                  <w:txbxContent>
                    <w:p w14:paraId="38163647" w14:textId="4B6FFA8E" w:rsidR="00BC7266" w:rsidRDefault="00BC7266">
                      <w:r w:rsidRPr="00C73359">
                        <w:rPr>
                          <w:noProof/>
                          <w:highlight w:val="yellow"/>
                          <w:lang w:val="en-US"/>
                        </w:rPr>
                        <w:drawing>
                          <wp:inline distT="0" distB="0" distL="0" distR="0" wp14:anchorId="4CA13797" wp14:editId="21EC07A8">
                            <wp:extent cx="2124075" cy="762064"/>
                            <wp:effectExtent l="0" t="0" r="0" b="0"/>
                            <wp:docPr id="20" name="Picture 20" descr="Australian Government logo with crest. " title="GBRMPA-Department of the Environment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Dept the Environment_GBRMPA_ inline.jpg"/>
                                    <pic:cNvPicPr/>
                                  </pic:nvPicPr>
                                  <pic:blipFill>
                                    <a:blip r:embed="rId23" cstate="print">
                                      <a:extLst>
                                        <a:ext uri="{28A0092B-C50C-407E-A947-70E740481C1C}">
                                          <a14:useLocalDpi xmlns:a14="http://schemas.microsoft.com/office/drawing/2010/main" val="0"/>
                                        </a:ext>
                                      </a:extLst>
                                    </a:blip>
                                    <a:stretch>
                                      <a:fillRect/>
                                    </a:stretch>
                                  </pic:blipFill>
                                  <pic:spPr>
                                    <a:xfrm>
                                      <a:off x="0" y="0"/>
                                      <a:ext cx="2135265" cy="766079"/>
                                    </a:xfrm>
                                    <a:prstGeom prst="rect">
                                      <a:avLst/>
                                    </a:prstGeom>
                                  </pic:spPr>
                                </pic:pic>
                              </a:graphicData>
                            </a:graphic>
                          </wp:inline>
                        </w:drawing>
                      </w:r>
                    </w:p>
                  </w:txbxContent>
                </v:textbox>
              </v:shape>
            </w:pict>
          </mc:Fallback>
        </mc:AlternateContent>
      </w:r>
    </w:p>
    <w:p w14:paraId="2066F95D" w14:textId="77777777" w:rsidR="00D77BB6" w:rsidRPr="00A813CF" w:rsidRDefault="00D77BB6" w:rsidP="00C946B1">
      <w:pPr>
        <w:rPr>
          <w:rFonts w:ascii="Arial" w:hAnsi="Arial" w:cs="Arial"/>
        </w:rPr>
      </w:pPr>
    </w:p>
    <w:p w14:paraId="25F7F043" w14:textId="77777777" w:rsidR="00D77BB6" w:rsidRPr="00A813CF" w:rsidRDefault="00D77BB6" w:rsidP="00C946B1">
      <w:pPr>
        <w:rPr>
          <w:rFonts w:ascii="Arial" w:hAnsi="Arial" w:cs="Arial"/>
        </w:rPr>
      </w:pPr>
    </w:p>
    <w:p w14:paraId="1B93AED7" w14:textId="1AD82619" w:rsidR="00C946B1" w:rsidRPr="00A813CF" w:rsidRDefault="00D77BB6" w:rsidP="00C946B1">
      <w:pPr>
        <w:rPr>
          <w:rFonts w:ascii="Arial" w:hAnsi="Arial" w:cs="Arial"/>
        </w:rPr>
      </w:pPr>
      <w:r w:rsidRPr="00A813CF">
        <w:rPr>
          <w:rFonts w:ascii="Arial" w:hAnsi="Arial" w:cs="Arial"/>
        </w:rPr>
        <w:t xml:space="preserve">   </w:t>
      </w:r>
    </w:p>
    <w:p w14:paraId="0BA71E96" w14:textId="0AE2CF05" w:rsidR="00C946B1" w:rsidRPr="00A813CF" w:rsidRDefault="00C946B1" w:rsidP="00C946B1">
      <w:pPr>
        <w:rPr>
          <w:rFonts w:ascii="Arial" w:hAnsi="Arial" w:cs="Arial"/>
        </w:rPr>
      </w:pPr>
    </w:p>
    <w:p w14:paraId="254D27FA" w14:textId="77777777" w:rsidR="00C30EF7" w:rsidRPr="00A813CF" w:rsidRDefault="00C30EF7" w:rsidP="00C946B1">
      <w:pPr>
        <w:tabs>
          <w:tab w:val="left" w:pos="930"/>
        </w:tabs>
        <w:rPr>
          <w:rFonts w:ascii="Arial" w:hAnsi="Arial" w:cs="Arial"/>
        </w:rPr>
        <w:sectPr w:rsidR="00C30EF7" w:rsidRPr="00A813CF" w:rsidSect="00492D1E">
          <w:footerReference w:type="even" r:id="rId24"/>
          <w:footerReference w:type="default" r:id="rId25"/>
          <w:pgSz w:w="11901" w:h="16817"/>
          <w:pgMar w:top="1247" w:right="1247" w:bottom="1247" w:left="1247" w:header="709" w:footer="709" w:gutter="0"/>
          <w:pgNumType w:fmt="lowerRoman" w:start="1"/>
          <w:cols w:space="708"/>
          <w:docGrid w:linePitch="360"/>
        </w:sectPr>
      </w:pPr>
    </w:p>
    <w:p w14:paraId="6C9BF4FA" w14:textId="5DED1983" w:rsidR="00A813CF" w:rsidRPr="00A813CF" w:rsidRDefault="00A813CF" w:rsidP="00A813CF">
      <w:pPr>
        <w:spacing w:before="120" w:after="120" w:line="276" w:lineRule="auto"/>
        <w:rPr>
          <w:rFonts w:ascii="Arial" w:hAnsi="Arial" w:cs="Arial"/>
          <w:sz w:val="18"/>
          <w:szCs w:val="18"/>
        </w:rPr>
      </w:pPr>
      <w:r w:rsidRPr="00A813CF">
        <w:rPr>
          <w:rFonts w:ascii="Arial" w:hAnsi="Arial" w:cs="Arial"/>
          <w:sz w:val="18"/>
          <w:szCs w:val="18"/>
        </w:rPr>
        <w:lastRenderedPageBreak/>
        <w:t>© Commonwealth of Australia 2019</w:t>
      </w:r>
      <w:r w:rsidRPr="00A813CF">
        <w:rPr>
          <w:rFonts w:ascii="Arial" w:hAnsi="Arial" w:cs="Arial"/>
          <w:sz w:val="18"/>
          <w:szCs w:val="18"/>
        </w:rPr>
        <w:cr/>
      </w:r>
      <w:r w:rsidRPr="00A813CF">
        <w:rPr>
          <w:rFonts w:ascii="Arial" w:hAnsi="Arial" w:cs="Arial"/>
          <w:sz w:val="18"/>
          <w:szCs w:val="18"/>
        </w:rPr>
        <w:cr/>
        <w:t>Published by the Great Barrier Reef Marine Park Authority</w:t>
      </w:r>
      <w:r w:rsidRPr="00A813CF">
        <w:rPr>
          <w:rFonts w:ascii="Arial" w:hAnsi="Arial" w:cs="Arial"/>
          <w:sz w:val="18"/>
          <w:szCs w:val="18"/>
        </w:rPr>
        <w:cr/>
      </w:r>
      <w:r w:rsidRPr="00A813CF">
        <w:rPr>
          <w:rFonts w:ascii="Arial" w:hAnsi="Arial" w:cs="Arial"/>
          <w:sz w:val="18"/>
          <w:szCs w:val="18"/>
        </w:rPr>
        <w:cr/>
        <w:t xml:space="preserve">ISBN </w:t>
      </w:r>
      <w:r w:rsidR="0060444F">
        <w:rPr>
          <w:rFonts w:ascii="Arial" w:hAnsi="Arial" w:cs="Arial"/>
          <w:sz w:val="18"/>
          <w:szCs w:val="18"/>
        </w:rPr>
        <w:t>9780</w:t>
      </w:r>
      <w:r w:rsidR="0060444F" w:rsidRPr="0060444F">
        <w:rPr>
          <w:rFonts w:ascii="Arial" w:hAnsi="Arial" w:cs="Arial"/>
          <w:sz w:val="18"/>
          <w:szCs w:val="18"/>
        </w:rPr>
        <w:t>6483570</w:t>
      </w:r>
      <w:r w:rsidR="0060444F">
        <w:rPr>
          <w:rFonts w:ascii="Arial" w:hAnsi="Arial" w:cs="Arial"/>
          <w:sz w:val="18"/>
          <w:szCs w:val="18"/>
        </w:rPr>
        <w:t>3</w:t>
      </w:r>
      <w:r w:rsidR="0060444F" w:rsidRPr="0060444F">
        <w:rPr>
          <w:rFonts w:ascii="Arial" w:hAnsi="Arial" w:cs="Arial"/>
          <w:sz w:val="18"/>
          <w:szCs w:val="18"/>
        </w:rPr>
        <w:t>2</w:t>
      </w:r>
    </w:p>
    <w:p w14:paraId="361212DB" w14:textId="77777777" w:rsidR="00A813CF" w:rsidRPr="00A813CF" w:rsidRDefault="00A813CF" w:rsidP="00A813CF">
      <w:pPr>
        <w:tabs>
          <w:tab w:val="center" w:pos="4153"/>
          <w:tab w:val="right" w:pos="8306"/>
        </w:tabs>
        <w:spacing w:line="276" w:lineRule="auto"/>
        <w:rPr>
          <w:rFonts w:ascii="Arial" w:eastAsia="Times New Roman" w:hAnsi="Arial" w:cs="Arial"/>
          <w:color w:val="000000"/>
          <w:sz w:val="18"/>
          <w:szCs w:val="18"/>
        </w:rPr>
      </w:pPr>
    </w:p>
    <w:p w14:paraId="6E6A3518" w14:textId="76493338" w:rsidR="00A813CF" w:rsidRPr="00A813CF" w:rsidRDefault="00A813CF" w:rsidP="00A813CF">
      <w:pPr>
        <w:tabs>
          <w:tab w:val="center" w:pos="4153"/>
          <w:tab w:val="right" w:pos="8306"/>
        </w:tabs>
        <w:spacing w:line="276" w:lineRule="auto"/>
        <w:rPr>
          <w:rFonts w:ascii="Arial" w:eastAsia="Times New Roman" w:hAnsi="Arial" w:cs="Arial"/>
          <w:color w:val="000000"/>
          <w:sz w:val="18"/>
          <w:szCs w:val="18"/>
        </w:rPr>
      </w:pPr>
      <w:r w:rsidRPr="00A813CF">
        <w:rPr>
          <w:rFonts w:ascii="Arial" w:hAnsi="Arial" w:cs="Arial"/>
          <w:sz w:val="18"/>
          <w:szCs w:val="18"/>
        </w:rPr>
        <w:t xml:space="preserve">This report is licensed by the Commonwealth of Australia for use under a Creative Commons By Attribution 4.0 International licence with the exception of </w:t>
      </w:r>
      <w:r w:rsidRPr="00A813CF">
        <w:rPr>
          <w:rFonts w:ascii="Arial" w:hAnsi="Arial" w:cs="Arial"/>
          <w:color w:val="000000" w:themeColor="text1"/>
          <w:sz w:val="18"/>
          <w:szCs w:val="18"/>
        </w:rPr>
        <w:t xml:space="preserve">the Coat of Arms of the Commonwealth of Australia, the logo of the Great Barrier Reef Marine Park Authority and TerraForm Design any </w:t>
      </w:r>
      <w:r w:rsidRPr="00A813CF">
        <w:rPr>
          <w:rFonts w:ascii="Arial" w:hAnsi="Arial" w:cs="Arial"/>
          <w:sz w:val="18"/>
          <w:szCs w:val="18"/>
        </w:rPr>
        <w:t xml:space="preserve">other material protected by a trademark, content supplied by third parties and any photographs. For licence conditions see: </w:t>
      </w:r>
      <w:hyperlink r:id="rId26" w:tooltip="the creative commons web site" w:history="1">
        <w:r w:rsidRPr="00A813CF">
          <w:rPr>
            <w:rStyle w:val="Hyperlink"/>
            <w:rFonts w:ascii="Arial" w:hAnsi="Arial" w:cs="Arial"/>
            <w:sz w:val="18"/>
            <w:szCs w:val="18"/>
          </w:rPr>
          <w:t>http://creativecommons.org/licences/by/4.0</w:t>
        </w:r>
      </w:hyperlink>
      <w:r w:rsidRPr="00A813CF">
        <w:rPr>
          <w:rFonts w:ascii="Arial" w:hAnsi="Arial" w:cs="Arial"/>
          <w:sz w:val="18"/>
          <w:szCs w:val="18"/>
        </w:rPr>
        <w:t xml:space="preserve"> </w:t>
      </w:r>
      <w:r w:rsidRPr="00A813CF">
        <w:rPr>
          <w:rFonts w:ascii="Arial" w:hAnsi="Arial" w:cs="Arial"/>
          <w:sz w:val="18"/>
          <w:szCs w:val="18"/>
        </w:rPr>
        <w:cr/>
      </w:r>
      <w:r w:rsidRPr="00A813CF">
        <w:rPr>
          <w:rFonts w:ascii="Arial" w:eastAsia="Times New Roman" w:hAnsi="Arial" w:cs="Arial"/>
          <w:noProof/>
          <w:color w:val="000000"/>
          <w:sz w:val="18"/>
          <w:szCs w:val="18"/>
          <w:lang w:eastAsia="en-AU"/>
        </w:rPr>
        <w:drawing>
          <wp:inline distT="0" distB="0" distL="0" distR="0" wp14:anchorId="0CA5208D" wp14:editId="35DE7599">
            <wp:extent cx="1226820" cy="426720"/>
            <wp:effectExtent l="0" t="0" r="0" b="0"/>
            <wp:docPr id="9" name="Picture 9" descr="Title: Creative Commons BY licence information - Description: This work is licensed under the Creative Commons Attribution 3.0 Australia License. To view a copy of this license, visit http://creativecommons.org/licenses/by/3.0/au/ or send a letter to Creative Commons, 444 Castro Street, Suite 900, Mountain View, California, 94041, USA."/>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descr="Title: Creative Commons BY licence information - Description: This work is licensed under the Creative Commons Attribution 3.0 Australia License. To view a copy of this license, visit http://creativecommons.org/licenses/by/3.0/au/ or send a letter to Creative Commons, 444 Castro Street, Suite 900, Mountain View, California, 94041, USA."/>
                    <pic:cNvPicPr>
                      <a:picLocks noChangeAspect="1" noChangeArrowheads="1"/>
                    </pic:cNvPicPr>
                  </pic:nvPicPr>
                  <pic:blipFill>
                    <a:blip r:embed="rId27" r:link="rId28" cstate="print">
                      <a:extLst>
                        <a:ext uri="{28A0092B-C50C-407E-A947-70E740481C1C}">
                          <a14:useLocalDpi xmlns:a14="http://schemas.microsoft.com/office/drawing/2010/main" val="0"/>
                        </a:ext>
                      </a:extLst>
                    </a:blip>
                    <a:srcRect/>
                    <a:stretch>
                      <a:fillRect/>
                    </a:stretch>
                  </pic:blipFill>
                  <pic:spPr bwMode="auto">
                    <a:xfrm>
                      <a:off x="0" y="0"/>
                      <a:ext cx="1226820" cy="426720"/>
                    </a:xfrm>
                    <a:prstGeom prst="rect">
                      <a:avLst/>
                    </a:prstGeom>
                    <a:noFill/>
                    <a:ln>
                      <a:noFill/>
                    </a:ln>
                  </pic:spPr>
                </pic:pic>
              </a:graphicData>
            </a:graphic>
          </wp:inline>
        </w:drawing>
      </w:r>
    </w:p>
    <w:p w14:paraId="7B83DC3E" w14:textId="77777777" w:rsidR="00A813CF" w:rsidRPr="00A813CF" w:rsidRDefault="00A813CF" w:rsidP="00A813CF">
      <w:pPr>
        <w:tabs>
          <w:tab w:val="center" w:pos="4153"/>
          <w:tab w:val="right" w:pos="8306"/>
        </w:tabs>
        <w:spacing w:line="276" w:lineRule="auto"/>
        <w:rPr>
          <w:rFonts w:ascii="Arial" w:hAnsi="Arial" w:cs="Arial"/>
          <w:color w:val="000000" w:themeColor="text1"/>
          <w:sz w:val="18"/>
          <w:szCs w:val="18"/>
        </w:rPr>
      </w:pPr>
    </w:p>
    <w:p w14:paraId="1591A61B" w14:textId="6BA0AD00" w:rsidR="00A813CF" w:rsidRPr="00A813CF" w:rsidRDefault="00A813CF" w:rsidP="00A813CF">
      <w:pPr>
        <w:tabs>
          <w:tab w:val="center" w:pos="4153"/>
          <w:tab w:val="right" w:pos="8306"/>
        </w:tabs>
        <w:spacing w:line="276" w:lineRule="auto"/>
        <w:rPr>
          <w:rFonts w:ascii="Arial" w:hAnsi="Arial" w:cs="Arial"/>
          <w:color w:val="000000" w:themeColor="text1"/>
          <w:sz w:val="18"/>
          <w:szCs w:val="18"/>
        </w:rPr>
      </w:pPr>
      <w:r w:rsidRPr="00A813CF">
        <w:rPr>
          <w:rFonts w:ascii="Arial" w:hAnsi="Arial" w:cs="Arial"/>
          <w:color w:val="000000" w:themeColor="text1"/>
          <w:sz w:val="18"/>
          <w:szCs w:val="18"/>
        </w:rPr>
        <w:t xml:space="preserve">TerraForm Design has made all reasonable efforts to identify content supplied by third parties using the following format ‘© Copyright, [name of third party]’. Permission may need to be obtained from third parties to re-use their material. </w:t>
      </w:r>
    </w:p>
    <w:p w14:paraId="558043B4" w14:textId="77777777" w:rsidR="00A813CF" w:rsidRPr="00A813CF" w:rsidRDefault="00A813CF" w:rsidP="00A813CF">
      <w:pPr>
        <w:pStyle w:val="Footer"/>
        <w:spacing w:before="240" w:line="276" w:lineRule="auto"/>
        <w:rPr>
          <w:rFonts w:ascii="Arial" w:hAnsi="Arial" w:cs="Arial"/>
          <w:color w:val="000000" w:themeColor="text1"/>
          <w:sz w:val="18"/>
          <w:szCs w:val="18"/>
        </w:rPr>
      </w:pPr>
    </w:p>
    <w:p w14:paraId="77FF0E41" w14:textId="77777777" w:rsidR="00A813CF" w:rsidRPr="00A813CF" w:rsidRDefault="00A813CF" w:rsidP="00A813CF">
      <w:pPr>
        <w:spacing w:line="276" w:lineRule="auto"/>
        <w:rPr>
          <w:rFonts w:ascii="Arial" w:hAnsi="Arial" w:cs="Arial"/>
          <w:b/>
          <w:color w:val="000000" w:themeColor="text1"/>
          <w:sz w:val="18"/>
          <w:szCs w:val="18"/>
        </w:rPr>
      </w:pPr>
      <w:r w:rsidRPr="00A813CF">
        <w:rPr>
          <w:rFonts w:ascii="Arial" w:hAnsi="Arial" w:cs="Arial"/>
          <w:b/>
          <w:color w:val="000000" w:themeColor="text1"/>
          <w:sz w:val="18"/>
          <w:szCs w:val="18"/>
        </w:rPr>
        <w:t>Disclaimer</w:t>
      </w:r>
    </w:p>
    <w:p w14:paraId="0ED2D59E" w14:textId="39FE4B6F" w:rsidR="00A813CF" w:rsidRPr="00A813CF" w:rsidRDefault="00A813CF" w:rsidP="00A813CF">
      <w:pPr>
        <w:spacing w:line="276" w:lineRule="auto"/>
        <w:rPr>
          <w:rFonts w:ascii="Arial" w:hAnsi="Arial" w:cs="Arial"/>
          <w:color w:val="000000" w:themeColor="text1"/>
          <w:sz w:val="18"/>
          <w:szCs w:val="18"/>
        </w:rPr>
      </w:pPr>
      <w:r w:rsidRPr="00A813CF">
        <w:rPr>
          <w:rFonts w:ascii="Arial" w:hAnsi="Arial" w:cs="Arial"/>
          <w:color w:val="000000" w:themeColor="text1"/>
          <w:sz w:val="18"/>
          <w:szCs w:val="18"/>
        </w:rPr>
        <w:t xml:space="preserve">This report was prepared by TerraForm Design in good faith exercising all due care and attention, but no representation or warranty, express or implied, is made as to the relevance, accuracy, completeness or fitness for purpose of this document in respect of any particular user’s circumstances. Users of this document should satisfy themselves concerning its application to, and where necessary seek expert advice in respect of, their situation. The views expressed within are not necessarily the views of the Great Barrier Reef Marine Park Authority and may not represent their policy. </w:t>
      </w:r>
    </w:p>
    <w:p w14:paraId="4959C792" w14:textId="77777777" w:rsidR="00A813CF" w:rsidRPr="00A813CF" w:rsidRDefault="00A813CF" w:rsidP="00A813CF">
      <w:pPr>
        <w:spacing w:line="276" w:lineRule="auto"/>
        <w:rPr>
          <w:rFonts w:ascii="Arial" w:hAnsi="Arial" w:cs="Arial"/>
          <w:color w:val="000000" w:themeColor="text1"/>
          <w:sz w:val="18"/>
          <w:szCs w:val="18"/>
        </w:rPr>
      </w:pPr>
    </w:p>
    <w:p w14:paraId="1449F639" w14:textId="77777777" w:rsidR="00A813CF" w:rsidRDefault="00A813CF" w:rsidP="00A813CF">
      <w:pPr>
        <w:spacing w:before="240" w:line="276" w:lineRule="auto"/>
        <w:rPr>
          <w:rFonts w:ascii="Arial" w:hAnsi="Arial" w:cs="Arial"/>
          <w:b/>
          <w:color w:val="000000" w:themeColor="text1"/>
          <w:sz w:val="18"/>
          <w:szCs w:val="18"/>
        </w:rPr>
      </w:pPr>
      <w:r w:rsidRPr="00A813CF">
        <w:rPr>
          <w:rFonts w:ascii="Arial" w:hAnsi="Arial" w:cs="Arial"/>
          <w:b/>
          <w:color w:val="000000" w:themeColor="text1"/>
          <w:sz w:val="18"/>
          <w:szCs w:val="18"/>
        </w:rPr>
        <w:t>A catalogue record for this report is available from the National Library of Australia</w:t>
      </w:r>
    </w:p>
    <w:p w14:paraId="4F737402" w14:textId="77777777" w:rsidR="0060444F" w:rsidRPr="00A813CF" w:rsidRDefault="0060444F" w:rsidP="00A813CF">
      <w:pPr>
        <w:spacing w:before="240" w:line="276" w:lineRule="auto"/>
        <w:rPr>
          <w:rFonts w:ascii="Arial" w:hAnsi="Arial" w:cs="Arial"/>
          <w:b/>
          <w:color w:val="000000" w:themeColor="text1"/>
          <w:sz w:val="18"/>
          <w:szCs w:val="18"/>
        </w:rPr>
      </w:pPr>
    </w:p>
    <w:p w14:paraId="2AACD463" w14:textId="389EC8CE" w:rsidR="00A813CF" w:rsidRPr="00A813CF" w:rsidRDefault="00A813CF" w:rsidP="00A813CF">
      <w:pPr>
        <w:spacing w:line="276" w:lineRule="auto"/>
        <w:rPr>
          <w:rFonts w:ascii="Arial" w:hAnsi="Arial" w:cs="Arial"/>
          <w:b/>
          <w:color w:val="000000" w:themeColor="text1"/>
          <w:sz w:val="18"/>
          <w:szCs w:val="18"/>
        </w:rPr>
      </w:pPr>
      <w:r w:rsidRPr="00A813CF">
        <w:rPr>
          <w:rFonts w:ascii="Arial" w:hAnsi="Arial" w:cs="Arial"/>
          <w:color w:val="000000" w:themeColor="text1"/>
          <w:sz w:val="18"/>
          <w:szCs w:val="18"/>
        </w:rPr>
        <w:br/>
      </w:r>
      <w:r w:rsidRPr="00A813CF">
        <w:rPr>
          <w:rFonts w:ascii="Arial" w:hAnsi="Arial" w:cs="Arial"/>
          <w:b/>
          <w:color w:val="000000" w:themeColor="text1"/>
          <w:sz w:val="18"/>
          <w:szCs w:val="18"/>
        </w:rPr>
        <w:t>This publication should be cited as:</w:t>
      </w:r>
    </w:p>
    <w:p w14:paraId="0D837B1B" w14:textId="11EF0D5A" w:rsidR="00A813CF" w:rsidRPr="00A813CF" w:rsidRDefault="00A813CF" w:rsidP="00A813CF">
      <w:pPr>
        <w:tabs>
          <w:tab w:val="left" w:pos="930"/>
        </w:tabs>
        <w:spacing w:line="276" w:lineRule="auto"/>
        <w:rPr>
          <w:rFonts w:ascii="Arial" w:hAnsi="Arial" w:cs="Arial"/>
          <w:color w:val="000000" w:themeColor="text1"/>
          <w:sz w:val="18"/>
          <w:szCs w:val="18"/>
        </w:rPr>
      </w:pPr>
      <w:r w:rsidRPr="00A813CF">
        <w:rPr>
          <w:rFonts w:ascii="Arial" w:hAnsi="Arial" w:cs="Arial"/>
          <w:color w:val="000000" w:themeColor="text1"/>
          <w:sz w:val="18"/>
          <w:szCs w:val="18"/>
        </w:rPr>
        <w:t xml:space="preserve">Harper, T.W. 2019, </w:t>
      </w:r>
      <w:r w:rsidRPr="0060444F">
        <w:rPr>
          <w:rFonts w:ascii="Arial" w:hAnsi="Arial" w:cs="Arial"/>
          <w:i/>
          <w:color w:val="000000" w:themeColor="text1"/>
          <w:sz w:val="18"/>
          <w:szCs w:val="18"/>
        </w:rPr>
        <w:t xml:space="preserve">The </w:t>
      </w:r>
      <w:r w:rsidR="0060444F">
        <w:rPr>
          <w:rFonts w:ascii="Arial" w:hAnsi="Arial" w:cs="Arial"/>
          <w:i/>
          <w:color w:val="000000" w:themeColor="text1"/>
          <w:sz w:val="18"/>
          <w:szCs w:val="18"/>
        </w:rPr>
        <w:t>R</w:t>
      </w:r>
      <w:r w:rsidRPr="0060444F">
        <w:rPr>
          <w:rFonts w:ascii="Arial" w:hAnsi="Arial" w:cs="Arial"/>
          <w:i/>
          <w:color w:val="000000" w:themeColor="text1"/>
          <w:sz w:val="18"/>
          <w:szCs w:val="18"/>
        </w:rPr>
        <w:t xml:space="preserve">apid </w:t>
      </w:r>
      <w:r w:rsidR="0060444F">
        <w:rPr>
          <w:rFonts w:ascii="Arial" w:hAnsi="Arial" w:cs="Arial"/>
          <w:i/>
          <w:color w:val="000000" w:themeColor="text1"/>
          <w:sz w:val="18"/>
          <w:szCs w:val="18"/>
        </w:rPr>
        <w:t>A</w:t>
      </w:r>
      <w:r w:rsidRPr="0060444F">
        <w:rPr>
          <w:rFonts w:ascii="Arial" w:hAnsi="Arial" w:cs="Arial"/>
          <w:i/>
          <w:color w:val="000000" w:themeColor="text1"/>
          <w:sz w:val="18"/>
          <w:szCs w:val="18"/>
        </w:rPr>
        <w:t xml:space="preserve">ssessment </w:t>
      </w:r>
      <w:r w:rsidR="0060444F">
        <w:rPr>
          <w:rFonts w:ascii="Arial" w:hAnsi="Arial" w:cs="Arial"/>
          <w:i/>
          <w:color w:val="000000" w:themeColor="text1"/>
          <w:sz w:val="18"/>
          <w:szCs w:val="18"/>
        </w:rPr>
        <w:t>W</w:t>
      </w:r>
      <w:r w:rsidRPr="0060444F">
        <w:rPr>
          <w:rFonts w:ascii="Arial" w:hAnsi="Arial" w:cs="Arial"/>
          <w:i/>
          <w:color w:val="000000" w:themeColor="text1"/>
          <w:sz w:val="18"/>
          <w:szCs w:val="18"/>
        </w:rPr>
        <w:t xml:space="preserve">orkshop to </w:t>
      </w:r>
      <w:r w:rsidR="0060444F">
        <w:rPr>
          <w:rFonts w:ascii="Arial" w:hAnsi="Arial" w:cs="Arial"/>
          <w:i/>
          <w:color w:val="000000" w:themeColor="text1"/>
          <w:sz w:val="18"/>
          <w:szCs w:val="18"/>
        </w:rPr>
        <w:t>E</w:t>
      </w:r>
      <w:r w:rsidRPr="0060444F">
        <w:rPr>
          <w:rFonts w:ascii="Arial" w:hAnsi="Arial" w:cs="Arial"/>
          <w:i/>
          <w:color w:val="000000" w:themeColor="text1"/>
          <w:sz w:val="18"/>
          <w:szCs w:val="18"/>
        </w:rPr>
        <w:t xml:space="preserve">licit </w:t>
      </w:r>
      <w:r w:rsidR="0060444F">
        <w:rPr>
          <w:rFonts w:ascii="Arial" w:hAnsi="Arial" w:cs="Arial"/>
          <w:i/>
          <w:color w:val="000000" w:themeColor="text1"/>
          <w:sz w:val="18"/>
          <w:szCs w:val="18"/>
        </w:rPr>
        <w:t>E</w:t>
      </w:r>
      <w:r w:rsidRPr="0060444F">
        <w:rPr>
          <w:rFonts w:ascii="Arial" w:hAnsi="Arial" w:cs="Arial"/>
          <w:i/>
          <w:color w:val="000000" w:themeColor="text1"/>
          <w:sz w:val="18"/>
          <w:szCs w:val="18"/>
        </w:rPr>
        <w:t xml:space="preserve">xpert </w:t>
      </w:r>
      <w:r w:rsidR="0060444F">
        <w:rPr>
          <w:rFonts w:ascii="Arial" w:hAnsi="Arial" w:cs="Arial"/>
          <w:i/>
          <w:color w:val="000000" w:themeColor="text1"/>
          <w:sz w:val="18"/>
          <w:szCs w:val="18"/>
        </w:rPr>
        <w:t>C</w:t>
      </w:r>
      <w:r w:rsidRPr="0060444F">
        <w:rPr>
          <w:rFonts w:ascii="Arial" w:hAnsi="Arial" w:cs="Arial"/>
          <w:i/>
          <w:color w:val="000000" w:themeColor="text1"/>
          <w:sz w:val="18"/>
          <w:szCs w:val="18"/>
        </w:rPr>
        <w:t xml:space="preserve">onsensus to </w:t>
      </w:r>
      <w:r w:rsidR="0060444F">
        <w:rPr>
          <w:rFonts w:ascii="Arial" w:hAnsi="Arial" w:cs="Arial"/>
          <w:i/>
          <w:color w:val="000000" w:themeColor="text1"/>
          <w:sz w:val="18"/>
          <w:szCs w:val="18"/>
        </w:rPr>
        <w:t>I</w:t>
      </w:r>
      <w:r w:rsidRPr="0060444F">
        <w:rPr>
          <w:rFonts w:ascii="Arial" w:hAnsi="Arial" w:cs="Arial"/>
          <w:i/>
          <w:color w:val="000000" w:themeColor="text1"/>
          <w:sz w:val="18"/>
          <w:szCs w:val="18"/>
        </w:rPr>
        <w:t xml:space="preserve">nform </w:t>
      </w:r>
      <w:r w:rsidR="001F0294">
        <w:rPr>
          <w:rFonts w:ascii="Arial" w:hAnsi="Arial" w:cs="Arial"/>
          <w:i/>
          <w:color w:val="000000" w:themeColor="text1"/>
          <w:sz w:val="18"/>
          <w:szCs w:val="18"/>
        </w:rPr>
        <w:t xml:space="preserve">the </w:t>
      </w:r>
      <w:r w:rsidR="0060444F">
        <w:rPr>
          <w:rFonts w:ascii="Arial" w:hAnsi="Arial" w:cs="Arial"/>
          <w:i/>
          <w:color w:val="000000" w:themeColor="text1"/>
          <w:sz w:val="18"/>
          <w:szCs w:val="18"/>
        </w:rPr>
        <w:t>D</w:t>
      </w:r>
      <w:r w:rsidRPr="0060444F">
        <w:rPr>
          <w:rFonts w:ascii="Arial" w:hAnsi="Arial" w:cs="Arial"/>
          <w:i/>
          <w:color w:val="000000" w:themeColor="text1"/>
          <w:sz w:val="18"/>
          <w:szCs w:val="18"/>
        </w:rPr>
        <w:t xml:space="preserve">evelopment of the Great Barrier Reef </w:t>
      </w:r>
      <w:r w:rsidR="0060444F">
        <w:rPr>
          <w:rFonts w:ascii="Arial" w:hAnsi="Arial" w:cs="Arial"/>
          <w:i/>
          <w:color w:val="000000" w:themeColor="text1"/>
          <w:sz w:val="18"/>
          <w:szCs w:val="18"/>
        </w:rPr>
        <w:t>O</w:t>
      </w:r>
      <w:r w:rsidRPr="0060444F">
        <w:rPr>
          <w:rFonts w:ascii="Arial" w:hAnsi="Arial" w:cs="Arial"/>
          <w:i/>
          <w:color w:val="000000" w:themeColor="text1"/>
          <w:sz w:val="18"/>
          <w:szCs w:val="18"/>
        </w:rPr>
        <w:t xml:space="preserve">utlook </w:t>
      </w:r>
      <w:r w:rsidR="0060444F">
        <w:rPr>
          <w:rFonts w:ascii="Arial" w:hAnsi="Arial" w:cs="Arial"/>
          <w:i/>
          <w:color w:val="000000" w:themeColor="text1"/>
          <w:sz w:val="18"/>
          <w:szCs w:val="18"/>
        </w:rPr>
        <w:t>R</w:t>
      </w:r>
      <w:r w:rsidRPr="0060444F">
        <w:rPr>
          <w:rFonts w:ascii="Arial" w:hAnsi="Arial" w:cs="Arial"/>
          <w:i/>
          <w:color w:val="000000" w:themeColor="text1"/>
          <w:sz w:val="18"/>
          <w:szCs w:val="18"/>
        </w:rPr>
        <w:t>eport 2019.</w:t>
      </w:r>
      <w:r w:rsidRPr="00A813CF">
        <w:rPr>
          <w:rFonts w:ascii="Arial" w:hAnsi="Arial" w:cs="Arial"/>
          <w:color w:val="000000" w:themeColor="text1"/>
          <w:sz w:val="18"/>
          <w:szCs w:val="18"/>
        </w:rPr>
        <w:t xml:space="preserve"> Report prepared by: Terry Harper, TerraFormDesign for the Great Barrier Reef Marine Park Authority, GBRMPA, Townsville.</w:t>
      </w:r>
    </w:p>
    <w:p w14:paraId="33DBE4C3" w14:textId="77777777" w:rsidR="00A813CF" w:rsidRPr="00A813CF" w:rsidRDefault="00A813CF" w:rsidP="00A813CF">
      <w:pPr>
        <w:rPr>
          <w:rFonts w:ascii="Arial" w:hAnsi="Arial" w:cs="Arial"/>
          <w:color w:val="000000" w:themeColor="text1"/>
          <w:sz w:val="18"/>
          <w:szCs w:val="18"/>
        </w:rPr>
      </w:pPr>
    </w:p>
    <w:p w14:paraId="15E3E0FD" w14:textId="77777777" w:rsidR="00A813CF" w:rsidRPr="00A813CF" w:rsidRDefault="00A813CF" w:rsidP="00A813CF">
      <w:pPr>
        <w:rPr>
          <w:rFonts w:ascii="Arial" w:hAnsi="Arial" w:cs="Arial"/>
          <w:color w:val="000000" w:themeColor="text1"/>
          <w:sz w:val="18"/>
          <w:szCs w:val="18"/>
        </w:rPr>
      </w:pPr>
      <w:r w:rsidRPr="00A813CF">
        <w:rPr>
          <w:rFonts w:ascii="Arial" w:hAnsi="Arial" w:cs="Arial"/>
          <w:color w:val="000000" w:themeColor="text1"/>
          <w:sz w:val="18"/>
          <w:szCs w:val="18"/>
        </w:rPr>
        <w:t>Comments and questions regarding this document should be addressed to:</w:t>
      </w:r>
    </w:p>
    <w:p w14:paraId="623AFCB6" w14:textId="77777777" w:rsidR="00A813CF" w:rsidRPr="00A813CF" w:rsidRDefault="00A813CF" w:rsidP="00A813CF">
      <w:pPr>
        <w:spacing w:line="276" w:lineRule="auto"/>
        <w:rPr>
          <w:rFonts w:ascii="Arial" w:hAnsi="Arial" w:cs="Arial"/>
          <w:color w:val="000000" w:themeColor="text1"/>
          <w:sz w:val="18"/>
          <w:szCs w:val="18"/>
        </w:rPr>
      </w:pPr>
      <w:r w:rsidRPr="00A813CF">
        <w:rPr>
          <w:rFonts w:ascii="Arial" w:hAnsi="Arial" w:cs="Arial"/>
          <w:color w:val="000000" w:themeColor="text1"/>
          <w:sz w:val="18"/>
          <w:szCs w:val="18"/>
        </w:rPr>
        <w:t xml:space="preserve"> </w:t>
      </w:r>
      <w:r w:rsidRPr="00A813CF">
        <w:rPr>
          <w:rFonts w:ascii="Arial" w:hAnsi="Arial" w:cs="Arial"/>
          <w:noProof/>
          <w:color w:val="000000" w:themeColor="text1"/>
          <w:sz w:val="18"/>
          <w:szCs w:val="18"/>
          <w:lang w:eastAsia="en-AU"/>
        </w:rPr>
        <w:drawing>
          <wp:inline distT="0" distB="0" distL="0" distR="0" wp14:anchorId="52B85FD4" wp14:editId="1AE1F6D8">
            <wp:extent cx="1818640" cy="725805"/>
            <wp:effectExtent l="0" t="0" r="0" b="0"/>
            <wp:docPr id="269" name="Picture 269" descr="Great Barrier Reef Marine Park Authority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GBRMPA_inline_small.jpg"/>
                    <pic:cNvPicPr>
                      <a:picLocks noChangeAspect="1" noChangeArrowheads="1"/>
                    </pic:cNvPicPr>
                  </pic:nvPicPr>
                  <pic:blipFill>
                    <a:blip r:embed="rId29">
                      <a:extLst>
                        <a:ext uri="{28A0092B-C50C-407E-A947-70E740481C1C}">
                          <a14:useLocalDpi xmlns:a14="http://schemas.microsoft.com/office/drawing/2010/main" val="0"/>
                        </a:ext>
                      </a:extLst>
                    </a:blip>
                    <a:srcRect/>
                    <a:stretch>
                      <a:fillRect/>
                    </a:stretch>
                  </pic:blipFill>
                  <pic:spPr bwMode="auto">
                    <a:xfrm>
                      <a:off x="0" y="0"/>
                      <a:ext cx="1818640" cy="725805"/>
                    </a:xfrm>
                    <a:prstGeom prst="rect">
                      <a:avLst/>
                    </a:prstGeom>
                    <a:noFill/>
                    <a:ln>
                      <a:noFill/>
                    </a:ln>
                  </pic:spPr>
                </pic:pic>
              </a:graphicData>
            </a:graphic>
          </wp:inline>
        </w:drawing>
      </w:r>
    </w:p>
    <w:p w14:paraId="0BFDB1CE" w14:textId="77777777" w:rsidR="00A813CF" w:rsidRPr="00A813CF" w:rsidRDefault="00A813CF" w:rsidP="00A813CF">
      <w:pPr>
        <w:spacing w:line="276" w:lineRule="auto"/>
        <w:ind w:left="1134"/>
        <w:rPr>
          <w:rFonts w:ascii="Arial" w:hAnsi="Arial" w:cs="Arial"/>
          <w:color w:val="000000" w:themeColor="text1"/>
          <w:sz w:val="18"/>
          <w:szCs w:val="18"/>
        </w:rPr>
      </w:pPr>
      <w:r w:rsidRPr="00A813CF">
        <w:rPr>
          <w:rFonts w:ascii="Arial" w:hAnsi="Arial" w:cs="Arial"/>
          <w:color w:val="000000" w:themeColor="text1"/>
          <w:sz w:val="18"/>
          <w:szCs w:val="18"/>
        </w:rPr>
        <w:t>Great Barrier Reef Marine Park Authority</w:t>
      </w:r>
    </w:p>
    <w:p w14:paraId="1E9ADD97" w14:textId="372A134C" w:rsidR="00A813CF" w:rsidRPr="00A813CF" w:rsidRDefault="00C73359" w:rsidP="00A813CF">
      <w:pPr>
        <w:spacing w:line="276" w:lineRule="auto"/>
        <w:ind w:left="1134"/>
        <w:rPr>
          <w:rFonts w:ascii="Arial" w:hAnsi="Arial" w:cs="Arial"/>
          <w:color w:val="000000" w:themeColor="text1"/>
          <w:sz w:val="18"/>
          <w:szCs w:val="18"/>
        </w:rPr>
      </w:pPr>
      <w:r>
        <w:rPr>
          <w:rFonts w:ascii="Arial" w:hAnsi="Arial" w:cs="Arial"/>
          <w:color w:val="000000" w:themeColor="text1"/>
          <w:sz w:val="18"/>
          <w:szCs w:val="18"/>
        </w:rPr>
        <w:t>280</w:t>
      </w:r>
      <w:r w:rsidR="00A813CF" w:rsidRPr="00A813CF">
        <w:rPr>
          <w:rFonts w:ascii="Arial" w:hAnsi="Arial" w:cs="Arial"/>
          <w:color w:val="000000" w:themeColor="text1"/>
          <w:sz w:val="18"/>
          <w:szCs w:val="18"/>
        </w:rPr>
        <w:t xml:space="preserve"> Flinders Street</w:t>
      </w:r>
    </w:p>
    <w:p w14:paraId="3633B4B6" w14:textId="77777777" w:rsidR="00A813CF" w:rsidRPr="00A813CF" w:rsidRDefault="00A813CF" w:rsidP="00A813CF">
      <w:pPr>
        <w:spacing w:line="276" w:lineRule="auto"/>
        <w:ind w:left="1134"/>
        <w:rPr>
          <w:rFonts w:ascii="Arial" w:hAnsi="Arial" w:cs="Arial"/>
          <w:color w:val="000000" w:themeColor="text1"/>
          <w:sz w:val="18"/>
          <w:szCs w:val="18"/>
        </w:rPr>
      </w:pPr>
      <w:r w:rsidRPr="00A813CF">
        <w:rPr>
          <w:rFonts w:ascii="Arial" w:hAnsi="Arial" w:cs="Arial"/>
          <w:color w:val="000000" w:themeColor="text1"/>
          <w:sz w:val="18"/>
          <w:szCs w:val="18"/>
        </w:rPr>
        <w:t>(PO Box 1379)</w:t>
      </w:r>
    </w:p>
    <w:p w14:paraId="78A86F33" w14:textId="77777777" w:rsidR="00A813CF" w:rsidRPr="00A813CF" w:rsidRDefault="00A813CF" w:rsidP="00A813CF">
      <w:pPr>
        <w:spacing w:line="276" w:lineRule="auto"/>
        <w:ind w:left="1134"/>
        <w:rPr>
          <w:rFonts w:ascii="Arial" w:hAnsi="Arial" w:cs="Arial"/>
          <w:color w:val="000000" w:themeColor="text1"/>
          <w:sz w:val="18"/>
          <w:szCs w:val="18"/>
        </w:rPr>
      </w:pPr>
      <w:r w:rsidRPr="00A813CF">
        <w:rPr>
          <w:rFonts w:ascii="Arial" w:hAnsi="Arial" w:cs="Arial"/>
          <w:color w:val="000000" w:themeColor="text1"/>
          <w:sz w:val="18"/>
          <w:szCs w:val="18"/>
        </w:rPr>
        <w:t>Townsville QLD 4810, Australia</w:t>
      </w:r>
    </w:p>
    <w:p w14:paraId="70BEE37F" w14:textId="77777777" w:rsidR="00A813CF" w:rsidRPr="00A813CF" w:rsidRDefault="00A813CF" w:rsidP="00A813CF">
      <w:pPr>
        <w:spacing w:line="276" w:lineRule="auto"/>
        <w:ind w:left="1134"/>
        <w:rPr>
          <w:rFonts w:ascii="Arial" w:hAnsi="Arial" w:cs="Arial"/>
          <w:color w:val="000000" w:themeColor="text1"/>
          <w:sz w:val="18"/>
          <w:szCs w:val="18"/>
        </w:rPr>
      </w:pPr>
    </w:p>
    <w:p w14:paraId="662A7599" w14:textId="77777777" w:rsidR="00A813CF" w:rsidRPr="00A813CF" w:rsidRDefault="00A813CF" w:rsidP="00A813CF">
      <w:pPr>
        <w:spacing w:line="276" w:lineRule="auto"/>
        <w:ind w:left="1134"/>
        <w:rPr>
          <w:rFonts w:ascii="Arial" w:hAnsi="Arial" w:cs="Arial"/>
          <w:color w:val="000000" w:themeColor="text1"/>
          <w:sz w:val="18"/>
          <w:szCs w:val="18"/>
        </w:rPr>
      </w:pPr>
      <w:r w:rsidRPr="00A813CF">
        <w:rPr>
          <w:rFonts w:ascii="Arial" w:hAnsi="Arial" w:cs="Arial"/>
          <w:color w:val="000000" w:themeColor="text1"/>
          <w:sz w:val="18"/>
          <w:szCs w:val="18"/>
        </w:rPr>
        <w:t>Phone: (07) 4750 0700</w:t>
      </w:r>
    </w:p>
    <w:p w14:paraId="05EE4F2B" w14:textId="77777777" w:rsidR="00A813CF" w:rsidRPr="00A813CF" w:rsidRDefault="00A813CF" w:rsidP="00A813CF">
      <w:pPr>
        <w:spacing w:line="276" w:lineRule="auto"/>
        <w:ind w:left="1134"/>
        <w:rPr>
          <w:rStyle w:val="Hyperlink"/>
          <w:rFonts w:ascii="Arial" w:hAnsi="Arial" w:cs="Arial"/>
        </w:rPr>
      </w:pPr>
      <w:r w:rsidRPr="00A813CF">
        <w:rPr>
          <w:rFonts w:ascii="Arial" w:hAnsi="Arial" w:cs="Arial"/>
          <w:color w:val="000000" w:themeColor="text1"/>
          <w:sz w:val="18"/>
          <w:szCs w:val="18"/>
        </w:rPr>
        <w:cr/>
        <w:t xml:space="preserve">Email: </w:t>
      </w:r>
      <w:hyperlink r:id="rId30" w:tooltip="email for information" w:history="1">
        <w:r w:rsidRPr="00A813CF">
          <w:rPr>
            <w:rStyle w:val="Hyperlink"/>
            <w:rFonts w:ascii="Arial" w:hAnsi="Arial" w:cs="Arial"/>
            <w:sz w:val="18"/>
            <w:szCs w:val="18"/>
          </w:rPr>
          <w:t>info@gbrmpa.gov.au</w:t>
        </w:r>
      </w:hyperlink>
    </w:p>
    <w:p w14:paraId="225FDD45" w14:textId="77777777" w:rsidR="00A813CF" w:rsidRPr="00A813CF" w:rsidRDefault="00127514" w:rsidP="00A813CF">
      <w:pPr>
        <w:spacing w:line="276" w:lineRule="auto"/>
        <w:ind w:left="1134"/>
        <w:rPr>
          <w:rStyle w:val="Hyperlink"/>
          <w:rFonts w:ascii="Arial" w:hAnsi="Arial" w:cs="Arial"/>
        </w:rPr>
      </w:pPr>
      <w:hyperlink r:id="rId31" w:tooltip="GBRMPA website" w:history="1">
        <w:r w:rsidR="00A813CF" w:rsidRPr="00A813CF">
          <w:rPr>
            <w:rStyle w:val="Hyperlink"/>
            <w:rFonts w:ascii="Arial" w:hAnsi="Arial" w:cs="Arial"/>
            <w:sz w:val="18"/>
            <w:szCs w:val="18"/>
          </w:rPr>
          <w:t>www.gbrmpa.gov.au</w:t>
        </w:r>
      </w:hyperlink>
    </w:p>
    <w:p w14:paraId="505768B1" w14:textId="77777777" w:rsidR="00A813CF" w:rsidRPr="00A813CF" w:rsidRDefault="00A813CF" w:rsidP="006562EB">
      <w:pPr>
        <w:spacing w:line="204" w:lineRule="auto"/>
        <w:rPr>
          <w:rFonts w:ascii="Arial" w:hAnsi="Arial" w:cs="Arial"/>
          <w:color w:val="000000" w:themeColor="text1"/>
          <w:sz w:val="18"/>
          <w:szCs w:val="18"/>
        </w:rPr>
      </w:pPr>
    </w:p>
    <w:p w14:paraId="11A81E17" w14:textId="77777777" w:rsidR="00A813CF" w:rsidRPr="00A813CF" w:rsidRDefault="00A813CF" w:rsidP="006562EB">
      <w:pPr>
        <w:spacing w:line="204" w:lineRule="auto"/>
        <w:rPr>
          <w:rFonts w:ascii="Arial" w:hAnsi="Arial" w:cs="Arial"/>
          <w:color w:val="000000" w:themeColor="text1"/>
          <w:sz w:val="18"/>
          <w:szCs w:val="18"/>
        </w:rPr>
      </w:pPr>
    </w:p>
    <w:p w14:paraId="078CE19E" w14:textId="444EDB1C" w:rsidR="006562EB" w:rsidRPr="00A813CF" w:rsidRDefault="006562EB" w:rsidP="00A813CF">
      <w:pPr>
        <w:spacing w:line="276" w:lineRule="auto"/>
        <w:rPr>
          <w:rFonts w:ascii="Arial" w:eastAsia="Times New Roman" w:hAnsi="Arial" w:cs="Arial"/>
          <w:color w:val="000000"/>
          <w:szCs w:val="20"/>
        </w:rPr>
        <w:sectPr w:rsidR="006562EB" w:rsidRPr="00A813CF" w:rsidSect="00492D1E">
          <w:footerReference w:type="even" r:id="rId32"/>
          <w:footerReference w:type="default" r:id="rId33"/>
          <w:pgSz w:w="11901" w:h="16817"/>
          <w:pgMar w:top="1247" w:right="1247" w:bottom="1247" w:left="1247" w:header="709" w:footer="709" w:gutter="0"/>
          <w:pgNumType w:fmt="lowerRoman"/>
          <w:cols w:space="708"/>
          <w:docGrid w:linePitch="360"/>
        </w:sectPr>
      </w:pPr>
    </w:p>
    <w:p w14:paraId="42B80E4A" w14:textId="77777777" w:rsidR="006562EB" w:rsidRPr="00A813CF" w:rsidRDefault="006562EB" w:rsidP="004054CC">
      <w:pPr>
        <w:pStyle w:val="Heading1"/>
        <w:rPr>
          <w:rFonts w:ascii="Arial" w:hAnsi="Arial" w:cs="Arial"/>
        </w:rPr>
      </w:pPr>
      <w:bookmarkStart w:id="0" w:name="_Toc535479355"/>
      <w:r w:rsidRPr="00A813CF">
        <w:rPr>
          <w:rFonts w:ascii="Arial" w:hAnsi="Arial" w:cs="Arial"/>
        </w:rPr>
        <w:lastRenderedPageBreak/>
        <w:t>Acknowledgements</w:t>
      </w:r>
      <w:bookmarkEnd w:id="0"/>
    </w:p>
    <w:p w14:paraId="2A0906F3" w14:textId="77777777" w:rsidR="009D4D0C" w:rsidRPr="00A813CF" w:rsidRDefault="009D4D0C" w:rsidP="00F32C58">
      <w:pPr>
        <w:rPr>
          <w:rFonts w:ascii="Arial" w:hAnsi="Arial" w:cs="Arial"/>
          <w:szCs w:val="20"/>
        </w:rPr>
      </w:pPr>
      <w:r w:rsidRPr="00A813CF">
        <w:rPr>
          <w:rFonts w:ascii="Arial" w:hAnsi="Arial" w:cs="Arial"/>
          <w:szCs w:val="20"/>
        </w:rPr>
        <w:t>We acknowledge the Traditional Owners of the Great Barrier Reef and pay our respects to their elders, past, present and emerging.</w:t>
      </w:r>
    </w:p>
    <w:p w14:paraId="375C587E" w14:textId="77777777" w:rsidR="009D4D0C" w:rsidRPr="00A813CF" w:rsidRDefault="009D4D0C" w:rsidP="00F32C58">
      <w:pPr>
        <w:rPr>
          <w:rFonts w:ascii="Arial" w:hAnsi="Arial" w:cs="Arial"/>
          <w:szCs w:val="20"/>
        </w:rPr>
      </w:pPr>
    </w:p>
    <w:p w14:paraId="6CBBA6CC" w14:textId="0580EB9A" w:rsidR="009D4D0C" w:rsidRPr="00A813CF" w:rsidRDefault="009D4D0C" w:rsidP="00F32C58">
      <w:pPr>
        <w:rPr>
          <w:rFonts w:ascii="Arial" w:hAnsi="Arial" w:cs="Arial"/>
          <w:szCs w:val="20"/>
        </w:rPr>
      </w:pPr>
      <w:r w:rsidRPr="00A813CF">
        <w:rPr>
          <w:rFonts w:ascii="Arial" w:hAnsi="Arial" w:cs="Arial"/>
          <w:szCs w:val="20"/>
        </w:rPr>
        <w:t>We also gratefully acknowledge t</w:t>
      </w:r>
      <w:r w:rsidR="006562EB" w:rsidRPr="00A813CF">
        <w:rPr>
          <w:rFonts w:ascii="Arial" w:hAnsi="Arial" w:cs="Arial"/>
          <w:szCs w:val="20"/>
        </w:rPr>
        <w:t xml:space="preserve">he time and effort given </w:t>
      </w:r>
      <w:r w:rsidR="004A7EC0" w:rsidRPr="00A813CF">
        <w:rPr>
          <w:rFonts w:ascii="Arial" w:hAnsi="Arial" w:cs="Arial"/>
          <w:szCs w:val="20"/>
        </w:rPr>
        <w:t>by workshop</w:t>
      </w:r>
      <w:r w:rsidR="006562EB" w:rsidRPr="00A813CF">
        <w:rPr>
          <w:rFonts w:ascii="Arial" w:hAnsi="Arial" w:cs="Arial"/>
          <w:szCs w:val="20"/>
        </w:rPr>
        <w:t xml:space="preserve"> participants</w:t>
      </w:r>
      <w:r w:rsidR="004A7EC0" w:rsidRPr="00A813CF">
        <w:rPr>
          <w:rFonts w:ascii="Arial" w:hAnsi="Arial" w:cs="Arial"/>
          <w:szCs w:val="20"/>
        </w:rPr>
        <w:t xml:space="preserve">, including for preparation, attendance and </w:t>
      </w:r>
      <w:r w:rsidRPr="00A813CF">
        <w:rPr>
          <w:rFonts w:ascii="Arial" w:hAnsi="Arial" w:cs="Arial"/>
          <w:szCs w:val="20"/>
        </w:rPr>
        <w:t>post-workshop follow up</w:t>
      </w:r>
      <w:r w:rsidR="006562EB" w:rsidRPr="00A813CF">
        <w:rPr>
          <w:rFonts w:ascii="Arial" w:hAnsi="Arial" w:cs="Arial"/>
          <w:szCs w:val="20"/>
        </w:rPr>
        <w:t xml:space="preserve">. </w:t>
      </w:r>
    </w:p>
    <w:p w14:paraId="65CF8A89" w14:textId="77777777" w:rsidR="006562EB" w:rsidRPr="00A813CF" w:rsidRDefault="006562EB" w:rsidP="006562EB">
      <w:pPr>
        <w:rPr>
          <w:rFonts w:ascii="Arial" w:hAnsi="Arial" w:cs="Arial"/>
        </w:rPr>
      </w:pPr>
      <w:r w:rsidRPr="00A813CF">
        <w:rPr>
          <w:rFonts w:ascii="Arial" w:hAnsi="Arial" w:cs="Arial"/>
        </w:rPr>
        <w:br w:type="page"/>
      </w:r>
    </w:p>
    <w:p w14:paraId="66029271" w14:textId="77777777" w:rsidR="006562EB" w:rsidRPr="00A813CF" w:rsidRDefault="006562EB" w:rsidP="004054CC">
      <w:pPr>
        <w:pStyle w:val="Heading1"/>
        <w:rPr>
          <w:rFonts w:ascii="Arial" w:hAnsi="Arial" w:cs="Arial"/>
        </w:rPr>
      </w:pPr>
      <w:bookmarkStart w:id="1" w:name="_Toc535479356"/>
      <w:r w:rsidRPr="00A813CF">
        <w:rPr>
          <w:rFonts w:ascii="Arial" w:hAnsi="Arial" w:cs="Arial"/>
        </w:rPr>
        <w:lastRenderedPageBreak/>
        <w:t>Summary</w:t>
      </w:r>
      <w:bookmarkEnd w:id="1"/>
      <w:r w:rsidRPr="00A813CF">
        <w:rPr>
          <w:rFonts w:ascii="Arial" w:hAnsi="Arial" w:cs="Arial"/>
        </w:rPr>
        <w:t xml:space="preserve"> </w:t>
      </w:r>
    </w:p>
    <w:p w14:paraId="100C6DEC" w14:textId="77777777" w:rsidR="00492D1E" w:rsidRPr="00A813CF" w:rsidRDefault="006562EB" w:rsidP="006562EB">
      <w:pPr>
        <w:rPr>
          <w:rFonts w:ascii="Arial" w:hAnsi="Arial" w:cs="Arial"/>
          <w:szCs w:val="20"/>
        </w:rPr>
      </w:pPr>
      <w:r w:rsidRPr="00A813CF">
        <w:rPr>
          <w:rFonts w:ascii="Arial" w:hAnsi="Arial" w:cs="Arial"/>
          <w:szCs w:val="20"/>
        </w:rPr>
        <w:t xml:space="preserve">The Outlook </w:t>
      </w:r>
      <w:r w:rsidR="001326B8" w:rsidRPr="00A813CF">
        <w:rPr>
          <w:rFonts w:ascii="Arial" w:hAnsi="Arial" w:cs="Arial"/>
          <w:szCs w:val="20"/>
        </w:rPr>
        <w:t>c</w:t>
      </w:r>
      <w:r w:rsidRPr="00A813CF">
        <w:rPr>
          <w:rFonts w:ascii="Arial" w:hAnsi="Arial" w:cs="Arial"/>
          <w:szCs w:val="20"/>
        </w:rPr>
        <w:t xml:space="preserve">onsensus </w:t>
      </w:r>
      <w:r w:rsidR="001326B8" w:rsidRPr="00A813CF">
        <w:rPr>
          <w:rFonts w:ascii="Arial" w:hAnsi="Arial" w:cs="Arial"/>
          <w:szCs w:val="20"/>
        </w:rPr>
        <w:t>w</w:t>
      </w:r>
      <w:r w:rsidRPr="00A813CF">
        <w:rPr>
          <w:rFonts w:ascii="Arial" w:hAnsi="Arial" w:cs="Arial"/>
          <w:szCs w:val="20"/>
        </w:rPr>
        <w:t xml:space="preserve">orkshop was organised and convened by the Great Barrier Reef Marine Park Authority (GBRMPA) in Townsville on </w:t>
      </w:r>
      <w:r w:rsidR="009D4D0C" w:rsidRPr="00A813CF">
        <w:rPr>
          <w:rFonts w:ascii="Arial" w:hAnsi="Arial" w:cs="Arial"/>
          <w:szCs w:val="20"/>
        </w:rPr>
        <w:t>28 May to 1 June 2018</w:t>
      </w:r>
      <w:r w:rsidRPr="00A813CF">
        <w:rPr>
          <w:rFonts w:ascii="Arial" w:hAnsi="Arial" w:cs="Arial"/>
          <w:szCs w:val="20"/>
        </w:rPr>
        <w:t>. The objective of the workshop and surrounding process was to secure an independent set of expert judgements about condition, trends and risks in the Great Barrier Reef Region</w:t>
      </w:r>
      <w:r w:rsidRPr="00A813CF">
        <w:rPr>
          <w:rStyle w:val="FootnoteReference"/>
          <w:rFonts w:ascii="Arial" w:hAnsi="Arial" w:cs="Arial"/>
          <w:szCs w:val="20"/>
        </w:rPr>
        <w:footnoteReference w:id="2"/>
      </w:r>
      <w:r w:rsidRPr="00A813CF">
        <w:rPr>
          <w:rFonts w:ascii="Arial" w:hAnsi="Arial" w:cs="Arial"/>
          <w:szCs w:val="20"/>
        </w:rPr>
        <w:t xml:space="preserve"> that could be used to inform GBRMPA’s preparation of the 201</w:t>
      </w:r>
      <w:r w:rsidR="009D4D0C" w:rsidRPr="00A813CF">
        <w:rPr>
          <w:rFonts w:ascii="Arial" w:hAnsi="Arial" w:cs="Arial"/>
          <w:szCs w:val="20"/>
        </w:rPr>
        <w:t>9</w:t>
      </w:r>
      <w:r w:rsidRPr="00A813CF">
        <w:rPr>
          <w:rFonts w:ascii="Arial" w:hAnsi="Arial" w:cs="Arial"/>
          <w:szCs w:val="20"/>
        </w:rPr>
        <w:t xml:space="preserve"> Great Barrier Reef Outlook Report. </w:t>
      </w:r>
    </w:p>
    <w:p w14:paraId="11AB893D" w14:textId="77777777" w:rsidR="00492D1E" w:rsidRPr="00A813CF" w:rsidRDefault="00492D1E" w:rsidP="006562EB">
      <w:pPr>
        <w:rPr>
          <w:rFonts w:ascii="Arial" w:hAnsi="Arial" w:cs="Arial"/>
          <w:szCs w:val="20"/>
        </w:rPr>
      </w:pPr>
    </w:p>
    <w:p w14:paraId="0BB8EFBE" w14:textId="57BBE331" w:rsidR="006562EB" w:rsidRPr="00A813CF" w:rsidRDefault="006562EB" w:rsidP="006562EB">
      <w:pPr>
        <w:rPr>
          <w:rFonts w:ascii="Arial" w:hAnsi="Arial" w:cs="Arial"/>
          <w:szCs w:val="20"/>
        </w:rPr>
      </w:pPr>
      <w:r w:rsidRPr="00A813CF">
        <w:rPr>
          <w:rFonts w:ascii="Arial" w:hAnsi="Arial" w:cs="Arial"/>
          <w:szCs w:val="20"/>
        </w:rPr>
        <w:t xml:space="preserve">The workshop involved </w:t>
      </w:r>
      <w:r w:rsidR="005E197F" w:rsidRPr="00A813CF">
        <w:rPr>
          <w:rFonts w:ascii="Arial" w:hAnsi="Arial" w:cs="Arial"/>
          <w:szCs w:val="20"/>
        </w:rPr>
        <w:t xml:space="preserve">45 </w:t>
      </w:r>
      <w:r w:rsidRPr="00A813CF">
        <w:rPr>
          <w:rFonts w:ascii="Arial" w:hAnsi="Arial" w:cs="Arial"/>
          <w:szCs w:val="20"/>
        </w:rPr>
        <w:t>experts</w:t>
      </w:r>
      <w:r w:rsidR="000D32FA" w:rsidRPr="00A813CF">
        <w:rPr>
          <w:rFonts w:ascii="Arial" w:hAnsi="Arial" w:cs="Arial"/>
          <w:szCs w:val="20"/>
        </w:rPr>
        <w:t xml:space="preserve"> from the 107 invited</w:t>
      </w:r>
      <w:r w:rsidRPr="00A813CF">
        <w:rPr>
          <w:rFonts w:ascii="Arial" w:hAnsi="Arial" w:cs="Arial"/>
          <w:szCs w:val="20"/>
        </w:rPr>
        <w:t xml:space="preserve"> (</w:t>
      </w:r>
      <w:r w:rsidR="005E197F" w:rsidRPr="00A813CF">
        <w:rPr>
          <w:rFonts w:ascii="Arial" w:hAnsi="Arial" w:cs="Arial"/>
          <w:szCs w:val="20"/>
        </w:rPr>
        <w:t xml:space="preserve">40 </w:t>
      </w:r>
      <w:r w:rsidRPr="00A813CF">
        <w:rPr>
          <w:rFonts w:ascii="Arial" w:hAnsi="Arial" w:cs="Arial"/>
          <w:szCs w:val="20"/>
        </w:rPr>
        <w:t xml:space="preserve">attended the workshop and an additional </w:t>
      </w:r>
      <w:r w:rsidR="005E197F" w:rsidRPr="00A813CF">
        <w:rPr>
          <w:rFonts w:ascii="Arial" w:hAnsi="Arial" w:cs="Arial"/>
          <w:szCs w:val="20"/>
        </w:rPr>
        <w:t>five</w:t>
      </w:r>
      <w:r w:rsidR="00577B18" w:rsidRPr="00A813CF">
        <w:rPr>
          <w:rFonts w:ascii="Arial" w:hAnsi="Arial" w:cs="Arial"/>
          <w:szCs w:val="20"/>
        </w:rPr>
        <w:t xml:space="preserve"> </w:t>
      </w:r>
      <w:r w:rsidRPr="00A813CF">
        <w:rPr>
          <w:rFonts w:ascii="Arial" w:hAnsi="Arial" w:cs="Arial"/>
          <w:szCs w:val="20"/>
        </w:rPr>
        <w:t xml:space="preserve">submitted their opinion as a set of score sheets prior to the workshop), selected because of expertise across a range of the types of issues that </w:t>
      </w:r>
      <w:r w:rsidR="00A06D47" w:rsidRPr="00A813CF">
        <w:rPr>
          <w:rFonts w:ascii="Arial" w:hAnsi="Arial" w:cs="Arial"/>
          <w:szCs w:val="20"/>
        </w:rPr>
        <w:t xml:space="preserve">assessed and graded, </w:t>
      </w:r>
      <w:r w:rsidRPr="00A813CF">
        <w:rPr>
          <w:rFonts w:ascii="Arial" w:hAnsi="Arial" w:cs="Arial"/>
          <w:szCs w:val="20"/>
        </w:rPr>
        <w:t>their long-standing experience of field work in the Region</w:t>
      </w:r>
      <w:r w:rsidR="00A06D47" w:rsidRPr="00A813CF">
        <w:rPr>
          <w:rFonts w:ascii="Arial" w:hAnsi="Arial" w:cs="Arial"/>
          <w:szCs w:val="20"/>
        </w:rPr>
        <w:t xml:space="preserve"> and their independence from GBRMPA</w:t>
      </w:r>
      <w:r w:rsidRPr="00A813CF">
        <w:rPr>
          <w:rFonts w:ascii="Arial" w:hAnsi="Arial" w:cs="Arial"/>
          <w:szCs w:val="20"/>
        </w:rPr>
        <w:t xml:space="preserve">. The workshop outcomes reflect the combined and consensus judgement of these experts. The workshop was conducted and moderated by </w:t>
      </w:r>
      <w:r w:rsidR="009D4D0C" w:rsidRPr="00A813CF">
        <w:rPr>
          <w:rFonts w:ascii="Arial" w:hAnsi="Arial" w:cs="Arial"/>
          <w:szCs w:val="20"/>
        </w:rPr>
        <w:t>Terry Harper</w:t>
      </w:r>
      <w:r w:rsidRPr="00A813CF">
        <w:rPr>
          <w:rFonts w:ascii="Arial" w:hAnsi="Arial" w:cs="Arial"/>
          <w:szCs w:val="20"/>
        </w:rPr>
        <w:t xml:space="preserve">, an external </w:t>
      </w:r>
      <w:r w:rsidR="00A06D47" w:rsidRPr="00A813CF">
        <w:rPr>
          <w:rFonts w:ascii="Arial" w:hAnsi="Arial" w:cs="Arial"/>
          <w:szCs w:val="20"/>
        </w:rPr>
        <w:t xml:space="preserve">facilitator </w:t>
      </w:r>
      <w:r w:rsidRPr="00A813CF">
        <w:rPr>
          <w:rFonts w:ascii="Arial" w:hAnsi="Arial" w:cs="Arial"/>
          <w:szCs w:val="20"/>
        </w:rPr>
        <w:t xml:space="preserve">independent of GBRMPA with extensive experience in </w:t>
      </w:r>
      <w:r w:rsidR="009D4D0C" w:rsidRPr="00A813CF">
        <w:rPr>
          <w:rFonts w:ascii="Arial" w:hAnsi="Arial" w:cs="Arial"/>
          <w:szCs w:val="20"/>
        </w:rPr>
        <w:t>management of the Great Barrier Reef and facilitation of</w:t>
      </w:r>
      <w:r w:rsidRPr="00A813CF">
        <w:rPr>
          <w:rFonts w:ascii="Arial" w:hAnsi="Arial" w:cs="Arial"/>
          <w:szCs w:val="20"/>
        </w:rPr>
        <w:t xml:space="preserve"> performance assessment processes. </w:t>
      </w:r>
    </w:p>
    <w:p w14:paraId="36D5A7C3" w14:textId="77777777" w:rsidR="00492D1E" w:rsidRPr="00A813CF" w:rsidRDefault="00492D1E" w:rsidP="006562EB">
      <w:pPr>
        <w:rPr>
          <w:rFonts w:ascii="Arial" w:hAnsi="Arial" w:cs="Arial"/>
          <w:szCs w:val="20"/>
        </w:rPr>
      </w:pPr>
    </w:p>
    <w:p w14:paraId="50D1F4B5" w14:textId="48B753F5" w:rsidR="006562EB" w:rsidRPr="00A813CF" w:rsidRDefault="006562EB" w:rsidP="006562EB">
      <w:pPr>
        <w:rPr>
          <w:rFonts w:ascii="Arial" w:hAnsi="Arial" w:cs="Arial"/>
          <w:szCs w:val="20"/>
        </w:rPr>
      </w:pPr>
      <w:r w:rsidRPr="00A813CF">
        <w:rPr>
          <w:rFonts w:ascii="Arial" w:hAnsi="Arial" w:cs="Arial"/>
          <w:szCs w:val="20"/>
        </w:rPr>
        <w:t xml:space="preserve">The </w:t>
      </w:r>
      <w:r w:rsidR="009A7F75" w:rsidRPr="00A813CF">
        <w:rPr>
          <w:rFonts w:ascii="Arial" w:hAnsi="Arial" w:cs="Arial"/>
          <w:szCs w:val="20"/>
        </w:rPr>
        <w:t>five</w:t>
      </w:r>
      <w:r w:rsidRPr="00A813CF">
        <w:rPr>
          <w:rFonts w:ascii="Arial" w:hAnsi="Arial" w:cs="Arial"/>
          <w:szCs w:val="20"/>
        </w:rPr>
        <w:t xml:space="preserve">-day workshop process </w:t>
      </w:r>
      <w:r w:rsidR="009A7F75" w:rsidRPr="00A813CF">
        <w:rPr>
          <w:rFonts w:ascii="Arial" w:hAnsi="Arial" w:cs="Arial"/>
          <w:szCs w:val="20"/>
        </w:rPr>
        <w:t>(four days for natural heritage values</w:t>
      </w:r>
      <w:r w:rsidR="00A06D47" w:rsidRPr="00A813CF">
        <w:rPr>
          <w:rFonts w:ascii="Arial" w:hAnsi="Arial" w:cs="Arial"/>
          <w:szCs w:val="20"/>
        </w:rPr>
        <w:t xml:space="preserve"> and risks,</w:t>
      </w:r>
      <w:r w:rsidR="009A7F75" w:rsidRPr="00A813CF">
        <w:rPr>
          <w:rFonts w:ascii="Arial" w:hAnsi="Arial" w:cs="Arial"/>
          <w:szCs w:val="20"/>
        </w:rPr>
        <w:t xml:space="preserve"> and one day for cultural</w:t>
      </w:r>
      <w:r w:rsidR="00577B18" w:rsidRPr="00A813CF">
        <w:rPr>
          <w:rFonts w:ascii="Arial" w:hAnsi="Arial" w:cs="Arial"/>
          <w:szCs w:val="20"/>
        </w:rPr>
        <w:t xml:space="preserve"> and historic</w:t>
      </w:r>
      <w:r w:rsidR="009A7F75" w:rsidRPr="00A813CF">
        <w:rPr>
          <w:rFonts w:ascii="Arial" w:hAnsi="Arial" w:cs="Arial"/>
          <w:szCs w:val="20"/>
        </w:rPr>
        <w:t xml:space="preserve"> heritage values</w:t>
      </w:r>
      <w:r w:rsidR="00A06D47" w:rsidRPr="00A813CF">
        <w:rPr>
          <w:rFonts w:ascii="Arial" w:hAnsi="Arial" w:cs="Arial"/>
          <w:szCs w:val="20"/>
        </w:rPr>
        <w:t xml:space="preserve"> and risks</w:t>
      </w:r>
      <w:r w:rsidR="009A7F75" w:rsidRPr="00A813CF">
        <w:rPr>
          <w:rFonts w:ascii="Arial" w:hAnsi="Arial" w:cs="Arial"/>
          <w:szCs w:val="20"/>
        </w:rPr>
        <w:t xml:space="preserve">) </w:t>
      </w:r>
      <w:r w:rsidRPr="00A813CF">
        <w:rPr>
          <w:rFonts w:ascii="Arial" w:hAnsi="Arial" w:cs="Arial"/>
          <w:szCs w:val="20"/>
        </w:rPr>
        <w:t xml:space="preserve">involved anonymous voting on the condition, trends and risks relating to the Great Barrier Reef Region. The voting procedures were conducted using a pre-set decision structure derived from the </w:t>
      </w:r>
      <w:hyperlink r:id="rId34" w:history="1">
        <w:r w:rsidRPr="00A813CF">
          <w:rPr>
            <w:rStyle w:val="Hyperlink"/>
            <w:rFonts w:ascii="Arial" w:hAnsi="Arial" w:cs="Arial"/>
            <w:szCs w:val="20"/>
          </w:rPr>
          <w:t>Great Barrier Reef Outlook Report 2009</w:t>
        </w:r>
      </w:hyperlink>
      <w:r w:rsidRPr="00A813CF">
        <w:rPr>
          <w:rFonts w:ascii="Arial" w:hAnsi="Arial" w:cs="Arial"/>
          <w:szCs w:val="20"/>
        </w:rPr>
        <w:t>, and within a specified set of assumptions and guidance. This report has been prepared to summarise the outcomes and to document the process, constraints and guidance provided to workshop participants within which the findings should be interpreted.</w:t>
      </w:r>
      <w:r w:rsidR="00C713EF" w:rsidRPr="00A813CF">
        <w:rPr>
          <w:rFonts w:ascii="Arial" w:hAnsi="Arial" w:cs="Arial"/>
          <w:szCs w:val="20"/>
        </w:rPr>
        <w:t xml:space="preserve"> For continuity, this report</w:t>
      </w:r>
      <w:r w:rsidR="00A06D47" w:rsidRPr="00A813CF">
        <w:rPr>
          <w:rFonts w:ascii="Arial" w:hAnsi="Arial" w:cs="Arial"/>
          <w:szCs w:val="20"/>
        </w:rPr>
        <w:t xml:space="preserve"> followed the same process and has updated the findings previously </w:t>
      </w:r>
      <w:r w:rsidR="00C713EF" w:rsidRPr="00A813CF">
        <w:rPr>
          <w:rFonts w:ascii="Arial" w:hAnsi="Arial" w:cs="Arial"/>
          <w:szCs w:val="20"/>
        </w:rPr>
        <w:t>prepared</w:t>
      </w:r>
      <w:r w:rsidR="00A06D47" w:rsidRPr="00A813CF">
        <w:rPr>
          <w:rFonts w:ascii="Arial" w:hAnsi="Arial" w:cs="Arial"/>
          <w:szCs w:val="20"/>
        </w:rPr>
        <w:t xml:space="preserve"> and reported</w:t>
      </w:r>
      <w:r w:rsidR="00C713EF" w:rsidRPr="00A813CF">
        <w:rPr>
          <w:rFonts w:ascii="Arial" w:hAnsi="Arial" w:cs="Arial"/>
          <w:szCs w:val="20"/>
        </w:rPr>
        <w:t xml:space="preserve"> by Trevor Ward</w:t>
      </w:r>
      <w:r w:rsidR="00A06D47" w:rsidRPr="00A813CF">
        <w:rPr>
          <w:rFonts w:ascii="Arial" w:hAnsi="Arial" w:cs="Arial"/>
          <w:szCs w:val="20"/>
        </w:rPr>
        <w:t>, who facilitated the consensus workshop</w:t>
      </w:r>
      <w:r w:rsidR="00C713EF" w:rsidRPr="00A813CF">
        <w:rPr>
          <w:rFonts w:ascii="Arial" w:hAnsi="Arial" w:cs="Arial"/>
          <w:szCs w:val="20"/>
        </w:rPr>
        <w:t xml:space="preserve"> for the 2014 Outlook Report. </w:t>
      </w:r>
    </w:p>
    <w:p w14:paraId="1D516B5B" w14:textId="255CA70D" w:rsidR="00492D1E" w:rsidRPr="00A813CF" w:rsidRDefault="00492D1E" w:rsidP="006562EB">
      <w:pPr>
        <w:rPr>
          <w:rFonts w:ascii="Arial" w:hAnsi="Arial" w:cs="Arial"/>
          <w:szCs w:val="20"/>
        </w:rPr>
      </w:pPr>
    </w:p>
    <w:p w14:paraId="0F194111" w14:textId="56771ACD" w:rsidR="006562EB" w:rsidRPr="00A813CF" w:rsidRDefault="001625CF" w:rsidP="006562EB">
      <w:pPr>
        <w:rPr>
          <w:rFonts w:ascii="Arial" w:hAnsi="Arial" w:cs="Arial"/>
          <w:szCs w:val="20"/>
        </w:rPr>
      </w:pPr>
      <w:r w:rsidRPr="00A813CF">
        <w:rPr>
          <w:rFonts w:ascii="Arial" w:hAnsi="Arial" w:cs="Arial"/>
        </w:rPr>
        <w:t xml:space="preserve">Condition and trend scores based on the assessment of ‘Most’ for each individual </w:t>
      </w:r>
      <w:r w:rsidR="007F02C4" w:rsidRPr="00A813CF">
        <w:rPr>
          <w:rFonts w:ascii="Arial" w:hAnsi="Arial" w:cs="Arial"/>
        </w:rPr>
        <w:t xml:space="preserve">natural heritage and cultural heritage </w:t>
      </w:r>
      <w:r w:rsidRPr="00A813CF">
        <w:rPr>
          <w:rFonts w:ascii="Arial" w:hAnsi="Arial" w:cs="Arial"/>
        </w:rPr>
        <w:t>component have been aggregated</w:t>
      </w:r>
      <w:r w:rsidRPr="00A813CF">
        <w:rPr>
          <w:rFonts w:ascii="Arial" w:hAnsi="Arial" w:cs="Arial"/>
          <w:szCs w:val="20"/>
        </w:rPr>
        <w:t xml:space="preserve"> into nine ‘summary components’</w:t>
      </w:r>
      <w:r w:rsidR="007F02C4" w:rsidRPr="00A813CF">
        <w:rPr>
          <w:rFonts w:ascii="Arial" w:hAnsi="Arial" w:cs="Arial"/>
          <w:szCs w:val="20"/>
        </w:rPr>
        <w:t xml:space="preserve">. The </w:t>
      </w:r>
      <w:r w:rsidR="006607F0" w:rsidRPr="00A813CF">
        <w:rPr>
          <w:rFonts w:ascii="Arial" w:hAnsi="Arial" w:cs="Arial"/>
          <w:szCs w:val="20"/>
        </w:rPr>
        <w:t>metric</w:t>
      </w:r>
      <w:r w:rsidR="007F02C4" w:rsidRPr="00A813CF">
        <w:rPr>
          <w:rFonts w:ascii="Arial" w:hAnsi="Arial" w:cs="Arial"/>
          <w:szCs w:val="20"/>
        </w:rPr>
        <w:t xml:space="preserve"> </w:t>
      </w:r>
      <w:r w:rsidRPr="00A813CF">
        <w:rPr>
          <w:rFonts w:ascii="Arial" w:hAnsi="Arial" w:cs="Arial"/>
          <w:szCs w:val="20"/>
        </w:rPr>
        <w:t xml:space="preserve">‘Most’ represents the full distribution of the </w:t>
      </w:r>
      <w:r w:rsidR="007F02C4" w:rsidRPr="00A813CF">
        <w:rPr>
          <w:rFonts w:ascii="Arial" w:hAnsi="Arial" w:cs="Arial"/>
          <w:szCs w:val="20"/>
        </w:rPr>
        <w:t xml:space="preserve">assessed </w:t>
      </w:r>
      <w:r w:rsidRPr="00A813CF">
        <w:rPr>
          <w:rFonts w:ascii="Arial" w:hAnsi="Arial" w:cs="Arial"/>
          <w:szCs w:val="20"/>
        </w:rPr>
        <w:t xml:space="preserve">component i.e. including the Best 10% and the Worst 10% but leaving out the absolute </w:t>
      </w:r>
      <w:r w:rsidR="007F02C4" w:rsidRPr="00A813CF">
        <w:rPr>
          <w:rFonts w:ascii="Arial" w:hAnsi="Arial" w:cs="Arial"/>
          <w:szCs w:val="20"/>
        </w:rPr>
        <w:t>best or worst outlying examples</w:t>
      </w:r>
      <w:r w:rsidRPr="00A813CF">
        <w:rPr>
          <w:rFonts w:ascii="Arial" w:hAnsi="Arial" w:cs="Arial"/>
          <w:szCs w:val="20"/>
        </w:rPr>
        <w:t xml:space="preserve">. Results for each summary component are </w:t>
      </w:r>
      <w:r w:rsidR="007F02C4" w:rsidRPr="00A813CF">
        <w:rPr>
          <w:rFonts w:ascii="Arial" w:hAnsi="Arial" w:cs="Arial"/>
          <w:szCs w:val="20"/>
        </w:rPr>
        <w:t>outlined</w:t>
      </w:r>
      <w:r w:rsidRPr="00A813CF">
        <w:rPr>
          <w:rFonts w:ascii="Arial" w:hAnsi="Arial" w:cs="Arial"/>
          <w:szCs w:val="20"/>
        </w:rPr>
        <w:t xml:space="preserve"> </w:t>
      </w:r>
      <w:r w:rsidR="00C04E5A" w:rsidRPr="00A813CF">
        <w:rPr>
          <w:rFonts w:ascii="Arial" w:hAnsi="Arial" w:cs="Arial"/>
          <w:szCs w:val="20"/>
        </w:rPr>
        <w:t>in the report</w:t>
      </w:r>
      <w:r w:rsidRPr="00A813CF">
        <w:rPr>
          <w:rFonts w:ascii="Arial" w:hAnsi="Arial" w:cs="Arial"/>
          <w:szCs w:val="20"/>
        </w:rPr>
        <w:t xml:space="preserve"> including a list of the individual components, </w:t>
      </w:r>
      <w:r w:rsidR="007F02C4" w:rsidRPr="00A813CF">
        <w:rPr>
          <w:rFonts w:ascii="Arial" w:hAnsi="Arial" w:cs="Arial"/>
          <w:szCs w:val="20"/>
        </w:rPr>
        <w:t xml:space="preserve">a </w:t>
      </w:r>
      <w:r w:rsidRPr="00A813CF">
        <w:rPr>
          <w:rFonts w:ascii="Arial" w:hAnsi="Arial" w:cs="Arial"/>
          <w:szCs w:val="20"/>
        </w:rPr>
        <w:t>brief statement of results and graph</w:t>
      </w:r>
      <w:r w:rsidR="007F02C4" w:rsidRPr="00A813CF">
        <w:rPr>
          <w:rFonts w:ascii="Arial" w:hAnsi="Arial" w:cs="Arial"/>
          <w:szCs w:val="20"/>
        </w:rPr>
        <w:t>s</w:t>
      </w:r>
      <w:r w:rsidRPr="00A813CF">
        <w:rPr>
          <w:rFonts w:ascii="Arial" w:hAnsi="Arial" w:cs="Arial"/>
          <w:szCs w:val="20"/>
        </w:rPr>
        <w:t xml:space="preserve"> for condition and trend. Additional information on condition, trend and confidence scores are provided in </w:t>
      </w:r>
      <w:r w:rsidR="007F02C4" w:rsidRPr="00A813CF">
        <w:rPr>
          <w:rFonts w:ascii="Arial" w:hAnsi="Arial" w:cs="Arial"/>
          <w:szCs w:val="20"/>
        </w:rPr>
        <w:t>the report and t</w:t>
      </w:r>
      <w:r w:rsidR="006562EB" w:rsidRPr="00A813CF">
        <w:rPr>
          <w:rFonts w:ascii="Arial" w:hAnsi="Arial" w:cs="Arial"/>
          <w:szCs w:val="20"/>
        </w:rPr>
        <w:t>he complete set of scores has been placed into a spreadsheet format for analysis in this report, and for archiving by GBRMPA.</w:t>
      </w:r>
    </w:p>
    <w:p w14:paraId="0A685DA9" w14:textId="77777777" w:rsidR="001625CF" w:rsidRPr="00A813CF" w:rsidRDefault="001625CF" w:rsidP="006562EB">
      <w:pPr>
        <w:rPr>
          <w:rFonts w:ascii="Arial" w:hAnsi="Arial" w:cs="Arial"/>
          <w:szCs w:val="20"/>
        </w:rPr>
      </w:pPr>
    </w:p>
    <w:p w14:paraId="6AAB84C6" w14:textId="085CC710" w:rsidR="007E1D1C" w:rsidRPr="00A813CF" w:rsidRDefault="006562EB" w:rsidP="007E1D1C">
      <w:pPr>
        <w:rPr>
          <w:rFonts w:ascii="Arial" w:hAnsi="Arial" w:cs="Arial"/>
        </w:rPr>
      </w:pPr>
      <w:r w:rsidRPr="00A813CF">
        <w:rPr>
          <w:rFonts w:ascii="Arial" w:hAnsi="Arial" w:cs="Arial"/>
          <w:szCs w:val="20"/>
        </w:rPr>
        <w:t xml:space="preserve">The workshop outcomes confirm the extent and breadth of opinion held in the scientific community about a number of issues in the Region. A key outcome is confirmation that the condition of a substantial number of </w:t>
      </w:r>
      <w:r w:rsidR="009B0C7A" w:rsidRPr="00A813CF">
        <w:rPr>
          <w:rFonts w:ascii="Arial" w:hAnsi="Arial" w:cs="Arial"/>
          <w:szCs w:val="20"/>
        </w:rPr>
        <w:t>natural and</w:t>
      </w:r>
      <w:r w:rsidR="001C2838" w:rsidRPr="00A813CF">
        <w:rPr>
          <w:rFonts w:ascii="Arial" w:hAnsi="Arial" w:cs="Arial"/>
          <w:szCs w:val="20"/>
        </w:rPr>
        <w:t xml:space="preserve"> cultural</w:t>
      </w:r>
      <w:r w:rsidR="009B0C7A" w:rsidRPr="00A813CF">
        <w:rPr>
          <w:rFonts w:ascii="Arial" w:hAnsi="Arial" w:cs="Arial"/>
          <w:szCs w:val="20"/>
        </w:rPr>
        <w:t xml:space="preserve"> heritage values of</w:t>
      </w:r>
      <w:r w:rsidRPr="00A813CF">
        <w:rPr>
          <w:rFonts w:ascii="Arial" w:hAnsi="Arial" w:cs="Arial"/>
          <w:szCs w:val="20"/>
        </w:rPr>
        <w:t xml:space="preserve"> the Region </w:t>
      </w:r>
      <w:r w:rsidR="00481116" w:rsidRPr="00A813CF">
        <w:rPr>
          <w:rFonts w:ascii="Arial" w:hAnsi="Arial" w:cs="Arial"/>
          <w:szCs w:val="20"/>
        </w:rPr>
        <w:t xml:space="preserve">were </w:t>
      </w:r>
      <w:r w:rsidRPr="00A813CF">
        <w:rPr>
          <w:rFonts w:ascii="Arial" w:hAnsi="Arial" w:cs="Arial"/>
          <w:szCs w:val="20"/>
        </w:rPr>
        <w:t xml:space="preserve">considered to be substantially degraded compared to their expected condition if there had been no human influence. Human influence and hence impacts are </w:t>
      </w:r>
      <w:r w:rsidR="009A7F75" w:rsidRPr="00A813CF">
        <w:rPr>
          <w:rFonts w:ascii="Arial" w:hAnsi="Arial" w:cs="Arial"/>
          <w:szCs w:val="20"/>
        </w:rPr>
        <w:t>continuing and</w:t>
      </w:r>
      <w:r w:rsidRPr="00A813CF">
        <w:rPr>
          <w:rFonts w:ascii="Arial" w:hAnsi="Arial" w:cs="Arial"/>
          <w:szCs w:val="20"/>
        </w:rPr>
        <w:t xml:space="preserve"> are considered to be resulting in a broad trend of continuing but variable declines in biodiversity</w:t>
      </w:r>
      <w:r w:rsidR="005E206F" w:rsidRPr="00A813CF">
        <w:rPr>
          <w:rFonts w:ascii="Arial" w:hAnsi="Arial" w:cs="Arial"/>
          <w:szCs w:val="20"/>
        </w:rPr>
        <w:t>, heritage values</w:t>
      </w:r>
      <w:r w:rsidRPr="00A813CF">
        <w:rPr>
          <w:rFonts w:ascii="Arial" w:hAnsi="Arial" w:cs="Arial"/>
          <w:szCs w:val="20"/>
        </w:rPr>
        <w:t xml:space="preserve"> and ecosystem </w:t>
      </w:r>
      <w:r w:rsidRPr="00A813CF">
        <w:rPr>
          <w:rFonts w:ascii="Arial" w:hAnsi="Arial" w:cs="Arial"/>
          <w:szCs w:val="20"/>
        </w:rPr>
        <w:lastRenderedPageBreak/>
        <w:t>health in the Region. The trend of decline</w:t>
      </w:r>
      <w:r w:rsidR="005E206F" w:rsidRPr="00A813CF">
        <w:rPr>
          <w:rFonts w:ascii="Arial" w:hAnsi="Arial" w:cs="Arial"/>
          <w:szCs w:val="20"/>
        </w:rPr>
        <w:t xml:space="preserve"> since 2014</w:t>
      </w:r>
      <w:r w:rsidRPr="00A813CF">
        <w:rPr>
          <w:rFonts w:ascii="Arial" w:hAnsi="Arial" w:cs="Arial"/>
          <w:szCs w:val="20"/>
        </w:rPr>
        <w:t xml:space="preserve"> is evidenced by the </w:t>
      </w:r>
      <w:r w:rsidR="005E206F" w:rsidRPr="00A813CF">
        <w:rPr>
          <w:rFonts w:ascii="Arial" w:hAnsi="Arial" w:cs="Arial"/>
          <w:szCs w:val="20"/>
        </w:rPr>
        <w:t>greater</w:t>
      </w:r>
      <w:r w:rsidRPr="00A813CF">
        <w:rPr>
          <w:rFonts w:ascii="Arial" w:hAnsi="Arial" w:cs="Arial"/>
          <w:szCs w:val="20"/>
        </w:rPr>
        <w:t xml:space="preserve"> number of components considered to be </w:t>
      </w:r>
      <w:r w:rsidR="00416F34" w:rsidRPr="00A813CF">
        <w:rPr>
          <w:rFonts w:ascii="Arial" w:hAnsi="Arial" w:cs="Arial"/>
          <w:szCs w:val="20"/>
        </w:rPr>
        <w:t>deteriorated</w:t>
      </w:r>
      <w:r w:rsidRPr="00A813CF">
        <w:rPr>
          <w:rFonts w:ascii="Arial" w:hAnsi="Arial" w:cs="Arial"/>
          <w:szCs w:val="20"/>
        </w:rPr>
        <w:t xml:space="preserve"> compared to the number that are </w:t>
      </w:r>
      <w:r w:rsidR="005E206F" w:rsidRPr="00A813CF">
        <w:rPr>
          <w:rFonts w:ascii="Arial" w:hAnsi="Arial" w:cs="Arial"/>
          <w:szCs w:val="20"/>
        </w:rPr>
        <w:t xml:space="preserve">stable or </w:t>
      </w:r>
      <w:r w:rsidR="00416F34" w:rsidRPr="00A813CF">
        <w:rPr>
          <w:rFonts w:ascii="Arial" w:hAnsi="Arial" w:cs="Arial"/>
          <w:szCs w:val="20"/>
        </w:rPr>
        <w:t>improved</w:t>
      </w:r>
      <w:r w:rsidRPr="00A813CF">
        <w:rPr>
          <w:rFonts w:ascii="Arial" w:hAnsi="Arial" w:cs="Arial"/>
          <w:szCs w:val="20"/>
        </w:rPr>
        <w:t>. This</w:t>
      </w:r>
      <w:r w:rsidR="005E206F" w:rsidRPr="00A813CF">
        <w:rPr>
          <w:rFonts w:ascii="Arial" w:hAnsi="Arial" w:cs="Arial"/>
          <w:szCs w:val="20"/>
        </w:rPr>
        <w:t xml:space="preserve"> deterioration</w:t>
      </w:r>
      <w:r w:rsidRPr="00A813CF">
        <w:rPr>
          <w:rFonts w:ascii="Arial" w:hAnsi="Arial" w:cs="Arial"/>
          <w:szCs w:val="20"/>
        </w:rPr>
        <w:t xml:space="preserve"> relates to the dominant risks—impacts of climate change, </w:t>
      </w:r>
      <w:r w:rsidR="005E206F" w:rsidRPr="00A813CF">
        <w:rPr>
          <w:rFonts w:ascii="Arial" w:hAnsi="Arial" w:cs="Arial"/>
          <w:szCs w:val="20"/>
        </w:rPr>
        <w:t>coastal development, land-based run-off</w:t>
      </w:r>
      <w:r w:rsidRPr="00A813CF">
        <w:rPr>
          <w:rFonts w:ascii="Arial" w:hAnsi="Arial" w:cs="Arial"/>
          <w:szCs w:val="20"/>
        </w:rPr>
        <w:t xml:space="preserve">, and </w:t>
      </w:r>
      <w:r w:rsidR="005E206F" w:rsidRPr="00A813CF">
        <w:rPr>
          <w:rFonts w:ascii="Arial" w:hAnsi="Arial" w:cs="Arial"/>
          <w:szCs w:val="20"/>
        </w:rPr>
        <w:t>some</w:t>
      </w:r>
      <w:r w:rsidRPr="00A813CF">
        <w:rPr>
          <w:rFonts w:ascii="Arial" w:hAnsi="Arial" w:cs="Arial"/>
          <w:szCs w:val="20"/>
        </w:rPr>
        <w:t xml:space="preserve"> direct extraction of resources, including fishing. </w:t>
      </w:r>
    </w:p>
    <w:p w14:paraId="6B096849" w14:textId="77777777" w:rsidR="007E1D1C" w:rsidRPr="00A813CF" w:rsidRDefault="007E1D1C" w:rsidP="006562EB">
      <w:pPr>
        <w:rPr>
          <w:rFonts w:ascii="Arial" w:hAnsi="Arial" w:cs="Arial"/>
          <w:szCs w:val="20"/>
        </w:rPr>
      </w:pPr>
    </w:p>
    <w:p w14:paraId="56E1DBFA" w14:textId="0E029266" w:rsidR="006562EB" w:rsidRPr="00A813CF" w:rsidRDefault="006562EB" w:rsidP="006562EB">
      <w:pPr>
        <w:rPr>
          <w:rFonts w:ascii="Arial" w:hAnsi="Arial" w:cs="Arial"/>
          <w:szCs w:val="20"/>
        </w:rPr>
      </w:pPr>
      <w:r w:rsidRPr="00A813CF">
        <w:rPr>
          <w:rFonts w:ascii="Arial" w:hAnsi="Arial" w:cs="Arial"/>
          <w:szCs w:val="20"/>
        </w:rPr>
        <w:t xml:space="preserve">The findings provide a strong basis for the development of </w:t>
      </w:r>
      <w:r w:rsidR="005E206F" w:rsidRPr="00A813CF">
        <w:rPr>
          <w:rFonts w:ascii="Arial" w:hAnsi="Arial" w:cs="Arial"/>
          <w:szCs w:val="20"/>
        </w:rPr>
        <w:t>evidence</w:t>
      </w:r>
      <w:r w:rsidR="009B0C7A" w:rsidRPr="00A813CF">
        <w:rPr>
          <w:rFonts w:ascii="Arial" w:hAnsi="Arial" w:cs="Arial"/>
          <w:szCs w:val="20"/>
        </w:rPr>
        <w:t>-</w:t>
      </w:r>
      <w:r w:rsidR="005E206F" w:rsidRPr="00A813CF">
        <w:rPr>
          <w:rFonts w:ascii="Arial" w:hAnsi="Arial" w:cs="Arial"/>
          <w:szCs w:val="20"/>
        </w:rPr>
        <w:t xml:space="preserve">based grades to inform a </w:t>
      </w:r>
      <w:r w:rsidRPr="00A813CF">
        <w:rPr>
          <w:rFonts w:ascii="Arial" w:hAnsi="Arial" w:cs="Arial"/>
          <w:szCs w:val="20"/>
        </w:rPr>
        <w:t xml:space="preserve">robust </w:t>
      </w:r>
      <w:r w:rsidR="005E206F" w:rsidRPr="00A813CF">
        <w:rPr>
          <w:rFonts w:ascii="Arial" w:hAnsi="Arial" w:cs="Arial"/>
          <w:szCs w:val="20"/>
        </w:rPr>
        <w:t xml:space="preserve">2019 </w:t>
      </w:r>
      <w:r w:rsidRPr="00A813CF">
        <w:rPr>
          <w:rFonts w:ascii="Arial" w:hAnsi="Arial" w:cs="Arial"/>
          <w:szCs w:val="20"/>
        </w:rPr>
        <w:t xml:space="preserve">Outlook Report, which is the </w:t>
      </w:r>
      <w:r w:rsidR="00DA1A59" w:rsidRPr="00A813CF">
        <w:rPr>
          <w:rFonts w:ascii="Arial" w:hAnsi="Arial" w:cs="Arial"/>
          <w:szCs w:val="20"/>
        </w:rPr>
        <w:t>intended</w:t>
      </w:r>
      <w:r w:rsidRPr="00A813CF">
        <w:rPr>
          <w:rFonts w:ascii="Arial" w:hAnsi="Arial" w:cs="Arial"/>
          <w:szCs w:val="20"/>
        </w:rPr>
        <w:t xml:space="preserve"> use of the outcomes of this workshop.</w:t>
      </w:r>
      <w:r w:rsidR="007E1D1C" w:rsidRPr="00A813CF">
        <w:rPr>
          <w:rFonts w:ascii="Arial" w:hAnsi="Arial" w:cs="Arial"/>
        </w:rPr>
        <w:t xml:space="preserve"> </w:t>
      </w:r>
      <w:r w:rsidR="001C2838" w:rsidRPr="00A813CF">
        <w:rPr>
          <w:rFonts w:ascii="Arial" w:hAnsi="Arial" w:cs="Arial"/>
        </w:rPr>
        <w:t>For</w:t>
      </w:r>
      <w:r w:rsidR="007E1D1C" w:rsidRPr="00A813CF">
        <w:rPr>
          <w:rFonts w:ascii="Arial" w:hAnsi="Arial" w:cs="Arial"/>
        </w:rPr>
        <w:t xml:space="preserve"> sessions where few experts were available to attend, the Outlook team will actively seek out additional expert input to strengthen confidence in the final assessment scores for those components</w:t>
      </w:r>
      <w:r w:rsidR="001C2838" w:rsidRPr="00A813CF">
        <w:rPr>
          <w:rFonts w:ascii="Arial" w:hAnsi="Arial" w:cs="Arial"/>
        </w:rPr>
        <w:t xml:space="preserve"> used in Outlook 2019</w:t>
      </w:r>
      <w:r w:rsidR="007E1D1C" w:rsidRPr="00A813CF">
        <w:rPr>
          <w:rFonts w:ascii="Arial" w:hAnsi="Arial" w:cs="Arial"/>
        </w:rPr>
        <w:t>.</w:t>
      </w:r>
    </w:p>
    <w:p w14:paraId="4C3A5799" w14:textId="28E45E66" w:rsidR="00492D1E" w:rsidRPr="00A813CF" w:rsidRDefault="00492D1E" w:rsidP="006562EB">
      <w:pPr>
        <w:rPr>
          <w:rFonts w:ascii="Arial" w:hAnsi="Arial" w:cs="Arial"/>
          <w:szCs w:val="20"/>
        </w:rPr>
      </w:pPr>
    </w:p>
    <w:p w14:paraId="50315DFA" w14:textId="68317C29" w:rsidR="006562EB" w:rsidRPr="00A813CF" w:rsidRDefault="009B0C7A" w:rsidP="006562EB">
      <w:pPr>
        <w:rPr>
          <w:rFonts w:ascii="Arial" w:hAnsi="Arial" w:cs="Arial"/>
          <w:szCs w:val="20"/>
        </w:rPr>
      </w:pPr>
      <w:r w:rsidRPr="00A813CF">
        <w:rPr>
          <w:rFonts w:ascii="Arial" w:hAnsi="Arial" w:cs="Arial"/>
          <w:szCs w:val="20"/>
        </w:rPr>
        <w:t>This workshop considered several improvements recommended by t</w:t>
      </w:r>
      <w:r w:rsidR="009A7F75" w:rsidRPr="00A813CF">
        <w:rPr>
          <w:rFonts w:ascii="Arial" w:hAnsi="Arial" w:cs="Arial"/>
          <w:szCs w:val="20"/>
        </w:rPr>
        <w:t>he 2014 Outlook consensus workshop including</w:t>
      </w:r>
      <w:r w:rsidR="000E21D8" w:rsidRPr="00A813CF">
        <w:rPr>
          <w:rFonts w:ascii="Arial" w:hAnsi="Arial" w:cs="Arial"/>
          <w:szCs w:val="20"/>
        </w:rPr>
        <w:t>:</w:t>
      </w:r>
    </w:p>
    <w:p w14:paraId="10EF310A" w14:textId="52E65146" w:rsidR="000E21D8" w:rsidRPr="00A813CF" w:rsidRDefault="000E21D8" w:rsidP="00113D37">
      <w:pPr>
        <w:pStyle w:val="ListParagraph"/>
        <w:numPr>
          <w:ilvl w:val="0"/>
          <w:numId w:val="12"/>
        </w:numPr>
        <w:rPr>
          <w:rFonts w:ascii="Arial" w:hAnsi="Arial" w:cs="Arial"/>
        </w:rPr>
      </w:pPr>
      <w:r w:rsidRPr="00A813CF">
        <w:rPr>
          <w:rFonts w:ascii="Arial" w:hAnsi="Arial" w:cs="Arial"/>
        </w:rPr>
        <w:t>Providing the option of an expert briefing at the start of each session (agreed to trial for 2018 workshop)</w:t>
      </w:r>
      <w:r w:rsidR="00B13B04" w:rsidRPr="00A813CF">
        <w:rPr>
          <w:rFonts w:ascii="Arial" w:hAnsi="Arial" w:cs="Arial"/>
        </w:rPr>
        <w:t>.</w:t>
      </w:r>
    </w:p>
    <w:p w14:paraId="433911B8" w14:textId="68C8D054" w:rsidR="000E21D8" w:rsidRPr="00A813CF" w:rsidRDefault="000E21D8" w:rsidP="007204D9">
      <w:pPr>
        <w:pStyle w:val="ListParagraph"/>
        <w:numPr>
          <w:ilvl w:val="0"/>
          <w:numId w:val="12"/>
        </w:numPr>
        <w:rPr>
          <w:rFonts w:ascii="Arial" w:hAnsi="Arial" w:cs="Arial"/>
        </w:rPr>
      </w:pPr>
      <w:r w:rsidRPr="00A813CF">
        <w:rPr>
          <w:rFonts w:ascii="Arial" w:hAnsi="Arial" w:cs="Arial"/>
        </w:rPr>
        <w:t>Changing the smoothing process inferred by a single grade at the regional scale (established assessment methods to be retained (no change)</w:t>
      </w:r>
      <w:r w:rsidR="00B13B04" w:rsidRPr="00A813CF">
        <w:rPr>
          <w:rFonts w:ascii="Arial" w:hAnsi="Arial" w:cs="Arial"/>
        </w:rPr>
        <w:t>.</w:t>
      </w:r>
    </w:p>
    <w:p w14:paraId="7F698573" w14:textId="7AED27EA" w:rsidR="000E21D8" w:rsidRPr="00A813CF" w:rsidRDefault="000E21D8" w:rsidP="007204D9">
      <w:pPr>
        <w:pStyle w:val="ListParagraph"/>
        <w:numPr>
          <w:ilvl w:val="0"/>
          <w:numId w:val="12"/>
        </w:numPr>
        <w:rPr>
          <w:rFonts w:ascii="Arial" w:hAnsi="Arial" w:cs="Arial"/>
        </w:rPr>
      </w:pPr>
      <w:r w:rsidRPr="00A813CF">
        <w:rPr>
          <w:rFonts w:ascii="Arial" w:hAnsi="Arial" w:cs="Arial"/>
        </w:rPr>
        <w:t>Introducing confidence scores for risk assessment (established assessment methods to be retained (no change)</w:t>
      </w:r>
      <w:r w:rsidR="00B13B04" w:rsidRPr="00A813CF">
        <w:rPr>
          <w:rFonts w:ascii="Arial" w:hAnsi="Arial" w:cs="Arial"/>
        </w:rPr>
        <w:t>.</w:t>
      </w:r>
    </w:p>
    <w:p w14:paraId="1C81BBCD" w14:textId="77213071" w:rsidR="000E21D8" w:rsidRPr="00A813CF" w:rsidRDefault="000E21D8" w:rsidP="007204D9">
      <w:pPr>
        <w:pStyle w:val="ListParagraph"/>
        <w:numPr>
          <w:ilvl w:val="0"/>
          <w:numId w:val="12"/>
        </w:numPr>
        <w:rPr>
          <w:rFonts w:ascii="Arial" w:hAnsi="Arial" w:cs="Arial"/>
        </w:rPr>
      </w:pPr>
      <w:r w:rsidRPr="00A813CF">
        <w:rPr>
          <w:rFonts w:ascii="Arial" w:hAnsi="Arial" w:cs="Arial"/>
        </w:rPr>
        <w:t>Providing additional time for assessments (workshop extended from 3 days to 5 days and included heritage component)</w:t>
      </w:r>
      <w:r w:rsidR="00B13B04" w:rsidRPr="00A813CF">
        <w:rPr>
          <w:rFonts w:ascii="Arial" w:hAnsi="Arial" w:cs="Arial"/>
        </w:rPr>
        <w:t>.</w:t>
      </w:r>
    </w:p>
    <w:p w14:paraId="3CDB3D9B" w14:textId="77777777" w:rsidR="009B0C7A" w:rsidRPr="00A813CF" w:rsidRDefault="009B0C7A" w:rsidP="000E21D8">
      <w:pPr>
        <w:rPr>
          <w:rFonts w:ascii="Arial" w:hAnsi="Arial" w:cs="Arial"/>
          <w:szCs w:val="20"/>
        </w:rPr>
      </w:pPr>
    </w:p>
    <w:p w14:paraId="0DF334D1" w14:textId="02369300" w:rsidR="00331A98" w:rsidRPr="00A813CF" w:rsidRDefault="000E21D8" w:rsidP="00331A98">
      <w:pPr>
        <w:rPr>
          <w:rFonts w:ascii="Arial" w:hAnsi="Arial" w:cs="Arial"/>
          <w:szCs w:val="20"/>
        </w:rPr>
      </w:pPr>
      <w:r w:rsidRPr="00A813CF">
        <w:rPr>
          <w:rFonts w:ascii="Arial" w:hAnsi="Arial" w:cs="Arial"/>
          <w:szCs w:val="20"/>
        </w:rPr>
        <w:t xml:space="preserve">Workshop participants provided important feedback about the process and offered a number of constructive comments about any future such workshops. </w:t>
      </w:r>
      <w:r w:rsidR="00331A98" w:rsidRPr="00A813CF">
        <w:rPr>
          <w:rFonts w:ascii="Arial" w:hAnsi="Arial" w:cs="Arial"/>
          <w:lang w:eastAsia="en-AU"/>
        </w:rPr>
        <w:t xml:space="preserve">Participants were keen to qualify many of their responses </w:t>
      </w:r>
      <w:r w:rsidR="001C2838" w:rsidRPr="00A813CF">
        <w:rPr>
          <w:rFonts w:ascii="Arial" w:hAnsi="Arial" w:cs="Arial"/>
          <w:lang w:eastAsia="en-AU"/>
        </w:rPr>
        <w:t>by</w:t>
      </w:r>
      <w:r w:rsidR="00331A98" w:rsidRPr="00A813CF">
        <w:rPr>
          <w:rFonts w:ascii="Arial" w:hAnsi="Arial" w:cs="Arial"/>
          <w:lang w:eastAsia="en-AU"/>
        </w:rPr>
        <w:t xml:space="preserve"> acknowledg</w:t>
      </w:r>
      <w:r w:rsidR="001C2838" w:rsidRPr="00A813CF">
        <w:rPr>
          <w:rFonts w:ascii="Arial" w:hAnsi="Arial" w:cs="Arial"/>
          <w:lang w:eastAsia="en-AU"/>
        </w:rPr>
        <w:t xml:space="preserve">ing </w:t>
      </w:r>
      <w:r w:rsidR="00331A98" w:rsidRPr="00A813CF">
        <w:rPr>
          <w:rFonts w:ascii="Arial" w:hAnsi="Arial" w:cs="Arial"/>
          <w:lang w:eastAsia="en-AU"/>
        </w:rPr>
        <w:t>the high degree of variability across the region and lack of concrete data on which to base an accurate assessment/ professional judgement.</w:t>
      </w:r>
    </w:p>
    <w:p w14:paraId="07EE53CA" w14:textId="339E9C9A" w:rsidR="00331A98" w:rsidRPr="00A813CF" w:rsidRDefault="00331A98" w:rsidP="00331A98">
      <w:pPr>
        <w:rPr>
          <w:rFonts w:ascii="Arial" w:eastAsia="Times New Roman" w:hAnsi="Arial" w:cs="Arial"/>
          <w:lang w:eastAsia="en-AU"/>
        </w:rPr>
      </w:pPr>
    </w:p>
    <w:p w14:paraId="1FF6F3F5" w14:textId="4F4C69BE" w:rsidR="0046010B" w:rsidRPr="00A813CF" w:rsidRDefault="0046010B" w:rsidP="0046010B">
      <w:pPr>
        <w:rPr>
          <w:rFonts w:ascii="Arial" w:eastAsia="Times New Roman" w:hAnsi="Arial" w:cs="Arial"/>
          <w:lang w:eastAsia="en-AU"/>
        </w:rPr>
      </w:pPr>
      <w:r w:rsidRPr="00A813CF">
        <w:rPr>
          <w:rFonts w:ascii="Arial" w:eastAsia="Times New Roman" w:hAnsi="Arial" w:cs="Arial"/>
          <w:lang w:eastAsia="en-AU"/>
        </w:rPr>
        <w:t>There was considerable discussion about the relative merit of main</w:t>
      </w:r>
      <w:r w:rsidR="00521FA9" w:rsidRPr="00A813CF">
        <w:rPr>
          <w:rFonts w:ascii="Arial" w:eastAsia="Times New Roman" w:hAnsi="Arial" w:cs="Arial"/>
          <w:lang w:eastAsia="en-AU"/>
        </w:rPr>
        <w:t>taining consistency of methods with previous Outlook workshops.</w:t>
      </w:r>
      <w:r w:rsidRPr="00A813CF">
        <w:rPr>
          <w:rFonts w:ascii="Arial" w:eastAsia="Times New Roman" w:hAnsi="Arial" w:cs="Arial"/>
          <w:lang w:eastAsia="en-AU"/>
        </w:rPr>
        <w:t xml:space="preserve"> Given the high variability in participant representation for each consensus workshop (</w:t>
      </w:r>
      <w:r w:rsidR="00521FA9" w:rsidRPr="00A813CF">
        <w:rPr>
          <w:rFonts w:ascii="Arial" w:eastAsia="Times New Roman" w:hAnsi="Arial" w:cs="Arial"/>
          <w:lang w:eastAsia="en-AU"/>
        </w:rPr>
        <w:t xml:space="preserve">2009, </w:t>
      </w:r>
      <w:r w:rsidRPr="00A813CF">
        <w:rPr>
          <w:rFonts w:ascii="Arial" w:eastAsia="Times New Roman" w:hAnsi="Arial" w:cs="Arial"/>
          <w:lang w:eastAsia="en-AU"/>
        </w:rPr>
        <w:t>2014, 2019 etc</w:t>
      </w:r>
      <w:r w:rsidR="00B13B04" w:rsidRPr="00A813CF">
        <w:rPr>
          <w:rFonts w:ascii="Arial" w:eastAsia="Times New Roman" w:hAnsi="Arial" w:cs="Arial"/>
          <w:lang w:eastAsia="en-AU"/>
        </w:rPr>
        <w:t>.</w:t>
      </w:r>
      <w:r w:rsidRPr="00A813CF">
        <w:rPr>
          <w:rFonts w:ascii="Arial" w:eastAsia="Times New Roman" w:hAnsi="Arial" w:cs="Arial"/>
          <w:lang w:eastAsia="en-AU"/>
        </w:rPr>
        <w:t xml:space="preserve">), the prevailing view was that the potential for improved rigour through continuous refinement of workshop methods probably outweighed the benefits of apparent consistency of methods between workshops. </w:t>
      </w:r>
    </w:p>
    <w:p w14:paraId="66EA97DF" w14:textId="46428B5B" w:rsidR="0046010B" w:rsidRPr="00A813CF" w:rsidRDefault="0046010B" w:rsidP="00331A98">
      <w:pPr>
        <w:rPr>
          <w:rFonts w:ascii="Arial" w:eastAsia="Times New Roman" w:hAnsi="Arial" w:cs="Arial"/>
          <w:lang w:eastAsia="en-AU"/>
        </w:rPr>
      </w:pPr>
    </w:p>
    <w:p w14:paraId="01E8EDD1" w14:textId="013D3227" w:rsidR="0046010B" w:rsidRPr="00A813CF" w:rsidRDefault="0046010B" w:rsidP="00331A98">
      <w:pPr>
        <w:rPr>
          <w:rFonts w:ascii="Arial" w:eastAsia="Times New Roman" w:hAnsi="Arial" w:cs="Arial"/>
          <w:lang w:eastAsia="en-AU"/>
        </w:rPr>
      </w:pPr>
      <w:r w:rsidRPr="00A813CF">
        <w:rPr>
          <w:rFonts w:ascii="Arial" w:eastAsia="Times New Roman" w:hAnsi="Arial" w:cs="Arial"/>
          <w:lang w:eastAsia="en-AU"/>
        </w:rPr>
        <w:t>The risk analysis process involved considerable discussion to clarify the parameters and thought processes that needed to be considered. As in 2014, there was a suggestion that an assessment of confidence for each risk score would be beneficial and several participants asked that a caveat be placed on the results to recognise the high level of uncertainty involved</w:t>
      </w:r>
      <w:r w:rsidR="00521FA9" w:rsidRPr="00A813CF">
        <w:rPr>
          <w:rFonts w:ascii="Arial" w:eastAsia="Times New Roman" w:hAnsi="Arial" w:cs="Arial"/>
          <w:lang w:eastAsia="en-AU"/>
        </w:rPr>
        <w:t xml:space="preserve"> in their asse</w:t>
      </w:r>
      <w:r w:rsidR="002F29F1" w:rsidRPr="00A813CF">
        <w:rPr>
          <w:rFonts w:ascii="Arial" w:eastAsia="Times New Roman" w:hAnsi="Arial" w:cs="Arial"/>
          <w:lang w:eastAsia="en-AU"/>
        </w:rPr>
        <w:t>s</w:t>
      </w:r>
      <w:r w:rsidR="00521FA9" w:rsidRPr="00A813CF">
        <w:rPr>
          <w:rFonts w:ascii="Arial" w:eastAsia="Times New Roman" w:hAnsi="Arial" w:cs="Arial"/>
          <w:lang w:eastAsia="en-AU"/>
        </w:rPr>
        <w:t>sment</w:t>
      </w:r>
      <w:r w:rsidRPr="00A813CF">
        <w:rPr>
          <w:rFonts w:ascii="Arial" w:eastAsia="Times New Roman" w:hAnsi="Arial" w:cs="Arial"/>
          <w:lang w:eastAsia="en-AU"/>
        </w:rPr>
        <w:t>.</w:t>
      </w:r>
    </w:p>
    <w:p w14:paraId="72818417" w14:textId="77777777" w:rsidR="00331A98" w:rsidRPr="00A813CF" w:rsidRDefault="00331A98" w:rsidP="00331A98">
      <w:pPr>
        <w:rPr>
          <w:rFonts w:ascii="Arial" w:hAnsi="Arial" w:cs="Arial"/>
          <w:szCs w:val="20"/>
        </w:rPr>
      </w:pPr>
    </w:p>
    <w:p w14:paraId="14D15E12" w14:textId="5ADDE012" w:rsidR="001625CF" w:rsidRPr="00A813CF" w:rsidRDefault="00331A98" w:rsidP="000E21D8">
      <w:pPr>
        <w:rPr>
          <w:rFonts w:ascii="Arial" w:hAnsi="Arial" w:cs="Arial"/>
        </w:rPr>
      </w:pPr>
      <w:r w:rsidRPr="00A813CF">
        <w:rPr>
          <w:rFonts w:ascii="Arial" w:hAnsi="Arial" w:cs="Arial"/>
          <w:szCs w:val="20"/>
        </w:rPr>
        <w:t>Three new risks relevant to Indigenous heritage values were proposed by experts to be considered for</w:t>
      </w:r>
      <w:r w:rsidR="00567849" w:rsidRPr="00A813CF">
        <w:rPr>
          <w:rFonts w:ascii="Arial" w:hAnsi="Arial" w:cs="Arial"/>
          <w:szCs w:val="20"/>
        </w:rPr>
        <w:t xml:space="preserve"> inclusion.</w:t>
      </w:r>
      <w:r w:rsidRPr="00A813CF">
        <w:rPr>
          <w:rFonts w:ascii="Arial" w:hAnsi="Arial" w:cs="Arial"/>
          <w:szCs w:val="20"/>
        </w:rPr>
        <w:t xml:space="preserve">  </w:t>
      </w:r>
    </w:p>
    <w:p w14:paraId="49982C3F" w14:textId="77777777" w:rsidR="001625CF" w:rsidRPr="00A813CF" w:rsidRDefault="001625CF" w:rsidP="000E21D8">
      <w:pPr>
        <w:rPr>
          <w:rFonts w:ascii="Arial" w:hAnsi="Arial" w:cs="Arial"/>
        </w:rPr>
      </w:pPr>
    </w:p>
    <w:p w14:paraId="2C2852AA" w14:textId="49CF3FB6" w:rsidR="00A9018B" w:rsidRPr="00A813CF" w:rsidRDefault="002035D0" w:rsidP="00A9018B">
      <w:pPr>
        <w:rPr>
          <w:rFonts w:ascii="Arial" w:hAnsi="Arial" w:cs="Arial"/>
        </w:rPr>
      </w:pPr>
      <w:r w:rsidRPr="00A813CF">
        <w:rPr>
          <w:rFonts w:ascii="Arial" w:hAnsi="Arial" w:cs="Arial"/>
        </w:rPr>
        <w:t>Overall, the participants were highly supportive of the workshop process and the outcomes, with more than 70 per cent of votes assigned to scores of 6 or more (agreement to strong agreement with all the statements posed)</w:t>
      </w:r>
      <w:r w:rsidR="00B13B04" w:rsidRPr="00A813CF">
        <w:rPr>
          <w:rFonts w:ascii="Arial" w:hAnsi="Arial" w:cs="Arial"/>
        </w:rPr>
        <w:t xml:space="preserve"> for the 8 post-workshop evaluation questions</w:t>
      </w:r>
      <w:r w:rsidR="00A9018B" w:rsidRPr="00A813CF">
        <w:rPr>
          <w:rFonts w:ascii="Arial" w:hAnsi="Arial" w:cs="Arial"/>
        </w:rPr>
        <w:t xml:space="preserve">.  This provides a strong basis for GBRMPA to utilise the outcomes of this workshop to support development of the 2019 Outlook Report. </w:t>
      </w:r>
    </w:p>
    <w:p w14:paraId="1A1D09F1" w14:textId="4A81C249" w:rsidR="000E21D8" w:rsidRPr="00A813CF" w:rsidRDefault="000E21D8" w:rsidP="006562EB">
      <w:pPr>
        <w:rPr>
          <w:rFonts w:ascii="Arial" w:hAnsi="Arial" w:cs="Arial"/>
        </w:rPr>
      </w:pPr>
    </w:p>
    <w:p w14:paraId="67132F46" w14:textId="77777777" w:rsidR="009A7F75" w:rsidRPr="00A813CF" w:rsidRDefault="009A7F75" w:rsidP="006562EB">
      <w:pPr>
        <w:rPr>
          <w:rFonts w:ascii="Arial" w:hAnsi="Arial" w:cs="Arial"/>
        </w:rPr>
      </w:pPr>
    </w:p>
    <w:p w14:paraId="660990A1" w14:textId="77777777" w:rsidR="009A7F75" w:rsidRPr="00A813CF" w:rsidRDefault="009A7F75" w:rsidP="006562EB">
      <w:pPr>
        <w:rPr>
          <w:rFonts w:ascii="Arial" w:hAnsi="Arial" w:cs="Arial"/>
        </w:rPr>
      </w:pPr>
    </w:p>
    <w:p w14:paraId="17FE6887" w14:textId="6CF93240" w:rsidR="006562EB" w:rsidRPr="00A813CF" w:rsidRDefault="006562EB" w:rsidP="006562EB">
      <w:pPr>
        <w:rPr>
          <w:rFonts w:ascii="Arial" w:hAnsi="Arial" w:cs="Arial"/>
        </w:rPr>
      </w:pPr>
      <w:r w:rsidRPr="00A813CF">
        <w:rPr>
          <w:rFonts w:ascii="Arial" w:hAnsi="Arial" w:cs="Arial"/>
        </w:rPr>
        <w:br w:type="page"/>
      </w:r>
    </w:p>
    <w:p w14:paraId="1AE19EC4" w14:textId="77777777" w:rsidR="006562EB" w:rsidRPr="00591150" w:rsidRDefault="006562EB" w:rsidP="004054CC">
      <w:pPr>
        <w:pStyle w:val="Heading1"/>
        <w:rPr>
          <w:rFonts w:ascii="Arial" w:hAnsi="Arial" w:cs="Arial"/>
        </w:rPr>
      </w:pPr>
      <w:bookmarkStart w:id="2" w:name="_Toc535479357"/>
      <w:r w:rsidRPr="00A813CF">
        <w:rPr>
          <w:rFonts w:ascii="Arial" w:hAnsi="Arial" w:cs="Arial"/>
        </w:rPr>
        <w:lastRenderedPageBreak/>
        <w:t>Contents</w:t>
      </w:r>
      <w:bookmarkEnd w:id="2"/>
    </w:p>
    <w:p w14:paraId="62E7924E" w14:textId="509FA490" w:rsidR="002B5AD6" w:rsidRPr="00591150" w:rsidRDefault="002B5AD6" w:rsidP="005047C1">
      <w:pPr>
        <w:pStyle w:val="TOC1"/>
        <w:tabs>
          <w:tab w:val="clear" w:pos="8432"/>
          <w:tab w:val="right" w:leader="dot" w:pos="8931"/>
        </w:tabs>
        <w:rPr>
          <w:rFonts w:eastAsiaTheme="minorEastAsia" w:cs="Arial"/>
          <w:noProof/>
          <w:szCs w:val="22"/>
          <w:lang w:val="en-AU" w:eastAsia="en-AU"/>
        </w:rPr>
      </w:pPr>
      <w:r w:rsidRPr="00591150">
        <w:rPr>
          <w:rFonts w:cs="Arial"/>
          <w:szCs w:val="20"/>
        </w:rPr>
        <w:fldChar w:fldCharType="begin"/>
      </w:r>
      <w:r w:rsidRPr="00591150">
        <w:rPr>
          <w:rFonts w:cs="Arial"/>
          <w:szCs w:val="20"/>
        </w:rPr>
        <w:instrText xml:space="preserve"> TOC \o "1-3" \h \z </w:instrText>
      </w:r>
      <w:r w:rsidRPr="00591150">
        <w:rPr>
          <w:rFonts w:cs="Arial"/>
          <w:szCs w:val="20"/>
        </w:rPr>
        <w:fldChar w:fldCharType="separate"/>
      </w:r>
      <w:hyperlink w:anchor="_Toc535479355" w:history="1">
        <w:r w:rsidRPr="00591150">
          <w:rPr>
            <w:rStyle w:val="Hyperlink"/>
            <w:rFonts w:cs="Arial"/>
            <w:noProof/>
            <w:color w:val="auto"/>
          </w:rPr>
          <w:t>Acknowledgements</w:t>
        </w:r>
        <w:r w:rsidRPr="00591150">
          <w:rPr>
            <w:rFonts w:cs="Arial"/>
            <w:noProof/>
            <w:webHidden/>
          </w:rPr>
          <w:tab/>
        </w:r>
        <w:r w:rsidRPr="00591150">
          <w:rPr>
            <w:rFonts w:cs="Arial"/>
            <w:noProof/>
            <w:webHidden/>
          </w:rPr>
          <w:fldChar w:fldCharType="begin"/>
        </w:r>
        <w:r w:rsidRPr="00591150">
          <w:rPr>
            <w:rFonts w:cs="Arial"/>
            <w:noProof/>
            <w:webHidden/>
          </w:rPr>
          <w:instrText xml:space="preserve"> PAGEREF _Toc535479355 \h </w:instrText>
        </w:r>
        <w:r w:rsidRPr="00591150">
          <w:rPr>
            <w:rFonts w:cs="Arial"/>
            <w:noProof/>
            <w:webHidden/>
          </w:rPr>
        </w:r>
        <w:r w:rsidRPr="00591150">
          <w:rPr>
            <w:rFonts w:cs="Arial"/>
            <w:noProof/>
            <w:webHidden/>
          </w:rPr>
          <w:fldChar w:fldCharType="separate"/>
        </w:r>
        <w:r w:rsidR="00FE2655">
          <w:rPr>
            <w:rFonts w:cs="Arial"/>
            <w:noProof/>
            <w:webHidden/>
          </w:rPr>
          <w:t>iii</w:t>
        </w:r>
        <w:r w:rsidRPr="00591150">
          <w:rPr>
            <w:rFonts w:cs="Arial"/>
            <w:noProof/>
            <w:webHidden/>
          </w:rPr>
          <w:fldChar w:fldCharType="end"/>
        </w:r>
      </w:hyperlink>
    </w:p>
    <w:p w14:paraId="68E4A628" w14:textId="1D83FD21" w:rsidR="002B5AD6" w:rsidRPr="00591150" w:rsidRDefault="00127514" w:rsidP="005047C1">
      <w:pPr>
        <w:pStyle w:val="TOC1"/>
        <w:tabs>
          <w:tab w:val="clear" w:pos="8432"/>
          <w:tab w:val="right" w:leader="dot" w:pos="8931"/>
        </w:tabs>
        <w:rPr>
          <w:rFonts w:eastAsiaTheme="minorEastAsia" w:cs="Arial"/>
          <w:noProof/>
          <w:szCs w:val="22"/>
          <w:lang w:val="en-AU" w:eastAsia="en-AU"/>
        </w:rPr>
      </w:pPr>
      <w:hyperlink w:anchor="_Toc535479356" w:history="1">
        <w:r w:rsidR="002B5AD6" w:rsidRPr="00591150">
          <w:rPr>
            <w:rStyle w:val="Hyperlink"/>
            <w:rFonts w:cs="Arial"/>
            <w:noProof/>
            <w:color w:val="auto"/>
          </w:rPr>
          <w:t>Summary</w:t>
        </w:r>
        <w:r w:rsidR="002B5AD6" w:rsidRPr="00591150">
          <w:rPr>
            <w:rFonts w:cs="Arial"/>
            <w:noProof/>
            <w:webHidden/>
          </w:rPr>
          <w:tab/>
        </w:r>
        <w:r w:rsidR="002B5AD6" w:rsidRPr="00591150">
          <w:rPr>
            <w:rFonts w:cs="Arial"/>
            <w:noProof/>
            <w:webHidden/>
          </w:rPr>
          <w:fldChar w:fldCharType="begin"/>
        </w:r>
        <w:r w:rsidR="002B5AD6" w:rsidRPr="00591150">
          <w:rPr>
            <w:rFonts w:cs="Arial"/>
            <w:noProof/>
            <w:webHidden/>
          </w:rPr>
          <w:instrText xml:space="preserve"> PAGEREF _Toc535479356 \h </w:instrText>
        </w:r>
        <w:r w:rsidR="002B5AD6" w:rsidRPr="00591150">
          <w:rPr>
            <w:rFonts w:cs="Arial"/>
            <w:noProof/>
            <w:webHidden/>
          </w:rPr>
        </w:r>
        <w:r w:rsidR="002B5AD6" w:rsidRPr="00591150">
          <w:rPr>
            <w:rFonts w:cs="Arial"/>
            <w:noProof/>
            <w:webHidden/>
          </w:rPr>
          <w:fldChar w:fldCharType="separate"/>
        </w:r>
        <w:r w:rsidR="00FE2655">
          <w:rPr>
            <w:rFonts w:cs="Arial"/>
            <w:noProof/>
            <w:webHidden/>
          </w:rPr>
          <w:t>iv</w:t>
        </w:r>
        <w:r w:rsidR="002B5AD6" w:rsidRPr="00591150">
          <w:rPr>
            <w:rFonts w:cs="Arial"/>
            <w:noProof/>
            <w:webHidden/>
          </w:rPr>
          <w:fldChar w:fldCharType="end"/>
        </w:r>
      </w:hyperlink>
    </w:p>
    <w:p w14:paraId="26C734FC" w14:textId="736FBA5F" w:rsidR="002B5AD6" w:rsidRPr="00591150" w:rsidRDefault="00127514" w:rsidP="005047C1">
      <w:pPr>
        <w:pStyle w:val="TOC1"/>
        <w:tabs>
          <w:tab w:val="clear" w:pos="8432"/>
          <w:tab w:val="right" w:leader="dot" w:pos="8931"/>
        </w:tabs>
        <w:rPr>
          <w:rFonts w:eastAsiaTheme="minorEastAsia" w:cs="Arial"/>
          <w:noProof/>
          <w:szCs w:val="22"/>
          <w:lang w:val="en-AU" w:eastAsia="en-AU"/>
        </w:rPr>
      </w:pPr>
      <w:hyperlink w:anchor="_Toc535479357" w:history="1">
        <w:r w:rsidR="002B5AD6" w:rsidRPr="00591150">
          <w:rPr>
            <w:rStyle w:val="Hyperlink"/>
            <w:rFonts w:cs="Arial"/>
            <w:noProof/>
            <w:color w:val="auto"/>
          </w:rPr>
          <w:t>Contents</w:t>
        </w:r>
        <w:r w:rsidR="002B5AD6" w:rsidRPr="00591150">
          <w:rPr>
            <w:rFonts w:cs="Arial"/>
            <w:noProof/>
            <w:webHidden/>
          </w:rPr>
          <w:tab/>
        </w:r>
        <w:r w:rsidR="002B5AD6" w:rsidRPr="00591150">
          <w:rPr>
            <w:rFonts w:cs="Arial"/>
            <w:noProof/>
            <w:webHidden/>
          </w:rPr>
          <w:fldChar w:fldCharType="begin"/>
        </w:r>
        <w:r w:rsidR="002B5AD6" w:rsidRPr="00591150">
          <w:rPr>
            <w:rFonts w:cs="Arial"/>
            <w:noProof/>
            <w:webHidden/>
          </w:rPr>
          <w:instrText xml:space="preserve"> PAGEREF _Toc535479357 \h </w:instrText>
        </w:r>
        <w:r w:rsidR="002B5AD6" w:rsidRPr="00591150">
          <w:rPr>
            <w:rFonts w:cs="Arial"/>
            <w:noProof/>
            <w:webHidden/>
          </w:rPr>
        </w:r>
        <w:r w:rsidR="002B5AD6" w:rsidRPr="00591150">
          <w:rPr>
            <w:rFonts w:cs="Arial"/>
            <w:noProof/>
            <w:webHidden/>
          </w:rPr>
          <w:fldChar w:fldCharType="separate"/>
        </w:r>
        <w:r w:rsidR="00FE2655">
          <w:rPr>
            <w:rFonts w:cs="Arial"/>
            <w:noProof/>
            <w:webHidden/>
          </w:rPr>
          <w:t>vi</w:t>
        </w:r>
        <w:r w:rsidR="002B5AD6" w:rsidRPr="00591150">
          <w:rPr>
            <w:rFonts w:cs="Arial"/>
            <w:noProof/>
            <w:webHidden/>
          </w:rPr>
          <w:fldChar w:fldCharType="end"/>
        </w:r>
      </w:hyperlink>
    </w:p>
    <w:p w14:paraId="434862F7" w14:textId="60068202" w:rsidR="002B5AD6" w:rsidRPr="00591150" w:rsidRDefault="00127514" w:rsidP="005047C1">
      <w:pPr>
        <w:pStyle w:val="TOC1"/>
        <w:tabs>
          <w:tab w:val="clear" w:pos="8432"/>
          <w:tab w:val="right" w:leader="dot" w:pos="8931"/>
        </w:tabs>
        <w:rPr>
          <w:rFonts w:eastAsiaTheme="minorEastAsia" w:cs="Arial"/>
          <w:noProof/>
          <w:szCs w:val="22"/>
          <w:lang w:val="en-AU" w:eastAsia="en-AU"/>
        </w:rPr>
      </w:pPr>
      <w:hyperlink w:anchor="_Toc535479358" w:history="1">
        <w:r w:rsidR="002B5AD6" w:rsidRPr="00591150">
          <w:rPr>
            <w:rStyle w:val="Hyperlink"/>
            <w:rFonts w:cs="Arial"/>
            <w:noProof/>
            <w:color w:val="auto"/>
          </w:rPr>
          <w:t>Background</w:t>
        </w:r>
        <w:r w:rsidR="002B5AD6" w:rsidRPr="00591150">
          <w:rPr>
            <w:rFonts w:cs="Arial"/>
            <w:noProof/>
            <w:webHidden/>
          </w:rPr>
          <w:tab/>
        </w:r>
        <w:r w:rsidR="002B5AD6" w:rsidRPr="00591150">
          <w:rPr>
            <w:rFonts w:cs="Arial"/>
            <w:noProof/>
            <w:webHidden/>
          </w:rPr>
          <w:fldChar w:fldCharType="begin"/>
        </w:r>
        <w:r w:rsidR="002B5AD6" w:rsidRPr="00591150">
          <w:rPr>
            <w:rFonts w:cs="Arial"/>
            <w:noProof/>
            <w:webHidden/>
          </w:rPr>
          <w:instrText xml:space="preserve"> PAGEREF _Toc535479358 \h </w:instrText>
        </w:r>
        <w:r w:rsidR="002B5AD6" w:rsidRPr="00591150">
          <w:rPr>
            <w:rFonts w:cs="Arial"/>
            <w:noProof/>
            <w:webHidden/>
          </w:rPr>
        </w:r>
        <w:r w:rsidR="002B5AD6" w:rsidRPr="00591150">
          <w:rPr>
            <w:rFonts w:cs="Arial"/>
            <w:noProof/>
            <w:webHidden/>
          </w:rPr>
          <w:fldChar w:fldCharType="separate"/>
        </w:r>
        <w:r w:rsidR="00FE2655">
          <w:rPr>
            <w:rFonts w:cs="Arial"/>
            <w:noProof/>
            <w:webHidden/>
          </w:rPr>
          <w:t>2</w:t>
        </w:r>
        <w:r w:rsidR="002B5AD6" w:rsidRPr="00591150">
          <w:rPr>
            <w:rFonts w:cs="Arial"/>
            <w:noProof/>
            <w:webHidden/>
          </w:rPr>
          <w:fldChar w:fldCharType="end"/>
        </w:r>
      </w:hyperlink>
    </w:p>
    <w:p w14:paraId="4B097925" w14:textId="14C5BF4A" w:rsidR="002B5AD6" w:rsidRPr="00591150" w:rsidRDefault="00127514" w:rsidP="005047C1">
      <w:pPr>
        <w:pStyle w:val="TOC1"/>
        <w:tabs>
          <w:tab w:val="clear" w:pos="8432"/>
          <w:tab w:val="right" w:leader="dot" w:pos="8931"/>
        </w:tabs>
        <w:rPr>
          <w:rFonts w:eastAsiaTheme="minorEastAsia" w:cs="Arial"/>
          <w:noProof/>
          <w:szCs w:val="22"/>
          <w:lang w:val="en-AU" w:eastAsia="en-AU"/>
        </w:rPr>
      </w:pPr>
      <w:hyperlink w:anchor="_Toc535479359" w:history="1">
        <w:r w:rsidR="002B5AD6" w:rsidRPr="00591150">
          <w:rPr>
            <w:rStyle w:val="Hyperlink"/>
            <w:rFonts w:cs="Arial"/>
            <w:noProof/>
            <w:color w:val="auto"/>
          </w:rPr>
          <w:t>The expert consensus workshop</w:t>
        </w:r>
        <w:r w:rsidR="002B5AD6" w:rsidRPr="00591150">
          <w:rPr>
            <w:rFonts w:cs="Arial"/>
            <w:noProof/>
            <w:webHidden/>
          </w:rPr>
          <w:tab/>
        </w:r>
        <w:r w:rsidR="002B5AD6" w:rsidRPr="00591150">
          <w:rPr>
            <w:rFonts w:cs="Arial"/>
            <w:noProof/>
            <w:webHidden/>
          </w:rPr>
          <w:fldChar w:fldCharType="begin"/>
        </w:r>
        <w:r w:rsidR="002B5AD6" w:rsidRPr="00591150">
          <w:rPr>
            <w:rFonts w:cs="Arial"/>
            <w:noProof/>
            <w:webHidden/>
          </w:rPr>
          <w:instrText xml:space="preserve"> PAGEREF _Toc535479359 \h </w:instrText>
        </w:r>
        <w:r w:rsidR="002B5AD6" w:rsidRPr="00591150">
          <w:rPr>
            <w:rFonts w:cs="Arial"/>
            <w:noProof/>
            <w:webHidden/>
          </w:rPr>
        </w:r>
        <w:r w:rsidR="002B5AD6" w:rsidRPr="00591150">
          <w:rPr>
            <w:rFonts w:cs="Arial"/>
            <w:noProof/>
            <w:webHidden/>
          </w:rPr>
          <w:fldChar w:fldCharType="separate"/>
        </w:r>
        <w:r w:rsidR="00FE2655">
          <w:rPr>
            <w:rFonts w:cs="Arial"/>
            <w:noProof/>
            <w:webHidden/>
          </w:rPr>
          <w:t>3</w:t>
        </w:r>
        <w:r w:rsidR="002B5AD6" w:rsidRPr="00591150">
          <w:rPr>
            <w:rFonts w:cs="Arial"/>
            <w:noProof/>
            <w:webHidden/>
          </w:rPr>
          <w:fldChar w:fldCharType="end"/>
        </w:r>
      </w:hyperlink>
    </w:p>
    <w:p w14:paraId="45794AFF" w14:textId="49CFEAC8" w:rsidR="002B5AD6" w:rsidRPr="00591150" w:rsidRDefault="00127514" w:rsidP="005047C1">
      <w:pPr>
        <w:pStyle w:val="TOC1"/>
        <w:tabs>
          <w:tab w:val="clear" w:pos="8432"/>
          <w:tab w:val="right" w:leader="dot" w:pos="8931"/>
        </w:tabs>
        <w:rPr>
          <w:rFonts w:eastAsiaTheme="minorEastAsia" w:cs="Arial"/>
          <w:noProof/>
          <w:szCs w:val="22"/>
          <w:lang w:val="en-AU" w:eastAsia="en-AU"/>
        </w:rPr>
      </w:pPr>
      <w:hyperlink w:anchor="_Toc535479360" w:history="1">
        <w:r w:rsidR="002B5AD6" w:rsidRPr="00591150">
          <w:rPr>
            <w:rStyle w:val="Hyperlink"/>
            <w:rFonts w:cs="Arial"/>
            <w:noProof/>
            <w:color w:val="auto"/>
          </w:rPr>
          <w:t>Workshop approach</w:t>
        </w:r>
        <w:r w:rsidR="002B5AD6" w:rsidRPr="00591150">
          <w:rPr>
            <w:rFonts w:cs="Arial"/>
            <w:noProof/>
            <w:webHidden/>
          </w:rPr>
          <w:tab/>
        </w:r>
        <w:r w:rsidR="002B5AD6" w:rsidRPr="00591150">
          <w:rPr>
            <w:rFonts w:cs="Arial"/>
            <w:noProof/>
            <w:webHidden/>
          </w:rPr>
          <w:fldChar w:fldCharType="begin"/>
        </w:r>
        <w:r w:rsidR="002B5AD6" w:rsidRPr="00591150">
          <w:rPr>
            <w:rFonts w:cs="Arial"/>
            <w:noProof/>
            <w:webHidden/>
          </w:rPr>
          <w:instrText xml:space="preserve"> PAGEREF _Toc535479360 \h </w:instrText>
        </w:r>
        <w:r w:rsidR="002B5AD6" w:rsidRPr="00591150">
          <w:rPr>
            <w:rFonts w:cs="Arial"/>
            <w:noProof/>
            <w:webHidden/>
          </w:rPr>
        </w:r>
        <w:r w:rsidR="002B5AD6" w:rsidRPr="00591150">
          <w:rPr>
            <w:rFonts w:cs="Arial"/>
            <w:noProof/>
            <w:webHidden/>
          </w:rPr>
          <w:fldChar w:fldCharType="separate"/>
        </w:r>
        <w:r w:rsidR="00FE2655">
          <w:rPr>
            <w:rFonts w:cs="Arial"/>
            <w:noProof/>
            <w:webHidden/>
          </w:rPr>
          <w:t>5</w:t>
        </w:r>
        <w:r w:rsidR="002B5AD6" w:rsidRPr="00591150">
          <w:rPr>
            <w:rFonts w:cs="Arial"/>
            <w:noProof/>
            <w:webHidden/>
          </w:rPr>
          <w:fldChar w:fldCharType="end"/>
        </w:r>
      </w:hyperlink>
    </w:p>
    <w:p w14:paraId="593EE836" w14:textId="60509875" w:rsidR="002B5AD6" w:rsidRPr="00591150" w:rsidRDefault="00127514" w:rsidP="005047C1">
      <w:pPr>
        <w:pStyle w:val="TOC2"/>
        <w:rPr>
          <w:rFonts w:ascii="Arial" w:eastAsiaTheme="minorEastAsia" w:hAnsi="Arial" w:cs="Arial"/>
          <w:noProof/>
          <w:szCs w:val="22"/>
          <w:lang w:val="en-AU" w:eastAsia="en-AU"/>
        </w:rPr>
      </w:pPr>
      <w:hyperlink w:anchor="_Toc535479361" w:history="1">
        <w:r w:rsidR="002B5AD6" w:rsidRPr="00591150">
          <w:rPr>
            <w:rStyle w:val="Hyperlink"/>
            <w:rFonts w:ascii="Arial" w:hAnsi="Arial" w:cs="Arial"/>
            <w:noProof/>
            <w:color w:val="auto"/>
          </w:rPr>
          <w:t>Real-time assessment</w:t>
        </w:r>
        <w:r w:rsidR="002B5AD6" w:rsidRPr="00591150">
          <w:rPr>
            <w:rFonts w:ascii="Arial" w:hAnsi="Arial" w:cs="Arial"/>
            <w:noProof/>
            <w:webHidden/>
          </w:rPr>
          <w:tab/>
        </w:r>
        <w:r w:rsidR="002B5AD6" w:rsidRPr="00591150">
          <w:rPr>
            <w:rFonts w:ascii="Arial" w:hAnsi="Arial" w:cs="Arial"/>
            <w:noProof/>
            <w:webHidden/>
          </w:rPr>
          <w:fldChar w:fldCharType="begin"/>
        </w:r>
        <w:r w:rsidR="002B5AD6" w:rsidRPr="00591150">
          <w:rPr>
            <w:rFonts w:ascii="Arial" w:hAnsi="Arial" w:cs="Arial"/>
            <w:noProof/>
            <w:webHidden/>
          </w:rPr>
          <w:instrText xml:space="preserve"> PAGEREF _Toc535479361 \h </w:instrText>
        </w:r>
        <w:r w:rsidR="002B5AD6" w:rsidRPr="00591150">
          <w:rPr>
            <w:rFonts w:ascii="Arial" w:hAnsi="Arial" w:cs="Arial"/>
            <w:noProof/>
            <w:webHidden/>
          </w:rPr>
        </w:r>
        <w:r w:rsidR="002B5AD6" w:rsidRPr="00591150">
          <w:rPr>
            <w:rFonts w:ascii="Arial" w:hAnsi="Arial" w:cs="Arial"/>
            <w:noProof/>
            <w:webHidden/>
          </w:rPr>
          <w:fldChar w:fldCharType="separate"/>
        </w:r>
        <w:r w:rsidR="00FE2655">
          <w:rPr>
            <w:rFonts w:ascii="Arial" w:hAnsi="Arial" w:cs="Arial"/>
            <w:noProof/>
            <w:webHidden/>
          </w:rPr>
          <w:t>5</w:t>
        </w:r>
        <w:r w:rsidR="002B5AD6" w:rsidRPr="00591150">
          <w:rPr>
            <w:rFonts w:ascii="Arial" w:hAnsi="Arial" w:cs="Arial"/>
            <w:noProof/>
            <w:webHidden/>
          </w:rPr>
          <w:fldChar w:fldCharType="end"/>
        </w:r>
      </w:hyperlink>
    </w:p>
    <w:p w14:paraId="5D5F35B5" w14:textId="03DD9DB7" w:rsidR="002B5AD6" w:rsidRPr="00591150" w:rsidRDefault="00127514" w:rsidP="005047C1">
      <w:pPr>
        <w:pStyle w:val="TOC2"/>
        <w:rPr>
          <w:rFonts w:ascii="Arial" w:eastAsiaTheme="minorEastAsia" w:hAnsi="Arial" w:cs="Arial"/>
          <w:noProof/>
          <w:szCs w:val="22"/>
          <w:lang w:val="en-AU" w:eastAsia="en-AU"/>
        </w:rPr>
      </w:pPr>
      <w:hyperlink w:anchor="_Toc535479362" w:history="1">
        <w:r w:rsidR="002B5AD6" w:rsidRPr="00591150">
          <w:rPr>
            <w:rStyle w:val="Hyperlink"/>
            <w:rFonts w:ascii="Arial" w:hAnsi="Arial" w:cs="Arial"/>
            <w:noProof/>
            <w:color w:val="auto"/>
          </w:rPr>
          <w:t>The role of each expert in this process</w:t>
        </w:r>
        <w:r w:rsidR="002B5AD6" w:rsidRPr="00591150">
          <w:rPr>
            <w:rFonts w:ascii="Arial" w:hAnsi="Arial" w:cs="Arial"/>
            <w:noProof/>
            <w:webHidden/>
          </w:rPr>
          <w:tab/>
        </w:r>
        <w:r w:rsidR="002B5AD6" w:rsidRPr="00591150">
          <w:rPr>
            <w:rFonts w:ascii="Arial" w:hAnsi="Arial" w:cs="Arial"/>
            <w:noProof/>
            <w:webHidden/>
          </w:rPr>
          <w:fldChar w:fldCharType="begin"/>
        </w:r>
        <w:r w:rsidR="002B5AD6" w:rsidRPr="00591150">
          <w:rPr>
            <w:rFonts w:ascii="Arial" w:hAnsi="Arial" w:cs="Arial"/>
            <w:noProof/>
            <w:webHidden/>
          </w:rPr>
          <w:instrText xml:space="preserve"> PAGEREF _Toc535479362 \h </w:instrText>
        </w:r>
        <w:r w:rsidR="002B5AD6" w:rsidRPr="00591150">
          <w:rPr>
            <w:rFonts w:ascii="Arial" w:hAnsi="Arial" w:cs="Arial"/>
            <w:noProof/>
            <w:webHidden/>
          </w:rPr>
        </w:r>
        <w:r w:rsidR="002B5AD6" w:rsidRPr="00591150">
          <w:rPr>
            <w:rFonts w:ascii="Arial" w:hAnsi="Arial" w:cs="Arial"/>
            <w:noProof/>
            <w:webHidden/>
          </w:rPr>
          <w:fldChar w:fldCharType="separate"/>
        </w:r>
        <w:r w:rsidR="00FE2655">
          <w:rPr>
            <w:rFonts w:ascii="Arial" w:hAnsi="Arial" w:cs="Arial"/>
            <w:noProof/>
            <w:webHidden/>
          </w:rPr>
          <w:t>6</w:t>
        </w:r>
        <w:r w:rsidR="002B5AD6" w:rsidRPr="00591150">
          <w:rPr>
            <w:rFonts w:ascii="Arial" w:hAnsi="Arial" w:cs="Arial"/>
            <w:noProof/>
            <w:webHidden/>
          </w:rPr>
          <w:fldChar w:fldCharType="end"/>
        </w:r>
      </w:hyperlink>
    </w:p>
    <w:p w14:paraId="289C55A5" w14:textId="3764A3E0" w:rsidR="002B5AD6" w:rsidRPr="00591150" w:rsidRDefault="00127514" w:rsidP="005047C1">
      <w:pPr>
        <w:pStyle w:val="TOC2"/>
        <w:rPr>
          <w:rFonts w:ascii="Arial" w:eastAsiaTheme="minorEastAsia" w:hAnsi="Arial" w:cs="Arial"/>
          <w:noProof/>
          <w:szCs w:val="22"/>
          <w:lang w:val="en-AU" w:eastAsia="en-AU"/>
        </w:rPr>
      </w:pPr>
      <w:hyperlink w:anchor="_Toc535479363" w:history="1">
        <w:r w:rsidR="002B5AD6" w:rsidRPr="00591150">
          <w:rPr>
            <w:rStyle w:val="Hyperlink"/>
            <w:rFonts w:ascii="Arial" w:hAnsi="Arial" w:cs="Arial"/>
            <w:noProof/>
            <w:color w:val="auto"/>
          </w:rPr>
          <w:t>Workshop timeframe</w:t>
        </w:r>
        <w:r w:rsidR="002B5AD6" w:rsidRPr="00591150">
          <w:rPr>
            <w:rFonts w:ascii="Arial" w:hAnsi="Arial" w:cs="Arial"/>
            <w:noProof/>
            <w:webHidden/>
          </w:rPr>
          <w:tab/>
        </w:r>
        <w:r w:rsidR="002B5AD6" w:rsidRPr="00591150">
          <w:rPr>
            <w:rFonts w:ascii="Arial" w:hAnsi="Arial" w:cs="Arial"/>
            <w:noProof/>
            <w:webHidden/>
          </w:rPr>
          <w:fldChar w:fldCharType="begin"/>
        </w:r>
        <w:r w:rsidR="002B5AD6" w:rsidRPr="00591150">
          <w:rPr>
            <w:rFonts w:ascii="Arial" w:hAnsi="Arial" w:cs="Arial"/>
            <w:noProof/>
            <w:webHidden/>
          </w:rPr>
          <w:instrText xml:space="preserve"> PAGEREF _Toc535479363 \h </w:instrText>
        </w:r>
        <w:r w:rsidR="002B5AD6" w:rsidRPr="00591150">
          <w:rPr>
            <w:rFonts w:ascii="Arial" w:hAnsi="Arial" w:cs="Arial"/>
            <w:noProof/>
            <w:webHidden/>
          </w:rPr>
        </w:r>
        <w:r w:rsidR="002B5AD6" w:rsidRPr="00591150">
          <w:rPr>
            <w:rFonts w:ascii="Arial" w:hAnsi="Arial" w:cs="Arial"/>
            <w:noProof/>
            <w:webHidden/>
          </w:rPr>
          <w:fldChar w:fldCharType="separate"/>
        </w:r>
        <w:r w:rsidR="00FE2655">
          <w:rPr>
            <w:rFonts w:ascii="Arial" w:hAnsi="Arial" w:cs="Arial"/>
            <w:noProof/>
            <w:webHidden/>
          </w:rPr>
          <w:t>7</w:t>
        </w:r>
        <w:r w:rsidR="002B5AD6" w:rsidRPr="00591150">
          <w:rPr>
            <w:rFonts w:ascii="Arial" w:hAnsi="Arial" w:cs="Arial"/>
            <w:noProof/>
            <w:webHidden/>
          </w:rPr>
          <w:fldChar w:fldCharType="end"/>
        </w:r>
      </w:hyperlink>
    </w:p>
    <w:p w14:paraId="108E5C35" w14:textId="42777476" w:rsidR="002B5AD6" w:rsidRPr="00591150" w:rsidRDefault="00127514" w:rsidP="005047C1">
      <w:pPr>
        <w:pStyle w:val="TOC2"/>
        <w:rPr>
          <w:rFonts w:ascii="Arial" w:eastAsiaTheme="minorEastAsia" w:hAnsi="Arial" w:cs="Arial"/>
          <w:noProof/>
          <w:szCs w:val="22"/>
          <w:lang w:val="en-AU" w:eastAsia="en-AU"/>
        </w:rPr>
      </w:pPr>
      <w:hyperlink w:anchor="_Toc535479364" w:history="1">
        <w:r w:rsidR="002B5AD6" w:rsidRPr="00591150">
          <w:rPr>
            <w:rStyle w:val="Hyperlink"/>
            <w:rFonts w:ascii="Arial" w:hAnsi="Arial" w:cs="Arial"/>
            <w:noProof/>
            <w:color w:val="auto"/>
          </w:rPr>
          <w:t>Remote input</w:t>
        </w:r>
        <w:r w:rsidR="002B5AD6" w:rsidRPr="00591150">
          <w:rPr>
            <w:rFonts w:ascii="Arial" w:hAnsi="Arial" w:cs="Arial"/>
            <w:noProof/>
            <w:webHidden/>
          </w:rPr>
          <w:tab/>
        </w:r>
        <w:r w:rsidR="002B5AD6" w:rsidRPr="00591150">
          <w:rPr>
            <w:rFonts w:ascii="Arial" w:hAnsi="Arial" w:cs="Arial"/>
            <w:noProof/>
            <w:webHidden/>
          </w:rPr>
          <w:fldChar w:fldCharType="begin"/>
        </w:r>
        <w:r w:rsidR="002B5AD6" w:rsidRPr="00591150">
          <w:rPr>
            <w:rFonts w:ascii="Arial" w:hAnsi="Arial" w:cs="Arial"/>
            <w:noProof/>
            <w:webHidden/>
          </w:rPr>
          <w:instrText xml:space="preserve"> PAGEREF _Toc535479364 \h </w:instrText>
        </w:r>
        <w:r w:rsidR="002B5AD6" w:rsidRPr="00591150">
          <w:rPr>
            <w:rFonts w:ascii="Arial" w:hAnsi="Arial" w:cs="Arial"/>
            <w:noProof/>
            <w:webHidden/>
          </w:rPr>
        </w:r>
        <w:r w:rsidR="002B5AD6" w:rsidRPr="00591150">
          <w:rPr>
            <w:rFonts w:ascii="Arial" w:hAnsi="Arial" w:cs="Arial"/>
            <w:noProof/>
            <w:webHidden/>
          </w:rPr>
          <w:fldChar w:fldCharType="separate"/>
        </w:r>
        <w:r w:rsidR="00FE2655">
          <w:rPr>
            <w:rFonts w:ascii="Arial" w:hAnsi="Arial" w:cs="Arial"/>
            <w:noProof/>
            <w:webHidden/>
          </w:rPr>
          <w:t>7</w:t>
        </w:r>
        <w:r w:rsidR="002B5AD6" w:rsidRPr="00591150">
          <w:rPr>
            <w:rFonts w:ascii="Arial" w:hAnsi="Arial" w:cs="Arial"/>
            <w:noProof/>
            <w:webHidden/>
          </w:rPr>
          <w:fldChar w:fldCharType="end"/>
        </w:r>
      </w:hyperlink>
    </w:p>
    <w:p w14:paraId="407418BF" w14:textId="673FAB8E" w:rsidR="002B5AD6" w:rsidRPr="00591150" w:rsidRDefault="00127514" w:rsidP="005047C1">
      <w:pPr>
        <w:pStyle w:val="TOC1"/>
        <w:tabs>
          <w:tab w:val="clear" w:pos="8432"/>
          <w:tab w:val="right" w:leader="dot" w:pos="8931"/>
        </w:tabs>
        <w:rPr>
          <w:rFonts w:eastAsiaTheme="minorEastAsia" w:cs="Arial"/>
          <w:noProof/>
          <w:szCs w:val="22"/>
          <w:lang w:val="en-AU" w:eastAsia="en-AU"/>
        </w:rPr>
      </w:pPr>
      <w:hyperlink w:anchor="_Toc535479365" w:history="1">
        <w:r w:rsidR="002B5AD6" w:rsidRPr="00591150">
          <w:rPr>
            <w:rStyle w:val="Hyperlink"/>
            <w:rFonts w:cs="Arial"/>
            <w:noProof/>
            <w:color w:val="auto"/>
          </w:rPr>
          <w:t>Decision approach</w:t>
        </w:r>
        <w:r w:rsidR="002B5AD6" w:rsidRPr="00591150">
          <w:rPr>
            <w:rFonts w:cs="Arial"/>
            <w:noProof/>
            <w:webHidden/>
          </w:rPr>
          <w:tab/>
        </w:r>
        <w:r w:rsidR="002B5AD6" w:rsidRPr="00591150">
          <w:rPr>
            <w:rFonts w:cs="Arial"/>
            <w:noProof/>
            <w:webHidden/>
          </w:rPr>
          <w:fldChar w:fldCharType="begin"/>
        </w:r>
        <w:r w:rsidR="002B5AD6" w:rsidRPr="00591150">
          <w:rPr>
            <w:rFonts w:cs="Arial"/>
            <w:noProof/>
            <w:webHidden/>
          </w:rPr>
          <w:instrText xml:space="preserve"> PAGEREF _Toc535479365 \h </w:instrText>
        </w:r>
        <w:r w:rsidR="002B5AD6" w:rsidRPr="00591150">
          <w:rPr>
            <w:rFonts w:cs="Arial"/>
            <w:noProof/>
            <w:webHidden/>
          </w:rPr>
        </w:r>
        <w:r w:rsidR="002B5AD6" w:rsidRPr="00591150">
          <w:rPr>
            <w:rFonts w:cs="Arial"/>
            <w:noProof/>
            <w:webHidden/>
          </w:rPr>
          <w:fldChar w:fldCharType="separate"/>
        </w:r>
        <w:r w:rsidR="00FE2655">
          <w:rPr>
            <w:rFonts w:cs="Arial"/>
            <w:noProof/>
            <w:webHidden/>
          </w:rPr>
          <w:t>7</w:t>
        </w:r>
        <w:r w:rsidR="002B5AD6" w:rsidRPr="00591150">
          <w:rPr>
            <w:rFonts w:cs="Arial"/>
            <w:noProof/>
            <w:webHidden/>
          </w:rPr>
          <w:fldChar w:fldCharType="end"/>
        </w:r>
      </w:hyperlink>
    </w:p>
    <w:p w14:paraId="40E639C5" w14:textId="3481E3C3" w:rsidR="002B5AD6" w:rsidRPr="00591150" w:rsidRDefault="00127514" w:rsidP="005047C1">
      <w:pPr>
        <w:pStyle w:val="TOC2"/>
        <w:rPr>
          <w:rFonts w:ascii="Arial" w:eastAsiaTheme="minorEastAsia" w:hAnsi="Arial" w:cs="Arial"/>
          <w:noProof/>
          <w:szCs w:val="22"/>
          <w:lang w:val="en-AU" w:eastAsia="en-AU"/>
        </w:rPr>
      </w:pPr>
      <w:hyperlink w:anchor="_Toc535479366" w:history="1">
        <w:r w:rsidR="002B5AD6" w:rsidRPr="00591150">
          <w:rPr>
            <w:rStyle w:val="Hyperlink"/>
            <w:rFonts w:ascii="Arial" w:hAnsi="Arial" w:cs="Arial"/>
            <w:noProof/>
            <w:color w:val="auto"/>
          </w:rPr>
          <w:t>Determining condition and trends</w:t>
        </w:r>
        <w:r w:rsidR="002B5AD6" w:rsidRPr="00591150">
          <w:rPr>
            <w:rFonts w:ascii="Arial" w:hAnsi="Arial" w:cs="Arial"/>
            <w:noProof/>
            <w:webHidden/>
          </w:rPr>
          <w:tab/>
        </w:r>
        <w:r w:rsidR="002B5AD6" w:rsidRPr="00591150">
          <w:rPr>
            <w:rFonts w:ascii="Arial" w:hAnsi="Arial" w:cs="Arial"/>
            <w:noProof/>
            <w:webHidden/>
          </w:rPr>
          <w:fldChar w:fldCharType="begin"/>
        </w:r>
        <w:r w:rsidR="002B5AD6" w:rsidRPr="00591150">
          <w:rPr>
            <w:rFonts w:ascii="Arial" w:hAnsi="Arial" w:cs="Arial"/>
            <w:noProof/>
            <w:webHidden/>
          </w:rPr>
          <w:instrText xml:space="preserve"> PAGEREF _Toc535479366 \h </w:instrText>
        </w:r>
        <w:r w:rsidR="002B5AD6" w:rsidRPr="00591150">
          <w:rPr>
            <w:rFonts w:ascii="Arial" w:hAnsi="Arial" w:cs="Arial"/>
            <w:noProof/>
            <w:webHidden/>
          </w:rPr>
        </w:r>
        <w:r w:rsidR="002B5AD6" w:rsidRPr="00591150">
          <w:rPr>
            <w:rFonts w:ascii="Arial" w:hAnsi="Arial" w:cs="Arial"/>
            <w:noProof/>
            <w:webHidden/>
          </w:rPr>
          <w:fldChar w:fldCharType="separate"/>
        </w:r>
        <w:r w:rsidR="00FE2655">
          <w:rPr>
            <w:rFonts w:ascii="Arial" w:hAnsi="Arial" w:cs="Arial"/>
            <w:noProof/>
            <w:webHidden/>
          </w:rPr>
          <w:t>8</w:t>
        </w:r>
        <w:r w:rsidR="002B5AD6" w:rsidRPr="00591150">
          <w:rPr>
            <w:rFonts w:ascii="Arial" w:hAnsi="Arial" w:cs="Arial"/>
            <w:noProof/>
            <w:webHidden/>
          </w:rPr>
          <w:fldChar w:fldCharType="end"/>
        </w:r>
      </w:hyperlink>
    </w:p>
    <w:p w14:paraId="5B4300FF" w14:textId="332F2F93" w:rsidR="002B5AD6" w:rsidRPr="00591150" w:rsidRDefault="00127514" w:rsidP="005047C1">
      <w:pPr>
        <w:pStyle w:val="TOC2"/>
        <w:rPr>
          <w:rFonts w:ascii="Arial" w:eastAsiaTheme="minorEastAsia" w:hAnsi="Arial" w:cs="Arial"/>
          <w:noProof/>
          <w:szCs w:val="22"/>
          <w:lang w:val="en-AU" w:eastAsia="en-AU"/>
        </w:rPr>
      </w:pPr>
      <w:hyperlink w:anchor="_Toc535479367" w:history="1">
        <w:r w:rsidR="002B5AD6" w:rsidRPr="00591150">
          <w:rPr>
            <w:rStyle w:val="Hyperlink"/>
            <w:rFonts w:ascii="Arial" w:hAnsi="Arial" w:cs="Arial"/>
            <w:noProof/>
            <w:color w:val="auto"/>
          </w:rPr>
          <w:t>Determining risks</w:t>
        </w:r>
        <w:r w:rsidR="002B5AD6" w:rsidRPr="00591150">
          <w:rPr>
            <w:rFonts w:ascii="Arial" w:hAnsi="Arial" w:cs="Arial"/>
            <w:noProof/>
            <w:webHidden/>
          </w:rPr>
          <w:tab/>
        </w:r>
        <w:r w:rsidR="002B5AD6" w:rsidRPr="00591150">
          <w:rPr>
            <w:rFonts w:ascii="Arial" w:hAnsi="Arial" w:cs="Arial"/>
            <w:noProof/>
            <w:webHidden/>
          </w:rPr>
          <w:fldChar w:fldCharType="begin"/>
        </w:r>
        <w:r w:rsidR="002B5AD6" w:rsidRPr="00591150">
          <w:rPr>
            <w:rFonts w:ascii="Arial" w:hAnsi="Arial" w:cs="Arial"/>
            <w:noProof/>
            <w:webHidden/>
          </w:rPr>
          <w:instrText xml:space="preserve"> PAGEREF _Toc535479367 \h </w:instrText>
        </w:r>
        <w:r w:rsidR="002B5AD6" w:rsidRPr="00591150">
          <w:rPr>
            <w:rFonts w:ascii="Arial" w:hAnsi="Arial" w:cs="Arial"/>
            <w:noProof/>
            <w:webHidden/>
          </w:rPr>
        </w:r>
        <w:r w:rsidR="002B5AD6" w:rsidRPr="00591150">
          <w:rPr>
            <w:rFonts w:ascii="Arial" w:hAnsi="Arial" w:cs="Arial"/>
            <w:noProof/>
            <w:webHidden/>
          </w:rPr>
          <w:fldChar w:fldCharType="separate"/>
        </w:r>
        <w:r w:rsidR="00FE2655">
          <w:rPr>
            <w:rFonts w:ascii="Arial" w:hAnsi="Arial" w:cs="Arial"/>
            <w:noProof/>
            <w:webHidden/>
          </w:rPr>
          <w:t>8</w:t>
        </w:r>
        <w:r w:rsidR="002B5AD6" w:rsidRPr="00591150">
          <w:rPr>
            <w:rFonts w:ascii="Arial" w:hAnsi="Arial" w:cs="Arial"/>
            <w:noProof/>
            <w:webHidden/>
          </w:rPr>
          <w:fldChar w:fldCharType="end"/>
        </w:r>
      </w:hyperlink>
    </w:p>
    <w:p w14:paraId="348A2CF3" w14:textId="3948D2D2" w:rsidR="002B5AD6" w:rsidRPr="00591150" w:rsidRDefault="00127514" w:rsidP="005047C1">
      <w:pPr>
        <w:pStyle w:val="TOC1"/>
        <w:tabs>
          <w:tab w:val="clear" w:pos="8432"/>
          <w:tab w:val="right" w:leader="dot" w:pos="8931"/>
        </w:tabs>
        <w:rPr>
          <w:rFonts w:eastAsiaTheme="minorEastAsia" w:cs="Arial"/>
          <w:noProof/>
          <w:szCs w:val="22"/>
          <w:lang w:val="en-AU" w:eastAsia="en-AU"/>
        </w:rPr>
      </w:pPr>
      <w:hyperlink w:anchor="_Toc535479368" w:history="1">
        <w:r w:rsidR="002B5AD6" w:rsidRPr="00591150">
          <w:rPr>
            <w:rStyle w:val="Hyperlink"/>
            <w:rFonts w:cs="Arial"/>
            <w:noProof/>
            <w:color w:val="auto"/>
          </w:rPr>
          <w:t>Workshop process</w:t>
        </w:r>
        <w:r w:rsidR="002B5AD6" w:rsidRPr="00591150">
          <w:rPr>
            <w:rFonts w:cs="Arial"/>
            <w:noProof/>
            <w:webHidden/>
          </w:rPr>
          <w:tab/>
        </w:r>
        <w:r w:rsidR="002B5AD6" w:rsidRPr="00591150">
          <w:rPr>
            <w:rFonts w:cs="Arial"/>
            <w:noProof/>
            <w:webHidden/>
          </w:rPr>
          <w:fldChar w:fldCharType="begin"/>
        </w:r>
        <w:r w:rsidR="002B5AD6" w:rsidRPr="00591150">
          <w:rPr>
            <w:rFonts w:cs="Arial"/>
            <w:noProof/>
            <w:webHidden/>
          </w:rPr>
          <w:instrText xml:space="preserve"> PAGEREF _Toc535479368 \h </w:instrText>
        </w:r>
        <w:r w:rsidR="002B5AD6" w:rsidRPr="00591150">
          <w:rPr>
            <w:rFonts w:cs="Arial"/>
            <w:noProof/>
            <w:webHidden/>
          </w:rPr>
        </w:r>
        <w:r w:rsidR="002B5AD6" w:rsidRPr="00591150">
          <w:rPr>
            <w:rFonts w:cs="Arial"/>
            <w:noProof/>
            <w:webHidden/>
          </w:rPr>
          <w:fldChar w:fldCharType="separate"/>
        </w:r>
        <w:r w:rsidR="00FE2655">
          <w:rPr>
            <w:rFonts w:cs="Arial"/>
            <w:noProof/>
            <w:webHidden/>
          </w:rPr>
          <w:t>9</w:t>
        </w:r>
        <w:r w:rsidR="002B5AD6" w:rsidRPr="00591150">
          <w:rPr>
            <w:rFonts w:cs="Arial"/>
            <w:noProof/>
            <w:webHidden/>
          </w:rPr>
          <w:fldChar w:fldCharType="end"/>
        </w:r>
      </w:hyperlink>
    </w:p>
    <w:p w14:paraId="33EB38D9" w14:textId="766F539C" w:rsidR="002B5AD6" w:rsidRPr="00591150" w:rsidRDefault="00127514" w:rsidP="005047C1">
      <w:pPr>
        <w:pStyle w:val="TOC2"/>
        <w:rPr>
          <w:rFonts w:ascii="Arial" w:eastAsiaTheme="minorEastAsia" w:hAnsi="Arial" w:cs="Arial"/>
          <w:noProof/>
          <w:szCs w:val="22"/>
          <w:lang w:val="en-AU" w:eastAsia="en-AU"/>
        </w:rPr>
      </w:pPr>
      <w:hyperlink w:anchor="_Toc535479369" w:history="1">
        <w:r w:rsidR="002B5AD6" w:rsidRPr="00591150">
          <w:rPr>
            <w:rStyle w:val="Hyperlink"/>
            <w:rFonts w:ascii="Arial" w:hAnsi="Arial" w:cs="Arial"/>
            <w:noProof/>
            <w:color w:val="auto"/>
          </w:rPr>
          <w:t>Indicators</w:t>
        </w:r>
        <w:r w:rsidR="002B5AD6" w:rsidRPr="00591150">
          <w:rPr>
            <w:rFonts w:ascii="Arial" w:hAnsi="Arial" w:cs="Arial"/>
            <w:noProof/>
            <w:webHidden/>
          </w:rPr>
          <w:tab/>
        </w:r>
        <w:r w:rsidR="002B5AD6" w:rsidRPr="00591150">
          <w:rPr>
            <w:rFonts w:ascii="Arial" w:hAnsi="Arial" w:cs="Arial"/>
            <w:noProof/>
            <w:webHidden/>
          </w:rPr>
          <w:fldChar w:fldCharType="begin"/>
        </w:r>
        <w:r w:rsidR="002B5AD6" w:rsidRPr="00591150">
          <w:rPr>
            <w:rFonts w:ascii="Arial" w:hAnsi="Arial" w:cs="Arial"/>
            <w:noProof/>
            <w:webHidden/>
          </w:rPr>
          <w:instrText xml:space="preserve"> PAGEREF _Toc535479369 \h </w:instrText>
        </w:r>
        <w:r w:rsidR="002B5AD6" w:rsidRPr="00591150">
          <w:rPr>
            <w:rFonts w:ascii="Arial" w:hAnsi="Arial" w:cs="Arial"/>
            <w:noProof/>
            <w:webHidden/>
          </w:rPr>
        </w:r>
        <w:r w:rsidR="002B5AD6" w:rsidRPr="00591150">
          <w:rPr>
            <w:rFonts w:ascii="Arial" w:hAnsi="Arial" w:cs="Arial"/>
            <w:noProof/>
            <w:webHidden/>
          </w:rPr>
          <w:fldChar w:fldCharType="separate"/>
        </w:r>
        <w:r w:rsidR="00FE2655">
          <w:rPr>
            <w:rFonts w:ascii="Arial" w:hAnsi="Arial" w:cs="Arial"/>
            <w:noProof/>
            <w:webHidden/>
          </w:rPr>
          <w:t>9</w:t>
        </w:r>
        <w:r w:rsidR="002B5AD6" w:rsidRPr="00591150">
          <w:rPr>
            <w:rFonts w:ascii="Arial" w:hAnsi="Arial" w:cs="Arial"/>
            <w:noProof/>
            <w:webHidden/>
          </w:rPr>
          <w:fldChar w:fldCharType="end"/>
        </w:r>
      </w:hyperlink>
    </w:p>
    <w:p w14:paraId="61F0BD1D" w14:textId="7779F7F3" w:rsidR="002B5AD6" w:rsidRPr="00591150" w:rsidRDefault="00127514" w:rsidP="005047C1">
      <w:pPr>
        <w:pStyle w:val="TOC2"/>
        <w:rPr>
          <w:rFonts w:ascii="Arial" w:eastAsiaTheme="minorEastAsia" w:hAnsi="Arial" w:cs="Arial"/>
          <w:noProof/>
          <w:szCs w:val="22"/>
          <w:lang w:val="en-AU" w:eastAsia="en-AU"/>
        </w:rPr>
      </w:pPr>
      <w:hyperlink w:anchor="_Toc535479370" w:history="1">
        <w:r w:rsidR="002B5AD6" w:rsidRPr="00591150">
          <w:rPr>
            <w:rStyle w:val="Hyperlink"/>
            <w:rFonts w:ascii="Arial" w:hAnsi="Arial" w:cs="Arial"/>
            <w:noProof/>
            <w:color w:val="auto"/>
          </w:rPr>
          <w:t>Scoring and grading</w:t>
        </w:r>
        <w:r w:rsidR="002B5AD6" w:rsidRPr="00591150">
          <w:rPr>
            <w:rFonts w:ascii="Arial" w:hAnsi="Arial" w:cs="Arial"/>
            <w:noProof/>
            <w:webHidden/>
          </w:rPr>
          <w:tab/>
        </w:r>
        <w:r w:rsidR="002B5AD6" w:rsidRPr="00591150">
          <w:rPr>
            <w:rFonts w:ascii="Arial" w:hAnsi="Arial" w:cs="Arial"/>
            <w:noProof/>
            <w:webHidden/>
          </w:rPr>
          <w:fldChar w:fldCharType="begin"/>
        </w:r>
        <w:r w:rsidR="002B5AD6" w:rsidRPr="00591150">
          <w:rPr>
            <w:rFonts w:ascii="Arial" w:hAnsi="Arial" w:cs="Arial"/>
            <w:noProof/>
            <w:webHidden/>
          </w:rPr>
          <w:instrText xml:space="preserve"> PAGEREF _Toc535479370 \h </w:instrText>
        </w:r>
        <w:r w:rsidR="002B5AD6" w:rsidRPr="00591150">
          <w:rPr>
            <w:rFonts w:ascii="Arial" w:hAnsi="Arial" w:cs="Arial"/>
            <w:noProof/>
            <w:webHidden/>
          </w:rPr>
        </w:r>
        <w:r w:rsidR="002B5AD6" w:rsidRPr="00591150">
          <w:rPr>
            <w:rFonts w:ascii="Arial" w:hAnsi="Arial" w:cs="Arial"/>
            <w:noProof/>
            <w:webHidden/>
          </w:rPr>
          <w:fldChar w:fldCharType="separate"/>
        </w:r>
        <w:r w:rsidR="00FE2655">
          <w:rPr>
            <w:rFonts w:ascii="Arial" w:hAnsi="Arial" w:cs="Arial"/>
            <w:noProof/>
            <w:webHidden/>
          </w:rPr>
          <w:t>10</w:t>
        </w:r>
        <w:r w:rsidR="002B5AD6" w:rsidRPr="00591150">
          <w:rPr>
            <w:rFonts w:ascii="Arial" w:hAnsi="Arial" w:cs="Arial"/>
            <w:noProof/>
            <w:webHidden/>
          </w:rPr>
          <w:fldChar w:fldCharType="end"/>
        </w:r>
      </w:hyperlink>
    </w:p>
    <w:p w14:paraId="6B93EB08" w14:textId="71187D9A" w:rsidR="002B5AD6" w:rsidRPr="00591150" w:rsidRDefault="00127514" w:rsidP="005047C1">
      <w:pPr>
        <w:pStyle w:val="TOC3"/>
        <w:tabs>
          <w:tab w:val="clear" w:pos="8432"/>
          <w:tab w:val="right" w:leader="dot" w:pos="8931"/>
        </w:tabs>
        <w:rPr>
          <w:rFonts w:ascii="Arial" w:eastAsiaTheme="minorEastAsia" w:hAnsi="Arial" w:cs="Arial"/>
          <w:noProof/>
          <w:szCs w:val="22"/>
          <w:lang w:val="en-AU" w:eastAsia="en-AU"/>
        </w:rPr>
      </w:pPr>
      <w:hyperlink w:anchor="_Toc535479371" w:history="1">
        <w:r w:rsidR="002B5AD6" w:rsidRPr="00591150">
          <w:rPr>
            <w:rStyle w:val="Hyperlink"/>
            <w:rFonts w:ascii="Arial" w:hAnsi="Arial" w:cs="Arial"/>
            <w:noProof/>
            <w:color w:val="auto"/>
          </w:rPr>
          <w:t>Condition</w:t>
        </w:r>
        <w:r w:rsidR="002B5AD6" w:rsidRPr="00591150">
          <w:rPr>
            <w:rFonts w:ascii="Arial" w:hAnsi="Arial" w:cs="Arial"/>
            <w:noProof/>
            <w:webHidden/>
          </w:rPr>
          <w:tab/>
        </w:r>
        <w:r w:rsidR="002B5AD6" w:rsidRPr="00591150">
          <w:rPr>
            <w:rFonts w:ascii="Arial" w:hAnsi="Arial" w:cs="Arial"/>
            <w:noProof/>
            <w:webHidden/>
          </w:rPr>
          <w:fldChar w:fldCharType="begin"/>
        </w:r>
        <w:r w:rsidR="002B5AD6" w:rsidRPr="00591150">
          <w:rPr>
            <w:rFonts w:ascii="Arial" w:hAnsi="Arial" w:cs="Arial"/>
            <w:noProof/>
            <w:webHidden/>
          </w:rPr>
          <w:instrText xml:space="preserve"> PAGEREF _Toc535479371 \h </w:instrText>
        </w:r>
        <w:r w:rsidR="002B5AD6" w:rsidRPr="00591150">
          <w:rPr>
            <w:rFonts w:ascii="Arial" w:hAnsi="Arial" w:cs="Arial"/>
            <w:noProof/>
            <w:webHidden/>
          </w:rPr>
        </w:r>
        <w:r w:rsidR="002B5AD6" w:rsidRPr="00591150">
          <w:rPr>
            <w:rFonts w:ascii="Arial" w:hAnsi="Arial" w:cs="Arial"/>
            <w:noProof/>
            <w:webHidden/>
          </w:rPr>
          <w:fldChar w:fldCharType="separate"/>
        </w:r>
        <w:r w:rsidR="00FE2655">
          <w:rPr>
            <w:rFonts w:ascii="Arial" w:hAnsi="Arial" w:cs="Arial"/>
            <w:noProof/>
            <w:webHidden/>
          </w:rPr>
          <w:t>10</w:t>
        </w:r>
        <w:r w:rsidR="002B5AD6" w:rsidRPr="00591150">
          <w:rPr>
            <w:rFonts w:ascii="Arial" w:hAnsi="Arial" w:cs="Arial"/>
            <w:noProof/>
            <w:webHidden/>
          </w:rPr>
          <w:fldChar w:fldCharType="end"/>
        </w:r>
      </w:hyperlink>
    </w:p>
    <w:p w14:paraId="24AC8885" w14:textId="758F0DCA" w:rsidR="002B5AD6" w:rsidRPr="00591150" w:rsidRDefault="00127514" w:rsidP="005047C1">
      <w:pPr>
        <w:pStyle w:val="TOC3"/>
        <w:tabs>
          <w:tab w:val="clear" w:pos="8432"/>
          <w:tab w:val="right" w:leader="dot" w:pos="8931"/>
        </w:tabs>
        <w:rPr>
          <w:rFonts w:ascii="Arial" w:eastAsiaTheme="minorEastAsia" w:hAnsi="Arial" w:cs="Arial"/>
          <w:noProof/>
          <w:szCs w:val="22"/>
          <w:lang w:val="en-AU" w:eastAsia="en-AU"/>
        </w:rPr>
      </w:pPr>
      <w:hyperlink w:anchor="_Toc535479372" w:history="1">
        <w:r w:rsidR="002B5AD6" w:rsidRPr="00591150">
          <w:rPr>
            <w:rStyle w:val="Hyperlink"/>
            <w:rFonts w:ascii="Arial" w:hAnsi="Arial" w:cs="Arial"/>
            <w:noProof/>
            <w:color w:val="auto"/>
          </w:rPr>
          <w:t>Trend</w:t>
        </w:r>
        <w:r w:rsidR="002B5AD6" w:rsidRPr="00591150">
          <w:rPr>
            <w:rFonts w:ascii="Arial" w:hAnsi="Arial" w:cs="Arial"/>
            <w:noProof/>
            <w:webHidden/>
          </w:rPr>
          <w:tab/>
        </w:r>
        <w:r w:rsidR="002B5AD6" w:rsidRPr="00591150">
          <w:rPr>
            <w:rFonts w:ascii="Arial" w:hAnsi="Arial" w:cs="Arial"/>
            <w:noProof/>
            <w:webHidden/>
          </w:rPr>
          <w:fldChar w:fldCharType="begin"/>
        </w:r>
        <w:r w:rsidR="002B5AD6" w:rsidRPr="00591150">
          <w:rPr>
            <w:rFonts w:ascii="Arial" w:hAnsi="Arial" w:cs="Arial"/>
            <w:noProof/>
            <w:webHidden/>
          </w:rPr>
          <w:instrText xml:space="preserve"> PAGEREF _Toc535479372 \h </w:instrText>
        </w:r>
        <w:r w:rsidR="002B5AD6" w:rsidRPr="00591150">
          <w:rPr>
            <w:rFonts w:ascii="Arial" w:hAnsi="Arial" w:cs="Arial"/>
            <w:noProof/>
            <w:webHidden/>
          </w:rPr>
        </w:r>
        <w:r w:rsidR="002B5AD6" w:rsidRPr="00591150">
          <w:rPr>
            <w:rFonts w:ascii="Arial" w:hAnsi="Arial" w:cs="Arial"/>
            <w:noProof/>
            <w:webHidden/>
          </w:rPr>
          <w:fldChar w:fldCharType="separate"/>
        </w:r>
        <w:r w:rsidR="00FE2655">
          <w:rPr>
            <w:rFonts w:ascii="Arial" w:hAnsi="Arial" w:cs="Arial"/>
            <w:noProof/>
            <w:webHidden/>
          </w:rPr>
          <w:t>10</w:t>
        </w:r>
        <w:r w:rsidR="002B5AD6" w:rsidRPr="00591150">
          <w:rPr>
            <w:rFonts w:ascii="Arial" w:hAnsi="Arial" w:cs="Arial"/>
            <w:noProof/>
            <w:webHidden/>
          </w:rPr>
          <w:fldChar w:fldCharType="end"/>
        </w:r>
      </w:hyperlink>
    </w:p>
    <w:p w14:paraId="09FE1E7A" w14:textId="7F185F72" w:rsidR="002B5AD6" w:rsidRPr="00591150" w:rsidRDefault="00127514" w:rsidP="005047C1">
      <w:pPr>
        <w:pStyle w:val="TOC3"/>
        <w:tabs>
          <w:tab w:val="clear" w:pos="8432"/>
          <w:tab w:val="right" w:leader="dot" w:pos="8931"/>
        </w:tabs>
        <w:rPr>
          <w:rFonts w:ascii="Arial" w:eastAsiaTheme="minorEastAsia" w:hAnsi="Arial" w:cs="Arial"/>
          <w:noProof/>
          <w:szCs w:val="22"/>
          <w:lang w:val="en-AU" w:eastAsia="en-AU"/>
        </w:rPr>
      </w:pPr>
      <w:hyperlink w:anchor="_Toc535479373" w:history="1">
        <w:r w:rsidR="002B5AD6" w:rsidRPr="00591150">
          <w:rPr>
            <w:rStyle w:val="Hyperlink"/>
            <w:rFonts w:ascii="Arial" w:hAnsi="Arial" w:cs="Arial"/>
            <w:noProof/>
            <w:color w:val="auto"/>
          </w:rPr>
          <w:t>Confidence</w:t>
        </w:r>
        <w:r w:rsidR="002B5AD6" w:rsidRPr="00591150">
          <w:rPr>
            <w:rFonts w:ascii="Arial" w:hAnsi="Arial" w:cs="Arial"/>
            <w:noProof/>
            <w:webHidden/>
          </w:rPr>
          <w:tab/>
        </w:r>
        <w:r w:rsidR="002B5AD6" w:rsidRPr="00591150">
          <w:rPr>
            <w:rFonts w:ascii="Arial" w:hAnsi="Arial" w:cs="Arial"/>
            <w:noProof/>
            <w:webHidden/>
          </w:rPr>
          <w:fldChar w:fldCharType="begin"/>
        </w:r>
        <w:r w:rsidR="002B5AD6" w:rsidRPr="00591150">
          <w:rPr>
            <w:rFonts w:ascii="Arial" w:hAnsi="Arial" w:cs="Arial"/>
            <w:noProof/>
            <w:webHidden/>
          </w:rPr>
          <w:instrText xml:space="preserve"> PAGEREF _Toc535479373 \h </w:instrText>
        </w:r>
        <w:r w:rsidR="002B5AD6" w:rsidRPr="00591150">
          <w:rPr>
            <w:rFonts w:ascii="Arial" w:hAnsi="Arial" w:cs="Arial"/>
            <w:noProof/>
            <w:webHidden/>
          </w:rPr>
        </w:r>
        <w:r w:rsidR="002B5AD6" w:rsidRPr="00591150">
          <w:rPr>
            <w:rFonts w:ascii="Arial" w:hAnsi="Arial" w:cs="Arial"/>
            <w:noProof/>
            <w:webHidden/>
          </w:rPr>
          <w:fldChar w:fldCharType="separate"/>
        </w:r>
        <w:r w:rsidR="00FE2655">
          <w:rPr>
            <w:rFonts w:ascii="Arial" w:hAnsi="Arial" w:cs="Arial"/>
            <w:noProof/>
            <w:webHidden/>
          </w:rPr>
          <w:t>10</w:t>
        </w:r>
        <w:r w:rsidR="002B5AD6" w:rsidRPr="00591150">
          <w:rPr>
            <w:rFonts w:ascii="Arial" w:hAnsi="Arial" w:cs="Arial"/>
            <w:noProof/>
            <w:webHidden/>
          </w:rPr>
          <w:fldChar w:fldCharType="end"/>
        </w:r>
      </w:hyperlink>
    </w:p>
    <w:p w14:paraId="74E3DEB9" w14:textId="148CE1B3" w:rsidR="002B5AD6" w:rsidRPr="00591150" w:rsidRDefault="00127514" w:rsidP="005047C1">
      <w:pPr>
        <w:pStyle w:val="TOC3"/>
        <w:tabs>
          <w:tab w:val="clear" w:pos="8432"/>
          <w:tab w:val="right" w:leader="dot" w:pos="8931"/>
        </w:tabs>
        <w:rPr>
          <w:rFonts w:ascii="Arial" w:eastAsiaTheme="minorEastAsia" w:hAnsi="Arial" w:cs="Arial"/>
          <w:noProof/>
          <w:szCs w:val="22"/>
          <w:lang w:val="en-AU" w:eastAsia="en-AU"/>
        </w:rPr>
      </w:pPr>
      <w:hyperlink w:anchor="_Toc535479374" w:history="1">
        <w:r w:rsidR="002B5AD6" w:rsidRPr="00591150">
          <w:rPr>
            <w:rStyle w:val="Hyperlink"/>
            <w:rFonts w:ascii="Arial" w:hAnsi="Arial" w:cs="Arial"/>
            <w:noProof/>
            <w:color w:val="auto"/>
          </w:rPr>
          <w:t>Risks</w:t>
        </w:r>
        <w:r w:rsidR="002B5AD6" w:rsidRPr="00591150">
          <w:rPr>
            <w:rFonts w:ascii="Arial" w:hAnsi="Arial" w:cs="Arial"/>
            <w:noProof/>
            <w:webHidden/>
          </w:rPr>
          <w:tab/>
        </w:r>
        <w:r w:rsidR="002B5AD6" w:rsidRPr="00591150">
          <w:rPr>
            <w:rFonts w:ascii="Arial" w:hAnsi="Arial" w:cs="Arial"/>
            <w:noProof/>
            <w:webHidden/>
          </w:rPr>
          <w:fldChar w:fldCharType="begin"/>
        </w:r>
        <w:r w:rsidR="002B5AD6" w:rsidRPr="00591150">
          <w:rPr>
            <w:rFonts w:ascii="Arial" w:hAnsi="Arial" w:cs="Arial"/>
            <w:noProof/>
            <w:webHidden/>
          </w:rPr>
          <w:instrText xml:space="preserve"> PAGEREF _Toc535479374 \h </w:instrText>
        </w:r>
        <w:r w:rsidR="002B5AD6" w:rsidRPr="00591150">
          <w:rPr>
            <w:rFonts w:ascii="Arial" w:hAnsi="Arial" w:cs="Arial"/>
            <w:noProof/>
            <w:webHidden/>
          </w:rPr>
        </w:r>
        <w:r w:rsidR="002B5AD6" w:rsidRPr="00591150">
          <w:rPr>
            <w:rFonts w:ascii="Arial" w:hAnsi="Arial" w:cs="Arial"/>
            <w:noProof/>
            <w:webHidden/>
          </w:rPr>
          <w:fldChar w:fldCharType="separate"/>
        </w:r>
        <w:r w:rsidR="00FE2655">
          <w:rPr>
            <w:rFonts w:ascii="Arial" w:hAnsi="Arial" w:cs="Arial"/>
            <w:noProof/>
            <w:webHidden/>
          </w:rPr>
          <w:t>11</w:t>
        </w:r>
        <w:r w:rsidR="002B5AD6" w:rsidRPr="00591150">
          <w:rPr>
            <w:rFonts w:ascii="Arial" w:hAnsi="Arial" w:cs="Arial"/>
            <w:noProof/>
            <w:webHidden/>
          </w:rPr>
          <w:fldChar w:fldCharType="end"/>
        </w:r>
      </w:hyperlink>
    </w:p>
    <w:p w14:paraId="64E44615" w14:textId="5A671A0B" w:rsidR="002B5AD6" w:rsidRPr="00591150" w:rsidRDefault="00127514" w:rsidP="005047C1">
      <w:pPr>
        <w:pStyle w:val="TOC2"/>
        <w:rPr>
          <w:rFonts w:ascii="Arial" w:eastAsiaTheme="minorEastAsia" w:hAnsi="Arial" w:cs="Arial"/>
          <w:noProof/>
          <w:szCs w:val="22"/>
          <w:lang w:val="en-AU" w:eastAsia="en-AU"/>
        </w:rPr>
      </w:pPr>
      <w:hyperlink w:anchor="_Toc535479375" w:history="1">
        <w:r w:rsidR="002B5AD6" w:rsidRPr="00591150">
          <w:rPr>
            <w:rStyle w:val="Hyperlink"/>
            <w:rFonts w:ascii="Arial" w:hAnsi="Arial" w:cs="Arial"/>
            <w:noProof/>
            <w:color w:val="auto"/>
          </w:rPr>
          <w:t>Aggregation of scores</w:t>
        </w:r>
        <w:r w:rsidR="002B5AD6" w:rsidRPr="00591150">
          <w:rPr>
            <w:rFonts w:ascii="Arial" w:hAnsi="Arial" w:cs="Arial"/>
            <w:noProof/>
            <w:webHidden/>
          </w:rPr>
          <w:tab/>
        </w:r>
        <w:r w:rsidR="002B5AD6" w:rsidRPr="00591150">
          <w:rPr>
            <w:rFonts w:ascii="Arial" w:hAnsi="Arial" w:cs="Arial"/>
            <w:noProof/>
            <w:webHidden/>
          </w:rPr>
          <w:fldChar w:fldCharType="begin"/>
        </w:r>
        <w:r w:rsidR="002B5AD6" w:rsidRPr="00591150">
          <w:rPr>
            <w:rFonts w:ascii="Arial" w:hAnsi="Arial" w:cs="Arial"/>
            <w:noProof/>
            <w:webHidden/>
          </w:rPr>
          <w:instrText xml:space="preserve"> PAGEREF _Toc535479375 \h </w:instrText>
        </w:r>
        <w:r w:rsidR="002B5AD6" w:rsidRPr="00591150">
          <w:rPr>
            <w:rFonts w:ascii="Arial" w:hAnsi="Arial" w:cs="Arial"/>
            <w:noProof/>
            <w:webHidden/>
          </w:rPr>
        </w:r>
        <w:r w:rsidR="002B5AD6" w:rsidRPr="00591150">
          <w:rPr>
            <w:rFonts w:ascii="Arial" w:hAnsi="Arial" w:cs="Arial"/>
            <w:noProof/>
            <w:webHidden/>
          </w:rPr>
          <w:fldChar w:fldCharType="separate"/>
        </w:r>
        <w:r w:rsidR="00FE2655">
          <w:rPr>
            <w:rFonts w:ascii="Arial" w:hAnsi="Arial" w:cs="Arial"/>
            <w:noProof/>
            <w:webHidden/>
          </w:rPr>
          <w:t>11</w:t>
        </w:r>
        <w:r w:rsidR="002B5AD6" w:rsidRPr="00591150">
          <w:rPr>
            <w:rFonts w:ascii="Arial" w:hAnsi="Arial" w:cs="Arial"/>
            <w:noProof/>
            <w:webHidden/>
          </w:rPr>
          <w:fldChar w:fldCharType="end"/>
        </w:r>
      </w:hyperlink>
    </w:p>
    <w:p w14:paraId="24617C9B" w14:textId="15F4AA78" w:rsidR="002B5AD6" w:rsidRPr="00591150" w:rsidRDefault="00127514" w:rsidP="005047C1">
      <w:pPr>
        <w:pStyle w:val="TOC3"/>
        <w:tabs>
          <w:tab w:val="clear" w:pos="8432"/>
          <w:tab w:val="right" w:leader="dot" w:pos="8931"/>
        </w:tabs>
        <w:rPr>
          <w:rFonts w:ascii="Arial" w:eastAsiaTheme="minorEastAsia" w:hAnsi="Arial" w:cs="Arial"/>
          <w:noProof/>
          <w:szCs w:val="22"/>
          <w:lang w:val="en-AU" w:eastAsia="en-AU"/>
        </w:rPr>
      </w:pPr>
      <w:hyperlink w:anchor="_Toc535479376" w:history="1">
        <w:r w:rsidR="002B5AD6" w:rsidRPr="00591150">
          <w:rPr>
            <w:rStyle w:val="Hyperlink"/>
            <w:rFonts w:ascii="Arial" w:hAnsi="Arial" w:cs="Arial"/>
            <w:noProof/>
            <w:color w:val="auto"/>
          </w:rPr>
          <w:t>Individual components</w:t>
        </w:r>
        <w:r w:rsidR="002B5AD6" w:rsidRPr="00591150">
          <w:rPr>
            <w:rFonts w:ascii="Arial" w:hAnsi="Arial" w:cs="Arial"/>
            <w:noProof/>
            <w:webHidden/>
          </w:rPr>
          <w:tab/>
        </w:r>
        <w:r w:rsidR="002B5AD6" w:rsidRPr="00591150">
          <w:rPr>
            <w:rFonts w:ascii="Arial" w:hAnsi="Arial" w:cs="Arial"/>
            <w:noProof/>
            <w:webHidden/>
          </w:rPr>
          <w:fldChar w:fldCharType="begin"/>
        </w:r>
        <w:r w:rsidR="002B5AD6" w:rsidRPr="00591150">
          <w:rPr>
            <w:rFonts w:ascii="Arial" w:hAnsi="Arial" w:cs="Arial"/>
            <w:noProof/>
            <w:webHidden/>
          </w:rPr>
          <w:instrText xml:space="preserve"> PAGEREF _Toc535479376 \h </w:instrText>
        </w:r>
        <w:r w:rsidR="002B5AD6" w:rsidRPr="00591150">
          <w:rPr>
            <w:rFonts w:ascii="Arial" w:hAnsi="Arial" w:cs="Arial"/>
            <w:noProof/>
            <w:webHidden/>
          </w:rPr>
        </w:r>
        <w:r w:rsidR="002B5AD6" w:rsidRPr="00591150">
          <w:rPr>
            <w:rFonts w:ascii="Arial" w:hAnsi="Arial" w:cs="Arial"/>
            <w:noProof/>
            <w:webHidden/>
          </w:rPr>
          <w:fldChar w:fldCharType="separate"/>
        </w:r>
        <w:r w:rsidR="00FE2655">
          <w:rPr>
            <w:rFonts w:ascii="Arial" w:hAnsi="Arial" w:cs="Arial"/>
            <w:noProof/>
            <w:webHidden/>
          </w:rPr>
          <w:t>11</w:t>
        </w:r>
        <w:r w:rsidR="002B5AD6" w:rsidRPr="00591150">
          <w:rPr>
            <w:rFonts w:ascii="Arial" w:hAnsi="Arial" w:cs="Arial"/>
            <w:noProof/>
            <w:webHidden/>
          </w:rPr>
          <w:fldChar w:fldCharType="end"/>
        </w:r>
      </w:hyperlink>
    </w:p>
    <w:p w14:paraId="4AF60C24" w14:textId="380F8E1C" w:rsidR="002B5AD6" w:rsidRPr="00591150" w:rsidRDefault="00127514" w:rsidP="005047C1">
      <w:pPr>
        <w:pStyle w:val="TOC3"/>
        <w:tabs>
          <w:tab w:val="clear" w:pos="8432"/>
          <w:tab w:val="right" w:leader="dot" w:pos="8931"/>
        </w:tabs>
        <w:rPr>
          <w:rFonts w:ascii="Arial" w:eastAsiaTheme="minorEastAsia" w:hAnsi="Arial" w:cs="Arial"/>
          <w:noProof/>
          <w:szCs w:val="22"/>
          <w:lang w:val="en-AU" w:eastAsia="en-AU"/>
        </w:rPr>
      </w:pPr>
      <w:hyperlink w:anchor="_Toc535479377" w:history="1">
        <w:r w:rsidR="002B5AD6" w:rsidRPr="00591150">
          <w:rPr>
            <w:rStyle w:val="Hyperlink"/>
            <w:rFonts w:ascii="Arial" w:hAnsi="Arial" w:cs="Arial"/>
            <w:noProof/>
            <w:color w:val="auto"/>
          </w:rPr>
          <w:t>Aggregation of components</w:t>
        </w:r>
        <w:r w:rsidR="002B5AD6" w:rsidRPr="00591150">
          <w:rPr>
            <w:rFonts w:ascii="Arial" w:hAnsi="Arial" w:cs="Arial"/>
            <w:noProof/>
            <w:webHidden/>
          </w:rPr>
          <w:tab/>
        </w:r>
        <w:r w:rsidR="002B5AD6" w:rsidRPr="00591150">
          <w:rPr>
            <w:rFonts w:ascii="Arial" w:hAnsi="Arial" w:cs="Arial"/>
            <w:noProof/>
            <w:webHidden/>
          </w:rPr>
          <w:fldChar w:fldCharType="begin"/>
        </w:r>
        <w:r w:rsidR="002B5AD6" w:rsidRPr="00591150">
          <w:rPr>
            <w:rFonts w:ascii="Arial" w:hAnsi="Arial" w:cs="Arial"/>
            <w:noProof/>
            <w:webHidden/>
          </w:rPr>
          <w:instrText xml:space="preserve"> PAGEREF _Toc535479377 \h </w:instrText>
        </w:r>
        <w:r w:rsidR="002B5AD6" w:rsidRPr="00591150">
          <w:rPr>
            <w:rFonts w:ascii="Arial" w:hAnsi="Arial" w:cs="Arial"/>
            <w:noProof/>
            <w:webHidden/>
          </w:rPr>
        </w:r>
        <w:r w:rsidR="002B5AD6" w:rsidRPr="00591150">
          <w:rPr>
            <w:rFonts w:ascii="Arial" w:hAnsi="Arial" w:cs="Arial"/>
            <w:noProof/>
            <w:webHidden/>
          </w:rPr>
          <w:fldChar w:fldCharType="separate"/>
        </w:r>
        <w:r w:rsidR="00FE2655">
          <w:rPr>
            <w:rFonts w:ascii="Arial" w:hAnsi="Arial" w:cs="Arial"/>
            <w:noProof/>
            <w:webHidden/>
          </w:rPr>
          <w:t>12</w:t>
        </w:r>
        <w:r w:rsidR="002B5AD6" w:rsidRPr="00591150">
          <w:rPr>
            <w:rFonts w:ascii="Arial" w:hAnsi="Arial" w:cs="Arial"/>
            <w:noProof/>
            <w:webHidden/>
          </w:rPr>
          <w:fldChar w:fldCharType="end"/>
        </w:r>
      </w:hyperlink>
    </w:p>
    <w:p w14:paraId="5C3CA601" w14:textId="66AF05D1" w:rsidR="002B5AD6" w:rsidRPr="00591150" w:rsidRDefault="00127514" w:rsidP="005047C1">
      <w:pPr>
        <w:pStyle w:val="TOC2"/>
        <w:rPr>
          <w:rFonts w:ascii="Arial" w:eastAsiaTheme="minorEastAsia" w:hAnsi="Arial" w:cs="Arial"/>
          <w:noProof/>
          <w:szCs w:val="22"/>
          <w:lang w:val="en-AU" w:eastAsia="en-AU"/>
        </w:rPr>
      </w:pPr>
      <w:hyperlink w:anchor="_Toc535479378" w:history="1">
        <w:r w:rsidR="002B5AD6" w:rsidRPr="00591150">
          <w:rPr>
            <w:rStyle w:val="Hyperlink"/>
            <w:rFonts w:ascii="Arial" w:hAnsi="Arial" w:cs="Arial"/>
            <w:noProof/>
            <w:color w:val="auto"/>
          </w:rPr>
          <w:t>Grading criteria statements</w:t>
        </w:r>
        <w:r w:rsidR="002B5AD6" w:rsidRPr="00591150">
          <w:rPr>
            <w:rFonts w:ascii="Arial" w:hAnsi="Arial" w:cs="Arial"/>
            <w:noProof/>
            <w:webHidden/>
          </w:rPr>
          <w:tab/>
        </w:r>
        <w:r w:rsidR="002B5AD6" w:rsidRPr="00591150">
          <w:rPr>
            <w:rFonts w:ascii="Arial" w:hAnsi="Arial" w:cs="Arial"/>
            <w:noProof/>
            <w:webHidden/>
          </w:rPr>
          <w:fldChar w:fldCharType="begin"/>
        </w:r>
        <w:r w:rsidR="002B5AD6" w:rsidRPr="00591150">
          <w:rPr>
            <w:rFonts w:ascii="Arial" w:hAnsi="Arial" w:cs="Arial"/>
            <w:noProof/>
            <w:webHidden/>
          </w:rPr>
          <w:instrText xml:space="preserve"> PAGEREF _Toc535479378 \h </w:instrText>
        </w:r>
        <w:r w:rsidR="002B5AD6" w:rsidRPr="00591150">
          <w:rPr>
            <w:rFonts w:ascii="Arial" w:hAnsi="Arial" w:cs="Arial"/>
            <w:noProof/>
            <w:webHidden/>
          </w:rPr>
        </w:r>
        <w:r w:rsidR="002B5AD6" w:rsidRPr="00591150">
          <w:rPr>
            <w:rFonts w:ascii="Arial" w:hAnsi="Arial" w:cs="Arial"/>
            <w:noProof/>
            <w:webHidden/>
          </w:rPr>
          <w:fldChar w:fldCharType="separate"/>
        </w:r>
        <w:r w:rsidR="00FE2655">
          <w:rPr>
            <w:rFonts w:ascii="Arial" w:hAnsi="Arial" w:cs="Arial"/>
            <w:noProof/>
            <w:webHidden/>
          </w:rPr>
          <w:t>12</w:t>
        </w:r>
        <w:r w:rsidR="002B5AD6" w:rsidRPr="00591150">
          <w:rPr>
            <w:rFonts w:ascii="Arial" w:hAnsi="Arial" w:cs="Arial"/>
            <w:noProof/>
            <w:webHidden/>
          </w:rPr>
          <w:fldChar w:fldCharType="end"/>
        </w:r>
      </w:hyperlink>
    </w:p>
    <w:p w14:paraId="1DB967E8" w14:textId="1C2C206D" w:rsidR="002B5AD6" w:rsidRPr="00591150" w:rsidRDefault="00127514" w:rsidP="005047C1">
      <w:pPr>
        <w:pStyle w:val="TOC3"/>
        <w:tabs>
          <w:tab w:val="clear" w:pos="8432"/>
          <w:tab w:val="right" w:leader="dot" w:pos="8931"/>
        </w:tabs>
        <w:rPr>
          <w:rFonts w:ascii="Arial" w:eastAsiaTheme="minorEastAsia" w:hAnsi="Arial" w:cs="Arial"/>
          <w:noProof/>
          <w:szCs w:val="22"/>
          <w:lang w:val="en-AU" w:eastAsia="en-AU"/>
        </w:rPr>
      </w:pPr>
      <w:hyperlink w:anchor="_Toc535479379" w:history="1">
        <w:r w:rsidR="002B5AD6" w:rsidRPr="00591150">
          <w:rPr>
            <w:rStyle w:val="Hyperlink"/>
            <w:rFonts w:ascii="Arial" w:hAnsi="Arial" w:cs="Arial"/>
            <w:noProof/>
            <w:color w:val="auto"/>
          </w:rPr>
          <w:t>Benchmarks</w:t>
        </w:r>
        <w:r w:rsidR="002B5AD6" w:rsidRPr="00591150">
          <w:rPr>
            <w:rFonts w:ascii="Arial" w:hAnsi="Arial" w:cs="Arial"/>
            <w:noProof/>
            <w:webHidden/>
          </w:rPr>
          <w:tab/>
        </w:r>
        <w:r w:rsidR="002B5AD6" w:rsidRPr="00591150">
          <w:rPr>
            <w:rFonts w:ascii="Arial" w:hAnsi="Arial" w:cs="Arial"/>
            <w:noProof/>
            <w:webHidden/>
          </w:rPr>
          <w:fldChar w:fldCharType="begin"/>
        </w:r>
        <w:r w:rsidR="002B5AD6" w:rsidRPr="00591150">
          <w:rPr>
            <w:rFonts w:ascii="Arial" w:hAnsi="Arial" w:cs="Arial"/>
            <w:noProof/>
            <w:webHidden/>
          </w:rPr>
          <w:instrText xml:space="preserve"> PAGEREF _Toc535479379 \h </w:instrText>
        </w:r>
        <w:r w:rsidR="002B5AD6" w:rsidRPr="00591150">
          <w:rPr>
            <w:rFonts w:ascii="Arial" w:hAnsi="Arial" w:cs="Arial"/>
            <w:noProof/>
            <w:webHidden/>
          </w:rPr>
        </w:r>
        <w:r w:rsidR="002B5AD6" w:rsidRPr="00591150">
          <w:rPr>
            <w:rFonts w:ascii="Arial" w:hAnsi="Arial" w:cs="Arial"/>
            <w:noProof/>
            <w:webHidden/>
          </w:rPr>
          <w:fldChar w:fldCharType="separate"/>
        </w:r>
        <w:r w:rsidR="00FE2655">
          <w:rPr>
            <w:rFonts w:ascii="Arial" w:hAnsi="Arial" w:cs="Arial"/>
            <w:noProof/>
            <w:webHidden/>
          </w:rPr>
          <w:t>12</w:t>
        </w:r>
        <w:r w:rsidR="002B5AD6" w:rsidRPr="00591150">
          <w:rPr>
            <w:rFonts w:ascii="Arial" w:hAnsi="Arial" w:cs="Arial"/>
            <w:noProof/>
            <w:webHidden/>
          </w:rPr>
          <w:fldChar w:fldCharType="end"/>
        </w:r>
      </w:hyperlink>
    </w:p>
    <w:p w14:paraId="6CD3E634" w14:textId="58423809" w:rsidR="002B5AD6" w:rsidRPr="00591150" w:rsidRDefault="00127514" w:rsidP="005047C1">
      <w:pPr>
        <w:pStyle w:val="TOC2"/>
        <w:rPr>
          <w:rFonts w:ascii="Arial" w:eastAsiaTheme="minorEastAsia" w:hAnsi="Arial" w:cs="Arial"/>
          <w:noProof/>
          <w:szCs w:val="22"/>
          <w:lang w:val="en-AU" w:eastAsia="en-AU"/>
        </w:rPr>
      </w:pPr>
      <w:hyperlink w:anchor="_Toc535479380" w:history="1">
        <w:r w:rsidR="002B5AD6" w:rsidRPr="00591150">
          <w:rPr>
            <w:rStyle w:val="Hyperlink"/>
            <w:rFonts w:ascii="Arial" w:hAnsi="Arial" w:cs="Arial"/>
            <w:noProof/>
            <w:color w:val="auto"/>
          </w:rPr>
          <w:t>Elicitation bias</w:t>
        </w:r>
        <w:r w:rsidR="002B5AD6" w:rsidRPr="00591150">
          <w:rPr>
            <w:rFonts w:ascii="Arial" w:hAnsi="Arial" w:cs="Arial"/>
            <w:noProof/>
            <w:webHidden/>
          </w:rPr>
          <w:tab/>
        </w:r>
        <w:r w:rsidR="002B5AD6" w:rsidRPr="00591150">
          <w:rPr>
            <w:rFonts w:ascii="Arial" w:hAnsi="Arial" w:cs="Arial"/>
            <w:noProof/>
            <w:webHidden/>
          </w:rPr>
          <w:fldChar w:fldCharType="begin"/>
        </w:r>
        <w:r w:rsidR="002B5AD6" w:rsidRPr="00591150">
          <w:rPr>
            <w:rFonts w:ascii="Arial" w:hAnsi="Arial" w:cs="Arial"/>
            <w:noProof/>
            <w:webHidden/>
          </w:rPr>
          <w:instrText xml:space="preserve"> PAGEREF _Toc535479380 \h </w:instrText>
        </w:r>
        <w:r w:rsidR="002B5AD6" w:rsidRPr="00591150">
          <w:rPr>
            <w:rFonts w:ascii="Arial" w:hAnsi="Arial" w:cs="Arial"/>
            <w:noProof/>
            <w:webHidden/>
          </w:rPr>
        </w:r>
        <w:r w:rsidR="002B5AD6" w:rsidRPr="00591150">
          <w:rPr>
            <w:rFonts w:ascii="Arial" w:hAnsi="Arial" w:cs="Arial"/>
            <w:noProof/>
            <w:webHidden/>
          </w:rPr>
          <w:fldChar w:fldCharType="separate"/>
        </w:r>
        <w:r w:rsidR="00FE2655">
          <w:rPr>
            <w:rFonts w:ascii="Arial" w:hAnsi="Arial" w:cs="Arial"/>
            <w:noProof/>
            <w:webHidden/>
          </w:rPr>
          <w:t>13</w:t>
        </w:r>
        <w:r w:rsidR="002B5AD6" w:rsidRPr="00591150">
          <w:rPr>
            <w:rFonts w:ascii="Arial" w:hAnsi="Arial" w:cs="Arial"/>
            <w:noProof/>
            <w:webHidden/>
          </w:rPr>
          <w:fldChar w:fldCharType="end"/>
        </w:r>
      </w:hyperlink>
    </w:p>
    <w:p w14:paraId="18333834" w14:textId="04A565E1" w:rsidR="002B5AD6" w:rsidRPr="00591150" w:rsidRDefault="00127514" w:rsidP="005047C1">
      <w:pPr>
        <w:pStyle w:val="TOC1"/>
        <w:tabs>
          <w:tab w:val="clear" w:pos="8432"/>
          <w:tab w:val="right" w:leader="dot" w:pos="8931"/>
        </w:tabs>
        <w:rPr>
          <w:rFonts w:eastAsiaTheme="minorEastAsia" w:cs="Arial"/>
          <w:noProof/>
          <w:szCs w:val="22"/>
          <w:lang w:val="en-AU" w:eastAsia="en-AU"/>
        </w:rPr>
      </w:pPr>
      <w:hyperlink w:anchor="_Toc535479381" w:history="1">
        <w:r w:rsidR="002B5AD6" w:rsidRPr="00591150">
          <w:rPr>
            <w:rStyle w:val="Hyperlink"/>
            <w:rFonts w:cs="Arial"/>
            <w:noProof/>
            <w:color w:val="auto"/>
          </w:rPr>
          <w:t>Recognition and use of information</w:t>
        </w:r>
        <w:r w:rsidR="002B5AD6" w:rsidRPr="00591150">
          <w:rPr>
            <w:rFonts w:cs="Arial"/>
            <w:noProof/>
            <w:webHidden/>
          </w:rPr>
          <w:tab/>
        </w:r>
        <w:r w:rsidR="002B5AD6" w:rsidRPr="00591150">
          <w:rPr>
            <w:rFonts w:cs="Arial"/>
            <w:noProof/>
            <w:webHidden/>
          </w:rPr>
          <w:fldChar w:fldCharType="begin"/>
        </w:r>
        <w:r w:rsidR="002B5AD6" w:rsidRPr="00591150">
          <w:rPr>
            <w:rFonts w:cs="Arial"/>
            <w:noProof/>
            <w:webHidden/>
          </w:rPr>
          <w:instrText xml:space="preserve"> PAGEREF _Toc535479381 \h </w:instrText>
        </w:r>
        <w:r w:rsidR="002B5AD6" w:rsidRPr="00591150">
          <w:rPr>
            <w:rFonts w:cs="Arial"/>
            <w:noProof/>
            <w:webHidden/>
          </w:rPr>
        </w:r>
        <w:r w:rsidR="002B5AD6" w:rsidRPr="00591150">
          <w:rPr>
            <w:rFonts w:cs="Arial"/>
            <w:noProof/>
            <w:webHidden/>
          </w:rPr>
          <w:fldChar w:fldCharType="separate"/>
        </w:r>
        <w:r w:rsidR="00FE2655">
          <w:rPr>
            <w:rFonts w:cs="Arial"/>
            <w:noProof/>
            <w:webHidden/>
          </w:rPr>
          <w:t>13</w:t>
        </w:r>
        <w:r w:rsidR="002B5AD6" w:rsidRPr="00591150">
          <w:rPr>
            <w:rFonts w:cs="Arial"/>
            <w:noProof/>
            <w:webHidden/>
          </w:rPr>
          <w:fldChar w:fldCharType="end"/>
        </w:r>
      </w:hyperlink>
    </w:p>
    <w:p w14:paraId="7FFFD829" w14:textId="7AD9C04E" w:rsidR="002B5AD6" w:rsidRPr="00591150" w:rsidRDefault="00127514" w:rsidP="005047C1">
      <w:pPr>
        <w:pStyle w:val="TOC1"/>
        <w:tabs>
          <w:tab w:val="clear" w:pos="8432"/>
          <w:tab w:val="right" w:leader="dot" w:pos="8931"/>
        </w:tabs>
        <w:rPr>
          <w:rFonts w:eastAsiaTheme="minorEastAsia" w:cs="Arial"/>
          <w:noProof/>
          <w:szCs w:val="22"/>
          <w:lang w:val="en-AU" w:eastAsia="en-AU"/>
        </w:rPr>
      </w:pPr>
      <w:hyperlink w:anchor="_Toc535479382" w:history="1">
        <w:r w:rsidR="002B5AD6" w:rsidRPr="00591150">
          <w:rPr>
            <w:rStyle w:val="Hyperlink"/>
            <w:rFonts w:cs="Arial"/>
            <w:noProof/>
            <w:color w:val="auto"/>
          </w:rPr>
          <w:t>Workshop outcomes</w:t>
        </w:r>
        <w:r w:rsidR="002B5AD6" w:rsidRPr="00591150">
          <w:rPr>
            <w:rFonts w:cs="Arial"/>
            <w:noProof/>
            <w:webHidden/>
          </w:rPr>
          <w:tab/>
        </w:r>
        <w:r w:rsidR="002B5AD6" w:rsidRPr="00591150">
          <w:rPr>
            <w:rFonts w:cs="Arial"/>
            <w:noProof/>
            <w:webHidden/>
          </w:rPr>
          <w:fldChar w:fldCharType="begin"/>
        </w:r>
        <w:r w:rsidR="002B5AD6" w:rsidRPr="00591150">
          <w:rPr>
            <w:rFonts w:cs="Arial"/>
            <w:noProof/>
            <w:webHidden/>
          </w:rPr>
          <w:instrText xml:space="preserve"> PAGEREF _Toc535479382 \h </w:instrText>
        </w:r>
        <w:r w:rsidR="002B5AD6" w:rsidRPr="00591150">
          <w:rPr>
            <w:rFonts w:cs="Arial"/>
            <w:noProof/>
            <w:webHidden/>
          </w:rPr>
        </w:r>
        <w:r w:rsidR="002B5AD6" w:rsidRPr="00591150">
          <w:rPr>
            <w:rFonts w:cs="Arial"/>
            <w:noProof/>
            <w:webHidden/>
          </w:rPr>
          <w:fldChar w:fldCharType="separate"/>
        </w:r>
        <w:r w:rsidR="00FE2655">
          <w:rPr>
            <w:rFonts w:cs="Arial"/>
            <w:noProof/>
            <w:webHidden/>
          </w:rPr>
          <w:t>13</w:t>
        </w:r>
        <w:r w:rsidR="002B5AD6" w:rsidRPr="00591150">
          <w:rPr>
            <w:rFonts w:cs="Arial"/>
            <w:noProof/>
            <w:webHidden/>
          </w:rPr>
          <w:fldChar w:fldCharType="end"/>
        </w:r>
      </w:hyperlink>
    </w:p>
    <w:p w14:paraId="1514A2B8" w14:textId="141C7974" w:rsidR="002B5AD6" w:rsidRPr="00591150" w:rsidRDefault="00127514" w:rsidP="005047C1">
      <w:pPr>
        <w:pStyle w:val="TOC2"/>
        <w:rPr>
          <w:rFonts w:ascii="Arial" w:eastAsiaTheme="minorEastAsia" w:hAnsi="Arial" w:cs="Arial"/>
          <w:noProof/>
          <w:szCs w:val="22"/>
          <w:lang w:val="en-AU" w:eastAsia="en-AU"/>
        </w:rPr>
      </w:pPr>
      <w:hyperlink w:anchor="_Toc535479383" w:history="1">
        <w:r w:rsidR="002B5AD6" w:rsidRPr="00591150">
          <w:rPr>
            <w:rStyle w:val="Hyperlink"/>
            <w:rFonts w:ascii="Arial" w:hAnsi="Arial" w:cs="Arial"/>
            <w:noProof/>
            <w:color w:val="auto"/>
          </w:rPr>
          <w:t>Summary and overview</w:t>
        </w:r>
        <w:r w:rsidR="002B5AD6" w:rsidRPr="00591150">
          <w:rPr>
            <w:rFonts w:ascii="Arial" w:hAnsi="Arial" w:cs="Arial"/>
            <w:noProof/>
            <w:webHidden/>
          </w:rPr>
          <w:tab/>
        </w:r>
        <w:r w:rsidR="002B5AD6" w:rsidRPr="00591150">
          <w:rPr>
            <w:rFonts w:ascii="Arial" w:hAnsi="Arial" w:cs="Arial"/>
            <w:noProof/>
            <w:webHidden/>
          </w:rPr>
          <w:fldChar w:fldCharType="begin"/>
        </w:r>
        <w:r w:rsidR="002B5AD6" w:rsidRPr="00591150">
          <w:rPr>
            <w:rFonts w:ascii="Arial" w:hAnsi="Arial" w:cs="Arial"/>
            <w:noProof/>
            <w:webHidden/>
          </w:rPr>
          <w:instrText xml:space="preserve"> PAGEREF _Toc535479383 \h </w:instrText>
        </w:r>
        <w:r w:rsidR="002B5AD6" w:rsidRPr="00591150">
          <w:rPr>
            <w:rFonts w:ascii="Arial" w:hAnsi="Arial" w:cs="Arial"/>
            <w:noProof/>
            <w:webHidden/>
          </w:rPr>
        </w:r>
        <w:r w:rsidR="002B5AD6" w:rsidRPr="00591150">
          <w:rPr>
            <w:rFonts w:ascii="Arial" w:hAnsi="Arial" w:cs="Arial"/>
            <w:noProof/>
            <w:webHidden/>
          </w:rPr>
          <w:fldChar w:fldCharType="separate"/>
        </w:r>
        <w:r w:rsidR="00FE2655">
          <w:rPr>
            <w:rFonts w:ascii="Arial" w:hAnsi="Arial" w:cs="Arial"/>
            <w:noProof/>
            <w:webHidden/>
          </w:rPr>
          <w:t>13</w:t>
        </w:r>
        <w:r w:rsidR="002B5AD6" w:rsidRPr="00591150">
          <w:rPr>
            <w:rFonts w:ascii="Arial" w:hAnsi="Arial" w:cs="Arial"/>
            <w:noProof/>
            <w:webHidden/>
          </w:rPr>
          <w:fldChar w:fldCharType="end"/>
        </w:r>
      </w:hyperlink>
    </w:p>
    <w:p w14:paraId="53B33034" w14:textId="038F792F" w:rsidR="002B5AD6" w:rsidRPr="00591150" w:rsidRDefault="00127514" w:rsidP="005047C1">
      <w:pPr>
        <w:pStyle w:val="TOC2"/>
        <w:rPr>
          <w:rFonts w:ascii="Arial" w:eastAsiaTheme="minorEastAsia" w:hAnsi="Arial" w:cs="Arial"/>
          <w:noProof/>
          <w:szCs w:val="22"/>
          <w:lang w:val="en-AU" w:eastAsia="en-AU"/>
        </w:rPr>
      </w:pPr>
      <w:hyperlink w:anchor="_Toc535479384" w:history="1">
        <w:r w:rsidR="002B5AD6" w:rsidRPr="00591150">
          <w:rPr>
            <w:rStyle w:val="Hyperlink"/>
            <w:rFonts w:ascii="Arial" w:hAnsi="Arial" w:cs="Arial"/>
            <w:noProof/>
            <w:color w:val="auto"/>
          </w:rPr>
          <w:t>Overview of summary components</w:t>
        </w:r>
        <w:r w:rsidR="002B5AD6" w:rsidRPr="00591150">
          <w:rPr>
            <w:rFonts w:ascii="Arial" w:hAnsi="Arial" w:cs="Arial"/>
            <w:noProof/>
            <w:webHidden/>
          </w:rPr>
          <w:tab/>
        </w:r>
        <w:r w:rsidR="002B5AD6" w:rsidRPr="00591150">
          <w:rPr>
            <w:rFonts w:ascii="Arial" w:hAnsi="Arial" w:cs="Arial"/>
            <w:noProof/>
            <w:webHidden/>
          </w:rPr>
          <w:fldChar w:fldCharType="begin"/>
        </w:r>
        <w:r w:rsidR="002B5AD6" w:rsidRPr="00591150">
          <w:rPr>
            <w:rFonts w:ascii="Arial" w:hAnsi="Arial" w:cs="Arial"/>
            <w:noProof/>
            <w:webHidden/>
          </w:rPr>
          <w:instrText xml:space="preserve"> PAGEREF _Toc535479384 \h </w:instrText>
        </w:r>
        <w:r w:rsidR="002B5AD6" w:rsidRPr="00591150">
          <w:rPr>
            <w:rFonts w:ascii="Arial" w:hAnsi="Arial" w:cs="Arial"/>
            <w:noProof/>
            <w:webHidden/>
          </w:rPr>
        </w:r>
        <w:r w:rsidR="002B5AD6" w:rsidRPr="00591150">
          <w:rPr>
            <w:rFonts w:ascii="Arial" w:hAnsi="Arial" w:cs="Arial"/>
            <w:noProof/>
            <w:webHidden/>
          </w:rPr>
          <w:fldChar w:fldCharType="separate"/>
        </w:r>
        <w:r w:rsidR="00FE2655">
          <w:rPr>
            <w:rFonts w:ascii="Arial" w:hAnsi="Arial" w:cs="Arial"/>
            <w:noProof/>
            <w:webHidden/>
          </w:rPr>
          <w:t>15</w:t>
        </w:r>
        <w:r w:rsidR="002B5AD6" w:rsidRPr="00591150">
          <w:rPr>
            <w:rFonts w:ascii="Arial" w:hAnsi="Arial" w:cs="Arial"/>
            <w:noProof/>
            <w:webHidden/>
          </w:rPr>
          <w:fldChar w:fldCharType="end"/>
        </w:r>
      </w:hyperlink>
    </w:p>
    <w:p w14:paraId="1C4D200C" w14:textId="60FDFD0E" w:rsidR="002B5AD6" w:rsidRPr="00591150" w:rsidRDefault="00127514" w:rsidP="005047C1">
      <w:pPr>
        <w:pStyle w:val="TOC3"/>
        <w:tabs>
          <w:tab w:val="clear" w:pos="8432"/>
          <w:tab w:val="right" w:leader="dot" w:pos="8931"/>
        </w:tabs>
        <w:rPr>
          <w:rFonts w:ascii="Arial" w:eastAsiaTheme="minorEastAsia" w:hAnsi="Arial" w:cs="Arial"/>
          <w:noProof/>
          <w:szCs w:val="22"/>
          <w:lang w:val="en-AU" w:eastAsia="en-AU"/>
        </w:rPr>
      </w:pPr>
      <w:hyperlink w:anchor="_Toc535479385" w:history="1">
        <w:r w:rsidR="002B5AD6" w:rsidRPr="00591150">
          <w:rPr>
            <w:rStyle w:val="Hyperlink"/>
            <w:rFonts w:ascii="Arial" w:hAnsi="Arial" w:cs="Arial"/>
            <w:noProof/>
            <w:color w:val="auto"/>
          </w:rPr>
          <w:t>Habitats to support species</w:t>
        </w:r>
        <w:r w:rsidR="002B5AD6" w:rsidRPr="00591150">
          <w:rPr>
            <w:rFonts w:ascii="Arial" w:hAnsi="Arial" w:cs="Arial"/>
            <w:noProof/>
            <w:webHidden/>
          </w:rPr>
          <w:tab/>
        </w:r>
        <w:r w:rsidR="002B5AD6" w:rsidRPr="00591150">
          <w:rPr>
            <w:rFonts w:ascii="Arial" w:hAnsi="Arial" w:cs="Arial"/>
            <w:noProof/>
            <w:webHidden/>
          </w:rPr>
          <w:fldChar w:fldCharType="begin"/>
        </w:r>
        <w:r w:rsidR="002B5AD6" w:rsidRPr="00591150">
          <w:rPr>
            <w:rFonts w:ascii="Arial" w:hAnsi="Arial" w:cs="Arial"/>
            <w:noProof/>
            <w:webHidden/>
          </w:rPr>
          <w:instrText xml:space="preserve"> PAGEREF _Toc535479385 \h </w:instrText>
        </w:r>
        <w:r w:rsidR="002B5AD6" w:rsidRPr="00591150">
          <w:rPr>
            <w:rFonts w:ascii="Arial" w:hAnsi="Arial" w:cs="Arial"/>
            <w:noProof/>
            <w:webHidden/>
          </w:rPr>
        </w:r>
        <w:r w:rsidR="002B5AD6" w:rsidRPr="00591150">
          <w:rPr>
            <w:rFonts w:ascii="Arial" w:hAnsi="Arial" w:cs="Arial"/>
            <w:noProof/>
            <w:webHidden/>
          </w:rPr>
          <w:fldChar w:fldCharType="separate"/>
        </w:r>
        <w:r w:rsidR="00FE2655">
          <w:rPr>
            <w:rFonts w:ascii="Arial" w:hAnsi="Arial" w:cs="Arial"/>
            <w:noProof/>
            <w:webHidden/>
          </w:rPr>
          <w:t>15</w:t>
        </w:r>
        <w:r w:rsidR="002B5AD6" w:rsidRPr="00591150">
          <w:rPr>
            <w:rFonts w:ascii="Arial" w:hAnsi="Arial" w:cs="Arial"/>
            <w:noProof/>
            <w:webHidden/>
          </w:rPr>
          <w:fldChar w:fldCharType="end"/>
        </w:r>
      </w:hyperlink>
    </w:p>
    <w:p w14:paraId="55D32814" w14:textId="15EFC293" w:rsidR="002B5AD6" w:rsidRPr="00591150" w:rsidRDefault="00127514" w:rsidP="005047C1">
      <w:pPr>
        <w:pStyle w:val="TOC3"/>
        <w:tabs>
          <w:tab w:val="clear" w:pos="8432"/>
          <w:tab w:val="right" w:leader="dot" w:pos="8931"/>
        </w:tabs>
        <w:rPr>
          <w:rFonts w:ascii="Arial" w:eastAsiaTheme="minorEastAsia" w:hAnsi="Arial" w:cs="Arial"/>
          <w:noProof/>
          <w:szCs w:val="22"/>
          <w:lang w:val="en-AU" w:eastAsia="en-AU"/>
        </w:rPr>
      </w:pPr>
      <w:hyperlink w:anchor="_Toc535479386" w:history="1">
        <w:r w:rsidR="002B5AD6" w:rsidRPr="00591150">
          <w:rPr>
            <w:rStyle w:val="Hyperlink"/>
            <w:rFonts w:ascii="Arial" w:hAnsi="Arial" w:cs="Arial"/>
            <w:noProof/>
            <w:color w:val="auto"/>
          </w:rPr>
          <w:t>Populations of species and groups of species</w:t>
        </w:r>
        <w:r w:rsidR="002B5AD6" w:rsidRPr="00591150">
          <w:rPr>
            <w:rFonts w:ascii="Arial" w:hAnsi="Arial" w:cs="Arial"/>
            <w:noProof/>
            <w:webHidden/>
          </w:rPr>
          <w:tab/>
        </w:r>
        <w:r w:rsidR="002B5AD6" w:rsidRPr="00591150">
          <w:rPr>
            <w:rFonts w:ascii="Arial" w:hAnsi="Arial" w:cs="Arial"/>
            <w:noProof/>
            <w:webHidden/>
          </w:rPr>
          <w:fldChar w:fldCharType="begin"/>
        </w:r>
        <w:r w:rsidR="002B5AD6" w:rsidRPr="00591150">
          <w:rPr>
            <w:rFonts w:ascii="Arial" w:hAnsi="Arial" w:cs="Arial"/>
            <w:noProof/>
            <w:webHidden/>
          </w:rPr>
          <w:instrText xml:space="preserve"> PAGEREF _Toc535479386 \h </w:instrText>
        </w:r>
        <w:r w:rsidR="002B5AD6" w:rsidRPr="00591150">
          <w:rPr>
            <w:rFonts w:ascii="Arial" w:hAnsi="Arial" w:cs="Arial"/>
            <w:noProof/>
            <w:webHidden/>
          </w:rPr>
        </w:r>
        <w:r w:rsidR="002B5AD6" w:rsidRPr="00591150">
          <w:rPr>
            <w:rFonts w:ascii="Arial" w:hAnsi="Arial" w:cs="Arial"/>
            <w:noProof/>
            <w:webHidden/>
          </w:rPr>
          <w:fldChar w:fldCharType="separate"/>
        </w:r>
        <w:r w:rsidR="00FE2655">
          <w:rPr>
            <w:rFonts w:ascii="Arial" w:hAnsi="Arial" w:cs="Arial"/>
            <w:noProof/>
            <w:webHidden/>
          </w:rPr>
          <w:t>16</w:t>
        </w:r>
        <w:r w:rsidR="002B5AD6" w:rsidRPr="00591150">
          <w:rPr>
            <w:rFonts w:ascii="Arial" w:hAnsi="Arial" w:cs="Arial"/>
            <w:noProof/>
            <w:webHidden/>
          </w:rPr>
          <w:fldChar w:fldCharType="end"/>
        </w:r>
      </w:hyperlink>
    </w:p>
    <w:p w14:paraId="20B55831" w14:textId="18D002AE" w:rsidR="002B5AD6" w:rsidRPr="00591150" w:rsidRDefault="00127514" w:rsidP="005047C1">
      <w:pPr>
        <w:pStyle w:val="TOC3"/>
        <w:tabs>
          <w:tab w:val="clear" w:pos="8432"/>
          <w:tab w:val="right" w:leader="dot" w:pos="8931"/>
        </w:tabs>
        <w:rPr>
          <w:rFonts w:ascii="Arial" w:eastAsiaTheme="minorEastAsia" w:hAnsi="Arial" w:cs="Arial"/>
          <w:noProof/>
          <w:szCs w:val="22"/>
          <w:lang w:val="en-AU" w:eastAsia="en-AU"/>
        </w:rPr>
      </w:pPr>
      <w:hyperlink w:anchor="_Toc535479387" w:history="1">
        <w:r w:rsidR="002B5AD6" w:rsidRPr="00591150">
          <w:rPr>
            <w:rStyle w:val="Hyperlink"/>
            <w:rFonts w:ascii="Arial" w:hAnsi="Arial" w:cs="Arial"/>
            <w:noProof/>
            <w:color w:val="auto"/>
          </w:rPr>
          <w:t>Physical processes</w:t>
        </w:r>
        <w:r w:rsidR="002B5AD6" w:rsidRPr="00591150">
          <w:rPr>
            <w:rFonts w:ascii="Arial" w:hAnsi="Arial" w:cs="Arial"/>
            <w:noProof/>
            <w:webHidden/>
          </w:rPr>
          <w:tab/>
        </w:r>
        <w:r w:rsidR="002B5AD6" w:rsidRPr="00591150">
          <w:rPr>
            <w:rFonts w:ascii="Arial" w:hAnsi="Arial" w:cs="Arial"/>
            <w:noProof/>
            <w:webHidden/>
          </w:rPr>
          <w:fldChar w:fldCharType="begin"/>
        </w:r>
        <w:r w:rsidR="002B5AD6" w:rsidRPr="00591150">
          <w:rPr>
            <w:rFonts w:ascii="Arial" w:hAnsi="Arial" w:cs="Arial"/>
            <w:noProof/>
            <w:webHidden/>
          </w:rPr>
          <w:instrText xml:space="preserve"> PAGEREF _Toc535479387 \h </w:instrText>
        </w:r>
        <w:r w:rsidR="002B5AD6" w:rsidRPr="00591150">
          <w:rPr>
            <w:rFonts w:ascii="Arial" w:hAnsi="Arial" w:cs="Arial"/>
            <w:noProof/>
            <w:webHidden/>
          </w:rPr>
        </w:r>
        <w:r w:rsidR="002B5AD6" w:rsidRPr="00591150">
          <w:rPr>
            <w:rFonts w:ascii="Arial" w:hAnsi="Arial" w:cs="Arial"/>
            <w:noProof/>
            <w:webHidden/>
          </w:rPr>
          <w:fldChar w:fldCharType="separate"/>
        </w:r>
        <w:r w:rsidR="00FE2655">
          <w:rPr>
            <w:rFonts w:ascii="Arial" w:hAnsi="Arial" w:cs="Arial"/>
            <w:noProof/>
            <w:webHidden/>
          </w:rPr>
          <w:t>17</w:t>
        </w:r>
        <w:r w:rsidR="002B5AD6" w:rsidRPr="00591150">
          <w:rPr>
            <w:rFonts w:ascii="Arial" w:hAnsi="Arial" w:cs="Arial"/>
            <w:noProof/>
            <w:webHidden/>
          </w:rPr>
          <w:fldChar w:fldCharType="end"/>
        </w:r>
      </w:hyperlink>
    </w:p>
    <w:p w14:paraId="680509DE" w14:textId="44D70CD3" w:rsidR="002B5AD6" w:rsidRPr="00591150" w:rsidRDefault="00127514" w:rsidP="005047C1">
      <w:pPr>
        <w:pStyle w:val="TOC3"/>
        <w:tabs>
          <w:tab w:val="clear" w:pos="8432"/>
          <w:tab w:val="right" w:leader="dot" w:pos="8931"/>
        </w:tabs>
        <w:rPr>
          <w:rFonts w:ascii="Arial" w:eastAsiaTheme="minorEastAsia" w:hAnsi="Arial" w:cs="Arial"/>
          <w:noProof/>
          <w:szCs w:val="22"/>
          <w:lang w:val="en-AU" w:eastAsia="en-AU"/>
        </w:rPr>
      </w:pPr>
      <w:hyperlink w:anchor="_Toc535479388" w:history="1">
        <w:r w:rsidR="002B5AD6" w:rsidRPr="00591150">
          <w:rPr>
            <w:rStyle w:val="Hyperlink"/>
            <w:rFonts w:ascii="Arial" w:hAnsi="Arial" w:cs="Arial"/>
            <w:noProof/>
            <w:color w:val="auto"/>
          </w:rPr>
          <w:t>Chemical processes</w:t>
        </w:r>
        <w:r w:rsidR="002B5AD6" w:rsidRPr="00591150">
          <w:rPr>
            <w:rFonts w:ascii="Arial" w:hAnsi="Arial" w:cs="Arial"/>
            <w:noProof/>
            <w:webHidden/>
          </w:rPr>
          <w:tab/>
        </w:r>
        <w:r w:rsidR="002B5AD6" w:rsidRPr="00591150">
          <w:rPr>
            <w:rFonts w:ascii="Arial" w:hAnsi="Arial" w:cs="Arial"/>
            <w:noProof/>
            <w:webHidden/>
          </w:rPr>
          <w:fldChar w:fldCharType="begin"/>
        </w:r>
        <w:r w:rsidR="002B5AD6" w:rsidRPr="00591150">
          <w:rPr>
            <w:rFonts w:ascii="Arial" w:hAnsi="Arial" w:cs="Arial"/>
            <w:noProof/>
            <w:webHidden/>
          </w:rPr>
          <w:instrText xml:space="preserve"> PAGEREF _Toc535479388 \h </w:instrText>
        </w:r>
        <w:r w:rsidR="002B5AD6" w:rsidRPr="00591150">
          <w:rPr>
            <w:rFonts w:ascii="Arial" w:hAnsi="Arial" w:cs="Arial"/>
            <w:noProof/>
            <w:webHidden/>
          </w:rPr>
        </w:r>
        <w:r w:rsidR="002B5AD6" w:rsidRPr="00591150">
          <w:rPr>
            <w:rFonts w:ascii="Arial" w:hAnsi="Arial" w:cs="Arial"/>
            <w:noProof/>
            <w:webHidden/>
          </w:rPr>
          <w:fldChar w:fldCharType="separate"/>
        </w:r>
        <w:r w:rsidR="00FE2655">
          <w:rPr>
            <w:rFonts w:ascii="Arial" w:hAnsi="Arial" w:cs="Arial"/>
            <w:noProof/>
            <w:webHidden/>
          </w:rPr>
          <w:t>18</w:t>
        </w:r>
        <w:r w:rsidR="002B5AD6" w:rsidRPr="00591150">
          <w:rPr>
            <w:rFonts w:ascii="Arial" w:hAnsi="Arial" w:cs="Arial"/>
            <w:noProof/>
            <w:webHidden/>
          </w:rPr>
          <w:fldChar w:fldCharType="end"/>
        </w:r>
      </w:hyperlink>
    </w:p>
    <w:p w14:paraId="24588116" w14:textId="58E2B669" w:rsidR="002B5AD6" w:rsidRPr="00591150" w:rsidRDefault="00127514" w:rsidP="005047C1">
      <w:pPr>
        <w:pStyle w:val="TOC3"/>
        <w:tabs>
          <w:tab w:val="clear" w:pos="8432"/>
          <w:tab w:val="right" w:leader="dot" w:pos="8931"/>
        </w:tabs>
        <w:rPr>
          <w:rFonts w:ascii="Arial" w:eastAsiaTheme="minorEastAsia" w:hAnsi="Arial" w:cs="Arial"/>
          <w:noProof/>
          <w:szCs w:val="22"/>
          <w:lang w:val="en-AU" w:eastAsia="en-AU"/>
        </w:rPr>
      </w:pPr>
      <w:hyperlink w:anchor="_Toc535479389" w:history="1">
        <w:r w:rsidR="002B5AD6" w:rsidRPr="00591150">
          <w:rPr>
            <w:rStyle w:val="Hyperlink"/>
            <w:rFonts w:ascii="Arial" w:hAnsi="Arial" w:cs="Arial"/>
            <w:noProof/>
            <w:color w:val="auto"/>
          </w:rPr>
          <w:t>Ecological processes</w:t>
        </w:r>
        <w:r w:rsidR="002B5AD6" w:rsidRPr="00591150">
          <w:rPr>
            <w:rFonts w:ascii="Arial" w:hAnsi="Arial" w:cs="Arial"/>
            <w:noProof/>
            <w:webHidden/>
          </w:rPr>
          <w:tab/>
        </w:r>
        <w:r w:rsidR="002B5AD6" w:rsidRPr="00591150">
          <w:rPr>
            <w:rFonts w:ascii="Arial" w:hAnsi="Arial" w:cs="Arial"/>
            <w:noProof/>
            <w:webHidden/>
          </w:rPr>
          <w:fldChar w:fldCharType="begin"/>
        </w:r>
        <w:r w:rsidR="002B5AD6" w:rsidRPr="00591150">
          <w:rPr>
            <w:rFonts w:ascii="Arial" w:hAnsi="Arial" w:cs="Arial"/>
            <w:noProof/>
            <w:webHidden/>
          </w:rPr>
          <w:instrText xml:space="preserve"> PAGEREF _Toc535479389 \h </w:instrText>
        </w:r>
        <w:r w:rsidR="002B5AD6" w:rsidRPr="00591150">
          <w:rPr>
            <w:rFonts w:ascii="Arial" w:hAnsi="Arial" w:cs="Arial"/>
            <w:noProof/>
            <w:webHidden/>
          </w:rPr>
        </w:r>
        <w:r w:rsidR="002B5AD6" w:rsidRPr="00591150">
          <w:rPr>
            <w:rFonts w:ascii="Arial" w:hAnsi="Arial" w:cs="Arial"/>
            <w:noProof/>
            <w:webHidden/>
          </w:rPr>
          <w:fldChar w:fldCharType="separate"/>
        </w:r>
        <w:r w:rsidR="00FE2655">
          <w:rPr>
            <w:rFonts w:ascii="Arial" w:hAnsi="Arial" w:cs="Arial"/>
            <w:noProof/>
            <w:webHidden/>
          </w:rPr>
          <w:t>19</w:t>
        </w:r>
        <w:r w:rsidR="002B5AD6" w:rsidRPr="00591150">
          <w:rPr>
            <w:rFonts w:ascii="Arial" w:hAnsi="Arial" w:cs="Arial"/>
            <w:noProof/>
            <w:webHidden/>
          </w:rPr>
          <w:fldChar w:fldCharType="end"/>
        </w:r>
      </w:hyperlink>
    </w:p>
    <w:p w14:paraId="725CF0FF" w14:textId="27CF53AF" w:rsidR="002B5AD6" w:rsidRPr="00591150" w:rsidRDefault="00127514" w:rsidP="005047C1">
      <w:pPr>
        <w:pStyle w:val="TOC3"/>
        <w:tabs>
          <w:tab w:val="clear" w:pos="8432"/>
          <w:tab w:val="right" w:leader="dot" w:pos="8931"/>
        </w:tabs>
        <w:rPr>
          <w:rFonts w:ascii="Arial" w:eastAsiaTheme="minorEastAsia" w:hAnsi="Arial" w:cs="Arial"/>
          <w:noProof/>
          <w:szCs w:val="22"/>
          <w:lang w:val="en-AU" w:eastAsia="en-AU"/>
        </w:rPr>
      </w:pPr>
      <w:hyperlink w:anchor="_Toc535479390" w:history="1">
        <w:r w:rsidR="002B5AD6" w:rsidRPr="00591150">
          <w:rPr>
            <w:rStyle w:val="Hyperlink"/>
            <w:rFonts w:ascii="Arial" w:hAnsi="Arial" w:cs="Arial"/>
            <w:noProof/>
            <w:color w:val="auto"/>
          </w:rPr>
          <w:t>Outbreaks of disease, introduced species and pest species</w:t>
        </w:r>
        <w:r w:rsidR="002B5AD6" w:rsidRPr="00591150">
          <w:rPr>
            <w:rFonts w:ascii="Arial" w:hAnsi="Arial" w:cs="Arial"/>
            <w:noProof/>
            <w:webHidden/>
          </w:rPr>
          <w:tab/>
        </w:r>
        <w:r w:rsidR="002B5AD6" w:rsidRPr="00591150">
          <w:rPr>
            <w:rFonts w:ascii="Arial" w:hAnsi="Arial" w:cs="Arial"/>
            <w:noProof/>
            <w:webHidden/>
          </w:rPr>
          <w:fldChar w:fldCharType="begin"/>
        </w:r>
        <w:r w:rsidR="002B5AD6" w:rsidRPr="00591150">
          <w:rPr>
            <w:rFonts w:ascii="Arial" w:hAnsi="Arial" w:cs="Arial"/>
            <w:noProof/>
            <w:webHidden/>
          </w:rPr>
          <w:instrText xml:space="preserve"> PAGEREF _Toc535479390 \h </w:instrText>
        </w:r>
        <w:r w:rsidR="002B5AD6" w:rsidRPr="00591150">
          <w:rPr>
            <w:rFonts w:ascii="Arial" w:hAnsi="Arial" w:cs="Arial"/>
            <w:noProof/>
            <w:webHidden/>
          </w:rPr>
        </w:r>
        <w:r w:rsidR="002B5AD6" w:rsidRPr="00591150">
          <w:rPr>
            <w:rFonts w:ascii="Arial" w:hAnsi="Arial" w:cs="Arial"/>
            <w:noProof/>
            <w:webHidden/>
          </w:rPr>
          <w:fldChar w:fldCharType="separate"/>
        </w:r>
        <w:r w:rsidR="00FE2655">
          <w:rPr>
            <w:rFonts w:ascii="Arial" w:hAnsi="Arial" w:cs="Arial"/>
            <w:noProof/>
            <w:webHidden/>
          </w:rPr>
          <w:t>20</w:t>
        </w:r>
        <w:r w:rsidR="002B5AD6" w:rsidRPr="00591150">
          <w:rPr>
            <w:rFonts w:ascii="Arial" w:hAnsi="Arial" w:cs="Arial"/>
            <w:noProof/>
            <w:webHidden/>
          </w:rPr>
          <w:fldChar w:fldCharType="end"/>
        </w:r>
      </w:hyperlink>
    </w:p>
    <w:p w14:paraId="729655D4" w14:textId="039A4CE9" w:rsidR="002B5AD6" w:rsidRPr="00591150" w:rsidRDefault="00127514" w:rsidP="005047C1">
      <w:pPr>
        <w:pStyle w:val="TOC3"/>
        <w:tabs>
          <w:tab w:val="clear" w:pos="8432"/>
          <w:tab w:val="right" w:leader="dot" w:pos="8931"/>
        </w:tabs>
        <w:rPr>
          <w:rFonts w:ascii="Arial" w:eastAsiaTheme="minorEastAsia" w:hAnsi="Arial" w:cs="Arial"/>
          <w:noProof/>
          <w:szCs w:val="22"/>
          <w:lang w:val="en-AU" w:eastAsia="en-AU"/>
        </w:rPr>
      </w:pPr>
      <w:hyperlink w:anchor="_Toc535479391" w:history="1">
        <w:r w:rsidR="002B5AD6" w:rsidRPr="00591150">
          <w:rPr>
            <w:rStyle w:val="Hyperlink"/>
            <w:rFonts w:ascii="Arial" w:hAnsi="Arial" w:cs="Arial"/>
            <w:noProof/>
            <w:color w:val="auto"/>
          </w:rPr>
          <w:t>Coastal ecosystems that support the Great Barrier Reef</w:t>
        </w:r>
        <w:r w:rsidR="002B5AD6" w:rsidRPr="00591150">
          <w:rPr>
            <w:rFonts w:ascii="Arial" w:hAnsi="Arial" w:cs="Arial"/>
            <w:noProof/>
            <w:webHidden/>
          </w:rPr>
          <w:tab/>
        </w:r>
        <w:r w:rsidR="002B5AD6" w:rsidRPr="00591150">
          <w:rPr>
            <w:rFonts w:ascii="Arial" w:hAnsi="Arial" w:cs="Arial"/>
            <w:noProof/>
            <w:webHidden/>
          </w:rPr>
          <w:fldChar w:fldCharType="begin"/>
        </w:r>
        <w:r w:rsidR="002B5AD6" w:rsidRPr="00591150">
          <w:rPr>
            <w:rFonts w:ascii="Arial" w:hAnsi="Arial" w:cs="Arial"/>
            <w:noProof/>
            <w:webHidden/>
          </w:rPr>
          <w:instrText xml:space="preserve"> PAGEREF _Toc535479391 \h </w:instrText>
        </w:r>
        <w:r w:rsidR="002B5AD6" w:rsidRPr="00591150">
          <w:rPr>
            <w:rFonts w:ascii="Arial" w:hAnsi="Arial" w:cs="Arial"/>
            <w:noProof/>
            <w:webHidden/>
          </w:rPr>
        </w:r>
        <w:r w:rsidR="002B5AD6" w:rsidRPr="00591150">
          <w:rPr>
            <w:rFonts w:ascii="Arial" w:hAnsi="Arial" w:cs="Arial"/>
            <w:noProof/>
            <w:webHidden/>
          </w:rPr>
          <w:fldChar w:fldCharType="separate"/>
        </w:r>
        <w:r w:rsidR="00FE2655">
          <w:rPr>
            <w:rFonts w:ascii="Arial" w:hAnsi="Arial" w:cs="Arial"/>
            <w:noProof/>
            <w:webHidden/>
          </w:rPr>
          <w:t>21</w:t>
        </w:r>
        <w:r w:rsidR="002B5AD6" w:rsidRPr="00591150">
          <w:rPr>
            <w:rFonts w:ascii="Arial" w:hAnsi="Arial" w:cs="Arial"/>
            <w:noProof/>
            <w:webHidden/>
          </w:rPr>
          <w:fldChar w:fldCharType="end"/>
        </w:r>
      </w:hyperlink>
    </w:p>
    <w:p w14:paraId="0C679523" w14:textId="7CA0E520" w:rsidR="002B5AD6" w:rsidRPr="00591150" w:rsidRDefault="00127514" w:rsidP="005047C1">
      <w:pPr>
        <w:pStyle w:val="TOC3"/>
        <w:tabs>
          <w:tab w:val="clear" w:pos="8432"/>
          <w:tab w:val="right" w:leader="dot" w:pos="8931"/>
        </w:tabs>
        <w:rPr>
          <w:rFonts w:ascii="Arial" w:eastAsiaTheme="minorEastAsia" w:hAnsi="Arial" w:cs="Arial"/>
          <w:noProof/>
          <w:szCs w:val="22"/>
          <w:lang w:val="en-AU" w:eastAsia="en-AU"/>
        </w:rPr>
      </w:pPr>
      <w:hyperlink w:anchor="_Toc535479392" w:history="1">
        <w:r w:rsidR="002B5AD6" w:rsidRPr="00591150">
          <w:rPr>
            <w:rStyle w:val="Hyperlink"/>
            <w:rFonts w:ascii="Arial" w:hAnsi="Arial" w:cs="Arial"/>
            <w:noProof/>
            <w:color w:val="auto"/>
          </w:rPr>
          <w:t>Indigenous heritage</w:t>
        </w:r>
        <w:r w:rsidR="002B5AD6" w:rsidRPr="00591150">
          <w:rPr>
            <w:rFonts w:ascii="Arial" w:hAnsi="Arial" w:cs="Arial"/>
            <w:noProof/>
            <w:webHidden/>
          </w:rPr>
          <w:tab/>
        </w:r>
        <w:r w:rsidR="002B5AD6" w:rsidRPr="00591150">
          <w:rPr>
            <w:rFonts w:ascii="Arial" w:hAnsi="Arial" w:cs="Arial"/>
            <w:noProof/>
            <w:webHidden/>
          </w:rPr>
          <w:fldChar w:fldCharType="begin"/>
        </w:r>
        <w:r w:rsidR="002B5AD6" w:rsidRPr="00591150">
          <w:rPr>
            <w:rFonts w:ascii="Arial" w:hAnsi="Arial" w:cs="Arial"/>
            <w:noProof/>
            <w:webHidden/>
          </w:rPr>
          <w:instrText xml:space="preserve"> PAGEREF _Toc535479392 \h </w:instrText>
        </w:r>
        <w:r w:rsidR="002B5AD6" w:rsidRPr="00591150">
          <w:rPr>
            <w:rFonts w:ascii="Arial" w:hAnsi="Arial" w:cs="Arial"/>
            <w:noProof/>
            <w:webHidden/>
          </w:rPr>
        </w:r>
        <w:r w:rsidR="002B5AD6" w:rsidRPr="00591150">
          <w:rPr>
            <w:rFonts w:ascii="Arial" w:hAnsi="Arial" w:cs="Arial"/>
            <w:noProof/>
            <w:webHidden/>
          </w:rPr>
          <w:fldChar w:fldCharType="separate"/>
        </w:r>
        <w:r w:rsidR="00FE2655">
          <w:rPr>
            <w:rFonts w:ascii="Arial" w:hAnsi="Arial" w:cs="Arial"/>
            <w:noProof/>
            <w:webHidden/>
          </w:rPr>
          <w:t>23</w:t>
        </w:r>
        <w:r w:rsidR="002B5AD6" w:rsidRPr="00591150">
          <w:rPr>
            <w:rFonts w:ascii="Arial" w:hAnsi="Arial" w:cs="Arial"/>
            <w:noProof/>
            <w:webHidden/>
          </w:rPr>
          <w:fldChar w:fldCharType="end"/>
        </w:r>
      </w:hyperlink>
    </w:p>
    <w:p w14:paraId="7CD12193" w14:textId="0FC04A15" w:rsidR="002B5AD6" w:rsidRPr="00591150" w:rsidRDefault="00127514" w:rsidP="005047C1">
      <w:pPr>
        <w:pStyle w:val="TOC3"/>
        <w:tabs>
          <w:tab w:val="clear" w:pos="8432"/>
          <w:tab w:val="right" w:leader="dot" w:pos="8931"/>
        </w:tabs>
        <w:rPr>
          <w:rFonts w:ascii="Arial" w:eastAsiaTheme="minorEastAsia" w:hAnsi="Arial" w:cs="Arial"/>
          <w:noProof/>
          <w:szCs w:val="22"/>
          <w:lang w:val="en-AU" w:eastAsia="en-AU"/>
        </w:rPr>
      </w:pPr>
      <w:hyperlink w:anchor="_Toc535479393" w:history="1">
        <w:r w:rsidR="002B5AD6" w:rsidRPr="00591150">
          <w:rPr>
            <w:rStyle w:val="Hyperlink"/>
            <w:rFonts w:ascii="Arial" w:hAnsi="Arial" w:cs="Arial"/>
            <w:noProof/>
            <w:color w:val="auto"/>
          </w:rPr>
          <w:t>Historic heritage</w:t>
        </w:r>
        <w:r w:rsidR="002B5AD6" w:rsidRPr="00591150">
          <w:rPr>
            <w:rFonts w:ascii="Arial" w:hAnsi="Arial" w:cs="Arial"/>
            <w:noProof/>
            <w:webHidden/>
          </w:rPr>
          <w:tab/>
        </w:r>
        <w:r w:rsidR="002B5AD6" w:rsidRPr="00591150">
          <w:rPr>
            <w:rFonts w:ascii="Arial" w:hAnsi="Arial" w:cs="Arial"/>
            <w:noProof/>
            <w:webHidden/>
          </w:rPr>
          <w:fldChar w:fldCharType="begin"/>
        </w:r>
        <w:r w:rsidR="002B5AD6" w:rsidRPr="00591150">
          <w:rPr>
            <w:rFonts w:ascii="Arial" w:hAnsi="Arial" w:cs="Arial"/>
            <w:noProof/>
            <w:webHidden/>
          </w:rPr>
          <w:instrText xml:space="preserve"> PAGEREF _Toc535479393 \h </w:instrText>
        </w:r>
        <w:r w:rsidR="002B5AD6" w:rsidRPr="00591150">
          <w:rPr>
            <w:rFonts w:ascii="Arial" w:hAnsi="Arial" w:cs="Arial"/>
            <w:noProof/>
            <w:webHidden/>
          </w:rPr>
        </w:r>
        <w:r w:rsidR="002B5AD6" w:rsidRPr="00591150">
          <w:rPr>
            <w:rFonts w:ascii="Arial" w:hAnsi="Arial" w:cs="Arial"/>
            <w:noProof/>
            <w:webHidden/>
          </w:rPr>
          <w:fldChar w:fldCharType="separate"/>
        </w:r>
        <w:r w:rsidR="00FE2655">
          <w:rPr>
            <w:rFonts w:ascii="Arial" w:hAnsi="Arial" w:cs="Arial"/>
            <w:noProof/>
            <w:webHidden/>
          </w:rPr>
          <w:t>24</w:t>
        </w:r>
        <w:r w:rsidR="002B5AD6" w:rsidRPr="00591150">
          <w:rPr>
            <w:rFonts w:ascii="Arial" w:hAnsi="Arial" w:cs="Arial"/>
            <w:noProof/>
            <w:webHidden/>
          </w:rPr>
          <w:fldChar w:fldCharType="end"/>
        </w:r>
      </w:hyperlink>
    </w:p>
    <w:p w14:paraId="7E01F7A3" w14:textId="53A4F7FD" w:rsidR="002B5AD6" w:rsidRPr="00591150" w:rsidRDefault="00127514" w:rsidP="005047C1">
      <w:pPr>
        <w:pStyle w:val="TOC2"/>
        <w:rPr>
          <w:rFonts w:ascii="Arial" w:eastAsiaTheme="minorEastAsia" w:hAnsi="Arial" w:cs="Arial"/>
          <w:noProof/>
          <w:szCs w:val="22"/>
          <w:lang w:val="en-AU" w:eastAsia="en-AU"/>
        </w:rPr>
      </w:pPr>
      <w:hyperlink w:anchor="_Toc535479394" w:history="1">
        <w:r w:rsidR="002B5AD6" w:rsidRPr="00591150">
          <w:rPr>
            <w:rStyle w:val="Hyperlink"/>
            <w:rFonts w:ascii="Arial" w:hAnsi="Arial" w:cs="Arial"/>
            <w:noProof/>
            <w:color w:val="auto"/>
          </w:rPr>
          <w:t>Risks</w:t>
        </w:r>
        <w:r w:rsidR="002B5AD6" w:rsidRPr="00591150">
          <w:rPr>
            <w:rFonts w:ascii="Arial" w:hAnsi="Arial" w:cs="Arial"/>
            <w:noProof/>
            <w:webHidden/>
          </w:rPr>
          <w:tab/>
        </w:r>
        <w:r w:rsidR="002B5AD6" w:rsidRPr="00591150">
          <w:rPr>
            <w:rFonts w:ascii="Arial" w:hAnsi="Arial" w:cs="Arial"/>
            <w:noProof/>
            <w:webHidden/>
          </w:rPr>
          <w:fldChar w:fldCharType="begin"/>
        </w:r>
        <w:r w:rsidR="002B5AD6" w:rsidRPr="00591150">
          <w:rPr>
            <w:rFonts w:ascii="Arial" w:hAnsi="Arial" w:cs="Arial"/>
            <w:noProof/>
            <w:webHidden/>
          </w:rPr>
          <w:instrText xml:space="preserve"> PAGEREF _Toc535479394 \h </w:instrText>
        </w:r>
        <w:r w:rsidR="002B5AD6" w:rsidRPr="00591150">
          <w:rPr>
            <w:rFonts w:ascii="Arial" w:hAnsi="Arial" w:cs="Arial"/>
            <w:noProof/>
            <w:webHidden/>
          </w:rPr>
        </w:r>
        <w:r w:rsidR="002B5AD6" w:rsidRPr="00591150">
          <w:rPr>
            <w:rFonts w:ascii="Arial" w:hAnsi="Arial" w:cs="Arial"/>
            <w:noProof/>
            <w:webHidden/>
          </w:rPr>
          <w:fldChar w:fldCharType="separate"/>
        </w:r>
        <w:r w:rsidR="00FE2655">
          <w:rPr>
            <w:rFonts w:ascii="Arial" w:hAnsi="Arial" w:cs="Arial"/>
            <w:noProof/>
            <w:webHidden/>
          </w:rPr>
          <w:t>30</w:t>
        </w:r>
        <w:r w:rsidR="002B5AD6" w:rsidRPr="00591150">
          <w:rPr>
            <w:rFonts w:ascii="Arial" w:hAnsi="Arial" w:cs="Arial"/>
            <w:noProof/>
            <w:webHidden/>
          </w:rPr>
          <w:fldChar w:fldCharType="end"/>
        </w:r>
      </w:hyperlink>
    </w:p>
    <w:p w14:paraId="2C863681" w14:textId="48951915" w:rsidR="002B5AD6" w:rsidRPr="00591150" w:rsidRDefault="00127514" w:rsidP="005047C1">
      <w:pPr>
        <w:pStyle w:val="TOC1"/>
        <w:tabs>
          <w:tab w:val="clear" w:pos="8432"/>
          <w:tab w:val="right" w:leader="dot" w:pos="8931"/>
        </w:tabs>
        <w:rPr>
          <w:rFonts w:eastAsiaTheme="minorEastAsia" w:cs="Arial"/>
          <w:noProof/>
          <w:szCs w:val="22"/>
          <w:lang w:val="en-AU" w:eastAsia="en-AU"/>
        </w:rPr>
      </w:pPr>
      <w:hyperlink w:anchor="_Toc535479395" w:history="1">
        <w:r w:rsidR="002B5AD6" w:rsidRPr="00591150">
          <w:rPr>
            <w:rStyle w:val="Hyperlink"/>
            <w:rFonts w:cs="Arial"/>
            <w:noProof/>
            <w:color w:val="auto"/>
          </w:rPr>
          <w:t>Participant observations and potential methodological improvements</w:t>
        </w:r>
        <w:r w:rsidR="002B5AD6" w:rsidRPr="00591150">
          <w:rPr>
            <w:rFonts w:cs="Arial"/>
            <w:noProof/>
            <w:webHidden/>
          </w:rPr>
          <w:tab/>
        </w:r>
        <w:r w:rsidR="002B5AD6" w:rsidRPr="00591150">
          <w:rPr>
            <w:rFonts w:cs="Arial"/>
            <w:noProof/>
            <w:webHidden/>
          </w:rPr>
          <w:fldChar w:fldCharType="begin"/>
        </w:r>
        <w:r w:rsidR="002B5AD6" w:rsidRPr="00591150">
          <w:rPr>
            <w:rFonts w:cs="Arial"/>
            <w:noProof/>
            <w:webHidden/>
          </w:rPr>
          <w:instrText xml:space="preserve"> PAGEREF _Toc535479395 \h </w:instrText>
        </w:r>
        <w:r w:rsidR="002B5AD6" w:rsidRPr="00591150">
          <w:rPr>
            <w:rFonts w:cs="Arial"/>
            <w:noProof/>
            <w:webHidden/>
          </w:rPr>
        </w:r>
        <w:r w:rsidR="002B5AD6" w:rsidRPr="00591150">
          <w:rPr>
            <w:rFonts w:cs="Arial"/>
            <w:noProof/>
            <w:webHidden/>
          </w:rPr>
          <w:fldChar w:fldCharType="separate"/>
        </w:r>
        <w:r w:rsidR="00FE2655">
          <w:rPr>
            <w:rFonts w:cs="Arial"/>
            <w:noProof/>
            <w:webHidden/>
          </w:rPr>
          <w:t>37</w:t>
        </w:r>
        <w:r w:rsidR="002B5AD6" w:rsidRPr="00591150">
          <w:rPr>
            <w:rFonts w:cs="Arial"/>
            <w:noProof/>
            <w:webHidden/>
          </w:rPr>
          <w:fldChar w:fldCharType="end"/>
        </w:r>
      </w:hyperlink>
    </w:p>
    <w:p w14:paraId="33E5CA4E" w14:textId="062E9E34" w:rsidR="002B5AD6" w:rsidRPr="00591150" w:rsidRDefault="00127514" w:rsidP="005047C1">
      <w:pPr>
        <w:pStyle w:val="TOC2"/>
        <w:rPr>
          <w:rFonts w:ascii="Arial" w:eastAsiaTheme="minorEastAsia" w:hAnsi="Arial" w:cs="Arial"/>
          <w:noProof/>
          <w:szCs w:val="22"/>
          <w:lang w:val="en-AU" w:eastAsia="en-AU"/>
        </w:rPr>
      </w:pPr>
      <w:hyperlink w:anchor="_Toc535479396" w:history="1">
        <w:r w:rsidR="002B5AD6" w:rsidRPr="00591150">
          <w:rPr>
            <w:rStyle w:val="Hyperlink"/>
            <w:rFonts w:ascii="Arial" w:hAnsi="Arial" w:cs="Arial"/>
            <w:noProof/>
            <w:color w:val="auto"/>
          </w:rPr>
          <w:t>Participant workshop evaluation</w:t>
        </w:r>
        <w:r w:rsidR="002B5AD6" w:rsidRPr="00591150">
          <w:rPr>
            <w:rFonts w:ascii="Arial" w:hAnsi="Arial" w:cs="Arial"/>
            <w:noProof/>
            <w:webHidden/>
          </w:rPr>
          <w:tab/>
        </w:r>
        <w:r w:rsidR="002B5AD6" w:rsidRPr="00591150">
          <w:rPr>
            <w:rFonts w:ascii="Arial" w:hAnsi="Arial" w:cs="Arial"/>
            <w:noProof/>
            <w:webHidden/>
          </w:rPr>
          <w:fldChar w:fldCharType="begin"/>
        </w:r>
        <w:r w:rsidR="002B5AD6" w:rsidRPr="00591150">
          <w:rPr>
            <w:rFonts w:ascii="Arial" w:hAnsi="Arial" w:cs="Arial"/>
            <w:noProof/>
            <w:webHidden/>
          </w:rPr>
          <w:instrText xml:space="preserve"> PAGEREF _Toc535479396 \h </w:instrText>
        </w:r>
        <w:r w:rsidR="002B5AD6" w:rsidRPr="00591150">
          <w:rPr>
            <w:rFonts w:ascii="Arial" w:hAnsi="Arial" w:cs="Arial"/>
            <w:noProof/>
            <w:webHidden/>
          </w:rPr>
        </w:r>
        <w:r w:rsidR="002B5AD6" w:rsidRPr="00591150">
          <w:rPr>
            <w:rFonts w:ascii="Arial" w:hAnsi="Arial" w:cs="Arial"/>
            <w:noProof/>
            <w:webHidden/>
          </w:rPr>
          <w:fldChar w:fldCharType="separate"/>
        </w:r>
        <w:r w:rsidR="00FE2655">
          <w:rPr>
            <w:rFonts w:ascii="Arial" w:hAnsi="Arial" w:cs="Arial"/>
            <w:noProof/>
            <w:webHidden/>
          </w:rPr>
          <w:t>38</w:t>
        </w:r>
        <w:r w:rsidR="002B5AD6" w:rsidRPr="00591150">
          <w:rPr>
            <w:rFonts w:ascii="Arial" w:hAnsi="Arial" w:cs="Arial"/>
            <w:noProof/>
            <w:webHidden/>
          </w:rPr>
          <w:fldChar w:fldCharType="end"/>
        </w:r>
      </w:hyperlink>
    </w:p>
    <w:p w14:paraId="118EEB34" w14:textId="21F40DAB" w:rsidR="002B5AD6" w:rsidRPr="00591150" w:rsidRDefault="00127514" w:rsidP="005047C1">
      <w:pPr>
        <w:pStyle w:val="TOC3"/>
        <w:tabs>
          <w:tab w:val="clear" w:pos="8432"/>
          <w:tab w:val="right" w:leader="dot" w:pos="8931"/>
        </w:tabs>
        <w:rPr>
          <w:rFonts w:ascii="Arial" w:eastAsiaTheme="minorEastAsia" w:hAnsi="Arial" w:cs="Arial"/>
          <w:noProof/>
          <w:szCs w:val="22"/>
          <w:lang w:val="en-AU" w:eastAsia="en-AU"/>
        </w:rPr>
      </w:pPr>
      <w:hyperlink w:anchor="_Toc535479397" w:history="1">
        <w:r w:rsidR="002B5AD6" w:rsidRPr="00591150">
          <w:rPr>
            <w:rStyle w:val="Hyperlink"/>
            <w:rFonts w:ascii="Arial" w:hAnsi="Arial" w:cs="Arial"/>
            <w:noProof/>
            <w:color w:val="auto"/>
          </w:rPr>
          <w:t>Polling results of individual questions</w:t>
        </w:r>
        <w:r w:rsidR="002B5AD6" w:rsidRPr="00591150">
          <w:rPr>
            <w:rFonts w:ascii="Arial" w:hAnsi="Arial" w:cs="Arial"/>
            <w:noProof/>
            <w:webHidden/>
          </w:rPr>
          <w:tab/>
        </w:r>
        <w:r w:rsidR="002B5AD6" w:rsidRPr="00591150">
          <w:rPr>
            <w:rFonts w:ascii="Arial" w:hAnsi="Arial" w:cs="Arial"/>
            <w:noProof/>
            <w:webHidden/>
          </w:rPr>
          <w:fldChar w:fldCharType="begin"/>
        </w:r>
        <w:r w:rsidR="002B5AD6" w:rsidRPr="00591150">
          <w:rPr>
            <w:rFonts w:ascii="Arial" w:hAnsi="Arial" w:cs="Arial"/>
            <w:noProof/>
            <w:webHidden/>
          </w:rPr>
          <w:instrText xml:space="preserve"> PAGEREF _Toc535479397 \h </w:instrText>
        </w:r>
        <w:r w:rsidR="002B5AD6" w:rsidRPr="00591150">
          <w:rPr>
            <w:rFonts w:ascii="Arial" w:hAnsi="Arial" w:cs="Arial"/>
            <w:noProof/>
            <w:webHidden/>
          </w:rPr>
        </w:r>
        <w:r w:rsidR="002B5AD6" w:rsidRPr="00591150">
          <w:rPr>
            <w:rFonts w:ascii="Arial" w:hAnsi="Arial" w:cs="Arial"/>
            <w:noProof/>
            <w:webHidden/>
          </w:rPr>
          <w:fldChar w:fldCharType="separate"/>
        </w:r>
        <w:r w:rsidR="00FE2655">
          <w:rPr>
            <w:rFonts w:ascii="Arial" w:hAnsi="Arial" w:cs="Arial"/>
            <w:noProof/>
            <w:webHidden/>
          </w:rPr>
          <w:t>39</w:t>
        </w:r>
        <w:r w:rsidR="002B5AD6" w:rsidRPr="00591150">
          <w:rPr>
            <w:rFonts w:ascii="Arial" w:hAnsi="Arial" w:cs="Arial"/>
            <w:noProof/>
            <w:webHidden/>
          </w:rPr>
          <w:fldChar w:fldCharType="end"/>
        </w:r>
      </w:hyperlink>
    </w:p>
    <w:p w14:paraId="32E1EDB4" w14:textId="3644E575" w:rsidR="002B5AD6" w:rsidRPr="00591150" w:rsidRDefault="00127514" w:rsidP="005047C1">
      <w:pPr>
        <w:pStyle w:val="TOC1"/>
        <w:tabs>
          <w:tab w:val="clear" w:pos="8432"/>
          <w:tab w:val="right" w:leader="dot" w:pos="8931"/>
        </w:tabs>
        <w:rPr>
          <w:rFonts w:eastAsiaTheme="minorEastAsia" w:cs="Arial"/>
          <w:noProof/>
          <w:szCs w:val="22"/>
          <w:lang w:val="en-AU" w:eastAsia="en-AU"/>
        </w:rPr>
      </w:pPr>
      <w:hyperlink w:anchor="_Toc535479398" w:history="1">
        <w:r w:rsidR="002B5AD6" w:rsidRPr="00591150">
          <w:rPr>
            <w:rStyle w:val="Hyperlink"/>
            <w:rFonts w:cs="Arial"/>
            <w:noProof/>
            <w:color w:val="auto"/>
          </w:rPr>
          <w:t>Appendix 1. Grading statements</w:t>
        </w:r>
        <w:r w:rsidR="002B5AD6" w:rsidRPr="00591150">
          <w:rPr>
            <w:rFonts w:cs="Arial"/>
            <w:noProof/>
            <w:webHidden/>
          </w:rPr>
          <w:tab/>
        </w:r>
        <w:r w:rsidR="002B5AD6" w:rsidRPr="00591150">
          <w:rPr>
            <w:rFonts w:cs="Arial"/>
            <w:noProof/>
            <w:webHidden/>
          </w:rPr>
          <w:fldChar w:fldCharType="begin"/>
        </w:r>
        <w:r w:rsidR="002B5AD6" w:rsidRPr="00591150">
          <w:rPr>
            <w:rFonts w:cs="Arial"/>
            <w:noProof/>
            <w:webHidden/>
          </w:rPr>
          <w:instrText xml:space="preserve"> PAGEREF _Toc535479398 \h </w:instrText>
        </w:r>
        <w:r w:rsidR="002B5AD6" w:rsidRPr="00591150">
          <w:rPr>
            <w:rFonts w:cs="Arial"/>
            <w:noProof/>
            <w:webHidden/>
          </w:rPr>
        </w:r>
        <w:r w:rsidR="002B5AD6" w:rsidRPr="00591150">
          <w:rPr>
            <w:rFonts w:cs="Arial"/>
            <w:noProof/>
            <w:webHidden/>
          </w:rPr>
          <w:fldChar w:fldCharType="separate"/>
        </w:r>
        <w:r w:rsidR="00FE2655">
          <w:rPr>
            <w:rFonts w:cs="Arial"/>
            <w:noProof/>
            <w:webHidden/>
          </w:rPr>
          <w:t>42</w:t>
        </w:r>
        <w:r w:rsidR="002B5AD6" w:rsidRPr="00591150">
          <w:rPr>
            <w:rFonts w:cs="Arial"/>
            <w:noProof/>
            <w:webHidden/>
          </w:rPr>
          <w:fldChar w:fldCharType="end"/>
        </w:r>
      </w:hyperlink>
    </w:p>
    <w:p w14:paraId="2068D4A1" w14:textId="47D356F0" w:rsidR="002B5AD6" w:rsidRPr="00591150" w:rsidRDefault="00127514" w:rsidP="005047C1">
      <w:pPr>
        <w:pStyle w:val="TOC2"/>
        <w:rPr>
          <w:rFonts w:ascii="Arial" w:eastAsiaTheme="minorEastAsia" w:hAnsi="Arial" w:cs="Arial"/>
          <w:noProof/>
          <w:szCs w:val="22"/>
          <w:lang w:val="en-AU" w:eastAsia="en-AU"/>
        </w:rPr>
      </w:pPr>
      <w:hyperlink w:anchor="_Toc535479399" w:history="1">
        <w:r w:rsidR="002B5AD6" w:rsidRPr="00591150">
          <w:rPr>
            <w:rStyle w:val="Hyperlink"/>
            <w:rFonts w:ascii="Arial" w:hAnsi="Arial" w:cs="Arial"/>
            <w:noProof/>
            <w:color w:val="auto"/>
          </w:rPr>
          <w:t>Biodiversity</w:t>
        </w:r>
        <w:r w:rsidR="002B5AD6" w:rsidRPr="00591150">
          <w:rPr>
            <w:rFonts w:ascii="Arial" w:hAnsi="Arial" w:cs="Arial"/>
            <w:noProof/>
            <w:webHidden/>
          </w:rPr>
          <w:tab/>
        </w:r>
        <w:r w:rsidR="002B5AD6" w:rsidRPr="00591150">
          <w:rPr>
            <w:rFonts w:ascii="Arial" w:hAnsi="Arial" w:cs="Arial"/>
            <w:noProof/>
            <w:webHidden/>
          </w:rPr>
          <w:fldChar w:fldCharType="begin"/>
        </w:r>
        <w:r w:rsidR="002B5AD6" w:rsidRPr="00591150">
          <w:rPr>
            <w:rFonts w:ascii="Arial" w:hAnsi="Arial" w:cs="Arial"/>
            <w:noProof/>
            <w:webHidden/>
          </w:rPr>
          <w:instrText xml:space="preserve"> PAGEREF _Toc535479399 \h </w:instrText>
        </w:r>
        <w:r w:rsidR="002B5AD6" w:rsidRPr="00591150">
          <w:rPr>
            <w:rFonts w:ascii="Arial" w:hAnsi="Arial" w:cs="Arial"/>
            <w:noProof/>
            <w:webHidden/>
          </w:rPr>
        </w:r>
        <w:r w:rsidR="002B5AD6" w:rsidRPr="00591150">
          <w:rPr>
            <w:rFonts w:ascii="Arial" w:hAnsi="Arial" w:cs="Arial"/>
            <w:noProof/>
            <w:webHidden/>
          </w:rPr>
          <w:fldChar w:fldCharType="separate"/>
        </w:r>
        <w:r w:rsidR="00FE2655">
          <w:rPr>
            <w:rFonts w:ascii="Arial" w:hAnsi="Arial" w:cs="Arial"/>
            <w:noProof/>
            <w:webHidden/>
          </w:rPr>
          <w:t>42</w:t>
        </w:r>
        <w:r w:rsidR="002B5AD6" w:rsidRPr="00591150">
          <w:rPr>
            <w:rFonts w:ascii="Arial" w:hAnsi="Arial" w:cs="Arial"/>
            <w:noProof/>
            <w:webHidden/>
          </w:rPr>
          <w:fldChar w:fldCharType="end"/>
        </w:r>
      </w:hyperlink>
    </w:p>
    <w:p w14:paraId="70B1EDD7" w14:textId="52CBB3BA" w:rsidR="002B5AD6" w:rsidRPr="00591150" w:rsidRDefault="00127514" w:rsidP="005047C1">
      <w:pPr>
        <w:pStyle w:val="TOC2"/>
        <w:rPr>
          <w:rFonts w:ascii="Arial" w:eastAsiaTheme="minorEastAsia" w:hAnsi="Arial" w:cs="Arial"/>
          <w:noProof/>
          <w:szCs w:val="22"/>
          <w:lang w:val="en-AU" w:eastAsia="en-AU"/>
        </w:rPr>
      </w:pPr>
      <w:hyperlink w:anchor="_Toc535479400" w:history="1">
        <w:r w:rsidR="002B5AD6" w:rsidRPr="00591150">
          <w:rPr>
            <w:rStyle w:val="Hyperlink"/>
            <w:rFonts w:ascii="Arial" w:hAnsi="Arial" w:cs="Arial"/>
            <w:noProof/>
            <w:color w:val="auto"/>
          </w:rPr>
          <w:t>Ecosystem health</w:t>
        </w:r>
        <w:r w:rsidR="002B5AD6" w:rsidRPr="00591150">
          <w:rPr>
            <w:rFonts w:ascii="Arial" w:hAnsi="Arial" w:cs="Arial"/>
            <w:noProof/>
            <w:webHidden/>
          </w:rPr>
          <w:tab/>
        </w:r>
        <w:r w:rsidR="002B5AD6" w:rsidRPr="00591150">
          <w:rPr>
            <w:rFonts w:ascii="Arial" w:hAnsi="Arial" w:cs="Arial"/>
            <w:noProof/>
            <w:webHidden/>
          </w:rPr>
          <w:fldChar w:fldCharType="begin"/>
        </w:r>
        <w:r w:rsidR="002B5AD6" w:rsidRPr="00591150">
          <w:rPr>
            <w:rFonts w:ascii="Arial" w:hAnsi="Arial" w:cs="Arial"/>
            <w:noProof/>
            <w:webHidden/>
          </w:rPr>
          <w:instrText xml:space="preserve"> PAGEREF _Toc535479400 \h </w:instrText>
        </w:r>
        <w:r w:rsidR="002B5AD6" w:rsidRPr="00591150">
          <w:rPr>
            <w:rFonts w:ascii="Arial" w:hAnsi="Arial" w:cs="Arial"/>
            <w:noProof/>
            <w:webHidden/>
          </w:rPr>
        </w:r>
        <w:r w:rsidR="002B5AD6" w:rsidRPr="00591150">
          <w:rPr>
            <w:rFonts w:ascii="Arial" w:hAnsi="Arial" w:cs="Arial"/>
            <w:noProof/>
            <w:webHidden/>
          </w:rPr>
          <w:fldChar w:fldCharType="separate"/>
        </w:r>
        <w:r w:rsidR="00FE2655">
          <w:rPr>
            <w:rFonts w:ascii="Arial" w:hAnsi="Arial" w:cs="Arial"/>
            <w:noProof/>
            <w:webHidden/>
          </w:rPr>
          <w:t>43</w:t>
        </w:r>
        <w:r w:rsidR="002B5AD6" w:rsidRPr="00591150">
          <w:rPr>
            <w:rFonts w:ascii="Arial" w:hAnsi="Arial" w:cs="Arial"/>
            <w:noProof/>
            <w:webHidden/>
          </w:rPr>
          <w:fldChar w:fldCharType="end"/>
        </w:r>
      </w:hyperlink>
    </w:p>
    <w:p w14:paraId="74FE4AA3" w14:textId="794E6CF7" w:rsidR="002B5AD6" w:rsidRPr="00591150" w:rsidRDefault="00127514" w:rsidP="005047C1">
      <w:pPr>
        <w:pStyle w:val="TOC1"/>
        <w:tabs>
          <w:tab w:val="clear" w:pos="8432"/>
          <w:tab w:val="right" w:leader="dot" w:pos="8931"/>
        </w:tabs>
        <w:rPr>
          <w:rFonts w:eastAsiaTheme="minorEastAsia" w:cs="Arial"/>
          <w:noProof/>
          <w:szCs w:val="22"/>
          <w:lang w:val="en-AU" w:eastAsia="en-AU"/>
        </w:rPr>
      </w:pPr>
      <w:hyperlink w:anchor="_Toc535479401" w:history="1">
        <w:r w:rsidR="002B5AD6" w:rsidRPr="00591150">
          <w:rPr>
            <w:rStyle w:val="Hyperlink"/>
            <w:rFonts w:cs="Arial"/>
            <w:noProof/>
            <w:color w:val="auto"/>
          </w:rPr>
          <w:t>Appendix 2. Risk assessment framework</w:t>
        </w:r>
        <w:r w:rsidR="002B5AD6" w:rsidRPr="00591150">
          <w:rPr>
            <w:rFonts w:cs="Arial"/>
            <w:noProof/>
            <w:webHidden/>
          </w:rPr>
          <w:tab/>
        </w:r>
        <w:r w:rsidR="002B5AD6" w:rsidRPr="00591150">
          <w:rPr>
            <w:rFonts w:cs="Arial"/>
            <w:noProof/>
            <w:webHidden/>
          </w:rPr>
          <w:fldChar w:fldCharType="begin"/>
        </w:r>
        <w:r w:rsidR="002B5AD6" w:rsidRPr="00591150">
          <w:rPr>
            <w:rFonts w:cs="Arial"/>
            <w:noProof/>
            <w:webHidden/>
          </w:rPr>
          <w:instrText xml:space="preserve"> PAGEREF _Toc535479401 \h </w:instrText>
        </w:r>
        <w:r w:rsidR="002B5AD6" w:rsidRPr="00591150">
          <w:rPr>
            <w:rFonts w:cs="Arial"/>
            <w:noProof/>
            <w:webHidden/>
          </w:rPr>
        </w:r>
        <w:r w:rsidR="002B5AD6" w:rsidRPr="00591150">
          <w:rPr>
            <w:rFonts w:cs="Arial"/>
            <w:noProof/>
            <w:webHidden/>
          </w:rPr>
          <w:fldChar w:fldCharType="separate"/>
        </w:r>
        <w:r w:rsidR="00FE2655">
          <w:rPr>
            <w:rFonts w:cs="Arial"/>
            <w:noProof/>
            <w:webHidden/>
          </w:rPr>
          <w:t>46</w:t>
        </w:r>
        <w:r w:rsidR="002B5AD6" w:rsidRPr="00591150">
          <w:rPr>
            <w:rFonts w:cs="Arial"/>
            <w:noProof/>
            <w:webHidden/>
          </w:rPr>
          <w:fldChar w:fldCharType="end"/>
        </w:r>
      </w:hyperlink>
    </w:p>
    <w:p w14:paraId="5A824108" w14:textId="1F67993B" w:rsidR="002B5AD6" w:rsidRPr="00591150" w:rsidRDefault="00127514" w:rsidP="005047C1">
      <w:pPr>
        <w:pStyle w:val="TOC2"/>
        <w:rPr>
          <w:rFonts w:ascii="Arial" w:eastAsiaTheme="minorEastAsia" w:hAnsi="Arial" w:cs="Arial"/>
          <w:noProof/>
          <w:szCs w:val="22"/>
          <w:lang w:val="en-AU" w:eastAsia="en-AU"/>
        </w:rPr>
      </w:pPr>
      <w:hyperlink w:anchor="_Toc535479402" w:history="1">
        <w:r w:rsidR="002B5AD6" w:rsidRPr="00591150">
          <w:rPr>
            <w:rStyle w:val="Hyperlink"/>
            <w:rFonts w:ascii="Arial" w:eastAsiaTheme="majorEastAsia" w:hAnsi="Arial" w:cs="Arial"/>
            <w:noProof/>
            <w:color w:val="auto"/>
          </w:rPr>
          <w:t>Risks to the Great Barrier Reef Region’s ecosystem and heritage values</w:t>
        </w:r>
        <w:r w:rsidR="002B5AD6" w:rsidRPr="00591150">
          <w:rPr>
            <w:rFonts w:ascii="Arial" w:hAnsi="Arial" w:cs="Arial"/>
            <w:noProof/>
            <w:webHidden/>
          </w:rPr>
          <w:tab/>
        </w:r>
        <w:r w:rsidR="002B5AD6" w:rsidRPr="00591150">
          <w:rPr>
            <w:rFonts w:ascii="Arial" w:hAnsi="Arial" w:cs="Arial"/>
            <w:noProof/>
            <w:webHidden/>
          </w:rPr>
          <w:fldChar w:fldCharType="begin"/>
        </w:r>
        <w:r w:rsidR="002B5AD6" w:rsidRPr="00591150">
          <w:rPr>
            <w:rFonts w:ascii="Arial" w:hAnsi="Arial" w:cs="Arial"/>
            <w:noProof/>
            <w:webHidden/>
          </w:rPr>
          <w:instrText xml:space="preserve"> PAGEREF _Toc535479402 \h </w:instrText>
        </w:r>
        <w:r w:rsidR="002B5AD6" w:rsidRPr="00591150">
          <w:rPr>
            <w:rFonts w:ascii="Arial" w:hAnsi="Arial" w:cs="Arial"/>
            <w:noProof/>
            <w:webHidden/>
          </w:rPr>
        </w:r>
        <w:r w:rsidR="002B5AD6" w:rsidRPr="00591150">
          <w:rPr>
            <w:rFonts w:ascii="Arial" w:hAnsi="Arial" w:cs="Arial"/>
            <w:noProof/>
            <w:webHidden/>
          </w:rPr>
          <w:fldChar w:fldCharType="separate"/>
        </w:r>
        <w:r w:rsidR="00FE2655">
          <w:rPr>
            <w:rFonts w:ascii="Arial" w:hAnsi="Arial" w:cs="Arial"/>
            <w:noProof/>
            <w:webHidden/>
          </w:rPr>
          <w:t>46</w:t>
        </w:r>
        <w:r w:rsidR="002B5AD6" w:rsidRPr="00591150">
          <w:rPr>
            <w:rFonts w:ascii="Arial" w:hAnsi="Arial" w:cs="Arial"/>
            <w:noProof/>
            <w:webHidden/>
          </w:rPr>
          <w:fldChar w:fldCharType="end"/>
        </w:r>
      </w:hyperlink>
    </w:p>
    <w:p w14:paraId="5205A673" w14:textId="72A7FE56" w:rsidR="002B5AD6" w:rsidRPr="00591150" w:rsidRDefault="00127514" w:rsidP="005047C1">
      <w:pPr>
        <w:pStyle w:val="TOC1"/>
        <w:tabs>
          <w:tab w:val="clear" w:pos="8432"/>
          <w:tab w:val="right" w:leader="dot" w:pos="8931"/>
        </w:tabs>
        <w:rPr>
          <w:rFonts w:eastAsiaTheme="minorEastAsia" w:cs="Arial"/>
          <w:noProof/>
          <w:szCs w:val="22"/>
          <w:lang w:val="en-AU" w:eastAsia="en-AU"/>
        </w:rPr>
      </w:pPr>
      <w:hyperlink w:anchor="_Toc535479403" w:history="1">
        <w:r w:rsidR="002B5AD6" w:rsidRPr="00591150">
          <w:rPr>
            <w:rStyle w:val="Hyperlink"/>
            <w:rFonts w:cs="Arial"/>
            <w:noProof/>
            <w:color w:val="auto"/>
          </w:rPr>
          <w:t>Appendix 3. Workshop participants and attendance</w:t>
        </w:r>
        <w:r w:rsidR="002B5AD6" w:rsidRPr="00591150">
          <w:rPr>
            <w:rFonts w:cs="Arial"/>
            <w:noProof/>
            <w:webHidden/>
          </w:rPr>
          <w:tab/>
        </w:r>
        <w:r w:rsidR="002B5AD6" w:rsidRPr="00591150">
          <w:rPr>
            <w:rFonts w:cs="Arial"/>
            <w:noProof/>
            <w:webHidden/>
          </w:rPr>
          <w:fldChar w:fldCharType="begin"/>
        </w:r>
        <w:r w:rsidR="002B5AD6" w:rsidRPr="00591150">
          <w:rPr>
            <w:rFonts w:cs="Arial"/>
            <w:noProof/>
            <w:webHidden/>
          </w:rPr>
          <w:instrText xml:space="preserve"> PAGEREF _Toc535479403 \h </w:instrText>
        </w:r>
        <w:r w:rsidR="002B5AD6" w:rsidRPr="00591150">
          <w:rPr>
            <w:rFonts w:cs="Arial"/>
            <w:noProof/>
            <w:webHidden/>
          </w:rPr>
        </w:r>
        <w:r w:rsidR="002B5AD6" w:rsidRPr="00591150">
          <w:rPr>
            <w:rFonts w:cs="Arial"/>
            <w:noProof/>
            <w:webHidden/>
          </w:rPr>
          <w:fldChar w:fldCharType="separate"/>
        </w:r>
        <w:r w:rsidR="00FE2655">
          <w:rPr>
            <w:rFonts w:cs="Arial"/>
            <w:noProof/>
            <w:webHidden/>
          </w:rPr>
          <w:t>48</w:t>
        </w:r>
        <w:r w:rsidR="002B5AD6" w:rsidRPr="00591150">
          <w:rPr>
            <w:rFonts w:cs="Arial"/>
            <w:noProof/>
            <w:webHidden/>
          </w:rPr>
          <w:fldChar w:fldCharType="end"/>
        </w:r>
      </w:hyperlink>
    </w:p>
    <w:p w14:paraId="0D7C40F9" w14:textId="4C072968" w:rsidR="00EA3969" w:rsidRPr="00A813CF" w:rsidRDefault="002B5AD6" w:rsidP="005047C1">
      <w:pPr>
        <w:pStyle w:val="TOC1"/>
        <w:tabs>
          <w:tab w:val="clear" w:pos="8432"/>
          <w:tab w:val="right" w:leader="dot" w:pos="8931"/>
        </w:tabs>
        <w:rPr>
          <w:rFonts w:cs="Arial"/>
          <w:szCs w:val="20"/>
        </w:rPr>
        <w:sectPr w:rsidR="00EA3969" w:rsidRPr="00A813CF" w:rsidSect="00492D1E">
          <w:headerReference w:type="even" r:id="rId35"/>
          <w:footerReference w:type="even" r:id="rId36"/>
          <w:footerReference w:type="default" r:id="rId37"/>
          <w:pgSz w:w="11901" w:h="16817"/>
          <w:pgMar w:top="1247" w:right="1247" w:bottom="1247" w:left="1247" w:header="709" w:footer="709" w:gutter="0"/>
          <w:pgNumType w:fmt="lowerRoman"/>
          <w:cols w:space="708"/>
          <w:docGrid w:linePitch="360"/>
        </w:sectPr>
      </w:pPr>
      <w:r w:rsidRPr="00591150">
        <w:rPr>
          <w:rFonts w:cs="Arial"/>
          <w:szCs w:val="20"/>
        </w:rPr>
        <w:fldChar w:fldCharType="end"/>
      </w:r>
    </w:p>
    <w:p w14:paraId="0D455EF5" w14:textId="77777777" w:rsidR="00A813CF" w:rsidRDefault="00A813CF">
      <w:pPr>
        <w:spacing w:after="200" w:line="276" w:lineRule="auto"/>
        <w:rPr>
          <w:rFonts w:ascii="Arial" w:eastAsia="Times New Roman" w:hAnsi="Arial" w:cs="Arial"/>
          <w:b/>
          <w:kern w:val="32"/>
          <w:sz w:val="28"/>
          <w:szCs w:val="24"/>
          <w:lang w:val="en-GB" w:eastAsia="ja-JP"/>
        </w:rPr>
      </w:pPr>
      <w:r>
        <w:rPr>
          <w:rFonts w:ascii="Arial" w:hAnsi="Arial" w:cs="Arial"/>
        </w:rPr>
        <w:lastRenderedPageBreak/>
        <w:br w:type="page"/>
      </w:r>
    </w:p>
    <w:p w14:paraId="72D54EF2" w14:textId="46BAF492" w:rsidR="006562EB" w:rsidRPr="00A813CF" w:rsidRDefault="006562EB" w:rsidP="004054CC">
      <w:pPr>
        <w:pStyle w:val="Heading1"/>
        <w:rPr>
          <w:rFonts w:ascii="Arial" w:hAnsi="Arial" w:cs="Arial"/>
        </w:rPr>
      </w:pPr>
      <w:bookmarkStart w:id="3" w:name="_Toc535479358"/>
      <w:r w:rsidRPr="00A813CF">
        <w:rPr>
          <w:rFonts w:ascii="Arial" w:hAnsi="Arial" w:cs="Arial"/>
        </w:rPr>
        <w:lastRenderedPageBreak/>
        <w:t>Background</w:t>
      </w:r>
      <w:bookmarkEnd w:id="3"/>
    </w:p>
    <w:p w14:paraId="7C42867B" w14:textId="2B7BF0E1" w:rsidR="006562EB" w:rsidRPr="00A813CF" w:rsidRDefault="006562EB" w:rsidP="006562EB">
      <w:pPr>
        <w:rPr>
          <w:rFonts w:ascii="Arial" w:hAnsi="Arial" w:cs="Arial"/>
          <w:szCs w:val="20"/>
        </w:rPr>
      </w:pPr>
      <w:r w:rsidRPr="00A813CF">
        <w:rPr>
          <w:rFonts w:ascii="Arial" w:hAnsi="Arial" w:cs="Arial"/>
          <w:szCs w:val="20"/>
        </w:rPr>
        <w:t xml:space="preserve">The Great Barrier Reef Outlook Report is focused on the Great Barrier Reef Region (Region) as defined in the </w:t>
      </w:r>
      <w:r w:rsidRPr="00A813CF">
        <w:rPr>
          <w:rFonts w:ascii="Arial" w:hAnsi="Arial" w:cs="Arial"/>
          <w:i/>
          <w:szCs w:val="20"/>
        </w:rPr>
        <w:t>Great Barrier Reef Marine Park Act 1975</w:t>
      </w:r>
      <w:r w:rsidRPr="00A813CF">
        <w:rPr>
          <w:rFonts w:ascii="Arial" w:hAnsi="Arial" w:cs="Arial"/>
          <w:szCs w:val="20"/>
        </w:rPr>
        <w:t xml:space="preserve">. The Region’s boundaries match those of the Great Barrier Reef Marine Park (Marine Park), except that the Region also includes designated areas around major ports. The </w:t>
      </w:r>
      <w:hyperlink r:id="rId38" w:history="1">
        <w:r w:rsidRPr="00A813CF">
          <w:rPr>
            <w:rStyle w:val="Hyperlink"/>
            <w:rFonts w:ascii="Arial" w:hAnsi="Arial" w:cs="Arial"/>
            <w:i/>
            <w:szCs w:val="20"/>
          </w:rPr>
          <w:t>Great Barrier Reef Outlook Report 2009</w:t>
        </w:r>
      </w:hyperlink>
      <w:r w:rsidRPr="00A813CF">
        <w:rPr>
          <w:rFonts w:ascii="Arial" w:hAnsi="Arial" w:cs="Arial"/>
          <w:szCs w:val="20"/>
        </w:rPr>
        <w:t xml:space="preserve"> </w:t>
      </w:r>
      <w:r w:rsidR="00EA70FE" w:rsidRPr="00A813CF">
        <w:rPr>
          <w:rFonts w:ascii="Arial" w:hAnsi="Arial" w:cs="Arial"/>
          <w:szCs w:val="20"/>
        </w:rPr>
        <w:t xml:space="preserve">and </w:t>
      </w:r>
      <w:hyperlink r:id="rId39" w:history="1">
        <w:r w:rsidR="00EA70FE" w:rsidRPr="00A813CF">
          <w:rPr>
            <w:rStyle w:val="Hyperlink"/>
            <w:rFonts w:ascii="Arial" w:hAnsi="Arial" w:cs="Arial"/>
            <w:szCs w:val="20"/>
          </w:rPr>
          <w:t>Great Barrier Reef Outlook Report 20</w:t>
        </w:r>
        <w:r w:rsidR="00277343" w:rsidRPr="00A813CF">
          <w:rPr>
            <w:rStyle w:val="Hyperlink"/>
            <w:rFonts w:ascii="Arial" w:hAnsi="Arial" w:cs="Arial"/>
            <w:szCs w:val="20"/>
          </w:rPr>
          <w:t>14</w:t>
        </w:r>
      </w:hyperlink>
      <w:r w:rsidR="00277343" w:rsidRPr="00A813CF">
        <w:rPr>
          <w:rFonts w:ascii="Arial" w:hAnsi="Arial" w:cs="Arial"/>
          <w:szCs w:val="20"/>
        </w:rPr>
        <w:t xml:space="preserve"> </w:t>
      </w:r>
      <w:r w:rsidRPr="00A813CF">
        <w:rPr>
          <w:rFonts w:ascii="Arial" w:hAnsi="Arial" w:cs="Arial"/>
          <w:szCs w:val="20"/>
        </w:rPr>
        <w:t>(hereafter 2009 Outlook Report</w:t>
      </w:r>
      <w:r w:rsidR="00277343" w:rsidRPr="00A813CF">
        <w:rPr>
          <w:rFonts w:ascii="Arial" w:hAnsi="Arial" w:cs="Arial"/>
          <w:szCs w:val="20"/>
        </w:rPr>
        <w:t xml:space="preserve"> and 2014 Outlook Report</w:t>
      </w:r>
      <w:r w:rsidRPr="00A813CF">
        <w:rPr>
          <w:rFonts w:ascii="Arial" w:hAnsi="Arial" w:cs="Arial"/>
          <w:szCs w:val="20"/>
        </w:rPr>
        <w:t>) assessed all parts of the ecosystem within the Region, from mangroves and seagrass meadows to fish, coral reefs and the open ocean; these components of the natural marine system are collectively referred to as the Great Barrier Reef ecosystem. Where relevant, the report also looked beyond the boundaries of the Region and included information about adjacent islands</w:t>
      </w:r>
      <w:r w:rsidR="00B941A9" w:rsidRPr="00A813CF">
        <w:rPr>
          <w:rFonts w:ascii="Arial" w:hAnsi="Arial" w:cs="Arial"/>
          <w:szCs w:val="20"/>
        </w:rPr>
        <w:t xml:space="preserve"> (irrespective of tenure)</w:t>
      </w:r>
      <w:r w:rsidRPr="00A813CF">
        <w:rPr>
          <w:rFonts w:ascii="Arial" w:hAnsi="Arial" w:cs="Arial"/>
          <w:szCs w:val="20"/>
        </w:rPr>
        <w:t xml:space="preserve">, </w:t>
      </w:r>
      <w:r w:rsidR="00B941A9" w:rsidRPr="00A813CF">
        <w:rPr>
          <w:rFonts w:ascii="Arial" w:hAnsi="Arial" w:cs="Arial"/>
          <w:szCs w:val="20"/>
        </w:rPr>
        <w:t>the Catchment</w:t>
      </w:r>
      <w:r w:rsidRPr="00A813CF">
        <w:rPr>
          <w:rFonts w:ascii="Arial" w:hAnsi="Arial" w:cs="Arial"/>
          <w:szCs w:val="20"/>
        </w:rPr>
        <w:t xml:space="preserve"> adjacent to the </w:t>
      </w:r>
      <w:r w:rsidR="001326B8" w:rsidRPr="00A813CF">
        <w:rPr>
          <w:rFonts w:ascii="Arial" w:hAnsi="Arial" w:cs="Arial"/>
          <w:szCs w:val="20"/>
        </w:rPr>
        <w:t>R</w:t>
      </w:r>
      <w:r w:rsidRPr="00A813CF">
        <w:rPr>
          <w:rFonts w:ascii="Arial" w:hAnsi="Arial" w:cs="Arial"/>
          <w:szCs w:val="20"/>
        </w:rPr>
        <w:t>egion</w:t>
      </w:r>
      <w:r w:rsidR="00B941A9" w:rsidRPr="00A813CF">
        <w:rPr>
          <w:rFonts w:ascii="Arial" w:hAnsi="Arial" w:cs="Arial"/>
          <w:szCs w:val="20"/>
        </w:rPr>
        <w:t xml:space="preserve"> to the extent that it is connected to, supports and influences the values in the Region</w:t>
      </w:r>
      <w:r w:rsidRPr="00A813CF">
        <w:rPr>
          <w:rFonts w:ascii="Arial" w:hAnsi="Arial" w:cs="Arial"/>
          <w:szCs w:val="20"/>
        </w:rPr>
        <w:t>.</w:t>
      </w:r>
      <w:r w:rsidR="00277343" w:rsidRPr="00A813CF">
        <w:rPr>
          <w:rFonts w:ascii="Arial" w:hAnsi="Arial" w:cs="Arial"/>
          <w:szCs w:val="20"/>
        </w:rPr>
        <w:t xml:space="preserve"> </w:t>
      </w:r>
    </w:p>
    <w:p w14:paraId="1F2E2488" w14:textId="67FC7FB8" w:rsidR="006562EB" w:rsidRPr="00A813CF" w:rsidRDefault="006562EB" w:rsidP="00481116">
      <w:pPr>
        <w:spacing w:before="240"/>
        <w:rPr>
          <w:rFonts w:ascii="Arial" w:hAnsi="Arial" w:cs="Arial"/>
          <w:szCs w:val="20"/>
        </w:rPr>
      </w:pPr>
      <w:r w:rsidRPr="00A813CF">
        <w:rPr>
          <w:rFonts w:ascii="Arial" w:hAnsi="Arial" w:cs="Arial"/>
          <w:szCs w:val="20"/>
        </w:rPr>
        <w:t xml:space="preserve">The Outlook Report is structured around </w:t>
      </w:r>
      <w:r w:rsidR="00B941A9" w:rsidRPr="00A813CF">
        <w:rPr>
          <w:rFonts w:ascii="Arial" w:hAnsi="Arial" w:cs="Arial"/>
          <w:szCs w:val="20"/>
        </w:rPr>
        <w:t xml:space="preserve">nine </w:t>
      </w:r>
      <w:r w:rsidRPr="00A813CF">
        <w:rPr>
          <w:rFonts w:ascii="Arial" w:hAnsi="Arial" w:cs="Arial"/>
          <w:szCs w:val="20"/>
        </w:rPr>
        <w:t xml:space="preserve">assessments required by the </w:t>
      </w:r>
      <w:r w:rsidRPr="00A813CF">
        <w:rPr>
          <w:rFonts w:ascii="Arial" w:hAnsi="Arial" w:cs="Arial"/>
          <w:i/>
          <w:szCs w:val="20"/>
        </w:rPr>
        <w:t>Great Barrier Reef Marine Park Act 1975</w:t>
      </w:r>
      <w:r w:rsidR="00B941A9" w:rsidRPr="00A813CF">
        <w:rPr>
          <w:rFonts w:ascii="Arial" w:hAnsi="Arial" w:cs="Arial"/>
          <w:i/>
          <w:szCs w:val="20"/>
        </w:rPr>
        <w:t xml:space="preserve"> </w:t>
      </w:r>
      <w:r w:rsidR="00B941A9" w:rsidRPr="00A813CF">
        <w:rPr>
          <w:rFonts w:ascii="Arial" w:hAnsi="Arial" w:cs="Arial"/>
          <w:szCs w:val="20"/>
        </w:rPr>
        <w:t xml:space="preserve">and </w:t>
      </w:r>
      <w:r w:rsidR="00B941A9" w:rsidRPr="00A813CF">
        <w:rPr>
          <w:rFonts w:ascii="Arial" w:hAnsi="Arial" w:cs="Arial"/>
          <w:i/>
          <w:szCs w:val="20"/>
        </w:rPr>
        <w:t>Regulations 1983</w:t>
      </w:r>
      <w:r w:rsidR="00B941A9" w:rsidRPr="00A813CF">
        <w:rPr>
          <w:rFonts w:ascii="Arial" w:hAnsi="Arial" w:cs="Arial"/>
          <w:szCs w:val="20"/>
        </w:rPr>
        <w:t xml:space="preserve"> (section 116A(2) heritage values)</w:t>
      </w:r>
      <w:r w:rsidRPr="00A813CF">
        <w:rPr>
          <w:rFonts w:ascii="Arial" w:hAnsi="Arial" w:cs="Arial"/>
          <w:szCs w:val="20"/>
        </w:rPr>
        <w:t>, with each forming a chapter of the report:</w:t>
      </w:r>
    </w:p>
    <w:p w14:paraId="4AB8A50A" w14:textId="77777777" w:rsidR="00492D1E" w:rsidRPr="00A813CF" w:rsidRDefault="00492D1E" w:rsidP="006562EB">
      <w:pPr>
        <w:rPr>
          <w:rFonts w:ascii="Arial" w:hAnsi="Arial" w:cs="Arial"/>
          <w:szCs w:val="20"/>
        </w:rPr>
      </w:pPr>
    </w:p>
    <w:p w14:paraId="483C3505" w14:textId="77777777" w:rsidR="006562EB" w:rsidRPr="00A813CF" w:rsidRDefault="006562EB" w:rsidP="006562EB">
      <w:pPr>
        <w:rPr>
          <w:rFonts w:ascii="Arial" w:hAnsi="Arial" w:cs="Arial"/>
          <w:b/>
          <w:szCs w:val="20"/>
        </w:rPr>
      </w:pPr>
      <w:r w:rsidRPr="00A813CF">
        <w:rPr>
          <w:rFonts w:ascii="Arial" w:hAnsi="Arial" w:cs="Arial"/>
          <w:b/>
          <w:szCs w:val="20"/>
        </w:rPr>
        <w:t xml:space="preserve">Extract from the </w:t>
      </w:r>
      <w:r w:rsidR="001326B8" w:rsidRPr="00A813CF">
        <w:rPr>
          <w:rFonts w:ascii="Arial" w:hAnsi="Arial" w:cs="Arial"/>
          <w:b/>
          <w:i/>
          <w:szCs w:val="20"/>
        </w:rPr>
        <w:t xml:space="preserve">Great Barrier Reef Marine Park </w:t>
      </w:r>
      <w:r w:rsidRPr="00A813CF">
        <w:rPr>
          <w:rFonts w:ascii="Arial" w:hAnsi="Arial" w:cs="Arial"/>
          <w:b/>
          <w:i/>
          <w:szCs w:val="20"/>
        </w:rPr>
        <w:t>Act 1975</w:t>
      </w:r>
      <w:r w:rsidRPr="00A813CF">
        <w:rPr>
          <w:rFonts w:ascii="Arial" w:hAnsi="Arial" w:cs="Arial"/>
          <w:b/>
          <w:szCs w:val="20"/>
        </w:rPr>
        <w:t>:</w:t>
      </w:r>
    </w:p>
    <w:p w14:paraId="48CAE2D3" w14:textId="77777777" w:rsidR="006562EB" w:rsidRPr="00A813CF" w:rsidRDefault="006562EB" w:rsidP="006562EB">
      <w:pPr>
        <w:pStyle w:val="SubsectionHead"/>
        <w:rPr>
          <w:rFonts w:ascii="Arial" w:hAnsi="Arial" w:cs="Arial"/>
          <w:sz w:val="20"/>
          <w:szCs w:val="20"/>
        </w:rPr>
      </w:pPr>
      <w:r w:rsidRPr="00A813CF">
        <w:rPr>
          <w:rFonts w:ascii="Arial" w:hAnsi="Arial" w:cs="Arial"/>
          <w:sz w:val="20"/>
          <w:szCs w:val="20"/>
        </w:rPr>
        <w:t>Content of report</w:t>
      </w:r>
    </w:p>
    <w:p w14:paraId="2A6C829C" w14:textId="77777777" w:rsidR="006562EB" w:rsidRPr="00A813CF" w:rsidRDefault="006562EB" w:rsidP="006562EB">
      <w:pPr>
        <w:pStyle w:val="subsection"/>
        <w:rPr>
          <w:rFonts w:ascii="Arial" w:hAnsi="Arial" w:cs="Arial"/>
          <w:sz w:val="20"/>
          <w:szCs w:val="20"/>
        </w:rPr>
      </w:pPr>
      <w:r w:rsidRPr="00A813CF">
        <w:rPr>
          <w:rFonts w:ascii="Arial" w:hAnsi="Arial" w:cs="Arial"/>
          <w:sz w:val="20"/>
          <w:szCs w:val="20"/>
        </w:rPr>
        <w:tab/>
        <w:t>(3)</w:t>
      </w:r>
      <w:r w:rsidRPr="00A813CF">
        <w:rPr>
          <w:rFonts w:ascii="Arial" w:hAnsi="Arial" w:cs="Arial"/>
          <w:sz w:val="20"/>
          <w:szCs w:val="20"/>
        </w:rPr>
        <w:tab/>
        <w:t>The report must contain the following matters:</w:t>
      </w:r>
    </w:p>
    <w:p w14:paraId="1FDB58DD" w14:textId="77777777" w:rsidR="006562EB" w:rsidRPr="00A813CF" w:rsidRDefault="006562EB" w:rsidP="00C12A90">
      <w:pPr>
        <w:pStyle w:val="paragraph"/>
        <w:rPr>
          <w:rFonts w:ascii="Arial" w:hAnsi="Arial" w:cs="Arial"/>
          <w:b w:val="0"/>
        </w:rPr>
      </w:pPr>
      <w:r w:rsidRPr="00A813CF">
        <w:rPr>
          <w:rFonts w:ascii="Arial" w:hAnsi="Arial" w:cs="Arial"/>
          <w:b w:val="0"/>
        </w:rPr>
        <w:tab/>
        <w:t>(a)</w:t>
      </w:r>
      <w:r w:rsidRPr="00A813CF">
        <w:rPr>
          <w:rFonts w:ascii="Arial" w:hAnsi="Arial" w:cs="Arial"/>
          <w:b w:val="0"/>
        </w:rPr>
        <w:tab/>
        <w:t>an assessment of the current health of the ecosystem within the Great Barrier Reef Region and of the ecosystem outside that region to the extent it affects that region;</w:t>
      </w:r>
    </w:p>
    <w:p w14:paraId="3CECE6FC" w14:textId="77777777" w:rsidR="006562EB" w:rsidRPr="00A813CF" w:rsidRDefault="006562EB" w:rsidP="00C12A90">
      <w:pPr>
        <w:pStyle w:val="paragraph"/>
        <w:rPr>
          <w:rFonts w:ascii="Arial" w:hAnsi="Arial" w:cs="Arial"/>
          <w:b w:val="0"/>
        </w:rPr>
      </w:pPr>
      <w:r w:rsidRPr="00A813CF">
        <w:rPr>
          <w:rFonts w:ascii="Arial" w:hAnsi="Arial" w:cs="Arial"/>
          <w:b w:val="0"/>
        </w:rPr>
        <w:tab/>
        <w:t>(b)</w:t>
      </w:r>
      <w:r w:rsidRPr="00A813CF">
        <w:rPr>
          <w:rFonts w:ascii="Arial" w:hAnsi="Arial" w:cs="Arial"/>
          <w:b w:val="0"/>
        </w:rPr>
        <w:tab/>
        <w:t>an assessment of the current biodiversity within that region;</w:t>
      </w:r>
    </w:p>
    <w:p w14:paraId="67661D13" w14:textId="77777777" w:rsidR="006562EB" w:rsidRPr="00A813CF" w:rsidRDefault="006562EB" w:rsidP="00C12A90">
      <w:pPr>
        <w:pStyle w:val="paragraph"/>
        <w:rPr>
          <w:rFonts w:ascii="Arial" w:hAnsi="Arial" w:cs="Arial"/>
          <w:b w:val="0"/>
        </w:rPr>
      </w:pPr>
      <w:r w:rsidRPr="00A813CF">
        <w:rPr>
          <w:rFonts w:ascii="Arial" w:hAnsi="Arial" w:cs="Arial"/>
          <w:b w:val="0"/>
        </w:rPr>
        <w:tab/>
        <w:t>(c)</w:t>
      </w:r>
      <w:r w:rsidRPr="00A813CF">
        <w:rPr>
          <w:rFonts w:ascii="Arial" w:hAnsi="Arial" w:cs="Arial"/>
          <w:b w:val="0"/>
        </w:rPr>
        <w:tab/>
        <w:t>an assessment of the commercial and non</w:t>
      </w:r>
      <w:r w:rsidRPr="00A813CF">
        <w:rPr>
          <w:rFonts w:ascii="Arial" w:hAnsi="Arial" w:cs="Arial"/>
          <w:b w:val="0"/>
        </w:rPr>
        <w:noBreakHyphen/>
        <w:t>commercial use of that region;</w:t>
      </w:r>
    </w:p>
    <w:p w14:paraId="53763F56" w14:textId="77777777" w:rsidR="006562EB" w:rsidRPr="00A813CF" w:rsidRDefault="006562EB" w:rsidP="00C12A90">
      <w:pPr>
        <w:pStyle w:val="paragraph"/>
        <w:rPr>
          <w:rFonts w:ascii="Arial" w:hAnsi="Arial" w:cs="Arial"/>
          <w:b w:val="0"/>
        </w:rPr>
      </w:pPr>
      <w:r w:rsidRPr="00A813CF">
        <w:rPr>
          <w:rFonts w:ascii="Arial" w:hAnsi="Arial" w:cs="Arial"/>
          <w:b w:val="0"/>
        </w:rPr>
        <w:tab/>
        <w:t>(d)</w:t>
      </w:r>
      <w:r w:rsidRPr="00A813CF">
        <w:rPr>
          <w:rFonts w:ascii="Arial" w:hAnsi="Arial" w:cs="Arial"/>
          <w:b w:val="0"/>
        </w:rPr>
        <w:tab/>
        <w:t>an assessment of the risks to the ecosystem within that region;</w:t>
      </w:r>
    </w:p>
    <w:p w14:paraId="7A68B37C" w14:textId="77777777" w:rsidR="006562EB" w:rsidRPr="00A813CF" w:rsidRDefault="006562EB" w:rsidP="00C12A90">
      <w:pPr>
        <w:pStyle w:val="paragraph"/>
        <w:rPr>
          <w:rFonts w:ascii="Arial" w:hAnsi="Arial" w:cs="Arial"/>
          <w:b w:val="0"/>
        </w:rPr>
      </w:pPr>
      <w:r w:rsidRPr="00A813CF">
        <w:rPr>
          <w:rFonts w:ascii="Arial" w:hAnsi="Arial" w:cs="Arial"/>
          <w:b w:val="0"/>
        </w:rPr>
        <w:tab/>
        <w:t>(e)</w:t>
      </w:r>
      <w:r w:rsidRPr="00A813CF">
        <w:rPr>
          <w:rFonts w:ascii="Arial" w:hAnsi="Arial" w:cs="Arial"/>
          <w:b w:val="0"/>
        </w:rPr>
        <w:tab/>
        <w:t>an assessment of the current resilience of the ecosystem within that region;</w:t>
      </w:r>
    </w:p>
    <w:p w14:paraId="1DBA95CF" w14:textId="77777777" w:rsidR="006562EB" w:rsidRPr="00A813CF" w:rsidRDefault="006562EB" w:rsidP="00C12A90">
      <w:pPr>
        <w:pStyle w:val="paragraph"/>
        <w:rPr>
          <w:rFonts w:ascii="Arial" w:hAnsi="Arial" w:cs="Arial"/>
          <w:b w:val="0"/>
        </w:rPr>
      </w:pPr>
      <w:r w:rsidRPr="00A813CF">
        <w:rPr>
          <w:rFonts w:ascii="Arial" w:hAnsi="Arial" w:cs="Arial"/>
          <w:b w:val="0"/>
        </w:rPr>
        <w:tab/>
        <w:t>(f)</w:t>
      </w:r>
      <w:r w:rsidRPr="00A813CF">
        <w:rPr>
          <w:rFonts w:ascii="Arial" w:hAnsi="Arial" w:cs="Arial"/>
          <w:b w:val="0"/>
        </w:rPr>
        <w:tab/>
        <w:t>an assessment of the existing measures to protect and manage the ecosystem within that region;</w:t>
      </w:r>
    </w:p>
    <w:p w14:paraId="1A11E01F" w14:textId="77777777" w:rsidR="006562EB" w:rsidRPr="00A813CF" w:rsidRDefault="006562EB" w:rsidP="00C12A90">
      <w:pPr>
        <w:pStyle w:val="paragraph"/>
        <w:rPr>
          <w:rFonts w:ascii="Arial" w:hAnsi="Arial" w:cs="Arial"/>
          <w:b w:val="0"/>
        </w:rPr>
      </w:pPr>
      <w:r w:rsidRPr="00A813CF">
        <w:rPr>
          <w:rFonts w:ascii="Arial" w:hAnsi="Arial" w:cs="Arial"/>
          <w:b w:val="0"/>
        </w:rPr>
        <w:tab/>
        <w:t>(g)</w:t>
      </w:r>
      <w:r w:rsidRPr="00A813CF">
        <w:rPr>
          <w:rFonts w:ascii="Arial" w:hAnsi="Arial" w:cs="Arial"/>
          <w:b w:val="0"/>
        </w:rPr>
        <w:tab/>
        <w:t>an assessment of the factors influencing the current and projected future environmental, economic and social values of that region;</w:t>
      </w:r>
    </w:p>
    <w:p w14:paraId="3ACFC866" w14:textId="77777777" w:rsidR="006562EB" w:rsidRPr="00A813CF" w:rsidRDefault="006562EB" w:rsidP="00C12A90">
      <w:pPr>
        <w:pStyle w:val="paragraph"/>
        <w:rPr>
          <w:rFonts w:ascii="Arial" w:hAnsi="Arial" w:cs="Arial"/>
          <w:b w:val="0"/>
        </w:rPr>
      </w:pPr>
      <w:r w:rsidRPr="00A813CF">
        <w:rPr>
          <w:rFonts w:ascii="Arial" w:hAnsi="Arial" w:cs="Arial"/>
          <w:b w:val="0"/>
        </w:rPr>
        <w:tab/>
        <w:t>(h)</w:t>
      </w:r>
      <w:r w:rsidRPr="00A813CF">
        <w:rPr>
          <w:rFonts w:ascii="Arial" w:hAnsi="Arial" w:cs="Arial"/>
          <w:b w:val="0"/>
        </w:rPr>
        <w:tab/>
        <w:t>an assessment of the long</w:t>
      </w:r>
      <w:r w:rsidRPr="00A813CF">
        <w:rPr>
          <w:rFonts w:ascii="Arial" w:hAnsi="Arial" w:cs="Arial"/>
          <w:b w:val="0"/>
        </w:rPr>
        <w:noBreakHyphen/>
        <w:t>term outlook for the ecosystem within that region;</w:t>
      </w:r>
    </w:p>
    <w:p w14:paraId="5047C14D" w14:textId="77777777" w:rsidR="006562EB" w:rsidRPr="00A813CF" w:rsidRDefault="006562EB" w:rsidP="00C12A90">
      <w:pPr>
        <w:pStyle w:val="paragraph"/>
        <w:rPr>
          <w:rFonts w:ascii="Arial" w:hAnsi="Arial" w:cs="Arial"/>
          <w:b w:val="0"/>
        </w:rPr>
      </w:pPr>
      <w:r w:rsidRPr="00A813CF">
        <w:rPr>
          <w:rFonts w:ascii="Arial" w:hAnsi="Arial" w:cs="Arial"/>
          <w:b w:val="0"/>
        </w:rPr>
        <w:tab/>
        <w:t>(i)</w:t>
      </w:r>
      <w:r w:rsidRPr="00A813CF">
        <w:rPr>
          <w:rFonts w:ascii="Arial" w:hAnsi="Arial" w:cs="Arial"/>
          <w:b w:val="0"/>
        </w:rPr>
        <w:tab/>
        <w:t>any other matter prescribed by the regulations for the purposes of this paragraph.</w:t>
      </w:r>
    </w:p>
    <w:p w14:paraId="504383C4" w14:textId="77777777" w:rsidR="00B941A9" w:rsidRPr="00A813CF" w:rsidRDefault="00B941A9" w:rsidP="00C12A90">
      <w:pPr>
        <w:pStyle w:val="paragraph"/>
        <w:rPr>
          <w:rFonts w:ascii="Arial" w:hAnsi="Arial" w:cs="Arial"/>
          <w:b w:val="0"/>
        </w:rPr>
      </w:pPr>
    </w:p>
    <w:p w14:paraId="7CBBB102" w14:textId="4BDE8C7F" w:rsidR="00B941A9" w:rsidRPr="00A813CF" w:rsidRDefault="00B941A9" w:rsidP="00C12A90">
      <w:pPr>
        <w:pStyle w:val="paragraph"/>
        <w:rPr>
          <w:rFonts w:ascii="Arial" w:hAnsi="Arial" w:cs="Arial"/>
          <w:b w:val="0"/>
        </w:rPr>
      </w:pPr>
      <w:r w:rsidRPr="00A813CF">
        <w:rPr>
          <w:rFonts w:ascii="Arial" w:hAnsi="Arial" w:cs="Arial"/>
          <w:b w:val="0"/>
        </w:rPr>
        <w:t>Extract from the Great Barrier Reef Marine Park Regulations 1983 – amended in 2013</w:t>
      </w:r>
    </w:p>
    <w:p w14:paraId="525FBF9F" w14:textId="382E7B00" w:rsidR="00B941A9" w:rsidRPr="00A813CF" w:rsidRDefault="00B941A9" w:rsidP="00C12A90">
      <w:pPr>
        <w:pStyle w:val="paragraph"/>
        <w:rPr>
          <w:rFonts w:ascii="Arial" w:hAnsi="Arial" w:cs="Arial"/>
          <w:b w:val="0"/>
        </w:rPr>
      </w:pPr>
      <w:r w:rsidRPr="00A813CF">
        <w:rPr>
          <w:rFonts w:ascii="Arial" w:hAnsi="Arial" w:cs="Arial"/>
          <w:b w:val="0"/>
        </w:rPr>
        <w:tab/>
        <w:t>(2) An assessment of the heritage values, of the Great Barrier Reef Region, includes the following:</w:t>
      </w:r>
    </w:p>
    <w:p w14:paraId="46A55D82" w14:textId="77777777" w:rsidR="00B941A9" w:rsidRPr="00A813CF" w:rsidRDefault="00B941A9" w:rsidP="00C12A90">
      <w:pPr>
        <w:pStyle w:val="paragraph"/>
        <w:rPr>
          <w:rFonts w:ascii="Arial" w:hAnsi="Arial" w:cs="Arial"/>
          <w:b w:val="0"/>
        </w:rPr>
      </w:pPr>
      <w:r w:rsidRPr="00A813CF">
        <w:rPr>
          <w:rFonts w:ascii="Arial" w:hAnsi="Arial" w:cs="Arial"/>
          <w:b w:val="0"/>
        </w:rPr>
        <w:t xml:space="preserve">                     (a)  an assessment of the current heritage values of the region;</w:t>
      </w:r>
    </w:p>
    <w:p w14:paraId="3047C23E" w14:textId="77777777" w:rsidR="00B941A9" w:rsidRPr="00A813CF" w:rsidRDefault="00B941A9" w:rsidP="00C12A90">
      <w:pPr>
        <w:pStyle w:val="paragraph"/>
        <w:rPr>
          <w:rFonts w:ascii="Arial" w:hAnsi="Arial" w:cs="Arial"/>
          <w:b w:val="0"/>
        </w:rPr>
      </w:pPr>
      <w:r w:rsidRPr="00A813CF">
        <w:rPr>
          <w:rFonts w:ascii="Arial" w:hAnsi="Arial" w:cs="Arial"/>
          <w:b w:val="0"/>
        </w:rPr>
        <w:t xml:space="preserve">                     (b)  an assessment of the risks to the heritage values of the region;</w:t>
      </w:r>
    </w:p>
    <w:p w14:paraId="57A57A48" w14:textId="77777777" w:rsidR="00B941A9" w:rsidRPr="00A813CF" w:rsidRDefault="00B941A9" w:rsidP="00C12A90">
      <w:pPr>
        <w:pStyle w:val="paragraph"/>
        <w:rPr>
          <w:rFonts w:ascii="Arial" w:hAnsi="Arial" w:cs="Arial"/>
          <w:b w:val="0"/>
        </w:rPr>
      </w:pPr>
      <w:r w:rsidRPr="00A813CF">
        <w:rPr>
          <w:rFonts w:ascii="Arial" w:hAnsi="Arial" w:cs="Arial"/>
          <w:b w:val="0"/>
        </w:rPr>
        <w:t xml:space="preserve">                     (c)  an assessment of the current resilience of the heritage values of the region;</w:t>
      </w:r>
    </w:p>
    <w:p w14:paraId="7827DBBA" w14:textId="77777777" w:rsidR="00B941A9" w:rsidRPr="00A813CF" w:rsidRDefault="00B941A9" w:rsidP="00C12A90">
      <w:pPr>
        <w:pStyle w:val="paragraph"/>
        <w:rPr>
          <w:rFonts w:ascii="Arial" w:hAnsi="Arial" w:cs="Arial"/>
          <w:b w:val="0"/>
        </w:rPr>
      </w:pPr>
      <w:r w:rsidRPr="00A813CF">
        <w:rPr>
          <w:rFonts w:ascii="Arial" w:hAnsi="Arial" w:cs="Arial"/>
          <w:b w:val="0"/>
        </w:rPr>
        <w:lastRenderedPageBreak/>
        <w:t xml:space="preserve">                     (d)  an assessment of the existing measures to protect and manage the heritage values of the region;</w:t>
      </w:r>
    </w:p>
    <w:p w14:paraId="316B3DF3" w14:textId="77777777" w:rsidR="00B941A9" w:rsidRPr="00A813CF" w:rsidRDefault="00B941A9" w:rsidP="00C12A90">
      <w:pPr>
        <w:pStyle w:val="paragraph"/>
        <w:rPr>
          <w:rFonts w:ascii="Arial" w:hAnsi="Arial" w:cs="Arial"/>
          <w:b w:val="0"/>
        </w:rPr>
      </w:pPr>
      <w:r w:rsidRPr="00A813CF">
        <w:rPr>
          <w:rFonts w:ascii="Arial" w:hAnsi="Arial" w:cs="Arial"/>
          <w:b w:val="0"/>
        </w:rPr>
        <w:t xml:space="preserve">                     (e)  an assessment of the factors influencing the current and projected future heritage values of the region;</w:t>
      </w:r>
    </w:p>
    <w:p w14:paraId="11A396D8" w14:textId="09708D09" w:rsidR="00B941A9" w:rsidRPr="00A813CF" w:rsidRDefault="00B941A9" w:rsidP="00C12A90">
      <w:pPr>
        <w:pStyle w:val="paragraph"/>
        <w:rPr>
          <w:rFonts w:ascii="Arial" w:hAnsi="Arial" w:cs="Arial"/>
          <w:b w:val="0"/>
        </w:rPr>
      </w:pPr>
      <w:r w:rsidRPr="00A813CF">
        <w:rPr>
          <w:rFonts w:ascii="Arial" w:hAnsi="Arial" w:cs="Arial"/>
          <w:b w:val="0"/>
        </w:rPr>
        <w:t xml:space="preserve">                      (f)  an assessment of the long</w:t>
      </w:r>
      <w:r w:rsidRPr="00A813CF">
        <w:rPr>
          <w:rFonts w:ascii="MS Gothic" w:eastAsia="MS Gothic" w:hAnsi="MS Gothic" w:cs="MS Gothic" w:hint="eastAsia"/>
          <w:b w:val="0"/>
        </w:rPr>
        <w:t>‑</w:t>
      </w:r>
      <w:r w:rsidRPr="00A813CF">
        <w:rPr>
          <w:rFonts w:ascii="Arial" w:hAnsi="Arial" w:cs="Arial"/>
          <w:b w:val="0"/>
        </w:rPr>
        <w:t>term outlook for the heritage values of the region.</w:t>
      </w:r>
    </w:p>
    <w:p w14:paraId="02AD1B69" w14:textId="77777777" w:rsidR="00492D1E" w:rsidRPr="00A813CF" w:rsidRDefault="00492D1E" w:rsidP="00B941A9">
      <w:pPr>
        <w:rPr>
          <w:rFonts w:ascii="Arial" w:hAnsi="Arial" w:cs="Arial"/>
          <w:szCs w:val="20"/>
        </w:rPr>
      </w:pPr>
    </w:p>
    <w:p w14:paraId="6BCF956A" w14:textId="0CE9F7D8" w:rsidR="00821C37" w:rsidRPr="00A813CF" w:rsidRDefault="00B941A9" w:rsidP="00821C37">
      <w:pPr>
        <w:rPr>
          <w:rFonts w:ascii="Arial" w:hAnsi="Arial" w:cs="Arial"/>
          <w:szCs w:val="20"/>
        </w:rPr>
      </w:pPr>
      <w:r w:rsidRPr="00A813CF">
        <w:rPr>
          <w:rFonts w:ascii="Arial" w:hAnsi="Arial" w:cs="Arial"/>
          <w:szCs w:val="20"/>
        </w:rPr>
        <w:t xml:space="preserve">Following legislative amendment (specified above) the </w:t>
      </w:r>
      <w:r w:rsidR="00821C37" w:rsidRPr="00A813CF">
        <w:rPr>
          <w:rFonts w:ascii="Arial" w:hAnsi="Arial" w:cs="Arial"/>
          <w:szCs w:val="20"/>
        </w:rPr>
        <w:t>2014 Outlook Report included an assessment of heritage values</w:t>
      </w:r>
      <w:r w:rsidRPr="00A813CF">
        <w:rPr>
          <w:rFonts w:ascii="Arial" w:hAnsi="Arial" w:cs="Arial"/>
          <w:szCs w:val="20"/>
        </w:rPr>
        <w:t xml:space="preserve">, which was not within scope of the assessment in 2009. Given the late stage of the amendment </w:t>
      </w:r>
      <w:r w:rsidR="00821C37" w:rsidRPr="00A813CF">
        <w:rPr>
          <w:rFonts w:ascii="Arial" w:hAnsi="Arial" w:cs="Arial"/>
          <w:szCs w:val="20"/>
        </w:rPr>
        <w:t xml:space="preserve">the assessment was conducted internally by GBRMPA and not considered by the 2014 Outlook consensus workshop. </w:t>
      </w:r>
      <w:r w:rsidR="00F55600" w:rsidRPr="00A813CF">
        <w:rPr>
          <w:rFonts w:ascii="Arial" w:hAnsi="Arial" w:cs="Arial"/>
          <w:szCs w:val="20"/>
        </w:rPr>
        <w:t>The 2019 Outlook c</w:t>
      </w:r>
      <w:r w:rsidR="00080B80" w:rsidRPr="00A813CF">
        <w:rPr>
          <w:rFonts w:ascii="Arial" w:hAnsi="Arial" w:cs="Arial"/>
          <w:szCs w:val="20"/>
        </w:rPr>
        <w:t xml:space="preserve">onsensus workshop was extended </w:t>
      </w:r>
      <w:r w:rsidR="00F55600" w:rsidRPr="00A813CF">
        <w:rPr>
          <w:rFonts w:ascii="Arial" w:hAnsi="Arial" w:cs="Arial"/>
          <w:szCs w:val="20"/>
        </w:rPr>
        <w:t>from 3 days to five and included</w:t>
      </w:r>
      <w:r w:rsidR="00080B80" w:rsidRPr="00A813CF">
        <w:rPr>
          <w:rFonts w:ascii="Arial" w:hAnsi="Arial" w:cs="Arial"/>
          <w:szCs w:val="20"/>
        </w:rPr>
        <w:t xml:space="preserve"> a full day for consideration of heritage values (Day 5). </w:t>
      </w:r>
      <w:r w:rsidR="00821C37" w:rsidRPr="00A813CF">
        <w:rPr>
          <w:rFonts w:ascii="Arial" w:hAnsi="Arial" w:cs="Arial"/>
          <w:szCs w:val="20"/>
        </w:rPr>
        <w:t>As in 2014, the 2019 Outlook</w:t>
      </w:r>
      <w:r w:rsidR="00080B80" w:rsidRPr="00A813CF">
        <w:rPr>
          <w:rFonts w:ascii="Arial" w:hAnsi="Arial" w:cs="Arial"/>
          <w:szCs w:val="20"/>
        </w:rPr>
        <w:t xml:space="preserve"> Report will include a </w:t>
      </w:r>
      <w:r w:rsidR="00DD0A42" w:rsidRPr="00A813CF">
        <w:rPr>
          <w:rFonts w:ascii="Arial" w:hAnsi="Arial" w:cs="Arial"/>
          <w:szCs w:val="20"/>
        </w:rPr>
        <w:t xml:space="preserve">standalone </w:t>
      </w:r>
      <w:r w:rsidR="00821C37" w:rsidRPr="00A813CF">
        <w:rPr>
          <w:rFonts w:ascii="Arial" w:hAnsi="Arial" w:cs="Arial"/>
          <w:szCs w:val="20"/>
        </w:rPr>
        <w:t>chapter assessing heritage values with</w:t>
      </w:r>
      <w:r w:rsidR="000278E0" w:rsidRPr="00A813CF">
        <w:rPr>
          <w:rFonts w:ascii="Arial" w:hAnsi="Arial" w:cs="Arial"/>
          <w:szCs w:val="20"/>
        </w:rPr>
        <w:t>in</w:t>
      </w:r>
      <w:r w:rsidR="00821C37" w:rsidRPr="00A813CF">
        <w:rPr>
          <w:rFonts w:ascii="Arial" w:hAnsi="Arial" w:cs="Arial"/>
          <w:szCs w:val="20"/>
        </w:rPr>
        <w:t xml:space="preserve"> the Region</w:t>
      </w:r>
      <w:r w:rsidR="00DD0A42" w:rsidRPr="00A813CF">
        <w:rPr>
          <w:rFonts w:ascii="Arial" w:hAnsi="Arial" w:cs="Arial"/>
          <w:szCs w:val="20"/>
        </w:rPr>
        <w:t>, recognising that natural heritage values discussed in Chapters 2 and 3 also form part of overarching heritage values for the Region. In particular many cultural practices include plants, animals and the environment, making culture inseparable from natural values and cultural identity</w:t>
      </w:r>
      <w:r w:rsidR="00821C37" w:rsidRPr="00A813CF">
        <w:rPr>
          <w:rFonts w:ascii="Arial" w:hAnsi="Arial" w:cs="Arial"/>
          <w:szCs w:val="20"/>
        </w:rPr>
        <w:t xml:space="preserve">. </w:t>
      </w:r>
    </w:p>
    <w:p w14:paraId="4E71E2D2" w14:textId="77777777" w:rsidR="00492D1E" w:rsidRPr="00A813CF" w:rsidRDefault="00492D1E" w:rsidP="006562EB">
      <w:pPr>
        <w:rPr>
          <w:rFonts w:ascii="Arial" w:hAnsi="Arial" w:cs="Arial"/>
          <w:szCs w:val="20"/>
        </w:rPr>
      </w:pPr>
    </w:p>
    <w:p w14:paraId="4EAE0031" w14:textId="5089094A" w:rsidR="006562EB" w:rsidRPr="00A813CF" w:rsidRDefault="006562EB" w:rsidP="006562EB">
      <w:pPr>
        <w:rPr>
          <w:rFonts w:ascii="Arial" w:hAnsi="Arial" w:cs="Arial"/>
          <w:szCs w:val="20"/>
        </w:rPr>
      </w:pPr>
      <w:r w:rsidRPr="00A813CF">
        <w:rPr>
          <w:rFonts w:ascii="Arial" w:hAnsi="Arial" w:cs="Arial"/>
          <w:szCs w:val="20"/>
        </w:rPr>
        <w:t xml:space="preserve">For each assessment in the 2009 Outlook Report </w:t>
      </w:r>
      <w:r w:rsidR="00821C37" w:rsidRPr="00A813CF">
        <w:rPr>
          <w:rFonts w:ascii="Arial" w:hAnsi="Arial" w:cs="Arial"/>
          <w:szCs w:val="20"/>
        </w:rPr>
        <w:t xml:space="preserve">and 2014 Outlook Report </w:t>
      </w:r>
      <w:r w:rsidRPr="00A813CF">
        <w:rPr>
          <w:rFonts w:ascii="Arial" w:hAnsi="Arial" w:cs="Arial"/>
          <w:szCs w:val="20"/>
        </w:rPr>
        <w:t xml:space="preserve">a set of assessment criteria (comprising one or more components) </w:t>
      </w:r>
      <w:r w:rsidR="00DD0A42" w:rsidRPr="00A813CF">
        <w:rPr>
          <w:rFonts w:ascii="Arial" w:hAnsi="Arial" w:cs="Arial"/>
          <w:szCs w:val="20"/>
        </w:rPr>
        <w:t xml:space="preserve">were </w:t>
      </w:r>
      <w:r w:rsidR="00426030" w:rsidRPr="00A813CF">
        <w:rPr>
          <w:rFonts w:ascii="Arial" w:hAnsi="Arial" w:cs="Arial"/>
          <w:szCs w:val="20"/>
        </w:rPr>
        <w:t>considered</w:t>
      </w:r>
      <w:r w:rsidRPr="00A813CF">
        <w:rPr>
          <w:rFonts w:ascii="Arial" w:hAnsi="Arial" w:cs="Arial"/>
          <w:szCs w:val="20"/>
        </w:rPr>
        <w:t xml:space="preserve">, allowing an ordered analysis of the available evidence. For each criterion, grading statements guided the allocation of a </w:t>
      </w:r>
      <w:r w:rsidR="001326B8" w:rsidRPr="00A813CF">
        <w:rPr>
          <w:rFonts w:ascii="Arial" w:hAnsi="Arial" w:cs="Arial"/>
          <w:szCs w:val="20"/>
        </w:rPr>
        <w:t>‘</w:t>
      </w:r>
      <w:r w:rsidRPr="00A813CF">
        <w:rPr>
          <w:rFonts w:ascii="Arial" w:hAnsi="Arial" w:cs="Arial"/>
          <w:szCs w:val="20"/>
        </w:rPr>
        <w:t>grade of best fit’. A qualitative grading system was considered appropriate as it allowed a wide range of evidence and knowledge to be collectively assessed when assigning each grade. More quantitative approaches were impractical given the</w:t>
      </w:r>
      <w:r w:rsidR="00DD0A42" w:rsidRPr="00A813CF">
        <w:rPr>
          <w:rFonts w:ascii="Arial" w:hAnsi="Arial" w:cs="Arial"/>
          <w:szCs w:val="20"/>
        </w:rPr>
        <w:t xml:space="preserve"> scope of the assessment area (the entire Region),</w:t>
      </w:r>
      <w:r w:rsidR="00426030" w:rsidRPr="00A813CF">
        <w:rPr>
          <w:rFonts w:ascii="Arial" w:hAnsi="Arial" w:cs="Arial"/>
          <w:szCs w:val="20"/>
        </w:rPr>
        <w:t xml:space="preserve"> </w:t>
      </w:r>
      <w:r w:rsidR="00DD0A42" w:rsidRPr="00A813CF">
        <w:rPr>
          <w:rFonts w:ascii="Arial" w:hAnsi="Arial" w:cs="Arial"/>
          <w:szCs w:val="20"/>
        </w:rPr>
        <w:t>the time available</w:t>
      </w:r>
      <w:r w:rsidR="00426030" w:rsidRPr="00A813CF">
        <w:rPr>
          <w:rFonts w:ascii="Arial" w:hAnsi="Arial" w:cs="Arial"/>
          <w:szCs w:val="20"/>
        </w:rPr>
        <w:t xml:space="preserve">, </w:t>
      </w:r>
      <w:r w:rsidRPr="00A813CF">
        <w:rPr>
          <w:rFonts w:ascii="Arial" w:hAnsi="Arial" w:cs="Arial"/>
          <w:szCs w:val="20"/>
        </w:rPr>
        <w:t xml:space="preserve">the amount of evidence available, the lack of analytical resources and the variety of components to be assessed. Four grading options (Very Good, Good, Poor, Very Poor) precluded the natural tendency to ‘sit on the fence’ </w:t>
      </w:r>
      <w:r w:rsidR="009721DE" w:rsidRPr="00A813CF">
        <w:rPr>
          <w:rFonts w:ascii="Arial" w:hAnsi="Arial" w:cs="Arial"/>
          <w:szCs w:val="20"/>
        </w:rPr>
        <w:t xml:space="preserve">and </w:t>
      </w:r>
      <w:r w:rsidRPr="00A813CF">
        <w:rPr>
          <w:rFonts w:ascii="Arial" w:hAnsi="Arial" w:cs="Arial"/>
          <w:szCs w:val="20"/>
        </w:rPr>
        <w:t>allocat</w:t>
      </w:r>
      <w:r w:rsidR="009721DE" w:rsidRPr="00A813CF">
        <w:rPr>
          <w:rFonts w:ascii="Arial" w:hAnsi="Arial" w:cs="Arial"/>
          <w:szCs w:val="20"/>
        </w:rPr>
        <w:t>e</w:t>
      </w:r>
      <w:r w:rsidRPr="00A813CF">
        <w:rPr>
          <w:rFonts w:ascii="Arial" w:hAnsi="Arial" w:cs="Arial"/>
          <w:szCs w:val="20"/>
        </w:rPr>
        <w:t xml:space="preserve"> a</w:t>
      </w:r>
      <w:r w:rsidR="00080B80" w:rsidRPr="00A813CF">
        <w:rPr>
          <w:rFonts w:ascii="Arial" w:hAnsi="Arial" w:cs="Arial"/>
          <w:szCs w:val="20"/>
        </w:rPr>
        <w:t>n intermediate</w:t>
      </w:r>
      <w:r w:rsidRPr="00A813CF">
        <w:rPr>
          <w:rFonts w:ascii="Arial" w:hAnsi="Arial" w:cs="Arial"/>
          <w:szCs w:val="20"/>
        </w:rPr>
        <w:t xml:space="preserve"> </w:t>
      </w:r>
      <w:r w:rsidR="009721DE" w:rsidRPr="00A813CF">
        <w:rPr>
          <w:rFonts w:ascii="Arial" w:hAnsi="Arial" w:cs="Arial"/>
          <w:szCs w:val="20"/>
        </w:rPr>
        <w:t xml:space="preserve">or neutral </w:t>
      </w:r>
      <w:r w:rsidRPr="00A813CF">
        <w:rPr>
          <w:rFonts w:ascii="Arial" w:hAnsi="Arial" w:cs="Arial"/>
          <w:szCs w:val="20"/>
        </w:rPr>
        <w:t xml:space="preserve">grade. The 2009 Outlook Report </w:t>
      </w:r>
      <w:r w:rsidR="009721DE" w:rsidRPr="00A813CF">
        <w:rPr>
          <w:rFonts w:ascii="Arial" w:hAnsi="Arial" w:cs="Arial"/>
          <w:szCs w:val="20"/>
        </w:rPr>
        <w:t>and 2014</w:t>
      </w:r>
      <w:r w:rsidR="00080B80" w:rsidRPr="00A813CF">
        <w:rPr>
          <w:rFonts w:ascii="Arial" w:hAnsi="Arial" w:cs="Arial"/>
          <w:szCs w:val="20"/>
        </w:rPr>
        <w:t xml:space="preserve"> Outlook Report </w:t>
      </w:r>
      <w:r w:rsidRPr="00A813CF">
        <w:rPr>
          <w:rFonts w:ascii="Arial" w:hAnsi="Arial" w:cs="Arial"/>
          <w:szCs w:val="20"/>
        </w:rPr>
        <w:t>included a summary of each assessment at the end of each chapter together with the grades allocated.</w:t>
      </w:r>
      <w:r w:rsidR="009721DE" w:rsidRPr="00A813CF">
        <w:rPr>
          <w:rFonts w:ascii="Arial" w:hAnsi="Arial" w:cs="Arial"/>
          <w:szCs w:val="20"/>
        </w:rPr>
        <w:t xml:space="preserve"> Essentially the same process will be used to develop the 2019 Outlook Report.</w:t>
      </w:r>
    </w:p>
    <w:p w14:paraId="2DD045EA" w14:textId="77777777" w:rsidR="000922F4" w:rsidRPr="00A813CF" w:rsidRDefault="000922F4" w:rsidP="008652BF">
      <w:pPr>
        <w:rPr>
          <w:rFonts w:ascii="Arial" w:eastAsia="Times New Roman" w:hAnsi="Arial" w:cs="Arial"/>
          <w:b/>
          <w:bCs/>
          <w:color w:val="4F81BD" w:themeColor="accent1"/>
          <w:sz w:val="18"/>
          <w:szCs w:val="18"/>
          <w:lang w:val="en-GB" w:eastAsia="ja-JP"/>
        </w:rPr>
      </w:pPr>
    </w:p>
    <w:p w14:paraId="3595250B" w14:textId="18ABA119" w:rsidR="006562EB" w:rsidRPr="00A813CF" w:rsidRDefault="00127514" w:rsidP="008652BF">
      <w:pPr>
        <w:rPr>
          <w:rFonts w:ascii="Arial" w:hAnsi="Arial" w:cs="Arial"/>
          <w:szCs w:val="20"/>
        </w:rPr>
      </w:pPr>
      <w:hyperlink r:id="rId40" w:history="1">
        <w:r w:rsidR="00DA1A59" w:rsidRPr="00A813CF">
          <w:rPr>
            <w:rStyle w:val="Hyperlink"/>
            <w:rFonts w:ascii="Arial" w:hAnsi="Arial" w:cs="Arial"/>
            <w:szCs w:val="20"/>
          </w:rPr>
          <w:t>The Australia</w:t>
        </w:r>
        <w:r w:rsidR="006562EB" w:rsidRPr="00A813CF">
          <w:rPr>
            <w:rStyle w:val="Hyperlink"/>
            <w:rFonts w:ascii="Arial" w:hAnsi="Arial" w:cs="Arial"/>
            <w:szCs w:val="20"/>
          </w:rPr>
          <w:t xml:space="preserve"> State of the Environment 2011</w:t>
        </w:r>
      </w:hyperlink>
      <w:r w:rsidR="006562EB" w:rsidRPr="00A813CF">
        <w:rPr>
          <w:rFonts w:ascii="Arial" w:hAnsi="Arial" w:cs="Arial"/>
          <w:szCs w:val="20"/>
        </w:rPr>
        <w:t xml:space="preserve"> used a refinement of the 2009 Outlook Report method and, in addition, included trend information and confidence in scores information for each assessment component. This method was in turn adapted for use in the </w:t>
      </w:r>
      <w:hyperlink r:id="rId41" w:history="1">
        <w:r w:rsidR="006562EB" w:rsidRPr="00A813CF">
          <w:rPr>
            <w:rStyle w:val="Hyperlink"/>
            <w:rFonts w:ascii="Arial" w:hAnsi="Arial" w:cs="Arial"/>
            <w:szCs w:val="20"/>
          </w:rPr>
          <w:t>Great Barrier Reef Region Strategic Assessment</w:t>
        </w:r>
      </w:hyperlink>
      <w:r w:rsidR="006562EB" w:rsidRPr="00A813CF">
        <w:rPr>
          <w:rFonts w:ascii="Arial" w:hAnsi="Arial" w:cs="Arial"/>
          <w:szCs w:val="20"/>
        </w:rPr>
        <w:t xml:space="preserve"> undertaken by GBRMPA in 2012</w:t>
      </w:r>
      <w:r w:rsidR="0065707A" w:rsidRPr="00A813CF">
        <w:rPr>
          <w:rFonts w:ascii="Arial" w:hAnsi="Arial" w:cs="Arial"/>
          <w:szCs w:val="20"/>
        </w:rPr>
        <w:t>–</w:t>
      </w:r>
      <w:r w:rsidR="006562EB" w:rsidRPr="00A813CF">
        <w:rPr>
          <w:rFonts w:ascii="Arial" w:hAnsi="Arial" w:cs="Arial"/>
          <w:szCs w:val="20"/>
        </w:rPr>
        <w:t>13</w:t>
      </w:r>
      <w:r w:rsidR="003254BF" w:rsidRPr="00A813CF">
        <w:rPr>
          <w:rFonts w:ascii="Arial" w:hAnsi="Arial" w:cs="Arial"/>
          <w:szCs w:val="20"/>
        </w:rPr>
        <w:t xml:space="preserve">.  </w:t>
      </w:r>
      <w:r w:rsidR="006562EB" w:rsidRPr="00A813CF">
        <w:rPr>
          <w:rFonts w:ascii="Arial" w:hAnsi="Arial" w:cs="Arial"/>
          <w:szCs w:val="20"/>
        </w:rPr>
        <w:t>The 201</w:t>
      </w:r>
      <w:r w:rsidR="003254BF" w:rsidRPr="00A813CF">
        <w:rPr>
          <w:rFonts w:ascii="Arial" w:hAnsi="Arial" w:cs="Arial"/>
          <w:szCs w:val="20"/>
        </w:rPr>
        <w:t>9</w:t>
      </w:r>
      <w:r w:rsidR="006562EB" w:rsidRPr="00A813CF">
        <w:rPr>
          <w:rFonts w:ascii="Arial" w:hAnsi="Arial" w:cs="Arial"/>
          <w:szCs w:val="20"/>
        </w:rPr>
        <w:t xml:space="preserve"> Outlook Report </w:t>
      </w:r>
      <w:r w:rsidR="00B268A3" w:rsidRPr="00A813CF">
        <w:rPr>
          <w:rFonts w:ascii="Arial" w:hAnsi="Arial" w:cs="Arial"/>
          <w:szCs w:val="20"/>
        </w:rPr>
        <w:t>must be</w:t>
      </w:r>
      <w:r w:rsidR="006562EB" w:rsidRPr="00A813CF">
        <w:rPr>
          <w:rFonts w:ascii="Arial" w:hAnsi="Arial" w:cs="Arial"/>
          <w:szCs w:val="20"/>
        </w:rPr>
        <w:t xml:space="preserve"> submitted to the Minister for the Environment </w:t>
      </w:r>
      <w:r w:rsidR="004C03C9" w:rsidRPr="00A813CF">
        <w:rPr>
          <w:rFonts w:ascii="Arial" w:hAnsi="Arial" w:cs="Arial"/>
          <w:szCs w:val="20"/>
        </w:rPr>
        <w:t xml:space="preserve">and Energy </w:t>
      </w:r>
      <w:r w:rsidR="006562EB" w:rsidRPr="00A813CF">
        <w:rPr>
          <w:rFonts w:ascii="Arial" w:hAnsi="Arial" w:cs="Arial"/>
          <w:szCs w:val="20"/>
        </w:rPr>
        <w:t>by 30 June 201</w:t>
      </w:r>
      <w:r w:rsidR="003254BF" w:rsidRPr="00A813CF">
        <w:rPr>
          <w:rFonts w:ascii="Arial" w:hAnsi="Arial" w:cs="Arial"/>
          <w:szCs w:val="20"/>
        </w:rPr>
        <w:t>9</w:t>
      </w:r>
      <w:r w:rsidR="006562EB" w:rsidRPr="00A813CF">
        <w:rPr>
          <w:rFonts w:ascii="Arial" w:hAnsi="Arial" w:cs="Arial"/>
          <w:szCs w:val="20"/>
        </w:rPr>
        <w:t>.</w:t>
      </w:r>
    </w:p>
    <w:p w14:paraId="35BADE67" w14:textId="77777777" w:rsidR="006562EB" w:rsidRPr="00A813CF" w:rsidRDefault="006562EB" w:rsidP="004054CC">
      <w:pPr>
        <w:pStyle w:val="Heading1"/>
        <w:rPr>
          <w:rFonts w:ascii="Arial" w:hAnsi="Arial" w:cs="Arial"/>
        </w:rPr>
      </w:pPr>
      <w:bookmarkStart w:id="4" w:name="_Toc535479359"/>
      <w:r w:rsidRPr="00A813CF">
        <w:rPr>
          <w:rFonts w:ascii="Arial" w:hAnsi="Arial" w:cs="Arial"/>
        </w:rPr>
        <w:t>The expert consensus workshop</w:t>
      </w:r>
      <w:bookmarkEnd w:id="4"/>
    </w:p>
    <w:p w14:paraId="5CF2F33A" w14:textId="13D15C32" w:rsidR="006562EB" w:rsidRPr="00A813CF" w:rsidRDefault="006562EB" w:rsidP="008652BF">
      <w:pPr>
        <w:autoSpaceDE w:val="0"/>
        <w:autoSpaceDN w:val="0"/>
        <w:adjustRightInd w:val="0"/>
        <w:rPr>
          <w:rFonts w:ascii="Arial" w:hAnsi="Arial" w:cs="Arial"/>
          <w:szCs w:val="20"/>
        </w:rPr>
      </w:pPr>
      <w:r w:rsidRPr="00A813CF">
        <w:rPr>
          <w:rFonts w:ascii="Arial" w:hAnsi="Arial" w:cs="Arial"/>
          <w:szCs w:val="20"/>
        </w:rPr>
        <w:t>This workshop was designed as an expert elicitation to consult a range of scientific experts and establish a consensus on the conditions, trends and risks in the Region. The consultation and workshop process has been adapted from the approach and decision model established for the assessment and reporting of Australia’s national marine environment (</w:t>
      </w:r>
      <w:hyperlink r:id="rId42" w:history="1">
        <w:r w:rsidRPr="00A813CF">
          <w:rPr>
            <w:rStyle w:val="Hyperlink"/>
            <w:rFonts w:ascii="Arial" w:hAnsi="Arial" w:cs="Arial"/>
            <w:szCs w:val="20"/>
          </w:rPr>
          <w:t>Australia State of the Environment 2011</w:t>
        </w:r>
      </w:hyperlink>
      <w:r w:rsidRPr="00A813CF">
        <w:rPr>
          <w:rFonts w:ascii="Arial" w:hAnsi="Arial" w:cs="Arial"/>
          <w:szCs w:val="20"/>
        </w:rPr>
        <w:t xml:space="preserve">) and applied internationally for aspects of the </w:t>
      </w:r>
      <w:r w:rsidR="0065707A" w:rsidRPr="00A813CF">
        <w:rPr>
          <w:rFonts w:ascii="Arial" w:hAnsi="Arial" w:cs="Arial"/>
          <w:szCs w:val="20"/>
        </w:rPr>
        <w:t>United Nations Environment Program (</w:t>
      </w:r>
      <w:hyperlink r:id="rId43" w:history="1">
        <w:r w:rsidRPr="00A813CF">
          <w:rPr>
            <w:rStyle w:val="Hyperlink"/>
            <w:rFonts w:ascii="Arial" w:hAnsi="Arial" w:cs="Arial"/>
            <w:szCs w:val="20"/>
          </w:rPr>
          <w:t>UNEP</w:t>
        </w:r>
        <w:r w:rsidR="0065707A" w:rsidRPr="00A813CF">
          <w:rPr>
            <w:rStyle w:val="Hyperlink"/>
            <w:rFonts w:ascii="Arial" w:hAnsi="Arial" w:cs="Arial"/>
            <w:szCs w:val="20"/>
          </w:rPr>
          <w:t>)</w:t>
        </w:r>
        <w:r w:rsidRPr="00A813CF">
          <w:rPr>
            <w:rStyle w:val="Hyperlink"/>
            <w:rFonts w:ascii="Arial" w:hAnsi="Arial" w:cs="Arial"/>
            <w:szCs w:val="20"/>
          </w:rPr>
          <w:t xml:space="preserve"> World Ocean Assessment</w:t>
        </w:r>
      </w:hyperlink>
      <w:r w:rsidRPr="00A813CF">
        <w:rPr>
          <w:rFonts w:ascii="Arial" w:hAnsi="Arial" w:cs="Arial"/>
          <w:szCs w:val="20"/>
        </w:rPr>
        <w:t>). The focus of this workshop is on achieving a consensus of independent scientific experts on the biodiversity, ecosystem health</w:t>
      </w:r>
      <w:r w:rsidR="000F1240" w:rsidRPr="00A813CF">
        <w:rPr>
          <w:rFonts w:ascii="Arial" w:hAnsi="Arial" w:cs="Arial"/>
          <w:szCs w:val="20"/>
        </w:rPr>
        <w:t xml:space="preserve">, heritage values </w:t>
      </w:r>
      <w:r w:rsidRPr="00A813CF">
        <w:rPr>
          <w:rFonts w:ascii="Arial" w:hAnsi="Arial" w:cs="Arial"/>
          <w:szCs w:val="20"/>
        </w:rPr>
        <w:t>and potential risks in the Region.</w:t>
      </w:r>
    </w:p>
    <w:p w14:paraId="78AA215D" w14:textId="77777777" w:rsidR="00492D1E" w:rsidRPr="00A813CF" w:rsidRDefault="00492D1E" w:rsidP="008652BF">
      <w:pPr>
        <w:rPr>
          <w:rFonts w:ascii="Arial" w:hAnsi="Arial" w:cs="Arial"/>
          <w:szCs w:val="20"/>
        </w:rPr>
      </w:pPr>
    </w:p>
    <w:p w14:paraId="4C080DE6" w14:textId="18B1D0F6" w:rsidR="00B32171" w:rsidRPr="00A813CF" w:rsidRDefault="00D03A20" w:rsidP="008652BF">
      <w:pPr>
        <w:rPr>
          <w:rFonts w:ascii="Arial" w:hAnsi="Arial" w:cs="Arial"/>
          <w:szCs w:val="20"/>
        </w:rPr>
      </w:pPr>
      <w:r w:rsidRPr="00A813CF">
        <w:rPr>
          <w:rFonts w:ascii="Arial" w:hAnsi="Arial" w:cs="Arial"/>
          <w:szCs w:val="20"/>
        </w:rPr>
        <w:t xml:space="preserve">Consensus was defined for workshop participants as “a generally accepted opinion or decision among a group of people”. This </w:t>
      </w:r>
      <w:r w:rsidR="00B32171" w:rsidRPr="00A813CF">
        <w:rPr>
          <w:rFonts w:ascii="Arial" w:hAnsi="Arial" w:cs="Arial"/>
          <w:szCs w:val="20"/>
        </w:rPr>
        <w:t xml:space="preserve">working definition </w:t>
      </w:r>
      <w:r w:rsidRPr="00A813CF">
        <w:rPr>
          <w:rFonts w:ascii="Arial" w:hAnsi="Arial" w:cs="Arial"/>
          <w:szCs w:val="20"/>
        </w:rPr>
        <w:t>does not require all people to agree</w:t>
      </w:r>
      <w:r w:rsidR="00B32171" w:rsidRPr="00A813CF">
        <w:rPr>
          <w:rFonts w:ascii="Arial" w:hAnsi="Arial" w:cs="Arial"/>
          <w:szCs w:val="20"/>
        </w:rPr>
        <w:t xml:space="preserve"> to a single proposition</w:t>
      </w:r>
      <w:r w:rsidRPr="00A813CF">
        <w:rPr>
          <w:rFonts w:ascii="Arial" w:hAnsi="Arial" w:cs="Arial"/>
          <w:szCs w:val="20"/>
        </w:rPr>
        <w:t xml:space="preserve">, instead </w:t>
      </w:r>
      <w:r w:rsidR="00B32171" w:rsidRPr="00A813CF">
        <w:rPr>
          <w:rFonts w:ascii="Arial" w:hAnsi="Arial" w:cs="Arial"/>
          <w:szCs w:val="20"/>
        </w:rPr>
        <w:t>it represents the prevailing or ‘generally accepted views’ of the group. Divergent views were recorded as part of the assessment process and will be reflected in the commentary included in the 2019 Outlook Report.</w:t>
      </w:r>
      <w:r w:rsidRPr="00A813CF">
        <w:rPr>
          <w:rFonts w:ascii="Arial" w:hAnsi="Arial" w:cs="Arial"/>
          <w:szCs w:val="20"/>
        </w:rPr>
        <w:t xml:space="preserve"> </w:t>
      </w:r>
    </w:p>
    <w:p w14:paraId="7A1C5483" w14:textId="77777777" w:rsidR="00492D1E" w:rsidRPr="00A813CF" w:rsidRDefault="00492D1E" w:rsidP="008652BF">
      <w:pPr>
        <w:rPr>
          <w:rFonts w:ascii="Arial" w:hAnsi="Arial" w:cs="Arial"/>
          <w:szCs w:val="20"/>
        </w:rPr>
      </w:pPr>
    </w:p>
    <w:p w14:paraId="6C0A12C9" w14:textId="6449B11B" w:rsidR="003254BF" w:rsidRPr="00A813CF" w:rsidRDefault="003254BF" w:rsidP="008652BF">
      <w:pPr>
        <w:rPr>
          <w:rFonts w:ascii="Arial" w:hAnsi="Arial" w:cs="Arial"/>
          <w:szCs w:val="20"/>
        </w:rPr>
      </w:pPr>
      <w:r w:rsidRPr="00A813CF">
        <w:rPr>
          <w:rFonts w:ascii="Arial" w:hAnsi="Arial" w:cs="Arial"/>
          <w:szCs w:val="20"/>
        </w:rPr>
        <w:t>Great care was taken to maintain</w:t>
      </w:r>
      <w:r w:rsidR="006C620D" w:rsidRPr="00A813CF">
        <w:rPr>
          <w:rFonts w:ascii="Arial" w:hAnsi="Arial" w:cs="Arial"/>
          <w:szCs w:val="20"/>
        </w:rPr>
        <w:t xml:space="preserve"> consistency </w:t>
      </w:r>
      <w:r w:rsidRPr="00A813CF">
        <w:rPr>
          <w:rFonts w:ascii="Arial" w:hAnsi="Arial" w:cs="Arial"/>
          <w:szCs w:val="20"/>
        </w:rPr>
        <w:t xml:space="preserve">in methods </w:t>
      </w:r>
      <w:r w:rsidR="006C620D" w:rsidRPr="00A813CF">
        <w:rPr>
          <w:rFonts w:ascii="Arial" w:hAnsi="Arial" w:cs="Arial"/>
          <w:szCs w:val="20"/>
        </w:rPr>
        <w:t>between Outlook 2009, 2014 and 2019</w:t>
      </w:r>
      <w:r w:rsidR="00B32171" w:rsidRPr="00A813CF">
        <w:rPr>
          <w:rFonts w:ascii="Arial" w:hAnsi="Arial" w:cs="Arial"/>
          <w:szCs w:val="20"/>
        </w:rPr>
        <w:t xml:space="preserve">. Accordingly, a </w:t>
      </w:r>
      <w:r w:rsidR="006C620D" w:rsidRPr="00A813CF">
        <w:rPr>
          <w:rFonts w:ascii="Arial" w:hAnsi="Arial" w:cs="Arial"/>
          <w:szCs w:val="20"/>
        </w:rPr>
        <w:t xml:space="preserve">principle of </w:t>
      </w:r>
      <w:r w:rsidR="00B32171" w:rsidRPr="00A813CF">
        <w:rPr>
          <w:rFonts w:ascii="Arial" w:hAnsi="Arial" w:cs="Arial"/>
          <w:szCs w:val="20"/>
        </w:rPr>
        <w:t>‘</w:t>
      </w:r>
      <w:r w:rsidR="006C620D" w:rsidRPr="00A813CF">
        <w:rPr>
          <w:rFonts w:ascii="Arial" w:hAnsi="Arial" w:cs="Arial"/>
          <w:szCs w:val="20"/>
        </w:rPr>
        <w:t>minimum change</w:t>
      </w:r>
      <w:r w:rsidR="00B32171" w:rsidRPr="00A813CF">
        <w:rPr>
          <w:rFonts w:ascii="Arial" w:hAnsi="Arial" w:cs="Arial"/>
          <w:szCs w:val="20"/>
        </w:rPr>
        <w:t xml:space="preserve">’ </w:t>
      </w:r>
      <w:r w:rsidR="0029799C" w:rsidRPr="00A813CF">
        <w:rPr>
          <w:rFonts w:ascii="Arial" w:hAnsi="Arial" w:cs="Arial"/>
          <w:szCs w:val="20"/>
        </w:rPr>
        <w:t xml:space="preserve">(no wordsmithing) and a willingness to accept the inherent limitations of the initial methodology </w:t>
      </w:r>
      <w:r w:rsidR="00B32171" w:rsidRPr="00A813CF">
        <w:rPr>
          <w:rFonts w:ascii="Arial" w:hAnsi="Arial" w:cs="Arial"/>
          <w:szCs w:val="20"/>
        </w:rPr>
        <w:t>was promoted</w:t>
      </w:r>
      <w:r w:rsidR="0029799C" w:rsidRPr="00A813CF">
        <w:rPr>
          <w:rFonts w:ascii="Arial" w:hAnsi="Arial" w:cs="Arial"/>
          <w:szCs w:val="20"/>
        </w:rPr>
        <w:t xml:space="preserve"> by the facilitator</w:t>
      </w:r>
      <w:r w:rsidR="00482F43" w:rsidRPr="00A813CF">
        <w:rPr>
          <w:rFonts w:ascii="Arial" w:hAnsi="Arial" w:cs="Arial"/>
          <w:szCs w:val="20"/>
        </w:rPr>
        <w:t xml:space="preserve"> at the workshop</w:t>
      </w:r>
      <w:r w:rsidR="0029799C" w:rsidRPr="00A813CF">
        <w:rPr>
          <w:rFonts w:ascii="Arial" w:hAnsi="Arial" w:cs="Arial"/>
          <w:szCs w:val="20"/>
        </w:rPr>
        <w:t>.</w:t>
      </w:r>
      <w:r w:rsidR="00F67479" w:rsidRPr="00A813CF">
        <w:rPr>
          <w:rFonts w:ascii="Arial" w:hAnsi="Arial" w:cs="Arial"/>
          <w:szCs w:val="20"/>
        </w:rPr>
        <w:t xml:space="preserve"> Suggested improvements to the methodology are discussed at the end of this report.</w:t>
      </w:r>
    </w:p>
    <w:p w14:paraId="720388C9" w14:textId="77777777" w:rsidR="00492D1E" w:rsidRPr="00A813CF" w:rsidRDefault="00492D1E" w:rsidP="008652BF">
      <w:pPr>
        <w:rPr>
          <w:rFonts w:ascii="Arial" w:hAnsi="Arial" w:cs="Arial"/>
          <w:szCs w:val="20"/>
        </w:rPr>
      </w:pPr>
    </w:p>
    <w:p w14:paraId="597F87E1" w14:textId="671078B8" w:rsidR="006562EB" w:rsidRPr="00A813CF" w:rsidRDefault="00B268A3" w:rsidP="008652BF">
      <w:pPr>
        <w:rPr>
          <w:rFonts w:ascii="Arial" w:hAnsi="Arial" w:cs="Arial"/>
          <w:szCs w:val="20"/>
        </w:rPr>
      </w:pPr>
      <w:r w:rsidRPr="00A813CF">
        <w:rPr>
          <w:rFonts w:ascii="Arial" w:hAnsi="Arial" w:cs="Arial"/>
          <w:szCs w:val="20"/>
        </w:rPr>
        <w:t>Over 100 e</w:t>
      </w:r>
      <w:r w:rsidR="006562EB" w:rsidRPr="00A813CF">
        <w:rPr>
          <w:rFonts w:ascii="Arial" w:hAnsi="Arial" w:cs="Arial"/>
          <w:szCs w:val="20"/>
        </w:rPr>
        <w:t xml:space="preserve">xperts were invited by GBRMPA to attend the workshop and participate in the elicitation process based primarily on their discipline expertise and their direct experience with, and conduct of, scientific </w:t>
      </w:r>
      <w:r w:rsidRPr="00A813CF">
        <w:rPr>
          <w:rFonts w:ascii="Arial" w:hAnsi="Arial" w:cs="Arial"/>
          <w:szCs w:val="20"/>
        </w:rPr>
        <w:t xml:space="preserve">research and monitoring </w:t>
      </w:r>
      <w:r w:rsidR="006562EB" w:rsidRPr="00A813CF">
        <w:rPr>
          <w:rFonts w:ascii="Arial" w:hAnsi="Arial" w:cs="Arial"/>
          <w:szCs w:val="20"/>
        </w:rPr>
        <w:t xml:space="preserve">in the Region. Experts were selected to provide discipline expertise to cover the breadth of the issues expected to be addressed by the workshop and elicitation process. </w:t>
      </w:r>
      <w:r w:rsidRPr="00A813CF">
        <w:rPr>
          <w:rFonts w:ascii="Arial" w:hAnsi="Arial" w:cs="Arial"/>
          <w:szCs w:val="20"/>
        </w:rPr>
        <w:t>Due to availability of experts,</w:t>
      </w:r>
      <w:r w:rsidR="00A12BD7" w:rsidRPr="00A813CF">
        <w:rPr>
          <w:rFonts w:ascii="Arial" w:hAnsi="Arial" w:cs="Arial"/>
          <w:szCs w:val="20"/>
        </w:rPr>
        <w:t xml:space="preserve"> </w:t>
      </w:r>
      <w:r w:rsidR="004C03C9" w:rsidRPr="00A813CF">
        <w:rPr>
          <w:rFonts w:ascii="Arial" w:hAnsi="Arial" w:cs="Arial"/>
          <w:szCs w:val="20"/>
        </w:rPr>
        <w:t>45</w:t>
      </w:r>
      <w:r w:rsidR="00A12BD7" w:rsidRPr="00A813CF">
        <w:rPr>
          <w:rFonts w:ascii="Arial" w:hAnsi="Arial" w:cs="Arial"/>
          <w:szCs w:val="20"/>
        </w:rPr>
        <w:t xml:space="preserve"> </w:t>
      </w:r>
      <w:r w:rsidRPr="00A813CF">
        <w:rPr>
          <w:rFonts w:ascii="Arial" w:hAnsi="Arial" w:cs="Arial"/>
          <w:szCs w:val="20"/>
        </w:rPr>
        <w:t xml:space="preserve">participants were able to participate </w:t>
      </w:r>
      <w:r w:rsidR="00A12BD7" w:rsidRPr="00A813CF">
        <w:rPr>
          <w:rFonts w:ascii="Arial" w:hAnsi="Arial" w:cs="Arial"/>
          <w:szCs w:val="20"/>
        </w:rPr>
        <w:t xml:space="preserve">in at least one session of the workshop (either in person, by phone or remotely). </w:t>
      </w:r>
    </w:p>
    <w:p w14:paraId="3467EBE7" w14:textId="77777777" w:rsidR="00492D1E" w:rsidRPr="00A813CF" w:rsidRDefault="00492D1E" w:rsidP="008652BF">
      <w:pPr>
        <w:rPr>
          <w:rFonts w:ascii="Arial" w:hAnsi="Arial" w:cs="Arial"/>
          <w:szCs w:val="20"/>
        </w:rPr>
      </w:pPr>
    </w:p>
    <w:p w14:paraId="0C8C9B15" w14:textId="135B6615" w:rsidR="006562EB" w:rsidRPr="00A813CF" w:rsidRDefault="006562EB" w:rsidP="008652BF">
      <w:pPr>
        <w:rPr>
          <w:rFonts w:ascii="Arial" w:hAnsi="Arial" w:cs="Arial"/>
          <w:szCs w:val="20"/>
        </w:rPr>
      </w:pPr>
      <w:r w:rsidRPr="00A813CF">
        <w:rPr>
          <w:rFonts w:ascii="Arial" w:hAnsi="Arial" w:cs="Arial"/>
          <w:szCs w:val="20"/>
        </w:rPr>
        <w:t xml:space="preserve">The outcomes from the workshop will be used to inform the development of the Great Barrier Reef Outlook Report </w:t>
      </w:r>
      <w:r w:rsidR="00030149" w:rsidRPr="00A813CF">
        <w:rPr>
          <w:rFonts w:ascii="Arial" w:hAnsi="Arial" w:cs="Arial"/>
          <w:szCs w:val="20"/>
        </w:rPr>
        <w:t>2019 and</w:t>
      </w:r>
      <w:r w:rsidRPr="00A813CF">
        <w:rPr>
          <w:rFonts w:ascii="Arial" w:hAnsi="Arial" w:cs="Arial"/>
          <w:szCs w:val="20"/>
        </w:rPr>
        <w:t xml:space="preserve"> will contribute to a broader understanding of the issues and risks to the Region. </w:t>
      </w:r>
    </w:p>
    <w:p w14:paraId="5839B05B" w14:textId="77777777" w:rsidR="00492D1E" w:rsidRPr="00A813CF" w:rsidRDefault="00492D1E" w:rsidP="008652BF">
      <w:pPr>
        <w:rPr>
          <w:rFonts w:ascii="Arial" w:hAnsi="Arial" w:cs="Arial"/>
          <w:szCs w:val="20"/>
        </w:rPr>
      </w:pPr>
    </w:p>
    <w:p w14:paraId="09262E07" w14:textId="695FE32C" w:rsidR="006562EB" w:rsidRPr="00A813CF" w:rsidRDefault="006562EB" w:rsidP="008652BF">
      <w:pPr>
        <w:rPr>
          <w:rFonts w:ascii="Arial" w:hAnsi="Arial" w:cs="Arial"/>
          <w:szCs w:val="20"/>
        </w:rPr>
      </w:pPr>
      <w:r w:rsidRPr="00A813CF">
        <w:rPr>
          <w:rFonts w:ascii="Arial" w:hAnsi="Arial" w:cs="Arial"/>
          <w:szCs w:val="20"/>
        </w:rPr>
        <w:t xml:space="preserve">To assist the experts attending the workshop, GBRMPA provided a draft assessment </w:t>
      </w:r>
      <w:r w:rsidR="00B268A3" w:rsidRPr="00A813CF">
        <w:rPr>
          <w:rFonts w:ascii="Arial" w:hAnsi="Arial" w:cs="Arial"/>
          <w:szCs w:val="20"/>
        </w:rPr>
        <w:t xml:space="preserve">summary </w:t>
      </w:r>
      <w:r w:rsidRPr="00A813CF">
        <w:rPr>
          <w:rFonts w:ascii="Arial" w:hAnsi="Arial" w:cs="Arial"/>
          <w:szCs w:val="20"/>
        </w:rPr>
        <w:t xml:space="preserve">of the condition, trends and risks developed from </w:t>
      </w:r>
      <w:r w:rsidR="00DB468A" w:rsidRPr="00A813CF">
        <w:rPr>
          <w:rFonts w:ascii="Arial" w:hAnsi="Arial" w:cs="Arial"/>
          <w:szCs w:val="20"/>
        </w:rPr>
        <w:t xml:space="preserve">the </w:t>
      </w:r>
      <w:r w:rsidR="00DB468A" w:rsidRPr="00A813CF">
        <w:rPr>
          <w:rFonts w:ascii="Arial" w:hAnsi="Arial" w:cs="Arial"/>
        </w:rPr>
        <w:t>2009</w:t>
      </w:r>
      <w:r w:rsidR="003A4DC3" w:rsidRPr="00A813CF">
        <w:rPr>
          <w:rFonts w:ascii="Arial" w:hAnsi="Arial" w:cs="Arial"/>
        </w:rPr>
        <w:t xml:space="preserve"> and 2014</w:t>
      </w:r>
      <w:r w:rsidR="00DB468A" w:rsidRPr="00A813CF">
        <w:rPr>
          <w:rFonts w:ascii="Arial" w:hAnsi="Arial" w:cs="Arial"/>
        </w:rPr>
        <w:t xml:space="preserve"> Outlook </w:t>
      </w:r>
      <w:r w:rsidR="00A12BD7" w:rsidRPr="00A813CF">
        <w:rPr>
          <w:rFonts w:ascii="Arial" w:hAnsi="Arial" w:cs="Arial"/>
        </w:rPr>
        <w:t>Reports</w:t>
      </w:r>
      <w:r w:rsidR="00A12BD7" w:rsidRPr="00A813CF">
        <w:rPr>
          <w:rFonts w:ascii="Arial" w:hAnsi="Arial" w:cs="Arial"/>
          <w:szCs w:val="20"/>
        </w:rPr>
        <w:t xml:space="preserve"> and</w:t>
      </w:r>
      <w:r w:rsidRPr="00A813CF">
        <w:rPr>
          <w:rFonts w:ascii="Arial" w:hAnsi="Arial" w:cs="Arial"/>
          <w:szCs w:val="20"/>
        </w:rPr>
        <w:t xml:space="preserve"> update</w:t>
      </w:r>
      <w:r w:rsidR="00A12BD7" w:rsidRPr="00A813CF">
        <w:rPr>
          <w:rFonts w:ascii="Arial" w:hAnsi="Arial" w:cs="Arial"/>
          <w:szCs w:val="20"/>
        </w:rPr>
        <w:t>s</w:t>
      </w:r>
      <w:r w:rsidRPr="00A813CF">
        <w:rPr>
          <w:rFonts w:ascii="Arial" w:hAnsi="Arial" w:cs="Arial"/>
          <w:szCs w:val="20"/>
        </w:rPr>
        <w:t xml:space="preserve"> to reflect the m</w:t>
      </w:r>
      <w:r w:rsidR="00A12BD7" w:rsidRPr="00A813CF">
        <w:rPr>
          <w:rFonts w:ascii="Arial" w:hAnsi="Arial" w:cs="Arial"/>
          <w:szCs w:val="20"/>
        </w:rPr>
        <w:t>ost</w:t>
      </w:r>
      <w:r w:rsidRPr="00A813CF">
        <w:rPr>
          <w:rFonts w:ascii="Arial" w:hAnsi="Arial" w:cs="Arial"/>
          <w:szCs w:val="20"/>
        </w:rPr>
        <w:t xml:space="preserve"> recent knowledge </w:t>
      </w:r>
      <w:r w:rsidR="00B268A3" w:rsidRPr="00A813CF">
        <w:rPr>
          <w:rFonts w:ascii="Arial" w:hAnsi="Arial" w:cs="Arial"/>
          <w:szCs w:val="20"/>
        </w:rPr>
        <w:t xml:space="preserve">(based on a preliminary review of available literature and data) </w:t>
      </w:r>
      <w:r w:rsidRPr="00A813CF">
        <w:rPr>
          <w:rFonts w:ascii="Arial" w:hAnsi="Arial" w:cs="Arial"/>
          <w:szCs w:val="20"/>
        </w:rPr>
        <w:t>of the Region and activities</w:t>
      </w:r>
      <w:r w:rsidR="00B268A3" w:rsidRPr="00A813CF">
        <w:rPr>
          <w:rFonts w:ascii="Arial" w:hAnsi="Arial" w:cs="Arial"/>
          <w:szCs w:val="20"/>
        </w:rPr>
        <w:t xml:space="preserve"> that occur within or adjacent to the Region</w:t>
      </w:r>
      <w:r w:rsidRPr="00A813CF">
        <w:rPr>
          <w:rFonts w:ascii="Arial" w:hAnsi="Arial" w:cs="Arial"/>
          <w:szCs w:val="20"/>
        </w:rPr>
        <w:t xml:space="preserve">. Workshop participants were provided this draft material for their information; it was not intended that this should influence their assessments at the workshop other than to provide </w:t>
      </w:r>
      <w:r w:rsidR="00B268A3" w:rsidRPr="00A813CF">
        <w:rPr>
          <w:rFonts w:ascii="Arial" w:hAnsi="Arial" w:cs="Arial"/>
          <w:szCs w:val="20"/>
        </w:rPr>
        <w:t>a starting point for discussion</w:t>
      </w:r>
      <w:r w:rsidR="00426030" w:rsidRPr="00A813CF">
        <w:rPr>
          <w:rFonts w:ascii="Arial" w:hAnsi="Arial" w:cs="Arial"/>
          <w:szCs w:val="20"/>
        </w:rPr>
        <w:t xml:space="preserve"> a</w:t>
      </w:r>
      <w:r w:rsidR="00B268A3" w:rsidRPr="00A813CF">
        <w:rPr>
          <w:rFonts w:ascii="Arial" w:hAnsi="Arial" w:cs="Arial"/>
          <w:szCs w:val="20"/>
        </w:rPr>
        <w:t xml:space="preserve">nd </w:t>
      </w:r>
      <w:r w:rsidR="00426030" w:rsidRPr="00A813CF">
        <w:rPr>
          <w:rFonts w:ascii="Arial" w:hAnsi="Arial" w:cs="Arial"/>
          <w:szCs w:val="20"/>
        </w:rPr>
        <w:t xml:space="preserve">prompt </w:t>
      </w:r>
      <w:r w:rsidRPr="00A813CF">
        <w:rPr>
          <w:rFonts w:ascii="Arial" w:hAnsi="Arial" w:cs="Arial"/>
          <w:szCs w:val="20"/>
        </w:rPr>
        <w:t>additional background information they may wish to draw upon in forming their independent conclusions and consensus.</w:t>
      </w:r>
    </w:p>
    <w:p w14:paraId="42FE5777" w14:textId="77777777" w:rsidR="00492D1E" w:rsidRPr="00A813CF" w:rsidRDefault="00492D1E" w:rsidP="008652BF">
      <w:pPr>
        <w:rPr>
          <w:rFonts w:ascii="Arial" w:hAnsi="Arial" w:cs="Arial"/>
          <w:szCs w:val="20"/>
        </w:rPr>
      </w:pPr>
    </w:p>
    <w:p w14:paraId="4A4DF7AB" w14:textId="77777777" w:rsidR="00426030" w:rsidRPr="00A813CF" w:rsidRDefault="006562EB" w:rsidP="008652BF">
      <w:pPr>
        <w:rPr>
          <w:rFonts w:ascii="Arial" w:hAnsi="Arial" w:cs="Arial"/>
          <w:szCs w:val="20"/>
        </w:rPr>
      </w:pPr>
      <w:r w:rsidRPr="00A813CF">
        <w:rPr>
          <w:rFonts w:ascii="Arial" w:hAnsi="Arial" w:cs="Arial"/>
          <w:szCs w:val="20"/>
        </w:rPr>
        <w:t xml:space="preserve">The workshop was managed by an independent facilitator </w:t>
      </w:r>
      <w:r w:rsidR="003A4DC3" w:rsidRPr="00A813CF">
        <w:rPr>
          <w:rFonts w:ascii="Arial" w:hAnsi="Arial" w:cs="Arial"/>
          <w:szCs w:val="20"/>
        </w:rPr>
        <w:t xml:space="preserve">(Terry Harper, TerraFormDesign) </w:t>
      </w:r>
      <w:r w:rsidRPr="00A813CF">
        <w:rPr>
          <w:rFonts w:ascii="Arial" w:hAnsi="Arial" w:cs="Arial"/>
          <w:szCs w:val="20"/>
        </w:rPr>
        <w:t xml:space="preserve">with oversight and control of the process, to ensure that independence and robustness of the outcomes were maintained. The consensus workshop </w:t>
      </w:r>
      <w:r w:rsidR="0021614C" w:rsidRPr="00A813CF">
        <w:rPr>
          <w:rFonts w:ascii="Arial" w:hAnsi="Arial" w:cs="Arial"/>
          <w:szCs w:val="20"/>
        </w:rPr>
        <w:t>focused on four assessments</w:t>
      </w:r>
      <w:r w:rsidR="0021614C" w:rsidRPr="00A813CF">
        <w:rPr>
          <w:rFonts w:ascii="Arial" w:hAnsi="Arial" w:cs="Arial"/>
          <w:lang w:val="en-GB" w:eastAsia="ja-JP"/>
        </w:rPr>
        <w:t xml:space="preserve"> that were considered in two parts.</w:t>
      </w:r>
      <w:r w:rsidR="0021614C" w:rsidRPr="00A813CF">
        <w:rPr>
          <w:rFonts w:ascii="Arial" w:hAnsi="Arial" w:cs="Arial"/>
          <w:szCs w:val="20"/>
        </w:rPr>
        <w:t xml:space="preserve"> </w:t>
      </w:r>
      <w:r w:rsidR="0021614C" w:rsidRPr="00A813CF">
        <w:rPr>
          <w:rFonts w:ascii="Arial" w:hAnsi="Arial" w:cs="Arial"/>
          <w:lang w:val="en-GB" w:eastAsia="ja-JP"/>
        </w:rPr>
        <w:t xml:space="preserve">Part one (days 1-4) dealt with biodiversity, ecosystem health and risks to the </w:t>
      </w:r>
      <w:r w:rsidR="00B268A3" w:rsidRPr="00A813CF">
        <w:rPr>
          <w:rFonts w:ascii="Arial" w:hAnsi="Arial" w:cs="Arial"/>
          <w:lang w:val="en-GB" w:eastAsia="ja-JP"/>
        </w:rPr>
        <w:t xml:space="preserve">Region </w:t>
      </w:r>
      <w:r w:rsidR="0021614C" w:rsidRPr="00A813CF">
        <w:rPr>
          <w:rFonts w:ascii="Arial" w:hAnsi="Arial" w:cs="Arial"/>
          <w:lang w:val="en-GB" w:eastAsia="ja-JP"/>
        </w:rPr>
        <w:t>while Part two (day 5) dealt with heritage values and risks</w:t>
      </w:r>
      <w:r w:rsidR="00426030" w:rsidRPr="00A813CF">
        <w:rPr>
          <w:rFonts w:ascii="Arial" w:hAnsi="Arial" w:cs="Arial"/>
          <w:szCs w:val="20"/>
        </w:rPr>
        <w:t>.</w:t>
      </w:r>
    </w:p>
    <w:p w14:paraId="196B7ED5" w14:textId="77777777" w:rsidR="007150B2" w:rsidRPr="00A813CF" w:rsidRDefault="007150B2" w:rsidP="008652BF">
      <w:pPr>
        <w:rPr>
          <w:rFonts w:ascii="Arial" w:hAnsi="Arial" w:cs="Arial"/>
          <w:szCs w:val="20"/>
        </w:rPr>
      </w:pPr>
    </w:p>
    <w:p w14:paraId="0B419624" w14:textId="60CFA7F6" w:rsidR="001043B4" w:rsidRPr="00A813CF" w:rsidRDefault="003A4DC3" w:rsidP="008652BF">
      <w:pPr>
        <w:rPr>
          <w:rFonts w:ascii="Arial" w:hAnsi="Arial" w:cs="Arial"/>
          <w:szCs w:val="20"/>
        </w:rPr>
      </w:pPr>
      <w:r w:rsidRPr="00A813CF">
        <w:rPr>
          <w:rFonts w:ascii="Arial" w:hAnsi="Arial" w:cs="Arial"/>
          <w:szCs w:val="20"/>
        </w:rPr>
        <w:t>Several</w:t>
      </w:r>
      <w:r w:rsidR="006562EB" w:rsidRPr="00A813CF">
        <w:rPr>
          <w:rFonts w:ascii="Arial" w:hAnsi="Arial" w:cs="Arial"/>
          <w:szCs w:val="20"/>
        </w:rPr>
        <w:t xml:space="preserve"> GBRMPA staff </w:t>
      </w:r>
      <w:r w:rsidR="001043B4" w:rsidRPr="00A813CF">
        <w:rPr>
          <w:rFonts w:ascii="Arial" w:hAnsi="Arial" w:cs="Arial"/>
          <w:szCs w:val="20"/>
        </w:rPr>
        <w:t xml:space="preserve">from the Outlook Report team </w:t>
      </w:r>
      <w:r w:rsidR="006562EB" w:rsidRPr="00A813CF">
        <w:rPr>
          <w:rFonts w:ascii="Arial" w:hAnsi="Arial" w:cs="Arial"/>
          <w:szCs w:val="20"/>
        </w:rPr>
        <w:t>attended each day of the workshop. Their role was to</w:t>
      </w:r>
      <w:r w:rsidR="001043B4" w:rsidRPr="00A813CF">
        <w:rPr>
          <w:rFonts w:ascii="Arial" w:hAnsi="Arial" w:cs="Arial"/>
          <w:szCs w:val="20"/>
        </w:rPr>
        <w:t>:</w:t>
      </w:r>
    </w:p>
    <w:p w14:paraId="4D564DB0" w14:textId="77777777" w:rsidR="005B5AD6" w:rsidRPr="00A813CF" w:rsidRDefault="006C620D" w:rsidP="00113D37">
      <w:pPr>
        <w:pStyle w:val="ListParagraph"/>
        <w:numPr>
          <w:ilvl w:val="0"/>
          <w:numId w:val="4"/>
        </w:numPr>
        <w:rPr>
          <w:rFonts w:ascii="Arial" w:hAnsi="Arial" w:cs="Arial"/>
        </w:rPr>
      </w:pPr>
      <w:r w:rsidRPr="00A813CF">
        <w:rPr>
          <w:rFonts w:ascii="Arial" w:hAnsi="Arial" w:cs="Arial"/>
        </w:rPr>
        <w:t>Observe the process (to ensure independence and transparency)</w:t>
      </w:r>
      <w:r w:rsidR="004A4C62" w:rsidRPr="00A813CF">
        <w:rPr>
          <w:rFonts w:ascii="Arial" w:hAnsi="Arial" w:cs="Arial"/>
        </w:rPr>
        <w:t>.</w:t>
      </w:r>
    </w:p>
    <w:p w14:paraId="02EF3447" w14:textId="77777777" w:rsidR="005B5AD6" w:rsidRPr="00A813CF" w:rsidRDefault="006C620D" w:rsidP="007204D9">
      <w:pPr>
        <w:pStyle w:val="ListParagraph"/>
        <w:numPr>
          <w:ilvl w:val="0"/>
          <w:numId w:val="4"/>
        </w:numPr>
        <w:rPr>
          <w:rFonts w:ascii="Arial" w:hAnsi="Arial" w:cs="Arial"/>
        </w:rPr>
      </w:pPr>
      <w:r w:rsidRPr="00A813CF">
        <w:rPr>
          <w:rFonts w:ascii="Arial" w:hAnsi="Arial" w:cs="Arial"/>
        </w:rPr>
        <w:t>Support data capture</w:t>
      </w:r>
      <w:r w:rsidR="004A4C62" w:rsidRPr="00A813CF">
        <w:rPr>
          <w:rFonts w:ascii="Arial" w:hAnsi="Arial" w:cs="Arial"/>
        </w:rPr>
        <w:t xml:space="preserve"> including use of the scoring software package and recording of participant comments.</w:t>
      </w:r>
    </w:p>
    <w:p w14:paraId="2DB54B61" w14:textId="1BC09C01" w:rsidR="005B5AD6" w:rsidRPr="00A813CF" w:rsidRDefault="006C620D">
      <w:pPr>
        <w:pStyle w:val="ListParagraph"/>
        <w:numPr>
          <w:ilvl w:val="0"/>
          <w:numId w:val="4"/>
        </w:numPr>
        <w:rPr>
          <w:rFonts w:ascii="Arial" w:hAnsi="Arial" w:cs="Arial"/>
        </w:rPr>
      </w:pPr>
      <w:r w:rsidRPr="00A813CF">
        <w:rPr>
          <w:rFonts w:ascii="Arial" w:hAnsi="Arial" w:cs="Arial"/>
        </w:rPr>
        <w:t>Provide technical clarifications</w:t>
      </w:r>
      <w:r w:rsidR="004A4C62" w:rsidRPr="00A813CF">
        <w:rPr>
          <w:rFonts w:ascii="Arial" w:hAnsi="Arial" w:cs="Arial"/>
        </w:rPr>
        <w:t xml:space="preserve"> about the Outlook Report or </w:t>
      </w:r>
      <w:r w:rsidR="00B268A3" w:rsidRPr="00A813CF">
        <w:rPr>
          <w:rFonts w:ascii="Arial" w:hAnsi="Arial" w:cs="Arial"/>
        </w:rPr>
        <w:t xml:space="preserve">background information </w:t>
      </w:r>
      <w:r w:rsidR="004A4C62" w:rsidRPr="00A813CF">
        <w:rPr>
          <w:rFonts w:ascii="Arial" w:hAnsi="Arial" w:cs="Arial"/>
        </w:rPr>
        <w:t>provided to participants</w:t>
      </w:r>
    </w:p>
    <w:p w14:paraId="1F199BF0" w14:textId="77777777" w:rsidR="004A4C62" w:rsidRPr="00A813CF" w:rsidRDefault="004A4C62">
      <w:pPr>
        <w:pStyle w:val="ListParagraph"/>
        <w:numPr>
          <w:ilvl w:val="0"/>
          <w:numId w:val="4"/>
        </w:numPr>
        <w:rPr>
          <w:rFonts w:ascii="Arial" w:hAnsi="Arial" w:cs="Arial"/>
        </w:rPr>
      </w:pPr>
      <w:r w:rsidRPr="00A813CF">
        <w:rPr>
          <w:rFonts w:ascii="Arial" w:hAnsi="Arial" w:cs="Arial"/>
        </w:rPr>
        <w:t>Assist with workshop logistics</w:t>
      </w:r>
    </w:p>
    <w:p w14:paraId="704DDF16" w14:textId="77777777" w:rsidR="00443B52" w:rsidRPr="00A813CF" w:rsidRDefault="00443B52" w:rsidP="008652BF">
      <w:pPr>
        <w:rPr>
          <w:rFonts w:ascii="Arial" w:hAnsi="Arial" w:cs="Arial"/>
          <w:szCs w:val="20"/>
        </w:rPr>
      </w:pPr>
    </w:p>
    <w:p w14:paraId="34800C8C" w14:textId="0DFA825C" w:rsidR="003F6223" w:rsidRPr="00A813CF" w:rsidRDefault="004A4C62" w:rsidP="008652BF">
      <w:pPr>
        <w:rPr>
          <w:rFonts w:ascii="Arial" w:hAnsi="Arial" w:cs="Arial"/>
          <w:szCs w:val="20"/>
        </w:rPr>
      </w:pPr>
      <w:r w:rsidRPr="00A813CF">
        <w:rPr>
          <w:rFonts w:ascii="Arial" w:hAnsi="Arial" w:cs="Arial"/>
          <w:szCs w:val="20"/>
        </w:rPr>
        <w:t xml:space="preserve">GBRMPA staff did not participate in any assessment of the conditions, trends and risks in the Region during the workshop and did not attempt to influence experts’ views on </w:t>
      </w:r>
      <w:r w:rsidR="001E43F0" w:rsidRPr="00A813CF">
        <w:rPr>
          <w:rFonts w:ascii="Arial" w:hAnsi="Arial" w:cs="Arial"/>
          <w:szCs w:val="20"/>
        </w:rPr>
        <w:t>grades</w:t>
      </w:r>
      <w:r w:rsidRPr="00A813CF">
        <w:rPr>
          <w:rFonts w:ascii="Arial" w:hAnsi="Arial" w:cs="Arial"/>
          <w:szCs w:val="20"/>
        </w:rPr>
        <w:t>.</w:t>
      </w:r>
      <w:r w:rsidR="00A12BD7" w:rsidRPr="00A813CF">
        <w:rPr>
          <w:rFonts w:ascii="Arial" w:hAnsi="Arial" w:cs="Arial"/>
          <w:szCs w:val="20"/>
        </w:rPr>
        <w:t xml:space="preserve"> They did participate in discussion</w:t>
      </w:r>
      <w:r w:rsidR="005E0C95" w:rsidRPr="00A813CF">
        <w:rPr>
          <w:rFonts w:ascii="Arial" w:hAnsi="Arial" w:cs="Arial"/>
          <w:szCs w:val="20"/>
        </w:rPr>
        <w:t>s</w:t>
      </w:r>
      <w:r w:rsidR="00A12BD7" w:rsidRPr="00A813CF">
        <w:rPr>
          <w:rFonts w:ascii="Arial" w:hAnsi="Arial" w:cs="Arial"/>
          <w:szCs w:val="20"/>
        </w:rPr>
        <w:t xml:space="preserve"> about the most recent scientific information</w:t>
      </w:r>
      <w:r w:rsidR="005E0C95" w:rsidRPr="00A813CF">
        <w:rPr>
          <w:rFonts w:ascii="Arial" w:hAnsi="Arial" w:cs="Arial"/>
          <w:szCs w:val="20"/>
        </w:rPr>
        <w:t xml:space="preserve"> and sought advice from participants on</w:t>
      </w:r>
      <w:r w:rsidR="00B268A3" w:rsidRPr="00A813CF">
        <w:rPr>
          <w:rFonts w:ascii="Arial" w:hAnsi="Arial" w:cs="Arial"/>
          <w:szCs w:val="20"/>
        </w:rPr>
        <w:t xml:space="preserve"> additional data,</w:t>
      </w:r>
      <w:r w:rsidR="005E0C95" w:rsidRPr="00A813CF">
        <w:rPr>
          <w:rFonts w:ascii="Arial" w:hAnsi="Arial" w:cs="Arial"/>
          <w:szCs w:val="20"/>
        </w:rPr>
        <w:t xml:space="preserve"> useful case studies or vignettes for potential inclusion in the Outlook Report narrative.</w:t>
      </w:r>
      <w:r w:rsidR="00A12BD7" w:rsidRPr="00A813CF">
        <w:rPr>
          <w:rFonts w:ascii="Arial" w:hAnsi="Arial" w:cs="Arial"/>
          <w:szCs w:val="20"/>
        </w:rPr>
        <w:t xml:space="preserve"> </w:t>
      </w:r>
    </w:p>
    <w:p w14:paraId="72F29E84" w14:textId="77777777" w:rsidR="00492D1E" w:rsidRPr="00A813CF" w:rsidRDefault="00492D1E" w:rsidP="00E03E2C">
      <w:pPr>
        <w:rPr>
          <w:rFonts w:ascii="Arial" w:hAnsi="Arial" w:cs="Arial"/>
          <w:szCs w:val="20"/>
        </w:rPr>
      </w:pPr>
    </w:p>
    <w:p w14:paraId="2F6E1FD7" w14:textId="196280C4" w:rsidR="003F6223" w:rsidRPr="00A813CF" w:rsidRDefault="008F3B85" w:rsidP="00E03E2C">
      <w:pPr>
        <w:rPr>
          <w:rFonts w:ascii="Arial" w:hAnsi="Arial" w:cs="Arial"/>
          <w:szCs w:val="20"/>
        </w:rPr>
      </w:pPr>
      <w:r w:rsidRPr="00A813CF">
        <w:rPr>
          <w:rFonts w:ascii="Arial" w:hAnsi="Arial" w:cs="Arial"/>
          <w:szCs w:val="20"/>
        </w:rPr>
        <w:t xml:space="preserve">Prior to the workshop, the idea of combining input from external and internal experts at the heritage values (part two) sessions of the workshop was considered due to the lower overall numbers of attendees of heritage experts.  </w:t>
      </w:r>
      <w:r w:rsidR="00E03E2C" w:rsidRPr="00A813CF">
        <w:rPr>
          <w:rFonts w:ascii="Arial" w:hAnsi="Arial" w:cs="Arial"/>
          <w:szCs w:val="20"/>
        </w:rPr>
        <w:t>However,</w:t>
      </w:r>
      <w:r w:rsidR="00575D0B" w:rsidRPr="00A813CF">
        <w:rPr>
          <w:rFonts w:ascii="Arial" w:hAnsi="Arial" w:cs="Arial"/>
          <w:szCs w:val="20"/>
        </w:rPr>
        <w:t xml:space="preserve"> in the interests of consistency it was</w:t>
      </w:r>
      <w:r w:rsidR="003F6223" w:rsidRPr="00A813CF">
        <w:rPr>
          <w:rFonts w:ascii="Arial" w:hAnsi="Arial" w:cs="Arial"/>
          <w:szCs w:val="20"/>
        </w:rPr>
        <w:t xml:space="preserve"> </w:t>
      </w:r>
      <w:r w:rsidRPr="00A813CF">
        <w:rPr>
          <w:rFonts w:ascii="Arial" w:hAnsi="Arial" w:cs="Arial"/>
          <w:szCs w:val="20"/>
        </w:rPr>
        <w:t xml:space="preserve">decided to limit participation for </w:t>
      </w:r>
      <w:r w:rsidR="003F6223" w:rsidRPr="00A813CF">
        <w:rPr>
          <w:rFonts w:ascii="Arial" w:hAnsi="Arial" w:cs="Arial"/>
          <w:szCs w:val="20"/>
        </w:rPr>
        <w:t>all </w:t>
      </w:r>
      <w:r w:rsidRPr="00A813CF">
        <w:rPr>
          <w:rFonts w:ascii="Arial" w:hAnsi="Arial" w:cs="Arial"/>
          <w:szCs w:val="20"/>
        </w:rPr>
        <w:t>workshop</w:t>
      </w:r>
      <w:r w:rsidR="003F6223" w:rsidRPr="00A813CF">
        <w:rPr>
          <w:rFonts w:ascii="Arial" w:hAnsi="Arial" w:cs="Arial"/>
          <w:szCs w:val="20"/>
        </w:rPr>
        <w:t xml:space="preserve"> components to external participants only. </w:t>
      </w:r>
    </w:p>
    <w:p w14:paraId="2EC851CD" w14:textId="77777777" w:rsidR="008F3B85" w:rsidRPr="00A813CF" w:rsidRDefault="008F3B85" w:rsidP="00E03E2C">
      <w:pPr>
        <w:rPr>
          <w:rFonts w:ascii="Arial" w:hAnsi="Arial" w:cs="Arial"/>
          <w:szCs w:val="20"/>
        </w:rPr>
      </w:pPr>
    </w:p>
    <w:p w14:paraId="55F6DF04" w14:textId="2A21EB3E" w:rsidR="006562EB" w:rsidRPr="00A813CF" w:rsidRDefault="006562EB" w:rsidP="008652BF">
      <w:pPr>
        <w:rPr>
          <w:rFonts w:ascii="Arial" w:hAnsi="Arial" w:cs="Arial"/>
          <w:szCs w:val="20"/>
        </w:rPr>
      </w:pPr>
      <w:r w:rsidRPr="00A813CF">
        <w:rPr>
          <w:rFonts w:ascii="Arial" w:hAnsi="Arial" w:cs="Arial"/>
          <w:szCs w:val="20"/>
        </w:rPr>
        <w:t>Where the 2009 version of the Outlook Report had no precedent for the Great Barrier Reef Region, the 2014 Outlook Report</w:t>
      </w:r>
      <w:r w:rsidR="003F0D30" w:rsidRPr="00A813CF">
        <w:rPr>
          <w:rFonts w:ascii="Arial" w:hAnsi="Arial" w:cs="Arial"/>
          <w:szCs w:val="20"/>
        </w:rPr>
        <w:t xml:space="preserve"> and 2019 Outlook Report incrementally build on the processes and outputs from preceding assessments.</w:t>
      </w:r>
      <w:r w:rsidRPr="00A813CF">
        <w:rPr>
          <w:rFonts w:ascii="Arial" w:hAnsi="Arial" w:cs="Arial"/>
          <w:szCs w:val="20"/>
        </w:rPr>
        <w:t xml:space="preserve"> Grading statements and the assessment structure largely followed those used for the Strategic Assessment</w:t>
      </w:r>
      <w:r w:rsidR="00AC3463" w:rsidRPr="00A813CF">
        <w:rPr>
          <w:rFonts w:ascii="Arial" w:hAnsi="Arial" w:cs="Arial"/>
          <w:szCs w:val="20"/>
        </w:rPr>
        <w:t xml:space="preserve"> and Outlook Report 2014</w:t>
      </w:r>
      <w:r w:rsidRPr="00A813CF">
        <w:rPr>
          <w:rFonts w:ascii="Arial" w:hAnsi="Arial" w:cs="Arial"/>
          <w:szCs w:val="20"/>
        </w:rPr>
        <w:t xml:space="preserve"> which were, in turn, adapted from </w:t>
      </w:r>
      <w:r w:rsidR="00DB468A" w:rsidRPr="00A813CF">
        <w:rPr>
          <w:rFonts w:ascii="Arial" w:hAnsi="Arial" w:cs="Arial"/>
          <w:szCs w:val="20"/>
        </w:rPr>
        <w:t xml:space="preserve">the </w:t>
      </w:r>
      <w:r w:rsidR="00DB468A" w:rsidRPr="00A813CF">
        <w:rPr>
          <w:rFonts w:ascii="Arial" w:hAnsi="Arial" w:cs="Arial"/>
        </w:rPr>
        <w:t>2009 Outlook Report</w:t>
      </w:r>
      <w:r w:rsidRPr="00A813CF">
        <w:rPr>
          <w:rFonts w:ascii="Arial" w:hAnsi="Arial" w:cs="Arial"/>
          <w:szCs w:val="20"/>
        </w:rPr>
        <w:t xml:space="preserve"> and the national S</w:t>
      </w:r>
      <w:r w:rsidR="001E43F0" w:rsidRPr="00A813CF">
        <w:rPr>
          <w:rFonts w:ascii="Arial" w:hAnsi="Arial" w:cs="Arial"/>
          <w:szCs w:val="20"/>
        </w:rPr>
        <w:t xml:space="preserve">tate </w:t>
      </w:r>
      <w:r w:rsidRPr="00A813CF">
        <w:rPr>
          <w:rFonts w:ascii="Arial" w:hAnsi="Arial" w:cs="Arial"/>
          <w:szCs w:val="20"/>
        </w:rPr>
        <w:t>o</w:t>
      </w:r>
      <w:r w:rsidR="001E43F0" w:rsidRPr="00A813CF">
        <w:rPr>
          <w:rFonts w:ascii="Arial" w:hAnsi="Arial" w:cs="Arial"/>
          <w:szCs w:val="20"/>
        </w:rPr>
        <w:t xml:space="preserve">f </w:t>
      </w:r>
      <w:r w:rsidRPr="00A813CF">
        <w:rPr>
          <w:rFonts w:ascii="Arial" w:hAnsi="Arial" w:cs="Arial"/>
          <w:szCs w:val="20"/>
        </w:rPr>
        <w:t>E</w:t>
      </w:r>
      <w:r w:rsidR="001E43F0" w:rsidRPr="00A813CF">
        <w:rPr>
          <w:rFonts w:ascii="Arial" w:hAnsi="Arial" w:cs="Arial"/>
          <w:szCs w:val="20"/>
        </w:rPr>
        <w:t>nvironment</w:t>
      </w:r>
      <w:r w:rsidRPr="00A813CF">
        <w:rPr>
          <w:rFonts w:ascii="Arial" w:hAnsi="Arial" w:cs="Arial"/>
          <w:szCs w:val="20"/>
        </w:rPr>
        <w:t xml:space="preserve"> process. </w:t>
      </w:r>
      <w:r w:rsidR="00A12B6E" w:rsidRPr="00A813CF">
        <w:rPr>
          <w:rFonts w:ascii="Arial" w:hAnsi="Arial" w:cs="Arial"/>
          <w:szCs w:val="20"/>
        </w:rPr>
        <w:t xml:space="preserve">Following development of Outlook 2019 there may be value in reviewing the methodology </w:t>
      </w:r>
      <w:r w:rsidR="00361271" w:rsidRPr="00A813CF">
        <w:rPr>
          <w:rFonts w:ascii="Arial" w:hAnsi="Arial" w:cs="Arial"/>
          <w:szCs w:val="20"/>
        </w:rPr>
        <w:t>(including the</w:t>
      </w:r>
      <w:r w:rsidR="00D269D6" w:rsidRPr="00A813CF">
        <w:rPr>
          <w:rFonts w:ascii="Arial" w:hAnsi="Arial" w:cs="Arial"/>
          <w:szCs w:val="20"/>
        </w:rPr>
        <w:t xml:space="preserve"> components assessed</w:t>
      </w:r>
      <w:r w:rsidR="00361271" w:rsidRPr="00A813CF">
        <w:rPr>
          <w:rFonts w:ascii="Arial" w:hAnsi="Arial" w:cs="Arial"/>
          <w:szCs w:val="20"/>
        </w:rPr>
        <w:t>)</w:t>
      </w:r>
      <w:r w:rsidR="00D269D6" w:rsidRPr="00A813CF">
        <w:rPr>
          <w:rFonts w:ascii="Arial" w:hAnsi="Arial" w:cs="Arial"/>
          <w:szCs w:val="20"/>
        </w:rPr>
        <w:t xml:space="preserve"> </w:t>
      </w:r>
      <w:r w:rsidR="00A12B6E" w:rsidRPr="00A813CF">
        <w:rPr>
          <w:rFonts w:ascii="Arial" w:hAnsi="Arial" w:cs="Arial"/>
          <w:szCs w:val="20"/>
        </w:rPr>
        <w:t>to ensure it remains contemporary.</w:t>
      </w:r>
    </w:p>
    <w:p w14:paraId="4A455FB3" w14:textId="77777777" w:rsidR="004054CC" w:rsidRPr="00A813CF" w:rsidRDefault="004054CC">
      <w:pPr>
        <w:spacing w:after="200" w:line="276" w:lineRule="auto"/>
        <w:rPr>
          <w:rFonts w:ascii="Arial" w:eastAsia="Times New Roman" w:hAnsi="Arial" w:cs="Arial"/>
          <w:b/>
          <w:kern w:val="32"/>
          <w:sz w:val="28"/>
          <w:szCs w:val="24"/>
          <w:lang w:val="en-GB" w:eastAsia="ja-JP"/>
        </w:rPr>
      </w:pPr>
      <w:r w:rsidRPr="00A813CF">
        <w:rPr>
          <w:rFonts w:ascii="Arial" w:hAnsi="Arial" w:cs="Arial"/>
        </w:rPr>
        <w:br w:type="page"/>
      </w:r>
    </w:p>
    <w:p w14:paraId="7AD68978" w14:textId="6A43E8C3" w:rsidR="006562EB" w:rsidRPr="00A813CF" w:rsidRDefault="006562EB" w:rsidP="004054CC">
      <w:pPr>
        <w:pStyle w:val="Heading1"/>
        <w:rPr>
          <w:rFonts w:ascii="Arial" w:hAnsi="Arial" w:cs="Arial"/>
        </w:rPr>
      </w:pPr>
      <w:bookmarkStart w:id="5" w:name="_Toc535479360"/>
      <w:r w:rsidRPr="00A813CF">
        <w:rPr>
          <w:rFonts w:ascii="Arial" w:hAnsi="Arial" w:cs="Arial"/>
        </w:rPr>
        <w:lastRenderedPageBreak/>
        <w:t>Workshop approach</w:t>
      </w:r>
      <w:bookmarkEnd w:id="5"/>
    </w:p>
    <w:p w14:paraId="1364CBD0" w14:textId="77777777" w:rsidR="006562EB" w:rsidRPr="00A813CF" w:rsidRDefault="006562EB" w:rsidP="00E8185B">
      <w:pPr>
        <w:pStyle w:val="Heading2"/>
        <w:rPr>
          <w:rFonts w:ascii="Arial" w:hAnsi="Arial" w:cs="Arial"/>
        </w:rPr>
      </w:pPr>
      <w:bookmarkStart w:id="6" w:name="_Toc535479361"/>
      <w:r w:rsidRPr="00A813CF">
        <w:rPr>
          <w:rFonts w:ascii="Arial" w:hAnsi="Arial" w:cs="Arial"/>
        </w:rPr>
        <w:t>Real-time assessment</w:t>
      </w:r>
      <w:bookmarkEnd w:id="6"/>
    </w:p>
    <w:p w14:paraId="1CEBB0EC" w14:textId="61CA9B3E" w:rsidR="00A23C85" w:rsidRPr="00A813CF" w:rsidRDefault="006562EB" w:rsidP="00820B52">
      <w:pPr>
        <w:rPr>
          <w:rFonts w:ascii="Arial" w:hAnsi="Arial" w:cs="Arial"/>
          <w:szCs w:val="20"/>
        </w:rPr>
      </w:pPr>
      <w:r w:rsidRPr="00A813CF">
        <w:rPr>
          <w:rFonts w:ascii="Arial" w:hAnsi="Arial" w:cs="Arial"/>
          <w:szCs w:val="20"/>
        </w:rPr>
        <w:t xml:space="preserve">Scores and grades were assigned to the assessment components using a system of real-time anonymous voting by the individual experts, facilitated by the </w:t>
      </w:r>
      <w:hyperlink r:id="rId44" w:history="1">
        <w:r w:rsidRPr="00A813CF">
          <w:rPr>
            <w:rStyle w:val="Hyperlink"/>
            <w:rFonts w:ascii="Arial" w:hAnsi="Arial" w:cs="Arial"/>
            <w:szCs w:val="20"/>
          </w:rPr>
          <w:t>Turning Point</w:t>
        </w:r>
      </w:hyperlink>
      <w:r w:rsidRPr="00A813CF">
        <w:rPr>
          <w:rFonts w:ascii="Arial" w:hAnsi="Arial" w:cs="Arial"/>
          <w:szCs w:val="20"/>
        </w:rPr>
        <w:t xml:space="preserve"> software, with near real-time feedback. Each scoring question was posed to the workshop as a group after a brief statement about the question to bound the matters being addressed, and to identify the major elements of relevant knowledge/experience. </w:t>
      </w:r>
      <w:r w:rsidR="00AC3463" w:rsidRPr="00A813CF">
        <w:rPr>
          <w:rFonts w:ascii="Arial" w:hAnsi="Arial" w:cs="Arial"/>
          <w:szCs w:val="20"/>
        </w:rPr>
        <w:t xml:space="preserve">An opportunity was provided for subject experts in attendance to make brief remarks about the state of scientific knowledge and other critical considerations for each </w:t>
      </w:r>
      <w:r w:rsidR="00361271" w:rsidRPr="00A813CF">
        <w:rPr>
          <w:rFonts w:ascii="Arial" w:hAnsi="Arial" w:cs="Arial"/>
          <w:szCs w:val="20"/>
        </w:rPr>
        <w:t>component</w:t>
      </w:r>
      <w:r w:rsidR="00AC3463" w:rsidRPr="00A813CF">
        <w:rPr>
          <w:rFonts w:ascii="Arial" w:hAnsi="Arial" w:cs="Arial"/>
          <w:szCs w:val="20"/>
        </w:rPr>
        <w:t xml:space="preserve">. </w:t>
      </w:r>
    </w:p>
    <w:p w14:paraId="2566FD0E" w14:textId="77777777" w:rsidR="00492D1E" w:rsidRPr="00A813CF" w:rsidRDefault="00492D1E" w:rsidP="00820B52">
      <w:pPr>
        <w:rPr>
          <w:rFonts w:ascii="Arial" w:eastAsia="Times New Roman" w:hAnsi="Arial" w:cs="Arial"/>
          <w:lang w:eastAsia="en-AU"/>
        </w:rPr>
      </w:pPr>
    </w:p>
    <w:p w14:paraId="18EF16B8" w14:textId="36FFCC5A" w:rsidR="00A23C85" w:rsidRPr="00A813CF" w:rsidRDefault="00A23C85" w:rsidP="00820B52">
      <w:pPr>
        <w:rPr>
          <w:rFonts w:ascii="Arial" w:eastAsia="Times New Roman" w:hAnsi="Arial" w:cs="Arial"/>
          <w:lang w:eastAsia="en-AU"/>
        </w:rPr>
      </w:pPr>
      <w:r w:rsidRPr="00A813CF">
        <w:rPr>
          <w:rFonts w:ascii="Arial" w:eastAsia="Times New Roman" w:hAnsi="Arial" w:cs="Arial"/>
          <w:lang w:eastAsia="en-AU"/>
        </w:rPr>
        <w:t xml:space="preserve">After some discussion it was agreed that workshop </w:t>
      </w:r>
      <w:r w:rsidR="00F55600" w:rsidRPr="00A813CF">
        <w:rPr>
          <w:rFonts w:ascii="Arial" w:eastAsia="Times New Roman" w:hAnsi="Arial" w:cs="Arial"/>
          <w:lang w:eastAsia="en-AU"/>
        </w:rPr>
        <w:t xml:space="preserve">participants </w:t>
      </w:r>
      <w:r w:rsidRPr="00A813CF">
        <w:rPr>
          <w:rFonts w:ascii="Arial" w:eastAsia="Times New Roman" w:hAnsi="Arial" w:cs="Arial"/>
          <w:lang w:eastAsia="en-AU"/>
        </w:rPr>
        <w:t xml:space="preserve">should focus first on ensuring that the summary statement provided by GBRMPA was a fair reflection of the issues and current state of knowledge about the component (based on the professional knowledge of workshop participants). </w:t>
      </w:r>
      <w:r w:rsidR="00BC1075" w:rsidRPr="00A813CF">
        <w:rPr>
          <w:rFonts w:ascii="Arial" w:eastAsia="Times New Roman" w:hAnsi="Arial" w:cs="Arial"/>
          <w:lang w:eastAsia="en-AU"/>
        </w:rPr>
        <w:t xml:space="preserve">Where there was disagreement on the draft summary, or additional information that should be incorporated this was raised and recorded. </w:t>
      </w:r>
      <w:r w:rsidRPr="00A813CF">
        <w:rPr>
          <w:rFonts w:ascii="Arial" w:eastAsia="Times New Roman" w:hAnsi="Arial" w:cs="Arial"/>
          <w:lang w:eastAsia="en-AU"/>
        </w:rPr>
        <w:t xml:space="preserve">Participants were encouraged to speak up and share their views on individual grading statements prior to opening the polling process using the appropriate grading statement for that component.  The decision to allow content experts to provide introductory remarks and provide examples of the ‘best 10%’, ‘worst 10%’ and ‘most’ against each component was introduced based on the recommendation from Outlook 2014 and widely considered </w:t>
      </w:r>
      <w:r w:rsidR="002C0798" w:rsidRPr="00A813CF">
        <w:rPr>
          <w:rFonts w:ascii="Arial" w:eastAsia="Times New Roman" w:hAnsi="Arial" w:cs="Arial"/>
          <w:lang w:eastAsia="en-AU"/>
        </w:rPr>
        <w:t xml:space="preserve">by participants </w:t>
      </w:r>
      <w:r w:rsidRPr="00A813CF">
        <w:rPr>
          <w:rFonts w:ascii="Arial" w:eastAsia="Times New Roman" w:hAnsi="Arial" w:cs="Arial"/>
          <w:lang w:eastAsia="en-AU"/>
        </w:rPr>
        <w:t xml:space="preserve">to be an improvement. </w:t>
      </w:r>
    </w:p>
    <w:p w14:paraId="1F5B1F33" w14:textId="77777777" w:rsidR="00E349E6" w:rsidRPr="00A813CF" w:rsidRDefault="00E349E6" w:rsidP="00820B52">
      <w:pPr>
        <w:rPr>
          <w:rFonts w:ascii="Arial" w:hAnsi="Arial" w:cs="Arial"/>
          <w:szCs w:val="20"/>
        </w:rPr>
      </w:pPr>
    </w:p>
    <w:p w14:paraId="2747412D" w14:textId="6908F521" w:rsidR="00D20D01" w:rsidRPr="00A813CF" w:rsidRDefault="006562EB" w:rsidP="00820B52">
      <w:pPr>
        <w:rPr>
          <w:rFonts w:ascii="Arial" w:hAnsi="Arial" w:cs="Arial"/>
          <w:szCs w:val="20"/>
        </w:rPr>
      </w:pPr>
      <w:r w:rsidRPr="00A813CF">
        <w:rPr>
          <w:rFonts w:ascii="Arial" w:hAnsi="Arial" w:cs="Arial"/>
          <w:szCs w:val="20"/>
        </w:rPr>
        <w:t>A short period was then allocated for individual scoring (</w:t>
      </w:r>
      <w:r w:rsidR="002C0798" w:rsidRPr="00A813CF">
        <w:rPr>
          <w:rFonts w:ascii="Arial" w:hAnsi="Arial" w:cs="Arial"/>
          <w:szCs w:val="20"/>
        </w:rPr>
        <w:t>polling/</w:t>
      </w:r>
      <w:r w:rsidRPr="00A813CF">
        <w:rPr>
          <w:rFonts w:ascii="Arial" w:hAnsi="Arial" w:cs="Arial"/>
          <w:szCs w:val="20"/>
        </w:rPr>
        <w:t xml:space="preserve">voting), and then the group scores were tallied and displayed. </w:t>
      </w:r>
      <w:r w:rsidR="00A12B6E" w:rsidRPr="00A813CF">
        <w:rPr>
          <w:rFonts w:ascii="Arial" w:hAnsi="Arial" w:cs="Arial"/>
          <w:szCs w:val="20"/>
        </w:rPr>
        <w:t xml:space="preserve">Several </w:t>
      </w:r>
      <w:r w:rsidRPr="00A813CF">
        <w:rPr>
          <w:rFonts w:ascii="Arial" w:hAnsi="Arial" w:cs="Arial"/>
          <w:szCs w:val="20"/>
        </w:rPr>
        <w:t xml:space="preserve">participants contributed </w:t>
      </w:r>
      <w:r w:rsidR="00A12B6E" w:rsidRPr="00A813CF">
        <w:rPr>
          <w:rFonts w:ascii="Arial" w:hAnsi="Arial" w:cs="Arial"/>
          <w:szCs w:val="20"/>
        </w:rPr>
        <w:t xml:space="preserve">remote </w:t>
      </w:r>
      <w:r w:rsidR="00645924" w:rsidRPr="00A813CF">
        <w:rPr>
          <w:rFonts w:ascii="Arial" w:hAnsi="Arial" w:cs="Arial"/>
          <w:szCs w:val="20"/>
        </w:rPr>
        <w:t>scores</w:t>
      </w:r>
      <w:r w:rsidRPr="00A813CF">
        <w:rPr>
          <w:rFonts w:ascii="Arial" w:hAnsi="Arial" w:cs="Arial"/>
          <w:szCs w:val="20"/>
        </w:rPr>
        <w:t xml:space="preserve"> </w:t>
      </w:r>
      <w:r w:rsidR="00A12B6E" w:rsidRPr="00A813CF">
        <w:rPr>
          <w:rFonts w:ascii="Arial" w:hAnsi="Arial" w:cs="Arial"/>
          <w:szCs w:val="20"/>
        </w:rPr>
        <w:t>for some components</w:t>
      </w:r>
      <w:r w:rsidRPr="00A813CF">
        <w:rPr>
          <w:rFonts w:ascii="Arial" w:hAnsi="Arial" w:cs="Arial"/>
          <w:szCs w:val="20"/>
        </w:rPr>
        <w:t xml:space="preserve">, prior to the workshop. During the workshop </w:t>
      </w:r>
      <w:r w:rsidR="00A12B6E" w:rsidRPr="00A813CF">
        <w:rPr>
          <w:rFonts w:ascii="Arial" w:hAnsi="Arial" w:cs="Arial"/>
          <w:szCs w:val="20"/>
        </w:rPr>
        <w:t>a member of the Outlook team</w:t>
      </w:r>
      <w:r w:rsidRPr="00A813CF">
        <w:rPr>
          <w:rFonts w:ascii="Arial" w:hAnsi="Arial" w:cs="Arial"/>
          <w:szCs w:val="20"/>
        </w:rPr>
        <w:t xml:space="preserve"> acted as proxy for these participants and submitted their scores</w:t>
      </w:r>
      <w:r w:rsidR="00A12B6E" w:rsidRPr="00A813CF">
        <w:rPr>
          <w:rFonts w:ascii="Arial" w:hAnsi="Arial" w:cs="Arial"/>
          <w:szCs w:val="20"/>
        </w:rPr>
        <w:t xml:space="preserve"> using the electronic polling pads (the voting scores were viewed by the independent facilitator prior to the workshop)</w:t>
      </w:r>
      <w:r w:rsidRPr="00A813CF">
        <w:rPr>
          <w:rFonts w:ascii="Arial" w:hAnsi="Arial" w:cs="Arial"/>
          <w:szCs w:val="20"/>
        </w:rPr>
        <w:t xml:space="preserve">. </w:t>
      </w:r>
    </w:p>
    <w:p w14:paraId="7E3287C7" w14:textId="77777777" w:rsidR="00492D1E" w:rsidRPr="00A813CF" w:rsidRDefault="00492D1E" w:rsidP="00820B52">
      <w:pPr>
        <w:rPr>
          <w:rFonts w:ascii="Arial" w:hAnsi="Arial" w:cs="Arial"/>
          <w:szCs w:val="20"/>
        </w:rPr>
      </w:pPr>
    </w:p>
    <w:p w14:paraId="739C14E4" w14:textId="2DAA2C68" w:rsidR="00820B52" w:rsidRPr="00A813CF" w:rsidRDefault="006562EB" w:rsidP="00820B52">
      <w:pPr>
        <w:rPr>
          <w:rFonts w:ascii="Arial" w:eastAsia="Times New Roman" w:hAnsi="Arial" w:cs="Arial"/>
          <w:lang w:eastAsia="en-AU"/>
        </w:rPr>
      </w:pPr>
      <w:r w:rsidRPr="00A813CF">
        <w:rPr>
          <w:rFonts w:ascii="Arial" w:hAnsi="Arial" w:cs="Arial"/>
          <w:szCs w:val="20"/>
        </w:rPr>
        <w:t xml:space="preserve">Any unusual patterns or issues raised by the facilitator or the experts were briefly discussed, and if </w:t>
      </w:r>
      <w:r w:rsidR="00D20D01" w:rsidRPr="00A813CF">
        <w:rPr>
          <w:rFonts w:ascii="Arial" w:hAnsi="Arial" w:cs="Arial"/>
          <w:szCs w:val="20"/>
        </w:rPr>
        <w:t xml:space="preserve">absolutely </w:t>
      </w:r>
      <w:r w:rsidRPr="00A813CF">
        <w:rPr>
          <w:rFonts w:ascii="Arial" w:hAnsi="Arial" w:cs="Arial"/>
          <w:szCs w:val="20"/>
        </w:rPr>
        <w:t>necessary the question was re-polled before archiving as the group consensus decision</w:t>
      </w:r>
      <w:r w:rsidR="00AC3463" w:rsidRPr="00A813CF">
        <w:rPr>
          <w:rFonts w:ascii="Arial" w:hAnsi="Arial" w:cs="Arial"/>
          <w:szCs w:val="20"/>
        </w:rPr>
        <w:t xml:space="preserve"> (noting that a range of scores was acceptable given the working definition of consensus used for this workshop)</w:t>
      </w:r>
      <w:r w:rsidRPr="00A813CF">
        <w:rPr>
          <w:rFonts w:ascii="Arial" w:hAnsi="Arial" w:cs="Arial"/>
          <w:szCs w:val="20"/>
        </w:rPr>
        <w:t xml:space="preserve">. </w:t>
      </w:r>
      <w:r w:rsidR="00A23C85" w:rsidRPr="00A813CF">
        <w:rPr>
          <w:rFonts w:ascii="Arial" w:eastAsia="Times New Roman" w:hAnsi="Arial" w:cs="Arial"/>
          <w:lang w:eastAsia="en-AU"/>
        </w:rPr>
        <w:t xml:space="preserve">A repoll was conducted only where there was a technical issue (e.g. poll button not working, wrong button pressed; a change of mind was not sufficient reason to repoll). </w:t>
      </w:r>
      <w:r w:rsidR="002C0798" w:rsidRPr="00A813CF">
        <w:rPr>
          <w:rFonts w:ascii="Arial" w:eastAsia="Times New Roman" w:hAnsi="Arial" w:cs="Arial"/>
          <w:lang w:eastAsia="en-AU"/>
        </w:rPr>
        <w:t xml:space="preserve">Digital photos were taken of each poll result as a secondary backup in case of software failure or operator error. </w:t>
      </w:r>
    </w:p>
    <w:p w14:paraId="45DA5BD9" w14:textId="050FB134" w:rsidR="00A23C85" w:rsidRPr="00A813CF" w:rsidRDefault="00A23C85" w:rsidP="00A23C85">
      <w:pPr>
        <w:rPr>
          <w:rFonts w:ascii="Arial" w:eastAsia="Times New Roman" w:hAnsi="Arial" w:cs="Arial"/>
          <w:lang w:eastAsia="en-AU"/>
        </w:rPr>
      </w:pPr>
      <w:r w:rsidRPr="00A813CF">
        <w:rPr>
          <w:rFonts w:ascii="Arial" w:eastAsia="Times New Roman" w:hAnsi="Arial" w:cs="Arial"/>
          <w:lang w:eastAsia="en-AU"/>
        </w:rPr>
        <w:t xml:space="preserve">An A3 sized placemat summarising key aspects of the assessment methodology was printed and available for each participant to use as reference during the workshop. The relevant condition score indicators were highlighted at the beginning of each component to help focus </w:t>
      </w:r>
      <w:r w:rsidR="002C0798" w:rsidRPr="00A813CF">
        <w:rPr>
          <w:rFonts w:ascii="Arial" w:eastAsia="Times New Roman" w:hAnsi="Arial" w:cs="Arial"/>
          <w:lang w:eastAsia="en-AU"/>
        </w:rPr>
        <w:t xml:space="preserve">participant’s </w:t>
      </w:r>
      <w:r w:rsidRPr="00A813CF">
        <w:rPr>
          <w:rFonts w:ascii="Arial" w:eastAsia="Times New Roman" w:hAnsi="Arial" w:cs="Arial"/>
          <w:lang w:eastAsia="en-AU"/>
        </w:rPr>
        <w:t xml:space="preserve">attention on the </w:t>
      </w:r>
      <w:r w:rsidR="00BC1075" w:rsidRPr="00A813CF">
        <w:rPr>
          <w:rFonts w:ascii="Arial" w:eastAsia="Times New Roman" w:hAnsi="Arial" w:cs="Arial"/>
          <w:lang w:eastAsia="en-AU"/>
        </w:rPr>
        <w:t xml:space="preserve">component and scope </w:t>
      </w:r>
      <w:r w:rsidRPr="00A813CF">
        <w:rPr>
          <w:rFonts w:ascii="Arial" w:eastAsia="Times New Roman" w:hAnsi="Arial" w:cs="Arial"/>
          <w:lang w:eastAsia="en-AU"/>
        </w:rPr>
        <w:t xml:space="preserve">under consideration.  This was </w:t>
      </w:r>
      <w:r w:rsidR="00BC1075" w:rsidRPr="00A813CF">
        <w:rPr>
          <w:rFonts w:ascii="Arial" w:eastAsia="Times New Roman" w:hAnsi="Arial" w:cs="Arial"/>
          <w:lang w:eastAsia="en-AU"/>
        </w:rPr>
        <w:t xml:space="preserve">an </w:t>
      </w:r>
      <w:r w:rsidRPr="00A813CF">
        <w:rPr>
          <w:rFonts w:ascii="Arial" w:eastAsia="Times New Roman" w:hAnsi="Arial" w:cs="Arial"/>
          <w:lang w:eastAsia="en-AU"/>
        </w:rPr>
        <w:t>effective strategy that should be considered for future Outlook assessments.</w:t>
      </w:r>
    </w:p>
    <w:p w14:paraId="1506C427" w14:textId="77777777" w:rsidR="00E349E6" w:rsidRPr="00A813CF" w:rsidRDefault="00E349E6" w:rsidP="00820B52">
      <w:pPr>
        <w:rPr>
          <w:rFonts w:ascii="Arial" w:eastAsia="Times New Roman" w:hAnsi="Arial" w:cs="Arial"/>
          <w:lang w:eastAsia="en-AU"/>
        </w:rPr>
      </w:pPr>
    </w:p>
    <w:p w14:paraId="650278C2" w14:textId="64726E85" w:rsidR="00820B52" w:rsidRPr="00A813CF" w:rsidRDefault="00820B52" w:rsidP="00820B52">
      <w:pPr>
        <w:rPr>
          <w:rFonts w:ascii="Arial" w:hAnsi="Arial" w:cs="Arial"/>
          <w:szCs w:val="20"/>
        </w:rPr>
      </w:pPr>
      <w:r w:rsidRPr="00A813CF">
        <w:rPr>
          <w:rFonts w:ascii="Arial" w:eastAsia="Times New Roman" w:hAnsi="Arial" w:cs="Arial"/>
          <w:lang w:eastAsia="en-AU"/>
        </w:rPr>
        <w:t xml:space="preserve">During the first session of the workshop it was resolved that participants should respond to all questions relating to an individual component (i.e. participants who assessed condition and trend should also provide an assessment of confidence in the </w:t>
      </w:r>
      <w:r w:rsidRPr="00A813CF">
        <w:rPr>
          <w:rFonts w:ascii="Arial" w:eastAsia="Times New Roman" w:hAnsi="Arial" w:cs="Arial"/>
          <w:lang w:eastAsia="en-AU"/>
        </w:rPr>
        <w:lastRenderedPageBreak/>
        <w:t xml:space="preserve">grades given). On several occasions re-polls were undertaken to maintain consistent participation across </w:t>
      </w:r>
      <w:r w:rsidR="002C0798" w:rsidRPr="00A813CF">
        <w:rPr>
          <w:rFonts w:ascii="Arial" w:eastAsia="Times New Roman" w:hAnsi="Arial" w:cs="Arial"/>
          <w:lang w:eastAsia="en-AU"/>
        </w:rPr>
        <w:t xml:space="preserve">all questions for </w:t>
      </w:r>
      <w:r w:rsidRPr="00A813CF">
        <w:rPr>
          <w:rFonts w:ascii="Arial" w:eastAsia="Times New Roman" w:hAnsi="Arial" w:cs="Arial"/>
          <w:lang w:eastAsia="en-AU"/>
        </w:rPr>
        <w:t>a component.</w:t>
      </w:r>
    </w:p>
    <w:p w14:paraId="2C9AF2E0" w14:textId="77777777" w:rsidR="00E349E6" w:rsidRPr="00A813CF" w:rsidRDefault="00E349E6" w:rsidP="00820B52">
      <w:pPr>
        <w:rPr>
          <w:rFonts w:ascii="Arial" w:eastAsia="Times New Roman" w:hAnsi="Arial" w:cs="Arial"/>
          <w:lang w:eastAsia="en-AU"/>
        </w:rPr>
      </w:pPr>
    </w:p>
    <w:p w14:paraId="2ADF9E05" w14:textId="26AF429B" w:rsidR="00820B52" w:rsidRPr="00A813CF" w:rsidRDefault="00820B52" w:rsidP="00820B52">
      <w:pPr>
        <w:rPr>
          <w:rFonts w:ascii="Arial" w:eastAsia="Times New Roman" w:hAnsi="Arial" w:cs="Arial"/>
          <w:lang w:eastAsia="en-AU"/>
        </w:rPr>
      </w:pPr>
      <w:r w:rsidRPr="00A813CF">
        <w:rPr>
          <w:rFonts w:ascii="Arial" w:eastAsia="Times New Roman" w:hAnsi="Arial" w:cs="Arial"/>
          <w:lang w:eastAsia="en-AU"/>
        </w:rPr>
        <w:t>At the commencement of the workshop the potential for unweighted voting bias (i.e. where less well qualified participants have the same vote value as highly qualified participants) was raised. In response, the group agreed that if an individual participant felt unqualified to contribute (for example if this was their first professional discussion about the topic and their relatively ‘uninformed vote’ might undermine the integrity of Outlook 2019), then they should abstain from the polling process</w:t>
      </w:r>
      <w:r w:rsidR="0089334E" w:rsidRPr="00A813CF">
        <w:rPr>
          <w:rFonts w:ascii="Arial" w:eastAsia="Times New Roman" w:hAnsi="Arial" w:cs="Arial"/>
          <w:lang w:eastAsia="en-AU"/>
        </w:rPr>
        <w:t xml:space="preserve"> for that value/component being assessed</w:t>
      </w:r>
      <w:r w:rsidRPr="00A813CF">
        <w:rPr>
          <w:rFonts w:ascii="Arial" w:eastAsia="Times New Roman" w:hAnsi="Arial" w:cs="Arial"/>
          <w:lang w:eastAsia="en-AU"/>
        </w:rPr>
        <w:t xml:space="preserve">. </w:t>
      </w:r>
    </w:p>
    <w:p w14:paraId="68A9EB68" w14:textId="77777777" w:rsidR="00E349E6" w:rsidRPr="00A813CF" w:rsidRDefault="00E349E6" w:rsidP="00A23C85">
      <w:pPr>
        <w:rPr>
          <w:rFonts w:ascii="Arial" w:eastAsia="Times New Roman" w:hAnsi="Arial" w:cs="Arial"/>
          <w:lang w:eastAsia="en-AU"/>
        </w:rPr>
      </w:pPr>
    </w:p>
    <w:p w14:paraId="5FBDDCBD" w14:textId="4DE252BE" w:rsidR="00A23C85" w:rsidRPr="00A813CF" w:rsidRDefault="00A23C85" w:rsidP="00A23C85">
      <w:pPr>
        <w:rPr>
          <w:rFonts w:ascii="Arial" w:eastAsia="Times New Roman" w:hAnsi="Arial" w:cs="Arial"/>
          <w:lang w:eastAsia="en-AU"/>
        </w:rPr>
      </w:pPr>
      <w:r w:rsidRPr="00A813CF">
        <w:rPr>
          <w:rFonts w:ascii="Arial" w:eastAsia="Times New Roman" w:hAnsi="Arial" w:cs="Arial"/>
          <w:lang w:eastAsia="en-AU"/>
        </w:rPr>
        <w:t>It was agreed that a formal quorum (i.e. minimum number of votes) was not required for the assessment of each component.  However, the participation rate (measured as the proportion of workshop participants at the main table actively engaging in the polling process) would be considered when writing the narrative for Outlook 2019, especially in relation to the confidence level for the assessment of each component.</w:t>
      </w:r>
      <w:r w:rsidR="00476763" w:rsidRPr="00A813CF">
        <w:rPr>
          <w:rFonts w:ascii="Arial" w:eastAsia="Times New Roman" w:hAnsi="Arial" w:cs="Arial"/>
          <w:lang w:eastAsia="en-AU"/>
        </w:rPr>
        <w:t xml:space="preserve"> </w:t>
      </w:r>
      <w:r w:rsidR="009447E0" w:rsidRPr="00A813CF">
        <w:rPr>
          <w:rFonts w:ascii="Arial" w:eastAsia="Times New Roman" w:hAnsi="Arial" w:cs="Arial"/>
          <w:lang w:eastAsia="en-AU"/>
        </w:rPr>
        <w:t>While the polling participation rate was lower than in 2014, the</w:t>
      </w:r>
      <w:r w:rsidR="004F593C" w:rsidRPr="00A813CF">
        <w:rPr>
          <w:rFonts w:ascii="Arial" w:eastAsia="Times New Roman" w:hAnsi="Arial" w:cs="Arial"/>
          <w:lang w:eastAsia="en-AU"/>
        </w:rPr>
        <w:t xml:space="preserve"> capacity to abstain from voting was greatly appreciated by </w:t>
      </w:r>
      <w:r w:rsidR="00EF35E5" w:rsidRPr="00A813CF">
        <w:rPr>
          <w:rFonts w:ascii="Arial" w:eastAsia="Times New Roman" w:hAnsi="Arial" w:cs="Arial"/>
          <w:lang w:eastAsia="en-AU"/>
        </w:rPr>
        <w:t xml:space="preserve">many </w:t>
      </w:r>
      <w:r w:rsidR="004F593C" w:rsidRPr="00A813CF">
        <w:rPr>
          <w:rFonts w:ascii="Arial" w:eastAsia="Times New Roman" w:hAnsi="Arial" w:cs="Arial"/>
          <w:lang w:eastAsia="en-AU"/>
        </w:rPr>
        <w:t>participants where they felt unqualified to offer an expert judgement</w:t>
      </w:r>
      <w:r w:rsidR="009447E0" w:rsidRPr="00A813CF">
        <w:rPr>
          <w:rFonts w:ascii="Arial" w:eastAsia="Times New Roman" w:hAnsi="Arial" w:cs="Arial"/>
          <w:lang w:eastAsia="en-AU"/>
        </w:rPr>
        <w:t>. Participant feedback suggested this increased perceived credibility for the process</w:t>
      </w:r>
      <w:r w:rsidR="004F593C" w:rsidRPr="00A813CF">
        <w:rPr>
          <w:rFonts w:ascii="Arial" w:eastAsia="Times New Roman" w:hAnsi="Arial" w:cs="Arial"/>
          <w:lang w:eastAsia="en-AU"/>
        </w:rPr>
        <w:t xml:space="preserve">. </w:t>
      </w:r>
      <w:r w:rsidR="00BC1075" w:rsidRPr="00A813CF">
        <w:rPr>
          <w:rFonts w:ascii="Arial" w:eastAsia="Times New Roman" w:hAnsi="Arial" w:cs="Arial"/>
          <w:lang w:eastAsia="en-AU"/>
        </w:rPr>
        <w:t xml:space="preserve">It should also be noted that the polling results contribute to the final grade, trend and confidence. They are not the final result, particularly for components where data is deficient or there was limited expert input. Additional evidence will be sought following the workshop to strengthen confidence and certainty in the grades. </w:t>
      </w:r>
    </w:p>
    <w:p w14:paraId="309DFBEA" w14:textId="77777777" w:rsidR="00E349E6" w:rsidRPr="00A813CF" w:rsidRDefault="00E349E6" w:rsidP="0092062B">
      <w:pPr>
        <w:rPr>
          <w:rFonts w:ascii="Arial" w:eastAsia="Times New Roman" w:hAnsi="Arial" w:cs="Arial"/>
          <w:lang w:eastAsia="en-AU"/>
        </w:rPr>
      </w:pPr>
    </w:p>
    <w:p w14:paraId="11EC8EBC" w14:textId="0DB8B00C" w:rsidR="006562EB" w:rsidRPr="00A813CF" w:rsidRDefault="00BC1075" w:rsidP="0092062B">
      <w:pPr>
        <w:rPr>
          <w:rFonts w:ascii="Arial" w:hAnsi="Arial" w:cs="Arial"/>
          <w:szCs w:val="20"/>
        </w:rPr>
      </w:pPr>
      <w:r w:rsidRPr="00A813CF">
        <w:rPr>
          <w:rFonts w:ascii="Arial" w:eastAsia="Times New Roman" w:hAnsi="Arial" w:cs="Arial"/>
          <w:lang w:eastAsia="en-AU"/>
        </w:rPr>
        <w:t xml:space="preserve">An </w:t>
      </w:r>
      <w:r w:rsidR="00820B52" w:rsidRPr="00A813CF">
        <w:rPr>
          <w:rFonts w:ascii="Arial" w:eastAsia="Times New Roman" w:hAnsi="Arial" w:cs="Arial"/>
          <w:lang w:eastAsia="en-AU"/>
        </w:rPr>
        <w:t>attendance register was completed for each session and participants were advised that if they were sitting at the main table</w:t>
      </w:r>
      <w:r w:rsidR="00443B52" w:rsidRPr="00A813CF">
        <w:rPr>
          <w:rFonts w:ascii="Arial" w:hAnsi="Arial" w:cs="Arial"/>
          <w:szCs w:val="20"/>
        </w:rPr>
        <w:t xml:space="preserve"> at any stage during the session</w:t>
      </w:r>
      <w:r w:rsidR="00820B52" w:rsidRPr="00A813CF">
        <w:rPr>
          <w:rFonts w:ascii="Arial" w:eastAsia="Times New Roman" w:hAnsi="Arial" w:cs="Arial"/>
          <w:lang w:eastAsia="en-AU"/>
        </w:rPr>
        <w:t xml:space="preserve"> (rather than at the quiet working table set up at the back of the room) they would be counted as actively engaged in the workshop for that session. The number of voters was recorded for each poll and is shown in the results table. </w:t>
      </w:r>
      <w:r w:rsidR="00A23C85" w:rsidRPr="00A813CF">
        <w:rPr>
          <w:rFonts w:ascii="Arial" w:eastAsia="Times New Roman" w:hAnsi="Arial" w:cs="Arial"/>
          <w:lang w:eastAsia="en-AU"/>
        </w:rPr>
        <w:t xml:space="preserve">There were several components for which only </w:t>
      </w:r>
      <w:r w:rsidR="0092062B" w:rsidRPr="00A813CF">
        <w:rPr>
          <w:rFonts w:ascii="Arial" w:eastAsia="Times New Roman" w:hAnsi="Arial" w:cs="Arial"/>
          <w:lang w:eastAsia="en-AU"/>
        </w:rPr>
        <w:t>one or no</w:t>
      </w:r>
      <w:r w:rsidR="00A23C85" w:rsidRPr="00A813CF">
        <w:rPr>
          <w:rFonts w:ascii="Arial" w:eastAsia="Times New Roman" w:hAnsi="Arial" w:cs="Arial"/>
          <w:lang w:eastAsia="en-AU"/>
        </w:rPr>
        <w:t xml:space="preserve"> experts were available to participate with an appropriate level of confidence. These topics included </w:t>
      </w:r>
      <w:r w:rsidR="0092062B" w:rsidRPr="00A813CF">
        <w:rPr>
          <w:rFonts w:ascii="Arial" w:eastAsia="Times New Roman" w:hAnsi="Arial" w:cs="Arial"/>
          <w:lang w:eastAsia="en-AU"/>
        </w:rPr>
        <w:t>forested floodplains, heath and shrublands, grass and sedgelands, woodlands and forests, rainforests, and shoals</w:t>
      </w:r>
      <w:r w:rsidR="00A23C85" w:rsidRPr="00A813CF">
        <w:rPr>
          <w:rFonts w:ascii="Arial" w:eastAsia="Times New Roman" w:hAnsi="Arial" w:cs="Arial"/>
          <w:lang w:eastAsia="en-AU"/>
        </w:rPr>
        <w:t xml:space="preserve">. Low levels of polling (high levels of abstinence) will be used as a flag </w:t>
      </w:r>
      <w:r w:rsidR="0092062B" w:rsidRPr="00A813CF">
        <w:rPr>
          <w:rFonts w:ascii="Arial" w:eastAsia="Times New Roman" w:hAnsi="Arial" w:cs="Arial"/>
          <w:lang w:eastAsia="en-AU"/>
        </w:rPr>
        <w:t>for the Outlook team to</w:t>
      </w:r>
      <w:r w:rsidR="00A23C85" w:rsidRPr="00A813CF">
        <w:rPr>
          <w:rFonts w:ascii="Arial" w:eastAsia="Times New Roman" w:hAnsi="Arial" w:cs="Arial"/>
          <w:lang w:eastAsia="en-AU"/>
        </w:rPr>
        <w:t xml:space="preserve"> actively seek out additional expert input to strengthen confidence in the final assessment scores for those components.</w:t>
      </w:r>
      <w:r w:rsidR="0092062B" w:rsidRPr="00A813CF">
        <w:rPr>
          <w:rFonts w:ascii="Arial" w:eastAsia="Times New Roman" w:hAnsi="Arial" w:cs="Arial"/>
          <w:lang w:eastAsia="en-AU"/>
        </w:rPr>
        <w:t xml:space="preserve"> </w:t>
      </w:r>
      <w:r w:rsidR="004F593C" w:rsidRPr="00A813CF">
        <w:rPr>
          <w:rFonts w:ascii="Arial" w:eastAsia="Times New Roman" w:hAnsi="Arial" w:cs="Arial"/>
          <w:lang w:eastAsia="en-AU"/>
        </w:rPr>
        <w:t xml:space="preserve">A minimum of three polls </w:t>
      </w:r>
      <w:r w:rsidRPr="00A813CF">
        <w:rPr>
          <w:rFonts w:ascii="Arial" w:eastAsia="Times New Roman" w:hAnsi="Arial" w:cs="Arial"/>
          <w:lang w:eastAsia="en-AU"/>
        </w:rPr>
        <w:t xml:space="preserve">was discussed and </w:t>
      </w:r>
      <w:r w:rsidR="004F593C" w:rsidRPr="00A813CF">
        <w:rPr>
          <w:rFonts w:ascii="Arial" w:eastAsia="Times New Roman" w:hAnsi="Arial" w:cs="Arial"/>
          <w:lang w:eastAsia="en-AU"/>
        </w:rPr>
        <w:t xml:space="preserve">recommended as a working threshold for seeking additional external input for an individual component. Unlike for 2014, </w:t>
      </w:r>
      <w:r w:rsidR="006562EB" w:rsidRPr="00A813CF">
        <w:rPr>
          <w:rFonts w:ascii="Arial" w:hAnsi="Arial" w:cs="Arial"/>
          <w:szCs w:val="20"/>
        </w:rPr>
        <w:t>post-workshop focused discussion</w:t>
      </w:r>
      <w:r w:rsidR="0092062B" w:rsidRPr="00A813CF">
        <w:rPr>
          <w:rFonts w:ascii="Arial" w:hAnsi="Arial" w:cs="Arial"/>
          <w:szCs w:val="20"/>
        </w:rPr>
        <w:t>s</w:t>
      </w:r>
      <w:r w:rsidR="006562EB" w:rsidRPr="00A813CF">
        <w:rPr>
          <w:rFonts w:ascii="Arial" w:hAnsi="Arial" w:cs="Arial"/>
          <w:szCs w:val="20"/>
        </w:rPr>
        <w:t xml:space="preserve"> and remote anonymous re-polling (by email), managed by the facilitator</w:t>
      </w:r>
      <w:r w:rsidR="0092062B" w:rsidRPr="00A813CF">
        <w:rPr>
          <w:rFonts w:ascii="Arial" w:hAnsi="Arial" w:cs="Arial"/>
          <w:szCs w:val="20"/>
        </w:rPr>
        <w:t>, was not considered necessary</w:t>
      </w:r>
      <w:r w:rsidR="006562EB" w:rsidRPr="00A813CF">
        <w:rPr>
          <w:rFonts w:ascii="Arial" w:hAnsi="Arial" w:cs="Arial"/>
          <w:szCs w:val="20"/>
        </w:rPr>
        <w:t xml:space="preserve">. </w:t>
      </w:r>
    </w:p>
    <w:p w14:paraId="3B2C7B65" w14:textId="77777777" w:rsidR="006562EB" w:rsidRPr="00A813CF" w:rsidRDefault="006562EB" w:rsidP="00E8185B">
      <w:pPr>
        <w:pStyle w:val="Heading2"/>
        <w:rPr>
          <w:rFonts w:ascii="Arial" w:hAnsi="Arial" w:cs="Arial"/>
        </w:rPr>
      </w:pPr>
      <w:bookmarkStart w:id="7" w:name="_Toc535479362"/>
      <w:r w:rsidRPr="00A813CF">
        <w:rPr>
          <w:rFonts w:ascii="Arial" w:hAnsi="Arial" w:cs="Arial"/>
        </w:rPr>
        <w:t>The role of each expert in this process</w:t>
      </w:r>
      <w:bookmarkEnd w:id="7"/>
    </w:p>
    <w:p w14:paraId="348694E7" w14:textId="7F886212" w:rsidR="006562EB" w:rsidRPr="00A813CF" w:rsidRDefault="006562EB" w:rsidP="008652BF">
      <w:pPr>
        <w:rPr>
          <w:rFonts w:ascii="Arial" w:hAnsi="Arial" w:cs="Arial"/>
          <w:szCs w:val="20"/>
        </w:rPr>
      </w:pPr>
      <w:r w:rsidRPr="00A813CF">
        <w:rPr>
          <w:rFonts w:ascii="Arial" w:hAnsi="Arial" w:cs="Arial"/>
          <w:szCs w:val="20"/>
        </w:rPr>
        <w:t>Background materials were distributed to help inform discussions during the workshop. Participants were invited to attend and contribute to the workshop but if they could not actually attend</w:t>
      </w:r>
      <w:r w:rsidR="0065707A" w:rsidRPr="00A813CF">
        <w:rPr>
          <w:rFonts w:ascii="Arial" w:hAnsi="Arial" w:cs="Arial"/>
          <w:szCs w:val="20"/>
        </w:rPr>
        <w:t xml:space="preserve"> they were </w:t>
      </w:r>
      <w:r w:rsidR="00BD2BF8" w:rsidRPr="00A813CF">
        <w:rPr>
          <w:rFonts w:ascii="Arial" w:hAnsi="Arial" w:cs="Arial"/>
          <w:szCs w:val="20"/>
        </w:rPr>
        <w:t xml:space="preserve">invited </w:t>
      </w:r>
      <w:r w:rsidR="0065707A" w:rsidRPr="00A813CF">
        <w:rPr>
          <w:rFonts w:ascii="Arial" w:hAnsi="Arial" w:cs="Arial"/>
          <w:szCs w:val="20"/>
        </w:rPr>
        <w:t>to provide</w:t>
      </w:r>
      <w:r w:rsidRPr="00A813CF">
        <w:rPr>
          <w:rFonts w:ascii="Arial" w:hAnsi="Arial" w:cs="Arial"/>
          <w:szCs w:val="20"/>
        </w:rPr>
        <w:t xml:space="preserve"> input prior </w:t>
      </w:r>
      <w:r w:rsidR="0065707A" w:rsidRPr="00A813CF">
        <w:rPr>
          <w:rFonts w:ascii="Arial" w:hAnsi="Arial" w:cs="Arial"/>
          <w:szCs w:val="20"/>
        </w:rPr>
        <w:t xml:space="preserve">to </w:t>
      </w:r>
      <w:r w:rsidRPr="00A813CF">
        <w:rPr>
          <w:rFonts w:ascii="Arial" w:hAnsi="Arial" w:cs="Arial"/>
          <w:szCs w:val="20"/>
        </w:rPr>
        <w:t>the workshop.  All participants were asked to:</w:t>
      </w:r>
    </w:p>
    <w:p w14:paraId="2E273E35" w14:textId="77777777" w:rsidR="007150B2" w:rsidRPr="00A813CF" w:rsidRDefault="007150B2" w:rsidP="008652BF">
      <w:pPr>
        <w:rPr>
          <w:rFonts w:ascii="Arial" w:hAnsi="Arial" w:cs="Arial"/>
          <w:szCs w:val="20"/>
        </w:rPr>
      </w:pPr>
    </w:p>
    <w:p w14:paraId="2A0B3923" w14:textId="77777777" w:rsidR="006562EB" w:rsidRPr="00A813CF" w:rsidRDefault="006562EB" w:rsidP="008652BF">
      <w:pPr>
        <w:rPr>
          <w:rFonts w:ascii="Arial" w:hAnsi="Arial" w:cs="Arial"/>
          <w:i/>
          <w:szCs w:val="20"/>
        </w:rPr>
      </w:pPr>
      <w:r w:rsidRPr="00A813CF">
        <w:rPr>
          <w:rFonts w:ascii="Arial" w:hAnsi="Arial" w:cs="Arial"/>
          <w:i/>
          <w:szCs w:val="20"/>
        </w:rPr>
        <w:t>Pre-workshop</w:t>
      </w:r>
    </w:p>
    <w:p w14:paraId="0B9BB7AE" w14:textId="77777777" w:rsidR="006562EB" w:rsidRPr="00A813CF" w:rsidRDefault="006562EB" w:rsidP="00113D37">
      <w:pPr>
        <w:pStyle w:val="ListParagraph"/>
        <w:rPr>
          <w:rFonts w:ascii="Arial" w:hAnsi="Arial" w:cs="Arial"/>
        </w:rPr>
      </w:pPr>
      <w:r w:rsidRPr="00A813CF">
        <w:rPr>
          <w:rFonts w:ascii="Arial" w:hAnsi="Arial" w:cs="Arial"/>
        </w:rPr>
        <w:t>Sign a non-disclosure agreement so that background material could be sent to each participant.</w:t>
      </w:r>
    </w:p>
    <w:p w14:paraId="6FE23805" w14:textId="17B0F332" w:rsidR="006562EB" w:rsidRPr="00A813CF" w:rsidRDefault="006562EB" w:rsidP="007204D9">
      <w:pPr>
        <w:pStyle w:val="ListParagraph"/>
        <w:rPr>
          <w:rFonts w:ascii="Arial" w:hAnsi="Arial" w:cs="Arial"/>
        </w:rPr>
      </w:pPr>
      <w:r w:rsidRPr="00A813CF">
        <w:rPr>
          <w:rFonts w:ascii="Arial" w:hAnsi="Arial" w:cs="Arial"/>
        </w:rPr>
        <w:lastRenderedPageBreak/>
        <w:t>Review the draft condition and trend scores and summary statements for biodiversity and ecosystem health assessment components</w:t>
      </w:r>
      <w:r w:rsidR="00A91C0A" w:rsidRPr="00A813CF">
        <w:rPr>
          <w:rFonts w:ascii="Arial" w:hAnsi="Arial" w:cs="Arial"/>
        </w:rPr>
        <w:t xml:space="preserve"> and heritage value</w:t>
      </w:r>
      <w:r w:rsidR="00AC3463" w:rsidRPr="00A813CF">
        <w:rPr>
          <w:rFonts w:ascii="Arial" w:hAnsi="Arial" w:cs="Arial"/>
        </w:rPr>
        <w:t>s</w:t>
      </w:r>
      <w:r w:rsidRPr="00A813CF">
        <w:rPr>
          <w:rFonts w:ascii="Arial" w:hAnsi="Arial" w:cs="Arial"/>
        </w:rPr>
        <w:t>.</w:t>
      </w:r>
    </w:p>
    <w:p w14:paraId="548BFF4B" w14:textId="2E750834" w:rsidR="006562EB" w:rsidRPr="00A813CF" w:rsidRDefault="006562EB">
      <w:pPr>
        <w:pStyle w:val="ListParagraph"/>
        <w:rPr>
          <w:rFonts w:ascii="Arial" w:hAnsi="Arial" w:cs="Arial"/>
        </w:rPr>
      </w:pPr>
      <w:r w:rsidRPr="00A813CF">
        <w:rPr>
          <w:rFonts w:ascii="Arial" w:hAnsi="Arial" w:cs="Arial"/>
        </w:rPr>
        <w:t xml:space="preserve">Review the </w:t>
      </w:r>
      <w:r w:rsidR="00B93622" w:rsidRPr="00A813CF">
        <w:rPr>
          <w:rFonts w:ascii="Arial" w:hAnsi="Arial" w:cs="Arial"/>
        </w:rPr>
        <w:t>description of risks to be assessed</w:t>
      </w:r>
      <w:r w:rsidRPr="00A813CF">
        <w:rPr>
          <w:rFonts w:ascii="Arial" w:hAnsi="Arial" w:cs="Arial"/>
        </w:rPr>
        <w:t>.</w:t>
      </w:r>
    </w:p>
    <w:p w14:paraId="19CDB43E" w14:textId="77777777" w:rsidR="006562EB" w:rsidRPr="00A813CF" w:rsidRDefault="006562EB">
      <w:pPr>
        <w:pStyle w:val="ListParagraph"/>
        <w:rPr>
          <w:rFonts w:ascii="Arial" w:hAnsi="Arial" w:cs="Arial"/>
        </w:rPr>
      </w:pPr>
      <w:r w:rsidRPr="00A813CF">
        <w:rPr>
          <w:rFonts w:ascii="Arial" w:hAnsi="Arial" w:cs="Arial"/>
        </w:rPr>
        <w:t xml:space="preserve">Particularly where participants disagreed with a draft score, assemble robust information and if possible provide references for points of discussion. </w:t>
      </w:r>
    </w:p>
    <w:p w14:paraId="038879C1" w14:textId="77777777" w:rsidR="006562EB" w:rsidRPr="00A813CF" w:rsidRDefault="006562EB">
      <w:pPr>
        <w:pStyle w:val="ListParagraph"/>
        <w:rPr>
          <w:rFonts w:ascii="Arial" w:hAnsi="Arial" w:cs="Arial"/>
        </w:rPr>
      </w:pPr>
      <w:r w:rsidRPr="00A813CF">
        <w:rPr>
          <w:rFonts w:ascii="Arial" w:hAnsi="Arial" w:cs="Arial"/>
        </w:rPr>
        <w:t xml:space="preserve">For participants that could not be at the workshop but wished to have input, they were to email this information to the independent facilitator </w:t>
      </w:r>
      <w:r w:rsidR="007C6DAC" w:rsidRPr="00A813CF">
        <w:rPr>
          <w:rFonts w:ascii="Arial" w:hAnsi="Arial" w:cs="Arial"/>
        </w:rPr>
        <w:t xml:space="preserve">and the Outlook team </w:t>
      </w:r>
      <w:r w:rsidRPr="00A813CF">
        <w:rPr>
          <w:rFonts w:ascii="Arial" w:hAnsi="Arial" w:cs="Arial"/>
        </w:rPr>
        <w:t>prior to the workshop for inclusion in discussions.</w:t>
      </w:r>
    </w:p>
    <w:p w14:paraId="25B3A2AD" w14:textId="46555A8C" w:rsidR="006562EB" w:rsidRPr="00A813CF" w:rsidRDefault="006562EB">
      <w:pPr>
        <w:pStyle w:val="ListParagraph"/>
        <w:rPr>
          <w:rFonts w:ascii="Arial" w:hAnsi="Arial" w:cs="Arial"/>
        </w:rPr>
      </w:pPr>
      <w:r w:rsidRPr="00A813CF">
        <w:rPr>
          <w:rFonts w:ascii="Arial" w:hAnsi="Arial" w:cs="Arial"/>
        </w:rPr>
        <w:t xml:space="preserve">Provide feedback if there </w:t>
      </w:r>
      <w:r w:rsidR="009E3914" w:rsidRPr="00A813CF">
        <w:rPr>
          <w:rFonts w:ascii="Arial" w:hAnsi="Arial" w:cs="Arial"/>
        </w:rPr>
        <w:t xml:space="preserve">were </w:t>
      </w:r>
      <w:r w:rsidRPr="00A813CF">
        <w:rPr>
          <w:rFonts w:ascii="Arial" w:hAnsi="Arial" w:cs="Arial"/>
        </w:rPr>
        <w:t>any concerns with the methodology being used including grading statements and benchmarks (see methodology).</w:t>
      </w:r>
    </w:p>
    <w:p w14:paraId="537F8E31" w14:textId="77777777" w:rsidR="00443B52" w:rsidRPr="00A813CF" w:rsidRDefault="00443B52" w:rsidP="002035D0">
      <w:pPr>
        <w:ind w:left="360"/>
        <w:rPr>
          <w:rFonts w:ascii="Arial" w:hAnsi="Arial" w:cs="Arial"/>
        </w:rPr>
      </w:pPr>
    </w:p>
    <w:p w14:paraId="77749E36" w14:textId="77777777" w:rsidR="006562EB" w:rsidRPr="00A813CF" w:rsidRDefault="006562EB" w:rsidP="006562EB">
      <w:pPr>
        <w:rPr>
          <w:rFonts w:ascii="Arial" w:hAnsi="Arial" w:cs="Arial"/>
          <w:i/>
          <w:szCs w:val="20"/>
        </w:rPr>
      </w:pPr>
      <w:r w:rsidRPr="00A813CF">
        <w:rPr>
          <w:rFonts w:ascii="Arial" w:hAnsi="Arial" w:cs="Arial"/>
          <w:i/>
          <w:szCs w:val="20"/>
        </w:rPr>
        <w:t>During the workshop</w:t>
      </w:r>
    </w:p>
    <w:p w14:paraId="4FE675E0" w14:textId="77777777" w:rsidR="00F4521D" w:rsidRPr="00A813CF" w:rsidRDefault="0088215A" w:rsidP="00113D37">
      <w:pPr>
        <w:pStyle w:val="ListParagraph"/>
        <w:rPr>
          <w:rFonts w:ascii="Arial" w:hAnsi="Arial" w:cs="Arial"/>
        </w:rPr>
      </w:pPr>
      <w:r w:rsidRPr="00A813CF">
        <w:rPr>
          <w:rFonts w:ascii="Arial" w:hAnsi="Arial" w:cs="Arial"/>
        </w:rPr>
        <w:t>Share expert knowledge</w:t>
      </w:r>
      <w:r w:rsidR="00F4521D" w:rsidRPr="00A813CF">
        <w:rPr>
          <w:rFonts w:ascii="Arial" w:hAnsi="Arial" w:cs="Arial"/>
        </w:rPr>
        <w:t xml:space="preserve"> about the state of scientific knowledge and other critical considerations </w:t>
      </w:r>
      <w:r w:rsidRPr="00A813CF">
        <w:rPr>
          <w:rFonts w:ascii="Arial" w:hAnsi="Arial" w:cs="Arial"/>
        </w:rPr>
        <w:t>relevant to</w:t>
      </w:r>
      <w:r w:rsidR="00F4521D" w:rsidRPr="00A813CF">
        <w:rPr>
          <w:rFonts w:ascii="Arial" w:hAnsi="Arial" w:cs="Arial"/>
        </w:rPr>
        <w:t xml:space="preserve"> </w:t>
      </w:r>
      <w:r w:rsidRPr="00A813CF">
        <w:rPr>
          <w:rFonts w:ascii="Arial" w:hAnsi="Arial" w:cs="Arial"/>
        </w:rPr>
        <w:t>each</w:t>
      </w:r>
      <w:r w:rsidR="000677ED" w:rsidRPr="00A813CF">
        <w:rPr>
          <w:rFonts w:ascii="Arial" w:hAnsi="Arial" w:cs="Arial"/>
        </w:rPr>
        <w:t xml:space="preserve"> assessment</w:t>
      </w:r>
      <w:r w:rsidR="00F4521D" w:rsidRPr="00A813CF">
        <w:rPr>
          <w:rFonts w:ascii="Arial" w:hAnsi="Arial" w:cs="Arial"/>
        </w:rPr>
        <w:t>.</w:t>
      </w:r>
    </w:p>
    <w:p w14:paraId="574500BE" w14:textId="77777777" w:rsidR="006562EB" w:rsidRPr="00A813CF" w:rsidRDefault="006562EB" w:rsidP="007204D9">
      <w:pPr>
        <w:pStyle w:val="ListParagraph"/>
        <w:rPr>
          <w:rFonts w:ascii="Arial" w:hAnsi="Arial" w:cs="Arial"/>
        </w:rPr>
      </w:pPr>
      <w:r w:rsidRPr="00A813CF">
        <w:rPr>
          <w:rFonts w:ascii="Arial" w:hAnsi="Arial" w:cs="Arial"/>
        </w:rPr>
        <w:t>Consider and make an informed judgement at the workshop based on the scientific and other relevant knowledge about each scoring question</w:t>
      </w:r>
      <w:r w:rsidR="0065707A" w:rsidRPr="00A813CF">
        <w:rPr>
          <w:rFonts w:ascii="Arial" w:hAnsi="Arial" w:cs="Arial"/>
        </w:rPr>
        <w:t>.</w:t>
      </w:r>
    </w:p>
    <w:p w14:paraId="0D3A6838" w14:textId="1AF6F2E4" w:rsidR="006562EB" w:rsidRPr="00A813CF" w:rsidRDefault="006562EB">
      <w:pPr>
        <w:pStyle w:val="ListParagraph"/>
        <w:rPr>
          <w:rFonts w:ascii="Arial" w:hAnsi="Arial" w:cs="Arial"/>
        </w:rPr>
      </w:pPr>
      <w:r w:rsidRPr="00A813CF">
        <w:rPr>
          <w:rFonts w:ascii="Arial" w:hAnsi="Arial" w:cs="Arial"/>
        </w:rPr>
        <w:t>Provide judgements that best represent professional personal opinion, not an institutional position (in the case where that may be different, and recognising that polling</w:t>
      </w:r>
      <w:r w:rsidR="00B93622" w:rsidRPr="00A813CF">
        <w:rPr>
          <w:rFonts w:ascii="Arial" w:hAnsi="Arial" w:cs="Arial"/>
        </w:rPr>
        <w:t xml:space="preserve"> was</w:t>
      </w:r>
      <w:r w:rsidRPr="00A813CF">
        <w:rPr>
          <w:rFonts w:ascii="Arial" w:hAnsi="Arial" w:cs="Arial"/>
        </w:rPr>
        <w:t xml:space="preserve"> anonymous)</w:t>
      </w:r>
      <w:r w:rsidR="0065707A" w:rsidRPr="00A813CF">
        <w:rPr>
          <w:rFonts w:ascii="Arial" w:hAnsi="Arial" w:cs="Arial"/>
        </w:rPr>
        <w:t>.</w:t>
      </w:r>
    </w:p>
    <w:p w14:paraId="14BCF51A" w14:textId="790AE7C7" w:rsidR="006562EB" w:rsidRPr="00A813CF" w:rsidRDefault="006562EB">
      <w:pPr>
        <w:pStyle w:val="ListParagraph"/>
        <w:rPr>
          <w:rFonts w:ascii="Arial" w:hAnsi="Arial" w:cs="Arial"/>
        </w:rPr>
      </w:pPr>
      <w:r w:rsidRPr="00A813CF">
        <w:rPr>
          <w:rFonts w:ascii="Arial" w:hAnsi="Arial" w:cs="Arial"/>
        </w:rPr>
        <w:t xml:space="preserve">Provide examples that best represent the underlying data/knowledge </w:t>
      </w:r>
      <w:r w:rsidR="00B93622" w:rsidRPr="00A813CF">
        <w:rPr>
          <w:rFonts w:ascii="Arial" w:hAnsi="Arial" w:cs="Arial"/>
        </w:rPr>
        <w:t xml:space="preserve">to </w:t>
      </w:r>
      <w:r w:rsidRPr="00A813CF">
        <w:rPr>
          <w:rFonts w:ascii="Arial" w:hAnsi="Arial" w:cs="Arial"/>
        </w:rPr>
        <w:t xml:space="preserve">support the score assigned, for annotation </w:t>
      </w:r>
      <w:r w:rsidR="0088215A" w:rsidRPr="00A813CF">
        <w:rPr>
          <w:rFonts w:ascii="Arial" w:hAnsi="Arial" w:cs="Arial"/>
        </w:rPr>
        <w:t>in Outlook Report 2019</w:t>
      </w:r>
      <w:r w:rsidR="0065707A" w:rsidRPr="00A813CF">
        <w:rPr>
          <w:rFonts w:ascii="Arial" w:hAnsi="Arial" w:cs="Arial"/>
        </w:rPr>
        <w:t>.</w:t>
      </w:r>
    </w:p>
    <w:p w14:paraId="3013A83C" w14:textId="2399A361" w:rsidR="006562EB" w:rsidRPr="00A813CF" w:rsidRDefault="006562EB">
      <w:pPr>
        <w:pStyle w:val="ListParagraph"/>
        <w:rPr>
          <w:rFonts w:ascii="Arial" w:hAnsi="Arial" w:cs="Arial"/>
        </w:rPr>
      </w:pPr>
      <w:r w:rsidRPr="00A813CF">
        <w:rPr>
          <w:rFonts w:ascii="Arial" w:hAnsi="Arial" w:cs="Arial"/>
        </w:rPr>
        <w:t xml:space="preserve">Contribute </w:t>
      </w:r>
      <w:r w:rsidR="0088215A" w:rsidRPr="00A813CF">
        <w:rPr>
          <w:rFonts w:ascii="Arial" w:hAnsi="Arial" w:cs="Arial"/>
        </w:rPr>
        <w:t xml:space="preserve">positively </w:t>
      </w:r>
      <w:r w:rsidRPr="00A813CF">
        <w:rPr>
          <w:rFonts w:ascii="Arial" w:hAnsi="Arial" w:cs="Arial"/>
        </w:rPr>
        <w:t>to any discussion about issues and questions that arise during the workshop.</w:t>
      </w:r>
    </w:p>
    <w:p w14:paraId="581D973B" w14:textId="77777777" w:rsidR="00443B52" w:rsidRPr="00A813CF" w:rsidRDefault="00443B52" w:rsidP="00443B52">
      <w:pPr>
        <w:rPr>
          <w:rFonts w:ascii="Arial" w:hAnsi="Arial" w:cs="Arial"/>
        </w:rPr>
      </w:pPr>
    </w:p>
    <w:p w14:paraId="7D29CBB4" w14:textId="77777777" w:rsidR="006562EB" w:rsidRPr="00A813CF" w:rsidRDefault="006562EB" w:rsidP="006562EB">
      <w:pPr>
        <w:rPr>
          <w:rFonts w:ascii="Arial" w:hAnsi="Arial" w:cs="Arial"/>
          <w:i/>
          <w:szCs w:val="20"/>
        </w:rPr>
      </w:pPr>
      <w:r w:rsidRPr="00A813CF">
        <w:rPr>
          <w:rFonts w:ascii="Arial" w:hAnsi="Arial" w:cs="Arial"/>
          <w:i/>
          <w:szCs w:val="20"/>
        </w:rPr>
        <w:t>After the workshop</w:t>
      </w:r>
    </w:p>
    <w:p w14:paraId="4778A44A" w14:textId="265979F9" w:rsidR="006562EB" w:rsidRPr="00A813CF" w:rsidRDefault="007C6DAC" w:rsidP="00113D37">
      <w:pPr>
        <w:pStyle w:val="ListParagraph"/>
        <w:rPr>
          <w:rFonts w:ascii="Arial" w:hAnsi="Arial" w:cs="Arial"/>
        </w:rPr>
      </w:pPr>
      <w:r w:rsidRPr="00A813CF">
        <w:rPr>
          <w:rFonts w:ascii="Arial" w:hAnsi="Arial" w:cs="Arial"/>
        </w:rPr>
        <w:t>Provide additional information (e.g. emerging research papers, potential case studies or other experts who could provide useful commentary on the components being assessed</w:t>
      </w:r>
      <w:r w:rsidR="0089334E" w:rsidRPr="00A813CF">
        <w:rPr>
          <w:rFonts w:ascii="Arial" w:hAnsi="Arial" w:cs="Arial"/>
        </w:rPr>
        <w:t>)</w:t>
      </w:r>
      <w:r w:rsidRPr="00A813CF">
        <w:rPr>
          <w:rFonts w:ascii="Arial" w:hAnsi="Arial" w:cs="Arial"/>
        </w:rPr>
        <w:t xml:space="preserve">. </w:t>
      </w:r>
    </w:p>
    <w:p w14:paraId="08C39BDA" w14:textId="517F331B" w:rsidR="006562EB" w:rsidRPr="00A813CF" w:rsidRDefault="006562EB" w:rsidP="00E8185B">
      <w:pPr>
        <w:pStyle w:val="Heading2"/>
        <w:rPr>
          <w:rFonts w:ascii="Arial" w:hAnsi="Arial" w:cs="Arial"/>
        </w:rPr>
      </w:pPr>
      <w:bookmarkStart w:id="8" w:name="_Toc535479363"/>
      <w:r w:rsidRPr="00A813CF">
        <w:rPr>
          <w:rFonts w:ascii="Arial" w:hAnsi="Arial" w:cs="Arial"/>
        </w:rPr>
        <w:t>Workshop timeframe</w:t>
      </w:r>
      <w:bookmarkEnd w:id="8"/>
    </w:p>
    <w:p w14:paraId="774A79DB" w14:textId="5ABB887D" w:rsidR="00743FB1" w:rsidRPr="00A813CF" w:rsidRDefault="006562EB" w:rsidP="004054CC">
      <w:pPr>
        <w:rPr>
          <w:rFonts w:ascii="Arial" w:hAnsi="Arial" w:cs="Arial"/>
          <w:szCs w:val="20"/>
        </w:rPr>
      </w:pPr>
      <w:r w:rsidRPr="00A813CF">
        <w:rPr>
          <w:rFonts w:ascii="Arial" w:hAnsi="Arial" w:cs="Arial"/>
          <w:szCs w:val="20"/>
        </w:rPr>
        <w:t xml:space="preserve">The timeframe </w:t>
      </w:r>
      <w:r w:rsidR="002E3650" w:rsidRPr="00A813CF">
        <w:rPr>
          <w:rFonts w:ascii="Arial" w:hAnsi="Arial" w:cs="Arial"/>
          <w:szCs w:val="20"/>
        </w:rPr>
        <w:t>considering each component, voting and</w:t>
      </w:r>
      <w:r w:rsidRPr="00A813CF">
        <w:rPr>
          <w:rFonts w:ascii="Arial" w:hAnsi="Arial" w:cs="Arial"/>
          <w:szCs w:val="20"/>
        </w:rPr>
        <w:t xml:space="preserve"> achieving consensus was brief. The process was designed as a rapid assessment, for completion within </w:t>
      </w:r>
      <w:r w:rsidR="007C6DAC" w:rsidRPr="00A813CF">
        <w:rPr>
          <w:rFonts w:ascii="Arial" w:hAnsi="Arial" w:cs="Arial"/>
          <w:szCs w:val="20"/>
        </w:rPr>
        <w:t>4 weeks</w:t>
      </w:r>
      <w:r w:rsidRPr="00A813CF">
        <w:rPr>
          <w:rFonts w:ascii="Arial" w:hAnsi="Arial" w:cs="Arial"/>
          <w:szCs w:val="20"/>
        </w:rPr>
        <w:t xml:space="preserve"> of the workshop. The workshop itself was a full </w:t>
      </w:r>
      <w:r w:rsidR="0088215A" w:rsidRPr="00A813CF">
        <w:rPr>
          <w:rFonts w:ascii="Arial" w:hAnsi="Arial" w:cs="Arial"/>
          <w:szCs w:val="20"/>
        </w:rPr>
        <w:t>five-day</w:t>
      </w:r>
      <w:r w:rsidRPr="00A813CF">
        <w:rPr>
          <w:rFonts w:ascii="Arial" w:hAnsi="Arial" w:cs="Arial"/>
          <w:szCs w:val="20"/>
        </w:rPr>
        <w:t xml:space="preserve"> event, with the assessment of biodiversity and ecosystem health </w:t>
      </w:r>
      <w:r w:rsidR="0088215A" w:rsidRPr="00A813CF">
        <w:rPr>
          <w:rFonts w:ascii="Arial" w:hAnsi="Arial" w:cs="Arial"/>
          <w:szCs w:val="20"/>
        </w:rPr>
        <w:t xml:space="preserve">and risks </w:t>
      </w:r>
      <w:r w:rsidRPr="00A813CF">
        <w:rPr>
          <w:rFonts w:ascii="Arial" w:hAnsi="Arial" w:cs="Arial"/>
          <w:szCs w:val="20"/>
        </w:rPr>
        <w:t xml:space="preserve">considered on the first </w:t>
      </w:r>
      <w:r w:rsidR="0088215A" w:rsidRPr="00A813CF">
        <w:rPr>
          <w:rFonts w:ascii="Arial" w:hAnsi="Arial" w:cs="Arial"/>
          <w:szCs w:val="20"/>
        </w:rPr>
        <w:t xml:space="preserve">four </w:t>
      </w:r>
      <w:r w:rsidRPr="00A813CF">
        <w:rPr>
          <w:rFonts w:ascii="Arial" w:hAnsi="Arial" w:cs="Arial"/>
          <w:szCs w:val="20"/>
        </w:rPr>
        <w:t xml:space="preserve">days, and </w:t>
      </w:r>
      <w:r w:rsidR="0088215A" w:rsidRPr="00A813CF">
        <w:rPr>
          <w:rFonts w:ascii="Arial" w:hAnsi="Arial" w:cs="Arial"/>
          <w:szCs w:val="20"/>
        </w:rPr>
        <w:t xml:space="preserve">heritage values and risks </w:t>
      </w:r>
      <w:r w:rsidRPr="00A813CF">
        <w:rPr>
          <w:rFonts w:ascii="Arial" w:hAnsi="Arial" w:cs="Arial"/>
          <w:szCs w:val="20"/>
        </w:rPr>
        <w:t xml:space="preserve">on the last day. </w:t>
      </w:r>
      <w:r w:rsidR="0048373A" w:rsidRPr="00A813CF">
        <w:rPr>
          <w:rFonts w:ascii="Arial" w:hAnsi="Arial" w:cs="Arial"/>
          <w:szCs w:val="20"/>
        </w:rPr>
        <w:t xml:space="preserve"> The timeframes for the </w:t>
      </w:r>
      <w:r w:rsidR="00743FB1" w:rsidRPr="00A813CF">
        <w:rPr>
          <w:rFonts w:ascii="Arial" w:hAnsi="Arial" w:cs="Arial"/>
          <w:szCs w:val="20"/>
        </w:rPr>
        <w:t xml:space="preserve">independent consensus process is shown in </w:t>
      </w:r>
      <w:r w:rsidR="00743FB1" w:rsidRPr="00A813CF">
        <w:rPr>
          <w:rFonts w:ascii="Arial" w:hAnsi="Arial" w:cs="Arial"/>
          <w:szCs w:val="20"/>
        </w:rPr>
        <w:fldChar w:fldCharType="begin"/>
      </w:r>
      <w:r w:rsidR="00743FB1" w:rsidRPr="00A813CF">
        <w:rPr>
          <w:rFonts w:ascii="Arial" w:hAnsi="Arial" w:cs="Arial"/>
          <w:szCs w:val="20"/>
        </w:rPr>
        <w:instrText xml:space="preserve"> REF _Ref517001696 \h </w:instrText>
      </w:r>
      <w:r w:rsidR="00A813CF">
        <w:rPr>
          <w:rFonts w:ascii="Arial" w:hAnsi="Arial" w:cs="Arial"/>
          <w:szCs w:val="20"/>
        </w:rPr>
        <w:instrText xml:space="preserve"> \* MERGEFORMAT </w:instrText>
      </w:r>
      <w:r w:rsidR="00743FB1" w:rsidRPr="00A813CF">
        <w:rPr>
          <w:rFonts w:ascii="Arial" w:hAnsi="Arial" w:cs="Arial"/>
          <w:szCs w:val="20"/>
        </w:rPr>
      </w:r>
      <w:r w:rsidR="00743FB1" w:rsidRPr="00A813CF">
        <w:rPr>
          <w:rFonts w:ascii="Arial" w:hAnsi="Arial" w:cs="Arial"/>
          <w:szCs w:val="20"/>
        </w:rPr>
        <w:fldChar w:fldCharType="separate"/>
      </w:r>
      <w:r w:rsidR="00FE2655" w:rsidRPr="00A813CF">
        <w:rPr>
          <w:rFonts w:ascii="Arial" w:hAnsi="Arial" w:cs="Arial"/>
        </w:rPr>
        <w:t xml:space="preserve">Table </w:t>
      </w:r>
      <w:r w:rsidR="00FE2655">
        <w:rPr>
          <w:rFonts w:ascii="Arial" w:hAnsi="Arial" w:cs="Arial"/>
          <w:noProof/>
        </w:rPr>
        <w:t>1</w:t>
      </w:r>
      <w:r w:rsidR="00743FB1" w:rsidRPr="00A813CF">
        <w:rPr>
          <w:rFonts w:ascii="Arial" w:hAnsi="Arial" w:cs="Arial"/>
          <w:szCs w:val="20"/>
        </w:rPr>
        <w:fldChar w:fldCharType="end"/>
      </w:r>
      <w:r w:rsidR="00743FB1" w:rsidRPr="00A813CF">
        <w:rPr>
          <w:rFonts w:ascii="Arial" w:hAnsi="Arial" w:cs="Arial"/>
          <w:szCs w:val="20"/>
        </w:rPr>
        <w:t>.</w:t>
      </w:r>
    </w:p>
    <w:p w14:paraId="40EF5CD0" w14:textId="77777777" w:rsidR="003971B2" w:rsidRPr="00A813CF" w:rsidRDefault="003971B2" w:rsidP="007279BD">
      <w:pPr>
        <w:rPr>
          <w:rFonts w:ascii="Arial" w:hAnsi="Arial" w:cs="Arial"/>
          <w:szCs w:val="20"/>
        </w:rPr>
      </w:pPr>
    </w:p>
    <w:p w14:paraId="7F31C5A2" w14:textId="547AEAEE" w:rsidR="006562EB" w:rsidRPr="00A813CF" w:rsidRDefault="006562EB" w:rsidP="00477D2F">
      <w:pPr>
        <w:pStyle w:val="Caption"/>
        <w:rPr>
          <w:rFonts w:ascii="Arial" w:hAnsi="Arial" w:cs="Arial"/>
        </w:rPr>
      </w:pPr>
      <w:bookmarkStart w:id="9" w:name="_Ref517001696"/>
      <w:r w:rsidRPr="00A813CF">
        <w:rPr>
          <w:rFonts w:ascii="Arial" w:hAnsi="Arial" w:cs="Arial"/>
        </w:rPr>
        <w:t xml:space="preserve">Table </w:t>
      </w:r>
      <w:r w:rsidR="00CE161F" w:rsidRPr="00A813CF">
        <w:rPr>
          <w:rFonts w:ascii="Arial" w:hAnsi="Arial" w:cs="Arial"/>
        </w:rPr>
        <w:fldChar w:fldCharType="begin"/>
      </w:r>
      <w:r w:rsidR="00CE161F" w:rsidRPr="00A813CF">
        <w:rPr>
          <w:rFonts w:ascii="Arial" w:hAnsi="Arial" w:cs="Arial"/>
        </w:rPr>
        <w:instrText xml:space="preserve"> SEQ Table \* ARABIC </w:instrText>
      </w:r>
      <w:r w:rsidR="00CE161F" w:rsidRPr="00A813CF">
        <w:rPr>
          <w:rFonts w:ascii="Arial" w:hAnsi="Arial" w:cs="Arial"/>
        </w:rPr>
        <w:fldChar w:fldCharType="separate"/>
      </w:r>
      <w:r w:rsidR="00FE2655">
        <w:rPr>
          <w:rFonts w:ascii="Arial" w:hAnsi="Arial" w:cs="Arial"/>
          <w:noProof/>
        </w:rPr>
        <w:t>1</w:t>
      </w:r>
      <w:r w:rsidR="00CE161F" w:rsidRPr="00A813CF">
        <w:rPr>
          <w:rFonts w:ascii="Arial" w:hAnsi="Arial" w:cs="Arial"/>
          <w:noProof/>
        </w:rPr>
        <w:fldChar w:fldCharType="end"/>
      </w:r>
      <w:bookmarkEnd w:id="9"/>
      <w:r w:rsidRPr="00A813CF">
        <w:rPr>
          <w:rFonts w:ascii="Arial" w:hAnsi="Arial" w:cs="Arial"/>
        </w:rPr>
        <w:t>. Timeframe for the independent consensus process</w:t>
      </w:r>
    </w:p>
    <w:tbl>
      <w:tblPr>
        <w:tblW w:w="906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Caption w:val="Table 1. Timeframe for the independent consensus process."/>
        <w:tblDescription w:val="The process began with a workshop over 3 days on 14-16 October 2013. Participants verified the workshop outputs by 30 October 2013. The workshop report was completed in December 2013 and available to inform the Outlook Report. In March and April 2014 the draft Outlook report will be peer reviewed. By 30 June 2014 the final Outlook Report will be submitted to the Minister for tabling in parliament.The Outlook Report and Consensus Workshop Report is expected to be publicly available in the second half of 2014."/>
      </w:tblPr>
      <w:tblGrid>
        <w:gridCol w:w="2122"/>
        <w:gridCol w:w="6945"/>
      </w:tblGrid>
      <w:tr w:rsidR="006562EB" w:rsidRPr="00A813CF" w14:paraId="7AB1A23C" w14:textId="77777777" w:rsidTr="00A02930">
        <w:trPr>
          <w:tblHeader/>
        </w:trPr>
        <w:tc>
          <w:tcPr>
            <w:tcW w:w="2122" w:type="dxa"/>
            <w:shd w:val="clear" w:color="auto" w:fill="595959" w:themeFill="text1" w:themeFillTint="A6"/>
          </w:tcPr>
          <w:p w14:paraId="3377DA74" w14:textId="77777777" w:rsidR="006562EB" w:rsidRPr="00A813CF" w:rsidRDefault="006562EB" w:rsidP="006562EB">
            <w:pPr>
              <w:rPr>
                <w:rFonts w:ascii="Arial" w:hAnsi="Arial" w:cs="Arial"/>
                <w:b/>
                <w:color w:val="FFFFFF" w:themeColor="background1"/>
                <w:szCs w:val="20"/>
              </w:rPr>
            </w:pPr>
            <w:r w:rsidRPr="00A813CF">
              <w:rPr>
                <w:rFonts w:ascii="Arial" w:hAnsi="Arial" w:cs="Arial"/>
                <w:b/>
                <w:color w:val="FFFFFF" w:themeColor="background1"/>
                <w:szCs w:val="20"/>
              </w:rPr>
              <w:t>Date</w:t>
            </w:r>
          </w:p>
        </w:tc>
        <w:tc>
          <w:tcPr>
            <w:tcW w:w="6945" w:type="dxa"/>
            <w:shd w:val="clear" w:color="auto" w:fill="595959" w:themeFill="text1" w:themeFillTint="A6"/>
          </w:tcPr>
          <w:p w14:paraId="18045EB2" w14:textId="77777777" w:rsidR="006562EB" w:rsidRPr="00A813CF" w:rsidRDefault="006562EB" w:rsidP="006562EB">
            <w:pPr>
              <w:rPr>
                <w:rFonts w:ascii="Arial" w:hAnsi="Arial" w:cs="Arial"/>
                <w:b/>
                <w:color w:val="FFFFFF" w:themeColor="background1"/>
                <w:szCs w:val="20"/>
              </w:rPr>
            </w:pPr>
            <w:r w:rsidRPr="00A813CF">
              <w:rPr>
                <w:rFonts w:ascii="Arial" w:hAnsi="Arial" w:cs="Arial"/>
                <w:b/>
                <w:color w:val="FFFFFF" w:themeColor="background1"/>
                <w:szCs w:val="20"/>
              </w:rPr>
              <w:t>Milestone</w:t>
            </w:r>
          </w:p>
        </w:tc>
      </w:tr>
      <w:tr w:rsidR="006562EB" w:rsidRPr="00A813CF" w14:paraId="00E95637" w14:textId="77777777" w:rsidTr="00A02930">
        <w:tc>
          <w:tcPr>
            <w:tcW w:w="2122" w:type="dxa"/>
          </w:tcPr>
          <w:p w14:paraId="0BA9D442" w14:textId="1814E65F" w:rsidR="006562EB" w:rsidRPr="00A813CF" w:rsidRDefault="003971B2" w:rsidP="009E3914">
            <w:pPr>
              <w:rPr>
                <w:rFonts w:ascii="Arial" w:hAnsi="Arial" w:cs="Arial"/>
                <w:szCs w:val="20"/>
              </w:rPr>
            </w:pPr>
            <w:r w:rsidRPr="00A813CF">
              <w:rPr>
                <w:rFonts w:ascii="Arial" w:hAnsi="Arial" w:cs="Arial"/>
                <w:szCs w:val="20"/>
              </w:rPr>
              <w:t>28 May</w:t>
            </w:r>
            <w:r w:rsidR="009E3914" w:rsidRPr="00A813CF">
              <w:rPr>
                <w:rFonts w:ascii="Arial" w:hAnsi="Arial" w:cs="Arial"/>
                <w:szCs w:val="20"/>
              </w:rPr>
              <w:t>–</w:t>
            </w:r>
            <w:r w:rsidRPr="00A813CF">
              <w:rPr>
                <w:rFonts w:ascii="Arial" w:hAnsi="Arial" w:cs="Arial"/>
                <w:szCs w:val="20"/>
              </w:rPr>
              <w:t>1</w:t>
            </w:r>
            <w:r w:rsidR="006562EB" w:rsidRPr="00A813CF">
              <w:rPr>
                <w:rFonts w:ascii="Arial" w:hAnsi="Arial" w:cs="Arial"/>
                <w:szCs w:val="20"/>
              </w:rPr>
              <w:t xml:space="preserve"> </w:t>
            </w:r>
            <w:r w:rsidRPr="00A813CF">
              <w:rPr>
                <w:rFonts w:ascii="Arial" w:hAnsi="Arial" w:cs="Arial"/>
                <w:szCs w:val="20"/>
              </w:rPr>
              <w:t xml:space="preserve">June </w:t>
            </w:r>
            <w:r w:rsidR="006562EB" w:rsidRPr="00A813CF">
              <w:rPr>
                <w:rFonts w:ascii="Arial" w:hAnsi="Arial" w:cs="Arial"/>
                <w:szCs w:val="20"/>
              </w:rPr>
              <w:t>201</w:t>
            </w:r>
            <w:r w:rsidRPr="00A813CF">
              <w:rPr>
                <w:rFonts w:ascii="Arial" w:hAnsi="Arial" w:cs="Arial"/>
                <w:szCs w:val="20"/>
              </w:rPr>
              <w:t>8</w:t>
            </w:r>
          </w:p>
        </w:tc>
        <w:tc>
          <w:tcPr>
            <w:tcW w:w="6945" w:type="dxa"/>
          </w:tcPr>
          <w:p w14:paraId="0D409037" w14:textId="6815D1C1" w:rsidR="006562EB" w:rsidRPr="00A813CF" w:rsidRDefault="003971B2" w:rsidP="006562EB">
            <w:pPr>
              <w:rPr>
                <w:rFonts w:ascii="Arial" w:hAnsi="Arial" w:cs="Arial"/>
                <w:szCs w:val="20"/>
              </w:rPr>
            </w:pPr>
            <w:r w:rsidRPr="00A813CF">
              <w:rPr>
                <w:rFonts w:ascii="Arial" w:hAnsi="Arial" w:cs="Arial"/>
                <w:szCs w:val="20"/>
              </w:rPr>
              <w:t>Workshops (for natural and heritage values) held</w:t>
            </w:r>
          </w:p>
        </w:tc>
      </w:tr>
      <w:tr w:rsidR="006562EB" w:rsidRPr="00A813CF" w14:paraId="16E0BE8E" w14:textId="77777777" w:rsidTr="00A02930">
        <w:tc>
          <w:tcPr>
            <w:tcW w:w="2122" w:type="dxa"/>
          </w:tcPr>
          <w:p w14:paraId="129D335B" w14:textId="281CD0A0" w:rsidR="006562EB" w:rsidRPr="00A813CF" w:rsidRDefault="007C70DF" w:rsidP="006562EB">
            <w:pPr>
              <w:rPr>
                <w:rFonts w:ascii="Arial" w:hAnsi="Arial" w:cs="Arial"/>
                <w:szCs w:val="20"/>
              </w:rPr>
            </w:pPr>
            <w:r w:rsidRPr="00A813CF">
              <w:rPr>
                <w:rFonts w:ascii="Arial" w:hAnsi="Arial" w:cs="Arial"/>
                <w:szCs w:val="20"/>
              </w:rPr>
              <w:t>By 31 July 2018</w:t>
            </w:r>
          </w:p>
        </w:tc>
        <w:tc>
          <w:tcPr>
            <w:tcW w:w="6945" w:type="dxa"/>
          </w:tcPr>
          <w:p w14:paraId="33C7E674" w14:textId="747C5919" w:rsidR="006562EB" w:rsidRPr="00A813CF" w:rsidRDefault="007C70DF" w:rsidP="006562EB">
            <w:pPr>
              <w:rPr>
                <w:rFonts w:ascii="Arial" w:hAnsi="Arial" w:cs="Arial"/>
                <w:szCs w:val="20"/>
              </w:rPr>
            </w:pPr>
            <w:r w:rsidRPr="00A813CF">
              <w:rPr>
                <w:rFonts w:ascii="Arial" w:hAnsi="Arial" w:cs="Arial"/>
                <w:szCs w:val="20"/>
              </w:rPr>
              <w:t xml:space="preserve">Workshop Report prepared for GBRMPA </w:t>
            </w:r>
          </w:p>
        </w:tc>
      </w:tr>
      <w:tr w:rsidR="006562EB" w:rsidRPr="00A813CF" w14:paraId="6F16422C" w14:textId="77777777" w:rsidTr="00A02930">
        <w:tc>
          <w:tcPr>
            <w:tcW w:w="2122" w:type="dxa"/>
          </w:tcPr>
          <w:p w14:paraId="112E55C8" w14:textId="55A39325" w:rsidR="006562EB" w:rsidRPr="00A813CF" w:rsidRDefault="007C70DF" w:rsidP="006562EB">
            <w:pPr>
              <w:rPr>
                <w:rFonts w:ascii="Arial" w:hAnsi="Arial" w:cs="Arial"/>
                <w:szCs w:val="20"/>
              </w:rPr>
            </w:pPr>
            <w:r w:rsidRPr="00A813CF">
              <w:rPr>
                <w:rFonts w:ascii="Arial" w:hAnsi="Arial" w:cs="Arial"/>
                <w:szCs w:val="20"/>
              </w:rPr>
              <w:t>Second half 2018</w:t>
            </w:r>
          </w:p>
        </w:tc>
        <w:tc>
          <w:tcPr>
            <w:tcW w:w="6945" w:type="dxa"/>
          </w:tcPr>
          <w:p w14:paraId="399DA02A" w14:textId="669DCB43" w:rsidR="006562EB" w:rsidRPr="00A813CF" w:rsidRDefault="006562EB" w:rsidP="006562EB">
            <w:pPr>
              <w:rPr>
                <w:rFonts w:ascii="Arial" w:hAnsi="Arial" w:cs="Arial"/>
                <w:szCs w:val="20"/>
              </w:rPr>
            </w:pPr>
            <w:r w:rsidRPr="00A813CF">
              <w:rPr>
                <w:rFonts w:ascii="Arial" w:hAnsi="Arial" w:cs="Arial"/>
                <w:szCs w:val="20"/>
              </w:rPr>
              <w:t>Workshop outputs inform</w:t>
            </w:r>
            <w:r w:rsidR="007C70DF" w:rsidRPr="00A813CF">
              <w:rPr>
                <w:rFonts w:ascii="Arial" w:hAnsi="Arial" w:cs="Arial"/>
                <w:szCs w:val="20"/>
              </w:rPr>
              <w:t xml:space="preserve"> drafting of</w:t>
            </w:r>
            <w:r w:rsidRPr="00A813CF">
              <w:rPr>
                <w:rFonts w:ascii="Arial" w:hAnsi="Arial" w:cs="Arial"/>
                <w:szCs w:val="20"/>
              </w:rPr>
              <w:t xml:space="preserve"> </w:t>
            </w:r>
            <w:r w:rsidR="007C70DF" w:rsidRPr="00A813CF">
              <w:rPr>
                <w:rFonts w:ascii="Arial" w:hAnsi="Arial" w:cs="Arial"/>
                <w:szCs w:val="20"/>
              </w:rPr>
              <w:t xml:space="preserve">2019 </w:t>
            </w:r>
            <w:r w:rsidRPr="00A813CF">
              <w:rPr>
                <w:rFonts w:ascii="Arial" w:hAnsi="Arial" w:cs="Arial"/>
                <w:szCs w:val="20"/>
              </w:rPr>
              <w:t xml:space="preserve">Outlook Report </w:t>
            </w:r>
          </w:p>
        </w:tc>
      </w:tr>
      <w:tr w:rsidR="006562EB" w:rsidRPr="00A813CF" w14:paraId="0695C50E" w14:textId="77777777" w:rsidTr="00A02930">
        <w:tc>
          <w:tcPr>
            <w:tcW w:w="2122" w:type="dxa"/>
          </w:tcPr>
          <w:p w14:paraId="43F586CC" w14:textId="59246359" w:rsidR="006562EB" w:rsidRPr="00A813CF" w:rsidRDefault="007C70DF" w:rsidP="006562EB">
            <w:pPr>
              <w:rPr>
                <w:rFonts w:ascii="Arial" w:hAnsi="Arial" w:cs="Arial"/>
                <w:szCs w:val="20"/>
              </w:rPr>
            </w:pPr>
            <w:r w:rsidRPr="00A813CF">
              <w:rPr>
                <w:rFonts w:ascii="Arial" w:hAnsi="Arial" w:cs="Arial"/>
                <w:szCs w:val="20"/>
              </w:rPr>
              <w:t>First half 2019</w:t>
            </w:r>
          </w:p>
        </w:tc>
        <w:tc>
          <w:tcPr>
            <w:tcW w:w="6945" w:type="dxa"/>
          </w:tcPr>
          <w:p w14:paraId="3D4120D8" w14:textId="6F89BE56" w:rsidR="006562EB" w:rsidRPr="00A813CF" w:rsidRDefault="006562EB" w:rsidP="006562EB">
            <w:pPr>
              <w:rPr>
                <w:rFonts w:ascii="Arial" w:hAnsi="Arial" w:cs="Arial"/>
                <w:szCs w:val="20"/>
              </w:rPr>
            </w:pPr>
            <w:r w:rsidRPr="00A813CF">
              <w:rPr>
                <w:rFonts w:ascii="Arial" w:hAnsi="Arial" w:cs="Arial"/>
                <w:szCs w:val="20"/>
              </w:rPr>
              <w:t xml:space="preserve">Draft </w:t>
            </w:r>
            <w:r w:rsidR="007C70DF" w:rsidRPr="00A813CF">
              <w:rPr>
                <w:rFonts w:ascii="Arial" w:hAnsi="Arial" w:cs="Arial"/>
                <w:szCs w:val="20"/>
              </w:rPr>
              <w:t xml:space="preserve">2019 </w:t>
            </w:r>
            <w:r w:rsidRPr="00A813CF">
              <w:rPr>
                <w:rFonts w:ascii="Arial" w:hAnsi="Arial" w:cs="Arial"/>
                <w:szCs w:val="20"/>
              </w:rPr>
              <w:t xml:space="preserve">Outlook Report </w:t>
            </w:r>
            <w:r w:rsidR="007C70DF" w:rsidRPr="00A813CF">
              <w:rPr>
                <w:rFonts w:ascii="Arial" w:hAnsi="Arial" w:cs="Arial"/>
                <w:szCs w:val="20"/>
              </w:rPr>
              <w:t xml:space="preserve">finalised and peer reviewed </w:t>
            </w:r>
          </w:p>
        </w:tc>
      </w:tr>
      <w:tr w:rsidR="006562EB" w:rsidRPr="00A813CF" w14:paraId="3598A908" w14:textId="77777777" w:rsidTr="00A02930">
        <w:tc>
          <w:tcPr>
            <w:tcW w:w="2122" w:type="dxa"/>
          </w:tcPr>
          <w:p w14:paraId="3AB5619C" w14:textId="1265284F" w:rsidR="006562EB" w:rsidRPr="00A813CF" w:rsidRDefault="009E3914" w:rsidP="009E3914">
            <w:pPr>
              <w:rPr>
                <w:rFonts w:ascii="Arial" w:hAnsi="Arial" w:cs="Arial"/>
                <w:szCs w:val="20"/>
              </w:rPr>
            </w:pPr>
            <w:r w:rsidRPr="00A813CF">
              <w:rPr>
                <w:rFonts w:ascii="Arial" w:hAnsi="Arial" w:cs="Arial"/>
                <w:szCs w:val="20"/>
              </w:rPr>
              <w:t>B</w:t>
            </w:r>
            <w:r w:rsidR="006562EB" w:rsidRPr="00A813CF">
              <w:rPr>
                <w:rFonts w:ascii="Arial" w:hAnsi="Arial" w:cs="Arial"/>
                <w:szCs w:val="20"/>
              </w:rPr>
              <w:t>y 30 June 201</w:t>
            </w:r>
            <w:r w:rsidR="007C70DF" w:rsidRPr="00A813CF">
              <w:rPr>
                <w:rFonts w:ascii="Arial" w:hAnsi="Arial" w:cs="Arial"/>
                <w:szCs w:val="20"/>
              </w:rPr>
              <w:t>9</w:t>
            </w:r>
          </w:p>
        </w:tc>
        <w:tc>
          <w:tcPr>
            <w:tcW w:w="6945" w:type="dxa"/>
          </w:tcPr>
          <w:p w14:paraId="5B6E6800" w14:textId="506EF905" w:rsidR="006562EB" w:rsidRPr="00A813CF" w:rsidRDefault="007C70DF" w:rsidP="009E3914">
            <w:pPr>
              <w:rPr>
                <w:rFonts w:ascii="Arial" w:hAnsi="Arial" w:cs="Arial"/>
                <w:szCs w:val="20"/>
              </w:rPr>
            </w:pPr>
            <w:r w:rsidRPr="00A813CF">
              <w:rPr>
                <w:rFonts w:ascii="Arial" w:hAnsi="Arial" w:cs="Arial"/>
                <w:szCs w:val="20"/>
              </w:rPr>
              <w:t xml:space="preserve">Final </w:t>
            </w:r>
            <w:r w:rsidR="009E3914" w:rsidRPr="00A813CF">
              <w:rPr>
                <w:rFonts w:ascii="Arial" w:hAnsi="Arial" w:cs="Arial"/>
                <w:szCs w:val="20"/>
              </w:rPr>
              <w:t>201</w:t>
            </w:r>
            <w:r w:rsidRPr="00A813CF">
              <w:rPr>
                <w:rFonts w:ascii="Arial" w:hAnsi="Arial" w:cs="Arial"/>
                <w:szCs w:val="20"/>
              </w:rPr>
              <w:t>9</w:t>
            </w:r>
            <w:r w:rsidR="009E3914" w:rsidRPr="00A813CF">
              <w:rPr>
                <w:rFonts w:ascii="Arial" w:hAnsi="Arial" w:cs="Arial"/>
                <w:szCs w:val="20"/>
              </w:rPr>
              <w:t xml:space="preserve"> </w:t>
            </w:r>
            <w:r w:rsidR="006562EB" w:rsidRPr="00A813CF">
              <w:rPr>
                <w:rFonts w:ascii="Arial" w:hAnsi="Arial" w:cs="Arial"/>
                <w:szCs w:val="20"/>
              </w:rPr>
              <w:t xml:space="preserve">Outlook Report submitted to Minister for tabling in </w:t>
            </w:r>
            <w:r w:rsidR="009E3914" w:rsidRPr="00A813CF">
              <w:rPr>
                <w:rFonts w:ascii="Arial" w:hAnsi="Arial" w:cs="Arial"/>
                <w:szCs w:val="20"/>
              </w:rPr>
              <w:t>P</w:t>
            </w:r>
            <w:r w:rsidR="006562EB" w:rsidRPr="00A813CF">
              <w:rPr>
                <w:rFonts w:ascii="Arial" w:hAnsi="Arial" w:cs="Arial"/>
                <w:szCs w:val="20"/>
              </w:rPr>
              <w:t>arliament</w:t>
            </w:r>
            <w:r w:rsidRPr="00A813CF">
              <w:rPr>
                <w:rFonts w:ascii="Arial" w:hAnsi="Arial" w:cs="Arial"/>
                <w:szCs w:val="20"/>
              </w:rPr>
              <w:t xml:space="preserve"> (unchanged)</w:t>
            </w:r>
          </w:p>
        </w:tc>
      </w:tr>
      <w:tr w:rsidR="006562EB" w:rsidRPr="00A813CF" w14:paraId="556B7044" w14:textId="77777777" w:rsidTr="00A02930">
        <w:tc>
          <w:tcPr>
            <w:tcW w:w="2122" w:type="dxa"/>
          </w:tcPr>
          <w:p w14:paraId="3C997A5D" w14:textId="7C12CE01" w:rsidR="006562EB" w:rsidRPr="00A813CF" w:rsidRDefault="009E3914" w:rsidP="006562EB">
            <w:pPr>
              <w:rPr>
                <w:rFonts w:ascii="Arial" w:hAnsi="Arial" w:cs="Arial"/>
                <w:szCs w:val="20"/>
              </w:rPr>
            </w:pPr>
            <w:r w:rsidRPr="00A813CF">
              <w:rPr>
                <w:rFonts w:ascii="Arial" w:hAnsi="Arial" w:cs="Arial"/>
                <w:szCs w:val="20"/>
              </w:rPr>
              <w:t xml:space="preserve">Second </w:t>
            </w:r>
            <w:r w:rsidR="006562EB" w:rsidRPr="00A813CF">
              <w:rPr>
                <w:rFonts w:ascii="Arial" w:hAnsi="Arial" w:cs="Arial"/>
                <w:szCs w:val="20"/>
              </w:rPr>
              <w:t>half 201</w:t>
            </w:r>
            <w:r w:rsidR="007C70DF" w:rsidRPr="00A813CF">
              <w:rPr>
                <w:rFonts w:ascii="Arial" w:hAnsi="Arial" w:cs="Arial"/>
                <w:szCs w:val="20"/>
              </w:rPr>
              <w:t>9</w:t>
            </w:r>
          </w:p>
        </w:tc>
        <w:tc>
          <w:tcPr>
            <w:tcW w:w="6945" w:type="dxa"/>
          </w:tcPr>
          <w:p w14:paraId="66F80F2F" w14:textId="77777777" w:rsidR="006562EB" w:rsidRPr="00A813CF" w:rsidRDefault="007C70DF" w:rsidP="006562EB">
            <w:pPr>
              <w:rPr>
                <w:rFonts w:ascii="Arial" w:hAnsi="Arial" w:cs="Arial"/>
                <w:szCs w:val="20"/>
              </w:rPr>
            </w:pPr>
            <w:r w:rsidRPr="00A813CF">
              <w:rPr>
                <w:rFonts w:ascii="Arial" w:hAnsi="Arial" w:cs="Arial"/>
                <w:szCs w:val="20"/>
              </w:rPr>
              <w:t xml:space="preserve">2019 </w:t>
            </w:r>
            <w:r w:rsidR="006562EB" w:rsidRPr="00A813CF">
              <w:rPr>
                <w:rFonts w:ascii="Arial" w:hAnsi="Arial" w:cs="Arial"/>
                <w:szCs w:val="20"/>
              </w:rPr>
              <w:t>Outlook Report and Consensus Workshop Report publicly available</w:t>
            </w:r>
          </w:p>
        </w:tc>
      </w:tr>
    </w:tbl>
    <w:p w14:paraId="15BEB3A7" w14:textId="77777777" w:rsidR="006562EB" w:rsidRPr="00A813CF" w:rsidRDefault="006562EB" w:rsidP="00E8185B">
      <w:pPr>
        <w:pStyle w:val="Heading2"/>
        <w:rPr>
          <w:rFonts w:ascii="Arial" w:hAnsi="Arial" w:cs="Arial"/>
        </w:rPr>
      </w:pPr>
      <w:bookmarkStart w:id="10" w:name="_Toc535479364"/>
      <w:r w:rsidRPr="00A813CF">
        <w:rPr>
          <w:rFonts w:ascii="Arial" w:hAnsi="Arial" w:cs="Arial"/>
        </w:rPr>
        <w:lastRenderedPageBreak/>
        <w:t>Remote input</w:t>
      </w:r>
      <w:bookmarkEnd w:id="10"/>
    </w:p>
    <w:p w14:paraId="4FFEC411" w14:textId="29265FF7" w:rsidR="006562EB" w:rsidRPr="00A813CF" w:rsidRDefault="006562EB" w:rsidP="007279BD">
      <w:pPr>
        <w:rPr>
          <w:rFonts w:ascii="Arial" w:hAnsi="Arial" w:cs="Arial"/>
          <w:szCs w:val="20"/>
        </w:rPr>
      </w:pPr>
      <w:r w:rsidRPr="00A813CF">
        <w:rPr>
          <w:rFonts w:ascii="Arial" w:hAnsi="Arial" w:cs="Arial"/>
          <w:szCs w:val="20"/>
        </w:rPr>
        <w:t xml:space="preserve">For those scientific experts who could only attend </w:t>
      </w:r>
      <w:r w:rsidR="00F00458" w:rsidRPr="00A813CF">
        <w:rPr>
          <w:rFonts w:ascii="Arial" w:hAnsi="Arial" w:cs="Arial"/>
          <w:szCs w:val="20"/>
        </w:rPr>
        <w:t xml:space="preserve">part of </w:t>
      </w:r>
      <w:r w:rsidRPr="00A813CF">
        <w:rPr>
          <w:rFonts w:ascii="Arial" w:hAnsi="Arial" w:cs="Arial"/>
          <w:szCs w:val="20"/>
        </w:rPr>
        <w:t>the workshop in person, but wished to remain as party to the outcomes, and where an expert could not attend at all, the following provisions were applied:</w:t>
      </w:r>
    </w:p>
    <w:p w14:paraId="7BB49511" w14:textId="1E5777CF" w:rsidR="006562EB" w:rsidRPr="00A813CF" w:rsidRDefault="00C802F0" w:rsidP="00C802F0">
      <w:pPr>
        <w:numPr>
          <w:ilvl w:val="0"/>
          <w:numId w:val="6"/>
        </w:numPr>
        <w:ind w:left="426"/>
        <w:rPr>
          <w:rFonts w:ascii="Arial" w:hAnsi="Arial" w:cs="Arial"/>
          <w:szCs w:val="20"/>
        </w:rPr>
      </w:pPr>
      <w:r w:rsidRPr="00A813CF">
        <w:rPr>
          <w:rFonts w:ascii="Arial" w:hAnsi="Arial" w:cs="Arial"/>
          <w:szCs w:val="20"/>
        </w:rPr>
        <w:t>During the workshop a member of the Outlook team acted as proxy for these participants and submitted their scores using the electronic polling pads (the voting scores were viewed by the independent facilitator prior to the workshop)</w:t>
      </w:r>
      <w:r w:rsidR="006562EB" w:rsidRPr="00A813CF">
        <w:rPr>
          <w:rFonts w:ascii="Arial" w:hAnsi="Arial" w:cs="Arial"/>
          <w:szCs w:val="20"/>
        </w:rPr>
        <w:t>. This facility was established prior to the workshop with each intended vote provided in writing to the facilitator prior to the workshop for anonymous contribution to the poll on that question.</w:t>
      </w:r>
      <w:r w:rsidR="00A7099C" w:rsidRPr="00A813CF">
        <w:rPr>
          <w:rFonts w:ascii="Arial" w:hAnsi="Arial" w:cs="Arial"/>
          <w:szCs w:val="20"/>
        </w:rPr>
        <w:t xml:space="preserve"> </w:t>
      </w:r>
    </w:p>
    <w:p w14:paraId="59C7A5A9" w14:textId="3B91C824" w:rsidR="006562EB" w:rsidRPr="00A813CF" w:rsidRDefault="00A7099C" w:rsidP="007279BD">
      <w:pPr>
        <w:numPr>
          <w:ilvl w:val="0"/>
          <w:numId w:val="6"/>
        </w:numPr>
        <w:ind w:left="426"/>
        <w:rPr>
          <w:rFonts w:ascii="Arial" w:hAnsi="Arial" w:cs="Arial"/>
          <w:szCs w:val="20"/>
        </w:rPr>
      </w:pPr>
      <w:r w:rsidRPr="00A813CF">
        <w:rPr>
          <w:rFonts w:ascii="Arial" w:hAnsi="Arial" w:cs="Arial"/>
          <w:szCs w:val="20"/>
        </w:rPr>
        <w:t>Consistent with the approach taken in 2014, w</w:t>
      </w:r>
      <w:r w:rsidR="006562EB" w:rsidRPr="00A813CF">
        <w:rPr>
          <w:rFonts w:ascii="Arial" w:hAnsi="Arial" w:cs="Arial"/>
          <w:szCs w:val="20"/>
        </w:rPr>
        <w:t xml:space="preserve">here this vote was part of a contested score, or a re-poll, it was </w:t>
      </w:r>
      <w:r w:rsidRPr="00A813CF">
        <w:rPr>
          <w:rFonts w:ascii="Arial" w:hAnsi="Arial" w:cs="Arial"/>
          <w:szCs w:val="20"/>
        </w:rPr>
        <w:t xml:space="preserve">to be </w:t>
      </w:r>
      <w:r w:rsidR="006562EB" w:rsidRPr="00A813CF">
        <w:rPr>
          <w:rFonts w:ascii="Arial" w:hAnsi="Arial" w:cs="Arial"/>
          <w:szCs w:val="20"/>
        </w:rPr>
        <w:t>removed from the re-poll at the facilitator’s discretion, or at any subsequent part of the iterative process at the workshop</w:t>
      </w:r>
      <w:r w:rsidR="001043B4" w:rsidRPr="00A813CF">
        <w:rPr>
          <w:rFonts w:ascii="Arial" w:hAnsi="Arial" w:cs="Arial"/>
          <w:szCs w:val="20"/>
        </w:rPr>
        <w:t xml:space="preserve"> (because the absent expert could not modify their vote based on the new information available to workshop participants)</w:t>
      </w:r>
      <w:r w:rsidR="006562EB" w:rsidRPr="00A813CF">
        <w:rPr>
          <w:rFonts w:ascii="Arial" w:hAnsi="Arial" w:cs="Arial"/>
          <w:szCs w:val="20"/>
        </w:rPr>
        <w:t>.</w:t>
      </w:r>
      <w:r w:rsidRPr="00A813CF">
        <w:rPr>
          <w:rFonts w:ascii="Arial" w:hAnsi="Arial" w:cs="Arial"/>
          <w:szCs w:val="20"/>
        </w:rPr>
        <w:t xml:space="preserve"> There were no circumstances where this occurred during the workshop.</w:t>
      </w:r>
    </w:p>
    <w:p w14:paraId="20A6B04C" w14:textId="77777777" w:rsidR="006562EB" w:rsidRPr="00A813CF" w:rsidRDefault="006562EB" w:rsidP="007279BD">
      <w:pPr>
        <w:numPr>
          <w:ilvl w:val="0"/>
          <w:numId w:val="6"/>
        </w:numPr>
        <w:ind w:left="426"/>
        <w:rPr>
          <w:rFonts w:ascii="Arial" w:hAnsi="Arial" w:cs="Arial"/>
          <w:szCs w:val="20"/>
        </w:rPr>
      </w:pPr>
      <w:r w:rsidRPr="00A813CF">
        <w:rPr>
          <w:rFonts w:ascii="Arial" w:hAnsi="Arial" w:cs="Arial"/>
          <w:szCs w:val="20"/>
        </w:rPr>
        <w:t xml:space="preserve">Experts who had mainly remote input under this provision were identified and acknowledged </w:t>
      </w:r>
      <w:r w:rsidR="001043B4" w:rsidRPr="00A813CF">
        <w:rPr>
          <w:rFonts w:ascii="Arial" w:hAnsi="Arial" w:cs="Arial"/>
          <w:szCs w:val="20"/>
        </w:rPr>
        <w:t xml:space="preserve">in the attendance register </w:t>
      </w:r>
      <w:r w:rsidRPr="00A813CF">
        <w:rPr>
          <w:rFonts w:ascii="Arial" w:hAnsi="Arial" w:cs="Arial"/>
          <w:szCs w:val="20"/>
        </w:rPr>
        <w:t>separately from those who attended the full workshop process.</w:t>
      </w:r>
    </w:p>
    <w:p w14:paraId="35C6219C" w14:textId="77777777" w:rsidR="006562EB" w:rsidRPr="00A813CF" w:rsidRDefault="006562EB" w:rsidP="004054CC">
      <w:pPr>
        <w:pStyle w:val="Heading1"/>
        <w:rPr>
          <w:rFonts w:ascii="Arial" w:hAnsi="Arial" w:cs="Arial"/>
        </w:rPr>
      </w:pPr>
      <w:bookmarkStart w:id="11" w:name="_Toc535479365"/>
      <w:r w:rsidRPr="00A813CF">
        <w:rPr>
          <w:rFonts w:ascii="Arial" w:hAnsi="Arial" w:cs="Arial"/>
        </w:rPr>
        <w:t>Decision approach</w:t>
      </w:r>
      <w:bookmarkEnd w:id="11"/>
    </w:p>
    <w:p w14:paraId="0D043AE3" w14:textId="52915313" w:rsidR="006562EB" w:rsidRPr="00A813CF" w:rsidRDefault="006562EB" w:rsidP="006562EB">
      <w:pPr>
        <w:rPr>
          <w:rFonts w:ascii="Arial" w:hAnsi="Arial" w:cs="Arial"/>
          <w:szCs w:val="20"/>
        </w:rPr>
      </w:pPr>
      <w:r w:rsidRPr="00A813CF">
        <w:rPr>
          <w:rFonts w:ascii="Arial" w:hAnsi="Arial" w:cs="Arial"/>
          <w:szCs w:val="20"/>
        </w:rPr>
        <w:t>The consensus workshop (and the supporting remote process) assessed the condition and trends of 53 biodiversity and ecosystem health components of the Region (Table 2) and the risks to biodiversity (</w:t>
      </w:r>
      <w:r w:rsidR="00A7099C" w:rsidRPr="00A813CF">
        <w:rPr>
          <w:rFonts w:ascii="Arial" w:hAnsi="Arial" w:cs="Arial"/>
          <w:szCs w:val="20"/>
        </w:rPr>
        <w:t xml:space="preserve">41 </w:t>
      </w:r>
      <w:r w:rsidRPr="00A813CF">
        <w:rPr>
          <w:rFonts w:ascii="Arial" w:hAnsi="Arial" w:cs="Arial"/>
          <w:szCs w:val="20"/>
        </w:rPr>
        <w:t>threats and potential impacts)</w:t>
      </w:r>
      <w:r w:rsidR="00D31DE5" w:rsidRPr="00A813CF">
        <w:rPr>
          <w:rFonts w:ascii="Arial" w:hAnsi="Arial" w:cs="Arial"/>
          <w:szCs w:val="20"/>
        </w:rPr>
        <w:t xml:space="preserve"> (Part one</w:t>
      </w:r>
      <w:r w:rsidR="00A7099C" w:rsidRPr="00A813CF">
        <w:rPr>
          <w:rFonts w:ascii="Arial" w:hAnsi="Arial" w:cs="Arial"/>
          <w:szCs w:val="20"/>
        </w:rPr>
        <w:t xml:space="preserve"> of the workshop</w:t>
      </w:r>
      <w:r w:rsidR="00D31DE5" w:rsidRPr="00A813CF">
        <w:rPr>
          <w:rFonts w:ascii="Arial" w:hAnsi="Arial" w:cs="Arial"/>
          <w:szCs w:val="20"/>
        </w:rPr>
        <w:t>) and</w:t>
      </w:r>
      <w:r w:rsidR="00A7099C" w:rsidRPr="00A813CF">
        <w:rPr>
          <w:rFonts w:ascii="Arial" w:hAnsi="Arial" w:cs="Arial"/>
          <w:szCs w:val="20"/>
        </w:rPr>
        <w:t xml:space="preserve"> 8 components for</w:t>
      </w:r>
      <w:r w:rsidR="00D31DE5" w:rsidRPr="00A813CF">
        <w:rPr>
          <w:rFonts w:ascii="Arial" w:hAnsi="Arial" w:cs="Arial"/>
          <w:szCs w:val="20"/>
        </w:rPr>
        <w:t xml:space="preserve"> heritage values </w:t>
      </w:r>
      <w:r w:rsidR="002E3650" w:rsidRPr="00A813CF">
        <w:rPr>
          <w:rFonts w:ascii="Arial" w:hAnsi="Arial" w:cs="Arial"/>
          <w:szCs w:val="20"/>
        </w:rPr>
        <w:t xml:space="preserve">and risks to those values </w:t>
      </w:r>
      <w:r w:rsidR="00D31DE5" w:rsidRPr="00A813CF">
        <w:rPr>
          <w:rFonts w:ascii="Arial" w:hAnsi="Arial" w:cs="Arial"/>
          <w:szCs w:val="20"/>
        </w:rPr>
        <w:t>(Part two</w:t>
      </w:r>
      <w:r w:rsidR="00A7099C" w:rsidRPr="00A813CF">
        <w:rPr>
          <w:rFonts w:ascii="Arial" w:hAnsi="Arial" w:cs="Arial"/>
          <w:szCs w:val="20"/>
        </w:rPr>
        <w:t xml:space="preserve"> of the workshop</w:t>
      </w:r>
      <w:r w:rsidR="00D31DE5" w:rsidRPr="00A813CF">
        <w:rPr>
          <w:rFonts w:ascii="Arial" w:hAnsi="Arial" w:cs="Arial"/>
          <w:szCs w:val="20"/>
        </w:rPr>
        <w:t>)</w:t>
      </w:r>
      <w:r w:rsidRPr="00A813CF">
        <w:rPr>
          <w:rFonts w:ascii="Arial" w:hAnsi="Arial" w:cs="Arial"/>
          <w:szCs w:val="20"/>
        </w:rPr>
        <w:t xml:space="preserve">. The outcome is a </w:t>
      </w:r>
      <w:r w:rsidR="00D31DE5" w:rsidRPr="00A813CF">
        <w:rPr>
          <w:rFonts w:ascii="Arial" w:hAnsi="Arial" w:cs="Arial"/>
          <w:szCs w:val="20"/>
        </w:rPr>
        <w:t>broadly-based</w:t>
      </w:r>
      <w:r w:rsidRPr="00A813CF">
        <w:rPr>
          <w:rFonts w:ascii="Arial" w:hAnsi="Arial" w:cs="Arial"/>
          <w:szCs w:val="20"/>
        </w:rPr>
        <w:t xml:space="preserve"> expert consensus on condition and trends, and an assessment of risks, to assist with the development of </w:t>
      </w:r>
      <w:r w:rsidR="009E3914" w:rsidRPr="00A813CF">
        <w:rPr>
          <w:rFonts w:ascii="Arial" w:hAnsi="Arial" w:cs="Arial"/>
          <w:szCs w:val="20"/>
        </w:rPr>
        <w:t xml:space="preserve">the </w:t>
      </w:r>
      <w:r w:rsidRPr="00A813CF">
        <w:rPr>
          <w:rFonts w:ascii="Arial" w:hAnsi="Arial" w:cs="Arial"/>
          <w:szCs w:val="20"/>
        </w:rPr>
        <w:t>201</w:t>
      </w:r>
      <w:r w:rsidR="00D31DE5" w:rsidRPr="00A813CF">
        <w:rPr>
          <w:rFonts w:ascii="Arial" w:hAnsi="Arial" w:cs="Arial"/>
          <w:szCs w:val="20"/>
        </w:rPr>
        <w:t>9</w:t>
      </w:r>
      <w:r w:rsidRPr="00A813CF">
        <w:rPr>
          <w:rFonts w:ascii="Arial" w:hAnsi="Arial" w:cs="Arial"/>
          <w:szCs w:val="20"/>
        </w:rPr>
        <w:t xml:space="preserve"> Outlook Report by GBRMPA. This includes experts with a range of experience and expertise and</w:t>
      </w:r>
      <w:r w:rsidR="009E3914" w:rsidRPr="00A813CF">
        <w:rPr>
          <w:rFonts w:ascii="Arial" w:hAnsi="Arial" w:cs="Arial"/>
          <w:szCs w:val="20"/>
        </w:rPr>
        <w:t>,</w:t>
      </w:r>
      <w:r w:rsidRPr="00A813CF">
        <w:rPr>
          <w:rFonts w:ascii="Arial" w:hAnsi="Arial" w:cs="Arial"/>
          <w:szCs w:val="20"/>
        </w:rPr>
        <w:t xml:space="preserve"> for many of the components considered, involved the pre-eminent regional experts, as well as scientists with long experience in the Region and scientists who are currently active in many relevant research fields.</w:t>
      </w:r>
    </w:p>
    <w:p w14:paraId="7653C870" w14:textId="77777777" w:rsidR="006562EB" w:rsidRPr="00A813CF" w:rsidRDefault="006562EB" w:rsidP="00E8185B">
      <w:pPr>
        <w:pStyle w:val="Heading2"/>
        <w:rPr>
          <w:rFonts w:ascii="Arial" w:hAnsi="Arial" w:cs="Arial"/>
        </w:rPr>
      </w:pPr>
      <w:bookmarkStart w:id="12" w:name="_Toc535479366"/>
      <w:r w:rsidRPr="00A813CF">
        <w:rPr>
          <w:rFonts w:ascii="Arial" w:hAnsi="Arial" w:cs="Arial"/>
        </w:rPr>
        <w:t>Determining condition and trends</w:t>
      </w:r>
      <w:bookmarkEnd w:id="12"/>
    </w:p>
    <w:p w14:paraId="5C03C26F" w14:textId="0AA6AD6D" w:rsidR="00100BD8" w:rsidRPr="00A813CF" w:rsidRDefault="006562EB" w:rsidP="004054CC">
      <w:pPr>
        <w:rPr>
          <w:rFonts w:ascii="Arial" w:hAnsi="Arial" w:cs="Arial"/>
          <w:szCs w:val="20"/>
        </w:rPr>
      </w:pPr>
      <w:r w:rsidRPr="00A813CF">
        <w:rPr>
          <w:rFonts w:ascii="Arial" w:hAnsi="Arial" w:cs="Arial"/>
          <w:szCs w:val="20"/>
        </w:rPr>
        <w:t xml:space="preserve">In this consensus workshop, the assessment of </w:t>
      </w:r>
      <w:r w:rsidRPr="00A813CF">
        <w:rPr>
          <w:rFonts w:ascii="Arial" w:hAnsi="Arial" w:cs="Arial"/>
          <w:i/>
          <w:szCs w:val="20"/>
        </w:rPr>
        <w:t>condition</w:t>
      </w:r>
      <w:r w:rsidRPr="00A813CF">
        <w:rPr>
          <w:rFonts w:ascii="Arial" w:hAnsi="Arial" w:cs="Arial"/>
          <w:szCs w:val="20"/>
        </w:rPr>
        <w:t xml:space="preserve"> and </w:t>
      </w:r>
      <w:r w:rsidRPr="00A813CF">
        <w:rPr>
          <w:rFonts w:ascii="Arial" w:hAnsi="Arial" w:cs="Arial"/>
          <w:i/>
          <w:szCs w:val="20"/>
        </w:rPr>
        <w:t>trend</w:t>
      </w:r>
      <w:r w:rsidRPr="00A813CF">
        <w:rPr>
          <w:rFonts w:ascii="Arial" w:hAnsi="Arial" w:cs="Arial"/>
          <w:szCs w:val="20"/>
        </w:rPr>
        <w:t xml:space="preserve"> is based on securing expert judgement on a set of components that adequately represent the biodiversity and the ecosystem health of the </w:t>
      </w:r>
      <w:r w:rsidR="009E3914" w:rsidRPr="00A813CF">
        <w:rPr>
          <w:rFonts w:ascii="Arial" w:hAnsi="Arial" w:cs="Arial"/>
          <w:szCs w:val="20"/>
        </w:rPr>
        <w:t>R</w:t>
      </w:r>
      <w:r w:rsidRPr="00A813CF">
        <w:rPr>
          <w:rFonts w:ascii="Arial" w:hAnsi="Arial" w:cs="Arial"/>
          <w:szCs w:val="20"/>
        </w:rPr>
        <w:t>egion</w:t>
      </w:r>
      <w:r w:rsidR="009D48D4" w:rsidRPr="00A813CF">
        <w:rPr>
          <w:rFonts w:ascii="Arial" w:hAnsi="Arial" w:cs="Arial"/>
          <w:szCs w:val="20"/>
        </w:rPr>
        <w:t xml:space="preserve"> and heritage values</w:t>
      </w:r>
      <w:r w:rsidRPr="00A813CF">
        <w:rPr>
          <w:rFonts w:ascii="Arial" w:hAnsi="Arial" w:cs="Arial"/>
          <w:szCs w:val="20"/>
        </w:rPr>
        <w:t>. These components are hierarchically arranged within the values of biodiversity and ecosystem health (Table 2)</w:t>
      </w:r>
      <w:r w:rsidR="009D48D4" w:rsidRPr="00A813CF">
        <w:rPr>
          <w:rFonts w:ascii="Arial" w:hAnsi="Arial" w:cs="Arial"/>
          <w:szCs w:val="20"/>
        </w:rPr>
        <w:t xml:space="preserve"> and heritage values (</w:t>
      </w:r>
      <w:r w:rsidR="00E90BAE" w:rsidRPr="00A813CF">
        <w:rPr>
          <w:rFonts w:ascii="Arial" w:hAnsi="Arial" w:cs="Arial"/>
          <w:szCs w:val="20"/>
        </w:rPr>
        <w:fldChar w:fldCharType="begin"/>
      </w:r>
      <w:r w:rsidR="00E90BAE" w:rsidRPr="00A813CF">
        <w:rPr>
          <w:rFonts w:ascii="Arial" w:hAnsi="Arial" w:cs="Arial"/>
          <w:szCs w:val="20"/>
        </w:rPr>
        <w:instrText xml:space="preserve"> REF _Ref515960243 </w:instrText>
      </w:r>
      <w:r w:rsidR="00A813CF">
        <w:rPr>
          <w:rFonts w:ascii="Arial" w:hAnsi="Arial" w:cs="Arial"/>
          <w:szCs w:val="20"/>
        </w:rPr>
        <w:instrText xml:space="preserve"> \* MERGEFORMAT </w:instrText>
      </w:r>
      <w:r w:rsidR="00E90BAE" w:rsidRPr="00A813CF">
        <w:rPr>
          <w:rFonts w:ascii="Arial" w:hAnsi="Arial" w:cs="Arial"/>
          <w:szCs w:val="20"/>
        </w:rPr>
        <w:fldChar w:fldCharType="separate"/>
      </w:r>
      <w:r w:rsidR="00FE2655" w:rsidRPr="00A813CF">
        <w:rPr>
          <w:rFonts w:ascii="Arial" w:hAnsi="Arial" w:cs="Arial"/>
        </w:rPr>
        <w:t xml:space="preserve">Table </w:t>
      </w:r>
      <w:r w:rsidR="00FE2655">
        <w:rPr>
          <w:rFonts w:ascii="Arial" w:hAnsi="Arial" w:cs="Arial"/>
          <w:noProof/>
        </w:rPr>
        <w:t>3</w:t>
      </w:r>
      <w:r w:rsidR="00E90BAE" w:rsidRPr="00A813CF">
        <w:rPr>
          <w:rFonts w:ascii="Arial" w:hAnsi="Arial" w:cs="Arial"/>
          <w:szCs w:val="20"/>
        </w:rPr>
        <w:fldChar w:fldCharType="end"/>
      </w:r>
      <w:r w:rsidR="009D48D4" w:rsidRPr="00A813CF">
        <w:rPr>
          <w:rFonts w:ascii="Arial" w:hAnsi="Arial" w:cs="Arial"/>
          <w:szCs w:val="20"/>
        </w:rPr>
        <w:t>)</w:t>
      </w:r>
      <w:r w:rsidRPr="00A813CF">
        <w:rPr>
          <w:rFonts w:ascii="Arial" w:hAnsi="Arial" w:cs="Arial"/>
          <w:szCs w:val="20"/>
        </w:rPr>
        <w:t>. The assessment required scores and grades to be assigned to indicators of both condition and trend for each component, followed by an estimate of confidence in assigning those scores and grades.</w:t>
      </w:r>
    </w:p>
    <w:p w14:paraId="38F7B906" w14:textId="77777777" w:rsidR="009335AC" w:rsidRPr="00A813CF" w:rsidRDefault="009335AC" w:rsidP="007279BD">
      <w:pPr>
        <w:rPr>
          <w:rFonts w:ascii="Arial" w:hAnsi="Arial" w:cs="Arial"/>
          <w:szCs w:val="20"/>
        </w:rPr>
      </w:pPr>
    </w:p>
    <w:p w14:paraId="1746F0FF" w14:textId="2B65EB60" w:rsidR="006562EB" w:rsidRPr="00A813CF" w:rsidRDefault="006562EB" w:rsidP="00477D2F">
      <w:pPr>
        <w:pStyle w:val="Caption"/>
        <w:rPr>
          <w:rFonts w:ascii="Arial" w:hAnsi="Arial" w:cs="Arial"/>
        </w:rPr>
      </w:pPr>
      <w:r w:rsidRPr="00A813CF">
        <w:rPr>
          <w:rFonts w:ascii="Arial" w:hAnsi="Arial" w:cs="Arial"/>
        </w:rPr>
        <w:t xml:space="preserve">Table </w:t>
      </w:r>
      <w:r w:rsidR="00CE161F" w:rsidRPr="00A813CF">
        <w:rPr>
          <w:rFonts w:ascii="Arial" w:hAnsi="Arial" w:cs="Arial"/>
        </w:rPr>
        <w:fldChar w:fldCharType="begin"/>
      </w:r>
      <w:r w:rsidR="00CE161F" w:rsidRPr="00A813CF">
        <w:rPr>
          <w:rFonts w:ascii="Arial" w:hAnsi="Arial" w:cs="Arial"/>
        </w:rPr>
        <w:instrText xml:space="preserve"> SEQ Table \* ARABIC </w:instrText>
      </w:r>
      <w:r w:rsidR="00CE161F" w:rsidRPr="00A813CF">
        <w:rPr>
          <w:rFonts w:ascii="Arial" w:hAnsi="Arial" w:cs="Arial"/>
        </w:rPr>
        <w:fldChar w:fldCharType="separate"/>
      </w:r>
      <w:r w:rsidR="00FE2655">
        <w:rPr>
          <w:rFonts w:ascii="Arial" w:hAnsi="Arial" w:cs="Arial"/>
          <w:noProof/>
        </w:rPr>
        <w:t>2</w:t>
      </w:r>
      <w:r w:rsidR="00CE161F" w:rsidRPr="00A813CF">
        <w:rPr>
          <w:rFonts w:ascii="Arial" w:hAnsi="Arial" w:cs="Arial"/>
          <w:noProof/>
        </w:rPr>
        <w:fldChar w:fldCharType="end"/>
      </w:r>
      <w:r w:rsidRPr="00A813CF">
        <w:rPr>
          <w:rFonts w:ascii="Arial" w:hAnsi="Arial" w:cs="Arial"/>
        </w:rPr>
        <w:t>. Biodiversity and ecosystem health of the Region assessed for condition, trend and confidence in the consensus workshop and remote process</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57" w:type="dxa"/>
          <w:right w:w="57" w:type="dxa"/>
        </w:tblCellMar>
        <w:tblLook w:val="0620" w:firstRow="1" w:lastRow="0" w:firstColumn="0" w:lastColumn="0" w:noHBand="1" w:noVBand="1"/>
        <w:tblCaption w:val="Table 2. Biodiversity and ecosystem health of the Region assessed for condition, trend and confidence in the consensus workshop and remote process"/>
        <w:tblDescription w:val="Table describing the hierarchical structure of the Outlook Report assessments scored or graded by the workshop participants. Biodiversity Assessment comprised of 2 assessment criteria further broken into components: habitats to support species has 11 comp"/>
      </w:tblPr>
      <w:tblGrid>
        <w:gridCol w:w="1817"/>
        <w:gridCol w:w="5525"/>
        <w:gridCol w:w="2055"/>
      </w:tblGrid>
      <w:tr w:rsidR="006562EB" w:rsidRPr="00A813CF" w14:paraId="2F342087" w14:textId="77777777" w:rsidTr="004054CC">
        <w:trPr>
          <w:cantSplit/>
          <w:trHeight w:val="382"/>
          <w:tblHeader/>
        </w:trPr>
        <w:tc>
          <w:tcPr>
            <w:tcW w:w="0" w:type="auto"/>
            <w:shd w:val="clear" w:color="auto" w:fill="auto"/>
            <w:vAlign w:val="center"/>
          </w:tcPr>
          <w:p w14:paraId="179823DB" w14:textId="77777777" w:rsidR="006562EB" w:rsidRPr="00A813CF" w:rsidRDefault="006562EB" w:rsidP="007279BD">
            <w:pPr>
              <w:spacing w:before="240"/>
              <w:rPr>
                <w:rFonts w:ascii="Arial" w:hAnsi="Arial" w:cs="Arial"/>
                <w:b/>
                <w:szCs w:val="20"/>
              </w:rPr>
            </w:pPr>
            <w:r w:rsidRPr="00A813CF">
              <w:rPr>
                <w:rFonts w:ascii="Arial" w:hAnsi="Arial" w:cs="Arial"/>
                <w:b/>
                <w:szCs w:val="20"/>
              </w:rPr>
              <w:t>Assessment</w:t>
            </w:r>
          </w:p>
        </w:tc>
        <w:tc>
          <w:tcPr>
            <w:tcW w:w="0" w:type="auto"/>
            <w:shd w:val="clear" w:color="auto" w:fill="auto"/>
            <w:vAlign w:val="center"/>
          </w:tcPr>
          <w:p w14:paraId="42A44B65" w14:textId="77777777" w:rsidR="006562EB" w:rsidRPr="00A813CF" w:rsidRDefault="006562EB" w:rsidP="007279BD">
            <w:pPr>
              <w:spacing w:before="240"/>
              <w:ind w:firstLine="52"/>
              <w:rPr>
                <w:rFonts w:ascii="Arial" w:hAnsi="Arial" w:cs="Arial"/>
                <w:b/>
                <w:szCs w:val="20"/>
              </w:rPr>
            </w:pPr>
            <w:r w:rsidRPr="00A813CF">
              <w:rPr>
                <w:rFonts w:ascii="Arial" w:hAnsi="Arial" w:cs="Arial"/>
                <w:b/>
                <w:szCs w:val="20"/>
              </w:rPr>
              <w:t>Assessment criteria</w:t>
            </w:r>
          </w:p>
        </w:tc>
        <w:tc>
          <w:tcPr>
            <w:tcW w:w="0" w:type="auto"/>
            <w:shd w:val="clear" w:color="auto" w:fill="auto"/>
            <w:vAlign w:val="center"/>
          </w:tcPr>
          <w:p w14:paraId="33ED3C6E" w14:textId="77777777" w:rsidR="006562EB" w:rsidRPr="00A813CF" w:rsidRDefault="006562EB" w:rsidP="007279BD">
            <w:pPr>
              <w:spacing w:before="240"/>
              <w:rPr>
                <w:rFonts w:ascii="Arial" w:hAnsi="Arial" w:cs="Arial"/>
                <w:b/>
                <w:szCs w:val="20"/>
              </w:rPr>
            </w:pPr>
            <w:r w:rsidRPr="00A813CF">
              <w:rPr>
                <w:rFonts w:ascii="Arial" w:hAnsi="Arial" w:cs="Arial"/>
                <w:b/>
                <w:szCs w:val="20"/>
              </w:rPr>
              <w:t>No. of components</w:t>
            </w:r>
          </w:p>
        </w:tc>
      </w:tr>
      <w:tr w:rsidR="006562EB" w:rsidRPr="00A813CF" w14:paraId="0AEF14CB" w14:textId="77777777" w:rsidTr="00100BD8">
        <w:trPr>
          <w:cantSplit/>
        </w:trPr>
        <w:tc>
          <w:tcPr>
            <w:tcW w:w="0" w:type="auto"/>
            <w:vMerge w:val="restart"/>
            <w:shd w:val="clear" w:color="auto" w:fill="auto"/>
            <w:vAlign w:val="center"/>
          </w:tcPr>
          <w:p w14:paraId="7DD0A957" w14:textId="77777777" w:rsidR="006562EB" w:rsidRPr="00A813CF" w:rsidRDefault="006562EB" w:rsidP="007279BD">
            <w:pPr>
              <w:spacing w:before="240"/>
              <w:rPr>
                <w:rFonts w:ascii="Arial" w:hAnsi="Arial" w:cs="Arial"/>
                <w:szCs w:val="20"/>
              </w:rPr>
            </w:pPr>
            <w:r w:rsidRPr="00A813CF">
              <w:rPr>
                <w:rFonts w:ascii="Arial" w:hAnsi="Arial" w:cs="Arial"/>
                <w:szCs w:val="20"/>
              </w:rPr>
              <w:t>Biodiversity</w:t>
            </w:r>
          </w:p>
        </w:tc>
        <w:tc>
          <w:tcPr>
            <w:tcW w:w="0" w:type="auto"/>
            <w:shd w:val="clear" w:color="auto" w:fill="auto"/>
            <w:vAlign w:val="center"/>
          </w:tcPr>
          <w:p w14:paraId="48FD67B0" w14:textId="77777777" w:rsidR="006562EB" w:rsidRPr="00A813CF" w:rsidRDefault="006562EB" w:rsidP="00E40ABB">
            <w:pPr>
              <w:spacing w:before="240"/>
              <w:rPr>
                <w:rFonts w:ascii="Arial" w:hAnsi="Arial" w:cs="Arial"/>
                <w:szCs w:val="20"/>
              </w:rPr>
            </w:pPr>
            <w:r w:rsidRPr="00A813CF">
              <w:rPr>
                <w:rFonts w:ascii="Arial" w:hAnsi="Arial" w:cs="Arial"/>
                <w:szCs w:val="20"/>
              </w:rPr>
              <w:t>Habitats to support species</w:t>
            </w:r>
          </w:p>
        </w:tc>
        <w:tc>
          <w:tcPr>
            <w:tcW w:w="0" w:type="auto"/>
            <w:shd w:val="clear" w:color="auto" w:fill="auto"/>
            <w:vAlign w:val="center"/>
          </w:tcPr>
          <w:p w14:paraId="3C7FB928" w14:textId="77777777" w:rsidR="006562EB" w:rsidRPr="00A813CF" w:rsidRDefault="006562EB" w:rsidP="00E40ABB">
            <w:pPr>
              <w:spacing w:before="240"/>
              <w:jc w:val="center"/>
              <w:rPr>
                <w:rFonts w:ascii="Arial" w:hAnsi="Arial" w:cs="Arial"/>
                <w:szCs w:val="20"/>
              </w:rPr>
            </w:pPr>
            <w:r w:rsidRPr="00A813CF">
              <w:rPr>
                <w:rFonts w:ascii="Arial" w:hAnsi="Arial" w:cs="Arial"/>
                <w:szCs w:val="20"/>
              </w:rPr>
              <w:t>1</w:t>
            </w:r>
            <w:r w:rsidR="00AD6797" w:rsidRPr="00A813CF">
              <w:rPr>
                <w:rFonts w:ascii="Arial" w:hAnsi="Arial" w:cs="Arial"/>
                <w:szCs w:val="20"/>
              </w:rPr>
              <w:t>0</w:t>
            </w:r>
          </w:p>
        </w:tc>
      </w:tr>
      <w:tr w:rsidR="006562EB" w:rsidRPr="00A813CF" w14:paraId="0F72BBCA" w14:textId="77777777" w:rsidTr="004054CC">
        <w:trPr>
          <w:cantSplit/>
          <w:trHeight w:val="326"/>
        </w:trPr>
        <w:tc>
          <w:tcPr>
            <w:tcW w:w="0" w:type="auto"/>
            <w:vMerge/>
            <w:shd w:val="clear" w:color="auto" w:fill="auto"/>
            <w:vAlign w:val="center"/>
          </w:tcPr>
          <w:p w14:paraId="10FD5A62" w14:textId="77777777" w:rsidR="006562EB" w:rsidRPr="00A813CF" w:rsidRDefault="006562EB" w:rsidP="007279BD">
            <w:pPr>
              <w:spacing w:before="240"/>
              <w:rPr>
                <w:rFonts w:ascii="Arial" w:hAnsi="Arial" w:cs="Arial"/>
                <w:szCs w:val="20"/>
              </w:rPr>
            </w:pPr>
          </w:p>
        </w:tc>
        <w:tc>
          <w:tcPr>
            <w:tcW w:w="0" w:type="auto"/>
            <w:shd w:val="clear" w:color="auto" w:fill="auto"/>
          </w:tcPr>
          <w:p w14:paraId="628122A3" w14:textId="77777777" w:rsidR="006562EB" w:rsidRPr="00A813CF" w:rsidRDefault="006562EB" w:rsidP="00E40ABB">
            <w:pPr>
              <w:spacing w:before="240"/>
              <w:rPr>
                <w:rFonts w:ascii="Arial" w:hAnsi="Arial" w:cs="Arial"/>
                <w:szCs w:val="20"/>
              </w:rPr>
            </w:pPr>
            <w:r w:rsidRPr="00A813CF">
              <w:rPr>
                <w:rFonts w:ascii="Arial" w:hAnsi="Arial" w:cs="Arial"/>
                <w:szCs w:val="20"/>
              </w:rPr>
              <w:t>Species populations or groups of species</w:t>
            </w:r>
          </w:p>
        </w:tc>
        <w:tc>
          <w:tcPr>
            <w:tcW w:w="0" w:type="auto"/>
            <w:shd w:val="clear" w:color="auto" w:fill="auto"/>
            <w:vAlign w:val="center"/>
          </w:tcPr>
          <w:p w14:paraId="0F1ABA88" w14:textId="77777777" w:rsidR="006562EB" w:rsidRPr="00A813CF" w:rsidRDefault="006562EB" w:rsidP="00E40ABB">
            <w:pPr>
              <w:spacing w:before="240"/>
              <w:jc w:val="center"/>
              <w:rPr>
                <w:rFonts w:ascii="Arial" w:hAnsi="Arial" w:cs="Arial"/>
                <w:szCs w:val="20"/>
              </w:rPr>
            </w:pPr>
            <w:r w:rsidRPr="00A813CF">
              <w:rPr>
                <w:rFonts w:ascii="Arial" w:hAnsi="Arial" w:cs="Arial"/>
                <w:szCs w:val="20"/>
              </w:rPr>
              <w:t>1</w:t>
            </w:r>
            <w:r w:rsidR="00380720" w:rsidRPr="00A813CF">
              <w:rPr>
                <w:rFonts w:ascii="Arial" w:hAnsi="Arial" w:cs="Arial"/>
                <w:szCs w:val="20"/>
              </w:rPr>
              <w:t>6</w:t>
            </w:r>
          </w:p>
        </w:tc>
      </w:tr>
      <w:tr w:rsidR="006562EB" w:rsidRPr="00A813CF" w14:paraId="149E3329" w14:textId="77777777" w:rsidTr="00100BD8">
        <w:trPr>
          <w:cantSplit/>
          <w:trHeight w:val="287"/>
        </w:trPr>
        <w:tc>
          <w:tcPr>
            <w:tcW w:w="0" w:type="auto"/>
            <w:vMerge w:val="restart"/>
            <w:shd w:val="clear" w:color="auto" w:fill="auto"/>
            <w:vAlign w:val="center"/>
          </w:tcPr>
          <w:p w14:paraId="3F9AF9B1" w14:textId="77777777" w:rsidR="006562EB" w:rsidRPr="00A813CF" w:rsidRDefault="006562EB" w:rsidP="007F4263">
            <w:pPr>
              <w:spacing w:before="240"/>
              <w:rPr>
                <w:rFonts w:ascii="Arial" w:hAnsi="Arial" w:cs="Arial"/>
                <w:szCs w:val="20"/>
              </w:rPr>
            </w:pPr>
            <w:r w:rsidRPr="00A813CF">
              <w:rPr>
                <w:rFonts w:ascii="Arial" w:hAnsi="Arial" w:cs="Arial"/>
                <w:szCs w:val="20"/>
              </w:rPr>
              <w:lastRenderedPageBreak/>
              <w:t xml:space="preserve">Ecosystem </w:t>
            </w:r>
            <w:r w:rsidR="007F4263" w:rsidRPr="00A813CF">
              <w:rPr>
                <w:rFonts w:ascii="Arial" w:hAnsi="Arial" w:cs="Arial"/>
                <w:szCs w:val="20"/>
              </w:rPr>
              <w:t>h</w:t>
            </w:r>
            <w:r w:rsidRPr="00A813CF">
              <w:rPr>
                <w:rFonts w:ascii="Arial" w:hAnsi="Arial" w:cs="Arial"/>
                <w:szCs w:val="20"/>
              </w:rPr>
              <w:t>ealth</w:t>
            </w:r>
          </w:p>
        </w:tc>
        <w:tc>
          <w:tcPr>
            <w:tcW w:w="0" w:type="auto"/>
            <w:shd w:val="clear" w:color="auto" w:fill="auto"/>
            <w:vAlign w:val="center"/>
          </w:tcPr>
          <w:p w14:paraId="3769D5D1" w14:textId="77777777" w:rsidR="006562EB" w:rsidRPr="00A813CF" w:rsidRDefault="006562EB" w:rsidP="00E40ABB">
            <w:pPr>
              <w:spacing w:before="240"/>
              <w:rPr>
                <w:rFonts w:ascii="Arial" w:hAnsi="Arial" w:cs="Arial"/>
                <w:szCs w:val="20"/>
              </w:rPr>
            </w:pPr>
            <w:r w:rsidRPr="00A813CF">
              <w:rPr>
                <w:rFonts w:ascii="Arial" w:hAnsi="Arial" w:cs="Arial"/>
                <w:szCs w:val="20"/>
              </w:rPr>
              <w:t>Physical processes</w:t>
            </w:r>
          </w:p>
        </w:tc>
        <w:tc>
          <w:tcPr>
            <w:tcW w:w="0" w:type="auto"/>
            <w:shd w:val="clear" w:color="auto" w:fill="auto"/>
            <w:vAlign w:val="center"/>
          </w:tcPr>
          <w:p w14:paraId="723C7695" w14:textId="77777777" w:rsidR="006562EB" w:rsidRPr="00A813CF" w:rsidRDefault="006562EB" w:rsidP="00E40ABB">
            <w:pPr>
              <w:spacing w:before="240"/>
              <w:jc w:val="center"/>
              <w:rPr>
                <w:rFonts w:ascii="Arial" w:hAnsi="Arial" w:cs="Arial"/>
                <w:szCs w:val="20"/>
              </w:rPr>
            </w:pPr>
            <w:r w:rsidRPr="00A813CF">
              <w:rPr>
                <w:rFonts w:ascii="Arial" w:hAnsi="Arial" w:cs="Arial"/>
                <w:szCs w:val="20"/>
              </w:rPr>
              <w:t>7</w:t>
            </w:r>
          </w:p>
        </w:tc>
      </w:tr>
      <w:tr w:rsidR="006562EB" w:rsidRPr="00A813CF" w14:paraId="585D7A8E" w14:textId="77777777" w:rsidTr="00100BD8">
        <w:trPr>
          <w:cantSplit/>
        </w:trPr>
        <w:tc>
          <w:tcPr>
            <w:tcW w:w="0" w:type="auto"/>
            <w:vMerge/>
            <w:shd w:val="clear" w:color="auto" w:fill="auto"/>
            <w:vAlign w:val="center"/>
          </w:tcPr>
          <w:p w14:paraId="141D5748" w14:textId="77777777" w:rsidR="006562EB" w:rsidRPr="00A813CF" w:rsidRDefault="006562EB" w:rsidP="007279BD">
            <w:pPr>
              <w:spacing w:before="240"/>
              <w:rPr>
                <w:rFonts w:ascii="Arial" w:hAnsi="Arial" w:cs="Arial"/>
                <w:szCs w:val="20"/>
              </w:rPr>
            </w:pPr>
          </w:p>
        </w:tc>
        <w:tc>
          <w:tcPr>
            <w:tcW w:w="0" w:type="auto"/>
            <w:shd w:val="clear" w:color="auto" w:fill="auto"/>
            <w:vAlign w:val="center"/>
          </w:tcPr>
          <w:p w14:paraId="44AA1F27" w14:textId="77777777" w:rsidR="006562EB" w:rsidRPr="00A813CF" w:rsidRDefault="006562EB" w:rsidP="00E40ABB">
            <w:pPr>
              <w:spacing w:before="240"/>
              <w:rPr>
                <w:rFonts w:ascii="Arial" w:hAnsi="Arial" w:cs="Arial"/>
                <w:szCs w:val="20"/>
              </w:rPr>
            </w:pPr>
            <w:r w:rsidRPr="00A813CF">
              <w:rPr>
                <w:rFonts w:ascii="Arial" w:hAnsi="Arial" w:cs="Arial"/>
                <w:szCs w:val="20"/>
              </w:rPr>
              <w:t>Chemical processes</w:t>
            </w:r>
          </w:p>
        </w:tc>
        <w:tc>
          <w:tcPr>
            <w:tcW w:w="0" w:type="auto"/>
            <w:shd w:val="clear" w:color="auto" w:fill="auto"/>
            <w:vAlign w:val="center"/>
          </w:tcPr>
          <w:p w14:paraId="4D79E546" w14:textId="77777777" w:rsidR="006562EB" w:rsidRPr="00A813CF" w:rsidRDefault="00380720" w:rsidP="00E40ABB">
            <w:pPr>
              <w:spacing w:before="240"/>
              <w:jc w:val="center"/>
              <w:rPr>
                <w:rFonts w:ascii="Arial" w:hAnsi="Arial" w:cs="Arial"/>
                <w:szCs w:val="20"/>
              </w:rPr>
            </w:pPr>
            <w:r w:rsidRPr="00A813CF">
              <w:rPr>
                <w:rFonts w:ascii="Arial" w:hAnsi="Arial" w:cs="Arial"/>
                <w:szCs w:val="20"/>
              </w:rPr>
              <w:t>3</w:t>
            </w:r>
          </w:p>
        </w:tc>
      </w:tr>
      <w:tr w:rsidR="006562EB" w:rsidRPr="00A813CF" w14:paraId="4CAA5D94" w14:textId="77777777" w:rsidTr="004054CC">
        <w:trPr>
          <w:cantSplit/>
          <w:trHeight w:val="334"/>
        </w:trPr>
        <w:tc>
          <w:tcPr>
            <w:tcW w:w="0" w:type="auto"/>
            <w:vMerge/>
            <w:shd w:val="clear" w:color="auto" w:fill="auto"/>
            <w:vAlign w:val="center"/>
          </w:tcPr>
          <w:p w14:paraId="15338868" w14:textId="77777777" w:rsidR="006562EB" w:rsidRPr="00A813CF" w:rsidRDefault="006562EB" w:rsidP="007279BD">
            <w:pPr>
              <w:spacing w:before="240"/>
              <w:rPr>
                <w:rFonts w:ascii="Arial" w:hAnsi="Arial" w:cs="Arial"/>
                <w:szCs w:val="20"/>
              </w:rPr>
            </w:pPr>
          </w:p>
        </w:tc>
        <w:tc>
          <w:tcPr>
            <w:tcW w:w="0" w:type="auto"/>
            <w:shd w:val="clear" w:color="auto" w:fill="auto"/>
            <w:vAlign w:val="center"/>
          </w:tcPr>
          <w:p w14:paraId="7504CA0E" w14:textId="77777777" w:rsidR="006562EB" w:rsidRPr="00A813CF" w:rsidRDefault="006562EB" w:rsidP="00E40ABB">
            <w:pPr>
              <w:spacing w:before="240"/>
              <w:rPr>
                <w:rFonts w:ascii="Arial" w:hAnsi="Arial" w:cs="Arial"/>
                <w:szCs w:val="20"/>
              </w:rPr>
            </w:pPr>
            <w:r w:rsidRPr="00A813CF">
              <w:rPr>
                <w:rFonts w:ascii="Arial" w:hAnsi="Arial" w:cs="Arial"/>
                <w:szCs w:val="20"/>
              </w:rPr>
              <w:t>Ecological processes</w:t>
            </w:r>
          </w:p>
        </w:tc>
        <w:tc>
          <w:tcPr>
            <w:tcW w:w="0" w:type="auto"/>
            <w:shd w:val="clear" w:color="auto" w:fill="auto"/>
            <w:vAlign w:val="center"/>
          </w:tcPr>
          <w:p w14:paraId="53C877D7" w14:textId="77777777" w:rsidR="006562EB" w:rsidRPr="00A813CF" w:rsidRDefault="00380720" w:rsidP="00E40ABB">
            <w:pPr>
              <w:spacing w:before="240"/>
              <w:jc w:val="center"/>
              <w:rPr>
                <w:rFonts w:ascii="Arial" w:hAnsi="Arial" w:cs="Arial"/>
                <w:szCs w:val="20"/>
              </w:rPr>
            </w:pPr>
            <w:r w:rsidRPr="00A813CF">
              <w:rPr>
                <w:rFonts w:ascii="Arial" w:hAnsi="Arial" w:cs="Arial"/>
                <w:szCs w:val="20"/>
              </w:rPr>
              <w:t>10</w:t>
            </w:r>
          </w:p>
        </w:tc>
      </w:tr>
      <w:tr w:rsidR="006562EB" w:rsidRPr="00A813CF" w14:paraId="430D422F" w14:textId="77777777" w:rsidTr="004054CC">
        <w:trPr>
          <w:cantSplit/>
          <w:trHeight w:val="242"/>
        </w:trPr>
        <w:tc>
          <w:tcPr>
            <w:tcW w:w="0" w:type="auto"/>
            <w:vMerge/>
            <w:shd w:val="clear" w:color="auto" w:fill="auto"/>
            <w:vAlign w:val="center"/>
          </w:tcPr>
          <w:p w14:paraId="3ED4D4E0" w14:textId="77777777" w:rsidR="006562EB" w:rsidRPr="00A813CF" w:rsidRDefault="006562EB" w:rsidP="007279BD">
            <w:pPr>
              <w:spacing w:before="240"/>
              <w:rPr>
                <w:rFonts w:ascii="Arial" w:hAnsi="Arial" w:cs="Arial"/>
                <w:szCs w:val="20"/>
              </w:rPr>
            </w:pPr>
          </w:p>
        </w:tc>
        <w:tc>
          <w:tcPr>
            <w:tcW w:w="0" w:type="auto"/>
            <w:shd w:val="clear" w:color="auto" w:fill="auto"/>
            <w:vAlign w:val="center"/>
          </w:tcPr>
          <w:p w14:paraId="05F7749D" w14:textId="77777777" w:rsidR="006562EB" w:rsidRPr="00A813CF" w:rsidRDefault="006562EB" w:rsidP="00E40ABB">
            <w:pPr>
              <w:spacing w:before="240"/>
              <w:rPr>
                <w:rFonts w:ascii="Arial" w:hAnsi="Arial" w:cs="Arial"/>
                <w:szCs w:val="20"/>
              </w:rPr>
            </w:pPr>
            <w:r w:rsidRPr="00A813CF">
              <w:rPr>
                <w:rFonts w:ascii="Arial" w:hAnsi="Arial" w:cs="Arial"/>
                <w:szCs w:val="20"/>
              </w:rPr>
              <w:t>Outbreaks of disease, introduced species and pest species</w:t>
            </w:r>
          </w:p>
        </w:tc>
        <w:tc>
          <w:tcPr>
            <w:tcW w:w="0" w:type="auto"/>
            <w:shd w:val="clear" w:color="auto" w:fill="auto"/>
            <w:vAlign w:val="center"/>
          </w:tcPr>
          <w:p w14:paraId="01415958" w14:textId="77777777" w:rsidR="006562EB" w:rsidRPr="00A813CF" w:rsidRDefault="006562EB" w:rsidP="00E40ABB">
            <w:pPr>
              <w:spacing w:before="240"/>
              <w:jc w:val="center"/>
              <w:rPr>
                <w:rFonts w:ascii="Arial" w:hAnsi="Arial" w:cs="Arial"/>
                <w:szCs w:val="20"/>
              </w:rPr>
            </w:pPr>
            <w:r w:rsidRPr="00A813CF">
              <w:rPr>
                <w:rFonts w:ascii="Arial" w:hAnsi="Arial" w:cs="Arial"/>
                <w:szCs w:val="20"/>
              </w:rPr>
              <w:t>4</w:t>
            </w:r>
          </w:p>
        </w:tc>
      </w:tr>
      <w:tr w:rsidR="006562EB" w:rsidRPr="00A813CF" w14:paraId="6CD7E902" w14:textId="77777777" w:rsidTr="004054CC">
        <w:trPr>
          <w:cantSplit/>
          <w:trHeight w:val="279"/>
        </w:trPr>
        <w:tc>
          <w:tcPr>
            <w:tcW w:w="0" w:type="auto"/>
            <w:vMerge/>
            <w:shd w:val="clear" w:color="auto" w:fill="auto"/>
            <w:vAlign w:val="center"/>
          </w:tcPr>
          <w:p w14:paraId="6EB0EE46" w14:textId="77777777" w:rsidR="006562EB" w:rsidRPr="00A813CF" w:rsidRDefault="006562EB" w:rsidP="007279BD">
            <w:pPr>
              <w:spacing w:before="240"/>
              <w:rPr>
                <w:rFonts w:ascii="Arial" w:hAnsi="Arial" w:cs="Arial"/>
                <w:szCs w:val="20"/>
              </w:rPr>
            </w:pPr>
          </w:p>
        </w:tc>
        <w:tc>
          <w:tcPr>
            <w:tcW w:w="0" w:type="auto"/>
            <w:shd w:val="clear" w:color="auto" w:fill="auto"/>
            <w:vAlign w:val="center"/>
          </w:tcPr>
          <w:p w14:paraId="14B1D9A3" w14:textId="77777777" w:rsidR="006562EB" w:rsidRPr="00A813CF" w:rsidRDefault="006562EB" w:rsidP="00E40ABB">
            <w:pPr>
              <w:spacing w:before="240"/>
              <w:rPr>
                <w:rFonts w:ascii="Arial" w:hAnsi="Arial" w:cs="Arial"/>
                <w:szCs w:val="20"/>
              </w:rPr>
            </w:pPr>
            <w:r w:rsidRPr="00A813CF">
              <w:rPr>
                <w:rFonts w:ascii="Arial" w:hAnsi="Arial" w:cs="Arial"/>
                <w:szCs w:val="20"/>
              </w:rPr>
              <w:t>Terrestrial habitats that support the Great Barrier Reef</w:t>
            </w:r>
          </w:p>
        </w:tc>
        <w:tc>
          <w:tcPr>
            <w:tcW w:w="0" w:type="auto"/>
            <w:shd w:val="clear" w:color="auto" w:fill="auto"/>
            <w:vAlign w:val="center"/>
          </w:tcPr>
          <w:p w14:paraId="05F6EC67" w14:textId="77777777" w:rsidR="006562EB" w:rsidRPr="00A813CF" w:rsidRDefault="00380720" w:rsidP="00E40ABB">
            <w:pPr>
              <w:spacing w:before="240"/>
              <w:jc w:val="center"/>
              <w:rPr>
                <w:rFonts w:ascii="Arial" w:hAnsi="Arial" w:cs="Arial"/>
                <w:szCs w:val="20"/>
              </w:rPr>
            </w:pPr>
            <w:r w:rsidRPr="00A813CF">
              <w:rPr>
                <w:rFonts w:ascii="Arial" w:hAnsi="Arial" w:cs="Arial"/>
                <w:szCs w:val="20"/>
              </w:rPr>
              <w:t>7</w:t>
            </w:r>
          </w:p>
        </w:tc>
      </w:tr>
      <w:tr w:rsidR="00DF744A" w:rsidRPr="00A813CF" w14:paraId="0B77675D" w14:textId="77777777" w:rsidTr="004054CC">
        <w:trPr>
          <w:cantSplit/>
          <w:trHeight w:val="201"/>
        </w:trPr>
        <w:tc>
          <w:tcPr>
            <w:tcW w:w="0" w:type="auto"/>
            <w:shd w:val="clear" w:color="auto" w:fill="auto"/>
            <w:vAlign w:val="center"/>
          </w:tcPr>
          <w:p w14:paraId="3212D768" w14:textId="77777777" w:rsidR="00DF744A" w:rsidRPr="00A813CF" w:rsidRDefault="00DF744A" w:rsidP="007279BD">
            <w:pPr>
              <w:spacing w:before="240"/>
              <w:rPr>
                <w:rFonts w:ascii="Arial" w:hAnsi="Arial" w:cs="Arial"/>
                <w:szCs w:val="20"/>
              </w:rPr>
            </w:pPr>
          </w:p>
        </w:tc>
        <w:tc>
          <w:tcPr>
            <w:tcW w:w="0" w:type="auto"/>
            <w:shd w:val="clear" w:color="auto" w:fill="auto"/>
            <w:vAlign w:val="center"/>
          </w:tcPr>
          <w:p w14:paraId="17DE76FE" w14:textId="77777777" w:rsidR="00DF744A" w:rsidRPr="00A813CF" w:rsidRDefault="009335AC" w:rsidP="009E2C86">
            <w:pPr>
              <w:spacing w:before="240"/>
              <w:jc w:val="right"/>
              <w:rPr>
                <w:rFonts w:ascii="Arial" w:hAnsi="Arial" w:cs="Arial"/>
                <w:szCs w:val="20"/>
              </w:rPr>
            </w:pPr>
            <w:r w:rsidRPr="00A813CF">
              <w:rPr>
                <w:rFonts w:ascii="Arial" w:hAnsi="Arial" w:cs="Arial"/>
                <w:szCs w:val="20"/>
              </w:rPr>
              <w:t>Total</w:t>
            </w:r>
          </w:p>
        </w:tc>
        <w:tc>
          <w:tcPr>
            <w:tcW w:w="0" w:type="auto"/>
            <w:shd w:val="clear" w:color="auto" w:fill="auto"/>
            <w:vAlign w:val="center"/>
          </w:tcPr>
          <w:p w14:paraId="4C87A951" w14:textId="77777777" w:rsidR="00DF744A" w:rsidRPr="00A813CF" w:rsidRDefault="009335AC" w:rsidP="00E40ABB">
            <w:pPr>
              <w:spacing w:before="240"/>
              <w:jc w:val="center"/>
              <w:rPr>
                <w:rFonts w:ascii="Arial" w:hAnsi="Arial" w:cs="Arial"/>
                <w:szCs w:val="20"/>
              </w:rPr>
            </w:pPr>
            <w:r w:rsidRPr="00A813CF">
              <w:rPr>
                <w:rFonts w:ascii="Arial" w:hAnsi="Arial" w:cs="Arial"/>
                <w:szCs w:val="20"/>
              </w:rPr>
              <w:t>5</w:t>
            </w:r>
            <w:r w:rsidR="00AD6797" w:rsidRPr="00A813CF">
              <w:rPr>
                <w:rFonts w:ascii="Arial" w:hAnsi="Arial" w:cs="Arial"/>
                <w:szCs w:val="20"/>
              </w:rPr>
              <w:t>7</w:t>
            </w:r>
          </w:p>
        </w:tc>
      </w:tr>
    </w:tbl>
    <w:p w14:paraId="1290F92E" w14:textId="6DF6BB09" w:rsidR="009335AC" w:rsidRPr="00A813CF" w:rsidRDefault="009335AC" w:rsidP="009E2C86">
      <w:pPr>
        <w:rPr>
          <w:rFonts w:ascii="Arial" w:hAnsi="Arial" w:cs="Arial"/>
        </w:rPr>
      </w:pPr>
    </w:p>
    <w:p w14:paraId="2D724BD8" w14:textId="77777777" w:rsidR="00100BD8" w:rsidRPr="00A813CF" w:rsidRDefault="00100BD8" w:rsidP="009E2C86">
      <w:pPr>
        <w:rPr>
          <w:rFonts w:ascii="Arial" w:hAnsi="Arial" w:cs="Arial"/>
        </w:rPr>
      </w:pPr>
    </w:p>
    <w:p w14:paraId="5EB40D7C" w14:textId="6680E1D7" w:rsidR="00E90BAE" w:rsidRPr="00A813CF" w:rsidRDefault="00E90BAE" w:rsidP="00477D2F">
      <w:pPr>
        <w:pStyle w:val="Caption"/>
        <w:rPr>
          <w:rFonts w:ascii="Arial" w:hAnsi="Arial" w:cs="Arial"/>
        </w:rPr>
      </w:pPr>
      <w:bookmarkStart w:id="13" w:name="_Ref515960243"/>
      <w:r w:rsidRPr="00A813CF">
        <w:rPr>
          <w:rFonts w:ascii="Arial" w:hAnsi="Arial" w:cs="Arial"/>
        </w:rPr>
        <w:t xml:space="preserve">Table </w:t>
      </w:r>
      <w:r w:rsidR="00CE161F" w:rsidRPr="00A813CF">
        <w:rPr>
          <w:rFonts w:ascii="Arial" w:hAnsi="Arial" w:cs="Arial"/>
        </w:rPr>
        <w:fldChar w:fldCharType="begin"/>
      </w:r>
      <w:r w:rsidR="00CE161F" w:rsidRPr="00A813CF">
        <w:rPr>
          <w:rFonts w:ascii="Arial" w:hAnsi="Arial" w:cs="Arial"/>
        </w:rPr>
        <w:instrText xml:space="preserve"> SEQ Table \* ARABIC </w:instrText>
      </w:r>
      <w:r w:rsidR="00CE161F" w:rsidRPr="00A813CF">
        <w:rPr>
          <w:rFonts w:ascii="Arial" w:hAnsi="Arial" w:cs="Arial"/>
        </w:rPr>
        <w:fldChar w:fldCharType="separate"/>
      </w:r>
      <w:r w:rsidR="00FE2655">
        <w:rPr>
          <w:rFonts w:ascii="Arial" w:hAnsi="Arial" w:cs="Arial"/>
          <w:noProof/>
        </w:rPr>
        <w:t>3</w:t>
      </w:r>
      <w:r w:rsidR="00CE161F" w:rsidRPr="00A813CF">
        <w:rPr>
          <w:rFonts w:ascii="Arial" w:hAnsi="Arial" w:cs="Arial"/>
          <w:noProof/>
        </w:rPr>
        <w:fldChar w:fldCharType="end"/>
      </w:r>
      <w:bookmarkEnd w:id="13"/>
      <w:r w:rsidRPr="00A813CF">
        <w:rPr>
          <w:rFonts w:ascii="Arial" w:hAnsi="Arial" w:cs="Arial"/>
        </w:rPr>
        <w:t xml:space="preserve"> Heritage values of the Region assessed for condition, trend and confidence in the consensus workshop and remote process</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57" w:type="dxa"/>
          <w:right w:w="57" w:type="dxa"/>
        </w:tblCellMar>
        <w:tblLook w:val="04A0" w:firstRow="1" w:lastRow="0" w:firstColumn="1" w:lastColumn="0" w:noHBand="0" w:noVBand="1"/>
        <w:tblCaption w:val="Table 2. Biodiversity and ecosystem health of the Region assessed for condition, trend and confidence in the consensus workshop and remote process"/>
        <w:tblDescription w:val="Table describing the hierarchical structure of the Outlook Report assessments scored or graded by the workshop participants. Biodiversity Assessment comprised of 2 assessment criteria further broken into components: habitats to support species has 11 components, and species populations or groups of species has 15 components.  Ecosystem Health Assessment is comprised of 5 assessment criteria further broken into components: Physical processes has 7 components, chemical processes has 4 components, ecological processes has 8 components, outbreaks of disease, introduced species and pest species has 4 components, and terrestrial habitats that support the Great Barrier Reef has 4 components."/>
      </w:tblPr>
      <w:tblGrid>
        <w:gridCol w:w="1696"/>
        <w:gridCol w:w="5529"/>
        <w:gridCol w:w="1984"/>
      </w:tblGrid>
      <w:tr w:rsidR="009335AC" w:rsidRPr="00A813CF" w14:paraId="3B24C05D" w14:textId="77777777" w:rsidTr="00100BD8">
        <w:trPr>
          <w:cantSplit/>
          <w:trHeight w:val="527"/>
          <w:tblHeader/>
        </w:trPr>
        <w:tc>
          <w:tcPr>
            <w:tcW w:w="1696" w:type="dxa"/>
            <w:shd w:val="clear" w:color="auto" w:fill="auto"/>
            <w:vAlign w:val="center"/>
          </w:tcPr>
          <w:p w14:paraId="3C763B98" w14:textId="77777777" w:rsidR="009335AC" w:rsidRPr="00A813CF" w:rsidRDefault="009335AC" w:rsidP="006949C1">
            <w:pPr>
              <w:spacing w:before="240"/>
              <w:rPr>
                <w:rFonts w:ascii="Arial" w:hAnsi="Arial" w:cs="Arial"/>
                <w:b/>
                <w:szCs w:val="20"/>
              </w:rPr>
            </w:pPr>
            <w:r w:rsidRPr="00A813CF">
              <w:rPr>
                <w:rFonts w:ascii="Arial" w:hAnsi="Arial" w:cs="Arial"/>
                <w:b/>
                <w:szCs w:val="20"/>
              </w:rPr>
              <w:t>Assessment</w:t>
            </w:r>
          </w:p>
        </w:tc>
        <w:tc>
          <w:tcPr>
            <w:tcW w:w="5529" w:type="dxa"/>
            <w:shd w:val="clear" w:color="auto" w:fill="auto"/>
            <w:vAlign w:val="center"/>
          </w:tcPr>
          <w:p w14:paraId="1ED8FF20" w14:textId="77777777" w:rsidR="009335AC" w:rsidRPr="00A813CF" w:rsidRDefault="009335AC" w:rsidP="006949C1">
            <w:pPr>
              <w:spacing w:before="240"/>
              <w:ind w:firstLine="52"/>
              <w:rPr>
                <w:rFonts w:ascii="Arial" w:hAnsi="Arial" w:cs="Arial"/>
                <w:b/>
                <w:szCs w:val="20"/>
              </w:rPr>
            </w:pPr>
            <w:r w:rsidRPr="00A813CF">
              <w:rPr>
                <w:rFonts w:ascii="Arial" w:hAnsi="Arial" w:cs="Arial"/>
                <w:b/>
                <w:szCs w:val="20"/>
              </w:rPr>
              <w:t>Assessment criteria</w:t>
            </w:r>
          </w:p>
        </w:tc>
        <w:tc>
          <w:tcPr>
            <w:tcW w:w="1984" w:type="dxa"/>
            <w:shd w:val="clear" w:color="auto" w:fill="auto"/>
            <w:vAlign w:val="center"/>
          </w:tcPr>
          <w:p w14:paraId="05C03E5A" w14:textId="77777777" w:rsidR="009335AC" w:rsidRPr="00A813CF" w:rsidRDefault="009335AC" w:rsidP="006949C1">
            <w:pPr>
              <w:spacing w:before="240"/>
              <w:rPr>
                <w:rFonts w:ascii="Arial" w:hAnsi="Arial" w:cs="Arial"/>
                <w:b/>
                <w:szCs w:val="20"/>
              </w:rPr>
            </w:pPr>
            <w:r w:rsidRPr="00A813CF">
              <w:rPr>
                <w:rFonts w:ascii="Arial" w:hAnsi="Arial" w:cs="Arial"/>
                <w:b/>
                <w:szCs w:val="20"/>
              </w:rPr>
              <w:t>No. of components</w:t>
            </w:r>
          </w:p>
        </w:tc>
      </w:tr>
      <w:tr w:rsidR="009335AC" w:rsidRPr="00A813CF" w14:paraId="2F8B26CE" w14:textId="77777777" w:rsidTr="00100BD8">
        <w:trPr>
          <w:cantSplit/>
          <w:trHeight w:val="527"/>
        </w:trPr>
        <w:tc>
          <w:tcPr>
            <w:tcW w:w="1696" w:type="dxa"/>
            <w:vMerge w:val="restart"/>
            <w:shd w:val="clear" w:color="auto" w:fill="auto"/>
            <w:vAlign w:val="center"/>
          </w:tcPr>
          <w:p w14:paraId="0BF47612" w14:textId="77777777" w:rsidR="009335AC" w:rsidRPr="00A813CF" w:rsidRDefault="009335AC" w:rsidP="006949C1">
            <w:pPr>
              <w:spacing w:before="240"/>
              <w:rPr>
                <w:rFonts w:ascii="Arial" w:hAnsi="Arial" w:cs="Arial"/>
                <w:szCs w:val="20"/>
              </w:rPr>
            </w:pPr>
            <w:r w:rsidRPr="00A813CF">
              <w:rPr>
                <w:rFonts w:ascii="Arial" w:hAnsi="Arial" w:cs="Arial"/>
                <w:szCs w:val="20"/>
              </w:rPr>
              <w:t>Heritage</w:t>
            </w:r>
          </w:p>
        </w:tc>
        <w:tc>
          <w:tcPr>
            <w:tcW w:w="5529" w:type="dxa"/>
            <w:shd w:val="clear" w:color="auto" w:fill="auto"/>
            <w:vAlign w:val="center"/>
          </w:tcPr>
          <w:p w14:paraId="3C62528D" w14:textId="77777777" w:rsidR="009335AC" w:rsidRPr="00A813CF" w:rsidRDefault="009335AC" w:rsidP="006949C1">
            <w:pPr>
              <w:spacing w:before="240"/>
              <w:rPr>
                <w:rFonts w:ascii="Arial" w:hAnsi="Arial" w:cs="Arial"/>
                <w:szCs w:val="20"/>
              </w:rPr>
            </w:pPr>
            <w:r w:rsidRPr="00A813CF">
              <w:rPr>
                <w:rFonts w:ascii="Arial" w:hAnsi="Arial" w:cs="Arial"/>
                <w:szCs w:val="20"/>
              </w:rPr>
              <w:t>Indigenous heritage values</w:t>
            </w:r>
          </w:p>
        </w:tc>
        <w:tc>
          <w:tcPr>
            <w:tcW w:w="1984" w:type="dxa"/>
            <w:shd w:val="clear" w:color="auto" w:fill="auto"/>
            <w:vAlign w:val="center"/>
          </w:tcPr>
          <w:p w14:paraId="2305C60A" w14:textId="77777777" w:rsidR="009335AC" w:rsidRPr="00A813CF" w:rsidRDefault="009335AC" w:rsidP="006949C1">
            <w:pPr>
              <w:spacing w:before="240"/>
              <w:jc w:val="center"/>
              <w:rPr>
                <w:rFonts w:ascii="Arial" w:hAnsi="Arial" w:cs="Arial"/>
                <w:szCs w:val="20"/>
              </w:rPr>
            </w:pPr>
            <w:r w:rsidRPr="00A813CF">
              <w:rPr>
                <w:rFonts w:ascii="Arial" w:hAnsi="Arial" w:cs="Arial"/>
                <w:szCs w:val="20"/>
              </w:rPr>
              <w:t>4</w:t>
            </w:r>
          </w:p>
        </w:tc>
      </w:tr>
      <w:tr w:rsidR="009335AC" w:rsidRPr="00A813CF" w14:paraId="347C8A9A" w14:textId="77777777" w:rsidTr="004054CC">
        <w:trPr>
          <w:cantSplit/>
          <w:trHeight w:val="411"/>
        </w:trPr>
        <w:tc>
          <w:tcPr>
            <w:tcW w:w="1696" w:type="dxa"/>
            <w:vMerge/>
            <w:shd w:val="clear" w:color="auto" w:fill="auto"/>
            <w:vAlign w:val="center"/>
          </w:tcPr>
          <w:p w14:paraId="085C7705" w14:textId="77777777" w:rsidR="009335AC" w:rsidRPr="00A813CF" w:rsidRDefault="009335AC" w:rsidP="006949C1">
            <w:pPr>
              <w:spacing w:before="240"/>
              <w:rPr>
                <w:rFonts w:ascii="Arial" w:hAnsi="Arial" w:cs="Arial"/>
                <w:szCs w:val="20"/>
              </w:rPr>
            </w:pPr>
          </w:p>
        </w:tc>
        <w:tc>
          <w:tcPr>
            <w:tcW w:w="5529" w:type="dxa"/>
            <w:shd w:val="clear" w:color="auto" w:fill="auto"/>
            <w:vAlign w:val="center"/>
          </w:tcPr>
          <w:p w14:paraId="5E4EA78C" w14:textId="77777777" w:rsidR="009335AC" w:rsidRPr="00A813CF" w:rsidRDefault="009335AC" w:rsidP="006949C1">
            <w:pPr>
              <w:spacing w:before="240"/>
              <w:rPr>
                <w:rFonts w:ascii="Arial" w:hAnsi="Arial" w:cs="Arial"/>
                <w:szCs w:val="20"/>
              </w:rPr>
            </w:pPr>
            <w:r w:rsidRPr="00A813CF">
              <w:rPr>
                <w:rFonts w:ascii="Arial" w:hAnsi="Arial" w:cs="Arial"/>
                <w:szCs w:val="20"/>
              </w:rPr>
              <w:t>Historic heritage values</w:t>
            </w:r>
          </w:p>
        </w:tc>
        <w:tc>
          <w:tcPr>
            <w:tcW w:w="1984" w:type="dxa"/>
            <w:shd w:val="clear" w:color="auto" w:fill="auto"/>
            <w:vAlign w:val="center"/>
          </w:tcPr>
          <w:p w14:paraId="0A7E9090" w14:textId="77777777" w:rsidR="009335AC" w:rsidRPr="00A813CF" w:rsidRDefault="009335AC" w:rsidP="006949C1">
            <w:pPr>
              <w:spacing w:before="240"/>
              <w:jc w:val="center"/>
              <w:rPr>
                <w:rFonts w:ascii="Arial" w:hAnsi="Arial" w:cs="Arial"/>
                <w:szCs w:val="20"/>
              </w:rPr>
            </w:pPr>
            <w:r w:rsidRPr="00A813CF">
              <w:rPr>
                <w:rFonts w:ascii="Arial" w:hAnsi="Arial" w:cs="Arial"/>
                <w:szCs w:val="20"/>
              </w:rPr>
              <w:t>4</w:t>
            </w:r>
          </w:p>
        </w:tc>
      </w:tr>
      <w:tr w:rsidR="009335AC" w:rsidRPr="00A813CF" w14:paraId="5ACA6FAB" w14:textId="77777777" w:rsidTr="004054CC">
        <w:trPr>
          <w:cantSplit/>
          <w:trHeight w:val="420"/>
        </w:trPr>
        <w:tc>
          <w:tcPr>
            <w:tcW w:w="1696" w:type="dxa"/>
            <w:shd w:val="clear" w:color="auto" w:fill="auto"/>
            <w:vAlign w:val="center"/>
          </w:tcPr>
          <w:p w14:paraId="28DE08D1" w14:textId="77777777" w:rsidR="009335AC" w:rsidRPr="00A813CF" w:rsidRDefault="009335AC" w:rsidP="006949C1">
            <w:pPr>
              <w:spacing w:before="240"/>
              <w:rPr>
                <w:rFonts w:ascii="Arial" w:hAnsi="Arial" w:cs="Arial"/>
                <w:szCs w:val="20"/>
              </w:rPr>
            </w:pPr>
          </w:p>
        </w:tc>
        <w:tc>
          <w:tcPr>
            <w:tcW w:w="5529" w:type="dxa"/>
            <w:shd w:val="clear" w:color="auto" w:fill="auto"/>
            <w:vAlign w:val="center"/>
          </w:tcPr>
          <w:p w14:paraId="69050FB7" w14:textId="77777777" w:rsidR="009335AC" w:rsidRPr="00A813CF" w:rsidRDefault="009335AC" w:rsidP="009E2C86">
            <w:pPr>
              <w:spacing w:before="240"/>
              <w:jc w:val="right"/>
              <w:rPr>
                <w:rFonts w:ascii="Arial" w:hAnsi="Arial" w:cs="Arial"/>
                <w:szCs w:val="20"/>
              </w:rPr>
            </w:pPr>
            <w:r w:rsidRPr="00A813CF">
              <w:rPr>
                <w:rFonts w:ascii="Arial" w:hAnsi="Arial" w:cs="Arial"/>
                <w:szCs w:val="20"/>
              </w:rPr>
              <w:t>Total</w:t>
            </w:r>
          </w:p>
        </w:tc>
        <w:tc>
          <w:tcPr>
            <w:tcW w:w="1984" w:type="dxa"/>
            <w:shd w:val="clear" w:color="auto" w:fill="auto"/>
            <w:vAlign w:val="center"/>
          </w:tcPr>
          <w:p w14:paraId="0238DEDD" w14:textId="77777777" w:rsidR="009335AC" w:rsidRPr="00A813CF" w:rsidRDefault="009335AC" w:rsidP="006949C1">
            <w:pPr>
              <w:spacing w:before="240"/>
              <w:jc w:val="center"/>
              <w:rPr>
                <w:rFonts w:ascii="Arial" w:hAnsi="Arial" w:cs="Arial"/>
                <w:szCs w:val="20"/>
              </w:rPr>
            </w:pPr>
            <w:r w:rsidRPr="00A813CF">
              <w:rPr>
                <w:rFonts w:ascii="Arial" w:hAnsi="Arial" w:cs="Arial"/>
                <w:szCs w:val="20"/>
              </w:rPr>
              <w:t>8</w:t>
            </w:r>
          </w:p>
        </w:tc>
      </w:tr>
    </w:tbl>
    <w:p w14:paraId="232AD37C" w14:textId="77777777" w:rsidR="009335AC" w:rsidRPr="00A813CF" w:rsidRDefault="009335AC" w:rsidP="009E2C86">
      <w:pPr>
        <w:rPr>
          <w:rFonts w:ascii="Arial" w:hAnsi="Arial" w:cs="Arial"/>
        </w:rPr>
      </w:pPr>
    </w:p>
    <w:p w14:paraId="3CFFF6CB" w14:textId="77777777" w:rsidR="006562EB" w:rsidRPr="00A813CF" w:rsidRDefault="006562EB" w:rsidP="00E8185B">
      <w:pPr>
        <w:pStyle w:val="Heading2"/>
        <w:rPr>
          <w:rFonts w:ascii="Arial" w:hAnsi="Arial" w:cs="Arial"/>
        </w:rPr>
      </w:pPr>
      <w:bookmarkStart w:id="14" w:name="_Toc535479367"/>
      <w:r w:rsidRPr="00A813CF">
        <w:rPr>
          <w:rFonts w:ascii="Arial" w:hAnsi="Arial" w:cs="Arial"/>
        </w:rPr>
        <w:t>Determining risks</w:t>
      </w:r>
      <w:bookmarkEnd w:id="14"/>
    </w:p>
    <w:p w14:paraId="42AB8CCF" w14:textId="79DDAB58" w:rsidR="007615D7" w:rsidRPr="00A813CF" w:rsidRDefault="006562EB" w:rsidP="007279BD">
      <w:pPr>
        <w:rPr>
          <w:rFonts w:ascii="Arial" w:hAnsi="Arial" w:cs="Arial"/>
          <w:szCs w:val="20"/>
        </w:rPr>
      </w:pPr>
      <w:r w:rsidRPr="00A813CF">
        <w:rPr>
          <w:rFonts w:ascii="Arial" w:hAnsi="Arial" w:cs="Arial"/>
          <w:szCs w:val="20"/>
        </w:rPr>
        <w:t xml:space="preserve">Risks were resolved into four grades based on the five-point grading scale of Likelihood and Consequence, as adopted in the 2009 </w:t>
      </w:r>
      <w:r w:rsidR="009D48D4" w:rsidRPr="00A813CF">
        <w:rPr>
          <w:rFonts w:ascii="Arial" w:hAnsi="Arial" w:cs="Arial"/>
          <w:szCs w:val="20"/>
        </w:rPr>
        <w:t xml:space="preserve">and 2014 </w:t>
      </w:r>
      <w:r w:rsidRPr="00A813CF">
        <w:rPr>
          <w:rFonts w:ascii="Arial" w:hAnsi="Arial" w:cs="Arial"/>
          <w:szCs w:val="20"/>
        </w:rPr>
        <w:t>Outlook Report</w:t>
      </w:r>
      <w:r w:rsidR="009D48D4" w:rsidRPr="00A813CF">
        <w:rPr>
          <w:rFonts w:ascii="Arial" w:hAnsi="Arial" w:cs="Arial"/>
          <w:szCs w:val="20"/>
        </w:rPr>
        <w:t>s</w:t>
      </w:r>
      <w:r w:rsidRPr="00A813CF">
        <w:rPr>
          <w:rFonts w:ascii="Arial" w:hAnsi="Arial" w:cs="Arial"/>
          <w:szCs w:val="20"/>
        </w:rPr>
        <w:t xml:space="preserve"> and consistent with the widely adopted Australian Standard for Risk Assessment.</w:t>
      </w:r>
      <w:r w:rsidR="00237FE9" w:rsidRPr="00A813CF">
        <w:rPr>
          <w:rFonts w:ascii="Arial" w:hAnsi="Arial" w:cs="Arial"/>
          <w:szCs w:val="20"/>
        </w:rPr>
        <w:t xml:space="preserve"> Threats were assessed at both scales, region-wide and local and were grouped into one of four themes following Chapter 6 of the Outlook Report ‘Factors influencing the Region’s values’. </w:t>
      </w:r>
      <w:r w:rsidRPr="00A813CF">
        <w:rPr>
          <w:rFonts w:ascii="Arial" w:hAnsi="Arial" w:cs="Arial"/>
          <w:szCs w:val="20"/>
        </w:rPr>
        <w:t xml:space="preserve"> The definitions for each grade of the Likelihood and Consequence, and the aggregation structure (adapted from the 2009</w:t>
      </w:r>
      <w:r w:rsidR="009D48D4" w:rsidRPr="00A813CF">
        <w:rPr>
          <w:rFonts w:ascii="Arial" w:hAnsi="Arial" w:cs="Arial"/>
          <w:szCs w:val="20"/>
        </w:rPr>
        <w:t xml:space="preserve"> and 2014</w:t>
      </w:r>
      <w:r w:rsidRPr="00A813CF">
        <w:rPr>
          <w:rFonts w:ascii="Arial" w:hAnsi="Arial" w:cs="Arial"/>
          <w:szCs w:val="20"/>
        </w:rPr>
        <w:t xml:space="preserve"> Outlook Report</w:t>
      </w:r>
      <w:r w:rsidR="009D48D4" w:rsidRPr="00A813CF">
        <w:rPr>
          <w:rFonts w:ascii="Arial" w:hAnsi="Arial" w:cs="Arial"/>
          <w:szCs w:val="20"/>
        </w:rPr>
        <w:t>s</w:t>
      </w:r>
      <w:r w:rsidRPr="00A813CF">
        <w:rPr>
          <w:rFonts w:ascii="Arial" w:hAnsi="Arial" w:cs="Arial"/>
          <w:szCs w:val="20"/>
        </w:rPr>
        <w:t xml:space="preserve">) were provided prior to the workshop to guide participants in their voting decisions (Appendix </w:t>
      </w:r>
      <w:r w:rsidR="00987363" w:rsidRPr="00A813CF">
        <w:rPr>
          <w:rFonts w:ascii="Arial" w:hAnsi="Arial" w:cs="Arial"/>
          <w:szCs w:val="20"/>
        </w:rPr>
        <w:t>2</w:t>
      </w:r>
      <w:r w:rsidRPr="00A813CF">
        <w:rPr>
          <w:rFonts w:ascii="Arial" w:hAnsi="Arial" w:cs="Arial"/>
          <w:szCs w:val="20"/>
        </w:rPr>
        <w:t xml:space="preserve">). The risks assigned were those that are </w:t>
      </w:r>
      <w:r w:rsidR="009D48D4" w:rsidRPr="00A813CF">
        <w:rPr>
          <w:rFonts w:ascii="Arial" w:hAnsi="Arial" w:cs="Arial"/>
          <w:szCs w:val="20"/>
        </w:rPr>
        <w:t>current and</w:t>
      </w:r>
      <w:r w:rsidRPr="00A813CF">
        <w:rPr>
          <w:rFonts w:ascii="Arial" w:hAnsi="Arial" w:cs="Arial"/>
          <w:szCs w:val="20"/>
        </w:rPr>
        <w:t xml:space="preserve"> remain in place even though there may be a range of management measures and activities underway</w:t>
      </w:r>
      <w:r w:rsidR="007F4263" w:rsidRPr="00A813CF">
        <w:rPr>
          <w:rFonts w:ascii="Arial" w:hAnsi="Arial" w:cs="Arial"/>
          <w:szCs w:val="20"/>
        </w:rPr>
        <w:t>;</w:t>
      </w:r>
      <w:r w:rsidRPr="00A813CF">
        <w:rPr>
          <w:rFonts w:ascii="Arial" w:hAnsi="Arial" w:cs="Arial"/>
          <w:szCs w:val="20"/>
        </w:rPr>
        <w:t xml:space="preserve"> hence</w:t>
      </w:r>
      <w:r w:rsidR="007F4263" w:rsidRPr="00A813CF">
        <w:rPr>
          <w:rFonts w:ascii="Arial" w:hAnsi="Arial" w:cs="Arial"/>
          <w:szCs w:val="20"/>
        </w:rPr>
        <w:t>,</w:t>
      </w:r>
      <w:r w:rsidRPr="00A813CF">
        <w:rPr>
          <w:rFonts w:ascii="Arial" w:hAnsi="Arial" w:cs="Arial"/>
          <w:szCs w:val="20"/>
        </w:rPr>
        <w:t xml:space="preserve"> the risks reported here are ‘residual’ risks—those expected to remain after considering current management arrangements.</w:t>
      </w:r>
      <w:r w:rsidR="00F03031" w:rsidRPr="00A813CF">
        <w:rPr>
          <w:rFonts w:ascii="Arial" w:hAnsi="Arial" w:cs="Arial"/>
          <w:szCs w:val="20"/>
        </w:rPr>
        <w:t xml:space="preserve"> </w:t>
      </w:r>
      <w:r w:rsidR="00AB669F" w:rsidRPr="00A813CF">
        <w:rPr>
          <w:rFonts w:ascii="Arial" w:hAnsi="Arial" w:cs="Arial"/>
          <w:szCs w:val="20"/>
        </w:rPr>
        <w:t xml:space="preserve">When considering current management arrangements, participants were instructed not to consider policies, strategies and programs that are under development or not yet implemented. </w:t>
      </w:r>
      <w:r w:rsidR="00053B42" w:rsidRPr="00A813CF">
        <w:rPr>
          <w:rFonts w:ascii="Arial" w:hAnsi="Arial" w:cs="Arial"/>
          <w:szCs w:val="20"/>
        </w:rPr>
        <w:t>I</w:t>
      </w:r>
      <w:r w:rsidR="007615D7" w:rsidRPr="00A813CF">
        <w:rPr>
          <w:rFonts w:ascii="Arial" w:hAnsi="Arial" w:cs="Arial"/>
          <w:szCs w:val="20"/>
        </w:rPr>
        <w:t xml:space="preserve">ssues relating to the risk assessment </w:t>
      </w:r>
      <w:r w:rsidR="00053B42" w:rsidRPr="00A813CF">
        <w:rPr>
          <w:rFonts w:ascii="Arial" w:hAnsi="Arial" w:cs="Arial"/>
          <w:szCs w:val="20"/>
        </w:rPr>
        <w:t>process are canvassed at the end of this report.</w:t>
      </w:r>
    </w:p>
    <w:p w14:paraId="4A45AA7B" w14:textId="77777777" w:rsidR="006562EB" w:rsidRPr="00A813CF" w:rsidRDefault="006562EB" w:rsidP="004054CC">
      <w:pPr>
        <w:pStyle w:val="Heading1"/>
        <w:rPr>
          <w:rFonts w:ascii="Arial" w:hAnsi="Arial" w:cs="Arial"/>
        </w:rPr>
      </w:pPr>
      <w:bookmarkStart w:id="15" w:name="_Toc535479368"/>
      <w:r w:rsidRPr="00A813CF">
        <w:rPr>
          <w:rFonts w:ascii="Arial" w:hAnsi="Arial" w:cs="Arial"/>
        </w:rPr>
        <w:lastRenderedPageBreak/>
        <w:t xml:space="preserve">Workshop </w:t>
      </w:r>
      <w:r w:rsidR="007F4263" w:rsidRPr="00A813CF">
        <w:rPr>
          <w:rFonts w:ascii="Arial" w:hAnsi="Arial" w:cs="Arial"/>
        </w:rPr>
        <w:t>p</w:t>
      </w:r>
      <w:r w:rsidRPr="00A813CF">
        <w:rPr>
          <w:rFonts w:ascii="Arial" w:hAnsi="Arial" w:cs="Arial"/>
        </w:rPr>
        <w:t>rocess</w:t>
      </w:r>
      <w:bookmarkEnd w:id="15"/>
    </w:p>
    <w:p w14:paraId="6DA9FCE2" w14:textId="77777777" w:rsidR="006562EB" w:rsidRPr="00A813CF" w:rsidRDefault="006562EB" w:rsidP="00E8185B">
      <w:pPr>
        <w:pStyle w:val="Heading2"/>
        <w:rPr>
          <w:rFonts w:ascii="Arial" w:hAnsi="Arial" w:cs="Arial"/>
        </w:rPr>
      </w:pPr>
      <w:bookmarkStart w:id="16" w:name="_Toc535479369"/>
      <w:r w:rsidRPr="00A813CF">
        <w:rPr>
          <w:rFonts w:ascii="Arial" w:hAnsi="Arial" w:cs="Arial"/>
        </w:rPr>
        <w:t>Indicators</w:t>
      </w:r>
      <w:bookmarkEnd w:id="16"/>
    </w:p>
    <w:p w14:paraId="2D575FE4" w14:textId="42A508B9" w:rsidR="006562EB" w:rsidRPr="00A813CF" w:rsidRDefault="009D48D4" w:rsidP="007279BD">
      <w:pPr>
        <w:rPr>
          <w:rFonts w:ascii="Arial" w:hAnsi="Arial" w:cs="Arial"/>
          <w:szCs w:val="20"/>
        </w:rPr>
      </w:pPr>
      <w:r w:rsidRPr="00A813CF">
        <w:rPr>
          <w:rFonts w:ascii="Arial" w:hAnsi="Arial" w:cs="Arial"/>
          <w:szCs w:val="20"/>
        </w:rPr>
        <w:t xml:space="preserve">For each component of natural and heritage values </w:t>
      </w:r>
      <w:r w:rsidR="002E3650" w:rsidRPr="00A813CF">
        <w:rPr>
          <w:rFonts w:ascii="Arial" w:hAnsi="Arial" w:cs="Arial"/>
          <w:szCs w:val="20"/>
        </w:rPr>
        <w:t xml:space="preserve">a </w:t>
      </w:r>
      <w:r w:rsidR="00BF2B77" w:rsidRPr="00A813CF">
        <w:rPr>
          <w:rFonts w:ascii="Arial" w:hAnsi="Arial" w:cs="Arial"/>
          <w:szCs w:val="20"/>
        </w:rPr>
        <w:t>c</w:t>
      </w:r>
      <w:r w:rsidR="006562EB" w:rsidRPr="00A813CF">
        <w:rPr>
          <w:rFonts w:ascii="Arial" w:hAnsi="Arial" w:cs="Arial"/>
          <w:szCs w:val="20"/>
        </w:rPr>
        <w:t xml:space="preserve">ondition and trend </w:t>
      </w:r>
      <w:r w:rsidR="00BF2B77" w:rsidRPr="00A813CF">
        <w:rPr>
          <w:rFonts w:ascii="Arial" w:hAnsi="Arial" w:cs="Arial"/>
          <w:szCs w:val="20"/>
        </w:rPr>
        <w:t xml:space="preserve">score </w:t>
      </w:r>
      <w:r w:rsidR="002E3650" w:rsidRPr="00A813CF">
        <w:rPr>
          <w:rFonts w:ascii="Arial" w:hAnsi="Arial" w:cs="Arial"/>
          <w:szCs w:val="20"/>
        </w:rPr>
        <w:t xml:space="preserve">was </w:t>
      </w:r>
      <w:r w:rsidR="006562EB" w:rsidRPr="00A813CF">
        <w:rPr>
          <w:rFonts w:ascii="Arial" w:hAnsi="Arial" w:cs="Arial"/>
          <w:szCs w:val="20"/>
        </w:rPr>
        <w:t xml:space="preserve">assigned to </w:t>
      </w:r>
      <w:r w:rsidR="002E3650" w:rsidRPr="00A813CF">
        <w:rPr>
          <w:rFonts w:ascii="Arial" w:hAnsi="Arial" w:cs="Arial"/>
          <w:szCs w:val="20"/>
        </w:rPr>
        <w:t xml:space="preserve">each of </w:t>
      </w:r>
      <w:r w:rsidR="006562EB" w:rsidRPr="00A813CF">
        <w:rPr>
          <w:rFonts w:ascii="Arial" w:hAnsi="Arial" w:cs="Arial"/>
          <w:szCs w:val="20"/>
        </w:rPr>
        <w:t xml:space="preserve">three </w:t>
      </w:r>
      <w:r w:rsidR="000D0B6F" w:rsidRPr="00A813CF">
        <w:rPr>
          <w:rFonts w:ascii="Arial" w:hAnsi="Arial" w:cs="Arial"/>
          <w:szCs w:val="20"/>
        </w:rPr>
        <w:t>metric</w:t>
      </w:r>
      <w:r w:rsidR="006562EB" w:rsidRPr="00A813CF">
        <w:rPr>
          <w:rFonts w:ascii="Arial" w:hAnsi="Arial" w:cs="Arial"/>
          <w:szCs w:val="20"/>
        </w:rPr>
        <w:t xml:space="preserve">s: </w:t>
      </w:r>
      <w:r w:rsidR="00BF2B77" w:rsidRPr="00A813CF">
        <w:rPr>
          <w:rFonts w:ascii="Arial" w:hAnsi="Arial" w:cs="Arial"/>
          <w:szCs w:val="20"/>
        </w:rPr>
        <w:t xml:space="preserve">the </w:t>
      </w:r>
      <w:r w:rsidR="006562EB" w:rsidRPr="00A813CF">
        <w:rPr>
          <w:rFonts w:ascii="Arial" w:hAnsi="Arial" w:cs="Arial"/>
          <w:szCs w:val="20"/>
        </w:rPr>
        <w:t>Best10%, Most, and Worst10%</w:t>
      </w:r>
      <w:r w:rsidR="009A1165" w:rsidRPr="00A813CF">
        <w:rPr>
          <w:rFonts w:ascii="Arial" w:hAnsi="Arial" w:cs="Arial"/>
          <w:szCs w:val="20"/>
        </w:rPr>
        <w:t xml:space="preserve"> representation of the c</w:t>
      </w:r>
      <w:r w:rsidR="00BF2B77" w:rsidRPr="00A813CF">
        <w:rPr>
          <w:rFonts w:ascii="Arial" w:hAnsi="Arial" w:cs="Arial"/>
          <w:szCs w:val="20"/>
        </w:rPr>
        <w:t>omponent</w:t>
      </w:r>
      <w:r w:rsidR="00E71A25" w:rsidRPr="00A813CF">
        <w:rPr>
          <w:rFonts w:ascii="Arial" w:hAnsi="Arial" w:cs="Arial"/>
          <w:szCs w:val="20"/>
        </w:rPr>
        <w:t xml:space="preserve"> (</w:t>
      </w:r>
      <w:r w:rsidR="00E71A25" w:rsidRPr="00A813CF">
        <w:rPr>
          <w:rFonts w:ascii="Arial" w:hAnsi="Arial" w:cs="Arial"/>
          <w:szCs w:val="20"/>
        </w:rPr>
        <w:fldChar w:fldCharType="begin"/>
      </w:r>
      <w:r w:rsidR="00E71A25" w:rsidRPr="00A813CF">
        <w:rPr>
          <w:rFonts w:ascii="Arial" w:hAnsi="Arial" w:cs="Arial"/>
          <w:szCs w:val="20"/>
        </w:rPr>
        <w:instrText xml:space="preserve"> REF _Ref515961571 </w:instrText>
      </w:r>
      <w:r w:rsidR="00A813CF">
        <w:rPr>
          <w:rFonts w:ascii="Arial" w:hAnsi="Arial" w:cs="Arial"/>
          <w:szCs w:val="20"/>
        </w:rPr>
        <w:instrText xml:space="preserve"> \* MERGEFORMAT </w:instrText>
      </w:r>
      <w:r w:rsidR="00E71A25" w:rsidRPr="00A813CF">
        <w:rPr>
          <w:rFonts w:ascii="Arial" w:hAnsi="Arial" w:cs="Arial"/>
          <w:szCs w:val="20"/>
        </w:rPr>
        <w:fldChar w:fldCharType="separate"/>
      </w:r>
      <w:r w:rsidR="00FE2655" w:rsidRPr="00A813CF">
        <w:rPr>
          <w:rFonts w:ascii="Arial" w:hAnsi="Arial" w:cs="Arial"/>
        </w:rPr>
        <w:t xml:space="preserve">Figure </w:t>
      </w:r>
      <w:r w:rsidR="00FE2655">
        <w:rPr>
          <w:rFonts w:ascii="Arial" w:hAnsi="Arial" w:cs="Arial"/>
          <w:noProof/>
        </w:rPr>
        <w:t>1</w:t>
      </w:r>
      <w:r w:rsidR="00E71A25" w:rsidRPr="00A813CF">
        <w:rPr>
          <w:rFonts w:ascii="Arial" w:hAnsi="Arial" w:cs="Arial"/>
          <w:szCs w:val="20"/>
        </w:rPr>
        <w:fldChar w:fldCharType="end"/>
      </w:r>
      <w:r w:rsidR="00E71A25" w:rsidRPr="00A813CF">
        <w:rPr>
          <w:rFonts w:ascii="Arial" w:hAnsi="Arial" w:cs="Arial"/>
          <w:szCs w:val="20"/>
        </w:rPr>
        <w:t>)</w:t>
      </w:r>
      <w:r w:rsidR="006562EB" w:rsidRPr="00A813CF">
        <w:rPr>
          <w:rFonts w:ascii="Arial" w:hAnsi="Arial" w:cs="Arial"/>
          <w:szCs w:val="20"/>
        </w:rPr>
        <w:t xml:space="preserve">. The exact meaning of each of these depends on the specific component being assessed, but broadly is used in the sense of a frequency distribution of scores across a spatial or other relevant gradient. So, for example, in assessing the habitat ‘mangrove forests’, for the Best10% </w:t>
      </w:r>
      <w:r w:rsidR="000D0B6F" w:rsidRPr="00A813CF">
        <w:rPr>
          <w:rFonts w:ascii="Arial" w:hAnsi="Arial" w:cs="Arial"/>
          <w:szCs w:val="20"/>
        </w:rPr>
        <w:t>metric</w:t>
      </w:r>
      <w:r w:rsidR="006562EB" w:rsidRPr="00A813CF">
        <w:rPr>
          <w:rFonts w:ascii="Arial" w:hAnsi="Arial" w:cs="Arial"/>
          <w:szCs w:val="20"/>
        </w:rPr>
        <w:t>, a score was assigned that reflects the expert’s judgement about condition of mangrove forests in the best 10</w:t>
      </w:r>
      <w:r w:rsidR="00F64EC3" w:rsidRPr="00A813CF">
        <w:rPr>
          <w:rFonts w:ascii="Arial" w:hAnsi="Arial" w:cs="Arial"/>
          <w:szCs w:val="20"/>
        </w:rPr>
        <w:t xml:space="preserve"> per cent</w:t>
      </w:r>
      <w:r w:rsidR="006562EB" w:rsidRPr="00A813CF">
        <w:rPr>
          <w:rFonts w:ascii="Arial" w:hAnsi="Arial" w:cs="Arial"/>
          <w:szCs w:val="20"/>
        </w:rPr>
        <w:t xml:space="preserve"> of the places (or area) where they occur across the Region—conceptually</w:t>
      </w:r>
      <w:r w:rsidR="007F4263" w:rsidRPr="00A813CF">
        <w:rPr>
          <w:rFonts w:ascii="Arial" w:hAnsi="Arial" w:cs="Arial"/>
          <w:szCs w:val="20"/>
        </w:rPr>
        <w:t>,</w:t>
      </w:r>
      <w:r w:rsidR="006562EB" w:rsidRPr="00A813CF">
        <w:rPr>
          <w:rFonts w:ascii="Arial" w:hAnsi="Arial" w:cs="Arial"/>
          <w:szCs w:val="20"/>
        </w:rPr>
        <w:t xml:space="preserve"> this would be represented by the 90</w:t>
      </w:r>
      <w:r w:rsidR="00F64EC3" w:rsidRPr="00A813CF">
        <w:rPr>
          <w:rFonts w:ascii="Arial" w:hAnsi="Arial" w:cs="Arial"/>
          <w:szCs w:val="20"/>
        </w:rPr>
        <w:t xml:space="preserve"> per cent</w:t>
      </w:r>
      <w:r w:rsidR="006562EB" w:rsidRPr="00A813CF">
        <w:rPr>
          <w:rFonts w:ascii="Arial" w:hAnsi="Arial" w:cs="Arial"/>
          <w:szCs w:val="20"/>
        </w:rPr>
        <w:t xml:space="preserve"> score on a frequency distribution of condition quality scores across individual areas/forests of the Region. Similarly, the Worst10% represents the 10</w:t>
      </w:r>
      <w:r w:rsidR="00F64EC3" w:rsidRPr="00A813CF">
        <w:rPr>
          <w:rFonts w:ascii="Arial" w:hAnsi="Arial" w:cs="Arial"/>
          <w:szCs w:val="20"/>
        </w:rPr>
        <w:t xml:space="preserve"> per cent</w:t>
      </w:r>
      <w:r w:rsidR="006562EB" w:rsidRPr="00A813CF">
        <w:rPr>
          <w:rFonts w:ascii="Arial" w:hAnsi="Arial" w:cs="Arial"/>
          <w:szCs w:val="20"/>
        </w:rPr>
        <w:t xml:space="preserve"> score on the same distribution. ‘Most’ represents the modal </w:t>
      </w:r>
      <w:r w:rsidR="00067898" w:rsidRPr="00A813CF">
        <w:rPr>
          <w:rFonts w:ascii="Arial" w:hAnsi="Arial" w:cs="Arial"/>
          <w:szCs w:val="20"/>
        </w:rPr>
        <w:t>(most frequently occurring)</w:t>
      </w:r>
      <w:r w:rsidR="00AB669F" w:rsidRPr="00A813CF">
        <w:rPr>
          <w:rFonts w:ascii="Arial" w:hAnsi="Arial" w:cs="Arial"/>
          <w:szCs w:val="20"/>
        </w:rPr>
        <w:t xml:space="preserve"> grade</w:t>
      </w:r>
      <w:r w:rsidR="00067898" w:rsidRPr="00A813CF">
        <w:rPr>
          <w:rFonts w:ascii="Arial" w:hAnsi="Arial" w:cs="Arial"/>
          <w:szCs w:val="20"/>
        </w:rPr>
        <w:t xml:space="preserve"> </w:t>
      </w:r>
      <w:r w:rsidR="00AB669F" w:rsidRPr="00A813CF">
        <w:rPr>
          <w:rFonts w:ascii="Arial" w:hAnsi="Arial" w:cs="Arial"/>
          <w:szCs w:val="20"/>
        </w:rPr>
        <w:t>(adding the number of votes for scores within each grade)</w:t>
      </w:r>
      <w:r w:rsidR="00067898" w:rsidRPr="00A813CF">
        <w:rPr>
          <w:rFonts w:ascii="Arial" w:hAnsi="Arial" w:cs="Arial"/>
          <w:szCs w:val="20"/>
        </w:rPr>
        <w:t xml:space="preserve"> </w:t>
      </w:r>
      <w:r w:rsidR="006562EB" w:rsidRPr="00A813CF">
        <w:rPr>
          <w:rFonts w:ascii="Arial" w:hAnsi="Arial" w:cs="Arial"/>
          <w:szCs w:val="20"/>
        </w:rPr>
        <w:t>of the full distribution</w:t>
      </w:r>
      <w:r w:rsidR="00BF2B77" w:rsidRPr="00A813CF">
        <w:rPr>
          <w:rFonts w:ascii="Arial" w:hAnsi="Arial" w:cs="Arial"/>
          <w:szCs w:val="20"/>
        </w:rPr>
        <w:t xml:space="preserve"> (i.e. including the Best 10% and the Worst 10%</w:t>
      </w:r>
      <w:r w:rsidR="00053B42" w:rsidRPr="00A813CF">
        <w:rPr>
          <w:rFonts w:ascii="Arial" w:hAnsi="Arial" w:cs="Arial"/>
          <w:szCs w:val="20"/>
        </w:rPr>
        <w:t xml:space="preserve"> but leaving out the absolute best or worst outlying examples</w:t>
      </w:r>
      <w:r w:rsidR="00BF2B77" w:rsidRPr="00A813CF">
        <w:rPr>
          <w:rFonts w:ascii="Arial" w:hAnsi="Arial" w:cs="Arial"/>
          <w:szCs w:val="20"/>
        </w:rPr>
        <w:t>)</w:t>
      </w:r>
      <w:r w:rsidR="006562EB" w:rsidRPr="00A813CF">
        <w:rPr>
          <w:rFonts w:ascii="Arial" w:hAnsi="Arial" w:cs="Arial"/>
          <w:szCs w:val="20"/>
        </w:rPr>
        <w:t xml:space="preserve">. </w:t>
      </w:r>
    </w:p>
    <w:p w14:paraId="0C0675FD" w14:textId="77777777" w:rsidR="00E71A25" w:rsidRPr="00A813CF" w:rsidRDefault="00E71A25" w:rsidP="007279BD">
      <w:pPr>
        <w:rPr>
          <w:rFonts w:ascii="Arial" w:hAnsi="Arial" w:cs="Arial"/>
          <w:szCs w:val="20"/>
        </w:rPr>
      </w:pPr>
    </w:p>
    <w:p w14:paraId="6EE91B50" w14:textId="77777777" w:rsidR="00E71A25" w:rsidRPr="00A813CF" w:rsidRDefault="00E71A25" w:rsidP="009E2C86">
      <w:pPr>
        <w:keepNext/>
        <w:rPr>
          <w:rFonts w:ascii="Arial" w:hAnsi="Arial" w:cs="Arial"/>
        </w:rPr>
      </w:pPr>
      <w:r w:rsidRPr="00A813CF">
        <w:rPr>
          <w:rFonts w:ascii="Arial" w:hAnsi="Arial" w:cs="Arial"/>
          <w:noProof/>
          <w:szCs w:val="20"/>
          <w:lang w:eastAsia="en-AU"/>
        </w:rPr>
        <w:drawing>
          <wp:inline distT="0" distB="0" distL="0" distR="0" wp14:anchorId="7DF71AFC" wp14:editId="58C0406F">
            <wp:extent cx="2948940" cy="1594485"/>
            <wp:effectExtent l="0" t="0" r="3810" b="5715"/>
            <wp:docPr id="8" name="Picture 7" descr="A simple bell curve graph indicating distribution of the  worst 10%, Most and Best 10% of assessed components." title="Figure 1 Distribution of worst10% Most and Best 10% of assessed components">
              <a:extLst xmlns:a="http://schemas.openxmlformats.org/drawingml/2006/main">
                <a:ext uri="{FF2B5EF4-FFF2-40B4-BE49-F238E27FC236}">
                  <a16:creationId xmlns:a16="http://schemas.microsoft.com/office/drawing/2014/main" xmlns:w16se="http://schemas.microsoft.com/office/word/2015/wordml/symex" xmlns:w="http://schemas.openxmlformats.org/wordprocessingml/2006/main" xmlns:w10="urn:schemas-microsoft-com:office:word" xmlns:v="urn:schemas-microsoft-com:vml" xmlns:o="urn:schemas-microsoft-com:office:office" xmlns:cx1="http://schemas.microsoft.com/office/drawing/2015/9/8/chartex" xmlns:cx="http://schemas.microsoft.com/office/drawing/2014/chartex" xmlns="" id="{DDA54533-9CF3-044E-A411-51D746AFEE3B}"/>
                </a:ext>
              </a:extLst>
            </wp:docPr>
            <wp:cNvGraphicFramePr/>
            <a:graphic xmlns:a="http://schemas.openxmlformats.org/drawingml/2006/main">
              <a:graphicData uri="http://schemas.openxmlformats.org/drawingml/2006/picture">
                <pic:pic xmlns:pic="http://schemas.openxmlformats.org/drawingml/2006/picture">
                  <pic:nvPicPr>
                    <pic:cNvPr id="8" name="Picture 7">
                      <a:extLst>
                        <a:ext uri="{FF2B5EF4-FFF2-40B4-BE49-F238E27FC236}">
                          <a16:creationId xmlns:a16="http://schemas.microsoft.com/office/drawing/2014/main" xmlns:w16se="http://schemas.microsoft.com/office/word/2015/wordml/symex" xmlns:w="http://schemas.openxmlformats.org/wordprocessingml/2006/main" xmlns:w10="urn:schemas-microsoft-com:office:word" xmlns:v="urn:schemas-microsoft-com:vml" xmlns:o="urn:schemas-microsoft-com:office:office" xmlns:cx1="http://schemas.microsoft.com/office/drawing/2015/9/8/chartex" xmlns:cx="http://schemas.microsoft.com/office/drawing/2014/chartex" xmlns="" id="{DDA54533-9CF3-044E-A411-51D746AFEE3B}"/>
                        </a:ext>
                      </a:extLst>
                    </pic:cNvPr>
                    <pic:cNvPicPr/>
                  </pic:nvPicPr>
                  <pic:blipFill>
                    <a:blip r:embed="rId45" cstate="print">
                      <a:extLst>
                        <a:ext uri="{28A0092B-C50C-407E-A947-70E740481C1C}">
                          <a14:useLocalDpi xmlns:a14="http://schemas.microsoft.com/office/drawing/2010/main" val="0"/>
                        </a:ext>
                      </a:extLst>
                    </a:blip>
                    <a:stretch>
                      <a:fillRect/>
                    </a:stretch>
                  </pic:blipFill>
                  <pic:spPr>
                    <a:xfrm>
                      <a:off x="0" y="0"/>
                      <a:ext cx="2948940" cy="1594485"/>
                    </a:xfrm>
                    <a:prstGeom prst="rect">
                      <a:avLst/>
                    </a:prstGeom>
                  </pic:spPr>
                </pic:pic>
              </a:graphicData>
            </a:graphic>
          </wp:inline>
        </w:drawing>
      </w:r>
    </w:p>
    <w:p w14:paraId="7FC9B2EF" w14:textId="02C6371D" w:rsidR="00E71A25" w:rsidRPr="00A813CF" w:rsidRDefault="00E71A25" w:rsidP="00477D2F">
      <w:pPr>
        <w:pStyle w:val="Caption"/>
        <w:rPr>
          <w:rFonts w:ascii="Arial" w:hAnsi="Arial" w:cs="Arial"/>
          <w:szCs w:val="20"/>
        </w:rPr>
      </w:pPr>
      <w:bookmarkStart w:id="17" w:name="_Ref515961571"/>
      <w:r w:rsidRPr="00A813CF">
        <w:rPr>
          <w:rFonts w:ascii="Arial" w:hAnsi="Arial" w:cs="Arial"/>
        </w:rPr>
        <w:t xml:space="preserve">Figure </w:t>
      </w:r>
      <w:r w:rsidR="00CE161F" w:rsidRPr="00A813CF">
        <w:rPr>
          <w:rFonts w:ascii="Arial" w:hAnsi="Arial" w:cs="Arial"/>
        </w:rPr>
        <w:fldChar w:fldCharType="begin"/>
      </w:r>
      <w:r w:rsidR="00CE161F" w:rsidRPr="00A813CF">
        <w:rPr>
          <w:rFonts w:ascii="Arial" w:hAnsi="Arial" w:cs="Arial"/>
        </w:rPr>
        <w:instrText xml:space="preserve"> SEQ Figure \* ARABIC </w:instrText>
      </w:r>
      <w:r w:rsidR="00CE161F" w:rsidRPr="00A813CF">
        <w:rPr>
          <w:rFonts w:ascii="Arial" w:hAnsi="Arial" w:cs="Arial"/>
        </w:rPr>
        <w:fldChar w:fldCharType="separate"/>
      </w:r>
      <w:r w:rsidR="00FE2655">
        <w:rPr>
          <w:rFonts w:ascii="Arial" w:hAnsi="Arial" w:cs="Arial"/>
          <w:noProof/>
        </w:rPr>
        <w:t>1</w:t>
      </w:r>
      <w:r w:rsidR="00CE161F" w:rsidRPr="00A813CF">
        <w:rPr>
          <w:rFonts w:ascii="Arial" w:hAnsi="Arial" w:cs="Arial"/>
          <w:noProof/>
        </w:rPr>
        <w:fldChar w:fldCharType="end"/>
      </w:r>
      <w:bookmarkEnd w:id="17"/>
      <w:r w:rsidRPr="00A813CF">
        <w:rPr>
          <w:rFonts w:ascii="Arial" w:hAnsi="Arial" w:cs="Arial"/>
        </w:rPr>
        <w:t xml:space="preserve"> Distribution of </w:t>
      </w:r>
      <w:r w:rsidR="00D64F55" w:rsidRPr="00A813CF">
        <w:rPr>
          <w:rFonts w:ascii="Arial" w:hAnsi="Arial" w:cs="Arial"/>
        </w:rPr>
        <w:t>W</w:t>
      </w:r>
      <w:r w:rsidRPr="00A813CF">
        <w:rPr>
          <w:rFonts w:ascii="Arial" w:hAnsi="Arial" w:cs="Arial"/>
        </w:rPr>
        <w:t xml:space="preserve">orst10%, </w:t>
      </w:r>
      <w:r w:rsidR="00D64F55" w:rsidRPr="00A813CF">
        <w:rPr>
          <w:rFonts w:ascii="Arial" w:hAnsi="Arial" w:cs="Arial"/>
        </w:rPr>
        <w:t>M</w:t>
      </w:r>
      <w:r w:rsidRPr="00A813CF">
        <w:rPr>
          <w:rFonts w:ascii="Arial" w:hAnsi="Arial" w:cs="Arial"/>
        </w:rPr>
        <w:t xml:space="preserve">ost and </w:t>
      </w:r>
      <w:r w:rsidR="00D64F55" w:rsidRPr="00A813CF">
        <w:rPr>
          <w:rFonts w:ascii="Arial" w:hAnsi="Arial" w:cs="Arial"/>
        </w:rPr>
        <w:t>B</w:t>
      </w:r>
      <w:r w:rsidRPr="00A813CF">
        <w:rPr>
          <w:rFonts w:ascii="Arial" w:hAnsi="Arial" w:cs="Arial"/>
        </w:rPr>
        <w:t>est10% of assessed components.</w:t>
      </w:r>
    </w:p>
    <w:p w14:paraId="77E28A29" w14:textId="35970547" w:rsidR="006562EB" w:rsidRPr="00A813CF" w:rsidRDefault="006562EB" w:rsidP="007279BD">
      <w:pPr>
        <w:rPr>
          <w:rFonts w:ascii="Arial" w:hAnsi="Arial" w:cs="Arial"/>
          <w:szCs w:val="20"/>
        </w:rPr>
      </w:pPr>
      <w:r w:rsidRPr="00A813CF">
        <w:rPr>
          <w:rFonts w:ascii="Arial" w:hAnsi="Arial" w:cs="Arial"/>
          <w:szCs w:val="20"/>
        </w:rPr>
        <w:t xml:space="preserve">The </w:t>
      </w:r>
      <w:r w:rsidR="000D0B6F" w:rsidRPr="00A813CF">
        <w:rPr>
          <w:rFonts w:ascii="Arial" w:hAnsi="Arial" w:cs="Arial"/>
          <w:szCs w:val="20"/>
        </w:rPr>
        <w:t>metric</w:t>
      </w:r>
      <w:r w:rsidRPr="00A813CF">
        <w:rPr>
          <w:rFonts w:ascii="Arial" w:hAnsi="Arial" w:cs="Arial"/>
          <w:szCs w:val="20"/>
        </w:rPr>
        <w:t xml:space="preserve">s therefore comprised these reporting quantities: ‘Most places’, ‘Worst 10% places’ and ‘Best 10% places’ for </w:t>
      </w:r>
      <w:r w:rsidR="007F4263" w:rsidRPr="00A813CF">
        <w:rPr>
          <w:rFonts w:ascii="Arial" w:hAnsi="Arial" w:cs="Arial"/>
          <w:szCs w:val="20"/>
        </w:rPr>
        <w:t>c</w:t>
      </w:r>
      <w:r w:rsidRPr="00A813CF">
        <w:rPr>
          <w:rFonts w:ascii="Arial" w:hAnsi="Arial" w:cs="Arial"/>
          <w:szCs w:val="20"/>
        </w:rPr>
        <w:t xml:space="preserve">ondition.  For </w:t>
      </w:r>
      <w:r w:rsidR="007F4263" w:rsidRPr="00A813CF">
        <w:rPr>
          <w:rFonts w:ascii="Arial" w:hAnsi="Arial" w:cs="Arial"/>
          <w:szCs w:val="20"/>
        </w:rPr>
        <w:t>t</w:t>
      </w:r>
      <w:r w:rsidRPr="00A813CF">
        <w:rPr>
          <w:rFonts w:ascii="Arial" w:hAnsi="Arial" w:cs="Arial"/>
          <w:szCs w:val="20"/>
        </w:rPr>
        <w:t>rend, the</w:t>
      </w:r>
      <w:r w:rsidR="002E3650" w:rsidRPr="00A813CF">
        <w:rPr>
          <w:rFonts w:ascii="Arial" w:hAnsi="Arial" w:cs="Arial"/>
          <w:szCs w:val="20"/>
        </w:rPr>
        <w:t xml:space="preserve"> result could be one of four categories:</w:t>
      </w:r>
      <w:r w:rsidR="0081759A" w:rsidRPr="00A813CF">
        <w:rPr>
          <w:rFonts w:ascii="Arial" w:hAnsi="Arial" w:cs="Arial"/>
          <w:szCs w:val="20"/>
        </w:rPr>
        <w:t xml:space="preserve"> </w:t>
      </w:r>
      <w:r w:rsidR="005C2B2E" w:rsidRPr="00A813CF">
        <w:rPr>
          <w:rFonts w:ascii="Arial" w:hAnsi="Arial" w:cs="Arial"/>
          <w:szCs w:val="20"/>
        </w:rPr>
        <w:t>Improved</w:t>
      </w:r>
      <w:r w:rsidRPr="00A813CF">
        <w:rPr>
          <w:rFonts w:ascii="Arial" w:hAnsi="Arial" w:cs="Arial"/>
          <w:szCs w:val="20"/>
        </w:rPr>
        <w:t>, Stable, Deteriorat</w:t>
      </w:r>
      <w:r w:rsidR="005C2B2E" w:rsidRPr="00A813CF">
        <w:rPr>
          <w:rFonts w:ascii="Arial" w:hAnsi="Arial" w:cs="Arial"/>
          <w:szCs w:val="20"/>
        </w:rPr>
        <w:t>ed</w:t>
      </w:r>
      <w:r w:rsidRPr="00A813CF">
        <w:rPr>
          <w:rFonts w:ascii="Arial" w:hAnsi="Arial" w:cs="Arial"/>
          <w:szCs w:val="20"/>
        </w:rPr>
        <w:t xml:space="preserve">, </w:t>
      </w:r>
      <w:r w:rsidR="005C2B2E" w:rsidRPr="00A813CF">
        <w:rPr>
          <w:rFonts w:ascii="Arial" w:hAnsi="Arial" w:cs="Arial"/>
          <w:szCs w:val="20"/>
        </w:rPr>
        <w:t xml:space="preserve">or no clear trend </w:t>
      </w:r>
      <w:r w:rsidRPr="00A813CF">
        <w:rPr>
          <w:rFonts w:ascii="Arial" w:hAnsi="Arial" w:cs="Arial"/>
          <w:szCs w:val="20"/>
        </w:rPr>
        <w:t>estimated as changes that have occurred over the last five years (since the 20</w:t>
      </w:r>
      <w:r w:rsidR="005F2E6A" w:rsidRPr="00A813CF">
        <w:rPr>
          <w:rFonts w:ascii="Arial" w:hAnsi="Arial" w:cs="Arial"/>
          <w:szCs w:val="20"/>
        </w:rPr>
        <w:t>14</w:t>
      </w:r>
      <w:r w:rsidRPr="00A813CF">
        <w:rPr>
          <w:rFonts w:ascii="Arial" w:hAnsi="Arial" w:cs="Arial"/>
          <w:szCs w:val="20"/>
        </w:rPr>
        <w:t xml:space="preserve"> Outlook Report). </w:t>
      </w:r>
      <w:r w:rsidR="000D76A8" w:rsidRPr="00A813CF">
        <w:rPr>
          <w:rFonts w:ascii="Arial" w:hAnsi="Arial" w:cs="Arial"/>
          <w:szCs w:val="20"/>
        </w:rPr>
        <w:t>For grades and trends associated with the Most score, e</w:t>
      </w:r>
      <w:r w:rsidRPr="00A813CF">
        <w:rPr>
          <w:rFonts w:ascii="Arial" w:hAnsi="Arial" w:cs="Arial"/>
          <w:szCs w:val="20"/>
        </w:rPr>
        <w:t xml:space="preserve">xperts were </w:t>
      </w:r>
      <w:r w:rsidR="000D76A8" w:rsidRPr="00A813CF">
        <w:rPr>
          <w:rFonts w:ascii="Arial" w:hAnsi="Arial" w:cs="Arial"/>
          <w:szCs w:val="20"/>
        </w:rPr>
        <w:t xml:space="preserve">asked </w:t>
      </w:r>
      <w:r w:rsidRPr="00A813CF">
        <w:rPr>
          <w:rFonts w:ascii="Arial" w:hAnsi="Arial" w:cs="Arial"/>
          <w:szCs w:val="20"/>
        </w:rPr>
        <w:t>to apply their judgement at the scale of the whole Region, and not be overly influenced by small areas of very good or very bad condition, or small areas where changes are very great, but always relative to the historic</w:t>
      </w:r>
      <w:r w:rsidR="007F4263" w:rsidRPr="00A813CF">
        <w:rPr>
          <w:rFonts w:ascii="Arial" w:hAnsi="Arial" w:cs="Arial"/>
          <w:szCs w:val="20"/>
        </w:rPr>
        <w:t>al</w:t>
      </w:r>
      <w:r w:rsidRPr="00A813CF">
        <w:rPr>
          <w:rFonts w:ascii="Arial" w:hAnsi="Arial" w:cs="Arial"/>
          <w:szCs w:val="20"/>
        </w:rPr>
        <w:t xml:space="preserve"> or potential spatial distribution of the component being assessed. So</w:t>
      </w:r>
      <w:r w:rsidR="007F4263" w:rsidRPr="00A813CF">
        <w:rPr>
          <w:rFonts w:ascii="Arial" w:hAnsi="Arial" w:cs="Arial"/>
          <w:szCs w:val="20"/>
        </w:rPr>
        <w:t>,</w:t>
      </w:r>
      <w:r w:rsidRPr="00A813CF">
        <w:rPr>
          <w:rFonts w:ascii="Arial" w:hAnsi="Arial" w:cs="Arial"/>
          <w:szCs w:val="20"/>
        </w:rPr>
        <w:t xml:space="preserve"> for example, if one habitat type (say </w:t>
      </w:r>
      <w:r w:rsidRPr="00A813CF">
        <w:rPr>
          <w:rFonts w:ascii="Arial" w:hAnsi="Arial" w:cs="Arial"/>
          <w:i/>
          <w:szCs w:val="20"/>
        </w:rPr>
        <w:t xml:space="preserve">Halimeda </w:t>
      </w:r>
      <w:r w:rsidRPr="00A813CF">
        <w:rPr>
          <w:rFonts w:ascii="Arial" w:hAnsi="Arial" w:cs="Arial"/>
          <w:szCs w:val="20"/>
        </w:rPr>
        <w:t>beds) only occurs in a proportion of the Region, then the assessment of condition and trend applies to the area occupied (either presently, historically, or potentially), to avoid an area-bias that would otherwise apply to small but important habitat types.</w:t>
      </w:r>
    </w:p>
    <w:p w14:paraId="13CA1F56" w14:textId="77777777" w:rsidR="00E349E6" w:rsidRPr="00A813CF" w:rsidRDefault="00E349E6" w:rsidP="007279BD">
      <w:pPr>
        <w:rPr>
          <w:rFonts w:ascii="Arial" w:hAnsi="Arial" w:cs="Arial"/>
          <w:szCs w:val="20"/>
        </w:rPr>
      </w:pPr>
    </w:p>
    <w:p w14:paraId="48DB332A" w14:textId="606EE623" w:rsidR="006562EB" w:rsidRPr="00A813CF" w:rsidRDefault="006562EB" w:rsidP="007279BD">
      <w:pPr>
        <w:rPr>
          <w:rFonts w:ascii="Arial" w:hAnsi="Arial" w:cs="Arial"/>
          <w:szCs w:val="20"/>
        </w:rPr>
      </w:pPr>
      <w:r w:rsidRPr="00A813CF">
        <w:rPr>
          <w:rFonts w:ascii="Arial" w:hAnsi="Arial" w:cs="Arial"/>
          <w:szCs w:val="20"/>
        </w:rPr>
        <w:t>For species groups, the assignment of condition and trend in the worst</w:t>
      </w:r>
      <w:r w:rsidR="007F4263" w:rsidRPr="00A813CF">
        <w:rPr>
          <w:rFonts w:ascii="Arial" w:hAnsi="Arial" w:cs="Arial"/>
          <w:szCs w:val="20"/>
        </w:rPr>
        <w:t>–</w:t>
      </w:r>
      <w:r w:rsidRPr="00A813CF">
        <w:rPr>
          <w:rFonts w:ascii="Arial" w:hAnsi="Arial" w:cs="Arial"/>
          <w:szCs w:val="20"/>
        </w:rPr>
        <w:t xml:space="preserve">best </w:t>
      </w:r>
      <w:r w:rsidR="000D0B6F" w:rsidRPr="00A813CF">
        <w:rPr>
          <w:rFonts w:ascii="Arial" w:hAnsi="Arial" w:cs="Arial"/>
          <w:szCs w:val="20"/>
        </w:rPr>
        <w:t>metric</w:t>
      </w:r>
      <w:r w:rsidRPr="00A813CF">
        <w:rPr>
          <w:rFonts w:ascii="Arial" w:hAnsi="Arial" w:cs="Arial"/>
          <w:szCs w:val="20"/>
        </w:rPr>
        <w:t xml:space="preserve"> gradient was based on the number of species that constituted the condition quality—for example</w:t>
      </w:r>
      <w:r w:rsidR="007F4263" w:rsidRPr="00A813CF">
        <w:rPr>
          <w:rFonts w:ascii="Arial" w:hAnsi="Arial" w:cs="Arial"/>
          <w:szCs w:val="20"/>
        </w:rPr>
        <w:t>,</w:t>
      </w:r>
      <w:r w:rsidRPr="00A813CF">
        <w:rPr>
          <w:rFonts w:ascii="Arial" w:hAnsi="Arial" w:cs="Arial"/>
          <w:szCs w:val="20"/>
        </w:rPr>
        <w:t xml:space="preserve"> in the sharks and rays group, the condition score assigned to the Worst10% </w:t>
      </w:r>
      <w:r w:rsidR="000D0B6F" w:rsidRPr="00A813CF">
        <w:rPr>
          <w:rFonts w:ascii="Arial" w:hAnsi="Arial" w:cs="Arial"/>
          <w:szCs w:val="20"/>
        </w:rPr>
        <w:t>metric</w:t>
      </w:r>
      <w:r w:rsidRPr="00A813CF">
        <w:rPr>
          <w:rFonts w:ascii="Arial" w:hAnsi="Arial" w:cs="Arial"/>
          <w:szCs w:val="20"/>
        </w:rPr>
        <w:t xml:space="preserve"> represents the condition score assigned to 10</w:t>
      </w:r>
      <w:r w:rsidR="00F64EC3" w:rsidRPr="00A813CF">
        <w:rPr>
          <w:rFonts w:ascii="Arial" w:hAnsi="Arial" w:cs="Arial"/>
          <w:szCs w:val="20"/>
        </w:rPr>
        <w:t xml:space="preserve"> per cent</w:t>
      </w:r>
      <w:r w:rsidRPr="00A813CF">
        <w:rPr>
          <w:rFonts w:ascii="Arial" w:hAnsi="Arial" w:cs="Arial"/>
          <w:szCs w:val="20"/>
        </w:rPr>
        <w:t xml:space="preserve"> of the species considered to be in the worst condition. For crocodiles and dugongs (the only </w:t>
      </w:r>
      <w:r w:rsidRPr="00A813CF">
        <w:rPr>
          <w:rFonts w:ascii="Arial" w:hAnsi="Arial" w:cs="Arial"/>
          <w:szCs w:val="20"/>
        </w:rPr>
        <w:lastRenderedPageBreak/>
        <w:t>species-specific groups assessed in this workshop), the assessment of condition and trend applies spatially, to populations or subgroups of these animals.</w:t>
      </w:r>
    </w:p>
    <w:p w14:paraId="45C1E7EB" w14:textId="56EA8ED7" w:rsidR="00E349E6" w:rsidRPr="00A813CF" w:rsidRDefault="006562EB" w:rsidP="004054CC">
      <w:pPr>
        <w:pStyle w:val="Heading2"/>
        <w:rPr>
          <w:rFonts w:ascii="Arial" w:hAnsi="Arial" w:cs="Arial"/>
        </w:rPr>
      </w:pPr>
      <w:bookmarkStart w:id="18" w:name="_Toc535479370"/>
      <w:r w:rsidRPr="00A813CF">
        <w:rPr>
          <w:rFonts w:ascii="Arial" w:hAnsi="Arial" w:cs="Arial"/>
        </w:rPr>
        <w:t>Scoring and grading</w:t>
      </w:r>
      <w:bookmarkEnd w:id="18"/>
    </w:p>
    <w:p w14:paraId="60FCAD75" w14:textId="5122F947" w:rsidR="006562EB" w:rsidRPr="00A813CF" w:rsidRDefault="006562EB" w:rsidP="008B5376">
      <w:pPr>
        <w:pStyle w:val="Heading3"/>
        <w:rPr>
          <w:rFonts w:ascii="Arial" w:hAnsi="Arial"/>
        </w:rPr>
      </w:pPr>
      <w:bookmarkStart w:id="19" w:name="_Toc535479371"/>
      <w:r w:rsidRPr="00A813CF">
        <w:rPr>
          <w:rFonts w:ascii="Arial" w:hAnsi="Arial"/>
        </w:rPr>
        <w:t>Condition</w:t>
      </w:r>
      <w:bookmarkEnd w:id="19"/>
    </w:p>
    <w:p w14:paraId="58973B0B" w14:textId="3D4AFA03" w:rsidR="006562EB" w:rsidRPr="00A813CF" w:rsidRDefault="006562EB" w:rsidP="007279BD">
      <w:pPr>
        <w:rPr>
          <w:rFonts w:ascii="Arial" w:hAnsi="Arial" w:cs="Arial"/>
          <w:szCs w:val="20"/>
        </w:rPr>
      </w:pPr>
      <w:r w:rsidRPr="00A813CF">
        <w:rPr>
          <w:rFonts w:ascii="Arial" w:hAnsi="Arial" w:cs="Arial"/>
          <w:szCs w:val="20"/>
        </w:rPr>
        <w:t xml:space="preserve">At the workshop, scores were assigned (by </w:t>
      </w:r>
      <w:r w:rsidR="00011EC7" w:rsidRPr="00A813CF">
        <w:rPr>
          <w:rFonts w:ascii="Arial" w:hAnsi="Arial" w:cs="Arial"/>
          <w:szCs w:val="20"/>
        </w:rPr>
        <w:t xml:space="preserve">anonymous </w:t>
      </w:r>
      <w:r w:rsidRPr="00A813CF">
        <w:rPr>
          <w:rFonts w:ascii="Arial" w:hAnsi="Arial" w:cs="Arial"/>
          <w:szCs w:val="20"/>
        </w:rPr>
        <w:t xml:space="preserve">voting) to each </w:t>
      </w:r>
      <w:r w:rsidR="007F4263" w:rsidRPr="00A813CF">
        <w:rPr>
          <w:rFonts w:ascii="Arial" w:hAnsi="Arial" w:cs="Arial"/>
          <w:szCs w:val="20"/>
        </w:rPr>
        <w:t>i</w:t>
      </w:r>
      <w:r w:rsidRPr="00A813CF">
        <w:rPr>
          <w:rFonts w:ascii="Arial" w:hAnsi="Arial" w:cs="Arial"/>
          <w:szCs w:val="20"/>
        </w:rPr>
        <w:t xml:space="preserve">ndicator on a scale from 0 to 10, where 0 is consistent with the weakest level of performance or achievement of the grading criterion (Appendix 1), and 10 is the strongest or highest level of achievement. </w:t>
      </w:r>
      <w:r w:rsidR="00053B42" w:rsidRPr="00A813CF">
        <w:rPr>
          <w:rFonts w:ascii="Arial" w:hAnsi="Arial" w:cs="Arial"/>
          <w:szCs w:val="20"/>
        </w:rPr>
        <w:t>As in</w:t>
      </w:r>
      <w:r w:rsidR="00011EC7" w:rsidRPr="00A813CF">
        <w:rPr>
          <w:rFonts w:ascii="Arial" w:hAnsi="Arial" w:cs="Arial"/>
          <w:szCs w:val="20"/>
        </w:rPr>
        <w:t xml:space="preserve"> previous workshops</w:t>
      </w:r>
      <w:r w:rsidR="0039054E" w:rsidRPr="00A813CF">
        <w:rPr>
          <w:rFonts w:ascii="Arial" w:hAnsi="Arial" w:cs="Arial"/>
          <w:szCs w:val="20"/>
        </w:rPr>
        <w:t>,</w:t>
      </w:r>
      <w:r w:rsidR="00011EC7" w:rsidRPr="00A813CF">
        <w:rPr>
          <w:rFonts w:ascii="Arial" w:hAnsi="Arial" w:cs="Arial"/>
          <w:szCs w:val="20"/>
        </w:rPr>
        <w:t xml:space="preserve"> s</w:t>
      </w:r>
      <w:r w:rsidRPr="00A813CF">
        <w:rPr>
          <w:rFonts w:ascii="Arial" w:hAnsi="Arial" w:cs="Arial"/>
          <w:szCs w:val="20"/>
        </w:rPr>
        <w:t>cores of</w:t>
      </w:r>
      <w:r w:rsidR="00EA3B0B" w:rsidRPr="00A813CF">
        <w:rPr>
          <w:rFonts w:ascii="Arial" w:hAnsi="Arial" w:cs="Arial"/>
          <w:szCs w:val="20"/>
        </w:rPr>
        <w:t xml:space="preserve"> zero</w:t>
      </w:r>
      <w:r w:rsidRPr="00A813CF">
        <w:rPr>
          <w:rFonts w:ascii="Arial" w:hAnsi="Arial" w:cs="Arial"/>
          <w:szCs w:val="20"/>
        </w:rPr>
        <w:t xml:space="preserve"> </w:t>
      </w:r>
      <w:r w:rsidR="00053B42" w:rsidRPr="00A813CF">
        <w:rPr>
          <w:rFonts w:ascii="Arial" w:hAnsi="Arial" w:cs="Arial"/>
          <w:szCs w:val="20"/>
        </w:rPr>
        <w:t xml:space="preserve">needed to be </w:t>
      </w:r>
      <w:r w:rsidRPr="00A813CF">
        <w:rPr>
          <w:rFonts w:ascii="Arial" w:hAnsi="Arial" w:cs="Arial"/>
          <w:szCs w:val="20"/>
        </w:rPr>
        <w:t>recorded manually and inserted later into the workshop scoring record, because of a limitation in the Turning Point equipment (a zero score could not be recorded by the Turning Point hardware used here for anonymous voting because of a limit on numbers available for scoring).</w:t>
      </w:r>
      <w:r w:rsidR="00011EC7" w:rsidRPr="00A813CF">
        <w:rPr>
          <w:rFonts w:ascii="Arial" w:hAnsi="Arial" w:cs="Arial"/>
          <w:szCs w:val="20"/>
        </w:rPr>
        <w:t xml:space="preserve"> </w:t>
      </w:r>
      <w:r w:rsidR="00A95CC5" w:rsidRPr="00A813CF">
        <w:rPr>
          <w:rFonts w:ascii="Arial" w:hAnsi="Arial" w:cs="Arial"/>
          <w:szCs w:val="20"/>
        </w:rPr>
        <w:t>Participants were instructed to use zero in only extreme circumstances, for example, where a species has become extinct or the value being assessed is no longer present.</w:t>
      </w:r>
      <w:r w:rsidR="00011EC7" w:rsidRPr="00A813CF">
        <w:rPr>
          <w:rFonts w:ascii="Arial" w:hAnsi="Arial" w:cs="Arial"/>
          <w:szCs w:val="20"/>
        </w:rPr>
        <w:t xml:space="preserve">  </w:t>
      </w:r>
      <w:r w:rsidR="00053B42" w:rsidRPr="00A813CF">
        <w:rPr>
          <w:rFonts w:ascii="Arial" w:hAnsi="Arial" w:cs="Arial"/>
          <w:szCs w:val="20"/>
        </w:rPr>
        <w:t>There were no zero scores recorded in the workshop.</w:t>
      </w:r>
    </w:p>
    <w:p w14:paraId="3DB24531" w14:textId="77777777" w:rsidR="00E349E6" w:rsidRPr="00A813CF" w:rsidRDefault="00E349E6" w:rsidP="007279BD">
      <w:pPr>
        <w:rPr>
          <w:rFonts w:ascii="Arial" w:hAnsi="Arial" w:cs="Arial"/>
          <w:szCs w:val="20"/>
        </w:rPr>
      </w:pPr>
    </w:p>
    <w:p w14:paraId="3CC0F129" w14:textId="08C9AC62" w:rsidR="006562EB" w:rsidRPr="00A813CF" w:rsidRDefault="006562EB" w:rsidP="007279BD">
      <w:pPr>
        <w:rPr>
          <w:rFonts w:ascii="Arial" w:hAnsi="Arial" w:cs="Arial"/>
          <w:szCs w:val="20"/>
        </w:rPr>
      </w:pPr>
      <w:r w:rsidRPr="00A813CF">
        <w:rPr>
          <w:rFonts w:ascii="Arial" w:hAnsi="Arial" w:cs="Arial"/>
          <w:szCs w:val="20"/>
        </w:rPr>
        <w:t xml:space="preserve">The grades are coarse levels of condition performance/achievement used for reporting purposes at the </w:t>
      </w:r>
      <w:r w:rsidR="007F4263" w:rsidRPr="00A813CF">
        <w:rPr>
          <w:rFonts w:ascii="Arial" w:hAnsi="Arial" w:cs="Arial"/>
          <w:szCs w:val="20"/>
        </w:rPr>
        <w:t>i</w:t>
      </w:r>
      <w:r w:rsidRPr="00A813CF">
        <w:rPr>
          <w:rFonts w:ascii="Arial" w:hAnsi="Arial" w:cs="Arial"/>
          <w:szCs w:val="20"/>
        </w:rPr>
        <w:t xml:space="preserve">ndicator level: Very Poor, Poor, Good, and Very Good. These were used in navigating towards a consensus score, constructed within the linear scale of </w:t>
      </w:r>
      <w:r w:rsidR="0039054E" w:rsidRPr="00A813CF">
        <w:rPr>
          <w:rFonts w:ascii="Arial" w:hAnsi="Arial" w:cs="Arial"/>
          <w:szCs w:val="20"/>
        </w:rPr>
        <w:t>&gt;0</w:t>
      </w:r>
      <w:r w:rsidR="005C2B2E" w:rsidRPr="00A813CF">
        <w:rPr>
          <w:rFonts w:ascii="Arial" w:hAnsi="Arial" w:cs="Arial"/>
          <w:szCs w:val="20"/>
        </w:rPr>
        <w:t xml:space="preserve"> </w:t>
      </w:r>
      <w:r w:rsidRPr="00A813CF">
        <w:rPr>
          <w:rFonts w:ascii="Arial" w:hAnsi="Arial" w:cs="Arial"/>
          <w:szCs w:val="20"/>
        </w:rPr>
        <w:t xml:space="preserve">to 10 using thresholds of 2.5, 5, and 7.5 for the </w:t>
      </w:r>
      <w:r w:rsidR="007F4263" w:rsidRPr="00A813CF">
        <w:rPr>
          <w:rFonts w:ascii="Arial" w:hAnsi="Arial" w:cs="Arial"/>
          <w:szCs w:val="20"/>
        </w:rPr>
        <w:t xml:space="preserve">four </w:t>
      </w:r>
      <w:r w:rsidRPr="00A813CF">
        <w:rPr>
          <w:rFonts w:ascii="Arial" w:hAnsi="Arial" w:cs="Arial"/>
          <w:szCs w:val="20"/>
        </w:rPr>
        <w:t xml:space="preserve">categories of condition. </w:t>
      </w:r>
    </w:p>
    <w:p w14:paraId="4E306F09" w14:textId="77777777" w:rsidR="00E349E6" w:rsidRPr="00A813CF" w:rsidRDefault="00E349E6" w:rsidP="007279BD">
      <w:pPr>
        <w:rPr>
          <w:rFonts w:ascii="Arial" w:hAnsi="Arial" w:cs="Arial"/>
          <w:szCs w:val="20"/>
        </w:rPr>
      </w:pPr>
    </w:p>
    <w:p w14:paraId="50F07567" w14:textId="71985694" w:rsidR="009A1165" w:rsidRPr="00A813CF" w:rsidRDefault="006562EB" w:rsidP="007279BD">
      <w:pPr>
        <w:rPr>
          <w:rFonts w:ascii="Arial" w:hAnsi="Arial" w:cs="Arial"/>
          <w:szCs w:val="20"/>
        </w:rPr>
      </w:pPr>
      <w:r w:rsidRPr="00A813CF">
        <w:rPr>
          <w:rFonts w:ascii="Arial" w:hAnsi="Arial" w:cs="Arial"/>
          <w:szCs w:val="20"/>
        </w:rPr>
        <w:t xml:space="preserve">The voting system employed in this workshop used only whole integers, and at each of the specific thresholds, an integer score at the threshold is assigned to the </w:t>
      </w:r>
      <w:r w:rsidR="0039054E" w:rsidRPr="00A813CF">
        <w:rPr>
          <w:rFonts w:ascii="Arial" w:hAnsi="Arial" w:cs="Arial"/>
          <w:szCs w:val="20"/>
        </w:rPr>
        <w:t xml:space="preserve">lower </w:t>
      </w:r>
      <w:r w:rsidRPr="00A813CF">
        <w:rPr>
          <w:rFonts w:ascii="Arial" w:hAnsi="Arial" w:cs="Arial"/>
          <w:szCs w:val="20"/>
        </w:rPr>
        <w:t xml:space="preserve">grade (Figure 2). Scores of 5 were therefore assigned to Poor. </w:t>
      </w:r>
      <w:r w:rsidR="0039054E" w:rsidRPr="00A813CF">
        <w:rPr>
          <w:rFonts w:ascii="Arial" w:hAnsi="Arial" w:cs="Arial"/>
          <w:szCs w:val="20"/>
        </w:rPr>
        <w:t>If a score of zero was recorded it would fall below the Very Poor grade and</w:t>
      </w:r>
      <w:r w:rsidR="00146A95" w:rsidRPr="00A813CF">
        <w:rPr>
          <w:rFonts w:ascii="Arial" w:hAnsi="Arial" w:cs="Arial"/>
          <w:szCs w:val="20"/>
        </w:rPr>
        <w:t>, if it was the consensus, further consideration of how it is represented in Outlook Reports would be needed</w:t>
      </w:r>
      <w:r w:rsidR="0039054E" w:rsidRPr="00A813CF">
        <w:rPr>
          <w:rFonts w:ascii="Arial" w:hAnsi="Arial" w:cs="Arial"/>
          <w:szCs w:val="20"/>
        </w:rPr>
        <w:t>.</w:t>
      </w:r>
      <w:r w:rsidR="00664A67" w:rsidRPr="00A813CF">
        <w:rPr>
          <w:rFonts w:ascii="Arial" w:hAnsi="Arial" w:cs="Arial"/>
          <w:szCs w:val="20"/>
        </w:rPr>
        <w:t xml:space="preserve"> </w:t>
      </w:r>
      <w:r w:rsidR="000D0B6F" w:rsidRPr="00A813CF">
        <w:rPr>
          <w:rFonts w:ascii="Arial" w:hAnsi="Arial" w:cs="Arial"/>
          <w:szCs w:val="20"/>
        </w:rPr>
        <w:t xml:space="preserve"> </w:t>
      </w:r>
      <w:r w:rsidR="00A95CC5" w:rsidRPr="00A813CF">
        <w:rPr>
          <w:rFonts w:ascii="Arial" w:hAnsi="Arial" w:cs="Arial"/>
          <w:szCs w:val="20"/>
        </w:rPr>
        <w:t>Figure 2 was refined after the 2014 Outlook Report to more clearly show the break points between condition class scores</w:t>
      </w:r>
      <w:r w:rsidR="001F7113" w:rsidRPr="00A813CF">
        <w:rPr>
          <w:rFonts w:ascii="Arial" w:hAnsi="Arial" w:cs="Arial"/>
          <w:szCs w:val="20"/>
        </w:rPr>
        <w:t xml:space="preserve"> (at</w:t>
      </w:r>
      <w:r w:rsidR="00A95CC5" w:rsidRPr="00A813CF">
        <w:rPr>
          <w:rFonts w:ascii="Arial" w:hAnsi="Arial" w:cs="Arial"/>
          <w:szCs w:val="20"/>
        </w:rPr>
        <w:t xml:space="preserve"> 2.5, 5, 7.5</w:t>
      </w:r>
      <w:r w:rsidR="001F7113" w:rsidRPr="00A813CF">
        <w:rPr>
          <w:rFonts w:ascii="Arial" w:hAnsi="Arial" w:cs="Arial"/>
          <w:szCs w:val="20"/>
        </w:rPr>
        <w:t>, and 10)</w:t>
      </w:r>
      <w:r w:rsidR="00053B42" w:rsidRPr="00A813CF">
        <w:rPr>
          <w:rFonts w:ascii="Arial" w:hAnsi="Arial" w:cs="Arial"/>
          <w:szCs w:val="20"/>
        </w:rPr>
        <w:t xml:space="preserve"> and adopt consistent colours throughout</w:t>
      </w:r>
      <w:r w:rsidR="00E71A25" w:rsidRPr="00A813CF">
        <w:rPr>
          <w:rFonts w:ascii="Arial" w:hAnsi="Arial" w:cs="Arial"/>
          <w:szCs w:val="20"/>
        </w:rPr>
        <w:t xml:space="preserve"> Outlook related documentation</w:t>
      </w:r>
      <w:r w:rsidR="001F7113" w:rsidRPr="00A813CF">
        <w:rPr>
          <w:rFonts w:ascii="Arial" w:hAnsi="Arial" w:cs="Arial"/>
          <w:szCs w:val="20"/>
        </w:rPr>
        <w:t>.</w:t>
      </w:r>
    </w:p>
    <w:p w14:paraId="0928CC12" w14:textId="7C3E6885" w:rsidR="006562EB" w:rsidRPr="00A813CF" w:rsidRDefault="00053B42" w:rsidP="009E2C86">
      <w:pPr>
        <w:rPr>
          <w:rFonts w:ascii="Arial" w:hAnsi="Arial" w:cs="Arial"/>
        </w:rPr>
      </w:pPr>
      <w:r w:rsidRPr="00A813CF">
        <w:rPr>
          <w:rFonts w:ascii="Arial" w:hAnsi="Arial" w:cs="Arial"/>
          <w:noProof/>
          <w:szCs w:val="20"/>
          <w:lang w:eastAsia="en-AU"/>
        </w:rPr>
        <w:drawing>
          <wp:inline distT="0" distB="0" distL="0" distR="0" wp14:anchorId="3E189739" wp14:editId="19F9342E">
            <wp:extent cx="5360670" cy="842645"/>
            <wp:effectExtent l="0" t="0" r="0" b="0"/>
            <wp:docPr id="12" name="Picture 5" descr="A coloured grading scale indicating very poor score in red of 2.5 and under. Poor score in orange 2.5 to 5. Goog score in yellow from 5 to 7.5. A very good score in green from 7.5 to 10" title="Figure 2 Scoring and grading scales for the consesus workshop"/>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 name="Picture 5"/>
                    <pic:cNvPicPr>
                      <a:picLocks noChangeAspect="1"/>
                    </pic:cNvPicPr>
                  </pic:nvPicPr>
                  <pic:blipFill>
                    <a:blip r:embed="rId46"/>
                    <a:stretch>
                      <a:fillRect/>
                    </a:stretch>
                  </pic:blipFill>
                  <pic:spPr>
                    <a:xfrm>
                      <a:off x="0" y="0"/>
                      <a:ext cx="5360670" cy="842645"/>
                    </a:xfrm>
                    <a:prstGeom prst="rect">
                      <a:avLst/>
                    </a:prstGeom>
                  </pic:spPr>
                </pic:pic>
              </a:graphicData>
            </a:graphic>
          </wp:inline>
        </w:drawing>
      </w:r>
    </w:p>
    <w:p w14:paraId="7D2979D8" w14:textId="5B3DD965" w:rsidR="006562EB" w:rsidRPr="00A813CF" w:rsidRDefault="006562EB" w:rsidP="00477D2F">
      <w:pPr>
        <w:pStyle w:val="Caption"/>
        <w:rPr>
          <w:rFonts w:ascii="Arial" w:hAnsi="Arial" w:cs="Arial"/>
        </w:rPr>
      </w:pPr>
      <w:r w:rsidRPr="00A813CF">
        <w:rPr>
          <w:rFonts w:ascii="Arial" w:hAnsi="Arial" w:cs="Arial"/>
        </w:rPr>
        <w:t xml:space="preserve">Figure </w:t>
      </w:r>
      <w:r w:rsidR="00CE161F" w:rsidRPr="00A813CF">
        <w:rPr>
          <w:rFonts w:ascii="Arial" w:hAnsi="Arial" w:cs="Arial"/>
        </w:rPr>
        <w:fldChar w:fldCharType="begin"/>
      </w:r>
      <w:r w:rsidR="00CE161F" w:rsidRPr="00A813CF">
        <w:rPr>
          <w:rFonts w:ascii="Arial" w:hAnsi="Arial" w:cs="Arial"/>
        </w:rPr>
        <w:instrText xml:space="preserve"> SEQ Figure \* ARABIC </w:instrText>
      </w:r>
      <w:r w:rsidR="00CE161F" w:rsidRPr="00A813CF">
        <w:rPr>
          <w:rFonts w:ascii="Arial" w:hAnsi="Arial" w:cs="Arial"/>
        </w:rPr>
        <w:fldChar w:fldCharType="separate"/>
      </w:r>
      <w:r w:rsidR="00FE2655">
        <w:rPr>
          <w:rFonts w:ascii="Arial" w:hAnsi="Arial" w:cs="Arial"/>
          <w:noProof/>
        </w:rPr>
        <w:t>2</w:t>
      </w:r>
      <w:r w:rsidR="00CE161F" w:rsidRPr="00A813CF">
        <w:rPr>
          <w:rFonts w:ascii="Arial" w:hAnsi="Arial" w:cs="Arial"/>
          <w:noProof/>
        </w:rPr>
        <w:fldChar w:fldCharType="end"/>
      </w:r>
      <w:r w:rsidRPr="00A813CF">
        <w:rPr>
          <w:rFonts w:ascii="Arial" w:hAnsi="Arial" w:cs="Arial"/>
        </w:rPr>
        <w:t xml:space="preserve"> Scoring and grading scales for the consensus workshop</w:t>
      </w:r>
    </w:p>
    <w:p w14:paraId="3B345339" w14:textId="549F7D85" w:rsidR="006562EB" w:rsidRPr="00A813CF" w:rsidRDefault="006562EB" w:rsidP="008B5376">
      <w:pPr>
        <w:pStyle w:val="Heading3"/>
        <w:rPr>
          <w:rFonts w:ascii="Arial" w:hAnsi="Arial"/>
        </w:rPr>
      </w:pPr>
      <w:bookmarkStart w:id="20" w:name="_Toc535479372"/>
      <w:r w:rsidRPr="00A813CF">
        <w:rPr>
          <w:rFonts w:ascii="Arial" w:hAnsi="Arial"/>
        </w:rPr>
        <w:t>Trend</w:t>
      </w:r>
      <w:bookmarkEnd w:id="20"/>
    </w:p>
    <w:p w14:paraId="61698001" w14:textId="013CA0CB" w:rsidR="00EC5119" w:rsidRPr="00A813CF" w:rsidRDefault="006562EB" w:rsidP="007279BD">
      <w:pPr>
        <w:rPr>
          <w:rFonts w:ascii="Arial" w:hAnsi="Arial" w:cs="Arial"/>
          <w:szCs w:val="20"/>
        </w:rPr>
      </w:pPr>
      <w:r w:rsidRPr="00A813CF">
        <w:rPr>
          <w:rFonts w:ascii="Arial" w:hAnsi="Arial" w:cs="Arial"/>
          <w:szCs w:val="20"/>
        </w:rPr>
        <w:t>Trends related to the immediately previous five-year period, notionally the interval between the 20</w:t>
      </w:r>
      <w:r w:rsidR="00EC5119" w:rsidRPr="00A813CF">
        <w:rPr>
          <w:rFonts w:ascii="Arial" w:hAnsi="Arial" w:cs="Arial"/>
          <w:szCs w:val="20"/>
        </w:rPr>
        <w:t>14</w:t>
      </w:r>
      <w:r w:rsidRPr="00A813CF">
        <w:rPr>
          <w:rFonts w:ascii="Arial" w:hAnsi="Arial" w:cs="Arial"/>
          <w:szCs w:val="20"/>
        </w:rPr>
        <w:t xml:space="preserve"> Outlook Report and the 201</w:t>
      </w:r>
      <w:r w:rsidR="00EC5119" w:rsidRPr="00A813CF">
        <w:rPr>
          <w:rFonts w:ascii="Arial" w:hAnsi="Arial" w:cs="Arial"/>
          <w:szCs w:val="20"/>
        </w:rPr>
        <w:t>9</w:t>
      </w:r>
      <w:r w:rsidRPr="00A813CF">
        <w:rPr>
          <w:rFonts w:ascii="Arial" w:hAnsi="Arial" w:cs="Arial"/>
          <w:szCs w:val="20"/>
        </w:rPr>
        <w:t xml:space="preserve"> Outlook Report. The trend in each component was assigned to Best10%, Most and Worst10% within the four grades that relate to condition quality: </w:t>
      </w:r>
      <w:r w:rsidR="002D15AE" w:rsidRPr="00A813CF">
        <w:rPr>
          <w:rFonts w:ascii="Arial" w:hAnsi="Arial" w:cs="Arial"/>
          <w:szCs w:val="20"/>
        </w:rPr>
        <w:t>Improved</w:t>
      </w:r>
      <w:r w:rsidRPr="00A813CF">
        <w:rPr>
          <w:rFonts w:ascii="Arial" w:hAnsi="Arial" w:cs="Arial"/>
          <w:szCs w:val="20"/>
        </w:rPr>
        <w:t>, Stable, Deteriorat</w:t>
      </w:r>
      <w:r w:rsidR="002D15AE" w:rsidRPr="00A813CF">
        <w:rPr>
          <w:rFonts w:ascii="Arial" w:hAnsi="Arial" w:cs="Arial"/>
          <w:szCs w:val="20"/>
        </w:rPr>
        <w:t>ed</w:t>
      </w:r>
      <w:r w:rsidRPr="00A813CF">
        <w:rPr>
          <w:rFonts w:ascii="Arial" w:hAnsi="Arial" w:cs="Arial"/>
          <w:szCs w:val="20"/>
        </w:rPr>
        <w:t>, or No Clear Trend (no data/information</w:t>
      </w:r>
      <w:r w:rsidR="00146A95" w:rsidRPr="00A813CF">
        <w:rPr>
          <w:rFonts w:ascii="Arial" w:hAnsi="Arial" w:cs="Arial"/>
          <w:szCs w:val="20"/>
        </w:rPr>
        <w:t>;</w:t>
      </w:r>
      <w:r w:rsidRPr="00A813CF">
        <w:rPr>
          <w:rFonts w:ascii="Arial" w:hAnsi="Arial" w:cs="Arial"/>
          <w:szCs w:val="20"/>
        </w:rPr>
        <w:t xml:space="preserve"> not enough information to determine a trend</w:t>
      </w:r>
      <w:r w:rsidR="00146A95" w:rsidRPr="00A813CF">
        <w:rPr>
          <w:rFonts w:ascii="Arial" w:hAnsi="Arial" w:cs="Arial"/>
          <w:szCs w:val="20"/>
        </w:rPr>
        <w:t>; or highly variable and/or conflicting trends across the Region or sub-components</w:t>
      </w:r>
      <w:r w:rsidRPr="00A813CF">
        <w:rPr>
          <w:rFonts w:ascii="Arial" w:hAnsi="Arial" w:cs="Arial"/>
          <w:szCs w:val="20"/>
        </w:rPr>
        <w:t>).</w:t>
      </w:r>
    </w:p>
    <w:p w14:paraId="6A48C7E1" w14:textId="77777777" w:rsidR="00E349E6" w:rsidRPr="00A813CF" w:rsidRDefault="00E349E6" w:rsidP="00EC5119">
      <w:pPr>
        <w:rPr>
          <w:rFonts w:ascii="Arial" w:hAnsi="Arial" w:cs="Arial"/>
          <w:szCs w:val="20"/>
        </w:rPr>
      </w:pPr>
    </w:p>
    <w:p w14:paraId="27609F73" w14:textId="0DF14392" w:rsidR="00EC5119" w:rsidRPr="00A813CF" w:rsidRDefault="00EC5119" w:rsidP="00EC5119">
      <w:pPr>
        <w:rPr>
          <w:rFonts w:ascii="Arial" w:hAnsi="Arial" w:cs="Arial"/>
          <w:szCs w:val="20"/>
        </w:rPr>
      </w:pPr>
      <w:r w:rsidRPr="00A813CF">
        <w:rPr>
          <w:rFonts w:ascii="Arial" w:hAnsi="Arial" w:cs="Arial"/>
          <w:szCs w:val="20"/>
        </w:rPr>
        <w:t xml:space="preserve">Because the trend score used the previous Outlook Report condition as the baseline, if workshop participants deemed this baseline to be inaccurate in retrospect (because of improved information gathered during the intervening 5-year period), </w:t>
      </w:r>
      <w:r w:rsidR="00E71A25" w:rsidRPr="00A813CF">
        <w:rPr>
          <w:rFonts w:ascii="Arial" w:hAnsi="Arial" w:cs="Arial"/>
          <w:szCs w:val="20"/>
        </w:rPr>
        <w:t xml:space="preserve">they were instructed to </w:t>
      </w:r>
      <w:r w:rsidR="00146A95" w:rsidRPr="00A813CF">
        <w:rPr>
          <w:rFonts w:ascii="Arial" w:hAnsi="Arial" w:cs="Arial"/>
          <w:szCs w:val="20"/>
        </w:rPr>
        <w:t xml:space="preserve">voice </w:t>
      </w:r>
      <w:r w:rsidR="00E71A25" w:rsidRPr="00A813CF">
        <w:rPr>
          <w:rFonts w:ascii="Arial" w:hAnsi="Arial" w:cs="Arial"/>
          <w:szCs w:val="20"/>
        </w:rPr>
        <w:t xml:space="preserve">their </w:t>
      </w:r>
      <w:r w:rsidRPr="00A813CF">
        <w:rPr>
          <w:rFonts w:ascii="Arial" w:hAnsi="Arial" w:cs="Arial"/>
          <w:szCs w:val="20"/>
        </w:rPr>
        <w:t>concerns for potential considera</w:t>
      </w:r>
      <w:r w:rsidR="00E71A25" w:rsidRPr="00A813CF">
        <w:rPr>
          <w:rFonts w:ascii="Arial" w:hAnsi="Arial" w:cs="Arial"/>
          <w:szCs w:val="20"/>
        </w:rPr>
        <w:t>tion in preparing Outlook 2019</w:t>
      </w:r>
      <w:r w:rsidR="00146A95" w:rsidRPr="00A813CF">
        <w:rPr>
          <w:rFonts w:ascii="Arial" w:hAnsi="Arial" w:cs="Arial"/>
          <w:szCs w:val="20"/>
        </w:rPr>
        <w:t>, which was recorded</w:t>
      </w:r>
      <w:r w:rsidR="00E71A25" w:rsidRPr="00A813CF">
        <w:rPr>
          <w:rFonts w:ascii="Arial" w:hAnsi="Arial" w:cs="Arial"/>
          <w:szCs w:val="20"/>
        </w:rPr>
        <w:t>.</w:t>
      </w:r>
    </w:p>
    <w:p w14:paraId="40D1C6A2" w14:textId="77777777" w:rsidR="00EC5119" w:rsidRPr="00A813CF" w:rsidRDefault="00EC5119" w:rsidP="007279BD">
      <w:pPr>
        <w:rPr>
          <w:rFonts w:ascii="Arial" w:hAnsi="Arial" w:cs="Arial"/>
          <w:szCs w:val="20"/>
        </w:rPr>
      </w:pPr>
    </w:p>
    <w:p w14:paraId="4ABE161C" w14:textId="77777777" w:rsidR="006562EB" w:rsidRPr="00A813CF" w:rsidRDefault="006562EB" w:rsidP="008B5376">
      <w:pPr>
        <w:pStyle w:val="Heading3"/>
        <w:rPr>
          <w:rFonts w:ascii="Arial" w:hAnsi="Arial"/>
        </w:rPr>
      </w:pPr>
      <w:bookmarkStart w:id="21" w:name="_Toc535479373"/>
      <w:r w:rsidRPr="00A813CF">
        <w:rPr>
          <w:rFonts w:ascii="Arial" w:hAnsi="Arial"/>
        </w:rPr>
        <w:t>Confidence</w:t>
      </w:r>
      <w:bookmarkEnd w:id="21"/>
    </w:p>
    <w:p w14:paraId="7963012B" w14:textId="28674ECA" w:rsidR="006562EB" w:rsidRPr="00A813CF" w:rsidRDefault="006562EB" w:rsidP="007279BD">
      <w:pPr>
        <w:rPr>
          <w:rFonts w:ascii="Arial" w:hAnsi="Arial" w:cs="Arial"/>
          <w:szCs w:val="20"/>
        </w:rPr>
      </w:pPr>
      <w:r w:rsidRPr="00A813CF">
        <w:rPr>
          <w:rFonts w:ascii="Arial" w:hAnsi="Arial" w:cs="Arial"/>
          <w:szCs w:val="20"/>
        </w:rPr>
        <w:t xml:space="preserve">There were only limited data available for </w:t>
      </w:r>
      <w:r w:rsidR="00E71A25" w:rsidRPr="00A813CF">
        <w:rPr>
          <w:rFonts w:ascii="Arial" w:hAnsi="Arial" w:cs="Arial"/>
          <w:szCs w:val="20"/>
        </w:rPr>
        <w:t>many</w:t>
      </w:r>
      <w:r w:rsidRPr="00A813CF">
        <w:rPr>
          <w:rFonts w:ascii="Arial" w:hAnsi="Arial" w:cs="Arial"/>
          <w:szCs w:val="20"/>
        </w:rPr>
        <w:t xml:space="preserve"> components, but the condition scores and trend grades were assigned using best judgement of the scientific experts. The confidence assigned to the </w:t>
      </w:r>
      <w:r w:rsidR="00146A95" w:rsidRPr="00A813CF">
        <w:rPr>
          <w:rFonts w:ascii="Arial" w:hAnsi="Arial" w:cs="Arial"/>
          <w:szCs w:val="20"/>
        </w:rPr>
        <w:t>condition and</w:t>
      </w:r>
      <w:r w:rsidRPr="00A813CF">
        <w:rPr>
          <w:rFonts w:ascii="Arial" w:hAnsi="Arial" w:cs="Arial"/>
          <w:szCs w:val="20"/>
        </w:rPr>
        <w:t xml:space="preserve"> trend grades was represented by one of the four confidence grades: High, Medium, Low or Unknown/No Score. </w:t>
      </w:r>
    </w:p>
    <w:p w14:paraId="11A4A9B4" w14:textId="77777777" w:rsidR="00E349E6" w:rsidRPr="00A813CF" w:rsidRDefault="00E349E6" w:rsidP="007279BD">
      <w:pPr>
        <w:rPr>
          <w:rFonts w:ascii="Arial" w:hAnsi="Arial" w:cs="Arial"/>
          <w:szCs w:val="20"/>
        </w:rPr>
      </w:pPr>
    </w:p>
    <w:p w14:paraId="6630B605" w14:textId="52D006E0" w:rsidR="006562EB" w:rsidRPr="00A813CF" w:rsidRDefault="006562EB" w:rsidP="007279BD">
      <w:pPr>
        <w:rPr>
          <w:rFonts w:ascii="Arial" w:hAnsi="Arial" w:cs="Arial"/>
          <w:szCs w:val="20"/>
        </w:rPr>
      </w:pPr>
      <w:r w:rsidRPr="00A813CF">
        <w:rPr>
          <w:rFonts w:ascii="Arial" w:hAnsi="Arial" w:cs="Arial"/>
          <w:szCs w:val="20"/>
        </w:rPr>
        <w:t xml:space="preserve">A </w:t>
      </w:r>
      <w:r w:rsidRPr="00A813CF">
        <w:rPr>
          <w:rFonts w:ascii="Arial" w:hAnsi="Arial" w:cs="Arial"/>
          <w:i/>
          <w:szCs w:val="20"/>
        </w:rPr>
        <w:t>High</w:t>
      </w:r>
      <w:r w:rsidRPr="00A813CF">
        <w:rPr>
          <w:rFonts w:ascii="Arial" w:hAnsi="Arial" w:cs="Arial"/>
          <w:szCs w:val="20"/>
        </w:rPr>
        <w:t xml:space="preserve"> confidence </w:t>
      </w:r>
      <w:r w:rsidR="007F4263" w:rsidRPr="00A813CF">
        <w:rPr>
          <w:rFonts w:ascii="Arial" w:hAnsi="Arial" w:cs="Arial"/>
          <w:szCs w:val="20"/>
        </w:rPr>
        <w:t xml:space="preserve">grade </w:t>
      </w:r>
      <w:r w:rsidRPr="00A813CF">
        <w:rPr>
          <w:rFonts w:ascii="Arial" w:hAnsi="Arial" w:cs="Arial"/>
          <w:szCs w:val="20"/>
        </w:rPr>
        <w:t>was assigned when the score was considered to be based on information/evidence that was of an adequately high quality for assigning condition and trends at the level of resolution required by the grading statements (i.e. the four grades). Evidence was considered adequate for this purpose if it was sufficiently accurate and precise that, even if considerable further data/information became available (such as from a major program of research focused on the specific question of condition quality), then the expert’s personal judgement was that it would be unlikely that the true score would lie outside the range of a single grade, with about 95</w:t>
      </w:r>
      <w:r w:rsidR="00F64EC3" w:rsidRPr="00A813CF">
        <w:rPr>
          <w:rFonts w:ascii="Arial" w:hAnsi="Arial" w:cs="Arial"/>
          <w:szCs w:val="20"/>
        </w:rPr>
        <w:t xml:space="preserve"> per cent</w:t>
      </w:r>
      <w:r w:rsidRPr="00A813CF">
        <w:rPr>
          <w:rFonts w:ascii="Arial" w:hAnsi="Arial" w:cs="Arial"/>
          <w:szCs w:val="20"/>
        </w:rPr>
        <w:t xml:space="preserve"> confidence. </w:t>
      </w:r>
    </w:p>
    <w:p w14:paraId="13864BD0" w14:textId="77777777" w:rsidR="00E349E6" w:rsidRPr="00A813CF" w:rsidRDefault="00E349E6" w:rsidP="007279BD">
      <w:pPr>
        <w:rPr>
          <w:rFonts w:ascii="Arial" w:hAnsi="Arial" w:cs="Arial"/>
          <w:szCs w:val="20"/>
        </w:rPr>
      </w:pPr>
    </w:p>
    <w:p w14:paraId="75C3D121" w14:textId="7174A936" w:rsidR="006562EB" w:rsidRPr="00A813CF" w:rsidRDefault="006562EB" w:rsidP="007279BD">
      <w:pPr>
        <w:rPr>
          <w:rFonts w:ascii="Arial" w:hAnsi="Arial" w:cs="Arial"/>
          <w:szCs w:val="20"/>
        </w:rPr>
      </w:pPr>
      <w:r w:rsidRPr="00A813CF">
        <w:rPr>
          <w:rFonts w:ascii="Arial" w:hAnsi="Arial" w:cs="Arial"/>
          <w:szCs w:val="20"/>
        </w:rPr>
        <w:t xml:space="preserve">So, for example, condition of mangrove forests across the Region was estimated to be Good by a consensus of the experts contributing to the workshop using the </w:t>
      </w:r>
      <w:r w:rsidR="007F4263" w:rsidRPr="00A813CF">
        <w:rPr>
          <w:rFonts w:ascii="Arial" w:hAnsi="Arial" w:cs="Arial"/>
          <w:szCs w:val="20"/>
        </w:rPr>
        <w:t>g</w:t>
      </w:r>
      <w:r w:rsidRPr="00A813CF">
        <w:rPr>
          <w:rFonts w:ascii="Arial" w:hAnsi="Arial" w:cs="Arial"/>
          <w:szCs w:val="20"/>
        </w:rPr>
        <w:t xml:space="preserve">rading </w:t>
      </w:r>
      <w:r w:rsidR="007F4263" w:rsidRPr="00A813CF">
        <w:rPr>
          <w:rFonts w:ascii="Arial" w:hAnsi="Arial" w:cs="Arial"/>
          <w:szCs w:val="20"/>
        </w:rPr>
        <w:t>s</w:t>
      </w:r>
      <w:r w:rsidRPr="00A813CF">
        <w:rPr>
          <w:rFonts w:ascii="Arial" w:hAnsi="Arial" w:cs="Arial"/>
          <w:szCs w:val="20"/>
        </w:rPr>
        <w:t xml:space="preserve">tatements for </w:t>
      </w:r>
      <w:r w:rsidR="00EC5119" w:rsidRPr="00A813CF">
        <w:rPr>
          <w:rFonts w:ascii="Arial" w:hAnsi="Arial" w:cs="Arial"/>
          <w:szCs w:val="20"/>
        </w:rPr>
        <w:t>habitats and</w:t>
      </w:r>
      <w:r w:rsidRPr="00A813CF">
        <w:rPr>
          <w:rFonts w:ascii="Arial" w:hAnsi="Arial" w:cs="Arial"/>
          <w:szCs w:val="20"/>
        </w:rPr>
        <w:t xml:space="preserve"> was assigned with a confidence of </w:t>
      </w:r>
      <w:r w:rsidRPr="00A813CF">
        <w:rPr>
          <w:rFonts w:ascii="Arial" w:hAnsi="Arial" w:cs="Arial"/>
          <w:i/>
          <w:szCs w:val="20"/>
        </w:rPr>
        <w:t>Medium</w:t>
      </w:r>
      <w:r w:rsidRPr="00A813CF">
        <w:rPr>
          <w:rFonts w:ascii="Arial" w:hAnsi="Arial" w:cs="Arial"/>
          <w:szCs w:val="20"/>
        </w:rPr>
        <w:t xml:space="preserve"> (limited evidence is available or there is a limited scientific consensus). This infers that it was considered by the experts that even if considerably better knowledge was to be developed about the conditions of mangrove forests, the true score would be highly unlikely to change by more than </w:t>
      </w:r>
      <w:r w:rsidR="00370732" w:rsidRPr="00A813CF">
        <w:rPr>
          <w:rFonts w:ascii="Arial" w:hAnsi="Arial" w:cs="Arial"/>
          <w:szCs w:val="20"/>
        </w:rPr>
        <w:t xml:space="preserve">one </w:t>
      </w:r>
      <w:r w:rsidRPr="00A813CF">
        <w:rPr>
          <w:rFonts w:ascii="Arial" w:hAnsi="Arial" w:cs="Arial"/>
          <w:szCs w:val="20"/>
        </w:rPr>
        <w:t>grade</w:t>
      </w:r>
      <w:r w:rsidR="00370732" w:rsidRPr="00A813CF">
        <w:rPr>
          <w:rFonts w:ascii="Arial" w:hAnsi="Arial" w:cs="Arial"/>
          <w:szCs w:val="20"/>
        </w:rPr>
        <w:t xml:space="preserve"> (a confidence band of two grades) </w:t>
      </w:r>
      <w:r w:rsidRPr="00A813CF">
        <w:rPr>
          <w:rFonts w:ascii="Arial" w:hAnsi="Arial" w:cs="Arial"/>
          <w:szCs w:val="20"/>
        </w:rPr>
        <w:t xml:space="preserve">from the assigned </w:t>
      </w:r>
      <w:r w:rsidR="007F555F" w:rsidRPr="00A813CF">
        <w:rPr>
          <w:rFonts w:ascii="Arial" w:hAnsi="Arial" w:cs="Arial"/>
          <w:szCs w:val="20"/>
        </w:rPr>
        <w:t>grade of Good</w:t>
      </w:r>
      <w:r w:rsidR="00E349E6" w:rsidRPr="00A813CF">
        <w:rPr>
          <w:rFonts w:ascii="Arial" w:hAnsi="Arial" w:cs="Arial"/>
          <w:szCs w:val="20"/>
        </w:rPr>
        <w:t>.</w:t>
      </w:r>
    </w:p>
    <w:p w14:paraId="5DF67AA6" w14:textId="77777777" w:rsidR="00E349E6" w:rsidRPr="00A813CF" w:rsidRDefault="00E349E6" w:rsidP="007279BD">
      <w:pPr>
        <w:rPr>
          <w:rFonts w:ascii="Arial" w:hAnsi="Arial" w:cs="Arial"/>
          <w:szCs w:val="20"/>
        </w:rPr>
      </w:pPr>
    </w:p>
    <w:p w14:paraId="63B361AF" w14:textId="72F0F83D" w:rsidR="00E349E6" w:rsidRPr="00A813CF" w:rsidRDefault="006562EB" w:rsidP="007279BD">
      <w:pPr>
        <w:rPr>
          <w:rFonts w:ascii="Arial" w:hAnsi="Arial" w:cs="Arial"/>
          <w:szCs w:val="20"/>
        </w:rPr>
      </w:pPr>
      <w:r w:rsidRPr="00A813CF">
        <w:rPr>
          <w:rFonts w:ascii="Arial" w:hAnsi="Arial" w:cs="Arial"/>
          <w:szCs w:val="20"/>
        </w:rPr>
        <w:t xml:space="preserve">Similarly, the band of uncertainty for </w:t>
      </w:r>
      <w:r w:rsidRPr="00A813CF">
        <w:rPr>
          <w:rFonts w:ascii="Arial" w:hAnsi="Arial" w:cs="Arial"/>
          <w:i/>
          <w:szCs w:val="20"/>
        </w:rPr>
        <w:t>High</w:t>
      </w:r>
      <w:r w:rsidRPr="00A813CF">
        <w:rPr>
          <w:rFonts w:ascii="Arial" w:hAnsi="Arial" w:cs="Arial"/>
          <w:szCs w:val="20"/>
        </w:rPr>
        <w:t xml:space="preserve"> confidence is one grade</w:t>
      </w:r>
      <w:r w:rsidR="00841A34" w:rsidRPr="00A813CF">
        <w:rPr>
          <w:rFonts w:ascii="Arial" w:hAnsi="Arial" w:cs="Arial"/>
          <w:szCs w:val="20"/>
        </w:rPr>
        <w:t>,</w:t>
      </w:r>
      <w:r w:rsidRPr="00A813CF">
        <w:rPr>
          <w:rFonts w:ascii="Arial" w:hAnsi="Arial" w:cs="Arial"/>
          <w:szCs w:val="20"/>
        </w:rPr>
        <w:t xml:space="preserve"> inferring that the true value of the score is highly unlikely to fall outside </w:t>
      </w:r>
      <w:r w:rsidR="00370732" w:rsidRPr="00A813CF">
        <w:rPr>
          <w:rFonts w:ascii="Arial" w:hAnsi="Arial" w:cs="Arial"/>
          <w:szCs w:val="20"/>
        </w:rPr>
        <w:t xml:space="preserve">the </w:t>
      </w:r>
      <w:r w:rsidRPr="00A813CF">
        <w:rPr>
          <w:rFonts w:ascii="Arial" w:hAnsi="Arial" w:cs="Arial"/>
          <w:szCs w:val="20"/>
        </w:rPr>
        <w:t xml:space="preserve">grade </w:t>
      </w:r>
      <w:r w:rsidR="00370732" w:rsidRPr="00A813CF">
        <w:rPr>
          <w:rFonts w:ascii="Arial" w:hAnsi="Arial" w:cs="Arial"/>
          <w:szCs w:val="20"/>
        </w:rPr>
        <w:t xml:space="preserve">assigned to </w:t>
      </w:r>
      <w:r w:rsidRPr="00A813CF">
        <w:rPr>
          <w:rFonts w:ascii="Arial" w:hAnsi="Arial" w:cs="Arial"/>
          <w:szCs w:val="20"/>
        </w:rPr>
        <w:t xml:space="preserve">the nominated score; and for </w:t>
      </w:r>
      <w:r w:rsidRPr="00A813CF">
        <w:rPr>
          <w:rFonts w:ascii="Arial" w:hAnsi="Arial" w:cs="Arial"/>
          <w:i/>
          <w:szCs w:val="20"/>
        </w:rPr>
        <w:t>Low</w:t>
      </w:r>
      <w:r w:rsidRPr="00A813CF">
        <w:rPr>
          <w:rFonts w:ascii="Arial" w:hAnsi="Arial" w:cs="Arial"/>
          <w:szCs w:val="20"/>
        </w:rPr>
        <w:t xml:space="preserve"> the uncertainty band is three grades</w:t>
      </w:r>
      <w:r w:rsidR="00B47031" w:rsidRPr="00A813CF">
        <w:rPr>
          <w:rFonts w:ascii="Arial" w:hAnsi="Arial" w:cs="Arial"/>
          <w:szCs w:val="20"/>
        </w:rPr>
        <w:t xml:space="preserve">. </w:t>
      </w:r>
      <w:r w:rsidRPr="00A813CF">
        <w:rPr>
          <w:rFonts w:ascii="Arial" w:hAnsi="Arial" w:cs="Arial"/>
          <w:szCs w:val="20"/>
        </w:rPr>
        <w:t>Confidence less than this level (</w:t>
      </w:r>
      <w:r w:rsidR="007F4263" w:rsidRPr="00A813CF">
        <w:rPr>
          <w:rFonts w:ascii="Arial" w:hAnsi="Arial" w:cs="Arial"/>
          <w:szCs w:val="20"/>
        </w:rPr>
        <w:t xml:space="preserve">i.e. </w:t>
      </w:r>
      <w:r w:rsidRPr="00A813CF">
        <w:rPr>
          <w:rFonts w:ascii="Arial" w:hAnsi="Arial" w:cs="Arial"/>
          <w:szCs w:val="20"/>
        </w:rPr>
        <w:t xml:space="preserve">a score cannot be assigned </w:t>
      </w:r>
      <w:r w:rsidR="00B47031" w:rsidRPr="00A813CF">
        <w:rPr>
          <w:rFonts w:ascii="Arial" w:hAnsi="Arial" w:cs="Arial"/>
          <w:szCs w:val="20"/>
        </w:rPr>
        <w:t>with</w:t>
      </w:r>
      <w:r w:rsidR="00370732" w:rsidRPr="00A813CF">
        <w:rPr>
          <w:rFonts w:ascii="Arial" w:hAnsi="Arial" w:cs="Arial"/>
          <w:szCs w:val="20"/>
        </w:rPr>
        <w:t>in</w:t>
      </w:r>
      <w:r w:rsidR="00B47031" w:rsidRPr="00A813CF">
        <w:rPr>
          <w:rFonts w:ascii="Arial" w:hAnsi="Arial" w:cs="Arial"/>
          <w:szCs w:val="20"/>
        </w:rPr>
        <w:t xml:space="preserve"> </w:t>
      </w:r>
      <w:r w:rsidRPr="00A813CF">
        <w:rPr>
          <w:rFonts w:ascii="Arial" w:hAnsi="Arial" w:cs="Arial"/>
          <w:szCs w:val="20"/>
        </w:rPr>
        <w:t>confidence</w:t>
      </w:r>
      <w:r w:rsidR="00B47031" w:rsidRPr="00A813CF">
        <w:rPr>
          <w:rFonts w:ascii="Arial" w:hAnsi="Arial" w:cs="Arial"/>
          <w:szCs w:val="20"/>
        </w:rPr>
        <w:t xml:space="preserve"> of three grades or </w:t>
      </w:r>
      <w:r w:rsidR="00370732" w:rsidRPr="00A813CF">
        <w:rPr>
          <w:rFonts w:ascii="Arial" w:hAnsi="Arial" w:cs="Arial"/>
          <w:szCs w:val="20"/>
        </w:rPr>
        <w:t>better</w:t>
      </w:r>
      <w:r w:rsidRPr="00A813CF">
        <w:rPr>
          <w:rFonts w:ascii="Arial" w:hAnsi="Arial" w:cs="Arial"/>
          <w:szCs w:val="20"/>
        </w:rPr>
        <w:t>) is too low to score, and in these circumstances no score for condition and no confidence grades were assigned.</w:t>
      </w:r>
    </w:p>
    <w:p w14:paraId="21702417" w14:textId="77777777" w:rsidR="003D5EF7" w:rsidRPr="00A813CF" w:rsidRDefault="003D5EF7" w:rsidP="007279BD">
      <w:pPr>
        <w:rPr>
          <w:rFonts w:ascii="Arial" w:hAnsi="Arial" w:cs="Arial"/>
          <w:szCs w:val="20"/>
        </w:rPr>
      </w:pPr>
    </w:p>
    <w:p w14:paraId="0EF36AC2" w14:textId="77777777" w:rsidR="006562EB" w:rsidRPr="00A813CF" w:rsidRDefault="006562EB" w:rsidP="006D711B">
      <w:pPr>
        <w:pStyle w:val="Heading3"/>
        <w:rPr>
          <w:rFonts w:ascii="Arial" w:hAnsi="Arial"/>
        </w:rPr>
      </w:pPr>
      <w:bookmarkStart w:id="22" w:name="_Toc535479374"/>
      <w:r w:rsidRPr="00A813CF">
        <w:rPr>
          <w:rFonts w:ascii="Arial" w:hAnsi="Arial"/>
        </w:rPr>
        <w:t>Risks</w:t>
      </w:r>
      <w:bookmarkEnd w:id="22"/>
    </w:p>
    <w:p w14:paraId="2B5356A4" w14:textId="73B8226F" w:rsidR="006562EB" w:rsidRPr="00A813CF" w:rsidRDefault="006562EB" w:rsidP="007279BD">
      <w:pPr>
        <w:rPr>
          <w:rFonts w:ascii="Arial" w:hAnsi="Arial" w:cs="Arial"/>
          <w:szCs w:val="20"/>
        </w:rPr>
      </w:pPr>
      <w:r w:rsidRPr="00A813CF">
        <w:rPr>
          <w:rFonts w:ascii="Arial" w:hAnsi="Arial" w:cs="Arial"/>
          <w:szCs w:val="20"/>
        </w:rPr>
        <w:t xml:space="preserve">Risks were assessed for the current situation and as are expected to apply in the immediate future (notionally </w:t>
      </w:r>
      <w:r w:rsidR="00361A02" w:rsidRPr="00A813CF">
        <w:rPr>
          <w:rFonts w:ascii="Arial" w:hAnsi="Arial" w:cs="Arial"/>
          <w:szCs w:val="20"/>
        </w:rPr>
        <w:t xml:space="preserve">within the next </w:t>
      </w:r>
      <w:r w:rsidRPr="00A813CF">
        <w:rPr>
          <w:rFonts w:ascii="Arial" w:hAnsi="Arial" w:cs="Arial"/>
          <w:szCs w:val="20"/>
        </w:rPr>
        <w:t xml:space="preserve">five years). The consequences of a factor that may affect the environment during this period were estimated by comparison with the current condition of the environment (notionally estimated as the condition prevailing over the past five years). The frequency and timeframe of factors contributing to an assigned risk grade is embedded in the definitions for the classes of likelihood. The classes of consequence are established based on the effects of the risk factors on ecological and ecosystem receptors, such as those described in the grading statements for condition and trend of habitats and species, combined with their spatial and temporal impacts relative to the current condition. Voting for categories of likelihood and consequence was conducted in the same manner as for condition and trend. </w:t>
      </w:r>
      <w:r w:rsidR="0043109E" w:rsidRPr="00A813CF">
        <w:rPr>
          <w:rFonts w:ascii="Arial" w:hAnsi="Arial" w:cs="Arial"/>
          <w:szCs w:val="20"/>
        </w:rPr>
        <w:t>As in 2014, c</w:t>
      </w:r>
      <w:r w:rsidR="00FE0CC0" w:rsidRPr="00A813CF">
        <w:rPr>
          <w:rFonts w:ascii="Arial" w:hAnsi="Arial" w:cs="Arial"/>
          <w:szCs w:val="20"/>
        </w:rPr>
        <w:t>onfi</w:t>
      </w:r>
      <w:r w:rsidR="0043109E" w:rsidRPr="00A813CF">
        <w:rPr>
          <w:rFonts w:ascii="Arial" w:hAnsi="Arial" w:cs="Arial"/>
          <w:szCs w:val="20"/>
        </w:rPr>
        <w:t>dence was not recorded for risk</w:t>
      </w:r>
      <w:r w:rsidR="00FE0CC0" w:rsidRPr="00A813CF">
        <w:rPr>
          <w:rFonts w:ascii="Arial" w:hAnsi="Arial" w:cs="Arial"/>
          <w:szCs w:val="20"/>
        </w:rPr>
        <w:t xml:space="preserve"> scores.</w:t>
      </w:r>
    </w:p>
    <w:p w14:paraId="372F93F7" w14:textId="77777777" w:rsidR="006562EB" w:rsidRPr="00A813CF" w:rsidRDefault="006562EB" w:rsidP="00E8185B">
      <w:pPr>
        <w:pStyle w:val="Heading2"/>
        <w:rPr>
          <w:rFonts w:ascii="Arial" w:hAnsi="Arial" w:cs="Arial"/>
        </w:rPr>
      </w:pPr>
      <w:bookmarkStart w:id="23" w:name="_Toc535479375"/>
      <w:r w:rsidRPr="00A813CF">
        <w:rPr>
          <w:rFonts w:ascii="Arial" w:hAnsi="Arial" w:cs="Arial"/>
        </w:rPr>
        <w:lastRenderedPageBreak/>
        <w:t>Aggregation of scores</w:t>
      </w:r>
      <w:bookmarkEnd w:id="23"/>
    </w:p>
    <w:p w14:paraId="374C4206" w14:textId="6E7A59FE" w:rsidR="006562EB" w:rsidRPr="00A813CF" w:rsidRDefault="006562EB" w:rsidP="008B5376">
      <w:pPr>
        <w:pStyle w:val="Heading3"/>
        <w:rPr>
          <w:rFonts w:ascii="Arial" w:hAnsi="Arial"/>
        </w:rPr>
      </w:pPr>
      <w:bookmarkStart w:id="24" w:name="_Toc535479376"/>
      <w:r w:rsidRPr="00A813CF">
        <w:rPr>
          <w:rFonts w:ascii="Arial" w:hAnsi="Arial"/>
        </w:rPr>
        <w:t>Individual components</w:t>
      </w:r>
      <w:bookmarkEnd w:id="24"/>
    </w:p>
    <w:p w14:paraId="038DAB1D" w14:textId="7EAE5673" w:rsidR="006562EB" w:rsidRPr="00A813CF" w:rsidRDefault="006562EB" w:rsidP="007279BD">
      <w:pPr>
        <w:rPr>
          <w:rFonts w:ascii="Arial" w:hAnsi="Arial" w:cs="Arial"/>
          <w:szCs w:val="20"/>
        </w:rPr>
      </w:pPr>
      <w:r w:rsidRPr="00A813CF">
        <w:rPr>
          <w:rFonts w:ascii="Arial" w:hAnsi="Arial" w:cs="Arial"/>
          <w:i/>
          <w:szCs w:val="20"/>
        </w:rPr>
        <w:t>Condition</w:t>
      </w:r>
      <w:r w:rsidRPr="00A813CF">
        <w:rPr>
          <w:rFonts w:ascii="Arial" w:hAnsi="Arial" w:cs="Arial"/>
          <w:szCs w:val="20"/>
        </w:rPr>
        <w:t xml:space="preserve">: for each component indicator, the </w:t>
      </w:r>
      <w:r w:rsidR="00FE0CC0" w:rsidRPr="00A813CF">
        <w:rPr>
          <w:rFonts w:ascii="Arial" w:hAnsi="Arial" w:cs="Arial"/>
          <w:szCs w:val="20"/>
        </w:rPr>
        <w:t xml:space="preserve">highest </w:t>
      </w:r>
      <w:r w:rsidR="00841A34" w:rsidRPr="00A813CF">
        <w:rPr>
          <w:rFonts w:ascii="Arial" w:hAnsi="Arial" w:cs="Arial"/>
          <w:szCs w:val="20"/>
        </w:rPr>
        <w:t xml:space="preserve">number </w:t>
      </w:r>
      <w:r w:rsidRPr="00A813CF">
        <w:rPr>
          <w:rFonts w:ascii="Arial" w:hAnsi="Arial" w:cs="Arial"/>
          <w:szCs w:val="20"/>
        </w:rPr>
        <w:t xml:space="preserve">of votes </w:t>
      </w:r>
      <w:r w:rsidR="005A6B23" w:rsidRPr="00A813CF">
        <w:rPr>
          <w:rFonts w:ascii="Arial" w:hAnsi="Arial" w:cs="Arial"/>
          <w:szCs w:val="20"/>
        </w:rPr>
        <w:t xml:space="preserve">(mode) </w:t>
      </w:r>
      <w:r w:rsidRPr="00A813CF">
        <w:rPr>
          <w:rFonts w:ascii="Arial" w:hAnsi="Arial" w:cs="Arial"/>
          <w:szCs w:val="20"/>
        </w:rPr>
        <w:t xml:space="preserve">in each of the four grades (from the final poll </w:t>
      </w:r>
      <w:r w:rsidR="0043109E" w:rsidRPr="00A813CF">
        <w:rPr>
          <w:rFonts w:ascii="Arial" w:hAnsi="Arial" w:cs="Arial"/>
          <w:szCs w:val="20"/>
        </w:rPr>
        <w:t xml:space="preserve">if </w:t>
      </w:r>
      <w:r w:rsidRPr="00A813CF">
        <w:rPr>
          <w:rFonts w:ascii="Arial" w:hAnsi="Arial" w:cs="Arial"/>
          <w:szCs w:val="20"/>
        </w:rPr>
        <w:t>a re-poll was taken) was used to assign a grade to th</w:t>
      </w:r>
      <w:r w:rsidR="00A9018B" w:rsidRPr="00A813CF">
        <w:rPr>
          <w:rFonts w:ascii="Arial" w:hAnsi="Arial" w:cs="Arial"/>
          <w:szCs w:val="20"/>
        </w:rPr>
        <w:t>e three metrics for each</w:t>
      </w:r>
      <w:r w:rsidRPr="00A813CF">
        <w:rPr>
          <w:rFonts w:ascii="Arial" w:hAnsi="Arial" w:cs="Arial"/>
          <w:szCs w:val="20"/>
        </w:rPr>
        <w:t xml:space="preserve"> indicator</w:t>
      </w:r>
      <w:r w:rsidR="00C5233E" w:rsidRPr="00A813CF">
        <w:rPr>
          <w:rFonts w:ascii="Arial" w:hAnsi="Arial" w:cs="Arial"/>
          <w:szCs w:val="20"/>
        </w:rPr>
        <w:t xml:space="preserve"> (i.e. ‘Most places’, ‘Worst 10% places’ and ‘Best 10% places’)</w:t>
      </w:r>
      <w:r w:rsidRPr="00A813CF">
        <w:rPr>
          <w:rFonts w:ascii="Arial" w:hAnsi="Arial" w:cs="Arial"/>
          <w:szCs w:val="20"/>
        </w:rPr>
        <w:t xml:space="preserve">. While there are only two integer numeric scores (6, 7) available for ‘Good’ in this scoring system, and three for each of the other grades, this potential bias was </w:t>
      </w:r>
      <w:r w:rsidR="007F555F" w:rsidRPr="00A813CF">
        <w:rPr>
          <w:rFonts w:ascii="Arial" w:hAnsi="Arial" w:cs="Arial"/>
          <w:szCs w:val="20"/>
        </w:rPr>
        <w:t xml:space="preserve">minimised </w:t>
      </w:r>
      <w:r w:rsidRPr="00A813CF">
        <w:rPr>
          <w:rFonts w:ascii="Arial" w:hAnsi="Arial" w:cs="Arial"/>
          <w:szCs w:val="20"/>
        </w:rPr>
        <w:t xml:space="preserve">by ensuring that participants navigated to a score by first identifying a grade (Very Poor, Poor, Good, Very Good), then assigning a score (from 0 to 10) within that grade for polling. The consensus outcome </w:t>
      </w:r>
      <w:r w:rsidR="005A6B23" w:rsidRPr="00A813CF">
        <w:rPr>
          <w:rFonts w:ascii="Arial" w:hAnsi="Arial" w:cs="Arial"/>
          <w:szCs w:val="20"/>
        </w:rPr>
        <w:t xml:space="preserve">(i.e. the most commonly voted </w:t>
      </w:r>
      <w:r w:rsidR="007F555F" w:rsidRPr="00A813CF">
        <w:rPr>
          <w:rFonts w:ascii="Arial" w:hAnsi="Arial" w:cs="Arial"/>
          <w:szCs w:val="20"/>
        </w:rPr>
        <w:t>grade</w:t>
      </w:r>
      <w:r w:rsidR="005A6B23" w:rsidRPr="00A813CF">
        <w:rPr>
          <w:rFonts w:ascii="Arial" w:hAnsi="Arial" w:cs="Arial"/>
          <w:szCs w:val="20"/>
        </w:rPr>
        <w:t xml:space="preserve">) </w:t>
      </w:r>
      <w:r w:rsidRPr="00A813CF">
        <w:rPr>
          <w:rFonts w:ascii="Arial" w:hAnsi="Arial" w:cs="Arial"/>
          <w:szCs w:val="20"/>
        </w:rPr>
        <w:t xml:space="preserve">for the </w:t>
      </w:r>
      <w:r w:rsidR="007F555F" w:rsidRPr="00A813CF">
        <w:rPr>
          <w:rFonts w:ascii="Arial" w:hAnsi="Arial" w:cs="Arial"/>
          <w:szCs w:val="20"/>
        </w:rPr>
        <w:t>‘</w:t>
      </w:r>
      <w:r w:rsidRPr="00A813CF">
        <w:rPr>
          <w:rFonts w:ascii="Arial" w:hAnsi="Arial" w:cs="Arial"/>
          <w:szCs w:val="20"/>
        </w:rPr>
        <w:t>Most</w:t>
      </w:r>
      <w:r w:rsidR="007F555F" w:rsidRPr="00A813CF">
        <w:rPr>
          <w:rFonts w:ascii="Arial" w:hAnsi="Arial" w:cs="Arial"/>
          <w:szCs w:val="20"/>
        </w:rPr>
        <w:t xml:space="preserve">’ </w:t>
      </w:r>
      <w:r w:rsidR="000D0B6F" w:rsidRPr="00A813CF">
        <w:rPr>
          <w:rFonts w:ascii="Arial" w:hAnsi="Arial" w:cs="Arial"/>
          <w:szCs w:val="20"/>
        </w:rPr>
        <w:t xml:space="preserve">metric </w:t>
      </w:r>
      <w:r w:rsidRPr="00A813CF">
        <w:rPr>
          <w:rFonts w:ascii="Arial" w:hAnsi="Arial" w:cs="Arial"/>
          <w:szCs w:val="20"/>
        </w:rPr>
        <w:t>will be used to inform the 201</w:t>
      </w:r>
      <w:r w:rsidR="005A6B23" w:rsidRPr="00A813CF">
        <w:rPr>
          <w:rFonts w:ascii="Arial" w:hAnsi="Arial" w:cs="Arial"/>
          <w:szCs w:val="20"/>
        </w:rPr>
        <w:t>9</w:t>
      </w:r>
      <w:r w:rsidRPr="00A813CF">
        <w:rPr>
          <w:rFonts w:ascii="Arial" w:hAnsi="Arial" w:cs="Arial"/>
          <w:szCs w:val="20"/>
        </w:rPr>
        <w:t xml:space="preserve"> Outlook Report </w:t>
      </w:r>
      <w:r w:rsidR="007F555F" w:rsidRPr="00A813CF">
        <w:rPr>
          <w:rFonts w:ascii="Arial" w:hAnsi="Arial" w:cs="Arial"/>
          <w:szCs w:val="20"/>
        </w:rPr>
        <w:t xml:space="preserve">condition </w:t>
      </w:r>
      <w:r w:rsidRPr="00A813CF">
        <w:rPr>
          <w:rFonts w:ascii="Arial" w:hAnsi="Arial" w:cs="Arial"/>
          <w:szCs w:val="20"/>
        </w:rPr>
        <w:t>grade for the component</w:t>
      </w:r>
      <w:r w:rsidR="005A6B23" w:rsidRPr="00A813CF">
        <w:rPr>
          <w:rFonts w:ascii="Arial" w:hAnsi="Arial" w:cs="Arial"/>
          <w:szCs w:val="20"/>
        </w:rPr>
        <w:t>. T</w:t>
      </w:r>
      <w:r w:rsidRPr="00A813CF">
        <w:rPr>
          <w:rFonts w:ascii="Arial" w:hAnsi="Arial" w:cs="Arial"/>
          <w:szCs w:val="20"/>
        </w:rPr>
        <w:t xml:space="preserve">he Best10% and Worst10% consensus grades determined here </w:t>
      </w:r>
      <w:r w:rsidR="005A6B23" w:rsidRPr="00A813CF">
        <w:rPr>
          <w:rFonts w:ascii="Arial" w:hAnsi="Arial" w:cs="Arial"/>
          <w:szCs w:val="20"/>
        </w:rPr>
        <w:t xml:space="preserve">are </w:t>
      </w:r>
      <w:r w:rsidRPr="00A813CF">
        <w:rPr>
          <w:rFonts w:ascii="Arial" w:hAnsi="Arial" w:cs="Arial"/>
          <w:szCs w:val="20"/>
        </w:rPr>
        <w:t xml:space="preserve">used to identify specific examples of performance </w:t>
      </w:r>
      <w:r w:rsidR="00E93110" w:rsidRPr="00A813CF">
        <w:rPr>
          <w:rFonts w:ascii="Arial" w:hAnsi="Arial" w:cs="Arial"/>
          <w:szCs w:val="20"/>
        </w:rPr>
        <w:t>issues and</w:t>
      </w:r>
      <w:r w:rsidRPr="00A813CF">
        <w:rPr>
          <w:rFonts w:ascii="Arial" w:hAnsi="Arial" w:cs="Arial"/>
          <w:szCs w:val="20"/>
        </w:rPr>
        <w:t xml:space="preserve"> provide context for descriptions of the spatial distribution of condition</w:t>
      </w:r>
      <w:r w:rsidR="005A6B23" w:rsidRPr="00A813CF">
        <w:rPr>
          <w:rFonts w:ascii="Arial" w:hAnsi="Arial" w:cs="Arial"/>
          <w:szCs w:val="20"/>
        </w:rPr>
        <w:t xml:space="preserve"> (for potential discussion in 2019 Outlook Report)</w:t>
      </w:r>
      <w:r w:rsidRPr="00A813CF">
        <w:rPr>
          <w:rFonts w:ascii="Arial" w:hAnsi="Arial" w:cs="Arial"/>
          <w:szCs w:val="20"/>
        </w:rPr>
        <w:t>.</w:t>
      </w:r>
    </w:p>
    <w:p w14:paraId="33BA7490" w14:textId="77777777" w:rsidR="00E349E6" w:rsidRPr="00A813CF" w:rsidRDefault="00E349E6" w:rsidP="007279BD">
      <w:pPr>
        <w:rPr>
          <w:rFonts w:ascii="Arial" w:hAnsi="Arial" w:cs="Arial"/>
          <w:i/>
          <w:szCs w:val="20"/>
        </w:rPr>
      </w:pPr>
    </w:p>
    <w:p w14:paraId="6CEA1D39" w14:textId="6CD53CD9" w:rsidR="006562EB" w:rsidRPr="00A813CF" w:rsidRDefault="006562EB" w:rsidP="007279BD">
      <w:pPr>
        <w:rPr>
          <w:rFonts w:ascii="Arial" w:hAnsi="Arial" w:cs="Arial"/>
          <w:szCs w:val="20"/>
        </w:rPr>
      </w:pPr>
      <w:r w:rsidRPr="00A813CF">
        <w:rPr>
          <w:rFonts w:ascii="Arial" w:hAnsi="Arial" w:cs="Arial"/>
          <w:i/>
          <w:szCs w:val="20"/>
        </w:rPr>
        <w:t>Trend</w:t>
      </w:r>
      <w:r w:rsidRPr="00A813CF">
        <w:rPr>
          <w:rFonts w:ascii="Arial" w:hAnsi="Arial" w:cs="Arial"/>
          <w:szCs w:val="20"/>
        </w:rPr>
        <w:t xml:space="preserve">: for each component indicator, the </w:t>
      </w:r>
      <w:r w:rsidR="005A6B23" w:rsidRPr="00A813CF">
        <w:rPr>
          <w:rFonts w:ascii="Arial" w:hAnsi="Arial" w:cs="Arial"/>
          <w:szCs w:val="20"/>
        </w:rPr>
        <w:t xml:space="preserve">highest </w:t>
      </w:r>
      <w:r w:rsidRPr="00A813CF">
        <w:rPr>
          <w:rFonts w:ascii="Arial" w:hAnsi="Arial" w:cs="Arial"/>
          <w:szCs w:val="20"/>
        </w:rPr>
        <w:t xml:space="preserve">number of votes </w:t>
      </w:r>
      <w:r w:rsidR="005A6B23" w:rsidRPr="00A813CF">
        <w:rPr>
          <w:rFonts w:ascii="Arial" w:hAnsi="Arial" w:cs="Arial"/>
          <w:szCs w:val="20"/>
        </w:rPr>
        <w:t xml:space="preserve">(mode) </w:t>
      </w:r>
      <w:r w:rsidRPr="00A813CF">
        <w:rPr>
          <w:rFonts w:ascii="Arial" w:hAnsi="Arial" w:cs="Arial"/>
          <w:szCs w:val="20"/>
        </w:rPr>
        <w:t xml:space="preserve">(from the final re-poll when that was needed) was used to assign a </w:t>
      </w:r>
      <w:r w:rsidR="007F555F" w:rsidRPr="00A813CF">
        <w:rPr>
          <w:rFonts w:ascii="Arial" w:hAnsi="Arial" w:cs="Arial"/>
          <w:szCs w:val="20"/>
        </w:rPr>
        <w:t xml:space="preserve">trend </w:t>
      </w:r>
      <w:r w:rsidRPr="00A813CF">
        <w:rPr>
          <w:rFonts w:ascii="Arial" w:hAnsi="Arial" w:cs="Arial"/>
          <w:szCs w:val="20"/>
        </w:rPr>
        <w:t xml:space="preserve">grade to that indicator. As for </w:t>
      </w:r>
      <w:r w:rsidR="007F4263" w:rsidRPr="00A813CF">
        <w:rPr>
          <w:rFonts w:ascii="Arial" w:hAnsi="Arial" w:cs="Arial"/>
          <w:szCs w:val="20"/>
        </w:rPr>
        <w:t>c</w:t>
      </w:r>
      <w:r w:rsidRPr="00A813CF">
        <w:rPr>
          <w:rFonts w:ascii="Arial" w:hAnsi="Arial" w:cs="Arial"/>
          <w:szCs w:val="20"/>
        </w:rPr>
        <w:t xml:space="preserve">ondition, the trend in the </w:t>
      </w:r>
      <w:r w:rsidR="007F555F" w:rsidRPr="00A813CF">
        <w:rPr>
          <w:rFonts w:ascii="Arial" w:hAnsi="Arial" w:cs="Arial"/>
          <w:szCs w:val="20"/>
        </w:rPr>
        <w:t>‘</w:t>
      </w:r>
      <w:r w:rsidRPr="00A813CF">
        <w:rPr>
          <w:rFonts w:ascii="Arial" w:hAnsi="Arial" w:cs="Arial"/>
          <w:szCs w:val="20"/>
        </w:rPr>
        <w:t>Most</w:t>
      </w:r>
      <w:r w:rsidR="007F555F" w:rsidRPr="00A813CF">
        <w:rPr>
          <w:rFonts w:ascii="Arial" w:hAnsi="Arial" w:cs="Arial"/>
          <w:szCs w:val="20"/>
        </w:rPr>
        <w:t>’</w:t>
      </w:r>
      <w:r w:rsidRPr="00A813CF">
        <w:rPr>
          <w:rFonts w:ascii="Arial" w:hAnsi="Arial" w:cs="Arial"/>
          <w:szCs w:val="20"/>
        </w:rPr>
        <w:t xml:space="preserve"> </w:t>
      </w:r>
      <w:r w:rsidR="000D0B6F" w:rsidRPr="00A813CF">
        <w:rPr>
          <w:rFonts w:ascii="Arial" w:hAnsi="Arial" w:cs="Arial"/>
          <w:szCs w:val="20"/>
        </w:rPr>
        <w:t>metric</w:t>
      </w:r>
      <w:r w:rsidR="007F555F" w:rsidRPr="00A813CF">
        <w:rPr>
          <w:rFonts w:ascii="Arial" w:hAnsi="Arial" w:cs="Arial"/>
          <w:szCs w:val="20"/>
        </w:rPr>
        <w:t xml:space="preserve"> </w:t>
      </w:r>
      <w:r w:rsidRPr="00A813CF">
        <w:rPr>
          <w:rFonts w:ascii="Arial" w:hAnsi="Arial" w:cs="Arial"/>
          <w:szCs w:val="20"/>
        </w:rPr>
        <w:t>will inform the overall grade for the component in the 201</w:t>
      </w:r>
      <w:r w:rsidR="005A6B23" w:rsidRPr="00A813CF">
        <w:rPr>
          <w:rFonts w:ascii="Arial" w:hAnsi="Arial" w:cs="Arial"/>
          <w:szCs w:val="20"/>
        </w:rPr>
        <w:t>9</w:t>
      </w:r>
      <w:r w:rsidRPr="00A813CF">
        <w:rPr>
          <w:rFonts w:ascii="Arial" w:hAnsi="Arial" w:cs="Arial"/>
          <w:szCs w:val="20"/>
        </w:rPr>
        <w:t xml:space="preserve"> Outlook Report, with the Best10% and Worst10% grades used to identify specific examples of performance </w:t>
      </w:r>
      <w:r w:rsidR="00E93110" w:rsidRPr="00A813CF">
        <w:rPr>
          <w:rFonts w:ascii="Arial" w:hAnsi="Arial" w:cs="Arial"/>
          <w:szCs w:val="20"/>
        </w:rPr>
        <w:t>issues and</w:t>
      </w:r>
      <w:r w:rsidRPr="00A813CF">
        <w:rPr>
          <w:rFonts w:ascii="Arial" w:hAnsi="Arial" w:cs="Arial"/>
          <w:szCs w:val="20"/>
        </w:rPr>
        <w:t xml:space="preserve"> provide context for descriptions of the spatial distribution of trend.</w:t>
      </w:r>
    </w:p>
    <w:p w14:paraId="4097096C" w14:textId="77777777" w:rsidR="00E349E6" w:rsidRPr="00A813CF" w:rsidRDefault="00E349E6" w:rsidP="007279BD">
      <w:pPr>
        <w:rPr>
          <w:rFonts w:ascii="Arial" w:hAnsi="Arial" w:cs="Arial"/>
          <w:i/>
          <w:szCs w:val="20"/>
        </w:rPr>
      </w:pPr>
    </w:p>
    <w:p w14:paraId="6C6FFB8E" w14:textId="312618CE" w:rsidR="006562EB" w:rsidRPr="00A813CF" w:rsidRDefault="006562EB" w:rsidP="007279BD">
      <w:pPr>
        <w:rPr>
          <w:rFonts w:ascii="Arial" w:hAnsi="Arial" w:cs="Arial"/>
          <w:szCs w:val="20"/>
        </w:rPr>
      </w:pPr>
      <w:r w:rsidRPr="00A813CF">
        <w:rPr>
          <w:rFonts w:ascii="Arial" w:hAnsi="Arial" w:cs="Arial"/>
          <w:i/>
          <w:szCs w:val="20"/>
        </w:rPr>
        <w:t>Confidence</w:t>
      </w:r>
      <w:r w:rsidRPr="00A813CF">
        <w:rPr>
          <w:rFonts w:ascii="Arial" w:hAnsi="Arial" w:cs="Arial"/>
          <w:szCs w:val="20"/>
        </w:rPr>
        <w:t xml:space="preserve">: for each component, the </w:t>
      </w:r>
      <w:r w:rsidR="00E93110" w:rsidRPr="00A813CF">
        <w:rPr>
          <w:rFonts w:ascii="Arial" w:hAnsi="Arial" w:cs="Arial"/>
          <w:szCs w:val="20"/>
        </w:rPr>
        <w:t xml:space="preserve">highest </w:t>
      </w:r>
      <w:r w:rsidRPr="00A813CF">
        <w:rPr>
          <w:rFonts w:ascii="Arial" w:hAnsi="Arial" w:cs="Arial"/>
          <w:szCs w:val="20"/>
        </w:rPr>
        <w:t xml:space="preserve">number of votes </w:t>
      </w:r>
      <w:r w:rsidR="00E93110" w:rsidRPr="00A813CF">
        <w:rPr>
          <w:rFonts w:ascii="Arial" w:hAnsi="Arial" w:cs="Arial"/>
          <w:szCs w:val="20"/>
        </w:rPr>
        <w:t xml:space="preserve">(mode) </w:t>
      </w:r>
      <w:r w:rsidRPr="00A813CF">
        <w:rPr>
          <w:rFonts w:ascii="Arial" w:hAnsi="Arial" w:cs="Arial"/>
          <w:szCs w:val="20"/>
        </w:rPr>
        <w:t xml:space="preserve">was used to identify the </w:t>
      </w:r>
      <w:r w:rsidR="008A4F77" w:rsidRPr="00A813CF">
        <w:rPr>
          <w:rFonts w:ascii="Arial" w:hAnsi="Arial" w:cs="Arial"/>
          <w:szCs w:val="20"/>
        </w:rPr>
        <w:t xml:space="preserve">level of confidence assigned to both </w:t>
      </w:r>
      <w:r w:rsidR="007F4263" w:rsidRPr="00A813CF">
        <w:rPr>
          <w:rFonts w:ascii="Arial" w:hAnsi="Arial" w:cs="Arial"/>
          <w:szCs w:val="20"/>
        </w:rPr>
        <w:t>c</w:t>
      </w:r>
      <w:r w:rsidRPr="00A813CF">
        <w:rPr>
          <w:rFonts w:ascii="Arial" w:hAnsi="Arial" w:cs="Arial"/>
          <w:szCs w:val="20"/>
        </w:rPr>
        <w:t xml:space="preserve">ondition and </w:t>
      </w:r>
      <w:r w:rsidR="007F4263" w:rsidRPr="00A813CF">
        <w:rPr>
          <w:rFonts w:ascii="Arial" w:hAnsi="Arial" w:cs="Arial"/>
          <w:szCs w:val="20"/>
        </w:rPr>
        <w:t>t</w:t>
      </w:r>
      <w:r w:rsidRPr="00A813CF">
        <w:rPr>
          <w:rFonts w:ascii="Arial" w:hAnsi="Arial" w:cs="Arial"/>
          <w:szCs w:val="20"/>
        </w:rPr>
        <w:t>rend</w:t>
      </w:r>
      <w:r w:rsidR="008A4F77" w:rsidRPr="00A813CF">
        <w:rPr>
          <w:rFonts w:ascii="Arial" w:hAnsi="Arial" w:cs="Arial"/>
          <w:szCs w:val="20"/>
        </w:rPr>
        <w:t xml:space="preserve"> grades</w:t>
      </w:r>
      <w:r w:rsidRPr="00A813CF">
        <w:rPr>
          <w:rFonts w:ascii="Arial" w:hAnsi="Arial" w:cs="Arial"/>
          <w:szCs w:val="20"/>
        </w:rPr>
        <w:t xml:space="preserve">. GBRMPA will use this information when considering </w:t>
      </w:r>
      <w:r w:rsidR="00E93110" w:rsidRPr="00A813CF">
        <w:rPr>
          <w:rFonts w:ascii="Arial" w:hAnsi="Arial" w:cs="Arial"/>
          <w:szCs w:val="20"/>
        </w:rPr>
        <w:t xml:space="preserve">the final </w:t>
      </w:r>
      <w:r w:rsidRPr="00A813CF">
        <w:rPr>
          <w:rFonts w:ascii="Arial" w:hAnsi="Arial" w:cs="Arial"/>
          <w:szCs w:val="20"/>
        </w:rPr>
        <w:t xml:space="preserve">confidence </w:t>
      </w:r>
      <w:r w:rsidR="00E93110" w:rsidRPr="00A813CF">
        <w:rPr>
          <w:rFonts w:ascii="Arial" w:hAnsi="Arial" w:cs="Arial"/>
          <w:szCs w:val="20"/>
        </w:rPr>
        <w:t xml:space="preserve">assigned to </w:t>
      </w:r>
      <w:r w:rsidRPr="00A813CF">
        <w:rPr>
          <w:rFonts w:ascii="Arial" w:hAnsi="Arial" w:cs="Arial"/>
          <w:szCs w:val="20"/>
        </w:rPr>
        <w:t xml:space="preserve">the grades </w:t>
      </w:r>
      <w:r w:rsidR="00E93110" w:rsidRPr="00A813CF">
        <w:rPr>
          <w:rFonts w:ascii="Arial" w:hAnsi="Arial" w:cs="Arial"/>
          <w:szCs w:val="20"/>
        </w:rPr>
        <w:t>for</w:t>
      </w:r>
      <w:r w:rsidRPr="00A813CF">
        <w:rPr>
          <w:rFonts w:ascii="Arial" w:hAnsi="Arial" w:cs="Arial"/>
          <w:szCs w:val="20"/>
        </w:rPr>
        <w:t xml:space="preserve"> </w:t>
      </w:r>
      <w:r w:rsidR="00E93110" w:rsidRPr="00A813CF">
        <w:rPr>
          <w:rFonts w:ascii="Arial" w:hAnsi="Arial" w:cs="Arial"/>
          <w:szCs w:val="20"/>
        </w:rPr>
        <w:t xml:space="preserve">each </w:t>
      </w:r>
      <w:r w:rsidRPr="00A813CF">
        <w:rPr>
          <w:rFonts w:ascii="Arial" w:hAnsi="Arial" w:cs="Arial"/>
          <w:szCs w:val="20"/>
        </w:rPr>
        <w:t>component in the 201</w:t>
      </w:r>
      <w:r w:rsidR="00E93110" w:rsidRPr="00A813CF">
        <w:rPr>
          <w:rFonts w:ascii="Arial" w:hAnsi="Arial" w:cs="Arial"/>
          <w:szCs w:val="20"/>
        </w:rPr>
        <w:t>9</w:t>
      </w:r>
      <w:r w:rsidRPr="00A813CF">
        <w:rPr>
          <w:rFonts w:ascii="Arial" w:hAnsi="Arial" w:cs="Arial"/>
          <w:szCs w:val="20"/>
        </w:rPr>
        <w:t xml:space="preserve"> Outlook Report.</w:t>
      </w:r>
    </w:p>
    <w:p w14:paraId="0398497F" w14:textId="77777777" w:rsidR="00E349E6" w:rsidRPr="00A813CF" w:rsidRDefault="00E349E6" w:rsidP="007279BD">
      <w:pPr>
        <w:rPr>
          <w:rFonts w:ascii="Arial" w:hAnsi="Arial" w:cs="Arial"/>
          <w:i/>
          <w:szCs w:val="20"/>
        </w:rPr>
      </w:pPr>
    </w:p>
    <w:p w14:paraId="6919EDED" w14:textId="2015B0C7" w:rsidR="00E349E6" w:rsidRPr="00A813CF" w:rsidRDefault="006562EB" w:rsidP="007279BD">
      <w:pPr>
        <w:rPr>
          <w:rFonts w:ascii="Arial" w:hAnsi="Arial" w:cs="Arial"/>
          <w:i/>
          <w:szCs w:val="20"/>
        </w:rPr>
      </w:pPr>
      <w:r w:rsidRPr="00A813CF">
        <w:rPr>
          <w:rFonts w:ascii="Arial" w:hAnsi="Arial" w:cs="Arial"/>
          <w:i/>
          <w:szCs w:val="20"/>
        </w:rPr>
        <w:t>Risk</w:t>
      </w:r>
      <w:r w:rsidRPr="00A813CF">
        <w:rPr>
          <w:rFonts w:ascii="Arial" w:hAnsi="Arial" w:cs="Arial"/>
          <w:szCs w:val="20"/>
        </w:rPr>
        <w:t xml:space="preserve">: Likelihood </w:t>
      </w:r>
      <w:r w:rsidR="002339A1" w:rsidRPr="00A813CF">
        <w:rPr>
          <w:rFonts w:ascii="Arial" w:hAnsi="Arial" w:cs="Arial"/>
          <w:szCs w:val="20"/>
        </w:rPr>
        <w:t xml:space="preserve">and </w:t>
      </w:r>
      <w:r w:rsidRPr="00A813CF">
        <w:rPr>
          <w:rFonts w:ascii="Arial" w:hAnsi="Arial" w:cs="Arial"/>
          <w:szCs w:val="20"/>
        </w:rPr>
        <w:t>Consequence (definitions provided in Appendix 1) w</w:t>
      </w:r>
      <w:r w:rsidR="007E3AC4" w:rsidRPr="00A813CF">
        <w:rPr>
          <w:rFonts w:ascii="Arial" w:hAnsi="Arial" w:cs="Arial"/>
          <w:szCs w:val="20"/>
        </w:rPr>
        <w:t>ere</w:t>
      </w:r>
      <w:r w:rsidRPr="00A813CF">
        <w:rPr>
          <w:rFonts w:ascii="Arial" w:hAnsi="Arial" w:cs="Arial"/>
          <w:szCs w:val="20"/>
        </w:rPr>
        <w:t xml:space="preserve"> assigned using the </w:t>
      </w:r>
      <w:r w:rsidR="007E3AC4" w:rsidRPr="00A813CF">
        <w:rPr>
          <w:rFonts w:ascii="Arial" w:hAnsi="Arial" w:cs="Arial"/>
          <w:szCs w:val="20"/>
        </w:rPr>
        <w:t xml:space="preserve">highest </w:t>
      </w:r>
      <w:r w:rsidRPr="00A813CF">
        <w:rPr>
          <w:rFonts w:ascii="Arial" w:hAnsi="Arial" w:cs="Arial"/>
          <w:szCs w:val="20"/>
        </w:rPr>
        <w:t>number of votes. Where this resulted in a tie and more than a single grade was assigned in Likelihood or Consequence</w:t>
      </w:r>
      <w:r w:rsidR="002F09FA" w:rsidRPr="00A813CF">
        <w:rPr>
          <w:rFonts w:ascii="Arial" w:hAnsi="Arial" w:cs="Arial"/>
          <w:szCs w:val="20"/>
        </w:rPr>
        <w:t xml:space="preserve"> </w:t>
      </w:r>
      <w:r w:rsidRPr="00A813CF">
        <w:rPr>
          <w:rFonts w:ascii="Arial" w:hAnsi="Arial" w:cs="Arial"/>
          <w:szCs w:val="20"/>
        </w:rPr>
        <w:t>and more than a single risk grade resulted</w:t>
      </w:r>
      <w:r w:rsidR="002F09FA" w:rsidRPr="00A813CF">
        <w:rPr>
          <w:rFonts w:ascii="Arial" w:hAnsi="Arial" w:cs="Arial"/>
          <w:szCs w:val="20"/>
        </w:rPr>
        <w:t>, this</w:t>
      </w:r>
      <w:r w:rsidRPr="00A813CF">
        <w:rPr>
          <w:rFonts w:ascii="Arial" w:hAnsi="Arial" w:cs="Arial"/>
          <w:szCs w:val="20"/>
        </w:rPr>
        <w:t xml:space="preserve"> was preserved and carried through to the final risk assignment.</w:t>
      </w:r>
    </w:p>
    <w:p w14:paraId="2DD584AB" w14:textId="77777777" w:rsidR="00E349E6" w:rsidRPr="00A813CF" w:rsidRDefault="00E349E6" w:rsidP="007279BD">
      <w:pPr>
        <w:rPr>
          <w:rFonts w:ascii="Arial" w:hAnsi="Arial" w:cs="Arial"/>
          <w:szCs w:val="20"/>
        </w:rPr>
      </w:pPr>
    </w:p>
    <w:p w14:paraId="05A488E8" w14:textId="77777777" w:rsidR="006562EB" w:rsidRPr="00A813CF" w:rsidRDefault="006562EB" w:rsidP="008B5376">
      <w:pPr>
        <w:pStyle w:val="Heading3"/>
        <w:rPr>
          <w:rFonts w:ascii="Arial" w:hAnsi="Arial"/>
        </w:rPr>
      </w:pPr>
      <w:bookmarkStart w:id="25" w:name="_Toc535479377"/>
      <w:r w:rsidRPr="00A813CF">
        <w:rPr>
          <w:rFonts w:ascii="Arial" w:hAnsi="Arial"/>
        </w:rPr>
        <w:t>Aggregation of components</w:t>
      </w:r>
      <w:bookmarkEnd w:id="25"/>
    </w:p>
    <w:p w14:paraId="1424EE4C" w14:textId="7B2B8E0B" w:rsidR="006562EB" w:rsidRPr="00A813CF" w:rsidRDefault="006562EB" w:rsidP="007279BD">
      <w:pPr>
        <w:rPr>
          <w:rFonts w:ascii="Arial" w:hAnsi="Arial" w:cs="Arial"/>
          <w:szCs w:val="20"/>
        </w:rPr>
      </w:pPr>
      <w:r w:rsidRPr="00A813CF">
        <w:rPr>
          <w:rFonts w:ascii="Arial" w:hAnsi="Arial" w:cs="Arial"/>
          <w:i/>
          <w:szCs w:val="20"/>
        </w:rPr>
        <w:t>Condition, Trend, Confidence</w:t>
      </w:r>
      <w:r w:rsidRPr="00A813CF">
        <w:rPr>
          <w:rFonts w:ascii="Arial" w:hAnsi="Arial" w:cs="Arial"/>
          <w:szCs w:val="20"/>
        </w:rPr>
        <w:t xml:space="preserve">: the condition grade for an aggregated parameter (for example, the components of </w:t>
      </w:r>
      <w:r w:rsidR="007F4263" w:rsidRPr="00A813CF">
        <w:rPr>
          <w:rFonts w:ascii="Arial" w:hAnsi="Arial" w:cs="Arial"/>
          <w:szCs w:val="20"/>
        </w:rPr>
        <w:t>h</w:t>
      </w:r>
      <w:r w:rsidRPr="00A813CF">
        <w:rPr>
          <w:rFonts w:ascii="Arial" w:hAnsi="Arial" w:cs="Arial"/>
          <w:szCs w:val="20"/>
        </w:rPr>
        <w:t xml:space="preserve">abitats </w:t>
      </w:r>
      <w:r w:rsidR="00F31C6C" w:rsidRPr="00A813CF">
        <w:rPr>
          <w:rFonts w:ascii="Arial" w:hAnsi="Arial" w:cs="Arial"/>
          <w:szCs w:val="20"/>
        </w:rPr>
        <w:t xml:space="preserve">of the Region </w:t>
      </w:r>
      <w:r w:rsidRPr="00A813CF">
        <w:rPr>
          <w:rFonts w:ascii="Arial" w:hAnsi="Arial" w:cs="Arial"/>
          <w:szCs w:val="20"/>
        </w:rPr>
        <w:t xml:space="preserve">all combined into a single set of estimates for the aggregate condition of habitats </w:t>
      </w:r>
      <w:r w:rsidR="00F31C6C" w:rsidRPr="00A813CF">
        <w:rPr>
          <w:rFonts w:ascii="Arial" w:hAnsi="Arial" w:cs="Arial"/>
          <w:szCs w:val="20"/>
        </w:rPr>
        <w:t>to support species</w:t>
      </w:r>
      <w:r w:rsidRPr="00A813CF">
        <w:rPr>
          <w:rFonts w:ascii="Arial" w:hAnsi="Arial" w:cs="Arial"/>
          <w:szCs w:val="20"/>
        </w:rPr>
        <w:t xml:space="preserve">) was determined by the highest number of votes for a </w:t>
      </w:r>
      <w:r w:rsidR="002339A1" w:rsidRPr="00A813CF">
        <w:rPr>
          <w:rFonts w:ascii="Arial" w:hAnsi="Arial" w:cs="Arial"/>
          <w:szCs w:val="20"/>
        </w:rPr>
        <w:t xml:space="preserve">grade </w:t>
      </w:r>
      <w:r w:rsidRPr="00A813CF">
        <w:rPr>
          <w:rFonts w:ascii="Arial" w:hAnsi="Arial" w:cs="Arial"/>
          <w:szCs w:val="20"/>
        </w:rPr>
        <w:t>across the individual components. Ties were not resolved, and the range was carried through to the outcomes.</w:t>
      </w:r>
    </w:p>
    <w:p w14:paraId="67D68E0F" w14:textId="77777777" w:rsidR="006562EB" w:rsidRPr="00A813CF" w:rsidRDefault="006562EB" w:rsidP="00E8185B">
      <w:pPr>
        <w:pStyle w:val="Heading2"/>
        <w:rPr>
          <w:rFonts w:ascii="Arial" w:hAnsi="Arial" w:cs="Arial"/>
        </w:rPr>
      </w:pPr>
      <w:bookmarkStart w:id="26" w:name="_Toc535479378"/>
      <w:r w:rsidRPr="00A813CF">
        <w:rPr>
          <w:rFonts w:ascii="Arial" w:hAnsi="Arial" w:cs="Arial"/>
        </w:rPr>
        <w:t>Grading criteria statements</w:t>
      </w:r>
      <w:bookmarkEnd w:id="26"/>
    </w:p>
    <w:p w14:paraId="2D14B4FC" w14:textId="5A50C73C" w:rsidR="006562EB" w:rsidRPr="00A813CF" w:rsidRDefault="006562EB" w:rsidP="006562EB">
      <w:pPr>
        <w:rPr>
          <w:rFonts w:ascii="Arial" w:hAnsi="Arial" w:cs="Arial"/>
          <w:szCs w:val="20"/>
        </w:rPr>
      </w:pPr>
      <w:r w:rsidRPr="00A813CF">
        <w:rPr>
          <w:rFonts w:ascii="Arial" w:hAnsi="Arial" w:cs="Arial"/>
          <w:szCs w:val="20"/>
        </w:rPr>
        <w:t xml:space="preserve">The </w:t>
      </w:r>
      <w:r w:rsidR="007F4263" w:rsidRPr="00A813CF">
        <w:rPr>
          <w:rFonts w:ascii="Arial" w:hAnsi="Arial" w:cs="Arial"/>
          <w:szCs w:val="20"/>
        </w:rPr>
        <w:t>g</w:t>
      </w:r>
      <w:r w:rsidRPr="00A813CF">
        <w:rPr>
          <w:rFonts w:ascii="Arial" w:hAnsi="Arial" w:cs="Arial"/>
          <w:szCs w:val="20"/>
        </w:rPr>
        <w:t xml:space="preserve">rading </w:t>
      </w:r>
      <w:r w:rsidR="007F4263" w:rsidRPr="00A813CF">
        <w:rPr>
          <w:rFonts w:ascii="Arial" w:hAnsi="Arial" w:cs="Arial"/>
          <w:szCs w:val="20"/>
        </w:rPr>
        <w:t>s</w:t>
      </w:r>
      <w:r w:rsidRPr="00A813CF">
        <w:rPr>
          <w:rFonts w:ascii="Arial" w:hAnsi="Arial" w:cs="Arial"/>
          <w:szCs w:val="20"/>
        </w:rPr>
        <w:t xml:space="preserve">tatements (Appendix 1) were uniquely derived for each group of the assessment components to represent and best meet the requirements of the Act for maintaining the structure and function of the Region’s ecosystems. The </w:t>
      </w:r>
      <w:r w:rsidR="007F4263" w:rsidRPr="00A813CF">
        <w:rPr>
          <w:rFonts w:ascii="Arial" w:hAnsi="Arial" w:cs="Arial"/>
          <w:szCs w:val="20"/>
        </w:rPr>
        <w:t>g</w:t>
      </w:r>
      <w:r w:rsidRPr="00A813CF">
        <w:rPr>
          <w:rFonts w:ascii="Arial" w:hAnsi="Arial" w:cs="Arial"/>
          <w:szCs w:val="20"/>
        </w:rPr>
        <w:t xml:space="preserve">rading </w:t>
      </w:r>
      <w:r w:rsidR="007F4263" w:rsidRPr="00A813CF">
        <w:rPr>
          <w:rFonts w:ascii="Arial" w:hAnsi="Arial" w:cs="Arial"/>
          <w:szCs w:val="20"/>
        </w:rPr>
        <w:t>s</w:t>
      </w:r>
      <w:r w:rsidRPr="00A813CF">
        <w:rPr>
          <w:rFonts w:ascii="Arial" w:hAnsi="Arial" w:cs="Arial"/>
          <w:szCs w:val="20"/>
        </w:rPr>
        <w:t xml:space="preserve">tatements provided experts with the specific criteria and guidance about the thresholds to use in determining first a grade and then a score that is consistent with their knowledge of the data and information, and best represents their judgement at the </w:t>
      </w:r>
      <w:r w:rsidR="007F4263" w:rsidRPr="00A813CF">
        <w:rPr>
          <w:rFonts w:ascii="Arial" w:hAnsi="Arial" w:cs="Arial"/>
          <w:szCs w:val="20"/>
        </w:rPr>
        <w:t>i</w:t>
      </w:r>
      <w:r w:rsidRPr="00A813CF">
        <w:rPr>
          <w:rFonts w:ascii="Arial" w:hAnsi="Arial" w:cs="Arial"/>
          <w:szCs w:val="20"/>
        </w:rPr>
        <w:t>ndicator level of the decision model.</w:t>
      </w:r>
    </w:p>
    <w:p w14:paraId="67F82FF9" w14:textId="77777777" w:rsidR="00507D3F" w:rsidRPr="00A813CF" w:rsidRDefault="00507D3F" w:rsidP="006562EB">
      <w:pPr>
        <w:rPr>
          <w:rFonts w:ascii="Arial" w:hAnsi="Arial" w:cs="Arial"/>
          <w:szCs w:val="20"/>
        </w:rPr>
      </w:pPr>
    </w:p>
    <w:p w14:paraId="0E6FF1BB" w14:textId="77777777" w:rsidR="006562EB" w:rsidRPr="00A813CF" w:rsidRDefault="006562EB" w:rsidP="008B5376">
      <w:pPr>
        <w:pStyle w:val="Heading3"/>
        <w:rPr>
          <w:rFonts w:ascii="Arial" w:hAnsi="Arial"/>
        </w:rPr>
      </w:pPr>
      <w:bookmarkStart w:id="27" w:name="_Toc535479379"/>
      <w:r w:rsidRPr="00A813CF">
        <w:rPr>
          <w:rFonts w:ascii="Arial" w:hAnsi="Arial"/>
        </w:rPr>
        <w:lastRenderedPageBreak/>
        <w:t>Benchmarks</w:t>
      </w:r>
      <w:bookmarkEnd w:id="27"/>
    </w:p>
    <w:p w14:paraId="77993FAA" w14:textId="50F52E56" w:rsidR="006562EB" w:rsidRPr="00A813CF" w:rsidRDefault="006562EB" w:rsidP="00545BE2">
      <w:pPr>
        <w:rPr>
          <w:rFonts w:ascii="Arial" w:hAnsi="Arial" w:cs="Arial"/>
          <w:szCs w:val="20"/>
        </w:rPr>
      </w:pPr>
      <w:r w:rsidRPr="00A813CF">
        <w:rPr>
          <w:rFonts w:ascii="Arial" w:hAnsi="Arial" w:cs="Arial"/>
          <w:szCs w:val="20"/>
        </w:rPr>
        <w:t xml:space="preserve">The score/grade assigned to an indicator is formed by the experts based on relativity to a benchmark or point of reference. For this assessment, and to best meet the requirements of the Act, experts were </w:t>
      </w:r>
      <w:r w:rsidR="00FA37E5" w:rsidRPr="00A813CF">
        <w:rPr>
          <w:rFonts w:ascii="Arial" w:hAnsi="Arial" w:cs="Arial"/>
          <w:szCs w:val="20"/>
        </w:rPr>
        <w:t xml:space="preserve">asked </w:t>
      </w:r>
      <w:r w:rsidRPr="00A813CF">
        <w:rPr>
          <w:rFonts w:ascii="Arial" w:hAnsi="Arial" w:cs="Arial"/>
          <w:szCs w:val="20"/>
        </w:rPr>
        <w:t xml:space="preserve">to form their judgement about current condition and trends relative to the condition that would have been expected to prevail if there had been no influence of </w:t>
      </w:r>
      <w:r w:rsidR="00A4080E" w:rsidRPr="00A813CF">
        <w:rPr>
          <w:rFonts w:ascii="Arial" w:hAnsi="Arial" w:cs="Arial"/>
          <w:szCs w:val="20"/>
        </w:rPr>
        <w:t>post-European settlement</w:t>
      </w:r>
      <w:r w:rsidR="00803AC4" w:rsidRPr="00A813CF">
        <w:rPr>
          <w:rFonts w:ascii="Arial" w:hAnsi="Arial" w:cs="Arial"/>
          <w:szCs w:val="20"/>
        </w:rPr>
        <w:t xml:space="preserve"> </w:t>
      </w:r>
      <w:r w:rsidRPr="00A813CF">
        <w:rPr>
          <w:rFonts w:ascii="Arial" w:hAnsi="Arial" w:cs="Arial"/>
          <w:szCs w:val="20"/>
        </w:rPr>
        <w:t xml:space="preserve">human activity. This broadly represents the condition in the absence of human uses or </w:t>
      </w:r>
      <w:r w:rsidR="00A4080E" w:rsidRPr="00A813CF">
        <w:rPr>
          <w:rFonts w:ascii="Arial" w:hAnsi="Arial" w:cs="Arial"/>
          <w:szCs w:val="20"/>
        </w:rPr>
        <w:t>exploitation and</w:t>
      </w:r>
      <w:r w:rsidRPr="00A813CF">
        <w:rPr>
          <w:rFonts w:ascii="Arial" w:hAnsi="Arial" w:cs="Arial"/>
          <w:szCs w:val="20"/>
        </w:rPr>
        <w:t xml:space="preserve"> can be considered to best represent a relatively natural set of conditions perhaps only slightly impacted by </w:t>
      </w:r>
      <w:r w:rsidR="00A4080E" w:rsidRPr="00A813CF">
        <w:rPr>
          <w:rFonts w:ascii="Arial" w:hAnsi="Arial" w:cs="Arial"/>
          <w:szCs w:val="20"/>
        </w:rPr>
        <w:t xml:space="preserve">pre-European settlement </w:t>
      </w:r>
      <w:r w:rsidRPr="00A813CF">
        <w:rPr>
          <w:rFonts w:ascii="Arial" w:hAnsi="Arial" w:cs="Arial"/>
          <w:szCs w:val="20"/>
        </w:rPr>
        <w:t xml:space="preserve">human activities. </w:t>
      </w:r>
    </w:p>
    <w:p w14:paraId="352E2A64" w14:textId="77777777" w:rsidR="00E349E6" w:rsidRPr="00A813CF" w:rsidRDefault="00E349E6" w:rsidP="00545BE2">
      <w:pPr>
        <w:rPr>
          <w:rFonts w:ascii="Arial" w:hAnsi="Arial" w:cs="Arial"/>
          <w:szCs w:val="20"/>
        </w:rPr>
      </w:pPr>
    </w:p>
    <w:p w14:paraId="4D2C4775" w14:textId="3F1F773D" w:rsidR="006562EB" w:rsidRPr="00A813CF" w:rsidRDefault="006562EB" w:rsidP="00545BE2">
      <w:pPr>
        <w:rPr>
          <w:rFonts w:ascii="Arial" w:hAnsi="Arial" w:cs="Arial"/>
          <w:szCs w:val="20"/>
        </w:rPr>
      </w:pPr>
      <w:r w:rsidRPr="00A813CF">
        <w:rPr>
          <w:rFonts w:ascii="Arial" w:hAnsi="Arial" w:cs="Arial"/>
          <w:szCs w:val="20"/>
        </w:rPr>
        <w:t xml:space="preserve">The use of a ‘natural conditions’ benchmark here should not be confused with the setting of a target or an objective for current management systems to achieve. The benchmark is used here for ‘anchoring’ the scoring and grading system to a common point of reference that relates to all components that are assessed across the </w:t>
      </w:r>
      <w:r w:rsidR="007F4263" w:rsidRPr="00A813CF">
        <w:rPr>
          <w:rFonts w:ascii="Arial" w:hAnsi="Arial" w:cs="Arial"/>
          <w:szCs w:val="20"/>
        </w:rPr>
        <w:t>R</w:t>
      </w:r>
      <w:r w:rsidRPr="00A813CF">
        <w:rPr>
          <w:rFonts w:ascii="Arial" w:hAnsi="Arial" w:cs="Arial"/>
          <w:szCs w:val="20"/>
        </w:rPr>
        <w:t>egion.</w:t>
      </w:r>
    </w:p>
    <w:p w14:paraId="377BCABF" w14:textId="77777777" w:rsidR="00E349E6" w:rsidRPr="00A813CF" w:rsidRDefault="00E349E6" w:rsidP="00545BE2">
      <w:pPr>
        <w:rPr>
          <w:rFonts w:ascii="Arial" w:hAnsi="Arial" w:cs="Arial"/>
          <w:szCs w:val="20"/>
        </w:rPr>
      </w:pPr>
    </w:p>
    <w:p w14:paraId="36BE2028" w14:textId="747B410F" w:rsidR="00D20D01" w:rsidRPr="00A813CF" w:rsidRDefault="006562EB" w:rsidP="00545BE2">
      <w:pPr>
        <w:rPr>
          <w:rFonts w:ascii="Arial" w:hAnsi="Arial" w:cs="Arial"/>
          <w:szCs w:val="20"/>
        </w:rPr>
      </w:pPr>
      <w:r w:rsidRPr="00A813CF">
        <w:rPr>
          <w:rFonts w:ascii="Arial" w:hAnsi="Arial" w:cs="Arial"/>
          <w:szCs w:val="20"/>
        </w:rPr>
        <w:t xml:space="preserve">The use of the ‘natural conditions’ benchmark is a critical aspect of condition assessment, </w:t>
      </w:r>
      <w:r w:rsidR="007F4263" w:rsidRPr="00A813CF">
        <w:rPr>
          <w:rFonts w:ascii="Arial" w:hAnsi="Arial" w:cs="Arial"/>
          <w:szCs w:val="20"/>
        </w:rPr>
        <w:t xml:space="preserve">as </w:t>
      </w:r>
      <w:r w:rsidRPr="00A813CF">
        <w:rPr>
          <w:rFonts w:ascii="Arial" w:hAnsi="Arial" w:cs="Arial"/>
          <w:szCs w:val="20"/>
        </w:rPr>
        <w:t xml:space="preserve">it is only in this way that actual ‘distance’ of the current system from a natural and </w:t>
      </w:r>
      <w:r w:rsidR="00A4080E" w:rsidRPr="00A813CF">
        <w:rPr>
          <w:rFonts w:ascii="Arial" w:hAnsi="Arial" w:cs="Arial"/>
          <w:szCs w:val="20"/>
        </w:rPr>
        <w:t>‘</w:t>
      </w:r>
      <w:r w:rsidRPr="00A813CF">
        <w:rPr>
          <w:rFonts w:ascii="Arial" w:hAnsi="Arial" w:cs="Arial"/>
          <w:szCs w:val="20"/>
        </w:rPr>
        <w:t>undisturbed</w:t>
      </w:r>
      <w:r w:rsidR="00A4080E" w:rsidRPr="00A813CF">
        <w:rPr>
          <w:rFonts w:ascii="Arial" w:hAnsi="Arial" w:cs="Arial"/>
          <w:szCs w:val="20"/>
        </w:rPr>
        <w:t>’</w:t>
      </w:r>
      <w:r w:rsidRPr="00A813CF">
        <w:rPr>
          <w:rFonts w:ascii="Arial" w:hAnsi="Arial" w:cs="Arial"/>
          <w:szCs w:val="20"/>
        </w:rPr>
        <w:t xml:space="preserve"> system can be estimated. Estimates of this distance provide a point of reference that is common across the condition of all components and enables a consistent form of evaluation of the different components within a single assessment framework. Such evaluations are central to the design of efficient and effective management to maintain or recover natural ecosystem structure and function, to avoid sliding baselines in </w:t>
      </w:r>
      <w:r w:rsidR="007F4263" w:rsidRPr="00A813CF">
        <w:rPr>
          <w:rFonts w:ascii="Arial" w:hAnsi="Arial" w:cs="Arial"/>
          <w:szCs w:val="20"/>
        </w:rPr>
        <w:t>long-</w:t>
      </w:r>
      <w:r w:rsidRPr="00A813CF">
        <w:rPr>
          <w:rFonts w:ascii="Arial" w:hAnsi="Arial" w:cs="Arial"/>
          <w:szCs w:val="20"/>
        </w:rPr>
        <w:t>term management systems, and to enable robust prioritisation of investment strategies for management systems that address these issues.</w:t>
      </w:r>
    </w:p>
    <w:p w14:paraId="227192DA" w14:textId="77777777" w:rsidR="00E349E6" w:rsidRPr="00A813CF" w:rsidRDefault="00E349E6" w:rsidP="00545BE2">
      <w:pPr>
        <w:rPr>
          <w:rFonts w:ascii="Arial" w:eastAsia="Times New Roman" w:hAnsi="Arial" w:cs="Arial"/>
          <w:lang w:eastAsia="en-AU"/>
        </w:rPr>
      </w:pPr>
    </w:p>
    <w:p w14:paraId="36E47167" w14:textId="4D612266" w:rsidR="00D20D01" w:rsidRPr="00A813CF" w:rsidRDefault="00D20D01" w:rsidP="00545BE2">
      <w:pPr>
        <w:rPr>
          <w:rFonts w:ascii="Arial" w:eastAsia="Times New Roman" w:hAnsi="Arial" w:cs="Arial"/>
          <w:lang w:eastAsia="en-AU"/>
        </w:rPr>
      </w:pPr>
      <w:r w:rsidRPr="00A813CF">
        <w:rPr>
          <w:rFonts w:ascii="Arial" w:eastAsia="Times New Roman" w:hAnsi="Arial" w:cs="Arial"/>
          <w:lang w:eastAsia="en-AU"/>
        </w:rPr>
        <w:t>Using pre-European disturbance as the natural condition base line was considered by workshop participants to be most useful for species and habitats but problematic when considering ecosystem processes such as nutrient cycling, sedimentation, ocean acidification, and competition. This concern was especially strong where a large number of factors needed to be considered under a single component (i.e. ‘other invertebrates’ required an assessment of an estimated 8000 species).</w:t>
      </w:r>
      <w:r w:rsidR="0071422E" w:rsidRPr="00A813CF">
        <w:rPr>
          <w:rFonts w:ascii="Arial" w:eastAsia="Times New Roman" w:hAnsi="Arial" w:cs="Arial"/>
          <w:lang w:eastAsia="en-AU"/>
        </w:rPr>
        <w:t xml:space="preserve"> Several ethical and philosophical concerns were raised during the heritage session (Part two) of the workshop and are addressed at the end of this report.</w:t>
      </w:r>
    </w:p>
    <w:p w14:paraId="74DF5235" w14:textId="77777777" w:rsidR="006562EB" w:rsidRPr="00A813CF" w:rsidRDefault="006562EB" w:rsidP="00E8185B">
      <w:pPr>
        <w:pStyle w:val="Heading2"/>
        <w:rPr>
          <w:rFonts w:ascii="Arial" w:hAnsi="Arial" w:cs="Arial"/>
        </w:rPr>
      </w:pPr>
      <w:bookmarkStart w:id="28" w:name="_Toc535479380"/>
      <w:r w:rsidRPr="00A813CF">
        <w:rPr>
          <w:rFonts w:ascii="Arial" w:hAnsi="Arial" w:cs="Arial"/>
        </w:rPr>
        <w:t>Elicitation bias</w:t>
      </w:r>
      <w:bookmarkEnd w:id="28"/>
    </w:p>
    <w:p w14:paraId="3661BAA2" w14:textId="3ED83B02" w:rsidR="006562EB" w:rsidRPr="00A813CF" w:rsidRDefault="006562EB" w:rsidP="00545BE2">
      <w:pPr>
        <w:rPr>
          <w:rFonts w:ascii="Arial" w:hAnsi="Arial" w:cs="Arial"/>
          <w:szCs w:val="20"/>
        </w:rPr>
      </w:pPr>
      <w:r w:rsidRPr="00A813CF">
        <w:rPr>
          <w:rFonts w:ascii="Arial" w:hAnsi="Arial" w:cs="Arial"/>
          <w:szCs w:val="20"/>
        </w:rPr>
        <w:t>The assessment process used in this workshop is potentially subject to a number of sources of bias. These include such matters as a limited representation of the extant knowledge base at the workshop (including insufficient experts in attendance), and the other forms of bias always inherent in a Delphi-style rapid assessment process. The most important aspect of this matter is recognising the type and extent of bias that may apply, and where any aspect may be important (taking account of the coarse resolution of the overall process), the existence of such bias should be addressed in the workshop and documented in the workshop outcome.</w:t>
      </w:r>
    </w:p>
    <w:p w14:paraId="0577A784" w14:textId="77777777" w:rsidR="00E349E6" w:rsidRPr="00A813CF" w:rsidRDefault="00E349E6" w:rsidP="00545BE2">
      <w:pPr>
        <w:rPr>
          <w:rFonts w:ascii="Arial" w:hAnsi="Arial" w:cs="Arial"/>
          <w:szCs w:val="20"/>
        </w:rPr>
      </w:pPr>
    </w:p>
    <w:p w14:paraId="5E41AA99" w14:textId="1F0E5FA3" w:rsidR="006562EB" w:rsidRPr="00A813CF" w:rsidRDefault="006562EB" w:rsidP="00545BE2">
      <w:pPr>
        <w:rPr>
          <w:rFonts w:ascii="Arial" w:hAnsi="Arial" w:cs="Arial"/>
          <w:szCs w:val="20"/>
        </w:rPr>
      </w:pPr>
      <w:r w:rsidRPr="00A813CF">
        <w:rPr>
          <w:rFonts w:ascii="Arial" w:hAnsi="Arial" w:cs="Arial"/>
          <w:szCs w:val="20"/>
        </w:rPr>
        <w:t xml:space="preserve">The preamble to the workshop process briefly discussed the main types of individual and group bias that could affect the process. The main bias thought to potentially influence the workshop outcomes was the advance provision of the GBRMPA assessment of the same components that were being assessed in the workshop. The attention of all participants was drawn to this potential for ‘anchoring’ bias, so </w:t>
      </w:r>
      <w:r w:rsidRPr="00A813CF">
        <w:rPr>
          <w:rFonts w:ascii="Arial" w:hAnsi="Arial" w:cs="Arial"/>
          <w:szCs w:val="20"/>
        </w:rPr>
        <w:lastRenderedPageBreak/>
        <w:t xml:space="preserve">that it could be avoided. The workshop was advised that if any other forms of bias were suspected, they should be brought to the attention of the facilitator as soon as possible for corrective action. </w:t>
      </w:r>
      <w:r w:rsidR="0071422E" w:rsidRPr="00A813CF">
        <w:rPr>
          <w:rFonts w:ascii="Arial" w:hAnsi="Arial" w:cs="Arial"/>
          <w:szCs w:val="20"/>
        </w:rPr>
        <w:t>Several other potential sources of bias are addressed at the end of this report.</w:t>
      </w:r>
    </w:p>
    <w:p w14:paraId="183A8FF1" w14:textId="77777777" w:rsidR="006562EB" w:rsidRPr="00A813CF" w:rsidRDefault="006562EB" w:rsidP="004054CC">
      <w:pPr>
        <w:pStyle w:val="Heading1"/>
        <w:rPr>
          <w:rFonts w:ascii="Arial" w:hAnsi="Arial" w:cs="Arial"/>
        </w:rPr>
      </w:pPr>
      <w:bookmarkStart w:id="29" w:name="_Toc535479381"/>
      <w:r w:rsidRPr="00A813CF">
        <w:rPr>
          <w:rFonts w:ascii="Arial" w:hAnsi="Arial" w:cs="Arial"/>
        </w:rPr>
        <w:t>Recognition and use of information</w:t>
      </w:r>
      <w:bookmarkEnd w:id="29"/>
    </w:p>
    <w:p w14:paraId="19B0DAA8" w14:textId="1710AD27" w:rsidR="006562EB" w:rsidRPr="00A813CF" w:rsidRDefault="006562EB" w:rsidP="00545BE2">
      <w:pPr>
        <w:rPr>
          <w:rFonts w:ascii="Arial" w:hAnsi="Arial" w:cs="Arial"/>
          <w:i/>
          <w:szCs w:val="20"/>
        </w:rPr>
      </w:pPr>
      <w:r w:rsidRPr="00A813CF">
        <w:rPr>
          <w:rFonts w:ascii="Arial" w:hAnsi="Arial" w:cs="Arial"/>
          <w:szCs w:val="20"/>
        </w:rPr>
        <w:t xml:space="preserve">GBRMPA acknowledges and recognises the substantial contribution that </w:t>
      </w:r>
      <w:r w:rsidR="00E84811" w:rsidRPr="00A813CF">
        <w:rPr>
          <w:rFonts w:ascii="Arial" w:hAnsi="Arial" w:cs="Arial"/>
          <w:szCs w:val="20"/>
        </w:rPr>
        <w:t>participating</w:t>
      </w:r>
      <w:r w:rsidRPr="00A813CF">
        <w:rPr>
          <w:rFonts w:ascii="Arial" w:hAnsi="Arial" w:cs="Arial"/>
          <w:szCs w:val="20"/>
        </w:rPr>
        <w:t xml:space="preserve"> experts made to this workshop process, drawing on their time and their expertise. This workshop report identifies each expert and their institutional affiliation, and their role in contributing to the workshop (Appendix 2). </w:t>
      </w:r>
    </w:p>
    <w:p w14:paraId="72881105" w14:textId="77777777" w:rsidR="00E349E6" w:rsidRPr="00A813CF" w:rsidRDefault="00E349E6" w:rsidP="00545BE2">
      <w:pPr>
        <w:rPr>
          <w:rFonts w:ascii="Arial" w:hAnsi="Arial" w:cs="Arial"/>
          <w:szCs w:val="20"/>
        </w:rPr>
      </w:pPr>
    </w:p>
    <w:p w14:paraId="30C12B29" w14:textId="487CB066" w:rsidR="006562EB" w:rsidRPr="00A813CF" w:rsidRDefault="006562EB" w:rsidP="00545BE2">
      <w:pPr>
        <w:rPr>
          <w:rFonts w:ascii="Arial" w:hAnsi="Arial" w:cs="Arial"/>
          <w:szCs w:val="20"/>
        </w:rPr>
      </w:pPr>
      <w:r w:rsidRPr="00A813CF">
        <w:rPr>
          <w:rFonts w:ascii="Arial" w:hAnsi="Arial" w:cs="Arial"/>
          <w:szCs w:val="20"/>
        </w:rPr>
        <w:t xml:space="preserve">Information gathered through the consensus workshop is </w:t>
      </w:r>
      <w:r w:rsidR="00E84811" w:rsidRPr="00A813CF">
        <w:rPr>
          <w:rFonts w:ascii="Arial" w:hAnsi="Arial" w:cs="Arial"/>
          <w:szCs w:val="20"/>
        </w:rPr>
        <w:t xml:space="preserve">to </w:t>
      </w:r>
      <w:r w:rsidRPr="00A813CF">
        <w:rPr>
          <w:rFonts w:ascii="Arial" w:hAnsi="Arial" w:cs="Arial"/>
          <w:szCs w:val="20"/>
        </w:rPr>
        <w:t>inform</w:t>
      </w:r>
      <w:r w:rsidR="00E84811" w:rsidRPr="00A813CF">
        <w:rPr>
          <w:rFonts w:ascii="Arial" w:hAnsi="Arial" w:cs="Arial"/>
          <w:szCs w:val="20"/>
        </w:rPr>
        <w:t xml:space="preserve"> development of</w:t>
      </w:r>
      <w:r w:rsidRPr="00A813CF">
        <w:rPr>
          <w:rFonts w:ascii="Arial" w:hAnsi="Arial" w:cs="Arial"/>
          <w:szCs w:val="20"/>
        </w:rPr>
        <w:t xml:space="preserve"> the 201</w:t>
      </w:r>
      <w:r w:rsidR="00E84811" w:rsidRPr="00A813CF">
        <w:rPr>
          <w:rFonts w:ascii="Arial" w:hAnsi="Arial" w:cs="Arial"/>
          <w:szCs w:val="20"/>
        </w:rPr>
        <w:t>9</w:t>
      </w:r>
      <w:r w:rsidRPr="00A813CF">
        <w:rPr>
          <w:rFonts w:ascii="Arial" w:hAnsi="Arial" w:cs="Arial"/>
          <w:szCs w:val="20"/>
        </w:rPr>
        <w:t xml:space="preserve"> Outlook Report only. </w:t>
      </w:r>
      <w:r w:rsidR="0071422E" w:rsidRPr="00A813CF">
        <w:rPr>
          <w:rFonts w:ascii="Arial" w:hAnsi="Arial" w:cs="Arial"/>
          <w:szCs w:val="20"/>
        </w:rPr>
        <w:t>A</w:t>
      </w:r>
      <w:r w:rsidRPr="00A813CF">
        <w:rPr>
          <w:rFonts w:ascii="Arial" w:hAnsi="Arial" w:cs="Arial"/>
          <w:szCs w:val="20"/>
        </w:rPr>
        <w:t xml:space="preserve">ll information provided prior to and derived from the workshop is confidential unless already publicly available. Consistent with Australian Government </w:t>
      </w:r>
      <w:r w:rsidR="00E84811" w:rsidRPr="00A813CF">
        <w:rPr>
          <w:rFonts w:ascii="Arial" w:hAnsi="Arial" w:cs="Arial"/>
          <w:szCs w:val="20"/>
        </w:rPr>
        <w:t>requirements</w:t>
      </w:r>
      <w:r w:rsidRPr="00A813CF">
        <w:rPr>
          <w:rFonts w:ascii="Arial" w:hAnsi="Arial" w:cs="Arial"/>
          <w:szCs w:val="20"/>
        </w:rPr>
        <w:t>, all participants signed a non-disclosure agreement. The full workshop report (this report) and all workshop outcomes will become public domain when published by GBRMPA after the 201</w:t>
      </w:r>
      <w:r w:rsidR="00E84811" w:rsidRPr="00A813CF">
        <w:rPr>
          <w:rFonts w:ascii="Arial" w:hAnsi="Arial" w:cs="Arial"/>
          <w:szCs w:val="20"/>
        </w:rPr>
        <w:t>9</w:t>
      </w:r>
      <w:r w:rsidRPr="00A813CF">
        <w:rPr>
          <w:rFonts w:ascii="Arial" w:hAnsi="Arial" w:cs="Arial"/>
          <w:szCs w:val="20"/>
        </w:rPr>
        <w:t xml:space="preserve"> Outlook Report is tabled in Parliament by the Minister of the Environment (expected mid-201</w:t>
      </w:r>
      <w:r w:rsidR="00E84811" w:rsidRPr="00A813CF">
        <w:rPr>
          <w:rFonts w:ascii="Arial" w:hAnsi="Arial" w:cs="Arial"/>
          <w:szCs w:val="20"/>
        </w:rPr>
        <w:t>9</w:t>
      </w:r>
      <w:r w:rsidRPr="00A813CF">
        <w:rPr>
          <w:rFonts w:ascii="Arial" w:hAnsi="Arial" w:cs="Arial"/>
          <w:szCs w:val="20"/>
        </w:rPr>
        <w:t>).</w:t>
      </w:r>
    </w:p>
    <w:p w14:paraId="7DA18C59" w14:textId="77777777" w:rsidR="006562EB" w:rsidRPr="00A813CF" w:rsidRDefault="006562EB" w:rsidP="004054CC">
      <w:pPr>
        <w:pStyle w:val="Heading1"/>
        <w:rPr>
          <w:rFonts w:ascii="Arial" w:hAnsi="Arial" w:cs="Arial"/>
        </w:rPr>
      </w:pPr>
      <w:bookmarkStart w:id="30" w:name="_Toc535479382"/>
      <w:r w:rsidRPr="00A813CF">
        <w:rPr>
          <w:rFonts w:ascii="Arial" w:hAnsi="Arial" w:cs="Arial"/>
        </w:rPr>
        <w:t xml:space="preserve">Workshop </w:t>
      </w:r>
      <w:r w:rsidR="00F64EC3" w:rsidRPr="00A813CF">
        <w:rPr>
          <w:rFonts w:ascii="Arial" w:hAnsi="Arial" w:cs="Arial"/>
        </w:rPr>
        <w:t>o</w:t>
      </w:r>
      <w:r w:rsidRPr="00A813CF">
        <w:rPr>
          <w:rFonts w:ascii="Arial" w:hAnsi="Arial" w:cs="Arial"/>
        </w:rPr>
        <w:t>utcomes</w:t>
      </w:r>
      <w:bookmarkEnd w:id="30"/>
    </w:p>
    <w:p w14:paraId="399224F9" w14:textId="77777777" w:rsidR="006562EB" w:rsidRPr="00A813CF" w:rsidRDefault="006562EB" w:rsidP="00E8185B">
      <w:pPr>
        <w:pStyle w:val="Heading2"/>
        <w:rPr>
          <w:rFonts w:ascii="Arial" w:hAnsi="Arial" w:cs="Arial"/>
        </w:rPr>
      </w:pPr>
      <w:bookmarkStart w:id="31" w:name="_Toc535479383"/>
      <w:r w:rsidRPr="00A813CF">
        <w:rPr>
          <w:rFonts w:ascii="Arial" w:hAnsi="Arial" w:cs="Arial"/>
        </w:rPr>
        <w:t>Summary and overview</w:t>
      </w:r>
      <w:bookmarkEnd w:id="31"/>
    </w:p>
    <w:p w14:paraId="36A13B00" w14:textId="35EF1138" w:rsidR="006562EB" w:rsidRPr="00A813CF" w:rsidRDefault="006562EB" w:rsidP="00545BE2">
      <w:pPr>
        <w:rPr>
          <w:rFonts w:ascii="Arial" w:hAnsi="Arial" w:cs="Arial"/>
          <w:szCs w:val="20"/>
        </w:rPr>
      </w:pPr>
      <w:r w:rsidRPr="00A813CF">
        <w:rPr>
          <w:rFonts w:ascii="Arial" w:hAnsi="Arial" w:cs="Arial"/>
          <w:szCs w:val="20"/>
        </w:rPr>
        <w:t xml:space="preserve">A summary of the raw data collected by the elicitation process is shown below in </w:t>
      </w:r>
      <w:r w:rsidR="005A193D" w:rsidRPr="00A813CF">
        <w:rPr>
          <w:rFonts w:ascii="Arial" w:hAnsi="Arial" w:cs="Arial"/>
          <w:szCs w:val="20"/>
        </w:rPr>
        <w:fldChar w:fldCharType="begin"/>
      </w:r>
      <w:r w:rsidR="005A193D" w:rsidRPr="00A813CF">
        <w:rPr>
          <w:rFonts w:ascii="Arial" w:hAnsi="Arial" w:cs="Arial"/>
          <w:szCs w:val="20"/>
        </w:rPr>
        <w:instrText xml:space="preserve"> REF _Ref516857367 \h </w:instrText>
      </w:r>
      <w:r w:rsidR="00A813CF">
        <w:rPr>
          <w:rFonts w:ascii="Arial" w:hAnsi="Arial" w:cs="Arial"/>
          <w:szCs w:val="20"/>
        </w:rPr>
        <w:instrText xml:space="preserve"> \* MERGEFORMAT </w:instrText>
      </w:r>
      <w:r w:rsidR="005A193D" w:rsidRPr="00A813CF">
        <w:rPr>
          <w:rFonts w:ascii="Arial" w:hAnsi="Arial" w:cs="Arial"/>
          <w:szCs w:val="20"/>
        </w:rPr>
      </w:r>
      <w:r w:rsidR="005A193D" w:rsidRPr="00A813CF">
        <w:rPr>
          <w:rFonts w:ascii="Arial" w:hAnsi="Arial" w:cs="Arial"/>
          <w:szCs w:val="20"/>
        </w:rPr>
        <w:fldChar w:fldCharType="separate"/>
      </w:r>
      <w:r w:rsidR="00FE2655" w:rsidRPr="00A813CF">
        <w:rPr>
          <w:rFonts w:ascii="Arial" w:hAnsi="Arial" w:cs="Arial"/>
        </w:rPr>
        <w:t xml:space="preserve">Table </w:t>
      </w:r>
      <w:r w:rsidR="00FE2655">
        <w:rPr>
          <w:rFonts w:ascii="Arial" w:hAnsi="Arial" w:cs="Arial"/>
          <w:noProof/>
        </w:rPr>
        <w:t>4</w:t>
      </w:r>
      <w:r w:rsidR="005A193D" w:rsidRPr="00A813CF">
        <w:rPr>
          <w:rFonts w:ascii="Arial" w:hAnsi="Arial" w:cs="Arial"/>
          <w:szCs w:val="20"/>
        </w:rPr>
        <w:fldChar w:fldCharType="end"/>
      </w:r>
      <w:r w:rsidR="005A193D" w:rsidRPr="00A813CF">
        <w:rPr>
          <w:rFonts w:ascii="Arial" w:hAnsi="Arial" w:cs="Arial"/>
          <w:szCs w:val="20"/>
        </w:rPr>
        <w:t xml:space="preserve"> </w:t>
      </w:r>
      <w:r w:rsidRPr="00A813CF">
        <w:rPr>
          <w:rFonts w:ascii="Arial" w:hAnsi="Arial" w:cs="Arial"/>
          <w:szCs w:val="20"/>
        </w:rPr>
        <w:t>(condition and trends)</w:t>
      </w:r>
      <w:r w:rsidR="005A193D" w:rsidRPr="00A813CF">
        <w:rPr>
          <w:rFonts w:ascii="Arial" w:hAnsi="Arial" w:cs="Arial"/>
          <w:szCs w:val="20"/>
        </w:rPr>
        <w:t xml:space="preserve">, </w:t>
      </w:r>
      <w:r w:rsidR="00507D3F" w:rsidRPr="00A813CF">
        <w:rPr>
          <w:rFonts w:ascii="Arial" w:hAnsi="Arial" w:cs="Arial"/>
          <w:szCs w:val="20"/>
        </w:rPr>
        <w:fldChar w:fldCharType="begin"/>
      </w:r>
      <w:r w:rsidR="00507D3F" w:rsidRPr="00A813CF">
        <w:rPr>
          <w:rFonts w:ascii="Arial" w:hAnsi="Arial" w:cs="Arial"/>
          <w:szCs w:val="20"/>
        </w:rPr>
        <w:instrText xml:space="preserve"> REF _Ref516994167 \h  \* MERGEFORMAT </w:instrText>
      </w:r>
      <w:r w:rsidR="00507D3F" w:rsidRPr="00A813CF">
        <w:rPr>
          <w:rFonts w:ascii="Arial" w:hAnsi="Arial" w:cs="Arial"/>
          <w:szCs w:val="20"/>
        </w:rPr>
      </w:r>
      <w:r w:rsidR="00507D3F" w:rsidRPr="00A813CF">
        <w:rPr>
          <w:rFonts w:ascii="Arial" w:hAnsi="Arial" w:cs="Arial"/>
          <w:szCs w:val="20"/>
        </w:rPr>
        <w:fldChar w:fldCharType="separate"/>
      </w:r>
      <w:r w:rsidR="00FE2655" w:rsidRPr="00FE2655">
        <w:rPr>
          <w:rFonts w:ascii="Arial" w:hAnsi="Arial" w:cs="Arial"/>
          <w:sz w:val="20"/>
          <w:szCs w:val="20"/>
        </w:rPr>
        <w:t>Table 5</w:t>
      </w:r>
      <w:r w:rsidR="00507D3F" w:rsidRPr="00A813CF">
        <w:rPr>
          <w:rFonts w:ascii="Arial" w:hAnsi="Arial" w:cs="Arial"/>
          <w:szCs w:val="20"/>
        </w:rPr>
        <w:fldChar w:fldCharType="end"/>
      </w:r>
      <w:r w:rsidR="00507D3F" w:rsidRPr="00A813CF">
        <w:rPr>
          <w:rFonts w:ascii="Arial" w:hAnsi="Arial" w:cs="Arial"/>
          <w:szCs w:val="20"/>
        </w:rPr>
        <w:t xml:space="preserve"> and </w:t>
      </w:r>
      <w:r w:rsidR="005A193D" w:rsidRPr="00A813CF">
        <w:rPr>
          <w:rFonts w:ascii="Arial" w:hAnsi="Arial" w:cs="Arial"/>
          <w:szCs w:val="20"/>
        </w:rPr>
        <w:fldChar w:fldCharType="begin"/>
      </w:r>
      <w:r w:rsidR="005A193D" w:rsidRPr="00A813CF">
        <w:rPr>
          <w:rFonts w:ascii="Arial" w:hAnsi="Arial" w:cs="Arial"/>
          <w:szCs w:val="20"/>
        </w:rPr>
        <w:instrText xml:space="preserve"> REF _Ref516994172 \h </w:instrText>
      </w:r>
      <w:r w:rsidR="00A813CF">
        <w:rPr>
          <w:rFonts w:ascii="Arial" w:hAnsi="Arial" w:cs="Arial"/>
          <w:szCs w:val="20"/>
        </w:rPr>
        <w:instrText xml:space="preserve"> \* MERGEFORMAT </w:instrText>
      </w:r>
      <w:r w:rsidR="005A193D" w:rsidRPr="00A813CF">
        <w:rPr>
          <w:rFonts w:ascii="Arial" w:hAnsi="Arial" w:cs="Arial"/>
          <w:szCs w:val="20"/>
        </w:rPr>
      </w:r>
      <w:r w:rsidR="005A193D" w:rsidRPr="00A813CF">
        <w:rPr>
          <w:rFonts w:ascii="Arial" w:hAnsi="Arial" w:cs="Arial"/>
          <w:szCs w:val="20"/>
        </w:rPr>
        <w:fldChar w:fldCharType="separate"/>
      </w:r>
      <w:r w:rsidR="00FE2655" w:rsidRPr="00A813CF">
        <w:rPr>
          <w:rFonts w:ascii="Arial" w:hAnsi="Arial" w:cs="Arial"/>
        </w:rPr>
        <w:t xml:space="preserve">Table </w:t>
      </w:r>
      <w:r w:rsidR="00FE2655">
        <w:rPr>
          <w:rFonts w:ascii="Arial" w:hAnsi="Arial" w:cs="Arial"/>
          <w:noProof/>
        </w:rPr>
        <w:t>6</w:t>
      </w:r>
      <w:r w:rsidR="005A193D" w:rsidRPr="00A813CF">
        <w:rPr>
          <w:rFonts w:ascii="Arial" w:hAnsi="Arial" w:cs="Arial"/>
          <w:szCs w:val="20"/>
        </w:rPr>
        <w:fldChar w:fldCharType="end"/>
      </w:r>
      <w:r w:rsidR="005A193D" w:rsidRPr="00A813CF">
        <w:rPr>
          <w:rFonts w:ascii="Arial" w:hAnsi="Arial" w:cs="Arial"/>
          <w:szCs w:val="20"/>
        </w:rPr>
        <w:t xml:space="preserve"> </w:t>
      </w:r>
      <w:r w:rsidRPr="00A813CF">
        <w:rPr>
          <w:rFonts w:ascii="Arial" w:hAnsi="Arial" w:cs="Arial"/>
          <w:szCs w:val="20"/>
        </w:rPr>
        <w:t xml:space="preserve">(residual risks). </w:t>
      </w:r>
    </w:p>
    <w:p w14:paraId="76F504AD" w14:textId="77777777" w:rsidR="00E349E6" w:rsidRPr="00A813CF" w:rsidRDefault="00E349E6" w:rsidP="00545BE2">
      <w:pPr>
        <w:rPr>
          <w:rFonts w:ascii="Arial" w:hAnsi="Arial" w:cs="Arial"/>
          <w:szCs w:val="20"/>
        </w:rPr>
      </w:pPr>
    </w:p>
    <w:p w14:paraId="626140F8" w14:textId="5DFC0276" w:rsidR="006562EB" w:rsidRPr="00A813CF" w:rsidRDefault="006562EB" w:rsidP="00545BE2">
      <w:pPr>
        <w:rPr>
          <w:rFonts w:ascii="Arial" w:hAnsi="Arial" w:cs="Arial"/>
          <w:szCs w:val="20"/>
        </w:rPr>
      </w:pPr>
      <w:r w:rsidRPr="00A813CF">
        <w:rPr>
          <w:rFonts w:ascii="Arial" w:hAnsi="Arial" w:cs="Arial"/>
          <w:szCs w:val="20"/>
        </w:rPr>
        <w:t xml:space="preserve">A number of consistent patterns are evident in the judgements of the experts, but the dominant pattern demonstrated in the </w:t>
      </w:r>
      <w:r w:rsidR="00F64EC3" w:rsidRPr="00A813CF">
        <w:rPr>
          <w:rFonts w:ascii="Arial" w:hAnsi="Arial" w:cs="Arial"/>
          <w:szCs w:val="20"/>
        </w:rPr>
        <w:t>c</w:t>
      </w:r>
      <w:r w:rsidRPr="00A813CF">
        <w:rPr>
          <w:rFonts w:ascii="Arial" w:hAnsi="Arial" w:cs="Arial"/>
          <w:szCs w:val="20"/>
        </w:rPr>
        <w:t>ondition outcome is that, in the category Most (representing a notional 80</w:t>
      </w:r>
      <w:r w:rsidR="00B1755E" w:rsidRPr="00A813CF">
        <w:rPr>
          <w:rFonts w:ascii="Arial" w:hAnsi="Arial" w:cs="Arial"/>
          <w:szCs w:val="20"/>
        </w:rPr>
        <w:t>-95</w:t>
      </w:r>
      <w:r w:rsidR="00F64EC3" w:rsidRPr="00A813CF">
        <w:rPr>
          <w:rFonts w:ascii="Arial" w:hAnsi="Arial" w:cs="Arial"/>
          <w:szCs w:val="20"/>
        </w:rPr>
        <w:t xml:space="preserve"> per cent</w:t>
      </w:r>
      <w:r w:rsidRPr="00A813CF">
        <w:rPr>
          <w:rFonts w:ascii="Arial" w:hAnsi="Arial" w:cs="Arial"/>
          <w:szCs w:val="20"/>
        </w:rPr>
        <w:t xml:space="preserve"> of the </w:t>
      </w:r>
      <w:r w:rsidR="00B1755E" w:rsidRPr="00A813CF">
        <w:rPr>
          <w:rFonts w:ascii="Arial" w:hAnsi="Arial" w:cs="Arial"/>
          <w:szCs w:val="20"/>
        </w:rPr>
        <w:t>component being assessed)</w:t>
      </w:r>
      <w:r w:rsidR="00F64EC3" w:rsidRPr="00A813CF">
        <w:rPr>
          <w:rFonts w:ascii="Arial" w:hAnsi="Arial" w:cs="Arial"/>
          <w:szCs w:val="20"/>
        </w:rPr>
        <w:t>,</w:t>
      </w:r>
      <w:r w:rsidRPr="00A813CF">
        <w:rPr>
          <w:rFonts w:ascii="Arial" w:hAnsi="Arial" w:cs="Arial"/>
          <w:szCs w:val="20"/>
        </w:rPr>
        <w:t xml:space="preserve"> there are </w:t>
      </w:r>
      <w:r w:rsidR="005D679F" w:rsidRPr="00A813CF">
        <w:rPr>
          <w:rFonts w:ascii="Arial" w:hAnsi="Arial" w:cs="Arial"/>
          <w:szCs w:val="20"/>
        </w:rPr>
        <w:t>32</w:t>
      </w:r>
      <w:r w:rsidRPr="00A813CF">
        <w:rPr>
          <w:rFonts w:ascii="Arial" w:hAnsi="Arial" w:cs="Arial"/>
          <w:szCs w:val="20"/>
        </w:rPr>
        <w:t xml:space="preserve"> grades of uniquely Good condition (ignoring mixed grades) from the total of 5</w:t>
      </w:r>
      <w:r w:rsidR="00F80312" w:rsidRPr="00A813CF">
        <w:rPr>
          <w:rFonts w:ascii="Arial" w:hAnsi="Arial" w:cs="Arial"/>
          <w:szCs w:val="20"/>
        </w:rPr>
        <w:t>7</w:t>
      </w:r>
      <w:r w:rsidRPr="00A813CF">
        <w:rPr>
          <w:rFonts w:ascii="Arial" w:hAnsi="Arial" w:cs="Arial"/>
          <w:szCs w:val="20"/>
        </w:rPr>
        <w:t xml:space="preserve"> </w:t>
      </w:r>
      <w:r w:rsidR="005D679F" w:rsidRPr="00A813CF">
        <w:rPr>
          <w:rFonts w:ascii="Arial" w:hAnsi="Arial" w:cs="Arial"/>
          <w:szCs w:val="20"/>
        </w:rPr>
        <w:t xml:space="preserve">natural values </w:t>
      </w:r>
      <w:r w:rsidRPr="00A813CF">
        <w:rPr>
          <w:rFonts w:ascii="Arial" w:hAnsi="Arial" w:cs="Arial"/>
          <w:szCs w:val="20"/>
        </w:rPr>
        <w:t>components assessed and scored</w:t>
      </w:r>
      <w:r w:rsidR="00B1755E" w:rsidRPr="00A813CF">
        <w:rPr>
          <w:rFonts w:ascii="Arial" w:hAnsi="Arial" w:cs="Arial"/>
          <w:szCs w:val="20"/>
        </w:rPr>
        <w:t xml:space="preserve"> (up from 27</w:t>
      </w:r>
      <w:r w:rsidR="00F80312" w:rsidRPr="00A813CF">
        <w:rPr>
          <w:rFonts w:ascii="Arial" w:hAnsi="Arial" w:cs="Arial"/>
          <w:szCs w:val="20"/>
        </w:rPr>
        <w:t xml:space="preserve"> of 53 values</w:t>
      </w:r>
      <w:r w:rsidR="00B1755E" w:rsidRPr="00A813CF">
        <w:rPr>
          <w:rFonts w:ascii="Arial" w:hAnsi="Arial" w:cs="Arial"/>
          <w:szCs w:val="20"/>
        </w:rPr>
        <w:t xml:space="preserve"> in 2014)</w:t>
      </w:r>
      <w:r w:rsidRPr="00A813CF">
        <w:rPr>
          <w:rFonts w:ascii="Arial" w:hAnsi="Arial" w:cs="Arial"/>
          <w:szCs w:val="20"/>
        </w:rPr>
        <w:t xml:space="preserve">. </w:t>
      </w:r>
      <w:r w:rsidR="00170177" w:rsidRPr="00A813CF">
        <w:rPr>
          <w:rFonts w:ascii="Arial" w:hAnsi="Arial" w:cs="Arial"/>
          <w:szCs w:val="20"/>
        </w:rPr>
        <w:t xml:space="preserve">While in one sense this is a slight improvement in the assessed condition of components since 2014, the results </w:t>
      </w:r>
      <w:r w:rsidRPr="00A813CF">
        <w:rPr>
          <w:rFonts w:ascii="Arial" w:hAnsi="Arial" w:cs="Arial"/>
          <w:szCs w:val="20"/>
        </w:rPr>
        <w:t xml:space="preserve">infer that, for </w:t>
      </w:r>
      <w:r w:rsidR="00430D3A" w:rsidRPr="00A813CF">
        <w:rPr>
          <w:rFonts w:ascii="Arial" w:hAnsi="Arial" w:cs="Arial"/>
          <w:szCs w:val="20"/>
        </w:rPr>
        <w:t xml:space="preserve">nearly </w:t>
      </w:r>
      <w:r w:rsidRPr="00A813CF">
        <w:rPr>
          <w:rFonts w:ascii="Arial" w:hAnsi="Arial" w:cs="Arial"/>
          <w:szCs w:val="20"/>
        </w:rPr>
        <w:t xml:space="preserve">half of the components assessed, the judgement of the experts involved in this workshop </w:t>
      </w:r>
      <w:r w:rsidR="00170177" w:rsidRPr="00A813CF">
        <w:rPr>
          <w:rFonts w:ascii="Arial" w:hAnsi="Arial" w:cs="Arial"/>
          <w:szCs w:val="20"/>
        </w:rPr>
        <w:t xml:space="preserve">was </w:t>
      </w:r>
      <w:r w:rsidRPr="00A813CF">
        <w:rPr>
          <w:rFonts w:ascii="Arial" w:hAnsi="Arial" w:cs="Arial"/>
          <w:szCs w:val="20"/>
        </w:rPr>
        <w:t xml:space="preserve">that the current condition is substantially degraded than would be the case if there had been no significant human impacts in the </w:t>
      </w:r>
      <w:r w:rsidR="00F64EC3" w:rsidRPr="00A813CF">
        <w:rPr>
          <w:rFonts w:ascii="Arial" w:hAnsi="Arial" w:cs="Arial"/>
          <w:szCs w:val="20"/>
        </w:rPr>
        <w:t>R</w:t>
      </w:r>
      <w:r w:rsidRPr="00A813CF">
        <w:rPr>
          <w:rFonts w:ascii="Arial" w:hAnsi="Arial" w:cs="Arial"/>
          <w:szCs w:val="20"/>
        </w:rPr>
        <w:t xml:space="preserve">egion. Also, the equivalent statistic for the trend assessment is that </w:t>
      </w:r>
      <w:r w:rsidR="00430D3A" w:rsidRPr="00A813CF">
        <w:rPr>
          <w:rFonts w:ascii="Arial" w:hAnsi="Arial" w:cs="Arial"/>
          <w:szCs w:val="20"/>
        </w:rPr>
        <w:t xml:space="preserve">19 </w:t>
      </w:r>
      <w:r w:rsidRPr="00A813CF">
        <w:rPr>
          <w:rFonts w:ascii="Arial" w:hAnsi="Arial" w:cs="Arial"/>
          <w:szCs w:val="20"/>
        </w:rPr>
        <w:t>of the 5</w:t>
      </w:r>
      <w:r w:rsidR="00F80312" w:rsidRPr="00A813CF">
        <w:rPr>
          <w:rFonts w:ascii="Arial" w:hAnsi="Arial" w:cs="Arial"/>
          <w:szCs w:val="20"/>
        </w:rPr>
        <w:t>7</w:t>
      </w:r>
      <w:r w:rsidRPr="00A813CF">
        <w:rPr>
          <w:rFonts w:ascii="Arial" w:hAnsi="Arial" w:cs="Arial"/>
          <w:szCs w:val="20"/>
        </w:rPr>
        <w:t xml:space="preserve"> </w:t>
      </w:r>
      <w:r w:rsidR="00430D3A" w:rsidRPr="00A813CF">
        <w:rPr>
          <w:rFonts w:ascii="Arial" w:hAnsi="Arial" w:cs="Arial"/>
          <w:szCs w:val="20"/>
        </w:rPr>
        <w:t xml:space="preserve">natural values </w:t>
      </w:r>
      <w:r w:rsidRPr="00A813CF">
        <w:rPr>
          <w:rFonts w:ascii="Arial" w:hAnsi="Arial" w:cs="Arial"/>
          <w:szCs w:val="20"/>
        </w:rPr>
        <w:t>components assessed are (uniquely) continuing to deteriorate</w:t>
      </w:r>
      <w:r w:rsidR="00430D3A" w:rsidRPr="00A813CF">
        <w:rPr>
          <w:rFonts w:ascii="Arial" w:hAnsi="Arial" w:cs="Arial"/>
          <w:szCs w:val="20"/>
        </w:rPr>
        <w:t xml:space="preserve"> (up from 16 </w:t>
      </w:r>
      <w:r w:rsidR="00F80312" w:rsidRPr="00A813CF">
        <w:rPr>
          <w:rFonts w:ascii="Arial" w:hAnsi="Arial" w:cs="Arial"/>
          <w:szCs w:val="20"/>
        </w:rPr>
        <w:t xml:space="preserve">of the 53 values </w:t>
      </w:r>
      <w:r w:rsidR="00430D3A" w:rsidRPr="00A813CF">
        <w:rPr>
          <w:rFonts w:ascii="Arial" w:hAnsi="Arial" w:cs="Arial"/>
          <w:szCs w:val="20"/>
        </w:rPr>
        <w:t>in 2014)</w:t>
      </w:r>
      <w:r w:rsidRPr="00A813CF">
        <w:rPr>
          <w:rFonts w:ascii="Arial" w:hAnsi="Arial" w:cs="Arial"/>
          <w:szCs w:val="20"/>
        </w:rPr>
        <w:t>. Nonetheless, a substantive number of these assessments were assigned with a low to medium level of confidence, identifying the need for further knowledge and perhaps more detailed clarification of the gradings based on more detailed scientific data/knowledge.</w:t>
      </w:r>
    </w:p>
    <w:p w14:paraId="34E6CCE4" w14:textId="77777777" w:rsidR="00E349E6" w:rsidRPr="00A813CF" w:rsidRDefault="00E349E6" w:rsidP="00545BE2">
      <w:pPr>
        <w:rPr>
          <w:rFonts w:ascii="Arial" w:hAnsi="Arial" w:cs="Arial"/>
          <w:szCs w:val="20"/>
        </w:rPr>
      </w:pPr>
    </w:p>
    <w:p w14:paraId="48065F5B" w14:textId="31A6D570" w:rsidR="006562EB" w:rsidRPr="00A813CF" w:rsidRDefault="006562EB" w:rsidP="00545BE2">
      <w:pPr>
        <w:rPr>
          <w:rFonts w:ascii="Arial" w:hAnsi="Arial" w:cs="Arial"/>
          <w:szCs w:val="20"/>
        </w:rPr>
      </w:pPr>
      <w:r w:rsidRPr="00A813CF">
        <w:rPr>
          <w:rFonts w:ascii="Arial" w:hAnsi="Arial" w:cs="Arial"/>
          <w:szCs w:val="20"/>
        </w:rPr>
        <w:t xml:space="preserve">In contrast, only </w:t>
      </w:r>
      <w:r w:rsidR="002C5789" w:rsidRPr="00A813CF">
        <w:rPr>
          <w:rFonts w:ascii="Arial" w:hAnsi="Arial" w:cs="Arial"/>
          <w:szCs w:val="20"/>
        </w:rPr>
        <w:t xml:space="preserve">four </w:t>
      </w:r>
      <w:r w:rsidRPr="00A813CF">
        <w:rPr>
          <w:rFonts w:ascii="Arial" w:hAnsi="Arial" w:cs="Arial"/>
          <w:szCs w:val="20"/>
        </w:rPr>
        <w:t>of the 5</w:t>
      </w:r>
      <w:r w:rsidR="00F80312" w:rsidRPr="00A813CF">
        <w:rPr>
          <w:rFonts w:ascii="Arial" w:hAnsi="Arial" w:cs="Arial"/>
          <w:szCs w:val="20"/>
        </w:rPr>
        <w:t>7</w:t>
      </w:r>
      <w:r w:rsidRPr="00A813CF">
        <w:rPr>
          <w:rFonts w:ascii="Arial" w:hAnsi="Arial" w:cs="Arial"/>
          <w:szCs w:val="20"/>
        </w:rPr>
        <w:t xml:space="preserve"> </w:t>
      </w:r>
      <w:r w:rsidR="00430D3A" w:rsidRPr="00A813CF">
        <w:rPr>
          <w:rFonts w:ascii="Arial" w:hAnsi="Arial" w:cs="Arial"/>
          <w:szCs w:val="20"/>
        </w:rPr>
        <w:t xml:space="preserve">natural values </w:t>
      </w:r>
      <w:r w:rsidRPr="00A813CF">
        <w:rPr>
          <w:rFonts w:ascii="Arial" w:hAnsi="Arial" w:cs="Arial"/>
          <w:szCs w:val="20"/>
        </w:rPr>
        <w:t xml:space="preserve">components were assessed as </w:t>
      </w:r>
      <w:r w:rsidR="002C5789" w:rsidRPr="00A813CF">
        <w:rPr>
          <w:rFonts w:ascii="Arial" w:hAnsi="Arial" w:cs="Arial"/>
          <w:szCs w:val="20"/>
        </w:rPr>
        <w:t xml:space="preserve">being </w:t>
      </w:r>
      <w:r w:rsidRPr="00A813CF">
        <w:rPr>
          <w:rFonts w:ascii="Arial" w:hAnsi="Arial" w:cs="Arial"/>
          <w:szCs w:val="20"/>
        </w:rPr>
        <w:t xml:space="preserve">in Very Good condition, with a medium level of confidence, inferring only slight and minor changes </w:t>
      </w:r>
      <w:r w:rsidR="00F80312" w:rsidRPr="00A813CF">
        <w:rPr>
          <w:rFonts w:ascii="Arial" w:hAnsi="Arial" w:cs="Arial"/>
          <w:szCs w:val="20"/>
        </w:rPr>
        <w:t xml:space="preserve">for these components </w:t>
      </w:r>
      <w:r w:rsidRPr="00A813CF">
        <w:rPr>
          <w:rFonts w:ascii="Arial" w:hAnsi="Arial" w:cs="Arial"/>
          <w:szCs w:val="20"/>
        </w:rPr>
        <w:t xml:space="preserve">since European colonisation of the Region. Two of these (mangrove </w:t>
      </w:r>
      <w:r w:rsidR="001C65AF" w:rsidRPr="00A813CF">
        <w:rPr>
          <w:rFonts w:ascii="Arial" w:hAnsi="Arial" w:cs="Arial"/>
          <w:szCs w:val="20"/>
        </w:rPr>
        <w:t xml:space="preserve">forests </w:t>
      </w:r>
      <w:r w:rsidRPr="00A813CF">
        <w:rPr>
          <w:rFonts w:ascii="Arial" w:hAnsi="Arial" w:cs="Arial"/>
          <w:szCs w:val="20"/>
        </w:rPr>
        <w:t xml:space="preserve">and </w:t>
      </w:r>
      <w:r w:rsidR="00A46675" w:rsidRPr="00A813CF">
        <w:rPr>
          <w:rFonts w:ascii="Arial" w:hAnsi="Arial" w:cs="Arial"/>
          <w:szCs w:val="20"/>
        </w:rPr>
        <w:t>heath and shrubland</w:t>
      </w:r>
      <w:r w:rsidRPr="00A813CF">
        <w:rPr>
          <w:rFonts w:ascii="Arial" w:hAnsi="Arial" w:cs="Arial"/>
          <w:szCs w:val="20"/>
        </w:rPr>
        <w:t xml:space="preserve"> habitats) were considered to be Stable, and hence not showing any significant signs of current deterioration trend</w:t>
      </w:r>
      <w:r w:rsidR="002C5789" w:rsidRPr="00A813CF">
        <w:rPr>
          <w:rFonts w:ascii="Arial" w:hAnsi="Arial" w:cs="Arial"/>
          <w:szCs w:val="20"/>
        </w:rPr>
        <w:t xml:space="preserve"> and the other two (continental slope and currents) are not showing any clear trend across the Region</w:t>
      </w:r>
      <w:r w:rsidRPr="00A813CF">
        <w:rPr>
          <w:rFonts w:ascii="Arial" w:hAnsi="Arial" w:cs="Arial"/>
          <w:szCs w:val="20"/>
        </w:rPr>
        <w:t xml:space="preserve">. While </w:t>
      </w:r>
      <w:r w:rsidR="002C5789" w:rsidRPr="00A813CF">
        <w:rPr>
          <w:rFonts w:ascii="Arial" w:hAnsi="Arial" w:cs="Arial"/>
          <w:szCs w:val="20"/>
        </w:rPr>
        <w:t>all</w:t>
      </w:r>
      <w:r w:rsidRPr="00A813CF">
        <w:rPr>
          <w:rFonts w:ascii="Arial" w:hAnsi="Arial" w:cs="Arial"/>
          <w:szCs w:val="20"/>
        </w:rPr>
        <w:t xml:space="preserve"> of these habitat types were recognised as having been impacted in some areas, this was considered to be constrained to less than 10</w:t>
      </w:r>
      <w:r w:rsidR="00F64EC3" w:rsidRPr="00A813CF">
        <w:rPr>
          <w:rFonts w:ascii="Arial" w:hAnsi="Arial" w:cs="Arial"/>
          <w:szCs w:val="20"/>
        </w:rPr>
        <w:t xml:space="preserve"> per cent</w:t>
      </w:r>
      <w:r w:rsidRPr="00A813CF">
        <w:rPr>
          <w:rFonts w:ascii="Arial" w:hAnsi="Arial" w:cs="Arial"/>
          <w:szCs w:val="20"/>
        </w:rPr>
        <w:t xml:space="preserve"> of the natural area of each habitat type.</w:t>
      </w:r>
    </w:p>
    <w:p w14:paraId="55A34C02" w14:textId="77777777" w:rsidR="00E349E6" w:rsidRPr="00A813CF" w:rsidRDefault="00E349E6" w:rsidP="00545BE2">
      <w:pPr>
        <w:rPr>
          <w:rFonts w:ascii="Arial" w:hAnsi="Arial" w:cs="Arial"/>
          <w:szCs w:val="20"/>
        </w:rPr>
      </w:pPr>
    </w:p>
    <w:p w14:paraId="37850A2A" w14:textId="3B8FB0F9" w:rsidR="006562EB" w:rsidRPr="00A813CF" w:rsidRDefault="006562EB" w:rsidP="00545BE2">
      <w:pPr>
        <w:rPr>
          <w:rFonts w:ascii="Arial" w:hAnsi="Arial" w:cs="Arial"/>
          <w:szCs w:val="20"/>
        </w:rPr>
      </w:pPr>
      <w:r w:rsidRPr="00A813CF">
        <w:rPr>
          <w:rFonts w:ascii="Arial" w:hAnsi="Arial" w:cs="Arial"/>
          <w:szCs w:val="20"/>
        </w:rPr>
        <w:t>A second feature of the overview is that, amongst the areas in best condition, the condition of the vast majority of the</w:t>
      </w:r>
      <w:r w:rsidR="00714776" w:rsidRPr="00A813CF">
        <w:rPr>
          <w:rFonts w:ascii="Arial" w:hAnsi="Arial" w:cs="Arial"/>
          <w:szCs w:val="20"/>
        </w:rPr>
        <w:t xml:space="preserve"> Best</w:t>
      </w:r>
      <w:r w:rsidRPr="00A813CF">
        <w:rPr>
          <w:rFonts w:ascii="Arial" w:hAnsi="Arial" w:cs="Arial"/>
          <w:szCs w:val="20"/>
        </w:rPr>
        <w:t xml:space="preserve">10% areas </w:t>
      </w:r>
      <w:r w:rsidR="008A6204" w:rsidRPr="00A813CF">
        <w:rPr>
          <w:rFonts w:ascii="Arial" w:hAnsi="Arial" w:cs="Arial"/>
          <w:szCs w:val="20"/>
        </w:rPr>
        <w:t xml:space="preserve">were </w:t>
      </w:r>
      <w:r w:rsidRPr="00A813CF">
        <w:rPr>
          <w:rFonts w:ascii="Arial" w:hAnsi="Arial" w:cs="Arial"/>
          <w:szCs w:val="20"/>
        </w:rPr>
        <w:t>considered to be Very Good. None of the components assessed as being in the Best10% areas were considered to be in Very Poor condition</w:t>
      </w:r>
      <w:r w:rsidR="00B231DA" w:rsidRPr="00A813CF">
        <w:rPr>
          <w:rFonts w:ascii="Arial" w:hAnsi="Arial" w:cs="Arial"/>
          <w:szCs w:val="20"/>
        </w:rPr>
        <w:t xml:space="preserve"> although one component (sea temperature) was considered to be in Poor condition (even in the Best10% of cases) and </w:t>
      </w:r>
      <w:r w:rsidR="00F80312" w:rsidRPr="00A813CF">
        <w:rPr>
          <w:rFonts w:ascii="Arial" w:hAnsi="Arial" w:cs="Arial"/>
          <w:szCs w:val="20"/>
        </w:rPr>
        <w:t>continuing to deteriorate</w:t>
      </w:r>
      <w:r w:rsidR="00B231DA" w:rsidRPr="00A813CF">
        <w:rPr>
          <w:rFonts w:ascii="Arial" w:hAnsi="Arial" w:cs="Arial"/>
          <w:szCs w:val="20"/>
        </w:rPr>
        <w:t xml:space="preserve"> with a high degree of confidence.</w:t>
      </w:r>
      <w:r w:rsidR="008A6204" w:rsidRPr="00A813CF">
        <w:rPr>
          <w:rFonts w:ascii="Arial" w:hAnsi="Arial" w:cs="Arial"/>
          <w:szCs w:val="20"/>
        </w:rPr>
        <w:t xml:space="preserve"> This infers that</w:t>
      </w:r>
      <w:r w:rsidR="009C3DB3" w:rsidRPr="00A813CF">
        <w:rPr>
          <w:rFonts w:ascii="Arial" w:hAnsi="Arial" w:cs="Arial"/>
          <w:szCs w:val="20"/>
        </w:rPr>
        <w:t xml:space="preserve"> the natural condition of sea temperature </w:t>
      </w:r>
      <w:r w:rsidR="006F1F1B" w:rsidRPr="00A813CF">
        <w:rPr>
          <w:rFonts w:ascii="Arial" w:hAnsi="Arial" w:cs="Arial"/>
          <w:szCs w:val="20"/>
        </w:rPr>
        <w:t>is considered to have</w:t>
      </w:r>
      <w:r w:rsidR="009C3DB3" w:rsidRPr="00A813CF">
        <w:rPr>
          <w:rFonts w:ascii="Arial" w:hAnsi="Arial" w:cs="Arial"/>
          <w:szCs w:val="20"/>
        </w:rPr>
        <w:t xml:space="preserve"> been significantly </w:t>
      </w:r>
      <w:r w:rsidR="006F1F1B" w:rsidRPr="00A813CF">
        <w:rPr>
          <w:rFonts w:ascii="Arial" w:hAnsi="Arial" w:cs="Arial"/>
          <w:szCs w:val="20"/>
        </w:rPr>
        <w:t>altered</w:t>
      </w:r>
      <w:r w:rsidR="009C3DB3" w:rsidRPr="00A813CF">
        <w:rPr>
          <w:rFonts w:ascii="Arial" w:hAnsi="Arial" w:cs="Arial"/>
          <w:szCs w:val="20"/>
        </w:rPr>
        <w:t xml:space="preserve"> by modern human activity and is having a widespread</w:t>
      </w:r>
      <w:r w:rsidR="006F1F1B" w:rsidRPr="00A813CF">
        <w:rPr>
          <w:rFonts w:ascii="Arial" w:hAnsi="Arial" w:cs="Arial"/>
          <w:szCs w:val="20"/>
        </w:rPr>
        <w:t xml:space="preserve"> influence over the Reg</w:t>
      </w:r>
      <w:r w:rsidR="009C3DB3" w:rsidRPr="00A813CF">
        <w:rPr>
          <w:rFonts w:ascii="Arial" w:hAnsi="Arial" w:cs="Arial"/>
          <w:szCs w:val="20"/>
        </w:rPr>
        <w:t>ion.</w:t>
      </w:r>
    </w:p>
    <w:p w14:paraId="14D6D3B7" w14:textId="77777777" w:rsidR="00E349E6" w:rsidRPr="00A813CF" w:rsidRDefault="00E349E6" w:rsidP="00545BE2">
      <w:pPr>
        <w:rPr>
          <w:rFonts w:ascii="Arial" w:hAnsi="Arial" w:cs="Arial"/>
          <w:szCs w:val="20"/>
        </w:rPr>
      </w:pPr>
    </w:p>
    <w:p w14:paraId="05E3BA83" w14:textId="3B3C56B3" w:rsidR="009447E0" w:rsidRPr="00A813CF" w:rsidRDefault="006562EB" w:rsidP="00545BE2">
      <w:pPr>
        <w:rPr>
          <w:rFonts w:ascii="Arial" w:hAnsi="Arial" w:cs="Arial"/>
          <w:szCs w:val="20"/>
        </w:rPr>
      </w:pPr>
      <w:r w:rsidRPr="00A813CF">
        <w:rPr>
          <w:rFonts w:ascii="Arial" w:hAnsi="Arial" w:cs="Arial"/>
          <w:szCs w:val="20"/>
        </w:rPr>
        <w:t>A third feature of the workshop findings on condition is that almost all the components assessed in the Worst10% areas (</w:t>
      </w:r>
      <w:r w:rsidR="000B7D19" w:rsidRPr="00A813CF">
        <w:rPr>
          <w:rFonts w:ascii="Arial" w:hAnsi="Arial" w:cs="Arial"/>
          <w:szCs w:val="20"/>
        </w:rPr>
        <w:t xml:space="preserve">51 </w:t>
      </w:r>
      <w:r w:rsidRPr="00A813CF">
        <w:rPr>
          <w:rFonts w:ascii="Arial" w:hAnsi="Arial" w:cs="Arial"/>
          <w:szCs w:val="20"/>
        </w:rPr>
        <w:t xml:space="preserve">of </w:t>
      </w:r>
      <w:r w:rsidR="000B7D19" w:rsidRPr="00A813CF">
        <w:rPr>
          <w:rFonts w:ascii="Arial" w:hAnsi="Arial" w:cs="Arial"/>
          <w:szCs w:val="20"/>
        </w:rPr>
        <w:t xml:space="preserve">the 55 natural values </w:t>
      </w:r>
      <w:r w:rsidRPr="00A813CF">
        <w:rPr>
          <w:rFonts w:ascii="Arial" w:hAnsi="Arial" w:cs="Arial"/>
          <w:szCs w:val="20"/>
        </w:rPr>
        <w:t>components</w:t>
      </w:r>
      <w:r w:rsidR="000B7D19" w:rsidRPr="00A813CF">
        <w:rPr>
          <w:rFonts w:ascii="Arial" w:hAnsi="Arial" w:cs="Arial"/>
          <w:szCs w:val="20"/>
        </w:rPr>
        <w:t xml:space="preserve"> assessed</w:t>
      </w:r>
      <w:r w:rsidRPr="00A813CF">
        <w:rPr>
          <w:rFonts w:ascii="Arial" w:hAnsi="Arial" w:cs="Arial"/>
          <w:szCs w:val="20"/>
        </w:rPr>
        <w:t xml:space="preserve">) were considered to be substantially degraded, meeting the criteria for either Poor or Very Poor condition. This infers that major impacts have occurred as a result of human development across </w:t>
      </w:r>
      <w:r w:rsidR="000B7D19" w:rsidRPr="00A813CF">
        <w:rPr>
          <w:rFonts w:ascii="Arial" w:hAnsi="Arial" w:cs="Arial"/>
          <w:szCs w:val="20"/>
        </w:rPr>
        <w:t>at least some parts of nearly all</w:t>
      </w:r>
      <w:r w:rsidRPr="00A813CF">
        <w:rPr>
          <w:rFonts w:ascii="Arial" w:hAnsi="Arial" w:cs="Arial"/>
          <w:szCs w:val="20"/>
        </w:rPr>
        <w:t xml:space="preserve"> </w:t>
      </w:r>
      <w:r w:rsidR="000B7D19" w:rsidRPr="00A813CF">
        <w:rPr>
          <w:rFonts w:ascii="Arial" w:hAnsi="Arial" w:cs="Arial"/>
          <w:szCs w:val="20"/>
        </w:rPr>
        <w:t xml:space="preserve">components </w:t>
      </w:r>
      <w:r w:rsidRPr="00A813CF">
        <w:rPr>
          <w:rFonts w:ascii="Arial" w:hAnsi="Arial" w:cs="Arial"/>
          <w:szCs w:val="20"/>
        </w:rPr>
        <w:t xml:space="preserve">of the Region’s </w:t>
      </w:r>
      <w:r w:rsidR="000B7D19" w:rsidRPr="00A813CF">
        <w:rPr>
          <w:rFonts w:ascii="Arial" w:hAnsi="Arial" w:cs="Arial"/>
          <w:szCs w:val="20"/>
        </w:rPr>
        <w:t>natural values</w:t>
      </w:r>
      <w:r w:rsidRPr="00A813CF">
        <w:rPr>
          <w:rFonts w:ascii="Arial" w:hAnsi="Arial" w:cs="Arial"/>
          <w:szCs w:val="20"/>
        </w:rPr>
        <w:t>.</w:t>
      </w:r>
    </w:p>
    <w:p w14:paraId="36E56AEC" w14:textId="77777777" w:rsidR="00E349E6" w:rsidRPr="00A813CF" w:rsidRDefault="00E349E6" w:rsidP="00545BE2">
      <w:pPr>
        <w:rPr>
          <w:rFonts w:ascii="Arial" w:hAnsi="Arial" w:cs="Arial"/>
          <w:szCs w:val="20"/>
        </w:rPr>
      </w:pPr>
    </w:p>
    <w:p w14:paraId="0C76F17C" w14:textId="1354A108" w:rsidR="009447E0" w:rsidRPr="00A813CF" w:rsidRDefault="009447E0" w:rsidP="00545BE2">
      <w:pPr>
        <w:rPr>
          <w:rFonts w:ascii="Arial" w:hAnsi="Arial" w:cs="Arial"/>
          <w:szCs w:val="20"/>
        </w:rPr>
      </w:pPr>
      <w:r w:rsidRPr="00A813CF">
        <w:rPr>
          <w:rFonts w:ascii="Arial" w:hAnsi="Arial" w:cs="Arial"/>
          <w:szCs w:val="20"/>
        </w:rPr>
        <w:t>For the eight heritage values components assessed, only one (historic light stations) was consider</w:t>
      </w:r>
      <w:r w:rsidR="00F66286" w:rsidRPr="00A813CF">
        <w:rPr>
          <w:rFonts w:ascii="Arial" w:hAnsi="Arial" w:cs="Arial"/>
          <w:szCs w:val="20"/>
        </w:rPr>
        <w:t xml:space="preserve">ed to be in Very Good condition; and this assessment was considered appropriate for the Best10%, Worst10% and Most circumstances. Half of the assessed heritage values (four of eight) were considered to be in Poor condition across Most of their </w:t>
      </w:r>
      <w:r w:rsidR="00D813F7" w:rsidRPr="00A813CF">
        <w:rPr>
          <w:rFonts w:ascii="Arial" w:hAnsi="Arial" w:cs="Arial"/>
          <w:szCs w:val="20"/>
        </w:rPr>
        <w:t>occurrences</w:t>
      </w:r>
      <w:r w:rsidR="00F66286" w:rsidRPr="00A813CF">
        <w:rPr>
          <w:rFonts w:ascii="Arial" w:hAnsi="Arial" w:cs="Arial"/>
          <w:szCs w:val="20"/>
        </w:rPr>
        <w:t xml:space="preserve"> with a Medium level of confidence.</w:t>
      </w:r>
      <w:r w:rsidR="008A6204" w:rsidRPr="00A813CF">
        <w:rPr>
          <w:rFonts w:ascii="Arial" w:hAnsi="Arial" w:cs="Arial"/>
          <w:szCs w:val="20"/>
        </w:rPr>
        <w:t xml:space="preserve"> </w:t>
      </w:r>
    </w:p>
    <w:p w14:paraId="4361E515" w14:textId="77777777" w:rsidR="00F04934" w:rsidRPr="00A813CF" w:rsidRDefault="00F04934" w:rsidP="00F04934">
      <w:pPr>
        <w:rPr>
          <w:rFonts w:ascii="Arial" w:hAnsi="Arial" w:cs="Arial"/>
          <w:szCs w:val="20"/>
        </w:rPr>
      </w:pPr>
    </w:p>
    <w:p w14:paraId="3AACA9C0" w14:textId="1F934B7C" w:rsidR="00F04934" w:rsidRPr="00A813CF" w:rsidRDefault="00F04934" w:rsidP="00F04934">
      <w:pPr>
        <w:rPr>
          <w:rFonts w:ascii="Arial" w:hAnsi="Arial" w:cs="Arial"/>
          <w:highlight w:val="yellow"/>
        </w:rPr>
      </w:pPr>
      <w:r w:rsidRPr="00A813CF">
        <w:rPr>
          <w:rFonts w:ascii="Arial" w:hAnsi="Arial" w:cs="Arial"/>
          <w:szCs w:val="20"/>
        </w:rPr>
        <w:t>As in 2014, the spatial differences in condition, identified by a number of participants across a number of components, applied mainly to the north–south and inshore–offshore gradients</w:t>
      </w:r>
      <w:r w:rsidR="00170177" w:rsidRPr="00A813CF">
        <w:rPr>
          <w:rFonts w:ascii="Arial" w:hAnsi="Arial" w:cs="Arial"/>
          <w:szCs w:val="20"/>
        </w:rPr>
        <w:t>. However, whereas in 2014 the far norther</w:t>
      </w:r>
      <w:r w:rsidR="00690153" w:rsidRPr="00A813CF">
        <w:rPr>
          <w:rFonts w:ascii="Arial" w:hAnsi="Arial" w:cs="Arial"/>
          <w:szCs w:val="20"/>
        </w:rPr>
        <w:t>n</w:t>
      </w:r>
      <w:r w:rsidR="00170177" w:rsidRPr="00A813CF">
        <w:rPr>
          <w:rFonts w:ascii="Arial" w:hAnsi="Arial" w:cs="Arial"/>
          <w:szCs w:val="20"/>
        </w:rPr>
        <w:t xml:space="preserve"> </w:t>
      </w:r>
      <w:r w:rsidR="00690153" w:rsidRPr="00A813CF">
        <w:rPr>
          <w:rFonts w:ascii="Arial" w:hAnsi="Arial" w:cs="Arial"/>
          <w:szCs w:val="20"/>
        </w:rPr>
        <w:t>third</w:t>
      </w:r>
      <w:r w:rsidR="00170177" w:rsidRPr="00A813CF">
        <w:rPr>
          <w:rFonts w:ascii="Arial" w:hAnsi="Arial" w:cs="Arial"/>
          <w:szCs w:val="20"/>
        </w:rPr>
        <w:t xml:space="preserve"> of the Region </w:t>
      </w:r>
      <w:r w:rsidR="00690153" w:rsidRPr="00A813CF">
        <w:rPr>
          <w:rFonts w:ascii="Arial" w:hAnsi="Arial" w:cs="Arial"/>
          <w:szCs w:val="20"/>
        </w:rPr>
        <w:t>was</w:t>
      </w:r>
      <w:r w:rsidR="00170177" w:rsidRPr="00A813CF">
        <w:rPr>
          <w:rFonts w:ascii="Arial" w:hAnsi="Arial" w:cs="Arial"/>
          <w:szCs w:val="20"/>
        </w:rPr>
        <w:t xml:space="preserve"> considered </w:t>
      </w:r>
      <w:r w:rsidR="0045151B" w:rsidRPr="00A813CF">
        <w:rPr>
          <w:rFonts w:ascii="Arial" w:hAnsi="Arial" w:cs="Arial"/>
          <w:szCs w:val="20"/>
        </w:rPr>
        <w:t xml:space="preserve">to be generally in better health than </w:t>
      </w:r>
      <w:r w:rsidR="00690153" w:rsidRPr="00A813CF">
        <w:rPr>
          <w:rFonts w:ascii="Arial" w:hAnsi="Arial" w:cs="Arial"/>
          <w:szCs w:val="20"/>
        </w:rPr>
        <w:t xml:space="preserve">the </w:t>
      </w:r>
      <w:r w:rsidR="0045151B" w:rsidRPr="00A813CF">
        <w:rPr>
          <w:rFonts w:ascii="Arial" w:hAnsi="Arial" w:cs="Arial"/>
          <w:szCs w:val="20"/>
        </w:rPr>
        <w:t xml:space="preserve">southern </w:t>
      </w:r>
      <w:r w:rsidR="00690153" w:rsidRPr="00A813CF">
        <w:rPr>
          <w:rFonts w:ascii="Arial" w:hAnsi="Arial" w:cs="Arial"/>
          <w:szCs w:val="20"/>
        </w:rPr>
        <w:t xml:space="preserve">two thirds </w:t>
      </w:r>
      <w:r w:rsidR="0045151B" w:rsidRPr="00A813CF">
        <w:rPr>
          <w:rFonts w:ascii="Arial" w:hAnsi="Arial" w:cs="Arial"/>
          <w:szCs w:val="20"/>
        </w:rPr>
        <w:t xml:space="preserve">(especially in relation to coral reef related </w:t>
      </w:r>
      <w:r w:rsidR="00781310" w:rsidRPr="00A813CF">
        <w:rPr>
          <w:rFonts w:ascii="Arial" w:hAnsi="Arial" w:cs="Arial"/>
          <w:szCs w:val="20"/>
        </w:rPr>
        <w:t>habitats</w:t>
      </w:r>
      <w:r w:rsidR="0045151B" w:rsidRPr="00A813CF">
        <w:rPr>
          <w:rFonts w:ascii="Arial" w:hAnsi="Arial" w:cs="Arial"/>
          <w:szCs w:val="20"/>
        </w:rPr>
        <w:t>), this relationship has essentially inverted following the recent back to back mass bleaching events</w:t>
      </w:r>
      <w:r w:rsidR="00781310" w:rsidRPr="00A813CF">
        <w:rPr>
          <w:rFonts w:ascii="Arial" w:hAnsi="Arial" w:cs="Arial"/>
          <w:szCs w:val="20"/>
        </w:rPr>
        <w:t xml:space="preserve"> that resulted in high level of coral mortality in the far north of the Region</w:t>
      </w:r>
      <w:r w:rsidRPr="00A813CF">
        <w:rPr>
          <w:rFonts w:ascii="Arial" w:hAnsi="Arial" w:cs="Arial"/>
          <w:szCs w:val="20"/>
        </w:rPr>
        <w:t>. The overall assignment of condition scores was considered by some participants to be an inadequate representation of the heterogeneity of condition of the Region and may convey a sense of comfort which is misplaced. Nonetheless, even a score of 6, while representing ‘Good’ condition, also represents</w:t>
      </w:r>
      <w:r w:rsidR="002339A1" w:rsidRPr="00A813CF">
        <w:rPr>
          <w:rFonts w:ascii="Arial" w:hAnsi="Arial" w:cs="Arial"/>
          <w:szCs w:val="20"/>
        </w:rPr>
        <w:t xml:space="preserve"> some loss and degradation of habitat, species, processes, and heritage integrity as defined in the grading statemen</w:t>
      </w:r>
      <w:r w:rsidR="008B1D04" w:rsidRPr="00A813CF">
        <w:rPr>
          <w:rFonts w:ascii="Arial" w:hAnsi="Arial" w:cs="Arial"/>
          <w:szCs w:val="20"/>
        </w:rPr>
        <w:t>t</w:t>
      </w:r>
      <w:r w:rsidR="002339A1" w:rsidRPr="00A813CF">
        <w:rPr>
          <w:rFonts w:ascii="Arial" w:hAnsi="Arial" w:cs="Arial"/>
          <w:szCs w:val="20"/>
        </w:rPr>
        <w:t>s (</w:t>
      </w:r>
      <w:r w:rsidR="008B1D04" w:rsidRPr="00A813CF">
        <w:rPr>
          <w:rFonts w:ascii="Arial" w:hAnsi="Arial" w:cs="Arial"/>
          <w:szCs w:val="20"/>
        </w:rPr>
        <w:t>Appendix 1)</w:t>
      </w:r>
      <w:r w:rsidR="002339A1" w:rsidRPr="00A813CF">
        <w:rPr>
          <w:rFonts w:ascii="Arial" w:hAnsi="Arial" w:cs="Arial"/>
          <w:szCs w:val="20"/>
        </w:rPr>
        <w:t xml:space="preserve"> </w:t>
      </w:r>
      <w:r w:rsidRPr="00A813CF">
        <w:rPr>
          <w:rFonts w:ascii="Arial" w:hAnsi="Arial" w:cs="Arial"/>
          <w:szCs w:val="20"/>
        </w:rPr>
        <w:t xml:space="preserve">compared to the condition that would have been expected in the absence of human impacts, approximating the level and type of impact since European settlement of the Region. Combined with a finding of a present-day trend of substantial levels of deterioration and with </w:t>
      </w:r>
      <w:r w:rsidR="00FE48EB" w:rsidRPr="00A813CF">
        <w:rPr>
          <w:rFonts w:ascii="Arial" w:hAnsi="Arial" w:cs="Arial"/>
          <w:szCs w:val="20"/>
        </w:rPr>
        <w:t>very few</w:t>
      </w:r>
      <w:r w:rsidRPr="00A813CF">
        <w:rPr>
          <w:rFonts w:ascii="Arial" w:hAnsi="Arial" w:cs="Arial"/>
          <w:szCs w:val="20"/>
        </w:rPr>
        <w:t xml:space="preserve"> detectable improvements (</w:t>
      </w:r>
      <w:r w:rsidR="0045151B" w:rsidRPr="00A813CF">
        <w:rPr>
          <w:rFonts w:ascii="Arial" w:hAnsi="Arial" w:cs="Arial"/>
          <w:szCs w:val="20"/>
        </w:rPr>
        <w:fldChar w:fldCharType="begin"/>
      </w:r>
      <w:r w:rsidR="0045151B" w:rsidRPr="00A813CF">
        <w:rPr>
          <w:rFonts w:ascii="Arial" w:hAnsi="Arial" w:cs="Arial"/>
          <w:szCs w:val="20"/>
        </w:rPr>
        <w:instrText xml:space="preserve"> REF _Ref516857367 \h  \* MERGEFORMAT </w:instrText>
      </w:r>
      <w:r w:rsidR="0045151B" w:rsidRPr="00A813CF">
        <w:rPr>
          <w:rFonts w:ascii="Arial" w:hAnsi="Arial" w:cs="Arial"/>
          <w:szCs w:val="20"/>
        </w:rPr>
      </w:r>
      <w:r w:rsidR="0045151B" w:rsidRPr="00A813CF">
        <w:rPr>
          <w:rFonts w:ascii="Arial" w:hAnsi="Arial" w:cs="Arial"/>
          <w:szCs w:val="20"/>
        </w:rPr>
        <w:fldChar w:fldCharType="separate"/>
      </w:r>
      <w:r w:rsidR="00FE2655" w:rsidRPr="00A813CF">
        <w:rPr>
          <w:rFonts w:ascii="Arial" w:hAnsi="Arial" w:cs="Arial"/>
        </w:rPr>
        <w:t xml:space="preserve">Table </w:t>
      </w:r>
      <w:r w:rsidR="00FE2655">
        <w:rPr>
          <w:rFonts w:ascii="Arial" w:hAnsi="Arial" w:cs="Arial"/>
          <w:noProof/>
        </w:rPr>
        <w:t>4</w:t>
      </w:r>
      <w:r w:rsidR="0045151B" w:rsidRPr="00A813CF">
        <w:rPr>
          <w:rFonts w:ascii="Arial" w:hAnsi="Arial" w:cs="Arial"/>
          <w:szCs w:val="20"/>
        </w:rPr>
        <w:fldChar w:fldCharType="end"/>
      </w:r>
      <w:r w:rsidRPr="00A813CF">
        <w:rPr>
          <w:rFonts w:ascii="Arial" w:hAnsi="Arial" w:cs="Arial"/>
          <w:szCs w:val="20"/>
        </w:rPr>
        <w:t xml:space="preserve">), the overall signal for condition from the workshop is one of substantial and continuing decline of </w:t>
      </w:r>
      <w:r w:rsidR="0045151B" w:rsidRPr="00A813CF">
        <w:rPr>
          <w:rFonts w:ascii="Arial" w:hAnsi="Arial" w:cs="Arial"/>
          <w:szCs w:val="20"/>
        </w:rPr>
        <w:t>values</w:t>
      </w:r>
      <w:r w:rsidRPr="00A813CF">
        <w:rPr>
          <w:rFonts w:ascii="Arial" w:hAnsi="Arial" w:cs="Arial"/>
          <w:szCs w:val="20"/>
        </w:rPr>
        <w:t xml:space="preserve"> across the Region as a whole, although the patterns of change are variable from place to place in the Region. </w:t>
      </w:r>
    </w:p>
    <w:p w14:paraId="2EF0B132" w14:textId="77777777" w:rsidR="00E349E6" w:rsidRPr="00A813CF" w:rsidRDefault="00E349E6" w:rsidP="00545BE2">
      <w:pPr>
        <w:rPr>
          <w:rFonts w:ascii="Arial" w:hAnsi="Arial" w:cs="Arial"/>
          <w:szCs w:val="20"/>
        </w:rPr>
      </w:pPr>
    </w:p>
    <w:p w14:paraId="0277931F" w14:textId="7BD15257" w:rsidR="006562EB" w:rsidRPr="00A813CF" w:rsidRDefault="006562EB" w:rsidP="00545BE2">
      <w:pPr>
        <w:rPr>
          <w:rFonts w:ascii="Arial" w:hAnsi="Arial" w:cs="Arial"/>
          <w:szCs w:val="20"/>
        </w:rPr>
      </w:pPr>
      <w:r w:rsidRPr="00A813CF">
        <w:rPr>
          <w:rFonts w:ascii="Arial" w:hAnsi="Arial" w:cs="Arial"/>
          <w:szCs w:val="20"/>
        </w:rPr>
        <w:t>The self-assessed confidence estimates surrounding the condition and trend assignments provide</w:t>
      </w:r>
      <w:r w:rsidR="001B4C28" w:rsidRPr="00A813CF">
        <w:rPr>
          <w:rFonts w:ascii="Arial" w:hAnsi="Arial" w:cs="Arial"/>
          <w:szCs w:val="20"/>
        </w:rPr>
        <w:t>d</w:t>
      </w:r>
      <w:r w:rsidRPr="00A813CF">
        <w:rPr>
          <w:rFonts w:ascii="Arial" w:hAnsi="Arial" w:cs="Arial"/>
          <w:szCs w:val="20"/>
        </w:rPr>
        <w:t xml:space="preserve"> a relative measure of certainty for the subsequently aggregated individual outcomes. This can infer a measure of relative precision in the final outcomes, but it does not necessarily confer estimates of accuracy. Therefore, the outcomes of this workshop should be interpreted with due caution—neither a finding assigned with a high level of confidence nor a low level of confidence infers high or low accuracy. </w:t>
      </w:r>
    </w:p>
    <w:p w14:paraId="664C098A" w14:textId="77777777" w:rsidR="00E349E6" w:rsidRPr="00A813CF" w:rsidRDefault="00E349E6" w:rsidP="00545BE2">
      <w:pPr>
        <w:rPr>
          <w:rFonts w:ascii="Arial" w:hAnsi="Arial" w:cs="Arial"/>
          <w:szCs w:val="20"/>
        </w:rPr>
      </w:pPr>
    </w:p>
    <w:p w14:paraId="6DBF25D6" w14:textId="45A3EFCB" w:rsidR="003E19A7" w:rsidRPr="00A813CF" w:rsidRDefault="006562EB" w:rsidP="00025EDC">
      <w:pPr>
        <w:rPr>
          <w:rFonts w:ascii="Arial" w:hAnsi="Arial" w:cs="Arial"/>
        </w:rPr>
      </w:pPr>
      <w:r w:rsidRPr="00A813CF">
        <w:rPr>
          <w:rFonts w:ascii="Arial" w:hAnsi="Arial" w:cs="Arial"/>
          <w:szCs w:val="20"/>
        </w:rPr>
        <w:lastRenderedPageBreak/>
        <w:t xml:space="preserve">The finding of a specific condition or trend for a component should not be discounted because of its confidence—the condition may be accurately reflected in the outcomes even though confidence (which is based on a number of different uncertainties) may be expressed as low. The workshop outcomes can be confidently considered to represent a consensus of opinion </w:t>
      </w:r>
      <w:r w:rsidR="00F2009E" w:rsidRPr="00A813CF">
        <w:rPr>
          <w:rFonts w:ascii="Arial" w:hAnsi="Arial" w:cs="Arial"/>
          <w:szCs w:val="20"/>
        </w:rPr>
        <w:t xml:space="preserve">(the prevailing view) </w:t>
      </w:r>
      <w:r w:rsidRPr="00A813CF">
        <w:rPr>
          <w:rFonts w:ascii="Arial" w:hAnsi="Arial" w:cs="Arial"/>
          <w:szCs w:val="20"/>
        </w:rPr>
        <w:t>from a broad base of extensive experience and capability independent of GBRMPA and</w:t>
      </w:r>
      <w:r w:rsidR="00F64EC3" w:rsidRPr="00A813CF">
        <w:rPr>
          <w:rFonts w:ascii="Arial" w:hAnsi="Arial" w:cs="Arial"/>
          <w:szCs w:val="20"/>
        </w:rPr>
        <w:t>,</w:t>
      </w:r>
      <w:r w:rsidRPr="00A813CF">
        <w:rPr>
          <w:rFonts w:ascii="Arial" w:hAnsi="Arial" w:cs="Arial"/>
          <w:szCs w:val="20"/>
        </w:rPr>
        <w:t xml:space="preserve"> within the bounds of a rapid assessment process, will make a strong contribution to the development of the </w:t>
      </w:r>
      <w:r w:rsidR="00F2009E" w:rsidRPr="00A813CF">
        <w:rPr>
          <w:rFonts w:ascii="Arial" w:hAnsi="Arial" w:cs="Arial"/>
          <w:szCs w:val="20"/>
        </w:rPr>
        <w:t xml:space="preserve">2019 </w:t>
      </w:r>
      <w:r w:rsidR="00025EDC" w:rsidRPr="00A813CF">
        <w:rPr>
          <w:rFonts w:ascii="Arial" w:hAnsi="Arial" w:cs="Arial"/>
          <w:szCs w:val="20"/>
        </w:rPr>
        <w:t>Outlook Report.</w:t>
      </w:r>
    </w:p>
    <w:p w14:paraId="7F4E7D8B" w14:textId="60AEA908" w:rsidR="003E19A7" w:rsidRPr="00A813CF" w:rsidRDefault="003E19A7" w:rsidP="00E8185B">
      <w:pPr>
        <w:pStyle w:val="Heading2"/>
        <w:rPr>
          <w:rFonts w:ascii="Arial" w:hAnsi="Arial" w:cs="Arial"/>
        </w:rPr>
      </w:pPr>
      <w:bookmarkStart w:id="32" w:name="_Toc535479384"/>
      <w:r w:rsidRPr="00A813CF">
        <w:rPr>
          <w:rFonts w:ascii="Arial" w:hAnsi="Arial" w:cs="Arial"/>
        </w:rPr>
        <w:t>Overview of summary components</w:t>
      </w:r>
      <w:bookmarkEnd w:id="32"/>
    </w:p>
    <w:p w14:paraId="3E7E5D61" w14:textId="79BAA1CC" w:rsidR="00255049" w:rsidRPr="00A813CF" w:rsidRDefault="00455A66" w:rsidP="00025EDC">
      <w:pPr>
        <w:rPr>
          <w:rFonts w:ascii="Arial" w:hAnsi="Arial" w:cs="Arial"/>
          <w:szCs w:val="20"/>
        </w:rPr>
      </w:pPr>
      <w:r w:rsidRPr="00A813CF">
        <w:rPr>
          <w:rFonts w:ascii="Arial" w:hAnsi="Arial" w:cs="Arial"/>
        </w:rPr>
        <w:t>C</w:t>
      </w:r>
      <w:r w:rsidR="007631B1" w:rsidRPr="00A813CF">
        <w:rPr>
          <w:rFonts w:ascii="Arial" w:hAnsi="Arial" w:cs="Arial"/>
        </w:rPr>
        <w:t xml:space="preserve">ondition and trend </w:t>
      </w:r>
      <w:r w:rsidR="00FF3261" w:rsidRPr="00A813CF">
        <w:rPr>
          <w:rFonts w:ascii="Arial" w:hAnsi="Arial" w:cs="Arial"/>
        </w:rPr>
        <w:t xml:space="preserve">scores </w:t>
      </w:r>
      <w:r w:rsidR="007631B1" w:rsidRPr="00A813CF">
        <w:rPr>
          <w:rFonts w:ascii="Arial" w:hAnsi="Arial" w:cs="Arial"/>
        </w:rPr>
        <w:t xml:space="preserve">based on the assessment </w:t>
      </w:r>
      <w:r w:rsidRPr="00A813CF">
        <w:rPr>
          <w:rFonts w:ascii="Arial" w:hAnsi="Arial" w:cs="Arial"/>
        </w:rPr>
        <w:t xml:space="preserve">of </w:t>
      </w:r>
      <w:r w:rsidR="007631B1" w:rsidRPr="00A813CF">
        <w:rPr>
          <w:rFonts w:ascii="Arial" w:hAnsi="Arial" w:cs="Arial"/>
        </w:rPr>
        <w:t xml:space="preserve">‘Most’ for </w:t>
      </w:r>
      <w:r w:rsidR="00FF3261" w:rsidRPr="00A813CF">
        <w:rPr>
          <w:rFonts w:ascii="Arial" w:hAnsi="Arial" w:cs="Arial"/>
        </w:rPr>
        <w:t xml:space="preserve">each individual component </w:t>
      </w:r>
      <w:r w:rsidRPr="00A813CF">
        <w:rPr>
          <w:rFonts w:ascii="Arial" w:hAnsi="Arial" w:cs="Arial"/>
        </w:rPr>
        <w:t>have been aggregated</w:t>
      </w:r>
      <w:r w:rsidRPr="00A813CF">
        <w:rPr>
          <w:rFonts w:ascii="Arial" w:hAnsi="Arial" w:cs="Arial"/>
          <w:szCs w:val="20"/>
        </w:rPr>
        <w:t xml:space="preserve"> into nine </w:t>
      </w:r>
      <w:r w:rsidR="003C66B1" w:rsidRPr="00A813CF">
        <w:rPr>
          <w:rFonts w:ascii="Arial" w:hAnsi="Arial" w:cs="Arial"/>
          <w:szCs w:val="20"/>
        </w:rPr>
        <w:t>‘</w:t>
      </w:r>
      <w:r w:rsidRPr="00A813CF">
        <w:rPr>
          <w:rFonts w:ascii="Arial" w:hAnsi="Arial" w:cs="Arial"/>
          <w:szCs w:val="20"/>
        </w:rPr>
        <w:t>summary components</w:t>
      </w:r>
      <w:r w:rsidR="003C66B1" w:rsidRPr="00A813CF">
        <w:rPr>
          <w:rFonts w:ascii="Arial" w:hAnsi="Arial" w:cs="Arial"/>
          <w:szCs w:val="20"/>
        </w:rPr>
        <w:t>’</w:t>
      </w:r>
      <w:r w:rsidR="007631B1" w:rsidRPr="00A813CF">
        <w:rPr>
          <w:rFonts w:ascii="Arial" w:hAnsi="Arial" w:cs="Arial"/>
          <w:szCs w:val="20"/>
        </w:rPr>
        <w:t xml:space="preserve"> (</w:t>
      </w:r>
      <w:r w:rsidRPr="00A813CF">
        <w:rPr>
          <w:rFonts w:ascii="Arial" w:hAnsi="Arial" w:cs="Arial"/>
          <w:szCs w:val="20"/>
        </w:rPr>
        <w:t>‘Most’ represents the full distribution</w:t>
      </w:r>
      <w:r w:rsidR="007631B1" w:rsidRPr="00A813CF">
        <w:rPr>
          <w:rFonts w:ascii="Arial" w:hAnsi="Arial" w:cs="Arial"/>
          <w:szCs w:val="20"/>
        </w:rPr>
        <w:t xml:space="preserve"> of the component </w:t>
      </w:r>
      <w:r w:rsidRPr="00A813CF">
        <w:rPr>
          <w:rFonts w:ascii="Arial" w:hAnsi="Arial" w:cs="Arial"/>
          <w:szCs w:val="20"/>
        </w:rPr>
        <w:t>i.e.</w:t>
      </w:r>
      <w:r w:rsidR="007631B1" w:rsidRPr="00A813CF">
        <w:rPr>
          <w:rFonts w:ascii="Arial" w:hAnsi="Arial" w:cs="Arial"/>
          <w:szCs w:val="20"/>
        </w:rPr>
        <w:t xml:space="preserve"> </w:t>
      </w:r>
      <w:r w:rsidRPr="00A813CF">
        <w:rPr>
          <w:rFonts w:ascii="Arial" w:hAnsi="Arial" w:cs="Arial"/>
          <w:szCs w:val="20"/>
        </w:rPr>
        <w:t xml:space="preserve">including the Best 10% and the Worst 10% but leaving out the absolute best or worst outlying examples). </w:t>
      </w:r>
      <w:r w:rsidR="007631B1" w:rsidRPr="00A813CF">
        <w:rPr>
          <w:rFonts w:ascii="Arial" w:hAnsi="Arial" w:cs="Arial"/>
          <w:szCs w:val="20"/>
        </w:rPr>
        <w:t>R</w:t>
      </w:r>
      <w:r w:rsidRPr="00A813CF">
        <w:rPr>
          <w:rFonts w:ascii="Arial" w:hAnsi="Arial" w:cs="Arial"/>
          <w:szCs w:val="20"/>
        </w:rPr>
        <w:t xml:space="preserve">esults for each summary component </w:t>
      </w:r>
      <w:r w:rsidR="007631B1" w:rsidRPr="00A813CF">
        <w:rPr>
          <w:rFonts w:ascii="Arial" w:hAnsi="Arial" w:cs="Arial"/>
          <w:szCs w:val="20"/>
        </w:rPr>
        <w:t xml:space="preserve">are summarised below </w:t>
      </w:r>
      <w:r w:rsidRPr="00A813CF">
        <w:rPr>
          <w:rFonts w:ascii="Arial" w:hAnsi="Arial" w:cs="Arial"/>
          <w:szCs w:val="20"/>
        </w:rPr>
        <w:t xml:space="preserve">including a list of </w:t>
      </w:r>
      <w:r w:rsidR="007631B1" w:rsidRPr="00A813CF">
        <w:rPr>
          <w:rFonts w:ascii="Arial" w:hAnsi="Arial" w:cs="Arial"/>
          <w:szCs w:val="20"/>
        </w:rPr>
        <w:t>the</w:t>
      </w:r>
      <w:r w:rsidRPr="00A813CF">
        <w:rPr>
          <w:rFonts w:ascii="Arial" w:hAnsi="Arial" w:cs="Arial"/>
          <w:szCs w:val="20"/>
        </w:rPr>
        <w:t xml:space="preserve"> individual component</w:t>
      </w:r>
      <w:r w:rsidR="007631B1" w:rsidRPr="00A813CF">
        <w:rPr>
          <w:rFonts w:ascii="Arial" w:hAnsi="Arial" w:cs="Arial"/>
          <w:szCs w:val="20"/>
        </w:rPr>
        <w:t xml:space="preserve">s, brief statement of results and a graph for condition and trend. </w:t>
      </w:r>
      <w:r w:rsidR="003C66B1" w:rsidRPr="00A813CF">
        <w:rPr>
          <w:rFonts w:ascii="Arial" w:hAnsi="Arial" w:cs="Arial"/>
          <w:szCs w:val="20"/>
        </w:rPr>
        <w:t xml:space="preserve">Additional information </w:t>
      </w:r>
      <w:r w:rsidR="00B40F65" w:rsidRPr="00A813CF">
        <w:rPr>
          <w:rFonts w:ascii="Arial" w:hAnsi="Arial" w:cs="Arial"/>
          <w:szCs w:val="20"/>
        </w:rPr>
        <w:t xml:space="preserve">on condition, trend and confidence scores are provided in </w:t>
      </w:r>
      <w:r w:rsidR="007631B1" w:rsidRPr="00A813CF">
        <w:rPr>
          <w:rFonts w:ascii="Arial" w:hAnsi="Arial" w:cs="Arial"/>
          <w:szCs w:val="20"/>
        </w:rPr>
        <w:t>(</w:t>
      </w:r>
      <w:r w:rsidR="00312E83" w:rsidRPr="00A813CF">
        <w:rPr>
          <w:rFonts w:ascii="Arial" w:hAnsi="Arial" w:cs="Arial"/>
          <w:szCs w:val="20"/>
        </w:rPr>
        <w:fldChar w:fldCharType="begin"/>
      </w:r>
      <w:r w:rsidR="00312E83" w:rsidRPr="00A813CF">
        <w:rPr>
          <w:rFonts w:ascii="Arial" w:hAnsi="Arial" w:cs="Arial"/>
          <w:szCs w:val="20"/>
        </w:rPr>
        <w:instrText xml:space="preserve"> REF _Ref516857367 \h </w:instrText>
      </w:r>
      <w:r w:rsidR="00A813CF">
        <w:rPr>
          <w:rFonts w:ascii="Arial" w:hAnsi="Arial" w:cs="Arial"/>
          <w:szCs w:val="20"/>
        </w:rPr>
        <w:instrText xml:space="preserve"> \* MERGEFORMAT </w:instrText>
      </w:r>
      <w:r w:rsidR="00312E83" w:rsidRPr="00A813CF">
        <w:rPr>
          <w:rFonts w:ascii="Arial" w:hAnsi="Arial" w:cs="Arial"/>
          <w:szCs w:val="20"/>
        </w:rPr>
      </w:r>
      <w:r w:rsidR="00312E83" w:rsidRPr="00A813CF">
        <w:rPr>
          <w:rFonts w:ascii="Arial" w:hAnsi="Arial" w:cs="Arial"/>
          <w:szCs w:val="20"/>
        </w:rPr>
        <w:fldChar w:fldCharType="separate"/>
      </w:r>
      <w:r w:rsidR="00FE2655" w:rsidRPr="00A813CF">
        <w:rPr>
          <w:rFonts w:ascii="Arial" w:hAnsi="Arial" w:cs="Arial"/>
        </w:rPr>
        <w:t xml:space="preserve">Table </w:t>
      </w:r>
      <w:r w:rsidR="00FE2655">
        <w:rPr>
          <w:rFonts w:ascii="Arial" w:hAnsi="Arial" w:cs="Arial"/>
          <w:noProof/>
        </w:rPr>
        <w:t>4</w:t>
      </w:r>
      <w:r w:rsidR="00312E83" w:rsidRPr="00A813CF">
        <w:rPr>
          <w:rFonts w:ascii="Arial" w:hAnsi="Arial" w:cs="Arial"/>
          <w:szCs w:val="20"/>
        </w:rPr>
        <w:fldChar w:fldCharType="end"/>
      </w:r>
      <w:r w:rsidR="00312E83" w:rsidRPr="00A813CF">
        <w:rPr>
          <w:rFonts w:ascii="Arial" w:hAnsi="Arial" w:cs="Arial"/>
          <w:szCs w:val="20"/>
        </w:rPr>
        <w:t xml:space="preserve">). </w:t>
      </w:r>
      <w:r w:rsidR="00184322" w:rsidRPr="00A813CF">
        <w:rPr>
          <w:rFonts w:ascii="Arial" w:hAnsi="Arial" w:cs="Arial"/>
          <w:szCs w:val="20"/>
        </w:rPr>
        <w:t xml:space="preserve">Raw results </w:t>
      </w:r>
      <w:r w:rsidR="00312E83" w:rsidRPr="00A813CF">
        <w:rPr>
          <w:rFonts w:ascii="Arial" w:hAnsi="Arial" w:cs="Arial"/>
          <w:szCs w:val="20"/>
        </w:rPr>
        <w:t xml:space="preserve">for all assessments </w:t>
      </w:r>
      <w:r w:rsidR="00B40F65" w:rsidRPr="00A813CF">
        <w:rPr>
          <w:rFonts w:ascii="Arial" w:hAnsi="Arial" w:cs="Arial"/>
          <w:szCs w:val="20"/>
        </w:rPr>
        <w:t>have been archived by</w:t>
      </w:r>
      <w:r w:rsidR="00184322" w:rsidRPr="00A813CF">
        <w:rPr>
          <w:rFonts w:ascii="Arial" w:hAnsi="Arial" w:cs="Arial"/>
          <w:szCs w:val="20"/>
        </w:rPr>
        <w:t xml:space="preserve"> GBRMPA.</w:t>
      </w:r>
    </w:p>
    <w:p w14:paraId="2A6B0835" w14:textId="77777777" w:rsidR="00255049" w:rsidRPr="00A813CF" w:rsidRDefault="00255049" w:rsidP="00025EDC">
      <w:pPr>
        <w:rPr>
          <w:rFonts w:ascii="Arial" w:hAnsi="Arial" w:cs="Arial"/>
          <w:sz w:val="20"/>
          <w:szCs w:val="20"/>
        </w:rPr>
      </w:pPr>
    </w:p>
    <w:p w14:paraId="7E6C7B7A" w14:textId="77777777" w:rsidR="008C4E35" w:rsidRPr="00A813CF" w:rsidRDefault="008C4E35" w:rsidP="008B5376">
      <w:pPr>
        <w:pStyle w:val="Heading3"/>
        <w:rPr>
          <w:rFonts w:ascii="Arial" w:hAnsi="Arial"/>
        </w:rPr>
      </w:pPr>
      <w:bookmarkStart w:id="33" w:name="_Toc535479385"/>
      <w:r w:rsidRPr="00A813CF">
        <w:rPr>
          <w:rFonts w:ascii="Arial" w:hAnsi="Arial"/>
        </w:rPr>
        <w:t>Habitats to support species</w:t>
      </w:r>
      <w:bookmarkEnd w:id="33"/>
    </w:p>
    <w:p w14:paraId="446B3169" w14:textId="7C3180C9" w:rsidR="003F42F4" w:rsidRPr="00A813CF" w:rsidRDefault="003F42F4" w:rsidP="008C4E35">
      <w:pPr>
        <w:rPr>
          <w:rFonts w:ascii="Arial" w:eastAsia="Times New Roman" w:hAnsi="Arial" w:cs="Arial"/>
          <w:color w:val="000000" w:themeColor="text1"/>
        </w:rPr>
      </w:pPr>
      <w:r w:rsidRPr="00A813CF">
        <w:rPr>
          <w:rFonts w:ascii="Arial" w:eastAsia="Times New Roman" w:hAnsi="Arial" w:cs="Arial"/>
          <w:color w:val="000000" w:themeColor="text1"/>
        </w:rPr>
        <w:t xml:space="preserve">This </w:t>
      </w:r>
      <w:r w:rsidR="009B2A71" w:rsidRPr="00A813CF">
        <w:rPr>
          <w:rFonts w:ascii="Arial" w:eastAsia="Times New Roman" w:hAnsi="Arial" w:cs="Arial"/>
          <w:color w:val="000000" w:themeColor="text1"/>
        </w:rPr>
        <w:t>summary component includes</w:t>
      </w:r>
      <w:r w:rsidRPr="00A813CF">
        <w:rPr>
          <w:rFonts w:ascii="Arial" w:eastAsia="Times New Roman" w:hAnsi="Arial" w:cs="Arial"/>
          <w:color w:val="000000" w:themeColor="text1"/>
        </w:rPr>
        <w:t>:</w:t>
      </w:r>
    </w:p>
    <w:p w14:paraId="22C9E88A" w14:textId="2D12C70E" w:rsidR="008C4E35" w:rsidRPr="00A813CF" w:rsidRDefault="008C4E35" w:rsidP="00113D37">
      <w:pPr>
        <w:pStyle w:val="ListParagraph"/>
        <w:numPr>
          <w:ilvl w:val="0"/>
          <w:numId w:val="36"/>
        </w:numPr>
        <w:rPr>
          <w:rFonts w:ascii="Arial" w:hAnsi="Arial" w:cs="Arial"/>
        </w:rPr>
      </w:pPr>
      <w:r w:rsidRPr="00A813CF">
        <w:rPr>
          <w:rFonts w:ascii="Arial" w:hAnsi="Arial" w:cs="Arial"/>
        </w:rPr>
        <w:t>Islands</w:t>
      </w:r>
    </w:p>
    <w:p w14:paraId="36EABB4B" w14:textId="77777777" w:rsidR="008C4E35" w:rsidRPr="00A813CF" w:rsidRDefault="008C4E35" w:rsidP="007204D9">
      <w:pPr>
        <w:pStyle w:val="ListParagraph"/>
        <w:numPr>
          <w:ilvl w:val="0"/>
          <w:numId w:val="36"/>
        </w:numPr>
        <w:rPr>
          <w:rFonts w:ascii="Arial" w:hAnsi="Arial" w:cs="Arial"/>
        </w:rPr>
      </w:pPr>
      <w:r w:rsidRPr="00A813CF">
        <w:rPr>
          <w:rFonts w:ascii="Arial" w:hAnsi="Arial" w:cs="Arial"/>
        </w:rPr>
        <w:t>Mainland Beaches and coastlines</w:t>
      </w:r>
    </w:p>
    <w:p w14:paraId="661FF8D2" w14:textId="77777777" w:rsidR="008C4E35" w:rsidRPr="00A813CF" w:rsidRDefault="008C4E35">
      <w:pPr>
        <w:pStyle w:val="ListParagraph"/>
        <w:numPr>
          <w:ilvl w:val="0"/>
          <w:numId w:val="36"/>
        </w:numPr>
        <w:rPr>
          <w:rFonts w:ascii="Arial" w:hAnsi="Arial" w:cs="Arial"/>
        </w:rPr>
      </w:pPr>
      <w:r w:rsidRPr="00A813CF">
        <w:rPr>
          <w:rFonts w:ascii="Arial" w:hAnsi="Arial" w:cs="Arial"/>
        </w:rPr>
        <w:t>Mangrove forests</w:t>
      </w:r>
    </w:p>
    <w:p w14:paraId="7399828D" w14:textId="77777777" w:rsidR="008C4E35" w:rsidRPr="00A813CF" w:rsidRDefault="008C4E35">
      <w:pPr>
        <w:pStyle w:val="ListParagraph"/>
        <w:numPr>
          <w:ilvl w:val="0"/>
          <w:numId w:val="36"/>
        </w:numPr>
        <w:rPr>
          <w:rFonts w:ascii="Arial" w:hAnsi="Arial" w:cs="Arial"/>
        </w:rPr>
      </w:pPr>
      <w:r w:rsidRPr="00A813CF">
        <w:rPr>
          <w:rFonts w:ascii="Arial" w:hAnsi="Arial" w:cs="Arial"/>
        </w:rPr>
        <w:t>Seagrass meadows</w:t>
      </w:r>
    </w:p>
    <w:p w14:paraId="63325B80" w14:textId="77777777" w:rsidR="008C4E35" w:rsidRPr="00A813CF" w:rsidRDefault="008C4E35">
      <w:pPr>
        <w:pStyle w:val="ListParagraph"/>
        <w:numPr>
          <w:ilvl w:val="0"/>
          <w:numId w:val="36"/>
        </w:numPr>
        <w:rPr>
          <w:rFonts w:ascii="Arial" w:hAnsi="Arial" w:cs="Arial"/>
        </w:rPr>
      </w:pPr>
      <w:r w:rsidRPr="00A813CF">
        <w:rPr>
          <w:rFonts w:ascii="Arial" w:hAnsi="Arial" w:cs="Arial"/>
        </w:rPr>
        <w:t>Coral reefs</w:t>
      </w:r>
    </w:p>
    <w:p w14:paraId="1DED1624" w14:textId="77777777" w:rsidR="008C4E35" w:rsidRPr="00A813CF" w:rsidRDefault="008C4E35">
      <w:pPr>
        <w:pStyle w:val="ListParagraph"/>
        <w:numPr>
          <w:ilvl w:val="0"/>
          <w:numId w:val="36"/>
        </w:numPr>
        <w:rPr>
          <w:rFonts w:ascii="Arial" w:hAnsi="Arial" w:cs="Arial"/>
        </w:rPr>
      </w:pPr>
      <w:r w:rsidRPr="00A813CF">
        <w:rPr>
          <w:rFonts w:ascii="Arial" w:hAnsi="Arial" w:cs="Arial"/>
        </w:rPr>
        <w:t>Lagoon floor</w:t>
      </w:r>
    </w:p>
    <w:p w14:paraId="2B773859" w14:textId="77777777" w:rsidR="008C4E35" w:rsidRPr="00A813CF" w:rsidRDefault="008C4E35">
      <w:pPr>
        <w:pStyle w:val="ListParagraph"/>
        <w:numPr>
          <w:ilvl w:val="0"/>
          <w:numId w:val="36"/>
        </w:numPr>
        <w:rPr>
          <w:rFonts w:ascii="Arial" w:hAnsi="Arial" w:cs="Arial"/>
        </w:rPr>
      </w:pPr>
      <w:r w:rsidRPr="00A813CF">
        <w:rPr>
          <w:rFonts w:ascii="Arial" w:hAnsi="Arial" w:cs="Arial"/>
        </w:rPr>
        <w:t>Shoals</w:t>
      </w:r>
    </w:p>
    <w:p w14:paraId="17B97CEF" w14:textId="77777777" w:rsidR="008C4E35" w:rsidRPr="00A813CF" w:rsidRDefault="008C4E35">
      <w:pPr>
        <w:pStyle w:val="ListParagraph"/>
        <w:numPr>
          <w:ilvl w:val="0"/>
          <w:numId w:val="36"/>
        </w:numPr>
        <w:rPr>
          <w:rFonts w:ascii="Arial" w:hAnsi="Arial" w:cs="Arial"/>
        </w:rPr>
      </w:pPr>
      <w:r w:rsidRPr="00A813CF">
        <w:rPr>
          <w:rFonts w:ascii="Arial" w:hAnsi="Arial" w:cs="Arial"/>
        </w:rPr>
        <w:t>Halimeda banks</w:t>
      </w:r>
    </w:p>
    <w:p w14:paraId="41FAA50E" w14:textId="77777777" w:rsidR="008C4E35" w:rsidRPr="00A813CF" w:rsidRDefault="008C4E35">
      <w:pPr>
        <w:pStyle w:val="ListParagraph"/>
        <w:numPr>
          <w:ilvl w:val="0"/>
          <w:numId w:val="36"/>
        </w:numPr>
        <w:rPr>
          <w:rFonts w:ascii="Arial" w:hAnsi="Arial" w:cs="Arial"/>
        </w:rPr>
      </w:pPr>
      <w:r w:rsidRPr="00A813CF">
        <w:rPr>
          <w:rFonts w:ascii="Arial" w:hAnsi="Arial" w:cs="Arial"/>
        </w:rPr>
        <w:t>Continental slope</w:t>
      </w:r>
    </w:p>
    <w:p w14:paraId="184D269D" w14:textId="7ABBDD5B" w:rsidR="00184322" w:rsidRPr="00A813CF" w:rsidRDefault="008C4E35">
      <w:pPr>
        <w:pStyle w:val="ListParagraph"/>
        <w:numPr>
          <w:ilvl w:val="0"/>
          <w:numId w:val="36"/>
        </w:numPr>
        <w:rPr>
          <w:rFonts w:ascii="Arial" w:hAnsi="Arial" w:cs="Arial"/>
        </w:rPr>
      </w:pPr>
      <w:r w:rsidRPr="00A813CF">
        <w:rPr>
          <w:rFonts w:ascii="Arial" w:hAnsi="Arial" w:cs="Arial"/>
        </w:rPr>
        <w:t>Open waters</w:t>
      </w:r>
    </w:p>
    <w:p w14:paraId="0B451911" w14:textId="77777777" w:rsidR="005B6698" w:rsidRPr="00A813CF" w:rsidRDefault="005B6698" w:rsidP="00184322">
      <w:pPr>
        <w:rPr>
          <w:rFonts w:ascii="Arial" w:hAnsi="Arial" w:cs="Arial"/>
          <w:szCs w:val="20"/>
        </w:rPr>
      </w:pPr>
      <w:bookmarkStart w:id="34" w:name="OLE_LINK2"/>
    </w:p>
    <w:p w14:paraId="3934BD54" w14:textId="240DDF06" w:rsidR="004054CC" w:rsidRPr="00A813CF" w:rsidRDefault="00580121" w:rsidP="004054CC">
      <w:pPr>
        <w:rPr>
          <w:rFonts w:ascii="Arial" w:hAnsi="Arial" w:cs="Arial"/>
          <w:szCs w:val="20"/>
        </w:rPr>
      </w:pPr>
      <w:r w:rsidRPr="00A813CF">
        <w:rPr>
          <w:rFonts w:ascii="Arial" w:hAnsi="Arial" w:cs="Arial"/>
          <w:szCs w:val="20"/>
        </w:rPr>
        <w:t xml:space="preserve">Overall, the </w:t>
      </w:r>
      <w:r w:rsidR="007D60C7" w:rsidRPr="00A813CF">
        <w:rPr>
          <w:rFonts w:ascii="Arial" w:hAnsi="Arial" w:cs="Arial"/>
          <w:szCs w:val="20"/>
        </w:rPr>
        <w:t xml:space="preserve">aggregated </w:t>
      </w:r>
      <w:r w:rsidR="00E75C09" w:rsidRPr="00A813CF">
        <w:rPr>
          <w:rFonts w:ascii="Arial" w:hAnsi="Arial" w:cs="Arial"/>
          <w:szCs w:val="20"/>
        </w:rPr>
        <w:t xml:space="preserve">condition of </w:t>
      </w:r>
      <w:r w:rsidR="00490C48" w:rsidRPr="00A813CF">
        <w:rPr>
          <w:rFonts w:ascii="Arial" w:hAnsi="Arial" w:cs="Arial"/>
          <w:szCs w:val="20"/>
        </w:rPr>
        <w:t>‘</w:t>
      </w:r>
      <w:r w:rsidRPr="00A813CF">
        <w:rPr>
          <w:rFonts w:ascii="Arial" w:hAnsi="Arial" w:cs="Arial"/>
          <w:szCs w:val="20"/>
        </w:rPr>
        <w:t>habitats to support species</w:t>
      </w:r>
      <w:r w:rsidR="00490C48" w:rsidRPr="00A813CF">
        <w:rPr>
          <w:rFonts w:ascii="Arial" w:hAnsi="Arial" w:cs="Arial"/>
          <w:szCs w:val="20"/>
        </w:rPr>
        <w:t>’</w:t>
      </w:r>
      <w:r w:rsidRPr="00A813CF">
        <w:rPr>
          <w:rFonts w:ascii="Arial" w:hAnsi="Arial" w:cs="Arial"/>
          <w:szCs w:val="20"/>
        </w:rPr>
        <w:t xml:space="preserve"> </w:t>
      </w:r>
      <w:r w:rsidR="007D60C7" w:rsidRPr="00A813CF">
        <w:rPr>
          <w:rFonts w:ascii="Arial" w:hAnsi="Arial" w:cs="Arial"/>
          <w:szCs w:val="20"/>
        </w:rPr>
        <w:t xml:space="preserve">(hereafter habitats) </w:t>
      </w:r>
      <w:r w:rsidR="003F1B8C" w:rsidRPr="00A813CF">
        <w:rPr>
          <w:rFonts w:ascii="Arial" w:hAnsi="Arial" w:cs="Arial"/>
          <w:szCs w:val="20"/>
        </w:rPr>
        <w:t>components was</w:t>
      </w:r>
      <w:r w:rsidR="00E75C09" w:rsidRPr="00A813CF">
        <w:rPr>
          <w:rFonts w:ascii="Arial" w:hAnsi="Arial" w:cs="Arial"/>
          <w:szCs w:val="20"/>
        </w:rPr>
        <w:t xml:space="preserve"> considered to be</w:t>
      </w:r>
      <w:r w:rsidRPr="00A813CF">
        <w:rPr>
          <w:rFonts w:ascii="Arial" w:hAnsi="Arial" w:cs="Arial"/>
          <w:szCs w:val="20"/>
        </w:rPr>
        <w:t xml:space="preserve"> Good </w:t>
      </w:r>
      <w:r w:rsidR="00C91D83" w:rsidRPr="00A813CF">
        <w:rPr>
          <w:rFonts w:ascii="Arial" w:hAnsi="Arial" w:cs="Arial"/>
          <w:szCs w:val="20"/>
        </w:rPr>
        <w:t>(</w:t>
      </w:r>
      <w:r w:rsidR="00F62A48" w:rsidRPr="00A813CF">
        <w:rPr>
          <w:rFonts w:ascii="Arial" w:hAnsi="Arial" w:cs="Arial"/>
          <w:szCs w:val="20"/>
        </w:rPr>
        <w:fldChar w:fldCharType="begin"/>
      </w:r>
      <w:r w:rsidR="00F62A48" w:rsidRPr="00A813CF">
        <w:rPr>
          <w:rFonts w:ascii="Arial" w:hAnsi="Arial" w:cs="Arial"/>
          <w:szCs w:val="20"/>
        </w:rPr>
        <w:instrText xml:space="preserve"> REF _Ref516857274 \h </w:instrText>
      </w:r>
      <w:r w:rsidR="00A813CF">
        <w:rPr>
          <w:rFonts w:ascii="Arial" w:hAnsi="Arial" w:cs="Arial"/>
          <w:szCs w:val="20"/>
        </w:rPr>
        <w:instrText xml:space="preserve"> \* MERGEFORMAT </w:instrText>
      </w:r>
      <w:r w:rsidR="00F62A48" w:rsidRPr="00A813CF">
        <w:rPr>
          <w:rFonts w:ascii="Arial" w:hAnsi="Arial" w:cs="Arial"/>
          <w:szCs w:val="20"/>
        </w:rPr>
      </w:r>
      <w:r w:rsidR="00F62A48" w:rsidRPr="00A813CF">
        <w:rPr>
          <w:rFonts w:ascii="Arial" w:hAnsi="Arial" w:cs="Arial"/>
          <w:szCs w:val="20"/>
        </w:rPr>
        <w:fldChar w:fldCharType="separate"/>
      </w:r>
      <w:r w:rsidR="00FE2655" w:rsidRPr="00A813CF">
        <w:rPr>
          <w:rFonts w:ascii="Arial" w:hAnsi="Arial" w:cs="Arial"/>
        </w:rPr>
        <w:t xml:space="preserve">Figure </w:t>
      </w:r>
      <w:r w:rsidR="00FE2655">
        <w:rPr>
          <w:rFonts w:ascii="Arial" w:hAnsi="Arial" w:cs="Arial"/>
          <w:noProof/>
        </w:rPr>
        <w:t>3</w:t>
      </w:r>
      <w:r w:rsidR="00F62A48" w:rsidRPr="00A813CF">
        <w:rPr>
          <w:rFonts w:ascii="Arial" w:hAnsi="Arial" w:cs="Arial"/>
          <w:szCs w:val="20"/>
        </w:rPr>
        <w:fldChar w:fldCharType="end"/>
      </w:r>
      <w:r w:rsidR="00C91D83" w:rsidRPr="00A813CF">
        <w:rPr>
          <w:rFonts w:ascii="Arial" w:hAnsi="Arial" w:cs="Arial"/>
          <w:szCs w:val="20"/>
        </w:rPr>
        <w:t>)</w:t>
      </w:r>
      <w:r w:rsidR="007D60C7" w:rsidRPr="00A813CF">
        <w:rPr>
          <w:rFonts w:ascii="Arial" w:hAnsi="Arial" w:cs="Arial"/>
          <w:szCs w:val="20"/>
        </w:rPr>
        <w:t>.  Exceptions include</w:t>
      </w:r>
      <w:r w:rsidR="00B108DA" w:rsidRPr="00A813CF">
        <w:rPr>
          <w:rFonts w:ascii="Arial" w:hAnsi="Arial" w:cs="Arial"/>
          <w:szCs w:val="20"/>
        </w:rPr>
        <w:t xml:space="preserve"> </w:t>
      </w:r>
      <w:r w:rsidR="00E75C09" w:rsidRPr="00A813CF">
        <w:rPr>
          <w:rFonts w:ascii="Arial" w:hAnsi="Arial" w:cs="Arial"/>
          <w:szCs w:val="20"/>
        </w:rPr>
        <w:t>coral reefs</w:t>
      </w:r>
      <w:r w:rsidR="007D60C7" w:rsidRPr="00A813CF">
        <w:rPr>
          <w:rFonts w:ascii="Arial" w:hAnsi="Arial" w:cs="Arial"/>
          <w:szCs w:val="20"/>
        </w:rPr>
        <w:t>, which</w:t>
      </w:r>
      <w:r w:rsidR="00E75C09" w:rsidRPr="00A813CF">
        <w:rPr>
          <w:rFonts w:ascii="Arial" w:hAnsi="Arial" w:cs="Arial"/>
          <w:szCs w:val="20"/>
        </w:rPr>
        <w:t xml:space="preserve"> were considered to be in Poor condition</w:t>
      </w:r>
      <w:r w:rsidR="00B035F4" w:rsidRPr="00A813CF">
        <w:rPr>
          <w:rFonts w:ascii="Arial" w:hAnsi="Arial" w:cs="Arial"/>
          <w:szCs w:val="20"/>
        </w:rPr>
        <w:t xml:space="preserve"> </w:t>
      </w:r>
      <w:r w:rsidR="007D60C7" w:rsidRPr="00A813CF">
        <w:rPr>
          <w:rFonts w:ascii="Arial" w:hAnsi="Arial" w:cs="Arial"/>
          <w:szCs w:val="20"/>
        </w:rPr>
        <w:t>and</w:t>
      </w:r>
      <w:r w:rsidR="00B035F4" w:rsidRPr="00A813CF">
        <w:rPr>
          <w:rFonts w:ascii="Arial" w:hAnsi="Arial" w:cs="Arial"/>
          <w:szCs w:val="20"/>
        </w:rPr>
        <w:t xml:space="preserve"> continental slope</w:t>
      </w:r>
      <w:r w:rsidR="007D60C7" w:rsidRPr="00A813CF">
        <w:rPr>
          <w:rFonts w:ascii="Arial" w:hAnsi="Arial" w:cs="Arial"/>
          <w:szCs w:val="20"/>
        </w:rPr>
        <w:t>, which</w:t>
      </w:r>
      <w:r w:rsidR="00B035F4" w:rsidRPr="00A813CF">
        <w:rPr>
          <w:rFonts w:ascii="Arial" w:hAnsi="Arial" w:cs="Arial"/>
          <w:szCs w:val="20"/>
        </w:rPr>
        <w:t xml:space="preserve"> was considered to be in Very Good condition (</w:t>
      </w:r>
      <w:r w:rsidR="00490C48" w:rsidRPr="00A813CF">
        <w:rPr>
          <w:rFonts w:ascii="Arial" w:hAnsi="Arial" w:cs="Arial"/>
          <w:szCs w:val="20"/>
        </w:rPr>
        <w:fldChar w:fldCharType="begin"/>
      </w:r>
      <w:r w:rsidR="00490C48" w:rsidRPr="00A813CF">
        <w:rPr>
          <w:rFonts w:ascii="Arial" w:hAnsi="Arial" w:cs="Arial"/>
          <w:szCs w:val="20"/>
        </w:rPr>
        <w:instrText xml:space="preserve"> REF _Ref516857367 \h </w:instrText>
      </w:r>
      <w:r w:rsidR="00A813CF">
        <w:rPr>
          <w:rFonts w:ascii="Arial" w:hAnsi="Arial" w:cs="Arial"/>
          <w:szCs w:val="20"/>
        </w:rPr>
        <w:instrText xml:space="preserve"> \* MERGEFORMAT </w:instrText>
      </w:r>
      <w:r w:rsidR="00490C48" w:rsidRPr="00A813CF">
        <w:rPr>
          <w:rFonts w:ascii="Arial" w:hAnsi="Arial" w:cs="Arial"/>
          <w:szCs w:val="20"/>
        </w:rPr>
      </w:r>
      <w:r w:rsidR="00490C48" w:rsidRPr="00A813CF">
        <w:rPr>
          <w:rFonts w:ascii="Arial" w:hAnsi="Arial" w:cs="Arial"/>
          <w:szCs w:val="20"/>
        </w:rPr>
        <w:fldChar w:fldCharType="separate"/>
      </w:r>
      <w:r w:rsidR="00FE2655" w:rsidRPr="00A813CF">
        <w:rPr>
          <w:rFonts w:ascii="Arial" w:hAnsi="Arial" w:cs="Arial"/>
        </w:rPr>
        <w:t xml:space="preserve">Table </w:t>
      </w:r>
      <w:r w:rsidR="00FE2655">
        <w:rPr>
          <w:rFonts w:ascii="Arial" w:hAnsi="Arial" w:cs="Arial"/>
          <w:noProof/>
        </w:rPr>
        <w:t>4</w:t>
      </w:r>
      <w:r w:rsidR="00490C48" w:rsidRPr="00A813CF">
        <w:rPr>
          <w:rFonts w:ascii="Arial" w:hAnsi="Arial" w:cs="Arial"/>
          <w:szCs w:val="20"/>
        </w:rPr>
        <w:fldChar w:fldCharType="end"/>
      </w:r>
      <w:r w:rsidR="00B035F4" w:rsidRPr="00A813CF">
        <w:rPr>
          <w:rFonts w:ascii="Arial" w:hAnsi="Arial" w:cs="Arial"/>
          <w:szCs w:val="20"/>
        </w:rPr>
        <w:t xml:space="preserve">). </w:t>
      </w:r>
      <w:r w:rsidR="00184322" w:rsidRPr="00A813CF">
        <w:rPr>
          <w:rFonts w:ascii="Arial" w:hAnsi="Arial" w:cs="Arial"/>
          <w:szCs w:val="20"/>
        </w:rPr>
        <w:t>The</w:t>
      </w:r>
      <w:r w:rsidR="007D60C7" w:rsidRPr="00A813CF">
        <w:rPr>
          <w:rFonts w:ascii="Arial" w:hAnsi="Arial" w:cs="Arial"/>
          <w:szCs w:val="20"/>
        </w:rPr>
        <w:t xml:space="preserve"> aggregated</w:t>
      </w:r>
      <w:r w:rsidR="00184322" w:rsidRPr="00A813CF">
        <w:rPr>
          <w:rFonts w:ascii="Arial" w:hAnsi="Arial" w:cs="Arial"/>
          <w:szCs w:val="20"/>
        </w:rPr>
        <w:t xml:space="preserve"> trend for </w:t>
      </w:r>
      <w:r w:rsidR="00B035F4" w:rsidRPr="00A813CF">
        <w:rPr>
          <w:rFonts w:ascii="Arial" w:hAnsi="Arial" w:cs="Arial"/>
          <w:szCs w:val="20"/>
        </w:rPr>
        <w:t xml:space="preserve">habitats was considered to </w:t>
      </w:r>
      <w:r w:rsidR="00B108DA" w:rsidRPr="00A813CF">
        <w:rPr>
          <w:rFonts w:ascii="Arial" w:hAnsi="Arial" w:cs="Arial"/>
          <w:szCs w:val="20"/>
        </w:rPr>
        <w:t xml:space="preserve">have either </w:t>
      </w:r>
      <w:r w:rsidR="00C91D83" w:rsidRPr="00A813CF">
        <w:rPr>
          <w:rFonts w:ascii="Arial" w:hAnsi="Arial" w:cs="Arial"/>
          <w:szCs w:val="20"/>
        </w:rPr>
        <w:t xml:space="preserve">deteriorated </w:t>
      </w:r>
      <w:r w:rsidR="00B108DA" w:rsidRPr="00A813CF">
        <w:rPr>
          <w:rFonts w:ascii="Arial" w:hAnsi="Arial" w:cs="Arial"/>
          <w:szCs w:val="20"/>
        </w:rPr>
        <w:t xml:space="preserve">or stabilised </w:t>
      </w:r>
      <w:r w:rsidR="00C91D83" w:rsidRPr="00A813CF">
        <w:rPr>
          <w:rFonts w:ascii="Arial" w:hAnsi="Arial" w:cs="Arial"/>
          <w:szCs w:val="20"/>
        </w:rPr>
        <w:t>since 2014 (</w:t>
      </w:r>
      <w:r w:rsidR="00F62A48" w:rsidRPr="00A813CF">
        <w:rPr>
          <w:rFonts w:ascii="Arial" w:hAnsi="Arial" w:cs="Arial"/>
          <w:szCs w:val="20"/>
        </w:rPr>
        <w:fldChar w:fldCharType="begin"/>
      </w:r>
      <w:r w:rsidR="00F62A48" w:rsidRPr="00A813CF">
        <w:rPr>
          <w:rFonts w:ascii="Arial" w:hAnsi="Arial" w:cs="Arial"/>
          <w:szCs w:val="20"/>
        </w:rPr>
        <w:instrText xml:space="preserve"> REF _Ref516857295 \h </w:instrText>
      </w:r>
      <w:r w:rsidR="00A813CF">
        <w:rPr>
          <w:rFonts w:ascii="Arial" w:hAnsi="Arial" w:cs="Arial"/>
          <w:szCs w:val="20"/>
        </w:rPr>
        <w:instrText xml:space="preserve"> \* MERGEFORMAT </w:instrText>
      </w:r>
      <w:r w:rsidR="00F62A48" w:rsidRPr="00A813CF">
        <w:rPr>
          <w:rFonts w:ascii="Arial" w:hAnsi="Arial" w:cs="Arial"/>
          <w:szCs w:val="20"/>
        </w:rPr>
      </w:r>
      <w:r w:rsidR="00F62A48" w:rsidRPr="00A813CF">
        <w:rPr>
          <w:rFonts w:ascii="Arial" w:hAnsi="Arial" w:cs="Arial"/>
          <w:szCs w:val="20"/>
        </w:rPr>
        <w:fldChar w:fldCharType="separate"/>
      </w:r>
      <w:r w:rsidR="00FE2655" w:rsidRPr="00A813CF">
        <w:rPr>
          <w:rFonts w:ascii="Arial" w:hAnsi="Arial" w:cs="Arial"/>
        </w:rPr>
        <w:t xml:space="preserve">Figure </w:t>
      </w:r>
      <w:r w:rsidR="00FE2655">
        <w:rPr>
          <w:rFonts w:ascii="Arial" w:hAnsi="Arial" w:cs="Arial"/>
          <w:noProof/>
        </w:rPr>
        <w:t>4</w:t>
      </w:r>
      <w:r w:rsidR="00F62A48" w:rsidRPr="00A813CF">
        <w:rPr>
          <w:rFonts w:ascii="Arial" w:hAnsi="Arial" w:cs="Arial"/>
          <w:szCs w:val="20"/>
        </w:rPr>
        <w:fldChar w:fldCharType="end"/>
      </w:r>
      <w:r w:rsidR="00DF4E52" w:rsidRPr="00A813CF">
        <w:rPr>
          <w:rFonts w:ascii="Arial" w:hAnsi="Arial" w:cs="Arial"/>
          <w:szCs w:val="20"/>
        </w:rPr>
        <w:t>)</w:t>
      </w:r>
      <w:r w:rsidR="00C91D83" w:rsidRPr="00A813CF">
        <w:rPr>
          <w:rFonts w:ascii="Arial" w:hAnsi="Arial" w:cs="Arial"/>
          <w:szCs w:val="20"/>
        </w:rPr>
        <w:t xml:space="preserve">). </w:t>
      </w:r>
      <w:r w:rsidR="00184322" w:rsidRPr="00A813CF">
        <w:rPr>
          <w:rFonts w:ascii="Arial" w:hAnsi="Arial" w:cs="Arial"/>
          <w:szCs w:val="20"/>
        </w:rPr>
        <w:t xml:space="preserve"> </w:t>
      </w:r>
      <w:r w:rsidR="005B0901" w:rsidRPr="00A813CF">
        <w:rPr>
          <w:rFonts w:ascii="Arial" w:hAnsi="Arial" w:cs="Arial"/>
          <w:szCs w:val="20"/>
        </w:rPr>
        <w:t>None of the assessed</w:t>
      </w:r>
      <w:r w:rsidR="008F057A" w:rsidRPr="00A813CF">
        <w:rPr>
          <w:rFonts w:ascii="Arial" w:hAnsi="Arial" w:cs="Arial"/>
          <w:szCs w:val="20"/>
        </w:rPr>
        <w:t xml:space="preserve"> </w:t>
      </w:r>
      <w:r w:rsidR="005B0901" w:rsidRPr="00A813CF">
        <w:rPr>
          <w:rFonts w:ascii="Arial" w:hAnsi="Arial" w:cs="Arial"/>
          <w:szCs w:val="20"/>
        </w:rPr>
        <w:t xml:space="preserve">habitats components were considered to be </w:t>
      </w:r>
      <w:r w:rsidR="00416F34" w:rsidRPr="00A813CF">
        <w:rPr>
          <w:rFonts w:ascii="Arial" w:hAnsi="Arial" w:cs="Arial"/>
          <w:szCs w:val="20"/>
        </w:rPr>
        <w:t>improved</w:t>
      </w:r>
      <w:r w:rsidR="005B0901" w:rsidRPr="00A813CF">
        <w:rPr>
          <w:rFonts w:ascii="Arial" w:hAnsi="Arial" w:cs="Arial"/>
          <w:szCs w:val="20"/>
        </w:rPr>
        <w:t xml:space="preserve">. </w:t>
      </w:r>
      <w:r w:rsidR="00184322" w:rsidRPr="00A813CF">
        <w:rPr>
          <w:rFonts w:ascii="Arial" w:hAnsi="Arial" w:cs="Arial"/>
          <w:szCs w:val="20"/>
        </w:rPr>
        <w:t>The judgements of the experts at the workshop about</w:t>
      </w:r>
      <w:r w:rsidR="00115F8A" w:rsidRPr="00A813CF">
        <w:rPr>
          <w:rFonts w:ascii="Arial" w:hAnsi="Arial" w:cs="Arial"/>
          <w:szCs w:val="20"/>
        </w:rPr>
        <w:t xml:space="preserve"> the condition of</w:t>
      </w:r>
      <w:r w:rsidR="00184322" w:rsidRPr="00A813CF">
        <w:rPr>
          <w:rFonts w:ascii="Arial" w:hAnsi="Arial" w:cs="Arial"/>
          <w:szCs w:val="20"/>
        </w:rPr>
        <w:t xml:space="preserve"> habitats components were mainly assigned with a medium level of confidence. This infers that the experts collectively considered that a true estimate of condition for the majority of components assessed would be within the bounds of two grades. The condition of coral reefs </w:t>
      </w:r>
      <w:r w:rsidR="001C7263" w:rsidRPr="00A813CF">
        <w:rPr>
          <w:rFonts w:ascii="Arial" w:hAnsi="Arial" w:cs="Arial"/>
          <w:szCs w:val="20"/>
        </w:rPr>
        <w:t>was</w:t>
      </w:r>
      <w:r w:rsidR="00184322" w:rsidRPr="00A813CF">
        <w:rPr>
          <w:rFonts w:ascii="Arial" w:hAnsi="Arial" w:cs="Arial"/>
          <w:szCs w:val="20"/>
        </w:rPr>
        <w:t xml:space="preserve"> estimated with a high level of confidence, inferring that the true condition is highly unlikely to fall outside the grade assigned</w:t>
      </w:r>
      <w:r w:rsidR="007D60C7" w:rsidRPr="00A813CF">
        <w:rPr>
          <w:rFonts w:ascii="Arial" w:hAnsi="Arial" w:cs="Arial"/>
          <w:szCs w:val="20"/>
        </w:rPr>
        <w:t>, Poor</w:t>
      </w:r>
      <w:r w:rsidR="00476634" w:rsidRPr="00A813CF">
        <w:rPr>
          <w:rFonts w:ascii="Arial" w:hAnsi="Arial" w:cs="Arial"/>
          <w:szCs w:val="20"/>
        </w:rPr>
        <w:t>.</w:t>
      </w:r>
      <w:r w:rsidR="004054CC" w:rsidRPr="00A813CF">
        <w:rPr>
          <w:rFonts w:ascii="Arial" w:hAnsi="Arial" w:cs="Arial"/>
          <w:szCs w:val="20"/>
        </w:rPr>
        <w:t xml:space="preserve"> </w:t>
      </w:r>
      <w:r w:rsidR="004054CC" w:rsidRPr="00A813CF">
        <w:rPr>
          <w:rFonts w:ascii="Arial" w:hAnsi="Arial" w:cs="Arial"/>
        </w:rPr>
        <w:t>Confidence in trend was medium-low (5 and 4 respectively)</w:t>
      </w:r>
      <w:r w:rsidR="009C69CD" w:rsidRPr="00A813CF">
        <w:rPr>
          <w:rFonts w:ascii="Arial" w:hAnsi="Arial" w:cs="Arial"/>
        </w:rPr>
        <w:t>, a</w:t>
      </w:r>
      <w:r w:rsidR="004054CC" w:rsidRPr="00A813CF">
        <w:rPr>
          <w:rFonts w:ascii="Arial" w:hAnsi="Arial" w:cs="Arial"/>
        </w:rPr>
        <w:t>nd of those rated low confidence for trend the votes were unanimous.</w:t>
      </w:r>
    </w:p>
    <w:bookmarkEnd w:id="34"/>
    <w:p w14:paraId="37B0EEF4" w14:textId="0DAF4023" w:rsidR="00C5233E" w:rsidRPr="00A813CF" w:rsidRDefault="00C5233E" w:rsidP="00476634">
      <w:pPr>
        <w:rPr>
          <w:rFonts w:ascii="Arial" w:eastAsia="Times New Roman" w:hAnsi="Arial" w:cs="Arial"/>
          <w:color w:val="000000" w:themeColor="text1"/>
        </w:rPr>
      </w:pPr>
    </w:p>
    <w:p w14:paraId="38F60755" w14:textId="07283CAB" w:rsidR="00B40F65" w:rsidRPr="00A813CF" w:rsidRDefault="008276DB" w:rsidP="00F62A48">
      <w:pPr>
        <w:keepNext/>
        <w:rPr>
          <w:rFonts w:ascii="Arial" w:hAnsi="Arial" w:cs="Arial"/>
        </w:rPr>
      </w:pPr>
      <w:r w:rsidRPr="00A813CF">
        <w:rPr>
          <w:rFonts w:ascii="Arial" w:hAnsi="Arial" w:cs="Arial"/>
          <w:noProof/>
          <w:lang w:eastAsia="en-AU"/>
        </w:rPr>
        <w:lastRenderedPageBreak/>
        <w:drawing>
          <wp:inline distT="0" distB="0" distL="0" distR="0" wp14:anchorId="2DAC261E" wp14:editId="6B947E3A">
            <wp:extent cx="4463359" cy="2281474"/>
            <wp:effectExtent l="0" t="0" r="0" b="5080"/>
            <wp:docPr id="32" name="Chart 32" descr="Distribution of scores and corresponding grade (as a proportion of all votes for each score between 1-10) on the condition of all habitats to support species combined (islands, mainland beaches and coastlines, mangrove forests, seagrass meadows, corals reefs, lagoon floor, shoals, halimeda banks, continental slope and open waters)&#10;&#10;A coloured bar graph, using red for very poor, orange for poor, yellow for good, and green for very good. The Y axis goes from 0-40 the X axis condition grading scale from very poor (1) to very good (10) The graph indicates the following vote percentages. Very poor (1) 0%. Very poor (2) 2%. Poor (3) 1%. Poor (4) 7%. Poor (5) 16%. Good (6) 35%. Good (7) 25%. Very good (8) 12%. Very good (9) 2%" title="Figure 3 "/>
            <wp:cNvGraphicFramePr/>
            <a:graphic xmlns:a="http://schemas.openxmlformats.org/drawingml/2006/main">
              <a:graphicData uri="http://schemas.openxmlformats.org/drawingml/2006/chart">
                <c:chart xmlns:c="http://schemas.openxmlformats.org/drawingml/2006/chart" xmlns:r="http://schemas.openxmlformats.org/officeDocument/2006/relationships" r:id="rId47"/>
              </a:graphicData>
            </a:graphic>
          </wp:inline>
        </w:drawing>
      </w:r>
    </w:p>
    <w:p w14:paraId="6D978F26" w14:textId="073B0DC8" w:rsidR="00B40F65" w:rsidRPr="00A813CF" w:rsidRDefault="00B40F65" w:rsidP="00477D2F">
      <w:pPr>
        <w:pStyle w:val="Caption"/>
        <w:rPr>
          <w:rFonts w:ascii="Arial" w:hAnsi="Arial" w:cs="Arial"/>
          <w:color w:val="000000" w:themeColor="text1"/>
        </w:rPr>
      </w:pPr>
      <w:bookmarkStart w:id="35" w:name="_Ref516857274"/>
      <w:r w:rsidRPr="00A813CF">
        <w:rPr>
          <w:rFonts w:ascii="Arial" w:hAnsi="Arial" w:cs="Arial"/>
        </w:rPr>
        <w:t xml:space="preserve">Figure </w:t>
      </w:r>
      <w:r w:rsidR="00CE161F" w:rsidRPr="00A813CF">
        <w:rPr>
          <w:rFonts w:ascii="Arial" w:hAnsi="Arial" w:cs="Arial"/>
        </w:rPr>
        <w:fldChar w:fldCharType="begin"/>
      </w:r>
      <w:r w:rsidR="00CE161F" w:rsidRPr="00A813CF">
        <w:rPr>
          <w:rFonts w:ascii="Arial" w:hAnsi="Arial" w:cs="Arial"/>
        </w:rPr>
        <w:instrText xml:space="preserve"> SEQ Figure \* ARABIC </w:instrText>
      </w:r>
      <w:r w:rsidR="00CE161F" w:rsidRPr="00A813CF">
        <w:rPr>
          <w:rFonts w:ascii="Arial" w:hAnsi="Arial" w:cs="Arial"/>
        </w:rPr>
        <w:fldChar w:fldCharType="separate"/>
      </w:r>
      <w:r w:rsidR="00FE2655">
        <w:rPr>
          <w:rFonts w:ascii="Arial" w:hAnsi="Arial" w:cs="Arial"/>
          <w:noProof/>
        </w:rPr>
        <w:t>3</w:t>
      </w:r>
      <w:r w:rsidR="00CE161F" w:rsidRPr="00A813CF">
        <w:rPr>
          <w:rFonts w:ascii="Arial" w:hAnsi="Arial" w:cs="Arial"/>
          <w:noProof/>
        </w:rPr>
        <w:fldChar w:fldCharType="end"/>
      </w:r>
      <w:bookmarkEnd w:id="35"/>
      <w:r w:rsidRPr="00A813CF">
        <w:rPr>
          <w:rFonts w:ascii="Arial" w:hAnsi="Arial" w:cs="Arial"/>
        </w:rPr>
        <w:t xml:space="preserve"> </w:t>
      </w:r>
      <w:r w:rsidR="00993AC9" w:rsidRPr="00A813CF">
        <w:rPr>
          <w:rFonts w:ascii="Arial" w:hAnsi="Arial" w:cs="Arial"/>
        </w:rPr>
        <w:t>D</w:t>
      </w:r>
      <w:r w:rsidR="009242FC" w:rsidRPr="00A813CF">
        <w:rPr>
          <w:rFonts w:ascii="Arial" w:hAnsi="Arial" w:cs="Arial"/>
        </w:rPr>
        <w:t xml:space="preserve">istribution of </w:t>
      </w:r>
      <w:r w:rsidR="00993AC9" w:rsidRPr="00A813CF">
        <w:rPr>
          <w:rFonts w:ascii="Arial" w:hAnsi="Arial" w:cs="Arial"/>
        </w:rPr>
        <w:t xml:space="preserve">scores </w:t>
      </w:r>
      <w:r w:rsidR="000665A7" w:rsidRPr="00A813CF">
        <w:rPr>
          <w:rFonts w:ascii="Arial" w:hAnsi="Arial" w:cs="Arial"/>
        </w:rPr>
        <w:t xml:space="preserve">and corresponding grade </w:t>
      </w:r>
      <w:r w:rsidR="00993AC9" w:rsidRPr="00A813CF">
        <w:rPr>
          <w:rFonts w:ascii="Arial" w:hAnsi="Arial" w:cs="Arial"/>
        </w:rPr>
        <w:t>(as a proportion of all votes</w:t>
      </w:r>
      <w:r w:rsidR="00106926" w:rsidRPr="00A813CF">
        <w:rPr>
          <w:rFonts w:ascii="Arial" w:hAnsi="Arial" w:cs="Arial"/>
        </w:rPr>
        <w:t xml:space="preserve"> for each </w:t>
      </w:r>
      <w:r w:rsidR="00740412" w:rsidRPr="00A813CF">
        <w:rPr>
          <w:rFonts w:ascii="Arial" w:hAnsi="Arial" w:cs="Arial"/>
        </w:rPr>
        <w:t>score</w:t>
      </w:r>
      <w:r w:rsidR="00106926" w:rsidRPr="00A813CF">
        <w:rPr>
          <w:rFonts w:ascii="Arial" w:hAnsi="Arial" w:cs="Arial"/>
        </w:rPr>
        <w:t xml:space="preserve"> between 1-10</w:t>
      </w:r>
      <w:r w:rsidR="00993AC9" w:rsidRPr="00A813CF">
        <w:rPr>
          <w:rFonts w:ascii="Arial" w:hAnsi="Arial" w:cs="Arial"/>
        </w:rPr>
        <w:t xml:space="preserve">) </w:t>
      </w:r>
      <w:r w:rsidR="008117F9" w:rsidRPr="00A813CF">
        <w:rPr>
          <w:rFonts w:ascii="Arial" w:hAnsi="Arial" w:cs="Arial"/>
        </w:rPr>
        <w:t>o</w:t>
      </w:r>
      <w:r w:rsidR="009242FC" w:rsidRPr="00A813CF">
        <w:rPr>
          <w:rFonts w:ascii="Arial" w:hAnsi="Arial" w:cs="Arial"/>
        </w:rPr>
        <w:t xml:space="preserve">n </w:t>
      </w:r>
      <w:r w:rsidR="00F50331" w:rsidRPr="00A813CF">
        <w:rPr>
          <w:rFonts w:ascii="Arial" w:hAnsi="Arial" w:cs="Arial"/>
        </w:rPr>
        <w:t xml:space="preserve">the </w:t>
      </w:r>
      <w:r w:rsidRPr="00A813CF">
        <w:rPr>
          <w:rFonts w:ascii="Arial" w:hAnsi="Arial" w:cs="Arial"/>
        </w:rPr>
        <w:t xml:space="preserve">condition </w:t>
      </w:r>
      <w:r w:rsidR="00F50331" w:rsidRPr="00A813CF">
        <w:rPr>
          <w:rFonts w:ascii="Arial" w:hAnsi="Arial" w:cs="Arial"/>
        </w:rPr>
        <w:t xml:space="preserve">of </w:t>
      </w:r>
      <w:r w:rsidR="00993AC9" w:rsidRPr="00A813CF">
        <w:rPr>
          <w:rFonts w:ascii="Arial" w:hAnsi="Arial" w:cs="Arial"/>
        </w:rPr>
        <w:t xml:space="preserve">all </w:t>
      </w:r>
      <w:r w:rsidRPr="00A813CF">
        <w:rPr>
          <w:rFonts w:ascii="Arial" w:hAnsi="Arial" w:cs="Arial"/>
        </w:rPr>
        <w:t>habitat</w:t>
      </w:r>
      <w:r w:rsidR="00993AC9" w:rsidRPr="00A813CF">
        <w:rPr>
          <w:rFonts w:ascii="Arial" w:hAnsi="Arial" w:cs="Arial"/>
        </w:rPr>
        <w:t xml:space="preserve">s </w:t>
      </w:r>
      <w:r w:rsidR="008117F9" w:rsidRPr="00A813CF">
        <w:rPr>
          <w:rFonts w:ascii="Arial" w:hAnsi="Arial" w:cs="Arial"/>
        </w:rPr>
        <w:t xml:space="preserve">to </w:t>
      </w:r>
      <w:r w:rsidRPr="00A813CF">
        <w:rPr>
          <w:rFonts w:ascii="Arial" w:hAnsi="Arial" w:cs="Arial"/>
        </w:rPr>
        <w:t>support species</w:t>
      </w:r>
      <w:r w:rsidR="00993AC9" w:rsidRPr="00A813CF">
        <w:rPr>
          <w:rFonts w:ascii="Arial" w:hAnsi="Arial" w:cs="Arial"/>
        </w:rPr>
        <w:t xml:space="preserve"> combined (</w:t>
      </w:r>
      <w:r w:rsidR="009242FC" w:rsidRPr="00A813CF">
        <w:rPr>
          <w:rFonts w:ascii="Arial" w:hAnsi="Arial" w:cs="Arial"/>
        </w:rPr>
        <w:t>islands, mainland beaches and coastlines, mangrove forests, seagrass meadows, corals reefs, lagoon floor, shoals, halimeda banks, continental slope and open waters)</w:t>
      </w:r>
    </w:p>
    <w:p w14:paraId="4D4A3FC2" w14:textId="78BB6A21" w:rsidR="003F42F4" w:rsidRPr="00A813CF" w:rsidRDefault="003F42F4" w:rsidP="008C4E35">
      <w:pPr>
        <w:rPr>
          <w:rFonts w:ascii="Arial" w:eastAsia="Times New Roman" w:hAnsi="Arial" w:cs="Arial"/>
          <w:color w:val="000000" w:themeColor="text1"/>
        </w:rPr>
      </w:pPr>
    </w:p>
    <w:p w14:paraId="0630070E" w14:textId="795A3CF9" w:rsidR="00F62A48" w:rsidRPr="00A813CF" w:rsidRDefault="008276DB" w:rsidP="00F62A48">
      <w:pPr>
        <w:keepNext/>
        <w:rPr>
          <w:rFonts w:ascii="Arial" w:hAnsi="Arial" w:cs="Arial"/>
        </w:rPr>
      </w:pPr>
      <w:r w:rsidRPr="00A813CF">
        <w:rPr>
          <w:rFonts w:ascii="Arial" w:hAnsi="Arial" w:cs="Arial"/>
          <w:noProof/>
          <w:lang w:eastAsia="en-AU"/>
        </w:rPr>
        <w:drawing>
          <wp:inline distT="0" distB="0" distL="0" distR="0" wp14:anchorId="15E20F07" wp14:editId="729095E2">
            <wp:extent cx="4462780" cy="1955548"/>
            <wp:effectExtent l="0" t="0" r="0" b="6985"/>
            <wp:docPr id="33" name="Chart 33" descr="Distribution of votes for each trend category (as a proportion of all votes) for all habitats to support species combined (islands, mainland beaches and coastlines, mangrove forests, seagrass meadows, corals reefs, lagoon floor, shoals, halimeda banks, continental slope and open waters)&#10;&#10;A simple bar graph indicating the proportion of all votes trend since 2014. The graph indicates the following 7% votes no clear trend, 48% votes deterorated, 38% votes stable, and 7% votes improved." title="Figure 4 "/>
            <wp:cNvGraphicFramePr/>
            <a:graphic xmlns:a="http://schemas.openxmlformats.org/drawingml/2006/main">
              <a:graphicData uri="http://schemas.openxmlformats.org/drawingml/2006/chart">
                <c:chart xmlns:c="http://schemas.openxmlformats.org/drawingml/2006/chart" xmlns:r="http://schemas.openxmlformats.org/officeDocument/2006/relationships" r:id="rId48"/>
              </a:graphicData>
            </a:graphic>
          </wp:inline>
        </w:drawing>
      </w:r>
    </w:p>
    <w:p w14:paraId="76EF145F" w14:textId="6920639C" w:rsidR="00576D82" w:rsidRPr="00A813CF" w:rsidRDefault="00F62A48" w:rsidP="00477D2F">
      <w:pPr>
        <w:pStyle w:val="Caption"/>
        <w:rPr>
          <w:rFonts w:ascii="Arial" w:hAnsi="Arial" w:cs="Arial"/>
          <w:color w:val="000000" w:themeColor="text1"/>
        </w:rPr>
      </w:pPr>
      <w:bookmarkStart w:id="36" w:name="_Ref516857295"/>
      <w:r w:rsidRPr="00A813CF">
        <w:rPr>
          <w:rFonts w:ascii="Arial" w:hAnsi="Arial" w:cs="Arial"/>
        </w:rPr>
        <w:t xml:space="preserve">Figure </w:t>
      </w:r>
      <w:r w:rsidR="00CE161F" w:rsidRPr="00A813CF">
        <w:rPr>
          <w:rFonts w:ascii="Arial" w:hAnsi="Arial" w:cs="Arial"/>
        </w:rPr>
        <w:fldChar w:fldCharType="begin"/>
      </w:r>
      <w:r w:rsidR="00CE161F" w:rsidRPr="00A813CF">
        <w:rPr>
          <w:rFonts w:ascii="Arial" w:hAnsi="Arial" w:cs="Arial"/>
        </w:rPr>
        <w:instrText xml:space="preserve"> SEQ Figure \* ARABIC </w:instrText>
      </w:r>
      <w:r w:rsidR="00CE161F" w:rsidRPr="00A813CF">
        <w:rPr>
          <w:rFonts w:ascii="Arial" w:hAnsi="Arial" w:cs="Arial"/>
        </w:rPr>
        <w:fldChar w:fldCharType="separate"/>
      </w:r>
      <w:r w:rsidR="00FE2655">
        <w:rPr>
          <w:rFonts w:ascii="Arial" w:hAnsi="Arial" w:cs="Arial"/>
          <w:noProof/>
        </w:rPr>
        <w:t>4</w:t>
      </w:r>
      <w:r w:rsidR="00CE161F" w:rsidRPr="00A813CF">
        <w:rPr>
          <w:rFonts w:ascii="Arial" w:hAnsi="Arial" w:cs="Arial"/>
          <w:noProof/>
        </w:rPr>
        <w:fldChar w:fldCharType="end"/>
      </w:r>
      <w:bookmarkEnd w:id="36"/>
      <w:r w:rsidRPr="00A813CF">
        <w:rPr>
          <w:rFonts w:ascii="Arial" w:hAnsi="Arial" w:cs="Arial"/>
        </w:rPr>
        <w:t xml:space="preserve"> </w:t>
      </w:r>
      <w:r w:rsidR="00576D82" w:rsidRPr="00A813CF">
        <w:rPr>
          <w:rFonts w:ascii="Arial" w:hAnsi="Arial" w:cs="Arial"/>
        </w:rPr>
        <w:t xml:space="preserve">Distribution of </w:t>
      </w:r>
      <w:r w:rsidR="00141431" w:rsidRPr="00A813CF">
        <w:rPr>
          <w:rFonts w:ascii="Arial" w:hAnsi="Arial" w:cs="Arial"/>
        </w:rPr>
        <w:t xml:space="preserve">votes for each trend category </w:t>
      </w:r>
      <w:r w:rsidR="00576D82" w:rsidRPr="00A813CF">
        <w:rPr>
          <w:rFonts w:ascii="Arial" w:hAnsi="Arial" w:cs="Arial"/>
        </w:rPr>
        <w:t>(as a proportion of all votes</w:t>
      </w:r>
      <w:r w:rsidR="00141431" w:rsidRPr="00A813CF">
        <w:rPr>
          <w:rFonts w:ascii="Arial" w:hAnsi="Arial" w:cs="Arial"/>
        </w:rPr>
        <w:t>) for</w:t>
      </w:r>
      <w:r w:rsidR="00576D82" w:rsidRPr="00A813CF">
        <w:rPr>
          <w:rFonts w:ascii="Arial" w:hAnsi="Arial" w:cs="Arial"/>
        </w:rPr>
        <w:t xml:space="preserve"> all habitats to support species combined (islands, mainland beaches and coastlines, mangrove forests, seagrass meadows, corals reefs, lagoon floor, shoals, halimeda banks, continental slope and open waters)</w:t>
      </w:r>
    </w:p>
    <w:p w14:paraId="772E1D7F" w14:textId="77777777" w:rsidR="002E69C5" w:rsidRPr="00A813CF" w:rsidRDefault="002E69C5" w:rsidP="0079731A">
      <w:pPr>
        <w:rPr>
          <w:rFonts w:ascii="Arial" w:hAnsi="Arial" w:cs="Arial"/>
        </w:rPr>
      </w:pPr>
    </w:p>
    <w:p w14:paraId="7DD7FD44" w14:textId="4552984F" w:rsidR="008C4E35" w:rsidRPr="00A813CF" w:rsidRDefault="008C4E35" w:rsidP="008B5376">
      <w:pPr>
        <w:pStyle w:val="Heading3"/>
        <w:rPr>
          <w:rFonts w:ascii="Arial" w:hAnsi="Arial"/>
        </w:rPr>
      </w:pPr>
      <w:bookmarkStart w:id="37" w:name="_Toc535479386"/>
      <w:r w:rsidRPr="00A813CF">
        <w:rPr>
          <w:rFonts w:ascii="Arial" w:hAnsi="Arial"/>
        </w:rPr>
        <w:t>Populations of species and groups of species</w:t>
      </w:r>
      <w:bookmarkEnd w:id="37"/>
    </w:p>
    <w:p w14:paraId="2790A674" w14:textId="77777777" w:rsidR="001C7263" w:rsidRPr="00A813CF" w:rsidRDefault="001C7263" w:rsidP="001C7263">
      <w:pPr>
        <w:rPr>
          <w:rFonts w:ascii="Arial" w:eastAsia="Times New Roman" w:hAnsi="Arial" w:cs="Arial"/>
          <w:color w:val="000000" w:themeColor="text1"/>
        </w:rPr>
      </w:pPr>
      <w:r w:rsidRPr="00A813CF">
        <w:rPr>
          <w:rFonts w:ascii="Arial" w:eastAsia="Times New Roman" w:hAnsi="Arial" w:cs="Arial"/>
          <w:color w:val="000000" w:themeColor="text1"/>
        </w:rPr>
        <w:t>This summary component includes:</w:t>
      </w:r>
    </w:p>
    <w:p w14:paraId="621C21C5" w14:textId="77777777" w:rsidR="008C4E35" w:rsidRPr="00A813CF" w:rsidRDefault="008C4E35" w:rsidP="00113D37">
      <w:pPr>
        <w:pStyle w:val="ListParagraph"/>
        <w:numPr>
          <w:ilvl w:val="0"/>
          <w:numId w:val="37"/>
        </w:numPr>
        <w:rPr>
          <w:rFonts w:ascii="Arial" w:hAnsi="Arial" w:cs="Arial"/>
        </w:rPr>
      </w:pPr>
      <w:r w:rsidRPr="00A813CF">
        <w:rPr>
          <w:rFonts w:ascii="Arial" w:hAnsi="Arial" w:cs="Arial"/>
        </w:rPr>
        <w:t>Mangroves</w:t>
      </w:r>
    </w:p>
    <w:p w14:paraId="6C487D5F" w14:textId="77777777" w:rsidR="008C4E35" w:rsidRPr="00A813CF" w:rsidRDefault="008C4E35" w:rsidP="007204D9">
      <w:pPr>
        <w:pStyle w:val="ListParagraph"/>
        <w:numPr>
          <w:ilvl w:val="0"/>
          <w:numId w:val="37"/>
        </w:numPr>
        <w:rPr>
          <w:rFonts w:ascii="Arial" w:hAnsi="Arial" w:cs="Arial"/>
        </w:rPr>
      </w:pPr>
      <w:r w:rsidRPr="00A813CF">
        <w:rPr>
          <w:rFonts w:ascii="Arial" w:hAnsi="Arial" w:cs="Arial"/>
        </w:rPr>
        <w:t>Seagrasses</w:t>
      </w:r>
    </w:p>
    <w:p w14:paraId="33FE9A8D" w14:textId="77777777" w:rsidR="008C4E35" w:rsidRPr="00A813CF" w:rsidRDefault="008C4E35">
      <w:pPr>
        <w:pStyle w:val="ListParagraph"/>
        <w:numPr>
          <w:ilvl w:val="0"/>
          <w:numId w:val="37"/>
        </w:numPr>
        <w:rPr>
          <w:rFonts w:ascii="Arial" w:hAnsi="Arial" w:cs="Arial"/>
        </w:rPr>
      </w:pPr>
      <w:r w:rsidRPr="00A813CF">
        <w:rPr>
          <w:rFonts w:ascii="Arial" w:hAnsi="Arial" w:cs="Arial"/>
        </w:rPr>
        <w:t>Benthic algae</w:t>
      </w:r>
    </w:p>
    <w:p w14:paraId="497BE292" w14:textId="77777777" w:rsidR="008C4E35" w:rsidRPr="00A813CF" w:rsidRDefault="008C4E35">
      <w:pPr>
        <w:pStyle w:val="ListParagraph"/>
        <w:numPr>
          <w:ilvl w:val="0"/>
          <w:numId w:val="37"/>
        </w:numPr>
        <w:rPr>
          <w:rFonts w:ascii="Arial" w:hAnsi="Arial" w:cs="Arial"/>
        </w:rPr>
      </w:pPr>
      <w:r w:rsidRPr="00A813CF">
        <w:rPr>
          <w:rFonts w:ascii="Arial" w:hAnsi="Arial" w:cs="Arial"/>
        </w:rPr>
        <w:t>Corals</w:t>
      </w:r>
    </w:p>
    <w:p w14:paraId="30AFE297" w14:textId="77777777" w:rsidR="008C4E35" w:rsidRPr="00A813CF" w:rsidRDefault="008C4E35">
      <w:pPr>
        <w:pStyle w:val="ListParagraph"/>
        <w:numPr>
          <w:ilvl w:val="0"/>
          <w:numId w:val="37"/>
        </w:numPr>
        <w:rPr>
          <w:rFonts w:ascii="Arial" w:hAnsi="Arial" w:cs="Arial"/>
        </w:rPr>
      </w:pPr>
      <w:r w:rsidRPr="00A813CF">
        <w:rPr>
          <w:rFonts w:ascii="Arial" w:hAnsi="Arial" w:cs="Arial"/>
        </w:rPr>
        <w:t>Other invertebrates</w:t>
      </w:r>
    </w:p>
    <w:p w14:paraId="669495BE" w14:textId="77777777" w:rsidR="008C4E35" w:rsidRPr="00A813CF" w:rsidRDefault="008C4E35">
      <w:pPr>
        <w:pStyle w:val="ListParagraph"/>
        <w:numPr>
          <w:ilvl w:val="0"/>
          <w:numId w:val="37"/>
        </w:numPr>
        <w:rPr>
          <w:rFonts w:ascii="Arial" w:hAnsi="Arial" w:cs="Arial"/>
        </w:rPr>
      </w:pPr>
      <w:r w:rsidRPr="00A813CF">
        <w:rPr>
          <w:rFonts w:ascii="Arial" w:hAnsi="Arial" w:cs="Arial"/>
        </w:rPr>
        <w:t>Plankton and microbes</w:t>
      </w:r>
    </w:p>
    <w:p w14:paraId="6D418086" w14:textId="77777777" w:rsidR="008C4E35" w:rsidRPr="00A813CF" w:rsidRDefault="008C4E35">
      <w:pPr>
        <w:pStyle w:val="ListParagraph"/>
        <w:numPr>
          <w:ilvl w:val="0"/>
          <w:numId w:val="37"/>
        </w:numPr>
        <w:rPr>
          <w:rFonts w:ascii="Arial" w:hAnsi="Arial" w:cs="Arial"/>
        </w:rPr>
      </w:pPr>
      <w:r w:rsidRPr="00A813CF">
        <w:rPr>
          <w:rFonts w:ascii="Arial" w:hAnsi="Arial" w:cs="Arial"/>
        </w:rPr>
        <w:t>Bony fishes</w:t>
      </w:r>
    </w:p>
    <w:p w14:paraId="04EC811B" w14:textId="77777777" w:rsidR="008C4E35" w:rsidRPr="00A813CF" w:rsidRDefault="008C4E35">
      <w:pPr>
        <w:pStyle w:val="ListParagraph"/>
        <w:numPr>
          <w:ilvl w:val="0"/>
          <w:numId w:val="37"/>
        </w:numPr>
        <w:rPr>
          <w:rFonts w:ascii="Arial" w:hAnsi="Arial" w:cs="Arial"/>
        </w:rPr>
      </w:pPr>
      <w:r w:rsidRPr="00A813CF">
        <w:rPr>
          <w:rFonts w:ascii="Arial" w:hAnsi="Arial" w:cs="Arial"/>
        </w:rPr>
        <w:t>Sharks and rays</w:t>
      </w:r>
    </w:p>
    <w:p w14:paraId="002195FF" w14:textId="77777777" w:rsidR="008C4E35" w:rsidRPr="00A813CF" w:rsidRDefault="008C4E35">
      <w:pPr>
        <w:pStyle w:val="ListParagraph"/>
        <w:numPr>
          <w:ilvl w:val="0"/>
          <w:numId w:val="37"/>
        </w:numPr>
        <w:rPr>
          <w:rFonts w:ascii="Arial" w:hAnsi="Arial" w:cs="Arial"/>
        </w:rPr>
      </w:pPr>
      <w:r w:rsidRPr="00A813CF">
        <w:rPr>
          <w:rFonts w:ascii="Arial" w:hAnsi="Arial" w:cs="Arial"/>
        </w:rPr>
        <w:t>Sea snakes</w:t>
      </w:r>
    </w:p>
    <w:p w14:paraId="2383F90F" w14:textId="77777777" w:rsidR="008C4E35" w:rsidRPr="00A813CF" w:rsidRDefault="008C4E35">
      <w:pPr>
        <w:pStyle w:val="ListParagraph"/>
        <w:numPr>
          <w:ilvl w:val="0"/>
          <w:numId w:val="37"/>
        </w:numPr>
        <w:rPr>
          <w:rFonts w:ascii="Arial" w:hAnsi="Arial" w:cs="Arial"/>
        </w:rPr>
      </w:pPr>
      <w:r w:rsidRPr="00A813CF">
        <w:rPr>
          <w:rFonts w:ascii="Arial" w:hAnsi="Arial" w:cs="Arial"/>
        </w:rPr>
        <w:t>Marine turtles</w:t>
      </w:r>
    </w:p>
    <w:p w14:paraId="18F66861" w14:textId="77777777" w:rsidR="008C4E35" w:rsidRPr="00A813CF" w:rsidRDefault="008C4E35">
      <w:pPr>
        <w:pStyle w:val="ListParagraph"/>
        <w:numPr>
          <w:ilvl w:val="0"/>
          <w:numId w:val="37"/>
        </w:numPr>
        <w:rPr>
          <w:rFonts w:ascii="Arial" w:hAnsi="Arial" w:cs="Arial"/>
        </w:rPr>
      </w:pPr>
      <w:r w:rsidRPr="00A813CF">
        <w:rPr>
          <w:rFonts w:ascii="Arial" w:hAnsi="Arial" w:cs="Arial"/>
        </w:rPr>
        <w:t>Estuarine crocodiles</w:t>
      </w:r>
    </w:p>
    <w:p w14:paraId="400F0E61" w14:textId="77777777" w:rsidR="008C4E35" w:rsidRPr="00A813CF" w:rsidRDefault="008C4E35">
      <w:pPr>
        <w:pStyle w:val="ListParagraph"/>
        <w:numPr>
          <w:ilvl w:val="0"/>
          <w:numId w:val="37"/>
        </w:numPr>
        <w:rPr>
          <w:rFonts w:ascii="Arial" w:hAnsi="Arial" w:cs="Arial"/>
        </w:rPr>
      </w:pPr>
      <w:r w:rsidRPr="00A813CF">
        <w:rPr>
          <w:rFonts w:ascii="Arial" w:hAnsi="Arial" w:cs="Arial"/>
        </w:rPr>
        <w:lastRenderedPageBreak/>
        <w:t>Seabirds</w:t>
      </w:r>
    </w:p>
    <w:p w14:paraId="1CA78179" w14:textId="77777777" w:rsidR="008C4E35" w:rsidRPr="00A813CF" w:rsidRDefault="008C4E35">
      <w:pPr>
        <w:pStyle w:val="ListParagraph"/>
        <w:numPr>
          <w:ilvl w:val="0"/>
          <w:numId w:val="37"/>
        </w:numPr>
        <w:rPr>
          <w:rFonts w:ascii="Arial" w:hAnsi="Arial" w:cs="Arial"/>
        </w:rPr>
      </w:pPr>
      <w:r w:rsidRPr="00A813CF">
        <w:rPr>
          <w:rFonts w:ascii="Arial" w:hAnsi="Arial" w:cs="Arial"/>
        </w:rPr>
        <w:t>Shorebirds</w:t>
      </w:r>
    </w:p>
    <w:p w14:paraId="611EB774" w14:textId="77777777" w:rsidR="008C4E35" w:rsidRPr="00A813CF" w:rsidRDefault="008C4E35">
      <w:pPr>
        <w:pStyle w:val="ListParagraph"/>
        <w:numPr>
          <w:ilvl w:val="0"/>
          <w:numId w:val="37"/>
        </w:numPr>
        <w:rPr>
          <w:rFonts w:ascii="Arial" w:hAnsi="Arial" w:cs="Arial"/>
        </w:rPr>
      </w:pPr>
      <w:r w:rsidRPr="00A813CF">
        <w:rPr>
          <w:rFonts w:ascii="Arial" w:hAnsi="Arial" w:cs="Arial"/>
        </w:rPr>
        <w:t>Whales</w:t>
      </w:r>
    </w:p>
    <w:p w14:paraId="7270B554" w14:textId="77777777" w:rsidR="008C4E35" w:rsidRPr="00A813CF" w:rsidRDefault="008C4E35">
      <w:pPr>
        <w:pStyle w:val="ListParagraph"/>
        <w:numPr>
          <w:ilvl w:val="0"/>
          <w:numId w:val="37"/>
        </w:numPr>
        <w:rPr>
          <w:rFonts w:ascii="Arial" w:hAnsi="Arial" w:cs="Arial"/>
        </w:rPr>
      </w:pPr>
      <w:r w:rsidRPr="00A813CF">
        <w:rPr>
          <w:rFonts w:ascii="Arial" w:hAnsi="Arial" w:cs="Arial"/>
        </w:rPr>
        <w:t>Dolphins</w:t>
      </w:r>
    </w:p>
    <w:p w14:paraId="68E94FB3" w14:textId="77777777" w:rsidR="008C4E35" w:rsidRPr="00A813CF" w:rsidRDefault="008C4E35">
      <w:pPr>
        <w:pStyle w:val="ListParagraph"/>
        <w:numPr>
          <w:ilvl w:val="0"/>
          <w:numId w:val="37"/>
        </w:numPr>
        <w:rPr>
          <w:rFonts w:ascii="Arial" w:hAnsi="Arial" w:cs="Arial"/>
        </w:rPr>
      </w:pPr>
      <w:r w:rsidRPr="00A813CF">
        <w:rPr>
          <w:rFonts w:ascii="Arial" w:hAnsi="Arial" w:cs="Arial"/>
        </w:rPr>
        <w:t>Dugongs</w:t>
      </w:r>
    </w:p>
    <w:p w14:paraId="1793D7C8" w14:textId="77777777" w:rsidR="00490C48" w:rsidRPr="00A813CF" w:rsidRDefault="00490C48" w:rsidP="00A75F80">
      <w:pPr>
        <w:rPr>
          <w:rFonts w:ascii="Arial" w:hAnsi="Arial" w:cs="Arial"/>
          <w:szCs w:val="20"/>
        </w:rPr>
      </w:pPr>
      <w:bookmarkStart w:id="38" w:name="OLE_LINK3"/>
    </w:p>
    <w:p w14:paraId="177BF279" w14:textId="2C2C3281" w:rsidR="001C7263" w:rsidRPr="00A813CF" w:rsidRDefault="001C7263" w:rsidP="00A75F80">
      <w:pPr>
        <w:rPr>
          <w:rFonts w:ascii="Arial" w:hAnsi="Arial" w:cs="Arial"/>
          <w:szCs w:val="20"/>
        </w:rPr>
      </w:pPr>
      <w:r w:rsidRPr="00A813CF">
        <w:rPr>
          <w:rFonts w:ascii="Arial" w:hAnsi="Arial" w:cs="Arial"/>
          <w:szCs w:val="20"/>
        </w:rPr>
        <w:t xml:space="preserve">Overall, the </w:t>
      </w:r>
      <w:r w:rsidR="007D60C7" w:rsidRPr="00A813CF">
        <w:rPr>
          <w:rFonts w:ascii="Arial" w:hAnsi="Arial" w:cs="Arial"/>
          <w:szCs w:val="20"/>
        </w:rPr>
        <w:t xml:space="preserve">aggregated </w:t>
      </w:r>
      <w:r w:rsidRPr="00A813CF">
        <w:rPr>
          <w:rFonts w:ascii="Arial" w:hAnsi="Arial" w:cs="Arial"/>
          <w:szCs w:val="20"/>
        </w:rPr>
        <w:t xml:space="preserve">condition of </w:t>
      </w:r>
      <w:r w:rsidR="00490C48" w:rsidRPr="00A813CF">
        <w:rPr>
          <w:rFonts w:ascii="Arial" w:hAnsi="Arial" w:cs="Arial"/>
          <w:szCs w:val="20"/>
        </w:rPr>
        <w:t>‘</w:t>
      </w:r>
      <w:r w:rsidR="00F62A48" w:rsidRPr="00A813CF">
        <w:rPr>
          <w:rFonts w:ascii="Arial" w:hAnsi="Arial" w:cs="Arial"/>
          <w:szCs w:val="20"/>
        </w:rPr>
        <w:t xml:space="preserve">populations of species and groups of </w:t>
      </w:r>
      <w:r w:rsidR="00490C48" w:rsidRPr="00A813CF">
        <w:rPr>
          <w:rFonts w:ascii="Arial" w:hAnsi="Arial" w:cs="Arial"/>
          <w:szCs w:val="20"/>
        </w:rPr>
        <w:t>species’</w:t>
      </w:r>
      <w:r w:rsidR="00F62A48" w:rsidRPr="00A813CF">
        <w:rPr>
          <w:rFonts w:ascii="Arial" w:hAnsi="Arial" w:cs="Arial"/>
          <w:szCs w:val="20"/>
        </w:rPr>
        <w:t xml:space="preserve"> </w:t>
      </w:r>
      <w:r w:rsidR="007D60C7" w:rsidRPr="00A813CF">
        <w:rPr>
          <w:rFonts w:ascii="Arial" w:hAnsi="Arial" w:cs="Arial"/>
          <w:szCs w:val="20"/>
        </w:rPr>
        <w:t>(hereafter species)</w:t>
      </w:r>
      <w:r w:rsidR="00F62A48" w:rsidRPr="00A813CF">
        <w:rPr>
          <w:rFonts w:ascii="Arial" w:hAnsi="Arial" w:cs="Arial"/>
          <w:szCs w:val="20"/>
        </w:rPr>
        <w:t xml:space="preserve"> </w:t>
      </w:r>
      <w:r w:rsidR="003F1B8C" w:rsidRPr="00A813CF">
        <w:rPr>
          <w:rFonts w:ascii="Arial" w:hAnsi="Arial" w:cs="Arial"/>
          <w:szCs w:val="20"/>
        </w:rPr>
        <w:t xml:space="preserve">components </w:t>
      </w:r>
      <w:r w:rsidRPr="00A813CF">
        <w:rPr>
          <w:rFonts w:ascii="Arial" w:hAnsi="Arial" w:cs="Arial"/>
          <w:szCs w:val="20"/>
        </w:rPr>
        <w:t>was considered to be Good (</w:t>
      </w:r>
      <w:r w:rsidR="00A75F80" w:rsidRPr="00A813CF">
        <w:rPr>
          <w:rFonts w:ascii="Arial" w:hAnsi="Arial" w:cs="Arial"/>
          <w:szCs w:val="20"/>
        </w:rPr>
        <w:fldChar w:fldCharType="begin"/>
      </w:r>
      <w:r w:rsidR="00A75F80" w:rsidRPr="00A813CF">
        <w:rPr>
          <w:rFonts w:ascii="Arial" w:hAnsi="Arial" w:cs="Arial"/>
          <w:szCs w:val="20"/>
        </w:rPr>
        <w:instrText xml:space="preserve"> REF _Ref516858465 \h  \* MERGEFORMAT </w:instrText>
      </w:r>
      <w:r w:rsidR="00A75F80" w:rsidRPr="00A813CF">
        <w:rPr>
          <w:rFonts w:ascii="Arial" w:hAnsi="Arial" w:cs="Arial"/>
          <w:szCs w:val="20"/>
        </w:rPr>
      </w:r>
      <w:r w:rsidR="00A75F80" w:rsidRPr="00A813CF">
        <w:rPr>
          <w:rFonts w:ascii="Arial" w:hAnsi="Arial" w:cs="Arial"/>
          <w:szCs w:val="20"/>
        </w:rPr>
        <w:fldChar w:fldCharType="separate"/>
      </w:r>
      <w:r w:rsidR="00FE2655" w:rsidRPr="00A813CF">
        <w:rPr>
          <w:rFonts w:ascii="Arial" w:hAnsi="Arial" w:cs="Arial"/>
        </w:rPr>
        <w:t xml:space="preserve">Figure </w:t>
      </w:r>
      <w:r w:rsidR="00FE2655">
        <w:rPr>
          <w:rFonts w:ascii="Arial" w:hAnsi="Arial" w:cs="Arial"/>
          <w:noProof/>
        </w:rPr>
        <w:t>5</w:t>
      </w:r>
      <w:r w:rsidR="00A75F80" w:rsidRPr="00A813CF">
        <w:rPr>
          <w:rFonts w:ascii="Arial" w:hAnsi="Arial" w:cs="Arial"/>
          <w:szCs w:val="20"/>
        </w:rPr>
        <w:fldChar w:fldCharType="end"/>
      </w:r>
      <w:r w:rsidRPr="00A813CF">
        <w:rPr>
          <w:rFonts w:ascii="Arial" w:hAnsi="Arial" w:cs="Arial"/>
          <w:szCs w:val="20"/>
        </w:rPr>
        <w:t>), although coral</w:t>
      </w:r>
      <w:r w:rsidR="00490C48" w:rsidRPr="00A813CF">
        <w:rPr>
          <w:rFonts w:ascii="Arial" w:hAnsi="Arial" w:cs="Arial"/>
          <w:szCs w:val="20"/>
        </w:rPr>
        <w:t xml:space="preserve"> species, other invertebrates, marine turtles, dolphins and dugongs</w:t>
      </w:r>
      <w:r w:rsidRPr="00A813CF">
        <w:rPr>
          <w:rFonts w:ascii="Arial" w:hAnsi="Arial" w:cs="Arial"/>
          <w:szCs w:val="20"/>
        </w:rPr>
        <w:t xml:space="preserve"> were considered to be in Poor condition while </w:t>
      </w:r>
      <w:r w:rsidR="00490C48" w:rsidRPr="00A813CF">
        <w:rPr>
          <w:rFonts w:ascii="Arial" w:hAnsi="Arial" w:cs="Arial"/>
          <w:szCs w:val="20"/>
        </w:rPr>
        <w:t>mangrove species</w:t>
      </w:r>
      <w:r w:rsidRPr="00A813CF">
        <w:rPr>
          <w:rFonts w:ascii="Arial" w:hAnsi="Arial" w:cs="Arial"/>
          <w:szCs w:val="20"/>
        </w:rPr>
        <w:t xml:space="preserve"> </w:t>
      </w:r>
      <w:r w:rsidR="00490C48" w:rsidRPr="00A813CF">
        <w:rPr>
          <w:rFonts w:ascii="Arial" w:hAnsi="Arial" w:cs="Arial"/>
          <w:szCs w:val="20"/>
        </w:rPr>
        <w:t>were</w:t>
      </w:r>
      <w:r w:rsidRPr="00A813CF">
        <w:rPr>
          <w:rFonts w:ascii="Arial" w:hAnsi="Arial" w:cs="Arial"/>
          <w:szCs w:val="20"/>
        </w:rPr>
        <w:t xml:space="preserve"> considered to be in Very Good condition (</w:t>
      </w:r>
      <w:r w:rsidR="005A193D" w:rsidRPr="00A813CF">
        <w:rPr>
          <w:rFonts w:ascii="Arial" w:hAnsi="Arial" w:cs="Arial"/>
          <w:szCs w:val="20"/>
        </w:rPr>
        <w:fldChar w:fldCharType="begin"/>
      </w:r>
      <w:r w:rsidR="005A193D" w:rsidRPr="00A813CF">
        <w:rPr>
          <w:rFonts w:ascii="Arial" w:hAnsi="Arial" w:cs="Arial"/>
          <w:szCs w:val="20"/>
        </w:rPr>
        <w:instrText xml:space="preserve"> REF _Ref516857367 \h </w:instrText>
      </w:r>
      <w:r w:rsidR="00A813CF">
        <w:rPr>
          <w:rFonts w:ascii="Arial" w:hAnsi="Arial" w:cs="Arial"/>
          <w:szCs w:val="20"/>
        </w:rPr>
        <w:instrText xml:space="preserve"> \* MERGEFORMAT </w:instrText>
      </w:r>
      <w:r w:rsidR="005A193D" w:rsidRPr="00A813CF">
        <w:rPr>
          <w:rFonts w:ascii="Arial" w:hAnsi="Arial" w:cs="Arial"/>
          <w:szCs w:val="20"/>
        </w:rPr>
      </w:r>
      <w:r w:rsidR="005A193D" w:rsidRPr="00A813CF">
        <w:rPr>
          <w:rFonts w:ascii="Arial" w:hAnsi="Arial" w:cs="Arial"/>
          <w:szCs w:val="20"/>
        </w:rPr>
        <w:fldChar w:fldCharType="separate"/>
      </w:r>
      <w:r w:rsidR="00FE2655" w:rsidRPr="00A813CF">
        <w:rPr>
          <w:rFonts w:ascii="Arial" w:hAnsi="Arial" w:cs="Arial"/>
        </w:rPr>
        <w:t xml:space="preserve">Table </w:t>
      </w:r>
      <w:r w:rsidR="00FE2655">
        <w:rPr>
          <w:rFonts w:ascii="Arial" w:hAnsi="Arial" w:cs="Arial"/>
          <w:noProof/>
        </w:rPr>
        <w:t>4</w:t>
      </w:r>
      <w:r w:rsidR="005A193D" w:rsidRPr="00A813CF">
        <w:rPr>
          <w:rFonts w:ascii="Arial" w:hAnsi="Arial" w:cs="Arial"/>
          <w:szCs w:val="20"/>
        </w:rPr>
        <w:fldChar w:fldCharType="end"/>
      </w:r>
      <w:r w:rsidRPr="00A813CF">
        <w:rPr>
          <w:rFonts w:ascii="Arial" w:hAnsi="Arial" w:cs="Arial"/>
          <w:szCs w:val="20"/>
        </w:rPr>
        <w:t xml:space="preserve">). The trend for </w:t>
      </w:r>
      <w:r w:rsidR="00490C48" w:rsidRPr="00A813CF">
        <w:rPr>
          <w:rFonts w:ascii="Arial" w:hAnsi="Arial" w:cs="Arial"/>
          <w:szCs w:val="20"/>
        </w:rPr>
        <w:t xml:space="preserve">species </w:t>
      </w:r>
      <w:r w:rsidRPr="00A813CF">
        <w:rPr>
          <w:rFonts w:ascii="Arial" w:hAnsi="Arial" w:cs="Arial"/>
          <w:szCs w:val="20"/>
        </w:rPr>
        <w:t xml:space="preserve">was </w:t>
      </w:r>
      <w:r w:rsidR="00E24068" w:rsidRPr="00A813CF">
        <w:rPr>
          <w:rFonts w:ascii="Arial" w:hAnsi="Arial" w:cs="Arial"/>
          <w:szCs w:val="20"/>
        </w:rPr>
        <w:t xml:space="preserve">highly variable </w:t>
      </w:r>
      <w:r w:rsidR="00E56B4C" w:rsidRPr="00A813CF">
        <w:rPr>
          <w:rFonts w:ascii="Arial" w:hAnsi="Arial" w:cs="Arial"/>
          <w:szCs w:val="20"/>
        </w:rPr>
        <w:t xml:space="preserve">(Figure 7) </w:t>
      </w:r>
      <w:r w:rsidR="00E24068" w:rsidRPr="00A813CF">
        <w:rPr>
          <w:rFonts w:ascii="Arial" w:hAnsi="Arial" w:cs="Arial"/>
          <w:szCs w:val="20"/>
        </w:rPr>
        <w:t>with mangroves, seagrasses, bony fish, sea snakes, and dugong considered</w:t>
      </w:r>
      <w:r w:rsidRPr="00A813CF">
        <w:rPr>
          <w:rFonts w:ascii="Arial" w:hAnsi="Arial" w:cs="Arial"/>
          <w:szCs w:val="20"/>
        </w:rPr>
        <w:t xml:space="preserve"> </w:t>
      </w:r>
      <w:r w:rsidR="00E24068" w:rsidRPr="00A813CF">
        <w:rPr>
          <w:rFonts w:ascii="Arial" w:hAnsi="Arial" w:cs="Arial"/>
          <w:szCs w:val="20"/>
        </w:rPr>
        <w:t>stable</w:t>
      </w:r>
      <w:r w:rsidR="003F1B8C" w:rsidRPr="00A813CF">
        <w:rPr>
          <w:rFonts w:ascii="Arial" w:hAnsi="Arial" w:cs="Arial"/>
          <w:szCs w:val="20"/>
        </w:rPr>
        <w:t xml:space="preserve">; coral species, other invertebrates, and dolphins </w:t>
      </w:r>
      <w:r w:rsidR="00416F34" w:rsidRPr="00A813CF">
        <w:rPr>
          <w:rFonts w:ascii="Arial" w:hAnsi="Arial" w:cs="Arial"/>
          <w:szCs w:val="20"/>
        </w:rPr>
        <w:t>deteriorated</w:t>
      </w:r>
      <w:r w:rsidR="003F1B8C" w:rsidRPr="00A813CF">
        <w:rPr>
          <w:rFonts w:ascii="Arial" w:hAnsi="Arial" w:cs="Arial"/>
          <w:szCs w:val="20"/>
        </w:rPr>
        <w:t xml:space="preserve">; and crocodiles, whales and benthic algae </w:t>
      </w:r>
      <w:r w:rsidR="00416F34" w:rsidRPr="00A813CF">
        <w:rPr>
          <w:rFonts w:ascii="Arial" w:hAnsi="Arial" w:cs="Arial"/>
          <w:szCs w:val="20"/>
        </w:rPr>
        <w:t>improved</w:t>
      </w:r>
      <w:r w:rsidR="00E24068" w:rsidRPr="00A813CF">
        <w:rPr>
          <w:rFonts w:ascii="Arial" w:hAnsi="Arial" w:cs="Arial"/>
          <w:szCs w:val="20"/>
        </w:rPr>
        <w:t xml:space="preserve"> </w:t>
      </w:r>
      <w:r w:rsidRPr="00A813CF">
        <w:rPr>
          <w:rFonts w:ascii="Arial" w:hAnsi="Arial" w:cs="Arial"/>
          <w:szCs w:val="20"/>
        </w:rPr>
        <w:t>(</w:t>
      </w:r>
      <w:r w:rsidR="005A193D" w:rsidRPr="00A813CF">
        <w:rPr>
          <w:rFonts w:ascii="Arial" w:hAnsi="Arial" w:cs="Arial"/>
          <w:szCs w:val="20"/>
        </w:rPr>
        <w:fldChar w:fldCharType="begin"/>
      </w:r>
      <w:r w:rsidR="005A193D" w:rsidRPr="00A813CF">
        <w:rPr>
          <w:rFonts w:ascii="Arial" w:hAnsi="Arial" w:cs="Arial"/>
          <w:szCs w:val="20"/>
        </w:rPr>
        <w:instrText xml:space="preserve"> REF _Ref516857367 \h </w:instrText>
      </w:r>
      <w:r w:rsidR="00A813CF">
        <w:rPr>
          <w:rFonts w:ascii="Arial" w:hAnsi="Arial" w:cs="Arial"/>
          <w:szCs w:val="20"/>
        </w:rPr>
        <w:instrText xml:space="preserve"> \* MERGEFORMAT </w:instrText>
      </w:r>
      <w:r w:rsidR="005A193D" w:rsidRPr="00A813CF">
        <w:rPr>
          <w:rFonts w:ascii="Arial" w:hAnsi="Arial" w:cs="Arial"/>
          <w:szCs w:val="20"/>
        </w:rPr>
      </w:r>
      <w:r w:rsidR="005A193D" w:rsidRPr="00A813CF">
        <w:rPr>
          <w:rFonts w:ascii="Arial" w:hAnsi="Arial" w:cs="Arial"/>
          <w:szCs w:val="20"/>
        </w:rPr>
        <w:fldChar w:fldCharType="separate"/>
      </w:r>
      <w:r w:rsidR="00FE2655" w:rsidRPr="00A813CF">
        <w:rPr>
          <w:rFonts w:ascii="Arial" w:hAnsi="Arial" w:cs="Arial"/>
        </w:rPr>
        <w:t xml:space="preserve">Table </w:t>
      </w:r>
      <w:r w:rsidR="00FE2655">
        <w:rPr>
          <w:rFonts w:ascii="Arial" w:hAnsi="Arial" w:cs="Arial"/>
          <w:noProof/>
        </w:rPr>
        <w:t>4</w:t>
      </w:r>
      <w:r w:rsidR="005A193D" w:rsidRPr="00A813CF">
        <w:rPr>
          <w:rFonts w:ascii="Arial" w:hAnsi="Arial" w:cs="Arial"/>
          <w:szCs w:val="20"/>
        </w:rPr>
        <w:fldChar w:fldCharType="end"/>
      </w:r>
      <w:r w:rsidRPr="00A813CF">
        <w:rPr>
          <w:rFonts w:ascii="Arial" w:hAnsi="Arial" w:cs="Arial"/>
          <w:szCs w:val="20"/>
        </w:rPr>
        <w:t xml:space="preserve">).  The judgements of the experts at the workshop about </w:t>
      </w:r>
      <w:r w:rsidR="003F1B8C" w:rsidRPr="00A813CF">
        <w:rPr>
          <w:rFonts w:ascii="Arial" w:hAnsi="Arial" w:cs="Arial"/>
          <w:szCs w:val="20"/>
        </w:rPr>
        <w:t xml:space="preserve">species </w:t>
      </w:r>
      <w:r w:rsidRPr="00A813CF">
        <w:rPr>
          <w:rFonts w:ascii="Arial" w:hAnsi="Arial" w:cs="Arial"/>
          <w:szCs w:val="20"/>
        </w:rPr>
        <w:t xml:space="preserve">components were mainly assigned with a medium level of confidence. This infers that the experts collectively considered that a true estimate of both condition and trend for the majority of components assessed would be within the bounds of two grades. The </w:t>
      </w:r>
      <w:r w:rsidR="004E2E52" w:rsidRPr="00A813CF">
        <w:rPr>
          <w:rFonts w:ascii="Arial" w:hAnsi="Arial" w:cs="Arial"/>
          <w:szCs w:val="20"/>
        </w:rPr>
        <w:t>trend</w:t>
      </w:r>
      <w:r w:rsidRPr="00A813CF">
        <w:rPr>
          <w:rFonts w:ascii="Arial" w:hAnsi="Arial" w:cs="Arial"/>
          <w:szCs w:val="20"/>
        </w:rPr>
        <w:t xml:space="preserve"> of coral </w:t>
      </w:r>
      <w:r w:rsidR="003F1B8C" w:rsidRPr="00A813CF">
        <w:rPr>
          <w:rFonts w:ascii="Arial" w:hAnsi="Arial" w:cs="Arial"/>
          <w:szCs w:val="20"/>
        </w:rPr>
        <w:t>species</w:t>
      </w:r>
      <w:r w:rsidRPr="00A813CF">
        <w:rPr>
          <w:rFonts w:ascii="Arial" w:hAnsi="Arial" w:cs="Arial"/>
          <w:szCs w:val="20"/>
        </w:rPr>
        <w:t xml:space="preserve"> was estimated with a high level of confidence, inferring that the true </w:t>
      </w:r>
      <w:r w:rsidR="004E2E52" w:rsidRPr="00A813CF">
        <w:rPr>
          <w:rFonts w:ascii="Arial" w:hAnsi="Arial" w:cs="Arial"/>
          <w:szCs w:val="20"/>
        </w:rPr>
        <w:t>trend</w:t>
      </w:r>
      <w:r w:rsidRPr="00A813CF">
        <w:rPr>
          <w:rFonts w:ascii="Arial" w:hAnsi="Arial" w:cs="Arial"/>
          <w:szCs w:val="20"/>
        </w:rPr>
        <w:t xml:space="preserve"> is highly unlikely to fall outside the grade assigned</w:t>
      </w:r>
      <w:r w:rsidR="007D60C7" w:rsidRPr="00A813CF">
        <w:rPr>
          <w:rFonts w:ascii="Arial" w:hAnsi="Arial" w:cs="Arial"/>
          <w:szCs w:val="20"/>
        </w:rPr>
        <w:t xml:space="preserve">, </w:t>
      </w:r>
      <w:r w:rsidR="00B8687B" w:rsidRPr="00A813CF">
        <w:rPr>
          <w:rFonts w:ascii="Arial" w:hAnsi="Arial" w:cs="Arial"/>
          <w:szCs w:val="20"/>
        </w:rPr>
        <w:t>deteriorated</w:t>
      </w:r>
      <w:r w:rsidRPr="00A813CF">
        <w:rPr>
          <w:rFonts w:ascii="Arial" w:hAnsi="Arial" w:cs="Arial"/>
          <w:szCs w:val="20"/>
        </w:rPr>
        <w:t>.</w:t>
      </w:r>
    </w:p>
    <w:bookmarkEnd w:id="38"/>
    <w:p w14:paraId="05FC3BE8" w14:textId="3DE561E4" w:rsidR="001C7263" w:rsidRPr="00A813CF" w:rsidRDefault="001C7263" w:rsidP="008C4E35">
      <w:pPr>
        <w:rPr>
          <w:rFonts w:ascii="Arial" w:eastAsia="Times New Roman" w:hAnsi="Arial" w:cs="Arial"/>
          <w:color w:val="000000" w:themeColor="text1"/>
        </w:rPr>
      </w:pPr>
    </w:p>
    <w:p w14:paraId="6F56E24B" w14:textId="07F546E7" w:rsidR="003F1B8C" w:rsidRPr="00A813CF" w:rsidRDefault="001C7263" w:rsidP="00B75910">
      <w:pPr>
        <w:keepNext/>
        <w:tabs>
          <w:tab w:val="left" w:pos="8040"/>
        </w:tabs>
        <w:rPr>
          <w:rFonts w:ascii="Arial" w:hAnsi="Arial" w:cs="Arial"/>
        </w:rPr>
      </w:pPr>
      <w:r w:rsidRPr="00A813CF">
        <w:rPr>
          <w:rFonts w:ascii="Arial" w:hAnsi="Arial" w:cs="Arial"/>
          <w:noProof/>
          <w:lang w:eastAsia="en-AU"/>
        </w:rPr>
        <w:drawing>
          <wp:inline distT="0" distB="0" distL="0" distR="0" wp14:anchorId="049DD1A3" wp14:editId="66719042">
            <wp:extent cx="4635375" cy="2426329"/>
            <wp:effectExtent l="0" t="0" r="0" b="0"/>
            <wp:docPr id="23" name="Chart 23" descr="Distribution of scores and corresponding grade (as a proportion of all votes for each score between 1-10) on the condition of ‘populations of species and groups of species’ combined (Mangroves, Seagrasses, Benthic algae, Corals, Other invertebrates, Plankton and microbes, Bony fishes, Sharks and rays, Sea snakes, Marine turtles, Estuarine crocodiles, Seabirds, Shorebirds, Whales, Dolphins, and Dugongs).&#10;&#10;A coloured bar graph, using red for very poor, orange for poor, yellow for good, and green for very good. The Y axis goes from 0-25 the X axis condition grading scale from very poor (1) to very good (10) The graph indicates the following vote percentages. Very poor (1) 0%. Very poor (2) 6%. Poor (3) 4%. Poor (4) 13%. Poor (5) 20%. Good (6) 21%. Good (7) 20%. Very good (8) 14%. Very good (9) 2%" title="Figure 5 ">
              <a:extLst xmlns:a="http://schemas.openxmlformats.org/drawingml/2006/main">
                <a:ext uri="{FF2B5EF4-FFF2-40B4-BE49-F238E27FC236}">
                  <a16:creationId xmlns:a16="http://schemas.microsoft.com/office/drawing/2014/main" xmlns:w16se="http://schemas.microsoft.com/office/word/2015/wordml/symex" xmlns:w="http://schemas.openxmlformats.org/wordprocessingml/2006/main" xmlns:w10="urn:schemas-microsoft-com:office:word" xmlns:v="urn:schemas-microsoft-com:vml" xmlns:o="urn:schemas-microsoft-com:office:office" xmlns:cx1="http://schemas.microsoft.com/office/drawing/2015/9/8/chartex" xmlns:cx="http://schemas.microsoft.com/office/drawing/2014/chartex" xmlns="" id="{00000000-0008-0000-0100-00000200000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9"/>
              </a:graphicData>
            </a:graphic>
          </wp:inline>
        </w:drawing>
      </w:r>
      <w:r w:rsidR="00B75910">
        <w:rPr>
          <w:rFonts w:ascii="Arial" w:hAnsi="Arial" w:cs="Arial"/>
        </w:rPr>
        <w:tab/>
      </w:r>
    </w:p>
    <w:p w14:paraId="70F5E660" w14:textId="04AF5CB6" w:rsidR="001C7263" w:rsidRPr="00A813CF" w:rsidRDefault="003F1B8C" w:rsidP="00477D2F">
      <w:pPr>
        <w:pStyle w:val="Caption"/>
        <w:rPr>
          <w:rFonts w:ascii="Arial" w:hAnsi="Arial" w:cs="Arial"/>
        </w:rPr>
      </w:pPr>
      <w:bookmarkStart w:id="39" w:name="_Ref516858465"/>
      <w:r w:rsidRPr="00A813CF">
        <w:rPr>
          <w:rFonts w:ascii="Arial" w:hAnsi="Arial" w:cs="Arial"/>
        </w:rPr>
        <w:t xml:space="preserve">Figure </w:t>
      </w:r>
      <w:r w:rsidR="00CE161F" w:rsidRPr="00A813CF">
        <w:rPr>
          <w:rFonts w:ascii="Arial" w:hAnsi="Arial" w:cs="Arial"/>
        </w:rPr>
        <w:fldChar w:fldCharType="begin"/>
      </w:r>
      <w:r w:rsidR="00CE161F" w:rsidRPr="00A813CF">
        <w:rPr>
          <w:rFonts w:ascii="Arial" w:hAnsi="Arial" w:cs="Arial"/>
        </w:rPr>
        <w:instrText xml:space="preserve"> SEQ Figure \* ARABIC </w:instrText>
      </w:r>
      <w:r w:rsidR="00CE161F" w:rsidRPr="00A813CF">
        <w:rPr>
          <w:rFonts w:ascii="Arial" w:hAnsi="Arial" w:cs="Arial"/>
        </w:rPr>
        <w:fldChar w:fldCharType="separate"/>
      </w:r>
      <w:r w:rsidR="00FE2655">
        <w:rPr>
          <w:rFonts w:ascii="Arial" w:hAnsi="Arial" w:cs="Arial"/>
          <w:noProof/>
        </w:rPr>
        <w:t>5</w:t>
      </w:r>
      <w:r w:rsidR="00CE161F" w:rsidRPr="00A813CF">
        <w:rPr>
          <w:rFonts w:ascii="Arial" w:hAnsi="Arial" w:cs="Arial"/>
          <w:noProof/>
        </w:rPr>
        <w:fldChar w:fldCharType="end"/>
      </w:r>
      <w:bookmarkEnd w:id="39"/>
      <w:r w:rsidRPr="00A813CF">
        <w:rPr>
          <w:rFonts w:ascii="Arial" w:hAnsi="Arial" w:cs="Arial"/>
        </w:rPr>
        <w:t xml:space="preserve"> </w:t>
      </w:r>
      <w:r w:rsidR="003907D6" w:rsidRPr="00A813CF">
        <w:rPr>
          <w:rFonts w:ascii="Arial" w:hAnsi="Arial" w:cs="Arial"/>
        </w:rPr>
        <w:t xml:space="preserve">Distribution of scores and corresponding grade (as a proportion of all votes for each score between 1-10) on the condition of </w:t>
      </w:r>
      <w:r w:rsidRPr="00A813CF">
        <w:rPr>
          <w:rFonts w:ascii="Arial" w:hAnsi="Arial" w:cs="Arial"/>
          <w:szCs w:val="20"/>
        </w:rPr>
        <w:t>‘populations of species and groups of species’</w:t>
      </w:r>
      <w:r w:rsidR="00294CF2" w:rsidRPr="00A813CF">
        <w:rPr>
          <w:rFonts w:ascii="Arial" w:hAnsi="Arial" w:cs="Arial"/>
          <w:szCs w:val="20"/>
        </w:rPr>
        <w:t xml:space="preserve"> combined </w:t>
      </w:r>
      <w:r w:rsidR="00294CF2" w:rsidRPr="00A813CF">
        <w:rPr>
          <w:rFonts w:ascii="Arial" w:hAnsi="Arial" w:cs="Arial"/>
        </w:rPr>
        <w:t xml:space="preserve">(Mangroves, Seagrasses, Benthic algae, Corals, Other invertebrates, Plankton and microbes, Bony fishes, Sharks and rays, Sea snakes, Marine turtles, Estuarine crocodiles, Seabirds, Shorebirds, Whales, Dolphins, </w:t>
      </w:r>
      <w:r w:rsidR="007F0F89" w:rsidRPr="00A813CF">
        <w:rPr>
          <w:rFonts w:ascii="Arial" w:hAnsi="Arial" w:cs="Arial"/>
        </w:rPr>
        <w:t xml:space="preserve">and </w:t>
      </w:r>
      <w:r w:rsidR="00294CF2" w:rsidRPr="00A813CF">
        <w:rPr>
          <w:rFonts w:ascii="Arial" w:hAnsi="Arial" w:cs="Arial"/>
        </w:rPr>
        <w:t>Dugongs).</w:t>
      </w:r>
    </w:p>
    <w:p w14:paraId="6F38E751" w14:textId="77777777" w:rsidR="00A75F80" w:rsidRPr="00A813CF" w:rsidRDefault="001C7263" w:rsidP="00A75F80">
      <w:pPr>
        <w:keepNext/>
        <w:rPr>
          <w:rFonts w:ascii="Arial" w:hAnsi="Arial" w:cs="Arial"/>
        </w:rPr>
      </w:pPr>
      <w:r w:rsidRPr="00A813CF">
        <w:rPr>
          <w:rFonts w:ascii="Arial" w:hAnsi="Arial" w:cs="Arial"/>
          <w:noProof/>
          <w:lang w:eastAsia="en-AU"/>
        </w:rPr>
        <w:lastRenderedPageBreak/>
        <w:drawing>
          <wp:inline distT="0" distB="0" distL="0" distR="0" wp14:anchorId="48514A1C" wp14:editId="4B746431">
            <wp:extent cx="4517680" cy="2516864"/>
            <wp:effectExtent l="0" t="0" r="0" b="0"/>
            <wp:docPr id="24" name="Chart 24" descr="Distribution of votes for each trend category (as a proportion of all votes) for ‘populations of species and groups of species’ combined (Mangroves, Seagrasses, Benthic algae, Corals, Other invertebrates, Plankton and microbes, Bony fishes, Sharks and rays, Sea snakes, Marine turtles, Estuarine crocodiles, Seabirds, Shorebirds, Whales, Dolphins, and Dugongs).&#10;&#10;A simple bar graph indicating the proportion of all votes trend since 2014. The graph indicates the following 22% votes no clear trend, 29% votes deterorated, 30% votes stable, and 19% votes improved." title="Figure 6 ">
              <a:extLst xmlns:a="http://schemas.openxmlformats.org/drawingml/2006/main">
                <a:ext uri="{FF2B5EF4-FFF2-40B4-BE49-F238E27FC236}">
                  <a16:creationId xmlns:a16="http://schemas.microsoft.com/office/drawing/2014/main" xmlns:w16se="http://schemas.microsoft.com/office/word/2015/wordml/symex" xmlns:w="http://schemas.openxmlformats.org/wordprocessingml/2006/main" xmlns:w10="urn:schemas-microsoft-com:office:word" xmlns:v="urn:schemas-microsoft-com:vml" xmlns:o="urn:schemas-microsoft-com:office:office" xmlns:cx1="http://schemas.microsoft.com/office/drawing/2015/9/8/chartex" xmlns:cx="http://schemas.microsoft.com/office/drawing/2014/chartex" xmlns="" id="{00000000-0008-0000-0100-00000300000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0"/>
              </a:graphicData>
            </a:graphic>
          </wp:inline>
        </w:drawing>
      </w:r>
    </w:p>
    <w:p w14:paraId="5E883C03" w14:textId="58011BFB" w:rsidR="001C7263" w:rsidRPr="00A813CF" w:rsidRDefault="00A75F80" w:rsidP="00477D2F">
      <w:pPr>
        <w:pStyle w:val="Caption"/>
        <w:rPr>
          <w:rFonts w:ascii="Arial" w:hAnsi="Arial" w:cs="Arial"/>
          <w:color w:val="000000" w:themeColor="text1"/>
        </w:rPr>
      </w:pPr>
      <w:r w:rsidRPr="00A813CF">
        <w:rPr>
          <w:rFonts w:ascii="Arial" w:hAnsi="Arial" w:cs="Arial"/>
        </w:rPr>
        <w:t xml:space="preserve">Figure </w:t>
      </w:r>
      <w:r w:rsidR="00CE161F" w:rsidRPr="00A813CF">
        <w:rPr>
          <w:rFonts w:ascii="Arial" w:hAnsi="Arial" w:cs="Arial"/>
        </w:rPr>
        <w:fldChar w:fldCharType="begin"/>
      </w:r>
      <w:r w:rsidR="00CE161F" w:rsidRPr="00A813CF">
        <w:rPr>
          <w:rFonts w:ascii="Arial" w:hAnsi="Arial" w:cs="Arial"/>
        </w:rPr>
        <w:instrText xml:space="preserve"> SEQ Figure \* ARABIC </w:instrText>
      </w:r>
      <w:r w:rsidR="00CE161F" w:rsidRPr="00A813CF">
        <w:rPr>
          <w:rFonts w:ascii="Arial" w:hAnsi="Arial" w:cs="Arial"/>
        </w:rPr>
        <w:fldChar w:fldCharType="separate"/>
      </w:r>
      <w:r w:rsidR="00FE2655">
        <w:rPr>
          <w:rFonts w:ascii="Arial" w:hAnsi="Arial" w:cs="Arial"/>
          <w:noProof/>
        </w:rPr>
        <w:t>6</w:t>
      </w:r>
      <w:r w:rsidR="00CE161F" w:rsidRPr="00A813CF">
        <w:rPr>
          <w:rFonts w:ascii="Arial" w:hAnsi="Arial" w:cs="Arial"/>
          <w:noProof/>
        </w:rPr>
        <w:fldChar w:fldCharType="end"/>
      </w:r>
      <w:r w:rsidRPr="00A813CF">
        <w:rPr>
          <w:rFonts w:ascii="Arial" w:hAnsi="Arial" w:cs="Arial"/>
        </w:rPr>
        <w:t xml:space="preserve"> </w:t>
      </w:r>
      <w:r w:rsidR="00294CF2" w:rsidRPr="00A813CF">
        <w:rPr>
          <w:rFonts w:ascii="Arial" w:hAnsi="Arial" w:cs="Arial"/>
        </w:rPr>
        <w:t xml:space="preserve">Distribution of votes for each trend category (as a proportion of all votes) for </w:t>
      </w:r>
      <w:r w:rsidR="00294CF2" w:rsidRPr="00A813CF">
        <w:rPr>
          <w:rFonts w:ascii="Arial" w:hAnsi="Arial" w:cs="Arial"/>
          <w:szCs w:val="20"/>
        </w:rPr>
        <w:t xml:space="preserve">‘populations of species and groups of species’ combined </w:t>
      </w:r>
      <w:r w:rsidR="00294CF2" w:rsidRPr="00A813CF">
        <w:rPr>
          <w:rFonts w:ascii="Arial" w:hAnsi="Arial" w:cs="Arial"/>
        </w:rPr>
        <w:t xml:space="preserve">(Mangroves, Seagrasses, Benthic algae, Corals, Other invertebrates, Plankton and microbes, Bony fishes, Sharks and rays, Sea snakes, Marine turtles, Estuarine crocodiles, Seabirds, Shorebirds, Whales, Dolphins, </w:t>
      </w:r>
      <w:r w:rsidR="007F0F89" w:rsidRPr="00A813CF">
        <w:rPr>
          <w:rFonts w:ascii="Arial" w:hAnsi="Arial" w:cs="Arial"/>
        </w:rPr>
        <w:t xml:space="preserve">and </w:t>
      </w:r>
      <w:r w:rsidR="00294CF2" w:rsidRPr="00A813CF">
        <w:rPr>
          <w:rFonts w:ascii="Arial" w:hAnsi="Arial" w:cs="Arial"/>
        </w:rPr>
        <w:t>Dugongs).</w:t>
      </w:r>
    </w:p>
    <w:p w14:paraId="015293F8" w14:textId="77777777" w:rsidR="001C7263" w:rsidRPr="00A813CF" w:rsidRDefault="001C7263" w:rsidP="008C4E35">
      <w:pPr>
        <w:rPr>
          <w:rFonts w:ascii="Arial" w:eastAsia="Times New Roman" w:hAnsi="Arial" w:cs="Arial"/>
          <w:color w:val="000000" w:themeColor="text1"/>
        </w:rPr>
      </w:pPr>
    </w:p>
    <w:p w14:paraId="6DA7020A" w14:textId="77777777" w:rsidR="008C4E35" w:rsidRPr="00A813CF" w:rsidRDefault="008C4E35" w:rsidP="008B5376">
      <w:pPr>
        <w:pStyle w:val="Heading3"/>
        <w:rPr>
          <w:rFonts w:ascii="Arial" w:hAnsi="Arial"/>
        </w:rPr>
      </w:pPr>
      <w:bookmarkStart w:id="40" w:name="_Toc535479387"/>
      <w:r w:rsidRPr="00A813CF">
        <w:rPr>
          <w:rFonts w:ascii="Arial" w:hAnsi="Arial"/>
        </w:rPr>
        <w:t>Physical processes</w:t>
      </w:r>
      <w:bookmarkEnd w:id="40"/>
    </w:p>
    <w:p w14:paraId="5EE65A45" w14:textId="77777777" w:rsidR="001C7263" w:rsidRPr="00A813CF" w:rsidRDefault="001C7263" w:rsidP="001C7263">
      <w:pPr>
        <w:rPr>
          <w:rFonts w:ascii="Arial" w:eastAsia="Times New Roman" w:hAnsi="Arial" w:cs="Arial"/>
          <w:color w:val="000000" w:themeColor="text1"/>
        </w:rPr>
      </w:pPr>
      <w:r w:rsidRPr="00A813CF">
        <w:rPr>
          <w:rFonts w:ascii="Arial" w:eastAsia="Times New Roman" w:hAnsi="Arial" w:cs="Arial"/>
          <w:color w:val="000000" w:themeColor="text1"/>
        </w:rPr>
        <w:t>This summary component includes:</w:t>
      </w:r>
    </w:p>
    <w:p w14:paraId="3B062C80" w14:textId="77777777" w:rsidR="008C4E35" w:rsidRPr="00A813CF" w:rsidRDefault="008C4E35" w:rsidP="00113D37">
      <w:pPr>
        <w:pStyle w:val="ListParagraph"/>
        <w:numPr>
          <w:ilvl w:val="0"/>
          <w:numId w:val="38"/>
        </w:numPr>
        <w:rPr>
          <w:rFonts w:ascii="Arial" w:hAnsi="Arial" w:cs="Arial"/>
        </w:rPr>
      </w:pPr>
      <w:r w:rsidRPr="00A813CF">
        <w:rPr>
          <w:rFonts w:ascii="Arial" w:hAnsi="Arial" w:cs="Arial"/>
        </w:rPr>
        <w:t>Currents</w:t>
      </w:r>
    </w:p>
    <w:p w14:paraId="76E5EF82" w14:textId="77777777" w:rsidR="008C4E35" w:rsidRPr="00A813CF" w:rsidRDefault="008C4E35" w:rsidP="007204D9">
      <w:pPr>
        <w:pStyle w:val="ListParagraph"/>
        <w:numPr>
          <w:ilvl w:val="0"/>
          <w:numId w:val="38"/>
        </w:numPr>
        <w:rPr>
          <w:rFonts w:ascii="Arial" w:hAnsi="Arial" w:cs="Arial"/>
        </w:rPr>
      </w:pPr>
      <w:r w:rsidRPr="00A813CF">
        <w:rPr>
          <w:rFonts w:ascii="Arial" w:hAnsi="Arial" w:cs="Arial"/>
        </w:rPr>
        <w:t>Cyclones and wind</w:t>
      </w:r>
    </w:p>
    <w:p w14:paraId="6E22333A" w14:textId="77777777" w:rsidR="008C4E35" w:rsidRPr="00A813CF" w:rsidRDefault="008C4E35">
      <w:pPr>
        <w:pStyle w:val="ListParagraph"/>
        <w:numPr>
          <w:ilvl w:val="0"/>
          <w:numId w:val="38"/>
        </w:numPr>
        <w:rPr>
          <w:rFonts w:ascii="Arial" w:hAnsi="Arial" w:cs="Arial"/>
        </w:rPr>
      </w:pPr>
      <w:r w:rsidRPr="00A813CF">
        <w:rPr>
          <w:rFonts w:ascii="Arial" w:hAnsi="Arial" w:cs="Arial"/>
        </w:rPr>
        <w:t>Freshwater inflow</w:t>
      </w:r>
    </w:p>
    <w:p w14:paraId="31143294" w14:textId="77777777" w:rsidR="008C4E35" w:rsidRPr="00A813CF" w:rsidRDefault="008C4E35">
      <w:pPr>
        <w:pStyle w:val="ListParagraph"/>
        <w:numPr>
          <w:ilvl w:val="0"/>
          <w:numId w:val="38"/>
        </w:numPr>
        <w:rPr>
          <w:rFonts w:ascii="Arial" w:hAnsi="Arial" w:cs="Arial"/>
        </w:rPr>
      </w:pPr>
      <w:r w:rsidRPr="00A813CF">
        <w:rPr>
          <w:rFonts w:ascii="Arial" w:hAnsi="Arial" w:cs="Arial"/>
        </w:rPr>
        <w:t>Sediment exposure</w:t>
      </w:r>
    </w:p>
    <w:p w14:paraId="6EE53101" w14:textId="77777777" w:rsidR="008C4E35" w:rsidRPr="00A813CF" w:rsidRDefault="008C4E35">
      <w:pPr>
        <w:pStyle w:val="ListParagraph"/>
        <w:numPr>
          <w:ilvl w:val="0"/>
          <w:numId w:val="38"/>
        </w:numPr>
        <w:rPr>
          <w:rFonts w:ascii="Arial" w:hAnsi="Arial" w:cs="Arial"/>
        </w:rPr>
      </w:pPr>
      <w:r w:rsidRPr="00A813CF">
        <w:rPr>
          <w:rFonts w:ascii="Arial" w:hAnsi="Arial" w:cs="Arial"/>
        </w:rPr>
        <w:t>Sea level</w:t>
      </w:r>
    </w:p>
    <w:p w14:paraId="6995DA03" w14:textId="77777777" w:rsidR="008C4E35" w:rsidRPr="00A813CF" w:rsidRDefault="008C4E35">
      <w:pPr>
        <w:pStyle w:val="ListParagraph"/>
        <w:numPr>
          <w:ilvl w:val="0"/>
          <w:numId w:val="38"/>
        </w:numPr>
        <w:rPr>
          <w:rFonts w:ascii="Arial" w:hAnsi="Arial" w:cs="Arial"/>
        </w:rPr>
      </w:pPr>
      <w:r w:rsidRPr="00A813CF">
        <w:rPr>
          <w:rFonts w:ascii="Arial" w:hAnsi="Arial" w:cs="Arial"/>
        </w:rPr>
        <w:t>Sea temperature</w:t>
      </w:r>
    </w:p>
    <w:p w14:paraId="34D99F99" w14:textId="77777777" w:rsidR="008C4E35" w:rsidRPr="00A813CF" w:rsidRDefault="008C4E35">
      <w:pPr>
        <w:pStyle w:val="ListParagraph"/>
        <w:numPr>
          <w:ilvl w:val="0"/>
          <w:numId w:val="38"/>
        </w:numPr>
        <w:rPr>
          <w:rFonts w:ascii="Arial" w:hAnsi="Arial" w:cs="Arial"/>
        </w:rPr>
      </w:pPr>
      <w:r w:rsidRPr="00A813CF">
        <w:rPr>
          <w:rFonts w:ascii="Arial" w:hAnsi="Arial" w:cs="Arial"/>
        </w:rPr>
        <w:t>Light</w:t>
      </w:r>
    </w:p>
    <w:p w14:paraId="4ED67994" w14:textId="77777777" w:rsidR="005B6698" w:rsidRPr="00A813CF" w:rsidRDefault="005B6698" w:rsidP="00A35B77">
      <w:pPr>
        <w:rPr>
          <w:rFonts w:ascii="Arial" w:hAnsi="Arial" w:cs="Arial"/>
          <w:szCs w:val="20"/>
        </w:rPr>
      </w:pPr>
    </w:p>
    <w:p w14:paraId="432F815A" w14:textId="0458BB33" w:rsidR="00A35B77" w:rsidRPr="00A813CF" w:rsidRDefault="001C7263" w:rsidP="00A35B77">
      <w:pPr>
        <w:rPr>
          <w:rFonts w:ascii="Arial" w:hAnsi="Arial" w:cs="Arial"/>
          <w:szCs w:val="20"/>
        </w:rPr>
      </w:pPr>
      <w:r w:rsidRPr="00A813CF">
        <w:rPr>
          <w:rFonts w:ascii="Arial" w:hAnsi="Arial" w:cs="Arial"/>
          <w:szCs w:val="20"/>
        </w:rPr>
        <w:t xml:space="preserve">Overall, the </w:t>
      </w:r>
      <w:r w:rsidR="007F7E09" w:rsidRPr="00A813CF">
        <w:rPr>
          <w:rFonts w:ascii="Arial" w:hAnsi="Arial" w:cs="Arial"/>
          <w:szCs w:val="20"/>
        </w:rPr>
        <w:t>aggregated</w:t>
      </w:r>
      <w:r w:rsidRPr="00A813CF">
        <w:rPr>
          <w:rFonts w:ascii="Arial" w:hAnsi="Arial" w:cs="Arial"/>
          <w:szCs w:val="20"/>
        </w:rPr>
        <w:t xml:space="preserve"> condition of </w:t>
      </w:r>
      <w:r w:rsidR="00A75F80" w:rsidRPr="00A813CF">
        <w:rPr>
          <w:rFonts w:ascii="Arial" w:hAnsi="Arial" w:cs="Arial"/>
          <w:szCs w:val="20"/>
        </w:rPr>
        <w:t xml:space="preserve">‘physical processes’ </w:t>
      </w:r>
      <w:bookmarkStart w:id="41" w:name="OLE_LINK4"/>
      <w:r w:rsidRPr="00A813CF">
        <w:rPr>
          <w:rFonts w:ascii="Arial" w:hAnsi="Arial" w:cs="Arial"/>
          <w:szCs w:val="20"/>
        </w:rPr>
        <w:t xml:space="preserve">was </w:t>
      </w:r>
      <w:bookmarkEnd w:id="41"/>
      <w:r w:rsidR="00A35B77" w:rsidRPr="00A813CF">
        <w:rPr>
          <w:rFonts w:ascii="Arial" w:hAnsi="Arial" w:cs="Arial"/>
          <w:szCs w:val="20"/>
        </w:rPr>
        <w:t>Good (</w:t>
      </w:r>
      <w:r w:rsidR="00A35B77" w:rsidRPr="00A813CF">
        <w:rPr>
          <w:rFonts w:ascii="Arial" w:hAnsi="Arial" w:cs="Arial"/>
          <w:szCs w:val="20"/>
        </w:rPr>
        <w:fldChar w:fldCharType="begin"/>
      </w:r>
      <w:r w:rsidR="00A35B77" w:rsidRPr="00A813CF">
        <w:rPr>
          <w:rFonts w:ascii="Arial" w:hAnsi="Arial" w:cs="Arial"/>
          <w:szCs w:val="20"/>
        </w:rPr>
        <w:instrText xml:space="preserve"> REF _Ref516858913 \h  \* MERGEFORMAT </w:instrText>
      </w:r>
      <w:r w:rsidR="00A35B77" w:rsidRPr="00A813CF">
        <w:rPr>
          <w:rFonts w:ascii="Arial" w:hAnsi="Arial" w:cs="Arial"/>
          <w:szCs w:val="20"/>
        </w:rPr>
      </w:r>
      <w:r w:rsidR="00A35B77" w:rsidRPr="00A813CF">
        <w:rPr>
          <w:rFonts w:ascii="Arial" w:hAnsi="Arial" w:cs="Arial"/>
          <w:szCs w:val="20"/>
        </w:rPr>
        <w:fldChar w:fldCharType="separate"/>
      </w:r>
      <w:r w:rsidR="00FE2655" w:rsidRPr="00A813CF">
        <w:rPr>
          <w:rFonts w:ascii="Arial" w:hAnsi="Arial" w:cs="Arial"/>
        </w:rPr>
        <w:t xml:space="preserve">Figure </w:t>
      </w:r>
      <w:r w:rsidR="00FE2655">
        <w:rPr>
          <w:rFonts w:ascii="Arial" w:hAnsi="Arial" w:cs="Arial"/>
          <w:noProof/>
        </w:rPr>
        <w:t>7</w:t>
      </w:r>
      <w:r w:rsidR="00A35B77" w:rsidRPr="00A813CF">
        <w:rPr>
          <w:rFonts w:ascii="Arial" w:hAnsi="Arial" w:cs="Arial"/>
          <w:szCs w:val="20"/>
        </w:rPr>
        <w:fldChar w:fldCharType="end"/>
      </w:r>
      <w:r w:rsidR="00A35B77" w:rsidRPr="00A813CF">
        <w:rPr>
          <w:rFonts w:ascii="Arial" w:hAnsi="Arial" w:cs="Arial"/>
          <w:szCs w:val="20"/>
        </w:rPr>
        <w:t>), although cyclones and wind</w:t>
      </w:r>
      <w:r w:rsidR="00CD2529" w:rsidRPr="00A813CF">
        <w:rPr>
          <w:rFonts w:ascii="Arial" w:hAnsi="Arial" w:cs="Arial"/>
          <w:szCs w:val="20"/>
        </w:rPr>
        <w:t xml:space="preserve">, </w:t>
      </w:r>
      <w:r w:rsidR="00A35B77" w:rsidRPr="00A813CF">
        <w:rPr>
          <w:rFonts w:ascii="Arial" w:hAnsi="Arial" w:cs="Arial"/>
          <w:szCs w:val="20"/>
        </w:rPr>
        <w:t xml:space="preserve">sea temperature </w:t>
      </w:r>
      <w:r w:rsidR="00CD2529" w:rsidRPr="00A813CF">
        <w:rPr>
          <w:rFonts w:ascii="Arial" w:hAnsi="Arial" w:cs="Arial"/>
          <w:szCs w:val="20"/>
        </w:rPr>
        <w:t xml:space="preserve">and sediment exposure </w:t>
      </w:r>
      <w:r w:rsidR="00A35B77" w:rsidRPr="00A813CF">
        <w:rPr>
          <w:rFonts w:ascii="Arial" w:hAnsi="Arial" w:cs="Arial"/>
          <w:szCs w:val="20"/>
        </w:rPr>
        <w:t xml:space="preserve">were </w:t>
      </w:r>
      <w:r w:rsidR="00CD2529" w:rsidRPr="00A813CF">
        <w:rPr>
          <w:rFonts w:ascii="Arial" w:hAnsi="Arial" w:cs="Arial"/>
          <w:szCs w:val="20"/>
        </w:rPr>
        <w:t xml:space="preserve">in </w:t>
      </w:r>
      <w:r w:rsidR="00A35B77" w:rsidRPr="00A813CF">
        <w:rPr>
          <w:rFonts w:ascii="Arial" w:hAnsi="Arial" w:cs="Arial"/>
          <w:szCs w:val="20"/>
        </w:rPr>
        <w:t>Poor condition</w:t>
      </w:r>
      <w:r w:rsidR="00CD2529" w:rsidRPr="00A813CF">
        <w:rPr>
          <w:rFonts w:ascii="Arial" w:hAnsi="Arial" w:cs="Arial"/>
          <w:szCs w:val="20"/>
        </w:rPr>
        <w:t xml:space="preserve"> and </w:t>
      </w:r>
      <w:r w:rsidR="00A35B77" w:rsidRPr="00A813CF">
        <w:rPr>
          <w:rFonts w:ascii="Arial" w:hAnsi="Arial" w:cs="Arial"/>
          <w:szCs w:val="20"/>
        </w:rPr>
        <w:t>ocean currents were in Very Good condition (</w:t>
      </w:r>
      <w:r w:rsidR="005A193D" w:rsidRPr="00A813CF">
        <w:rPr>
          <w:rFonts w:ascii="Arial" w:hAnsi="Arial" w:cs="Arial"/>
          <w:szCs w:val="20"/>
        </w:rPr>
        <w:fldChar w:fldCharType="begin"/>
      </w:r>
      <w:r w:rsidR="005A193D" w:rsidRPr="00A813CF">
        <w:rPr>
          <w:rFonts w:ascii="Arial" w:hAnsi="Arial" w:cs="Arial"/>
          <w:szCs w:val="20"/>
        </w:rPr>
        <w:instrText xml:space="preserve"> REF _Ref516857367 \h </w:instrText>
      </w:r>
      <w:r w:rsidR="00A813CF">
        <w:rPr>
          <w:rFonts w:ascii="Arial" w:hAnsi="Arial" w:cs="Arial"/>
          <w:szCs w:val="20"/>
        </w:rPr>
        <w:instrText xml:space="preserve"> \* MERGEFORMAT </w:instrText>
      </w:r>
      <w:r w:rsidR="005A193D" w:rsidRPr="00A813CF">
        <w:rPr>
          <w:rFonts w:ascii="Arial" w:hAnsi="Arial" w:cs="Arial"/>
          <w:szCs w:val="20"/>
        </w:rPr>
      </w:r>
      <w:r w:rsidR="005A193D" w:rsidRPr="00A813CF">
        <w:rPr>
          <w:rFonts w:ascii="Arial" w:hAnsi="Arial" w:cs="Arial"/>
          <w:szCs w:val="20"/>
        </w:rPr>
        <w:fldChar w:fldCharType="separate"/>
      </w:r>
      <w:r w:rsidR="00FE2655" w:rsidRPr="00A813CF">
        <w:rPr>
          <w:rFonts w:ascii="Arial" w:hAnsi="Arial" w:cs="Arial"/>
        </w:rPr>
        <w:t xml:space="preserve">Table </w:t>
      </w:r>
      <w:r w:rsidR="00FE2655">
        <w:rPr>
          <w:rFonts w:ascii="Arial" w:hAnsi="Arial" w:cs="Arial"/>
          <w:noProof/>
        </w:rPr>
        <w:t>4</w:t>
      </w:r>
      <w:r w:rsidR="005A193D" w:rsidRPr="00A813CF">
        <w:rPr>
          <w:rFonts w:ascii="Arial" w:hAnsi="Arial" w:cs="Arial"/>
          <w:szCs w:val="20"/>
        </w:rPr>
        <w:fldChar w:fldCharType="end"/>
      </w:r>
      <w:r w:rsidR="00A35B77" w:rsidRPr="00A813CF">
        <w:rPr>
          <w:rFonts w:ascii="Arial" w:hAnsi="Arial" w:cs="Arial"/>
          <w:szCs w:val="20"/>
        </w:rPr>
        <w:t xml:space="preserve">). The trend for ‘physical processes’ </w:t>
      </w:r>
      <w:r w:rsidR="007F7E09" w:rsidRPr="00A813CF">
        <w:rPr>
          <w:rFonts w:ascii="Arial" w:hAnsi="Arial" w:cs="Arial"/>
          <w:szCs w:val="20"/>
        </w:rPr>
        <w:t>components</w:t>
      </w:r>
      <w:r w:rsidR="00A35B77" w:rsidRPr="00A813CF">
        <w:rPr>
          <w:rFonts w:ascii="Arial" w:hAnsi="Arial" w:cs="Arial"/>
          <w:szCs w:val="20"/>
        </w:rPr>
        <w:t xml:space="preserve"> was deteriorated or no clear trend (</w:t>
      </w:r>
      <w:r w:rsidR="00A35B77" w:rsidRPr="00A813CF">
        <w:rPr>
          <w:rFonts w:ascii="Arial" w:hAnsi="Arial" w:cs="Arial"/>
          <w:szCs w:val="20"/>
        </w:rPr>
        <w:fldChar w:fldCharType="begin"/>
      </w:r>
      <w:r w:rsidR="00A35B77" w:rsidRPr="00A813CF">
        <w:rPr>
          <w:rFonts w:ascii="Arial" w:hAnsi="Arial" w:cs="Arial"/>
          <w:szCs w:val="20"/>
        </w:rPr>
        <w:instrText xml:space="preserve"> REF _Ref516858932 \h  \* MERGEFORMAT </w:instrText>
      </w:r>
      <w:r w:rsidR="00A35B77" w:rsidRPr="00A813CF">
        <w:rPr>
          <w:rFonts w:ascii="Arial" w:hAnsi="Arial" w:cs="Arial"/>
          <w:szCs w:val="20"/>
        </w:rPr>
      </w:r>
      <w:r w:rsidR="00A35B77" w:rsidRPr="00A813CF">
        <w:rPr>
          <w:rFonts w:ascii="Arial" w:hAnsi="Arial" w:cs="Arial"/>
          <w:szCs w:val="20"/>
        </w:rPr>
        <w:fldChar w:fldCharType="separate"/>
      </w:r>
      <w:r w:rsidR="00FE2655" w:rsidRPr="00A813CF">
        <w:rPr>
          <w:rFonts w:ascii="Arial" w:hAnsi="Arial" w:cs="Arial"/>
        </w:rPr>
        <w:t xml:space="preserve">Figure </w:t>
      </w:r>
      <w:r w:rsidR="00FE2655">
        <w:rPr>
          <w:rFonts w:ascii="Arial" w:hAnsi="Arial" w:cs="Arial"/>
          <w:noProof/>
        </w:rPr>
        <w:t>8</w:t>
      </w:r>
      <w:r w:rsidR="00A35B77" w:rsidRPr="00A813CF">
        <w:rPr>
          <w:rFonts w:ascii="Arial" w:hAnsi="Arial" w:cs="Arial"/>
          <w:szCs w:val="20"/>
        </w:rPr>
        <w:fldChar w:fldCharType="end"/>
      </w:r>
      <w:r w:rsidR="00A35B77" w:rsidRPr="00A813CF">
        <w:rPr>
          <w:rFonts w:ascii="Arial" w:hAnsi="Arial" w:cs="Arial"/>
          <w:szCs w:val="20"/>
        </w:rPr>
        <w:t>).</w:t>
      </w:r>
      <w:r w:rsidR="00CD2529" w:rsidRPr="00A813CF">
        <w:rPr>
          <w:rFonts w:ascii="Arial" w:hAnsi="Arial" w:cs="Arial"/>
          <w:szCs w:val="20"/>
        </w:rPr>
        <w:t xml:space="preserve"> T</w:t>
      </w:r>
      <w:r w:rsidR="00A35B77" w:rsidRPr="00A813CF">
        <w:rPr>
          <w:rFonts w:ascii="Arial" w:hAnsi="Arial" w:cs="Arial"/>
          <w:szCs w:val="20"/>
        </w:rPr>
        <w:t>he judgements of the experts at the workshop about ‘physical processes’ components were mainly assigned with a medium level of confidence. This infers that the experts collectively considered that a true estimate of both condition and trend for the majority of components assessed would be within the bounds of two grades. However, the condition and trend scores for sea level and sea temperature were estimated with a high level of confidence, inferring that the true condition is highly unlikely to fall outside the grade</w:t>
      </w:r>
      <w:r w:rsidR="007F7E09" w:rsidRPr="00A813CF">
        <w:rPr>
          <w:rFonts w:ascii="Arial" w:hAnsi="Arial" w:cs="Arial"/>
          <w:szCs w:val="20"/>
        </w:rPr>
        <w:t>s</w:t>
      </w:r>
      <w:r w:rsidR="00A35B77" w:rsidRPr="00A813CF">
        <w:rPr>
          <w:rFonts w:ascii="Arial" w:hAnsi="Arial" w:cs="Arial"/>
          <w:szCs w:val="20"/>
        </w:rPr>
        <w:t xml:space="preserve"> to which </w:t>
      </w:r>
      <w:r w:rsidR="007F7E09" w:rsidRPr="00A813CF">
        <w:rPr>
          <w:rFonts w:ascii="Arial" w:hAnsi="Arial" w:cs="Arial"/>
          <w:szCs w:val="20"/>
        </w:rPr>
        <w:t>each</w:t>
      </w:r>
      <w:r w:rsidR="00A35B77" w:rsidRPr="00A813CF">
        <w:rPr>
          <w:rFonts w:ascii="Arial" w:hAnsi="Arial" w:cs="Arial"/>
          <w:szCs w:val="20"/>
        </w:rPr>
        <w:t xml:space="preserve"> has been assigned.</w:t>
      </w:r>
    </w:p>
    <w:p w14:paraId="1BCC89C0" w14:textId="65492C25" w:rsidR="008C4E35" w:rsidRPr="00A813CF" w:rsidRDefault="008C4E35" w:rsidP="008C4E35">
      <w:pPr>
        <w:rPr>
          <w:rFonts w:ascii="Arial" w:eastAsia="Times New Roman" w:hAnsi="Arial" w:cs="Arial"/>
          <w:color w:val="000000" w:themeColor="text1"/>
        </w:rPr>
      </w:pPr>
    </w:p>
    <w:p w14:paraId="4AA41B87" w14:textId="071A0B2C" w:rsidR="00A75F80" w:rsidRPr="00A813CF" w:rsidRDefault="001C184E" w:rsidP="00312E83">
      <w:pPr>
        <w:keepNext/>
        <w:rPr>
          <w:rFonts w:ascii="Arial" w:hAnsi="Arial" w:cs="Arial"/>
        </w:rPr>
      </w:pPr>
      <w:r w:rsidRPr="00A813CF">
        <w:rPr>
          <w:rFonts w:ascii="Arial" w:hAnsi="Arial" w:cs="Arial"/>
          <w:noProof/>
          <w:lang w:eastAsia="en-AU"/>
        </w:rPr>
        <w:lastRenderedPageBreak/>
        <w:drawing>
          <wp:inline distT="0" distB="0" distL="0" distR="0" wp14:anchorId="0D2B5853" wp14:editId="3F6B75F6">
            <wp:extent cx="4572000" cy="2743200"/>
            <wp:effectExtent l="0" t="0" r="0" b="0"/>
            <wp:docPr id="34" name="Chart 34" descr="Distribution of scores and corresponding grade (as a proportion of all votes for each score between 1-10) on the condition of ‘physical processes’ combined (Currents, Cyclones and wind, Freshwater inflow, Sediment exposure, Sea level, Sea temperature, and Light).&#10;&#10;A coloured bar graph, using red for very poor, orange for poor, yellow for good, and green for very good. The Y axis goes from 0-30 the X axis condition grading scale from very poor (0) to very good (10) The graph indicates the following vote percentages. Very poor (0) 0%. Very poor (1) 5%. Poor (3) 7%. Poor (4) 14%. Poor (5) 20%. Good (6) 20%. Good (7) 25%. Very good (8) 9%. Very good (9) 0%" title="Figure 7 "/>
            <wp:cNvGraphicFramePr/>
            <a:graphic xmlns:a="http://schemas.openxmlformats.org/drawingml/2006/main">
              <a:graphicData uri="http://schemas.openxmlformats.org/drawingml/2006/chart">
                <c:chart xmlns:c="http://schemas.openxmlformats.org/drawingml/2006/chart" xmlns:r="http://schemas.openxmlformats.org/officeDocument/2006/relationships" r:id="rId51"/>
              </a:graphicData>
            </a:graphic>
          </wp:inline>
        </w:drawing>
      </w:r>
    </w:p>
    <w:p w14:paraId="4DCAAFE2" w14:textId="2D713654" w:rsidR="007F0F89" w:rsidRPr="00A813CF" w:rsidRDefault="00A75F80" w:rsidP="00477D2F">
      <w:pPr>
        <w:pStyle w:val="Caption"/>
        <w:rPr>
          <w:rFonts w:ascii="Arial" w:hAnsi="Arial" w:cs="Arial"/>
        </w:rPr>
      </w:pPr>
      <w:bookmarkStart w:id="42" w:name="_Ref516858913"/>
      <w:r w:rsidRPr="00A813CF">
        <w:rPr>
          <w:rFonts w:ascii="Arial" w:hAnsi="Arial" w:cs="Arial"/>
        </w:rPr>
        <w:t xml:space="preserve">Figure </w:t>
      </w:r>
      <w:r w:rsidR="00CE161F" w:rsidRPr="00A813CF">
        <w:rPr>
          <w:rFonts w:ascii="Arial" w:hAnsi="Arial" w:cs="Arial"/>
        </w:rPr>
        <w:fldChar w:fldCharType="begin"/>
      </w:r>
      <w:r w:rsidR="00CE161F" w:rsidRPr="00A813CF">
        <w:rPr>
          <w:rFonts w:ascii="Arial" w:hAnsi="Arial" w:cs="Arial"/>
        </w:rPr>
        <w:instrText xml:space="preserve"> SEQ Figure \* ARABIC </w:instrText>
      </w:r>
      <w:r w:rsidR="00CE161F" w:rsidRPr="00A813CF">
        <w:rPr>
          <w:rFonts w:ascii="Arial" w:hAnsi="Arial" w:cs="Arial"/>
        </w:rPr>
        <w:fldChar w:fldCharType="separate"/>
      </w:r>
      <w:r w:rsidR="00FE2655">
        <w:rPr>
          <w:rFonts w:ascii="Arial" w:hAnsi="Arial" w:cs="Arial"/>
          <w:noProof/>
        </w:rPr>
        <w:t>7</w:t>
      </w:r>
      <w:r w:rsidR="00CE161F" w:rsidRPr="00A813CF">
        <w:rPr>
          <w:rFonts w:ascii="Arial" w:hAnsi="Arial" w:cs="Arial"/>
          <w:noProof/>
        </w:rPr>
        <w:fldChar w:fldCharType="end"/>
      </w:r>
      <w:bookmarkEnd w:id="42"/>
      <w:r w:rsidRPr="00A813CF">
        <w:rPr>
          <w:rFonts w:ascii="Arial" w:hAnsi="Arial" w:cs="Arial"/>
        </w:rPr>
        <w:t xml:space="preserve"> </w:t>
      </w:r>
      <w:r w:rsidR="007F0F89" w:rsidRPr="00A813CF">
        <w:rPr>
          <w:rFonts w:ascii="Arial" w:hAnsi="Arial" w:cs="Arial"/>
        </w:rPr>
        <w:t xml:space="preserve">Distribution of scores and corresponding grade (as a proportion of all votes for each score between 1-10) on the condition of </w:t>
      </w:r>
      <w:r w:rsidRPr="00A813CF">
        <w:rPr>
          <w:rFonts w:ascii="Arial" w:hAnsi="Arial" w:cs="Arial"/>
        </w:rPr>
        <w:t>‘physical processes’</w:t>
      </w:r>
      <w:r w:rsidR="00C44420" w:rsidRPr="00A813CF">
        <w:rPr>
          <w:rFonts w:ascii="Arial" w:hAnsi="Arial" w:cs="Arial"/>
        </w:rPr>
        <w:t xml:space="preserve"> combined</w:t>
      </w:r>
      <w:r w:rsidRPr="00A813CF">
        <w:rPr>
          <w:rFonts w:ascii="Arial" w:hAnsi="Arial" w:cs="Arial"/>
        </w:rPr>
        <w:t xml:space="preserve"> </w:t>
      </w:r>
      <w:r w:rsidR="007F0F89" w:rsidRPr="00A813CF">
        <w:rPr>
          <w:rFonts w:ascii="Arial" w:hAnsi="Arial" w:cs="Arial"/>
        </w:rPr>
        <w:t>(Currents, Cyclones and wind, Freshwater inflow, Sediment exposure, Sea level, Sea temperature, and Light)</w:t>
      </w:r>
      <w:r w:rsidR="00F123FB" w:rsidRPr="00A813CF">
        <w:rPr>
          <w:rFonts w:ascii="Arial" w:hAnsi="Arial" w:cs="Arial"/>
        </w:rPr>
        <w:t>.</w:t>
      </w:r>
    </w:p>
    <w:p w14:paraId="4ABDE68B" w14:textId="2105B296" w:rsidR="0034171F" w:rsidRPr="00A813CF" w:rsidRDefault="0034171F" w:rsidP="008C4E35">
      <w:pPr>
        <w:rPr>
          <w:rFonts w:ascii="Arial" w:eastAsia="Times New Roman" w:hAnsi="Arial" w:cs="Arial"/>
          <w:color w:val="000000" w:themeColor="text1"/>
        </w:rPr>
      </w:pPr>
    </w:p>
    <w:p w14:paraId="25EDCDFF" w14:textId="02F86229" w:rsidR="00A75F80" w:rsidRPr="00A813CF" w:rsidRDefault="00073058" w:rsidP="00312E83">
      <w:pPr>
        <w:keepNext/>
        <w:rPr>
          <w:rFonts w:ascii="Arial" w:hAnsi="Arial" w:cs="Arial"/>
        </w:rPr>
      </w:pPr>
      <w:r w:rsidRPr="00A813CF">
        <w:rPr>
          <w:rFonts w:ascii="Arial" w:hAnsi="Arial" w:cs="Arial"/>
          <w:noProof/>
          <w:lang w:eastAsia="en-AU"/>
        </w:rPr>
        <w:drawing>
          <wp:inline distT="0" distB="0" distL="0" distR="0" wp14:anchorId="0DDA77C5" wp14:editId="56D13643">
            <wp:extent cx="4675517" cy="2156604"/>
            <wp:effectExtent l="0" t="0" r="0" b="0"/>
            <wp:docPr id="35" name="Chart 35" descr=" Distribution of votes for each trend category (as a proportion of all votes) for ‘physical processes’ combined (Currents, Cyclones and wind, Freshwater inflow, Sediment exposure, Sea level, Sea temperature, and Light).&#10;&#10;A simple bar graph indicating the proportion of all votes trend since 2014. The graph indicates the following 19% votes no clear trend, 60% votes deteriorated, 19% votes stable, and 2% votes improved." title="Figure 8"/>
            <wp:cNvGraphicFramePr/>
            <a:graphic xmlns:a="http://schemas.openxmlformats.org/drawingml/2006/main">
              <a:graphicData uri="http://schemas.openxmlformats.org/drawingml/2006/chart">
                <c:chart xmlns:c="http://schemas.openxmlformats.org/drawingml/2006/chart" xmlns:r="http://schemas.openxmlformats.org/officeDocument/2006/relationships" r:id="rId52"/>
              </a:graphicData>
            </a:graphic>
          </wp:inline>
        </w:drawing>
      </w:r>
    </w:p>
    <w:p w14:paraId="2E947365" w14:textId="3A8256AF" w:rsidR="0034171F" w:rsidRPr="00A813CF" w:rsidRDefault="00A75F80" w:rsidP="00477D2F">
      <w:pPr>
        <w:pStyle w:val="Caption"/>
        <w:rPr>
          <w:rFonts w:ascii="Arial" w:hAnsi="Arial" w:cs="Arial"/>
          <w:color w:val="000000" w:themeColor="text1"/>
        </w:rPr>
      </w:pPr>
      <w:bookmarkStart w:id="43" w:name="_Ref516858932"/>
      <w:r w:rsidRPr="00A813CF">
        <w:rPr>
          <w:rFonts w:ascii="Arial" w:hAnsi="Arial" w:cs="Arial"/>
        </w:rPr>
        <w:t xml:space="preserve">Figure </w:t>
      </w:r>
      <w:r w:rsidR="00CE161F" w:rsidRPr="00A813CF">
        <w:rPr>
          <w:rFonts w:ascii="Arial" w:hAnsi="Arial" w:cs="Arial"/>
        </w:rPr>
        <w:fldChar w:fldCharType="begin"/>
      </w:r>
      <w:r w:rsidR="00CE161F" w:rsidRPr="00A813CF">
        <w:rPr>
          <w:rFonts w:ascii="Arial" w:hAnsi="Arial" w:cs="Arial"/>
        </w:rPr>
        <w:instrText xml:space="preserve"> SEQ Figure \* ARABIC </w:instrText>
      </w:r>
      <w:r w:rsidR="00CE161F" w:rsidRPr="00A813CF">
        <w:rPr>
          <w:rFonts w:ascii="Arial" w:hAnsi="Arial" w:cs="Arial"/>
        </w:rPr>
        <w:fldChar w:fldCharType="separate"/>
      </w:r>
      <w:r w:rsidR="00FE2655">
        <w:rPr>
          <w:rFonts w:ascii="Arial" w:hAnsi="Arial" w:cs="Arial"/>
          <w:noProof/>
        </w:rPr>
        <w:t>8</w:t>
      </w:r>
      <w:r w:rsidR="00CE161F" w:rsidRPr="00A813CF">
        <w:rPr>
          <w:rFonts w:ascii="Arial" w:hAnsi="Arial" w:cs="Arial"/>
          <w:noProof/>
        </w:rPr>
        <w:fldChar w:fldCharType="end"/>
      </w:r>
      <w:bookmarkEnd w:id="43"/>
      <w:r w:rsidRPr="00A813CF">
        <w:rPr>
          <w:rFonts w:ascii="Arial" w:hAnsi="Arial" w:cs="Arial"/>
        </w:rPr>
        <w:t xml:space="preserve"> </w:t>
      </w:r>
      <w:r w:rsidR="00F123FB" w:rsidRPr="00A813CF">
        <w:rPr>
          <w:rFonts w:ascii="Arial" w:hAnsi="Arial" w:cs="Arial"/>
        </w:rPr>
        <w:t xml:space="preserve">Distribution of votes for each trend category (as a proportion of all votes) for </w:t>
      </w:r>
      <w:r w:rsidRPr="00A813CF">
        <w:rPr>
          <w:rFonts w:ascii="Arial" w:hAnsi="Arial" w:cs="Arial"/>
        </w:rPr>
        <w:t>‘physical processes’</w:t>
      </w:r>
      <w:r w:rsidR="00264189" w:rsidRPr="00A813CF">
        <w:rPr>
          <w:rFonts w:ascii="Arial" w:hAnsi="Arial" w:cs="Arial"/>
        </w:rPr>
        <w:t xml:space="preserve"> combined</w:t>
      </w:r>
      <w:r w:rsidRPr="00A813CF">
        <w:rPr>
          <w:rFonts w:ascii="Arial" w:hAnsi="Arial" w:cs="Arial"/>
        </w:rPr>
        <w:t xml:space="preserve"> </w:t>
      </w:r>
      <w:r w:rsidR="00F123FB" w:rsidRPr="00A813CF">
        <w:rPr>
          <w:rFonts w:ascii="Arial" w:hAnsi="Arial" w:cs="Arial"/>
        </w:rPr>
        <w:t>(Currents, Cyclones and wind, Freshwater inflow, Sediment exposure, Sea level, Sea temperature, and Light).</w:t>
      </w:r>
    </w:p>
    <w:p w14:paraId="32396327" w14:textId="77777777" w:rsidR="0034171F" w:rsidRPr="00A813CF" w:rsidRDefault="0034171F" w:rsidP="008C4E35">
      <w:pPr>
        <w:rPr>
          <w:rFonts w:ascii="Arial" w:eastAsia="Times New Roman" w:hAnsi="Arial" w:cs="Arial"/>
          <w:color w:val="000000" w:themeColor="text1"/>
        </w:rPr>
      </w:pPr>
    </w:p>
    <w:p w14:paraId="10CD4413" w14:textId="77777777" w:rsidR="008C4E35" w:rsidRPr="00A813CF" w:rsidRDefault="008C4E35" w:rsidP="008B5376">
      <w:pPr>
        <w:pStyle w:val="Heading3"/>
        <w:rPr>
          <w:rFonts w:ascii="Arial" w:hAnsi="Arial"/>
        </w:rPr>
      </w:pPr>
      <w:bookmarkStart w:id="44" w:name="_Toc535479388"/>
      <w:r w:rsidRPr="00A813CF">
        <w:rPr>
          <w:rFonts w:ascii="Arial" w:hAnsi="Arial"/>
        </w:rPr>
        <w:t>Chemical processes</w:t>
      </w:r>
      <w:bookmarkEnd w:id="44"/>
    </w:p>
    <w:p w14:paraId="05A906F3" w14:textId="77777777" w:rsidR="0034171F" w:rsidRPr="00A813CF" w:rsidRDefault="0034171F" w:rsidP="0034171F">
      <w:pPr>
        <w:rPr>
          <w:rFonts w:ascii="Arial" w:eastAsia="Times New Roman" w:hAnsi="Arial" w:cs="Arial"/>
          <w:color w:val="000000" w:themeColor="text1"/>
        </w:rPr>
      </w:pPr>
      <w:r w:rsidRPr="00A813CF">
        <w:rPr>
          <w:rFonts w:ascii="Arial" w:eastAsia="Times New Roman" w:hAnsi="Arial" w:cs="Arial"/>
          <w:color w:val="000000" w:themeColor="text1"/>
        </w:rPr>
        <w:t>This summary component includes:</w:t>
      </w:r>
    </w:p>
    <w:p w14:paraId="2DB93EA8" w14:textId="77777777" w:rsidR="008C4E35" w:rsidRPr="00A813CF" w:rsidRDefault="008C4E35" w:rsidP="00113D37">
      <w:pPr>
        <w:pStyle w:val="ListParagraph"/>
        <w:numPr>
          <w:ilvl w:val="0"/>
          <w:numId w:val="39"/>
        </w:numPr>
        <w:rPr>
          <w:rFonts w:ascii="Arial" w:hAnsi="Arial" w:cs="Arial"/>
        </w:rPr>
      </w:pPr>
      <w:r w:rsidRPr="00A813CF">
        <w:rPr>
          <w:rFonts w:ascii="Arial" w:hAnsi="Arial" w:cs="Arial"/>
        </w:rPr>
        <w:t>Nutrient cycling</w:t>
      </w:r>
    </w:p>
    <w:p w14:paraId="36A57DE3" w14:textId="77777777" w:rsidR="008C4E35" w:rsidRPr="00A813CF" w:rsidRDefault="008C4E35" w:rsidP="00166015">
      <w:pPr>
        <w:pStyle w:val="ListParagraph"/>
        <w:numPr>
          <w:ilvl w:val="0"/>
          <w:numId w:val="39"/>
        </w:numPr>
        <w:rPr>
          <w:rFonts w:ascii="Arial" w:hAnsi="Arial" w:cs="Arial"/>
        </w:rPr>
      </w:pPr>
      <w:r w:rsidRPr="00A813CF">
        <w:rPr>
          <w:rFonts w:ascii="Arial" w:hAnsi="Arial" w:cs="Arial"/>
        </w:rPr>
        <w:t>Ocean pH</w:t>
      </w:r>
    </w:p>
    <w:p w14:paraId="05DB328D" w14:textId="77777777" w:rsidR="008C4E35" w:rsidRPr="00A813CF" w:rsidRDefault="008C4E35">
      <w:pPr>
        <w:pStyle w:val="ListParagraph"/>
        <w:numPr>
          <w:ilvl w:val="0"/>
          <w:numId w:val="39"/>
        </w:numPr>
        <w:rPr>
          <w:rFonts w:ascii="Arial" w:hAnsi="Arial" w:cs="Arial"/>
        </w:rPr>
      </w:pPr>
      <w:r w:rsidRPr="00A813CF">
        <w:rPr>
          <w:rFonts w:ascii="Arial" w:hAnsi="Arial" w:cs="Arial"/>
        </w:rPr>
        <w:t>Ocean salinity</w:t>
      </w:r>
    </w:p>
    <w:p w14:paraId="232CBF4D" w14:textId="77777777" w:rsidR="005B6698" w:rsidRPr="00A813CF" w:rsidRDefault="005B6698" w:rsidP="00A04140">
      <w:pPr>
        <w:rPr>
          <w:rFonts w:ascii="Arial" w:hAnsi="Arial" w:cs="Arial"/>
          <w:szCs w:val="20"/>
        </w:rPr>
      </w:pPr>
    </w:p>
    <w:p w14:paraId="2F1DDC18" w14:textId="69EA791C" w:rsidR="00312E83" w:rsidRPr="00A813CF" w:rsidRDefault="00312E83" w:rsidP="00A04140">
      <w:pPr>
        <w:rPr>
          <w:rFonts w:ascii="Arial" w:hAnsi="Arial" w:cs="Arial"/>
          <w:szCs w:val="20"/>
        </w:rPr>
      </w:pPr>
      <w:r w:rsidRPr="00A813CF">
        <w:rPr>
          <w:rFonts w:ascii="Arial" w:hAnsi="Arial" w:cs="Arial"/>
          <w:szCs w:val="20"/>
        </w:rPr>
        <w:t xml:space="preserve">Overall, the </w:t>
      </w:r>
      <w:r w:rsidR="005E5262" w:rsidRPr="00A813CF">
        <w:rPr>
          <w:rFonts w:ascii="Arial" w:hAnsi="Arial" w:cs="Arial"/>
          <w:szCs w:val="20"/>
        </w:rPr>
        <w:t xml:space="preserve">aggregated </w:t>
      </w:r>
      <w:r w:rsidRPr="00A813CF">
        <w:rPr>
          <w:rFonts w:ascii="Arial" w:hAnsi="Arial" w:cs="Arial"/>
          <w:szCs w:val="20"/>
        </w:rPr>
        <w:t>condition of ‘chemical processes’ components was Good</w:t>
      </w:r>
      <w:r w:rsidR="001245D0" w:rsidRPr="00A813CF">
        <w:rPr>
          <w:rFonts w:ascii="Arial" w:hAnsi="Arial" w:cs="Arial"/>
          <w:szCs w:val="20"/>
        </w:rPr>
        <w:t xml:space="preserve"> (</w:t>
      </w:r>
      <w:r w:rsidR="001245D0" w:rsidRPr="00A813CF">
        <w:rPr>
          <w:rFonts w:ascii="Arial" w:hAnsi="Arial" w:cs="Arial"/>
          <w:szCs w:val="20"/>
        </w:rPr>
        <w:fldChar w:fldCharType="begin"/>
      </w:r>
      <w:r w:rsidR="001245D0" w:rsidRPr="00A813CF">
        <w:rPr>
          <w:rFonts w:ascii="Arial" w:hAnsi="Arial" w:cs="Arial"/>
          <w:szCs w:val="20"/>
        </w:rPr>
        <w:instrText xml:space="preserve"> REF _Ref516859740 \h </w:instrText>
      </w:r>
      <w:r w:rsidR="00A813CF">
        <w:rPr>
          <w:rFonts w:ascii="Arial" w:hAnsi="Arial" w:cs="Arial"/>
          <w:szCs w:val="20"/>
        </w:rPr>
        <w:instrText xml:space="preserve"> \* MERGEFORMAT </w:instrText>
      </w:r>
      <w:r w:rsidR="001245D0" w:rsidRPr="00A813CF">
        <w:rPr>
          <w:rFonts w:ascii="Arial" w:hAnsi="Arial" w:cs="Arial"/>
          <w:szCs w:val="20"/>
        </w:rPr>
      </w:r>
      <w:r w:rsidR="001245D0" w:rsidRPr="00A813CF">
        <w:rPr>
          <w:rFonts w:ascii="Arial" w:hAnsi="Arial" w:cs="Arial"/>
          <w:szCs w:val="20"/>
        </w:rPr>
        <w:fldChar w:fldCharType="separate"/>
      </w:r>
      <w:r w:rsidR="00FE2655" w:rsidRPr="00A813CF">
        <w:rPr>
          <w:rFonts w:ascii="Arial" w:hAnsi="Arial" w:cs="Arial"/>
        </w:rPr>
        <w:t xml:space="preserve">Figure </w:t>
      </w:r>
      <w:r w:rsidR="00FE2655">
        <w:rPr>
          <w:rFonts w:ascii="Arial" w:hAnsi="Arial" w:cs="Arial"/>
          <w:noProof/>
        </w:rPr>
        <w:t>9</w:t>
      </w:r>
      <w:r w:rsidR="001245D0" w:rsidRPr="00A813CF">
        <w:rPr>
          <w:rFonts w:ascii="Arial" w:hAnsi="Arial" w:cs="Arial"/>
          <w:szCs w:val="20"/>
        </w:rPr>
        <w:fldChar w:fldCharType="end"/>
      </w:r>
      <w:r w:rsidR="001245D0" w:rsidRPr="00A813CF">
        <w:rPr>
          <w:rFonts w:ascii="Arial" w:hAnsi="Arial" w:cs="Arial"/>
          <w:szCs w:val="20"/>
        </w:rPr>
        <w:t xml:space="preserve">) and the aggregated trend was </w:t>
      </w:r>
      <w:r w:rsidR="00804A6B" w:rsidRPr="00A813CF">
        <w:rPr>
          <w:rFonts w:ascii="Arial" w:hAnsi="Arial" w:cs="Arial"/>
          <w:szCs w:val="20"/>
        </w:rPr>
        <w:t>deteriorated</w:t>
      </w:r>
      <w:r w:rsidR="001245D0" w:rsidRPr="00A813CF">
        <w:rPr>
          <w:rFonts w:ascii="Arial" w:hAnsi="Arial" w:cs="Arial"/>
          <w:szCs w:val="20"/>
        </w:rPr>
        <w:t xml:space="preserve"> </w:t>
      </w:r>
      <w:r w:rsidR="005E7592" w:rsidRPr="00A813CF">
        <w:rPr>
          <w:rFonts w:ascii="Arial" w:hAnsi="Arial" w:cs="Arial"/>
          <w:szCs w:val="20"/>
        </w:rPr>
        <w:t xml:space="preserve">or stable </w:t>
      </w:r>
      <w:r w:rsidR="001245D0" w:rsidRPr="00A813CF">
        <w:rPr>
          <w:rFonts w:ascii="Arial" w:hAnsi="Arial" w:cs="Arial"/>
          <w:szCs w:val="20"/>
        </w:rPr>
        <w:t>(Figure 11)</w:t>
      </w:r>
      <w:r w:rsidR="005E5262" w:rsidRPr="00A813CF">
        <w:rPr>
          <w:rFonts w:ascii="Arial" w:hAnsi="Arial" w:cs="Arial"/>
          <w:szCs w:val="20"/>
        </w:rPr>
        <w:t xml:space="preserve">.  Two out of three components were considered to be in Good condition, with the exception being </w:t>
      </w:r>
      <w:r w:rsidRPr="00A813CF">
        <w:rPr>
          <w:rFonts w:ascii="Arial" w:hAnsi="Arial" w:cs="Arial"/>
          <w:szCs w:val="20"/>
        </w:rPr>
        <w:t>nutrient cycling</w:t>
      </w:r>
      <w:r w:rsidR="005E5262" w:rsidRPr="00A813CF">
        <w:rPr>
          <w:rFonts w:ascii="Arial" w:hAnsi="Arial" w:cs="Arial"/>
          <w:szCs w:val="20"/>
        </w:rPr>
        <w:t>, which</w:t>
      </w:r>
      <w:r w:rsidRPr="00A813CF">
        <w:rPr>
          <w:rFonts w:ascii="Arial" w:hAnsi="Arial" w:cs="Arial"/>
          <w:szCs w:val="20"/>
        </w:rPr>
        <w:t xml:space="preserve"> was considered to be in Poor condition</w:t>
      </w:r>
      <w:r w:rsidR="00044785" w:rsidRPr="00A813CF">
        <w:rPr>
          <w:rFonts w:ascii="Arial" w:hAnsi="Arial" w:cs="Arial"/>
          <w:szCs w:val="20"/>
        </w:rPr>
        <w:t xml:space="preserve">.  </w:t>
      </w:r>
      <w:r w:rsidR="001245D0" w:rsidRPr="00A813CF">
        <w:rPr>
          <w:rFonts w:ascii="Arial" w:hAnsi="Arial" w:cs="Arial"/>
          <w:szCs w:val="20"/>
        </w:rPr>
        <w:t xml:space="preserve">The trend for </w:t>
      </w:r>
      <w:r w:rsidRPr="00A813CF">
        <w:rPr>
          <w:rFonts w:ascii="Arial" w:hAnsi="Arial" w:cs="Arial"/>
          <w:szCs w:val="20"/>
        </w:rPr>
        <w:t xml:space="preserve">ocean pH was considered to be deteriorated </w:t>
      </w:r>
      <w:r w:rsidR="001245D0" w:rsidRPr="00A813CF">
        <w:rPr>
          <w:rFonts w:ascii="Arial" w:hAnsi="Arial" w:cs="Arial"/>
          <w:szCs w:val="20"/>
        </w:rPr>
        <w:t>(</w:t>
      </w:r>
      <w:r w:rsidR="005A193D" w:rsidRPr="00A813CF">
        <w:rPr>
          <w:rFonts w:ascii="Arial" w:hAnsi="Arial" w:cs="Arial"/>
          <w:szCs w:val="20"/>
        </w:rPr>
        <w:fldChar w:fldCharType="begin"/>
      </w:r>
      <w:r w:rsidR="005A193D" w:rsidRPr="00A813CF">
        <w:rPr>
          <w:rFonts w:ascii="Arial" w:hAnsi="Arial" w:cs="Arial"/>
          <w:szCs w:val="20"/>
        </w:rPr>
        <w:instrText xml:space="preserve"> REF _Ref516857367 \h </w:instrText>
      </w:r>
      <w:r w:rsidR="00A813CF">
        <w:rPr>
          <w:rFonts w:ascii="Arial" w:hAnsi="Arial" w:cs="Arial"/>
          <w:szCs w:val="20"/>
        </w:rPr>
        <w:instrText xml:space="preserve"> \* MERGEFORMAT </w:instrText>
      </w:r>
      <w:r w:rsidR="005A193D" w:rsidRPr="00A813CF">
        <w:rPr>
          <w:rFonts w:ascii="Arial" w:hAnsi="Arial" w:cs="Arial"/>
          <w:szCs w:val="20"/>
        </w:rPr>
      </w:r>
      <w:r w:rsidR="005A193D" w:rsidRPr="00A813CF">
        <w:rPr>
          <w:rFonts w:ascii="Arial" w:hAnsi="Arial" w:cs="Arial"/>
          <w:szCs w:val="20"/>
        </w:rPr>
        <w:fldChar w:fldCharType="separate"/>
      </w:r>
      <w:r w:rsidR="00FE2655" w:rsidRPr="00A813CF">
        <w:rPr>
          <w:rFonts w:ascii="Arial" w:hAnsi="Arial" w:cs="Arial"/>
        </w:rPr>
        <w:t xml:space="preserve">Table </w:t>
      </w:r>
      <w:r w:rsidR="00FE2655">
        <w:rPr>
          <w:rFonts w:ascii="Arial" w:hAnsi="Arial" w:cs="Arial"/>
          <w:noProof/>
        </w:rPr>
        <w:t>4</w:t>
      </w:r>
      <w:r w:rsidR="005A193D" w:rsidRPr="00A813CF">
        <w:rPr>
          <w:rFonts w:ascii="Arial" w:hAnsi="Arial" w:cs="Arial"/>
          <w:szCs w:val="20"/>
        </w:rPr>
        <w:fldChar w:fldCharType="end"/>
      </w:r>
      <w:r w:rsidRPr="00A813CF">
        <w:rPr>
          <w:rFonts w:ascii="Arial" w:hAnsi="Arial" w:cs="Arial"/>
          <w:szCs w:val="20"/>
        </w:rPr>
        <w:t xml:space="preserve">).  No chemical processes were considered to be </w:t>
      </w:r>
      <w:r w:rsidR="00416F34" w:rsidRPr="00A813CF">
        <w:rPr>
          <w:rFonts w:ascii="Arial" w:hAnsi="Arial" w:cs="Arial"/>
          <w:szCs w:val="20"/>
        </w:rPr>
        <w:t>improved</w:t>
      </w:r>
      <w:r w:rsidRPr="00A813CF">
        <w:rPr>
          <w:rFonts w:ascii="Arial" w:hAnsi="Arial" w:cs="Arial"/>
          <w:szCs w:val="20"/>
        </w:rPr>
        <w:t xml:space="preserve">. The judgements of the experts at the workshop </w:t>
      </w:r>
      <w:r w:rsidRPr="00A813CF">
        <w:rPr>
          <w:rFonts w:ascii="Arial" w:hAnsi="Arial" w:cs="Arial"/>
          <w:szCs w:val="20"/>
        </w:rPr>
        <w:lastRenderedPageBreak/>
        <w:t>about ‘</w:t>
      </w:r>
      <w:r w:rsidR="00A04140" w:rsidRPr="00A813CF">
        <w:rPr>
          <w:rFonts w:ascii="Arial" w:hAnsi="Arial" w:cs="Arial"/>
          <w:szCs w:val="20"/>
        </w:rPr>
        <w:t>chemical</w:t>
      </w:r>
      <w:r w:rsidRPr="00A813CF">
        <w:rPr>
          <w:rFonts w:ascii="Arial" w:hAnsi="Arial" w:cs="Arial"/>
          <w:szCs w:val="20"/>
        </w:rPr>
        <w:t xml:space="preserve"> processes’ components were </w:t>
      </w:r>
      <w:r w:rsidR="005E5262" w:rsidRPr="00A813CF">
        <w:rPr>
          <w:rFonts w:ascii="Arial" w:hAnsi="Arial" w:cs="Arial"/>
          <w:szCs w:val="20"/>
        </w:rPr>
        <w:t xml:space="preserve">nearly all </w:t>
      </w:r>
      <w:r w:rsidRPr="00A813CF">
        <w:rPr>
          <w:rFonts w:ascii="Arial" w:hAnsi="Arial" w:cs="Arial"/>
          <w:szCs w:val="20"/>
        </w:rPr>
        <w:t xml:space="preserve">assigned with a </w:t>
      </w:r>
      <w:r w:rsidR="00A04140" w:rsidRPr="00A813CF">
        <w:rPr>
          <w:rFonts w:ascii="Arial" w:hAnsi="Arial" w:cs="Arial"/>
          <w:szCs w:val="20"/>
        </w:rPr>
        <w:t>high</w:t>
      </w:r>
      <w:r w:rsidRPr="00A813CF">
        <w:rPr>
          <w:rFonts w:ascii="Arial" w:hAnsi="Arial" w:cs="Arial"/>
          <w:szCs w:val="20"/>
        </w:rPr>
        <w:t xml:space="preserve"> </w:t>
      </w:r>
      <w:r w:rsidR="00A04140" w:rsidRPr="00A813CF">
        <w:rPr>
          <w:rFonts w:ascii="Arial" w:hAnsi="Arial" w:cs="Arial"/>
          <w:szCs w:val="20"/>
        </w:rPr>
        <w:t xml:space="preserve">or medium </w:t>
      </w:r>
      <w:r w:rsidRPr="00A813CF">
        <w:rPr>
          <w:rFonts w:ascii="Arial" w:hAnsi="Arial" w:cs="Arial"/>
          <w:szCs w:val="20"/>
        </w:rPr>
        <w:t xml:space="preserve">level of confidence. This infers that the experts collectively considered that a true estimate of both condition and trend for the majority of components assessed would be within the bounds of </w:t>
      </w:r>
      <w:r w:rsidR="00A04140" w:rsidRPr="00A813CF">
        <w:rPr>
          <w:rFonts w:ascii="Arial" w:hAnsi="Arial" w:cs="Arial"/>
          <w:szCs w:val="20"/>
        </w:rPr>
        <w:t xml:space="preserve">one to </w:t>
      </w:r>
      <w:r w:rsidRPr="00A813CF">
        <w:rPr>
          <w:rFonts w:ascii="Arial" w:hAnsi="Arial" w:cs="Arial"/>
          <w:szCs w:val="20"/>
        </w:rPr>
        <w:t xml:space="preserve">two grades. </w:t>
      </w:r>
    </w:p>
    <w:p w14:paraId="5092A92F" w14:textId="77777777" w:rsidR="003907D6" w:rsidRPr="00A813CF" w:rsidRDefault="003907D6" w:rsidP="00A04140">
      <w:pPr>
        <w:rPr>
          <w:rFonts w:ascii="Arial" w:hAnsi="Arial" w:cs="Arial"/>
          <w:szCs w:val="20"/>
        </w:rPr>
      </w:pPr>
    </w:p>
    <w:p w14:paraId="31104F30" w14:textId="3D01F664" w:rsidR="0034171F" w:rsidRPr="00A813CF" w:rsidRDefault="00127514" w:rsidP="008C4E35">
      <w:pPr>
        <w:rPr>
          <w:rFonts w:ascii="Arial" w:eastAsia="Times New Roman" w:hAnsi="Arial" w:cs="Arial"/>
          <w:color w:val="000000" w:themeColor="text1"/>
        </w:rPr>
      </w:pPr>
      <w:r>
        <w:rPr>
          <w:noProof/>
          <w:lang w:eastAsia="en-AU"/>
        </w:rPr>
        <w:drawing>
          <wp:inline distT="0" distB="0" distL="0" distR="0" wp14:anchorId="6150529C" wp14:editId="4D4DCEC3">
            <wp:extent cx="4819650" cy="2628900"/>
            <wp:effectExtent l="0" t="0" r="0" b="0"/>
            <wp:docPr id="10" name="Chart 10"/>
            <wp:cNvGraphicFramePr/>
            <a:graphic xmlns:a="http://schemas.openxmlformats.org/drawingml/2006/main">
              <a:graphicData uri="http://schemas.openxmlformats.org/drawingml/2006/chart">
                <c:chart xmlns:c="http://schemas.openxmlformats.org/drawingml/2006/chart" xmlns:r="http://schemas.openxmlformats.org/officeDocument/2006/relationships" r:id="rId53"/>
              </a:graphicData>
            </a:graphic>
          </wp:inline>
        </w:drawing>
      </w:r>
    </w:p>
    <w:p w14:paraId="4A21418C" w14:textId="21EF4A08" w:rsidR="00312E83" w:rsidRPr="00A813CF" w:rsidRDefault="00312E83" w:rsidP="00312E83">
      <w:pPr>
        <w:keepNext/>
        <w:rPr>
          <w:rFonts w:ascii="Arial" w:hAnsi="Arial" w:cs="Arial"/>
        </w:rPr>
      </w:pPr>
    </w:p>
    <w:p w14:paraId="52EEA633" w14:textId="64762DE1" w:rsidR="00F123FB" w:rsidRPr="00A813CF" w:rsidRDefault="00312E83" w:rsidP="00477D2F">
      <w:pPr>
        <w:pStyle w:val="Caption"/>
        <w:rPr>
          <w:rFonts w:ascii="Arial" w:hAnsi="Arial" w:cs="Arial"/>
        </w:rPr>
      </w:pPr>
      <w:bookmarkStart w:id="45" w:name="_Ref516859740"/>
      <w:r w:rsidRPr="00A813CF">
        <w:rPr>
          <w:rFonts w:ascii="Arial" w:hAnsi="Arial" w:cs="Arial"/>
        </w:rPr>
        <w:t xml:space="preserve">Figure </w:t>
      </w:r>
      <w:r w:rsidR="00CE161F" w:rsidRPr="00A813CF">
        <w:rPr>
          <w:rFonts w:ascii="Arial" w:hAnsi="Arial" w:cs="Arial"/>
        </w:rPr>
        <w:fldChar w:fldCharType="begin"/>
      </w:r>
      <w:r w:rsidR="00CE161F" w:rsidRPr="00A813CF">
        <w:rPr>
          <w:rFonts w:ascii="Arial" w:hAnsi="Arial" w:cs="Arial"/>
        </w:rPr>
        <w:instrText xml:space="preserve"> SEQ Figure \* ARABIC </w:instrText>
      </w:r>
      <w:r w:rsidR="00CE161F" w:rsidRPr="00A813CF">
        <w:rPr>
          <w:rFonts w:ascii="Arial" w:hAnsi="Arial" w:cs="Arial"/>
        </w:rPr>
        <w:fldChar w:fldCharType="separate"/>
      </w:r>
      <w:r w:rsidR="00FE2655">
        <w:rPr>
          <w:rFonts w:ascii="Arial" w:hAnsi="Arial" w:cs="Arial"/>
          <w:noProof/>
        </w:rPr>
        <w:t>9</w:t>
      </w:r>
      <w:r w:rsidR="00CE161F" w:rsidRPr="00A813CF">
        <w:rPr>
          <w:rFonts w:ascii="Arial" w:hAnsi="Arial" w:cs="Arial"/>
          <w:noProof/>
        </w:rPr>
        <w:fldChar w:fldCharType="end"/>
      </w:r>
      <w:bookmarkEnd w:id="45"/>
      <w:r w:rsidRPr="00A813CF">
        <w:rPr>
          <w:rFonts w:ascii="Arial" w:hAnsi="Arial" w:cs="Arial"/>
        </w:rPr>
        <w:t xml:space="preserve"> </w:t>
      </w:r>
      <w:r w:rsidR="00F123FB" w:rsidRPr="00A813CF">
        <w:rPr>
          <w:rFonts w:ascii="Arial" w:hAnsi="Arial" w:cs="Arial"/>
        </w:rPr>
        <w:t>Distribution of scores and corresponding grade (as a proportion of all votes for each score between 1-10) on the condition of</w:t>
      </w:r>
      <w:r w:rsidR="00F123FB" w:rsidRPr="00A813CF" w:rsidDel="00F123FB">
        <w:rPr>
          <w:rFonts w:ascii="Arial" w:hAnsi="Arial" w:cs="Arial"/>
        </w:rPr>
        <w:t xml:space="preserve"> </w:t>
      </w:r>
      <w:r w:rsidRPr="00A813CF">
        <w:rPr>
          <w:rFonts w:ascii="Arial" w:hAnsi="Arial" w:cs="Arial"/>
        </w:rPr>
        <w:t>‘chemical processes’</w:t>
      </w:r>
      <w:r w:rsidR="00264189" w:rsidRPr="00A813CF">
        <w:rPr>
          <w:rFonts w:ascii="Arial" w:hAnsi="Arial" w:cs="Arial"/>
        </w:rPr>
        <w:t xml:space="preserve"> combined</w:t>
      </w:r>
      <w:r w:rsidRPr="00A813CF">
        <w:rPr>
          <w:rFonts w:ascii="Arial" w:hAnsi="Arial" w:cs="Arial"/>
        </w:rPr>
        <w:t xml:space="preserve"> </w:t>
      </w:r>
      <w:r w:rsidR="00F123FB" w:rsidRPr="00A813CF">
        <w:rPr>
          <w:rFonts w:ascii="Arial" w:hAnsi="Arial" w:cs="Arial"/>
        </w:rPr>
        <w:t>(Nutrient cycling, Ocean pH, and Ocean salinity).</w:t>
      </w:r>
    </w:p>
    <w:p w14:paraId="4D151F9D" w14:textId="215965CB" w:rsidR="00312E83" w:rsidRPr="00A813CF" w:rsidRDefault="008B6762" w:rsidP="00312E83">
      <w:pPr>
        <w:keepNext/>
        <w:rPr>
          <w:rFonts w:ascii="Arial" w:hAnsi="Arial" w:cs="Arial"/>
        </w:rPr>
      </w:pPr>
      <w:r w:rsidRPr="00A813CF">
        <w:rPr>
          <w:rFonts w:ascii="Arial" w:hAnsi="Arial" w:cs="Arial"/>
          <w:noProof/>
          <w:lang w:eastAsia="en-AU"/>
        </w:rPr>
        <w:drawing>
          <wp:inline distT="0" distB="0" distL="0" distR="0" wp14:anchorId="6F305FAA" wp14:editId="01FC87F8">
            <wp:extent cx="4517680" cy="2453490"/>
            <wp:effectExtent l="0" t="0" r="0" b="4445"/>
            <wp:docPr id="18" name="Chart 18" descr="Distribution of votes for each trend category (as a proportion of all votes) for ‘chemical processes’ combined (Nutrient cycling, Ocean pH, and Ocean salinity).&#10;&#10;A simple bar graph indicating the proportion of all votes trend since 2014. The graph indicates the following 5% votes no clear trend, 47% votes deteriorated, 43% votes stable, and 5% votes improved." title="Figure 10"/>
            <wp:cNvGraphicFramePr/>
            <a:graphic xmlns:a="http://schemas.openxmlformats.org/drawingml/2006/main">
              <a:graphicData uri="http://schemas.openxmlformats.org/drawingml/2006/chart">
                <c:chart xmlns:c="http://schemas.openxmlformats.org/drawingml/2006/chart" xmlns:r="http://schemas.openxmlformats.org/officeDocument/2006/relationships" r:id="rId54"/>
              </a:graphicData>
            </a:graphic>
          </wp:inline>
        </w:drawing>
      </w:r>
    </w:p>
    <w:p w14:paraId="66F82FC5" w14:textId="7E838482" w:rsidR="0034171F" w:rsidRPr="00A813CF" w:rsidRDefault="00312E83" w:rsidP="00477D2F">
      <w:pPr>
        <w:pStyle w:val="Caption"/>
        <w:rPr>
          <w:rFonts w:ascii="Arial" w:hAnsi="Arial" w:cs="Arial"/>
          <w:color w:val="000000" w:themeColor="text1"/>
        </w:rPr>
      </w:pPr>
      <w:r w:rsidRPr="00A813CF">
        <w:rPr>
          <w:rFonts w:ascii="Arial" w:hAnsi="Arial" w:cs="Arial"/>
        </w:rPr>
        <w:t xml:space="preserve">Figure </w:t>
      </w:r>
      <w:r w:rsidR="00CE161F" w:rsidRPr="00A813CF">
        <w:rPr>
          <w:rFonts w:ascii="Arial" w:hAnsi="Arial" w:cs="Arial"/>
        </w:rPr>
        <w:fldChar w:fldCharType="begin"/>
      </w:r>
      <w:r w:rsidR="00CE161F" w:rsidRPr="00A813CF">
        <w:rPr>
          <w:rFonts w:ascii="Arial" w:hAnsi="Arial" w:cs="Arial"/>
        </w:rPr>
        <w:instrText xml:space="preserve"> SEQ Figure \* ARABIC </w:instrText>
      </w:r>
      <w:r w:rsidR="00CE161F" w:rsidRPr="00A813CF">
        <w:rPr>
          <w:rFonts w:ascii="Arial" w:hAnsi="Arial" w:cs="Arial"/>
        </w:rPr>
        <w:fldChar w:fldCharType="separate"/>
      </w:r>
      <w:r w:rsidR="00FE2655">
        <w:rPr>
          <w:rFonts w:ascii="Arial" w:hAnsi="Arial" w:cs="Arial"/>
          <w:noProof/>
        </w:rPr>
        <w:t>10</w:t>
      </w:r>
      <w:r w:rsidR="00CE161F" w:rsidRPr="00A813CF">
        <w:rPr>
          <w:rFonts w:ascii="Arial" w:hAnsi="Arial" w:cs="Arial"/>
          <w:noProof/>
        </w:rPr>
        <w:fldChar w:fldCharType="end"/>
      </w:r>
      <w:r w:rsidRPr="00A813CF">
        <w:rPr>
          <w:rFonts w:ascii="Arial" w:hAnsi="Arial" w:cs="Arial"/>
        </w:rPr>
        <w:t xml:space="preserve"> </w:t>
      </w:r>
      <w:r w:rsidR="00F123FB" w:rsidRPr="00A813CF">
        <w:rPr>
          <w:rFonts w:ascii="Arial" w:hAnsi="Arial" w:cs="Arial"/>
        </w:rPr>
        <w:t>Distribution of votes for each trend category (as a proportion of all votes) for</w:t>
      </w:r>
      <w:r w:rsidRPr="00A813CF">
        <w:rPr>
          <w:rFonts w:ascii="Arial" w:hAnsi="Arial" w:cs="Arial"/>
        </w:rPr>
        <w:t xml:space="preserve"> ‘chemical processes’ </w:t>
      </w:r>
      <w:r w:rsidR="00264189" w:rsidRPr="00A813CF">
        <w:rPr>
          <w:rFonts w:ascii="Arial" w:hAnsi="Arial" w:cs="Arial"/>
        </w:rPr>
        <w:t xml:space="preserve">combined </w:t>
      </w:r>
      <w:r w:rsidR="00F123FB" w:rsidRPr="00A813CF">
        <w:rPr>
          <w:rFonts w:ascii="Arial" w:hAnsi="Arial" w:cs="Arial"/>
        </w:rPr>
        <w:t>(Nutrient cycling, Ocean pH, and Ocean salinity).</w:t>
      </w:r>
    </w:p>
    <w:p w14:paraId="38DD65D9" w14:textId="77777777" w:rsidR="0034171F" w:rsidRPr="00A813CF" w:rsidRDefault="0034171F" w:rsidP="008C4E35">
      <w:pPr>
        <w:rPr>
          <w:rFonts w:ascii="Arial" w:eastAsia="Times New Roman" w:hAnsi="Arial" w:cs="Arial"/>
          <w:color w:val="000000" w:themeColor="text1"/>
        </w:rPr>
      </w:pPr>
    </w:p>
    <w:p w14:paraId="39A58B67" w14:textId="7809F531" w:rsidR="008C4E35" w:rsidRPr="00A813CF" w:rsidRDefault="008C4E35" w:rsidP="008B5376">
      <w:pPr>
        <w:pStyle w:val="Heading3"/>
        <w:rPr>
          <w:rFonts w:ascii="Arial" w:hAnsi="Arial"/>
        </w:rPr>
      </w:pPr>
      <w:bookmarkStart w:id="46" w:name="_Toc535479389"/>
      <w:r w:rsidRPr="00A813CF">
        <w:rPr>
          <w:rFonts w:ascii="Arial" w:hAnsi="Arial"/>
        </w:rPr>
        <w:t>Ecological processes</w:t>
      </w:r>
      <w:bookmarkEnd w:id="46"/>
    </w:p>
    <w:p w14:paraId="47BC53EB" w14:textId="77777777" w:rsidR="006B61C6" w:rsidRPr="00A813CF" w:rsidRDefault="006B61C6" w:rsidP="006B61C6">
      <w:pPr>
        <w:rPr>
          <w:rFonts w:ascii="Arial" w:eastAsia="Times New Roman" w:hAnsi="Arial" w:cs="Arial"/>
          <w:color w:val="000000" w:themeColor="text1"/>
        </w:rPr>
      </w:pPr>
      <w:r w:rsidRPr="00A813CF">
        <w:rPr>
          <w:rFonts w:ascii="Arial" w:eastAsia="Times New Roman" w:hAnsi="Arial" w:cs="Arial"/>
          <w:color w:val="000000" w:themeColor="text1"/>
        </w:rPr>
        <w:t>This summary component includes:</w:t>
      </w:r>
    </w:p>
    <w:p w14:paraId="1EE1C7F6" w14:textId="77777777" w:rsidR="008C4E35" w:rsidRPr="00A813CF" w:rsidRDefault="008C4E35" w:rsidP="00113D37">
      <w:pPr>
        <w:pStyle w:val="ListParagraph"/>
        <w:numPr>
          <w:ilvl w:val="0"/>
          <w:numId w:val="40"/>
        </w:numPr>
        <w:rPr>
          <w:rFonts w:ascii="Arial" w:hAnsi="Arial" w:cs="Arial"/>
        </w:rPr>
      </w:pPr>
      <w:r w:rsidRPr="00A813CF">
        <w:rPr>
          <w:rFonts w:ascii="Arial" w:hAnsi="Arial" w:cs="Arial"/>
        </w:rPr>
        <w:t>Microbial processes</w:t>
      </w:r>
    </w:p>
    <w:p w14:paraId="56C0DE2A" w14:textId="77777777" w:rsidR="008C4E35" w:rsidRPr="00A813CF" w:rsidRDefault="008C4E35" w:rsidP="00166015">
      <w:pPr>
        <w:pStyle w:val="ListParagraph"/>
        <w:numPr>
          <w:ilvl w:val="0"/>
          <w:numId w:val="40"/>
        </w:numPr>
        <w:rPr>
          <w:rFonts w:ascii="Arial" w:hAnsi="Arial" w:cs="Arial"/>
        </w:rPr>
      </w:pPr>
      <w:r w:rsidRPr="00A813CF">
        <w:rPr>
          <w:rFonts w:ascii="Arial" w:hAnsi="Arial" w:cs="Arial"/>
        </w:rPr>
        <w:t>Particle feeding</w:t>
      </w:r>
    </w:p>
    <w:p w14:paraId="4017DB22" w14:textId="77777777" w:rsidR="008C4E35" w:rsidRPr="00A813CF" w:rsidRDefault="008C4E35">
      <w:pPr>
        <w:pStyle w:val="ListParagraph"/>
        <w:numPr>
          <w:ilvl w:val="0"/>
          <w:numId w:val="40"/>
        </w:numPr>
        <w:rPr>
          <w:rFonts w:ascii="Arial" w:hAnsi="Arial" w:cs="Arial"/>
        </w:rPr>
      </w:pPr>
      <w:r w:rsidRPr="00A813CF">
        <w:rPr>
          <w:rFonts w:ascii="Arial" w:hAnsi="Arial" w:cs="Arial"/>
        </w:rPr>
        <w:t>Primary production</w:t>
      </w:r>
    </w:p>
    <w:p w14:paraId="6E3E7413" w14:textId="77777777" w:rsidR="008C4E35" w:rsidRPr="00A813CF" w:rsidRDefault="008C4E35">
      <w:pPr>
        <w:pStyle w:val="ListParagraph"/>
        <w:numPr>
          <w:ilvl w:val="0"/>
          <w:numId w:val="40"/>
        </w:numPr>
        <w:rPr>
          <w:rFonts w:ascii="Arial" w:hAnsi="Arial" w:cs="Arial"/>
        </w:rPr>
      </w:pPr>
      <w:r w:rsidRPr="00A813CF">
        <w:rPr>
          <w:rFonts w:ascii="Arial" w:hAnsi="Arial" w:cs="Arial"/>
        </w:rPr>
        <w:t>Herbivory</w:t>
      </w:r>
    </w:p>
    <w:p w14:paraId="6CF7FD1A" w14:textId="77777777" w:rsidR="008C4E35" w:rsidRPr="00A813CF" w:rsidRDefault="008C4E35">
      <w:pPr>
        <w:pStyle w:val="ListParagraph"/>
        <w:numPr>
          <w:ilvl w:val="0"/>
          <w:numId w:val="40"/>
        </w:numPr>
        <w:rPr>
          <w:rFonts w:ascii="Arial" w:hAnsi="Arial" w:cs="Arial"/>
        </w:rPr>
      </w:pPr>
      <w:r w:rsidRPr="00A813CF">
        <w:rPr>
          <w:rFonts w:ascii="Arial" w:hAnsi="Arial" w:cs="Arial"/>
        </w:rPr>
        <w:t>Predation</w:t>
      </w:r>
    </w:p>
    <w:p w14:paraId="00B5C68F" w14:textId="77777777" w:rsidR="008C4E35" w:rsidRPr="00A813CF" w:rsidRDefault="008C4E35">
      <w:pPr>
        <w:pStyle w:val="ListParagraph"/>
        <w:numPr>
          <w:ilvl w:val="0"/>
          <w:numId w:val="40"/>
        </w:numPr>
        <w:rPr>
          <w:rFonts w:ascii="Arial" w:hAnsi="Arial" w:cs="Arial"/>
        </w:rPr>
      </w:pPr>
      <w:r w:rsidRPr="00A813CF">
        <w:rPr>
          <w:rFonts w:ascii="Arial" w:hAnsi="Arial" w:cs="Arial"/>
        </w:rPr>
        <w:t>Symbiosis</w:t>
      </w:r>
    </w:p>
    <w:p w14:paraId="588F1604" w14:textId="77777777" w:rsidR="008C4E35" w:rsidRPr="00A813CF" w:rsidRDefault="008C4E35">
      <w:pPr>
        <w:pStyle w:val="ListParagraph"/>
        <w:numPr>
          <w:ilvl w:val="0"/>
          <w:numId w:val="40"/>
        </w:numPr>
        <w:rPr>
          <w:rFonts w:ascii="Arial" w:hAnsi="Arial" w:cs="Arial"/>
        </w:rPr>
      </w:pPr>
      <w:r w:rsidRPr="00A813CF">
        <w:rPr>
          <w:rFonts w:ascii="Arial" w:hAnsi="Arial" w:cs="Arial"/>
        </w:rPr>
        <w:lastRenderedPageBreak/>
        <w:t>Recruitment</w:t>
      </w:r>
    </w:p>
    <w:p w14:paraId="044C8EE5" w14:textId="77777777" w:rsidR="008C4E35" w:rsidRPr="00A813CF" w:rsidRDefault="008C4E35">
      <w:pPr>
        <w:pStyle w:val="ListParagraph"/>
        <w:numPr>
          <w:ilvl w:val="0"/>
          <w:numId w:val="40"/>
        </w:numPr>
        <w:rPr>
          <w:rFonts w:ascii="Arial" w:hAnsi="Arial" w:cs="Arial"/>
        </w:rPr>
      </w:pPr>
      <w:r w:rsidRPr="00A813CF">
        <w:rPr>
          <w:rFonts w:ascii="Arial" w:hAnsi="Arial" w:cs="Arial"/>
        </w:rPr>
        <w:t>Reef building</w:t>
      </w:r>
    </w:p>
    <w:p w14:paraId="0812944D" w14:textId="77777777" w:rsidR="008C4E35" w:rsidRPr="00A813CF" w:rsidRDefault="008C4E35">
      <w:pPr>
        <w:pStyle w:val="ListParagraph"/>
        <w:numPr>
          <w:ilvl w:val="0"/>
          <w:numId w:val="40"/>
        </w:numPr>
        <w:rPr>
          <w:rFonts w:ascii="Arial" w:hAnsi="Arial" w:cs="Arial"/>
        </w:rPr>
      </w:pPr>
      <w:r w:rsidRPr="00A813CF">
        <w:rPr>
          <w:rFonts w:ascii="Arial" w:hAnsi="Arial" w:cs="Arial"/>
        </w:rPr>
        <w:t>Competition</w:t>
      </w:r>
    </w:p>
    <w:p w14:paraId="4BD00EC9" w14:textId="4E147A15" w:rsidR="008C4E35" w:rsidRPr="00A813CF" w:rsidRDefault="008C4E35">
      <w:pPr>
        <w:pStyle w:val="ListParagraph"/>
        <w:numPr>
          <w:ilvl w:val="0"/>
          <w:numId w:val="40"/>
        </w:numPr>
        <w:rPr>
          <w:rFonts w:ascii="Arial" w:hAnsi="Arial" w:cs="Arial"/>
        </w:rPr>
      </w:pPr>
      <w:r w:rsidRPr="00A813CF">
        <w:rPr>
          <w:rFonts w:ascii="Arial" w:hAnsi="Arial" w:cs="Arial"/>
        </w:rPr>
        <w:t>Connectivity</w:t>
      </w:r>
    </w:p>
    <w:p w14:paraId="1509C0B8" w14:textId="77777777" w:rsidR="005B6698" w:rsidRPr="00A813CF" w:rsidRDefault="005B6698" w:rsidP="00492DC1">
      <w:pPr>
        <w:rPr>
          <w:rFonts w:ascii="Arial" w:hAnsi="Arial" w:cs="Arial"/>
          <w:szCs w:val="20"/>
        </w:rPr>
      </w:pPr>
    </w:p>
    <w:p w14:paraId="745922B4" w14:textId="7277E257" w:rsidR="00A04140" w:rsidRPr="00A813CF" w:rsidRDefault="00A04140" w:rsidP="00492DC1">
      <w:pPr>
        <w:rPr>
          <w:rFonts w:ascii="Arial" w:hAnsi="Arial" w:cs="Arial"/>
          <w:szCs w:val="20"/>
        </w:rPr>
      </w:pPr>
      <w:r w:rsidRPr="00A813CF">
        <w:rPr>
          <w:rFonts w:ascii="Arial" w:hAnsi="Arial" w:cs="Arial"/>
          <w:szCs w:val="20"/>
        </w:rPr>
        <w:t xml:space="preserve">Overall, the </w:t>
      </w:r>
      <w:r w:rsidR="00DB7801" w:rsidRPr="00A813CF">
        <w:rPr>
          <w:rFonts w:ascii="Arial" w:hAnsi="Arial" w:cs="Arial"/>
          <w:szCs w:val="20"/>
        </w:rPr>
        <w:t>aggregated</w:t>
      </w:r>
      <w:r w:rsidRPr="00A813CF">
        <w:rPr>
          <w:rFonts w:ascii="Arial" w:hAnsi="Arial" w:cs="Arial"/>
          <w:szCs w:val="20"/>
        </w:rPr>
        <w:t xml:space="preserve"> condition of ‘ecological processes’ components was considered to be Good (</w:t>
      </w:r>
      <w:r w:rsidRPr="00A813CF">
        <w:rPr>
          <w:rFonts w:ascii="Arial" w:hAnsi="Arial" w:cs="Arial"/>
          <w:szCs w:val="20"/>
        </w:rPr>
        <w:fldChar w:fldCharType="begin"/>
      </w:r>
      <w:r w:rsidRPr="00A813CF">
        <w:rPr>
          <w:rFonts w:ascii="Arial" w:hAnsi="Arial" w:cs="Arial"/>
          <w:szCs w:val="20"/>
        </w:rPr>
        <w:instrText xml:space="preserve"> REF _Ref516860429 \h </w:instrText>
      </w:r>
      <w:r w:rsidR="00A813CF">
        <w:rPr>
          <w:rFonts w:ascii="Arial" w:hAnsi="Arial" w:cs="Arial"/>
          <w:szCs w:val="20"/>
        </w:rPr>
        <w:instrText xml:space="preserve"> \* MERGEFORMAT </w:instrText>
      </w:r>
      <w:r w:rsidRPr="00A813CF">
        <w:rPr>
          <w:rFonts w:ascii="Arial" w:hAnsi="Arial" w:cs="Arial"/>
          <w:szCs w:val="20"/>
        </w:rPr>
      </w:r>
      <w:r w:rsidRPr="00A813CF">
        <w:rPr>
          <w:rFonts w:ascii="Arial" w:hAnsi="Arial" w:cs="Arial"/>
          <w:szCs w:val="20"/>
        </w:rPr>
        <w:fldChar w:fldCharType="separate"/>
      </w:r>
      <w:r w:rsidR="00FE2655" w:rsidRPr="00A813CF">
        <w:rPr>
          <w:rFonts w:ascii="Arial" w:hAnsi="Arial" w:cs="Arial"/>
        </w:rPr>
        <w:t xml:space="preserve">Figure </w:t>
      </w:r>
      <w:r w:rsidR="00FE2655">
        <w:rPr>
          <w:rFonts w:ascii="Arial" w:hAnsi="Arial" w:cs="Arial"/>
          <w:noProof/>
        </w:rPr>
        <w:t>11</w:t>
      </w:r>
      <w:r w:rsidRPr="00A813CF">
        <w:rPr>
          <w:rFonts w:ascii="Arial" w:hAnsi="Arial" w:cs="Arial"/>
          <w:szCs w:val="20"/>
        </w:rPr>
        <w:fldChar w:fldCharType="end"/>
      </w:r>
      <w:r w:rsidRPr="00A813CF">
        <w:rPr>
          <w:rFonts w:ascii="Arial" w:hAnsi="Arial" w:cs="Arial"/>
          <w:szCs w:val="20"/>
        </w:rPr>
        <w:t xml:space="preserve">), although </w:t>
      </w:r>
      <w:r w:rsidR="00492DC1" w:rsidRPr="00A813CF">
        <w:rPr>
          <w:rFonts w:ascii="Arial" w:hAnsi="Arial" w:cs="Arial"/>
          <w:szCs w:val="20"/>
        </w:rPr>
        <w:t>symbiosis</w:t>
      </w:r>
      <w:r w:rsidRPr="00A813CF">
        <w:rPr>
          <w:rFonts w:ascii="Arial" w:hAnsi="Arial" w:cs="Arial"/>
          <w:szCs w:val="20"/>
        </w:rPr>
        <w:t xml:space="preserve"> and </w:t>
      </w:r>
      <w:r w:rsidR="00492DC1" w:rsidRPr="00A813CF">
        <w:rPr>
          <w:rFonts w:ascii="Arial" w:hAnsi="Arial" w:cs="Arial"/>
          <w:szCs w:val="20"/>
        </w:rPr>
        <w:t>reef building processes</w:t>
      </w:r>
      <w:r w:rsidRPr="00A813CF">
        <w:rPr>
          <w:rFonts w:ascii="Arial" w:hAnsi="Arial" w:cs="Arial"/>
          <w:szCs w:val="20"/>
        </w:rPr>
        <w:t xml:space="preserve"> were considered to be in Poor condition, </w:t>
      </w:r>
      <w:r w:rsidR="00492DC1" w:rsidRPr="00A813CF">
        <w:rPr>
          <w:rFonts w:ascii="Arial" w:hAnsi="Arial" w:cs="Arial"/>
          <w:szCs w:val="20"/>
        </w:rPr>
        <w:t>and no ecological processes</w:t>
      </w:r>
      <w:r w:rsidRPr="00A813CF">
        <w:rPr>
          <w:rFonts w:ascii="Arial" w:hAnsi="Arial" w:cs="Arial"/>
          <w:szCs w:val="20"/>
        </w:rPr>
        <w:t xml:space="preserve"> were considered to be in Very Good </w:t>
      </w:r>
      <w:r w:rsidR="00314C78" w:rsidRPr="00A813CF">
        <w:rPr>
          <w:rFonts w:ascii="Arial" w:hAnsi="Arial" w:cs="Arial"/>
          <w:szCs w:val="20"/>
        </w:rPr>
        <w:t xml:space="preserve">or Very Poor </w:t>
      </w:r>
      <w:r w:rsidRPr="00A813CF">
        <w:rPr>
          <w:rFonts w:ascii="Arial" w:hAnsi="Arial" w:cs="Arial"/>
          <w:szCs w:val="20"/>
        </w:rPr>
        <w:t>condition (</w:t>
      </w:r>
      <w:r w:rsidR="005A193D" w:rsidRPr="00A813CF">
        <w:rPr>
          <w:rFonts w:ascii="Arial" w:hAnsi="Arial" w:cs="Arial"/>
          <w:szCs w:val="20"/>
        </w:rPr>
        <w:fldChar w:fldCharType="begin"/>
      </w:r>
      <w:r w:rsidR="005A193D" w:rsidRPr="00A813CF">
        <w:rPr>
          <w:rFonts w:ascii="Arial" w:hAnsi="Arial" w:cs="Arial"/>
          <w:szCs w:val="20"/>
        </w:rPr>
        <w:instrText xml:space="preserve"> REF _Ref516857367 \h </w:instrText>
      </w:r>
      <w:r w:rsidR="00A813CF">
        <w:rPr>
          <w:rFonts w:ascii="Arial" w:hAnsi="Arial" w:cs="Arial"/>
          <w:szCs w:val="20"/>
        </w:rPr>
        <w:instrText xml:space="preserve"> \* MERGEFORMAT </w:instrText>
      </w:r>
      <w:r w:rsidR="005A193D" w:rsidRPr="00A813CF">
        <w:rPr>
          <w:rFonts w:ascii="Arial" w:hAnsi="Arial" w:cs="Arial"/>
          <w:szCs w:val="20"/>
        </w:rPr>
      </w:r>
      <w:r w:rsidR="005A193D" w:rsidRPr="00A813CF">
        <w:rPr>
          <w:rFonts w:ascii="Arial" w:hAnsi="Arial" w:cs="Arial"/>
          <w:szCs w:val="20"/>
        </w:rPr>
        <w:fldChar w:fldCharType="separate"/>
      </w:r>
      <w:r w:rsidR="00FE2655" w:rsidRPr="00A813CF">
        <w:rPr>
          <w:rFonts w:ascii="Arial" w:hAnsi="Arial" w:cs="Arial"/>
        </w:rPr>
        <w:t xml:space="preserve">Table </w:t>
      </w:r>
      <w:r w:rsidR="00FE2655">
        <w:rPr>
          <w:rFonts w:ascii="Arial" w:hAnsi="Arial" w:cs="Arial"/>
          <w:noProof/>
        </w:rPr>
        <w:t>4</w:t>
      </w:r>
      <w:r w:rsidR="005A193D" w:rsidRPr="00A813CF">
        <w:rPr>
          <w:rFonts w:ascii="Arial" w:hAnsi="Arial" w:cs="Arial"/>
          <w:szCs w:val="20"/>
        </w:rPr>
        <w:fldChar w:fldCharType="end"/>
      </w:r>
      <w:r w:rsidRPr="00A813CF">
        <w:rPr>
          <w:rFonts w:ascii="Arial" w:hAnsi="Arial" w:cs="Arial"/>
          <w:szCs w:val="20"/>
        </w:rPr>
        <w:t xml:space="preserve">). The </w:t>
      </w:r>
      <w:r w:rsidR="00DB7801" w:rsidRPr="00A813CF">
        <w:rPr>
          <w:rFonts w:ascii="Arial" w:hAnsi="Arial" w:cs="Arial"/>
          <w:szCs w:val="20"/>
        </w:rPr>
        <w:t>aggregated</w:t>
      </w:r>
      <w:r w:rsidRPr="00A813CF">
        <w:rPr>
          <w:rFonts w:ascii="Arial" w:hAnsi="Arial" w:cs="Arial"/>
          <w:szCs w:val="20"/>
        </w:rPr>
        <w:t xml:space="preserve"> trend for ‘</w:t>
      </w:r>
      <w:r w:rsidR="00492DC1" w:rsidRPr="00A813CF">
        <w:rPr>
          <w:rFonts w:ascii="Arial" w:hAnsi="Arial" w:cs="Arial"/>
          <w:szCs w:val="20"/>
        </w:rPr>
        <w:t>ecological</w:t>
      </w:r>
      <w:r w:rsidRPr="00A813CF">
        <w:rPr>
          <w:rFonts w:ascii="Arial" w:hAnsi="Arial" w:cs="Arial"/>
          <w:szCs w:val="20"/>
        </w:rPr>
        <w:t xml:space="preserve"> processes’ was deteriorated </w:t>
      </w:r>
      <w:r w:rsidR="00DA7BDF" w:rsidRPr="00A813CF">
        <w:rPr>
          <w:rFonts w:ascii="Arial" w:hAnsi="Arial" w:cs="Arial"/>
          <w:szCs w:val="20"/>
        </w:rPr>
        <w:t xml:space="preserve">(Figure 13) </w:t>
      </w:r>
      <w:r w:rsidR="00DB7801" w:rsidRPr="00A813CF">
        <w:rPr>
          <w:rFonts w:ascii="Arial" w:hAnsi="Arial" w:cs="Arial"/>
          <w:szCs w:val="20"/>
        </w:rPr>
        <w:t>with individual components considered to have deteriorated, remained stable or shown</w:t>
      </w:r>
      <w:r w:rsidRPr="00A813CF">
        <w:rPr>
          <w:rFonts w:ascii="Arial" w:hAnsi="Arial" w:cs="Arial"/>
          <w:szCs w:val="20"/>
        </w:rPr>
        <w:t xml:space="preserve"> no clear trend (</w:t>
      </w:r>
      <w:r w:rsidR="005A193D" w:rsidRPr="00A813CF">
        <w:rPr>
          <w:rFonts w:ascii="Arial" w:hAnsi="Arial" w:cs="Arial"/>
          <w:szCs w:val="20"/>
        </w:rPr>
        <w:fldChar w:fldCharType="begin"/>
      </w:r>
      <w:r w:rsidR="005A193D" w:rsidRPr="00A813CF">
        <w:rPr>
          <w:rFonts w:ascii="Arial" w:hAnsi="Arial" w:cs="Arial"/>
          <w:szCs w:val="20"/>
        </w:rPr>
        <w:instrText xml:space="preserve"> REF _Ref516857367 \h </w:instrText>
      </w:r>
      <w:r w:rsidR="00A813CF">
        <w:rPr>
          <w:rFonts w:ascii="Arial" w:hAnsi="Arial" w:cs="Arial"/>
          <w:szCs w:val="20"/>
        </w:rPr>
        <w:instrText xml:space="preserve"> \* MERGEFORMAT </w:instrText>
      </w:r>
      <w:r w:rsidR="005A193D" w:rsidRPr="00A813CF">
        <w:rPr>
          <w:rFonts w:ascii="Arial" w:hAnsi="Arial" w:cs="Arial"/>
          <w:szCs w:val="20"/>
        </w:rPr>
      </w:r>
      <w:r w:rsidR="005A193D" w:rsidRPr="00A813CF">
        <w:rPr>
          <w:rFonts w:ascii="Arial" w:hAnsi="Arial" w:cs="Arial"/>
          <w:szCs w:val="20"/>
        </w:rPr>
        <w:fldChar w:fldCharType="separate"/>
      </w:r>
      <w:r w:rsidR="00FE2655" w:rsidRPr="00A813CF">
        <w:rPr>
          <w:rFonts w:ascii="Arial" w:hAnsi="Arial" w:cs="Arial"/>
        </w:rPr>
        <w:t xml:space="preserve">Table </w:t>
      </w:r>
      <w:r w:rsidR="00FE2655">
        <w:rPr>
          <w:rFonts w:ascii="Arial" w:hAnsi="Arial" w:cs="Arial"/>
          <w:noProof/>
        </w:rPr>
        <w:t>4</w:t>
      </w:r>
      <w:r w:rsidR="005A193D" w:rsidRPr="00A813CF">
        <w:rPr>
          <w:rFonts w:ascii="Arial" w:hAnsi="Arial" w:cs="Arial"/>
          <w:szCs w:val="20"/>
        </w:rPr>
        <w:fldChar w:fldCharType="end"/>
      </w:r>
      <w:r w:rsidRPr="00A813CF">
        <w:rPr>
          <w:rFonts w:ascii="Arial" w:hAnsi="Arial" w:cs="Arial"/>
          <w:szCs w:val="20"/>
        </w:rPr>
        <w:t xml:space="preserve">).  No </w:t>
      </w:r>
      <w:r w:rsidR="00492DC1" w:rsidRPr="00A813CF">
        <w:rPr>
          <w:rFonts w:ascii="Arial" w:hAnsi="Arial" w:cs="Arial"/>
          <w:szCs w:val="20"/>
        </w:rPr>
        <w:t>ecological</w:t>
      </w:r>
      <w:r w:rsidRPr="00A813CF">
        <w:rPr>
          <w:rFonts w:ascii="Arial" w:hAnsi="Arial" w:cs="Arial"/>
          <w:szCs w:val="20"/>
        </w:rPr>
        <w:t xml:space="preserve"> processes were considered to be </w:t>
      </w:r>
      <w:r w:rsidR="00416F34" w:rsidRPr="00A813CF">
        <w:rPr>
          <w:rFonts w:ascii="Arial" w:hAnsi="Arial" w:cs="Arial"/>
          <w:szCs w:val="20"/>
        </w:rPr>
        <w:t>improved</w:t>
      </w:r>
      <w:r w:rsidRPr="00A813CF">
        <w:rPr>
          <w:rFonts w:ascii="Arial" w:hAnsi="Arial" w:cs="Arial"/>
          <w:szCs w:val="20"/>
        </w:rPr>
        <w:t xml:space="preserve">. The judgements of the experts at the workshop about </w:t>
      </w:r>
      <w:r w:rsidR="00FA06A2" w:rsidRPr="00A813CF">
        <w:rPr>
          <w:rFonts w:ascii="Arial" w:hAnsi="Arial" w:cs="Arial"/>
          <w:szCs w:val="20"/>
        </w:rPr>
        <w:t xml:space="preserve">the components of </w:t>
      </w:r>
      <w:r w:rsidRPr="00A813CF">
        <w:rPr>
          <w:rFonts w:ascii="Arial" w:hAnsi="Arial" w:cs="Arial"/>
          <w:szCs w:val="20"/>
        </w:rPr>
        <w:t>‘</w:t>
      </w:r>
      <w:r w:rsidR="00492DC1" w:rsidRPr="00A813CF">
        <w:rPr>
          <w:rFonts w:ascii="Arial" w:hAnsi="Arial" w:cs="Arial"/>
          <w:szCs w:val="20"/>
        </w:rPr>
        <w:t>ecological</w:t>
      </w:r>
      <w:r w:rsidRPr="00A813CF">
        <w:rPr>
          <w:rFonts w:ascii="Arial" w:hAnsi="Arial" w:cs="Arial"/>
          <w:szCs w:val="20"/>
        </w:rPr>
        <w:t xml:space="preserve"> processes’ components mainly assigned with a medium</w:t>
      </w:r>
      <w:r w:rsidR="00492DC1" w:rsidRPr="00A813CF">
        <w:rPr>
          <w:rFonts w:ascii="Arial" w:hAnsi="Arial" w:cs="Arial"/>
          <w:szCs w:val="20"/>
        </w:rPr>
        <w:t xml:space="preserve"> or low</w:t>
      </w:r>
      <w:r w:rsidRPr="00A813CF">
        <w:rPr>
          <w:rFonts w:ascii="Arial" w:hAnsi="Arial" w:cs="Arial"/>
          <w:szCs w:val="20"/>
        </w:rPr>
        <w:t xml:space="preserve"> level of confidence. This infers that the experts collectively considered that a true estimate of both condition and trend for the majority of components assessed would be within the bounds of two</w:t>
      </w:r>
      <w:r w:rsidR="00DB7D52" w:rsidRPr="00A813CF">
        <w:rPr>
          <w:rFonts w:ascii="Arial" w:hAnsi="Arial" w:cs="Arial"/>
          <w:szCs w:val="20"/>
        </w:rPr>
        <w:t>,</w:t>
      </w:r>
      <w:r w:rsidRPr="00A813CF">
        <w:rPr>
          <w:rFonts w:ascii="Arial" w:hAnsi="Arial" w:cs="Arial"/>
          <w:szCs w:val="20"/>
        </w:rPr>
        <w:t xml:space="preserve"> </w:t>
      </w:r>
      <w:r w:rsidR="00492DC1" w:rsidRPr="00A813CF">
        <w:rPr>
          <w:rFonts w:ascii="Arial" w:hAnsi="Arial" w:cs="Arial"/>
          <w:szCs w:val="20"/>
        </w:rPr>
        <w:t>or in some cases</w:t>
      </w:r>
      <w:r w:rsidR="00DB7D52" w:rsidRPr="00A813CF">
        <w:rPr>
          <w:rFonts w:ascii="Arial" w:hAnsi="Arial" w:cs="Arial"/>
          <w:szCs w:val="20"/>
        </w:rPr>
        <w:t>,</w:t>
      </w:r>
      <w:r w:rsidR="00492DC1" w:rsidRPr="00A813CF">
        <w:rPr>
          <w:rFonts w:ascii="Arial" w:hAnsi="Arial" w:cs="Arial"/>
          <w:szCs w:val="20"/>
        </w:rPr>
        <w:t xml:space="preserve"> three </w:t>
      </w:r>
      <w:r w:rsidRPr="00A813CF">
        <w:rPr>
          <w:rFonts w:ascii="Arial" w:hAnsi="Arial" w:cs="Arial"/>
          <w:szCs w:val="20"/>
        </w:rPr>
        <w:t>grades.</w:t>
      </w:r>
    </w:p>
    <w:p w14:paraId="0F492570" w14:textId="5DAEEF4E" w:rsidR="00F123FB" w:rsidRPr="00A813CF" w:rsidRDefault="00F123FB" w:rsidP="00A04140">
      <w:pPr>
        <w:rPr>
          <w:rFonts w:ascii="Arial" w:hAnsi="Arial" w:cs="Arial"/>
          <w:szCs w:val="20"/>
        </w:rPr>
      </w:pPr>
    </w:p>
    <w:p w14:paraId="589F6D57" w14:textId="182DF1BA" w:rsidR="00A04140" w:rsidRPr="00A813CF" w:rsidRDefault="002161EB" w:rsidP="00A04140">
      <w:pPr>
        <w:keepNext/>
        <w:rPr>
          <w:rFonts w:ascii="Arial" w:hAnsi="Arial" w:cs="Arial"/>
        </w:rPr>
      </w:pPr>
      <w:r w:rsidRPr="00A813CF">
        <w:rPr>
          <w:rFonts w:ascii="Arial" w:hAnsi="Arial" w:cs="Arial"/>
          <w:noProof/>
          <w:lang w:eastAsia="en-AU"/>
        </w:rPr>
        <w:drawing>
          <wp:inline distT="0" distB="0" distL="0" distR="0" wp14:anchorId="359F303B" wp14:editId="5460D9D7">
            <wp:extent cx="4716856" cy="2498757"/>
            <wp:effectExtent l="0" t="0" r="7620" b="0"/>
            <wp:docPr id="36" name="Chart 36" descr="Distribution of scores and corresponding grade (as a proportion of all votes for each score between 1-10) on the condition of ‘ecological processes’ combined (Microbial processes, Particle feeding, Primary production, Herbivory, Predation, Symbiosis, Recruitment, Reef building, Competition, and Connectivity).&#10;&#10;A coloured bar graph, using red for very poor, orange for poor, yellow for good, and green for very good. The Y axis goes from 0-25 the X axis condition grading scale from very poor (1) to very good (10) The graph indicates the following vote percentages. Very poor (1) 0%. Very poor (2) 0%. Poor (3) 4%. Poor (4) 6%. Poor (5) 19%. Good (6) 30%. Good (7) 32%. Very good (8) 9%. " title="Figure 11"/>
            <wp:cNvGraphicFramePr/>
            <a:graphic xmlns:a="http://schemas.openxmlformats.org/drawingml/2006/main">
              <a:graphicData uri="http://schemas.openxmlformats.org/drawingml/2006/chart">
                <c:chart xmlns:c="http://schemas.openxmlformats.org/drawingml/2006/chart" xmlns:r="http://schemas.openxmlformats.org/officeDocument/2006/relationships" r:id="rId55"/>
              </a:graphicData>
            </a:graphic>
          </wp:inline>
        </w:drawing>
      </w:r>
    </w:p>
    <w:p w14:paraId="0E727195" w14:textId="27D62DD2" w:rsidR="006B61C6" w:rsidRPr="00A813CF" w:rsidRDefault="00A04140" w:rsidP="00477D2F">
      <w:pPr>
        <w:pStyle w:val="Caption"/>
        <w:rPr>
          <w:rFonts w:ascii="Arial" w:hAnsi="Arial" w:cs="Arial"/>
          <w:szCs w:val="20"/>
        </w:rPr>
      </w:pPr>
      <w:bookmarkStart w:id="47" w:name="_Ref516860429"/>
      <w:r w:rsidRPr="00A813CF">
        <w:rPr>
          <w:rFonts w:ascii="Arial" w:hAnsi="Arial" w:cs="Arial"/>
        </w:rPr>
        <w:t xml:space="preserve">Figure </w:t>
      </w:r>
      <w:r w:rsidR="00CE161F" w:rsidRPr="00A813CF">
        <w:rPr>
          <w:rFonts w:ascii="Arial" w:hAnsi="Arial" w:cs="Arial"/>
        </w:rPr>
        <w:fldChar w:fldCharType="begin"/>
      </w:r>
      <w:r w:rsidR="00CE161F" w:rsidRPr="00A813CF">
        <w:rPr>
          <w:rFonts w:ascii="Arial" w:hAnsi="Arial" w:cs="Arial"/>
        </w:rPr>
        <w:instrText xml:space="preserve"> SEQ Figure \* ARABIC </w:instrText>
      </w:r>
      <w:r w:rsidR="00CE161F" w:rsidRPr="00A813CF">
        <w:rPr>
          <w:rFonts w:ascii="Arial" w:hAnsi="Arial" w:cs="Arial"/>
        </w:rPr>
        <w:fldChar w:fldCharType="separate"/>
      </w:r>
      <w:r w:rsidR="00FE2655">
        <w:rPr>
          <w:rFonts w:ascii="Arial" w:hAnsi="Arial" w:cs="Arial"/>
          <w:noProof/>
        </w:rPr>
        <w:t>11</w:t>
      </w:r>
      <w:r w:rsidR="00CE161F" w:rsidRPr="00A813CF">
        <w:rPr>
          <w:rFonts w:ascii="Arial" w:hAnsi="Arial" w:cs="Arial"/>
          <w:noProof/>
        </w:rPr>
        <w:fldChar w:fldCharType="end"/>
      </w:r>
      <w:bookmarkEnd w:id="47"/>
      <w:r w:rsidRPr="00A813CF">
        <w:rPr>
          <w:rFonts w:ascii="Arial" w:hAnsi="Arial" w:cs="Arial"/>
        </w:rPr>
        <w:t xml:space="preserve"> </w:t>
      </w:r>
      <w:r w:rsidR="00F123FB" w:rsidRPr="00A813CF">
        <w:rPr>
          <w:rFonts w:ascii="Arial" w:hAnsi="Arial" w:cs="Arial"/>
        </w:rPr>
        <w:t>Distribution of scores and corresponding grade (as a proportion of all votes for each score between 1-10) on the condition of</w:t>
      </w:r>
      <w:r w:rsidR="00F123FB" w:rsidRPr="00A813CF" w:rsidDel="00F123FB">
        <w:rPr>
          <w:rFonts w:ascii="Arial" w:hAnsi="Arial" w:cs="Arial"/>
        </w:rPr>
        <w:t xml:space="preserve"> </w:t>
      </w:r>
      <w:r w:rsidRPr="00A813CF">
        <w:rPr>
          <w:rFonts w:ascii="Arial" w:hAnsi="Arial" w:cs="Arial"/>
        </w:rPr>
        <w:t xml:space="preserve">‘ecological processes’ </w:t>
      </w:r>
      <w:r w:rsidR="00264189" w:rsidRPr="00A813CF">
        <w:rPr>
          <w:rFonts w:ascii="Arial" w:hAnsi="Arial" w:cs="Arial"/>
        </w:rPr>
        <w:t xml:space="preserve">combined </w:t>
      </w:r>
      <w:r w:rsidR="00F123FB" w:rsidRPr="00A813CF">
        <w:rPr>
          <w:rFonts w:ascii="Arial" w:hAnsi="Arial" w:cs="Arial"/>
        </w:rPr>
        <w:t>(Microbial processes, Particle feeding, Primary production, Herbivory, Predation, Symbiosis, Recruitment, Reef building, Competition, and Connectivity).</w:t>
      </w:r>
    </w:p>
    <w:p w14:paraId="211D4975" w14:textId="68FEF8FC" w:rsidR="006B61C6" w:rsidRPr="00A813CF" w:rsidRDefault="006B61C6" w:rsidP="00A04140">
      <w:pPr>
        <w:rPr>
          <w:rFonts w:ascii="Arial" w:hAnsi="Arial" w:cs="Arial"/>
          <w:szCs w:val="20"/>
        </w:rPr>
      </w:pPr>
    </w:p>
    <w:p w14:paraId="18A2DCA7" w14:textId="77777777" w:rsidR="00477D2F" w:rsidRPr="00A813CF" w:rsidRDefault="00477D2F" w:rsidP="00A04140">
      <w:pPr>
        <w:rPr>
          <w:rFonts w:ascii="Arial" w:hAnsi="Arial" w:cs="Arial"/>
          <w:szCs w:val="20"/>
        </w:rPr>
      </w:pPr>
    </w:p>
    <w:p w14:paraId="055FEBD1" w14:textId="3DC19CF1" w:rsidR="00A04140" w:rsidRPr="00A813CF" w:rsidRDefault="002161EB" w:rsidP="00A04140">
      <w:pPr>
        <w:keepNext/>
        <w:rPr>
          <w:rFonts w:ascii="Arial" w:hAnsi="Arial" w:cs="Arial"/>
        </w:rPr>
      </w:pPr>
      <w:r w:rsidRPr="00A813CF">
        <w:rPr>
          <w:rFonts w:ascii="Arial" w:hAnsi="Arial" w:cs="Arial"/>
          <w:noProof/>
          <w:lang w:eastAsia="en-AU"/>
        </w:rPr>
        <w:lastRenderedPageBreak/>
        <w:drawing>
          <wp:inline distT="0" distB="0" distL="0" distR="0" wp14:anchorId="47AEA6C3" wp14:editId="1F1DCB61">
            <wp:extent cx="4572000" cy="2743200"/>
            <wp:effectExtent l="0" t="0" r="0" b="0"/>
            <wp:docPr id="37" name="Chart 37" descr="Distribution of votes for each trend category (as a proportion of all votes) for ‘ecological processes’ combined (Microbial processes, Particle feeding, Primary production, Herbivory, Predation, Symbiosis, Recruitment, Reef building, Competition, and Connectivity).&#10;&#10;A simple bar graph indicating the proportion of all votes trend since 2014. The graph indicates the following 26% votes no clear trend, 37% votes deteriorated, 33% votes stable, and 4% votes improved.&#10;" title="Figure 12"/>
            <wp:cNvGraphicFramePr/>
            <a:graphic xmlns:a="http://schemas.openxmlformats.org/drawingml/2006/main">
              <a:graphicData uri="http://schemas.openxmlformats.org/drawingml/2006/chart">
                <c:chart xmlns:c="http://schemas.openxmlformats.org/drawingml/2006/chart" xmlns:r="http://schemas.openxmlformats.org/officeDocument/2006/relationships" r:id="rId56"/>
              </a:graphicData>
            </a:graphic>
          </wp:inline>
        </w:drawing>
      </w:r>
      <w:bookmarkStart w:id="48" w:name="_GoBack"/>
      <w:bookmarkEnd w:id="48"/>
    </w:p>
    <w:p w14:paraId="46F341C2" w14:textId="5920684B" w:rsidR="006B61C6" w:rsidRPr="00A813CF" w:rsidRDefault="00A04140" w:rsidP="00477D2F">
      <w:pPr>
        <w:pStyle w:val="Caption"/>
        <w:rPr>
          <w:rFonts w:ascii="Arial" w:hAnsi="Arial" w:cs="Arial"/>
          <w:szCs w:val="20"/>
        </w:rPr>
      </w:pPr>
      <w:bookmarkStart w:id="49" w:name="_Ref516860445"/>
      <w:r w:rsidRPr="00A813CF">
        <w:rPr>
          <w:rFonts w:ascii="Arial" w:hAnsi="Arial" w:cs="Arial"/>
        </w:rPr>
        <w:t xml:space="preserve">Figure </w:t>
      </w:r>
      <w:r w:rsidR="00CE161F" w:rsidRPr="00A813CF">
        <w:rPr>
          <w:rFonts w:ascii="Arial" w:hAnsi="Arial" w:cs="Arial"/>
        </w:rPr>
        <w:fldChar w:fldCharType="begin"/>
      </w:r>
      <w:r w:rsidR="00CE161F" w:rsidRPr="00A813CF">
        <w:rPr>
          <w:rFonts w:ascii="Arial" w:hAnsi="Arial" w:cs="Arial"/>
        </w:rPr>
        <w:instrText xml:space="preserve"> SEQ Figure \* ARABIC </w:instrText>
      </w:r>
      <w:r w:rsidR="00CE161F" w:rsidRPr="00A813CF">
        <w:rPr>
          <w:rFonts w:ascii="Arial" w:hAnsi="Arial" w:cs="Arial"/>
        </w:rPr>
        <w:fldChar w:fldCharType="separate"/>
      </w:r>
      <w:r w:rsidR="00FE2655">
        <w:rPr>
          <w:rFonts w:ascii="Arial" w:hAnsi="Arial" w:cs="Arial"/>
          <w:noProof/>
        </w:rPr>
        <w:t>12</w:t>
      </w:r>
      <w:r w:rsidR="00CE161F" w:rsidRPr="00A813CF">
        <w:rPr>
          <w:rFonts w:ascii="Arial" w:hAnsi="Arial" w:cs="Arial"/>
          <w:noProof/>
        </w:rPr>
        <w:fldChar w:fldCharType="end"/>
      </w:r>
      <w:bookmarkEnd w:id="49"/>
      <w:r w:rsidRPr="00A813CF">
        <w:rPr>
          <w:rFonts w:ascii="Arial" w:hAnsi="Arial" w:cs="Arial"/>
        </w:rPr>
        <w:t xml:space="preserve"> </w:t>
      </w:r>
      <w:r w:rsidR="008E1CC3" w:rsidRPr="00A813CF">
        <w:rPr>
          <w:rFonts w:ascii="Arial" w:hAnsi="Arial" w:cs="Arial"/>
        </w:rPr>
        <w:t xml:space="preserve">Distribution of votes for each trend category (as a proportion of all votes) for </w:t>
      </w:r>
      <w:r w:rsidRPr="00A813CF">
        <w:rPr>
          <w:rFonts w:ascii="Arial" w:hAnsi="Arial" w:cs="Arial"/>
        </w:rPr>
        <w:t xml:space="preserve">‘ecological processes’ </w:t>
      </w:r>
      <w:r w:rsidR="00264189" w:rsidRPr="00A813CF">
        <w:rPr>
          <w:rFonts w:ascii="Arial" w:hAnsi="Arial" w:cs="Arial"/>
        </w:rPr>
        <w:t xml:space="preserve">combined </w:t>
      </w:r>
      <w:r w:rsidR="008E1CC3" w:rsidRPr="00A813CF">
        <w:rPr>
          <w:rFonts w:ascii="Arial" w:hAnsi="Arial" w:cs="Arial"/>
        </w:rPr>
        <w:t>(Microbial processes, Particle feeding, Primary production, Herbivory, Predation, Symbiosis, Recruitment, Reef building, Competition, and Connectivity).</w:t>
      </w:r>
    </w:p>
    <w:p w14:paraId="029C567E" w14:textId="77777777" w:rsidR="006B61C6" w:rsidRPr="00A813CF" w:rsidRDefault="006B61C6" w:rsidP="006B61C6">
      <w:pPr>
        <w:rPr>
          <w:rFonts w:ascii="Arial" w:hAnsi="Arial" w:cs="Arial"/>
          <w:color w:val="000000" w:themeColor="text1"/>
        </w:rPr>
      </w:pPr>
    </w:p>
    <w:p w14:paraId="6DFA37B4" w14:textId="77777777" w:rsidR="008C4E35" w:rsidRPr="00A813CF" w:rsidRDefault="008C4E35" w:rsidP="008B5376">
      <w:pPr>
        <w:pStyle w:val="Heading3"/>
        <w:rPr>
          <w:rFonts w:ascii="Arial" w:hAnsi="Arial"/>
          <w:sz w:val="24"/>
        </w:rPr>
      </w:pPr>
      <w:bookmarkStart w:id="50" w:name="_Toc535479390"/>
      <w:r w:rsidRPr="00A813CF">
        <w:rPr>
          <w:rFonts w:ascii="Arial" w:hAnsi="Arial"/>
        </w:rPr>
        <w:t>Outbreaks of disease, introduced species and pest species</w:t>
      </w:r>
      <w:bookmarkEnd w:id="50"/>
    </w:p>
    <w:p w14:paraId="2BB5CBBC" w14:textId="77777777" w:rsidR="00C30B85" w:rsidRPr="00A813CF" w:rsidRDefault="00C30B85" w:rsidP="00C30B85">
      <w:pPr>
        <w:rPr>
          <w:rFonts w:ascii="Arial" w:eastAsia="Times New Roman" w:hAnsi="Arial" w:cs="Arial"/>
          <w:color w:val="000000" w:themeColor="text1"/>
        </w:rPr>
      </w:pPr>
      <w:r w:rsidRPr="00A813CF">
        <w:rPr>
          <w:rFonts w:ascii="Arial" w:eastAsia="Times New Roman" w:hAnsi="Arial" w:cs="Arial"/>
          <w:color w:val="000000" w:themeColor="text1"/>
        </w:rPr>
        <w:t>This summary component includes:</w:t>
      </w:r>
    </w:p>
    <w:p w14:paraId="3337DEF1" w14:textId="77777777" w:rsidR="008C4E35" w:rsidRPr="00A813CF" w:rsidRDefault="008C4E35" w:rsidP="00113D37">
      <w:pPr>
        <w:pStyle w:val="ListParagraph"/>
        <w:numPr>
          <w:ilvl w:val="0"/>
          <w:numId w:val="40"/>
        </w:numPr>
        <w:rPr>
          <w:rFonts w:ascii="Arial" w:hAnsi="Arial" w:cs="Arial"/>
        </w:rPr>
      </w:pPr>
      <w:r w:rsidRPr="00A813CF">
        <w:rPr>
          <w:rFonts w:ascii="Arial" w:hAnsi="Arial" w:cs="Arial"/>
        </w:rPr>
        <w:t>Outbreaks of disease</w:t>
      </w:r>
    </w:p>
    <w:p w14:paraId="0170826B" w14:textId="77777777" w:rsidR="008C4E35" w:rsidRPr="00A813CF" w:rsidRDefault="008C4E35" w:rsidP="00166015">
      <w:pPr>
        <w:pStyle w:val="ListParagraph"/>
        <w:numPr>
          <w:ilvl w:val="0"/>
          <w:numId w:val="40"/>
        </w:numPr>
        <w:rPr>
          <w:rFonts w:ascii="Arial" w:hAnsi="Arial" w:cs="Arial"/>
        </w:rPr>
      </w:pPr>
      <w:r w:rsidRPr="00A813CF">
        <w:rPr>
          <w:rFonts w:ascii="Arial" w:hAnsi="Arial" w:cs="Arial"/>
        </w:rPr>
        <w:t>Outbreaks of crown-of-thorns starfish</w:t>
      </w:r>
    </w:p>
    <w:p w14:paraId="5448058E" w14:textId="77777777" w:rsidR="008C4E35" w:rsidRPr="00A813CF" w:rsidRDefault="008C4E35">
      <w:pPr>
        <w:pStyle w:val="ListParagraph"/>
        <w:numPr>
          <w:ilvl w:val="0"/>
          <w:numId w:val="40"/>
        </w:numPr>
        <w:rPr>
          <w:rFonts w:ascii="Arial" w:hAnsi="Arial" w:cs="Arial"/>
        </w:rPr>
      </w:pPr>
      <w:r w:rsidRPr="00A813CF">
        <w:rPr>
          <w:rFonts w:ascii="Arial" w:hAnsi="Arial" w:cs="Arial"/>
        </w:rPr>
        <w:t>Introduced species</w:t>
      </w:r>
    </w:p>
    <w:p w14:paraId="6A0A0BC0" w14:textId="77777777" w:rsidR="008C4E35" w:rsidRPr="00A813CF" w:rsidRDefault="008C4E35">
      <w:pPr>
        <w:pStyle w:val="ListParagraph"/>
        <w:numPr>
          <w:ilvl w:val="0"/>
          <w:numId w:val="40"/>
        </w:numPr>
        <w:rPr>
          <w:rFonts w:ascii="Arial" w:hAnsi="Arial" w:cs="Arial"/>
          <w:sz w:val="24"/>
        </w:rPr>
      </w:pPr>
      <w:r w:rsidRPr="00A813CF">
        <w:rPr>
          <w:rFonts w:ascii="Arial" w:hAnsi="Arial" w:cs="Arial"/>
        </w:rPr>
        <w:t>Other outbreaks</w:t>
      </w:r>
    </w:p>
    <w:p w14:paraId="0B0B8565" w14:textId="77777777" w:rsidR="005B6698" w:rsidRPr="00A813CF" w:rsidRDefault="005B6698" w:rsidP="006647C3">
      <w:pPr>
        <w:rPr>
          <w:rFonts w:ascii="Arial" w:hAnsi="Arial" w:cs="Arial"/>
          <w:szCs w:val="20"/>
        </w:rPr>
      </w:pPr>
    </w:p>
    <w:p w14:paraId="7111323C" w14:textId="7E7926C9" w:rsidR="00131150" w:rsidRPr="00A813CF" w:rsidRDefault="00DB7D52" w:rsidP="006647C3">
      <w:pPr>
        <w:rPr>
          <w:rFonts w:ascii="Arial" w:hAnsi="Arial" w:cs="Arial"/>
          <w:szCs w:val="20"/>
        </w:rPr>
      </w:pPr>
      <w:r w:rsidRPr="00A813CF">
        <w:rPr>
          <w:rFonts w:ascii="Arial" w:hAnsi="Arial" w:cs="Arial"/>
          <w:szCs w:val="20"/>
        </w:rPr>
        <w:t xml:space="preserve">Overall, the </w:t>
      </w:r>
      <w:r w:rsidR="00DB7801" w:rsidRPr="00A813CF">
        <w:rPr>
          <w:rFonts w:ascii="Arial" w:hAnsi="Arial" w:cs="Arial"/>
          <w:szCs w:val="20"/>
        </w:rPr>
        <w:t>aggregated</w:t>
      </w:r>
      <w:r w:rsidRPr="00A813CF">
        <w:rPr>
          <w:rFonts w:ascii="Arial" w:hAnsi="Arial" w:cs="Arial"/>
          <w:szCs w:val="20"/>
        </w:rPr>
        <w:t xml:space="preserve"> condition of ‘</w:t>
      </w:r>
      <w:r w:rsidR="002E7E65" w:rsidRPr="00A813CF">
        <w:rPr>
          <w:rFonts w:ascii="Arial" w:hAnsi="Arial" w:cs="Arial"/>
          <w:szCs w:val="20"/>
        </w:rPr>
        <w:t>o</w:t>
      </w:r>
      <w:r w:rsidRPr="00A813CF">
        <w:rPr>
          <w:rFonts w:ascii="Arial" w:hAnsi="Arial" w:cs="Arial"/>
          <w:szCs w:val="20"/>
        </w:rPr>
        <w:t>utbreaks of disease, introduced species and pest species’ components was Good (</w:t>
      </w:r>
      <w:r w:rsidR="00C21A00" w:rsidRPr="00A813CF">
        <w:rPr>
          <w:rFonts w:ascii="Arial" w:hAnsi="Arial" w:cs="Arial"/>
          <w:szCs w:val="20"/>
        </w:rPr>
        <w:fldChar w:fldCharType="begin"/>
      </w:r>
      <w:r w:rsidR="00C21A00" w:rsidRPr="00A813CF">
        <w:rPr>
          <w:rFonts w:ascii="Arial" w:hAnsi="Arial" w:cs="Arial"/>
          <w:szCs w:val="20"/>
        </w:rPr>
        <w:instrText xml:space="preserve"> REF _Ref516861243 \h </w:instrText>
      </w:r>
      <w:r w:rsidR="00A813CF">
        <w:rPr>
          <w:rFonts w:ascii="Arial" w:hAnsi="Arial" w:cs="Arial"/>
          <w:szCs w:val="20"/>
        </w:rPr>
        <w:instrText xml:space="preserve"> \* MERGEFORMAT </w:instrText>
      </w:r>
      <w:r w:rsidR="00C21A00" w:rsidRPr="00A813CF">
        <w:rPr>
          <w:rFonts w:ascii="Arial" w:hAnsi="Arial" w:cs="Arial"/>
          <w:szCs w:val="20"/>
        </w:rPr>
      </w:r>
      <w:r w:rsidR="00C21A00" w:rsidRPr="00A813CF">
        <w:rPr>
          <w:rFonts w:ascii="Arial" w:hAnsi="Arial" w:cs="Arial"/>
          <w:szCs w:val="20"/>
        </w:rPr>
        <w:fldChar w:fldCharType="separate"/>
      </w:r>
      <w:r w:rsidR="00FE2655" w:rsidRPr="00A813CF">
        <w:rPr>
          <w:rFonts w:ascii="Arial" w:hAnsi="Arial" w:cs="Arial"/>
        </w:rPr>
        <w:t xml:space="preserve">Figure </w:t>
      </w:r>
      <w:r w:rsidR="00FE2655">
        <w:rPr>
          <w:rFonts w:ascii="Arial" w:hAnsi="Arial" w:cs="Arial"/>
          <w:noProof/>
        </w:rPr>
        <w:t>13</w:t>
      </w:r>
      <w:r w:rsidR="00C21A00" w:rsidRPr="00A813CF">
        <w:rPr>
          <w:rFonts w:ascii="Arial" w:hAnsi="Arial" w:cs="Arial"/>
          <w:szCs w:val="20"/>
        </w:rPr>
        <w:fldChar w:fldCharType="end"/>
      </w:r>
      <w:r w:rsidRPr="00A813CF">
        <w:rPr>
          <w:rFonts w:ascii="Arial" w:hAnsi="Arial" w:cs="Arial"/>
          <w:szCs w:val="20"/>
        </w:rPr>
        <w:t xml:space="preserve">), </w:t>
      </w:r>
      <w:r w:rsidR="00DB7801" w:rsidRPr="00A813CF">
        <w:rPr>
          <w:rFonts w:ascii="Arial" w:hAnsi="Arial" w:cs="Arial"/>
          <w:szCs w:val="20"/>
        </w:rPr>
        <w:t xml:space="preserve">with all components considered to be Good </w:t>
      </w:r>
      <w:r w:rsidR="00314C78" w:rsidRPr="00A813CF">
        <w:rPr>
          <w:rFonts w:ascii="Arial" w:hAnsi="Arial" w:cs="Arial"/>
          <w:szCs w:val="20"/>
        </w:rPr>
        <w:t>except</w:t>
      </w:r>
      <w:r w:rsidRPr="00A813CF">
        <w:rPr>
          <w:rFonts w:ascii="Arial" w:hAnsi="Arial" w:cs="Arial"/>
          <w:szCs w:val="20"/>
        </w:rPr>
        <w:t xml:space="preserve"> </w:t>
      </w:r>
      <w:r w:rsidR="00C21A00" w:rsidRPr="00A813CF">
        <w:rPr>
          <w:rFonts w:ascii="Arial" w:hAnsi="Arial" w:cs="Arial"/>
          <w:szCs w:val="20"/>
        </w:rPr>
        <w:t>crown-of-thorns outbreaks</w:t>
      </w:r>
      <w:r w:rsidR="00314C78" w:rsidRPr="00A813CF">
        <w:rPr>
          <w:rFonts w:ascii="Arial" w:hAnsi="Arial" w:cs="Arial"/>
          <w:szCs w:val="20"/>
        </w:rPr>
        <w:t>, which</w:t>
      </w:r>
      <w:r w:rsidRPr="00A813CF">
        <w:rPr>
          <w:rFonts w:ascii="Arial" w:hAnsi="Arial" w:cs="Arial"/>
          <w:szCs w:val="20"/>
        </w:rPr>
        <w:t xml:space="preserve"> were considered to be in Poor condition, (</w:t>
      </w:r>
      <w:r w:rsidRPr="00A813CF">
        <w:rPr>
          <w:rFonts w:ascii="Arial" w:hAnsi="Arial" w:cs="Arial"/>
          <w:szCs w:val="20"/>
        </w:rPr>
        <w:fldChar w:fldCharType="begin"/>
      </w:r>
      <w:r w:rsidRPr="00A813CF">
        <w:rPr>
          <w:rFonts w:ascii="Arial" w:hAnsi="Arial" w:cs="Arial"/>
          <w:szCs w:val="20"/>
        </w:rPr>
        <w:instrText xml:space="preserve"> REF _Ref516857367 \h  \* MERGEFORMAT </w:instrText>
      </w:r>
      <w:r w:rsidRPr="00A813CF">
        <w:rPr>
          <w:rFonts w:ascii="Arial" w:hAnsi="Arial" w:cs="Arial"/>
          <w:szCs w:val="20"/>
        </w:rPr>
      </w:r>
      <w:r w:rsidRPr="00A813CF">
        <w:rPr>
          <w:rFonts w:ascii="Arial" w:hAnsi="Arial" w:cs="Arial"/>
          <w:szCs w:val="20"/>
        </w:rPr>
        <w:fldChar w:fldCharType="separate"/>
      </w:r>
      <w:r w:rsidR="00FE2655" w:rsidRPr="00FE2655">
        <w:rPr>
          <w:rFonts w:ascii="Arial" w:hAnsi="Arial" w:cs="Arial"/>
          <w:sz w:val="20"/>
          <w:szCs w:val="20"/>
        </w:rPr>
        <w:t>Table 4</w:t>
      </w:r>
      <w:r w:rsidRPr="00A813CF">
        <w:rPr>
          <w:rFonts w:ascii="Arial" w:hAnsi="Arial" w:cs="Arial"/>
          <w:szCs w:val="20"/>
        </w:rPr>
        <w:fldChar w:fldCharType="end"/>
      </w:r>
      <w:r w:rsidRPr="00A813CF">
        <w:rPr>
          <w:rFonts w:ascii="Arial" w:hAnsi="Arial" w:cs="Arial"/>
          <w:szCs w:val="20"/>
        </w:rPr>
        <w:t xml:space="preserve">). The </w:t>
      </w:r>
      <w:r w:rsidR="00DB7801" w:rsidRPr="00A813CF">
        <w:rPr>
          <w:rFonts w:ascii="Arial" w:hAnsi="Arial" w:cs="Arial"/>
          <w:szCs w:val="20"/>
        </w:rPr>
        <w:t>aggregated</w:t>
      </w:r>
      <w:r w:rsidRPr="00A813CF">
        <w:rPr>
          <w:rFonts w:ascii="Arial" w:hAnsi="Arial" w:cs="Arial"/>
          <w:szCs w:val="20"/>
        </w:rPr>
        <w:t xml:space="preserve"> trend for </w:t>
      </w:r>
      <w:r w:rsidR="00C21A00" w:rsidRPr="00A813CF">
        <w:rPr>
          <w:rFonts w:ascii="Arial" w:hAnsi="Arial" w:cs="Arial"/>
          <w:szCs w:val="20"/>
        </w:rPr>
        <w:t xml:space="preserve">‘outbreaks of disease, introduced species and pest species’ </w:t>
      </w:r>
      <w:r w:rsidRPr="00A813CF">
        <w:rPr>
          <w:rFonts w:ascii="Arial" w:hAnsi="Arial" w:cs="Arial"/>
          <w:szCs w:val="20"/>
        </w:rPr>
        <w:t>was deteriorated (</w:t>
      </w:r>
      <w:r w:rsidR="00C21A00" w:rsidRPr="00A813CF">
        <w:rPr>
          <w:rFonts w:ascii="Arial" w:hAnsi="Arial" w:cs="Arial"/>
          <w:szCs w:val="20"/>
        </w:rPr>
        <w:fldChar w:fldCharType="begin"/>
      </w:r>
      <w:r w:rsidR="00C21A00" w:rsidRPr="00A813CF">
        <w:rPr>
          <w:rFonts w:ascii="Arial" w:hAnsi="Arial" w:cs="Arial"/>
          <w:szCs w:val="20"/>
        </w:rPr>
        <w:instrText xml:space="preserve"> REF _Ref516861378 \h </w:instrText>
      </w:r>
      <w:r w:rsidR="00A813CF">
        <w:rPr>
          <w:rFonts w:ascii="Arial" w:hAnsi="Arial" w:cs="Arial"/>
          <w:szCs w:val="20"/>
        </w:rPr>
        <w:instrText xml:space="preserve"> \* MERGEFORMAT </w:instrText>
      </w:r>
      <w:r w:rsidR="00C21A00" w:rsidRPr="00A813CF">
        <w:rPr>
          <w:rFonts w:ascii="Arial" w:hAnsi="Arial" w:cs="Arial"/>
          <w:szCs w:val="20"/>
        </w:rPr>
      </w:r>
      <w:r w:rsidR="00C21A00" w:rsidRPr="00A813CF">
        <w:rPr>
          <w:rFonts w:ascii="Arial" w:hAnsi="Arial" w:cs="Arial"/>
          <w:szCs w:val="20"/>
        </w:rPr>
        <w:fldChar w:fldCharType="separate"/>
      </w:r>
      <w:r w:rsidR="00FE2655" w:rsidRPr="00A813CF">
        <w:rPr>
          <w:rFonts w:ascii="Arial" w:hAnsi="Arial" w:cs="Arial"/>
        </w:rPr>
        <w:t xml:space="preserve">Figure </w:t>
      </w:r>
      <w:r w:rsidR="00FE2655">
        <w:rPr>
          <w:rFonts w:ascii="Arial" w:hAnsi="Arial" w:cs="Arial"/>
          <w:noProof/>
        </w:rPr>
        <w:t>14</w:t>
      </w:r>
      <w:r w:rsidR="00C21A00" w:rsidRPr="00A813CF">
        <w:rPr>
          <w:rFonts w:ascii="Arial" w:hAnsi="Arial" w:cs="Arial"/>
          <w:szCs w:val="20"/>
        </w:rPr>
        <w:fldChar w:fldCharType="end"/>
      </w:r>
      <w:r w:rsidR="00DB7801" w:rsidRPr="00A813CF">
        <w:rPr>
          <w:rFonts w:ascii="Arial" w:hAnsi="Arial" w:cs="Arial"/>
          <w:szCs w:val="20"/>
        </w:rPr>
        <w:t>)</w:t>
      </w:r>
      <w:r w:rsidRPr="00A813CF">
        <w:rPr>
          <w:rFonts w:ascii="Arial" w:hAnsi="Arial" w:cs="Arial"/>
          <w:szCs w:val="20"/>
        </w:rPr>
        <w:t xml:space="preserve">.  </w:t>
      </w:r>
      <w:r w:rsidR="00C21A00" w:rsidRPr="00A813CF">
        <w:rPr>
          <w:rFonts w:ascii="Arial" w:hAnsi="Arial" w:cs="Arial"/>
          <w:szCs w:val="20"/>
        </w:rPr>
        <w:t>Overall, n</w:t>
      </w:r>
      <w:r w:rsidRPr="00A813CF">
        <w:rPr>
          <w:rFonts w:ascii="Arial" w:hAnsi="Arial" w:cs="Arial"/>
          <w:szCs w:val="20"/>
        </w:rPr>
        <w:t xml:space="preserve">o </w:t>
      </w:r>
      <w:r w:rsidR="00C21A00" w:rsidRPr="00A813CF">
        <w:rPr>
          <w:rFonts w:ascii="Arial" w:hAnsi="Arial" w:cs="Arial"/>
          <w:szCs w:val="20"/>
        </w:rPr>
        <w:t xml:space="preserve">‘outbreaks of disease, introduced species and pest species’ </w:t>
      </w:r>
      <w:r w:rsidR="00DB7801" w:rsidRPr="00A813CF">
        <w:rPr>
          <w:rFonts w:ascii="Arial" w:hAnsi="Arial" w:cs="Arial"/>
          <w:szCs w:val="20"/>
        </w:rPr>
        <w:t xml:space="preserve">components </w:t>
      </w:r>
      <w:r w:rsidRPr="00A813CF">
        <w:rPr>
          <w:rFonts w:ascii="Arial" w:hAnsi="Arial" w:cs="Arial"/>
          <w:szCs w:val="20"/>
        </w:rPr>
        <w:t xml:space="preserve">were considered to be </w:t>
      </w:r>
      <w:r w:rsidR="00416F34" w:rsidRPr="00A813CF">
        <w:rPr>
          <w:rFonts w:ascii="Arial" w:hAnsi="Arial" w:cs="Arial"/>
          <w:szCs w:val="20"/>
        </w:rPr>
        <w:t>improved</w:t>
      </w:r>
      <w:r w:rsidR="00DB7801" w:rsidRPr="00A813CF">
        <w:rPr>
          <w:rFonts w:ascii="Arial" w:hAnsi="Arial" w:cs="Arial"/>
          <w:szCs w:val="20"/>
        </w:rPr>
        <w:t xml:space="preserve"> (Table 4)</w:t>
      </w:r>
      <w:r w:rsidRPr="00A813CF">
        <w:rPr>
          <w:rFonts w:ascii="Arial" w:hAnsi="Arial" w:cs="Arial"/>
          <w:szCs w:val="20"/>
        </w:rPr>
        <w:t xml:space="preserve">. The judgements of the experts at the workshop about </w:t>
      </w:r>
      <w:r w:rsidR="00C21A00" w:rsidRPr="00A813CF">
        <w:rPr>
          <w:rFonts w:ascii="Arial" w:hAnsi="Arial" w:cs="Arial"/>
          <w:szCs w:val="20"/>
        </w:rPr>
        <w:t xml:space="preserve">‘outbreaks of disease, introduced species and pest species’ </w:t>
      </w:r>
      <w:r w:rsidRPr="00A813CF">
        <w:rPr>
          <w:rFonts w:ascii="Arial" w:hAnsi="Arial" w:cs="Arial"/>
          <w:szCs w:val="20"/>
        </w:rPr>
        <w:t>components were mainly assigned with a medium</w:t>
      </w:r>
      <w:r w:rsidR="00C21A00" w:rsidRPr="00A813CF">
        <w:rPr>
          <w:rFonts w:ascii="Arial" w:hAnsi="Arial" w:cs="Arial"/>
          <w:szCs w:val="20"/>
        </w:rPr>
        <w:t xml:space="preserve"> or low</w:t>
      </w:r>
      <w:r w:rsidRPr="00A813CF">
        <w:rPr>
          <w:rFonts w:ascii="Arial" w:hAnsi="Arial" w:cs="Arial"/>
          <w:szCs w:val="20"/>
        </w:rPr>
        <w:t xml:space="preserve"> level of confidence. This infers that the experts collectively considered that a true estimate of both condition and trend for the majority of components assessed would be within the bounds of two </w:t>
      </w:r>
      <w:r w:rsidR="00C21A00" w:rsidRPr="00A813CF">
        <w:rPr>
          <w:rFonts w:ascii="Arial" w:hAnsi="Arial" w:cs="Arial"/>
          <w:szCs w:val="20"/>
        </w:rPr>
        <w:t xml:space="preserve">or three </w:t>
      </w:r>
      <w:r w:rsidRPr="00A813CF">
        <w:rPr>
          <w:rFonts w:ascii="Arial" w:hAnsi="Arial" w:cs="Arial"/>
          <w:szCs w:val="20"/>
        </w:rPr>
        <w:t xml:space="preserve">grades. However, the condition and trend scores for </w:t>
      </w:r>
      <w:r w:rsidR="00C21A00" w:rsidRPr="00A813CF">
        <w:rPr>
          <w:rFonts w:ascii="Arial" w:hAnsi="Arial" w:cs="Arial"/>
          <w:szCs w:val="20"/>
        </w:rPr>
        <w:t>crown-of-thorns outbreaks</w:t>
      </w:r>
      <w:r w:rsidRPr="00A813CF">
        <w:rPr>
          <w:rFonts w:ascii="Arial" w:hAnsi="Arial" w:cs="Arial"/>
          <w:szCs w:val="20"/>
        </w:rPr>
        <w:t xml:space="preserve"> were estimated with a high</w:t>
      </w:r>
      <w:r w:rsidR="00C21A00" w:rsidRPr="00A813CF">
        <w:rPr>
          <w:rFonts w:ascii="Arial" w:hAnsi="Arial" w:cs="Arial"/>
          <w:szCs w:val="20"/>
        </w:rPr>
        <w:t>er</w:t>
      </w:r>
      <w:r w:rsidRPr="00A813CF">
        <w:rPr>
          <w:rFonts w:ascii="Arial" w:hAnsi="Arial" w:cs="Arial"/>
          <w:szCs w:val="20"/>
        </w:rPr>
        <w:t xml:space="preserve"> level of confidence</w:t>
      </w:r>
      <w:r w:rsidR="00C21A00" w:rsidRPr="00A813CF">
        <w:rPr>
          <w:rFonts w:ascii="Arial" w:hAnsi="Arial" w:cs="Arial"/>
          <w:szCs w:val="20"/>
        </w:rPr>
        <w:t xml:space="preserve"> (medium/high)</w:t>
      </w:r>
      <w:r w:rsidRPr="00A813CF">
        <w:rPr>
          <w:rFonts w:ascii="Arial" w:hAnsi="Arial" w:cs="Arial"/>
          <w:szCs w:val="20"/>
        </w:rPr>
        <w:t>.</w:t>
      </w:r>
    </w:p>
    <w:p w14:paraId="5AA6AD8B" w14:textId="475C8C21" w:rsidR="00EB18F6" w:rsidRPr="00A813CF" w:rsidRDefault="00EB18F6" w:rsidP="00A04140">
      <w:pPr>
        <w:rPr>
          <w:rFonts w:ascii="Arial" w:hAnsi="Arial" w:cs="Arial"/>
          <w:szCs w:val="20"/>
        </w:rPr>
      </w:pPr>
    </w:p>
    <w:p w14:paraId="42BB0DE3" w14:textId="68930718" w:rsidR="005642E7" w:rsidRPr="00A813CF" w:rsidRDefault="007268F4" w:rsidP="00492DC1">
      <w:pPr>
        <w:keepNext/>
        <w:rPr>
          <w:rFonts w:ascii="Arial" w:hAnsi="Arial" w:cs="Arial"/>
        </w:rPr>
      </w:pPr>
      <w:r w:rsidRPr="00A813CF">
        <w:rPr>
          <w:rFonts w:ascii="Arial" w:hAnsi="Arial" w:cs="Arial"/>
          <w:noProof/>
          <w:lang w:eastAsia="en-AU"/>
        </w:rPr>
        <w:lastRenderedPageBreak/>
        <w:drawing>
          <wp:inline distT="0" distB="0" distL="0" distR="0" wp14:anchorId="3CA73132" wp14:editId="79061752">
            <wp:extent cx="4599161" cy="2362955"/>
            <wp:effectExtent l="0" t="0" r="0" b="0"/>
            <wp:docPr id="38" name="Chart 38" descr="Distribution of scores and corresponding grade (as a proportion of all votes for each score between 1-10) on the condition of ‘outbreaks of disease, introduced species and pest species’ combined (Outbreaks of disease, Outbreaks of crown-of-thorns starfish, Introduced species, and Other outbreaks).&#10;&#10;A coloured bar graph, using red for very poor, orange for poor, yellow for good, and green for very good. The Y axis goes from 0-25 the X axis condition grading scale from very poor (1) to very good (10) The graph indicates the following vote percentages. Very poor (1) 0%. Very poor (2) 0%. Poor (3) 11%. Poor (4) 11%. Poor (5) 11%. Good (6) 22%. Good (7) 34%. Very good (8) 11%. Very good (9) 0%&#10;&#10;" title="Figure 13"/>
            <wp:cNvGraphicFramePr/>
            <a:graphic xmlns:a="http://schemas.openxmlformats.org/drawingml/2006/main">
              <a:graphicData uri="http://schemas.openxmlformats.org/drawingml/2006/chart">
                <c:chart xmlns:c="http://schemas.openxmlformats.org/drawingml/2006/chart" xmlns:r="http://schemas.openxmlformats.org/officeDocument/2006/relationships" r:id="rId57"/>
              </a:graphicData>
            </a:graphic>
          </wp:inline>
        </w:drawing>
      </w:r>
    </w:p>
    <w:p w14:paraId="421CF1FC" w14:textId="69B6FC85" w:rsidR="00131150" w:rsidRPr="00A813CF" w:rsidRDefault="00492DC1" w:rsidP="00477D2F">
      <w:pPr>
        <w:pStyle w:val="Caption"/>
        <w:rPr>
          <w:rFonts w:ascii="Arial" w:hAnsi="Arial" w:cs="Arial"/>
        </w:rPr>
      </w:pPr>
      <w:bookmarkStart w:id="51" w:name="_Ref516861243"/>
      <w:r w:rsidRPr="00A813CF">
        <w:rPr>
          <w:rFonts w:ascii="Arial" w:hAnsi="Arial" w:cs="Arial"/>
        </w:rPr>
        <w:t xml:space="preserve">Figure </w:t>
      </w:r>
      <w:r w:rsidR="00CE161F" w:rsidRPr="00A813CF">
        <w:rPr>
          <w:rFonts w:ascii="Arial" w:hAnsi="Arial" w:cs="Arial"/>
        </w:rPr>
        <w:fldChar w:fldCharType="begin"/>
      </w:r>
      <w:r w:rsidR="00CE161F" w:rsidRPr="00A813CF">
        <w:rPr>
          <w:rFonts w:ascii="Arial" w:hAnsi="Arial" w:cs="Arial"/>
        </w:rPr>
        <w:instrText xml:space="preserve"> SEQ Figure \* ARABIC </w:instrText>
      </w:r>
      <w:r w:rsidR="00CE161F" w:rsidRPr="00A813CF">
        <w:rPr>
          <w:rFonts w:ascii="Arial" w:hAnsi="Arial" w:cs="Arial"/>
        </w:rPr>
        <w:fldChar w:fldCharType="separate"/>
      </w:r>
      <w:r w:rsidR="00FE2655">
        <w:rPr>
          <w:rFonts w:ascii="Arial" w:hAnsi="Arial" w:cs="Arial"/>
          <w:noProof/>
        </w:rPr>
        <w:t>13</w:t>
      </w:r>
      <w:r w:rsidR="00CE161F" w:rsidRPr="00A813CF">
        <w:rPr>
          <w:rFonts w:ascii="Arial" w:hAnsi="Arial" w:cs="Arial"/>
          <w:noProof/>
        </w:rPr>
        <w:fldChar w:fldCharType="end"/>
      </w:r>
      <w:bookmarkEnd w:id="51"/>
      <w:r w:rsidRPr="00A813CF">
        <w:rPr>
          <w:rFonts w:ascii="Arial" w:hAnsi="Arial" w:cs="Arial"/>
        </w:rPr>
        <w:t xml:space="preserve"> </w:t>
      </w:r>
      <w:r w:rsidR="008E1CC3" w:rsidRPr="00A813CF">
        <w:rPr>
          <w:rFonts w:ascii="Arial" w:hAnsi="Arial" w:cs="Arial"/>
        </w:rPr>
        <w:t>Distribution of scores and corresponding grade (as a proportion of all votes for each score between 1-10) on the condition of</w:t>
      </w:r>
      <w:r w:rsidR="008E1CC3" w:rsidRPr="00A813CF" w:rsidDel="00F123FB">
        <w:rPr>
          <w:rFonts w:ascii="Arial" w:hAnsi="Arial" w:cs="Arial"/>
        </w:rPr>
        <w:t xml:space="preserve"> </w:t>
      </w:r>
      <w:r w:rsidRPr="00A813CF">
        <w:rPr>
          <w:rFonts w:ascii="Arial" w:hAnsi="Arial" w:cs="Arial"/>
        </w:rPr>
        <w:t xml:space="preserve">‘outbreaks of disease, introduced species and pest species’ </w:t>
      </w:r>
      <w:r w:rsidR="00264189" w:rsidRPr="00A813CF">
        <w:rPr>
          <w:rFonts w:ascii="Arial" w:hAnsi="Arial" w:cs="Arial"/>
        </w:rPr>
        <w:t xml:space="preserve">combined </w:t>
      </w:r>
      <w:r w:rsidR="00131150" w:rsidRPr="00A813CF">
        <w:rPr>
          <w:rFonts w:ascii="Arial" w:hAnsi="Arial" w:cs="Arial"/>
        </w:rPr>
        <w:t xml:space="preserve">(Outbreaks of disease, Outbreaks of crown-of-thorns starfish, Introduced species, and </w:t>
      </w:r>
      <w:r w:rsidR="00C3452C" w:rsidRPr="00A813CF">
        <w:rPr>
          <w:rFonts w:ascii="Arial" w:hAnsi="Arial" w:cs="Arial"/>
        </w:rPr>
        <w:t>other</w:t>
      </w:r>
      <w:r w:rsidR="00131150" w:rsidRPr="00A813CF">
        <w:rPr>
          <w:rFonts w:ascii="Arial" w:hAnsi="Arial" w:cs="Arial"/>
        </w:rPr>
        <w:t xml:space="preserve"> outbreaks).</w:t>
      </w:r>
    </w:p>
    <w:p w14:paraId="6E047D66" w14:textId="77777777" w:rsidR="00131150" w:rsidRPr="00A813CF" w:rsidRDefault="00131150" w:rsidP="00477D2F">
      <w:pPr>
        <w:rPr>
          <w:rFonts w:ascii="Arial" w:hAnsi="Arial" w:cs="Arial"/>
          <w:lang w:val="en-GB" w:eastAsia="ja-JP"/>
        </w:rPr>
      </w:pPr>
    </w:p>
    <w:p w14:paraId="201A39DD" w14:textId="598106E1" w:rsidR="00DB3598" w:rsidRPr="00A813CF" w:rsidRDefault="00DB3598" w:rsidP="00477D2F">
      <w:pPr>
        <w:pStyle w:val="Caption"/>
        <w:rPr>
          <w:rFonts w:ascii="Arial" w:hAnsi="Arial" w:cs="Arial"/>
        </w:rPr>
      </w:pPr>
    </w:p>
    <w:p w14:paraId="24635853" w14:textId="12627F1B" w:rsidR="00552CCD" w:rsidRPr="00A813CF" w:rsidRDefault="007268F4" w:rsidP="00DB7D52">
      <w:pPr>
        <w:keepNext/>
        <w:rPr>
          <w:rFonts w:ascii="Arial" w:hAnsi="Arial" w:cs="Arial"/>
        </w:rPr>
      </w:pPr>
      <w:r w:rsidRPr="00A813CF">
        <w:rPr>
          <w:rFonts w:ascii="Arial" w:hAnsi="Arial" w:cs="Arial"/>
          <w:noProof/>
          <w:lang w:eastAsia="en-AU"/>
        </w:rPr>
        <w:drawing>
          <wp:inline distT="0" distB="0" distL="0" distR="0" wp14:anchorId="67B2E62E" wp14:editId="24214D54">
            <wp:extent cx="4436199" cy="2027976"/>
            <wp:effectExtent l="0" t="0" r="2540" b="0"/>
            <wp:docPr id="39" name="Chart 39" descr="Distribution of votes for each trend category (as a proportion of all votes) for ‘outbreaks of disease, introduced species and pest species’ combined (Outbreaks of disease, Outbreaks of crown-of-thorns starfish, Introduced species, and Other outbreaks).&#10;&#10;A simple bar graph indicating the proportion of all votes trend since 2014. The graph indicates the following 28% votes no clear trend, 50% votes deteriorated, 22% votes stable, and 0% votes improved.&#10;&#10;" title="Figure 14"/>
            <wp:cNvGraphicFramePr/>
            <a:graphic xmlns:a="http://schemas.openxmlformats.org/drawingml/2006/main">
              <a:graphicData uri="http://schemas.openxmlformats.org/drawingml/2006/chart">
                <c:chart xmlns:c="http://schemas.openxmlformats.org/drawingml/2006/chart" xmlns:r="http://schemas.openxmlformats.org/officeDocument/2006/relationships" r:id="rId58"/>
              </a:graphicData>
            </a:graphic>
          </wp:inline>
        </w:drawing>
      </w:r>
    </w:p>
    <w:p w14:paraId="4E4A3BEF" w14:textId="647F2830" w:rsidR="00EB18F6" w:rsidRPr="00A813CF" w:rsidRDefault="00DB3598" w:rsidP="00477D2F">
      <w:pPr>
        <w:pStyle w:val="Caption"/>
        <w:rPr>
          <w:rFonts w:ascii="Arial" w:hAnsi="Arial" w:cs="Arial"/>
        </w:rPr>
      </w:pPr>
      <w:bookmarkStart w:id="52" w:name="_Ref516861378"/>
      <w:r w:rsidRPr="00A813CF">
        <w:rPr>
          <w:rFonts w:ascii="Arial" w:hAnsi="Arial" w:cs="Arial"/>
        </w:rPr>
        <w:t xml:space="preserve">Figure </w:t>
      </w:r>
      <w:r w:rsidR="00CE161F" w:rsidRPr="00A813CF">
        <w:rPr>
          <w:rFonts w:ascii="Arial" w:hAnsi="Arial" w:cs="Arial"/>
        </w:rPr>
        <w:fldChar w:fldCharType="begin"/>
      </w:r>
      <w:r w:rsidR="00CE161F" w:rsidRPr="00A813CF">
        <w:rPr>
          <w:rFonts w:ascii="Arial" w:hAnsi="Arial" w:cs="Arial"/>
        </w:rPr>
        <w:instrText xml:space="preserve"> SEQ Figure \* ARABIC </w:instrText>
      </w:r>
      <w:r w:rsidR="00CE161F" w:rsidRPr="00A813CF">
        <w:rPr>
          <w:rFonts w:ascii="Arial" w:hAnsi="Arial" w:cs="Arial"/>
        </w:rPr>
        <w:fldChar w:fldCharType="separate"/>
      </w:r>
      <w:r w:rsidR="00FE2655">
        <w:rPr>
          <w:rFonts w:ascii="Arial" w:hAnsi="Arial" w:cs="Arial"/>
          <w:noProof/>
        </w:rPr>
        <w:t>14</w:t>
      </w:r>
      <w:r w:rsidR="00CE161F" w:rsidRPr="00A813CF">
        <w:rPr>
          <w:rFonts w:ascii="Arial" w:hAnsi="Arial" w:cs="Arial"/>
          <w:noProof/>
        </w:rPr>
        <w:fldChar w:fldCharType="end"/>
      </w:r>
      <w:bookmarkEnd w:id="52"/>
      <w:r w:rsidRPr="00A813CF">
        <w:rPr>
          <w:rFonts w:ascii="Arial" w:hAnsi="Arial" w:cs="Arial"/>
        </w:rPr>
        <w:t xml:space="preserve"> </w:t>
      </w:r>
      <w:r w:rsidR="00131150" w:rsidRPr="00A813CF">
        <w:rPr>
          <w:rFonts w:ascii="Arial" w:hAnsi="Arial" w:cs="Arial"/>
        </w:rPr>
        <w:t xml:space="preserve">Distribution of votes for each trend category (as a proportion of all votes) for </w:t>
      </w:r>
      <w:r w:rsidRPr="00A813CF">
        <w:rPr>
          <w:rFonts w:ascii="Arial" w:hAnsi="Arial" w:cs="Arial"/>
        </w:rPr>
        <w:t xml:space="preserve">‘outbreaks of disease, introduced species and pest species’ </w:t>
      </w:r>
      <w:r w:rsidR="00264189" w:rsidRPr="00A813CF">
        <w:rPr>
          <w:rFonts w:ascii="Arial" w:hAnsi="Arial" w:cs="Arial"/>
        </w:rPr>
        <w:t xml:space="preserve">combined </w:t>
      </w:r>
      <w:r w:rsidR="00131150" w:rsidRPr="00A813CF">
        <w:rPr>
          <w:rFonts w:ascii="Arial" w:hAnsi="Arial" w:cs="Arial"/>
        </w:rPr>
        <w:t>(Outbreaks of disease, Outbreaks of crown-of-thorns starfish, Introduced species, and Other outbreaks).</w:t>
      </w:r>
    </w:p>
    <w:p w14:paraId="1E71B106" w14:textId="77777777" w:rsidR="008C4E35" w:rsidRPr="00A813CF" w:rsidRDefault="008C4E35" w:rsidP="008C4E35">
      <w:pPr>
        <w:rPr>
          <w:rFonts w:ascii="Arial" w:eastAsia="Times New Roman" w:hAnsi="Arial" w:cs="Arial"/>
          <w:color w:val="000000" w:themeColor="text1"/>
        </w:rPr>
      </w:pPr>
    </w:p>
    <w:p w14:paraId="0AA0F8B7" w14:textId="77777777" w:rsidR="008C4E35" w:rsidRPr="00A813CF" w:rsidRDefault="008C4E35" w:rsidP="008B5376">
      <w:pPr>
        <w:pStyle w:val="Heading3"/>
        <w:rPr>
          <w:rFonts w:ascii="Arial" w:hAnsi="Arial"/>
        </w:rPr>
      </w:pPr>
      <w:bookmarkStart w:id="53" w:name="_Toc535479391"/>
      <w:r w:rsidRPr="00A813CF">
        <w:rPr>
          <w:rFonts w:ascii="Arial" w:hAnsi="Arial"/>
        </w:rPr>
        <w:t>Coastal ecosystems that support the Great Barrier Reef</w:t>
      </w:r>
      <w:bookmarkEnd w:id="53"/>
    </w:p>
    <w:p w14:paraId="6BA29007" w14:textId="77777777" w:rsidR="00103E83" w:rsidRPr="00A813CF" w:rsidRDefault="00103E83" w:rsidP="00103E83">
      <w:pPr>
        <w:rPr>
          <w:rFonts w:ascii="Arial" w:eastAsia="Times New Roman" w:hAnsi="Arial" w:cs="Arial"/>
          <w:color w:val="000000" w:themeColor="text1"/>
        </w:rPr>
      </w:pPr>
      <w:r w:rsidRPr="00A813CF">
        <w:rPr>
          <w:rFonts w:ascii="Arial" w:eastAsia="Times New Roman" w:hAnsi="Arial" w:cs="Arial"/>
          <w:color w:val="000000" w:themeColor="text1"/>
        </w:rPr>
        <w:t>This summary component includes:</w:t>
      </w:r>
    </w:p>
    <w:p w14:paraId="5C724D89" w14:textId="77777777" w:rsidR="008C4E35" w:rsidRPr="00A813CF" w:rsidRDefault="008C4E35" w:rsidP="00113D37">
      <w:pPr>
        <w:pStyle w:val="ListParagraph"/>
        <w:numPr>
          <w:ilvl w:val="0"/>
          <w:numId w:val="42"/>
        </w:numPr>
        <w:rPr>
          <w:rFonts w:ascii="Arial" w:hAnsi="Arial" w:cs="Arial"/>
        </w:rPr>
      </w:pPr>
      <w:r w:rsidRPr="00A813CF">
        <w:rPr>
          <w:rFonts w:ascii="Arial" w:hAnsi="Arial" w:cs="Arial"/>
        </w:rPr>
        <w:t>Saltmarshes</w:t>
      </w:r>
    </w:p>
    <w:p w14:paraId="28155E6F" w14:textId="77777777" w:rsidR="008C4E35" w:rsidRPr="00A813CF" w:rsidRDefault="008C4E35" w:rsidP="00166015">
      <w:pPr>
        <w:pStyle w:val="ListParagraph"/>
        <w:numPr>
          <w:ilvl w:val="0"/>
          <w:numId w:val="42"/>
        </w:numPr>
        <w:rPr>
          <w:rFonts w:ascii="Arial" w:hAnsi="Arial" w:cs="Arial"/>
        </w:rPr>
      </w:pPr>
      <w:r w:rsidRPr="00A813CF">
        <w:rPr>
          <w:rFonts w:ascii="Arial" w:hAnsi="Arial" w:cs="Arial"/>
        </w:rPr>
        <w:t>Freshwater wetlands</w:t>
      </w:r>
    </w:p>
    <w:p w14:paraId="56D47DBF" w14:textId="77777777" w:rsidR="008C4E35" w:rsidRPr="00A813CF" w:rsidRDefault="008C4E35">
      <w:pPr>
        <w:pStyle w:val="ListParagraph"/>
        <w:numPr>
          <w:ilvl w:val="0"/>
          <w:numId w:val="42"/>
        </w:numPr>
        <w:rPr>
          <w:rFonts w:ascii="Arial" w:hAnsi="Arial" w:cs="Arial"/>
        </w:rPr>
      </w:pPr>
      <w:r w:rsidRPr="00A813CF">
        <w:rPr>
          <w:rFonts w:ascii="Arial" w:hAnsi="Arial" w:cs="Arial"/>
        </w:rPr>
        <w:t>Forested floodplains</w:t>
      </w:r>
    </w:p>
    <w:p w14:paraId="30E8F5C9" w14:textId="77777777" w:rsidR="008C4E35" w:rsidRPr="00A813CF" w:rsidRDefault="008C4E35">
      <w:pPr>
        <w:pStyle w:val="ListParagraph"/>
        <w:numPr>
          <w:ilvl w:val="0"/>
          <w:numId w:val="42"/>
        </w:numPr>
        <w:rPr>
          <w:rFonts w:ascii="Arial" w:hAnsi="Arial" w:cs="Arial"/>
        </w:rPr>
      </w:pPr>
      <w:r w:rsidRPr="00A813CF">
        <w:rPr>
          <w:rFonts w:ascii="Arial" w:hAnsi="Arial" w:cs="Arial"/>
        </w:rPr>
        <w:t>Heath and shrublands</w:t>
      </w:r>
    </w:p>
    <w:p w14:paraId="7429DAFC" w14:textId="77777777" w:rsidR="008C4E35" w:rsidRPr="00A813CF" w:rsidRDefault="008C4E35">
      <w:pPr>
        <w:pStyle w:val="ListParagraph"/>
        <w:numPr>
          <w:ilvl w:val="0"/>
          <w:numId w:val="42"/>
        </w:numPr>
        <w:rPr>
          <w:rFonts w:ascii="Arial" w:hAnsi="Arial" w:cs="Arial"/>
        </w:rPr>
      </w:pPr>
      <w:r w:rsidRPr="00A813CF">
        <w:rPr>
          <w:rFonts w:ascii="Arial" w:hAnsi="Arial" w:cs="Arial"/>
        </w:rPr>
        <w:t>Grass and sedgelands</w:t>
      </w:r>
    </w:p>
    <w:p w14:paraId="04C2F3E1" w14:textId="77777777" w:rsidR="008C4E35" w:rsidRPr="00A813CF" w:rsidRDefault="008C4E35">
      <w:pPr>
        <w:pStyle w:val="ListParagraph"/>
        <w:numPr>
          <w:ilvl w:val="0"/>
          <w:numId w:val="42"/>
        </w:numPr>
        <w:rPr>
          <w:rFonts w:ascii="Arial" w:hAnsi="Arial" w:cs="Arial"/>
        </w:rPr>
      </w:pPr>
      <w:r w:rsidRPr="00A813CF">
        <w:rPr>
          <w:rFonts w:ascii="Arial" w:hAnsi="Arial" w:cs="Arial"/>
        </w:rPr>
        <w:t>Woodlands and forests</w:t>
      </w:r>
    </w:p>
    <w:p w14:paraId="4612BBCE" w14:textId="77777777" w:rsidR="008C4E35" w:rsidRPr="00A813CF" w:rsidRDefault="008C4E35">
      <w:pPr>
        <w:pStyle w:val="ListParagraph"/>
        <w:numPr>
          <w:ilvl w:val="0"/>
          <w:numId w:val="42"/>
        </w:numPr>
        <w:rPr>
          <w:rFonts w:ascii="Arial" w:hAnsi="Arial" w:cs="Arial"/>
        </w:rPr>
      </w:pPr>
      <w:r w:rsidRPr="00A813CF">
        <w:rPr>
          <w:rFonts w:ascii="Arial" w:hAnsi="Arial" w:cs="Arial"/>
        </w:rPr>
        <w:t>Rainforests</w:t>
      </w:r>
    </w:p>
    <w:p w14:paraId="2529C126" w14:textId="77777777" w:rsidR="005B6698" w:rsidRPr="00A813CF" w:rsidRDefault="005B6698" w:rsidP="00CA550C">
      <w:pPr>
        <w:rPr>
          <w:rFonts w:ascii="Arial" w:hAnsi="Arial" w:cs="Arial"/>
          <w:szCs w:val="20"/>
        </w:rPr>
      </w:pPr>
    </w:p>
    <w:p w14:paraId="7549E346" w14:textId="59429A0A" w:rsidR="0090211D" w:rsidRPr="00A813CF" w:rsidRDefault="0090211D" w:rsidP="00CA550C">
      <w:pPr>
        <w:rPr>
          <w:rFonts w:ascii="Arial" w:hAnsi="Arial" w:cs="Arial"/>
          <w:szCs w:val="20"/>
        </w:rPr>
      </w:pPr>
      <w:r w:rsidRPr="00A813CF">
        <w:rPr>
          <w:rFonts w:ascii="Arial" w:hAnsi="Arial" w:cs="Arial"/>
          <w:szCs w:val="20"/>
        </w:rPr>
        <w:t xml:space="preserve">Overall, </w:t>
      </w:r>
      <w:r w:rsidR="00CA550C" w:rsidRPr="00A813CF">
        <w:rPr>
          <w:rFonts w:ascii="Arial" w:hAnsi="Arial" w:cs="Arial"/>
          <w:szCs w:val="20"/>
        </w:rPr>
        <w:t xml:space="preserve">very few workshop participants voted on </w:t>
      </w:r>
      <w:r w:rsidRPr="00A813CF">
        <w:rPr>
          <w:rFonts w:ascii="Arial" w:hAnsi="Arial" w:cs="Arial"/>
          <w:szCs w:val="20"/>
        </w:rPr>
        <w:t>the condition of ‘</w:t>
      </w:r>
      <w:r w:rsidR="00CA550C" w:rsidRPr="00A813CF">
        <w:rPr>
          <w:rFonts w:ascii="Arial" w:hAnsi="Arial" w:cs="Arial"/>
          <w:szCs w:val="20"/>
        </w:rPr>
        <w:t>coastal ecosystems that support the Great Barrier Reef’. Woodlands and forests</w:t>
      </w:r>
      <w:r w:rsidR="009C4EC3" w:rsidRPr="00A813CF">
        <w:rPr>
          <w:rFonts w:ascii="Arial" w:hAnsi="Arial" w:cs="Arial"/>
          <w:szCs w:val="20"/>
        </w:rPr>
        <w:t>,</w:t>
      </w:r>
      <w:r w:rsidR="00CA550C" w:rsidRPr="00A813CF">
        <w:rPr>
          <w:rFonts w:ascii="Arial" w:hAnsi="Arial" w:cs="Arial"/>
          <w:szCs w:val="20"/>
        </w:rPr>
        <w:t xml:space="preserve"> and rainforests </w:t>
      </w:r>
      <w:r w:rsidR="00CA550C" w:rsidRPr="00A813CF">
        <w:rPr>
          <w:rFonts w:ascii="Arial" w:hAnsi="Arial" w:cs="Arial"/>
          <w:szCs w:val="20"/>
        </w:rPr>
        <w:lastRenderedPageBreak/>
        <w:t>were not assessed</w:t>
      </w:r>
      <w:r w:rsidR="00FC4FFC" w:rsidRPr="00A813CF">
        <w:rPr>
          <w:rFonts w:ascii="Arial" w:hAnsi="Arial" w:cs="Arial"/>
          <w:szCs w:val="20"/>
        </w:rPr>
        <w:t xml:space="preserve"> and are not represented in the aggregated result</w:t>
      </w:r>
      <w:r w:rsidR="006265D0" w:rsidRPr="00A813CF">
        <w:rPr>
          <w:rFonts w:ascii="Arial" w:hAnsi="Arial" w:cs="Arial"/>
          <w:szCs w:val="20"/>
        </w:rPr>
        <w:t xml:space="preserve"> of Good condition</w:t>
      </w:r>
      <w:r w:rsidR="00FC4FFC" w:rsidRPr="00A813CF">
        <w:rPr>
          <w:rFonts w:ascii="Arial" w:hAnsi="Arial" w:cs="Arial"/>
          <w:szCs w:val="20"/>
        </w:rPr>
        <w:t xml:space="preserve"> (Figure 16)</w:t>
      </w:r>
      <w:r w:rsidR="006265D0" w:rsidRPr="00A813CF">
        <w:rPr>
          <w:rFonts w:ascii="Arial" w:hAnsi="Arial" w:cs="Arial"/>
          <w:szCs w:val="20"/>
        </w:rPr>
        <w:t xml:space="preserve"> with a trend of </w:t>
      </w:r>
      <w:r w:rsidR="00DA7BDF" w:rsidRPr="00A813CF">
        <w:rPr>
          <w:rFonts w:ascii="Arial" w:hAnsi="Arial" w:cs="Arial"/>
          <w:szCs w:val="20"/>
        </w:rPr>
        <w:t>s</w:t>
      </w:r>
      <w:r w:rsidR="006265D0" w:rsidRPr="00A813CF">
        <w:rPr>
          <w:rFonts w:ascii="Arial" w:hAnsi="Arial" w:cs="Arial"/>
          <w:szCs w:val="20"/>
        </w:rPr>
        <w:t xml:space="preserve">table (Figure 17). </w:t>
      </w:r>
      <w:r w:rsidR="00CA550C" w:rsidRPr="00A813CF">
        <w:rPr>
          <w:rFonts w:ascii="Arial" w:hAnsi="Arial" w:cs="Arial"/>
          <w:szCs w:val="20"/>
        </w:rPr>
        <w:t xml:space="preserve"> </w:t>
      </w:r>
      <w:r w:rsidR="00FC4FFC" w:rsidRPr="00A813CF">
        <w:rPr>
          <w:rFonts w:ascii="Arial" w:hAnsi="Arial" w:cs="Arial"/>
          <w:szCs w:val="20"/>
        </w:rPr>
        <w:t>S</w:t>
      </w:r>
      <w:r w:rsidR="00CA550C" w:rsidRPr="00A813CF">
        <w:rPr>
          <w:rFonts w:ascii="Arial" w:hAnsi="Arial" w:cs="Arial"/>
          <w:szCs w:val="20"/>
        </w:rPr>
        <w:t xml:space="preserve">altmarshes (the only component to receive more than two votes) </w:t>
      </w:r>
      <w:r w:rsidRPr="00A813CF">
        <w:rPr>
          <w:rFonts w:ascii="Arial" w:hAnsi="Arial" w:cs="Arial"/>
          <w:szCs w:val="20"/>
        </w:rPr>
        <w:t xml:space="preserve">was considered to be Good </w:t>
      </w:r>
      <w:r w:rsidR="006647C3" w:rsidRPr="00A813CF">
        <w:rPr>
          <w:rFonts w:ascii="Arial" w:hAnsi="Arial" w:cs="Arial"/>
          <w:szCs w:val="20"/>
        </w:rPr>
        <w:t>condition</w:t>
      </w:r>
      <w:r w:rsidRPr="00A813CF">
        <w:rPr>
          <w:rFonts w:ascii="Arial" w:hAnsi="Arial" w:cs="Arial"/>
          <w:szCs w:val="20"/>
        </w:rPr>
        <w:t xml:space="preserve"> </w:t>
      </w:r>
      <w:r w:rsidR="009C4EC3" w:rsidRPr="00A813CF">
        <w:rPr>
          <w:rFonts w:ascii="Arial" w:hAnsi="Arial" w:cs="Arial"/>
          <w:szCs w:val="20"/>
        </w:rPr>
        <w:t>with a Stable trend</w:t>
      </w:r>
      <w:r w:rsidRPr="00A813CF">
        <w:rPr>
          <w:rFonts w:ascii="Arial" w:hAnsi="Arial" w:cs="Arial"/>
          <w:szCs w:val="20"/>
        </w:rPr>
        <w:t xml:space="preserve"> (</w:t>
      </w:r>
      <w:r w:rsidR="002F10EF" w:rsidRPr="00A813CF">
        <w:rPr>
          <w:rFonts w:ascii="Arial" w:hAnsi="Arial" w:cs="Arial"/>
          <w:szCs w:val="20"/>
        </w:rPr>
        <w:fldChar w:fldCharType="begin"/>
      </w:r>
      <w:r w:rsidR="002F10EF" w:rsidRPr="00A813CF">
        <w:rPr>
          <w:rFonts w:ascii="Arial" w:hAnsi="Arial" w:cs="Arial"/>
          <w:szCs w:val="20"/>
        </w:rPr>
        <w:instrText xml:space="preserve"> REF _Ref516857367 \h </w:instrText>
      </w:r>
      <w:r w:rsidR="00A813CF">
        <w:rPr>
          <w:rFonts w:ascii="Arial" w:hAnsi="Arial" w:cs="Arial"/>
          <w:szCs w:val="20"/>
        </w:rPr>
        <w:instrText xml:space="preserve"> \* MERGEFORMAT </w:instrText>
      </w:r>
      <w:r w:rsidR="002F10EF" w:rsidRPr="00A813CF">
        <w:rPr>
          <w:rFonts w:ascii="Arial" w:hAnsi="Arial" w:cs="Arial"/>
          <w:szCs w:val="20"/>
        </w:rPr>
      </w:r>
      <w:r w:rsidR="002F10EF" w:rsidRPr="00A813CF">
        <w:rPr>
          <w:rFonts w:ascii="Arial" w:hAnsi="Arial" w:cs="Arial"/>
          <w:szCs w:val="20"/>
        </w:rPr>
        <w:fldChar w:fldCharType="separate"/>
      </w:r>
      <w:r w:rsidR="00FE2655" w:rsidRPr="00A813CF">
        <w:rPr>
          <w:rFonts w:ascii="Arial" w:hAnsi="Arial" w:cs="Arial"/>
        </w:rPr>
        <w:t xml:space="preserve">Table </w:t>
      </w:r>
      <w:r w:rsidR="00FE2655">
        <w:rPr>
          <w:rFonts w:ascii="Arial" w:hAnsi="Arial" w:cs="Arial"/>
          <w:noProof/>
        </w:rPr>
        <w:t>4</w:t>
      </w:r>
      <w:r w:rsidR="002F10EF" w:rsidRPr="00A813CF">
        <w:rPr>
          <w:rFonts w:ascii="Arial" w:hAnsi="Arial" w:cs="Arial"/>
          <w:szCs w:val="20"/>
        </w:rPr>
        <w:fldChar w:fldCharType="end"/>
      </w:r>
      <w:r w:rsidRPr="00A813CF">
        <w:rPr>
          <w:rFonts w:ascii="Arial" w:hAnsi="Arial" w:cs="Arial"/>
          <w:szCs w:val="20"/>
        </w:rPr>
        <w:t xml:space="preserve">).  </w:t>
      </w:r>
      <w:r w:rsidR="009C4EC3" w:rsidRPr="00A813CF">
        <w:rPr>
          <w:rFonts w:ascii="Arial" w:hAnsi="Arial" w:cs="Arial"/>
          <w:szCs w:val="20"/>
        </w:rPr>
        <w:t xml:space="preserve">It is recommended that additional </w:t>
      </w:r>
      <w:r w:rsidR="00EC6E8C" w:rsidRPr="00A813CF">
        <w:rPr>
          <w:rFonts w:ascii="Arial" w:hAnsi="Arial" w:cs="Arial"/>
          <w:szCs w:val="20"/>
        </w:rPr>
        <w:t>expert</w:t>
      </w:r>
      <w:r w:rsidR="009C4EC3" w:rsidRPr="00A813CF">
        <w:rPr>
          <w:rFonts w:ascii="Arial" w:hAnsi="Arial" w:cs="Arial"/>
          <w:szCs w:val="20"/>
        </w:rPr>
        <w:t xml:space="preserve"> </w:t>
      </w:r>
      <w:r w:rsidR="006647C3" w:rsidRPr="00A813CF">
        <w:rPr>
          <w:rFonts w:ascii="Arial" w:hAnsi="Arial" w:cs="Arial"/>
          <w:szCs w:val="20"/>
        </w:rPr>
        <w:t>input be sought for this component to better inform drafting of Outlook 2019.</w:t>
      </w:r>
      <w:r w:rsidR="009C4EC3" w:rsidRPr="00A813CF">
        <w:rPr>
          <w:rFonts w:ascii="Arial" w:hAnsi="Arial" w:cs="Arial"/>
          <w:szCs w:val="20"/>
        </w:rPr>
        <w:t xml:space="preserve"> </w:t>
      </w:r>
    </w:p>
    <w:p w14:paraId="57BBA919" w14:textId="12B1CBD4" w:rsidR="008C4E35" w:rsidRPr="00A813CF" w:rsidRDefault="008C4E35" w:rsidP="00131150">
      <w:pPr>
        <w:rPr>
          <w:rFonts w:ascii="Arial" w:eastAsia="Times New Roman" w:hAnsi="Arial" w:cs="Arial"/>
          <w:color w:val="000000" w:themeColor="text1"/>
        </w:rPr>
      </w:pPr>
    </w:p>
    <w:p w14:paraId="49E534F2" w14:textId="77777777" w:rsidR="00131150" w:rsidRPr="00A813CF" w:rsidRDefault="00131150" w:rsidP="008C4E35">
      <w:pPr>
        <w:rPr>
          <w:rFonts w:ascii="Arial" w:eastAsia="Times New Roman" w:hAnsi="Arial" w:cs="Arial"/>
          <w:color w:val="000000" w:themeColor="text1"/>
        </w:rPr>
      </w:pPr>
    </w:p>
    <w:p w14:paraId="35079D87" w14:textId="4EB93695" w:rsidR="009D7186" w:rsidRPr="00A813CF" w:rsidRDefault="00E815CB" w:rsidP="0090211D">
      <w:pPr>
        <w:keepNext/>
        <w:rPr>
          <w:rFonts w:ascii="Arial" w:hAnsi="Arial" w:cs="Arial"/>
        </w:rPr>
      </w:pPr>
      <w:r w:rsidRPr="00A813CF">
        <w:rPr>
          <w:rFonts w:ascii="Arial" w:hAnsi="Arial" w:cs="Arial"/>
          <w:noProof/>
          <w:lang w:eastAsia="en-AU"/>
        </w:rPr>
        <w:drawing>
          <wp:inline distT="0" distB="0" distL="0" distR="0" wp14:anchorId="326FD170" wp14:editId="3BDA0569">
            <wp:extent cx="4499573" cy="2362955"/>
            <wp:effectExtent l="0" t="0" r="0" b="0"/>
            <wp:docPr id="40" name="Chart 40" descr="Distribution of scores and corresponding grade (as a proportion of all votes for each score between 1-10) on the condition of ‘coastal ecosystems that support the Great Barrier Reef’ combined (Saltmarshes, Freshwater wetlands, Forested floodplains, and Heath and shrublands).&#10;&#10;A coloured bar graph, using red for very poor, orange for poor, yellow for good, and green for very good. The Y axis goes from 0-25 the X axis condition grading scale from very poor (1) to very good (10) The graph indicates the following vote percentages. Very poor (1) 0%. Very poor (2) 0%. Poor (3) 11%. Poor (4) 22%. Poor (5) 0%. Good (6) 34%. Good (7) 22%. Very good (8) 11%. Very good (9) 0%&#10;" title="Figure 15"/>
            <wp:cNvGraphicFramePr/>
            <a:graphic xmlns:a="http://schemas.openxmlformats.org/drawingml/2006/main">
              <a:graphicData uri="http://schemas.openxmlformats.org/drawingml/2006/chart">
                <c:chart xmlns:c="http://schemas.openxmlformats.org/drawingml/2006/chart" xmlns:r="http://schemas.openxmlformats.org/officeDocument/2006/relationships" r:id="rId59"/>
              </a:graphicData>
            </a:graphic>
          </wp:inline>
        </w:drawing>
      </w:r>
    </w:p>
    <w:p w14:paraId="327CFD3E" w14:textId="536E2291" w:rsidR="00E07C69" w:rsidRPr="00A813CF" w:rsidRDefault="009D7186" w:rsidP="00477D2F">
      <w:pPr>
        <w:pStyle w:val="Caption"/>
        <w:rPr>
          <w:rFonts w:ascii="Arial" w:hAnsi="Arial" w:cs="Arial"/>
        </w:rPr>
      </w:pPr>
      <w:bookmarkStart w:id="54" w:name="_Ref516861892"/>
      <w:r w:rsidRPr="00A813CF">
        <w:rPr>
          <w:rFonts w:ascii="Arial" w:hAnsi="Arial" w:cs="Arial"/>
        </w:rPr>
        <w:t xml:space="preserve">Figure </w:t>
      </w:r>
      <w:r w:rsidR="00CE161F" w:rsidRPr="00A813CF">
        <w:rPr>
          <w:rFonts w:ascii="Arial" w:hAnsi="Arial" w:cs="Arial"/>
        </w:rPr>
        <w:fldChar w:fldCharType="begin"/>
      </w:r>
      <w:r w:rsidR="00CE161F" w:rsidRPr="00A813CF">
        <w:rPr>
          <w:rFonts w:ascii="Arial" w:hAnsi="Arial" w:cs="Arial"/>
        </w:rPr>
        <w:instrText xml:space="preserve"> SEQ Figure \* ARABIC </w:instrText>
      </w:r>
      <w:r w:rsidR="00CE161F" w:rsidRPr="00A813CF">
        <w:rPr>
          <w:rFonts w:ascii="Arial" w:hAnsi="Arial" w:cs="Arial"/>
        </w:rPr>
        <w:fldChar w:fldCharType="separate"/>
      </w:r>
      <w:r w:rsidR="00FE2655">
        <w:rPr>
          <w:rFonts w:ascii="Arial" w:hAnsi="Arial" w:cs="Arial"/>
          <w:noProof/>
        </w:rPr>
        <w:t>15</w:t>
      </w:r>
      <w:r w:rsidR="00CE161F" w:rsidRPr="00A813CF">
        <w:rPr>
          <w:rFonts w:ascii="Arial" w:hAnsi="Arial" w:cs="Arial"/>
          <w:noProof/>
        </w:rPr>
        <w:fldChar w:fldCharType="end"/>
      </w:r>
      <w:bookmarkEnd w:id="54"/>
      <w:r w:rsidRPr="00A813CF">
        <w:rPr>
          <w:rFonts w:ascii="Arial" w:hAnsi="Arial" w:cs="Arial"/>
        </w:rPr>
        <w:t xml:space="preserve"> </w:t>
      </w:r>
      <w:r w:rsidR="00406A7B" w:rsidRPr="00A813CF">
        <w:rPr>
          <w:rFonts w:ascii="Arial" w:hAnsi="Arial" w:cs="Arial"/>
        </w:rPr>
        <w:t>Distribution of scores and corresponding grade (as a proportion of all votes for each score between 1-10) on the condition of</w:t>
      </w:r>
      <w:r w:rsidR="00406A7B" w:rsidRPr="00A813CF" w:rsidDel="00406A7B">
        <w:rPr>
          <w:rFonts w:ascii="Arial" w:hAnsi="Arial" w:cs="Arial"/>
        </w:rPr>
        <w:t xml:space="preserve"> </w:t>
      </w:r>
      <w:r w:rsidRPr="00A813CF">
        <w:rPr>
          <w:rFonts w:ascii="Arial" w:hAnsi="Arial" w:cs="Arial"/>
        </w:rPr>
        <w:t xml:space="preserve">‘coastal ecosystems that support the Great Barrier Reef’ </w:t>
      </w:r>
      <w:r w:rsidR="00264189" w:rsidRPr="00A813CF">
        <w:rPr>
          <w:rFonts w:ascii="Arial" w:hAnsi="Arial" w:cs="Arial"/>
        </w:rPr>
        <w:t xml:space="preserve">combined </w:t>
      </w:r>
      <w:r w:rsidR="00406A7B" w:rsidRPr="00A813CF">
        <w:rPr>
          <w:rFonts w:ascii="Arial" w:hAnsi="Arial" w:cs="Arial"/>
        </w:rPr>
        <w:t>(Saltmarshes, Freshwater wetlands, Forested floodplains, and Heath and shrublands).</w:t>
      </w:r>
    </w:p>
    <w:p w14:paraId="165DF669" w14:textId="1DFFE35F" w:rsidR="006857E1" w:rsidRPr="00A813CF" w:rsidRDefault="006857E1" w:rsidP="008C4E35">
      <w:pPr>
        <w:rPr>
          <w:rFonts w:ascii="Arial" w:eastAsia="Times New Roman" w:hAnsi="Arial" w:cs="Arial"/>
          <w:color w:val="000000" w:themeColor="text1"/>
        </w:rPr>
      </w:pPr>
    </w:p>
    <w:p w14:paraId="53218E57" w14:textId="26761ABB" w:rsidR="009D7186" w:rsidRPr="00A813CF" w:rsidRDefault="009D7186" w:rsidP="0090211D">
      <w:pPr>
        <w:keepNext/>
        <w:rPr>
          <w:rFonts w:ascii="Arial" w:hAnsi="Arial" w:cs="Arial"/>
        </w:rPr>
      </w:pPr>
    </w:p>
    <w:p w14:paraId="74CE1AF1" w14:textId="77777777" w:rsidR="002F10EF" w:rsidRPr="00A813CF" w:rsidRDefault="00DB1814" w:rsidP="00477D2F">
      <w:pPr>
        <w:pStyle w:val="Caption"/>
        <w:rPr>
          <w:rFonts w:ascii="Arial" w:hAnsi="Arial" w:cs="Arial"/>
        </w:rPr>
      </w:pPr>
      <w:bookmarkStart w:id="55" w:name="_Ref516861904"/>
      <w:r w:rsidRPr="00A813CF">
        <w:rPr>
          <w:rFonts w:ascii="Arial" w:hAnsi="Arial" w:cs="Arial"/>
          <w:noProof/>
          <w:lang w:val="en-AU" w:eastAsia="en-AU"/>
        </w:rPr>
        <w:drawing>
          <wp:inline distT="0" distB="0" distL="0" distR="0" wp14:anchorId="0067CCC7" wp14:editId="5AA39472">
            <wp:extent cx="4498975" cy="2145671"/>
            <wp:effectExtent l="0" t="0" r="0" b="6985"/>
            <wp:docPr id="19" name="Chart 19" descr="Distribution of votes for each trend category (as a proportion of all votes) for ‘coastal ecosystems that support the Great Barrier Reef’ combined (Saltmarshes, Freshwater wetlands, Forested floodplains, and Heath and shrublands).&#10;&#10;A simple bar graph indicating the proportion of all votes trend since 2014. The graph indicates the following 10% votes no clear trend, 33% votes deteriorated, 57% votes stable, and 0% votes improved.&#10;" title="Figure 16"/>
            <wp:cNvGraphicFramePr/>
            <a:graphic xmlns:a="http://schemas.openxmlformats.org/drawingml/2006/main">
              <a:graphicData uri="http://schemas.openxmlformats.org/drawingml/2006/chart">
                <c:chart xmlns:c="http://schemas.openxmlformats.org/drawingml/2006/chart" xmlns:r="http://schemas.openxmlformats.org/officeDocument/2006/relationships" r:id="rId60"/>
              </a:graphicData>
            </a:graphic>
          </wp:inline>
        </w:drawing>
      </w:r>
    </w:p>
    <w:p w14:paraId="71D72F3D" w14:textId="77ACF8DB" w:rsidR="006857E1" w:rsidRPr="00A813CF" w:rsidRDefault="009D7186" w:rsidP="00477D2F">
      <w:pPr>
        <w:pStyle w:val="Caption"/>
        <w:rPr>
          <w:rFonts w:ascii="Arial" w:hAnsi="Arial" w:cs="Arial"/>
        </w:rPr>
      </w:pPr>
      <w:r w:rsidRPr="00A813CF">
        <w:rPr>
          <w:rFonts w:ascii="Arial" w:hAnsi="Arial" w:cs="Arial"/>
        </w:rPr>
        <w:t xml:space="preserve">Figure </w:t>
      </w:r>
      <w:r w:rsidR="00CE161F" w:rsidRPr="00A813CF">
        <w:rPr>
          <w:rFonts w:ascii="Arial" w:hAnsi="Arial" w:cs="Arial"/>
        </w:rPr>
        <w:fldChar w:fldCharType="begin"/>
      </w:r>
      <w:r w:rsidR="00CE161F" w:rsidRPr="00A813CF">
        <w:rPr>
          <w:rFonts w:ascii="Arial" w:hAnsi="Arial" w:cs="Arial"/>
        </w:rPr>
        <w:instrText xml:space="preserve"> SEQ Figure \* ARABIC </w:instrText>
      </w:r>
      <w:r w:rsidR="00CE161F" w:rsidRPr="00A813CF">
        <w:rPr>
          <w:rFonts w:ascii="Arial" w:hAnsi="Arial" w:cs="Arial"/>
        </w:rPr>
        <w:fldChar w:fldCharType="separate"/>
      </w:r>
      <w:r w:rsidR="00FE2655">
        <w:rPr>
          <w:rFonts w:ascii="Arial" w:hAnsi="Arial" w:cs="Arial"/>
          <w:noProof/>
        </w:rPr>
        <w:t>16</w:t>
      </w:r>
      <w:r w:rsidR="00CE161F" w:rsidRPr="00A813CF">
        <w:rPr>
          <w:rFonts w:ascii="Arial" w:hAnsi="Arial" w:cs="Arial"/>
          <w:noProof/>
        </w:rPr>
        <w:fldChar w:fldCharType="end"/>
      </w:r>
      <w:bookmarkEnd w:id="55"/>
      <w:r w:rsidRPr="00A813CF">
        <w:rPr>
          <w:rFonts w:ascii="Arial" w:hAnsi="Arial" w:cs="Arial"/>
        </w:rPr>
        <w:t xml:space="preserve"> </w:t>
      </w:r>
      <w:r w:rsidR="00406A7B" w:rsidRPr="00A813CF">
        <w:rPr>
          <w:rFonts w:ascii="Arial" w:hAnsi="Arial" w:cs="Arial"/>
        </w:rPr>
        <w:t xml:space="preserve">Distribution of votes for each trend category (as a proportion of all votes) for </w:t>
      </w:r>
      <w:r w:rsidRPr="00A813CF">
        <w:rPr>
          <w:rFonts w:ascii="Arial" w:hAnsi="Arial" w:cs="Arial"/>
        </w:rPr>
        <w:t xml:space="preserve">‘coastal ecosystems that support the Great Barrier Reef’ </w:t>
      </w:r>
      <w:r w:rsidR="00264189" w:rsidRPr="00A813CF">
        <w:rPr>
          <w:rFonts w:ascii="Arial" w:hAnsi="Arial" w:cs="Arial"/>
        </w:rPr>
        <w:t xml:space="preserve">combined </w:t>
      </w:r>
      <w:r w:rsidR="00406A7B" w:rsidRPr="00A813CF">
        <w:rPr>
          <w:rFonts w:ascii="Arial" w:hAnsi="Arial" w:cs="Arial"/>
        </w:rPr>
        <w:t>(Saltmarshes, Freshwater wetlands, Forested floodplains, and Heath and shrublands).</w:t>
      </w:r>
    </w:p>
    <w:p w14:paraId="0EC4E501" w14:textId="55BFE07A" w:rsidR="00E07C69" w:rsidRPr="00A813CF" w:rsidRDefault="00E07C69" w:rsidP="008C4E35">
      <w:pPr>
        <w:rPr>
          <w:rFonts w:ascii="Arial" w:eastAsia="Times New Roman" w:hAnsi="Arial" w:cs="Arial"/>
          <w:color w:val="000000" w:themeColor="text1"/>
        </w:rPr>
      </w:pPr>
    </w:p>
    <w:p w14:paraId="3D13908C" w14:textId="77777777" w:rsidR="00406A7B" w:rsidRPr="00A813CF" w:rsidRDefault="00406A7B" w:rsidP="008C4E35">
      <w:pPr>
        <w:rPr>
          <w:rFonts w:ascii="Arial" w:eastAsia="Times New Roman" w:hAnsi="Arial" w:cs="Arial"/>
          <w:color w:val="000000" w:themeColor="text1"/>
        </w:rPr>
      </w:pPr>
    </w:p>
    <w:p w14:paraId="55530710" w14:textId="77777777" w:rsidR="008C4E35" w:rsidRPr="00A813CF" w:rsidRDefault="008C4E35" w:rsidP="008B5376">
      <w:pPr>
        <w:pStyle w:val="Heading3"/>
        <w:rPr>
          <w:rFonts w:ascii="Arial" w:hAnsi="Arial"/>
        </w:rPr>
      </w:pPr>
      <w:bookmarkStart w:id="56" w:name="_Toc535479392"/>
      <w:r w:rsidRPr="00A813CF">
        <w:rPr>
          <w:rFonts w:ascii="Arial" w:hAnsi="Arial"/>
        </w:rPr>
        <w:t>Indigenous heritage</w:t>
      </w:r>
      <w:bookmarkEnd w:id="56"/>
    </w:p>
    <w:p w14:paraId="6178D527" w14:textId="77777777" w:rsidR="00103E83" w:rsidRPr="00A813CF" w:rsidRDefault="00103E83" w:rsidP="00103E83">
      <w:pPr>
        <w:rPr>
          <w:rFonts w:ascii="Arial" w:eastAsia="Times New Roman" w:hAnsi="Arial" w:cs="Arial"/>
          <w:color w:val="000000" w:themeColor="text1"/>
        </w:rPr>
      </w:pPr>
      <w:r w:rsidRPr="00A813CF">
        <w:rPr>
          <w:rFonts w:ascii="Arial" w:eastAsia="Times New Roman" w:hAnsi="Arial" w:cs="Arial"/>
          <w:color w:val="000000" w:themeColor="text1"/>
        </w:rPr>
        <w:t>This summary component includes:</w:t>
      </w:r>
    </w:p>
    <w:p w14:paraId="6D42C8A0" w14:textId="77777777" w:rsidR="008C4E35" w:rsidRPr="00A813CF" w:rsidRDefault="008C4E35" w:rsidP="00113D37">
      <w:pPr>
        <w:pStyle w:val="ListParagraph"/>
        <w:numPr>
          <w:ilvl w:val="0"/>
          <w:numId w:val="45"/>
        </w:numPr>
        <w:rPr>
          <w:rFonts w:ascii="Arial" w:hAnsi="Arial" w:cs="Arial"/>
        </w:rPr>
      </w:pPr>
      <w:r w:rsidRPr="00A813CF">
        <w:rPr>
          <w:rFonts w:ascii="Arial" w:hAnsi="Arial" w:cs="Arial"/>
        </w:rPr>
        <w:t>Cultural practices, observances, customs and lore</w:t>
      </w:r>
    </w:p>
    <w:p w14:paraId="36179DD5" w14:textId="77777777" w:rsidR="008C4E35" w:rsidRPr="00A813CF" w:rsidRDefault="008C4E35" w:rsidP="00166015">
      <w:pPr>
        <w:pStyle w:val="ListParagraph"/>
        <w:numPr>
          <w:ilvl w:val="0"/>
          <w:numId w:val="45"/>
        </w:numPr>
        <w:rPr>
          <w:rFonts w:ascii="Arial" w:hAnsi="Arial" w:cs="Arial"/>
        </w:rPr>
      </w:pPr>
      <w:r w:rsidRPr="00A813CF">
        <w:rPr>
          <w:rFonts w:ascii="Arial" w:hAnsi="Arial" w:cs="Arial"/>
        </w:rPr>
        <w:lastRenderedPageBreak/>
        <w:t>Sacred sites, sites of particular significance, places important for cultural tradition</w:t>
      </w:r>
    </w:p>
    <w:p w14:paraId="430ECA06" w14:textId="77777777" w:rsidR="008C4E35" w:rsidRPr="00A813CF" w:rsidRDefault="008C4E35">
      <w:pPr>
        <w:pStyle w:val="ListParagraph"/>
        <w:numPr>
          <w:ilvl w:val="0"/>
          <w:numId w:val="45"/>
        </w:numPr>
        <w:rPr>
          <w:rFonts w:ascii="Arial" w:hAnsi="Arial" w:cs="Arial"/>
        </w:rPr>
      </w:pPr>
      <w:r w:rsidRPr="00A813CF">
        <w:rPr>
          <w:rFonts w:ascii="Arial" w:hAnsi="Arial" w:cs="Arial"/>
        </w:rPr>
        <w:t>Stories, songlines, totems and language</w:t>
      </w:r>
    </w:p>
    <w:p w14:paraId="29691342" w14:textId="77777777" w:rsidR="008C4E35" w:rsidRPr="00A813CF" w:rsidRDefault="008C4E35">
      <w:pPr>
        <w:pStyle w:val="ListParagraph"/>
        <w:numPr>
          <w:ilvl w:val="0"/>
          <w:numId w:val="45"/>
        </w:numPr>
        <w:rPr>
          <w:rFonts w:ascii="Arial" w:hAnsi="Arial" w:cs="Arial"/>
        </w:rPr>
      </w:pPr>
      <w:r w:rsidRPr="00A813CF">
        <w:rPr>
          <w:rFonts w:ascii="Arial" w:hAnsi="Arial" w:cs="Arial"/>
        </w:rPr>
        <w:t>Indigenous structures, technology, tools and archaeology</w:t>
      </w:r>
    </w:p>
    <w:p w14:paraId="647757FD" w14:textId="77777777" w:rsidR="005B6698" w:rsidRPr="00A813CF" w:rsidRDefault="005B6698" w:rsidP="002D2147">
      <w:pPr>
        <w:rPr>
          <w:rFonts w:ascii="Arial" w:hAnsi="Arial" w:cs="Arial"/>
          <w:i/>
        </w:rPr>
      </w:pPr>
    </w:p>
    <w:p w14:paraId="3B6BC33E" w14:textId="70C58474" w:rsidR="00785DD8" w:rsidRPr="00A813CF" w:rsidRDefault="00785DD8" w:rsidP="002D2147">
      <w:pPr>
        <w:rPr>
          <w:rFonts w:ascii="Arial" w:hAnsi="Arial" w:cs="Arial"/>
          <w:i/>
        </w:rPr>
      </w:pPr>
      <w:r w:rsidRPr="00A813CF">
        <w:rPr>
          <w:rFonts w:ascii="Arial" w:hAnsi="Arial" w:cs="Arial"/>
          <w:i/>
        </w:rPr>
        <w:t xml:space="preserve">Please note: Because few experts were available to attend the heritage components workshop (Day 5), the Outlook team will actively seek out additional expert input to strengthen confidence in the final assessment scores for the Indigenous heritage and historic heritage components. </w:t>
      </w:r>
    </w:p>
    <w:p w14:paraId="1BD288E7" w14:textId="77777777" w:rsidR="00785DD8" w:rsidRPr="00A813CF" w:rsidRDefault="00785DD8" w:rsidP="002D2147">
      <w:pPr>
        <w:rPr>
          <w:rFonts w:ascii="Arial" w:hAnsi="Arial" w:cs="Arial"/>
          <w:szCs w:val="20"/>
        </w:rPr>
      </w:pPr>
    </w:p>
    <w:p w14:paraId="1FC83955" w14:textId="552B3DE8" w:rsidR="00103E83" w:rsidRPr="00A813CF" w:rsidRDefault="00103E83" w:rsidP="006647C3">
      <w:pPr>
        <w:rPr>
          <w:rFonts w:ascii="Arial" w:hAnsi="Arial" w:cs="Arial"/>
        </w:rPr>
      </w:pPr>
      <w:r w:rsidRPr="00A813CF">
        <w:rPr>
          <w:rFonts w:ascii="Arial" w:hAnsi="Arial" w:cs="Arial"/>
          <w:szCs w:val="20"/>
        </w:rPr>
        <w:t xml:space="preserve">Overall, the </w:t>
      </w:r>
      <w:r w:rsidR="00FC4FFC" w:rsidRPr="00A813CF">
        <w:rPr>
          <w:rFonts w:ascii="Arial" w:hAnsi="Arial" w:cs="Arial"/>
          <w:szCs w:val="20"/>
        </w:rPr>
        <w:t xml:space="preserve">aggregated </w:t>
      </w:r>
      <w:r w:rsidRPr="00A813CF">
        <w:rPr>
          <w:rFonts w:ascii="Arial" w:hAnsi="Arial" w:cs="Arial"/>
          <w:szCs w:val="20"/>
        </w:rPr>
        <w:t xml:space="preserve">condition of </w:t>
      </w:r>
      <w:r w:rsidR="00785DD8" w:rsidRPr="00A813CF">
        <w:rPr>
          <w:rFonts w:ascii="Arial" w:hAnsi="Arial" w:cs="Arial"/>
          <w:szCs w:val="20"/>
        </w:rPr>
        <w:t>‘Indigenous heritage’ components</w:t>
      </w:r>
      <w:r w:rsidRPr="00A813CF">
        <w:rPr>
          <w:rFonts w:ascii="Arial" w:hAnsi="Arial" w:cs="Arial"/>
          <w:szCs w:val="20"/>
        </w:rPr>
        <w:t xml:space="preserve"> was</w:t>
      </w:r>
      <w:r w:rsidR="00785DD8" w:rsidRPr="00A813CF">
        <w:rPr>
          <w:rFonts w:ascii="Arial" w:hAnsi="Arial" w:cs="Arial"/>
          <w:szCs w:val="20"/>
        </w:rPr>
        <w:t xml:space="preserve"> Poor</w:t>
      </w:r>
      <w:r w:rsidR="002F10EF" w:rsidRPr="00A813CF">
        <w:rPr>
          <w:rFonts w:ascii="Arial" w:hAnsi="Arial" w:cs="Arial"/>
          <w:szCs w:val="20"/>
        </w:rPr>
        <w:t xml:space="preserve"> </w:t>
      </w:r>
      <w:r w:rsidR="00785DD8" w:rsidRPr="00A813CF">
        <w:rPr>
          <w:rFonts w:ascii="Arial" w:hAnsi="Arial" w:cs="Arial"/>
          <w:szCs w:val="20"/>
        </w:rPr>
        <w:t>(</w:t>
      </w:r>
      <w:r w:rsidR="002D2147" w:rsidRPr="00A813CF">
        <w:rPr>
          <w:rFonts w:ascii="Arial" w:hAnsi="Arial" w:cs="Arial"/>
          <w:szCs w:val="20"/>
        </w:rPr>
        <w:fldChar w:fldCharType="begin"/>
      </w:r>
      <w:r w:rsidR="002D2147" w:rsidRPr="00A813CF">
        <w:rPr>
          <w:rFonts w:ascii="Arial" w:hAnsi="Arial" w:cs="Arial"/>
          <w:szCs w:val="20"/>
        </w:rPr>
        <w:instrText xml:space="preserve"> REF _Ref516944767 \h  \* MERGEFORMAT </w:instrText>
      </w:r>
      <w:r w:rsidR="002D2147" w:rsidRPr="00A813CF">
        <w:rPr>
          <w:rFonts w:ascii="Arial" w:hAnsi="Arial" w:cs="Arial"/>
          <w:szCs w:val="20"/>
        </w:rPr>
      </w:r>
      <w:r w:rsidR="002D2147" w:rsidRPr="00A813CF">
        <w:rPr>
          <w:rFonts w:ascii="Arial" w:hAnsi="Arial" w:cs="Arial"/>
          <w:szCs w:val="20"/>
        </w:rPr>
        <w:fldChar w:fldCharType="separate"/>
      </w:r>
      <w:r w:rsidR="00FE2655" w:rsidRPr="00A813CF">
        <w:rPr>
          <w:rFonts w:ascii="Arial" w:hAnsi="Arial" w:cs="Arial"/>
        </w:rPr>
        <w:t xml:space="preserve">Figure </w:t>
      </w:r>
      <w:r w:rsidR="00FE2655">
        <w:rPr>
          <w:rFonts w:ascii="Arial" w:hAnsi="Arial" w:cs="Arial"/>
          <w:noProof/>
        </w:rPr>
        <w:t>17</w:t>
      </w:r>
      <w:r w:rsidR="002D2147" w:rsidRPr="00A813CF">
        <w:rPr>
          <w:rFonts w:ascii="Arial" w:hAnsi="Arial" w:cs="Arial"/>
          <w:szCs w:val="20"/>
        </w:rPr>
        <w:fldChar w:fldCharType="end"/>
      </w:r>
      <w:r w:rsidR="00785DD8" w:rsidRPr="00A813CF">
        <w:rPr>
          <w:rFonts w:ascii="Arial" w:hAnsi="Arial" w:cs="Arial"/>
          <w:szCs w:val="20"/>
        </w:rPr>
        <w:t>)</w:t>
      </w:r>
      <w:r w:rsidR="00FC4FFC" w:rsidRPr="00A813CF">
        <w:rPr>
          <w:rFonts w:ascii="Arial" w:hAnsi="Arial" w:cs="Arial"/>
          <w:szCs w:val="20"/>
        </w:rPr>
        <w:t>. C</w:t>
      </w:r>
      <w:r w:rsidR="00785DD8" w:rsidRPr="00A813CF">
        <w:rPr>
          <w:rFonts w:ascii="Arial" w:hAnsi="Arial" w:cs="Arial"/>
        </w:rPr>
        <w:t>ultural practices, observances, customs and lore were considered to be Good</w:t>
      </w:r>
      <w:r w:rsidR="00FC4FFC" w:rsidRPr="00A813CF">
        <w:rPr>
          <w:rFonts w:ascii="Arial" w:hAnsi="Arial" w:cs="Arial"/>
        </w:rPr>
        <w:t xml:space="preserve"> (Table 4).</w:t>
      </w:r>
      <w:r w:rsidR="002F10EF" w:rsidRPr="00A813CF">
        <w:rPr>
          <w:rFonts w:ascii="Arial" w:hAnsi="Arial" w:cs="Arial"/>
        </w:rPr>
        <w:t xml:space="preserve">  </w:t>
      </w:r>
      <w:r w:rsidR="00FC4FFC" w:rsidRPr="00A813CF">
        <w:rPr>
          <w:rFonts w:ascii="Arial" w:hAnsi="Arial" w:cs="Arial"/>
        </w:rPr>
        <w:t>S</w:t>
      </w:r>
      <w:r w:rsidR="00785DD8" w:rsidRPr="00A813CF">
        <w:rPr>
          <w:rFonts w:ascii="Arial" w:hAnsi="Arial" w:cs="Arial"/>
        </w:rPr>
        <w:t>acred sites, sites of particular significance, places important for cultural tradition were considered to be Good/Poor, with both the stories, songlines, totems and language and</w:t>
      </w:r>
      <w:r w:rsidR="007E2C86" w:rsidRPr="00A813CF">
        <w:rPr>
          <w:rFonts w:ascii="Arial" w:hAnsi="Arial" w:cs="Arial"/>
        </w:rPr>
        <w:t xml:space="preserve"> the</w:t>
      </w:r>
      <w:r w:rsidR="00785DD8" w:rsidRPr="00A813CF">
        <w:rPr>
          <w:rFonts w:ascii="Arial" w:hAnsi="Arial" w:cs="Arial"/>
        </w:rPr>
        <w:t xml:space="preserve"> Indigenous structures, technology, tools and archaeology components considered to be in Poor condition.</w:t>
      </w:r>
      <w:r w:rsidR="002D2147" w:rsidRPr="00A813CF">
        <w:rPr>
          <w:rFonts w:ascii="Arial" w:hAnsi="Arial" w:cs="Arial"/>
        </w:rPr>
        <w:t xml:space="preserve"> </w:t>
      </w:r>
      <w:r w:rsidRPr="00A813CF">
        <w:rPr>
          <w:rFonts w:ascii="Arial" w:hAnsi="Arial" w:cs="Arial"/>
          <w:szCs w:val="20"/>
        </w:rPr>
        <w:t xml:space="preserve">The trend for </w:t>
      </w:r>
      <w:r w:rsidR="002D2147" w:rsidRPr="00A813CF">
        <w:rPr>
          <w:rFonts w:ascii="Arial" w:hAnsi="Arial" w:cs="Arial"/>
          <w:szCs w:val="20"/>
        </w:rPr>
        <w:t xml:space="preserve">‘Indigenous heritage’ components </w:t>
      </w:r>
      <w:r w:rsidRPr="00A813CF">
        <w:rPr>
          <w:rFonts w:ascii="Arial" w:hAnsi="Arial" w:cs="Arial"/>
          <w:szCs w:val="20"/>
        </w:rPr>
        <w:t xml:space="preserve">was considered to be deteriorated </w:t>
      </w:r>
      <w:r w:rsidR="002D2147" w:rsidRPr="00A813CF">
        <w:rPr>
          <w:rFonts w:ascii="Arial" w:hAnsi="Arial" w:cs="Arial"/>
          <w:szCs w:val="20"/>
        </w:rPr>
        <w:t>since 2014</w:t>
      </w:r>
      <w:r w:rsidR="000E0FD4" w:rsidRPr="00A813CF">
        <w:rPr>
          <w:rFonts w:ascii="Arial" w:hAnsi="Arial" w:cs="Arial"/>
          <w:szCs w:val="20"/>
        </w:rPr>
        <w:t xml:space="preserve"> (</w:t>
      </w:r>
      <w:r w:rsidR="000E0FD4" w:rsidRPr="00A813CF">
        <w:rPr>
          <w:rFonts w:ascii="Arial" w:hAnsi="Arial" w:cs="Arial"/>
          <w:szCs w:val="20"/>
        </w:rPr>
        <w:fldChar w:fldCharType="begin"/>
      </w:r>
      <w:r w:rsidR="000E0FD4" w:rsidRPr="00A813CF">
        <w:rPr>
          <w:rFonts w:ascii="Arial" w:hAnsi="Arial" w:cs="Arial"/>
          <w:szCs w:val="20"/>
        </w:rPr>
        <w:instrText xml:space="preserve"> REF _Ref516945155 \h  \* MERGEFORMAT </w:instrText>
      </w:r>
      <w:r w:rsidR="000E0FD4" w:rsidRPr="00A813CF">
        <w:rPr>
          <w:rFonts w:ascii="Arial" w:hAnsi="Arial" w:cs="Arial"/>
          <w:szCs w:val="20"/>
        </w:rPr>
      </w:r>
      <w:r w:rsidR="000E0FD4" w:rsidRPr="00A813CF">
        <w:rPr>
          <w:rFonts w:ascii="Arial" w:hAnsi="Arial" w:cs="Arial"/>
          <w:szCs w:val="20"/>
        </w:rPr>
        <w:fldChar w:fldCharType="separate"/>
      </w:r>
      <w:r w:rsidR="00FE2655" w:rsidRPr="00A813CF">
        <w:rPr>
          <w:rFonts w:ascii="Arial" w:hAnsi="Arial" w:cs="Arial"/>
        </w:rPr>
        <w:t xml:space="preserve">Figure </w:t>
      </w:r>
      <w:r w:rsidR="00FE2655">
        <w:rPr>
          <w:rFonts w:ascii="Arial" w:hAnsi="Arial" w:cs="Arial"/>
          <w:noProof/>
        </w:rPr>
        <w:t>18</w:t>
      </w:r>
      <w:r w:rsidR="000E0FD4" w:rsidRPr="00A813CF">
        <w:rPr>
          <w:rFonts w:ascii="Arial" w:hAnsi="Arial" w:cs="Arial"/>
          <w:szCs w:val="20"/>
        </w:rPr>
        <w:fldChar w:fldCharType="end"/>
      </w:r>
      <w:r w:rsidR="000E0FD4" w:rsidRPr="00A813CF">
        <w:rPr>
          <w:rFonts w:ascii="Arial" w:hAnsi="Arial" w:cs="Arial"/>
          <w:szCs w:val="20"/>
        </w:rPr>
        <w:t>)</w:t>
      </w:r>
      <w:r w:rsidR="002D2147" w:rsidRPr="00A813CF">
        <w:rPr>
          <w:rFonts w:ascii="Arial" w:hAnsi="Arial" w:cs="Arial"/>
          <w:szCs w:val="20"/>
        </w:rPr>
        <w:t>, except for c</w:t>
      </w:r>
      <w:r w:rsidR="002D2147" w:rsidRPr="00A813CF">
        <w:rPr>
          <w:rFonts w:ascii="Arial" w:hAnsi="Arial" w:cs="Arial"/>
        </w:rPr>
        <w:t xml:space="preserve">ultural practices, observances, customs and lore which had a mixed trend of Deteriorated/Stable </w:t>
      </w:r>
      <w:r w:rsidR="002D2147" w:rsidRPr="00A813CF">
        <w:rPr>
          <w:rFonts w:ascii="Arial" w:hAnsi="Arial" w:cs="Arial"/>
          <w:szCs w:val="20"/>
        </w:rPr>
        <w:t>(</w:t>
      </w:r>
      <w:r w:rsidR="002D2147" w:rsidRPr="00A813CF">
        <w:rPr>
          <w:rFonts w:ascii="Arial" w:hAnsi="Arial" w:cs="Arial"/>
          <w:szCs w:val="20"/>
        </w:rPr>
        <w:fldChar w:fldCharType="begin"/>
      </w:r>
      <w:r w:rsidR="002D2147" w:rsidRPr="00A813CF">
        <w:rPr>
          <w:rFonts w:ascii="Arial" w:hAnsi="Arial" w:cs="Arial"/>
          <w:szCs w:val="20"/>
        </w:rPr>
        <w:instrText xml:space="preserve"> REF _Ref516857367 \h  \* MERGEFORMAT </w:instrText>
      </w:r>
      <w:r w:rsidR="002D2147" w:rsidRPr="00A813CF">
        <w:rPr>
          <w:rFonts w:ascii="Arial" w:hAnsi="Arial" w:cs="Arial"/>
          <w:szCs w:val="20"/>
        </w:rPr>
      </w:r>
      <w:r w:rsidR="002D2147" w:rsidRPr="00A813CF">
        <w:rPr>
          <w:rFonts w:ascii="Arial" w:hAnsi="Arial" w:cs="Arial"/>
          <w:szCs w:val="20"/>
        </w:rPr>
        <w:fldChar w:fldCharType="separate"/>
      </w:r>
      <w:r w:rsidR="00FE2655" w:rsidRPr="00FE2655">
        <w:rPr>
          <w:rFonts w:ascii="Arial" w:hAnsi="Arial" w:cs="Arial"/>
          <w:sz w:val="20"/>
          <w:szCs w:val="20"/>
        </w:rPr>
        <w:t>Table 4</w:t>
      </w:r>
      <w:r w:rsidR="002D2147" w:rsidRPr="00A813CF">
        <w:rPr>
          <w:rFonts w:ascii="Arial" w:hAnsi="Arial" w:cs="Arial"/>
          <w:szCs w:val="20"/>
        </w:rPr>
        <w:fldChar w:fldCharType="end"/>
      </w:r>
      <w:r w:rsidR="002D2147" w:rsidRPr="00A813CF">
        <w:rPr>
          <w:rFonts w:ascii="Arial" w:hAnsi="Arial" w:cs="Arial"/>
          <w:szCs w:val="20"/>
        </w:rPr>
        <w:t>)</w:t>
      </w:r>
      <w:r w:rsidRPr="00A813CF">
        <w:rPr>
          <w:rFonts w:ascii="Arial" w:hAnsi="Arial" w:cs="Arial"/>
          <w:szCs w:val="20"/>
        </w:rPr>
        <w:t xml:space="preserve">.  None of the assessed </w:t>
      </w:r>
      <w:r w:rsidR="002D2147" w:rsidRPr="00A813CF">
        <w:rPr>
          <w:rFonts w:ascii="Arial" w:hAnsi="Arial" w:cs="Arial"/>
          <w:szCs w:val="20"/>
        </w:rPr>
        <w:t>‘Indigenous heritage’ components</w:t>
      </w:r>
      <w:r w:rsidRPr="00A813CF">
        <w:rPr>
          <w:rFonts w:ascii="Arial" w:hAnsi="Arial" w:cs="Arial"/>
          <w:szCs w:val="20"/>
        </w:rPr>
        <w:t xml:space="preserve"> were considered to be </w:t>
      </w:r>
      <w:r w:rsidR="00416F34" w:rsidRPr="00A813CF">
        <w:rPr>
          <w:rFonts w:ascii="Arial" w:hAnsi="Arial" w:cs="Arial"/>
          <w:szCs w:val="20"/>
        </w:rPr>
        <w:t>improved</w:t>
      </w:r>
      <w:r w:rsidRPr="00A813CF">
        <w:rPr>
          <w:rFonts w:ascii="Arial" w:hAnsi="Arial" w:cs="Arial"/>
          <w:szCs w:val="20"/>
        </w:rPr>
        <w:t xml:space="preserve">. The judgements of the experts at the workshop about </w:t>
      </w:r>
      <w:r w:rsidR="002D2147" w:rsidRPr="00A813CF">
        <w:rPr>
          <w:rFonts w:ascii="Arial" w:hAnsi="Arial" w:cs="Arial"/>
          <w:szCs w:val="20"/>
        </w:rPr>
        <w:t xml:space="preserve">‘Indigenous heritage’ components </w:t>
      </w:r>
      <w:r w:rsidRPr="00A813CF">
        <w:rPr>
          <w:rFonts w:ascii="Arial" w:hAnsi="Arial" w:cs="Arial"/>
          <w:szCs w:val="20"/>
        </w:rPr>
        <w:t xml:space="preserve">were assigned with a medium level of confidence. This infers that the experts collectively considered that a true estimate of both condition and trend for </w:t>
      </w:r>
      <w:r w:rsidR="00FC4FFC" w:rsidRPr="00A813CF">
        <w:rPr>
          <w:rFonts w:ascii="Arial" w:hAnsi="Arial" w:cs="Arial"/>
          <w:szCs w:val="20"/>
        </w:rPr>
        <w:t>each of the</w:t>
      </w:r>
      <w:r w:rsidRPr="00A813CF">
        <w:rPr>
          <w:rFonts w:ascii="Arial" w:hAnsi="Arial" w:cs="Arial"/>
          <w:szCs w:val="20"/>
        </w:rPr>
        <w:t xml:space="preserve"> components assessed would be within the bounds of two grades. </w:t>
      </w:r>
    </w:p>
    <w:p w14:paraId="770270CA" w14:textId="4E96C3EF" w:rsidR="00AB55B7" w:rsidRPr="00A813CF" w:rsidRDefault="00AB55B7" w:rsidP="006647C3">
      <w:pPr>
        <w:rPr>
          <w:rFonts w:ascii="Arial" w:hAnsi="Arial" w:cs="Arial"/>
          <w:szCs w:val="20"/>
        </w:rPr>
      </w:pPr>
    </w:p>
    <w:p w14:paraId="08E77D65" w14:textId="77777777" w:rsidR="00C44420" w:rsidRPr="00A813CF" w:rsidRDefault="00C44420" w:rsidP="006647C3">
      <w:pPr>
        <w:rPr>
          <w:rFonts w:ascii="Arial" w:hAnsi="Arial" w:cs="Arial"/>
          <w:szCs w:val="20"/>
        </w:rPr>
      </w:pPr>
    </w:p>
    <w:p w14:paraId="734E2E77" w14:textId="74977599" w:rsidR="006647C3" w:rsidRPr="00A813CF" w:rsidRDefault="00CF7067" w:rsidP="006647C3">
      <w:pPr>
        <w:keepNext/>
        <w:rPr>
          <w:rFonts w:ascii="Arial" w:hAnsi="Arial" w:cs="Arial"/>
        </w:rPr>
      </w:pPr>
      <w:r w:rsidRPr="00A813CF">
        <w:rPr>
          <w:rFonts w:ascii="Arial" w:hAnsi="Arial" w:cs="Arial"/>
          <w:noProof/>
          <w:lang w:eastAsia="en-AU"/>
        </w:rPr>
        <w:drawing>
          <wp:inline distT="0" distB="0" distL="0" distR="0" wp14:anchorId="7F230EF9" wp14:editId="02206C4C">
            <wp:extent cx="4427145" cy="2263366"/>
            <wp:effectExtent l="0" t="0" r="0" b="3810"/>
            <wp:docPr id="21" name="Chart 21" descr="Distribution of scores and corresponding grade (as a proportion of all votes for each score between 1-10) on the condition of ‘Indigenous heritage’ combined (Cultural practices, observances, customs and lore; Sacred sites, sites of particular significance, places important for cultural tradition; Stories, songlines, totems and language; and Indigenous structures, technology, tools and archaeology).&#10;&#10;A coloured bar graph, using red for very poor, orange for poor, yellow for good, and green for very good. The Y axis goes from 0-25 the X axis condition grading scale from very poor (1) to very good (10) The graph indicates the following vote percentages. Very poor (1) 0%. Very poor (2) 62%. Poor (3) 26%. Poor (4) 12%. Poor (5) 0%. Good (6) 0%. Good (7) 0%. Very good (8) 0%. Very good (9) 0%&#10;" title="Figure 17"/>
            <wp:cNvGraphicFramePr/>
            <a:graphic xmlns:a="http://schemas.openxmlformats.org/drawingml/2006/main">
              <a:graphicData uri="http://schemas.openxmlformats.org/drawingml/2006/chart">
                <c:chart xmlns:c="http://schemas.openxmlformats.org/drawingml/2006/chart" xmlns:r="http://schemas.openxmlformats.org/officeDocument/2006/relationships" r:id="rId61"/>
              </a:graphicData>
            </a:graphic>
          </wp:inline>
        </w:drawing>
      </w:r>
    </w:p>
    <w:p w14:paraId="369F5774" w14:textId="3313CA48" w:rsidR="006647C3" w:rsidRPr="00A813CF" w:rsidRDefault="006647C3" w:rsidP="00477D2F">
      <w:pPr>
        <w:pStyle w:val="Caption"/>
        <w:rPr>
          <w:rFonts w:ascii="Arial" w:hAnsi="Arial" w:cs="Arial"/>
        </w:rPr>
      </w:pPr>
      <w:bookmarkStart w:id="57" w:name="_Ref516944767"/>
      <w:r w:rsidRPr="00A813CF">
        <w:rPr>
          <w:rFonts w:ascii="Arial" w:hAnsi="Arial" w:cs="Arial"/>
        </w:rPr>
        <w:t xml:space="preserve">Figure </w:t>
      </w:r>
      <w:r w:rsidR="00CE161F" w:rsidRPr="00A813CF">
        <w:rPr>
          <w:rFonts w:ascii="Arial" w:hAnsi="Arial" w:cs="Arial"/>
        </w:rPr>
        <w:fldChar w:fldCharType="begin"/>
      </w:r>
      <w:r w:rsidR="00CE161F" w:rsidRPr="00A813CF">
        <w:rPr>
          <w:rFonts w:ascii="Arial" w:hAnsi="Arial" w:cs="Arial"/>
        </w:rPr>
        <w:instrText xml:space="preserve"> SEQ Figure \* ARABIC </w:instrText>
      </w:r>
      <w:r w:rsidR="00CE161F" w:rsidRPr="00A813CF">
        <w:rPr>
          <w:rFonts w:ascii="Arial" w:hAnsi="Arial" w:cs="Arial"/>
        </w:rPr>
        <w:fldChar w:fldCharType="separate"/>
      </w:r>
      <w:r w:rsidR="00FE2655">
        <w:rPr>
          <w:rFonts w:ascii="Arial" w:hAnsi="Arial" w:cs="Arial"/>
          <w:noProof/>
        </w:rPr>
        <w:t>17</w:t>
      </w:r>
      <w:r w:rsidR="00CE161F" w:rsidRPr="00A813CF">
        <w:rPr>
          <w:rFonts w:ascii="Arial" w:hAnsi="Arial" w:cs="Arial"/>
          <w:noProof/>
        </w:rPr>
        <w:fldChar w:fldCharType="end"/>
      </w:r>
      <w:bookmarkEnd w:id="57"/>
      <w:r w:rsidRPr="00A813CF">
        <w:rPr>
          <w:rFonts w:ascii="Arial" w:hAnsi="Arial" w:cs="Arial"/>
        </w:rPr>
        <w:t xml:space="preserve"> </w:t>
      </w:r>
      <w:r w:rsidR="00C44420" w:rsidRPr="00A813CF">
        <w:rPr>
          <w:rFonts w:ascii="Arial" w:hAnsi="Arial" w:cs="Arial"/>
        </w:rPr>
        <w:t>Distribution of scores and corresponding grade (as a proportion of all votes for each score between 1-10) on the condition of</w:t>
      </w:r>
      <w:r w:rsidR="00C44420" w:rsidRPr="00A813CF" w:rsidDel="00C44420">
        <w:rPr>
          <w:rFonts w:ascii="Arial" w:hAnsi="Arial" w:cs="Arial"/>
        </w:rPr>
        <w:t xml:space="preserve"> </w:t>
      </w:r>
      <w:r w:rsidRPr="00A813CF">
        <w:rPr>
          <w:rFonts w:ascii="Arial" w:hAnsi="Arial" w:cs="Arial"/>
        </w:rPr>
        <w:t xml:space="preserve">‘Indigenous heritage’ </w:t>
      </w:r>
      <w:r w:rsidR="00264189" w:rsidRPr="00A813CF">
        <w:rPr>
          <w:rFonts w:ascii="Arial" w:hAnsi="Arial" w:cs="Arial"/>
        </w:rPr>
        <w:t xml:space="preserve">combined </w:t>
      </w:r>
      <w:r w:rsidR="00C44420" w:rsidRPr="00A813CF">
        <w:rPr>
          <w:rFonts w:ascii="Arial" w:hAnsi="Arial" w:cs="Arial"/>
        </w:rPr>
        <w:t>(Cultural practices, observances, customs and lore; Sacred sites, sites of particular significance, places important for cultural tradition; Stories, songlines, totems and language; and Indigenous structures, technology, tools and archaeology).</w:t>
      </w:r>
    </w:p>
    <w:p w14:paraId="4FBB9DFF" w14:textId="4EB39A30" w:rsidR="006647C3" w:rsidRPr="00A813CF" w:rsidRDefault="006647C3" w:rsidP="002F10EF">
      <w:pPr>
        <w:rPr>
          <w:rFonts w:ascii="Arial" w:hAnsi="Arial" w:cs="Arial"/>
        </w:rPr>
      </w:pPr>
    </w:p>
    <w:p w14:paraId="5B2F06DE" w14:textId="77777777" w:rsidR="00264189" w:rsidRPr="00A813CF" w:rsidRDefault="00264189" w:rsidP="002F10EF">
      <w:pPr>
        <w:rPr>
          <w:rFonts w:ascii="Arial" w:hAnsi="Arial" w:cs="Arial"/>
        </w:rPr>
      </w:pPr>
    </w:p>
    <w:p w14:paraId="5B4C100D" w14:textId="0902536E" w:rsidR="00CF7067" w:rsidRPr="00A813CF" w:rsidRDefault="00CF7067" w:rsidP="006647C3">
      <w:pPr>
        <w:keepNext/>
        <w:rPr>
          <w:rFonts w:ascii="Arial" w:hAnsi="Arial" w:cs="Arial"/>
        </w:rPr>
      </w:pPr>
      <w:r w:rsidRPr="00A813CF">
        <w:rPr>
          <w:rFonts w:ascii="Arial" w:hAnsi="Arial" w:cs="Arial"/>
          <w:noProof/>
          <w:lang w:eastAsia="en-AU"/>
        </w:rPr>
        <w:lastRenderedPageBreak/>
        <w:drawing>
          <wp:inline distT="0" distB="0" distL="0" distR="0" wp14:anchorId="39476426" wp14:editId="05527D20">
            <wp:extent cx="4608214" cy="2163778"/>
            <wp:effectExtent l="0" t="0" r="1905" b="8255"/>
            <wp:docPr id="26" name="Chart 26" descr="Distribution of votes for each trend category (as a proportion of all votes) for ‘Indigenous heritage’ combined (Cultural practices, observances, customs and lore; Sacred sites, sites of particular significance, places important for cultural tradition; Stories, songlines, totems and language; and Indigenous structures, technology, tools and archaeology).&#10;&#10;A simple bar graph indicating the proportion of all votes trend since 2014. The graph indicates the following 0% votes no clear trend, 78% votes deteriorated, 22% votes stable, and 0% votes improved.&#10;&#10;" title="Figure 18"/>
            <wp:cNvGraphicFramePr/>
            <a:graphic xmlns:a="http://schemas.openxmlformats.org/drawingml/2006/main">
              <a:graphicData uri="http://schemas.openxmlformats.org/drawingml/2006/chart">
                <c:chart xmlns:c="http://schemas.openxmlformats.org/drawingml/2006/chart" xmlns:r="http://schemas.openxmlformats.org/officeDocument/2006/relationships" r:id="rId62"/>
              </a:graphicData>
            </a:graphic>
          </wp:inline>
        </w:drawing>
      </w:r>
    </w:p>
    <w:p w14:paraId="38372D33" w14:textId="213C9849" w:rsidR="00AB55B7" w:rsidRPr="00A813CF" w:rsidRDefault="006647C3" w:rsidP="00477D2F">
      <w:pPr>
        <w:pStyle w:val="Caption"/>
        <w:rPr>
          <w:rFonts w:ascii="Arial" w:hAnsi="Arial" w:cs="Arial"/>
        </w:rPr>
      </w:pPr>
      <w:bookmarkStart w:id="58" w:name="_Ref516945155"/>
      <w:r w:rsidRPr="00A813CF">
        <w:rPr>
          <w:rFonts w:ascii="Arial" w:hAnsi="Arial" w:cs="Arial"/>
        </w:rPr>
        <w:t xml:space="preserve">Figure </w:t>
      </w:r>
      <w:r w:rsidR="00CE161F" w:rsidRPr="00A813CF">
        <w:rPr>
          <w:rFonts w:ascii="Arial" w:hAnsi="Arial" w:cs="Arial"/>
        </w:rPr>
        <w:fldChar w:fldCharType="begin"/>
      </w:r>
      <w:r w:rsidR="00CE161F" w:rsidRPr="00A813CF">
        <w:rPr>
          <w:rFonts w:ascii="Arial" w:hAnsi="Arial" w:cs="Arial"/>
        </w:rPr>
        <w:instrText xml:space="preserve"> SEQ Figure \* ARABIC </w:instrText>
      </w:r>
      <w:r w:rsidR="00CE161F" w:rsidRPr="00A813CF">
        <w:rPr>
          <w:rFonts w:ascii="Arial" w:hAnsi="Arial" w:cs="Arial"/>
        </w:rPr>
        <w:fldChar w:fldCharType="separate"/>
      </w:r>
      <w:r w:rsidR="00FE2655">
        <w:rPr>
          <w:rFonts w:ascii="Arial" w:hAnsi="Arial" w:cs="Arial"/>
          <w:noProof/>
        </w:rPr>
        <w:t>18</w:t>
      </w:r>
      <w:r w:rsidR="00CE161F" w:rsidRPr="00A813CF">
        <w:rPr>
          <w:rFonts w:ascii="Arial" w:hAnsi="Arial" w:cs="Arial"/>
          <w:noProof/>
        </w:rPr>
        <w:fldChar w:fldCharType="end"/>
      </w:r>
      <w:bookmarkEnd w:id="58"/>
      <w:r w:rsidRPr="00A813CF">
        <w:rPr>
          <w:rFonts w:ascii="Arial" w:hAnsi="Arial" w:cs="Arial"/>
        </w:rPr>
        <w:t xml:space="preserve"> </w:t>
      </w:r>
      <w:r w:rsidR="00264189" w:rsidRPr="00A813CF">
        <w:rPr>
          <w:rFonts w:ascii="Arial" w:hAnsi="Arial" w:cs="Arial"/>
        </w:rPr>
        <w:t xml:space="preserve">Distribution of votes for each trend category (as a proportion of all votes) for </w:t>
      </w:r>
      <w:r w:rsidRPr="00A813CF">
        <w:rPr>
          <w:rFonts w:ascii="Arial" w:hAnsi="Arial" w:cs="Arial"/>
        </w:rPr>
        <w:t xml:space="preserve">‘Indigenous heritage’ </w:t>
      </w:r>
      <w:r w:rsidR="00264189" w:rsidRPr="00A813CF">
        <w:rPr>
          <w:rFonts w:ascii="Arial" w:hAnsi="Arial" w:cs="Arial"/>
        </w:rPr>
        <w:t>combined (Cultural practices, observances, customs and lore; Sacred sites, sites of particular significance, places important for cultural tradition; Stories, songlines, totems and language; and Indigenous structures, technology, tools and archaeology).</w:t>
      </w:r>
    </w:p>
    <w:p w14:paraId="16097758" w14:textId="77777777" w:rsidR="008C4E35" w:rsidRPr="00A813CF" w:rsidRDefault="008C4E35" w:rsidP="008B5376">
      <w:pPr>
        <w:pStyle w:val="Heading3"/>
        <w:rPr>
          <w:rFonts w:ascii="Arial" w:hAnsi="Arial"/>
        </w:rPr>
      </w:pPr>
      <w:bookmarkStart w:id="59" w:name="_Toc535479393"/>
      <w:r w:rsidRPr="00A813CF">
        <w:rPr>
          <w:rFonts w:ascii="Arial" w:hAnsi="Arial"/>
        </w:rPr>
        <w:t>Historic heritage</w:t>
      </w:r>
      <w:bookmarkEnd w:id="59"/>
    </w:p>
    <w:p w14:paraId="0FFF62B1" w14:textId="77777777" w:rsidR="00103E83" w:rsidRPr="00A813CF" w:rsidRDefault="00103E83" w:rsidP="00103E83">
      <w:pPr>
        <w:rPr>
          <w:rFonts w:ascii="Arial" w:eastAsia="Times New Roman" w:hAnsi="Arial" w:cs="Arial"/>
          <w:color w:val="000000" w:themeColor="text1"/>
        </w:rPr>
      </w:pPr>
      <w:r w:rsidRPr="00A813CF">
        <w:rPr>
          <w:rFonts w:ascii="Arial" w:eastAsia="Times New Roman" w:hAnsi="Arial" w:cs="Arial"/>
          <w:color w:val="000000" w:themeColor="text1"/>
        </w:rPr>
        <w:t>This summary component includes:</w:t>
      </w:r>
    </w:p>
    <w:p w14:paraId="043415C2" w14:textId="77777777" w:rsidR="008C4E35" w:rsidRPr="00A813CF" w:rsidRDefault="008C4E35" w:rsidP="00113D37">
      <w:pPr>
        <w:pStyle w:val="ListParagraph"/>
        <w:numPr>
          <w:ilvl w:val="0"/>
          <w:numId w:val="44"/>
        </w:numPr>
        <w:rPr>
          <w:rFonts w:ascii="Arial" w:hAnsi="Arial" w:cs="Arial"/>
        </w:rPr>
      </w:pPr>
      <w:r w:rsidRPr="00A813CF">
        <w:rPr>
          <w:rFonts w:ascii="Arial" w:hAnsi="Arial" w:cs="Arial"/>
        </w:rPr>
        <w:t>Historic voyages and shipwrecks</w:t>
      </w:r>
    </w:p>
    <w:p w14:paraId="5D335C16" w14:textId="77777777" w:rsidR="008C4E35" w:rsidRPr="00A813CF" w:rsidRDefault="008C4E35" w:rsidP="00166015">
      <w:pPr>
        <w:pStyle w:val="ListParagraph"/>
        <w:numPr>
          <w:ilvl w:val="0"/>
          <w:numId w:val="44"/>
        </w:numPr>
        <w:rPr>
          <w:rFonts w:ascii="Arial" w:hAnsi="Arial" w:cs="Arial"/>
        </w:rPr>
      </w:pPr>
      <w:r w:rsidRPr="00A813CF">
        <w:rPr>
          <w:rFonts w:ascii="Arial" w:hAnsi="Arial" w:cs="Arial"/>
        </w:rPr>
        <w:t>Historic lightstations</w:t>
      </w:r>
    </w:p>
    <w:p w14:paraId="1660A311" w14:textId="77777777" w:rsidR="008C4E35" w:rsidRPr="00A813CF" w:rsidRDefault="008C4E35">
      <w:pPr>
        <w:pStyle w:val="ListParagraph"/>
        <w:numPr>
          <w:ilvl w:val="0"/>
          <w:numId w:val="44"/>
        </w:numPr>
        <w:rPr>
          <w:rFonts w:ascii="Arial" w:hAnsi="Arial" w:cs="Arial"/>
        </w:rPr>
      </w:pPr>
      <w:r w:rsidRPr="00A813CF">
        <w:rPr>
          <w:rFonts w:ascii="Arial" w:hAnsi="Arial" w:cs="Arial"/>
        </w:rPr>
        <w:t>World War II features and sites</w:t>
      </w:r>
    </w:p>
    <w:p w14:paraId="145C8C4F" w14:textId="77777777" w:rsidR="008C4E35" w:rsidRPr="00A813CF" w:rsidRDefault="008C4E35">
      <w:pPr>
        <w:pStyle w:val="ListParagraph"/>
        <w:numPr>
          <w:ilvl w:val="0"/>
          <w:numId w:val="44"/>
        </w:numPr>
        <w:rPr>
          <w:rFonts w:ascii="Arial" w:hAnsi="Arial" w:cs="Arial"/>
        </w:rPr>
      </w:pPr>
      <w:r w:rsidRPr="00A813CF">
        <w:rPr>
          <w:rFonts w:ascii="Arial" w:hAnsi="Arial" w:cs="Arial"/>
        </w:rPr>
        <w:t>Other places of historic significance</w:t>
      </w:r>
    </w:p>
    <w:p w14:paraId="0115A3E7" w14:textId="77777777" w:rsidR="002F5010" w:rsidRPr="00A813CF" w:rsidRDefault="002F5010" w:rsidP="006647C3">
      <w:pPr>
        <w:rPr>
          <w:rFonts w:ascii="Arial" w:hAnsi="Arial" w:cs="Arial"/>
          <w:i/>
        </w:rPr>
      </w:pPr>
    </w:p>
    <w:p w14:paraId="4A973A52" w14:textId="321C41D0" w:rsidR="00785DD8" w:rsidRPr="00A813CF" w:rsidRDefault="00785DD8" w:rsidP="006647C3">
      <w:pPr>
        <w:rPr>
          <w:rFonts w:ascii="Arial" w:hAnsi="Arial" w:cs="Arial"/>
          <w:i/>
        </w:rPr>
      </w:pPr>
      <w:r w:rsidRPr="00A813CF">
        <w:rPr>
          <w:rFonts w:ascii="Arial" w:hAnsi="Arial" w:cs="Arial"/>
          <w:i/>
        </w:rPr>
        <w:t xml:space="preserve">Please note: Because few experts were available to attend the heritage components workshop (Day 5), the Outlook team will actively seek out additional expert input to strengthen confidence in the final assessment scores for the Indigenous heritage and historic heritage components. </w:t>
      </w:r>
    </w:p>
    <w:p w14:paraId="540CC2B2" w14:textId="40CD066F" w:rsidR="00025EDC" w:rsidRPr="00A813CF" w:rsidRDefault="00025EDC" w:rsidP="00025EDC">
      <w:pPr>
        <w:rPr>
          <w:rFonts w:ascii="Arial" w:hAnsi="Arial" w:cs="Arial"/>
          <w:sz w:val="20"/>
          <w:szCs w:val="20"/>
        </w:rPr>
      </w:pPr>
    </w:p>
    <w:p w14:paraId="55146C30" w14:textId="72FBBA21" w:rsidR="00264189" w:rsidRPr="00A813CF" w:rsidRDefault="002D2147" w:rsidP="002D2147">
      <w:pPr>
        <w:rPr>
          <w:rFonts w:ascii="Arial" w:hAnsi="Arial" w:cs="Arial"/>
        </w:rPr>
      </w:pPr>
      <w:r w:rsidRPr="00A813CF">
        <w:rPr>
          <w:rFonts w:ascii="Arial" w:hAnsi="Arial" w:cs="Arial"/>
          <w:szCs w:val="20"/>
        </w:rPr>
        <w:t xml:space="preserve">The </w:t>
      </w:r>
      <w:r w:rsidR="00FC4FFC" w:rsidRPr="00A813CF">
        <w:rPr>
          <w:rFonts w:ascii="Arial" w:hAnsi="Arial" w:cs="Arial"/>
          <w:szCs w:val="20"/>
        </w:rPr>
        <w:t xml:space="preserve">aggregated </w:t>
      </w:r>
      <w:r w:rsidRPr="00A813CF">
        <w:rPr>
          <w:rFonts w:ascii="Arial" w:hAnsi="Arial" w:cs="Arial"/>
          <w:szCs w:val="20"/>
        </w:rPr>
        <w:t>condition</w:t>
      </w:r>
      <w:r w:rsidR="008E1E2F" w:rsidRPr="00A813CF">
        <w:rPr>
          <w:rFonts w:ascii="Arial" w:hAnsi="Arial" w:cs="Arial"/>
          <w:szCs w:val="20"/>
        </w:rPr>
        <w:t xml:space="preserve"> and trend</w:t>
      </w:r>
      <w:r w:rsidRPr="00A813CF">
        <w:rPr>
          <w:rFonts w:ascii="Arial" w:hAnsi="Arial" w:cs="Arial"/>
          <w:szCs w:val="20"/>
        </w:rPr>
        <w:t xml:space="preserve"> of ‘historic heritage’ components was Good </w:t>
      </w:r>
      <w:r w:rsidR="008E1E2F" w:rsidRPr="00A813CF">
        <w:rPr>
          <w:rFonts w:ascii="Arial" w:hAnsi="Arial" w:cs="Arial"/>
          <w:szCs w:val="20"/>
        </w:rPr>
        <w:t xml:space="preserve">and deteriorated </w:t>
      </w:r>
      <w:r w:rsidRPr="00A813CF">
        <w:rPr>
          <w:rFonts w:ascii="Arial" w:hAnsi="Arial" w:cs="Arial"/>
          <w:szCs w:val="20"/>
        </w:rPr>
        <w:t>(</w:t>
      </w:r>
      <w:r w:rsidRPr="00A813CF">
        <w:rPr>
          <w:rFonts w:ascii="Arial" w:hAnsi="Arial" w:cs="Arial"/>
          <w:szCs w:val="20"/>
        </w:rPr>
        <w:fldChar w:fldCharType="begin"/>
      </w:r>
      <w:r w:rsidRPr="00A813CF">
        <w:rPr>
          <w:rFonts w:ascii="Arial" w:hAnsi="Arial" w:cs="Arial"/>
          <w:szCs w:val="20"/>
        </w:rPr>
        <w:instrText xml:space="preserve"> REF _Ref516945677 \h </w:instrText>
      </w:r>
      <w:r w:rsidR="00A813CF">
        <w:rPr>
          <w:rFonts w:ascii="Arial" w:hAnsi="Arial" w:cs="Arial"/>
          <w:szCs w:val="20"/>
        </w:rPr>
        <w:instrText xml:space="preserve"> \* MERGEFORMAT </w:instrText>
      </w:r>
      <w:r w:rsidRPr="00A813CF">
        <w:rPr>
          <w:rFonts w:ascii="Arial" w:hAnsi="Arial" w:cs="Arial"/>
          <w:szCs w:val="20"/>
        </w:rPr>
      </w:r>
      <w:r w:rsidRPr="00A813CF">
        <w:rPr>
          <w:rFonts w:ascii="Arial" w:hAnsi="Arial" w:cs="Arial"/>
          <w:szCs w:val="20"/>
        </w:rPr>
        <w:fldChar w:fldCharType="separate"/>
      </w:r>
      <w:r w:rsidR="00FE2655" w:rsidRPr="00A813CF">
        <w:rPr>
          <w:rFonts w:ascii="Arial" w:hAnsi="Arial" w:cs="Arial"/>
        </w:rPr>
        <w:t xml:space="preserve">Figure </w:t>
      </w:r>
      <w:r w:rsidR="00FE2655">
        <w:rPr>
          <w:rFonts w:ascii="Arial" w:hAnsi="Arial" w:cs="Arial"/>
          <w:noProof/>
        </w:rPr>
        <w:t>19</w:t>
      </w:r>
      <w:r w:rsidRPr="00A813CF">
        <w:rPr>
          <w:rFonts w:ascii="Arial" w:hAnsi="Arial" w:cs="Arial"/>
          <w:szCs w:val="20"/>
        </w:rPr>
        <w:fldChar w:fldCharType="end"/>
      </w:r>
      <w:r w:rsidR="008E1E2F" w:rsidRPr="00A813CF">
        <w:rPr>
          <w:rFonts w:ascii="Arial" w:hAnsi="Arial" w:cs="Arial"/>
          <w:szCs w:val="20"/>
        </w:rPr>
        <w:t xml:space="preserve"> and 21</w:t>
      </w:r>
      <w:r w:rsidRPr="00A813CF">
        <w:rPr>
          <w:rFonts w:ascii="Arial" w:hAnsi="Arial" w:cs="Arial"/>
          <w:szCs w:val="20"/>
        </w:rPr>
        <w:t xml:space="preserve">).  </w:t>
      </w:r>
      <w:r w:rsidR="008E1E2F" w:rsidRPr="00A813CF">
        <w:rPr>
          <w:rFonts w:ascii="Arial" w:hAnsi="Arial" w:cs="Arial"/>
        </w:rPr>
        <w:t>H</w:t>
      </w:r>
      <w:r w:rsidRPr="00A813CF">
        <w:rPr>
          <w:rFonts w:ascii="Arial" w:hAnsi="Arial" w:cs="Arial"/>
        </w:rPr>
        <w:t>istoric lightstations were considered to be Very Good</w:t>
      </w:r>
      <w:r w:rsidR="008E1E2F" w:rsidRPr="00A813CF">
        <w:rPr>
          <w:rFonts w:ascii="Arial" w:hAnsi="Arial" w:cs="Arial"/>
        </w:rPr>
        <w:t xml:space="preserve"> condition</w:t>
      </w:r>
      <w:r w:rsidRPr="00A813CF">
        <w:rPr>
          <w:rFonts w:ascii="Arial" w:hAnsi="Arial" w:cs="Arial"/>
        </w:rPr>
        <w:t xml:space="preserve">, World War II features and sites were considered to be Good, </w:t>
      </w:r>
      <w:r w:rsidR="008E1E2F" w:rsidRPr="00A813CF">
        <w:rPr>
          <w:rFonts w:ascii="Arial" w:hAnsi="Arial" w:cs="Arial"/>
        </w:rPr>
        <w:t>and</w:t>
      </w:r>
      <w:r w:rsidRPr="00A813CF">
        <w:rPr>
          <w:rFonts w:ascii="Arial" w:hAnsi="Arial" w:cs="Arial"/>
        </w:rPr>
        <w:t xml:space="preserve"> both Historic voyages and shipwrecks and other places of historic significance </w:t>
      </w:r>
      <w:r w:rsidR="008E1E2F" w:rsidRPr="00A813CF">
        <w:rPr>
          <w:rFonts w:ascii="Arial" w:hAnsi="Arial" w:cs="Arial"/>
        </w:rPr>
        <w:t xml:space="preserve">were </w:t>
      </w:r>
      <w:r w:rsidRPr="00A813CF">
        <w:rPr>
          <w:rFonts w:ascii="Arial" w:hAnsi="Arial" w:cs="Arial"/>
        </w:rPr>
        <w:t>considered to be in Poor condition</w:t>
      </w:r>
      <w:r w:rsidR="00DF4E52" w:rsidRPr="00A813CF">
        <w:rPr>
          <w:rFonts w:ascii="Arial" w:hAnsi="Arial" w:cs="Arial"/>
        </w:rPr>
        <w:t xml:space="preserve"> (Table 4)</w:t>
      </w:r>
      <w:r w:rsidRPr="00A813CF">
        <w:rPr>
          <w:rFonts w:ascii="Arial" w:hAnsi="Arial" w:cs="Arial"/>
        </w:rPr>
        <w:t xml:space="preserve">. </w:t>
      </w:r>
      <w:r w:rsidRPr="00A813CF">
        <w:rPr>
          <w:rFonts w:ascii="Arial" w:hAnsi="Arial" w:cs="Arial"/>
          <w:szCs w:val="20"/>
        </w:rPr>
        <w:t xml:space="preserve">The trend for </w:t>
      </w:r>
      <w:r w:rsidR="003E19A7" w:rsidRPr="00A813CF">
        <w:rPr>
          <w:rFonts w:ascii="Arial" w:hAnsi="Arial" w:cs="Arial"/>
        </w:rPr>
        <w:t xml:space="preserve">World War II features and sites and other places of historic significance </w:t>
      </w:r>
      <w:r w:rsidRPr="00A813CF">
        <w:rPr>
          <w:rFonts w:ascii="Arial" w:hAnsi="Arial" w:cs="Arial"/>
          <w:szCs w:val="20"/>
        </w:rPr>
        <w:t>was considered to be deteriorated since 2014</w:t>
      </w:r>
      <w:r w:rsidR="003E19A7" w:rsidRPr="00A813CF">
        <w:rPr>
          <w:rFonts w:ascii="Arial" w:hAnsi="Arial" w:cs="Arial"/>
          <w:szCs w:val="20"/>
        </w:rPr>
        <w:t xml:space="preserve"> </w:t>
      </w:r>
      <w:r w:rsidRPr="00A813CF">
        <w:rPr>
          <w:rFonts w:ascii="Arial" w:hAnsi="Arial" w:cs="Arial"/>
          <w:szCs w:val="20"/>
        </w:rPr>
        <w:t>(</w:t>
      </w:r>
      <w:r w:rsidR="002F10EF" w:rsidRPr="00A813CF">
        <w:rPr>
          <w:rFonts w:ascii="Arial" w:hAnsi="Arial" w:cs="Arial"/>
          <w:szCs w:val="20"/>
        </w:rPr>
        <w:fldChar w:fldCharType="begin"/>
      </w:r>
      <w:r w:rsidR="002F10EF" w:rsidRPr="00A813CF">
        <w:rPr>
          <w:rFonts w:ascii="Arial" w:hAnsi="Arial" w:cs="Arial"/>
          <w:szCs w:val="20"/>
        </w:rPr>
        <w:instrText xml:space="preserve"> REF _Ref516857367 \h </w:instrText>
      </w:r>
      <w:r w:rsidR="00A813CF">
        <w:rPr>
          <w:rFonts w:ascii="Arial" w:hAnsi="Arial" w:cs="Arial"/>
          <w:szCs w:val="20"/>
        </w:rPr>
        <w:instrText xml:space="preserve"> \* MERGEFORMAT </w:instrText>
      </w:r>
      <w:r w:rsidR="002F10EF" w:rsidRPr="00A813CF">
        <w:rPr>
          <w:rFonts w:ascii="Arial" w:hAnsi="Arial" w:cs="Arial"/>
          <w:szCs w:val="20"/>
        </w:rPr>
      </w:r>
      <w:r w:rsidR="002F10EF" w:rsidRPr="00A813CF">
        <w:rPr>
          <w:rFonts w:ascii="Arial" w:hAnsi="Arial" w:cs="Arial"/>
          <w:szCs w:val="20"/>
        </w:rPr>
        <w:fldChar w:fldCharType="separate"/>
      </w:r>
      <w:r w:rsidR="00FE2655" w:rsidRPr="00A813CF">
        <w:rPr>
          <w:rFonts w:ascii="Arial" w:hAnsi="Arial" w:cs="Arial"/>
        </w:rPr>
        <w:t xml:space="preserve">Table </w:t>
      </w:r>
      <w:r w:rsidR="00FE2655">
        <w:rPr>
          <w:rFonts w:ascii="Arial" w:hAnsi="Arial" w:cs="Arial"/>
          <w:noProof/>
        </w:rPr>
        <w:t>4</w:t>
      </w:r>
      <w:r w:rsidR="002F10EF" w:rsidRPr="00A813CF">
        <w:rPr>
          <w:rFonts w:ascii="Arial" w:hAnsi="Arial" w:cs="Arial"/>
          <w:szCs w:val="20"/>
        </w:rPr>
        <w:fldChar w:fldCharType="end"/>
      </w:r>
      <w:r w:rsidRPr="00A813CF">
        <w:rPr>
          <w:rFonts w:ascii="Arial" w:hAnsi="Arial" w:cs="Arial"/>
          <w:szCs w:val="20"/>
        </w:rPr>
        <w:t>).  None of the assessed ‘</w:t>
      </w:r>
      <w:r w:rsidR="003E19A7" w:rsidRPr="00A813CF">
        <w:rPr>
          <w:rFonts w:ascii="Arial" w:hAnsi="Arial" w:cs="Arial"/>
          <w:szCs w:val="20"/>
        </w:rPr>
        <w:t>historic</w:t>
      </w:r>
      <w:r w:rsidRPr="00A813CF">
        <w:rPr>
          <w:rFonts w:ascii="Arial" w:hAnsi="Arial" w:cs="Arial"/>
          <w:szCs w:val="20"/>
        </w:rPr>
        <w:t xml:space="preserve"> heritage’ components were considered to be </w:t>
      </w:r>
      <w:r w:rsidR="00416F34" w:rsidRPr="00A813CF">
        <w:rPr>
          <w:rFonts w:ascii="Arial" w:hAnsi="Arial" w:cs="Arial"/>
          <w:szCs w:val="20"/>
        </w:rPr>
        <w:t>improved</w:t>
      </w:r>
      <w:r w:rsidRPr="00A813CF">
        <w:rPr>
          <w:rFonts w:ascii="Arial" w:hAnsi="Arial" w:cs="Arial"/>
          <w:szCs w:val="20"/>
        </w:rPr>
        <w:t>. The judgements of the experts at the workshop about ‘</w:t>
      </w:r>
      <w:r w:rsidR="003E19A7" w:rsidRPr="00A813CF">
        <w:rPr>
          <w:rFonts w:ascii="Arial" w:hAnsi="Arial" w:cs="Arial"/>
          <w:szCs w:val="20"/>
        </w:rPr>
        <w:t>historic</w:t>
      </w:r>
      <w:r w:rsidRPr="00A813CF">
        <w:rPr>
          <w:rFonts w:ascii="Arial" w:hAnsi="Arial" w:cs="Arial"/>
          <w:szCs w:val="20"/>
        </w:rPr>
        <w:t xml:space="preserve"> heritage’ components were assigned with a medium level of confidence</w:t>
      </w:r>
      <w:r w:rsidR="003E19A7" w:rsidRPr="00A813CF">
        <w:rPr>
          <w:rFonts w:ascii="Arial" w:hAnsi="Arial" w:cs="Arial"/>
          <w:szCs w:val="20"/>
        </w:rPr>
        <w:t xml:space="preserve"> (apart from historic lightstations which were assigned with a high level of confidence)</w:t>
      </w:r>
      <w:r w:rsidRPr="00A813CF">
        <w:rPr>
          <w:rFonts w:ascii="Arial" w:hAnsi="Arial" w:cs="Arial"/>
          <w:szCs w:val="20"/>
        </w:rPr>
        <w:t xml:space="preserve">. This infers that the experts collectively considered that a true estimate of both condition and trend for the majority of components assessed would be within the bounds of two grades. </w:t>
      </w:r>
    </w:p>
    <w:p w14:paraId="216022B2" w14:textId="4281FA7D" w:rsidR="002D2147" w:rsidRPr="00A813CF" w:rsidRDefault="002D2147" w:rsidP="00025EDC">
      <w:pPr>
        <w:rPr>
          <w:rFonts w:ascii="Arial" w:hAnsi="Arial" w:cs="Arial"/>
          <w:sz w:val="20"/>
          <w:szCs w:val="20"/>
        </w:rPr>
      </w:pPr>
    </w:p>
    <w:p w14:paraId="0F7373D7" w14:textId="77777777" w:rsidR="00264189" w:rsidRPr="00A813CF" w:rsidRDefault="00264189" w:rsidP="00025EDC">
      <w:pPr>
        <w:rPr>
          <w:rFonts w:ascii="Arial" w:hAnsi="Arial" w:cs="Arial"/>
          <w:sz w:val="20"/>
          <w:szCs w:val="20"/>
        </w:rPr>
      </w:pPr>
    </w:p>
    <w:p w14:paraId="1559DB23" w14:textId="44DADB9D" w:rsidR="006647C3" w:rsidRPr="00A813CF" w:rsidRDefault="00192462" w:rsidP="006647C3">
      <w:pPr>
        <w:keepNext/>
        <w:rPr>
          <w:rFonts w:ascii="Arial" w:hAnsi="Arial" w:cs="Arial"/>
        </w:rPr>
      </w:pPr>
      <w:r w:rsidRPr="00A813CF">
        <w:rPr>
          <w:rFonts w:ascii="Arial" w:hAnsi="Arial" w:cs="Arial"/>
          <w:noProof/>
          <w:lang w:eastAsia="en-AU"/>
        </w:rPr>
        <w:lastRenderedPageBreak/>
        <w:drawing>
          <wp:inline distT="0" distB="0" distL="0" distR="0" wp14:anchorId="1B27F7E5" wp14:editId="06EE7275">
            <wp:extent cx="4680642" cy="2462543"/>
            <wp:effectExtent l="0" t="0" r="5715" b="0"/>
            <wp:docPr id="41" name="Chart 41" descr="Distribution of scores and corresponding grade (as a proportion of all votes for each score between 1-10) on the condition of ‘historic heritage’ combined (Historic voyages and shipwrecks; Historic lightstations; World War II features and sites; and Other places of historic significance).&#10;&#10;A coloured bar graph, using red for very poor, orange for poor, yellow for good, and green for very good. The Y axis goes from 0-25 the X axis condition grading scale from very poor (1) to very good (10) The graph indicates the following vote percentages. Very poor (1) 0%. Very poor (2) 0%. Poor (3) 0% .Poor (4) 30%. Poor (5) 20%. Good (6) 20%. Good (7) 10%. Very good (8) 20%. Very good (9) 0%&#10;" title="Figure 19"/>
            <wp:cNvGraphicFramePr/>
            <a:graphic xmlns:a="http://schemas.openxmlformats.org/drawingml/2006/main">
              <a:graphicData uri="http://schemas.openxmlformats.org/drawingml/2006/chart">
                <c:chart xmlns:c="http://schemas.openxmlformats.org/drawingml/2006/chart" xmlns:r="http://schemas.openxmlformats.org/officeDocument/2006/relationships" r:id="rId63"/>
              </a:graphicData>
            </a:graphic>
          </wp:inline>
        </w:drawing>
      </w:r>
    </w:p>
    <w:p w14:paraId="6CCD3BE4" w14:textId="272EC2B4" w:rsidR="00AB55B7" w:rsidRPr="00A813CF" w:rsidRDefault="006647C3" w:rsidP="00477D2F">
      <w:pPr>
        <w:pStyle w:val="Caption"/>
        <w:rPr>
          <w:rFonts w:ascii="Arial" w:hAnsi="Arial" w:cs="Arial"/>
        </w:rPr>
      </w:pPr>
      <w:bookmarkStart w:id="60" w:name="_Ref516945677"/>
      <w:r w:rsidRPr="00A813CF">
        <w:rPr>
          <w:rFonts w:ascii="Arial" w:hAnsi="Arial" w:cs="Arial"/>
        </w:rPr>
        <w:t xml:space="preserve">Figure </w:t>
      </w:r>
      <w:r w:rsidR="00CE161F" w:rsidRPr="00A813CF">
        <w:rPr>
          <w:rFonts w:ascii="Arial" w:hAnsi="Arial" w:cs="Arial"/>
        </w:rPr>
        <w:fldChar w:fldCharType="begin"/>
      </w:r>
      <w:r w:rsidR="00CE161F" w:rsidRPr="00A813CF">
        <w:rPr>
          <w:rFonts w:ascii="Arial" w:hAnsi="Arial" w:cs="Arial"/>
        </w:rPr>
        <w:instrText xml:space="preserve"> SEQ Figure \* ARABIC </w:instrText>
      </w:r>
      <w:r w:rsidR="00CE161F" w:rsidRPr="00A813CF">
        <w:rPr>
          <w:rFonts w:ascii="Arial" w:hAnsi="Arial" w:cs="Arial"/>
        </w:rPr>
        <w:fldChar w:fldCharType="separate"/>
      </w:r>
      <w:r w:rsidR="00FE2655">
        <w:rPr>
          <w:rFonts w:ascii="Arial" w:hAnsi="Arial" w:cs="Arial"/>
          <w:noProof/>
        </w:rPr>
        <w:t>19</w:t>
      </w:r>
      <w:r w:rsidR="00CE161F" w:rsidRPr="00A813CF">
        <w:rPr>
          <w:rFonts w:ascii="Arial" w:hAnsi="Arial" w:cs="Arial"/>
          <w:noProof/>
        </w:rPr>
        <w:fldChar w:fldCharType="end"/>
      </w:r>
      <w:bookmarkEnd w:id="60"/>
      <w:r w:rsidRPr="00A813CF">
        <w:rPr>
          <w:rFonts w:ascii="Arial" w:hAnsi="Arial" w:cs="Arial"/>
        </w:rPr>
        <w:t xml:space="preserve"> </w:t>
      </w:r>
      <w:r w:rsidR="00264189" w:rsidRPr="00A813CF">
        <w:rPr>
          <w:rFonts w:ascii="Arial" w:hAnsi="Arial" w:cs="Arial"/>
        </w:rPr>
        <w:t>Distribution of scores and corresponding grade (as a proportion of all votes for each score between 1-10) on the condition of</w:t>
      </w:r>
      <w:r w:rsidRPr="00A813CF">
        <w:rPr>
          <w:rFonts w:ascii="Arial" w:hAnsi="Arial" w:cs="Arial"/>
        </w:rPr>
        <w:t xml:space="preserve"> ‘historic heritage’ </w:t>
      </w:r>
      <w:r w:rsidR="00264189" w:rsidRPr="00A813CF">
        <w:rPr>
          <w:rFonts w:ascii="Arial" w:hAnsi="Arial" w:cs="Arial"/>
        </w:rPr>
        <w:t>combined (Historic voyages and shipwrecks; Historic lightstations; World War II features and sites; and Other places of historic significance).</w:t>
      </w:r>
    </w:p>
    <w:p w14:paraId="71E05B1A" w14:textId="5FF53682" w:rsidR="00AB55B7" w:rsidRPr="00A813CF" w:rsidRDefault="00AB55B7" w:rsidP="00025EDC">
      <w:pPr>
        <w:rPr>
          <w:rFonts w:ascii="Arial" w:hAnsi="Arial" w:cs="Arial"/>
          <w:sz w:val="20"/>
          <w:szCs w:val="20"/>
        </w:rPr>
      </w:pPr>
    </w:p>
    <w:p w14:paraId="7770D2E4" w14:textId="350EDA20" w:rsidR="006647C3" w:rsidRPr="00A813CF" w:rsidRDefault="005F503A" w:rsidP="002D2147">
      <w:pPr>
        <w:keepNext/>
        <w:rPr>
          <w:rFonts w:ascii="Arial" w:hAnsi="Arial" w:cs="Arial"/>
        </w:rPr>
      </w:pPr>
      <w:r w:rsidRPr="00A813CF">
        <w:rPr>
          <w:rFonts w:ascii="Arial" w:hAnsi="Arial" w:cs="Arial"/>
          <w:noProof/>
          <w:lang w:eastAsia="en-AU"/>
        </w:rPr>
        <w:drawing>
          <wp:inline distT="0" distB="0" distL="0" distR="0" wp14:anchorId="3C6EF4AD" wp14:editId="32B88AAF">
            <wp:extent cx="4617268" cy="2064190"/>
            <wp:effectExtent l="0" t="0" r="0" b="0"/>
            <wp:docPr id="42" name="Chart 42" descr="Distribution of votes for each trend category (as a proportion of all votes) for ‘historic heritage’ combined (Historic voyages and shipwrecks; Historic lightstations; World War II features and sites; and Other places of historic significance).&#10;&#10;A simple bar graph indicating the proportion of all votes trend since 2014. The graph indicates the following 10% votes no clear trend, 50% votes deteriorated, 30% votes stable, and 10% votes improved.&#10;&#10;" title="Figure 20"/>
            <wp:cNvGraphicFramePr/>
            <a:graphic xmlns:a="http://schemas.openxmlformats.org/drawingml/2006/main">
              <a:graphicData uri="http://schemas.openxmlformats.org/drawingml/2006/chart">
                <c:chart xmlns:c="http://schemas.openxmlformats.org/drawingml/2006/chart" xmlns:r="http://schemas.openxmlformats.org/officeDocument/2006/relationships" r:id="rId64"/>
              </a:graphicData>
            </a:graphic>
          </wp:inline>
        </w:drawing>
      </w:r>
    </w:p>
    <w:p w14:paraId="55809026" w14:textId="4E9AA930" w:rsidR="00DA181F" w:rsidRPr="00A813CF" w:rsidRDefault="006647C3" w:rsidP="00477D2F">
      <w:pPr>
        <w:pStyle w:val="Caption"/>
        <w:rPr>
          <w:rFonts w:ascii="Arial" w:hAnsi="Arial" w:cs="Arial"/>
          <w:sz w:val="20"/>
          <w:szCs w:val="20"/>
        </w:rPr>
      </w:pPr>
      <w:bookmarkStart w:id="61" w:name="_Ref516946070"/>
      <w:r w:rsidRPr="00A813CF">
        <w:rPr>
          <w:rFonts w:ascii="Arial" w:hAnsi="Arial" w:cs="Arial"/>
        </w:rPr>
        <w:t xml:space="preserve">Figure </w:t>
      </w:r>
      <w:r w:rsidR="00CE161F" w:rsidRPr="00A813CF">
        <w:rPr>
          <w:rFonts w:ascii="Arial" w:hAnsi="Arial" w:cs="Arial"/>
        </w:rPr>
        <w:fldChar w:fldCharType="begin"/>
      </w:r>
      <w:r w:rsidR="00CE161F" w:rsidRPr="00A813CF">
        <w:rPr>
          <w:rFonts w:ascii="Arial" w:hAnsi="Arial" w:cs="Arial"/>
        </w:rPr>
        <w:instrText xml:space="preserve"> SEQ Figure \* ARABIC </w:instrText>
      </w:r>
      <w:r w:rsidR="00CE161F" w:rsidRPr="00A813CF">
        <w:rPr>
          <w:rFonts w:ascii="Arial" w:hAnsi="Arial" w:cs="Arial"/>
        </w:rPr>
        <w:fldChar w:fldCharType="separate"/>
      </w:r>
      <w:r w:rsidR="00FE2655">
        <w:rPr>
          <w:rFonts w:ascii="Arial" w:hAnsi="Arial" w:cs="Arial"/>
          <w:noProof/>
        </w:rPr>
        <w:t>20</w:t>
      </w:r>
      <w:r w:rsidR="00CE161F" w:rsidRPr="00A813CF">
        <w:rPr>
          <w:rFonts w:ascii="Arial" w:hAnsi="Arial" w:cs="Arial"/>
          <w:noProof/>
        </w:rPr>
        <w:fldChar w:fldCharType="end"/>
      </w:r>
      <w:bookmarkEnd w:id="61"/>
      <w:r w:rsidRPr="00A813CF">
        <w:rPr>
          <w:rFonts w:ascii="Arial" w:hAnsi="Arial" w:cs="Arial"/>
        </w:rPr>
        <w:t xml:space="preserve"> </w:t>
      </w:r>
      <w:r w:rsidR="00E6624A" w:rsidRPr="00A813CF">
        <w:rPr>
          <w:rFonts w:ascii="Arial" w:hAnsi="Arial" w:cs="Arial"/>
        </w:rPr>
        <w:t xml:space="preserve">Distribution of votes for each trend category (as a proportion of all votes) for </w:t>
      </w:r>
      <w:r w:rsidRPr="00A813CF">
        <w:rPr>
          <w:rFonts w:ascii="Arial" w:hAnsi="Arial" w:cs="Arial"/>
        </w:rPr>
        <w:t xml:space="preserve">‘historic heritage’ </w:t>
      </w:r>
      <w:r w:rsidR="00E6624A" w:rsidRPr="00A813CF">
        <w:rPr>
          <w:rFonts w:ascii="Arial" w:hAnsi="Arial" w:cs="Arial"/>
        </w:rPr>
        <w:t>combined (Historic voyages and shipwrecks; Historic lightstations; World War II features and sites; and Other places of historic significance).</w:t>
      </w:r>
    </w:p>
    <w:p w14:paraId="6A3E496B" w14:textId="77777777" w:rsidR="00025EDC" w:rsidRPr="00A813CF" w:rsidRDefault="00025EDC" w:rsidP="00025EDC">
      <w:pPr>
        <w:rPr>
          <w:rFonts w:ascii="Arial" w:hAnsi="Arial" w:cs="Arial"/>
          <w:sz w:val="20"/>
          <w:szCs w:val="20"/>
        </w:rPr>
      </w:pPr>
    </w:p>
    <w:p w14:paraId="73888E73" w14:textId="77777777" w:rsidR="00025EDC" w:rsidRPr="00A813CF" w:rsidRDefault="00025EDC" w:rsidP="00025EDC">
      <w:pPr>
        <w:rPr>
          <w:rFonts w:ascii="Arial" w:hAnsi="Arial" w:cs="Arial"/>
          <w:sz w:val="20"/>
          <w:szCs w:val="20"/>
        </w:rPr>
      </w:pPr>
    </w:p>
    <w:p w14:paraId="50286C38" w14:textId="77777777" w:rsidR="00025EDC" w:rsidRPr="00A813CF" w:rsidRDefault="00025EDC" w:rsidP="00025EDC">
      <w:pPr>
        <w:rPr>
          <w:rFonts w:ascii="Arial" w:hAnsi="Arial" w:cs="Arial"/>
          <w:sz w:val="20"/>
          <w:szCs w:val="20"/>
        </w:rPr>
        <w:sectPr w:rsidR="00025EDC" w:rsidRPr="00A813CF" w:rsidSect="0001375C">
          <w:footerReference w:type="even" r:id="rId65"/>
          <w:footerReference w:type="default" r:id="rId66"/>
          <w:type w:val="continuous"/>
          <w:pgSz w:w="11901" w:h="16817"/>
          <w:pgMar w:top="1247" w:right="1247" w:bottom="1247" w:left="1247" w:header="709" w:footer="709" w:gutter="0"/>
          <w:pgNumType w:start="1"/>
          <w:cols w:space="708"/>
          <w:docGrid w:linePitch="360"/>
        </w:sectPr>
      </w:pPr>
    </w:p>
    <w:p w14:paraId="3A012ABA" w14:textId="48A52B12" w:rsidR="007B2E6C" w:rsidRPr="00A813CF" w:rsidRDefault="00025EDC" w:rsidP="00477D2F">
      <w:pPr>
        <w:pStyle w:val="Caption"/>
        <w:rPr>
          <w:rFonts w:ascii="Arial" w:hAnsi="Arial" w:cs="Arial"/>
        </w:rPr>
      </w:pPr>
      <w:r w:rsidRPr="00A813CF">
        <w:rPr>
          <w:rFonts w:ascii="Arial" w:hAnsi="Arial" w:cs="Arial"/>
        </w:rPr>
        <w:lastRenderedPageBreak/>
        <w:t xml:space="preserve"> </w:t>
      </w:r>
      <w:bookmarkStart w:id="62" w:name="_Ref516857367"/>
      <w:bookmarkStart w:id="63" w:name="_Ref516945168"/>
      <w:r w:rsidR="006562EB" w:rsidRPr="00A813CF">
        <w:rPr>
          <w:rFonts w:ascii="Arial" w:hAnsi="Arial" w:cs="Arial"/>
        </w:rPr>
        <w:t xml:space="preserve">Table </w:t>
      </w:r>
      <w:r w:rsidR="00CE161F" w:rsidRPr="00A813CF">
        <w:rPr>
          <w:rFonts w:ascii="Arial" w:hAnsi="Arial" w:cs="Arial"/>
        </w:rPr>
        <w:fldChar w:fldCharType="begin"/>
      </w:r>
      <w:r w:rsidR="00CE161F" w:rsidRPr="00A813CF">
        <w:rPr>
          <w:rFonts w:ascii="Arial" w:hAnsi="Arial" w:cs="Arial"/>
        </w:rPr>
        <w:instrText xml:space="preserve"> SEQ Table \* ARABIC </w:instrText>
      </w:r>
      <w:r w:rsidR="00CE161F" w:rsidRPr="00A813CF">
        <w:rPr>
          <w:rFonts w:ascii="Arial" w:hAnsi="Arial" w:cs="Arial"/>
        </w:rPr>
        <w:fldChar w:fldCharType="separate"/>
      </w:r>
      <w:r w:rsidR="00FE2655">
        <w:rPr>
          <w:rFonts w:ascii="Arial" w:hAnsi="Arial" w:cs="Arial"/>
          <w:noProof/>
        </w:rPr>
        <w:t>4</w:t>
      </w:r>
      <w:r w:rsidR="00CE161F" w:rsidRPr="00A813CF">
        <w:rPr>
          <w:rFonts w:ascii="Arial" w:hAnsi="Arial" w:cs="Arial"/>
          <w:noProof/>
        </w:rPr>
        <w:fldChar w:fldCharType="end"/>
      </w:r>
      <w:bookmarkEnd w:id="62"/>
      <w:r w:rsidR="006562EB" w:rsidRPr="00A813CF">
        <w:rPr>
          <w:rFonts w:ascii="Arial" w:hAnsi="Arial" w:cs="Arial"/>
        </w:rPr>
        <w:t xml:space="preserve">. Summary of workshop outcomes for all </w:t>
      </w:r>
      <w:r w:rsidR="00F2009E" w:rsidRPr="00A813CF">
        <w:rPr>
          <w:rFonts w:ascii="Arial" w:hAnsi="Arial" w:cs="Arial"/>
        </w:rPr>
        <w:t xml:space="preserve">natural and heritage </w:t>
      </w:r>
      <w:r w:rsidR="006562EB" w:rsidRPr="00A813CF">
        <w:rPr>
          <w:rFonts w:ascii="Arial" w:hAnsi="Arial" w:cs="Arial"/>
        </w:rPr>
        <w:t>components—Condition, Trend and Confidence</w:t>
      </w:r>
      <w:bookmarkEnd w:id="63"/>
    </w:p>
    <w:tbl>
      <w:tblPr>
        <w:tblW w:w="5299" w:type="pct"/>
        <w:tblLayout w:type="fixed"/>
        <w:tblLook w:val="04A0" w:firstRow="1" w:lastRow="0" w:firstColumn="1" w:lastColumn="0" w:noHBand="0" w:noVBand="1"/>
      </w:tblPr>
      <w:tblGrid>
        <w:gridCol w:w="1128"/>
        <w:gridCol w:w="1986"/>
        <w:gridCol w:w="789"/>
        <w:gridCol w:w="1337"/>
        <w:gridCol w:w="1419"/>
        <w:gridCol w:w="1274"/>
        <w:gridCol w:w="1286"/>
        <w:gridCol w:w="1589"/>
        <w:gridCol w:w="1629"/>
        <w:gridCol w:w="1535"/>
        <w:gridCol w:w="1192"/>
      </w:tblGrid>
      <w:tr w:rsidR="007B2E6C" w:rsidRPr="00A813CF" w14:paraId="79265C41" w14:textId="77777777" w:rsidTr="0043764D">
        <w:trPr>
          <w:trHeight w:val="300"/>
          <w:tblHeader/>
        </w:trPr>
        <w:tc>
          <w:tcPr>
            <w:tcW w:w="1027" w:type="pct"/>
            <w:gridSpan w:val="2"/>
            <w:tcBorders>
              <w:top w:val="single" w:sz="4" w:space="0" w:color="auto"/>
              <w:left w:val="single" w:sz="4" w:space="0" w:color="auto"/>
              <w:right w:val="single" w:sz="4" w:space="0" w:color="auto"/>
            </w:tcBorders>
            <w:shd w:val="clear" w:color="auto" w:fill="auto"/>
            <w:noWrap/>
            <w:hideMark/>
          </w:tcPr>
          <w:p w14:paraId="59D0F411" w14:textId="77777777" w:rsidR="007B2E6C" w:rsidRPr="00A813CF" w:rsidRDefault="007B2E6C" w:rsidP="000822D8">
            <w:pPr>
              <w:jc w:val="center"/>
              <w:rPr>
                <w:rFonts w:ascii="Arial" w:eastAsia="Times New Roman" w:hAnsi="Arial" w:cs="Arial"/>
                <w:b/>
                <w:color w:val="000000"/>
                <w:sz w:val="18"/>
                <w:szCs w:val="18"/>
              </w:rPr>
            </w:pPr>
            <w:r w:rsidRPr="00A813CF">
              <w:rPr>
                <w:rFonts w:ascii="Arial" w:eastAsia="Times New Roman" w:hAnsi="Arial" w:cs="Arial"/>
                <w:b/>
                <w:color w:val="000000"/>
                <w:sz w:val="18"/>
                <w:szCs w:val="18"/>
              </w:rPr>
              <w:t>COMPONENT</w:t>
            </w:r>
          </w:p>
        </w:tc>
        <w:tc>
          <w:tcPr>
            <w:tcW w:w="260" w:type="pct"/>
            <w:tcBorders>
              <w:top w:val="single" w:sz="4" w:space="0" w:color="auto"/>
              <w:left w:val="single" w:sz="4" w:space="0" w:color="auto"/>
              <w:right w:val="single" w:sz="4" w:space="0" w:color="auto"/>
            </w:tcBorders>
            <w:shd w:val="clear" w:color="auto" w:fill="auto"/>
            <w:noWrap/>
            <w:hideMark/>
          </w:tcPr>
          <w:p w14:paraId="4030097E" w14:textId="77777777" w:rsidR="007B2E6C" w:rsidRPr="00A813CF" w:rsidRDefault="007B2E6C" w:rsidP="000822D8">
            <w:pPr>
              <w:rPr>
                <w:rFonts w:ascii="Arial" w:eastAsia="Times New Roman" w:hAnsi="Arial" w:cs="Arial"/>
                <w:sz w:val="18"/>
                <w:szCs w:val="18"/>
              </w:rPr>
            </w:pPr>
          </w:p>
        </w:tc>
        <w:tc>
          <w:tcPr>
            <w:tcW w:w="1753" w:type="pct"/>
            <w:gridSpan w:val="4"/>
            <w:tcBorders>
              <w:top w:val="single" w:sz="8" w:space="0" w:color="auto"/>
              <w:left w:val="single" w:sz="4" w:space="0" w:color="auto"/>
              <w:bottom w:val="nil"/>
              <w:right w:val="single" w:sz="8" w:space="0" w:color="000000"/>
            </w:tcBorders>
            <w:shd w:val="clear" w:color="000000" w:fill="FDE9D9"/>
            <w:noWrap/>
            <w:hideMark/>
          </w:tcPr>
          <w:p w14:paraId="0DE8EE09" w14:textId="77777777" w:rsidR="007B2E6C" w:rsidRPr="00A813CF" w:rsidRDefault="007B2E6C" w:rsidP="000822D8">
            <w:pPr>
              <w:jc w:val="center"/>
              <w:rPr>
                <w:rFonts w:ascii="Arial" w:eastAsia="Times New Roman" w:hAnsi="Arial" w:cs="Arial"/>
                <w:b/>
                <w:bCs/>
                <w:color w:val="000000"/>
                <w:sz w:val="18"/>
                <w:szCs w:val="18"/>
              </w:rPr>
            </w:pPr>
            <w:r w:rsidRPr="00A813CF">
              <w:rPr>
                <w:rFonts w:ascii="Arial" w:eastAsia="Times New Roman" w:hAnsi="Arial" w:cs="Arial"/>
                <w:b/>
                <w:bCs/>
                <w:color w:val="000000"/>
                <w:sz w:val="18"/>
                <w:szCs w:val="18"/>
              </w:rPr>
              <w:t>CONDITION</w:t>
            </w:r>
          </w:p>
        </w:tc>
        <w:tc>
          <w:tcPr>
            <w:tcW w:w="1960" w:type="pct"/>
            <w:gridSpan w:val="4"/>
            <w:tcBorders>
              <w:top w:val="single" w:sz="8" w:space="0" w:color="auto"/>
              <w:left w:val="nil"/>
              <w:bottom w:val="single" w:sz="4" w:space="0" w:color="auto"/>
              <w:right w:val="single" w:sz="8" w:space="0" w:color="000000"/>
            </w:tcBorders>
            <w:shd w:val="clear" w:color="000000" w:fill="DAEEF3"/>
            <w:noWrap/>
            <w:hideMark/>
          </w:tcPr>
          <w:p w14:paraId="3C0078C8" w14:textId="77777777" w:rsidR="007B2E6C" w:rsidRPr="00A813CF" w:rsidRDefault="007B2E6C" w:rsidP="000822D8">
            <w:pPr>
              <w:jc w:val="center"/>
              <w:rPr>
                <w:rFonts w:ascii="Arial" w:eastAsia="Times New Roman" w:hAnsi="Arial" w:cs="Arial"/>
                <w:b/>
                <w:bCs/>
                <w:color w:val="000000"/>
                <w:sz w:val="18"/>
                <w:szCs w:val="18"/>
              </w:rPr>
            </w:pPr>
            <w:r w:rsidRPr="00A813CF">
              <w:rPr>
                <w:rFonts w:ascii="Arial" w:eastAsia="Times New Roman" w:hAnsi="Arial" w:cs="Arial"/>
                <w:b/>
                <w:bCs/>
                <w:color w:val="000000"/>
                <w:sz w:val="18"/>
                <w:szCs w:val="18"/>
              </w:rPr>
              <w:t>TREND</w:t>
            </w:r>
          </w:p>
        </w:tc>
      </w:tr>
      <w:tr w:rsidR="007B2E6C" w:rsidRPr="00A813CF" w14:paraId="06C56E5D" w14:textId="77777777" w:rsidTr="0043764D">
        <w:trPr>
          <w:trHeight w:val="300"/>
          <w:tblHeader/>
        </w:trPr>
        <w:tc>
          <w:tcPr>
            <w:tcW w:w="1027" w:type="pct"/>
            <w:gridSpan w:val="2"/>
            <w:tcBorders>
              <w:left w:val="single" w:sz="4" w:space="0" w:color="auto"/>
              <w:bottom w:val="single" w:sz="4" w:space="0" w:color="auto"/>
              <w:right w:val="single" w:sz="4" w:space="0" w:color="auto"/>
            </w:tcBorders>
            <w:shd w:val="clear" w:color="auto" w:fill="auto"/>
            <w:noWrap/>
            <w:hideMark/>
          </w:tcPr>
          <w:p w14:paraId="4FAE3461" w14:textId="77777777" w:rsidR="007B2E6C" w:rsidRPr="00A813CF" w:rsidRDefault="007B2E6C" w:rsidP="000822D8">
            <w:pPr>
              <w:jc w:val="center"/>
              <w:rPr>
                <w:rFonts w:ascii="Arial" w:eastAsia="Times New Roman" w:hAnsi="Arial" w:cs="Arial"/>
                <w:sz w:val="18"/>
                <w:szCs w:val="18"/>
              </w:rPr>
            </w:pPr>
          </w:p>
        </w:tc>
        <w:tc>
          <w:tcPr>
            <w:tcW w:w="260" w:type="pct"/>
            <w:tcBorders>
              <w:left w:val="single" w:sz="4" w:space="0" w:color="auto"/>
              <w:bottom w:val="single" w:sz="4" w:space="0" w:color="auto"/>
              <w:right w:val="single" w:sz="4" w:space="0" w:color="auto"/>
            </w:tcBorders>
            <w:shd w:val="clear" w:color="auto" w:fill="auto"/>
            <w:noWrap/>
            <w:hideMark/>
          </w:tcPr>
          <w:p w14:paraId="691C565C" w14:textId="77777777" w:rsidR="007B2E6C" w:rsidRPr="00A813CF" w:rsidRDefault="007B2E6C" w:rsidP="000822D8">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 voters</w:t>
            </w:r>
          </w:p>
        </w:tc>
        <w:tc>
          <w:tcPr>
            <w:tcW w:w="441" w:type="pct"/>
            <w:tcBorders>
              <w:top w:val="single" w:sz="4" w:space="0" w:color="auto"/>
              <w:left w:val="single" w:sz="4" w:space="0" w:color="auto"/>
              <w:bottom w:val="single" w:sz="4" w:space="0" w:color="auto"/>
              <w:right w:val="single" w:sz="4" w:space="0" w:color="auto"/>
            </w:tcBorders>
            <w:shd w:val="clear" w:color="000000" w:fill="FDE9D9"/>
            <w:noWrap/>
            <w:hideMark/>
          </w:tcPr>
          <w:p w14:paraId="7F2A018D" w14:textId="77777777" w:rsidR="007B2E6C" w:rsidRPr="00A813CF" w:rsidRDefault="007B2E6C" w:rsidP="000822D8">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Worst 10%</w:t>
            </w:r>
          </w:p>
        </w:tc>
        <w:tc>
          <w:tcPr>
            <w:tcW w:w="468" w:type="pct"/>
            <w:tcBorders>
              <w:top w:val="single" w:sz="4" w:space="0" w:color="auto"/>
              <w:left w:val="single" w:sz="4" w:space="0" w:color="auto"/>
              <w:bottom w:val="single" w:sz="4" w:space="0" w:color="auto"/>
              <w:right w:val="single" w:sz="4" w:space="0" w:color="auto"/>
            </w:tcBorders>
            <w:shd w:val="clear" w:color="000000" w:fill="FDE9D9"/>
            <w:noWrap/>
            <w:hideMark/>
          </w:tcPr>
          <w:p w14:paraId="098A8147" w14:textId="77777777" w:rsidR="007B2E6C" w:rsidRPr="00A813CF" w:rsidRDefault="007B2E6C" w:rsidP="000822D8">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Best 10%</w:t>
            </w:r>
          </w:p>
        </w:tc>
        <w:tc>
          <w:tcPr>
            <w:tcW w:w="420" w:type="pct"/>
            <w:tcBorders>
              <w:top w:val="single" w:sz="4" w:space="0" w:color="auto"/>
              <w:left w:val="single" w:sz="4" w:space="0" w:color="auto"/>
              <w:bottom w:val="single" w:sz="4" w:space="0" w:color="auto"/>
              <w:right w:val="single" w:sz="4" w:space="0" w:color="auto"/>
            </w:tcBorders>
            <w:shd w:val="clear" w:color="000000" w:fill="FDE9D9"/>
            <w:noWrap/>
            <w:hideMark/>
          </w:tcPr>
          <w:p w14:paraId="218E286F" w14:textId="77777777" w:rsidR="007B2E6C" w:rsidRPr="00A813CF" w:rsidRDefault="007B2E6C" w:rsidP="000822D8">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Most</w:t>
            </w:r>
          </w:p>
        </w:tc>
        <w:tc>
          <w:tcPr>
            <w:tcW w:w="424" w:type="pct"/>
            <w:tcBorders>
              <w:top w:val="single" w:sz="4" w:space="0" w:color="auto"/>
              <w:left w:val="single" w:sz="4" w:space="0" w:color="auto"/>
              <w:bottom w:val="single" w:sz="4" w:space="0" w:color="auto"/>
              <w:right w:val="single" w:sz="4" w:space="0" w:color="auto"/>
            </w:tcBorders>
            <w:shd w:val="clear" w:color="000000" w:fill="FDE9D9"/>
            <w:noWrap/>
            <w:hideMark/>
          </w:tcPr>
          <w:p w14:paraId="65B1E12B" w14:textId="77777777" w:rsidR="007B2E6C" w:rsidRPr="00A813CF" w:rsidRDefault="007B2E6C" w:rsidP="000822D8">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Confidence</w:t>
            </w:r>
          </w:p>
        </w:tc>
        <w:tc>
          <w:tcPr>
            <w:tcW w:w="524" w:type="pct"/>
            <w:tcBorders>
              <w:top w:val="single" w:sz="4" w:space="0" w:color="auto"/>
              <w:left w:val="single" w:sz="4" w:space="0" w:color="auto"/>
              <w:bottom w:val="single" w:sz="4" w:space="0" w:color="auto"/>
              <w:right w:val="single" w:sz="4" w:space="0" w:color="auto"/>
            </w:tcBorders>
            <w:shd w:val="clear" w:color="000000" w:fill="DAEEF3"/>
            <w:noWrap/>
            <w:hideMark/>
          </w:tcPr>
          <w:p w14:paraId="74182D52" w14:textId="77777777" w:rsidR="007B2E6C" w:rsidRPr="00A813CF" w:rsidRDefault="007B2E6C" w:rsidP="000822D8">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Worst 10%</w:t>
            </w:r>
          </w:p>
        </w:tc>
        <w:tc>
          <w:tcPr>
            <w:tcW w:w="537" w:type="pct"/>
            <w:tcBorders>
              <w:top w:val="single" w:sz="4" w:space="0" w:color="auto"/>
              <w:left w:val="single" w:sz="4" w:space="0" w:color="auto"/>
              <w:bottom w:val="single" w:sz="4" w:space="0" w:color="auto"/>
              <w:right w:val="single" w:sz="4" w:space="0" w:color="auto"/>
            </w:tcBorders>
            <w:shd w:val="clear" w:color="000000" w:fill="DAEEF3"/>
            <w:noWrap/>
            <w:hideMark/>
          </w:tcPr>
          <w:p w14:paraId="5E8FA8E9" w14:textId="77777777" w:rsidR="007B2E6C" w:rsidRPr="00A813CF" w:rsidRDefault="007B2E6C" w:rsidP="000822D8">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Best 10%</w:t>
            </w:r>
          </w:p>
        </w:tc>
        <w:tc>
          <w:tcPr>
            <w:tcW w:w="506" w:type="pct"/>
            <w:tcBorders>
              <w:top w:val="single" w:sz="4" w:space="0" w:color="auto"/>
              <w:left w:val="single" w:sz="4" w:space="0" w:color="auto"/>
              <w:bottom w:val="single" w:sz="4" w:space="0" w:color="auto"/>
              <w:right w:val="single" w:sz="4" w:space="0" w:color="auto"/>
            </w:tcBorders>
            <w:shd w:val="clear" w:color="000000" w:fill="DAEEF3"/>
            <w:noWrap/>
            <w:hideMark/>
          </w:tcPr>
          <w:p w14:paraId="484FD1E1" w14:textId="77777777" w:rsidR="007B2E6C" w:rsidRPr="00A813CF" w:rsidRDefault="007B2E6C" w:rsidP="000822D8">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Most</w:t>
            </w:r>
          </w:p>
        </w:tc>
        <w:tc>
          <w:tcPr>
            <w:tcW w:w="393" w:type="pct"/>
            <w:tcBorders>
              <w:top w:val="single" w:sz="4" w:space="0" w:color="auto"/>
              <w:left w:val="single" w:sz="4" w:space="0" w:color="auto"/>
              <w:bottom w:val="single" w:sz="4" w:space="0" w:color="auto"/>
              <w:right w:val="single" w:sz="4" w:space="0" w:color="auto"/>
            </w:tcBorders>
            <w:shd w:val="clear" w:color="000000" w:fill="DAEEF3"/>
            <w:noWrap/>
            <w:hideMark/>
          </w:tcPr>
          <w:p w14:paraId="39337968" w14:textId="77777777" w:rsidR="007B2E6C" w:rsidRPr="00A813CF" w:rsidRDefault="007B2E6C" w:rsidP="000822D8">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Confidence</w:t>
            </w:r>
          </w:p>
        </w:tc>
      </w:tr>
      <w:tr w:rsidR="007B2E6C" w:rsidRPr="00A813CF" w14:paraId="57032113" w14:textId="77777777" w:rsidTr="0043764D">
        <w:trPr>
          <w:trHeight w:val="300"/>
        </w:trPr>
        <w:tc>
          <w:tcPr>
            <w:tcW w:w="372" w:type="pct"/>
            <w:vMerge w:val="restart"/>
            <w:tcBorders>
              <w:top w:val="single" w:sz="4" w:space="0" w:color="auto"/>
              <w:left w:val="single" w:sz="4" w:space="0" w:color="auto"/>
              <w:bottom w:val="single" w:sz="4" w:space="0" w:color="auto"/>
              <w:right w:val="single" w:sz="4" w:space="0" w:color="auto"/>
            </w:tcBorders>
            <w:shd w:val="clear" w:color="auto" w:fill="auto"/>
            <w:noWrap/>
            <w:vAlign w:val="center"/>
            <w:hideMark/>
          </w:tcPr>
          <w:p w14:paraId="5F27A89F" w14:textId="77777777" w:rsidR="007B2E6C" w:rsidRPr="00A813CF" w:rsidRDefault="007B2E6C" w:rsidP="000822D8">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 xml:space="preserve">Habitats to support species </w:t>
            </w:r>
          </w:p>
        </w:tc>
        <w:tc>
          <w:tcPr>
            <w:tcW w:w="655" w:type="pct"/>
            <w:tcBorders>
              <w:top w:val="single" w:sz="4" w:space="0" w:color="auto"/>
              <w:left w:val="nil"/>
              <w:bottom w:val="single" w:sz="4" w:space="0" w:color="auto"/>
              <w:right w:val="single" w:sz="4" w:space="0" w:color="auto"/>
            </w:tcBorders>
            <w:shd w:val="clear" w:color="auto" w:fill="auto"/>
            <w:noWrap/>
            <w:vAlign w:val="bottom"/>
            <w:hideMark/>
          </w:tcPr>
          <w:p w14:paraId="0F7CB681" w14:textId="77777777" w:rsidR="007B2E6C" w:rsidRPr="00A813CF" w:rsidRDefault="007B2E6C" w:rsidP="000822D8">
            <w:pPr>
              <w:rPr>
                <w:rFonts w:ascii="Arial" w:eastAsia="Times New Roman" w:hAnsi="Arial" w:cs="Arial"/>
                <w:color w:val="000000"/>
                <w:sz w:val="18"/>
                <w:szCs w:val="18"/>
              </w:rPr>
            </w:pPr>
            <w:r w:rsidRPr="00A813CF">
              <w:rPr>
                <w:rFonts w:ascii="Arial" w:eastAsia="Times New Roman" w:hAnsi="Arial" w:cs="Arial"/>
                <w:color w:val="000000"/>
                <w:sz w:val="18"/>
                <w:szCs w:val="18"/>
              </w:rPr>
              <w:t>islands</w:t>
            </w:r>
          </w:p>
        </w:tc>
        <w:tc>
          <w:tcPr>
            <w:tcW w:w="260" w:type="pct"/>
            <w:tcBorders>
              <w:top w:val="single" w:sz="4" w:space="0" w:color="auto"/>
              <w:left w:val="nil"/>
              <w:bottom w:val="single" w:sz="4" w:space="0" w:color="auto"/>
              <w:right w:val="nil"/>
            </w:tcBorders>
            <w:shd w:val="clear" w:color="auto" w:fill="auto"/>
            <w:noWrap/>
            <w:vAlign w:val="bottom"/>
            <w:hideMark/>
          </w:tcPr>
          <w:p w14:paraId="3E722511" w14:textId="007CEE80" w:rsidR="007B2E6C" w:rsidRPr="00A813CF" w:rsidRDefault="007B2E6C" w:rsidP="000822D8">
            <w:pPr>
              <w:jc w:val="right"/>
              <w:rPr>
                <w:rFonts w:ascii="Arial" w:eastAsia="Times New Roman" w:hAnsi="Arial" w:cs="Arial"/>
                <w:color w:val="000000"/>
                <w:sz w:val="18"/>
                <w:szCs w:val="18"/>
              </w:rPr>
            </w:pPr>
            <w:r w:rsidRPr="00A813CF">
              <w:rPr>
                <w:rFonts w:ascii="Arial" w:eastAsia="Times New Roman" w:hAnsi="Arial" w:cs="Arial"/>
                <w:color w:val="000000"/>
                <w:sz w:val="18"/>
                <w:szCs w:val="18"/>
              </w:rPr>
              <w:t>1</w:t>
            </w:r>
            <w:r w:rsidR="00A53D9A" w:rsidRPr="00A813CF">
              <w:rPr>
                <w:rFonts w:ascii="Arial" w:eastAsia="Times New Roman" w:hAnsi="Arial" w:cs="Arial"/>
                <w:color w:val="000000"/>
                <w:sz w:val="18"/>
                <w:szCs w:val="18"/>
              </w:rPr>
              <w:t>3</w:t>
            </w:r>
          </w:p>
        </w:tc>
        <w:tc>
          <w:tcPr>
            <w:tcW w:w="441" w:type="pct"/>
            <w:tcBorders>
              <w:top w:val="single" w:sz="4" w:space="0" w:color="auto"/>
              <w:left w:val="single" w:sz="8" w:space="0" w:color="auto"/>
              <w:bottom w:val="single" w:sz="4" w:space="0" w:color="auto"/>
              <w:right w:val="single" w:sz="4" w:space="0" w:color="auto"/>
            </w:tcBorders>
            <w:shd w:val="clear" w:color="000000" w:fill="FF9900"/>
            <w:noWrap/>
            <w:vAlign w:val="bottom"/>
            <w:hideMark/>
          </w:tcPr>
          <w:p w14:paraId="3C04CB7A" w14:textId="53D641DF"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Poor (</w:t>
            </w:r>
            <w:r w:rsidR="00A53D9A" w:rsidRPr="00A813CF">
              <w:rPr>
                <w:rFonts w:ascii="Arial" w:eastAsia="Times New Roman" w:hAnsi="Arial" w:cs="Arial"/>
                <w:sz w:val="18"/>
                <w:szCs w:val="18"/>
              </w:rPr>
              <w:t>10</w:t>
            </w:r>
            <w:r w:rsidRPr="00A813CF">
              <w:rPr>
                <w:rFonts w:ascii="Arial" w:eastAsia="Times New Roman" w:hAnsi="Arial" w:cs="Arial"/>
                <w:sz w:val="18"/>
                <w:szCs w:val="18"/>
              </w:rPr>
              <w:t>)</w:t>
            </w:r>
          </w:p>
        </w:tc>
        <w:tc>
          <w:tcPr>
            <w:tcW w:w="468" w:type="pct"/>
            <w:tcBorders>
              <w:top w:val="single" w:sz="4" w:space="0" w:color="auto"/>
              <w:left w:val="single" w:sz="4" w:space="0" w:color="auto"/>
              <w:bottom w:val="single" w:sz="4" w:space="0" w:color="auto"/>
              <w:right w:val="single" w:sz="4" w:space="0" w:color="auto"/>
            </w:tcBorders>
            <w:shd w:val="clear" w:color="000000" w:fill="00FF00"/>
            <w:noWrap/>
            <w:vAlign w:val="bottom"/>
            <w:hideMark/>
          </w:tcPr>
          <w:p w14:paraId="1EFEDA0B" w14:textId="5DA9E9A5"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Very Good (</w:t>
            </w:r>
            <w:r w:rsidR="00A53D9A" w:rsidRPr="00A813CF">
              <w:rPr>
                <w:rFonts w:ascii="Arial" w:eastAsia="Times New Roman" w:hAnsi="Arial" w:cs="Arial"/>
                <w:sz w:val="18"/>
                <w:szCs w:val="18"/>
              </w:rPr>
              <w:t>9</w:t>
            </w:r>
            <w:r w:rsidRPr="00A813CF">
              <w:rPr>
                <w:rFonts w:ascii="Arial" w:eastAsia="Times New Roman" w:hAnsi="Arial" w:cs="Arial"/>
                <w:sz w:val="18"/>
                <w:szCs w:val="18"/>
              </w:rPr>
              <w:t>)</w:t>
            </w:r>
          </w:p>
        </w:tc>
        <w:tc>
          <w:tcPr>
            <w:tcW w:w="420" w:type="pct"/>
            <w:tcBorders>
              <w:top w:val="single" w:sz="4" w:space="0" w:color="auto"/>
              <w:left w:val="single" w:sz="4" w:space="0" w:color="auto"/>
              <w:bottom w:val="single" w:sz="4" w:space="0" w:color="auto"/>
              <w:right w:val="single" w:sz="4" w:space="0" w:color="auto"/>
            </w:tcBorders>
            <w:shd w:val="clear" w:color="000000" w:fill="FFFF00"/>
            <w:noWrap/>
            <w:vAlign w:val="bottom"/>
            <w:hideMark/>
          </w:tcPr>
          <w:p w14:paraId="31FF9FDA" w14:textId="5A7537E1"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Good (</w:t>
            </w:r>
            <w:r w:rsidR="00A53D9A" w:rsidRPr="00A813CF">
              <w:rPr>
                <w:rFonts w:ascii="Arial" w:eastAsia="Times New Roman" w:hAnsi="Arial" w:cs="Arial"/>
                <w:sz w:val="18"/>
                <w:szCs w:val="18"/>
              </w:rPr>
              <w:t>10</w:t>
            </w:r>
            <w:r w:rsidRPr="00A813CF">
              <w:rPr>
                <w:rFonts w:ascii="Arial" w:eastAsia="Times New Roman" w:hAnsi="Arial" w:cs="Arial"/>
                <w:sz w:val="18"/>
                <w:szCs w:val="18"/>
              </w:rPr>
              <w:t>)</w:t>
            </w:r>
          </w:p>
        </w:tc>
        <w:tc>
          <w:tcPr>
            <w:tcW w:w="424" w:type="pct"/>
            <w:tcBorders>
              <w:top w:val="single" w:sz="4" w:space="0" w:color="auto"/>
              <w:left w:val="nil"/>
              <w:bottom w:val="single" w:sz="4" w:space="0" w:color="auto"/>
              <w:right w:val="single" w:sz="8" w:space="0" w:color="auto"/>
            </w:tcBorders>
            <w:shd w:val="clear" w:color="auto" w:fill="auto"/>
            <w:noWrap/>
            <w:vAlign w:val="bottom"/>
            <w:hideMark/>
          </w:tcPr>
          <w:p w14:paraId="36A44F74" w14:textId="5DEDA3E1" w:rsidR="007B2E6C" w:rsidRPr="00A813CF" w:rsidRDefault="007B2E6C" w:rsidP="000822D8">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medium (</w:t>
            </w:r>
            <w:r w:rsidR="00A53D9A" w:rsidRPr="00A813CF">
              <w:rPr>
                <w:rFonts w:ascii="Arial" w:eastAsia="Times New Roman" w:hAnsi="Arial" w:cs="Arial"/>
                <w:color w:val="000000"/>
                <w:sz w:val="18"/>
                <w:szCs w:val="18"/>
              </w:rPr>
              <w:t>10</w:t>
            </w:r>
            <w:r w:rsidRPr="00A813CF">
              <w:rPr>
                <w:rFonts w:ascii="Arial" w:eastAsia="Times New Roman" w:hAnsi="Arial" w:cs="Arial"/>
                <w:color w:val="000000"/>
                <w:sz w:val="18"/>
                <w:szCs w:val="18"/>
              </w:rPr>
              <w:t>)</w:t>
            </w:r>
          </w:p>
        </w:tc>
        <w:tc>
          <w:tcPr>
            <w:tcW w:w="524" w:type="pct"/>
            <w:tcBorders>
              <w:top w:val="single" w:sz="4" w:space="0" w:color="auto"/>
              <w:left w:val="single" w:sz="8" w:space="0" w:color="auto"/>
              <w:bottom w:val="single" w:sz="4" w:space="0" w:color="auto"/>
              <w:right w:val="single" w:sz="4" w:space="0" w:color="auto"/>
            </w:tcBorders>
            <w:shd w:val="clear" w:color="auto" w:fill="auto"/>
            <w:noWrap/>
            <w:vAlign w:val="bottom"/>
            <w:hideMark/>
          </w:tcPr>
          <w:p w14:paraId="5888E623" w14:textId="00B4D339" w:rsidR="007B2E6C" w:rsidRPr="00A813CF" w:rsidRDefault="00416F34" w:rsidP="000822D8">
            <w:pPr>
              <w:jc w:val="center"/>
              <w:rPr>
                <w:rFonts w:ascii="Arial" w:eastAsia="Times New Roman" w:hAnsi="Arial" w:cs="Arial"/>
                <w:color w:val="FF0000"/>
                <w:sz w:val="18"/>
                <w:szCs w:val="18"/>
              </w:rPr>
            </w:pPr>
            <w:r w:rsidRPr="00A813CF">
              <w:rPr>
                <w:rFonts w:ascii="Arial" w:eastAsia="Times New Roman" w:hAnsi="Arial" w:cs="Arial"/>
                <w:color w:val="FF0000"/>
                <w:sz w:val="18"/>
                <w:szCs w:val="18"/>
              </w:rPr>
              <w:t>deteriorated</w:t>
            </w:r>
            <w:r w:rsidR="007B2E6C" w:rsidRPr="00A813CF">
              <w:rPr>
                <w:rFonts w:ascii="Arial" w:eastAsia="Times New Roman" w:hAnsi="Arial" w:cs="Arial"/>
                <w:color w:val="FF0000"/>
                <w:sz w:val="18"/>
                <w:szCs w:val="18"/>
              </w:rPr>
              <w:t xml:space="preserve"> (</w:t>
            </w:r>
            <w:r w:rsidR="00A53D9A" w:rsidRPr="00A813CF">
              <w:rPr>
                <w:rFonts w:ascii="Arial" w:eastAsia="Times New Roman" w:hAnsi="Arial" w:cs="Arial"/>
                <w:color w:val="FF0000"/>
                <w:sz w:val="18"/>
                <w:szCs w:val="18"/>
              </w:rPr>
              <w:t>10</w:t>
            </w:r>
            <w:r w:rsidR="007B2E6C" w:rsidRPr="00A813CF">
              <w:rPr>
                <w:rFonts w:ascii="Arial" w:eastAsia="Times New Roman" w:hAnsi="Arial" w:cs="Arial"/>
                <w:color w:val="FF0000"/>
                <w:sz w:val="18"/>
                <w:szCs w:val="18"/>
              </w:rPr>
              <w:t>)</w:t>
            </w:r>
          </w:p>
        </w:tc>
        <w:tc>
          <w:tcPr>
            <w:tcW w:w="537" w:type="pct"/>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16F1B41E" w14:textId="77777777" w:rsidR="007B2E6C" w:rsidRPr="00A813CF" w:rsidRDefault="007B2E6C" w:rsidP="000822D8">
            <w:pPr>
              <w:jc w:val="center"/>
              <w:rPr>
                <w:rFonts w:ascii="Arial" w:eastAsia="Times New Roman" w:hAnsi="Arial" w:cs="Arial"/>
                <w:color w:val="E26B0A"/>
                <w:sz w:val="18"/>
                <w:szCs w:val="18"/>
              </w:rPr>
            </w:pPr>
            <w:r w:rsidRPr="00A813CF">
              <w:rPr>
                <w:rFonts w:ascii="Arial" w:eastAsia="Times New Roman" w:hAnsi="Arial" w:cs="Arial"/>
                <w:color w:val="E26B0A"/>
                <w:sz w:val="18"/>
                <w:szCs w:val="18"/>
              </w:rPr>
              <w:t>stable (8)</w:t>
            </w:r>
          </w:p>
        </w:tc>
        <w:tc>
          <w:tcPr>
            <w:tcW w:w="506" w:type="pct"/>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5197AFD9" w14:textId="3417D513" w:rsidR="007B2E6C" w:rsidRPr="00A813CF" w:rsidRDefault="002F5010" w:rsidP="000822D8">
            <w:pPr>
              <w:jc w:val="center"/>
              <w:rPr>
                <w:rFonts w:ascii="Arial" w:eastAsia="Times New Roman" w:hAnsi="Arial" w:cs="Arial"/>
                <w:color w:val="FF0000"/>
                <w:sz w:val="18"/>
                <w:szCs w:val="18"/>
              </w:rPr>
            </w:pPr>
            <w:r w:rsidRPr="00A813CF">
              <w:rPr>
                <w:rFonts w:ascii="Arial" w:eastAsia="Times New Roman" w:hAnsi="Arial" w:cs="Arial"/>
                <w:color w:val="FF0000"/>
                <w:sz w:val="18"/>
                <w:szCs w:val="18"/>
              </w:rPr>
              <w:t>d</w:t>
            </w:r>
            <w:r w:rsidR="00416F34" w:rsidRPr="00A813CF">
              <w:rPr>
                <w:rFonts w:ascii="Arial" w:eastAsia="Times New Roman" w:hAnsi="Arial" w:cs="Arial"/>
                <w:color w:val="FF0000"/>
                <w:sz w:val="18"/>
                <w:szCs w:val="18"/>
              </w:rPr>
              <w:t>eteriorated</w:t>
            </w:r>
            <w:r w:rsidR="007B2E6C" w:rsidRPr="00A813CF">
              <w:rPr>
                <w:rFonts w:ascii="Arial" w:eastAsia="Times New Roman" w:hAnsi="Arial" w:cs="Arial"/>
                <w:color w:val="FF0000"/>
                <w:sz w:val="18"/>
                <w:szCs w:val="18"/>
              </w:rPr>
              <w:t xml:space="preserve"> (</w:t>
            </w:r>
            <w:r w:rsidR="00A53D9A" w:rsidRPr="00A813CF">
              <w:rPr>
                <w:rFonts w:ascii="Arial" w:eastAsia="Times New Roman" w:hAnsi="Arial" w:cs="Arial"/>
                <w:color w:val="FF0000"/>
                <w:sz w:val="18"/>
                <w:szCs w:val="18"/>
              </w:rPr>
              <w:t>8</w:t>
            </w:r>
            <w:r w:rsidR="007B2E6C" w:rsidRPr="00A813CF">
              <w:rPr>
                <w:rFonts w:ascii="Arial" w:eastAsia="Times New Roman" w:hAnsi="Arial" w:cs="Arial"/>
                <w:color w:val="FF0000"/>
                <w:sz w:val="18"/>
                <w:szCs w:val="18"/>
              </w:rPr>
              <w:t>)</w:t>
            </w:r>
          </w:p>
        </w:tc>
        <w:tc>
          <w:tcPr>
            <w:tcW w:w="393" w:type="pct"/>
            <w:tcBorders>
              <w:top w:val="single" w:sz="4" w:space="0" w:color="auto"/>
              <w:left w:val="nil"/>
              <w:bottom w:val="single" w:sz="4" w:space="0" w:color="auto"/>
              <w:right w:val="single" w:sz="8" w:space="0" w:color="auto"/>
            </w:tcBorders>
            <w:shd w:val="clear" w:color="auto" w:fill="auto"/>
            <w:noWrap/>
            <w:vAlign w:val="bottom"/>
            <w:hideMark/>
          </w:tcPr>
          <w:p w14:paraId="43420693" w14:textId="31CA1316" w:rsidR="007B2E6C" w:rsidRPr="00A813CF" w:rsidRDefault="00476634" w:rsidP="000822D8">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w:t>
            </w:r>
            <w:r w:rsidR="007B2E6C" w:rsidRPr="00A813CF">
              <w:rPr>
                <w:rFonts w:ascii="Arial" w:eastAsia="Times New Roman" w:hAnsi="Arial" w:cs="Arial"/>
                <w:color w:val="000000"/>
                <w:sz w:val="18"/>
                <w:szCs w:val="18"/>
              </w:rPr>
              <w:t>edium (9)</w:t>
            </w:r>
          </w:p>
        </w:tc>
      </w:tr>
      <w:tr w:rsidR="007B2E6C" w:rsidRPr="00A813CF" w14:paraId="68113C97" w14:textId="77777777" w:rsidTr="0043764D">
        <w:trPr>
          <w:trHeight w:val="300"/>
        </w:trPr>
        <w:tc>
          <w:tcPr>
            <w:tcW w:w="372" w:type="pct"/>
            <w:vMerge/>
            <w:tcBorders>
              <w:top w:val="single" w:sz="4" w:space="0" w:color="auto"/>
              <w:left w:val="single" w:sz="4" w:space="0" w:color="auto"/>
              <w:bottom w:val="single" w:sz="4" w:space="0" w:color="auto"/>
              <w:right w:val="single" w:sz="4" w:space="0" w:color="auto"/>
            </w:tcBorders>
            <w:shd w:val="clear" w:color="auto" w:fill="auto"/>
            <w:noWrap/>
            <w:vAlign w:val="center"/>
          </w:tcPr>
          <w:p w14:paraId="2E18B06B" w14:textId="77777777" w:rsidR="007B2E6C" w:rsidRPr="00A813CF" w:rsidRDefault="007B2E6C" w:rsidP="000822D8">
            <w:pPr>
              <w:jc w:val="center"/>
              <w:rPr>
                <w:rFonts w:ascii="Arial" w:eastAsia="Times New Roman" w:hAnsi="Arial" w:cs="Arial"/>
                <w:color w:val="000000"/>
                <w:sz w:val="18"/>
                <w:szCs w:val="18"/>
              </w:rPr>
            </w:pPr>
          </w:p>
        </w:tc>
        <w:tc>
          <w:tcPr>
            <w:tcW w:w="655" w:type="pct"/>
            <w:tcBorders>
              <w:top w:val="single" w:sz="4" w:space="0" w:color="auto"/>
              <w:left w:val="nil"/>
              <w:bottom w:val="single" w:sz="4" w:space="0" w:color="auto"/>
              <w:right w:val="single" w:sz="4" w:space="0" w:color="auto"/>
            </w:tcBorders>
            <w:shd w:val="clear" w:color="auto" w:fill="auto"/>
            <w:noWrap/>
            <w:vAlign w:val="bottom"/>
          </w:tcPr>
          <w:p w14:paraId="0434BC89" w14:textId="77777777" w:rsidR="007B2E6C" w:rsidRPr="00A813CF" w:rsidRDefault="007B2E6C" w:rsidP="000822D8">
            <w:pPr>
              <w:rPr>
                <w:rFonts w:ascii="Arial" w:eastAsia="Times New Roman" w:hAnsi="Arial" w:cs="Arial"/>
                <w:color w:val="000000"/>
                <w:sz w:val="18"/>
                <w:szCs w:val="18"/>
              </w:rPr>
            </w:pPr>
            <w:r w:rsidRPr="00A813CF">
              <w:rPr>
                <w:rFonts w:ascii="Arial" w:eastAsia="Times New Roman" w:hAnsi="Arial" w:cs="Arial"/>
                <w:color w:val="000000"/>
                <w:sz w:val="18"/>
                <w:szCs w:val="18"/>
              </w:rPr>
              <w:t>mainland beaches and coastline</w:t>
            </w:r>
          </w:p>
        </w:tc>
        <w:tc>
          <w:tcPr>
            <w:tcW w:w="260" w:type="pct"/>
            <w:tcBorders>
              <w:top w:val="single" w:sz="4" w:space="0" w:color="auto"/>
              <w:left w:val="nil"/>
              <w:bottom w:val="single" w:sz="4" w:space="0" w:color="auto"/>
              <w:right w:val="nil"/>
            </w:tcBorders>
            <w:shd w:val="clear" w:color="auto" w:fill="auto"/>
            <w:noWrap/>
            <w:vAlign w:val="bottom"/>
          </w:tcPr>
          <w:p w14:paraId="76318811" w14:textId="77777777" w:rsidR="007B2E6C" w:rsidRPr="00A813CF" w:rsidRDefault="007B2E6C" w:rsidP="000822D8">
            <w:pPr>
              <w:jc w:val="right"/>
              <w:rPr>
                <w:rFonts w:ascii="Arial" w:eastAsia="Times New Roman" w:hAnsi="Arial" w:cs="Arial"/>
                <w:color w:val="000000"/>
                <w:sz w:val="18"/>
                <w:szCs w:val="18"/>
              </w:rPr>
            </w:pPr>
            <w:r w:rsidRPr="00A813CF">
              <w:rPr>
                <w:rFonts w:ascii="Arial" w:eastAsia="Times New Roman" w:hAnsi="Arial" w:cs="Arial"/>
                <w:color w:val="000000"/>
                <w:sz w:val="18"/>
                <w:szCs w:val="18"/>
              </w:rPr>
              <w:t>9</w:t>
            </w:r>
          </w:p>
        </w:tc>
        <w:tc>
          <w:tcPr>
            <w:tcW w:w="441" w:type="pct"/>
            <w:tcBorders>
              <w:top w:val="single" w:sz="4" w:space="0" w:color="auto"/>
              <w:left w:val="single" w:sz="8" w:space="0" w:color="auto"/>
              <w:bottom w:val="single" w:sz="4" w:space="0" w:color="auto"/>
              <w:right w:val="single" w:sz="4" w:space="0" w:color="auto"/>
            </w:tcBorders>
            <w:shd w:val="clear" w:color="auto" w:fill="FF0000"/>
            <w:noWrap/>
            <w:vAlign w:val="bottom"/>
          </w:tcPr>
          <w:p w14:paraId="653DEC22"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Very Poor (6)</w:t>
            </w:r>
          </w:p>
        </w:tc>
        <w:tc>
          <w:tcPr>
            <w:tcW w:w="468" w:type="pct"/>
            <w:tcBorders>
              <w:top w:val="single" w:sz="4" w:space="0" w:color="auto"/>
              <w:left w:val="single" w:sz="4" w:space="0" w:color="auto"/>
              <w:bottom w:val="single" w:sz="4" w:space="0" w:color="auto"/>
              <w:right w:val="single" w:sz="4" w:space="0" w:color="auto"/>
            </w:tcBorders>
            <w:shd w:val="clear" w:color="000000" w:fill="00FF00"/>
            <w:noWrap/>
            <w:vAlign w:val="bottom"/>
          </w:tcPr>
          <w:p w14:paraId="1398CD37"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Very Good (8)</w:t>
            </w:r>
          </w:p>
        </w:tc>
        <w:tc>
          <w:tcPr>
            <w:tcW w:w="420" w:type="pct"/>
            <w:tcBorders>
              <w:top w:val="single" w:sz="4" w:space="0" w:color="auto"/>
              <w:left w:val="single" w:sz="4" w:space="0" w:color="auto"/>
              <w:bottom w:val="single" w:sz="4" w:space="0" w:color="auto"/>
              <w:right w:val="single" w:sz="4" w:space="0" w:color="auto"/>
            </w:tcBorders>
            <w:shd w:val="clear" w:color="000000" w:fill="FFFF00"/>
            <w:noWrap/>
            <w:vAlign w:val="bottom"/>
          </w:tcPr>
          <w:p w14:paraId="680569EE"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Good (6)</w:t>
            </w:r>
          </w:p>
        </w:tc>
        <w:tc>
          <w:tcPr>
            <w:tcW w:w="424" w:type="pct"/>
            <w:tcBorders>
              <w:top w:val="single" w:sz="4" w:space="0" w:color="auto"/>
              <w:left w:val="nil"/>
              <w:bottom w:val="single" w:sz="4" w:space="0" w:color="auto"/>
              <w:right w:val="single" w:sz="8" w:space="0" w:color="auto"/>
            </w:tcBorders>
            <w:shd w:val="clear" w:color="auto" w:fill="auto"/>
            <w:noWrap/>
            <w:vAlign w:val="bottom"/>
          </w:tcPr>
          <w:p w14:paraId="32BDBD15" w14:textId="77777777" w:rsidR="007B2E6C" w:rsidRPr="00A813CF" w:rsidRDefault="007B2E6C" w:rsidP="000822D8">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medium (7)</w:t>
            </w:r>
          </w:p>
        </w:tc>
        <w:tc>
          <w:tcPr>
            <w:tcW w:w="524" w:type="pct"/>
            <w:tcBorders>
              <w:top w:val="single" w:sz="4" w:space="0" w:color="auto"/>
              <w:left w:val="single" w:sz="8" w:space="0" w:color="auto"/>
              <w:bottom w:val="single" w:sz="4" w:space="0" w:color="auto"/>
              <w:right w:val="single" w:sz="4" w:space="0" w:color="auto"/>
            </w:tcBorders>
            <w:shd w:val="clear" w:color="auto" w:fill="auto"/>
            <w:noWrap/>
            <w:vAlign w:val="bottom"/>
          </w:tcPr>
          <w:p w14:paraId="340B9E81" w14:textId="157A38DE" w:rsidR="007B2E6C" w:rsidRPr="00A813CF" w:rsidRDefault="00416F34" w:rsidP="000822D8">
            <w:pPr>
              <w:jc w:val="center"/>
              <w:rPr>
                <w:rFonts w:ascii="Arial" w:eastAsia="Times New Roman" w:hAnsi="Arial" w:cs="Arial"/>
                <w:color w:val="FF0000"/>
                <w:sz w:val="18"/>
                <w:szCs w:val="18"/>
              </w:rPr>
            </w:pPr>
            <w:r w:rsidRPr="00A813CF">
              <w:rPr>
                <w:rFonts w:ascii="Arial" w:eastAsia="Times New Roman" w:hAnsi="Arial" w:cs="Arial"/>
                <w:color w:val="FF0000"/>
                <w:sz w:val="18"/>
                <w:szCs w:val="18"/>
              </w:rPr>
              <w:t>deteriorated</w:t>
            </w:r>
            <w:r w:rsidR="007B2E6C" w:rsidRPr="00A813CF">
              <w:rPr>
                <w:rFonts w:ascii="Arial" w:eastAsia="Times New Roman" w:hAnsi="Arial" w:cs="Arial"/>
                <w:color w:val="FF0000"/>
                <w:sz w:val="18"/>
                <w:szCs w:val="18"/>
              </w:rPr>
              <w:t xml:space="preserve"> (7)</w:t>
            </w:r>
          </w:p>
        </w:tc>
        <w:tc>
          <w:tcPr>
            <w:tcW w:w="537" w:type="pct"/>
            <w:tcBorders>
              <w:top w:val="single" w:sz="4" w:space="0" w:color="auto"/>
              <w:left w:val="single" w:sz="4" w:space="0" w:color="auto"/>
              <w:bottom w:val="single" w:sz="4" w:space="0" w:color="auto"/>
              <w:right w:val="single" w:sz="4" w:space="0" w:color="auto"/>
            </w:tcBorders>
            <w:shd w:val="clear" w:color="auto" w:fill="auto"/>
            <w:noWrap/>
            <w:vAlign w:val="bottom"/>
          </w:tcPr>
          <w:p w14:paraId="3CCC8677" w14:textId="77777777" w:rsidR="007B2E6C" w:rsidRPr="00A813CF" w:rsidRDefault="007B2E6C" w:rsidP="000822D8">
            <w:pPr>
              <w:jc w:val="center"/>
              <w:rPr>
                <w:rFonts w:ascii="Arial" w:eastAsia="Times New Roman" w:hAnsi="Arial" w:cs="Arial"/>
                <w:color w:val="E26B0A"/>
                <w:sz w:val="18"/>
                <w:szCs w:val="18"/>
              </w:rPr>
            </w:pPr>
            <w:r w:rsidRPr="00A813CF">
              <w:rPr>
                <w:rFonts w:ascii="Arial" w:eastAsia="Times New Roman" w:hAnsi="Arial" w:cs="Arial"/>
                <w:color w:val="E26B0A"/>
                <w:sz w:val="18"/>
                <w:szCs w:val="18"/>
              </w:rPr>
              <w:t>stable (9)</w:t>
            </w:r>
          </w:p>
        </w:tc>
        <w:tc>
          <w:tcPr>
            <w:tcW w:w="506" w:type="pct"/>
            <w:tcBorders>
              <w:top w:val="single" w:sz="4" w:space="0" w:color="auto"/>
              <w:left w:val="single" w:sz="4" w:space="0" w:color="auto"/>
              <w:bottom w:val="single" w:sz="4" w:space="0" w:color="auto"/>
              <w:right w:val="single" w:sz="4" w:space="0" w:color="auto"/>
            </w:tcBorders>
            <w:shd w:val="clear" w:color="auto" w:fill="auto"/>
            <w:noWrap/>
            <w:vAlign w:val="bottom"/>
          </w:tcPr>
          <w:p w14:paraId="0D4F67A3" w14:textId="0CE46987" w:rsidR="007B2E6C" w:rsidRPr="00A813CF" w:rsidRDefault="00416F34" w:rsidP="000822D8">
            <w:pPr>
              <w:jc w:val="center"/>
              <w:rPr>
                <w:rFonts w:ascii="Arial" w:eastAsia="Times New Roman" w:hAnsi="Arial" w:cs="Arial"/>
                <w:color w:val="FF0000"/>
                <w:sz w:val="18"/>
                <w:szCs w:val="18"/>
              </w:rPr>
            </w:pPr>
            <w:r w:rsidRPr="00A813CF">
              <w:rPr>
                <w:rFonts w:ascii="Arial" w:eastAsia="Times New Roman" w:hAnsi="Arial" w:cs="Arial"/>
                <w:color w:val="E26B0A"/>
                <w:sz w:val="18"/>
                <w:szCs w:val="18"/>
              </w:rPr>
              <w:t>deteriorated</w:t>
            </w:r>
            <w:r w:rsidR="007B2E6C" w:rsidRPr="00A813CF">
              <w:rPr>
                <w:rFonts w:ascii="Arial" w:eastAsia="Times New Roman" w:hAnsi="Arial" w:cs="Arial"/>
                <w:color w:val="E26B0A"/>
                <w:sz w:val="18"/>
                <w:szCs w:val="18"/>
              </w:rPr>
              <w:t xml:space="preserve"> (4)</w:t>
            </w:r>
            <w:r w:rsidR="007B2E6C" w:rsidRPr="00A813CF">
              <w:rPr>
                <w:rFonts w:ascii="Arial" w:eastAsia="Times New Roman" w:hAnsi="Arial" w:cs="Arial"/>
                <w:color w:val="E26B0A"/>
                <w:sz w:val="18"/>
                <w:szCs w:val="18"/>
              </w:rPr>
              <w:br/>
              <w:t>stable (4)</w:t>
            </w:r>
          </w:p>
        </w:tc>
        <w:tc>
          <w:tcPr>
            <w:tcW w:w="393" w:type="pct"/>
            <w:tcBorders>
              <w:top w:val="single" w:sz="4" w:space="0" w:color="auto"/>
              <w:left w:val="nil"/>
              <w:bottom w:val="single" w:sz="4" w:space="0" w:color="auto"/>
              <w:right w:val="single" w:sz="8" w:space="0" w:color="auto"/>
            </w:tcBorders>
            <w:shd w:val="clear" w:color="auto" w:fill="auto"/>
            <w:noWrap/>
            <w:vAlign w:val="bottom"/>
          </w:tcPr>
          <w:p w14:paraId="3A479AFA" w14:textId="77777777" w:rsidR="007B2E6C" w:rsidRPr="00A813CF" w:rsidRDefault="007B2E6C" w:rsidP="000822D8">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medium (8)</w:t>
            </w:r>
          </w:p>
        </w:tc>
      </w:tr>
      <w:tr w:rsidR="007B2E6C" w:rsidRPr="00A813CF" w14:paraId="38CD1964" w14:textId="77777777" w:rsidTr="0043764D">
        <w:trPr>
          <w:trHeight w:val="300"/>
        </w:trPr>
        <w:tc>
          <w:tcPr>
            <w:tcW w:w="372" w:type="pct"/>
            <w:vMerge/>
            <w:tcBorders>
              <w:top w:val="single" w:sz="4" w:space="0" w:color="auto"/>
              <w:left w:val="single" w:sz="4" w:space="0" w:color="auto"/>
              <w:bottom w:val="single" w:sz="4" w:space="0" w:color="auto"/>
              <w:right w:val="single" w:sz="4" w:space="0" w:color="auto"/>
            </w:tcBorders>
            <w:shd w:val="clear" w:color="auto" w:fill="auto"/>
            <w:noWrap/>
            <w:vAlign w:val="center"/>
          </w:tcPr>
          <w:p w14:paraId="784E498A" w14:textId="77777777" w:rsidR="007B2E6C" w:rsidRPr="00A813CF" w:rsidRDefault="007B2E6C" w:rsidP="000822D8">
            <w:pPr>
              <w:jc w:val="center"/>
              <w:rPr>
                <w:rFonts w:ascii="Arial" w:eastAsia="Times New Roman" w:hAnsi="Arial" w:cs="Arial"/>
                <w:color w:val="000000"/>
                <w:sz w:val="18"/>
                <w:szCs w:val="18"/>
              </w:rPr>
            </w:pPr>
          </w:p>
        </w:tc>
        <w:tc>
          <w:tcPr>
            <w:tcW w:w="655" w:type="pct"/>
            <w:tcBorders>
              <w:top w:val="single" w:sz="4" w:space="0" w:color="auto"/>
              <w:left w:val="nil"/>
              <w:bottom w:val="single" w:sz="4" w:space="0" w:color="auto"/>
              <w:right w:val="single" w:sz="4" w:space="0" w:color="auto"/>
            </w:tcBorders>
            <w:shd w:val="clear" w:color="auto" w:fill="auto"/>
            <w:noWrap/>
            <w:vAlign w:val="bottom"/>
          </w:tcPr>
          <w:p w14:paraId="6E68276B" w14:textId="77777777" w:rsidR="007B2E6C" w:rsidRPr="00A813CF" w:rsidRDefault="007B2E6C" w:rsidP="000822D8">
            <w:pPr>
              <w:rPr>
                <w:rFonts w:ascii="Arial" w:eastAsia="Times New Roman" w:hAnsi="Arial" w:cs="Arial"/>
                <w:color w:val="000000"/>
                <w:sz w:val="18"/>
                <w:szCs w:val="18"/>
              </w:rPr>
            </w:pPr>
            <w:r w:rsidRPr="00A813CF">
              <w:rPr>
                <w:rFonts w:ascii="Arial" w:eastAsia="Times New Roman" w:hAnsi="Arial" w:cs="Arial"/>
                <w:color w:val="000000"/>
                <w:sz w:val="18"/>
                <w:szCs w:val="18"/>
              </w:rPr>
              <w:t>mangrove forests</w:t>
            </w:r>
          </w:p>
        </w:tc>
        <w:tc>
          <w:tcPr>
            <w:tcW w:w="260" w:type="pct"/>
            <w:tcBorders>
              <w:top w:val="single" w:sz="4" w:space="0" w:color="auto"/>
              <w:left w:val="nil"/>
              <w:bottom w:val="single" w:sz="4" w:space="0" w:color="auto"/>
              <w:right w:val="nil"/>
            </w:tcBorders>
            <w:shd w:val="clear" w:color="auto" w:fill="auto"/>
            <w:noWrap/>
            <w:vAlign w:val="bottom"/>
          </w:tcPr>
          <w:p w14:paraId="2CBD307A" w14:textId="77777777" w:rsidR="007B2E6C" w:rsidRPr="00A813CF" w:rsidRDefault="007B2E6C" w:rsidP="000822D8">
            <w:pPr>
              <w:jc w:val="right"/>
              <w:rPr>
                <w:rFonts w:ascii="Arial" w:eastAsia="Times New Roman" w:hAnsi="Arial" w:cs="Arial"/>
                <w:color w:val="000000"/>
                <w:sz w:val="18"/>
                <w:szCs w:val="18"/>
              </w:rPr>
            </w:pPr>
            <w:r w:rsidRPr="00A813CF">
              <w:rPr>
                <w:rFonts w:ascii="Arial" w:eastAsia="Times New Roman" w:hAnsi="Arial" w:cs="Arial"/>
                <w:color w:val="000000"/>
                <w:sz w:val="18"/>
                <w:szCs w:val="18"/>
              </w:rPr>
              <w:t>10</w:t>
            </w:r>
          </w:p>
        </w:tc>
        <w:tc>
          <w:tcPr>
            <w:tcW w:w="441" w:type="pct"/>
            <w:tcBorders>
              <w:top w:val="single" w:sz="4" w:space="0" w:color="auto"/>
              <w:left w:val="single" w:sz="8" w:space="0" w:color="auto"/>
              <w:bottom w:val="single" w:sz="4" w:space="0" w:color="auto"/>
              <w:right w:val="single" w:sz="4" w:space="0" w:color="auto"/>
            </w:tcBorders>
            <w:shd w:val="clear" w:color="000000" w:fill="FF9900"/>
            <w:noWrap/>
            <w:vAlign w:val="bottom"/>
          </w:tcPr>
          <w:p w14:paraId="70F994DB"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Poor (5)</w:t>
            </w:r>
          </w:p>
        </w:tc>
        <w:tc>
          <w:tcPr>
            <w:tcW w:w="468" w:type="pct"/>
            <w:tcBorders>
              <w:top w:val="single" w:sz="4" w:space="0" w:color="auto"/>
              <w:left w:val="single" w:sz="4" w:space="0" w:color="auto"/>
              <w:bottom w:val="single" w:sz="4" w:space="0" w:color="auto"/>
              <w:right w:val="single" w:sz="4" w:space="0" w:color="auto"/>
            </w:tcBorders>
            <w:shd w:val="clear" w:color="000000" w:fill="00FF00"/>
            <w:noWrap/>
            <w:vAlign w:val="bottom"/>
          </w:tcPr>
          <w:p w14:paraId="31D07BE9"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Very Good (8)</w:t>
            </w:r>
          </w:p>
        </w:tc>
        <w:tc>
          <w:tcPr>
            <w:tcW w:w="420" w:type="pct"/>
            <w:tcBorders>
              <w:top w:val="single" w:sz="4" w:space="0" w:color="auto"/>
              <w:left w:val="single" w:sz="4" w:space="0" w:color="auto"/>
              <w:bottom w:val="single" w:sz="4" w:space="0" w:color="auto"/>
              <w:right w:val="single" w:sz="4" w:space="0" w:color="auto"/>
            </w:tcBorders>
            <w:shd w:val="clear" w:color="000000" w:fill="FFFF00"/>
            <w:noWrap/>
            <w:vAlign w:val="bottom"/>
          </w:tcPr>
          <w:p w14:paraId="262E7848"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Good (6)</w:t>
            </w:r>
          </w:p>
        </w:tc>
        <w:tc>
          <w:tcPr>
            <w:tcW w:w="424" w:type="pct"/>
            <w:tcBorders>
              <w:top w:val="single" w:sz="4" w:space="0" w:color="auto"/>
              <w:left w:val="nil"/>
              <w:bottom w:val="single" w:sz="4" w:space="0" w:color="auto"/>
              <w:right w:val="single" w:sz="8" w:space="0" w:color="auto"/>
            </w:tcBorders>
            <w:shd w:val="clear" w:color="auto" w:fill="auto"/>
            <w:noWrap/>
            <w:vAlign w:val="bottom"/>
          </w:tcPr>
          <w:p w14:paraId="5FC92571" w14:textId="77777777" w:rsidR="007B2E6C" w:rsidRPr="00A813CF" w:rsidRDefault="007B2E6C" w:rsidP="000822D8">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medium (7)</w:t>
            </w:r>
          </w:p>
        </w:tc>
        <w:tc>
          <w:tcPr>
            <w:tcW w:w="524" w:type="pct"/>
            <w:tcBorders>
              <w:top w:val="single" w:sz="4" w:space="0" w:color="auto"/>
              <w:left w:val="single" w:sz="8" w:space="0" w:color="auto"/>
              <w:bottom w:val="single" w:sz="4" w:space="0" w:color="auto"/>
              <w:right w:val="single" w:sz="4" w:space="0" w:color="auto"/>
            </w:tcBorders>
            <w:shd w:val="clear" w:color="auto" w:fill="auto"/>
            <w:noWrap/>
            <w:vAlign w:val="bottom"/>
          </w:tcPr>
          <w:p w14:paraId="42AE3E3C" w14:textId="31B12175" w:rsidR="007B2E6C" w:rsidRPr="00A813CF" w:rsidRDefault="00416F34" w:rsidP="000822D8">
            <w:pPr>
              <w:jc w:val="center"/>
              <w:rPr>
                <w:rFonts w:ascii="Arial" w:eastAsia="Times New Roman" w:hAnsi="Arial" w:cs="Arial"/>
                <w:color w:val="FF0000"/>
                <w:sz w:val="18"/>
                <w:szCs w:val="18"/>
              </w:rPr>
            </w:pPr>
            <w:r w:rsidRPr="00A813CF">
              <w:rPr>
                <w:rFonts w:ascii="Arial" w:eastAsia="Times New Roman" w:hAnsi="Arial" w:cs="Arial"/>
                <w:color w:val="FF0000"/>
                <w:sz w:val="18"/>
                <w:szCs w:val="18"/>
              </w:rPr>
              <w:t>deteriorated</w:t>
            </w:r>
            <w:r w:rsidR="007B2E6C" w:rsidRPr="00A813CF">
              <w:rPr>
                <w:rFonts w:ascii="Arial" w:eastAsia="Times New Roman" w:hAnsi="Arial" w:cs="Arial"/>
                <w:color w:val="FF0000"/>
                <w:sz w:val="18"/>
                <w:szCs w:val="18"/>
              </w:rPr>
              <w:t xml:space="preserve"> (5)</w:t>
            </w:r>
          </w:p>
        </w:tc>
        <w:tc>
          <w:tcPr>
            <w:tcW w:w="537" w:type="pct"/>
            <w:tcBorders>
              <w:top w:val="single" w:sz="4" w:space="0" w:color="auto"/>
              <w:left w:val="single" w:sz="4" w:space="0" w:color="auto"/>
              <w:bottom w:val="single" w:sz="4" w:space="0" w:color="auto"/>
              <w:right w:val="single" w:sz="4" w:space="0" w:color="auto"/>
            </w:tcBorders>
            <w:shd w:val="clear" w:color="auto" w:fill="auto"/>
            <w:noWrap/>
            <w:vAlign w:val="bottom"/>
          </w:tcPr>
          <w:p w14:paraId="31966A00" w14:textId="77777777" w:rsidR="007B2E6C" w:rsidRPr="00A813CF" w:rsidRDefault="007B2E6C" w:rsidP="000822D8">
            <w:pPr>
              <w:jc w:val="center"/>
              <w:rPr>
                <w:rFonts w:ascii="Arial" w:eastAsia="Times New Roman" w:hAnsi="Arial" w:cs="Arial"/>
                <w:color w:val="E26B0A"/>
                <w:sz w:val="18"/>
                <w:szCs w:val="18"/>
              </w:rPr>
            </w:pPr>
            <w:r w:rsidRPr="00A813CF">
              <w:rPr>
                <w:rFonts w:ascii="Arial" w:eastAsia="Times New Roman" w:hAnsi="Arial" w:cs="Arial"/>
                <w:color w:val="E26B0A"/>
                <w:sz w:val="18"/>
                <w:szCs w:val="18"/>
              </w:rPr>
              <w:t>stable (9)</w:t>
            </w:r>
          </w:p>
        </w:tc>
        <w:tc>
          <w:tcPr>
            <w:tcW w:w="506" w:type="pct"/>
            <w:tcBorders>
              <w:top w:val="single" w:sz="4" w:space="0" w:color="auto"/>
              <w:left w:val="single" w:sz="4" w:space="0" w:color="auto"/>
              <w:bottom w:val="single" w:sz="4" w:space="0" w:color="auto"/>
              <w:right w:val="single" w:sz="4" w:space="0" w:color="auto"/>
            </w:tcBorders>
            <w:shd w:val="clear" w:color="auto" w:fill="auto"/>
            <w:noWrap/>
            <w:vAlign w:val="bottom"/>
          </w:tcPr>
          <w:p w14:paraId="726D528C" w14:textId="77777777" w:rsidR="007B2E6C" w:rsidRPr="00A813CF" w:rsidRDefault="007B2E6C" w:rsidP="000822D8">
            <w:pPr>
              <w:jc w:val="center"/>
              <w:rPr>
                <w:rFonts w:ascii="Arial" w:eastAsia="Times New Roman" w:hAnsi="Arial" w:cs="Arial"/>
                <w:color w:val="E26B0A"/>
                <w:sz w:val="18"/>
                <w:szCs w:val="18"/>
              </w:rPr>
            </w:pPr>
            <w:r w:rsidRPr="00A813CF">
              <w:rPr>
                <w:rFonts w:ascii="Arial" w:eastAsia="Times New Roman" w:hAnsi="Arial" w:cs="Arial"/>
                <w:color w:val="E26B0A"/>
                <w:sz w:val="18"/>
                <w:szCs w:val="18"/>
              </w:rPr>
              <w:t>stable (9)</w:t>
            </w:r>
          </w:p>
        </w:tc>
        <w:tc>
          <w:tcPr>
            <w:tcW w:w="393" w:type="pct"/>
            <w:tcBorders>
              <w:top w:val="single" w:sz="4" w:space="0" w:color="auto"/>
              <w:left w:val="nil"/>
              <w:bottom w:val="single" w:sz="4" w:space="0" w:color="auto"/>
              <w:right w:val="single" w:sz="8" w:space="0" w:color="auto"/>
            </w:tcBorders>
            <w:shd w:val="clear" w:color="auto" w:fill="auto"/>
            <w:noWrap/>
            <w:vAlign w:val="bottom"/>
          </w:tcPr>
          <w:p w14:paraId="6704A8D0" w14:textId="77777777" w:rsidR="007B2E6C" w:rsidRPr="00A813CF" w:rsidRDefault="007B2E6C" w:rsidP="000822D8">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medium (10)</w:t>
            </w:r>
          </w:p>
        </w:tc>
      </w:tr>
      <w:tr w:rsidR="007B2E6C" w:rsidRPr="00A813CF" w14:paraId="099E9C24" w14:textId="77777777" w:rsidTr="0043764D">
        <w:trPr>
          <w:trHeight w:val="300"/>
        </w:trPr>
        <w:tc>
          <w:tcPr>
            <w:tcW w:w="372" w:type="pct"/>
            <w:vMerge/>
            <w:tcBorders>
              <w:top w:val="single" w:sz="4" w:space="0" w:color="auto"/>
              <w:left w:val="single" w:sz="4" w:space="0" w:color="auto"/>
              <w:bottom w:val="single" w:sz="4" w:space="0" w:color="auto"/>
              <w:right w:val="single" w:sz="4" w:space="0" w:color="auto"/>
            </w:tcBorders>
            <w:shd w:val="clear" w:color="auto" w:fill="auto"/>
            <w:noWrap/>
            <w:vAlign w:val="center"/>
          </w:tcPr>
          <w:p w14:paraId="2F53E566" w14:textId="77777777" w:rsidR="007B2E6C" w:rsidRPr="00A813CF" w:rsidRDefault="007B2E6C" w:rsidP="000822D8">
            <w:pPr>
              <w:jc w:val="center"/>
              <w:rPr>
                <w:rFonts w:ascii="Arial" w:eastAsia="Times New Roman" w:hAnsi="Arial" w:cs="Arial"/>
                <w:color w:val="000000"/>
                <w:sz w:val="18"/>
                <w:szCs w:val="18"/>
              </w:rPr>
            </w:pPr>
          </w:p>
        </w:tc>
        <w:tc>
          <w:tcPr>
            <w:tcW w:w="655" w:type="pct"/>
            <w:tcBorders>
              <w:top w:val="single" w:sz="4" w:space="0" w:color="auto"/>
              <w:left w:val="nil"/>
              <w:bottom w:val="single" w:sz="4" w:space="0" w:color="auto"/>
              <w:right w:val="single" w:sz="4" w:space="0" w:color="auto"/>
            </w:tcBorders>
            <w:shd w:val="clear" w:color="auto" w:fill="auto"/>
            <w:noWrap/>
            <w:vAlign w:val="bottom"/>
          </w:tcPr>
          <w:p w14:paraId="40944C40" w14:textId="77777777" w:rsidR="007B2E6C" w:rsidRPr="00A813CF" w:rsidRDefault="007B2E6C" w:rsidP="000822D8">
            <w:pPr>
              <w:rPr>
                <w:rFonts w:ascii="Arial" w:eastAsia="Times New Roman" w:hAnsi="Arial" w:cs="Arial"/>
                <w:color w:val="000000"/>
                <w:sz w:val="18"/>
                <w:szCs w:val="18"/>
              </w:rPr>
            </w:pPr>
            <w:r w:rsidRPr="00A813CF">
              <w:rPr>
                <w:rFonts w:ascii="Arial" w:eastAsia="Times New Roman" w:hAnsi="Arial" w:cs="Arial"/>
                <w:color w:val="000000"/>
                <w:sz w:val="18"/>
                <w:szCs w:val="18"/>
              </w:rPr>
              <w:t>seagrass meadows</w:t>
            </w:r>
          </w:p>
        </w:tc>
        <w:tc>
          <w:tcPr>
            <w:tcW w:w="260" w:type="pct"/>
            <w:tcBorders>
              <w:top w:val="single" w:sz="4" w:space="0" w:color="auto"/>
              <w:left w:val="nil"/>
              <w:bottom w:val="single" w:sz="4" w:space="0" w:color="auto"/>
              <w:right w:val="nil"/>
            </w:tcBorders>
            <w:shd w:val="clear" w:color="auto" w:fill="auto"/>
            <w:noWrap/>
            <w:vAlign w:val="bottom"/>
          </w:tcPr>
          <w:p w14:paraId="143E170F" w14:textId="77777777" w:rsidR="007B2E6C" w:rsidRPr="00A813CF" w:rsidRDefault="007B2E6C" w:rsidP="000822D8">
            <w:pPr>
              <w:jc w:val="right"/>
              <w:rPr>
                <w:rFonts w:ascii="Arial" w:eastAsia="Times New Roman" w:hAnsi="Arial" w:cs="Arial"/>
                <w:color w:val="000000"/>
                <w:sz w:val="18"/>
                <w:szCs w:val="18"/>
              </w:rPr>
            </w:pPr>
            <w:r w:rsidRPr="00A813CF">
              <w:rPr>
                <w:rFonts w:ascii="Arial" w:eastAsia="Times New Roman" w:hAnsi="Arial" w:cs="Arial"/>
                <w:color w:val="000000"/>
                <w:sz w:val="18"/>
                <w:szCs w:val="18"/>
              </w:rPr>
              <w:t>11</w:t>
            </w:r>
          </w:p>
        </w:tc>
        <w:tc>
          <w:tcPr>
            <w:tcW w:w="441" w:type="pct"/>
            <w:tcBorders>
              <w:top w:val="single" w:sz="4" w:space="0" w:color="auto"/>
              <w:left w:val="single" w:sz="8" w:space="0" w:color="auto"/>
              <w:bottom w:val="single" w:sz="4" w:space="0" w:color="auto"/>
              <w:right w:val="single" w:sz="4" w:space="0" w:color="auto"/>
            </w:tcBorders>
            <w:shd w:val="clear" w:color="auto" w:fill="FF0000"/>
            <w:noWrap/>
            <w:vAlign w:val="bottom"/>
          </w:tcPr>
          <w:p w14:paraId="2D074BD4"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Very Poor (6)</w:t>
            </w:r>
          </w:p>
        </w:tc>
        <w:tc>
          <w:tcPr>
            <w:tcW w:w="468" w:type="pct"/>
            <w:tcBorders>
              <w:top w:val="single" w:sz="4" w:space="0" w:color="auto"/>
              <w:left w:val="single" w:sz="4" w:space="0" w:color="auto"/>
              <w:bottom w:val="single" w:sz="4" w:space="0" w:color="auto"/>
              <w:right w:val="single" w:sz="4" w:space="0" w:color="auto"/>
            </w:tcBorders>
            <w:shd w:val="clear" w:color="000000" w:fill="00FF00"/>
            <w:noWrap/>
            <w:vAlign w:val="bottom"/>
          </w:tcPr>
          <w:p w14:paraId="0BF4D265"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Very Good (9)</w:t>
            </w:r>
          </w:p>
        </w:tc>
        <w:tc>
          <w:tcPr>
            <w:tcW w:w="420" w:type="pct"/>
            <w:tcBorders>
              <w:top w:val="single" w:sz="4" w:space="0" w:color="auto"/>
              <w:left w:val="single" w:sz="4" w:space="0" w:color="auto"/>
              <w:bottom w:val="single" w:sz="4" w:space="0" w:color="auto"/>
              <w:right w:val="single" w:sz="4" w:space="0" w:color="auto"/>
            </w:tcBorders>
            <w:shd w:val="clear" w:color="000000" w:fill="FFFF00"/>
            <w:noWrap/>
            <w:vAlign w:val="bottom"/>
          </w:tcPr>
          <w:p w14:paraId="4A382004"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Good (8)</w:t>
            </w:r>
          </w:p>
        </w:tc>
        <w:tc>
          <w:tcPr>
            <w:tcW w:w="424" w:type="pct"/>
            <w:tcBorders>
              <w:top w:val="single" w:sz="4" w:space="0" w:color="auto"/>
              <w:left w:val="nil"/>
              <w:bottom w:val="single" w:sz="4" w:space="0" w:color="auto"/>
              <w:right w:val="single" w:sz="8" w:space="0" w:color="auto"/>
            </w:tcBorders>
            <w:shd w:val="clear" w:color="auto" w:fill="auto"/>
            <w:noWrap/>
            <w:vAlign w:val="bottom"/>
          </w:tcPr>
          <w:p w14:paraId="6631238D" w14:textId="77777777" w:rsidR="007B2E6C" w:rsidRPr="00A813CF" w:rsidRDefault="007B2E6C" w:rsidP="000822D8">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medium (11)</w:t>
            </w:r>
          </w:p>
        </w:tc>
        <w:tc>
          <w:tcPr>
            <w:tcW w:w="524" w:type="pct"/>
            <w:tcBorders>
              <w:top w:val="single" w:sz="4" w:space="0" w:color="auto"/>
              <w:left w:val="single" w:sz="8" w:space="0" w:color="auto"/>
              <w:bottom w:val="single" w:sz="4" w:space="0" w:color="auto"/>
              <w:right w:val="single" w:sz="4" w:space="0" w:color="auto"/>
            </w:tcBorders>
            <w:shd w:val="clear" w:color="auto" w:fill="auto"/>
            <w:noWrap/>
            <w:vAlign w:val="bottom"/>
          </w:tcPr>
          <w:p w14:paraId="062DB9DC" w14:textId="735D4EEE" w:rsidR="007B2E6C" w:rsidRPr="00A813CF" w:rsidRDefault="00416F34" w:rsidP="000822D8">
            <w:pPr>
              <w:jc w:val="center"/>
              <w:rPr>
                <w:rFonts w:ascii="Arial" w:eastAsia="Times New Roman" w:hAnsi="Arial" w:cs="Arial"/>
                <w:color w:val="FF0000"/>
                <w:sz w:val="18"/>
                <w:szCs w:val="18"/>
              </w:rPr>
            </w:pPr>
            <w:r w:rsidRPr="00A813CF">
              <w:rPr>
                <w:rFonts w:ascii="Arial" w:eastAsia="Times New Roman" w:hAnsi="Arial" w:cs="Arial"/>
                <w:color w:val="E26B0A"/>
                <w:sz w:val="18"/>
                <w:szCs w:val="18"/>
              </w:rPr>
              <w:t>deteriorated</w:t>
            </w:r>
            <w:r w:rsidR="007B2E6C" w:rsidRPr="00A813CF">
              <w:rPr>
                <w:rFonts w:ascii="Arial" w:eastAsia="Times New Roman" w:hAnsi="Arial" w:cs="Arial"/>
                <w:color w:val="E26B0A"/>
                <w:sz w:val="18"/>
                <w:szCs w:val="18"/>
              </w:rPr>
              <w:t xml:space="preserve"> (4)</w:t>
            </w:r>
            <w:r w:rsidR="007B2E6C" w:rsidRPr="00A813CF">
              <w:rPr>
                <w:rFonts w:ascii="Arial" w:eastAsia="Times New Roman" w:hAnsi="Arial" w:cs="Arial"/>
                <w:color w:val="E26B0A"/>
                <w:sz w:val="18"/>
                <w:szCs w:val="18"/>
              </w:rPr>
              <w:br/>
              <w:t>stable (4)</w:t>
            </w:r>
          </w:p>
        </w:tc>
        <w:tc>
          <w:tcPr>
            <w:tcW w:w="537" w:type="pct"/>
            <w:tcBorders>
              <w:top w:val="single" w:sz="4" w:space="0" w:color="auto"/>
              <w:left w:val="single" w:sz="4" w:space="0" w:color="auto"/>
              <w:bottom w:val="single" w:sz="4" w:space="0" w:color="auto"/>
              <w:right w:val="single" w:sz="4" w:space="0" w:color="auto"/>
            </w:tcBorders>
            <w:shd w:val="clear" w:color="auto" w:fill="auto"/>
            <w:noWrap/>
            <w:vAlign w:val="bottom"/>
          </w:tcPr>
          <w:p w14:paraId="233FD409" w14:textId="77777777" w:rsidR="007B2E6C" w:rsidRPr="00A813CF" w:rsidRDefault="007B2E6C" w:rsidP="000822D8">
            <w:pPr>
              <w:jc w:val="center"/>
              <w:rPr>
                <w:rFonts w:ascii="Arial" w:eastAsia="Times New Roman" w:hAnsi="Arial" w:cs="Arial"/>
                <w:color w:val="E26B0A"/>
                <w:sz w:val="18"/>
                <w:szCs w:val="18"/>
              </w:rPr>
            </w:pPr>
            <w:r w:rsidRPr="00A813CF">
              <w:rPr>
                <w:rFonts w:ascii="Arial" w:eastAsia="Times New Roman" w:hAnsi="Arial" w:cs="Arial"/>
                <w:color w:val="E26B0A"/>
                <w:sz w:val="18"/>
                <w:szCs w:val="18"/>
              </w:rPr>
              <w:t>stable (7)</w:t>
            </w:r>
          </w:p>
        </w:tc>
        <w:tc>
          <w:tcPr>
            <w:tcW w:w="506" w:type="pct"/>
            <w:tcBorders>
              <w:top w:val="single" w:sz="4" w:space="0" w:color="auto"/>
              <w:left w:val="single" w:sz="4" w:space="0" w:color="auto"/>
              <w:bottom w:val="single" w:sz="4" w:space="0" w:color="auto"/>
              <w:right w:val="single" w:sz="4" w:space="0" w:color="auto"/>
            </w:tcBorders>
            <w:shd w:val="clear" w:color="auto" w:fill="auto"/>
            <w:noWrap/>
            <w:vAlign w:val="bottom"/>
          </w:tcPr>
          <w:p w14:paraId="62B63010" w14:textId="77777777" w:rsidR="007B2E6C" w:rsidRPr="00A813CF" w:rsidRDefault="007B2E6C" w:rsidP="000822D8">
            <w:pPr>
              <w:jc w:val="center"/>
              <w:rPr>
                <w:rFonts w:ascii="Arial" w:eastAsia="Times New Roman" w:hAnsi="Arial" w:cs="Arial"/>
                <w:color w:val="E26B0A"/>
                <w:sz w:val="18"/>
                <w:szCs w:val="18"/>
              </w:rPr>
            </w:pPr>
            <w:r w:rsidRPr="00A813CF">
              <w:rPr>
                <w:rFonts w:ascii="Arial" w:eastAsia="Times New Roman" w:hAnsi="Arial" w:cs="Arial"/>
                <w:color w:val="E26B0A"/>
                <w:sz w:val="18"/>
                <w:szCs w:val="18"/>
              </w:rPr>
              <w:t>stable (6)</w:t>
            </w:r>
          </w:p>
        </w:tc>
        <w:tc>
          <w:tcPr>
            <w:tcW w:w="393" w:type="pct"/>
            <w:tcBorders>
              <w:top w:val="single" w:sz="4" w:space="0" w:color="auto"/>
              <w:left w:val="nil"/>
              <w:bottom w:val="single" w:sz="4" w:space="0" w:color="auto"/>
              <w:right w:val="single" w:sz="8" w:space="0" w:color="auto"/>
            </w:tcBorders>
            <w:shd w:val="clear" w:color="auto" w:fill="auto"/>
            <w:noWrap/>
            <w:vAlign w:val="bottom"/>
          </w:tcPr>
          <w:p w14:paraId="025ECB01" w14:textId="77777777" w:rsidR="007B2E6C" w:rsidRPr="00A813CF" w:rsidRDefault="007B2E6C" w:rsidP="000822D8">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medium (8)</w:t>
            </w:r>
          </w:p>
        </w:tc>
      </w:tr>
      <w:tr w:rsidR="007B2E6C" w:rsidRPr="00A813CF" w14:paraId="32AA2C44" w14:textId="77777777" w:rsidTr="0043764D">
        <w:trPr>
          <w:trHeight w:val="300"/>
        </w:trPr>
        <w:tc>
          <w:tcPr>
            <w:tcW w:w="372" w:type="pct"/>
            <w:vMerge/>
            <w:tcBorders>
              <w:top w:val="single" w:sz="4" w:space="0" w:color="auto"/>
              <w:left w:val="single" w:sz="4" w:space="0" w:color="auto"/>
              <w:bottom w:val="single" w:sz="4" w:space="0" w:color="auto"/>
              <w:right w:val="single" w:sz="4" w:space="0" w:color="auto"/>
            </w:tcBorders>
            <w:shd w:val="clear" w:color="auto" w:fill="auto"/>
            <w:noWrap/>
            <w:vAlign w:val="center"/>
          </w:tcPr>
          <w:p w14:paraId="24D8BC17" w14:textId="77777777" w:rsidR="007B2E6C" w:rsidRPr="00A813CF" w:rsidRDefault="007B2E6C" w:rsidP="000822D8">
            <w:pPr>
              <w:jc w:val="center"/>
              <w:rPr>
                <w:rFonts w:ascii="Arial" w:eastAsia="Times New Roman" w:hAnsi="Arial" w:cs="Arial"/>
                <w:color w:val="000000"/>
                <w:sz w:val="18"/>
                <w:szCs w:val="18"/>
              </w:rPr>
            </w:pPr>
          </w:p>
        </w:tc>
        <w:tc>
          <w:tcPr>
            <w:tcW w:w="655" w:type="pct"/>
            <w:tcBorders>
              <w:top w:val="single" w:sz="4" w:space="0" w:color="auto"/>
              <w:left w:val="nil"/>
              <w:bottom w:val="single" w:sz="4" w:space="0" w:color="auto"/>
              <w:right w:val="single" w:sz="4" w:space="0" w:color="auto"/>
            </w:tcBorders>
            <w:shd w:val="clear" w:color="auto" w:fill="auto"/>
            <w:noWrap/>
            <w:vAlign w:val="bottom"/>
          </w:tcPr>
          <w:p w14:paraId="29B492DE" w14:textId="77777777" w:rsidR="007B2E6C" w:rsidRPr="00A813CF" w:rsidRDefault="007B2E6C" w:rsidP="000822D8">
            <w:pPr>
              <w:rPr>
                <w:rFonts w:ascii="Arial" w:eastAsia="Times New Roman" w:hAnsi="Arial" w:cs="Arial"/>
                <w:color w:val="000000"/>
                <w:sz w:val="18"/>
                <w:szCs w:val="18"/>
              </w:rPr>
            </w:pPr>
            <w:r w:rsidRPr="00A813CF">
              <w:rPr>
                <w:rFonts w:ascii="Arial" w:eastAsia="Times New Roman" w:hAnsi="Arial" w:cs="Arial"/>
                <w:color w:val="000000"/>
                <w:sz w:val="18"/>
                <w:szCs w:val="18"/>
              </w:rPr>
              <w:t>coral reefs</w:t>
            </w:r>
          </w:p>
        </w:tc>
        <w:tc>
          <w:tcPr>
            <w:tcW w:w="260" w:type="pct"/>
            <w:tcBorders>
              <w:top w:val="single" w:sz="4" w:space="0" w:color="auto"/>
              <w:left w:val="nil"/>
              <w:bottom w:val="single" w:sz="4" w:space="0" w:color="auto"/>
              <w:right w:val="nil"/>
            </w:tcBorders>
            <w:shd w:val="clear" w:color="auto" w:fill="auto"/>
            <w:noWrap/>
            <w:vAlign w:val="bottom"/>
          </w:tcPr>
          <w:p w14:paraId="0F73150C" w14:textId="77777777" w:rsidR="007B2E6C" w:rsidRPr="00A813CF" w:rsidRDefault="007B2E6C" w:rsidP="000822D8">
            <w:pPr>
              <w:jc w:val="right"/>
              <w:rPr>
                <w:rFonts w:ascii="Arial" w:eastAsia="Times New Roman" w:hAnsi="Arial" w:cs="Arial"/>
                <w:color w:val="000000"/>
                <w:sz w:val="18"/>
                <w:szCs w:val="18"/>
              </w:rPr>
            </w:pPr>
            <w:r w:rsidRPr="00A813CF">
              <w:rPr>
                <w:rFonts w:ascii="Arial" w:eastAsia="Times New Roman" w:hAnsi="Arial" w:cs="Arial"/>
                <w:color w:val="000000"/>
                <w:sz w:val="18"/>
                <w:szCs w:val="18"/>
              </w:rPr>
              <w:t>17</w:t>
            </w:r>
          </w:p>
        </w:tc>
        <w:tc>
          <w:tcPr>
            <w:tcW w:w="441" w:type="pct"/>
            <w:tcBorders>
              <w:top w:val="single" w:sz="4" w:space="0" w:color="auto"/>
              <w:left w:val="single" w:sz="8" w:space="0" w:color="auto"/>
              <w:bottom w:val="single" w:sz="4" w:space="0" w:color="auto"/>
              <w:right w:val="single" w:sz="4" w:space="0" w:color="auto"/>
            </w:tcBorders>
            <w:shd w:val="clear" w:color="auto" w:fill="FF0000"/>
            <w:noWrap/>
            <w:vAlign w:val="bottom"/>
          </w:tcPr>
          <w:p w14:paraId="4CFB26A4"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Very Poor (15)</w:t>
            </w:r>
          </w:p>
        </w:tc>
        <w:tc>
          <w:tcPr>
            <w:tcW w:w="468" w:type="pct"/>
            <w:tcBorders>
              <w:top w:val="single" w:sz="4" w:space="0" w:color="auto"/>
              <w:left w:val="single" w:sz="4" w:space="0" w:color="auto"/>
              <w:bottom w:val="single" w:sz="4" w:space="0" w:color="auto"/>
              <w:right w:val="single" w:sz="4" w:space="0" w:color="auto"/>
            </w:tcBorders>
            <w:shd w:val="clear" w:color="000000" w:fill="00FF00"/>
            <w:noWrap/>
            <w:vAlign w:val="bottom"/>
          </w:tcPr>
          <w:p w14:paraId="5A064964"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Very Good (10)</w:t>
            </w:r>
          </w:p>
        </w:tc>
        <w:tc>
          <w:tcPr>
            <w:tcW w:w="420" w:type="pct"/>
            <w:tcBorders>
              <w:top w:val="single" w:sz="4" w:space="0" w:color="auto"/>
              <w:left w:val="single" w:sz="4" w:space="0" w:color="auto"/>
              <w:bottom w:val="single" w:sz="4" w:space="0" w:color="auto"/>
              <w:right w:val="single" w:sz="4" w:space="0" w:color="auto"/>
            </w:tcBorders>
            <w:shd w:val="clear" w:color="auto" w:fill="F79646" w:themeFill="accent6"/>
            <w:noWrap/>
            <w:vAlign w:val="bottom"/>
          </w:tcPr>
          <w:p w14:paraId="3E3A6163"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Poor (13)</w:t>
            </w:r>
          </w:p>
        </w:tc>
        <w:tc>
          <w:tcPr>
            <w:tcW w:w="424" w:type="pct"/>
            <w:tcBorders>
              <w:top w:val="single" w:sz="4" w:space="0" w:color="auto"/>
              <w:left w:val="nil"/>
              <w:bottom w:val="single" w:sz="4" w:space="0" w:color="auto"/>
              <w:right w:val="single" w:sz="8" w:space="0" w:color="auto"/>
            </w:tcBorders>
            <w:shd w:val="clear" w:color="auto" w:fill="auto"/>
            <w:noWrap/>
            <w:vAlign w:val="bottom"/>
          </w:tcPr>
          <w:p w14:paraId="60B6E78F" w14:textId="77777777" w:rsidR="007B2E6C" w:rsidRPr="00A813CF" w:rsidRDefault="007B2E6C" w:rsidP="000822D8">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high (9)</w:t>
            </w:r>
          </w:p>
        </w:tc>
        <w:tc>
          <w:tcPr>
            <w:tcW w:w="524" w:type="pct"/>
            <w:tcBorders>
              <w:top w:val="single" w:sz="4" w:space="0" w:color="auto"/>
              <w:left w:val="single" w:sz="8" w:space="0" w:color="auto"/>
              <w:bottom w:val="single" w:sz="4" w:space="0" w:color="auto"/>
              <w:right w:val="single" w:sz="4" w:space="0" w:color="auto"/>
            </w:tcBorders>
            <w:shd w:val="clear" w:color="auto" w:fill="auto"/>
            <w:noWrap/>
            <w:vAlign w:val="bottom"/>
          </w:tcPr>
          <w:p w14:paraId="63DE358F" w14:textId="5DAA00F6" w:rsidR="007B2E6C" w:rsidRPr="00A813CF" w:rsidRDefault="00416F34" w:rsidP="000822D8">
            <w:pPr>
              <w:jc w:val="center"/>
              <w:rPr>
                <w:rFonts w:ascii="Arial" w:eastAsia="Times New Roman" w:hAnsi="Arial" w:cs="Arial"/>
                <w:color w:val="E26B0A"/>
                <w:sz w:val="18"/>
                <w:szCs w:val="18"/>
              </w:rPr>
            </w:pPr>
            <w:r w:rsidRPr="00A813CF">
              <w:rPr>
                <w:rFonts w:ascii="Arial" w:eastAsia="Times New Roman" w:hAnsi="Arial" w:cs="Arial"/>
                <w:color w:val="FF0000"/>
                <w:sz w:val="18"/>
                <w:szCs w:val="18"/>
              </w:rPr>
              <w:t>deteriorated</w:t>
            </w:r>
            <w:r w:rsidR="007B2E6C" w:rsidRPr="00A813CF">
              <w:rPr>
                <w:rFonts w:ascii="Arial" w:eastAsia="Times New Roman" w:hAnsi="Arial" w:cs="Arial"/>
                <w:color w:val="FF0000"/>
                <w:sz w:val="18"/>
                <w:szCs w:val="18"/>
              </w:rPr>
              <w:t xml:space="preserve"> (15)</w:t>
            </w:r>
          </w:p>
        </w:tc>
        <w:tc>
          <w:tcPr>
            <w:tcW w:w="537" w:type="pct"/>
            <w:tcBorders>
              <w:top w:val="single" w:sz="4" w:space="0" w:color="auto"/>
              <w:left w:val="single" w:sz="4" w:space="0" w:color="auto"/>
              <w:bottom w:val="single" w:sz="4" w:space="0" w:color="auto"/>
              <w:right w:val="single" w:sz="4" w:space="0" w:color="auto"/>
            </w:tcBorders>
            <w:shd w:val="clear" w:color="auto" w:fill="auto"/>
            <w:noWrap/>
            <w:vAlign w:val="bottom"/>
          </w:tcPr>
          <w:p w14:paraId="5EB99C45" w14:textId="77777777" w:rsidR="007B2E6C" w:rsidRPr="00A813CF" w:rsidRDefault="007B2E6C" w:rsidP="000822D8">
            <w:pPr>
              <w:jc w:val="center"/>
              <w:rPr>
                <w:rFonts w:ascii="Arial" w:eastAsia="Times New Roman" w:hAnsi="Arial" w:cs="Arial"/>
                <w:color w:val="E26B0A"/>
                <w:sz w:val="18"/>
                <w:szCs w:val="18"/>
              </w:rPr>
            </w:pPr>
            <w:r w:rsidRPr="00A813CF">
              <w:rPr>
                <w:rFonts w:ascii="Arial" w:eastAsia="Times New Roman" w:hAnsi="Arial" w:cs="Arial"/>
                <w:color w:val="E26B0A"/>
                <w:sz w:val="18"/>
                <w:szCs w:val="18"/>
              </w:rPr>
              <w:t>stable (11)</w:t>
            </w:r>
          </w:p>
        </w:tc>
        <w:tc>
          <w:tcPr>
            <w:tcW w:w="506" w:type="pct"/>
            <w:tcBorders>
              <w:top w:val="single" w:sz="4" w:space="0" w:color="auto"/>
              <w:left w:val="single" w:sz="4" w:space="0" w:color="auto"/>
              <w:bottom w:val="single" w:sz="4" w:space="0" w:color="auto"/>
              <w:right w:val="single" w:sz="4" w:space="0" w:color="auto"/>
            </w:tcBorders>
            <w:shd w:val="clear" w:color="auto" w:fill="auto"/>
            <w:noWrap/>
            <w:vAlign w:val="bottom"/>
          </w:tcPr>
          <w:p w14:paraId="11ACDD6F" w14:textId="5DF3CAFC" w:rsidR="007B2E6C" w:rsidRPr="00A813CF" w:rsidRDefault="00416F34" w:rsidP="000822D8">
            <w:pPr>
              <w:jc w:val="center"/>
              <w:rPr>
                <w:rFonts w:ascii="Arial" w:eastAsia="Times New Roman" w:hAnsi="Arial" w:cs="Arial"/>
                <w:color w:val="E26B0A"/>
                <w:sz w:val="18"/>
                <w:szCs w:val="18"/>
              </w:rPr>
            </w:pPr>
            <w:r w:rsidRPr="00A813CF">
              <w:rPr>
                <w:rFonts w:ascii="Arial" w:eastAsia="Times New Roman" w:hAnsi="Arial" w:cs="Arial"/>
                <w:color w:val="FF0000"/>
                <w:sz w:val="18"/>
                <w:szCs w:val="18"/>
              </w:rPr>
              <w:t>deteriorated</w:t>
            </w:r>
            <w:r w:rsidR="007B2E6C" w:rsidRPr="00A813CF">
              <w:rPr>
                <w:rFonts w:ascii="Arial" w:eastAsia="Times New Roman" w:hAnsi="Arial" w:cs="Arial"/>
                <w:color w:val="FF0000"/>
                <w:sz w:val="18"/>
                <w:szCs w:val="18"/>
              </w:rPr>
              <w:t xml:space="preserve"> (15)</w:t>
            </w:r>
          </w:p>
        </w:tc>
        <w:tc>
          <w:tcPr>
            <w:tcW w:w="393" w:type="pct"/>
            <w:tcBorders>
              <w:top w:val="single" w:sz="4" w:space="0" w:color="auto"/>
              <w:left w:val="nil"/>
              <w:bottom w:val="single" w:sz="4" w:space="0" w:color="auto"/>
              <w:right w:val="single" w:sz="8" w:space="0" w:color="auto"/>
            </w:tcBorders>
            <w:shd w:val="clear" w:color="auto" w:fill="auto"/>
            <w:noWrap/>
            <w:vAlign w:val="bottom"/>
          </w:tcPr>
          <w:p w14:paraId="2FB7A10D" w14:textId="77777777" w:rsidR="007B2E6C" w:rsidRPr="00A813CF" w:rsidRDefault="007B2E6C" w:rsidP="000822D8">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medium (9)</w:t>
            </w:r>
          </w:p>
        </w:tc>
      </w:tr>
      <w:tr w:rsidR="007B2E6C" w:rsidRPr="00A813CF" w14:paraId="494F1FE3" w14:textId="77777777" w:rsidTr="0043764D">
        <w:trPr>
          <w:trHeight w:val="300"/>
        </w:trPr>
        <w:tc>
          <w:tcPr>
            <w:tcW w:w="372" w:type="pct"/>
            <w:vMerge/>
            <w:tcBorders>
              <w:top w:val="single" w:sz="4" w:space="0" w:color="auto"/>
              <w:left w:val="single" w:sz="4" w:space="0" w:color="auto"/>
              <w:bottom w:val="single" w:sz="4" w:space="0" w:color="auto"/>
              <w:right w:val="single" w:sz="4" w:space="0" w:color="auto"/>
            </w:tcBorders>
            <w:shd w:val="clear" w:color="auto" w:fill="auto"/>
            <w:noWrap/>
            <w:vAlign w:val="center"/>
          </w:tcPr>
          <w:p w14:paraId="4570FD8D" w14:textId="77777777" w:rsidR="007B2E6C" w:rsidRPr="00A813CF" w:rsidRDefault="007B2E6C" w:rsidP="000822D8">
            <w:pPr>
              <w:jc w:val="center"/>
              <w:rPr>
                <w:rFonts w:ascii="Arial" w:eastAsia="Times New Roman" w:hAnsi="Arial" w:cs="Arial"/>
                <w:color w:val="000000"/>
                <w:sz w:val="18"/>
                <w:szCs w:val="18"/>
              </w:rPr>
            </w:pPr>
          </w:p>
        </w:tc>
        <w:tc>
          <w:tcPr>
            <w:tcW w:w="655" w:type="pct"/>
            <w:tcBorders>
              <w:top w:val="single" w:sz="4" w:space="0" w:color="auto"/>
              <w:left w:val="nil"/>
              <w:bottom w:val="single" w:sz="4" w:space="0" w:color="auto"/>
              <w:right w:val="single" w:sz="4" w:space="0" w:color="auto"/>
            </w:tcBorders>
            <w:shd w:val="clear" w:color="auto" w:fill="auto"/>
            <w:noWrap/>
            <w:vAlign w:val="bottom"/>
          </w:tcPr>
          <w:p w14:paraId="1ABBE3B1" w14:textId="77777777" w:rsidR="007B2E6C" w:rsidRPr="00A813CF" w:rsidRDefault="007B2E6C" w:rsidP="000822D8">
            <w:pPr>
              <w:rPr>
                <w:rFonts w:ascii="Arial" w:eastAsia="Times New Roman" w:hAnsi="Arial" w:cs="Arial"/>
                <w:color w:val="000000"/>
                <w:sz w:val="18"/>
                <w:szCs w:val="18"/>
              </w:rPr>
            </w:pPr>
            <w:r w:rsidRPr="00A813CF">
              <w:rPr>
                <w:rFonts w:ascii="Arial" w:eastAsia="Times New Roman" w:hAnsi="Arial" w:cs="Arial"/>
                <w:color w:val="000000"/>
                <w:sz w:val="18"/>
                <w:szCs w:val="18"/>
              </w:rPr>
              <w:t>Lagoon floor</w:t>
            </w:r>
          </w:p>
        </w:tc>
        <w:tc>
          <w:tcPr>
            <w:tcW w:w="260" w:type="pct"/>
            <w:tcBorders>
              <w:top w:val="single" w:sz="4" w:space="0" w:color="auto"/>
              <w:left w:val="nil"/>
              <w:bottom w:val="single" w:sz="4" w:space="0" w:color="auto"/>
              <w:right w:val="nil"/>
            </w:tcBorders>
            <w:shd w:val="clear" w:color="auto" w:fill="auto"/>
            <w:noWrap/>
            <w:vAlign w:val="bottom"/>
          </w:tcPr>
          <w:p w14:paraId="351AAC22" w14:textId="77777777" w:rsidR="007B2E6C" w:rsidRPr="00A813CF" w:rsidRDefault="007B2E6C" w:rsidP="000822D8">
            <w:pPr>
              <w:jc w:val="right"/>
              <w:rPr>
                <w:rFonts w:ascii="Arial" w:eastAsia="Times New Roman" w:hAnsi="Arial" w:cs="Arial"/>
                <w:color w:val="000000"/>
                <w:sz w:val="18"/>
                <w:szCs w:val="18"/>
              </w:rPr>
            </w:pPr>
            <w:r w:rsidRPr="00A813CF">
              <w:rPr>
                <w:rFonts w:ascii="Arial" w:eastAsia="Times New Roman" w:hAnsi="Arial" w:cs="Arial"/>
                <w:color w:val="000000"/>
                <w:sz w:val="18"/>
                <w:szCs w:val="18"/>
              </w:rPr>
              <w:t>5</w:t>
            </w:r>
          </w:p>
        </w:tc>
        <w:tc>
          <w:tcPr>
            <w:tcW w:w="441" w:type="pct"/>
            <w:tcBorders>
              <w:top w:val="single" w:sz="4" w:space="0" w:color="auto"/>
              <w:left w:val="single" w:sz="8" w:space="0" w:color="auto"/>
              <w:bottom w:val="single" w:sz="4" w:space="0" w:color="auto"/>
              <w:right w:val="single" w:sz="4" w:space="0" w:color="auto"/>
            </w:tcBorders>
            <w:shd w:val="clear" w:color="000000" w:fill="FF9900"/>
            <w:noWrap/>
            <w:vAlign w:val="bottom"/>
          </w:tcPr>
          <w:p w14:paraId="5B4A5BFB"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Poor (4)</w:t>
            </w:r>
          </w:p>
        </w:tc>
        <w:tc>
          <w:tcPr>
            <w:tcW w:w="468" w:type="pct"/>
            <w:tcBorders>
              <w:top w:val="single" w:sz="4" w:space="0" w:color="auto"/>
              <w:left w:val="single" w:sz="4" w:space="0" w:color="auto"/>
              <w:bottom w:val="single" w:sz="4" w:space="0" w:color="auto"/>
              <w:right w:val="single" w:sz="4" w:space="0" w:color="auto"/>
            </w:tcBorders>
            <w:shd w:val="clear" w:color="000000" w:fill="00FF00"/>
            <w:noWrap/>
            <w:vAlign w:val="bottom"/>
          </w:tcPr>
          <w:p w14:paraId="4EB79EE6"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Very Good (4)</w:t>
            </w:r>
          </w:p>
        </w:tc>
        <w:tc>
          <w:tcPr>
            <w:tcW w:w="420" w:type="pct"/>
            <w:tcBorders>
              <w:top w:val="single" w:sz="4" w:space="0" w:color="auto"/>
              <w:left w:val="single" w:sz="4" w:space="0" w:color="auto"/>
              <w:bottom w:val="single" w:sz="4" w:space="0" w:color="auto"/>
              <w:right w:val="single" w:sz="4" w:space="0" w:color="auto"/>
            </w:tcBorders>
            <w:shd w:val="clear" w:color="000000" w:fill="FFFF00"/>
            <w:noWrap/>
            <w:vAlign w:val="bottom"/>
          </w:tcPr>
          <w:p w14:paraId="7557BAEA"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Good (3)</w:t>
            </w:r>
          </w:p>
        </w:tc>
        <w:tc>
          <w:tcPr>
            <w:tcW w:w="424" w:type="pct"/>
            <w:tcBorders>
              <w:top w:val="single" w:sz="4" w:space="0" w:color="auto"/>
              <w:left w:val="nil"/>
              <w:bottom w:val="single" w:sz="4" w:space="0" w:color="auto"/>
              <w:right w:val="single" w:sz="8" w:space="0" w:color="auto"/>
            </w:tcBorders>
            <w:shd w:val="clear" w:color="auto" w:fill="auto"/>
            <w:noWrap/>
            <w:vAlign w:val="bottom"/>
          </w:tcPr>
          <w:p w14:paraId="41AA8949" w14:textId="77777777" w:rsidR="007B2E6C" w:rsidRPr="00A813CF" w:rsidRDefault="007B2E6C" w:rsidP="000822D8">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medium (3)</w:t>
            </w:r>
          </w:p>
        </w:tc>
        <w:tc>
          <w:tcPr>
            <w:tcW w:w="524" w:type="pct"/>
            <w:tcBorders>
              <w:top w:val="single" w:sz="4" w:space="0" w:color="auto"/>
              <w:left w:val="single" w:sz="8" w:space="0" w:color="auto"/>
              <w:bottom w:val="single" w:sz="4" w:space="0" w:color="auto"/>
              <w:right w:val="single" w:sz="4" w:space="0" w:color="auto"/>
            </w:tcBorders>
            <w:shd w:val="clear" w:color="auto" w:fill="auto"/>
            <w:noWrap/>
            <w:vAlign w:val="bottom"/>
          </w:tcPr>
          <w:p w14:paraId="46618D1C" w14:textId="6CBF1BC8" w:rsidR="007B2E6C" w:rsidRPr="00A813CF" w:rsidRDefault="007B2E6C" w:rsidP="000822D8">
            <w:pPr>
              <w:jc w:val="center"/>
              <w:rPr>
                <w:rFonts w:ascii="Arial" w:eastAsia="Times New Roman" w:hAnsi="Arial" w:cs="Arial"/>
                <w:color w:val="FF0000"/>
                <w:sz w:val="18"/>
                <w:szCs w:val="18"/>
              </w:rPr>
            </w:pPr>
            <w:r w:rsidRPr="00A813CF">
              <w:rPr>
                <w:rFonts w:ascii="Arial" w:eastAsia="Times New Roman" w:hAnsi="Arial" w:cs="Arial"/>
                <w:color w:val="31869B"/>
                <w:sz w:val="18"/>
                <w:szCs w:val="18"/>
              </w:rPr>
              <w:t>no clear trend (2)</w:t>
            </w:r>
            <w:r w:rsidRPr="00A813CF">
              <w:rPr>
                <w:rFonts w:ascii="Arial" w:eastAsia="Times New Roman" w:hAnsi="Arial" w:cs="Arial"/>
                <w:color w:val="31869B"/>
                <w:sz w:val="18"/>
                <w:szCs w:val="18"/>
              </w:rPr>
              <w:br/>
            </w:r>
            <w:r w:rsidR="00416F34" w:rsidRPr="00A813CF">
              <w:rPr>
                <w:rFonts w:ascii="Arial" w:eastAsia="Times New Roman" w:hAnsi="Arial" w:cs="Arial"/>
                <w:color w:val="31869B"/>
                <w:sz w:val="18"/>
                <w:szCs w:val="18"/>
              </w:rPr>
              <w:t>Deteriorated</w:t>
            </w:r>
            <w:r w:rsidRPr="00A813CF">
              <w:rPr>
                <w:rFonts w:ascii="Arial" w:eastAsia="Times New Roman" w:hAnsi="Arial" w:cs="Arial"/>
                <w:color w:val="31869B"/>
                <w:sz w:val="18"/>
                <w:szCs w:val="18"/>
              </w:rPr>
              <w:t xml:space="preserve"> (2)</w:t>
            </w:r>
          </w:p>
        </w:tc>
        <w:tc>
          <w:tcPr>
            <w:tcW w:w="537" w:type="pct"/>
            <w:tcBorders>
              <w:top w:val="single" w:sz="4" w:space="0" w:color="auto"/>
              <w:left w:val="single" w:sz="4" w:space="0" w:color="auto"/>
              <w:bottom w:val="single" w:sz="4" w:space="0" w:color="auto"/>
              <w:right w:val="single" w:sz="4" w:space="0" w:color="auto"/>
            </w:tcBorders>
            <w:shd w:val="clear" w:color="auto" w:fill="auto"/>
            <w:noWrap/>
            <w:vAlign w:val="bottom"/>
          </w:tcPr>
          <w:p w14:paraId="276F51FA" w14:textId="77777777" w:rsidR="007B2E6C" w:rsidRPr="00A813CF" w:rsidRDefault="007B2E6C" w:rsidP="000822D8">
            <w:pPr>
              <w:jc w:val="center"/>
              <w:rPr>
                <w:rFonts w:ascii="Arial" w:eastAsia="Times New Roman" w:hAnsi="Arial" w:cs="Arial"/>
                <w:color w:val="E26B0A"/>
                <w:sz w:val="18"/>
                <w:szCs w:val="18"/>
              </w:rPr>
            </w:pPr>
            <w:r w:rsidRPr="00A813CF">
              <w:rPr>
                <w:rFonts w:ascii="Arial" w:eastAsia="Times New Roman" w:hAnsi="Arial" w:cs="Arial"/>
                <w:color w:val="E26B0A"/>
                <w:sz w:val="18"/>
                <w:szCs w:val="18"/>
              </w:rPr>
              <w:t>stable (5)</w:t>
            </w:r>
          </w:p>
        </w:tc>
        <w:tc>
          <w:tcPr>
            <w:tcW w:w="506" w:type="pct"/>
            <w:tcBorders>
              <w:top w:val="single" w:sz="4" w:space="0" w:color="auto"/>
              <w:left w:val="single" w:sz="4" w:space="0" w:color="auto"/>
              <w:bottom w:val="single" w:sz="4" w:space="0" w:color="auto"/>
              <w:right w:val="single" w:sz="4" w:space="0" w:color="auto"/>
            </w:tcBorders>
            <w:shd w:val="clear" w:color="auto" w:fill="auto"/>
            <w:noWrap/>
            <w:vAlign w:val="bottom"/>
          </w:tcPr>
          <w:p w14:paraId="74A89F63" w14:textId="77777777" w:rsidR="007B2E6C" w:rsidRPr="00A813CF" w:rsidRDefault="007B2E6C" w:rsidP="000822D8">
            <w:pPr>
              <w:jc w:val="center"/>
              <w:rPr>
                <w:rFonts w:ascii="Arial" w:eastAsia="Times New Roman" w:hAnsi="Arial" w:cs="Arial"/>
                <w:color w:val="FF0000"/>
                <w:sz w:val="18"/>
                <w:szCs w:val="18"/>
              </w:rPr>
            </w:pPr>
            <w:r w:rsidRPr="00A813CF">
              <w:rPr>
                <w:rFonts w:ascii="Arial" w:eastAsia="Times New Roman" w:hAnsi="Arial" w:cs="Arial"/>
                <w:color w:val="E26B0A"/>
                <w:sz w:val="18"/>
                <w:szCs w:val="18"/>
              </w:rPr>
              <w:t>stable (4)</w:t>
            </w:r>
          </w:p>
        </w:tc>
        <w:tc>
          <w:tcPr>
            <w:tcW w:w="393" w:type="pct"/>
            <w:tcBorders>
              <w:top w:val="single" w:sz="4" w:space="0" w:color="auto"/>
              <w:left w:val="nil"/>
              <w:bottom w:val="single" w:sz="4" w:space="0" w:color="auto"/>
              <w:right w:val="single" w:sz="8" w:space="0" w:color="auto"/>
            </w:tcBorders>
            <w:shd w:val="clear" w:color="auto" w:fill="auto"/>
            <w:noWrap/>
            <w:vAlign w:val="bottom"/>
          </w:tcPr>
          <w:p w14:paraId="03F78251" w14:textId="77777777" w:rsidR="007B2E6C" w:rsidRPr="00A813CF" w:rsidRDefault="007B2E6C" w:rsidP="000822D8">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low (5)</w:t>
            </w:r>
          </w:p>
        </w:tc>
      </w:tr>
      <w:tr w:rsidR="007B2E6C" w:rsidRPr="00A813CF" w14:paraId="475B5DA2" w14:textId="77777777" w:rsidTr="0043764D">
        <w:trPr>
          <w:trHeight w:val="300"/>
        </w:trPr>
        <w:tc>
          <w:tcPr>
            <w:tcW w:w="372" w:type="pct"/>
            <w:vMerge/>
            <w:tcBorders>
              <w:top w:val="single" w:sz="4" w:space="0" w:color="auto"/>
              <w:left w:val="single" w:sz="4" w:space="0" w:color="auto"/>
              <w:bottom w:val="single" w:sz="4" w:space="0" w:color="auto"/>
              <w:right w:val="single" w:sz="4" w:space="0" w:color="auto"/>
            </w:tcBorders>
            <w:shd w:val="clear" w:color="auto" w:fill="auto"/>
            <w:noWrap/>
            <w:vAlign w:val="center"/>
          </w:tcPr>
          <w:p w14:paraId="7B8725B9" w14:textId="77777777" w:rsidR="007B2E6C" w:rsidRPr="00A813CF" w:rsidRDefault="007B2E6C" w:rsidP="000822D8">
            <w:pPr>
              <w:jc w:val="center"/>
              <w:rPr>
                <w:rFonts w:ascii="Arial" w:eastAsia="Times New Roman" w:hAnsi="Arial" w:cs="Arial"/>
                <w:color w:val="000000"/>
                <w:sz w:val="18"/>
                <w:szCs w:val="18"/>
              </w:rPr>
            </w:pPr>
          </w:p>
        </w:tc>
        <w:tc>
          <w:tcPr>
            <w:tcW w:w="655" w:type="pct"/>
            <w:tcBorders>
              <w:top w:val="single" w:sz="4" w:space="0" w:color="auto"/>
              <w:left w:val="nil"/>
              <w:bottom w:val="single" w:sz="4" w:space="0" w:color="auto"/>
              <w:right w:val="single" w:sz="4" w:space="0" w:color="auto"/>
            </w:tcBorders>
            <w:shd w:val="clear" w:color="auto" w:fill="auto"/>
            <w:noWrap/>
            <w:vAlign w:val="bottom"/>
          </w:tcPr>
          <w:p w14:paraId="0ABF1762" w14:textId="77777777" w:rsidR="007B2E6C" w:rsidRPr="00A813CF" w:rsidRDefault="007B2E6C" w:rsidP="000822D8">
            <w:pPr>
              <w:rPr>
                <w:rFonts w:ascii="Arial" w:eastAsia="Times New Roman" w:hAnsi="Arial" w:cs="Arial"/>
                <w:color w:val="000000"/>
                <w:sz w:val="18"/>
                <w:szCs w:val="18"/>
              </w:rPr>
            </w:pPr>
            <w:r w:rsidRPr="00A813CF">
              <w:rPr>
                <w:rFonts w:ascii="Arial" w:eastAsia="Times New Roman" w:hAnsi="Arial" w:cs="Arial"/>
                <w:color w:val="000000"/>
                <w:sz w:val="18"/>
                <w:szCs w:val="18"/>
              </w:rPr>
              <w:t>shoals</w:t>
            </w:r>
          </w:p>
        </w:tc>
        <w:tc>
          <w:tcPr>
            <w:tcW w:w="260" w:type="pct"/>
            <w:tcBorders>
              <w:top w:val="single" w:sz="4" w:space="0" w:color="auto"/>
              <w:left w:val="nil"/>
              <w:bottom w:val="single" w:sz="4" w:space="0" w:color="auto"/>
              <w:right w:val="nil"/>
            </w:tcBorders>
            <w:shd w:val="clear" w:color="auto" w:fill="auto"/>
            <w:noWrap/>
            <w:vAlign w:val="bottom"/>
          </w:tcPr>
          <w:p w14:paraId="5FF0B0BD" w14:textId="77777777" w:rsidR="007B2E6C" w:rsidRPr="00A813CF" w:rsidRDefault="007B2E6C" w:rsidP="000822D8">
            <w:pPr>
              <w:jc w:val="right"/>
              <w:rPr>
                <w:rFonts w:ascii="Arial" w:eastAsia="Times New Roman" w:hAnsi="Arial" w:cs="Arial"/>
                <w:color w:val="000000"/>
                <w:sz w:val="18"/>
                <w:szCs w:val="18"/>
              </w:rPr>
            </w:pPr>
            <w:r w:rsidRPr="00A813CF">
              <w:rPr>
                <w:rFonts w:ascii="Arial" w:eastAsia="Times New Roman" w:hAnsi="Arial" w:cs="Arial"/>
                <w:color w:val="000000"/>
                <w:sz w:val="18"/>
                <w:szCs w:val="18"/>
              </w:rPr>
              <w:t>1</w:t>
            </w:r>
          </w:p>
        </w:tc>
        <w:tc>
          <w:tcPr>
            <w:tcW w:w="441" w:type="pct"/>
            <w:tcBorders>
              <w:top w:val="single" w:sz="4" w:space="0" w:color="auto"/>
              <w:left w:val="single" w:sz="8" w:space="0" w:color="auto"/>
              <w:bottom w:val="single" w:sz="4" w:space="0" w:color="auto"/>
              <w:right w:val="single" w:sz="4" w:space="0" w:color="auto"/>
            </w:tcBorders>
            <w:shd w:val="clear" w:color="000000" w:fill="FF9900"/>
            <w:noWrap/>
            <w:vAlign w:val="bottom"/>
          </w:tcPr>
          <w:p w14:paraId="2FB92DF5"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Poor (1)</w:t>
            </w:r>
          </w:p>
        </w:tc>
        <w:tc>
          <w:tcPr>
            <w:tcW w:w="468" w:type="pct"/>
            <w:tcBorders>
              <w:top w:val="single" w:sz="4" w:space="0" w:color="auto"/>
              <w:left w:val="single" w:sz="4" w:space="0" w:color="auto"/>
              <w:bottom w:val="single" w:sz="4" w:space="0" w:color="auto"/>
              <w:right w:val="single" w:sz="4" w:space="0" w:color="auto"/>
            </w:tcBorders>
            <w:shd w:val="clear" w:color="auto" w:fill="FFFF00"/>
            <w:noWrap/>
            <w:vAlign w:val="bottom"/>
          </w:tcPr>
          <w:p w14:paraId="6E24EE09"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Good (1)</w:t>
            </w:r>
          </w:p>
        </w:tc>
        <w:tc>
          <w:tcPr>
            <w:tcW w:w="420" w:type="pct"/>
            <w:tcBorders>
              <w:top w:val="single" w:sz="4" w:space="0" w:color="auto"/>
              <w:left w:val="single" w:sz="4" w:space="0" w:color="auto"/>
              <w:bottom w:val="single" w:sz="4" w:space="0" w:color="auto"/>
              <w:right w:val="single" w:sz="4" w:space="0" w:color="auto"/>
            </w:tcBorders>
            <w:shd w:val="clear" w:color="000000" w:fill="FFFF00"/>
            <w:noWrap/>
            <w:vAlign w:val="bottom"/>
          </w:tcPr>
          <w:p w14:paraId="19CCCDE7"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Good (1)</w:t>
            </w:r>
          </w:p>
        </w:tc>
        <w:tc>
          <w:tcPr>
            <w:tcW w:w="424" w:type="pct"/>
            <w:tcBorders>
              <w:top w:val="single" w:sz="4" w:space="0" w:color="auto"/>
              <w:left w:val="nil"/>
              <w:bottom w:val="single" w:sz="4" w:space="0" w:color="auto"/>
              <w:right w:val="single" w:sz="8" w:space="0" w:color="auto"/>
            </w:tcBorders>
            <w:shd w:val="clear" w:color="auto" w:fill="auto"/>
            <w:noWrap/>
            <w:vAlign w:val="bottom"/>
          </w:tcPr>
          <w:p w14:paraId="6103C97E" w14:textId="77777777" w:rsidR="007B2E6C" w:rsidRPr="00A813CF" w:rsidRDefault="007B2E6C" w:rsidP="000822D8">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low (1)</w:t>
            </w:r>
          </w:p>
        </w:tc>
        <w:tc>
          <w:tcPr>
            <w:tcW w:w="524" w:type="pct"/>
            <w:tcBorders>
              <w:top w:val="single" w:sz="4" w:space="0" w:color="auto"/>
              <w:left w:val="single" w:sz="8" w:space="0" w:color="auto"/>
              <w:bottom w:val="single" w:sz="4" w:space="0" w:color="auto"/>
              <w:right w:val="single" w:sz="4" w:space="0" w:color="auto"/>
            </w:tcBorders>
            <w:shd w:val="clear" w:color="auto" w:fill="auto"/>
            <w:noWrap/>
            <w:vAlign w:val="bottom"/>
          </w:tcPr>
          <w:p w14:paraId="6955D7EA" w14:textId="77777777" w:rsidR="007B2E6C" w:rsidRPr="00A813CF" w:rsidRDefault="007B2E6C" w:rsidP="000822D8">
            <w:pPr>
              <w:jc w:val="center"/>
              <w:rPr>
                <w:rFonts w:ascii="Arial" w:eastAsia="Times New Roman" w:hAnsi="Arial" w:cs="Arial"/>
                <w:color w:val="31869B"/>
                <w:sz w:val="18"/>
                <w:szCs w:val="18"/>
              </w:rPr>
            </w:pPr>
            <w:r w:rsidRPr="00A813CF">
              <w:rPr>
                <w:rFonts w:ascii="Arial" w:eastAsia="Times New Roman" w:hAnsi="Arial" w:cs="Arial"/>
                <w:color w:val="E26B0A"/>
                <w:sz w:val="18"/>
                <w:szCs w:val="18"/>
              </w:rPr>
              <w:t>stable (1)</w:t>
            </w:r>
          </w:p>
        </w:tc>
        <w:tc>
          <w:tcPr>
            <w:tcW w:w="537" w:type="pct"/>
            <w:tcBorders>
              <w:top w:val="single" w:sz="4" w:space="0" w:color="auto"/>
              <w:left w:val="single" w:sz="4" w:space="0" w:color="auto"/>
              <w:bottom w:val="single" w:sz="4" w:space="0" w:color="auto"/>
              <w:right w:val="single" w:sz="4" w:space="0" w:color="auto"/>
            </w:tcBorders>
            <w:shd w:val="clear" w:color="auto" w:fill="auto"/>
            <w:noWrap/>
            <w:vAlign w:val="bottom"/>
          </w:tcPr>
          <w:p w14:paraId="1D49107D" w14:textId="7A99B99E" w:rsidR="007B2E6C" w:rsidRPr="00A813CF" w:rsidRDefault="00416F34" w:rsidP="000822D8">
            <w:pPr>
              <w:jc w:val="center"/>
              <w:rPr>
                <w:rFonts w:ascii="Arial" w:eastAsia="Times New Roman" w:hAnsi="Arial" w:cs="Arial"/>
                <w:color w:val="E26B0A"/>
                <w:sz w:val="18"/>
                <w:szCs w:val="18"/>
              </w:rPr>
            </w:pPr>
            <w:r w:rsidRPr="00A813CF">
              <w:rPr>
                <w:rFonts w:ascii="Arial" w:eastAsia="Times New Roman" w:hAnsi="Arial" w:cs="Arial"/>
                <w:color w:val="00B050"/>
                <w:sz w:val="18"/>
                <w:szCs w:val="18"/>
              </w:rPr>
              <w:t>improved</w:t>
            </w:r>
            <w:r w:rsidR="007B2E6C" w:rsidRPr="00A813CF">
              <w:rPr>
                <w:rFonts w:ascii="Arial" w:eastAsia="Times New Roman" w:hAnsi="Arial" w:cs="Arial"/>
                <w:color w:val="00B050"/>
                <w:sz w:val="18"/>
                <w:szCs w:val="18"/>
              </w:rPr>
              <w:t xml:space="preserve"> (1)</w:t>
            </w:r>
          </w:p>
        </w:tc>
        <w:tc>
          <w:tcPr>
            <w:tcW w:w="506" w:type="pct"/>
            <w:tcBorders>
              <w:top w:val="single" w:sz="4" w:space="0" w:color="auto"/>
              <w:left w:val="single" w:sz="4" w:space="0" w:color="auto"/>
              <w:bottom w:val="single" w:sz="4" w:space="0" w:color="auto"/>
              <w:right w:val="single" w:sz="4" w:space="0" w:color="auto"/>
            </w:tcBorders>
            <w:shd w:val="clear" w:color="auto" w:fill="auto"/>
            <w:noWrap/>
            <w:vAlign w:val="bottom"/>
          </w:tcPr>
          <w:p w14:paraId="170A5524" w14:textId="77777777" w:rsidR="007B2E6C" w:rsidRPr="00A813CF" w:rsidRDefault="007B2E6C" w:rsidP="000822D8">
            <w:pPr>
              <w:jc w:val="center"/>
              <w:rPr>
                <w:rFonts w:ascii="Arial" w:eastAsia="Times New Roman" w:hAnsi="Arial" w:cs="Arial"/>
                <w:color w:val="E26B0A"/>
                <w:sz w:val="18"/>
                <w:szCs w:val="18"/>
              </w:rPr>
            </w:pPr>
            <w:r w:rsidRPr="00A813CF">
              <w:rPr>
                <w:rFonts w:ascii="Arial" w:eastAsia="Times New Roman" w:hAnsi="Arial" w:cs="Arial"/>
                <w:color w:val="E26B0A"/>
                <w:sz w:val="18"/>
                <w:szCs w:val="18"/>
              </w:rPr>
              <w:t>stable (1)</w:t>
            </w:r>
          </w:p>
        </w:tc>
        <w:tc>
          <w:tcPr>
            <w:tcW w:w="393" w:type="pct"/>
            <w:tcBorders>
              <w:top w:val="single" w:sz="4" w:space="0" w:color="auto"/>
              <w:left w:val="nil"/>
              <w:bottom w:val="single" w:sz="4" w:space="0" w:color="auto"/>
              <w:right w:val="single" w:sz="8" w:space="0" w:color="auto"/>
            </w:tcBorders>
            <w:shd w:val="clear" w:color="auto" w:fill="auto"/>
            <w:noWrap/>
            <w:vAlign w:val="bottom"/>
          </w:tcPr>
          <w:p w14:paraId="027115BB" w14:textId="3483F55E" w:rsidR="007B2E6C" w:rsidRPr="00A813CF" w:rsidRDefault="00476634" w:rsidP="000822D8">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l</w:t>
            </w:r>
            <w:r w:rsidR="007B2E6C" w:rsidRPr="00A813CF">
              <w:rPr>
                <w:rFonts w:ascii="Arial" w:eastAsia="Times New Roman" w:hAnsi="Arial" w:cs="Arial"/>
                <w:color w:val="000000"/>
                <w:sz w:val="18"/>
                <w:szCs w:val="18"/>
              </w:rPr>
              <w:t>ow (1)</w:t>
            </w:r>
          </w:p>
        </w:tc>
      </w:tr>
      <w:tr w:rsidR="007B2E6C" w:rsidRPr="00A813CF" w14:paraId="0EC37A77" w14:textId="77777777" w:rsidTr="0043764D">
        <w:trPr>
          <w:trHeight w:val="300"/>
        </w:trPr>
        <w:tc>
          <w:tcPr>
            <w:tcW w:w="372" w:type="pct"/>
            <w:vMerge/>
            <w:tcBorders>
              <w:top w:val="single" w:sz="4" w:space="0" w:color="auto"/>
              <w:left w:val="single" w:sz="4" w:space="0" w:color="auto"/>
              <w:bottom w:val="single" w:sz="4" w:space="0" w:color="auto"/>
              <w:right w:val="single" w:sz="4" w:space="0" w:color="auto"/>
            </w:tcBorders>
            <w:shd w:val="clear" w:color="auto" w:fill="auto"/>
            <w:noWrap/>
            <w:vAlign w:val="center"/>
          </w:tcPr>
          <w:p w14:paraId="1723DA43" w14:textId="77777777" w:rsidR="007B2E6C" w:rsidRPr="00A813CF" w:rsidRDefault="007B2E6C" w:rsidP="000822D8">
            <w:pPr>
              <w:jc w:val="center"/>
              <w:rPr>
                <w:rFonts w:ascii="Arial" w:eastAsia="Times New Roman" w:hAnsi="Arial" w:cs="Arial"/>
                <w:color w:val="000000"/>
                <w:sz w:val="18"/>
                <w:szCs w:val="18"/>
              </w:rPr>
            </w:pPr>
          </w:p>
        </w:tc>
        <w:tc>
          <w:tcPr>
            <w:tcW w:w="655" w:type="pct"/>
            <w:tcBorders>
              <w:top w:val="single" w:sz="4" w:space="0" w:color="auto"/>
              <w:left w:val="nil"/>
              <w:bottom w:val="single" w:sz="4" w:space="0" w:color="auto"/>
              <w:right w:val="single" w:sz="4" w:space="0" w:color="auto"/>
            </w:tcBorders>
            <w:shd w:val="clear" w:color="auto" w:fill="auto"/>
            <w:noWrap/>
            <w:vAlign w:val="bottom"/>
          </w:tcPr>
          <w:p w14:paraId="5578EE9E" w14:textId="77777777" w:rsidR="007B2E6C" w:rsidRPr="00A813CF" w:rsidRDefault="007B2E6C" w:rsidP="000822D8">
            <w:pPr>
              <w:rPr>
                <w:rFonts w:ascii="Arial" w:eastAsia="Times New Roman" w:hAnsi="Arial" w:cs="Arial"/>
                <w:color w:val="000000"/>
                <w:sz w:val="18"/>
                <w:szCs w:val="18"/>
              </w:rPr>
            </w:pPr>
            <w:r w:rsidRPr="00A813CF">
              <w:rPr>
                <w:rFonts w:ascii="Arial" w:eastAsia="Times New Roman" w:hAnsi="Arial" w:cs="Arial"/>
                <w:color w:val="000000"/>
                <w:sz w:val="18"/>
                <w:szCs w:val="18"/>
              </w:rPr>
              <w:t>Halimeda banks</w:t>
            </w:r>
          </w:p>
        </w:tc>
        <w:tc>
          <w:tcPr>
            <w:tcW w:w="260" w:type="pct"/>
            <w:tcBorders>
              <w:top w:val="single" w:sz="4" w:space="0" w:color="auto"/>
              <w:left w:val="nil"/>
              <w:bottom w:val="single" w:sz="4" w:space="0" w:color="auto"/>
              <w:right w:val="nil"/>
            </w:tcBorders>
            <w:shd w:val="clear" w:color="auto" w:fill="auto"/>
            <w:noWrap/>
            <w:vAlign w:val="bottom"/>
          </w:tcPr>
          <w:p w14:paraId="1B66F8AB" w14:textId="77777777" w:rsidR="007B2E6C" w:rsidRPr="00A813CF" w:rsidRDefault="007B2E6C" w:rsidP="000822D8">
            <w:pPr>
              <w:jc w:val="right"/>
              <w:rPr>
                <w:rFonts w:ascii="Arial" w:eastAsia="Times New Roman" w:hAnsi="Arial" w:cs="Arial"/>
                <w:color w:val="000000"/>
                <w:sz w:val="18"/>
                <w:szCs w:val="18"/>
              </w:rPr>
            </w:pPr>
            <w:r w:rsidRPr="00A813CF">
              <w:rPr>
                <w:rFonts w:ascii="Arial" w:eastAsia="Times New Roman" w:hAnsi="Arial" w:cs="Arial"/>
                <w:color w:val="000000"/>
                <w:sz w:val="18"/>
                <w:szCs w:val="18"/>
              </w:rPr>
              <w:t>3</w:t>
            </w:r>
          </w:p>
        </w:tc>
        <w:tc>
          <w:tcPr>
            <w:tcW w:w="441" w:type="pct"/>
            <w:tcBorders>
              <w:top w:val="single" w:sz="4" w:space="0" w:color="auto"/>
              <w:left w:val="single" w:sz="8" w:space="0" w:color="auto"/>
              <w:bottom w:val="single" w:sz="4" w:space="0" w:color="auto"/>
              <w:right w:val="single" w:sz="4" w:space="0" w:color="auto"/>
            </w:tcBorders>
            <w:shd w:val="clear" w:color="000000" w:fill="FF9900"/>
            <w:noWrap/>
            <w:vAlign w:val="bottom"/>
          </w:tcPr>
          <w:p w14:paraId="585E86B8"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Poor (2)</w:t>
            </w:r>
          </w:p>
        </w:tc>
        <w:tc>
          <w:tcPr>
            <w:tcW w:w="468" w:type="pct"/>
            <w:tcBorders>
              <w:top w:val="single" w:sz="4" w:space="0" w:color="auto"/>
              <w:left w:val="single" w:sz="4" w:space="0" w:color="auto"/>
              <w:bottom w:val="single" w:sz="4" w:space="0" w:color="auto"/>
              <w:right w:val="single" w:sz="4" w:space="0" w:color="auto"/>
            </w:tcBorders>
            <w:shd w:val="clear" w:color="auto" w:fill="FFFF00"/>
            <w:noWrap/>
            <w:vAlign w:val="bottom"/>
          </w:tcPr>
          <w:p w14:paraId="3D632F70"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Good (2)</w:t>
            </w:r>
          </w:p>
        </w:tc>
        <w:tc>
          <w:tcPr>
            <w:tcW w:w="420" w:type="pct"/>
            <w:tcBorders>
              <w:top w:val="single" w:sz="4" w:space="0" w:color="auto"/>
              <w:left w:val="single" w:sz="4" w:space="0" w:color="auto"/>
              <w:bottom w:val="single" w:sz="4" w:space="0" w:color="auto"/>
              <w:right w:val="single" w:sz="4" w:space="0" w:color="auto"/>
            </w:tcBorders>
            <w:shd w:val="clear" w:color="000000" w:fill="FFFF00"/>
            <w:noWrap/>
            <w:vAlign w:val="bottom"/>
          </w:tcPr>
          <w:p w14:paraId="211FB96D"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Good (3)</w:t>
            </w:r>
          </w:p>
        </w:tc>
        <w:tc>
          <w:tcPr>
            <w:tcW w:w="424" w:type="pct"/>
            <w:tcBorders>
              <w:top w:val="single" w:sz="4" w:space="0" w:color="auto"/>
              <w:left w:val="nil"/>
              <w:bottom w:val="single" w:sz="4" w:space="0" w:color="auto"/>
              <w:right w:val="single" w:sz="8" w:space="0" w:color="auto"/>
            </w:tcBorders>
            <w:shd w:val="clear" w:color="auto" w:fill="auto"/>
            <w:noWrap/>
            <w:vAlign w:val="bottom"/>
          </w:tcPr>
          <w:p w14:paraId="591946FD" w14:textId="77777777" w:rsidR="007B2E6C" w:rsidRPr="00A813CF" w:rsidRDefault="007B2E6C" w:rsidP="000822D8">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low (3)</w:t>
            </w:r>
          </w:p>
        </w:tc>
        <w:tc>
          <w:tcPr>
            <w:tcW w:w="524" w:type="pct"/>
            <w:tcBorders>
              <w:top w:val="single" w:sz="4" w:space="0" w:color="auto"/>
              <w:left w:val="single" w:sz="8" w:space="0" w:color="auto"/>
              <w:bottom w:val="single" w:sz="4" w:space="0" w:color="auto"/>
              <w:right w:val="single" w:sz="4" w:space="0" w:color="auto"/>
            </w:tcBorders>
            <w:shd w:val="clear" w:color="auto" w:fill="auto"/>
            <w:noWrap/>
            <w:vAlign w:val="bottom"/>
          </w:tcPr>
          <w:p w14:paraId="39C5412F" w14:textId="7672ED3D" w:rsidR="007B2E6C" w:rsidRPr="00A813CF" w:rsidRDefault="00416F34" w:rsidP="000822D8">
            <w:pPr>
              <w:jc w:val="center"/>
              <w:rPr>
                <w:rFonts w:ascii="Arial" w:eastAsia="Times New Roman" w:hAnsi="Arial" w:cs="Arial"/>
                <w:color w:val="E26B0A"/>
                <w:sz w:val="18"/>
                <w:szCs w:val="18"/>
              </w:rPr>
            </w:pPr>
            <w:r w:rsidRPr="00A813CF">
              <w:rPr>
                <w:rFonts w:ascii="Arial" w:eastAsia="Times New Roman" w:hAnsi="Arial" w:cs="Arial"/>
                <w:color w:val="FF0000"/>
                <w:sz w:val="18"/>
                <w:szCs w:val="18"/>
              </w:rPr>
              <w:t>deteriorated</w:t>
            </w:r>
            <w:r w:rsidR="007B2E6C" w:rsidRPr="00A813CF">
              <w:rPr>
                <w:rFonts w:ascii="Arial" w:eastAsia="Times New Roman" w:hAnsi="Arial" w:cs="Arial"/>
                <w:color w:val="FF0000"/>
                <w:sz w:val="18"/>
                <w:szCs w:val="18"/>
              </w:rPr>
              <w:t xml:space="preserve"> (2)</w:t>
            </w:r>
          </w:p>
        </w:tc>
        <w:tc>
          <w:tcPr>
            <w:tcW w:w="537" w:type="pct"/>
            <w:tcBorders>
              <w:top w:val="single" w:sz="4" w:space="0" w:color="auto"/>
              <w:left w:val="single" w:sz="4" w:space="0" w:color="auto"/>
              <w:bottom w:val="single" w:sz="4" w:space="0" w:color="auto"/>
              <w:right w:val="single" w:sz="4" w:space="0" w:color="auto"/>
            </w:tcBorders>
            <w:shd w:val="clear" w:color="auto" w:fill="auto"/>
            <w:noWrap/>
            <w:vAlign w:val="bottom"/>
          </w:tcPr>
          <w:p w14:paraId="5F6289C7" w14:textId="77777777" w:rsidR="007B2E6C" w:rsidRPr="00A813CF" w:rsidRDefault="007B2E6C" w:rsidP="000822D8">
            <w:pPr>
              <w:jc w:val="center"/>
              <w:rPr>
                <w:rFonts w:ascii="Arial" w:eastAsia="Times New Roman" w:hAnsi="Arial" w:cs="Arial"/>
                <w:color w:val="00B050"/>
                <w:sz w:val="18"/>
                <w:szCs w:val="18"/>
              </w:rPr>
            </w:pPr>
            <w:r w:rsidRPr="00A813CF">
              <w:rPr>
                <w:rFonts w:ascii="Arial" w:eastAsia="Times New Roman" w:hAnsi="Arial" w:cs="Arial"/>
                <w:color w:val="E26B0A"/>
                <w:sz w:val="18"/>
                <w:szCs w:val="18"/>
              </w:rPr>
              <w:t>stable (3)</w:t>
            </w:r>
          </w:p>
        </w:tc>
        <w:tc>
          <w:tcPr>
            <w:tcW w:w="506" w:type="pct"/>
            <w:tcBorders>
              <w:top w:val="single" w:sz="4" w:space="0" w:color="auto"/>
              <w:left w:val="single" w:sz="4" w:space="0" w:color="auto"/>
              <w:bottom w:val="single" w:sz="4" w:space="0" w:color="auto"/>
              <w:right w:val="single" w:sz="4" w:space="0" w:color="auto"/>
            </w:tcBorders>
            <w:shd w:val="clear" w:color="auto" w:fill="auto"/>
            <w:noWrap/>
            <w:vAlign w:val="bottom"/>
          </w:tcPr>
          <w:p w14:paraId="624C9219" w14:textId="32042D54" w:rsidR="007B2E6C" w:rsidRPr="00A813CF" w:rsidRDefault="007B2E6C" w:rsidP="000822D8">
            <w:pPr>
              <w:jc w:val="center"/>
              <w:rPr>
                <w:rFonts w:ascii="Arial" w:eastAsia="Times New Roman" w:hAnsi="Arial" w:cs="Arial"/>
                <w:color w:val="E26B0A"/>
                <w:sz w:val="18"/>
                <w:szCs w:val="18"/>
              </w:rPr>
            </w:pPr>
            <w:r w:rsidRPr="00A813CF">
              <w:rPr>
                <w:rFonts w:ascii="Arial" w:eastAsia="Times New Roman" w:hAnsi="Arial" w:cs="Arial"/>
                <w:color w:val="31869B"/>
                <w:sz w:val="18"/>
                <w:szCs w:val="18"/>
              </w:rPr>
              <w:t>no clear trend (1)</w:t>
            </w:r>
            <w:r w:rsidRPr="00A813CF">
              <w:rPr>
                <w:rFonts w:ascii="Arial" w:eastAsia="Times New Roman" w:hAnsi="Arial" w:cs="Arial"/>
                <w:color w:val="31869B"/>
                <w:sz w:val="18"/>
                <w:szCs w:val="18"/>
              </w:rPr>
              <w:br/>
            </w:r>
            <w:r w:rsidR="00416F34" w:rsidRPr="00A813CF">
              <w:rPr>
                <w:rFonts w:ascii="Arial" w:eastAsia="Times New Roman" w:hAnsi="Arial" w:cs="Arial"/>
                <w:color w:val="31869B"/>
                <w:sz w:val="18"/>
                <w:szCs w:val="18"/>
              </w:rPr>
              <w:t>deteriorated</w:t>
            </w:r>
            <w:r w:rsidRPr="00A813CF">
              <w:rPr>
                <w:rFonts w:ascii="Arial" w:eastAsia="Times New Roman" w:hAnsi="Arial" w:cs="Arial"/>
                <w:color w:val="31869B"/>
                <w:sz w:val="18"/>
                <w:szCs w:val="18"/>
              </w:rPr>
              <w:t xml:space="preserve"> (1)</w:t>
            </w:r>
            <w:r w:rsidRPr="00A813CF">
              <w:rPr>
                <w:rFonts w:ascii="Arial" w:eastAsia="Times New Roman" w:hAnsi="Arial" w:cs="Arial"/>
                <w:color w:val="31869B"/>
                <w:sz w:val="18"/>
                <w:szCs w:val="18"/>
              </w:rPr>
              <w:br/>
              <w:t>stable (1)</w:t>
            </w:r>
          </w:p>
        </w:tc>
        <w:tc>
          <w:tcPr>
            <w:tcW w:w="393" w:type="pct"/>
            <w:tcBorders>
              <w:top w:val="single" w:sz="4" w:space="0" w:color="auto"/>
              <w:left w:val="nil"/>
              <w:bottom w:val="single" w:sz="4" w:space="0" w:color="auto"/>
              <w:right w:val="single" w:sz="8" w:space="0" w:color="auto"/>
            </w:tcBorders>
            <w:shd w:val="clear" w:color="auto" w:fill="auto"/>
            <w:noWrap/>
            <w:vAlign w:val="bottom"/>
          </w:tcPr>
          <w:p w14:paraId="2E8DBE1F" w14:textId="239D97FF" w:rsidR="007B2E6C" w:rsidRPr="00A813CF" w:rsidRDefault="00476634" w:rsidP="000822D8">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l</w:t>
            </w:r>
            <w:r w:rsidR="007B2E6C" w:rsidRPr="00A813CF">
              <w:rPr>
                <w:rFonts w:ascii="Arial" w:eastAsia="Times New Roman" w:hAnsi="Arial" w:cs="Arial"/>
                <w:color w:val="000000"/>
                <w:sz w:val="18"/>
                <w:szCs w:val="18"/>
              </w:rPr>
              <w:t>ow (3)</w:t>
            </w:r>
          </w:p>
        </w:tc>
      </w:tr>
      <w:tr w:rsidR="007B2E6C" w:rsidRPr="00A813CF" w14:paraId="65EA600C" w14:textId="77777777" w:rsidTr="0043764D">
        <w:trPr>
          <w:trHeight w:val="300"/>
        </w:trPr>
        <w:tc>
          <w:tcPr>
            <w:tcW w:w="372" w:type="pct"/>
            <w:vMerge/>
            <w:tcBorders>
              <w:top w:val="single" w:sz="4" w:space="0" w:color="auto"/>
              <w:left w:val="single" w:sz="4" w:space="0" w:color="auto"/>
              <w:bottom w:val="single" w:sz="4" w:space="0" w:color="auto"/>
              <w:right w:val="single" w:sz="4" w:space="0" w:color="auto"/>
            </w:tcBorders>
            <w:shd w:val="clear" w:color="auto" w:fill="auto"/>
            <w:noWrap/>
            <w:vAlign w:val="center"/>
          </w:tcPr>
          <w:p w14:paraId="7C3DDA7A" w14:textId="77777777" w:rsidR="007B2E6C" w:rsidRPr="00A813CF" w:rsidRDefault="007B2E6C" w:rsidP="000822D8">
            <w:pPr>
              <w:jc w:val="center"/>
              <w:rPr>
                <w:rFonts w:ascii="Arial" w:eastAsia="Times New Roman" w:hAnsi="Arial" w:cs="Arial"/>
                <w:color w:val="000000"/>
                <w:sz w:val="18"/>
                <w:szCs w:val="18"/>
              </w:rPr>
            </w:pPr>
          </w:p>
        </w:tc>
        <w:tc>
          <w:tcPr>
            <w:tcW w:w="655" w:type="pct"/>
            <w:tcBorders>
              <w:top w:val="single" w:sz="4" w:space="0" w:color="auto"/>
              <w:left w:val="nil"/>
              <w:bottom w:val="single" w:sz="4" w:space="0" w:color="auto"/>
              <w:right w:val="single" w:sz="4" w:space="0" w:color="auto"/>
            </w:tcBorders>
            <w:shd w:val="clear" w:color="auto" w:fill="auto"/>
            <w:noWrap/>
            <w:vAlign w:val="bottom"/>
          </w:tcPr>
          <w:p w14:paraId="6BF383D0" w14:textId="77777777" w:rsidR="007B2E6C" w:rsidRPr="00A813CF" w:rsidRDefault="007B2E6C" w:rsidP="000822D8">
            <w:pPr>
              <w:rPr>
                <w:rFonts w:ascii="Arial" w:eastAsia="Times New Roman" w:hAnsi="Arial" w:cs="Arial"/>
                <w:color w:val="000000"/>
                <w:sz w:val="18"/>
                <w:szCs w:val="18"/>
              </w:rPr>
            </w:pPr>
            <w:r w:rsidRPr="00A813CF">
              <w:rPr>
                <w:rFonts w:ascii="Arial" w:eastAsia="Times New Roman" w:hAnsi="Arial" w:cs="Arial"/>
                <w:color w:val="000000"/>
                <w:sz w:val="18"/>
                <w:szCs w:val="18"/>
              </w:rPr>
              <w:t>continental slope</w:t>
            </w:r>
          </w:p>
        </w:tc>
        <w:tc>
          <w:tcPr>
            <w:tcW w:w="260" w:type="pct"/>
            <w:tcBorders>
              <w:top w:val="single" w:sz="4" w:space="0" w:color="auto"/>
              <w:left w:val="nil"/>
              <w:bottom w:val="single" w:sz="4" w:space="0" w:color="auto"/>
              <w:right w:val="nil"/>
            </w:tcBorders>
            <w:shd w:val="clear" w:color="auto" w:fill="auto"/>
            <w:noWrap/>
            <w:vAlign w:val="bottom"/>
          </w:tcPr>
          <w:p w14:paraId="7814A863" w14:textId="77777777" w:rsidR="007B2E6C" w:rsidRPr="00A813CF" w:rsidRDefault="007B2E6C" w:rsidP="000822D8">
            <w:pPr>
              <w:jc w:val="right"/>
              <w:rPr>
                <w:rFonts w:ascii="Arial" w:eastAsia="Times New Roman" w:hAnsi="Arial" w:cs="Arial"/>
                <w:color w:val="000000"/>
                <w:sz w:val="18"/>
                <w:szCs w:val="18"/>
              </w:rPr>
            </w:pPr>
            <w:r w:rsidRPr="00A813CF">
              <w:rPr>
                <w:rFonts w:ascii="Arial" w:eastAsia="Times New Roman" w:hAnsi="Arial" w:cs="Arial"/>
                <w:color w:val="000000"/>
                <w:sz w:val="18"/>
                <w:szCs w:val="18"/>
              </w:rPr>
              <w:t>2</w:t>
            </w:r>
          </w:p>
        </w:tc>
        <w:tc>
          <w:tcPr>
            <w:tcW w:w="441" w:type="pct"/>
            <w:tcBorders>
              <w:top w:val="single" w:sz="4" w:space="0" w:color="auto"/>
              <w:left w:val="single" w:sz="8" w:space="0" w:color="auto"/>
              <w:bottom w:val="single" w:sz="4" w:space="0" w:color="auto"/>
              <w:right w:val="single" w:sz="4" w:space="0" w:color="auto"/>
            </w:tcBorders>
            <w:shd w:val="clear" w:color="000000" w:fill="FF9900"/>
            <w:noWrap/>
            <w:vAlign w:val="bottom"/>
          </w:tcPr>
          <w:p w14:paraId="4B8CD879"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Poor (2)</w:t>
            </w:r>
          </w:p>
        </w:tc>
        <w:tc>
          <w:tcPr>
            <w:tcW w:w="468" w:type="pct"/>
            <w:tcBorders>
              <w:top w:val="single" w:sz="4" w:space="0" w:color="auto"/>
              <w:left w:val="single" w:sz="4" w:space="0" w:color="auto"/>
              <w:bottom w:val="single" w:sz="4" w:space="0" w:color="auto"/>
              <w:right w:val="single" w:sz="4" w:space="0" w:color="auto"/>
            </w:tcBorders>
            <w:shd w:val="clear" w:color="000000" w:fill="00FF00"/>
            <w:noWrap/>
            <w:vAlign w:val="bottom"/>
          </w:tcPr>
          <w:p w14:paraId="75597332"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Very Good (2)</w:t>
            </w:r>
          </w:p>
        </w:tc>
        <w:tc>
          <w:tcPr>
            <w:tcW w:w="420" w:type="pct"/>
            <w:tcBorders>
              <w:top w:val="single" w:sz="4" w:space="0" w:color="auto"/>
              <w:left w:val="single" w:sz="4" w:space="0" w:color="auto"/>
              <w:bottom w:val="single" w:sz="4" w:space="0" w:color="auto"/>
              <w:right w:val="single" w:sz="4" w:space="0" w:color="auto"/>
            </w:tcBorders>
            <w:shd w:val="clear" w:color="auto" w:fill="00FF00"/>
            <w:noWrap/>
            <w:vAlign w:val="bottom"/>
          </w:tcPr>
          <w:p w14:paraId="03A52BD2"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Very Good (2)</w:t>
            </w:r>
          </w:p>
        </w:tc>
        <w:tc>
          <w:tcPr>
            <w:tcW w:w="424" w:type="pct"/>
            <w:tcBorders>
              <w:top w:val="single" w:sz="4" w:space="0" w:color="auto"/>
              <w:left w:val="nil"/>
              <w:bottom w:val="single" w:sz="4" w:space="0" w:color="auto"/>
              <w:right w:val="single" w:sz="8" w:space="0" w:color="auto"/>
            </w:tcBorders>
            <w:shd w:val="clear" w:color="auto" w:fill="auto"/>
            <w:noWrap/>
            <w:vAlign w:val="bottom"/>
          </w:tcPr>
          <w:p w14:paraId="728EC511" w14:textId="77777777" w:rsidR="007B2E6C" w:rsidRPr="00A813CF" w:rsidRDefault="007B2E6C" w:rsidP="000822D8">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low (1)</w:t>
            </w:r>
            <w:r w:rsidRPr="00A813CF">
              <w:rPr>
                <w:rFonts w:ascii="Arial" w:eastAsia="Times New Roman" w:hAnsi="Arial" w:cs="Arial"/>
                <w:color w:val="000000"/>
                <w:sz w:val="18"/>
                <w:szCs w:val="18"/>
              </w:rPr>
              <w:br/>
              <w:t>medium (1)</w:t>
            </w:r>
          </w:p>
        </w:tc>
        <w:tc>
          <w:tcPr>
            <w:tcW w:w="524" w:type="pct"/>
            <w:tcBorders>
              <w:top w:val="single" w:sz="4" w:space="0" w:color="auto"/>
              <w:left w:val="single" w:sz="8" w:space="0" w:color="auto"/>
              <w:bottom w:val="single" w:sz="4" w:space="0" w:color="auto"/>
              <w:right w:val="single" w:sz="4" w:space="0" w:color="auto"/>
            </w:tcBorders>
            <w:shd w:val="clear" w:color="auto" w:fill="auto"/>
            <w:noWrap/>
            <w:vAlign w:val="bottom"/>
          </w:tcPr>
          <w:p w14:paraId="6A2B1CB4" w14:textId="77777777" w:rsidR="007B2E6C" w:rsidRPr="00A813CF" w:rsidRDefault="007B2E6C" w:rsidP="000822D8">
            <w:pPr>
              <w:jc w:val="center"/>
              <w:rPr>
                <w:rFonts w:ascii="Arial" w:eastAsia="Times New Roman" w:hAnsi="Arial" w:cs="Arial"/>
                <w:color w:val="FF0000"/>
                <w:sz w:val="18"/>
                <w:szCs w:val="18"/>
              </w:rPr>
            </w:pPr>
            <w:r w:rsidRPr="00A813CF">
              <w:rPr>
                <w:rFonts w:ascii="Arial" w:eastAsia="Times New Roman" w:hAnsi="Arial" w:cs="Arial"/>
                <w:color w:val="31869B"/>
                <w:sz w:val="18"/>
                <w:szCs w:val="18"/>
              </w:rPr>
              <w:t>no clear trend (2)</w:t>
            </w:r>
          </w:p>
        </w:tc>
        <w:tc>
          <w:tcPr>
            <w:tcW w:w="537" w:type="pct"/>
            <w:tcBorders>
              <w:top w:val="single" w:sz="4" w:space="0" w:color="auto"/>
              <w:left w:val="single" w:sz="4" w:space="0" w:color="auto"/>
              <w:bottom w:val="single" w:sz="4" w:space="0" w:color="auto"/>
              <w:right w:val="single" w:sz="4" w:space="0" w:color="auto"/>
            </w:tcBorders>
            <w:shd w:val="clear" w:color="auto" w:fill="auto"/>
            <w:noWrap/>
            <w:vAlign w:val="bottom"/>
          </w:tcPr>
          <w:p w14:paraId="12F9053A" w14:textId="77777777" w:rsidR="007B2E6C" w:rsidRPr="00A813CF" w:rsidRDefault="007B2E6C" w:rsidP="000822D8">
            <w:pPr>
              <w:jc w:val="center"/>
              <w:rPr>
                <w:rFonts w:ascii="Arial" w:eastAsia="Times New Roman" w:hAnsi="Arial" w:cs="Arial"/>
                <w:color w:val="E26B0A"/>
                <w:sz w:val="18"/>
                <w:szCs w:val="18"/>
              </w:rPr>
            </w:pPr>
            <w:r w:rsidRPr="00A813CF">
              <w:rPr>
                <w:rFonts w:ascii="Arial" w:eastAsia="Times New Roman" w:hAnsi="Arial" w:cs="Arial"/>
                <w:color w:val="31869B"/>
                <w:sz w:val="18"/>
                <w:szCs w:val="18"/>
              </w:rPr>
              <w:t>no clear trend (1)</w:t>
            </w:r>
            <w:r w:rsidRPr="00A813CF">
              <w:rPr>
                <w:rFonts w:ascii="Arial" w:eastAsia="Times New Roman" w:hAnsi="Arial" w:cs="Arial"/>
                <w:color w:val="31869B"/>
                <w:sz w:val="18"/>
                <w:szCs w:val="18"/>
              </w:rPr>
              <w:br/>
              <w:t>stable (1)</w:t>
            </w:r>
          </w:p>
        </w:tc>
        <w:tc>
          <w:tcPr>
            <w:tcW w:w="506" w:type="pct"/>
            <w:tcBorders>
              <w:top w:val="single" w:sz="4" w:space="0" w:color="auto"/>
              <w:left w:val="single" w:sz="4" w:space="0" w:color="auto"/>
              <w:bottom w:val="single" w:sz="4" w:space="0" w:color="auto"/>
              <w:right w:val="single" w:sz="4" w:space="0" w:color="auto"/>
            </w:tcBorders>
            <w:shd w:val="clear" w:color="auto" w:fill="auto"/>
            <w:noWrap/>
            <w:vAlign w:val="bottom"/>
          </w:tcPr>
          <w:p w14:paraId="764A41C2" w14:textId="77777777" w:rsidR="007B2E6C" w:rsidRPr="00A813CF" w:rsidRDefault="007B2E6C" w:rsidP="000822D8">
            <w:pPr>
              <w:jc w:val="center"/>
              <w:rPr>
                <w:rFonts w:ascii="Arial" w:eastAsia="Times New Roman" w:hAnsi="Arial" w:cs="Arial"/>
                <w:color w:val="31869B"/>
                <w:sz w:val="18"/>
                <w:szCs w:val="18"/>
              </w:rPr>
            </w:pPr>
            <w:r w:rsidRPr="00A813CF">
              <w:rPr>
                <w:rFonts w:ascii="Arial" w:eastAsia="Times New Roman" w:hAnsi="Arial" w:cs="Arial"/>
                <w:color w:val="31869B"/>
                <w:sz w:val="18"/>
                <w:szCs w:val="18"/>
              </w:rPr>
              <w:t>no clear trend (2)</w:t>
            </w:r>
          </w:p>
        </w:tc>
        <w:tc>
          <w:tcPr>
            <w:tcW w:w="393" w:type="pct"/>
            <w:tcBorders>
              <w:top w:val="single" w:sz="4" w:space="0" w:color="auto"/>
              <w:left w:val="nil"/>
              <w:bottom w:val="single" w:sz="4" w:space="0" w:color="auto"/>
              <w:right w:val="single" w:sz="8" w:space="0" w:color="auto"/>
            </w:tcBorders>
            <w:shd w:val="clear" w:color="auto" w:fill="auto"/>
            <w:noWrap/>
            <w:vAlign w:val="bottom"/>
          </w:tcPr>
          <w:p w14:paraId="19C99874" w14:textId="77777777" w:rsidR="007B2E6C" w:rsidRPr="00A813CF" w:rsidRDefault="007B2E6C" w:rsidP="000822D8">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low (2)</w:t>
            </w:r>
          </w:p>
        </w:tc>
      </w:tr>
      <w:tr w:rsidR="007B2E6C" w:rsidRPr="00A813CF" w14:paraId="1E4AF3C2" w14:textId="77777777" w:rsidTr="0043764D">
        <w:trPr>
          <w:trHeight w:val="300"/>
        </w:trPr>
        <w:tc>
          <w:tcPr>
            <w:tcW w:w="372" w:type="pct"/>
            <w:vMerge/>
            <w:tcBorders>
              <w:top w:val="single" w:sz="4" w:space="0" w:color="auto"/>
              <w:left w:val="single" w:sz="4" w:space="0" w:color="auto"/>
              <w:bottom w:val="single" w:sz="4" w:space="0" w:color="auto"/>
              <w:right w:val="single" w:sz="4" w:space="0" w:color="auto"/>
            </w:tcBorders>
            <w:shd w:val="clear" w:color="auto" w:fill="auto"/>
            <w:noWrap/>
            <w:vAlign w:val="center"/>
          </w:tcPr>
          <w:p w14:paraId="6B739841" w14:textId="77777777" w:rsidR="007B2E6C" w:rsidRPr="00A813CF" w:rsidRDefault="007B2E6C" w:rsidP="000822D8">
            <w:pPr>
              <w:jc w:val="center"/>
              <w:rPr>
                <w:rFonts w:ascii="Arial" w:eastAsia="Times New Roman" w:hAnsi="Arial" w:cs="Arial"/>
                <w:color w:val="000000"/>
                <w:sz w:val="18"/>
                <w:szCs w:val="18"/>
              </w:rPr>
            </w:pPr>
          </w:p>
        </w:tc>
        <w:tc>
          <w:tcPr>
            <w:tcW w:w="655" w:type="pct"/>
            <w:tcBorders>
              <w:top w:val="single" w:sz="4" w:space="0" w:color="auto"/>
              <w:left w:val="nil"/>
              <w:bottom w:val="single" w:sz="4" w:space="0" w:color="auto"/>
              <w:right w:val="single" w:sz="4" w:space="0" w:color="auto"/>
            </w:tcBorders>
            <w:shd w:val="clear" w:color="auto" w:fill="auto"/>
            <w:noWrap/>
            <w:vAlign w:val="bottom"/>
          </w:tcPr>
          <w:p w14:paraId="4CA4E508" w14:textId="77777777" w:rsidR="007B2E6C" w:rsidRPr="00A813CF" w:rsidRDefault="007B2E6C" w:rsidP="000822D8">
            <w:pPr>
              <w:rPr>
                <w:rFonts w:ascii="Arial" w:eastAsia="Times New Roman" w:hAnsi="Arial" w:cs="Arial"/>
                <w:color w:val="000000"/>
                <w:sz w:val="18"/>
                <w:szCs w:val="18"/>
              </w:rPr>
            </w:pPr>
            <w:r w:rsidRPr="00A813CF">
              <w:rPr>
                <w:rFonts w:ascii="Arial" w:eastAsia="Times New Roman" w:hAnsi="Arial" w:cs="Arial"/>
                <w:color w:val="000000"/>
                <w:sz w:val="18"/>
                <w:szCs w:val="18"/>
              </w:rPr>
              <w:t>open waters</w:t>
            </w:r>
          </w:p>
        </w:tc>
        <w:tc>
          <w:tcPr>
            <w:tcW w:w="260" w:type="pct"/>
            <w:tcBorders>
              <w:top w:val="single" w:sz="4" w:space="0" w:color="auto"/>
              <w:left w:val="nil"/>
              <w:bottom w:val="single" w:sz="4" w:space="0" w:color="auto"/>
              <w:right w:val="nil"/>
            </w:tcBorders>
            <w:shd w:val="clear" w:color="auto" w:fill="auto"/>
            <w:noWrap/>
            <w:vAlign w:val="bottom"/>
          </w:tcPr>
          <w:p w14:paraId="6CF341A4" w14:textId="1156098E" w:rsidR="007B2E6C" w:rsidRPr="00A813CF" w:rsidRDefault="004346B7" w:rsidP="000822D8">
            <w:pPr>
              <w:jc w:val="right"/>
              <w:rPr>
                <w:rFonts w:ascii="Arial" w:eastAsia="Times New Roman" w:hAnsi="Arial" w:cs="Arial"/>
                <w:color w:val="000000"/>
                <w:sz w:val="18"/>
                <w:szCs w:val="18"/>
              </w:rPr>
            </w:pPr>
            <w:r w:rsidRPr="00A813CF">
              <w:rPr>
                <w:rFonts w:ascii="Arial" w:eastAsia="Times New Roman" w:hAnsi="Arial" w:cs="Arial"/>
                <w:color w:val="000000"/>
                <w:sz w:val="18"/>
                <w:szCs w:val="18"/>
              </w:rPr>
              <w:t>10</w:t>
            </w:r>
          </w:p>
        </w:tc>
        <w:tc>
          <w:tcPr>
            <w:tcW w:w="441" w:type="pct"/>
            <w:tcBorders>
              <w:top w:val="single" w:sz="4" w:space="0" w:color="auto"/>
              <w:left w:val="single" w:sz="8" w:space="0" w:color="auto"/>
              <w:bottom w:val="single" w:sz="4" w:space="0" w:color="auto"/>
              <w:right w:val="single" w:sz="4" w:space="0" w:color="auto"/>
            </w:tcBorders>
            <w:shd w:val="clear" w:color="auto" w:fill="FF0000"/>
            <w:noWrap/>
            <w:vAlign w:val="bottom"/>
          </w:tcPr>
          <w:p w14:paraId="4B2A1355"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Very Poor (7)</w:t>
            </w:r>
          </w:p>
        </w:tc>
        <w:tc>
          <w:tcPr>
            <w:tcW w:w="468" w:type="pct"/>
            <w:tcBorders>
              <w:top w:val="single" w:sz="4" w:space="0" w:color="auto"/>
              <w:left w:val="single" w:sz="4" w:space="0" w:color="auto"/>
              <w:bottom w:val="single" w:sz="4" w:space="0" w:color="auto"/>
              <w:right w:val="single" w:sz="4" w:space="0" w:color="auto"/>
            </w:tcBorders>
            <w:shd w:val="clear" w:color="000000" w:fill="00FF00"/>
            <w:noWrap/>
            <w:vAlign w:val="bottom"/>
          </w:tcPr>
          <w:p w14:paraId="28348D4E" w14:textId="2CB94EC9"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Very Good (</w:t>
            </w:r>
            <w:r w:rsidR="004346B7" w:rsidRPr="00A813CF">
              <w:rPr>
                <w:rFonts w:ascii="Arial" w:eastAsia="Times New Roman" w:hAnsi="Arial" w:cs="Arial"/>
                <w:sz w:val="18"/>
                <w:szCs w:val="18"/>
              </w:rPr>
              <w:t>6</w:t>
            </w:r>
            <w:r w:rsidRPr="00A813CF">
              <w:rPr>
                <w:rFonts w:ascii="Arial" w:eastAsia="Times New Roman" w:hAnsi="Arial" w:cs="Arial"/>
                <w:sz w:val="18"/>
                <w:szCs w:val="18"/>
              </w:rPr>
              <w:t>)</w:t>
            </w:r>
          </w:p>
        </w:tc>
        <w:tc>
          <w:tcPr>
            <w:tcW w:w="420" w:type="pct"/>
            <w:tcBorders>
              <w:top w:val="single" w:sz="4" w:space="0" w:color="auto"/>
              <w:left w:val="single" w:sz="4" w:space="0" w:color="auto"/>
              <w:bottom w:val="single" w:sz="4" w:space="0" w:color="auto"/>
              <w:right w:val="single" w:sz="4" w:space="0" w:color="auto"/>
            </w:tcBorders>
            <w:shd w:val="clear" w:color="000000" w:fill="FFFF00"/>
            <w:noWrap/>
            <w:vAlign w:val="bottom"/>
          </w:tcPr>
          <w:p w14:paraId="031DB29F" w14:textId="5C104E12"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Good (</w:t>
            </w:r>
            <w:r w:rsidR="004346B7" w:rsidRPr="00A813CF">
              <w:rPr>
                <w:rFonts w:ascii="Arial" w:eastAsia="Times New Roman" w:hAnsi="Arial" w:cs="Arial"/>
                <w:sz w:val="18"/>
                <w:szCs w:val="18"/>
              </w:rPr>
              <w:t>8</w:t>
            </w:r>
            <w:r w:rsidRPr="00A813CF">
              <w:rPr>
                <w:rFonts w:ascii="Arial" w:eastAsia="Times New Roman" w:hAnsi="Arial" w:cs="Arial"/>
                <w:sz w:val="18"/>
                <w:szCs w:val="18"/>
              </w:rPr>
              <w:t>)</w:t>
            </w:r>
          </w:p>
        </w:tc>
        <w:tc>
          <w:tcPr>
            <w:tcW w:w="424" w:type="pct"/>
            <w:tcBorders>
              <w:top w:val="single" w:sz="4" w:space="0" w:color="auto"/>
              <w:left w:val="nil"/>
              <w:bottom w:val="single" w:sz="4" w:space="0" w:color="auto"/>
              <w:right w:val="single" w:sz="8" w:space="0" w:color="auto"/>
            </w:tcBorders>
            <w:shd w:val="clear" w:color="auto" w:fill="auto"/>
            <w:noWrap/>
            <w:vAlign w:val="bottom"/>
          </w:tcPr>
          <w:p w14:paraId="255A239A" w14:textId="77777777" w:rsidR="007B2E6C" w:rsidRPr="00A813CF" w:rsidRDefault="007B2E6C" w:rsidP="000822D8">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medium (5)</w:t>
            </w:r>
          </w:p>
        </w:tc>
        <w:tc>
          <w:tcPr>
            <w:tcW w:w="524" w:type="pct"/>
            <w:tcBorders>
              <w:top w:val="single" w:sz="4" w:space="0" w:color="auto"/>
              <w:left w:val="single" w:sz="8" w:space="0" w:color="auto"/>
              <w:bottom w:val="single" w:sz="4" w:space="0" w:color="auto"/>
              <w:right w:val="single" w:sz="4" w:space="0" w:color="auto"/>
            </w:tcBorders>
            <w:shd w:val="clear" w:color="auto" w:fill="auto"/>
            <w:noWrap/>
            <w:vAlign w:val="bottom"/>
          </w:tcPr>
          <w:p w14:paraId="0E149A60" w14:textId="654BC635" w:rsidR="007B2E6C" w:rsidRPr="00A813CF" w:rsidRDefault="00416F34" w:rsidP="000822D8">
            <w:pPr>
              <w:jc w:val="center"/>
              <w:rPr>
                <w:rFonts w:ascii="Arial" w:eastAsia="Times New Roman" w:hAnsi="Arial" w:cs="Arial"/>
                <w:color w:val="31869B"/>
                <w:sz w:val="18"/>
                <w:szCs w:val="18"/>
              </w:rPr>
            </w:pPr>
            <w:r w:rsidRPr="00A813CF">
              <w:rPr>
                <w:rFonts w:ascii="Arial" w:eastAsia="Times New Roman" w:hAnsi="Arial" w:cs="Arial"/>
                <w:color w:val="FF0000"/>
                <w:sz w:val="18"/>
                <w:szCs w:val="18"/>
              </w:rPr>
              <w:t>deteriorated</w:t>
            </w:r>
            <w:r w:rsidR="007B2E6C" w:rsidRPr="00A813CF">
              <w:rPr>
                <w:rFonts w:ascii="Arial" w:eastAsia="Times New Roman" w:hAnsi="Arial" w:cs="Arial"/>
                <w:color w:val="FF0000"/>
                <w:sz w:val="18"/>
                <w:szCs w:val="18"/>
              </w:rPr>
              <w:t xml:space="preserve"> (8)</w:t>
            </w:r>
          </w:p>
        </w:tc>
        <w:tc>
          <w:tcPr>
            <w:tcW w:w="537" w:type="pct"/>
            <w:tcBorders>
              <w:top w:val="single" w:sz="4" w:space="0" w:color="auto"/>
              <w:left w:val="single" w:sz="4" w:space="0" w:color="auto"/>
              <w:bottom w:val="single" w:sz="4" w:space="0" w:color="auto"/>
              <w:right w:val="single" w:sz="4" w:space="0" w:color="auto"/>
            </w:tcBorders>
            <w:shd w:val="clear" w:color="auto" w:fill="auto"/>
            <w:noWrap/>
            <w:vAlign w:val="bottom"/>
          </w:tcPr>
          <w:p w14:paraId="47730DAC" w14:textId="26FFBF2A" w:rsidR="007B2E6C" w:rsidRPr="00A813CF" w:rsidRDefault="00416F34" w:rsidP="000822D8">
            <w:pPr>
              <w:jc w:val="center"/>
              <w:rPr>
                <w:rFonts w:ascii="Arial" w:eastAsia="Times New Roman" w:hAnsi="Arial" w:cs="Arial"/>
                <w:color w:val="31869B"/>
                <w:sz w:val="18"/>
                <w:szCs w:val="18"/>
              </w:rPr>
            </w:pPr>
            <w:r w:rsidRPr="00A813CF">
              <w:rPr>
                <w:rFonts w:ascii="Arial" w:eastAsia="Times New Roman" w:hAnsi="Arial" w:cs="Arial"/>
                <w:color w:val="FF0000"/>
                <w:sz w:val="18"/>
                <w:szCs w:val="18"/>
              </w:rPr>
              <w:t>deteriorated</w:t>
            </w:r>
            <w:r w:rsidR="007B2E6C" w:rsidRPr="00A813CF">
              <w:rPr>
                <w:rFonts w:ascii="Arial" w:eastAsia="Times New Roman" w:hAnsi="Arial" w:cs="Arial"/>
                <w:color w:val="FF0000"/>
                <w:sz w:val="18"/>
                <w:szCs w:val="18"/>
              </w:rPr>
              <w:t xml:space="preserve"> (5)</w:t>
            </w:r>
          </w:p>
        </w:tc>
        <w:tc>
          <w:tcPr>
            <w:tcW w:w="506" w:type="pct"/>
            <w:tcBorders>
              <w:top w:val="single" w:sz="4" w:space="0" w:color="auto"/>
              <w:left w:val="single" w:sz="4" w:space="0" w:color="auto"/>
              <w:bottom w:val="single" w:sz="4" w:space="0" w:color="auto"/>
              <w:right w:val="single" w:sz="4" w:space="0" w:color="auto"/>
            </w:tcBorders>
            <w:shd w:val="clear" w:color="auto" w:fill="auto"/>
            <w:noWrap/>
            <w:vAlign w:val="bottom"/>
          </w:tcPr>
          <w:p w14:paraId="23E04D30" w14:textId="3C5574EA" w:rsidR="007B2E6C" w:rsidRPr="00A813CF" w:rsidRDefault="00416F34" w:rsidP="000822D8">
            <w:pPr>
              <w:jc w:val="center"/>
              <w:rPr>
                <w:rFonts w:ascii="Arial" w:eastAsia="Times New Roman" w:hAnsi="Arial" w:cs="Arial"/>
                <w:color w:val="31869B"/>
                <w:sz w:val="18"/>
                <w:szCs w:val="18"/>
              </w:rPr>
            </w:pPr>
            <w:r w:rsidRPr="00A813CF">
              <w:rPr>
                <w:rFonts w:ascii="Arial" w:eastAsia="Times New Roman" w:hAnsi="Arial" w:cs="Arial"/>
                <w:color w:val="FF0000"/>
                <w:sz w:val="18"/>
                <w:szCs w:val="18"/>
              </w:rPr>
              <w:t>deteriorated</w:t>
            </w:r>
            <w:r w:rsidR="007B2E6C" w:rsidRPr="00A813CF">
              <w:rPr>
                <w:rFonts w:ascii="Arial" w:eastAsia="Times New Roman" w:hAnsi="Arial" w:cs="Arial"/>
                <w:color w:val="FF0000"/>
                <w:sz w:val="18"/>
                <w:szCs w:val="18"/>
              </w:rPr>
              <w:t xml:space="preserve"> (9)</w:t>
            </w:r>
          </w:p>
        </w:tc>
        <w:tc>
          <w:tcPr>
            <w:tcW w:w="393" w:type="pct"/>
            <w:tcBorders>
              <w:top w:val="single" w:sz="4" w:space="0" w:color="auto"/>
              <w:left w:val="nil"/>
              <w:bottom w:val="single" w:sz="4" w:space="0" w:color="auto"/>
              <w:right w:val="single" w:sz="8" w:space="0" w:color="auto"/>
            </w:tcBorders>
            <w:shd w:val="clear" w:color="auto" w:fill="auto"/>
            <w:noWrap/>
            <w:vAlign w:val="bottom"/>
          </w:tcPr>
          <w:p w14:paraId="6EFDEBC6" w14:textId="77777777" w:rsidR="007B2E6C" w:rsidRPr="00A813CF" w:rsidRDefault="007B2E6C" w:rsidP="000822D8">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medium (7)</w:t>
            </w:r>
          </w:p>
        </w:tc>
      </w:tr>
      <w:tr w:rsidR="007B2E6C" w:rsidRPr="00A813CF" w14:paraId="773F2D34" w14:textId="77777777" w:rsidTr="0043764D">
        <w:trPr>
          <w:trHeight w:val="300"/>
        </w:trPr>
        <w:tc>
          <w:tcPr>
            <w:tcW w:w="372" w:type="pct"/>
            <w:vMerge w:val="restart"/>
            <w:tcBorders>
              <w:top w:val="nil"/>
              <w:left w:val="single" w:sz="4" w:space="0" w:color="auto"/>
              <w:bottom w:val="single" w:sz="4" w:space="0" w:color="auto"/>
              <w:right w:val="single" w:sz="4" w:space="0" w:color="auto"/>
            </w:tcBorders>
            <w:shd w:val="clear" w:color="auto" w:fill="auto"/>
            <w:noWrap/>
            <w:vAlign w:val="center"/>
            <w:hideMark/>
          </w:tcPr>
          <w:p w14:paraId="3C761173" w14:textId="77777777" w:rsidR="007B2E6C" w:rsidRPr="00A813CF" w:rsidRDefault="007B2E6C" w:rsidP="000822D8">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Populations of species and groups of species</w:t>
            </w:r>
          </w:p>
        </w:tc>
        <w:tc>
          <w:tcPr>
            <w:tcW w:w="655" w:type="pct"/>
            <w:tcBorders>
              <w:top w:val="nil"/>
              <w:left w:val="nil"/>
              <w:bottom w:val="single" w:sz="4" w:space="0" w:color="auto"/>
              <w:right w:val="single" w:sz="4" w:space="0" w:color="auto"/>
            </w:tcBorders>
            <w:shd w:val="clear" w:color="auto" w:fill="auto"/>
            <w:noWrap/>
            <w:vAlign w:val="bottom"/>
            <w:hideMark/>
          </w:tcPr>
          <w:p w14:paraId="1888368E" w14:textId="77777777" w:rsidR="007B2E6C" w:rsidRPr="00A813CF" w:rsidRDefault="007B2E6C" w:rsidP="000822D8">
            <w:pPr>
              <w:rPr>
                <w:rFonts w:ascii="Arial" w:eastAsia="Times New Roman" w:hAnsi="Arial" w:cs="Arial"/>
                <w:color w:val="000000"/>
                <w:sz w:val="18"/>
                <w:szCs w:val="18"/>
              </w:rPr>
            </w:pPr>
            <w:r w:rsidRPr="00A813CF">
              <w:rPr>
                <w:rFonts w:ascii="Arial" w:eastAsia="Times New Roman" w:hAnsi="Arial" w:cs="Arial"/>
                <w:color w:val="000000"/>
                <w:sz w:val="18"/>
                <w:szCs w:val="18"/>
              </w:rPr>
              <w:t>mangroves</w:t>
            </w:r>
          </w:p>
        </w:tc>
        <w:tc>
          <w:tcPr>
            <w:tcW w:w="260" w:type="pct"/>
            <w:tcBorders>
              <w:top w:val="nil"/>
              <w:left w:val="nil"/>
              <w:bottom w:val="single" w:sz="4" w:space="0" w:color="auto"/>
              <w:right w:val="nil"/>
            </w:tcBorders>
            <w:shd w:val="clear" w:color="auto" w:fill="auto"/>
            <w:noWrap/>
            <w:vAlign w:val="bottom"/>
            <w:hideMark/>
          </w:tcPr>
          <w:p w14:paraId="3CA1ADE4" w14:textId="77777777" w:rsidR="007B2E6C" w:rsidRPr="00A813CF" w:rsidRDefault="007B2E6C" w:rsidP="000822D8">
            <w:pPr>
              <w:jc w:val="right"/>
              <w:rPr>
                <w:rFonts w:ascii="Arial" w:eastAsia="Times New Roman" w:hAnsi="Arial" w:cs="Arial"/>
                <w:color w:val="000000"/>
                <w:sz w:val="18"/>
                <w:szCs w:val="18"/>
              </w:rPr>
            </w:pPr>
            <w:r w:rsidRPr="00A813CF">
              <w:rPr>
                <w:rFonts w:ascii="Arial" w:eastAsia="Times New Roman" w:hAnsi="Arial" w:cs="Arial"/>
                <w:color w:val="000000"/>
                <w:sz w:val="18"/>
                <w:szCs w:val="18"/>
              </w:rPr>
              <w:t>7</w:t>
            </w:r>
          </w:p>
        </w:tc>
        <w:tc>
          <w:tcPr>
            <w:tcW w:w="441" w:type="pct"/>
            <w:tcBorders>
              <w:top w:val="single" w:sz="4" w:space="0" w:color="auto"/>
              <w:left w:val="single" w:sz="8" w:space="0" w:color="auto"/>
              <w:bottom w:val="single" w:sz="4" w:space="0" w:color="auto"/>
              <w:right w:val="single" w:sz="4" w:space="0" w:color="auto"/>
            </w:tcBorders>
            <w:shd w:val="clear" w:color="000000" w:fill="FFFF00"/>
            <w:noWrap/>
            <w:vAlign w:val="bottom"/>
            <w:hideMark/>
          </w:tcPr>
          <w:p w14:paraId="2198E889"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Good (5)</w:t>
            </w:r>
          </w:p>
        </w:tc>
        <w:tc>
          <w:tcPr>
            <w:tcW w:w="468" w:type="pct"/>
            <w:tcBorders>
              <w:top w:val="single" w:sz="4" w:space="0" w:color="auto"/>
              <w:left w:val="single" w:sz="4" w:space="0" w:color="auto"/>
              <w:bottom w:val="single" w:sz="4" w:space="0" w:color="auto"/>
              <w:right w:val="single" w:sz="4" w:space="0" w:color="auto"/>
            </w:tcBorders>
            <w:shd w:val="clear" w:color="000000" w:fill="00FF00"/>
            <w:noWrap/>
            <w:vAlign w:val="bottom"/>
            <w:hideMark/>
          </w:tcPr>
          <w:p w14:paraId="021D880B"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Very Good (7)</w:t>
            </w:r>
          </w:p>
        </w:tc>
        <w:tc>
          <w:tcPr>
            <w:tcW w:w="420" w:type="pct"/>
            <w:tcBorders>
              <w:top w:val="single" w:sz="4" w:space="0" w:color="auto"/>
              <w:left w:val="single" w:sz="4" w:space="0" w:color="auto"/>
              <w:bottom w:val="single" w:sz="4" w:space="0" w:color="auto"/>
              <w:right w:val="single" w:sz="4" w:space="0" w:color="auto"/>
            </w:tcBorders>
            <w:shd w:val="clear" w:color="000000" w:fill="00FF00"/>
            <w:noWrap/>
            <w:vAlign w:val="bottom"/>
            <w:hideMark/>
          </w:tcPr>
          <w:p w14:paraId="41F8D148"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Very Good (7)</w:t>
            </w:r>
          </w:p>
        </w:tc>
        <w:tc>
          <w:tcPr>
            <w:tcW w:w="424" w:type="pct"/>
            <w:tcBorders>
              <w:top w:val="nil"/>
              <w:left w:val="nil"/>
              <w:bottom w:val="single" w:sz="4" w:space="0" w:color="auto"/>
              <w:right w:val="single" w:sz="8" w:space="0" w:color="auto"/>
            </w:tcBorders>
            <w:shd w:val="clear" w:color="auto" w:fill="auto"/>
            <w:noWrap/>
            <w:vAlign w:val="bottom"/>
            <w:hideMark/>
          </w:tcPr>
          <w:p w14:paraId="01819559" w14:textId="77777777" w:rsidR="007B2E6C" w:rsidRPr="00A813CF" w:rsidRDefault="007B2E6C" w:rsidP="000822D8">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medium (5)</w:t>
            </w:r>
          </w:p>
        </w:tc>
        <w:tc>
          <w:tcPr>
            <w:tcW w:w="524" w:type="pct"/>
            <w:tcBorders>
              <w:top w:val="single" w:sz="4" w:space="0" w:color="auto"/>
              <w:left w:val="single" w:sz="8" w:space="0" w:color="auto"/>
              <w:bottom w:val="single" w:sz="4" w:space="0" w:color="auto"/>
              <w:right w:val="single" w:sz="4" w:space="0" w:color="auto"/>
            </w:tcBorders>
            <w:shd w:val="clear" w:color="auto" w:fill="auto"/>
            <w:noWrap/>
            <w:vAlign w:val="bottom"/>
            <w:hideMark/>
          </w:tcPr>
          <w:p w14:paraId="634B27CF" w14:textId="77777777" w:rsidR="007B2E6C" w:rsidRPr="00A813CF" w:rsidRDefault="007B2E6C" w:rsidP="000822D8">
            <w:pPr>
              <w:jc w:val="center"/>
              <w:rPr>
                <w:rFonts w:ascii="Arial" w:eastAsia="Times New Roman" w:hAnsi="Arial" w:cs="Arial"/>
                <w:color w:val="E26B0A"/>
                <w:sz w:val="18"/>
                <w:szCs w:val="18"/>
              </w:rPr>
            </w:pPr>
            <w:r w:rsidRPr="00A813CF">
              <w:rPr>
                <w:rFonts w:ascii="Arial" w:eastAsia="Times New Roman" w:hAnsi="Arial" w:cs="Arial"/>
                <w:color w:val="E26B0A"/>
                <w:sz w:val="18"/>
                <w:szCs w:val="18"/>
              </w:rPr>
              <w:t>stable (4)</w:t>
            </w:r>
          </w:p>
        </w:tc>
        <w:tc>
          <w:tcPr>
            <w:tcW w:w="537" w:type="pct"/>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55431E0B" w14:textId="77777777" w:rsidR="007B2E6C" w:rsidRPr="00A813CF" w:rsidRDefault="007B2E6C" w:rsidP="000822D8">
            <w:pPr>
              <w:jc w:val="center"/>
              <w:rPr>
                <w:rFonts w:ascii="Arial" w:eastAsia="Times New Roman" w:hAnsi="Arial" w:cs="Arial"/>
                <w:color w:val="E26B0A"/>
                <w:sz w:val="18"/>
                <w:szCs w:val="18"/>
              </w:rPr>
            </w:pPr>
            <w:r w:rsidRPr="00A813CF">
              <w:rPr>
                <w:rFonts w:ascii="Arial" w:eastAsia="Times New Roman" w:hAnsi="Arial" w:cs="Arial"/>
                <w:color w:val="E26B0A"/>
                <w:sz w:val="18"/>
                <w:szCs w:val="18"/>
              </w:rPr>
              <w:t>stable (7)</w:t>
            </w:r>
          </w:p>
        </w:tc>
        <w:tc>
          <w:tcPr>
            <w:tcW w:w="506" w:type="pct"/>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0AE47C3E" w14:textId="77777777" w:rsidR="007B2E6C" w:rsidRPr="00A813CF" w:rsidRDefault="007B2E6C" w:rsidP="000822D8">
            <w:pPr>
              <w:jc w:val="center"/>
              <w:rPr>
                <w:rFonts w:ascii="Arial" w:eastAsia="Times New Roman" w:hAnsi="Arial" w:cs="Arial"/>
                <w:color w:val="E26B0A"/>
                <w:sz w:val="18"/>
                <w:szCs w:val="18"/>
              </w:rPr>
            </w:pPr>
            <w:r w:rsidRPr="00A813CF">
              <w:rPr>
                <w:rFonts w:ascii="Arial" w:eastAsia="Times New Roman" w:hAnsi="Arial" w:cs="Arial"/>
                <w:color w:val="E26B0A"/>
                <w:sz w:val="18"/>
                <w:szCs w:val="18"/>
              </w:rPr>
              <w:t>stable (7)</w:t>
            </w:r>
          </w:p>
        </w:tc>
        <w:tc>
          <w:tcPr>
            <w:tcW w:w="393" w:type="pct"/>
            <w:tcBorders>
              <w:top w:val="nil"/>
              <w:left w:val="nil"/>
              <w:bottom w:val="single" w:sz="4" w:space="0" w:color="auto"/>
              <w:right w:val="single" w:sz="8" w:space="0" w:color="auto"/>
            </w:tcBorders>
            <w:shd w:val="clear" w:color="auto" w:fill="auto"/>
            <w:noWrap/>
            <w:vAlign w:val="bottom"/>
            <w:hideMark/>
          </w:tcPr>
          <w:p w14:paraId="7A7F0DBE" w14:textId="77777777" w:rsidR="007B2E6C" w:rsidRPr="00A813CF" w:rsidRDefault="007B2E6C" w:rsidP="000822D8">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Medium (5)</w:t>
            </w:r>
          </w:p>
        </w:tc>
      </w:tr>
      <w:tr w:rsidR="007B2E6C" w:rsidRPr="00A813CF" w14:paraId="137A69A5" w14:textId="77777777" w:rsidTr="0043764D">
        <w:trPr>
          <w:trHeight w:val="300"/>
        </w:trPr>
        <w:tc>
          <w:tcPr>
            <w:tcW w:w="372" w:type="pct"/>
            <w:vMerge/>
            <w:tcBorders>
              <w:top w:val="nil"/>
              <w:left w:val="single" w:sz="4" w:space="0" w:color="auto"/>
              <w:bottom w:val="single" w:sz="4" w:space="0" w:color="auto"/>
              <w:right w:val="single" w:sz="4" w:space="0" w:color="auto"/>
            </w:tcBorders>
            <w:vAlign w:val="center"/>
            <w:hideMark/>
          </w:tcPr>
          <w:p w14:paraId="4DB61568" w14:textId="77777777" w:rsidR="007B2E6C" w:rsidRPr="00A813CF" w:rsidRDefault="007B2E6C" w:rsidP="000822D8">
            <w:pPr>
              <w:rPr>
                <w:rFonts w:ascii="Arial" w:eastAsia="Times New Roman" w:hAnsi="Arial" w:cs="Arial"/>
                <w:color w:val="000000"/>
                <w:sz w:val="18"/>
                <w:szCs w:val="18"/>
              </w:rPr>
            </w:pPr>
          </w:p>
        </w:tc>
        <w:tc>
          <w:tcPr>
            <w:tcW w:w="655" w:type="pct"/>
            <w:tcBorders>
              <w:top w:val="nil"/>
              <w:left w:val="nil"/>
              <w:bottom w:val="single" w:sz="4" w:space="0" w:color="auto"/>
              <w:right w:val="single" w:sz="4" w:space="0" w:color="auto"/>
            </w:tcBorders>
            <w:shd w:val="clear" w:color="auto" w:fill="auto"/>
            <w:noWrap/>
            <w:vAlign w:val="bottom"/>
          </w:tcPr>
          <w:p w14:paraId="5D6017D0" w14:textId="77777777" w:rsidR="007B2E6C" w:rsidRPr="00A813CF" w:rsidRDefault="007B2E6C" w:rsidP="000822D8">
            <w:pPr>
              <w:rPr>
                <w:rFonts w:ascii="Arial" w:eastAsia="Times New Roman" w:hAnsi="Arial" w:cs="Arial"/>
                <w:color w:val="000000"/>
                <w:sz w:val="18"/>
                <w:szCs w:val="18"/>
              </w:rPr>
            </w:pPr>
            <w:r w:rsidRPr="00A813CF">
              <w:rPr>
                <w:rFonts w:ascii="Arial" w:eastAsia="Times New Roman" w:hAnsi="Arial" w:cs="Arial"/>
                <w:color w:val="000000"/>
                <w:sz w:val="18"/>
                <w:szCs w:val="18"/>
              </w:rPr>
              <w:t>seagrasses</w:t>
            </w:r>
          </w:p>
        </w:tc>
        <w:tc>
          <w:tcPr>
            <w:tcW w:w="260" w:type="pct"/>
            <w:tcBorders>
              <w:top w:val="nil"/>
              <w:left w:val="nil"/>
              <w:bottom w:val="single" w:sz="4" w:space="0" w:color="auto"/>
              <w:right w:val="nil"/>
            </w:tcBorders>
            <w:shd w:val="clear" w:color="auto" w:fill="auto"/>
            <w:noWrap/>
            <w:vAlign w:val="bottom"/>
          </w:tcPr>
          <w:p w14:paraId="4A7E6905" w14:textId="77777777" w:rsidR="007B2E6C" w:rsidRPr="00A813CF" w:rsidRDefault="007B2E6C" w:rsidP="000822D8">
            <w:pPr>
              <w:jc w:val="right"/>
              <w:rPr>
                <w:rFonts w:ascii="Arial" w:eastAsia="Times New Roman" w:hAnsi="Arial" w:cs="Arial"/>
                <w:color w:val="000000"/>
                <w:sz w:val="18"/>
                <w:szCs w:val="18"/>
              </w:rPr>
            </w:pPr>
            <w:r w:rsidRPr="00A813CF">
              <w:rPr>
                <w:rFonts w:ascii="Arial" w:eastAsia="Times New Roman" w:hAnsi="Arial" w:cs="Arial"/>
                <w:color w:val="000000"/>
                <w:sz w:val="18"/>
                <w:szCs w:val="18"/>
              </w:rPr>
              <w:t>8</w:t>
            </w:r>
          </w:p>
        </w:tc>
        <w:tc>
          <w:tcPr>
            <w:tcW w:w="441" w:type="pct"/>
            <w:tcBorders>
              <w:top w:val="single" w:sz="4" w:space="0" w:color="auto"/>
              <w:left w:val="single" w:sz="8" w:space="0" w:color="auto"/>
              <w:bottom w:val="single" w:sz="4" w:space="0" w:color="auto"/>
              <w:right w:val="single" w:sz="4" w:space="0" w:color="auto"/>
            </w:tcBorders>
            <w:shd w:val="clear" w:color="000000" w:fill="FF9900"/>
            <w:noWrap/>
            <w:vAlign w:val="bottom"/>
          </w:tcPr>
          <w:p w14:paraId="6E8FB237"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Poor (5)</w:t>
            </w:r>
          </w:p>
        </w:tc>
        <w:tc>
          <w:tcPr>
            <w:tcW w:w="468" w:type="pct"/>
            <w:tcBorders>
              <w:top w:val="single" w:sz="4" w:space="0" w:color="auto"/>
              <w:left w:val="single" w:sz="4" w:space="0" w:color="auto"/>
              <w:bottom w:val="single" w:sz="4" w:space="0" w:color="auto"/>
              <w:right w:val="single" w:sz="4" w:space="0" w:color="auto"/>
            </w:tcBorders>
            <w:shd w:val="clear" w:color="000000" w:fill="00FF00"/>
            <w:noWrap/>
            <w:vAlign w:val="bottom"/>
          </w:tcPr>
          <w:p w14:paraId="19B4DA2D"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Very Good (6)</w:t>
            </w:r>
          </w:p>
        </w:tc>
        <w:tc>
          <w:tcPr>
            <w:tcW w:w="420" w:type="pct"/>
            <w:tcBorders>
              <w:top w:val="single" w:sz="4" w:space="0" w:color="auto"/>
              <w:left w:val="single" w:sz="4" w:space="0" w:color="auto"/>
              <w:bottom w:val="single" w:sz="4" w:space="0" w:color="auto"/>
              <w:right w:val="single" w:sz="4" w:space="0" w:color="auto"/>
            </w:tcBorders>
            <w:shd w:val="clear" w:color="000000" w:fill="FFFF00"/>
            <w:noWrap/>
            <w:vAlign w:val="bottom"/>
          </w:tcPr>
          <w:p w14:paraId="4A229CEE"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Good (7)</w:t>
            </w:r>
          </w:p>
        </w:tc>
        <w:tc>
          <w:tcPr>
            <w:tcW w:w="424" w:type="pct"/>
            <w:tcBorders>
              <w:top w:val="nil"/>
              <w:left w:val="nil"/>
              <w:bottom w:val="single" w:sz="4" w:space="0" w:color="auto"/>
              <w:right w:val="single" w:sz="8" w:space="0" w:color="auto"/>
            </w:tcBorders>
            <w:shd w:val="clear" w:color="auto" w:fill="auto"/>
            <w:noWrap/>
            <w:vAlign w:val="bottom"/>
          </w:tcPr>
          <w:p w14:paraId="2CEB3339" w14:textId="77777777" w:rsidR="007B2E6C" w:rsidRPr="00A813CF" w:rsidRDefault="007B2E6C" w:rsidP="000822D8">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medium (9)</w:t>
            </w:r>
          </w:p>
        </w:tc>
        <w:tc>
          <w:tcPr>
            <w:tcW w:w="524" w:type="pct"/>
            <w:tcBorders>
              <w:top w:val="single" w:sz="4" w:space="0" w:color="auto"/>
              <w:left w:val="single" w:sz="8" w:space="0" w:color="auto"/>
              <w:bottom w:val="single" w:sz="4" w:space="0" w:color="auto"/>
              <w:right w:val="single" w:sz="4" w:space="0" w:color="auto"/>
            </w:tcBorders>
            <w:shd w:val="clear" w:color="auto" w:fill="auto"/>
            <w:noWrap/>
            <w:vAlign w:val="bottom"/>
          </w:tcPr>
          <w:p w14:paraId="5618E69A" w14:textId="357319DD" w:rsidR="007B2E6C" w:rsidRPr="00A813CF" w:rsidRDefault="00416F34" w:rsidP="000822D8">
            <w:pPr>
              <w:jc w:val="center"/>
              <w:rPr>
                <w:rFonts w:ascii="Arial" w:eastAsia="Times New Roman" w:hAnsi="Arial" w:cs="Arial"/>
                <w:color w:val="FF0000"/>
                <w:sz w:val="18"/>
                <w:szCs w:val="18"/>
              </w:rPr>
            </w:pPr>
            <w:r w:rsidRPr="00A813CF">
              <w:rPr>
                <w:rFonts w:ascii="Arial" w:eastAsia="Times New Roman" w:hAnsi="Arial" w:cs="Arial"/>
                <w:color w:val="FF0000"/>
                <w:sz w:val="18"/>
                <w:szCs w:val="18"/>
              </w:rPr>
              <w:t>deteriorated</w:t>
            </w:r>
            <w:r w:rsidR="007B2E6C" w:rsidRPr="00A813CF">
              <w:rPr>
                <w:rFonts w:ascii="Arial" w:eastAsia="Times New Roman" w:hAnsi="Arial" w:cs="Arial"/>
                <w:color w:val="FF0000"/>
                <w:sz w:val="18"/>
                <w:szCs w:val="18"/>
              </w:rPr>
              <w:t xml:space="preserve"> (5)</w:t>
            </w:r>
          </w:p>
        </w:tc>
        <w:tc>
          <w:tcPr>
            <w:tcW w:w="537" w:type="pct"/>
            <w:tcBorders>
              <w:top w:val="single" w:sz="4" w:space="0" w:color="auto"/>
              <w:left w:val="single" w:sz="4" w:space="0" w:color="auto"/>
              <w:bottom w:val="single" w:sz="4" w:space="0" w:color="auto"/>
              <w:right w:val="single" w:sz="4" w:space="0" w:color="auto"/>
            </w:tcBorders>
            <w:shd w:val="clear" w:color="auto" w:fill="auto"/>
            <w:noWrap/>
            <w:vAlign w:val="bottom"/>
          </w:tcPr>
          <w:p w14:paraId="14537412" w14:textId="1BB3F97F" w:rsidR="007B2E6C" w:rsidRPr="00A813CF" w:rsidRDefault="00416F34" w:rsidP="000822D8">
            <w:pPr>
              <w:jc w:val="center"/>
              <w:rPr>
                <w:rFonts w:ascii="Arial" w:eastAsia="Times New Roman" w:hAnsi="Arial" w:cs="Arial"/>
                <w:color w:val="E26B0A"/>
                <w:sz w:val="18"/>
                <w:szCs w:val="18"/>
              </w:rPr>
            </w:pPr>
            <w:r w:rsidRPr="00A813CF">
              <w:rPr>
                <w:rFonts w:ascii="Arial" w:eastAsia="Times New Roman" w:hAnsi="Arial" w:cs="Arial"/>
                <w:color w:val="00B050"/>
                <w:sz w:val="18"/>
                <w:szCs w:val="18"/>
              </w:rPr>
              <w:t>improved</w:t>
            </w:r>
            <w:r w:rsidR="007B2E6C" w:rsidRPr="00A813CF">
              <w:rPr>
                <w:rFonts w:ascii="Arial" w:eastAsia="Times New Roman" w:hAnsi="Arial" w:cs="Arial"/>
                <w:color w:val="00B050"/>
                <w:sz w:val="18"/>
                <w:szCs w:val="18"/>
              </w:rPr>
              <w:t xml:space="preserve"> (6)</w:t>
            </w:r>
          </w:p>
        </w:tc>
        <w:tc>
          <w:tcPr>
            <w:tcW w:w="506" w:type="pct"/>
            <w:tcBorders>
              <w:top w:val="single" w:sz="4" w:space="0" w:color="auto"/>
              <w:left w:val="single" w:sz="4" w:space="0" w:color="auto"/>
              <w:bottom w:val="single" w:sz="4" w:space="0" w:color="auto"/>
              <w:right w:val="single" w:sz="4" w:space="0" w:color="auto"/>
            </w:tcBorders>
            <w:shd w:val="clear" w:color="auto" w:fill="auto"/>
            <w:noWrap/>
            <w:vAlign w:val="bottom"/>
          </w:tcPr>
          <w:p w14:paraId="60988D03" w14:textId="77777777" w:rsidR="007B2E6C" w:rsidRPr="00A813CF" w:rsidRDefault="007B2E6C" w:rsidP="000822D8">
            <w:pPr>
              <w:jc w:val="center"/>
              <w:rPr>
                <w:rFonts w:ascii="Arial" w:eastAsia="Times New Roman" w:hAnsi="Arial" w:cs="Arial"/>
                <w:color w:val="E26B0A"/>
                <w:sz w:val="18"/>
                <w:szCs w:val="18"/>
              </w:rPr>
            </w:pPr>
            <w:r w:rsidRPr="00A813CF">
              <w:rPr>
                <w:rFonts w:ascii="Arial" w:eastAsia="Times New Roman" w:hAnsi="Arial" w:cs="Arial"/>
                <w:color w:val="E26B0A"/>
                <w:sz w:val="18"/>
                <w:szCs w:val="18"/>
              </w:rPr>
              <w:t>stable (5)</w:t>
            </w:r>
          </w:p>
        </w:tc>
        <w:tc>
          <w:tcPr>
            <w:tcW w:w="393" w:type="pct"/>
            <w:tcBorders>
              <w:top w:val="nil"/>
              <w:left w:val="nil"/>
              <w:bottom w:val="single" w:sz="4" w:space="0" w:color="auto"/>
              <w:right w:val="single" w:sz="8" w:space="0" w:color="auto"/>
            </w:tcBorders>
            <w:shd w:val="clear" w:color="auto" w:fill="auto"/>
            <w:noWrap/>
            <w:vAlign w:val="bottom"/>
          </w:tcPr>
          <w:p w14:paraId="576687F3" w14:textId="77777777" w:rsidR="007B2E6C" w:rsidRPr="00A813CF" w:rsidRDefault="007B2E6C" w:rsidP="000822D8">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medium (8)</w:t>
            </w:r>
          </w:p>
        </w:tc>
      </w:tr>
      <w:tr w:rsidR="007B2E6C" w:rsidRPr="00A813CF" w14:paraId="320E7604" w14:textId="77777777" w:rsidTr="0043764D">
        <w:trPr>
          <w:trHeight w:val="300"/>
        </w:trPr>
        <w:tc>
          <w:tcPr>
            <w:tcW w:w="372" w:type="pct"/>
            <w:vMerge/>
            <w:tcBorders>
              <w:top w:val="nil"/>
              <w:left w:val="single" w:sz="4" w:space="0" w:color="auto"/>
              <w:bottom w:val="single" w:sz="4" w:space="0" w:color="auto"/>
              <w:right w:val="single" w:sz="4" w:space="0" w:color="auto"/>
            </w:tcBorders>
            <w:vAlign w:val="center"/>
            <w:hideMark/>
          </w:tcPr>
          <w:p w14:paraId="5A3395CA" w14:textId="77777777" w:rsidR="007B2E6C" w:rsidRPr="00A813CF" w:rsidRDefault="007B2E6C" w:rsidP="000822D8">
            <w:pPr>
              <w:rPr>
                <w:rFonts w:ascii="Arial" w:eastAsia="Times New Roman" w:hAnsi="Arial" w:cs="Arial"/>
                <w:color w:val="000000"/>
                <w:sz w:val="18"/>
                <w:szCs w:val="18"/>
              </w:rPr>
            </w:pPr>
          </w:p>
        </w:tc>
        <w:tc>
          <w:tcPr>
            <w:tcW w:w="655" w:type="pct"/>
            <w:tcBorders>
              <w:top w:val="nil"/>
              <w:left w:val="nil"/>
              <w:bottom w:val="single" w:sz="4" w:space="0" w:color="auto"/>
              <w:right w:val="single" w:sz="4" w:space="0" w:color="auto"/>
            </w:tcBorders>
            <w:shd w:val="clear" w:color="auto" w:fill="auto"/>
            <w:noWrap/>
            <w:vAlign w:val="bottom"/>
          </w:tcPr>
          <w:p w14:paraId="08063EBA" w14:textId="77777777" w:rsidR="007B2E6C" w:rsidRPr="00A813CF" w:rsidRDefault="007B2E6C" w:rsidP="000822D8">
            <w:pPr>
              <w:rPr>
                <w:rFonts w:ascii="Arial" w:eastAsia="Times New Roman" w:hAnsi="Arial" w:cs="Arial"/>
                <w:color w:val="000000"/>
                <w:sz w:val="18"/>
                <w:szCs w:val="18"/>
              </w:rPr>
            </w:pPr>
            <w:r w:rsidRPr="00A813CF">
              <w:rPr>
                <w:rFonts w:ascii="Arial" w:eastAsia="Times New Roman" w:hAnsi="Arial" w:cs="Arial"/>
                <w:color w:val="000000"/>
                <w:sz w:val="18"/>
                <w:szCs w:val="18"/>
              </w:rPr>
              <w:t>benthic algae</w:t>
            </w:r>
          </w:p>
        </w:tc>
        <w:tc>
          <w:tcPr>
            <w:tcW w:w="260" w:type="pct"/>
            <w:tcBorders>
              <w:top w:val="nil"/>
              <w:left w:val="nil"/>
              <w:bottom w:val="single" w:sz="4" w:space="0" w:color="auto"/>
              <w:right w:val="nil"/>
            </w:tcBorders>
            <w:shd w:val="clear" w:color="auto" w:fill="auto"/>
            <w:noWrap/>
            <w:vAlign w:val="bottom"/>
          </w:tcPr>
          <w:p w14:paraId="72A11EF6" w14:textId="77777777" w:rsidR="007B2E6C" w:rsidRPr="00A813CF" w:rsidRDefault="007B2E6C" w:rsidP="000822D8">
            <w:pPr>
              <w:jc w:val="right"/>
              <w:rPr>
                <w:rFonts w:ascii="Arial" w:eastAsia="Times New Roman" w:hAnsi="Arial" w:cs="Arial"/>
                <w:color w:val="000000"/>
                <w:sz w:val="18"/>
                <w:szCs w:val="18"/>
              </w:rPr>
            </w:pPr>
            <w:r w:rsidRPr="00A813CF">
              <w:rPr>
                <w:rFonts w:ascii="Arial" w:eastAsia="Times New Roman" w:hAnsi="Arial" w:cs="Arial"/>
                <w:color w:val="000000"/>
                <w:sz w:val="18"/>
                <w:szCs w:val="18"/>
              </w:rPr>
              <w:t>7</w:t>
            </w:r>
          </w:p>
        </w:tc>
        <w:tc>
          <w:tcPr>
            <w:tcW w:w="441" w:type="pct"/>
            <w:tcBorders>
              <w:top w:val="single" w:sz="4" w:space="0" w:color="auto"/>
              <w:left w:val="single" w:sz="8" w:space="0" w:color="auto"/>
              <w:bottom w:val="single" w:sz="4" w:space="0" w:color="auto"/>
              <w:right w:val="single" w:sz="4" w:space="0" w:color="auto"/>
            </w:tcBorders>
            <w:shd w:val="clear" w:color="000000" w:fill="FF9900"/>
            <w:noWrap/>
            <w:vAlign w:val="bottom"/>
          </w:tcPr>
          <w:p w14:paraId="2A2DC8D1"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Poor (5)</w:t>
            </w:r>
          </w:p>
        </w:tc>
        <w:tc>
          <w:tcPr>
            <w:tcW w:w="468" w:type="pct"/>
            <w:tcBorders>
              <w:top w:val="single" w:sz="4" w:space="0" w:color="auto"/>
              <w:left w:val="single" w:sz="4" w:space="0" w:color="auto"/>
              <w:bottom w:val="single" w:sz="4" w:space="0" w:color="auto"/>
              <w:right w:val="single" w:sz="4" w:space="0" w:color="auto"/>
            </w:tcBorders>
            <w:shd w:val="clear" w:color="000000" w:fill="00FF00"/>
            <w:noWrap/>
            <w:vAlign w:val="bottom"/>
          </w:tcPr>
          <w:p w14:paraId="397DC0BC"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Very Good (7)</w:t>
            </w:r>
          </w:p>
        </w:tc>
        <w:tc>
          <w:tcPr>
            <w:tcW w:w="420" w:type="pct"/>
            <w:tcBorders>
              <w:top w:val="single" w:sz="4" w:space="0" w:color="auto"/>
              <w:left w:val="single" w:sz="4" w:space="0" w:color="auto"/>
              <w:bottom w:val="single" w:sz="4" w:space="0" w:color="auto"/>
              <w:right w:val="single" w:sz="4" w:space="0" w:color="auto"/>
            </w:tcBorders>
            <w:shd w:val="clear" w:color="000000" w:fill="FFFF00"/>
            <w:noWrap/>
            <w:vAlign w:val="bottom"/>
          </w:tcPr>
          <w:p w14:paraId="2857B8BA"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Good (4)</w:t>
            </w:r>
          </w:p>
        </w:tc>
        <w:tc>
          <w:tcPr>
            <w:tcW w:w="424" w:type="pct"/>
            <w:tcBorders>
              <w:top w:val="nil"/>
              <w:left w:val="nil"/>
              <w:bottom w:val="single" w:sz="4" w:space="0" w:color="auto"/>
              <w:right w:val="single" w:sz="8" w:space="0" w:color="auto"/>
            </w:tcBorders>
            <w:shd w:val="clear" w:color="auto" w:fill="auto"/>
            <w:noWrap/>
            <w:vAlign w:val="bottom"/>
          </w:tcPr>
          <w:p w14:paraId="48567589" w14:textId="77777777" w:rsidR="007B2E6C" w:rsidRPr="00A813CF" w:rsidRDefault="007B2E6C" w:rsidP="000822D8">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medium (4)</w:t>
            </w:r>
          </w:p>
        </w:tc>
        <w:tc>
          <w:tcPr>
            <w:tcW w:w="524" w:type="pct"/>
            <w:tcBorders>
              <w:top w:val="single" w:sz="4" w:space="0" w:color="auto"/>
              <w:left w:val="single" w:sz="8" w:space="0" w:color="auto"/>
              <w:bottom w:val="single" w:sz="4" w:space="0" w:color="auto"/>
              <w:right w:val="single" w:sz="4" w:space="0" w:color="auto"/>
            </w:tcBorders>
            <w:shd w:val="clear" w:color="auto" w:fill="auto"/>
            <w:noWrap/>
            <w:vAlign w:val="bottom"/>
          </w:tcPr>
          <w:p w14:paraId="37E7EAED" w14:textId="77777777" w:rsidR="007B2E6C" w:rsidRPr="00A813CF" w:rsidRDefault="007B2E6C" w:rsidP="000822D8">
            <w:pPr>
              <w:jc w:val="center"/>
              <w:rPr>
                <w:rFonts w:ascii="Arial" w:eastAsia="Times New Roman" w:hAnsi="Arial" w:cs="Arial"/>
                <w:color w:val="FF0000"/>
                <w:sz w:val="18"/>
                <w:szCs w:val="18"/>
              </w:rPr>
            </w:pPr>
            <w:r w:rsidRPr="00A813CF">
              <w:rPr>
                <w:rFonts w:ascii="Arial" w:eastAsia="Times New Roman" w:hAnsi="Arial" w:cs="Arial"/>
                <w:color w:val="31869B"/>
                <w:sz w:val="18"/>
                <w:szCs w:val="18"/>
              </w:rPr>
              <w:t>no clear trend (3)</w:t>
            </w:r>
          </w:p>
        </w:tc>
        <w:tc>
          <w:tcPr>
            <w:tcW w:w="537" w:type="pct"/>
            <w:tcBorders>
              <w:top w:val="single" w:sz="4" w:space="0" w:color="auto"/>
              <w:left w:val="single" w:sz="4" w:space="0" w:color="auto"/>
              <w:bottom w:val="single" w:sz="4" w:space="0" w:color="auto"/>
              <w:right w:val="single" w:sz="4" w:space="0" w:color="auto"/>
            </w:tcBorders>
            <w:shd w:val="clear" w:color="auto" w:fill="auto"/>
            <w:noWrap/>
            <w:vAlign w:val="bottom"/>
          </w:tcPr>
          <w:p w14:paraId="572C5DFD" w14:textId="632FEFD6" w:rsidR="007B2E6C" w:rsidRPr="00A813CF" w:rsidRDefault="00416F34" w:rsidP="000822D8">
            <w:pPr>
              <w:jc w:val="center"/>
              <w:rPr>
                <w:rFonts w:ascii="Arial" w:eastAsia="Times New Roman" w:hAnsi="Arial" w:cs="Arial"/>
                <w:color w:val="00B050"/>
                <w:sz w:val="18"/>
                <w:szCs w:val="18"/>
              </w:rPr>
            </w:pPr>
            <w:r w:rsidRPr="00A813CF">
              <w:rPr>
                <w:rFonts w:ascii="Arial" w:eastAsia="Times New Roman" w:hAnsi="Arial" w:cs="Arial"/>
                <w:color w:val="00B050"/>
                <w:sz w:val="18"/>
                <w:szCs w:val="18"/>
              </w:rPr>
              <w:t>improved</w:t>
            </w:r>
            <w:r w:rsidR="007B2E6C" w:rsidRPr="00A813CF">
              <w:rPr>
                <w:rFonts w:ascii="Arial" w:eastAsia="Times New Roman" w:hAnsi="Arial" w:cs="Arial"/>
                <w:color w:val="00B050"/>
                <w:sz w:val="18"/>
                <w:szCs w:val="18"/>
              </w:rPr>
              <w:t xml:space="preserve"> (4)</w:t>
            </w:r>
          </w:p>
        </w:tc>
        <w:tc>
          <w:tcPr>
            <w:tcW w:w="506" w:type="pct"/>
            <w:tcBorders>
              <w:top w:val="single" w:sz="4" w:space="0" w:color="auto"/>
              <w:left w:val="single" w:sz="4" w:space="0" w:color="auto"/>
              <w:bottom w:val="single" w:sz="4" w:space="0" w:color="auto"/>
              <w:right w:val="single" w:sz="4" w:space="0" w:color="auto"/>
            </w:tcBorders>
            <w:shd w:val="clear" w:color="auto" w:fill="auto"/>
            <w:noWrap/>
            <w:vAlign w:val="bottom"/>
          </w:tcPr>
          <w:p w14:paraId="5C1E8F38" w14:textId="2AC4AC09" w:rsidR="007B2E6C" w:rsidRPr="00A813CF" w:rsidRDefault="00416F34" w:rsidP="000822D8">
            <w:pPr>
              <w:jc w:val="center"/>
              <w:rPr>
                <w:rFonts w:ascii="Arial" w:eastAsia="Times New Roman" w:hAnsi="Arial" w:cs="Arial"/>
                <w:color w:val="E26B0A"/>
                <w:sz w:val="18"/>
                <w:szCs w:val="18"/>
              </w:rPr>
            </w:pPr>
            <w:r w:rsidRPr="00A813CF">
              <w:rPr>
                <w:rFonts w:ascii="Arial" w:eastAsia="Times New Roman" w:hAnsi="Arial" w:cs="Arial"/>
                <w:color w:val="00B050"/>
                <w:sz w:val="18"/>
                <w:szCs w:val="18"/>
              </w:rPr>
              <w:t>improved</w:t>
            </w:r>
            <w:r w:rsidR="007B2E6C" w:rsidRPr="00A813CF">
              <w:rPr>
                <w:rFonts w:ascii="Arial" w:eastAsia="Times New Roman" w:hAnsi="Arial" w:cs="Arial"/>
                <w:color w:val="00B050"/>
                <w:sz w:val="18"/>
                <w:szCs w:val="18"/>
              </w:rPr>
              <w:t xml:space="preserve"> (3)</w:t>
            </w:r>
          </w:p>
        </w:tc>
        <w:tc>
          <w:tcPr>
            <w:tcW w:w="393" w:type="pct"/>
            <w:tcBorders>
              <w:top w:val="nil"/>
              <w:left w:val="nil"/>
              <w:bottom w:val="single" w:sz="4" w:space="0" w:color="auto"/>
              <w:right w:val="single" w:sz="8" w:space="0" w:color="auto"/>
            </w:tcBorders>
            <w:shd w:val="clear" w:color="auto" w:fill="auto"/>
            <w:noWrap/>
            <w:vAlign w:val="bottom"/>
          </w:tcPr>
          <w:p w14:paraId="1B694F28" w14:textId="77777777" w:rsidR="007B2E6C" w:rsidRPr="00A813CF" w:rsidRDefault="007B2E6C" w:rsidP="000822D8">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medium (6)</w:t>
            </w:r>
          </w:p>
        </w:tc>
      </w:tr>
      <w:tr w:rsidR="007B2E6C" w:rsidRPr="00A813CF" w14:paraId="37288779" w14:textId="77777777" w:rsidTr="009678E5">
        <w:trPr>
          <w:trHeight w:val="230"/>
        </w:trPr>
        <w:tc>
          <w:tcPr>
            <w:tcW w:w="372" w:type="pct"/>
            <w:vMerge/>
            <w:tcBorders>
              <w:top w:val="nil"/>
              <w:left w:val="single" w:sz="4" w:space="0" w:color="auto"/>
              <w:bottom w:val="single" w:sz="4" w:space="0" w:color="auto"/>
              <w:right w:val="single" w:sz="4" w:space="0" w:color="auto"/>
            </w:tcBorders>
            <w:vAlign w:val="center"/>
            <w:hideMark/>
          </w:tcPr>
          <w:p w14:paraId="6FD2520A" w14:textId="77777777" w:rsidR="007B2E6C" w:rsidRPr="00A813CF" w:rsidRDefault="007B2E6C" w:rsidP="000822D8">
            <w:pPr>
              <w:rPr>
                <w:rFonts w:ascii="Arial" w:eastAsia="Times New Roman" w:hAnsi="Arial" w:cs="Arial"/>
                <w:color w:val="000000"/>
                <w:sz w:val="18"/>
                <w:szCs w:val="18"/>
              </w:rPr>
            </w:pPr>
          </w:p>
        </w:tc>
        <w:tc>
          <w:tcPr>
            <w:tcW w:w="655" w:type="pct"/>
            <w:tcBorders>
              <w:top w:val="nil"/>
              <w:left w:val="nil"/>
              <w:bottom w:val="single" w:sz="4" w:space="0" w:color="auto"/>
              <w:right w:val="single" w:sz="4" w:space="0" w:color="auto"/>
            </w:tcBorders>
            <w:shd w:val="clear" w:color="auto" w:fill="auto"/>
            <w:noWrap/>
            <w:vAlign w:val="bottom"/>
          </w:tcPr>
          <w:p w14:paraId="72A23A9F" w14:textId="77777777" w:rsidR="007B2E6C" w:rsidRPr="00A813CF" w:rsidRDefault="007B2E6C" w:rsidP="000822D8">
            <w:pPr>
              <w:rPr>
                <w:rFonts w:ascii="Arial" w:eastAsia="Times New Roman" w:hAnsi="Arial" w:cs="Arial"/>
                <w:color w:val="000000"/>
                <w:sz w:val="18"/>
                <w:szCs w:val="18"/>
              </w:rPr>
            </w:pPr>
            <w:r w:rsidRPr="00A813CF">
              <w:rPr>
                <w:rFonts w:ascii="Arial" w:eastAsia="Times New Roman" w:hAnsi="Arial" w:cs="Arial"/>
                <w:color w:val="000000"/>
                <w:sz w:val="18"/>
                <w:szCs w:val="18"/>
              </w:rPr>
              <w:t>corals</w:t>
            </w:r>
          </w:p>
        </w:tc>
        <w:tc>
          <w:tcPr>
            <w:tcW w:w="260" w:type="pct"/>
            <w:tcBorders>
              <w:top w:val="nil"/>
              <w:left w:val="nil"/>
              <w:bottom w:val="single" w:sz="4" w:space="0" w:color="auto"/>
              <w:right w:val="nil"/>
            </w:tcBorders>
            <w:shd w:val="clear" w:color="auto" w:fill="auto"/>
            <w:noWrap/>
            <w:vAlign w:val="bottom"/>
          </w:tcPr>
          <w:p w14:paraId="54AFE2AB" w14:textId="77777777" w:rsidR="007B2E6C" w:rsidRPr="00A813CF" w:rsidRDefault="007B2E6C" w:rsidP="000822D8">
            <w:pPr>
              <w:jc w:val="right"/>
              <w:rPr>
                <w:rFonts w:ascii="Arial" w:eastAsia="Times New Roman" w:hAnsi="Arial" w:cs="Arial"/>
                <w:color w:val="000000"/>
                <w:sz w:val="18"/>
                <w:szCs w:val="18"/>
              </w:rPr>
            </w:pPr>
            <w:r w:rsidRPr="00A813CF">
              <w:rPr>
                <w:rFonts w:ascii="Arial" w:eastAsia="Times New Roman" w:hAnsi="Arial" w:cs="Arial"/>
                <w:color w:val="000000"/>
                <w:sz w:val="18"/>
                <w:szCs w:val="18"/>
              </w:rPr>
              <w:t>15</w:t>
            </w:r>
          </w:p>
        </w:tc>
        <w:tc>
          <w:tcPr>
            <w:tcW w:w="441" w:type="pct"/>
            <w:tcBorders>
              <w:top w:val="single" w:sz="4" w:space="0" w:color="auto"/>
              <w:left w:val="single" w:sz="8" w:space="0" w:color="auto"/>
              <w:bottom w:val="single" w:sz="4" w:space="0" w:color="auto"/>
              <w:right w:val="single" w:sz="4" w:space="0" w:color="auto"/>
            </w:tcBorders>
            <w:shd w:val="clear" w:color="000000" w:fill="FF0000"/>
            <w:vAlign w:val="bottom"/>
          </w:tcPr>
          <w:p w14:paraId="7A978C2A"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Very Poor (12)</w:t>
            </w:r>
          </w:p>
        </w:tc>
        <w:tc>
          <w:tcPr>
            <w:tcW w:w="468" w:type="pct"/>
            <w:tcBorders>
              <w:top w:val="single" w:sz="4" w:space="0" w:color="auto"/>
              <w:left w:val="single" w:sz="4" w:space="0" w:color="auto"/>
              <w:bottom w:val="single" w:sz="4" w:space="0" w:color="auto"/>
              <w:right w:val="single" w:sz="4" w:space="0" w:color="auto"/>
            </w:tcBorders>
            <w:shd w:val="clear" w:color="auto" w:fill="FFFF00"/>
            <w:noWrap/>
            <w:vAlign w:val="bottom"/>
          </w:tcPr>
          <w:p w14:paraId="22E9237E"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Good (6)</w:t>
            </w:r>
          </w:p>
        </w:tc>
        <w:tc>
          <w:tcPr>
            <w:tcW w:w="420" w:type="pct"/>
            <w:tcBorders>
              <w:top w:val="single" w:sz="4" w:space="0" w:color="auto"/>
              <w:left w:val="single" w:sz="4" w:space="0" w:color="auto"/>
              <w:bottom w:val="single" w:sz="4" w:space="0" w:color="auto"/>
              <w:right w:val="single" w:sz="4" w:space="0" w:color="auto"/>
            </w:tcBorders>
            <w:shd w:val="clear" w:color="auto" w:fill="F79646" w:themeFill="accent6"/>
            <w:noWrap/>
            <w:vAlign w:val="bottom"/>
          </w:tcPr>
          <w:p w14:paraId="6503528B"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Poor (10)</w:t>
            </w:r>
          </w:p>
        </w:tc>
        <w:tc>
          <w:tcPr>
            <w:tcW w:w="424" w:type="pct"/>
            <w:tcBorders>
              <w:top w:val="nil"/>
              <w:left w:val="nil"/>
              <w:bottom w:val="single" w:sz="4" w:space="0" w:color="auto"/>
              <w:right w:val="single" w:sz="8" w:space="0" w:color="auto"/>
            </w:tcBorders>
            <w:shd w:val="clear" w:color="auto" w:fill="auto"/>
            <w:noWrap/>
            <w:vAlign w:val="bottom"/>
          </w:tcPr>
          <w:p w14:paraId="4B827A0F" w14:textId="77777777" w:rsidR="007B2E6C" w:rsidRPr="00A813CF" w:rsidRDefault="007B2E6C" w:rsidP="000822D8">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medium (8)</w:t>
            </w:r>
          </w:p>
        </w:tc>
        <w:tc>
          <w:tcPr>
            <w:tcW w:w="524" w:type="pct"/>
            <w:tcBorders>
              <w:top w:val="single" w:sz="4" w:space="0" w:color="auto"/>
              <w:left w:val="single" w:sz="8" w:space="0" w:color="auto"/>
              <w:bottom w:val="single" w:sz="4" w:space="0" w:color="auto"/>
              <w:right w:val="single" w:sz="4" w:space="0" w:color="auto"/>
            </w:tcBorders>
            <w:shd w:val="clear" w:color="auto" w:fill="auto"/>
            <w:vAlign w:val="bottom"/>
          </w:tcPr>
          <w:p w14:paraId="679169F0" w14:textId="18517A53" w:rsidR="007B2E6C" w:rsidRPr="00A813CF" w:rsidRDefault="00416F34" w:rsidP="000822D8">
            <w:pPr>
              <w:jc w:val="center"/>
              <w:rPr>
                <w:rFonts w:ascii="Arial" w:eastAsia="Times New Roman" w:hAnsi="Arial" w:cs="Arial"/>
                <w:color w:val="E26B0A"/>
                <w:sz w:val="18"/>
                <w:szCs w:val="18"/>
              </w:rPr>
            </w:pPr>
            <w:r w:rsidRPr="00A813CF">
              <w:rPr>
                <w:rFonts w:ascii="Arial" w:eastAsia="Times New Roman" w:hAnsi="Arial" w:cs="Arial"/>
                <w:color w:val="FF0000"/>
                <w:sz w:val="18"/>
                <w:szCs w:val="18"/>
              </w:rPr>
              <w:t>deteriorated</w:t>
            </w:r>
            <w:r w:rsidR="007B2E6C" w:rsidRPr="00A813CF">
              <w:rPr>
                <w:rFonts w:ascii="Arial" w:eastAsia="Times New Roman" w:hAnsi="Arial" w:cs="Arial"/>
                <w:color w:val="FF0000"/>
                <w:sz w:val="18"/>
                <w:szCs w:val="18"/>
              </w:rPr>
              <w:t xml:space="preserve"> (12)</w:t>
            </w:r>
          </w:p>
        </w:tc>
        <w:tc>
          <w:tcPr>
            <w:tcW w:w="537" w:type="pct"/>
            <w:tcBorders>
              <w:top w:val="single" w:sz="4" w:space="0" w:color="auto"/>
              <w:left w:val="single" w:sz="4" w:space="0" w:color="auto"/>
              <w:bottom w:val="single" w:sz="4" w:space="0" w:color="auto"/>
              <w:right w:val="single" w:sz="4" w:space="0" w:color="auto"/>
            </w:tcBorders>
            <w:shd w:val="clear" w:color="auto" w:fill="auto"/>
            <w:noWrap/>
            <w:vAlign w:val="bottom"/>
          </w:tcPr>
          <w:p w14:paraId="509A09E2" w14:textId="77777777" w:rsidR="007B2E6C" w:rsidRPr="00A813CF" w:rsidRDefault="007B2E6C" w:rsidP="000822D8">
            <w:pPr>
              <w:jc w:val="center"/>
              <w:rPr>
                <w:rFonts w:ascii="Arial" w:eastAsia="Times New Roman" w:hAnsi="Arial" w:cs="Arial"/>
                <w:color w:val="E26B0A"/>
                <w:sz w:val="18"/>
                <w:szCs w:val="18"/>
              </w:rPr>
            </w:pPr>
            <w:r w:rsidRPr="00A813CF">
              <w:rPr>
                <w:rFonts w:ascii="Arial" w:eastAsia="Times New Roman" w:hAnsi="Arial" w:cs="Arial"/>
                <w:color w:val="E26B0A"/>
                <w:sz w:val="18"/>
                <w:szCs w:val="18"/>
              </w:rPr>
              <w:t>stable (9)</w:t>
            </w:r>
          </w:p>
        </w:tc>
        <w:tc>
          <w:tcPr>
            <w:tcW w:w="506" w:type="pct"/>
            <w:tcBorders>
              <w:top w:val="single" w:sz="4" w:space="0" w:color="auto"/>
              <w:left w:val="single" w:sz="4" w:space="0" w:color="auto"/>
              <w:bottom w:val="single" w:sz="4" w:space="0" w:color="auto"/>
              <w:right w:val="single" w:sz="4" w:space="0" w:color="auto"/>
            </w:tcBorders>
            <w:shd w:val="clear" w:color="auto" w:fill="auto"/>
            <w:noWrap/>
            <w:vAlign w:val="bottom"/>
          </w:tcPr>
          <w:p w14:paraId="4079F9F2" w14:textId="08CE812C" w:rsidR="007B2E6C" w:rsidRPr="00A813CF" w:rsidRDefault="00416F34" w:rsidP="000822D8">
            <w:pPr>
              <w:jc w:val="center"/>
              <w:rPr>
                <w:rFonts w:ascii="Arial" w:eastAsia="Times New Roman" w:hAnsi="Arial" w:cs="Arial"/>
                <w:color w:val="E26B0A"/>
                <w:sz w:val="18"/>
                <w:szCs w:val="18"/>
              </w:rPr>
            </w:pPr>
            <w:r w:rsidRPr="00A813CF">
              <w:rPr>
                <w:rFonts w:ascii="Arial" w:eastAsia="Times New Roman" w:hAnsi="Arial" w:cs="Arial"/>
                <w:color w:val="FF0000"/>
                <w:sz w:val="18"/>
                <w:szCs w:val="18"/>
              </w:rPr>
              <w:t>deteriorated</w:t>
            </w:r>
            <w:r w:rsidR="007B2E6C" w:rsidRPr="00A813CF">
              <w:rPr>
                <w:rFonts w:ascii="Arial" w:eastAsia="Times New Roman" w:hAnsi="Arial" w:cs="Arial"/>
                <w:color w:val="FF0000"/>
                <w:sz w:val="18"/>
                <w:szCs w:val="18"/>
              </w:rPr>
              <w:t xml:space="preserve"> (13)</w:t>
            </w:r>
          </w:p>
        </w:tc>
        <w:tc>
          <w:tcPr>
            <w:tcW w:w="393" w:type="pct"/>
            <w:tcBorders>
              <w:top w:val="nil"/>
              <w:left w:val="nil"/>
              <w:bottom w:val="single" w:sz="4" w:space="0" w:color="auto"/>
              <w:right w:val="single" w:sz="8" w:space="0" w:color="auto"/>
            </w:tcBorders>
            <w:shd w:val="clear" w:color="auto" w:fill="auto"/>
            <w:noWrap/>
            <w:vAlign w:val="bottom"/>
          </w:tcPr>
          <w:p w14:paraId="22768066" w14:textId="422C9AF3" w:rsidR="007B2E6C" w:rsidRPr="00A813CF" w:rsidRDefault="00476634" w:rsidP="000822D8">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h</w:t>
            </w:r>
            <w:r w:rsidR="007B2E6C" w:rsidRPr="00A813CF">
              <w:rPr>
                <w:rFonts w:ascii="Arial" w:eastAsia="Times New Roman" w:hAnsi="Arial" w:cs="Arial"/>
                <w:color w:val="000000"/>
                <w:sz w:val="18"/>
                <w:szCs w:val="18"/>
              </w:rPr>
              <w:t>igh (9)</w:t>
            </w:r>
          </w:p>
        </w:tc>
      </w:tr>
      <w:tr w:rsidR="007B2E6C" w:rsidRPr="00A813CF" w14:paraId="46C30EE5" w14:textId="77777777" w:rsidTr="0043764D">
        <w:trPr>
          <w:trHeight w:val="420"/>
        </w:trPr>
        <w:tc>
          <w:tcPr>
            <w:tcW w:w="372" w:type="pct"/>
            <w:vMerge/>
            <w:tcBorders>
              <w:top w:val="nil"/>
              <w:left w:val="single" w:sz="4" w:space="0" w:color="auto"/>
              <w:bottom w:val="single" w:sz="4" w:space="0" w:color="auto"/>
              <w:right w:val="single" w:sz="4" w:space="0" w:color="auto"/>
            </w:tcBorders>
            <w:vAlign w:val="center"/>
          </w:tcPr>
          <w:p w14:paraId="28E1EC33" w14:textId="77777777" w:rsidR="007B2E6C" w:rsidRPr="00A813CF" w:rsidRDefault="007B2E6C" w:rsidP="000822D8">
            <w:pPr>
              <w:rPr>
                <w:rFonts w:ascii="Arial" w:eastAsia="Times New Roman" w:hAnsi="Arial" w:cs="Arial"/>
                <w:color w:val="000000"/>
                <w:sz w:val="18"/>
                <w:szCs w:val="18"/>
              </w:rPr>
            </w:pPr>
          </w:p>
        </w:tc>
        <w:tc>
          <w:tcPr>
            <w:tcW w:w="655" w:type="pct"/>
            <w:tcBorders>
              <w:top w:val="nil"/>
              <w:left w:val="nil"/>
              <w:bottom w:val="single" w:sz="4" w:space="0" w:color="auto"/>
              <w:right w:val="single" w:sz="4" w:space="0" w:color="auto"/>
            </w:tcBorders>
            <w:shd w:val="clear" w:color="auto" w:fill="auto"/>
            <w:noWrap/>
            <w:vAlign w:val="bottom"/>
          </w:tcPr>
          <w:p w14:paraId="7E2F1FB0" w14:textId="77777777" w:rsidR="007B2E6C" w:rsidRPr="00A813CF" w:rsidRDefault="007B2E6C" w:rsidP="000822D8">
            <w:pPr>
              <w:rPr>
                <w:rFonts w:ascii="Arial" w:eastAsia="Times New Roman" w:hAnsi="Arial" w:cs="Arial"/>
                <w:color w:val="000000"/>
                <w:sz w:val="18"/>
                <w:szCs w:val="18"/>
              </w:rPr>
            </w:pPr>
            <w:r w:rsidRPr="00A813CF">
              <w:rPr>
                <w:rFonts w:ascii="Arial" w:eastAsia="Times New Roman" w:hAnsi="Arial" w:cs="Arial"/>
                <w:color w:val="000000"/>
                <w:sz w:val="18"/>
                <w:szCs w:val="18"/>
              </w:rPr>
              <w:t>other invertebrates</w:t>
            </w:r>
          </w:p>
        </w:tc>
        <w:tc>
          <w:tcPr>
            <w:tcW w:w="260" w:type="pct"/>
            <w:tcBorders>
              <w:top w:val="nil"/>
              <w:left w:val="nil"/>
              <w:bottom w:val="single" w:sz="4" w:space="0" w:color="auto"/>
              <w:right w:val="nil"/>
            </w:tcBorders>
            <w:shd w:val="clear" w:color="auto" w:fill="auto"/>
            <w:noWrap/>
            <w:vAlign w:val="bottom"/>
          </w:tcPr>
          <w:p w14:paraId="70DFA7DC" w14:textId="77777777" w:rsidR="007B2E6C" w:rsidRPr="00A813CF" w:rsidRDefault="007B2E6C" w:rsidP="000822D8">
            <w:pPr>
              <w:jc w:val="right"/>
              <w:rPr>
                <w:rFonts w:ascii="Arial" w:eastAsia="Times New Roman" w:hAnsi="Arial" w:cs="Arial"/>
                <w:color w:val="000000"/>
                <w:sz w:val="18"/>
                <w:szCs w:val="18"/>
              </w:rPr>
            </w:pPr>
            <w:r w:rsidRPr="00A813CF">
              <w:rPr>
                <w:rFonts w:ascii="Arial" w:eastAsia="Times New Roman" w:hAnsi="Arial" w:cs="Arial"/>
                <w:color w:val="000000"/>
                <w:sz w:val="18"/>
                <w:szCs w:val="18"/>
              </w:rPr>
              <w:t>8</w:t>
            </w:r>
          </w:p>
        </w:tc>
        <w:tc>
          <w:tcPr>
            <w:tcW w:w="441" w:type="pct"/>
            <w:tcBorders>
              <w:top w:val="single" w:sz="4" w:space="0" w:color="auto"/>
              <w:left w:val="single" w:sz="8" w:space="0" w:color="auto"/>
              <w:bottom w:val="single" w:sz="4" w:space="0" w:color="auto"/>
              <w:right w:val="single" w:sz="4" w:space="0" w:color="auto"/>
            </w:tcBorders>
            <w:shd w:val="clear" w:color="auto" w:fill="F79646" w:themeFill="accent6"/>
            <w:vAlign w:val="bottom"/>
          </w:tcPr>
          <w:p w14:paraId="4F3785C0"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Very Poor (4)</w:t>
            </w:r>
            <w:r w:rsidRPr="00A813CF">
              <w:rPr>
                <w:rFonts w:ascii="Arial" w:eastAsia="Times New Roman" w:hAnsi="Arial" w:cs="Arial"/>
                <w:sz w:val="18"/>
                <w:szCs w:val="18"/>
              </w:rPr>
              <w:br/>
              <w:t>Poor (4)</w:t>
            </w:r>
          </w:p>
        </w:tc>
        <w:tc>
          <w:tcPr>
            <w:tcW w:w="468" w:type="pct"/>
            <w:tcBorders>
              <w:top w:val="single" w:sz="4" w:space="0" w:color="auto"/>
              <w:left w:val="single" w:sz="4" w:space="0" w:color="auto"/>
              <w:bottom w:val="single" w:sz="4" w:space="0" w:color="auto"/>
              <w:right w:val="single" w:sz="4" w:space="0" w:color="auto"/>
            </w:tcBorders>
            <w:shd w:val="clear" w:color="000000" w:fill="00FF00"/>
            <w:noWrap/>
            <w:vAlign w:val="bottom"/>
          </w:tcPr>
          <w:p w14:paraId="20130712"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Very Good (6)</w:t>
            </w:r>
          </w:p>
        </w:tc>
        <w:tc>
          <w:tcPr>
            <w:tcW w:w="420" w:type="pct"/>
            <w:tcBorders>
              <w:top w:val="single" w:sz="4" w:space="0" w:color="auto"/>
              <w:left w:val="single" w:sz="4" w:space="0" w:color="auto"/>
              <w:bottom w:val="single" w:sz="4" w:space="0" w:color="auto"/>
              <w:right w:val="single" w:sz="4" w:space="0" w:color="auto"/>
            </w:tcBorders>
            <w:shd w:val="clear" w:color="auto" w:fill="F79646" w:themeFill="accent6"/>
            <w:noWrap/>
            <w:vAlign w:val="bottom"/>
          </w:tcPr>
          <w:p w14:paraId="1502FBBC"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Poor (5)</w:t>
            </w:r>
          </w:p>
        </w:tc>
        <w:tc>
          <w:tcPr>
            <w:tcW w:w="424" w:type="pct"/>
            <w:tcBorders>
              <w:top w:val="nil"/>
              <w:left w:val="nil"/>
              <w:bottom w:val="single" w:sz="4" w:space="0" w:color="auto"/>
              <w:right w:val="single" w:sz="8" w:space="0" w:color="auto"/>
            </w:tcBorders>
            <w:shd w:val="clear" w:color="auto" w:fill="auto"/>
            <w:noWrap/>
            <w:vAlign w:val="bottom"/>
          </w:tcPr>
          <w:p w14:paraId="2E8005A2" w14:textId="77777777" w:rsidR="007B2E6C" w:rsidRPr="00A813CF" w:rsidRDefault="007B2E6C" w:rsidP="000822D8">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low (5)</w:t>
            </w:r>
          </w:p>
        </w:tc>
        <w:tc>
          <w:tcPr>
            <w:tcW w:w="524" w:type="pct"/>
            <w:tcBorders>
              <w:top w:val="single" w:sz="4" w:space="0" w:color="auto"/>
              <w:left w:val="single" w:sz="8" w:space="0" w:color="auto"/>
              <w:bottom w:val="single" w:sz="4" w:space="0" w:color="auto"/>
              <w:right w:val="single" w:sz="4" w:space="0" w:color="auto"/>
            </w:tcBorders>
            <w:shd w:val="clear" w:color="auto" w:fill="auto"/>
            <w:vAlign w:val="bottom"/>
          </w:tcPr>
          <w:p w14:paraId="0064E362" w14:textId="753E1F3E" w:rsidR="007B2E6C" w:rsidRPr="00A813CF" w:rsidRDefault="00416F34" w:rsidP="000822D8">
            <w:pPr>
              <w:jc w:val="center"/>
              <w:rPr>
                <w:rFonts w:ascii="Arial" w:eastAsia="Times New Roman" w:hAnsi="Arial" w:cs="Arial"/>
                <w:color w:val="FF0000"/>
                <w:sz w:val="18"/>
                <w:szCs w:val="18"/>
              </w:rPr>
            </w:pPr>
            <w:r w:rsidRPr="00A813CF">
              <w:rPr>
                <w:rFonts w:ascii="Arial" w:eastAsia="Times New Roman" w:hAnsi="Arial" w:cs="Arial"/>
                <w:color w:val="FF0000"/>
                <w:sz w:val="18"/>
                <w:szCs w:val="18"/>
              </w:rPr>
              <w:t>deteriorated</w:t>
            </w:r>
            <w:r w:rsidR="007B2E6C" w:rsidRPr="00A813CF">
              <w:rPr>
                <w:rFonts w:ascii="Arial" w:eastAsia="Times New Roman" w:hAnsi="Arial" w:cs="Arial"/>
                <w:color w:val="FF0000"/>
                <w:sz w:val="18"/>
                <w:szCs w:val="18"/>
              </w:rPr>
              <w:t xml:space="preserve"> (6)</w:t>
            </w:r>
          </w:p>
        </w:tc>
        <w:tc>
          <w:tcPr>
            <w:tcW w:w="537" w:type="pct"/>
            <w:tcBorders>
              <w:top w:val="single" w:sz="4" w:space="0" w:color="auto"/>
              <w:left w:val="single" w:sz="4" w:space="0" w:color="auto"/>
              <w:bottom w:val="single" w:sz="4" w:space="0" w:color="auto"/>
              <w:right w:val="single" w:sz="4" w:space="0" w:color="auto"/>
            </w:tcBorders>
            <w:shd w:val="clear" w:color="auto" w:fill="auto"/>
            <w:noWrap/>
            <w:vAlign w:val="bottom"/>
          </w:tcPr>
          <w:p w14:paraId="3973DDAD" w14:textId="77777777" w:rsidR="007B2E6C" w:rsidRPr="00A813CF" w:rsidRDefault="007B2E6C" w:rsidP="000822D8">
            <w:pPr>
              <w:jc w:val="center"/>
              <w:rPr>
                <w:rFonts w:ascii="Arial" w:eastAsia="Times New Roman" w:hAnsi="Arial" w:cs="Arial"/>
                <w:color w:val="E26B0A"/>
                <w:sz w:val="18"/>
                <w:szCs w:val="18"/>
              </w:rPr>
            </w:pPr>
            <w:r w:rsidRPr="00A813CF">
              <w:rPr>
                <w:rFonts w:ascii="Arial" w:eastAsia="Times New Roman" w:hAnsi="Arial" w:cs="Arial"/>
                <w:color w:val="E26B0A"/>
                <w:sz w:val="18"/>
                <w:szCs w:val="18"/>
              </w:rPr>
              <w:t>stable (5)</w:t>
            </w:r>
          </w:p>
        </w:tc>
        <w:tc>
          <w:tcPr>
            <w:tcW w:w="506" w:type="pct"/>
            <w:tcBorders>
              <w:top w:val="single" w:sz="4" w:space="0" w:color="auto"/>
              <w:left w:val="single" w:sz="4" w:space="0" w:color="auto"/>
              <w:bottom w:val="single" w:sz="4" w:space="0" w:color="auto"/>
              <w:right w:val="single" w:sz="4" w:space="0" w:color="auto"/>
            </w:tcBorders>
            <w:shd w:val="clear" w:color="auto" w:fill="auto"/>
            <w:noWrap/>
            <w:vAlign w:val="bottom"/>
          </w:tcPr>
          <w:p w14:paraId="2D0BFCBC" w14:textId="6B417872" w:rsidR="007B2E6C" w:rsidRPr="00A813CF" w:rsidRDefault="00416F34" w:rsidP="000822D8">
            <w:pPr>
              <w:jc w:val="center"/>
              <w:rPr>
                <w:rFonts w:ascii="Arial" w:eastAsia="Times New Roman" w:hAnsi="Arial" w:cs="Arial"/>
                <w:color w:val="FF0000"/>
                <w:sz w:val="18"/>
                <w:szCs w:val="18"/>
              </w:rPr>
            </w:pPr>
            <w:r w:rsidRPr="00A813CF">
              <w:rPr>
                <w:rFonts w:ascii="Arial" w:eastAsia="Times New Roman" w:hAnsi="Arial" w:cs="Arial"/>
                <w:color w:val="FF0000"/>
                <w:sz w:val="18"/>
                <w:szCs w:val="18"/>
              </w:rPr>
              <w:t>deteriorated</w:t>
            </w:r>
            <w:r w:rsidR="007B2E6C" w:rsidRPr="00A813CF">
              <w:rPr>
                <w:rFonts w:ascii="Arial" w:eastAsia="Times New Roman" w:hAnsi="Arial" w:cs="Arial"/>
                <w:color w:val="FF0000"/>
                <w:sz w:val="18"/>
                <w:szCs w:val="18"/>
              </w:rPr>
              <w:t xml:space="preserve"> (5)</w:t>
            </w:r>
          </w:p>
        </w:tc>
        <w:tc>
          <w:tcPr>
            <w:tcW w:w="393" w:type="pct"/>
            <w:tcBorders>
              <w:top w:val="nil"/>
              <w:left w:val="nil"/>
              <w:bottom w:val="single" w:sz="4" w:space="0" w:color="auto"/>
              <w:right w:val="single" w:sz="8" w:space="0" w:color="auto"/>
            </w:tcBorders>
            <w:shd w:val="clear" w:color="auto" w:fill="auto"/>
            <w:noWrap/>
            <w:vAlign w:val="bottom"/>
          </w:tcPr>
          <w:p w14:paraId="3FEB73B7" w14:textId="77777777" w:rsidR="007B2E6C" w:rsidRPr="00A813CF" w:rsidRDefault="007B2E6C" w:rsidP="000822D8">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low (5)</w:t>
            </w:r>
          </w:p>
        </w:tc>
      </w:tr>
      <w:tr w:rsidR="007B2E6C" w:rsidRPr="00A813CF" w14:paraId="7D85AD7C" w14:textId="77777777" w:rsidTr="0043764D">
        <w:trPr>
          <w:trHeight w:val="420"/>
        </w:trPr>
        <w:tc>
          <w:tcPr>
            <w:tcW w:w="372" w:type="pct"/>
            <w:vMerge/>
            <w:tcBorders>
              <w:top w:val="nil"/>
              <w:left w:val="single" w:sz="4" w:space="0" w:color="auto"/>
              <w:bottom w:val="single" w:sz="4" w:space="0" w:color="auto"/>
              <w:right w:val="single" w:sz="4" w:space="0" w:color="auto"/>
            </w:tcBorders>
            <w:vAlign w:val="center"/>
          </w:tcPr>
          <w:p w14:paraId="441F31BF" w14:textId="77777777" w:rsidR="007B2E6C" w:rsidRPr="00A813CF" w:rsidRDefault="007B2E6C" w:rsidP="000822D8">
            <w:pPr>
              <w:rPr>
                <w:rFonts w:ascii="Arial" w:eastAsia="Times New Roman" w:hAnsi="Arial" w:cs="Arial"/>
                <w:color w:val="000000"/>
                <w:sz w:val="18"/>
                <w:szCs w:val="18"/>
              </w:rPr>
            </w:pPr>
          </w:p>
        </w:tc>
        <w:tc>
          <w:tcPr>
            <w:tcW w:w="655" w:type="pct"/>
            <w:tcBorders>
              <w:top w:val="nil"/>
              <w:left w:val="nil"/>
              <w:bottom w:val="single" w:sz="4" w:space="0" w:color="auto"/>
              <w:right w:val="single" w:sz="4" w:space="0" w:color="auto"/>
            </w:tcBorders>
            <w:shd w:val="clear" w:color="auto" w:fill="auto"/>
            <w:noWrap/>
            <w:vAlign w:val="bottom"/>
          </w:tcPr>
          <w:p w14:paraId="7BC43BF5" w14:textId="77777777" w:rsidR="007B2E6C" w:rsidRPr="00A813CF" w:rsidRDefault="007B2E6C" w:rsidP="000822D8">
            <w:pPr>
              <w:rPr>
                <w:rFonts w:ascii="Arial" w:eastAsia="Times New Roman" w:hAnsi="Arial" w:cs="Arial"/>
                <w:color w:val="000000"/>
                <w:sz w:val="18"/>
                <w:szCs w:val="18"/>
              </w:rPr>
            </w:pPr>
            <w:r w:rsidRPr="00A813CF">
              <w:rPr>
                <w:rFonts w:ascii="Arial" w:eastAsia="Times New Roman" w:hAnsi="Arial" w:cs="Arial"/>
                <w:color w:val="000000"/>
                <w:sz w:val="18"/>
                <w:szCs w:val="18"/>
              </w:rPr>
              <w:t>plankton and microbes</w:t>
            </w:r>
          </w:p>
        </w:tc>
        <w:tc>
          <w:tcPr>
            <w:tcW w:w="260" w:type="pct"/>
            <w:tcBorders>
              <w:top w:val="nil"/>
              <w:left w:val="nil"/>
              <w:bottom w:val="single" w:sz="4" w:space="0" w:color="auto"/>
              <w:right w:val="nil"/>
            </w:tcBorders>
            <w:shd w:val="clear" w:color="auto" w:fill="auto"/>
            <w:noWrap/>
            <w:vAlign w:val="bottom"/>
          </w:tcPr>
          <w:p w14:paraId="323D2276" w14:textId="77777777" w:rsidR="007B2E6C" w:rsidRPr="00A813CF" w:rsidRDefault="007B2E6C" w:rsidP="000822D8">
            <w:pPr>
              <w:jc w:val="right"/>
              <w:rPr>
                <w:rFonts w:ascii="Arial" w:eastAsia="Times New Roman" w:hAnsi="Arial" w:cs="Arial"/>
                <w:color w:val="000000"/>
                <w:sz w:val="18"/>
                <w:szCs w:val="18"/>
              </w:rPr>
            </w:pPr>
            <w:r w:rsidRPr="00A813CF">
              <w:rPr>
                <w:rFonts w:ascii="Arial" w:eastAsia="Times New Roman" w:hAnsi="Arial" w:cs="Arial"/>
                <w:color w:val="000000"/>
                <w:sz w:val="18"/>
                <w:szCs w:val="18"/>
              </w:rPr>
              <w:t>4</w:t>
            </w:r>
          </w:p>
        </w:tc>
        <w:tc>
          <w:tcPr>
            <w:tcW w:w="441" w:type="pct"/>
            <w:tcBorders>
              <w:top w:val="single" w:sz="4" w:space="0" w:color="auto"/>
              <w:left w:val="single" w:sz="8" w:space="0" w:color="auto"/>
              <w:bottom w:val="single" w:sz="4" w:space="0" w:color="auto"/>
              <w:right w:val="single" w:sz="4" w:space="0" w:color="auto"/>
            </w:tcBorders>
            <w:shd w:val="clear" w:color="auto" w:fill="F79646" w:themeFill="accent6"/>
            <w:vAlign w:val="bottom"/>
          </w:tcPr>
          <w:p w14:paraId="6E5FD777"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Poor (3)</w:t>
            </w:r>
          </w:p>
        </w:tc>
        <w:tc>
          <w:tcPr>
            <w:tcW w:w="468" w:type="pct"/>
            <w:tcBorders>
              <w:top w:val="single" w:sz="4" w:space="0" w:color="auto"/>
              <w:left w:val="single" w:sz="4" w:space="0" w:color="auto"/>
              <w:bottom w:val="single" w:sz="4" w:space="0" w:color="auto"/>
              <w:right w:val="single" w:sz="4" w:space="0" w:color="auto"/>
            </w:tcBorders>
            <w:shd w:val="clear" w:color="000000" w:fill="00FF00"/>
            <w:noWrap/>
            <w:vAlign w:val="bottom"/>
          </w:tcPr>
          <w:p w14:paraId="6DD9DED2"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Very Good (4)</w:t>
            </w:r>
          </w:p>
        </w:tc>
        <w:tc>
          <w:tcPr>
            <w:tcW w:w="420" w:type="pct"/>
            <w:tcBorders>
              <w:top w:val="single" w:sz="4" w:space="0" w:color="auto"/>
              <w:left w:val="single" w:sz="4" w:space="0" w:color="auto"/>
              <w:bottom w:val="single" w:sz="4" w:space="0" w:color="auto"/>
              <w:right w:val="single" w:sz="4" w:space="0" w:color="auto"/>
            </w:tcBorders>
            <w:shd w:val="clear" w:color="000000" w:fill="FFFF00"/>
            <w:noWrap/>
            <w:vAlign w:val="bottom"/>
          </w:tcPr>
          <w:p w14:paraId="5A462263"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Good (2)</w:t>
            </w:r>
          </w:p>
        </w:tc>
        <w:tc>
          <w:tcPr>
            <w:tcW w:w="424" w:type="pct"/>
            <w:tcBorders>
              <w:top w:val="nil"/>
              <w:left w:val="nil"/>
              <w:bottom w:val="single" w:sz="4" w:space="0" w:color="auto"/>
              <w:right w:val="single" w:sz="8" w:space="0" w:color="auto"/>
            </w:tcBorders>
            <w:shd w:val="clear" w:color="auto" w:fill="auto"/>
            <w:noWrap/>
            <w:vAlign w:val="bottom"/>
          </w:tcPr>
          <w:p w14:paraId="4FA212CB" w14:textId="77777777" w:rsidR="007B2E6C" w:rsidRPr="00A813CF" w:rsidRDefault="007B2E6C" w:rsidP="000822D8">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low (2)</w:t>
            </w:r>
            <w:r w:rsidRPr="00A813CF">
              <w:rPr>
                <w:rFonts w:ascii="Arial" w:eastAsia="Times New Roman" w:hAnsi="Arial" w:cs="Arial"/>
                <w:color w:val="000000"/>
                <w:sz w:val="18"/>
                <w:szCs w:val="18"/>
              </w:rPr>
              <w:br/>
              <w:t>medium (2)</w:t>
            </w:r>
          </w:p>
        </w:tc>
        <w:tc>
          <w:tcPr>
            <w:tcW w:w="524" w:type="pct"/>
            <w:tcBorders>
              <w:top w:val="single" w:sz="4" w:space="0" w:color="auto"/>
              <w:left w:val="single" w:sz="8" w:space="0" w:color="auto"/>
              <w:bottom w:val="single" w:sz="4" w:space="0" w:color="auto"/>
              <w:right w:val="single" w:sz="4" w:space="0" w:color="auto"/>
            </w:tcBorders>
            <w:shd w:val="clear" w:color="auto" w:fill="auto"/>
            <w:vAlign w:val="bottom"/>
          </w:tcPr>
          <w:p w14:paraId="17B7E5FE" w14:textId="49B68F0C" w:rsidR="007B2E6C" w:rsidRPr="00A813CF" w:rsidRDefault="00416F34" w:rsidP="000822D8">
            <w:pPr>
              <w:jc w:val="center"/>
              <w:rPr>
                <w:rFonts w:ascii="Arial" w:eastAsia="Times New Roman" w:hAnsi="Arial" w:cs="Arial"/>
                <w:color w:val="FF0000"/>
                <w:sz w:val="18"/>
                <w:szCs w:val="18"/>
              </w:rPr>
            </w:pPr>
            <w:r w:rsidRPr="00A813CF">
              <w:rPr>
                <w:rFonts w:ascii="Arial" w:eastAsia="Times New Roman" w:hAnsi="Arial" w:cs="Arial"/>
                <w:color w:val="FF0000"/>
                <w:sz w:val="18"/>
                <w:szCs w:val="18"/>
              </w:rPr>
              <w:t>deteriorated</w:t>
            </w:r>
            <w:r w:rsidR="007B2E6C" w:rsidRPr="00A813CF">
              <w:rPr>
                <w:rFonts w:ascii="Arial" w:eastAsia="Times New Roman" w:hAnsi="Arial" w:cs="Arial"/>
                <w:color w:val="FF0000"/>
                <w:sz w:val="18"/>
                <w:szCs w:val="18"/>
              </w:rPr>
              <w:t xml:space="preserve"> (3)</w:t>
            </w:r>
          </w:p>
        </w:tc>
        <w:tc>
          <w:tcPr>
            <w:tcW w:w="537" w:type="pct"/>
            <w:tcBorders>
              <w:top w:val="single" w:sz="4" w:space="0" w:color="auto"/>
              <w:left w:val="single" w:sz="4" w:space="0" w:color="auto"/>
              <w:bottom w:val="single" w:sz="4" w:space="0" w:color="auto"/>
              <w:right w:val="single" w:sz="4" w:space="0" w:color="auto"/>
            </w:tcBorders>
            <w:shd w:val="clear" w:color="auto" w:fill="auto"/>
            <w:noWrap/>
            <w:vAlign w:val="bottom"/>
          </w:tcPr>
          <w:p w14:paraId="04FEF880" w14:textId="77777777" w:rsidR="007B2E6C" w:rsidRPr="00A813CF" w:rsidRDefault="007B2E6C" w:rsidP="000822D8">
            <w:pPr>
              <w:jc w:val="center"/>
              <w:rPr>
                <w:rFonts w:ascii="Arial" w:eastAsia="Times New Roman" w:hAnsi="Arial" w:cs="Arial"/>
                <w:color w:val="E26B0A"/>
                <w:sz w:val="18"/>
                <w:szCs w:val="18"/>
              </w:rPr>
            </w:pPr>
            <w:r w:rsidRPr="00A813CF">
              <w:rPr>
                <w:rFonts w:ascii="Arial" w:eastAsia="Times New Roman" w:hAnsi="Arial" w:cs="Arial"/>
                <w:color w:val="E26B0A"/>
                <w:sz w:val="18"/>
                <w:szCs w:val="18"/>
              </w:rPr>
              <w:t>stable (3)</w:t>
            </w:r>
          </w:p>
        </w:tc>
        <w:tc>
          <w:tcPr>
            <w:tcW w:w="506" w:type="pct"/>
            <w:tcBorders>
              <w:top w:val="single" w:sz="4" w:space="0" w:color="auto"/>
              <w:left w:val="single" w:sz="4" w:space="0" w:color="auto"/>
              <w:bottom w:val="single" w:sz="4" w:space="0" w:color="auto"/>
              <w:right w:val="single" w:sz="4" w:space="0" w:color="auto"/>
            </w:tcBorders>
            <w:shd w:val="clear" w:color="auto" w:fill="auto"/>
            <w:noWrap/>
            <w:vAlign w:val="bottom"/>
          </w:tcPr>
          <w:p w14:paraId="448FF4F5" w14:textId="77777777" w:rsidR="007B2E6C" w:rsidRPr="00A813CF" w:rsidRDefault="007B2E6C" w:rsidP="000822D8">
            <w:pPr>
              <w:jc w:val="center"/>
              <w:rPr>
                <w:rFonts w:ascii="Arial" w:eastAsia="Times New Roman" w:hAnsi="Arial" w:cs="Arial"/>
                <w:color w:val="FF0000"/>
                <w:sz w:val="18"/>
                <w:szCs w:val="18"/>
              </w:rPr>
            </w:pPr>
            <w:r w:rsidRPr="00A813CF">
              <w:rPr>
                <w:rFonts w:ascii="Arial" w:eastAsia="Times New Roman" w:hAnsi="Arial" w:cs="Arial"/>
                <w:color w:val="31869B"/>
                <w:sz w:val="18"/>
                <w:szCs w:val="18"/>
              </w:rPr>
              <w:t>no clear trend (2)</w:t>
            </w:r>
            <w:r w:rsidRPr="00A813CF">
              <w:rPr>
                <w:rFonts w:ascii="Arial" w:eastAsia="Times New Roman" w:hAnsi="Arial" w:cs="Arial"/>
                <w:color w:val="31869B"/>
                <w:sz w:val="18"/>
                <w:szCs w:val="18"/>
              </w:rPr>
              <w:br/>
              <w:t>stable (2)</w:t>
            </w:r>
          </w:p>
        </w:tc>
        <w:tc>
          <w:tcPr>
            <w:tcW w:w="393" w:type="pct"/>
            <w:tcBorders>
              <w:top w:val="nil"/>
              <w:left w:val="nil"/>
              <w:bottom w:val="single" w:sz="4" w:space="0" w:color="auto"/>
              <w:right w:val="single" w:sz="8" w:space="0" w:color="auto"/>
            </w:tcBorders>
            <w:shd w:val="clear" w:color="auto" w:fill="auto"/>
            <w:noWrap/>
            <w:vAlign w:val="bottom"/>
          </w:tcPr>
          <w:p w14:paraId="61B52628" w14:textId="77777777" w:rsidR="007B2E6C" w:rsidRPr="00A813CF" w:rsidRDefault="007B2E6C" w:rsidP="000822D8">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Low (3)</w:t>
            </w:r>
          </w:p>
        </w:tc>
      </w:tr>
      <w:tr w:rsidR="007B2E6C" w:rsidRPr="00A813CF" w14:paraId="207AC1B2" w14:textId="77777777" w:rsidTr="0043764D">
        <w:trPr>
          <w:trHeight w:val="420"/>
        </w:trPr>
        <w:tc>
          <w:tcPr>
            <w:tcW w:w="372" w:type="pct"/>
            <w:vMerge/>
            <w:tcBorders>
              <w:top w:val="nil"/>
              <w:left w:val="single" w:sz="4" w:space="0" w:color="auto"/>
              <w:bottom w:val="single" w:sz="4" w:space="0" w:color="auto"/>
              <w:right w:val="single" w:sz="4" w:space="0" w:color="auto"/>
            </w:tcBorders>
            <w:vAlign w:val="center"/>
          </w:tcPr>
          <w:p w14:paraId="0C5D6FE7" w14:textId="77777777" w:rsidR="007B2E6C" w:rsidRPr="00A813CF" w:rsidRDefault="007B2E6C" w:rsidP="000822D8">
            <w:pPr>
              <w:rPr>
                <w:rFonts w:ascii="Arial" w:eastAsia="Times New Roman" w:hAnsi="Arial" w:cs="Arial"/>
                <w:color w:val="000000"/>
                <w:sz w:val="18"/>
                <w:szCs w:val="18"/>
              </w:rPr>
            </w:pPr>
          </w:p>
        </w:tc>
        <w:tc>
          <w:tcPr>
            <w:tcW w:w="655" w:type="pct"/>
            <w:tcBorders>
              <w:top w:val="nil"/>
              <w:left w:val="nil"/>
              <w:bottom w:val="single" w:sz="4" w:space="0" w:color="auto"/>
              <w:right w:val="single" w:sz="4" w:space="0" w:color="auto"/>
            </w:tcBorders>
            <w:shd w:val="clear" w:color="auto" w:fill="auto"/>
            <w:noWrap/>
            <w:vAlign w:val="bottom"/>
          </w:tcPr>
          <w:p w14:paraId="779A9C26" w14:textId="77777777" w:rsidR="007B2E6C" w:rsidRPr="00A813CF" w:rsidRDefault="007B2E6C" w:rsidP="000822D8">
            <w:pPr>
              <w:rPr>
                <w:rFonts w:ascii="Arial" w:eastAsia="Times New Roman" w:hAnsi="Arial" w:cs="Arial"/>
                <w:color w:val="000000"/>
                <w:sz w:val="18"/>
                <w:szCs w:val="18"/>
              </w:rPr>
            </w:pPr>
            <w:r w:rsidRPr="00A813CF">
              <w:rPr>
                <w:rFonts w:ascii="Arial" w:eastAsia="Times New Roman" w:hAnsi="Arial" w:cs="Arial"/>
                <w:color w:val="000000"/>
                <w:sz w:val="18"/>
                <w:szCs w:val="18"/>
              </w:rPr>
              <w:t>bony fish</w:t>
            </w:r>
          </w:p>
        </w:tc>
        <w:tc>
          <w:tcPr>
            <w:tcW w:w="260" w:type="pct"/>
            <w:tcBorders>
              <w:top w:val="nil"/>
              <w:left w:val="nil"/>
              <w:bottom w:val="single" w:sz="4" w:space="0" w:color="auto"/>
              <w:right w:val="nil"/>
            </w:tcBorders>
            <w:shd w:val="clear" w:color="auto" w:fill="auto"/>
            <w:noWrap/>
            <w:vAlign w:val="bottom"/>
          </w:tcPr>
          <w:p w14:paraId="01655698" w14:textId="77777777" w:rsidR="007B2E6C" w:rsidRPr="00A813CF" w:rsidRDefault="007B2E6C" w:rsidP="000822D8">
            <w:pPr>
              <w:jc w:val="right"/>
              <w:rPr>
                <w:rFonts w:ascii="Arial" w:eastAsia="Times New Roman" w:hAnsi="Arial" w:cs="Arial"/>
                <w:color w:val="000000"/>
                <w:sz w:val="18"/>
                <w:szCs w:val="18"/>
              </w:rPr>
            </w:pPr>
            <w:r w:rsidRPr="00A813CF">
              <w:rPr>
                <w:rFonts w:ascii="Arial" w:eastAsia="Times New Roman" w:hAnsi="Arial" w:cs="Arial"/>
                <w:color w:val="000000"/>
                <w:sz w:val="18"/>
                <w:szCs w:val="18"/>
              </w:rPr>
              <w:t>9</w:t>
            </w:r>
          </w:p>
        </w:tc>
        <w:tc>
          <w:tcPr>
            <w:tcW w:w="441" w:type="pct"/>
            <w:tcBorders>
              <w:top w:val="single" w:sz="4" w:space="0" w:color="auto"/>
              <w:left w:val="single" w:sz="8" w:space="0" w:color="auto"/>
              <w:bottom w:val="single" w:sz="4" w:space="0" w:color="auto"/>
              <w:right w:val="single" w:sz="4" w:space="0" w:color="auto"/>
            </w:tcBorders>
            <w:shd w:val="clear" w:color="000000" w:fill="FF0000"/>
            <w:vAlign w:val="bottom"/>
          </w:tcPr>
          <w:p w14:paraId="27B7B134"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Very Poor (5)</w:t>
            </w:r>
          </w:p>
        </w:tc>
        <w:tc>
          <w:tcPr>
            <w:tcW w:w="468" w:type="pct"/>
            <w:tcBorders>
              <w:top w:val="single" w:sz="4" w:space="0" w:color="auto"/>
              <w:left w:val="single" w:sz="4" w:space="0" w:color="auto"/>
              <w:bottom w:val="single" w:sz="4" w:space="0" w:color="auto"/>
              <w:right w:val="single" w:sz="4" w:space="0" w:color="auto"/>
            </w:tcBorders>
            <w:shd w:val="clear" w:color="000000" w:fill="00FF00"/>
            <w:noWrap/>
            <w:vAlign w:val="bottom"/>
          </w:tcPr>
          <w:p w14:paraId="4D15E345"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Very Good (8)</w:t>
            </w:r>
          </w:p>
        </w:tc>
        <w:tc>
          <w:tcPr>
            <w:tcW w:w="420" w:type="pct"/>
            <w:tcBorders>
              <w:top w:val="single" w:sz="4" w:space="0" w:color="auto"/>
              <w:left w:val="single" w:sz="4" w:space="0" w:color="auto"/>
              <w:bottom w:val="single" w:sz="4" w:space="0" w:color="auto"/>
              <w:right w:val="single" w:sz="4" w:space="0" w:color="auto"/>
            </w:tcBorders>
            <w:shd w:val="clear" w:color="000000" w:fill="FFFF00"/>
            <w:noWrap/>
            <w:vAlign w:val="bottom"/>
          </w:tcPr>
          <w:p w14:paraId="5BBCA911"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Good (7)</w:t>
            </w:r>
          </w:p>
        </w:tc>
        <w:tc>
          <w:tcPr>
            <w:tcW w:w="424" w:type="pct"/>
            <w:tcBorders>
              <w:top w:val="nil"/>
              <w:left w:val="nil"/>
              <w:bottom w:val="single" w:sz="4" w:space="0" w:color="auto"/>
              <w:right w:val="single" w:sz="8" w:space="0" w:color="auto"/>
            </w:tcBorders>
            <w:shd w:val="clear" w:color="auto" w:fill="auto"/>
            <w:noWrap/>
            <w:vAlign w:val="bottom"/>
          </w:tcPr>
          <w:p w14:paraId="6FAECEFC" w14:textId="77777777" w:rsidR="007B2E6C" w:rsidRPr="00A813CF" w:rsidRDefault="007B2E6C" w:rsidP="000822D8">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medium (5)</w:t>
            </w:r>
          </w:p>
        </w:tc>
        <w:tc>
          <w:tcPr>
            <w:tcW w:w="524" w:type="pct"/>
            <w:tcBorders>
              <w:top w:val="single" w:sz="4" w:space="0" w:color="auto"/>
              <w:left w:val="single" w:sz="8" w:space="0" w:color="auto"/>
              <w:bottom w:val="single" w:sz="4" w:space="0" w:color="auto"/>
              <w:right w:val="single" w:sz="4" w:space="0" w:color="auto"/>
            </w:tcBorders>
            <w:shd w:val="clear" w:color="auto" w:fill="auto"/>
            <w:vAlign w:val="bottom"/>
          </w:tcPr>
          <w:p w14:paraId="20478346" w14:textId="7B9A8CE8" w:rsidR="007B2E6C" w:rsidRPr="00A813CF" w:rsidRDefault="00416F34" w:rsidP="000822D8">
            <w:pPr>
              <w:jc w:val="center"/>
              <w:rPr>
                <w:rFonts w:ascii="Arial" w:eastAsia="Times New Roman" w:hAnsi="Arial" w:cs="Arial"/>
                <w:color w:val="FF0000"/>
                <w:sz w:val="18"/>
                <w:szCs w:val="18"/>
              </w:rPr>
            </w:pPr>
            <w:r w:rsidRPr="00A813CF">
              <w:rPr>
                <w:rFonts w:ascii="Arial" w:eastAsia="Times New Roman" w:hAnsi="Arial" w:cs="Arial"/>
                <w:color w:val="FF0000"/>
                <w:sz w:val="18"/>
                <w:szCs w:val="18"/>
              </w:rPr>
              <w:t>deteriorated</w:t>
            </w:r>
            <w:r w:rsidR="007B2E6C" w:rsidRPr="00A813CF">
              <w:rPr>
                <w:rFonts w:ascii="Arial" w:eastAsia="Times New Roman" w:hAnsi="Arial" w:cs="Arial"/>
                <w:color w:val="FF0000"/>
                <w:sz w:val="18"/>
                <w:szCs w:val="18"/>
              </w:rPr>
              <w:t xml:space="preserve"> (9)</w:t>
            </w:r>
          </w:p>
        </w:tc>
        <w:tc>
          <w:tcPr>
            <w:tcW w:w="537" w:type="pct"/>
            <w:tcBorders>
              <w:top w:val="single" w:sz="4" w:space="0" w:color="auto"/>
              <w:left w:val="single" w:sz="4" w:space="0" w:color="auto"/>
              <w:bottom w:val="single" w:sz="4" w:space="0" w:color="auto"/>
              <w:right w:val="single" w:sz="4" w:space="0" w:color="auto"/>
            </w:tcBorders>
            <w:shd w:val="clear" w:color="auto" w:fill="auto"/>
            <w:noWrap/>
            <w:vAlign w:val="bottom"/>
          </w:tcPr>
          <w:p w14:paraId="7283D34B" w14:textId="77777777" w:rsidR="007B2E6C" w:rsidRPr="00A813CF" w:rsidRDefault="007B2E6C" w:rsidP="000822D8">
            <w:pPr>
              <w:jc w:val="center"/>
              <w:rPr>
                <w:rFonts w:ascii="Arial" w:eastAsia="Times New Roman" w:hAnsi="Arial" w:cs="Arial"/>
                <w:color w:val="E26B0A"/>
                <w:sz w:val="18"/>
                <w:szCs w:val="18"/>
              </w:rPr>
            </w:pPr>
            <w:r w:rsidRPr="00A813CF">
              <w:rPr>
                <w:rFonts w:ascii="Arial" w:eastAsia="Times New Roman" w:hAnsi="Arial" w:cs="Arial"/>
                <w:color w:val="E26B0A"/>
                <w:sz w:val="18"/>
                <w:szCs w:val="18"/>
              </w:rPr>
              <w:t>stable (7)</w:t>
            </w:r>
          </w:p>
        </w:tc>
        <w:tc>
          <w:tcPr>
            <w:tcW w:w="506" w:type="pct"/>
            <w:tcBorders>
              <w:top w:val="single" w:sz="4" w:space="0" w:color="auto"/>
              <w:left w:val="single" w:sz="4" w:space="0" w:color="auto"/>
              <w:bottom w:val="single" w:sz="4" w:space="0" w:color="auto"/>
              <w:right w:val="single" w:sz="4" w:space="0" w:color="auto"/>
            </w:tcBorders>
            <w:shd w:val="clear" w:color="auto" w:fill="auto"/>
            <w:noWrap/>
            <w:vAlign w:val="bottom"/>
          </w:tcPr>
          <w:p w14:paraId="464DCD4C" w14:textId="77777777" w:rsidR="007B2E6C" w:rsidRPr="00A813CF" w:rsidRDefault="007B2E6C" w:rsidP="000822D8">
            <w:pPr>
              <w:jc w:val="center"/>
              <w:rPr>
                <w:rFonts w:ascii="Arial" w:eastAsia="Times New Roman" w:hAnsi="Arial" w:cs="Arial"/>
                <w:color w:val="31869B"/>
                <w:sz w:val="18"/>
                <w:szCs w:val="18"/>
              </w:rPr>
            </w:pPr>
            <w:r w:rsidRPr="00A813CF">
              <w:rPr>
                <w:rFonts w:ascii="Arial" w:eastAsia="Times New Roman" w:hAnsi="Arial" w:cs="Arial"/>
                <w:color w:val="E26B0A"/>
                <w:sz w:val="18"/>
                <w:szCs w:val="18"/>
              </w:rPr>
              <w:t>stable (5)</w:t>
            </w:r>
          </w:p>
        </w:tc>
        <w:tc>
          <w:tcPr>
            <w:tcW w:w="393" w:type="pct"/>
            <w:tcBorders>
              <w:top w:val="nil"/>
              <w:left w:val="nil"/>
              <w:bottom w:val="single" w:sz="4" w:space="0" w:color="auto"/>
              <w:right w:val="single" w:sz="8" w:space="0" w:color="auto"/>
            </w:tcBorders>
            <w:shd w:val="clear" w:color="auto" w:fill="auto"/>
            <w:noWrap/>
            <w:vAlign w:val="bottom"/>
          </w:tcPr>
          <w:p w14:paraId="31C9A990" w14:textId="77777777" w:rsidR="007B2E6C" w:rsidRPr="00A813CF" w:rsidRDefault="007B2E6C" w:rsidP="000822D8">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medium (6)</w:t>
            </w:r>
          </w:p>
        </w:tc>
      </w:tr>
      <w:tr w:rsidR="007B2E6C" w:rsidRPr="00A813CF" w14:paraId="19920EF5" w14:textId="77777777" w:rsidTr="0043764D">
        <w:trPr>
          <w:trHeight w:val="420"/>
        </w:trPr>
        <w:tc>
          <w:tcPr>
            <w:tcW w:w="372" w:type="pct"/>
            <w:vMerge/>
            <w:tcBorders>
              <w:top w:val="nil"/>
              <w:left w:val="single" w:sz="4" w:space="0" w:color="auto"/>
              <w:bottom w:val="single" w:sz="4" w:space="0" w:color="auto"/>
              <w:right w:val="single" w:sz="4" w:space="0" w:color="auto"/>
            </w:tcBorders>
            <w:vAlign w:val="center"/>
          </w:tcPr>
          <w:p w14:paraId="20658EFA" w14:textId="77777777" w:rsidR="007B2E6C" w:rsidRPr="00A813CF" w:rsidRDefault="007B2E6C" w:rsidP="000822D8">
            <w:pPr>
              <w:rPr>
                <w:rFonts w:ascii="Arial" w:eastAsia="Times New Roman" w:hAnsi="Arial" w:cs="Arial"/>
                <w:color w:val="000000"/>
                <w:sz w:val="18"/>
                <w:szCs w:val="18"/>
              </w:rPr>
            </w:pPr>
          </w:p>
        </w:tc>
        <w:tc>
          <w:tcPr>
            <w:tcW w:w="655" w:type="pct"/>
            <w:tcBorders>
              <w:top w:val="nil"/>
              <w:left w:val="nil"/>
              <w:bottom w:val="single" w:sz="4" w:space="0" w:color="auto"/>
              <w:right w:val="single" w:sz="4" w:space="0" w:color="auto"/>
            </w:tcBorders>
            <w:shd w:val="clear" w:color="auto" w:fill="auto"/>
            <w:noWrap/>
            <w:vAlign w:val="bottom"/>
          </w:tcPr>
          <w:p w14:paraId="732AC0F8" w14:textId="77777777" w:rsidR="007B2E6C" w:rsidRPr="00A813CF" w:rsidRDefault="007B2E6C" w:rsidP="000822D8">
            <w:pPr>
              <w:rPr>
                <w:rFonts w:ascii="Arial" w:eastAsia="Times New Roman" w:hAnsi="Arial" w:cs="Arial"/>
                <w:color w:val="000000"/>
                <w:sz w:val="18"/>
                <w:szCs w:val="18"/>
              </w:rPr>
            </w:pPr>
            <w:r w:rsidRPr="00A813CF">
              <w:rPr>
                <w:rFonts w:ascii="Arial" w:eastAsia="Times New Roman" w:hAnsi="Arial" w:cs="Arial"/>
                <w:color w:val="000000"/>
                <w:sz w:val="18"/>
                <w:szCs w:val="18"/>
              </w:rPr>
              <w:t>sharks and rays</w:t>
            </w:r>
          </w:p>
        </w:tc>
        <w:tc>
          <w:tcPr>
            <w:tcW w:w="260" w:type="pct"/>
            <w:tcBorders>
              <w:top w:val="nil"/>
              <w:left w:val="nil"/>
              <w:bottom w:val="single" w:sz="4" w:space="0" w:color="auto"/>
              <w:right w:val="nil"/>
            </w:tcBorders>
            <w:shd w:val="clear" w:color="auto" w:fill="auto"/>
            <w:noWrap/>
            <w:vAlign w:val="bottom"/>
          </w:tcPr>
          <w:p w14:paraId="4A39D41E" w14:textId="77777777" w:rsidR="007B2E6C" w:rsidRPr="00A813CF" w:rsidRDefault="007B2E6C" w:rsidP="000822D8">
            <w:pPr>
              <w:jc w:val="right"/>
              <w:rPr>
                <w:rFonts w:ascii="Arial" w:eastAsia="Times New Roman" w:hAnsi="Arial" w:cs="Arial"/>
                <w:color w:val="000000"/>
                <w:sz w:val="18"/>
                <w:szCs w:val="18"/>
              </w:rPr>
            </w:pPr>
            <w:r w:rsidRPr="00A813CF">
              <w:rPr>
                <w:rFonts w:ascii="Arial" w:eastAsia="Times New Roman" w:hAnsi="Arial" w:cs="Arial"/>
                <w:color w:val="000000"/>
                <w:sz w:val="18"/>
                <w:szCs w:val="18"/>
              </w:rPr>
              <w:t>8</w:t>
            </w:r>
          </w:p>
        </w:tc>
        <w:tc>
          <w:tcPr>
            <w:tcW w:w="441" w:type="pct"/>
            <w:tcBorders>
              <w:top w:val="single" w:sz="4" w:space="0" w:color="auto"/>
              <w:left w:val="single" w:sz="8" w:space="0" w:color="auto"/>
              <w:bottom w:val="single" w:sz="4" w:space="0" w:color="auto"/>
              <w:right w:val="single" w:sz="4" w:space="0" w:color="auto"/>
            </w:tcBorders>
            <w:shd w:val="clear" w:color="000000" w:fill="FF0000"/>
            <w:vAlign w:val="bottom"/>
          </w:tcPr>
          <w:p w14:paraId="278B5DA3"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Very Poor (5)</w:t>
            </w:r>
          </w:p>
        </w:tc>
        <w:tc>
          <w:tcPr>
            <w:tcW w:w="468" w:type="pct"/>
            <w:tcBorders>
              <w:top w:val="single" w:sz="4" w:space="0" w:color="auto"/>
              <w:left w:val="single" w:sz="4" w:space="0" w:color="auto"/>
              <w:bottom w:val="single" w:sz="4" w:space="0" w:color="auto"/>
              <w:right w:val="single" w:sz="4" w:space="0" w:color="auto"/>
            </w:tcBorders>
            <w:shd w:val="clear" w:color="000000" w:fill="00FF00"/>
            <w:noWrap/>
            <w:vAlign w:val="bottom"/>
          </w:tcPr>
          <w:p w14:paraId="28940EC8"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Very Good (4)</w:t>
            </w:r>
          </w:p>
        </w:tc>
        <w:tc>
          <w:tcPr>
            <w:tcW w:w="420" w:type="pct"/>
            <w:tcBorders>
              <w:top w:val="single" w:sz="4" w:space="0" w:color="auto"/>
              <w:left w:val="single" w:sz="4" w:space="0" w:color="auto"/>
              <w:bottom w:val="single" w:sz="4" w:space="0" w:color="auto"/>
              <w:right w:val="single" w:sz="4" w:space="0" w:color="auto"/>
            </w:tcBorders>
            <w:shd w:val="clear" w:color="000000" w:fill="FFFF00"/>
            <w:noWrap/>
            <w:vAlign w:val="bottom"/>
          </w:tcPr>
          <w:p w14:paraId="5307DCF5"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Poor (4)</w:t>
            </w:r>
            <w:r w:rsidRPr="00A813CF">
              <w:rPr>
                <w:rFonts w:ascii="Arial" w:eastAsia="Times New Roman" w:hAnsi="Arial" w:cs="Arial"/>
                <w:sz w:val="18"/>
                <w:szCs w:val="18"/>
              </w:rPr>
              <w:br/>
              <w:t>Good (4)</w:t>
            </w:r>
          </w:p>
        </w:tc>
        <w:tc>
          <w:tcPr>
            <w:tcW w:w="424" w:type="pct"/>
            <w:tcBorders>
              <w:top w:val="nil"/>
              <w:left w:val="nil"/>
              <w:bottom w:val="single" w:sz="4" w:space="0" w:color="auto"/>
              <w:right w:val="single" w:sz="8" w:space="0" w:color="auto"/>
            </w:tcBorders>
            <w:shd w:val="clear" w:color="auto" w:fill="auto"/>
            <w:noWrap/>
            <w:vAlign w:val="bottom"/>
          </w:tcPr>
          <w:p w14:paraId="6FB475B9" w14:textId="77777777" w:rsidR="007B2E6C" w:rsidRPr="00A813CF" w:rsidRDefault="007B2E6C" w:rsidP="000822D8">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medium (7)</w:t>
            </w:r>
          </w:p>
        </w:tc>
        <w:tc>
          <w:tcPr>
            <w:tcW w:w="524" w:type="pct"/>
            <w:tcBorders>
              <w:top w:val="single" w:sz="4" w:space="0" w:color="auto"/>
              <w:left w:val="single" w:sz="8" w:space="0" w:color="auto"/>
              <w:bottom w:val="single" w:sz="4" w:space="0" w:color="auto"/>
              <w:right w:val="single" w:sz="4" w:space="0" w:color="auto"/>
            </w:tcBorders>
            <w:shd w:val="clear" w:color="auto" w:fill="auto"/>
            <w:vAlign w:val="bottom"/>
          </w:tcPr>
          <w:p w14:paraId="7915286C" w14:textId="731CA068" w:rsidR="007B2E6C" w:rsidRPr="00A813CF" w:rsidRDefault="00416F34" w:rsidP="000822D8">
            <w:pPr>
              <w:jc w:val="center"/>
              <w:rPr>
                <w:rFonts w:ascii="Arial" w:eastAsia="Times New Roman" w:hAnsi="Arial" w:cs="Arial"/>
                <w:color w:val="FF0000"/>
                <w:sz w:val="18"/>
                <w:szCs w:val="18"/>
              </w:rPr>
            </w:pPr>
            <w:r w:rsidRPr="00A813CF">
              <w:rPr>
                <w:rFonts w:ascii="Arial" w:eastAsia="Times New Roman" w:hAnsi="Arial" w:cs="Arial"/>
                <w:color w:val="FF0000"/>
                <w:sz w:val="18"/>
                <w:szCs w:val="18"/>
              </w:rPr>
              <w:t>deteriorated</w:t>
            </w:r>
            <w:r w:rsidR="007B2E6C" w:rsidRPr="00A813CF">
              <w:rPr>
                <w:rFonts w:ascii="Arial" w:eastAsia="Times New Roman" w:hAnsi="Arial" w:cs="Arial"/>
                <w:color w:val="FF0000"/>
                <w:sz w:val="18"/>
                <w:szCs w:val="18"/>
              </w:rPr>
              <w:t xml:space="preserve"> (7)</w:t>
            </w:r>
          </w:p>
        </w:tc>
        <w:tc>
          <w:tcPr>
            <w:tcW w:w="537" w:type="pct"/>
            <w:tcBorders>
              <w:top w:val="single" w:sz="4" w:space="0" w:color="auto"/>
              <w:left w:val="single" w:sz="4" w:space="0" w:color="auto"/>
              <w:bottom w:val="single" w:sz="4" w:space="0" w:color="auto"/>
              <w:right w:val="single" w:sz="4" w:space="0" w:color="auto"/>
            </w:tcBorders>
            <w:shd w:val="clear" w:color="auto" w:fill="auto"/>
            <w:noWrap/>
            <w:vAlign w:val="bottom"/>
          </w:tcPr>
          <w:p w14:paraId="3BBCBEEE" w14:textId="77777777" w:rsidR="007B2E6C" w:rsidRPr="00A813CF" w:rsidRDefault="007B2E6C" w:rsidP="000822D8">
            <w:pPr>
              <w:jc w:val="center"/>
              <w:rPr>
                <w:rFonts w:ascii="Arial" w:eastAsia="Times New Roman" w:hAnsi="Arial" w:cs="Arial"/>
                <w:color w:val="E26B0A"/>
                <w:sz w:val="18"/>
                <w:szCs w:val="18"/>
              </w:rPr>
            </w:pPr>
            <w:r w:rsidRPr="00A813CF">
              <w:rPr>
                <w:rFonts w:ascii="Arial" w:eastAsia="Times New Roman" w:hAnsi="Arial" w:cs="Arial"/>
                <w:color w:val="E26B0A"/>
                <w:sz w:val="18"/>
                <w:szCs w:val="18"/>
              </w:rPr>
              <w:t>stable (4)</w:t>
            </w:r>
          </w:p>
        </w:tc>
        <w:tc>
          <w:tcPr>
            <w:tcW w:w="506" w:type="pct"/>
            <w:tcBorders>
              <w:top w:val="single" w:sz="4" w:space="0" w:color="auto"/>
              <w:left w:val="single" w:sz="4" w:space="0" w:color="auto"/>
              <w:bottom w:val="single" w:sz="4" w:space="0" w:color="auto"/>
              <w:right w:val="single" w:sz="4" w:space="0" w:color="auto"/>
            </w:tcBorders>
            <w:shd w:val="clear" w:color="auto" w:fill="auto"/>
            <w:noWrap/>
            <w:vAlign w:val="bottom"/>
          </w:tcPr>
          <w:p w14:paraId="52F58880" w14:textId="2C42A700" w:rsidR="007B2E6C" w:rsidRPr="00A813CF" w:rsidRDefault="007B2E6C" w:rsidP="000822D8">
            <w:pPr>
              <w:jc w:val="center"/>
              <w:rPr>
                <w:rFonts w:ascii="Arial" w:eastAsia="Times New Roman" w:hAnsi="Arial" w:cs="Arial"/>
                <w:color w:val="E26B0A"/>
                <w:sz w:val="18"/>
                <w:szCs w:val="18"/>
              </w:rPr>
            </w:pPr>
            <w:r w:rsidRPr="00A813CF">
              <w:rPr>
                <w:rFonts w:ascii="Arial" w:eastAsia="Times New Roman" w:hAnsi="Arial" w:cs="Arial"/>
                <w:color w:val="31869B"/>
                <w:sz w:val="18"/>
                <w:szCs w:val="18"/>
              </w:rPr>
              <w:t>no clear trend (3)</w:t>
            </w:r>
            <w:r w:rsidRPr="00A813CF">
              <w:rPr>
                <w:rFonts w:ascii="Arial" w:eastAsia="Times New Roman" w:hAnsi="Arial" w:cs="Arial"/>
                <w:color w:val="31869B"/>
                <w:sz w:val="18"/>
                <w:szCs w:val="18"/>
              </w:rPr>
              <w:br/>
            </w:r>
            <w:r w:rsidR="00416F34" w:rsidRPr="00A813CF">
              <w:rPr>
                <w:rFonts w:ascii="Arial" w:eastAsia="Times New Roman" w:hAnsi="Arial" w:cs="Arial"/>
                <w:color w:val="31869B"/>
                <w:sz w:val="18"/>
                <w:szCs w:val="18"/>
              </w:rPr>
              <w:t>deteriorated</w:t>
            </w:r>
            <w:r w:rsidRPr="00A813CF">
              <w:rPr>
                <w:rFonts w:ascii="Arial" w:eastAsia="Times New Roman" w:hAnsi="Arial" w:cs="Arial"/>
                <w:color w:val="31869B"/>
                <w:sz w:val="18"/>
                <w:szCs w:val="18"/>
              </w:rPr>
              <w:t xml:space="preserve"> (3)</w:t>
            </w:r>
          </w:p>
        </w:tc>
        <w:tc>
          <w:tcPr>
            <w:tcW w:w="393" w:type="pct"/>
            <w:tcBorders>
              <w:top w:val="nil"/>
              <w:left w:val="nil"/>
              <w:bottom w:val="single" w:sz="4" w:space="0" w:color="auto"/>
              <w:right w:val="single" w:sz="8" w:space="0" w:color="auto"/>
            </w:tcBorders>
            <w:shd w:val="clear" w:color="auto" w:fill="auto"/>
            <w:noWrap/>
            <w:vAlign w:val="bottom"/>
          </w:tcPr>
          <w:p w14:paraId="308280C0" w14:textId="77777777" w:rsidR="007B2E6C" w:rsidRPr="00A813CF" w:rsidRDefault="007B2E6C" w:rsidP="000822D8">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medium (8)</w:t>
            </w:r>
          </w:p>
        </w:tc>
      </w:tr>
      <w:tr w:rsidR="007B2E6C" w:rsidRPr="00A813CF" w14:paraId="0A6B26CE" w14:textId="77777777" w:rsidTr="0043764D">
        <w:trPr>
          <w:trHeight w:val="420"/>
        </w:trPr>
        <w:tc>
          <w:tcPr>
            <w:tcW w:w="372" w:type="pct"/>
            <w:vMerge/>
            <w:tcBorders>
              <w:top w:val="nil"/>
              <w:left w:val="single" w:sz="4" w:space="0" w:color="auto"/>
              <w:bottom w:val="single" w:sz="4" w:space="0" w:color="auto"/>
              <w:right w:val="single" w:sz="4" w:space="0" w:color="auto"/>
            </w:tcBorders>
            <w:vAlign w:val="center"/>
          </w:tcPr>
          <w:p w14:paraId="1354923E" w14:textId="77777777" w:rsidR="007B2E6C" w:rsidRPr="00A813CF" w:rsidRDefault="007B2E6C" w:rsidP="000822D8">
            <w:pPr>
              <w:rPr>
                <w:rFonts w:ascii="Arial" w:eastAsia="Times New Roman" w:hAnsi="Arial" w:cs="Arial"/>
                <w:color w:val="000000"/>
                <w:sz w:val="18"/>
                <w:szCs w:val="18"/>
              </w:rPr>
            </w:pPr>
          </w:p>
        </w:tc>
        <w:tc>
          <w:tcPr>
            <w:tcW w:w="655" w:type="pct"/>
            <w:tcBorders>
              <w:top w:val="nil"/>
              <w:left w:val="nil"/>
              <w:bottom w:val="single" w:sz="4" w:space="0" w:color="auto"/>
              <w:right w:val="single" w:sz="4" w:space="0" w:color="auto"/>
            </w:tcBorders>
            <w:shd w:val="clear" w:color="auto" w:fill="auto"/>
            <w:noWrap/>
            <w:vAlign w:val="bottom"/>
          </w:tcPr>
          <w:p w14:paraId="2E7B01B5" w14:textId="77777777" w:rsidR="007B2E6C" w:rsidRPr="00A813CF" w:rsidRDefault="007B2E6C" w:rsidP="000822D8">
            <w:pPr>
              <w:rPr>
                <w:rFonts w:ascii="Arial" w:eastAsia="Times New Roman" w:hAnsi="Arial" w:cs="Arial"/>
                <w:color w:val="000000"/>
                <w:sz w:val="18"/>
                <w:szCs w:val="18"/>
              </w:rPr>
            </w:pPr>
            <w:r w:rsidRPr="00A813CF">
              <w:rPr>
                <w:rFonts w:ascii="Arial" w:eastAsia="Times New Roman" w:hAnsi="Arial" w:cs="Arial"/>
                <w:color w:val="000000"/>
                <w:sz w:val="18"/>
                <w:szCs w:val="18"/>
              </w:rPr>
              <w:t>sea snakes</w:t>
            </w:r>
          </w:p>
        </w:tc>
        <w:tc>
          <w:tcPr>
            <w:tcW w:w="260" w:type="pct"/>
            <w:tcBorders>
              <w:top w:val="nil"/>
              <w:left w:val="nil"/>
              <w:bottom w:val="single" w:sz="4" w:space="0" w:color="auto"/>
              <w:right w:val="nil"/>
            </w:tcBorders>
            <w:shd w:val="clear" w:color="auto" w:fill="auto"/>
            <w:noWrap/>
            <w:vAlign w:val="bottom"/>
          </w:tcPr>
          <w:p w14:paraId="3FFD4489" w14:textId="77777777" w:rsidR="007B2E6C" w:rsidRPr="00A813CF" w:rsidRDefault="007B2E6C" w:rsidP="000822D8">
            <w:pPr>
              <w:jc w:val="right"/>
              <w:rPr>
                <w:rFonts w:ascii="Arial" w:eastAsia="Times New Roman" w:hAnsi="Arial" w:cs="Arial"/>
                <w:color w:val="000000"/>
                <w:sz w:val="18"/>
                <w:szCs w:val="18"/>
              </w:rPr>
            </w:pPr>
            <w:r w:rsidRPr="00A813CF">
              <w:rPr>
                <w:rFonts w:ascii="Arial" w:eastAsia="Times New Roman" w:hAnsi="Arial" w:cs="Arial"/>
                <w:color w:val="000000"/>
                <w:sz w:val="18"/>
                <w:szCs w:val="18"/>
              </w:rPr>
              <w:t>2</w:t>
            </w:r>
          </w:p>
        </w:tc>
        <w:tc>
          <w:tcPr>
            <w:tcW w:w="441" w:type="pct"/>
            <w:tcBorders>
              <w:top w:val="single" w:sz="4" w:space="0" w:color="auto"/>
              <w:left w:val="single" w:sz="8" w:space="0" w:color="auto"/>
              <w:bottom w:val="single" w:sz="4" w:space="0" w:color="auto"/>
              <w:right w:val="single" w:sz="4" w:space="0" w:color="auto"/>
            </w:tcBorders>
            <w:shd w:val="clear" w:color="000000" w:fill="FF0000"/>
            <w:vAlign w:val="bottom"/>
          </w:tcPr>
          <w:p w14:paraId="723B160E"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Very Poor (2)</w:t>
            </w:r>
          </w:p>
        </w:tc>
        <w:tc>
          <w:tcPr>
            <w:tcW w:w="468" w:type="pct"/>
            <w:tcBorders>
              <w:top w:val="single" w:sz="4" w:space="0" w:color="auto"/>
              <w:left w:val="single" w:sz="4" w:space="0" w:color="auto"/>
              <w:bottom w:val="single" w:sz="4" w:space="0" w:color="auto"/>
              <w:right w:val="single" w:sz="4" w:space="0" w:color="auto"/>
            </w:tcBorders>
            <w:shd w:val="clear" w:color="000000" w:fill="00FF00"/>
            <w:noWrap/>
            <w:vAlign w:val="bottom"/>
          </w:tcPr>
          <w:p w14:paraId="5FCA1291"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Poor (1)</w:t>
            </w:r>
            <w:r w:rsidRPr="00A813CF">
              <w:rPr>
                <w:rFonts w:ascii="Arial" w:eastAsia="Times New Roman" w:hAnsi="Arial" w:cs="Arial"/>
                <w:sz w:val="18"/>
                <w:szCs w:val="18"/>
              </w:rPr>
              <w:br/>
              <w:t>Very Good (1)</w:t>
            </w:r>
          </w:p>
        </w:tc>
        <w:tc>
          <w:tcPr>
            <w:tcW w:w="420" w:type="pct"/>
            <w:tcBorders>
              <w:top w:val="single" w:sz="4" w:space="0" w:color="auto"/>
              <w:left w:val="single" w:sz="4" w:space="0" w:color="auto"/>
              <w:bottom w:val="single" w:sz="4" w:space="0" w:color="auto"/>
              <w:right w:val="single" w:sz="4" w:space="0" w:color="auto"/>
            </w:tcBorders>
            <w:shd w:val="clear" w:color="auto" w:fill="FFFF00"/>
            <w:noWrap/>
            <w:vAlign w:val="bottom"/>
          </w:tcPr>
          <w:p w14:paraId="66372BB3"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Very Poor (1)</w:t>
            </w:r>
            <w:r w:rsidRPr="00A813CF">
              <w:rPr>
                <w:rFonts w:ascii="Arial" w:eastAsia="Times New Roman" w:hAnsi="Arial" w:cs="Arial"/>
                <w:sz w:val="18"/>
                <w:szCs w:val="18"/>
              </w:rPr>
              <w:br/>
              <w:t>Good (1)</w:t>
            </w:r>
          </w:p>
        </w:tc>
        <w:tc>
          <w:tcPr>
            <w:tcW w:w="424" w:type="pct"/>
            <w:tcBorders>
              <w:top w:val="nil"/>
              <w:left w:val="nil"/>
              <w:bottom w:val="single" w:sz="4" w:space="0" w:color="auto"/>
              <w:right w:val="single" w:sz="8" w:space="0" w:color="auto"/>
            </w:tcBorders>
            <w:shd w:val="clear" w:color="auto" w:fill="auto"/>
            <w:noWrap/>
            <w:vAlign w:val="bottom"/>
          </w:tcPr>
          <w:p w14:paraId="6D9468DC" w14:textId="77777777" w:rsidR="007B2E6C" w:rsidRPr="00A813CF" w:rsidRDefault="007B2E6C" w:rsidP="000822D8">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low (2)</w:t>
            </w:r>
          </w:p>
        </w:tc>
        <w:tc>
          <w:tcPr>
            <w:tcW w:w="524" w:type="pct"/>
            <w:tcBorders>
              <w:top w:val="single" w:sz="4" w:space="0" w:color="auto"/>
              <w:left w:val="single" w:sz="8" w:space="0" w:color="auto"/>
              <w:bottom w:val="single" w:sz="4" w:space="0" w:color="auto"/>
              <w:right w:val="single" w:sz="4" w:space="0" w:color="auto"/>
            </w:tcBorders>
            <w:shd w:val="clear" w:color="auto" w:fill="auto"/>
            <w:vAlign w:val="bottom"/>
          </w:tcPr>
          <w:p w14:paraId="7187C345" w14:textId="140D7029" w:rsidR="007B2E6C" w:rsidRPr="00A813CF" w:rsidRDefault="00416F34" w:rsidP="000822D8">
            <w:pPr>
              <w:jc w:val="center"/>
              <w:rPr>
                <w:rFonts w:ascii="Arial" w:eastAsia="Times New Roman" w:hAnsi="Arial" w:cs="Arial"/>
                <w:color w:val="FF0000"/>
                <w:sz w:val="18"/>
                <w:szCs w:val="18"/>
              </w:rPr>
            </w:pPr>
            <w:r w:rsidRPr="00A813CF">
              <w:rPr>
                <w:rFonts w:ascii="Arial" w:eastAsia="Times New Roman" w:hAnsi="Arial" w:cs="Arial"/>
                <w:color w:val="FF0000"/>
                <w:sz w:val="18"/>
                <w:szCs w:val="18"/>
              </w:rPr>
              <w:t>deteriorated</w:t>
            </w:r>
            <w:r w:rsidR="007B2E6C" w:rsidRPr="00A813CF">
              <w:rPr>
                <w:rFonts w:ascii="Arial" w:eastAsia="Times New Roman" w:hAnsi="Arial" w:cs="Arial"/>
                <w:color w:val="FF0000"/>
                <w:sz w:val="18"/>
                <w:szCs w:val="18"/>
              </w:rPr>
              <w:t xml:space="preserve"> (2)</w:t>
            </w:r>
          </w:p>
        </w:tc>
        <w:tc>
          <w:tcPr>
            <w:tcW w:w="537" w:type="pct"/>
            <w:tcBorders>
              <w:top w:val="single" w:sz="4" w:space="0" w:color="auto"/>
              <w:left w:val="single" w:sz="4" w:space="0" w:color="auto"/>
              <w:bottom w:val="single" w:sz="4" w:space="0" w:color="auto"/>
              <w:right w:val="single" w:sz="4" w:space="0" w:color="auto"/>
            </w:tcBorders>
            <w:shd w:val="clear" w:color="auto" w:fill="auto"/>
            <w:noWrap/>
            <w:vAlign w:val="bottom"/>
          </w:tcPr>
          <w:p w14:paraId="005B17F2" w14:textId="6294A178" w:rsidR="007B2E6C" w:rsidRPr="00A813CF" w:rsidRDefault="00416F34" w:rsidP="000822D8">
            <w:pPr>
              <w:jc w:val="center"/>
              <w:rPr>
                <w:rFonts w:ascii="Arial" w:eastAsia="Times New Roman" w:hAnsi="Arial" w:cs="Arial"/>
                <w:color w:val="E26B0A"/>
                <w:sz w:val="18"/>
                <w:szCs w:val="18"/>
              </w:rPr>
            </w:pPr>
            <w:r w:rsidRPr="00A813CF">
              <w:rPr>
                <w:rFonts w:ascii="Arial" w:eastAsia="Times New Roman" w:hAnsi="Arial" w:cs="Arial"/>
                <w:color w:val="E26B0A"/>
                <w:sz w:val="18"/>
                <w:szCs w:val="18"/>
              </w:rPr>
              <w:t>Deteriorated</w:t>
            </w:r>
            <w:r w:rsidR="007B2E6C" w:rsidRPr="00A813CF">
              <w:rPr>
                <w:rFonts w:ascii="Arial" w:eastAsia="Times New Roman" w:hAnsi="Arial" w:cs="Arial"/>
                <w:color w:val="E26B0A"/>
                <w:sz w:val="18"/>
                <w:szCs w:val="18"/>
              </w:rPr>
              <w:t xml:space="preserve"> (1)</w:t>
            </w:r>
            <w:r w:rsidR="007B2E6C" w:rsidRPr="00A813CF">
              <w:rPr>
                <w:rFonts w:ascii="Arial" w:eastAsia="Times New Roman" w:hAnsi="Arial" w:cs="Arial"/>
                <w:color w:val="E26B0A"/>
                <w:sz w:val="18"/>
                <w:szCs w:val="18"/>
              </w:rPr>
              <w:br/>
              <w:t>stable (1)</w:t>
            </w:r>
          </w:p>
        </w:tc>
        <w:tc>
          <w:tcPr>
            <w:tcW w:w="506" w:type="pct"/>
            <w:tcBorders>
              <w:top w:val="single" w:sz="4" w:space="0" w:color="auto"/>
              <w:left w:val="single" w:sz="4" w:space="0" w:color="auto"/>
              <w:bottom w:val="single" w:sz="4" w:space="0" w:color="auto"/>
              <w:right w:val="single" w:sz="4" w:space="0" w:color="auto"/>
            </w:tcBorders>
            <w:shd w:val="clear" w:color="auto" w:fill="auto"/>
            <w:noWrap/>
            <w:vAlign w:val="bottom"/>
          </w:tcPr>
          <w:p w14:paraId="41B2455A" w14:textId="7B036ADB" w:rsidR="007B2E6C" w:rsidRPr="00A813CF" w:rsidRDefault="00416F34" w:rsidP="000822D8">
            <w:pPr>
              <w:jc w:val="center"/>
              <w:rPr>
                <w:rFonts w:ascii="Arial" w:eastAsia="Times New Roman" w:hAnsi="Arial" w:cs="Arial"/>
                <w:color w:val="31869B"/>
                <w:sz w:val="18"/>
                <w:szCs w:val="18"/>
              </w:rPr>
            </w:pPr>
            <w:r w:rsidRPr="00A813CF">
              <w:rPr>
                <w:rFonts w:ascii="Arial" w:eastAsia="Times New Roman" w:hAnsi="Arial" w:cs="Arial"/>
                <w:color w:val="E26B0A"/>
                <w:sz w:val="18"/>
                <w:szCs w:val="18"/>
              </w:rPr>
              <w:t>Deteriorated</w:t>
            </w:r>
            <w:r w:rsidR="007B2E6C" w:rsidRPr="00A813CF">
              <w:rPr>
                <w:rFonts w:ascii="Arial" w:eastAsia="Times New Roman" w:hAnsi="Arial" w:cs="Arial"/>
                <w:color w:val="E26B0A"/>
                <w:sz w:val="18"/>
                <w:szCs w:val="18"/>
              </w:rPr>
              <w:t xml:space="preserve"> (1)</w:t>
            </w:r>
            <w:r w:rsidR="007B2E6C" w:rsidRPr="00A813CF">
              <w:rPr>
                <w:rFonts w:ascii="Arial" w:eastAsia="Times New Roman" w:hAnsi="Arial" w:cs="Arial"/>
                <w:color w:val="E26B0A"/>
                <w:sz w:val="18"/>
                <w:szCs w:val="18"/>
              </w:rPr>
              <w:br/>
              <w:t>stable (1)</w:t>
            </w:r>
          </w:p>
        </w:tc>
        <w:tc>
          <w:tcPr>
            <w:tcW w:w="393" w:type="pct"/>
            <w:tcBorders>
              <w:top w:val="nil"/>
              <w:left w:val="nil"/>
              <w:bottom w:val="single" w:sz="4" w:space="0" w:color="auto"/>
              <w:right w:val="single" w:sz="8" w:space="0" w:color="auto"/>
            </w:tcBorders>
            <w:shd w:val="clear" w:color="auto" w:fill="auto"/>
            <w:noWrap/>
            <w:vAlign w:val="bottom"/>
          </w:tcPr>
          <w:p w14:paraId="6F1B6E80" w14:textId="77777777" w:rsidR="007B2E6C" w:rsidRPr="00A813CF" w:rsidRDefault="007B2E6C" w:rsidP="000822D8">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Medium (1)</w:t>
            </w:r>
            <w:r w:rsidRPr="00A813CF">
              <w:rPr>
                <w:rFonts w:ascii="Arial" w:eastAsia="Times New Roman" w:hAnsi="Arial" w:cs="Arial"/>
                <w:color w:val="000000"/>
                <w:sz w:val="18"/>
                <w:szCs w:val="18"/>
              </w:rPr>
              <w:br/>
              <w:t>High (1)</w:t>
            </w:r>
          </w:p>
        </w:tc>
      </w:tr>
      <w:tr w:rsidR="007B2E6C" w:rsidRPr="00A813CF" w14:paraId="4DB231FA" w14:textId="77777777" w:rsidTr="0043764D">
        <w:trPr>
          <w:trHeight w:val="420"/>
        </w:trPr>
        <w:tc>
          <w:tcPr>
            <w:tcW w:w="372" w:type="pct"/>
            <w:vMerge/>
            <w:tcBorders>
              <w:top w:val="nil"/>
              <w:left w:val="single" w:sz="4" w:space="0" w:color="auto"/>
              <w:bottom w:val="single" w:sz="4" w:space="0" w:color="auto"/>
              <w:right w:val="single" w:sz="4" w:space="0" w:color="auto"/>
            </w:tcBorders>
            <w:vAlign w:val="center"/>
          </w:tcPr>
          <w:p w14:paraId="4BBC5B84" w14:textId="77777777" w:rsidR="007B2E6C" w:rsidRPr="00A813CF" w:rsidRDefault="007B2E6C" w:rsidP="000822D8">
            <w:pPr>
              <w:rPr>
                <w:rFonts w:ascii="Arial" w:eastAsia="Times New Roman" w:hAnsi="Arial" w:cs="Arial"/>
                <w:color w:val="000000"/>
                <w:sz w:val="18"/>
                <w:szCs w:val="18"/>
              </w:rPr>
            </w:pPr>
          </w:p>
        </w:tc>
        <w:tc>
          <w:tcPr>
            <w:tcW w:w="655" w:type="pct"/>
            <w:tcBorders>
              <w:top w:val="nil"/>
              <w:left w:val="nil"/>
              <w:bottom w:val="single" w:sz="4" w:space="0" w:color="auto"/>
              <w:right w:val="single" w:sz="4" w:space="0" w:color="auto"/>
            </w:tcBorders>
            <w:shd w:val="clear" w:color="auto" w:fill="auto"/>
            <w:noWrap/>
            <w:vAlign w:val="bottom"/>
          </w:tcPr>
          <w:p w14:paraId="140FB704" w14:textId="77777777" w:rsidR="007B2E6C" w:rsidRPr="00A813CF" w:rsidRDefault="007B2E6C" w:rsidP="000822D8">
            <w:pPr>
              <w:rPr>
                <w:rFonts w:ascii="Arial" w:eastAsia="Times New Roman" w:hAnsi="Arial" w:cs="Arial"/>
                <w:color w:val="000000"/>
                <w:sz w:val="18"/>
                <w:szCs w:val="18"/>
              </w:rPr>
            </w:pPr>
            <w:r w:rsidRPr="00A813CF">
              <w:rPr>
                <w:rFonts w:ascii="Arial" w:eastAsia="Times New Roman" w:hAnsi="Arial" w:cs="Arial"/>
                <w:color w:val="000000"/>
                <w:sz w:val="18"/>
                <w:szCs w:val="18"/>
              </w:rPr>
              <w:t>marine turtles</w:t>
            </w:r>
          </w:p>
        </w:tc>
        <w:tc>
          <w:tcPr>
            <w:tcW w:w="260" w:type="pct"/>
            <w:tcBorders>
              <w:top w:val="nil"/>
              <w:left w:val="nil"/>
              <w:bottom w:val="single" w:sz="4" w:space="0" w:color="auto"/>
              <w:right w:val="nil"/>
            </w:tcBorders>
            <w:shd w:val="clear" w:color="auto" w:fill="auto"/>
            <w:noWrap/>
            <w:vAlign w:val="bottom"/>
          </w:tcPr>
          <w:p w14:paraId="39ECC2AF" w14:textId="77777777" w:rsidR="007B2E6C" w:rsidRPr="00A813CF" w:rsidRDefault="007B2E6C" w:rsidP="000822D8">
            <w:pPr>
              <w:jc w:val="right"/>
              <w:rPr>
                <w:rFonts w:ascii="Arial" w:eastAsia="Times New Roman" w:hAnsi="Arial" w:cs="Arial"/>
                <w:color w:val="000000"/>
                <w:sz w:val="18"/>
                <w:szCs w:val="18"/>
              </w:rPr>
            </w:pPr>
            <w:r w:rsidRPr="00A813CF">
              <w:rPr>
                <w:rFonts w:ascii="Arial" w:eastAsia="Times New Roman" w:hAnsi="Arial" w:cs="Arial"/>
                <w:color w:val="000000"/>
                <w:sz w:val="18"/>
                <w:szCs w:val="18"/>
              </w:rPr>
              <w:t>9</w:t>
            </w:r>
          </w:p>
        </w:tc>
        <w:tc>
          <w:tcPr>
            <w:tcW w:w="441" w:type="pct"/>
            <w:tcBorders>
              <w:top w:val="single" w:sz="4" w:space="0" w:color="auto"/>
              <w:left w:val="single" w:sz="8" w:space="0" w:color="auto"/>
              <w:bottom w:val="single" w:sz="4" w:space="0" w:color="auto"/>
              <w:right w:val="single" w:sz="4" w:space="0" w:color="auto"/>
            </w:tcBorders>
            <w:shd w:val="clear" w:color="000000" w:fill="FF0000"/>
            <w:vAlign w:val="bottom"/>
          </w:tcPr>
          <w:p w14:paraId="4AF5902F"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Very Poor (6)</w:t>
            </w:r>
          </w:p>
        </w:tc>
        <w:tc>
          <w:tcPr>
            <w:tcW w:w="468" w:type="pct"/>
            <w:tcBorders>
              <w:top w:val="single" w:sz="4" w:space="0" w:color="auto"/>
              <w:left w:val="single" w:sz="4" w:space="0" w:color="auto"/>
              <w:bottom w:val="single" w:sz="4" w:space="0" w:color="auto"/>
              <w:right w:val="single" w:sz="4" w:space="0" w:color="auto"/>
            </w:tcBorders>
            <w:shd w:val="clear" w:color="000000" w:fill="00FF00"/>
            <w:noWrap/>
            <w:vAlign w:val="bottom"/>
          </w:tcPr>
          <w:p w14:paraId="49A94865"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Very Good (4)</w:t>
            </w:r>
          </w:p>
        </w:tc>
        <w:tc>
          <w:tcPr>
            <w:tcW w:w="420" w:type="pct"/>
            <w:tcBorders>
              <w:top w:val="single" w:sz="4" w:space="0" w:color="auto"/>
              <w:left w:val="single" w:sz="4" w:space="0" w:color="auto"/>
              <w:bottom w:val="single" w:sz="4" w:space="0" w:color="auto"/>
              <w:right w:val="single" w:sz="4" w:space="0" w:color="auto"/>
            </w:tcBorders>
            <w:shd w:val="clear" w:color="auto" w:fill="F79646" w:themeFill="accent6"/>
            <w:noWrap/>
            <w:vAlign w:val="bottom"/>
          </w:tcPr>
          <w:p w14:paraId="7E4B250D"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Poor (6)</w:t>
            </w:r>
          </w:p>
        </w:tc>
        <w:tc>
          <w:tcPr>
            <w:tcW w:w="424" w:type="pct"/>
            <w:tcBorders>
              <w:top w:val="nil"/>
              <w:left w:val="nil"/>
              <w:bottom w:val="single" w:sz="4" w:space="0" w:color="auto"/>
              <w:right w:val="single" w:sz="8" w:space="0" w:color="auto"/>
            </w:tcBorders>
            <w:shd w:val="clear" w:color="auto" w:fill="auto"/>
            <w:noWrap/>
            <w:vAlign w:val="bottom"/>
          </w:tcPr>
          <w:p w14:paraId="23D9662D" w14:textId="77777777" w:rsidR="007B2E6C" w:rsidRPr="00A813CF" w:rsidRDefault="007B2E6C" w:rsidP="000822D8">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medium (7)</w:t>
            </w:r>
          </w:p>
        </w:tc>
        <w:tc>
          <w:tcPr>
            <w:tcW w:w="524" w:type="pct"/>
            <w:tcBorders>
              <w:top w:val="single" w:sz="4" w:space="0" w:color="auto"/>
              <w:left w:val="single" w:sz="8" w:space="0" w:color="auto"/>
              <w:bottom w:val="single" w:sz="4" w:space="0" w:color="auto"/>
              <w:right w:val="single" w:sz="4" w:space="0" w:color="auto"/>
            </w:tcBorders>
            <w:shd w:val="clear" w:color="auto" w:fill="auto"/>
            <w:vAlign w:val="bottom"/>
          </w:tcPr>
          <w:p w14:paraId="663188F6" w14:textId="77777777" w:rsidR="007B2E6C" w:rsidRPr="00A813CF" w:rsidRDefault="007B2E6C" w:rsidP="000822D8">
            <w:pPr>
              <w:jc w:val="center"/>
              <w:rPr>
                <w:rFonts w:ascii="Arial" w:eastAsia="Times New Roman" w:hAnsi="Arial" w:cs="Arial"/>
                <w:color w:val="FF0000"/>
                <w:sz w:val="18"/>
                <w:szCs w:val="18"/>
              </w:rPr>
            </w:pPr>
            <w:r w:rsidRPr="00A813CF">
              <w:rPr>
                <w:rFonts w:ascii="Arial" w:eastAsia="Times New Roman" w:hAnsi="Arial" w:cs="Arial"/>
                <w:color w:val="31869B"/>
                <w:sz w:val="18"/>
                <w:szCs w:val="18"/>
              </w:rPr>
              <w:t>no clear trend (5)</w:t>
            </w:r>
          </w:p>
        </w:tc>
        <w:tc>
          <w:tcPr>
            <w:tcW w:w="537" w:type="pct"/>
            <w:tcBorders>
              <w:top w:val="single" w:sz="4" w:space="0" w:color="auto"/>
              <w:left w:val="single" w:sz="4" w:space="0" w:color="auto"/>
              <w:bottom w:val="single" w:sz="4" w:space="0" w:color="auto"/>
              <w:right w:val="single" w:sz="4" w:space="0" w:color="auto"/>
            </w:tcBorders>
            <w:shd w:val="clear" w:color="auto" w:fill="auto"/>
            <w:noWrap/>
            <w:vAlign w:val="bottom"/>
          </w:tcPr>
          <w:p w14:paraId="1560438D" w14:textId="4D2753D6" w:rsidR="007B2E6C" w:rsidRPr="00A813CF" w:rsidRDefault="00416F34" w:rsidP="000822D8">
            <w:pPr>
              <w:jc w:val="center"/>
              <w:rPr>
                <w:rFonts w:ascii="Arial" w:eastAsia="Times New Roman" w:hAnsi="Arial" w:cs="Arial"/>
                <w:color w:val="E26B0A"/>
                <w:sz w:val="18"/>
                <w:szCs w:val="18"/>
              </w:rPr>
            </w:pPr>
            <w:r w:rsidRPr="00A813CF">
              <w:rPr>
                <w:rFonts w:ascii="Arial" w:eastAsia="Times New Roman" w:hAnsi="Arial" w:cs="Arial"/>
                <w:color w:val="00B050"/>
                <w:sz w:val="18"/>
                <w:szCs w:val="18"/>
              </w:rPr>
              <w:t>Improved</w:t>
            </w:r>
            <w:r w:rsidR="007B2E6C" w:rsidRPr="00A813CF">
              <w:rPr>
                <w:rFonts w:ascii="Arial" w:eastAsia="Times New Roman" w:hAnsi="Arial" w:cs="Arial"/>
                <w:color w:val="00B050"/>
                <w:sz w:val="18"/>
                <w:szCs w:val="18"/>
              </w:rPr>
              <w:t xml:space="preserve"> (5)</w:t>
            </w:r>
          </w:p>
        </w:tc>
        <w:tc>
          <w:tcPr>
            <w:tcW w:w="506" w:type="pct"/>
            <w:tcBorders>
              <w:top w:val="single" w:sz="4" w:space="0" w:color="auto"/>
              <w:left w:val="single" w:sz="4" w:space="0" w:color="auto"/>
              <w:bottom w:val="single" w:sz="4" w:space="0" w:color="auto"/>
              <w:right w:val="single" w:sz="4" w:space="0" w:color="auto"/>
            </w:tcBorders>
            <w:shd w:val="clear" w:color="auto" w:fill="auto"/>
            <w:noWrap/>
            <w:vAlign w:val="bottom"/>
          </w:tcPr>
          <w:p w14:paraId="290C2734" w14:textId="26C1FE81" w:rsidR="007B2E6C" w:rsidRPr="00A813CF" w:rsidRDefault="009678E5" w:rsidP="000822D8">
            <w:pPr>
              <w:jc w:val="center"/>
              <w:rPr>
                <w:rFonts w:ascii="Arial" w:eastAsia="Times New Roman" w:hAnsi="Arial" w:cs="Arial"/>
                <w:color w:val="E26B0A"/>
                <w:sz w:val="18"/>
                <w:szCs w:val="18"/>
              </w:rPr>
            </w:pPr>
            <w:r w:rsidRPr="00A813CF">
              <w:rPr>
                <w:rFonts w:ascii="Arial" w:eastAsia="Times New Roman" w:hAnsi="Arial" w:cs="Arial"/>
                <w:color w:val="31869B"/>
                <w:sz w:val="18"/>
                <w:szCs w:val="18"/>
              </w:rPr>
              <w:t xml:space="preserve">no clear trend </w:t>
            </w:r>
            <w:r w:rsidR="007B2E6C" w:rsidRPr="00A813CF">
              <w:rPr>
                <w:rFonts w:ascii="Arial" w:eastAsia="Times New Roman" w:hAnsi="Arial" w:cs="Arial"/>
                <w:color w:val="31869B"/>
                <w:sz w:val="18"/>
                <w:szCs w:val="18"/>
              </w:rPr>
              <w:t>(4)</w:t>
            </w:r>
          </w:p>
        </w:tc>
        <w:tc>
          <w:tcPr>
            <w:tcW w:w="393" w:type="pct"/>
            <w:tcBorders>
              <w:top w:val="nil"/>
              <w:left w:val="nil"/>
              <w:bottom w:val="single" w:sz="4" w:space="0" w:color="auto"/>
              <w:right w:val="single" w:sz="8" w:space="0" w:color="auto"/>
            </w:tcBorders>
            <w:shd w:val="clear" w:color="auto" w:fill="auto"/>
            <w:noWrap/>
            <w:vAlign w:val="bottom"/>
          </w:tcPr>
          <w:p w14:paraId="5248CB75" w14:textId="77777777" w:rsidR="007B2E6C" w:rsidRPr="00A813CF" w:rsidRDefault="007B2E6C" w:rsidP="000822D8">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Medium (5)</w:t>
            </w:r>
          </w:p>
        </w:tc>
      </w:tr>
      <w:tr w:rsidR="007B2E6C" w:rsidRPr="00A813CF" w14:paraId="6E222A14" w14:textId="77777777" w:rsidTr="009678E5">
        <w:trPr>
          <w:trHeight w:val="226"/>
        </w:trPr>
        <w:tc>
          <w:tcPr>
            <w:tcW w:w="372" w:type="pct"/>
            <w:vMerge/>
            <w:tcBorders>
              <w:top w:val="nil"/>
              <w:left w:val="single" w:sz="4" w:space="0" w:color="auto"/>
              <w:bottom w:val="single" w:sz="4" w:space="0" w:color="auto"/>
              <w:right w:val="single" w:sz="4" w:space="0" w:color="auto"/>
            </w:tcBorders>
            <w:vAlign w:val="center"/>
          </w:tcPr>
          <w:p w14:paraId="483421EE" w14:textId="77777777" w:rsidR="007B2E6C" w:rsidRPr="00A813CF" w:rsidRDefault="007B2E6C" w:rsidP="000822D8">
            <w:pPr>
              <w:rPr>
                <w:rFonts w:ascii="Arial" w:eastAsia="Times New Roman" w:hAnsi="Arial" w:cs="Arial"/>
                <w:color w:val="000000"/>
                <w:sz w:val="18"/>
                <w:szCs w:val="18"/>
              </w:rPr>
            </w:pPr>
          </w:p>
        </w:tc>
        <w:tc>
          <w:tcPr>
            <w:tcW w:w="655" w:type="pct"/>
            <w:tcBorders>
              <w:top w:val="single" w:sz="4" w:space="0" w:color="auto"/>
              <w:left w:val="nil"/>
              <w:bottom w:val="single" w:sz="4" w:space="0" w:color="auto"/>
              <w:right w:val="single" w:sz="4" w:space="0" w:color="auto"/>
            </w:tcBorders>
            <w:shd w:val="clear" w:color="auto" w:fill="auto"/>
            <w:noWrap/>
            <w:vAlign w:val="bottom"/>
          </w:tcPr>
          <w:p w14:paraId="130686B3" w14:textId="77777777" w:rsidR="007B2E6C" w:rsidRPr="00A813CF" w:rsidRDefault="007B2E6C" w:rsidP="000822D8">
            <w:pPr>
              <w:rPr>
                <w:rFonts w:ascii="Arial" w:eastAsia="Times New Roman" w:hAnsi="Arial" w:cs="Arial"/>
                <w:color w:val="000000"/>
                <w:sz w:val="18"/>
                <w:szCs w:val="18"/>
              </w:rPr>
            </w:pPr>
            <w:r w:rsidRPr="00A813CF">
              <w:rPr>
                <w:rFonts w:ascii="Arial" w:eastAsia="Times New Roman" w:hAnsi="Arial" w:cs="Arial"/>
                <w:color w:val="000000"/>
                <w:sz w:val="18"/>
                <w:szCs w:val="18"/>
              </w:rPr>
              <w:t>crocodiles</w:t>
            </w:r>
          </w:p>
        </w:tc>
        <w:tc>
          <w:tcPr>
            <w:tcW w:w="260" w:type="pct"/>
            <w:tcBorders>
              <w:top w:val="single" w:sz="4" w:space="0" w:color="auto"/>
              <w:left w:val="single" w:sz="4" w:space="0" w:color="auto"/>
              <w:bottom w:val="single" w:sz="4" w:space="0" w:color="auto"/>
              <w:right w:val="single" w:sz="4" w:space="0" w:color="auto"/>
            </w:tcBorders>
            <w:shd w:val="clear" w:color="auto" w:fill="auto"/>
            <w:noWrap/>
            <w:vAlign w:val="bottom"/>
          </w:tcPr>
          <w:p w14:paraId="7C6A2F54" w14:textId="77777777" w:rsidR="007B2E6C" w:rsidRPr="00A813CF" w:rsidRDefault="007B2E6C" w:rsidP="000822D8">
            <w:pPr>
              <w:jc w:val="right"/>
              <w:rPr>
                <w:rFonts w:ascii="Arial" w:eastAsia="Times New Roman" w:hAnsi="Arial" w:cs="Arial"/>
                <w:color w:val="000000"/>
                <w:sz w:val="18"/>
                <w:szCs w:val="18"/>
              </w:rPr>
            </w:pPr>
            <w:r w:rsidRPr="00A813CF">
              <w:rPr>
                <w:rFonts w:ascii="Arial" w:eastAsia="Times New Roman" w:hAnsi="Arial" w:cs="Arial"/>
                <w:color w:val="000000"/>
                <w:sz w:val="18"/>
                <w:szCs w:val="18"/>
              </w:rPr>
              <w:t>6</w:t>
            </w:r>
          </w:p>
        </w:tc>
        <w:tc>
          <w:tcPr>
            <w:tcW w:w="441" w:type="pct"/>
            <w:tcBorders>
              <w:top w:val="single" w:sz="4" w:space="0" w:color="auto"/>
              <w:left w:val="single" w:sz="4" w:space="0" w:color="auto"/>
              <w:bottom w:val="single" w:sz="4" w:space="0" w:color="auto"/>
              <w:right w:val="single" w:sz="4" w:space="0" w:color="auto"/>
            </w:tcBorders>
            <w:shd w:val="clear" w:color="auto" w:fill="F79646" w:themeFill="accent6"/>
            <w:vAlign w:val="bottom"/>
          </w:tcPr>
          <w:p w14:paraId="10A6B376"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Poor (3)</w:t>
            </w:r>
          </w:p>
        </w:tc>
        <w:tc>
          <w:tcPr>
            <w:tcW w:w="468" w:type="pct"/>
            <w:tcBorders>
              <w:top w:val="single" w:sz="4" w:space="0" w:color="auto"/>
              <w:left w:val="single" w:sz="4" w:space="0" w:color="auto"/>
              <w:bottom w:val="single" w:sz="4" w:space="0" w:color="auto"/>
              <w:right w:val="single" w:sz="4" w:space="0" w:color="auto"/>
            </w:tcBorders>
            <w:shd w:val="clear" w:color="000000" w:fill="00FF00"/>
            <w:noWrap/>
            <w:vAlign w:val="bottom"/>
          </w:tcPr>
          <w:p w14:paraId="663F78C7"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Very Good (4)</w:t>
            </w:r>
          </w:p>
        </w:tc>
        <w:tc>
          <w:tcPr>
            <w:tcW w:w="420" w:type="pct"/>
            <w:tcBorders>
              <w:top w:val="single" w:sz="4" w:space="0" w:color="auto"/>
              <w:left w:val="single" w:sz="4" w:space="0" w:color="auto"/>
              <w:bottom w:val="single" w:sz="4" w:space="0" w:color="auto"/>
              <w:right w:val="single" w:sz="4" w:space="0" w:color="auto"/>
            </w:tcBorders>
            <w:shd w:val="clear" w:color="000000" w:fill="FFFF00"/>
            <w:noWrap/>
            <w:vAlign w:val="bottom"/>
          </w:tcPr>
          <w:p w14:paraId="2C094C00"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Good (5)</w:t>
            </w:r>
          </w:p>
        </w:tc>
        <w:tc>
          <w:tcPr>
            <w:tcW w:w="424" w:type="pct"/>
            <w:tcBorders>
              <w:top w:val="single" w:sz="4" w:space="0" w:color="auto"/>
              <w:left w:val="single" w:sz="4" w:space="0" w:color="auto"/>
              <w:bottom w:val="single" w:sz="4" w:space="0" w:color="auto"/>
              <w:right w:val="single" w:sz="4" w:space="0" w:color="auto"/>
            </w:tcBorders>
            <w:shd w:val="clear" w:color="auto" w:fill="auto"/>
            <w:noWrap/>
            <w:vAlign w:val="bottom"/>
          </w:tcPr>
          <w:p w14:paraId="7BB57071" w14:textId="77777777" w:rsidR="007B2E6C" w:rsidRPr="00A813CF" w:rsidRDefault="007B2E6C" w:rsidP="000822D8">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medium (4)</w:t>
            </w:r>
          </w:p>
        </w:tc>
        <w:tc>
          <w:tcPr>
            <w:tcW w:w="524" w:type="pct"/>
            <w:tcBorders>
              <w:top w:val="single" w:sz="4" w:space="0" w:color="auto"/>
              <w:left w:val="single" w:sz="4" w:space="0" w:color="auto"/>
              <w:bottom w:val="single" w:sz="4" w:space="0" w:color="auto"/>
              <w:right w:val="single" w:sz="4" w:space="0" w:color="auto"/>
            </w:tcBorders>
            <w:shd w:val="clear" w:color="auto" w:fill="auto"/>
            <w:vAlign w:val="bottom"/>
          </w:tcPr>
          <w:p w14:paraId="7AA79416" w14:textId="78C81161" w:rsidR="007B2E6C" w:rsidRPr="00A813CF" w:rsidRDefault="00416F34" w:rsidP="000822D8">
            <w:pPr>
              <w:jc w:val="center"/>
              <w:rPr>
                <w:rFonts w:ascii="Arial" w:eastAsia="Times New Roman" w:hAnsi="Arial" w:cs="Arial"/>
                <w:color w:val="31869B"/>
                <w:sz w:val="18"/>
                <w:szCs w:val="18"/>
              </w:rPr>
            </w:pPr>
            <w:r w:rsidRPr="00A813CF">
              <w:rPr>
                <w:rFonts w:ascii="Arial" w:eastAsia="Times New Roman" w:hAnsi="Arial" w:cs="Arial"/>
                <w:color w:val="00B050"/>
                <w:sz w:val="18"/>
                <w:szCs w:val="18"/>
              </w:rPr>
              <w:t>improved</w:t>
            </w:r>
            <w:r w:rsidR="007B2E6C" w:rsidRPr="00A813CF">
              <w:rPr>
                <w:rFonts w:ascii="Arial" w:eastAsia="Times New Roman" w:hAnsi="Arial" w:cs="Arial"/>
                <w:color w:val="00B050"/>
                <w:sz w:val="18"/>
                <w:szCs w:val="18"/>
              </w:rPr>
              <w:t xml:space="preserve"> (3)</w:t>
            </w:r>
          </w:p>
        </w:tc>
        <w:tc>
          <w:tcPr>
            <w:tcW w:w="537" w:type="pct"/>
            <w:tcBorders>
              <w:top w:val="single" w:sz="4" w:space="0" w:color="auto"/>
              <w:left w:val="single" w:sz="4" w:space="0" w:color="auto"/>
              <w:bottom w:val="single" w:sz="4" w:space="0" w:color="auto"/>
              <w:right w:val="single" w:sz="4" w:space="0" w:color="auto"/>
            </w:tcBorders>
            <w:shd w:val="clear" w:color="auto" w:fill="auto"/>
            <w:noWrap/>
            <w:vAlign w:val="bottom"/>
          </w:tcPr>
          <w:p w14:paraId="09E905B5" w14:textId="2E4FB1DF" w:rsidR="007B2E6C" w:rsidRPr="00A813CF" w:rsidRDefault="00416F34" w:rsidP="000822D8">
            <w:pPr>
              <w:jc w:val="center"/>
              <w:rPr>
                <w:rFonts w:ascii="Arial" w:eastAsia="Times New Roman" w:hAnsi="Arial" w:cs="Arial"/>
                <w:color w:val="00B050"/>
                <w:sz w:val="18"/>
                <w:szCs w:val="18"/>
              </w:rPr>
            </w:pPr>
            <w:r w:rsidRPr="00A813CF">
              <w:rPr>
                <w:rFonts w:ascii="Arial" w:eastAsia="Times New Roman" w:hAnsi="Arial" w:cs="Arial"/>
                <w:color w:val="00B050"/>
                <w:sz w:val="18"/>
                <w:szCs w:val="18"/>
              </w:rPr>
              <w:t>improved</w:t>
            </w:r>
            <w:r w:rsidR="007B2E6C" w:rsidRPr="00A813CF">
              <w:rPr>
                <w:rFonts w:ascii="Arial" w:eastAsia="Times New Roman" w:hAnsi="Arial" w:cs="Arial"/>
                <w:color w:val="00B050"/>
                <w:sz w:val="18"/>
                <w:szCs w:val="18"/>
              </w:rPr>
              <w:t xml:space="preserve"> (4)</w:t>
            </w:r>
          </w:p>
        </w:tc>
        <w:tc>
          <w:tcPr>
            <w:tcW w:w="506" w:type="pct"/>
            <w:tcBorders>
              <w:top w:val="single" w:sz="4" w:space="0" w:color="auto"/>
              <w:left w:val="single" w:sz="4" w:space="0" w:color="auto"/>
              <w:bottom w:val="single" w:sz="4" w:space="0" w:color="auto"/>
              <w:right w:val="single" w:sz="4" w:space="0" w:color="auto"/>
            </w:tcBorders>
            <w:shd w:val="clear" w:color="auto" w:fill="auto"/>
            <w:noWrap/>
            <w:vAlign w:val="bottom"/>
          </w:tcPr>
          <w:p w14:paraId="4B8CB204" w14:textId="426786C3" w:rsidR="007B2E6C" w:rsidRPr="00A813CF" w:rsidRDefault="00416F34" w:rsidP="000822D8">
            <w:pPr>
              <w:jc w:val="center"/>
              <w:rPr>
                <w:rFonts w:ascii="Arial" w:eastAsia="Times New Roman" w:hAnsi="Arial" w:cs="Arial"/>
                <w:color w:val="31869B"/>
                <w:sz w:val="18"/>
                <w:szCs w:val="18"/>
              </w:rPr>
            </w:pPr>
            <w:r w:rsidRPr="00A813CF">
              <w:rPr>
                <w:rFonts w:ascii="Arial" w:eastAsia="Times New Roman" w:hAnsi="Arial" w:cs="Arial"/>
                <w:color w:val="00B050"/>
                <w:sz w:val="18"/>
                <w:szCs w:val="18"/>
              </w:rPr>
              <w:t>improved</w:t>
            </w:r>
            <w:r w:rsidR="007B2E6C" w:rsidRPr="00A813CF">
              <w:rPr>
                <w:rFonts w:ascii="Arial" w:eastAsia="Times New Roman" w:hAnsi="Arial" w:cs="Arial"/>
                <w:color w:val="00B050"/>
                <w:sz w:val="18"/>
                <w:szCs w:val="18"/>
              </w:rPr>
              <w:t xml:space="preserve"> (5)</w:t>
            </w:r>
          </w:p>
        </w:tc>
        <w:tc>
          <w:tcPr>
            <w:tcW w:w="393" w:type="pct"/>
            <w:tcBorders>
              <w:top w:val="single" w:sz="4" w:space="0" w:color="auto"/>
              <w:left w:val="single" w:sz="4" w:space="0" w:color="auto"/>
              <w:bottom w:val="single" w:sz="4" w:space="0" w:color="auto"/>
              <w:right w:val="single" w:sz="4" w:space="0" w:color="auto"/>
            </w:tcBorders>
            <w:shd w:val="clear" w:color="auto" w:fill="auto"/>
            <w:noWrap/>
            <w:vAlign w:val="bottom"/>
          </w:tcPr>
          <w:p w14:paraId="6F96254F" w14:textId="77777777" w:rsidR="007B2E6C" w:rsidRPr="00A813CF" w:rsidRDefault="007B2E6C" w:rsidP="000822D8">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medium (4)</w:t>
            </w:r>
          </w:p>
        </w:tc>
      </w:tr>
      <w:tr w:rsidR="007B2E6C" w:rsidRPr="00A813CF" w14:paraId="16729C2F" w14:textId="77777777" w:rsidTr="009678E5">
        <w:trPr>
          <w:trHeight w:val="257"/>
        </w:trPr>
        <w:tc>
          <w:tcPr>
            <w:tcW w:w="372" w:type="pct"/>
            <w:vMerge/>
            <w:tcBorders>
              <w:top w:val="nil"/>
              <w:left w:val="single" w:sz="4" w:space="0" w:color="auto"/>
              <w:bottom w:val="single" w:sz="4" w:space="0" w:color="auto"/>
              <w:right w:val="single" w:sz="4" w:space="0" w:color="auto"/>
            </w:tcBorders>
            <w:vAlign w:val="center"/>
          </w:tcPr>
          <w:p w14:paraId="2FB52E23" w14:textId="77777777" w:rsidR="007B2E6C" w:rsidRPr="00A813CF" w:rsidRDefault="007B2E6C" w:rsidP="000822D8">
            <w:pPr>
              <w:rPr>
                <w:rFonts w:ascii="Arial" w:eastAsia="Times New Roman" w:hAnsi="Arial" w:cs="Arial"/>
                <w:color w:val="000000"/>
                <w:sz w:val="18"/>
                <w:szCs w:val="18"/>
              </w:rPr>
            </w:pPr>
          </w:p>
        </w:tc>
        <w:tc>
          <w:tcPr>
            <w:tcW w:w="655" w:type="pct"/>
            <w:tcBorders>
              <w:top w:val="nil"/>
              <w:left w:val="nil"/>
              <w:bottom w:val="single" w:sz="4" w:space="0" w:color="auto"/>
              <w:right w:val="single" w:sz="4" w:space="0" w:color="auto"/>
            </w:tcBorders>
            <w:shd w:val="clear" w:color="auto" w:fill="auto"/>
            <w:noWrap/>
            <w:vAlign w:val="bottom"/>
          </w:tcPr>
          <w:p w14:paraId="54B7CBB5" w14:textId="77777777" w:rsidR="007B2E6C" w:rsidRPr="00A813CF" w:rsidRDefault="007B2E6C" w:rsidP="000822D8">
            <w:pPr>
              <w:rPr>
                <w:rFonts w:ascii="Arial" w:eastAsia="Times New Roman" w:hAnsi="Arial" w:cs="Arial"/>
                <w:color w:val="000000"/>
                <w:sz w:val="18"/>
                <w:szCs w:val="18"/>
              </w:rPr>
            </w:pPr>
            <w:r w:rsidRPr="00A813CF">
              <w:rPr>
                <w:rFonts w:ascii="Arial" w:eastAsia="Times New Roman" w:hAnsi="Arial" w:cs="Arial"/>
                <w:color w:val="000000"/>
                <w:sz w:val="18"/>
                <w:szCs w:val="18"/>
              </w:rPr>
              <w:t>sea birds</w:t>
            </w:r>
          </w:p>
        </w:tc>
        <w:tc>
          <w:tcPr>
            <w:tcW w:w="260" w:type="pct"/>
            <w:tcBorders>
              <w:top w:val="nil"/>
              <w:left w:val="nil"/>
              <w:bottom w:val="single" w:sz="4" w:space="0" w:color="auto"/>
              <w:right w:val="nil"/>
            </w:tcBorders>
            <w:shd w:val="clear" w:color="auto" w:fill="auto"/>
            <w:noWrap/>
            <w:vAlign w:val="bottom"/>
          </w:tcPr>
          <w:p w14:paraId="2A0EB42C" w14:textId="77777777" w:rsidR="007B2E6C" w:rsidRPr="00A813CF" w:rsidRDefault="007B2E6C" w:rsidP="000822D8">
            <w:pPr>
              <w:jc w:val="right"/>
              <w:rPr>
                <w:rFonts w:ascii="Arial" w:eastAsia="Times New Roman" w:hAnsi="Arial" w:cs="Arial"/>
                <w:color w:val="000000"/>
                <w:sz w:val="18"/>
                <w:szCs w:val="18"/>
              </w:rPr>
            </w:pPr>
            <w:r w:rsidRPr="00A813CF">
              <w:rPr>
                <w:rFonts w:ascii="Arial" w:eastAsia="Times New Roman" w:hAnsi="Arial" w:cs="Arial"/>
                <w:color w:val="000000"/>
                <w:sz w:val="18"/>
                <w:szCs w:val="18"/>
              </w:rPr>
              <w:t>4</w:t>
            </w:r>
          </w:p>
        </w:tc>
        <w:tc>
          <w:tcPr>
            <w:tcW w:w="441" w:type="pct"/>
            <w:tcBorders>
              <w:top w:val="single" w:sz="4" w:space="0" w:color="auto"/>
              <w:left w:val="single" w:sz="8" w:space="0" w:color="auto"/>
              <w:bottom w:val="single" w:sz="4" w:space="0" w:color="auto"/>
              <w:right w:val="single" w:sz="4" w:space="0" w:color="auto"/>
            </w:tcBorders>
            <w:shd w:val="clear" w:color="auto" w:fill="F79646" w:themeFill="accent6"/>
            <w:vAlign w:val="bottom"/>
          </w:tcPr>
          <w:p w14:paraId="1122D886"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Poor (4)</w:t>
            </w:r>
          </w:p>
        </w:tc>
        <w:tc>
          <w:tcPr>
            <w:tcW w:w="468" w:type="pct"/>
            <w:tcBorders>
              <w:top w:val="single" w:sz="4" w:space="0" w:color="auto"/>
              <w:left w:val="single" w:sz="4" w:space="0" w:color="auto"/>
              <w:bottom w:val="single" w:sz="4" w:space="0" w:color="auto"/>
              <w:right w:val="single" w:sz="4" w:space="0" w:color="auto"/>
            </w:tcBorders>
            <w:shd w:val="clear" w:color="000000" w:fill="00FF00"/>
            <w:noWrap/>
            <w:vAlign w:val="bottom"/>
          </w:tcPr>
          <w:p w14:paraId="00D94CAC"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Very Good (2)</w:t>
            </w:r>
          </w:p>
        </w:tc>
        <w:tc>
          <w:tcPr>
            <w:tcW w:w="420" w:type="pct"/>
            <w:tcBorders>
              <w:top w:val="single" w:sz="4" w:space="0" w:color="auto"/>
              <w:left w:val="single" w:sz="4" w:space="0" w:color="auto"/>
              <w:bottom w:val="single" w:sz="4" w:space="0" w:color="auto"/>
              <w:right w:val="single" w:sz="4" w:space="0" w:color="auto"/>
            </w:tcBorders>
            <w:shd w:val="clear" w:color="000000" w:fill="FFFF00"/>
            <w:noWrap/>
            <w:vAlign w:val="bottom"/>
          </w:tcPr>
          <w:p w14:paraId="2B5F1A9B"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Good (2)</w:t>
            </w:r>
          </w:p>
        </w:tc>
        <w:tc>
          <w:tcPr>
            <w:tcW w:w="424" w:type="pct"/>
            <w:tcBorders>
              <w:top w:val="nil"/>
              <w:left w:val="nil"/>
              <w:bottom w:val="single" w:sz="4" w:space="0" w:color="auto"/>
              <w:right w:val="single" w:sz="8" w:space="0" w:color="auto"/>
            </w:tcBorders>
            <w:shd w:val="clear" w:color="auto" w:fill="auto"/>
            <w:noWrap/>
            <w:vAlign w:val="bottom"/>
          </w:tcPr>
          <w:p w14:paraId="7A8C8805" w14:textId="77777777" w:rsidR="007B2E6C" w:rsidRPr="00A813CF" w:rsidRDefault="007B2E6C" w:rsidP="000822D8">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medium (4)</w:t>
            </w:r>
          </w:p>
        </w:tc>
        <w:tc>
          <w:tcPr>
            <w:tcW w:w="524" w:type="pct"/>
            <w:tcBorders>
              <w:top w:val="single" w:sz="4" w:space="0" w:color="auto"/>
              <w:left w:val="single" w:sz="8" w:space="0" w:color="auto"/>
              <w:bottom w:val="single" w:sz="4" w:space="0" w:color="auto"/>
              <w:right w:val="single" w:sz="4" w:space="0" w:color="auto"/>
            </w:tcBorders>
            <w:shd w:val="clear" w:color="auto" w:fill="auto"/>
            <w:vAlign w:val="bottom"/>
          </w:tcPr>
          <w:p w14:paraId="7C4B19BE" w14:textId="451B8BB8" w:rsidR="007B2E6C" w:rsidRPr="00A813CF" w:rsidRDefault="00416F34" w:rsidP="000822D8">
            <w:pPr>
              <w:jc w:val="center"/>
              <w:rPr>
                <w:rFonts w:ascii="Arial" w:eastAsia="Times New Roman" w:hAnsi="Arial" w:cs="Arial"/>
                <w:color w:val="00B050"/>
                <w:sz w:val="18"/>
                <w:szCs w:val="18"/>
              </w:rPr>
            </w:pPr>
            <w:r w:rsidRPr="00A813CF">
              <w:rPr>
                <w:rFonts w:ascii="Arial" w:eastAsia="Times New Roman" w:hAnsi="Arial" w:cs="Arial"/>
                <w:color w:val="FF0000"/>
                <w:sz w:val="18"/>
                <w:szCs w:val="18"/>
              </w:rPr>
              <w:t>deteriorated</w:t>
            </w:r>
            <w:r w:rsidR="007B2E6C" w:rsidRPr="00A813CF">
              <w:rPr>
                <w:rFonts w:ascii="Arial" w:eastAsia="Times New Roman" w:hAnsi="Arial" w:cs="Arial"/>
                <w:color w:val="FF0000"/>
                <w:sz w:val="18"/>
                <w:szCs w:val="18"/>
              </w:rPr>
              <w:t xml:space="preserve"> (</w:t>
            </w:r>
            <w:r w:rsidR="008644B8" w:rsidRPr="00A813CF">
              <w:rPr>
                <w:rFonts w:ascii="Arial" w:eastAsia="Times New Roman" w:hAnsi="Arial" w:cs="Arial"/>
                <w:color w:val="FF0000"/>
                <w:sz w:val="18"/>
                <w:szCs w:val="18"/>
              </w:rPr>
              <w:t>3</w:t>
            </w:r>
            <w:r w:rsidR="007B2E6C" w:rsidRPr="00A813CF">
              <w:rPr>
                <w:rFonts w:ascii="Arial" w:eastAsia="Times New Roman" w:hAnsi="Arial" w:cs="Arial"/>
                <w:color w:val="FF0000"/>
                <w:sz w:val="18"/>
                <w:szCs w:val="18"/>
              </w:rPr>
              <w:t>)</w:t>
            </w:r>
          </w:p>
        </w:tc>
        <w:tc>
          <w:tcPr>
            <w:tcW w:w="537" w:type="pct"/>
            <w:tcBorders>
              <w:top w:val="single" w:sz="4" w:space="0" w:color="auto"/>
              <w:left w:val="single" w:sz="4" w:space="0" w:color="auto"/>
              <w:bottom w:val="single" w:sz="4" w:space="0" w:color="auto"/>
              <w:right w:val="single" w:sz="4" w:space="0" w:color="auto"/>
            </w:tcBorders>
            <w:shd w:val="clear" w:color="auto" w:fill="auto"/>
            <w:noWrap/>
            <w:vAlign w:val="bottom"/>
          </w:tcPr>
          <w:p w14:paraId="6827823C" w14:textId="77777777" w:rsidR="007B2E6C" w:rsidRPr="00A813CF" w:rsidRDefault="007B2E6C" w:rsidP="000822D8">
            <w:pPr>
              <w:jc w:val="center"/>
              <w:rPr>
                <w:rFonts w:ascii="Arial" w:eastAsia="Times New Roman" w:hAnsi="Arial" w:cs="Arial"/>
                <w:color w:val="00B050"/>
                <w:sz w:val="18"/>
                <w:szCs w:val="18"/>
              </w:rPr>
            </w:pPr>
            <w:r w:rsidRPr="00A813CF">
              <w:rPr>
                <w:rFonts w:ascii="Arial" w:eastAsia="Times New Roman" w:hAnsi="Arial" w:cs="Arial"/>
                <w:color w:val="E26B0A"/>
                <w:sz w:val="18"/>
                <w:szCs w:val="18"/>
              </w:rPr>
              <w:t>stable (4)</w:t>
            </w:r>
          </w:p>
        </w:tc>
        <w:tc>
          <w:tcPr>
            <w:tcW w:w="506" w:type="pct"/>
            <w:tcBorders>
              <w:top w:val="single" w:sz="4" w:space="0" w:color="auto"/>
              <w:left w:val="single" w:sz="4" w:space="0" w:color="auto"/>
              <w:bottom w:val="single" w:sz="4" w:space="0" w:color="auto"/>
              <w:right w:val="single" w:sz="4" w:space="0" w:color="auto"/>
            </w:tcBorders>
            <w:shd w:val="clear" w:color="auto" w:fill="auto"/>
            <w:noWrap/>
            <w:vAlign w:val="bottom"/>
          </w:tcPr>
          <w:p w14:paraId="4EBC2D82" w14:textId="77777777" w:rsidR="007B2E6C" w:rsidRPr="00A813CF" w:rsidRDefault="007B2E6C" w:rsidP="000822D8">
            <w:pPr>
              <w:jc w:val="center"/>
              <w:rPr>
                <w:rFonts w:ascii="Arial" w:eastAsia="Times New Roman" w:hAnsi="Arial" w:cs="Arial"/>
                <w:color w:val="00B050"/>
                <w:sz w:val="18"/>
                <w:szCs w:val="18"/>
              </w:rPr>
            </w:pPr>
            <w:r w:rsidRPr="00A813CF">
              <w:rPr>
                <w:rFonts w:ascii="Arial" w:eastAsia="Times New Roman" w:hAnsi="Arial" w:cs="Arial"/>
                <w:color w:val="31869B"/>
                <w:sz w:val="18"/>
                <w:szCs w:val="18"/>
              </w:rPr>
              <w:t>no clear trend (3)</w:t>
            </w:r>
          </w:p>
        </w:tc>
        <w:tc>
          <w:tcPr>
            <w:tcW w:w="393" w:type="pct"/>
            <w:tcBorders>
              <w:top w:val="nil"/>
              <w:left w:val="nil"/>
              <w:bottom w:val="single" w:sz="4" w:space="0" w:color="auto"/>
              <w:right w:val="single" w:sz="8" w:space="0" w:color="auto"/>
            </w:tcBorders>
            <w:shd w:val="clear" w:color="auto" w:fill="auto"/>
            <w:noWrap/>
            <w:vAlign w:val="bottom"/>
          </w:tcPr>
          <w:p w14:paraId="242ABBC8" w14:textId="77777777" w:rsidR="007B2E6C" w:rsidRPr="00A813CF" w:rsidRDefault="007B2E6C" w:rsidP="000822D8">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medium (3)</w:t>
            </w:r>
          </w:p>
        </w:tc>
      </w:tr>
      <w:tr w:rsidR="007B2E6C" w:rsidRPr="00A813CF" w14:paraId="49FB2EBE" w14:textId="77777777" w:rsidTr="0043764D">
        <w:trPr>
          <w:trHeight w:val="420"/>
        </w:trPr>
        <w:tc>
          <w:tcPr>
            <w:tcW w:w="372" w:type="pct"/>
            <w:vMerge/>
            <w:tcBorders>
              <w:top w:val="nil"/>
              <w:left w:val="single" w:sz="4" w:space="0" w:color="auto"/>
              <w:bottom w:val="single" w:sz="4" w:space="0" w:color="auto"/>
              <w:right w:val="single" w:sz="4" w:space="0" w:color="auto"/>
            </w:tcBorders>
            <w:vAlign w:val="center"/>
          </w:tcPr>
          <w:p w14:paraId="45DE7736" w14:textId="77777777" w:rsidR="007B2E6C" w:rsidRPr="00A813CF" w:rsidRDefault="007B2E6C" w:rsidP="000822D8">
            <w:pPr>
              <w:rPr>
                <w:rFonts w:ascii="Arial" w:eastAsia="Times New Roman" w:hAnsi="Arial" w:cs="Arial"/>
                <w:color w:val="000000"/>
                <w:sz w:val="18"/>
                <w:szCs w:val="18"/>
              </w:rPr>
            </w:pPr>
          </w:p>
        </w:tc>
        <w:tc>
          <w:tcPr>
            <w:tcW w:w="655" w:type="pct"/>
            <w:tcBorders>
              <w:top w:val="nil"/>
              <w:left w:val="nil"/>
              <w:bottom w:val="single" w:sz="4" w:space="0" w:color="auto"/>
              <w:right w:val="single" w:sz="4" w:space="0" w:color="auto"/>
            </w:tcBorders>
            <w:shd w:val="clear" w:color="auto" w:fill="auto"/>
            <w:noWrap/>
            <w:vAlign w:val="bottom"/>
          </w:tcPr>
          <w:p w14:paraId="02903F0B" w14:textId="77777777" w:rsidR="007B2E6C" w:rsidRPr="00A813CF" w:rsidRDefault="007B2E6C" w:rsidP="000822D8">
            <w:pPr>
              <w:rPr>
                <w:rFonts w:ascii="Arial" w:eastAsia="Times New Roman" w:hAnsi="Arial" w:cs="Arial"/>
                <w:color w:val="000000"/>
                <w:sz w:val="18"/>
                <w:szCs w:val="18"/>
              </w:rPr>
            </w:pPr>
            <w:r w:rsidRPr="00A813CF">
              <w:rPr>
                <w:rFonts w:ascii="Arial" w:eastAsia="Times New Roman" w:hAnsi="Arial" w:cs="Arial"/>
                <w:color w:val="000000"/>
                <w:sz w:val="18"/>
                <w:szCs w:val="18"/>
              </w:rPr>
              <w:t>shorebirds</w:t>
            </w:r>
          </w:p>
        </w:tc>
        <w:tc>
          <w:tcPr>
            <w:tcW w:w="260" w:type="pct"/>
            <w:tcBorders>
              <w:top w:val="nil"/>
              <w:left w:val="nil"/>
              <w:bottom w:val="single" w:sz="4" w:space="0" w:color="auto"/>
              <w:right w:val="nil"/>
            </w:tcBorders>
            <w:shd w:val="clear" w:color="auto" w:fill="auto"/>
            <w:noWrap/>
            <w:vAlign w:val="bottom"/>
          </w:tcPr>
          <w:p w14:paraId="72CF361A" w14:textId="77777777" w:rsidR="007B2E6C" w:rsidRPr="00A813CF" w:rsidRDefault="007B2E6C" w:rsidP="000822D8">
            <w:pPr>
              <w:jc w:val="right"/>
              <w:rPr>
                <w:rFonts w:ascii="Arial" w:eastAsia="Times New Roman" w:hAnsi="Arial" w:cs="Arial"/>
                <w:color w:val="000000"/>
                <w:sz w:val="18"/>
                <w:szCs w:val="18"/>
              </w:rPr>
            </w:pPr>
            <w:r w:rsidRPr="00A813CF">
              <w:rPr>
                <w:rFonts w:ascii="Arial" w:eastAsia="Times New Roman" w:hAnsi="Arial" w:cs="Arial"/>
                <w:color w:val="000000"/>
                <w:sz w:val="18"/>
                <w:szCs w:val="18"/>
              </w:rPr>
              <w:t>2</w:t>
            </w:r>
          </w:p>
        </w:tc>
        <w:tc>
          <w:tcPr>
            <w:tcW w:w="441" w:type="pct"/>
            <w:tcBorders>
              <w:top w:val="single" w:sz="4" w:space="0" w:color="auto"/>
              <w:left w:val="single" w:sz="8" w:space="0" w:color="auto"/>
              <w:bottom w:val="single" w:sz="4" w:space="0" w:color="auto"/>
              <w:right w:val="single" w:sz="4" w:space="0" w:color="auto"/>
            </w:tcBorders>
            <w:shd w:val="clear" w:color="000000" w:fill="FF0000"/>
            <w:vAlign w:val="bottom"/>
          </w:tcPr>
          <w:p w14:paraId="125B6AA1"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Very Poor (2)</w:t>
            </w:r>
          </w:p>
        </w:tc>
        <w:tc>
          <w:tcPr>
            <w:tcW w:w="468" w:type="pct"/>
            <w:tcBorders>
              <w:top w:val="single" w:sz="4" w:space="0" w:color="auto"/>
              <w:left w:val="single" w:sz="4" w:space="0" w:color="auto"/>
              <w:bottom w:val="single" w:sz="4" w:space="0" w:color="auto"/>
              <w:right w:val="single" w:sz="4" w:space="0" w:color="auto"/>
            </w:tcBorders>
            <w:shd w:val="clear" w:color="000000" w:fill="00FF00"/>
            <w:noWrap/>
            <w:vAlign w:val="bottom"/>
          </w:tcPr>
          <w:p w14:paraId="58164B2C"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Very Good (2)</w:t>
            </w:r>
          </w:p>
        </w:tc>
        <w:tc>
          <w:tcPr>
            <w:tcW w:w="420" w:type="pct"/>
            <w:tcBorders>
              <w:top w:val="single" w:sz="4" w:space="0" w:color="auto"/>
              <w:left w:val="single" w:sz="4" w:space="0" w:color="auto"/>
              <w:bottom w:val="single" w:sz="4" w:space="0" w:color="auto"/>
              <w:right w:val="single" w:sz="4" w:space="0" w:color="auto"/>
            </w:tcBorders>
            <w:shd w:val="clear" w:color="000000" w:fill="FFFF00"/>
            <w:noWrap/>
            <w:vAlign w:val="bottom"/>
          </w:tcPr>
          <w:p w14:paraId="6A4EC906"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Good (2)</w:t>
            </w:r>
          </w:p>
        </w:tc>
        <w:tc>
          <w:tcPr>
            <w:tcW w:w="424" w:type="pct"/>
            <w:tcBorders>
              <w:top w:val="nil"/>
              <w:left w:val="nil"/>
              <w:bottom w:val="single" w:sz="4" w:space="0" w:color="auto"/>
              <w:right w:val="single" w:sz="8" w:space="0" w:color="auto"/>
            </w:tcBorders>
            <w:shd w:val="clear" w:color="auto" w:fill="auto"/>
            <w:noWrap/>
            <w:vAlign w:val="bottom"/>
          </w:tcPr>
          <w:p w14:paraId="6B82D68D" w14:textId="77777777" w:rsidR="007B2E6C" w:rsidRPr="00A813CF" w:rsidRDefault="007B2E6C" w:rsidP="000822D8">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low (1)</w:t>
            </w:r>
            <w:r w:rsidRPr="00A813CF">
              <w:rPr>
                <w:rFonts w:ascii="Arial" w:eastAsia="Times New Roman" w:hAnsi="Arial" w:cs="Arial"/>
                <w:color w:val="000000"/>
                <w:sz w:val="18"/>
                <w:szCs w:val="18"/>
              </w:rPr>
              <w:br/>
              <w:t>medium (1)</w:t>
            </w:r>
          </w:p>
        </w:tc>
        <w:tc>
          <w:tcPr>
            <w:tcW w:w="524" w:type="pct"/>
            <w:tcBorders>
              <w:top w:val="single" w:sz="4" w:space="0" w:color="auto"/>
              <w:left w:val="single" w:sz="8" w:space="0" w:color="auto"/>
              <w:bottom w:val="single" w:sz="4" w:space="0" w:color="auto"/>
              <w:right w:val="single" w:sz="4" w:space="0" w:color="auto"/>
            </w:tcBorders>
            <w:shd w:val="clear" w:color="auto" w:fill="auto"/>
            <w:vAlign w:val="bottom"/>
          </w:tcPr>
          <w:p w14:paraId="156DC43B" w14:textId="77777777" w:rsidR="007B2E6C" w:rsidRPr="00A813CF" w:rsidRDefault="007B2E6C" w:rsidP="000822D8">
            <w:pPr>
              <w:jc w:val="center"/>
              <w:rPr>
                <w:rFonts w:ascii="Arial" w:eastAsia="Times New Roman" w:hAnsi="Arial" w:cs="Arial"/>
                <w:color w:val="FF0000"/>
                <w:sz w:val="18"/>
                <w:szCs w:val="18"/>
              </w:rPr>
            </w:pPr>
            <w:r w:rsidRPr="00A813CF">
              <w:rPr>
                <w:rFonts w:ascii="Arial" w:eastAsia="Times New Roman" w:hAnsi="Arial" w:cs="Arial"/>
                <w:color w:val="E26B0A"/>
                <w:sz w:val="18"/>
                <w:szCs w:val="18"/>
              </w:rPr>
              <w:t>stable (2)</w:t>
            </w:r>
          </w:p>
        </w:tc>
        <w:tc>
          <w:tcPr>
            <w:tcW w:w="537" w:type="pct"/>
            <w:tcBorders>
              <w:top w:val="single" w:sz="4" w:space="0" w:color="auto"/>
              <w:left w:val="single" w:sz="4" w:space="0" w:color="auto"/>
              <w:bottom w:val="single" w:sz="4" w:space="0" w:color="auto"/>
              <w:right w:val="single" w:sz="4" w:space="0" w:color="auto"/>
            </w:tcBorders>
            <w:shd w:val="clear" w:color="auto" w:fill="auto"/>
            <w:noWrap/>
            <w:vAlign w:val="bottom"/>
          </w:tcPr>
          <w:p w14:paraId="2F0DB937" w14:textId="77777777" w:rsidR="007B2E6C" w:rsidRPr="00A813CF" w:rsidRDefault="007B2E6C" w:rsidP="000822D8">
            <w:pPr>
              <w:jc w:val="center"/>
              <w:rPr>
                <w:rFonts w:ascii="Arial" w:eastAsia="Times New Roman" w:hAnsi="Arial" w:cs="Arial"/>
                <w:color w:val="E26B0A"/>
                <w:sz w:val="18"/>
                <w:szCs w:val="18"/>
              </w:rPr>
            </w:pPr>
            <w:r w:rsidRPr="00A813CF">
              <w:rPr>
                <w:rFonts w:ascii="Arial" w:eastAsia="Times New Roman" w:hAnsi="Arial" w:cs="Arial"/>
                <w:color w:val="E26B0A"/>
                <w:sz w:val="18"/>
                <w:szCs w:val="18"/>
              </w:rPr>
              <w:t>stable (2)</w:t>
            </w:r>
          </w:p>
        </w:tc>
        <w:tc>
          <w:tcPr>
            <w:tcW w:w="506" w:type="pct"/>
            <w:tcBorders>
              <w:top w:val="single" w:sz="4" w:space="0" w:color="auto"/>
              <w:left w:val="single" w:sz="4" w:space="0" w:color="auto"/>
              <w:bottom w:val="single" w:sz="4" w:space="0" w:color="auto"/>
              <w:right w:val="single" w:sz="4" w:space="0" w:color="auto"/>
            </w:tcBorders>
            <w:shd w:val="clear" w:color="auto" w:fill="auto"/>
            <w:noWrap/>
            <w:vAlign w:val="bottom"/>
          </w:tcPr>
          <w:p w14:paraId="3C874C25" w14:textId="42C4CB38" w:rsidR="007B2E6C" w:rsidRPr="00A813CF" w:rsidRDefault="007B2E6C" w:rsidP="000822D8">
            <w:pPr>
              <w:jc w:val="center"/>
              <w:rPr>
                <w:rFonts w:ascii="Arial" w:eastAsia="Times New Roman" w:hAnsi="Arial" w:cs="Arial"/>
                <w:color w:val="31869B"/>
                <w:sz w:val="18"/>
                <w:szCs w:val="18"/>
              </w:rPr>
            </w:pPr>
            <w:r w:rsidRPr="00A813CF">
              <w:rPr>
                <w:rFonts w:ascii="Arial" w:eastAsia="Times New Roman" w:hAnsi="Arial" w:cs="Arial"/>
                <w:color w:val="31869B"/>
                <w:sz w:val="18"/>
                <w:szCs w:val="18"/>
              </w:rPr>
              <w:t>no clear trend (1)</w:t>
            </w:r>
            <w:r w:rsidRPr="00A813CF">
              <w:rPr>
                <w:rFonts w:ascii="Arial" w:eastAsia="Times New Roman" w:hAnsi="Arial" w:cs="Arial"/>
                <w:color w:val="31869B"/>
                <w:sz w:val="18"/>
                <w:szCs w:val="18"/>
              </w:rPr>
              <w:br/>
            </w:r>
            <w:r w:rsidR="00416F34" w:rsidRPr="00A813CF">
              <w:rPr>
                <w:rFonts w:ascii="Arial" w:eastAsia="Times New Roman" w:hAnsi="Arial" w:cs="Arial"/>
                <w:color w:val="31869B"/>
                <w:sz w:val="18"/>
                <w:szCs w:val="18"/>
              </w:rPr>
              <w:t>deteriorated</w:t>
            </w:r>
            <w:r w:rsidRPr="00A813CF">
              <w:rPr>
                <w:rFonts w:ascii="Arial" w:eastAsia="Times New Roman" w:hAnsi="Arial" w:cs="Arial"/>
                <w:color w:val="31869B"/>
                <w:sz w:val="18"/>
                <w:szCs w:val="18"/>
              </w:rPr>
              <w:t xml:space="preserve"> (1)</w:t>
            </w:r>
          </w:p>
        </w:tc>
        <w:tc>
          <w:tcPr>
            <w:tcW w:w="393" w:type="pct"/>
            <w:tcBorders>
              <w:top w:val="nil"/>
              <w:left w:val="nil"/>
              <w:bottom w:val="single" w:sz="4" w:space="0" w:color="auto"/>
              <w:right w:val="single" w:sz="8" w:space="0" w:color="auto"/>
            </w:tcBorders>
            <w:shd w:val="clear" w:color="auto" w:fill="auto"/>
            <w:noWrap/>
            <w:vAlign w:val="bottom"/>
          </w:tcPr>
          <w:p w14:paraId="2D810720" w14:textId="77777777" w:rsidR="007B2E6C" w:rsidRPr="00A813CF" w:rsidRDefault="007B2E6C" w:rsidP="000822D8">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Low (1)</w:t>
            </w:r>
            <w:r w:rsidRPr="00A813CF">
              <w:rPr>
                <w:rFonts w:ascii="Arial" w:eastAsia="Times New Roman" w:hAnsi="Arial" w:cs="Arial"/>
                <w:color w:val="000000"/>
                <w:sz w:val="18"/>
                <w:szCs w:val="18"/>
              </w:rPr>
              <w:br/>
              <w:t>medium (1)</w:t>
            </w:r>
          </w:p>
        </w:tc>
      </w:tr>
      <w:tr w:rsidR="007B2E6C" w:rsidRPr="00A813CF" w14:paraId="139A5DFE" w14:textId="77777777" w:rsidTr="0043764D">
        <w:trPr>
          <w:trHeight w:val="420"/>
        </w:trPr>
        <w:tc>
          <w:tcPr>
            <w:tcW w:w="372" w:type="pct"/>
            <w:vMerge/>
            <w:tcBorders>
              <w:top w:val="nil"/>
              <w:left w:val="single" w:sz="4" w:space="0" w:color="auto"/>
              <w:bottom w:val="single" w:sz="4" w:space="0" w:color="auto"/>
              <w:right w:val="single" w:sz="4" w:space="0" w:color="auto"/>
            </w:tcBorders>
            <w:vAlign w:val="center"/>
          </w:tcPr>
          <w:p w14:paraId="443CF9E0" w14:textId="77777777" w:rsidR="007B2E6C" w:rsidRPr="00A813CF" w:rsidRDefault="007B2E6C" w:rsidP="000822D8">
            <w:pPr>
              <w:rPr>
                <w:rFonts w:ascii="Arial" w:eastAsia="Times New Roman" w:hAnsi="Arial" w:cs="Arial"/>
                <w:color w:val="000000"/>
                <w:sz w:val="18"/>
                <w:szCs w:val="18"/>
              </w:rPr>
            </w:pPr>
          </w:p>
        </w:tc>
        <w:tc>
          <w:tcPr>
            <w:tcW w:w="655" w:type="pct"/>
            <w:tcBorders>
              <w:top w:val="nil"/>
              <w:left w:val="nil"/>
              <w:bottom w:val="single" w:sz="4" w:space="0" w:color="auto"/>
              <w:right w:val="single" w:sz="4" w:space="0" w:color="auto"/>
            </w:tcBorders>
            <w:shd w:val="clear" w:color="auto" w:fill="auto"/>
            <w:noWrap/>
            <w:vAlign w:val="bottom"/>
          </w:tcPr>
          <w:p w14:paraId="724AF1D2" w14:textId="77777777" w:rsidR="007B2E6C" w:rsidRPr="00A813CF" w:rsidRDefault="007B2E6C" w:rsidP="000822D8">
            <w:pPr>
              <w:rPr>
                <w:rFonts w:ascii="Arial" w:eastAsia="Times New Roman" w:hAnsi="Arial" w:cs="Arial"/>
                <w:color w:val="000000"/>
                <w:sz w:val="18"/>
                <w:szCs w:val="18"/>
              </w:rPr>
            </w:pPr>
            <w:r w:rsidRPr="00A813CF">
              <w:rPr>
                <w:rFonts w:ascii="Arial" w:eastAsia="Times New Roman" w:hAnsi="Arial" w:cs="Arial"/>
                <w:color w:val="000000"/>
                <w:sz w:val="18"/>
                <w:szCs w:val="18"/>
              </w:rPr>
              <w:t>whales</w:t>
            </w:r>
          </w:p>
        </w:tc>
        <w:tc>
          <w:tcPr>
            <w:tcW w:w="260" w:type="pct"/>
            <w:tcBorders>
              <w:top w:val="nil"/>
              <w:left w:val="nil"/>
              <w:bottom w:val="single" w:sz="4" w:space="0" w:color="auto"/>
              <w:right w:val="nil"/>
            </w:tcBorders>
            <w:shd w:val="clear" w:color="auto" w:fill="auto"/>
            <w:noWrap/>
            <w:vAlign w:val="bottom"/>
          </w:tcPr>
          <w:p w14:paraId="402BF143" w14:textId="77777777" w:rsidR="007B2E6C" w:rsidRPr="00A813CF" w:rsidRDefault="007B2E6C" w:rsidP="000822D8">
            <w:pPr>
              <w:jc w:val="right"/>
              <w:rPr>
                <w:rFonts w:ascii="Arial" w:eastAsia="Times New Roman" w:hAnsi="Arial" w:cs="Arial"/>
                <w:color w:val="000000"/>
                <w:sz w:val="18"/>
                <w:szCs w:val="18"/>
              </w:rPr>
            </w:pPr>
            <w:r w:rsidRPr="00A813CF">
              <w:rPr>
                <w:rFonts w:ascii="Arial" w:eastAsia="Times New Roman" w:hAnsi="Arial" w:cs="Arial"/>
                <w:color w:val="000000"/>
                <w:sz w:val="18"/>
                <w:szCs w:val="18"/>
              </w:rPr>
              <w:t>6</w:t>
            </w:r>
          </w:p>
        </w:tc>
        <w:tc>
          <w:tcPr>
            <w:tcW w:w="441" w:type="pct"/>
            <w:tcBorders>
              <w:top w:val="single" w:sz="4" w:space="0" w:color="auto"/>
              <w:left w:val="single" w:sz="8" w:space="0" w:color="auto"/>
              <w:bottom w:val="single" w:sz="4" w:space="0" w:color="auto"/>
              <w:right w:val="single" w:sz="4" w:space="0" w:color="auto"/>
            </w:tcBorders>
            <w:shd w:val="clear" w:color="auto" w:fill="FFFF00"/>
            <w:vAlign w:val="bottom"/>
          </w:tcPr>
          <w:p w14:paraId="70D3676F"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Good (5)</w:t>
            </w:r>
          </w:p>
        </w:tc>
        <w:tc>
          <w:tcPr>
            <w:tcW w:w="468" w:type="pct"/>
            <w:tcBorders>
              <w:top w:val="single" w:sz="4" w:space="0" w:color="auto"/>
              <w:left w:val="single" w:sz="4" w:space="0" w:color="auto"/>
              <w:bottom w:val="single" w:sz="4" w:space="0" w:color="auto"/>
              <w:right w:val="single" w:sz="4" w:space="0" w:color="auto"/>
            </w:tcBorders>
            <w:shd w:val="clear" w:color="000000" w:fill="00FF00"/>
            <w:noWrap/>
            <w:vAlign w:val="bottom"/>
          </w:tcPr>
          <w:p w14:paraId="79341431"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Very Good (5)</w:t>
            </w:r>
          </w:p>
        </w:tc>
        <w:tc>
          <w:tcPr>
            <w:tcW w:w="420" w:type="pct"/>
            <w:tcBorders>
              <w:top w:val="single" w:sz="4" w:space="0" w:color="auto"/>
              <w:left w:val="single" w:sz="4" w:space="0" w:color="auto"/>
              <w:bottom w:val="single" w:sz="4" w:space="0" w:color="auto"/>
              <w:right w:val="single" w:sz="4" w:space="0" w:color="auto"/>
            </w:tcBorders>
            <w:shd w:val="clear" w:color="000000" w:fill="FFFF00"/>
            <w:noWrap/>
            <w:vAlign w:val="bottom"/>
          </w:tcPr>
          <w:p w14:paraId="5DF79A34"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Good (3)</w:t>
            </w:r>
            <w:r w:rsidRPr="00A813CF">
              <w:rPr>
                <w:rFonts w:ascii="Arial" w:eastAsia="Times New Roman" w:hAnsi="Arial" w:cs="Arial"/>
                <w:sz w:val="18"/>
                <w:szCs w:val="18"/>
              </w:rPr>
              <w:br/>
              <w:t>Poor (3)</w:t>
            </w:r>
          </w:p>
        </w:tc>
        <w:tc>
          <w:tcPr>
            <w:tcW w:w="424" w:type="pct"/>
            <w:tcBorders>
              <w:top w:val="nil"/>
              <w:left w:val="nil"/>
              <w:bottom w:val="single" w:sz="4" w:space="0" w:color="auto"/>
              <w:right w:val="single" w:sz="8" w:space="0" w:color="auto"/>
            </w:tcBorders>
            <w:shd w:val="clear" w:color="auto" w:fill="auto"/>
            <w:noWrap/>
            <w:vAlign w:val="bottom"/>
          </w:tcPr>
          <w:p w14:paraId="7EE3A736" w14:textId="77777777" w:rsidR="007B2E6C" w:rsidRPr="00A813CF" w:rsidRDefault="007B2E6C" w:rsidP="000822D8">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medium (5)</w:t>
            </w:r>
          </w:p>
        </w:tc>
        <w:tc>
          <w:tcPr>
            <w:tcW w:w="524" w:type="pct"/>
            <w:tcBorders>
              <w:top w:val="single" w:sz="4" w:space="0" w:color="auto"/>
              <w:left w:val="single" w:sz="8" w:space="0" w:color="auto"/>
              <w:bottom w:val="single" w:sz="4" w:space="0" w:color="auto"/>
              <w:right w:val="single" w:sz="4" w:space="0" w:color="auto"/>
            </w:tcBorders>
            <w:shd w:val="clear" w:color="auto" w:fill="auto"/>
            <w:vAlign w:val="bottom"/>
          </w:tcPr>
          <w:p w14:paraId="7E92B926" w14:textId="12B506DA" w:rsidR="007B2E6C" w:rsidRPr="00A813CF" w:rsidRDefault="007B2E6C" w:rsidP="000822D8">
            <w:pPr>
              <w:jc w:val="center"/>
              <w:rPr>
                <w:rFonts w:ascii="Arial" w:eastAsia="Times New Roman" w:hAnsi="Arial" w:cs="Arial"/>
                <w:color w:val="E26B0A"/>
                <w:sz w:val="18"/>
                <w:szCs w:val="18"/>
              </w:rPr>
            </w:pPr>
            <w:r w:rsidRPr="00A813CF">
              <w:rPr>
                <w:rFonts w:ascii="Arial" w:eastAsia="Times New Roman" w:hAnsi="Arial" w:cs="Arial"/>
                <w:color w:val="31869B"/>
                <w:sz w:val="18"/>
                <w:szCs w:val="18"/>
              </w:rPr>
              <w:t>no clear trend (2)</w:t>
            </w:r>
            <w:r w:rsidRPr="00A813CF">
              <w:rPr>
                <w:rFonts w:ascii="Arial" w:eastAsia="Times New Roman" w:hAnsi="Arial" w:cs="Arial"/>
                <w:color w:val="31869B"/>
                <w:sz w:val="18"/>
                <w:szCs w:val="18"/>
              </w:rPr>
              <w:br/>
              <w:t>stable (2)</w:t>
            </w:r>
            <w:r w:rsidRPr="00A813CF">
              <w:rPr>
                <w:rFonts w:ascii="Arial" w:eastAsia="Times New Roman" w:hAnsi="Arial" w:cs="Arial"/>
                <w:color w:val="31869B"/>
                <w:sz w:val="18"/>
                <w:szCs w:val="18"/>
              </w:rPr>
              <w:br/>
            </w:r>
            <w:r w:rsidR="00416F34" w:rsidRPr="00A813CF">
              <w:rPr>
                <w:rFonts w:ascii="Arial" w:eastAsia="Times New Roman" w:hAnsi="Arial" w:cs="Arial"/>
                <w:color w:val="31869B"/>
                <w:sz w:val="18"/>
                <w:szCs w:val="18"/>
              </w:rPr>
              <w:t>improved</w:t>
            </w:r>
            <w:r w:rsidRPr="00A813CF">
              <w:rPr>
                <w:rFonts w:ascii="Arial" w:eastAsia="Times New Roman" w:hAnsi="Arial" w:cs="Arial"/>
                <w:color w:val="31869B"/>
                <w:sz w:val="18"/>
                <w:szCs w:val="18"/>
              </w:rPr>
              <w:t xml:space="preserve"> (2)</w:t>
            </w:r>
          </w:p>
        </w:tc>
        <w:tc>
          <w:tcPr>
            <w:tcW w:w="537" w:type="pct"/>
            <w:tcBorders>
              <w:top w:val="single" w:sz="4" w:space="0" w:color="auto"/>
              <w:left w:val="single" w:sz="4" w:space="0" w:color="auto"/>
              <w:bottom w:val="single" w:sz="4" w:space="0" w:color="auto"/>
              <w:right w:val="single" w:sz="4" w:space="0" w:color="auto"/>
            </w:tcBorders>
            <w:shd w:val="clear" w:color="auto" w:fill="auto"/>
            <w:noWrap/>
            <w:vAlign w:val="bottom"/>
          </w:tcPr>
          <w:p w14:paraId="5DD5F4CB" w14:textId="45D49510" w:rsidR="007B2E6C" w:rsidRPr="00A813CF" w:rsidRDefault="00416F34" w:rsidP="000822D8">
            <w:pPr>
              <w:jc w:val="center"/>
              <w:rPr>
                <w:rFonts w:ascii="Arial" w:eastAsia="Times New Roman" w:hAnsi="Arial" w:cs="Arial"/>
                <w:color w:val="E26B0A"/>
                <w:sz w:val="18"/>
                <w:szCs w:val="18"/>
              </w:rPr>
            </w:pPr>
            <w:r w:rsidRPr="00A813CF">
              <w:rPr>
                <w:rFonts w:ascii="Arial" w:eastAsia="Times New Roman" w:hAnsi="Arial" w:cs="Arial"/>
                <w:color w:val="00B050"/>
                <w:sz w:val="18"/>
                <w:szCs w:val="18"/>
              </w:rPr>
              <w:t>improved</w:t>
            </w:r>
            <w:r w:rsidR="007B2E6C" w:rsidRPr="00A813CF">
              <w:rPr>
                <w:rFonts w:ascii="Arial" w:eastAsia="Times New Roman" w:hAnsi="Arial" w:cs="Arial"/>
                <w:color w:val="00B050"/>
                <w:sz w:val="18"/>
                <w:szCs w:val="18"/>
              </w:rPr>
              <w:t xml:space="preserve"> (6)</w:t>
            </w:r>
          </w:p>
        </w:tc>
        <w:tc>
          <w:tcPr>
            <w:tcW w:w="506" w:type="pct"/>
            <w:tcBorders>
              <w:top w:val="single" w:sz="4" w:space="0" w:color="auto"/>
              <w:left w:val="single" w:sz="4" w:space="0" w:color="auto"/>
              <w:bottom w:val="single" w:sz="4" w:space="0" w:color="auto"/>
              <w:right w:val="single" w:sz="4" w:space="0" w:color="auto"/>
            </w:tcBorders>
            <w:shd w:val="clear" w:color="auto" w:fill="auto"/>
            <w:noWrap/>
            <w:vAlign w:val="bottom"/>
          </w:tcPr>
          <w:p w14:paraId="741CF1AD" w14:textId="076765AD" w:rsidR="007B2E6C" w:rsidRPr="00A813CF" w:rsidRDefault="00416F34" w:rsidP="000822D8">
            <w:pPr>
              <w:jc w:val="center"/>
              <w:rPr>
                <w:rFonts w:ascii="Arial" w:eastAsia="Times New Roman" w:hAnsi="Arial" w:cs="Arial"/>
                <w:color w:val="31869B"/>
                <w:sz w:val="18"/>
                <w:szCs w:val="18"/>
              </w:rPr>
            </w:pPr>
            <w:r w:rsidRPr="00A813CF">
              <w:rPr>
                <w:rFonts w:ascii="Arial" w:eastAsia="Times New Roman" w:hAnsi="Arial" w:cs="Arial"/>
                <w:color w:val="00B050"/>
                <w:sz w:val="18"/>
                <w:szCs w:val="18"/>
              </w:rPr>
              <w:t>improved</w:t>
            </w:r>
            <w:r w:rsidR="007B2E6C" w:rsidRPr="00A813CF">
              <w:rPr>
                <w:rFonts w:ascii="Arial" w:eastAsia="Times New Roman" w:hAnsi="Arial" w:cs="Arial"/>
                <w:color w:val="00B050"/>
                <w:sz w:val="18"/>
                <w:szCs w:val="18"/>
              </w:rPr>
              <w:t xml:space="preserve"> (5)</w:t>
            </w:r>
          </w:p>
        </w:tc>
        <w:tc>
          <w:tcPr>
            <w:tcW w:w="393" w:type="pct"/>
            <w:tcBorders>
              <w:top w:val="nil"/>
              <w:left w:val="nil"/>
              <w:bottom w:val="single" w:sz="4" w:space="0" w:color="auto"/>
              <w:right w:val="single" w:sz="8" w:space="0" w:color="auto"/>
            </w:tcBorders>
            <w:shd w:val="clear" w:color="auto" w:fill="auto"/>
            <w:noWrap/>
            <w:vAlign w:val="bottom"/>
          </w:tcPr>
          <w:p w14:paraId="15706333" w14:textId="77777777" w:rsidR="007B2E6C" w:rsidRPr="00A813CF" w:rsidRDefault="007B2E6C" w:rsidP="000822D8">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medium (6)</w:t>
            </w:r>
          </w:p>
        </w:tc>
      </w:tr>
      <w:tr w:rsidR="007B2E6C" w:rsidRPr="00A813CF" w14:paraId="69559242" w14:textId="77777777" w:rsidTr="0043764D">
        <w:trPr>
          <w:trHeight w:val="420"/>
        </w:trPr>
        <w:tc>
          <w:tcPr>
            <w:tcW w:w="372" w:type="pct"/>
            <w:vMerge/>
            <w:tcBorders>
              <w:top w:val="nil"/>
              <w:left w:val="single" w:sz="4" w:space="0" w:color="auto"/>
              <w:bottom w:val="single" w:sz="4" w:space="0" w:color="auto"/>
              <w:right w:val="single" w:sz="4" w:space="0" w:color="auto"/>
            </w:tcBorders>
            <w:vAlign w:val="center"/>
          </w:tcPr>
          <w:p w14:paraId="2414912C" w14:textId="77777777" w:rsidR="007B2E6C" w:rsidRPr="00A813CF" w:rsidRDefault="007B2E6C" w:rsidP="000822D8">
            <w:pPr>
              <w:rPr>
                <w:rFonts w:ascii="Arial" w:eastAsia="Times New Roman" w:hAnsi="Arial" w:cs="Arial"/>
                <w:color w:val="000000"/>
                <w:sz w:val="18"/>
                <w:szCs w:val="18"/>
              </w:rPr>
            </w:pPr>
          </w:p>
        </w:tc>
        <w:tc>
          <w:tcPr>
            <w:tcW w:w="655" w:type="pct"/>
            <w:tcBorders>
              <w:top w:val="nil"/>
              <w:left w:val="nil"/>
              <w:bottom w:val="single" w:sz="4" w:space="0" w:color="auto"/>
              <w:right w:val="single" w:sz="4" w:space="0" w:color="auto"/>
            </w:tcBorders>
            <w:shd w:val="clear" w:color="auto" w:fill="auto"/>
            <w:noWrap/>
            <w:vAlign w:val="bottom"/>
          </w:tcPr>
          <w:p w14:paraId="44120BCB" w14:textId="77777777" w:rsidR="007B2E6C" w:rsidRPr="00A813CF" w:rsidRDefault="007B2E6C" w:rsidP="000822D8">
            <w:pPr>
              <w:rPr>
                <w:rFonts w:ascii="Arial" w:eastAsia="Times New Roman" w:hAnsi="Arial" w:cs="Arial"/>
                <w:color w:val="000000"/>
                <w:sz w:val="18"/>
                <w:szCs w:val="18"/>
              </w:rPr>
            </w:pPr>
            <w:r w:rsidRPr="00A813CF">
              <w:rPr>
                <w:rFonts w:ascii="Arial" w:eastAsia="Times New Roman" w:hAnsi="Arial" w:cs="Arial"/>
                <w:color w:val="000000"/>
                <w:sz w:val="18"/>
                <w:szCs w:val="18"/>
              </w:rPr>
              <w:t>dolphins</w:t>
            </w:r>
          </w:p>
        </w:tc>
        <w:tc>
          <w:tcPr>
            <w:tcW w:w="260" w:type="pct"/>
            <w:tcBorders>
              <w:top w:val="nil"/>
              <w:left w:val="nil"/>
              <w:bottom w:val="single" w:sz="4" w:space="0" w:color="auto"/>
              <w:right w:val="nil"/>
            </w:tcBorders>
            <w:shd w:val="clear" w:color="auto" w:fill="auto"/>
            <w:noWrap/>
            <w:vAlign w:val="bottom"/>
          </w:tcPr>
          <w:p w14:paraId="035B372D" w14:textId="77777777" w:rsidR="007B2E6C" w:rsidRPr="00A813CF" w:rsidRDefault="007B2E6C" w:rsidP="000822D8">
            <w:pPr>
              <w:jc w:val="right"/>
              <w:rPr>
                <w:rFonts w:ascii="Arial" w:eastAsia="Times New Roman" w:hAnsi="Arial" w:cs="Arial"/>
                <w:color w:val="000000"/>
                <w:sz w:val="18"/>
                <w:szCs w:val="18"/>
              </w:rPr>
            </w:pPr>
            <w:r w:rsidRPr="00A813CF">
              <w:rPr>
                <w:rFonts w:ascii="Arial" w:eastAsia="Times New Roman" w:hAnsi="Arial" w:cs="Arial"/>
                <w:color w:val="000000"/>
                <w:sz w:val="18"/>
                <w:szCs w:val="18"/>
              </w:rPr>
              <w:t>3</w:t>
            </w:r>
          </w:p>
        </w:tc>
        <w:tc>
          <w:tcPr>
            <w:tcW w:w="441" w:type="pct"/>
            <w:tcBorders>
              <w:top w:val="single" w:sz="4" w:space="0" w:color="auto"/>
              <w:left w:val="single" w:sz="8" w:space="0" w:color="auto"/>
              <w:bottom w:val="single" w:sz="4" w:space="0" w:color="auto"/>
              <w:right w:val="single" w:sz="4" w:space="0" w:color="auto"/>
            </w:tcBorders>
            <w:shd w:val="clear" w:color="000000" w:fill="FF0000"/>
            <w:vAlign w:val="bottom"/>
          </w:tcPr>
          <w:p w14:paraId="5D607750"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Very Poor (2)</w:t>
            </w:r>
          </w:p>
        </w:tc>
        <w:tc>
          <w:tcPr>
            <w:tcW w:w="468" w:type="pct"/>
            <w:tcBorders>
              <w:top w:val="single" w:sz="4" w:space="0" w:color="auto"/>
              <w:left w:val="single" w:sz="4" w:space="0" w:color="auto"/>
              <w:bottom w:val="single" w:sz="4" w:space="0" w:color="auto"/>
              <w:right w:val="single" w:sz="4" w:space="0" w:color="auto"/>
            </w:tcBorders>
            <w:shd w:val="clear" w:color="000000" w:fill="00FF00"/>
            <w:noWrap/>
            <w:vAlign w:val="bottom"/>
          </w:tcPr>
          <w:p w14:paraId="58CE1A38"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 xml:space="preserve">Very Good (1) </w:t>
            </w:r>
            <w:r w:rsidRPr="00A813CF">
              <w:rPr>
                <w:rFonts w:ascii="Arial" w:eastAsia="Times New Roman" w:hAnsi="Arial" w:cs="Arial"/>
                <w:sz w:val="18"/>
                <w:szCs w:val="18"/>
              </w:rPr>
              <w:br w:type="page"/>
              <w:t>Good (1)</w:t>
            </w:r>
            <w:r w:rsidRPr="00A813CF">
              <w:rPr>
                <w:rFonts w:ascii="Arial" w:eastAsia="Times New Roman" w:hAnsi="Arial" w:cs="Arial"/>
                <w:sz w:val="18"/>
                <w:szCs w:val="18"/>
              </w:rPr>
              <w:br w:type="page"/>
              <w:t xml:space="preserve"> </w:t>
            </w:r>
          </w:p>
          <w:p w14:paraId="75D0AE3B"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Poor (1)</w:t>
            </w:r>
          </w:p>
        </w:tc>
        <w:tc>
          <w:tcPr>
            <w:tcW w:w="420" w:type="pct"/>
            <w:tcBorders>
              <w:top w:val="single" w:sz="4" w:space="0" w:color="auto"/>
              <w:left w:val="single" w:sz="4" w:space="0" w:color="auto"/>
              <w:bottom w:val="single" w:sz="4" w:space="0" w:color="auto"/>
              <w:right w:val="single" w:sz="4" w:space="0" w:color="auto"/>
            </w:tcBorders>
            <w:shd w:val="clear" w:color="auto" w:fill="F79646" w:themeFill="accent6"/>
            <w:noWrap/>
            <w:vAlign w:val="bottom"/>
          </w:tcPr>
          <w:p w14:paraId="61B9101B"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Poor (2)</w:t>
            </w:r>
          </w:p>
        </w:tc>
        <w:tc>
          <w:tcPr>
            <w:tcW w:w="424" w:type="pct"/>
            <w:tcBorders>
              <w:top w:val="nil"/>
              <w:left w:val="nil"/>
              <w:bottom w:val="single" w:sz="4" w:space="0" w:color="auto"/>
              <w:right w:val="single" w:sz="8" w:space="0" w:color="auto"/>
            </w:tcBorders>
            <w:shd w:val="clear" w:color="auto" w:fill="auto"/>
            <w:noWrap/>
            <w:vAlign w:val="bottom"/>
          </w:tcPr>
          <w:p w14:paraId="13ABD39F" w14:textId="77777777" w:rsidR="007B2E6C" w:rsidRPr="00A813CF" w:rsidRDefault="007B2E6C" w:rsidP="000822D8">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low (3)</w:t>
            </w:r>
          </w:p>
        </w:tc>
        <w:tc>
          <w:tcPr>
            <w:tcW w:w="524" w:type="pct"/>
            <w:tcBorders>
              <w:top w:val="single" w:sz="4" w:space="0" w:color="auto"/>
              <w:left w:val="single" w:sz="8" w:space="0" w:color="auto"/>
              <w:bottom w:val="single" w:sz="4" w:space="0" w:color="auto"/>
              <w:right w:val="single" w:sz="4" w:space="0" w:color="auto"/>
            </w:tcBorders>
            <w:shd w:val="clear" w:color="auto" w:fill="auto"/>
            <w:vAlign w:val="bottom"/>
          </w:tcPr>
          <w:p w14:paraId="41E23F3F" w14:textId="24B44FAD" w:rsidR="007B2E6C" w:rsidRPr="00A813CF" w:rsidRDefault="00416F34" w:rsidP="000822D8">
            <w:pPr>
              <w:jc w:val="center"/>
              <w:rPr>
                <w:rFonts w:ascii="Arial" w:eastAsia="Times New Roman" w:hAnsi="Arial" w:cs="Arial"/>
                <w:color w:val="31869B"/>
                <w:sz w:val="18"/>
                <w:szCs w:val="18"/>
              </w:rPr>
            </w:pPr>
            <w:r w:rsidRPr="00A813CF">
              <w:rPr>
                <w:rFonts w:ascii="Arial" w:eastAsia="Times New Roman" w:hAnsi="Arial" w:cs="Arial"/>
                <w:color w:val="FF0000"/>
                <w:sz w:val="18"/>
                <w:szCs w:val="18"/>
              </w:rPr>
              <w:t>deteriorated</w:t>
            </w:r>
            <w:r w:rsidR="007B2E6C" w:rsidRPr="00A813CF">
              <w:rPr>
                <w:rFonts w:ascii="Arial" w:eastAsia="Times New Roman" w:hAnsi="Arial" w:cs="Arial"/>
                <w:color w:val="FF0000"/>
                <w:sz w:val="18"/>
                <w:szCs w:val="18"/>
              </w:rPr>
              <w:t xml:space="preserve"> (3)</w:t>
            </w:r>
          </w:p>
        </w:tc>
        <w:tc>
          <w:tcPr>
            <w:tcW w:w="537" w:type="pct"/>
            <w:tcBorders>
              <w:top w:val="single" w:sz="4" w:space="0" w:color="auto"/>
              <w:left w:val="single" w:sz="4" w:space="0" w:color="auto"/>
              <w:bottom w:val="single" w:sz="4" w:space="0" w:color="auto"/>
              <w:right w:val="single" w:sz="4" w:space="0" w:color="auto"/>
            </w:tcBorders>
            <w:shd w:val="clear" w:color="auto" w:fill="auto"/>
            <w:noWrap/>
            <w:vAlign w:val="bottom"/>
          </w:tcPr>
          <w:p w14:paraId="1FA12E7A" w14:textId="346171AC" w:rsidR="007B2E6C" w:rsidRPr="00A813CF" w:rsidRDefault="007B2E6C" w:rsidP="000822D8">
            <w:pPr>
              <w:jc w:val="center"/>
              <w:rPr>
                <w:rFonts w:ascii="Arial" w:eastAsia="Times New Roman" w:hAnsi="Arial" w:cs="Arial"/>
                <w:color w:val="00B050"/>
                <w:sz w:val="18"/>
                <w:szCs w:val="18"/>
              </w:rPr>
            </w:pPr>
            <w:r w:rsidRPr="00A813CF">
              <w:rPr>
                <w:rFonts w:ascii="Arial" w:eastAsia="Times New Roman" w:hAnsi="Arial" w:cs="Arial"/>
                <w:color w:val="31869B"/>
                <w:sz w:val="18"/>
                <w:szCs w:val="18"/>
              </w:rPr>
              <w:t>no clear trend (1)</w:t>
            </w:r>
            <w:r w:rsidRPr="00A813CF">
              <w:rPr>
                <w:rFonts w:ascii="Arial" w:eastAsia="Times New Roman" w:hAnsi="Arial" w:cs="Arial"/>
                <w:color w:val="31869B"/>
                <w:sz w:val="18"/>
                <w:szCs w:val="18"/>
              </w:rPr>
              <w:br w:type="page"/>
              <w:t xml:space="preserve"> stable (1) </w:t>
            </w:r>
            <w:r w:rsidRPr="00A813CF">
              <w:rPr>
                <w:rFonts w:ascii="Arial" w:eastAsia="Times New Roman" w:hAnsi="Arial" w:cs="Arial"/>
                <w:color w:val="31869B"/>
                <w:sz w:val="18"/>
                <w:szCs w:val="18"/>
              </w:rPr>
              <w:br w:type="page"/>
            </w:r>
            <w:r w:rsidR="00416F34" w:rsidRPr="00A813CF">
              <w:rPr>
                <w:rFonts w:ascii="Arial" w:eastAsia="Times New Roman" w:hAnsi="Arial" w:cs="Arial"/>
                <w:color w:val="31869B"/>
                <w:sz w:val="18"/>
                <w:szCs w:val="18"/>
              </w:rPr>
              <w:t>deteriorated</w:t>
            </w:r>
            <w:r w:rsidRPr="00A813CF">
              <w:rPr>
                <w:rFonts w:ascii="Arial" w:eastAsia="Times New Roman" w:hAnsi="Arial" w:cs="Arial"/>
                <w:color w:val="31869B"/>
                <w:sz w:val="18"/>
                <w:szCs w:val="18"/>
              </w:rPr>
              <w:t xml:space="preserve"> (1)</w:t>
            </w:r>
          </w:p>
        </w:tc>
        <w:tc>
          <w:tcPr>
            <w:tcW w:w="506" w:type="pct"/>
            <w:tcBorders>
              <w:top w:val="single" w:sz="4" w:space="0" w:color="auto"/>
              <w:left w:val="single" w:sz="4" w:space="0" w:color="auto"/>
              <w:bottom w:val="single" w:sz="4" w:space="0" w:color="auto"/>
              <w:right w:val="single" w:sz="4" w:space="0" w:color="auto"/>
            </w:tcBorders>
            <w:shd w:val="clear" w:color="auto" w:fill="auto"/>
            <w:noWrap/>
            <w:vAlign w:val="bottom"/>
          </w:tcPr>
          <w:p w14:paraId="0580C8F4" w14:textId="19529473" w:rsidR="007B2E6C" w:rsidRPr="00A813CF" w:rsidRDefault="00416F34" w:rsidP="000822D8">
            <w:pPr>
              <w:jc w:val="center"/>
              <w:rPr>
                <w:rFonts w:ascii="Arial" w:eastAsia="Times New Roman" w:hAnsi="Arial" w:cs="Arial"/>
                <w:color w:val="00B050"/>
                <w:sz w:val="18"/>
                <w:szCs w:val="18"/>
              </w:rPr>
            </w:pPr>
            <w:r w:rsidRPr="00A813CF">
              <w:rPr>
                <w:rFonts w:ascii="Arial" w:eastAsia="Times New Roman" w:hAnsi="Arial" w:cs="Arial"/>
                <w:color w:val="FF0000"/>
                <w:sz w:val="18"/>
                <w:szCs w:val="18"/>
              </w:rPr>
              <w:t>deteriorated</w:t>
            </w:r>
            <w:r w:rsidR="007B2E6C" w:rsidRPr="00A813CF">
              <w:rPr>
                <w:rFonts w:ascii="Arial" w:eastAsia="Times New Roman" w:hAnsi="Arial" w:cs="Arial"/>
                <w:color w:val="FF0000"/>
                <w:sz w:val="18"/>
                <w:szCs w:val="18"/>
              </w:rPr>
              <w:t xml:space="preserve"> (2)</w:t>
            </w:r>
          </w:p>
        </w:tc>
        <w:tc>
          <w:tcPr>
            <w:tcW w:w="393" w:type="pct"/>
            <w:tcBorders>
              <w:top w:val="nil"/>
              <w:left w:val="nil"/>
              <w:bottom w:val="single" w:sz="4" w:space="0" w:color="auto"/>
              <w:right w:val="single" w:sz="8" w:space="0" w:color="auto"/>
            </w:tcBorders>
            <w:shd w:val="clear" w:color="auto" w:fill="auto"/>
            <w:noWrap/>
            <w:vAlign w:val="bottom"/>
          </w:tcPr>
          <w:p w14:paraId="38A9E8D2" w14:textId="77777777" w:rsidR="007B2E6C" w:rsidRPr="00A813CF" w:rsidRDefault="007B2E6C" w:rsidP="000822D8">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low (3)</w:t>
            </w:r>
          </w:p>
        </w:tc>
      </w:tr>
      <w:tr w:rsidR="007B2E6C" w:rsidRPr="00A813CF" w14:paraId="1367A7BE" w14:textId="77777777" w:rsidTr="0043764D">
        <w:trPr>
          <w:trHeight w:val="262"/>
        </w:trPr>
        <w:tc>
          <w:tcPr>
            <w:tcW w:w="372" w:type="pct"/>
            <w:vMerge/>
            <w:tcBorders>
              <w:top w:val="nil"/>
              <w:left w:val="single" w:sz="4" w:space="0" w:color="auto"/>
              <w:bottom w:val="single" w:sz="4" w:space="0" w:color="auto"/>
              <w:right w:val="single" w:sz="4" w:space="0" w:color="auto"/>
            </w:tcBorders>
            <w:vAlign w:val="center"/>
          </w:tcPr>
          <w:p w14:paraId="12D8E33E" w14:textId="77777777" w:rsidR="007B2E6C" w:rsidRPr="00A813CF" w:rsidRDefault="007B2E6C" w:rsidP="000822D8">
            <w:pPr>
              <w:rPr>
                <w:rFonts w:ascii="Arial" w:eastAsia="Times New Roman" w:hAnsi="Arial" w:cs="Arial"/>
                <w:color w:val="000000"/>
                <w:sz w:val="18"/>
                <w:szCs w:val="18"/>
              </w:rPr>
            </w:pPr>
          </w:p>
        </w:tc>
        <w:tc>
          <w:tcPr>
            <w:tcW w:w="655" w:type="pct"/>
            <w:tcBorders>
              <w:top w:val="nil"/>
              <w:left w:val="nil"/>
              <w:bottom w:val="single" w:sz="4" w:space="0" w:color="auto"/>
              <w:right w:val="single" w:sz="4" w:space="0" w:color="auto"/>
            </w:tcBorders>
            <w:shd w:val="clear" w:color="auto" w:fill="auto"/>
            <w:noWrap/>
            <w:vAlign w:val="bottom"/>
          </w:tcPr>
          <w:p w14:paraId="25927F44" w14:textId="77777777" w:rsidR="007B2E6C" w:rsidRPr="00A813CF" w:rsidRDefault="007B2E6C" w:rsidP="000822D8">
            <w:pPr>
              <w:rPr>
                <w:rFonts w:ascii="Arial" w:eastAsia="Times New Roman" w:hAnsi="Arial" w:cs="Arial"/>
                <w:color w:val="000000"/>
                <w:sz w:val="18"/>
                <w:szCs w:val="18"/>
              </w:rPr>
            </w:pPr>
            <w:r w:rsidRPr="00A813CF">
              <w:rPr>
                <w:rFonts w:ascii="Arial" w:eastAsia="Times New Roman" w:hAnsi="Arial" w:cs="Arial"/>
                <w:color w:val="000000"/>
                <w:sz w:val="18"/>
                <w:szCs w:val="18"/>
              </w:rPr>
              <w:t>dugongs</w:t>
            </w:r>
          </w:p>
        </w:tc>
        <w:tc>
          <w:tcPr>
            <w:tcW w:w="260" w:type="pct"/>
            <w:tcBorders>
              <w:top w:val="nil"/>
              <w:left w:val="nil"/>
              <w:bottom w:val="single" w:sz="4" w:space="0" w:color="auto"/>
              <w:right w:val="nil"/>
            </w:tcBorders>
            <w:shd w:val="clear" w:color="auto" w:fill="auto"/>
            <w:noWrap/>
            <w:vAlign w:val="bottom"/>
          </w:tcPr>
          <w:p w14:paraId="002920F5" w14:textId="77777777" w:rsidR="007B2E6C" w:rsidRPr="00A813CF" w:rsidRDefault="007B2E6C" w:rsidP="000822D8">
            <w:pPr>
              <w:jc w:val="right"/>
              <w:rPr>
                <w:rFonts w:ascii="Arial" w:eastAsia="Times New Roman" w:hAnsi="Arial" w:cs="Arial"/>
                <w:color w:val="000000"/>
                <w:sz w:val="18"/>
                <w:szCs w:val="18"/>
              </w:rPr>
            </w:pPr>
            <w:r w:rsidRPr="00A813CF">
              <w:rPr>
                <w:rFonts w:ascii="Arial" w:eastAsia="Times New Roman" w:hAnsi="Arial" w:cs="Arial"/>
                <w:color w:val="000000"/>
                <w:sz w:val="18"/>
                <w:szCs w:val="18"/>
              </w:rPr>
              <w:t>8</w:t>
            </w:r>
          </w:p>
        </w:tc>
        <w:tc>
          <w:tcPr>
            <w:tcW w:w="441" w:type="pct"/>
            <w:tcBorders>
              <w:top w:val="single" w:sz="4" w:space="0" w:color="auto"/>
              <w:left w:val="single" w:sz="8" w:space="0" w:color="auto"/>
              <w:bottom w:val="single" w:sz="4" w:space="0" w:color="auto"/>
              <w:right w:val="single" w:sz="4" w:space="0" w:color="auto"/>
            </w:tcBorders>
            <w:shd w:val="clear" w:color="000000" w:fill="FF0000"/>
            <w:vAlign w:val="bottom"/>
          </w:tcPr>
          <w:p w14:paraId="44E214E5"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Very Poor (5)</w:t>
            </w:r>
          </w:p>
        </w:tc>
        <w:tc>
          <w:tcPr>
            <w:tcW w:w="468" w:type="pct"/>
            <w:tcBorders>
              <w:top w:val="single" w:sz="4" w:space="0" w:color="auto"/>
              <w:left w:val="single" w:sz="4" w:space="0" w:color="auto"/>
              <w:bottom w:val="single" w:sz="4" w:space="0" w:color="auto"/>
              <w:right w:val="single" w:sz="4" w:space="0" w:color="auto"/>
            </w:tcBorders>
            <w:shd w:val="clear" w:color="auto" w:fill="FFFF00"/>
            <w:noWrap/>
            <w:vAlign w:val="bottom"/>
          </w:tcPr>
          <w:p w14:paraId="30487062"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Good (6)</w:t>
            </w:r>
          </w:p>
        </w:tc>
        <w:tc>
          <w:tcPr>
            <w:tcW w:w="420" w:type="pct"/>
            <w:tcBorders>
              <w:top w:val="single" w:sz="4" w:space="0" w:color="auto"/>
              <w:left w:val="single" w:sz="4" w:space="0" w:color="auto"/>
              <w:bottom w:val="single" w:sz="4" w:space="0" w:color="auto"/>
              <w:right w:val="single" w:sz="4" w:space="0" w:color="auto"/>
            </w:tcBorders>
            <w:shd w:val="clear" w:color="auto" w:fill="F79646" w:themeFill="accent6"/>
            <w:noWrap/>
            <w:vAlign w:val="bottom"/>
          </w:tcPr>
          <w:p w14:paraId="660C23A2"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Poor (7)</w:t>
            </w:r>
          </w:p>
        </w:tc>
        <w:tc>
          <w:tcPr>
            <w:tcW w:w="424" w:type="pct"/>
            <w:tcBorders>
              <w:top w:val="nil"/>
              <w:left w:val="nil"/>
              <w:bottom w:val="single" w:sz="4" w:space="0" w:color="auto"/>
              <w:right w:val="single" w:sz="8" w:space="0" w:color="auto"/>
            </w:tcBorders>
            <w:shd w:val="clear" w:color="auto" w:fill="auto"/>
            <w:noWrap/>
            <w:vAlign w:val="bottom"/>
          </w:tcPr>
          <w:p w14:paraId="7ABFFB5A" w14:textId="77777777" w:rsidR="007B2E6C" w:rsidRPr="00A813CF" w:rsidRDefault="007B2E6C" w:rsidP="000822D8">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medium (7)</w:t>
            </w:r>
          </w:p>
        </w:tc>
        <w:tc>
          <w:tcPr>
            <w:tcW w:w="524" w:type="pct"/>
            <w:tcBorders>
              <w:top w:val="single" w:sz="4" w:space="0" w:color="auto"/>
              <w:left w:val="single" w:sz="8" w:space="0" w:color="auto"/>
              <w:bottom w:val="single" w:sz="4" w:space="0" w:color="auto"/>
              <w:right w:val="single" w:sz="4" w:space="0" w:color="auto"/>
            </w:tcBorders>
            <w:shd w:val="clear" w:color="auto" w:fill="auto"/>
            <w:vAlign w:val="bottom"/>
          </w:tcPr>
          <w:p w14:paraId="321AB56A" w14:textId="1015C5C3" w:rsidR="007B2E6C" w:rsidRPr="00A813CF" w:rsidRDefault="00416F34" w:rsidP="000822D8">
            <w:pPr>
              <w:jc w:val="center"/>
              <w:rPr>
                <w:rFonts w:ascii="Arial" w:eastAsia="Times New Roman" w:hAnsi="Arial" w:cs="Arial"/>
                <w:color w:val="FF0000"/>
                <w:sz w:val="18"/>
                <w:szCs w:val="18"/>
              </w:rPr>
            </w:pPr>
            <w:r w:rsidRPr="00A813CF">
              <w:rPr>
                <w:rFonts w:ascii="Arial" w:eastAsia="Times New Roman" w:hAnsi="Arial" w:cs="Arial"/>
                <w:color w:val="FF0000"/>
                <w:sz w:val="18"/>
                <w:szCs w:val="18"/>
              </w:rPr>
              <w:t>deteriorated</w:t>
            </w:r>
            <w:r w:rsidR="007B2E6C" w:rsidRPr="00A813CF">
              <w:rPr>
                <w:rFonts w:ascii="Arial" w:eastAsia="Times New Roman" w:hAnsi="Arial" w:cs="Arial"/>
                <w:color w:val="FF0000"/>
                <w:sz w:val="18"/>
                <w:szCs w:val="18"/>
              </w:rPr>
              <w:t xml:space="preserve"> (5)</w:t>
            </w:r>
          </w:p>
        </w:tc>
        <w:tc>
          <w:tcPr>
            <w:tcW w:w="537" w:type="pct"/>
            <w:tcBorders>
              <w:top w:val="single" w:sz="4" w:space="0" w:color="auto"/>
              <w:left w:val="single" w:sz="4" w:space="0" w:color="auto"/>
              <w:bottom w:val="single" w:sz="4" w:space="0" w:color="auto"/>
              <w:right w:val="single" w:sz="4" w:space="0" w:color="auto"/>
            </w:tcBorders>
            <w:shd w:val="clear" w:color="auto" w:fill="auto"/>
            <w:noWrap/>
            <w:vAlign w:val="bottom"/>
          </w:tcPr>
          <w:p w14:paraId="45AE77F4" w14:textId="2E509658" w:rsidR="007B2E6C" w:rsidRPr="00A813CF" w:rsidRDefault="00416F34" w:rsidP="000822D8">
            <w:pPr>
              <w:jc w:val="center"/>
              <w:rPr>
                <w:rFonts w:ascii="Arial" w:eastAsia="Times New Roman" w:hAnsi="Arial" w:cs="Arial"/>
                <w:color w:val="31869B"/>
                <w:sz w:val="18"/>
                <w:szCs w:val="18"/>
              </w:rPr>
            </w:pPr>
            <w:r w:rsidRPr="00A813CF">
              <w:rPr>
                <w:rFonts w:ascii="Arial" w:eastAsia="Times New Roman" w:hAnsi="Arial" w:cs="Arial"/>
                <w:color w:val="00B050"/>
                <w:sz w:val="18"/>
                <w:szCs w:val="18"/>
              </w:rPr>
              <w:t>improved</w:t>
            </w:r>
            <w:r w:rsidR="007B2E6C" w:rsidRPr="00A813CF">
              <w:rPr>
                <w:rFonts w:ascii="Arial" w:eastAsia="Times New Roman" w:hAnsi="Arial" w:cs="Arial"/>
                <w:color w:val="00B050"/>
                <w:sz w:val="18"/>
                <w:szCs w:val="18"/>
              </w:rPr>
              <w:t xml:space="preserve"> (5)</w:t>
            </w:r>
          </w:p>
        </w:tc>
        <w:tc>
          <w:tcPr>
            <w:tcW w:w="506" w:type="pct"/>
            <w:tcBorders>
              <w:top w:val="single" w:sz="4" w:space="0" w:color="auto"/>
              <w:left w:val="single" w:sz="4" w:space="0" w:color="auto"/>
              <w:bottom w:val="single" w:sz="4" w:space="0" w:color="auto"/>
              <w:right w:val="single" w:sz="4" w:space="0" w:color="auto"/>
            </w:tcBorders>
            <w:shd w:val="clear" w:color="auto" w:fill="auto"/>
            <w:noWrap/>
            <w:vAlign w:val="bottom"/>
          </w:tcPr>
          <w:p w14:paraId="513C9A51" w14:textId="64A472E7" w:rsidR="007B2E6C" w:rsidRPr="00A813CF" w:rsidRDefault="007B2E6C" w:rsidP="000822D8">
            <w:pPr>
              <w:jc w:val="center"/>
              <w:rPr>
                <w:rFonts w:ascii="Arial" w:eastAsia="Times New Roman" w:hAnsi="Arial" w:cs="Arial"/>
                <w:color w:val="FF0000"/>
                <w:sz w:val="18"/>
                <w:szCs w:val="18"/>
              </w:rPr>
            </w:pPr>
            <w:r w:rsidRPr="00A813CF">
              <w:rPr>
                <w:rFonts w:ascii="Arial" w:eastAsia="Times New Roman" w:hAnsi="Arial" w:cs="Arial"/>
                <w:color w:val="E26B0A"/>
                <w:sz w:val="18"/>
                <w:szCs w:val="18"/>
              </w:rPr>
              <w:t>Stable (3)</w:t>
            </w:r>
            <w:r w:rsidRPr="00A813CF">
              <w:rPr>
                <w:rFonts w:ascii="Arial" w:eastAsia="Times New Roman" w:hAnsi="Arial" w:cs="Arial"/>
                <w:color w:val="E26B0A"/>
                <w:sz w:val="18"/>
                <w:szCs w:val="18"/>
              </w:rPr>
              <w:br/>
            </w:r>
            <w:r w:rsidR="00416F34" w:rsidRPr="00A813CF">
              <w:rPr>
                <w:rFonts w:ascii="Arial" w:eastAsia="Times New Roman" w:hAnsi="Arial" w:cs="Arial"/>
                <w:color w:val="E26B0A"/>
                <w:sz w:val="18"/>
                <w:szCs w:val="18"/>
              </w:rPr>
              <w:t>improved</w:t>
            </w:r>
            <w:r w:rsidRPr="00A813CF">
              <w:rPr>
                <w:rFonts w:ascii="Arial" w:eastAsia="Times New Roman" w:hAnsi="Arial" w:cs="Arial"/>
                <w:color w:val="E26B0A"/>
                <w:sz w:val="18"/>
                <w:szCs w:val="18"/>
              </w:rPr>
              <w:t xml:space="preserve"> (3)</w:t>
            </w:r>
          </w:p>
        </w:tc>
        <w:tc>
          <w:tcPr>
            <w:tcW w:w="393" w:type="pct"/>
            <w:tcBorders>
              <w:top w:val="nil"/>
              <w:left w:val="nil"/>
              <w:bottom w:val="single" w:sz="4" w:space="0" w:color="auto"/>
              <w:right w:val="single" w:sz="8" w:space="0" w:color="auto"/>
            </w:tcBorders>
            <w:shd w:val="clear" w:color="auto" w:fill="auto"/>
            <w:noWrap/>
            <w:vAlign w:val="bottom"/>
          </w:tcPr>
          <w:p w14:paraId="1CF8E4A1" w14:textId="77777777" w:rsidR="007B2E6C" w:rsidRPr="00A813CF" w:rsidRDefault="007B2E6C" w:rsidP="000822D8">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medium (7)</w:t>
            </w:r>
          </w:p>
        </w:tc>
      </w:tr>
      <w:tr w:rsidR="007B2E6C" w:rsidRPr="00A813CF" w14:paraId="0B7804E6" w14:textId="77777777" w:rsidTr="0043764D">
        <w:trPr>
          <w:trHeight w:val="300"/>
        </w:trPr>
        <w:tc>
          <w:tcPr>
            <w:tcW w:w="372" w:type="pct"/>
            <w:vMerge w:val="restart"/>
            <w:tcBorders>
              <w:top w:val="nil"/>
              <w:left w:val="single" w:sz="4" w:space="0" w:color="auto"/>
              <w:bottom w:val="single" w:sz="4" w:space="0" w:color="auto"/>
              <w:right w:val="single" w:sz="4" w:space="0" w:color="auto"/>
            </w:tcBorders>
            <w:shd w:val="clear" w:color="auto" w:fill="auto"/>
            <w:noWrap/>
            <w:vAlign w:val="center"/>
            <w:hideMark/>
          </w:tcPr>
          <w:p w14:paraId="0A9AE0CB" w14:textId="77777777" w:rsidR="007B2E6C" w:rsidRPr="00A813CF" w:rsidRDefault="007B2E6C" w:rsidP="000822D8">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Physical processes</w:t>
            </w:r>
          </w:p>
        </w:tc>
        <w:tc>
          <w:tcPr>
            <w:tcW w:w="655" w:type="pct"/>
            <w:tcBorders>
              <w:top w:val="nil"/>
              <w:left w:val="nil"/>
              <w:bottom w:val="single" w:sz="4" w:space="0" w:color="auto"/>
              <w:right w:val="single" w:sz="4" w:space="0" w:color="auto"/>
            </w:tcBorders>
            <w:shd w:val="clear" w:color="auto" w:fill="auto"/>
            <w:noWrap/>
            <w:vAlign w:val="bottom"/>
          </w:tcPr>
          <w:p w14:paraId="72AE8B22" w14:textId="77777777" w:rsidR="007B2E6C" w:rsidRPr="00A813CF" w:rsidRDefault="007B2E6C" w:rsidP="000822D8">
            <w:pPr>
              <w:rPr>
                <w:rFonts w:ascii="Arial" w:eastAsia="Times New Roman" w:hAnsi="Arial" w:cs="Arial"/>
                <w:color w:val="000000"/>
                <w:sz w:val="18"/>
                <w:szCs w:val="18"/>
              </w:rPr>
            </w:pPr>
            <w:r w:rsidRPr="00A813CF">
              <w:rPr>
                <w:rFonts w:ascii="Arial" w:eastAsia="Times New Roman" w:hAnsi="Arial" w:cs="Arial"/>
                <w:color w:val="000000"/>
                <w:sz w:val="18"/>
                <w:szCs w:val="18"/>
              </w:rPr>
              <w:t>currents</w:t>
            </w:r>
          </w:p>
        </w:tc>
        <w:tc>
          <w:tcPr>
            <w:tcW w:w="260" w:type="pct"/>
            <w:tcBorders>
              <w:top w:val="nil"/>
              <w:left w:val="nil"/>
              <w:bottom w:val="single" w:sz="4" w:space="0" w:color="auto"/>
              <w:right w:val="nil"/>
            </w:tcBorders>
            <w:shd w:val="clear" w:color="auto" w:fill="auto"/>
            <w:noWrap/>
            <w:vAlign w:val="bottom"/>
          </w:tcPr>
          <w:p w14:paraId="2D1C8AD1" w14:textId="77777777" w:rsidR="007B2E6C" w:rsidRPr="00A813CF" w:rsidRDefault="007B2E6C" w:rsidP="000822D8">
            <w:pPr>
              <w:jc w:val="right"/>
              <w:rPr>
                <w:rFonts w:ascii="Arial" w:eastAsia="Times New Roman" w:hAnsi="Arial" w:cs="Arial"/>
                <w:color w:val="000000"/>
                <w:sz w:val="18"/>
                <w:szCs w:val="18"/>
              </w:rPr>
            </w:pPr>
            <w:r w:rsidRPr="00A813CF">
              <w:rPr>
                <w:rFonts w:ascii="Arial" w:eastAsia="Times New Roman" w:hAnsi="Arial" w:cs="Arial"/>
                <w:color w:val="000000"/>
                <w:sz w:val="18"/>
                <w:szCs w:val="18"/>
              </w:rPr>
              <w:t>5</w:t>
            </w:r>
          </w:p>
        </w:tc>
        <w:tc>
          <w:tcPr>
            <w:tcW w:w="441" w:type="pct"/>
            <w:tcBorders>
              <w:top w:val="single" w:sz="4" w:space="0" w:color="auto"/>
              <w:left w:val="single" w:sz="8" w:space="0" w:color="auto"/>
              <w:bottom w:val="single" w:sz="4" w:space="0" w:color="auto"/>
              <w:right w:val="single" w:sz="4" w:space="0" w:color="auto"/>
            </w:tcBorders>
            <w:shd w:val="clear" w:color="auto" w:fill="FFFF00"/>
            <w:noWrap/>
            <w:vAlign w:val="bottom"/>
          </w:tcPr>
          <w:p w14:paraId="3B064A52"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Good (3)</w:t>
            </w:r>
          </w:p>
        </w:tc>
        <w:tc>
          <w:tcPr>
            <w:tcW w:w="468" w:type="pct"/>
            <w:tcBorders>
              <w:top w:val="single" w:sz="4" w:space="0" w:color="auto"/>
              <w:left w:val="single" w:sz="4" w:space="0" w:color="auto"/>
              <w:bottom w:val="single" w:sz="4" w:space="0" w:color="auto"/>
              <w:right w:val="single" w:sz="4" w:space="0" w:color="auto"/>
            </w:tcBorders>
            <w:shd w:val="clear" w:color="000000" w:fill="00FF00"/>
            <w:noWrap/>
            <w:vAlign w:val="bottom"/>
          </w:tcPr>
          <w:p w14:paraId="7B5DEFD2"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Very Good (4)</w:t>
            </w:r>
          </w:p>
        </w:tc>
        <w:tc>
          <w:tcPr>
            <w:tcW w:w="420" w:type="pct"/>
            <w:tcBorders>
              <w:top w:val="single" w:sz="4" w:space="0" w:color="auto"/>
              <w:left w:val="single" w:sz="4" w:space="0" w:color="auto"/>
              <w:bottom w:val="single" w:sz="4" w:space="0" w:color="auto"/>
              <w:right w:val="single" w:sz="4" w:space="0" w:color="auto"/>
            </w:tcBorders>
            <w:shd w:val="clear" w:color="auto" w:fill="00FF00"/>
            <w:noWrap/>
            <w:vAlign w:val="bottom"/>
          </w:tcPr>
          <w:p w14:paraId="5DC648CB"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shd w:val="clear" w:color="auto" w:fill="00FF00"/>
              </w:rPr>
              <w:t>Very</w:t>
            </w:r>
            <w:r w:rsidRPr="00A813CF">
              <w:rPr>
                <w:rFonts w:ascii="Arial" w:eastAsia="Times New Roman" w:hAnsi="Arial" w:cs="Arial"/>
                <w:sz w:val="18"/>
                <w:szCs w:val="18"/>
              </w:rPr>
              <w:t xml:space="preserve"> Good (4)</w:t>
            </w:r>
          </w:p>
        </w:tc>
        <w:tc>
          <w:tcPr>
            <w:tcW w:w="424" w:type="pct"/>
            <w:tcBorders>
              <w:top w:val="nil"/>
              <w:left w:val="nil"/>
              <w:bottom w:val="single" w:sz="4" w:space="0" w:color="auto"/>
              <w:right w:val="single" w:sz="8" w:space="0" w:color="auto"/>
            </w:tcBorders>
            <w:shd w:val="clear" w:color="auto" w:fill="auto"/>
            <w:noWrap/>
            <w:vAlign w:val="bottom"/>
          </w:tcPr>
          <w:p w14:paraId="1AE3772E" w14:textId="77777777" w:rsidR="007B2E6C" w:rsidRPr="00A813CF" w:rsidRDefault="007B2E6C" w:rsidP="000822D8">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medium (3)</w:t>
            </w:r>
          </w:p>
        </w:tc>
        <w:tc>
          <w:tcPr>
            <w:tcW w:w="524" w:type="pct"/>
            <w:tcBorders>
              <w:top w:val="single" w:sz="4" w:space="0" w:color="auto"/>
              <w:left w:val="single" w:sz="8" w:space="0" w:color="auto"/>
              <w:bottom w:val="single" w:sz="4" w:space="0" w:color="auto"/>
              <w:right w:val="single" w:sz="4" w:space="0" w:color="auto"/>
            </w:tcBorders>
            <w:shd w:val="clear" w:color="auto" w:fill="auto"/>
            <w:noWrap/>
            <w:vAlign w:val="bottom"/>
          </w:tcPr>
          <w:p w14:paraId="235FD49D" w14:textId="77777777" w:rsidR="007B2E6C" w:rsidRPr="00A813CF" w:rsidRDefault="007B2E6C" w:rsidP="000822D8">
            <w:pPr>
              <w:jc w:val="center"/>
              <w:rPr>
                <w:rFonts w:ascii="Arial" w:eastAsia="Times New Roman" w:hAnsi="Arial" w:cs="Arial"/>
                <w:color w:val="FF0000"/>
                <w:sz w:val="18"/>
                <w:szCs w:val="18"/>
              </w:rPr>
            </w:pPr>
            <w:r w:rsidRPr="00A813CF">
              <w:rPr>
                <w:rFonts w:ascii="Arial" w:eastAsia="Times New Roman" w:hAnsi="Arial" w:cs="Arial"/>
                <w:color w:val="31869B"/>
                <w:sz w:val="18"/>
                <w:szCs w:val="18"/>
              </w:rPr>
              <w:t>no clear trend (4)</w:t>
            </w:r>
          </w:p>
        </w:tc>
        <w:tc>
          <w:tcPr>
            <w:tcW w:w="537" w:type="pct"/>
            <w:tcBorders>
              <w:top w:val="single" w:sz="4" w:space="0" w:color="auto"/>
              <w:left w:val="single" w:sz="4" w:space="0" w:color="auto"/>
              <w:bottom w:val="single" w:sz="4" w:space="0" w:color="auto"/>
              <w:right w:val="single" w:sz="4" w:space="0" w:color="auto"/>
            </w:tcBorders>
            <w:shd w:val="clear" w:color="auto" w:fill="auto"/>
            <w:noWrap/>
            <w:vAlign w:val="bottom"/>
          </w:tcPr>
          <w:p w14:paraId="2E6C47A7" w14:textId="77777777" w:rsidR="007B2E6C" w:rsidRPr="00A813CF" w:rsidRDefault="007B2E6C" w:rsidP="000822D8">
            <w:pPr>
              <w:jc w:val="center"/>
              <w:rPr>
                <w:rFonts w:ascii="Arial" w:eastAsia="Times New Roman" w:hAnsi="Arial" w:cs="Arial"/>
                <w:color w:val="FF0000"/>
                <w:sz w:val="18"/>
                <w:szCs w:val="18"/>
              </w:rPr>
            </w:pPr>
            <w:r w:rsidRPr="00A813CF">
              <w:rPr>
                <w:rFonts w:ascii="Arial" w:eastAsia="Times New Roman" w:hAnsi="Arial" w:cs="Arial"/>
                <w:color w:val="31869B"/>
                <w:sz w:val="18"/>
                <w:szCs w:val="18"/>
              </w:rPr>
              <w:t>no clear trend (3)</w:t>
            </w:r>
          </w:p>
        </w:tc>
        <w:tc>
          <w:tcPr>
            <w:tcW w:w="506" w:type="pct"/>
            <w:tcBorders>
              <w:top w:val="single" w:sz="4" w:space="0" w:color="auto"/>
              <w:left w:val="single" w:sz="4" w:space="0" w:color="auto"/>
              <w:bottom w:val="single" w:sz="4" w:space="0" w:color="auto"/>
              <w:right w:val="single" w:sz="4" w:space="0" w:color="auto"/>
            </w:tcBorders>
            <w:shd w:val="clear" w:color="auto" w:fill="auto"/>
            <w:noWrap/>
            <w:vAlign w:val="bottom"/>
          </w:tcPr>
          <w:p w14:paraId="0B05A97D" w14:textId="77777777" w:rsidR="007B2E6C" w:rsidRPr="00A813CF" w:rsidRDefault="007B2E6C" w:rsidP="000822D8">
            <w:pPr>
              <w:jc w:val="center"/>
              <w:rPr>
                <w:rFonts w:ascii="Arial" w:eastAsia="Times New Roman" w:hAnsi="Arial" w:cs="Arial"/>
                <w:color w:val="FF0000"/>
                <w:sz w:val="18"/>
                <w:szCs w:val="18"/>
              </w:rPr>
            </w:pPr>
            <w:r w:rsidRPr="00A813CF">
              <w:rPr>
                <w:rFonts w:ascii="Arial" w:eastAsia="Times New Roman" w:hAnsi="Arial" w:cs="Arial"/>
                <w:color w:val="31869B"/>
                <w:sz w:val="18"/>
                <w:szCs w:val="18"/>
              </w:rPr>
              <w:t>no clear trend (3)</w:t>
            </w:r>
          </w:p>
        </w:tc>
        <w:tc>
          <w:tcPr>
            <w:tcW w:w="393" w:type="pct"/>
            <w:tcBorders>
              <w:top w:val="nil"/>
              <w:left w:val="nil"/>
              <w:bottom w:val="single" w:sz="4" w:space="0" w:color="auto"/>
              <w:right w:val="single" w:sz="8" w:space="0" w:color="auto"/>
            </w:tcBorders>
            <w:shd w:val="clear" w:color="auto" w:fill="auto"/>
            <w:noWrap/>
            <w:vAlign w:val="bottom"/>
          </w:tcPr>
          <w:p w14:paraId="7343CF63" w14:textId="77777777" w:rsidR="007B2E6C" w:rsidRPr="00A813CF" w:rsidRDefault="007B2E6C" w:rsidP="000822D8">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Low (2)</w:t>
            </w:r>
            <w:r w:rsidRPr="00A813CF">
              <w:rPr>
                <w:rFonts w:ascii="Arial" w:eastAsia="Times New Roman" w:hAnsi="Arial" w:cs="Arial"/>
                <w:color w:val="000000"/>
                <w:sz w:val="18"/>
                <w:szCs w:val="18"/>
              </w:rPr>
              <w:br/>
              <w:t>medium (2)</w:t>
            </w:r>
          </w:p>
        </w:tc>
      </w:tr>
      <w:tr w:rsidR="007B2E6C" w:rsidRPr="00A813CF" w14:paraId="33CF109B" w14:textId="77777777" w:rsidTr="0043764D">
        <w:trPr>
          <w:trHeight w:val="300"/>
        </w:trPr>
        <w:tc>
          <w:tcPr>
            <w:tcW w:w="372" w:type="pct"/>
            <w:vMerge/>
            <w:tcBorders>
              <w:top w:val="nil"/>
              <w:left w:val="single" w:sz="4" w:space="0" w:color="auto"/>
              <w:bottom w:val="single" w:sz="4" w:space="0" w:color="auto"/>
              <w:right w:val="single" w:sz="4" w:space="0" w:color="auto"/>
            </w:tcBorders>
            <w:shd w:val="clear" w:color="auto" w:fill="auto"/>
            <w:noWrap/>
            <w:vAlign w:val="bottom"/>
          </w:tcPr>
          <w:p w14:paraId="1660AFD1" w14:textId="77777777" w:rsidR="007B2E6C" w:rsidRPr="00A813CF" w:rsidRDefault="007B2E6C" w:rsidP="000822D8">
            <w:pPr>
              <w:jc w:val="center"/>
              <w:rPr>
                <w:rFonts w:ascii="Arial" w:eastAsia="Times New Roman" w:hAnsi="Arial" w:cs="Arial"/>
                <w:color w:val="000000"/>
                <w:sz w:val="18"/>
                <w:szCs w:val="18"/>
              </w:rPr>
            </w:pPr>
          </w:p>
        </w:tc>
        <w:tc>
          <w:tcPr>
            <w:tcW w:w="655" w:type="pct"/>
            <w:tcBorders>
              <w:top w:val="nil"/>
              <w:left w:val="nil"/>
              <w:bottom w:val="single" w:sz="4" w:space="0" w:color="auto"/>
              <w:right w:val="single" w:sz="4" w:space="0" w:color="auto"/>
            </w:tcBorders>
            <w:shd w:val="clear" w:color="auto" w:fill="auto"/>
            <w:noWrap/>
            <w:vAlign w:val="bottom"/>
          </w:tcPr>
          <w:p w14:paraId="1645AA9D" w14:textId="77777777" w:rsidR="007B2E6C" w:rsidRPr="00A813CF" w:rsidRDefault="007B2E6C" w:rsidP="000822D8">
            <w:pPr>
              <w:rPr>
                <w:rFonts w:ascii="Arial" w:eastAsia="Times New Roman" w:hAnsi="Arial" w:cs="Arial"/>
                <w:color w:val="000000"/>
                <w:sz w:val="18"/>
                <w:szCs w:val="18"/>
              </w:rPr>
            </w:pPr>
            <w:r w:rsidRPr="00A813CF">
              <w:rPr>
                <w:rFonts w:ascii="Arial" w:eastAsia="Times New Roman" w:hAnsi="Arial" w:cs="Arial"/>
                <w:color w:val="000000"/>
                <w:sz w:val="18"/>
                <w:szCs w:val="18"/>
              </w:rPr>
              <w:t>cyclones and wind</w:t>
            </w:r>
          </w:p>
        </w:tc>
        <w:tc>
          <w:tcPr>
            <w:tcW w:w="260" w:type="pct"/>
            <w:tcBorders>
              <w:top w:val="nil"/>
              <w:left w:val="nil"/>
              <w:bottom w:val="single" w:sz="4" w:space="0" w:color="auto"/>
              <w:right w:val="nil"/>
            </w:tcBorders>
            <w:shd w:val="clear" w:color="auto" w:fill="auto"/>
            <w:noWrap/>
            <w:vAlign w:val="bottom"/>
          </w:tcPr>
          <w:p w14:paraId="09AEF9AB" w14:textId="4CCBEBFB" w:rsidR="007B2E6C" w:rsidRPr="00A813CF" w:rsidRDefault="003B19C3" w:rsidP="000822D8">
            <w:pPr>
              <w:jc w:val="right"/>
              <w:rPr>
                <w:rFonts w:ascii="Arial" w:eastAsia="Times New Roman" w:hAnsi="Arial" w:cs="Arial"/>
                <w:color w:val="000000"/>
                <w:sz w:val="18"/>
                <w:szCs w:val="18"/>
              </w:rPr>
            </w:pPr>
            <w:r w:rsidRPr="00A813CF">
              <w:rPr>
                <w:rFonts w:ascii="Arial" w:eastAsia="Times New Roman" w:hAnsi="Arial" w:cs="Arial"/>
                <w:color w:val="000000"/>
                <w:sz w:val="18"/>
                <w:szCs w:val="18"/>
              </w:rPr>
              <w:t>7</w:t>
            </w:r>
          </w:p>
        </w:tc>
        <w:tc>
          <w:tcPr>
            <w:tcW w:w="441" w:type="pct"/>
            <w:tcBorders>
              <w:top w:val="single" w:sz="4" w:space="0" w:color="auto"/>
              <w:left w:val="single" w:sz="8" w:space="0" w:color="auto"/>
              <w:bottom w:val="single" w:sz="4" w:space="0" w:color="auto"/>
              <w:right w:val="single" w:sz="4" w:space="0" w:color="auto"/>
            </w:tcBorders>
            <w:shd w:val="clear" w:color="auto" w:fill="F79646" w:themeFill="accent6"/>
            <w:noWrap/>
            <w:vAlign w:val="bottom"/>
          </w:tcPr>
          <w:p w14:paraId="18ACC42E" w14:textId="4628E9BB"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Poor (</w:t>
            </w:r>
            <w:r w:rsidR="00C017A6" w:rsidRPr="00A813CF">
              <w:rPr>
                <w:rFonts w:ascii="Arial" w:eastAsia="Times New Roman" w:hAnsi="Arial" w:cs="Arial"/>
                <w:sz w:val="18"/>
                <w:szCs w:val="18"/>
              </w:rPr>
              <w:t>5</w:t>
            </w:r>
            <w:r w:rsidRPr="00A813CF">
              <w:rPr>
                <w:rFonts w:ascii="Arial" w:eastAsia="Times New Roman" w:hAnsi="Arial" w:cs="Arial"/>
                <w:sz w:val="18"/>
                <w:szCs w:val="18"/>
              </w:rPr>
              <w:t>)</w:t>
            </w:r>
          </w:p>
        </w:tc>
        <w:tc>
          <w:tcPr>
            <w:tcW w:w="468" w:type="pct"/>
            <w:tcBorders>
              <w:top w:val="single" w:sz="4" w:space="0" w:color="auto"/>
              <w:left w:val="single" w:sz="4" w:space="0" w:color="auto"/>
              <w:bottom w:val="single" w:sz="4" w:space="0" w:color="auto"/>
              <w:right w:val="single" w:sz="4" w:space="0" w:color="auto"/>
            </w:tcBorders>
            <w:shd w:val="clear" w:color="auto" w:fill="00FF00"/>
            <w:noWrap/>
            <w:vAlign w:val="bottom"/>
          </w:tcPr>
          <w:p w14:paraId="36EECEE3" w14:textId="2A9B73D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Very Good (</w:t>
            </w:r>
            <w:r w:rsidR="00C017A6" w:rsidRPr="00A813CF">
              <w:rPr>
                <w:rFonts w:ascii="Arial" w:eastAsia="Times New Roman" w:hAnsi="Arial" w:cs="Arial"/>
                <w:sz w:val="18"/>
                <w:szCs w:val="18"/>
              </w:rPr>
              <w:t>4</w:t>
            </w:r>
            <w:r w:rsidRPr="00A813CF">
              <w:rPr>
                <w:rFonts w:ascii="Arial" w:eastAsia="Times New Roman" w:hAnsi="Arial" w:cs="Arial"/>
                <w:sz w:val="18"/>
                <w:szCs w:val="18"/>
              </w:rPr>
              <w:t>)</w:t>
            </w:r>
          </w:p>
        </w:tc>
        <w:tc>
          <w:tcPr>
            <w:tcW w:w="420" w:type="pct"/>
            <w:tcBorders>
              <w:top w:val="single" w:sz="4" w:space="0" w:color="auto"/>
              <w:left w:val="single" w:sz="4" w:space="0" w:color="auto"/>
              <w:bottom w:val="single" w:sz="4" w:space="0" w:color="auto"/>
              <w:right w:val="single" w:sz="4" w:space="0" w:color="auto"/>
            </w:tcBorders>
            <w:shd w:val="clear" w:color="auto" w:fill="F79646" w:themeFill="accent6"/>
            <w:noWrap/>
            <w:vAlign w:val="bottom"/>
          </w:tcPr>
          <w:p w14:paraId="02839A75"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Poor (4)</w:t>
            </w:r>
          </w:p>
        </w:tc>
        <w:tc>
          <w:tcPr>
            <w:tcW w:w="424" w:type="pct"/>
            <w:tcBorders>
              <w:top w:val="nil"/>
              <w:left w:val="nil"/>
              <w:bottom w:val="single" w:sz="4" w:space="0" w:color="auto"/>
              <w:right w:val="single" w:sz="8" w:space="0" w:color="auto"/>
            </w:tcBorders>
            <w:shd w:val="clear" w:color="auto" w:fill="auto"/>
            <w:noWrap/>
            <w:vAlign w:val="bottom"/>
          </w:tcPr>
          <w:p w14:paraId="0DC932A1" w14:textId="77777777" w:rsidR="007B2E6C" w:rsidRPr="00A813CF" w:rsidRDefault="007B2E6C" w:rsidP="000822D8">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medium (5)</w:t>
            </w:r>
          </w:p>
        </w:tc>
        <w:tc>
          <w:tcPr>
            <w:tcW w:w="524" w:type="pct"/>
            <w:tcBorders>
              <w:top w:val="single" w:sz="4" w:space="0" w:color="auto"/>
              <w:left w:val="single" w:sz="8" w:space="0" w:color="auto"/>
              <w:bottom w:val="single" w:sz="4" w:space="0" w:color="auto"/>
              <w:right w:val="single" w:sz="4" w:space="0" w:color="auto"/>
            </w:tcBorders>
            <w:shd w:val="clear" w:color="auto" w:fill="auto"/>
            <w:noWrap/>
            <w:vAlign w:val="bottom"/>
          </w:tcPr>
          <w:p w14:paraId="7AA7FFD6" w14:textId="13D8E5F5" w:rsidR="007B2E6C" w:rsidRPr="00A813CF" w:rsidRDefault="00416F34" w:rsidP="000822D8">
            <w:pPr>
              <w:jc w:val="center"/>
              <w:rPr>
                <w:rFonts w:ascii="Arial" w:eastAsia="Times New Roman" w:hAnsi="Arial" w:cs="Arial"/>
                <w:color w:val="31869B"/>
                <w:sz w:val="18"/>
                <w:szCs w:val="18"/>
              </w:rPr>
            </w:pPr>
            <w:r w:rsidRPr="00A813CF">
              <w:rPr>
                <w:rFonts w:ascii="Arial" w:eastAsia="Times New Roman" w:hAnsi="Arial" w:cs="Arial"/>
                <w:color w:val="FF0000"/>
                <w:sz w:val="18"/>
                <w:szCs w:val="18"/>
              </w:rPr>
              <w:t>deteriorated</w:t>
            </w:r>
            <w:r w:rsidR="007B2E6C" w:rsidRPr="00A813CF">
              <w:rPr>
                <w:rFonts w:ascii="Arial" w:eastAsia="Times New Roman" w:hAnsi="Arial" w:cs="Arial"/>
                <w:color w:val="FF0000"/>
                <w:sz w:val="18"/>
                <w:szCs w:val="18"/>
              </w:rPr>
              <w:t xml:space="preserve"> (4)</w:t>
            </w:r>
          </w:p>
        </w:tc>
        <w:tc>
          <w:tcPr>
            <w:tcW w:w="537" w:type="pct"/>
            <w:tcBorders>
              <w:top w:val="single" w:sz="4" w:space="0" w:color="auto"/>
              <w:left w:val="single" w:sz="4" w:space="0" w:color="auto"/>
              <w:bottom w:val="single" w:sz="4" w:space="0" w:color="auto"/>
              <w:right w:val="single" w:sz="4" w:space="0" w:color="auto"/>
            </w:tcBorders>
            <w:shd w:val="clear" w:color="auto" w:fill="auto"/>
            <w:noWrap/>
            <w:vAlign w:val="bottom"/>
          </w:tcPr>
          <w:p w14:paraId="1A0EB22D" w14:textId="77777777" w:rsidR="007B2E6C" w:rsidRPr="00A813CF" w:rsidRDefault="007B2E6C" w:rsidP="000822D8">
            <w:pPr>
              <w:jc w:val="center"/>
              <w:rPr>
                <w:rFonts w:ascii="Arial" w:eastAsia="Times New Roman" w:hAnsi="Arial" w:cs="Arial"/>
                <w:color w:val="31869B"/>
                <w:sz w:val="18"/>
                <w:szCs w:val="18"/>
              </w:rPr>
            </w:pPr>
            <w:r w:rsidRPr="00A813CF">
              <w:rPr>
                <w:rFonts w:ascii="Arial" w:eastAsia="Times New Roman" w:hAnsi="Arial" w:cs="Arial"/>
                <w:color w:val="31869B"/>
                <w:sz w:val="18"/>
                <w:szCs w:val="18"/>
              </w:rPr>
              <w:t>no clear trend (3)</w:t>
            </w:r>
          </w:p>
        </w:tc>
        <w:tc>
          <w:tcPr>
            <w:tcW w:w="506" w:type="pct"/>
            <w:tcBorders>
              <w:top w:val="single" w:sz="4" w:space="0" w:color="auto"/>
              <w:left w:val="single" w:sz="4" w:space="0" w:color="auto"/>
              <w:bottom w:val="single" w:sz="4" w:space="0" w:color="auto"/>
              <w:right w:val="single" w:sz="4" w:space="0" w:color="auto"/>
            </w:tcBorders>
            <w:shd w:val="clear" w:color="auto" w:fill="auto"/>
            <w:noWrap/>
            <w:vAlign w:val="bottom"/>
          </w:tcPr>
          <w:p w14:paraId="40D61E85" w14:textId="02FA99E9" w:rsidR="007B2E6C" w:rsidRPr="00A813CF" w:rsidRDefault="007B2E6C" w:rsidP="000822D8">
            <w:pPr>
              <w:jc w:val="center"/>
              <w:rPr>
                <w:rFonts w:ascii="Arial" w:eastAsia="Times New Roman" w:hAnsi="Arial" w:cs="Arial"/>
                <w:color w:val="31869B"/>
                <w:sz w:val="18"/>
                <w:szCs w:val="18"/>
              </w:rPr>
            </w:pPr>
            <w:r w:rsidRPr="00A813CF">
              <w:rPr>
                <w:rFonts w:ascii="Arial" w:eastAsia="Times New Roman" w:hAnsi="Arial" w:cs="Arial"/>
                <w:color w:val="31869B"/>
                <w:sz w:val="18"/>
                <w:szCs w:val="18"/>
              </w:rPr>
              <w:t>no clear trend (3)</w:t>
            </w:r>
            <w:r w:rsidRPr="00A813CF">
              <w:rPr>
                <w:rFonts w:ascii="Arial" w:eastAsia="Times New Roman" w:hAnsi="Arial" w:cs="Arial"/>
                <w:color w:val="31869B"/>
                <w:sz w:val="18"/>
                <w:szCs w:val="18"/>
              </w:rPr>
              <w:br/>
            </w:r>
            <w:r w:rsidR="00416F34" w:rsidRPr="00A813CF">
              <w:rPr>
                <w:rFonts w:ascii="Arial" w:eastAsia="Times New Roman" w:hAnsi="Arial" w:cs="Arial"/>
                <w:color w:val="31869B"/>
                <w:sz w:val="18"/>
                <w:szCs w:val="18"/>
              </w:rPr>
              <w:t>deteriorated</w:t>
            </w:r>
            <w:r w:rsidRPr="00A813CF">
              <w:rPr>
                <w:rFonts w:ascii="Arial" w:eastAsia="Times New Roman" w:hAnsi="Arial" w:cs="Arial"/>
                <w:color w:val="31869B"/>
                <w:sz w:val="18"/>
                <w:szCs w:val="18"/>
              </w:rPr>
              <w:t xml:space="preserve"> (3)</w:t>
            </w:r>
          </w:p>
        </w:tc>
        <w:tc>
          <w:tcPr>
            <w:tcW w:w="393" w:type="pct"/>
            <w:tcBorders>
              <w:top w:val="nil"/>
              <w:left w:val="nil"/>
              <w:bottom w:val="single" w:sz="4" w:space="0" w:color="auto"/>
              <w:right w:val="single" w:sz="8" w:space="0" w:color="auto"/>
            </w:tcBorders>
            <w:shd w:val="clear" w:color="auto" w:fill="auto"/>
            <w:noWrap/>
            <w:vAlign w:val="bottom"/>
          </w:tcPr>
          <w:p w14:paraId="715DBAAA" w14:textId="77777777" w:rsidR="007B2E6C" w:rsidRPr="00A813CF" w:rsidRDefault="007B2E6C" w:rsidP="000822D8">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Low (3)</w:t>
            </w:r>
            <w:r w:rsidRPr="00A813CF">
              <w:rPr>
                <w:rFonts w:ascii="Arial" w:eastAsia="Times New Roman" w:hAnsi="Arial" w:cs="Arial"/>
                <w:color w:val="000000"/>
                <w:sz w:val="18"/>
                <w:szCs w:val="18"/>
              </w:rPr>
              <w:br/>
              <w:t>medium (3)</w:t>
            </w:r>
          </w:p>
        </w:tc>
      </w:tr>
      <w:tr w:rsidR="007B2E6C" w:rsidRPr="00A813CF" w14:paraId="73610117" w14:textId="77777777" w:rsidTr="0043764D">
        <w:trPr>
          <w:trHeight w:val="300"/>
        </w:trPr>
        <w:tc>
          <w:tcPr>
            <w:tcW w:w="372" w:type="pct"/>
            <w:vMerge/>
            <w:tcBorders>
              <w:top w:val="nil"/>
              <w:left w:val="single" w:sz="4" w:space="0" w:color="auto"/>
              <w:bottom w:val="single" w:sz="4" w:space="0" w:color="auto"/>
              <w:right w:val="single" w:sz="4" w:space="0" w:color="auto"/>
            </w:tcBorders>
            <w:shd w:val="clear" w:color="auto" w:fill="auto"/>
            <w:noWrap/>
            <w:vAlign w:val="bottom"/>
          </w:tcPr>
          <w:p w14:paraId="29BCE619" w14:textId="77777777" w:rsidR="007B2E6C" w:rsidRPr="00A813CF" w:rsidRDefault="007B2E6C" w:rsidP="000822D8">
            <w:pPr>
              <w:jc w:val="center"/>
              <w:rPr>
                <w:rFonts w:ascii="Arial" w:eastAsia="Times New Roman" w:hAnsi="Arial" w:cs="Arial"/>
                <w:color w:val="000000"/>
                <w:sz w:val="18"/>
                <w:szCs w:val="18"/>
              </w:rPr>
            </w:pPr>
          </w:p>
        </w:tc>
        <w:tc>
          <w:tcPr>
            <w:tcW w:w="655" w:type="pct"/>
            <w:tcBorders>
              <w:top w:val="nil"/>
              <w:left w:val="nil"/>
              <w:bottom w:val="single" w:sz="4" w:space="0" w:color="auto"/>
              <w:right w:val="single" w:sz="4" w:space="0" w:color="auto"/>
            </w:tcBorders>
            <w:shd w:val="clear" w:color="auto" w:fill="auto"/>
            <w:noWrap/>
            <w:vAlign w:val="bottom"/>
          </w:tcPr>
          <w:p w14:paraId="4ED4141D" w14:textId="77777777" w:rsidR="007B2E6C" w:rsidRPr="00A813CF" w:rsidRDefault="007B2E6C" w:rsidP="000822D8">
            <w:pPr>
              <w:rPr>
                <w:rFonts w:ascii="Arial" w:eastAsia="Times New Roman" w:hAnsi="Arial" w:cs="Arial"/>
                <w:color w:val="000000"/>
                <w:sz w:val="18"/>
                <w:szCs w:val="18"/>
              </w:rPr>
            </w:pPr>
            <w:r w:rsidRPr="00A813CF">
              <w:rPr>
                <w:rFonts w:ascii="Arial" w:eastAsia="Times New Roman" w:hAnsi="Arial" w:cs="Arial"/>
                <w:color w:val="000000"/>
                <w:sz w:val="18"/>
                <w:szCs w:val="18"/>
              </w:rPr>
              <w:t>freshwater inflow</w:t>
            </w:r>
          </w:p>
        </w:tc>
        <w:tc>
          <w:tcPr>
            <w:tcW w:w="260" w:type="pct"/>
            <w:tcBorders>
              <w:top w:val="nil"/>
              <w:left w:val="nil"/>
              <w:bottom w:val="single" w:sz="4" w:space="0" w:color="auto"/>
              <w:right w:val="nil"/>
            </w:tcBorders>
            <w:shd w:val="clear" w:color="auto" w:fill="auto"/>
            <w:noWrap/>
            <w:vAlign w:val="bottom"/>
          </w:tcPr>
          <w:p w14:paraId="39147DDE" w14:textId="28B7CED5" w:rsidR="007B2E6C" w:rsidRPr="00A813CF" w:rsidRDefault="003B19C3" w:rsidP="000822D8">
            <w:pPr>
              <w:jc w:val="right"/>
              <w:rPr>
                <w:rFonts w:ascii="Arial" w:eastAsia="Times New Roman" w:hAnsi="Arial" w:cs="Arial"/>
                <w:color w:val="000000"/>
                <w:sz w:val="18"/>
                <w:szCs w:val="18"/>
              </w:rPr>
            </w:pPr>
            <w:r w:rsidRPr="00A813CF">
              <w:rPr>
                <w:rFonts w:ascii="Arial" w:eastAsia="Times New Roman" w:hAnsi="Arial" w:cs="Arial"/>
                <w:color w:val="000000"/>
                <w:sz w:val="18"/>
                <w:szCs w:val="18"/>
              </w:rPr>
              <w:t>8</w:t>
            </w:r>
          </w:p>
        </w:tc>
        <w:tc>
          <w:tcPr>
            <w:tcW w:w="441" w:type="pct"/>
            <w:tcBorders>
              <w:top w:val="single" w:sz="4" w:space="0" w:color="auto"/>
              <w:left w:val="single" w:sz="8" w:space="0" w:color="auto"/>
              <w:bottom w:val="single" w:sz="4" w:space="0" w:color="auto"/>
              <w:right w:val="single" w:sz="4" w:space="0" w:color="auto"/>
            </w:tcBorders>
            <w:shd w:val="clear" w:color="000000" w:fill="FF0000"/>
            <w:noWrap/>
            <w:vAlign w:val="bottom"/>
          </w:tcPr>
          <w:p w14:paraId="622D859D"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Very Poor (4)</w:t>
            </w:r>
          </w:p>
        </w:tc>
        <w:tc>
          <w:tcPr>
            <w:tcW w:w="468" w:type="pct"/>
            <w:tcBorders>
              <w:top w:val="single" w:sz="4" w:space="0" w:color="auto"/>
              <w:left w:val="single" w:sz="4" w:space="0" w:color="auto"/>
              <w:bottom w:val="single" w:sz="4" w:space="0" w:color="auto"/>
              <w:right w:val="single" w:sz="4" w:space="0" w:color="auto"/>
            </w:tcBorders>
            <w:shd w:val="clear" w:color="000000" w:fill="00FF00"/>
            <w:noWrap/>
            <w:vAlign w:val="bottom"/>
          </w:tcPr>
          <w:p w14:paraId="076BBB52" w14:textId="2E867F0C"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Very Good (</w:t>
            </w:r>
            <w:r w:rsidR="00C017A6" w:rsidRPr="00A813CF">
              <w:rPr>
                <w:rFonts w:ascii="Arial" w:eastAsia="Times New Roman" w:hAnsi="Arial" w:cs="Arial"/>
                <w:sz w:val="18"/>
                <w:szCs w:val="18"/>
              </w:rPr>
              <w:t>5</w:t>
            </w:r>
            <w:r w:rsidRPr="00A813CF">
              <w:rPr>
                <w:rFonts w:ascii="Arial" w:eastAsia="Times New Roman" w:hAnsi="Arial" w:cs="Arial"/>
                <w:sz w:val="18"/>
                <w:szCs w:val="18"/>
              </w:rPr>
              <w:t>)</w:t>
            </w:r>
          </w:p>
        </w:tc>
        <w:tc>
          <w:tcPr>
            <w:tcW w:w="420" w:type="pct"/>
            <w:tcBorders>
              <w:top w:val="single" w:sz="4" w:space="0" w:color="auto"/>
              <w:left w:val="single" w:sz="4" w:space="0" w:color="auto"/>
              <w:bottom w:val="single" w:sz="4" w:space="0" w:color="auto"/>
              <w:right w:val="single" w:sz="4" w:space="0" w:color="auto"/>
            </w:tcBorders>
            <w:shd w:val="clear" w:color="000000" w:fill="FFFF00"/>
            <w:noWrap/>
            <w:vAlign w:val="bottom"/>
          </w:tcPr>
          <w:p w14:paraId="4AFDDFC0"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Good (4)</w:t>
            </w:r>
          </w:p>
        </w:tc>
        <w:tc>
          <w:tcPr>
            <w:tcW w:w="424" w:type="pct"/>
            <w:tcBorders>
              <w:top w:val="nil"/>
              <w:left w:val="nil"/>
              <w:bottom w:val="single" w:sz="4" w:space="0" w:color="auto"/>
              <w:right w:val="single" w:sz="8" w:space="0" w:color="auto"/>
            </w:tcBorders>
            <w:shd w:val="clear" w:color="auto" w:fill="auto"/>
            <w:noWrap/>
            <w:vAlign w:val="bottom"/>
          </w:tcPr>
          <w:p w14:paraId="087DB3FA" w14:textId="77777777" w:rsidR="007B2E6C" w:rsidRPr="00A813CF" w:rsidRDefault="007B2E6C" w:rsidP="000822D8">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medium (5)</w:t>
            </w:r>
          </w:p>
        </w:tc>
        <w:tc>
          <w:tcPr>
            <w:tcW w:w="524" w:type="pct"/>
            <w:tcBorders>
              <w:top w:val="single" w:sz="4" w:space="0" w:color="auto"/>
              <w:left w:val="single" w:sz="8" w:space="0" w:color="auto"/>
              <w:bottom w:val="single" w:sz="4" w:space="0" w:color="auto"/>
              <w:right w:val="single" w:sz="4" w:space="0" w:color="auto"/>
            </w:tcBorders>
            <w:shd w:val="clear" w:color="auto" w:fill="auto"/>
            <w:noWrap/>
            <w:vAlign w:val="bottom"/>
          </w:tcPr>
          <w:p w14:paraId="596E2E86" w14:textId="62EF3212" w:rsidR="007B2E6C" w:rsidRPr="00A813CF" w:rsidRDefault="00416F34" w:rsidP="000822D8">
            <w:pPr>
              <w:jc w:val="center"/>
              <w:rPr>
                <w:rFonts w:ascii="Arial" w:eastAsia="Times New Roman" w:hAnsi="Arial" w:cs="Arial"/>
                <w:color w:val="FF0000"/>
                <w:sz w:val="18"/>
                <w:szCs w:val="18"/>
              </w:rPr>
            </w:pPr>
            <w:r w:rsidRPr="00A813CF">
              <w:rPr>
                <w:rFonts w:ascii="Arial" w:eastAsia="Times New Roman" w:hAnsi="Arial" w:cs="Arial"/>
                <w:color w:val="FF0000"/>
                <w:sz w:val="18"/>
                <w:szCs w:val="18"/>
              </w:rPr>
              <w:t>deteriorated</w:t>
            </w:r>
            <w:r w:rsidR="007B2E6C" w:rsidRPr="00A813CF">
              <w:rPr>
                <w:rFonts w:ascii="Arial" w:eastAsia="Times New Roman" w:hAnsi="Arial" w:cs="Arial"/>
                <w:color w:val="FF0000"/>
                <w:sz w:val="18"/>
                <w:szCs w:val="18"/>
              </w:rPr>
              <w:t xml:space="preserve"> (5)</w:t>
            </w:r>
          </w:p>
        </w:tc>
        <w:tc>
          <w:tcPr>
            <w:tcW w:w="537" w:type="pct"/>
            <w:tcBorders>
              <w:top w:val="single" w:sz="4" w:space="0" w:color="auto"/>
              <w:left w:val="single" w:sz="4" w:space="0" w:color="auto"/>
              <w:bottom w:val="single" w:sz="4" w:space="0" w:color="auto"/>
              <w:right w:val="single" w:sz="4" w:space="0" w:color="auto"/>
            </w:tcBorders>
            <w:shd w:val="clear" w:color="auto" w:fill="auto"/>
            <w:noWrap/>
            <w:vAlign w:val="bottom"/>
          </w:tcPr>
          <w:p w14:paraId="72FBA710" w14:textId="77777777" w:rsidR="007B2E6C" w:rsidRPr="00A813CF" w:rsidRDefault="007B2E6C" w:rsidP="000822D8">
            <w:pPr>
              <w:jc w:val="center"/>
              <w:rPr>
                <w:rFonts w:ascii="Arial" w:eastAsia="Times New Roman" w:hAnsi="Arial" w:cs="Arial"/>
                <w:color w:val="31869B"/>
                <w:sz w:val="18"/>
                <w:szCs w:val="18"/>
              </w:rPr>
            </w:pPr>
            <w:r w:rsidRPr="00A813CF">
              <w:rPr>
                <w:rFonts w:ascii="Arial" w:eastAsia="Times New Roman" w:hAnsi="Arial" w:cs="Arial"/>
                <w:color w:val="E26B0A"/>
                <w:sz w:val="18"/>
                <w:szCs w:val="18"/>
              </w:rPr>
              <w:t>stable (3)</w:t>
            </w:r>
          </w:p>
        </w:tc>
        <w:tc>
          <w:tcPr>
            <w:tcW w:w="506" w:type="pct"/>
            <w:tcBorders>
              <w:top w:val="single" w:sz="4" w:space="0" w:color="auto"/>
              <w:left w:val="single" w:sz="4" w:space="0" w:color="auto"/>
              <w:bottom w:val="single" w:sz="4" w:space="0" w:color="auto"/>
              <w:right w:val="single" w:sz="4" w:space="0" w:color="auto"/>
            </w:tcBorders>
            <w:shd w:val="clear" w:color="auto" w:fill="auto"/>
            <w:noWrap/>
            <w:vAlign w:val="bottom"/>
          </w:tcPr>
          <w:p w14:paraId="3B450F97" w14:textId="0D60BFC0" w:rsidR="007B2E6C" w:rsidRPr="00A813CF" w:rsidRDefault="00416F34" w:rsidP="000822D8">
            <w:pPr>
              <w:jc w:val="center"/>
              <w:rPr>
                <w:rFonts w:ascii="Arial" w:eastAsia="Times New Roman" w:hAnsi="Arial" w:cs="Arial"/>
                <w:color w:val="31869B"/>
                <w:sz w:val="18"/>
                <w:szCs w:val="18"/>
              </w:rPr>
            </w:pPr>
            <w:r w:rsidRPr="00A813CF">
              <w:rPr>
                <w:rFonts w:ascii="Arial" w:eastAsia="Times New Roman" w:hAnsi="Arial" w:cs="Arial"/>
                <w:color w:val="FF0000"/>
                <w:sz w:val="18"/>
                <w:szCs w:val="18"/>
              </w:rPr>
              <w:t>deteriorated</w:t>
            </w:r>
            <w:r w:rsidR="007B2E6C" w:rsidRPr="00A813CF">
              <w:rPr>
                <w:rFonts w:ascii="Arial" w:eastAsia="Times New Roman" w:hAnsi="Arial" w:cs="Arial"/>
                <w:color w:val="FF0000"/>
                <w:sz w:val="18"/>
                <w:szCs w:val="18"/>
              </w:rPr>
              <w:t xml:space="preserve"> (4)</w:t>
            </w:r>
          </w:p>
        </w:tc>
        <w:tc>
          <w:tcPr>
            <w:tcW w:w="393" w:type="pct"/>
            <w:tcBorders>
              <w:top w:val="nil"/>
              <w:left w:val="nil"/>
              <w:bottom w:val="single" w:sz="4" w:space="0" w:color="auto"/>
              <w:right w:val="single" w:sz="8" w:space="0" w:color="auto"/>
            </w:tcBorders>
            <w:shd w:val="clear" w:color="auto" w:fill="auto"/>
            <w:noWrap/>
            <w:vAlign w:val="bottom"/>
          </w:tcPr>
          <w:p w14:paraId="6373FA95" w14:textId="77777777" w:rsidR="007B2E6C" w:rsidRPr="00A813CF" w:rsidRDefault="007B2E6C" w:rsidP="000822D8">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medium (4)</w:t>
            </w:r>
          </w:p>
        </w:tc>
      </w:tr>
    </w:tbl>
    <w:tbl>
      <w:tblPr>
        <w:tblpPr w:leftFromText="180" w:rightFromText="180" w:vertAnchor="text" w:tblpY="1"/>
        <w:tblOverlap w:val="never"/>
        <w:tblW w:w="5299" w:type="pct"/>
        <w:tblLayout w:type="fixed"/>
        <w:tblLook w:val="04A0" w:firstRow="1" w:lastRow="0" w:firstColumn="1" w:lastColumn="0" w:noHBand="0" w:noVBand="1"/>
      </w:tblPr>
      <w:tblGrid>
        <w:gridCol w:w="1128"/>
        <w:gridCol w:w="1986"/>
        <w:gridCol w:w="789"/>
        <w:gridCol w:w="1337"/>
        <w:gridCol w:w="1419"/>
        <w:gridCol w:w="1274"/>
        <w:gridCol w:w="1286"/>
        <w:gridCol w:w="1589"/>
        <w:gridCol w:w="1629"/>
        <w:gridCol w:w="1535"/>
        <w:gridCol w:w="1192"/>
      </w:tblGrid>
      <w:tr w:rsidR="007B2E6C" w:rsidRPr="00A813CF" w14:paraId="48C3BC2F" w14:textId="77777777" w:rsidTr="002F10EF">
        <w:trPr>
          <w:trHeight w:val="300"/>
        </w:trPr>
        <w:tc>
          <w:tcPr>
            <w:tcW w:w="372" w:type="pct"/>
            <w:vMerge/>
            <w:tcBorders>
              <w:top w:val="nil"/>
              <w:left w:val="single" w:sz="4" w:space="0" w:color="auto"/>
              <w:bottom w:val="single" w:sz="4" w:space="0" w:color="auto"/>
              <w:right w:val="single" w:sz="4" w:space="0" w:color="auto"/>
            </w:tcBorders>
            <w:shd w:val="clear" w:color="auto" w:fill="auto"/>
            <w:noWrap/>
            <w:vAlign w:val="bottom"/>
          </w:tcPr>
          <w:p w14:paraId="6B73BCD3" w14:textId="77777777" w:rsidR="007B2E6C" w:rsidRPr="00A813CF" w:rsidRDefault="007B2E6C" w:rsidP="000822D8">
            <w:pPr>
              <w:jc w:val="center"/>
              <w:rPr>
                <w:rFonts w:ascii="Arial" w:eastAsia="Times New Roman" w:hAnsi="Arial" w:cs="Arial"/>
                <w:color w:val="000000"/>
                <w:sz w:val="18"/>
                <w:szCs w:val="18"/>
              </w:rPr>
            </w:pPr>
          </w:p>
        </w:tc>
        <w:tc>
          <w:tcPr>
            <w:tcW w:w="655" w:type="pct"/>
            <w:tcBorders>
              <w:top w:val="nil"/>
              <w:left w:val="nil"/>
              <w:bottom w:val="single" w:sz="4" w:space="0" w:color="auto"/>
              <w:right w:val="single" w:sz="4" w:space="0" w:color="auto"/>
            </w:tcBorders>
            <w:shd w:val="clear" w:color="auto" w:fill="auto"/>
            <w:noWrap/>
            <w:vAlign w:val="bottom"/>
          </w:tcPr>
          <w:p w14:paraId="521FD307" w14:textId="77777777" w:rsidR="007B2E6C" w:rsidRPr="00A813CF" w:rsidRDefault="007B2E6C" w:rsidP="000822D8">
            <w:pPr>
              <w:rPr>
                <w:rFonts w:ascii="Arial" w:eastAsia="Times New Roman" w:hAnsi="Arial" w:cs="Arial"/>
                <w:color w:val="000000"/>
                <w:sz w:val="18"/>
                <w:szCs w:val="18"/>
              </w:rPr>
            </w:pPr>
            <w:r w:rsidRPr="00A813CF">
              <w:rPr>
                <w:rFonts w:ascii="Arial" w:eastAsia="Times New Roman" w:hAnsi="Arial" w:cs="Arial"/>
                <w:color w:val="000000"/>
                <w:sz w:val="18"/>
                <w:szCs w:val="18"/>
              </w:rPr>
              <w:t>sediment exposure</w:t>
            </w:r>
          </w:p>
        </w:tc>
        <w:tc>
          <w:tcPr>
            <w:tcW w:w="260" w:type="pct"/>
            <w:tcBorders>
              <w:top w:val="nil"/>
              <w:left w:val="nil"/>
              <w:bottom w:val="single" w:sz="4" w:space="0" w:color="auto"/>
              <w:right w:val="nil"/>
            </w:tcBorders>
            <w:shd w:val="clear" w:color="auto" w:fill="auto"/>
            <w:noWrap/>
            <w:vAlign w:val="bottom"/>
          </w:tcPr>
          <w:p w14:paraId="29EF8E6F" w14:textId="78C4B5A4" w:rsidR="007B2E6C" w:rsidRPr="00A813CF" w:rsidRDefault="003B19C3" w:rsidP="000822D8">
            <w:pPr>
              <w:jc w:val="right"/>
              <w:rPr>
                <w:rFonts w:ascii="Arial" w:eastAsia="Times New Roman" w:hAnsi="Arial" w:cs="Arial"/>
                <w:color w:val="000000"/>
                <w:sz w:val="18"/>
                <w:szCs w:val="18"/>
              </w:rPr>
            </w:pPr>
            <w:r w:rsidRPr="00A813CF">
              <w:rPr>
                <w:rFonts w:ascii="Arial" w:eastAsia="Times New Roman" w:hAnsi="Arial" w:cs="Arial"/>
                <w:color w:val="000000"/>
                <w:sz w:val="18"/>
                <w:szCs w:val="18"/>
              </w:rPr>
              <w:t>11</w:t>
            </w:r>
          </w:p>
        </w:tc>
        <w:tc>
          <w:tcPr>
            <w:tcW w:w="441" w:type="pct"/>
            <w:tcBorders>
              <w:top w:val="single" w:sz="4" w:space="0" w:color="auto"/>
              <w:left w:val="single" w:sz="8" w:space="0" w:color="auto"/>
              <w:bottom w:val="single" w:sz="4" w:space="0" w:color="auto"/>
              <w:right w:val="single" w:sz="4" w:space="0" w:color="auto"/>
            </w:tcBorders>
            <w:shd w:val="clear" w:color="000000" w:fill="FF0000"/>
            <w:noWrap/>
            <w:vAlign w:val="bottom"/>
          </w:tcPr>
          <w:p w14:paraId="6637F876"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Very Poor (7)</w:t>
            </w:r>
          </w:p>
        </w:tc>
        <w:tc>
          <w:tcPr>
            <w:tcW w:w="468" w:type="pct"/>
            <w:tcBorders>
              <w:top w:val="single" w:sz="4" w:space="0" w:color="auto"/>
              <w:left w:val="single" w:sz="4" w:space="0" w:color="auto"/>
              <w:bottom w:val="single" w:sz="4" w:space="0" w:color="auto"/>
              <w:right w:val="single" w:sz="4" w:space="0" w:color="auto"/>
            </w:tcBorders>
            <w:shd w:val="clear" w:color="000000" w:fill="00FF00"/>
            <w:noWrap/>
            <w:vAlign w:val="bottom"/>
          </w:tcPr>
          <w:p w14:paraId="0C43B34B" w14:textId="2D793CF4"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Very Good (</w:t>
            </w:r>
            <w:r w:rsidR="008041ED" w:rsidRPr="00A813CF">
              <w:rPr>
                <w:rFonts w:ascii="Arial" w:eastAsia="Times New Roman" w:hAnsi="Arial" w:cs="Arial"/>
                <w:sz w:val="18"/>
                <w:szCs w:val="18"/>
              </w:rPr>
              <w:t>9</w:t>
            </w:r>
            <w:r w:rsidRPr="00A813CF">
              <w:rPr>
                <w:rFonts w:ascii="Arial" w:eastAsia="Times New Roman" w:hAnsi="Arial" w:cs="Arial"/>
                <w:sz w:val="18"/>
                <w:szCs w:val="18"/>
              </w:rPr>
              <w:t>)</w:t>
            </w:r>
          </w:p>
        </w:tc>
        <w:tc>
          <w:tcPr>
            <w:tcW w:w="420" w:type="pct"/>
            <w:tcBorders>
              <w:top w:val="single" w:sz="4" w:space="0" w:color="auto"/>
              <w:left w:val="single" w:sz="4" w:space="0" w:color="auto"/>
              <w:bottom w:val="single" w:sz="4" w:space="0" w:color="auto"/>
              <w:right w:val="single" w:sz="4" w:space="0" w:color="auto"/>
            </w:tcBorders>
            <w:shd w:val="clear" w:color="auto" w:fill="F79646" w:themeFill="accent6"/>
            <w:noWrap/>
            <w:vAlign w:val="bottom"/>
          </w:tcPr>
          <w:p w14:paraId="1C41F15B" w14:textId="5217F40B"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Poor (</w:t>
            </w:r>
            <w:r w:rsidR="008041ED" w:rsidRPr="00A813CF">
              <w:rPr>
                <w:rFonts w:ascii="Arial" w:eastAsia="Times New Roman" w:hAnsi="Arial" w:cs="Arial"/>
                <w:sz w:val="18"/>
                <w:szCs w:val="18"/>
              </w:rPr>
              <w:t>6</w:t>
            </w:r>
          </w:p>
        </w:tc>
        <w:tc>
          <w:tcPr>
            <w:tcW w:w="424" w:type="pct"/>
            <w:tcBorders>
              <w:top w:val="nil"/>
              <w:left w:val="nil"/>
              <w:bottom w:val="single" w:sz="4" w:space="0" w:color="auto"/>
              <w:right w:val="single" w:sz="8" w:space="0" w:color="auto"/>
            </w:tcBorders>
            <w:shd w:val="clear" w:color="auto" w:fill="auto"/>
            <w:noWrap/>
            <w:vAlign w:val="bottom"/>
          </w:tcPr>
          <w:p w14:paraId="28D4F0E0" w14:textId="77777777" w:rsidR="007B2E6C" w:rsidRPr="00A813CF" w:rsidRDefault="007B2E6C" w:rsidP="000822D8">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medium (7)</w:t>
            </w:r>
          </w:p>
        </w:tc>
        <w:tc>
          <w:tcPr>
            <w:tcW w:w="524" w:type="pct"/>
            <w:tcBorders>
              <w:top w:val="single" w:sz="4" w:space="0" w:color="auto"/>
              <w:left w:val="single" w:sz="8" w:space="0" w:color="auto"/>
              <w:bottom w:val="single" w:sz="4" w:space="0" w:color="auto"/>
              <w:right w:val="single" w:sz="4" w:space="0" w:color="auto"/>
            </w:tcBorders>
            <w:shd w:val="clear" w:color="auto" w:fill="auto"/>
            <w:noWrap/>
            <w:vAlign w:val="bottom"/>
          </w:tcPr>
          <w:p w14:paraId="0C29796D" w14:textId="53A8DFBF" w:rsidR="007B2E6C" w:rsidRPr="00A813CF" w:rsidRDefault="00416F34" w:rsidP="000822D8">
            <w:pPr>
              <w:jc w:val="center"/>
              <w:rPr>
                <w:rFonts w:ascii="Arial" w:eastAsia="Times New Roman" w:hAnsi="Arial" w:cs="Arial"/>
                <w:color w:val="FF0000"/>
                <w:sz w:val="18"/>
                <w:szCs w:val="18"/>
              </w:rPr>
            </w:pPr>
            <w:r w:rsidRPr="00A813CF">
              <w:rPr>
                <w:rFonts w:ascii="Arial" w:eastAsia="Times New Roman" w:hAnsi="Arial" w:cs="Arial"/>
                <w:color w:val="FF0000"/>
                <w:sz w:val="18"/>
                <w:szCs w:val="18"/>
              </w:rPr>
              <w:t>deteriorated</w:t>
            </w:r>
            <w:r w:rsidR="007B2E6C" w:rsidRPr="00A813CF">
              <w:rPr>
                <w:rFonts w:ascii="Arial" w:eastAsia="Times New Roman" w:hAnsi="Arial" w:cs="Arial"/>
                <w:color w:val="FF0000"/>
                <w:sz w:val="18"/>
                <w:szCs w:val="18"/>
              </w:rPr>
              <w:t xml:space="preserve"> (6)</w:t>
            </w:r>
          </w:p>
        </w:tc>
        <w:tc>
          <w:tcPr>
            <w:tcW w:w="537" w:type="pct"/>
            <w:tcBorders>
              <w:top w:val="single" w:sz="4" w:space="0" w:color="auto"/>
              <w:left w:val="single" w:sz="4" w:space="0" w:color="auto"/>
              <w:bottom w:val="single" w:sz="4" w:space="0" w:color="auto"/>
              <w:right w:val="single" w:sz="4" w:space="0" w:color="auto"/>
            </w:tcBorders>
            <w:shd w:val="clear" w:color="auto" w:fill="auto"/>
            <w:noWrap/>
            <w:vAlign w:val="bottom"/>
          </w:tcPr>
          <w:p w14:paraId="2E23F8FB" w14:textId="15FFC6D8" w:rsidR="007B2E6C" w:rsidRPr="00A813CF" w:rsidRDefault="007B2E6C" w:rsidP="000822D8">
            <w:pPr>
              <w:jc w:val="center"/>
              <w:rPr>
                <w:rFonts w:ascii="Arial" w:eastAsia="Times New Roman" w:hAnsi="Arial" w:cs="Arial"/>
                <w:color w:val="E26B0A"/>
                <w:sz w:val="18"/>
                <w:szCs w:val="18"/>
              </w:rPr>
            </w:pPr>
            <w:r w:rsidRPr="00A813CF">
              <w:rPr>
                <w:rFonts w:ascii="Arial" w:eastAsia="Times New Roman" w:hAnsi="Arial" w:cs="Arial"/>
                <w:color w:val="E26B0A"/>
                <w:sz w:val="18"/>
                <w:szCs w:val="18"/>
              </w:rPr>
              <w:t>stable (</w:t>
            </w:r>
            <w:r w:rsidR="008041ED" w:rsidRPr="00A813CF">
              <w:rPr>
                <w:rFonts w:ascii="Arial" w:eastAsia="Times New Roman" w:hAnsi="Arial" w:cs="Arial"/>
                <w:color w:val="E26B0A"/>
                <w:sz w:val="18"/>
                <w:szCs w:val="18"/>
              </w:rPr>
              <w:t>5</w:t>
            </w:r>
            <w:r w:rsidRPr="00A813CF">
              <w:rPr>
                <w:rFonts w:ascii="Arial" w:eastAsia="Times New Roman" w:hAnsi="Arial" w:cs="Arial"/>
                <w:color w:val="E26B0A"/>
                <w:sz w:val="18"/>
                <w:szCs w:val="18"/>
              </w:rPr>
              <w:t>)</w:t>
            </w:r>
          </w:p>
        </w:tc>
        <w:tc>
          <w:tcPr>
            <w:tcW w:w="506" w:type="pct"/>
            <w:tcBorders>
              <w:top w:val="single" w:sz="4" w:space="0" w:color="auto"/>
              <w:left w:val="single" w:sz="4" w:space="0" w:color="auto"/>
              <w:bottom w:val="single" w:sz="4" w:space="0" w:color="auto"/>
              <w:right w:val="single" w:sz="4" w:space="0" w:color="auto"/>
            </w:tcBorders>
            <w:shd w:val="clear" w:color="auto" w:fill="auto"/>
            <w:noWrap/>
            <w:vAlign w:val="bottom"/>
          </w:tcPr>
          <w:p w14:paraId="3513795F" w14:textId="109C88AB" w:rsidR="007B2E6C" w:rsidRPr="00A813CF" w:rsidRDefault="00416F34" w:rsidP="000822D8">
            <w:pPr>
              <w:jc w:val="center"/>
              <w:rPr>
                <w:rFonts w:ascii="Arial" w:eastAsia="Times New Roman" w:hAnsi="Arial" w:cs="Arial"/>
                <w:color w:val="FF0000"/>
                <w:sz w:val="18"/>
                <w:szCs w:val="18"/>
              </w:rPr>
            </w:pPr>
            <w:r w:rsidRPr="00A813CF">
              <w:rPr>
                <w:rFonts w:ascii="Arial" w:eastAsia="Times New Roman" w:hAnsi="Arial" w:cs="Arial"/>
                <w:color w:val="FF0000"/>
                <w:sz w:val="18"/>
                <w:szCs w:val="18"/>
              </w:rPr>
              <w:t>deteriorated</w:t>
            </w:r>
            <w:r w:rsidR="007B2E6C" w:rsidRPr="00A813CF">
              <w:rPr>
                <w:rFonts w:ascii="Arial" w:eastAsia="Times New Roman" w:hAnsi="Arial" w:cs="Arial"/>
                <w:color w:val="FF0000"/>
                <w:sz w:val="18"/>
                <w:szCs w:val="18"/>
              </w:rPr>
              <w:t xml:space="preserve"> (8)</w:t>
            </w:r>
          </w:p>
        </w:tc>
        <w:tc>
          <w:tcPr>
            <w:tcW w:w="393" w:type="pct"/>
            <w:tcBorders>
              <w:top w:val="nil"/>
              <w:left w:val="nil"/>
              <w:bottom w:val="single" w:sz="4" w:space="0" w:color="auto"/>
              <w:right w:val="single" w:sz="8" w:space="0" w:color="auto"/>
            </w:tcBorders>
            <w:shd w:val="clear" w:color="auto" w:fill="auto"/>
            <w:noWrap/>
            <w:vAlign w:val="bottom"/>
          </w:tcPr>
          <w:p w14:paraId="4723F03A" w14:textId="77777777" w:rsidR="007B2E6C" w:rsidRPr="00A813CF" w:rsidRDefault="007B2E6C" w:rsidP="000822D8">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medium (6)</w:t>
            </w:r>
          </w:p>
        </w:tc>
      </w:tr>
    </w:tbl>
    <w:tbl>
      <w:tblPr>
        <w:tblW w:w="5299" w:type="pct"/>
        <w:tblLayout w:type="fixed"/>
        <w:tblLook w:val="04A0" w:firstRow="1" w:lastRow="0" w:firstColumn="1" w:lastColumn="0" w:noHBand="0" w:noVBand="1"/>
      </w:tblPr>
      <w:tblGrid>
        <w:gridCol w:w="1128"/>
        <w:gridCol w:w="1986"/>
        <w:gridCol w:w="789"/>
        <w:gridCol w:w="1337"/>
        <w:gridCol w:w="1419"/>
        <w:gridCol w:w="1274"/>
        <w:gridCol w:w="1286"/>
        <w:gridCol w:w="1589"/>
        <w:gridCol w:w="1629"/>
        <w:gridCol w:w="1535"/>
        <w:gridCol w:w="1192"/>
      </w:tblGrid>
      <w:tr w:rsidR="007B2E6C" w:rsidRPr="00A813CF" w14:paraId="5F1C7515" w14:textId="77777777" w:rsidTr="0043764D">
        <w:trPr>
          <w:trHeight w:val="248"/>
        </w:trPr>
        <w:tc>
          <w:tcPr>
            <w:tcW w:w="372" w:type="pct"/>
            <w:vMerge/>
            <w:tcBorders>
              <w:top w:val="nil"/>
              <w:left w:val="single" w:sz="4" w:space="0" w:color="auto"/>
              <w:bottom w:val="single" w:sz="4" w:space="0" w:color="auto"/>
              <w:right w:val="single" w:sz="4" w:space="0" w:color="auto"/>
            </w:tcBorders>
            <w:vAlign w:val="center"/>
            <w:hideMark/>
          </w:tcPr>
          <w:p w14:paraId="18172C1F" w14:textId="77777777" w:rsidR="007B2E6C" w:rsidRPr="00A813CF" w:rsidRDefault="007B2E6C" w:rsidP="000822D8">
            <w:pPr>
              <w:rPr>
                <w:rFonts w:ascii="Arial" w:eastAsia="Times New Roman" w:hAnsi="Arial" w:cs="Arial"/>
                <w:color w:val="000000"/>
                <w:sz w:val="18"/>
                <w:szCs w:val="18"/>
              </w:rPr>
            </w:pPr>
          </w:p>
        </w:tc>
        <w:tc>
          <w:tcPr>
            <w:tcW w:w="655" w:type="pct"/>
            <w:tcBorders>
              <w:top w:val="nil"/>
              <w:left w:val="nil"/>
              <w:bottom w:val="single" w:sz="4" w:space="0" w:color="auto"/>
              <w:right w:val="single" w:sz="4" w:space="0" w:color="auto"/>
            </w:tcBorders>
            <w:shd w:val="clear" w:color="auto" w:fill="auto"/>
            <w:noWrap/>
            <w:vAlign w:val="bottom"/>
          </w:tcPr>
          <w:p w14:paraId="4C045AF5" w14:textId="77777777" w:rsidR="007B2E6C" w:rsidRPr="00A813CF" w:rsidRDefault="007B2E6C" w:rsidP="000822D8">
            <w:pPr>
              <w:rPr>
                <w:rFonts w:ascii="Arial" w:eastAsia="Times New Roman" w:hAnsi="Arial" w:cs="Arial"/>
                <w:color w:val="000000"/>
                <w:sz w:val="18"/>
                <w:szCs w:val="18"/>
              </w:rPr>
            </w:pPr>
            <w:r w:rsidRPr="00A813CF">
              <w:rPr>
                <w:rFonts w:ascii="Arial" w:eastAsia="Times New Roman" w:hAnsi="Arial" w:cs="Arial"/>
                <w:color w:val="000000"/>
                <w:sz w:val="18"/>
                <w:szCs w:val="18"/>
              </w:rPr>
              <w:t>sea level</w:t>
            </w:r>
          </w:p>
        </w:tc>
        <w:tc>
          <w:tcPr>
            <w:tcW w:w="260" w:type="pct"/>
            <w:tcBorders>
              <w:top w:val="nil"/>
              <w:left w:val="nil"/>
              <w:bottom w:val="single" w:sz="4" w:space="0" w:color="auto"/>
              <w:right w:val="nil"/>
            </w:tcBorders>
            <w:shd w:val="clear" w:color="auto" w:fill="auto"/>
            <w:noWrap/>
            <w:vAlign w:val="bottom"/>
          </w:tcPr>
          <w:p w14:paraId="5E223D99" w14:textId="77777777" w:rsidR="007B2E6C" w:rsidRPr="00A813CF" w:rsidRDefault="007B2E6C" w:rsidP="000822D8">
            <w:pPr>
              <w:jc w:val="right"/>
              <w:rPr>
                <w:rFonts w:ascii="Arial" w:eastAsia="Times New Roman" w:hAnsi="Arial" w:cs="Arial"/>
                <w:color w:val="000000"/>
                <w:sz w:val="18"/>
                <w:szCs w:val="18"/>
              </w:rPr>
            </w:pPr>
            <w:r w:rsidRPr="00A813CF">
              <w:rPr>
                <w:rFonts w:ascii="Arial" w:eastAsia="Times New Roman" w:hAnsi="Arial" w:cs="Arial"/>
                <w:color w:val="000000"/>
                <w:sz w:val="18"/>
                <w:szCs w:val="18"/>
              </w:rPr>
              <w:t>5</w:t>
            </w:r>
          </w:p>
        </w:tc>
        <w:tc>
          <w:tcPr>
            <w:tcW w:w="441" w:type="pct"/>
            <w:tcBorders>
              <w:top w:val="single" w:sz="4" w:space="0" w:color="auto"/>
              <w:left w:val="single" w:sz="8" w:space="0" w:color="auto"/>
              <w:bottom w:val="single" w:sz="4" w:space="0" w:color="auto"/>
              <w:right w:val="single" w:sz="4" w:space="0" w:color="auto"/>
            </w:tcBorders>
            <w:shd w:val="clear" w:color="auto" w:fill="F79646" w:themeFill="accent6"/>
            <w:noWrap/>
            <w:vAlign w:val="bottom"/>
          </w:tcPr>
          <w:p w14:paraId="62A1F331"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Poor (3)</w:t>
            </w:r>
          </w:p>
        </w:tc>
        <w:tc>
          <w:tcPr>
            <w:tcW w:w="468" w:type="pct"/>
            <w:tcBorders>
              <w:top w:val="single" w:sz="4" w:space="0" w:color="auto"/>
              <w:left w:val="single" w:sz="4" w:space="0" w:color="auto"/>
              <w:bottom w:val="single" w:sz="4" w:space="0" w:color="auto"/>
              <w:right w:val="single" w:sz="4" w:space="0" w:color="auto"/>
            </w:tcBorders>
            <w:shd w:val="clear" w:color="auto" w:fill="FFFF00"/>
            <w:noWrap/>
            <w:vAlign w:val="bottom"/>
          </w:tcPr>
          <w:p w14:paraId="79FB8C1E"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Good (3)</w:t>
            </w:r>
          </w:p>
        </w:tc>
        <w:tc>
          <w:tcPr>
            <w:tcW w:w="420" w:type="pct"/>
            <w:tcBorders>
              <w:top w:val="single" w:sz="4" w:space="0" w:color="auto"/>
              <w:left w:val="single" w:sz="4" w:space="0" w:color="auto"/>
              <w:bottom w:val="single" w:sz="4" w:space="0" w:color="auto"/>
              <w:right w:val="single" w:sz="4" w:space="0" w:color="auto"/>
            </w:tcBorders>
            <w:shd w:val="clear" w:color="000000" w:fill="FFFF00"/>
            <w:vAlign w:val="bottom"/>
          </w:tcPr>
          <w:p w14:paraId="423B5BA0"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Good (5)</w:t>
            </w:r>
          </w:p>
        </w:tc>
        <w:tc>
          <w:tcPr>
            <w:tcW w:w="424" w:type="pct"/>
            <w:tcBorders>
              <w:top w:val="nil"/>
              <w:left w:val="nil"/>
              <w:bottom w:val="single" w:sz="4" w:space="0" w:color="auto"/>
              <w:right w:val="single" w:sz="8" w:space="0" w:color="auto"/>
            </w:tcBorders>
            <w:shd w:val="clear" w:color="auto" w:fill="auto"/>
            <w:noWrap/>
            <w:vAlign w:val="bottom"/>
          </w:tcPr>
          <w:p w14:paraId="7A36E55C" w14:textId="77777777" w:rsidR="007B2E6C" w:rsidRPr="00A813CF" w:rsidRDefault="007B2E6C" w:rsidP="000822D8">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high (4)</w:t>
            </w:r>
          </w:p>
        </w:tc>
        <w:tc>
          <w:tcPr>
            <w:tcW w:w="524" w:type="pct"/>
            <w:tcBorders>
              <w:top w:val="single" w:sz="4" w:space="0" w:color="auto"/>
              <w:left w:val="single" w:sz="8" w:space="0" w:color="auto"/>
              <w:bottom w:val="single" w:sz="4" w:space="0" w:color="auto"/>
              <w:right w:val="single" w:sz="4" w:space="0" w:color="auto"/>
            </w:tcBorders>
            <w:shd w:val="clear" w:color="auto" w:fill="auto"/>
            <w:noWrap/>
            <w:vAlign w:val="bottom"/>
          </w:tcPr>
          <w:p w14:paraId="2709EB44" w14:textId="6033B946" w:rsidR="007B2E6C" w:rsidRPr="00A813CF" w:rsidRDefault="00416F34" w:rsidP="000822D8">
            <w:pPr>
              <w:jc w:val="center"/>
              <w:rPr>
                <w:rFonts w:ascii="Arial" w:eastAsia="Times New Roman" w:hAnsi="Arial" w:cs="Arial"/>
                <w:color w:val="FF0000"/>
                <w:sz w:val="18"/>
                <w:szCs w:val="18"/>
              </w:rPr>
            </w:pPr>
            <w:r w:rsidRPr="00A813CF">
              <w:rPr>
                <w:rFonts w:ascii="Arial" w:eastAsia="Times New Roman" w:hAnsi="Arial" w:cs="Arial"/>
                <w:color w:val="FF0000"/>
                <w:sz w:val="18"/>
                <w:szCs w:val="18"/>
              </w:rPr>
              <w:t>deteriorated</w:t>
            </w:r>
            <w:r w:rsidR="007B2E6C" w:rsidRPr="00A813CF">
              <w:rPr>
                <w:rFonts w:ascii="Arial" w:eastAsia="Times New Roman" w:hAnsi="Arial" w:cs="Arial"/>
                <w:color w:val="FF0000"/>
                <w:sz w:val="18"/>
                <w:szCs w:val="18"/>
              </w:rPr>
              <w:t xml:space="preserve"> (5)</w:t>
            </w:r>
          </w:p>
        </w:tc>
        <w:tc>
          <w:tcPr>
            <w:tcW w:w="537" w:type="pct"/>
            <w:tcBorders>
              <w:top w:val="single" w:sz="4" w:space="0" w:color="auto"/>
              <w:left w:val="single" w:sz="4" w:space="0" w:color="auto"/>
              <w:bottom w:val="single" w:sz="4" w:space="0" w:color="auto"/>
              <w:right w:val="single" w:sz="4" w:space="0" w:color="auto"/>
            </w:tcBorders>
            <w:shd w:val="clear" w:color="auto" w:fill="auto"/>
            <w:noWrap/>
            <w:vAlign w:val="bottom"/>
          </w:tcPr>
          <w:p w14:paraId="42935875" w14:textId="3B579243" w:rsidR="007B2E6C" w:rsidRPr="00A813CF" w:rsidRDefault="00416F34" w:rsidP="000822D8">
            <w:pPr>
              <w:jc w:val="center"/>
              <w:rPr>
                <w:rFonts w:ascii="Arial" w:eastAsia="Times New Roman" w:hAnsi="Arial" w:cs="Arial"/>
                <w:color w:val="E26B0A"/>
                <w:sz w:val="18"/>
                <w:szCs w:val="18"/>
              </w:rPr>
            </w:pPr>
            <w:r w:rsidRPr="00A813CF">
              <w:rPr>
                <w:rFonts w:ascii="Arial" w:eastAsia="Times New Roman" w:hAnsi="Arial" w:cs="Arial"/>
                <w:color w:val="FF0000"/>
                <w:sz w:val="18"/>
                <w:szCs w:val="18"/>
              </w:rPr>
              <w:t>deteriorated</w:t>
            </w:r>
            <w:r w:rsidR="007B2E6C" w:rsidRPr="00A813CF">
              <w:rPr>
                <w:rFonts w:ascii="Arial" w:eastAsia="Times New Roman" w:hAnsi="Arial" w:cs="Arial"/>
                <w:color w:val="FF0000"/>
                <w:sz w:val="18"/>
                <w:szCs w:val="18"/>
              </w:rPr>
              <w:t xml:space="preserve"> (4)</w:t>
            </w:r>
          </w:p>
        </w:tc>
        <w:tc>
          <w:tcPr>
            <w:tcW w:w="506" w:type="pct"/>
            <w:tcBorders>
              <w:top w:val="single" w:sz="4" w:space="0" w:color="auto"/>
              <w:left w:val="single" w:sz="4" w:space="0" w:color="auto"/>
              <w:bottom w:val="single" w:sz="4" w:space="0" w:color="auto"/>
              <w:right w:val="single" w:sz="4" w:space="0" w:color="auto"/>
            </w:tcBorders>
            <w:shd w:val="clear" w:color="auto" w:fill="auto"/>
            <w:noWrap/>
            <w:vAlign w:val="bottom"/>
          </w:tcPr>
          <w:p w14:paraId="29B568A8" w14:textId="2992FA65" w:rsidR="007B2E6C" w:rsidRPr="00A813CF" w:rsidRDefault="00416F34" w:rsidP="000822D8">
            <w:pPr>
              <w:jc w:val="center"/>
              <w:rPr>
                <w:rFonts w:ascii="Arial" w:eastAsia="Times New Roman" w:hAnsi="Arial" w:cs="Arial"/>
                <w:color w:val="FF0000"/>
                <w:sz w:val="18"/>
                <w:szCs w:val="18"/>
              </w:rPr>
            </w:pPr>
            <w:r w:rsidRPr="00A813CF">
              <w:rPr>
                <w:rFonts w:ascii="Arial" w:eastAsia="Times New Roman" w:hAnsi="Arial" w:cs="Arial"/>
                <w:color w:val="FF0000"/>
                <w:sz w:val="18"/>
                <w:szCs w:val="18"/>
              </w:rPr>
              <w:t>deteriorated</w:t>
            </w:r>
            <w:r w:rsidR="007B2E6C" w:rsidRPr="00A813CF">
              <w:rPr>
                <w:rFonts w:ascii="Arial" w:eastAsia="Times New Roman" w:hAnsi="Arial" w:cs="Arial"/>
                <w:color w:val="FF0000"/>
                <w:sz w:val="18"/>
                <w:szCs w:val="18"/>
              </w:rPr>
              <w:t xml:space="preserve"> (5)</w:t>
            </w:r>
          </w:p>
        </w:tc>
        <w:tc>
          <w:tcPr>
            <w:tcW w:w="393" w:type="pct"/>
            <w:tcBorders>
              <w:top w:val="nil"/>
              <w:left w:val="nil"/>
              <w:bottom w:val="single" w:sz="4" w:space="0" w:color="auto"/>
              <w:right w:val="single" w:sz="8" w:space="0" w:color="auto"/>
            </w:tcBorders>
            <w:shd w:val="clear" w:color="auto" w:fill="auto"/>
            <w:noWrap/>
            <w:vAlign w:val="bottom"/>
          </w:tcPr>
          <w:p w14:paraId="2F7CBAF1" w14:textId="77777777" w:rsidR="007B2E6C" w:rsidRPr="00A813CF" w:rsidRDefault="007B2E6C" w:rsidP="000822D8">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High (4)</w:t>
            </w:r>
          </w:p>
        </w:tc>
      </w:tr>
      <w:tr w:rsidR="007B2E6C" w:rsidRPr="00A813CF" w14:paraId="02EC970D" w14:textId="77777777" w:rsidTr="002F10EF">
        <w:trPr>
          <w:trHeight w:val="300"/>
        </w:trPr>
        <w:tc>
          <w:tcPr>
            <w:tcW w:w="372" w:type="pct"/>
            <w:vMerge/>
            <w:tcBorders>
              <w:top w:val="nil"/>
              <w:left w:val="single" w:sz="4" w:space="0" w:color="auto"/>
              <w:bottom w:val="single" w:sz="4" w:space="0" w:color="auto"/>
              <w:right w:val="single" w:sz="4" w:space="0" w:color="auto"/>
            </w:tcBorders>
            <w:vAlign w:val="center"/>
            <w:hideMark/>
          </w:tcPr>
          <w:p w14:paraId="61C4960C" w14:textId="77777777" w:rsidR="007B2E6C" w:rsidRPr="00A813CF" w:rsidRDefault="007B2E6C" w:rsidP="000822D8">
            <w:pPr>
              <w:rPr>
                <w:rFonts w:ascii="Arial" w:eastAsia="Times New Roman" w:hAnsi="Arial" w:cs="Arial"/>
                <w:color w:val="000000"/>
                <w:sz w:val="18"/>
                <w:szCs w:val="18"/>
              </w:rPr>
            </w:pPr>
          </w:p>
        </w:tc>
        <w:tc>
          <w:tcPr>
            <w:tcW w:w="655" w:type="pct"/>
            <w:tcBorders>
              <w:top w:val="nil"/>
              <w:left w:val="nil"/>
              <w:bottom w:val="single" w:sz="4" w:space="0" w:color="auto"/>
              <w:right w:val="single" w:sz="4" w:space="0" w:color="auto"/>
            </w:tcBorders>
            <w:shd w:val="clear" w:color="auto" w:fill="auto"/>
            <w:noWrap/>
            <w:vAlign w:val="bottom"/>
          </w:tcPr>
          <w:p w14:paraId="4DBD2805" w14:textId="77777777" w:rsidR="007B2E6C" w:rsidRPr="00A813CF" w:rsidRDefault="007B2E6C" w:rsidP="000822D8">
            <w:pPr>
              <w:rPr>
                <w:rFonts w:ascii="Arial" w:eastAsia="Times New Roman" w:hAnsi="Arial" w:cs="Arial"/>
                <w:color w:val="000000"/>
                <w:sz w:val="18"/>
                <w:szCs w:val="18"/>
              </w:rPr>
            </w:pPr>
            <w:r w:rsidRPr="00A813CF">
              <w:rPr>
                <w:rFonts w:ascii="Arial" w:eastAsia="Times New Roman" w:hAnsi="Arial" w:cs="Arial"/>
                <w:color w:val="000000"/>
                <w:sz w:val="18"/>
                <w:szCs w:val="18"/>
              </w:rPr>
              <w:t>sea temperature</w:t>
            </w:r>
          </w:p>
        </w:tc>
        <w:tc>
          <w:tcPr>
            <w:tcW w:w="260" w:type="pct"/>
            <w:tcBorders>
              <w:top w:val="nil"/>
              <w:left w:val="nil"/>
              <w:bottom w:val="single" w:sz="4" w:space="0" w:color="auto"/>
              <w:right w:val="nil"/>
            </w:tcBorders>
            <w:shd w:val="clear" w:color="auto" w:fill="auto"/>
            <w:noWrap/>
            <w:vAlign w:val="bottom"/>
          </w:tcPr>
          <w:p w14:paraId="6CB5239A" w14:textId="77777777" w:rsidR="007B2E6C" w:rsidRPr="00A813CF" w:rsidRDefault="007B2E6C" w:rsidP="000822D8">
            <w:pPr>
              <w:jc w:val="right"/>
              <w:rPr>
                <w:rFonts w:ascii="Arial" w:eastAsia="Times New Roman" w:hAnsi="Arial" w:cs="Arial"/>
                <w:color w:val="000000"/>
                <w:sz w:val="18"/>
                <w:szCs w:val="18"/>
              </w:rPr>
            </w:pPr>
            <w:r w:rsidRPr="00A813CF">
              <w:rPr>
                <w:rFonts w:ascii="Arial" w:eastAsia="Times New Roman" w:hAnsi="Arial" w:cs="Arial"/>
                <w:color w:val="000000"/>
                <w:sz w:val="18"/>
                <w:szCs w:val="18"/>
              </w:rPr>
              <w:t>10</w:t>
            </w:r>
          </w:p>
        </w:tc>
        <w:tc>
          <w:tcPr>
            <w:tcW w:w="441" w:type="pct"/>
            <w:tcBorders>
              <w:top w:val="single" w:sz="4" w:space="0" w:color="auto"/>
              <w:left w:val="single" w:sz="8" w:space="0" w:color="auto"/>
              <w:bottom w:val="single" w:sz="4" w:space="0" w:color="auto"/>
              <w:right w:val="single" w:sz="4" w:space="0" w:color="auto"/>
            </w:tcBorders>
            <w:shd w:val="clear" w:color="000000" w:fill="FF0000"/>
            <w:noWrap/>
            <w:vAlign w:val="bottom"/>
          </w:tcPr>
          <w:p w14:paraId="7C23B856"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Very Poor (8)</w:t>
            </w:r>
          </w:p>
        </w:tc>
        <w:tc>
          <w:tcPr>
            <w:tcW w:w="468" w:type="pct"/>
            <w:tcBorders>
              <w:top w:val="single" w:sz="4" w:space="0" w:color="auto"/>
              <w:left w:val="single" w:sz="4" w:space="0" w:color="auto"/>
              <w:bottom w:val="single" w:sz="4" w:space="0" w:color="auto"/>
              <w:right w:val="single" w:sz="4" w:space="0" w:color="auto"/>
            </w:tcBorders>
            <w:shd w:val="clear" w:color="auto" w:fill="F79646" w:themeFill="accent6"/>
            <w:noWrap/>
            <w:vAlign w:val="bottom"/>
          </w:tcPr>
          <w:p w14:paraId="0163C2F1"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Poor (6)</w:t>
            </w:r>
          </w:p>
        </w:tc>
        <w:tc>
          <w:tcPr>
            <w:tcW w:w="420" w:type="pct"/>
            <w:tcBorders>
              <w:top w:val="single" w:sz="4" w:space="0" w:color="auto"/>
              <w:left w:val="single" w:sz="4" w:space="0" w:color="auto"/>
              <w:bottom w:val="single" w:sz="4" w:space="0" w:color="auto"/>
              <w:right w:val="single" w:sz="4" w:space="0" w:color="auto"/>
            </w:tcBorders>
            <w:shd w:val="clear" w:color="auto" w:fill="F79646" w:themeFill="accent6"/>
            <w:noWrap/>
            <w:vAlign w:val="bottom"/>
          </w:tcPr>
          <w:p w14:paraId="6B3A493A"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Poor (7)</w:t>
            </w:r>
          </w:p>
        </w:tc>
        <w:tc>
          <w:tcPr>
            <w:tcW w:w="424" w:type="pct"/>
            <w:tcBorders>
              <w:top w:val="nil"/>
              <w:left w:val="nil"/>
              <w:bottom w:val="single" w:sz="4" w:space="0" w:color="auto"/>
              <w:right w:val="single" w:sz="8" w:space="0" w:color="auto"/>
            </w:tcBorders>
            <w:shd w:val="clear" w:color="auto" w:fill="auto"/>
            <w:noWrap/>
            <w:vAlign w:val="bottom"/>
          </w:tcPr>
          <w:p w14:paraId="36182052" w14:textId="77777777" w:rsidR="007B2E6C" w:rsidRPr="00A813CF" w:rsidRDefault="007B2E6C" w:rsidP="000822D8">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high (9)</w:t>
            </w:r>
          </w:p>
        </w:tc>
        <w:tc>
          <w:tcPr>
            <w:tcW w:w="524" w:type="pct"/>
            <w:tcBorders>
              <w:top w:val="single" w:sz="4" w:space="0" w:color="auto"/>
              <w:left w:val="single" w:sz="8" w:space="0" w:color="auto"/>
              <w:bottom w:val="single" w:sz="4" w:space="0" w:color="auto"/>
              <w:right w:val="single" w:sz="4" w:space="0" w:color="auto"/>
            </w:tcBorders>
            <w:shd w:val="clear" w:color="auto" w:fill="auto"/>
            <w:noWrap/>
            <w:vAlign w:val="bottom"/>
          </w:tcPr>
          <w:p w14:paraId="569CBE88" w14:textId="069CB74E" w:rsidR="007B2E6C" w:rsidRPr="00A813CF" w:rsidRDefault="00416F34" w:rsidP="000822D8">
            <w:pPr>
              <w:jc w:val="center"/>
              <w:rPr>
                <w:rFonts w:ascii="Arial" w:eastAsia="Times New Roman" w:hAnsi="Arial" w:cs="Arial"/>
                <w:color w:val="FF0000"/>
                <w:sz w:val="18"/>
                <w:szCs w:val="18"/>
              </w:rPr>
            </w:pPr>
            <w:r w:rsidRPr="00A813CF">
              <w:rPr>
                <w:rFonts w:ascii="Arial" w:eastAsia="Times New Roman" w:hAnsi="Arial" w:cs="Arial"/>
                <w:color w:val="FF0000"/>
                <w:sz w:val="18"/>
                <w:szCs w:val="18"/>
              </w:rPr>
              <w:t>deteriorated</w:t>
            </w:r>
            <w:r w:rsidR="007B2E6C" w:rsidRPr="00A813CF">
              <w:rPr>
                <w:rFonts w:ascii="Arial" w:eastAsia="Times New Roman" w:hAnsi="Arial" w:cs="Arial"/>
                <w:color w:val="FF0000"/>
                <w:sz w:val="18"/>
                <w:szCs w:val="18"/>
              </w:rPr>
              <w:t xml:space="preserve"> (10)</w:t>
            </w:r>
          </w:p>
        </w:tc>
        <w:tc>
          <w:tcPr>
            <w:tcW w:w="537" w:type="pct"/>
            <w:tcBorders>
              <w:top w:val="single" w:sz="4" w:space="0" w:color="auto"/>
              <w:left w:val="single" w:sz="4" w:space="0" w:color="auto"/>
              <w:bottom w:val="single" w:sz="4" w:space="0" w:color="auto"/>
              <w:right w:val="single" w:sz="4" w:space="0" w:color="auto"/>
            </w:tcBorders>
            <w:shd w:val="clear" w:color="auto" w:fill="auto"/>
            <w:noWrap/>
            <w:vAlign w:val="bottom"/>
          </w:tcPr>
          <w:p w14:paraId="564651F4" w14:textId="4530F12B" w:rsidR="007B2E6C" w:rsidRPr="00A813CF" w:rsidRDefault="00416F34" w:rsidP="000822D8">
            <w:pPr>
              <w:jc w:val="center"/>
              <w:rPr>
                <w:rFonts w:ascii="Arial" w:eastAsia="Times New Roman" w:hAnsi="Arial" w:cs="Arial"/>
                <w:color w:val="E26B0A"/>
                <w:sz w:val="18"/>
                <w:szCs w:val="18"/>
              </w:rPr>
            </w:pPr>
            <w:r w:rsidRPr="00A813CF">
              <w:rPr>
                <w:rFonts w:ascii="Arial" w:eastAsia="Times New Roman" w:hAnsi="Arial" w:cs="Arial"/>
                <w:color w:val="FF0000"/>
                <w:sz w:val="18"/>
                <w:szCs w:val="18"/>
              </w:rPr>
              <w:t>deteriorated</w:t>
            </w:r>
            <w:r w:rsidR="007B2E6C" w:rsidRPr="00A813CF">
              <w:rPr>
                <w:rFonts w:ascii="Arial" w:eastAsia="Times New Roman" w:hAnsi="Arial" w:cs="Arial"/>
                <w:color w:val="FF0000"/>
                <w:sz w:val="18"/>
                <w:szCs w:val="18"/>
              </w:rPr>
              <w:t xml:space="preserve"> (9)</w:t>
            </w:r>
          </w:p>
        </w:tc>
        <w:tc>
          <w:tcPr>
            <w:tcW w:w="506" w:type="pct"/>
            <w:tcBorders>
              <w:top w:val="single" w:sz="4" w:space="0" w:color="auto"/>
              <w:left w:val="single" w:sz="4" w:space="0" w:color="auto"/>
              <w:bottom w:val="single" w:sz="4" w:space="0" w:color="auto"/>
              <w:right w:val="single" w:sz="4" w:space="0" w:color="auto"/>
            </w:tcBorders>
            <w:shd w:val="clear" w:color="auto" w:fill="auto"/>
            <w:noWrap/>
            <w:vAlign w:val="bottom"/>
          </w:tcPr>
          <w:p w14:paraId="62C2E2B8" w14:textId="01A0E38E" w:rsidR="007B2E6C" w:rsidRPr="00A813CF" w:rsidRDefault="00416F34" w:rsidP="000822D8">
            <w:pPr>
              <w:jc w:val="center"/>
              <w:rPr>
                <w:rFonts w:ascii="Arial" w:eastAsia="Times New Roman" w:hAnsi="Arial" w:cs="Arial"/>
                <w:color w:val="FF0000"/>
                <w:sz w:val="18"/>
                <w:szCs w:val="18"/>
              </w:rPr>
            </w:pPr>
            <w:r w:rsidRPr="00A813CF">
              <w:rPr>
                <w:rFonts w:ascii="Arial" w:eastAsia="Times New Roman" w:hAnsi="Arial" w:cs="Arial"/>
                <w:color w:val="FF0000"/>
                <w:sz w:val="18"/>
                <w:szCs w:val="18"/>
              </w:rPr>
              <w:t>deteriorated</w:t>
            </w:r>
            <w:r w:rsidR="007B2E6C" w:rsidRPr="00A813CF">
              <w:rPr>
                <w:rFonts w:ascii="Arial" w:eastAsia="Times New Roman" w:hAnsi="Arial" w:cs="Arial"/>
                <w:color w:val="FF0000"/>
                <w:sz w:val="18"/>
                <w:szCs w:val="18"/>
              </w:rPr>
              <w:t xml:space="preserve"> (10)</w:t>
            </w:r>
          </w:p>
        </w:tc>
        <w:tc>
          <w:tcPr>
            <w:tcW w:w="393" w:type="pct"/>
            <w:tcBorders>
              <w:top w:val="nil"/>
              <w:left w:val="nil"/>
              <w:bottom w:val="single" w:sz="4" w:space="0" w:color="auto"/>
              <w:right w:val="single" w:sz="8" w:space="0" w:color="auto"/>
            </w:tcBorders>
            <w:shd w:val="clear" w:color="auto" w:fill="auto"/>
            <w:noWrap/>
            <w:vAlign w:val="bottom"/>
          </w:tcPr>
          <w:p w14:paraId="698087F4" w14:textId="77777777" w:rsidR="007B2E6C" w:rsidRPr="00A813CF" w:rsidRDefault="007B2E6C" w:rsidP="000822D8">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high (10)</w:t>
            </w:r>
          </w:p>
        </w:tc>
      </w:tr>
      <w:tr w:rsidR="007B2E6C" w:rsidRPr="00A813CF" w14:paraId="40E8292D" w14:textId="77777777" w:rsidTr="002F10EF">
        <w:trPr>
          <w:trHeight w:val="300"/>
        </w:trPr>
        <w:tc>
          <w:tcPr>
            <w:tcW w:w="372" w:type="pct"/>
            <w:vMerge/>
            <w:tcBorders>
              <w:top w:val="nil"/>
              <w:left w:val="single" w:sz="4" w:space="0" w:color="auto"/>
              <w:bottom w:val="single" w:sz="4" w:space="0" w:color="auto"/>
              <w:right w:val="single" w:sz="4" w:space="0" w:color="auto"/>
            </w:tcBorders>
            <w:vAlign w:val="center"/>
          </w:tcPr>
          <w:p w14:paraId="496B876B" w14:textId="77777777" w:rsidR="007B2E6C" w:rsidRPr="00A813CF" w:rsidRDefault="007B2E6C" w:rsidP="000822D8">
            <w:pPr>
              <w:rPr>
                <w:rFonts w:ascii="Arial" w:eastAsia="Times New Roman" w:hAnsi="Arial" w:cs="Arial"/>
                <w:color w:val="000000"/>
                <w:sz w:val="18"/>
                <w:szCs w:val="18"/>
              </w:rPr>
            </w:pPr>
          </w:p>
        </w:tc>
        <w:tc>
          <w:tcPr>
            <w:tcW w:w="655" w:type="pct"/>
            <w:tcBorders>
              <w:top w:val="nil"/>
              <w:left w:val="nil"/>
              <w:bottom w:val="single" w:sz="4" w:space="0" w:color="auto"/>
              <w:right w:val="single" w:sz="4" w:space="0" w:color="auto"/>
            </w:tcBorders>
            <w:shd w:val="clear" w:color="auto" w:fill="auto"/>
            <w:noWrap/>
            <w:vAlign w:val="bottom"/>
          </w:tcPr>
          <w:p w14:paraId="3D36E878" w14:textId="77777777" w:rsidR="007B2E6C" w:rsidRPr="00A813CF" w:rsidRDefault="007B2E6C" w:rsidP="000822D8">
            <w:pPr>
              <w:rPr>
                <w:rFonts w:ascii="Arial" w:eastAsia="Times New Roman" w:hAnsi="Arial" w:cs="Arial"/>
                <w:color w:val="000000"/>
                <w:sz w:val="18"/>
                <w:szCs w:val="18"/>
              </w:rPr>
            </w:pPr>
            <w:r w:rsidRPr="00A813CF">
              <w:rPr>
                <w:rFonts w:ascii="Arial" w:eastAsia="Times New Roman" w:hAnsi="Arial" w:cs="Arial"/>
                <w:color w:val="000000"/>
                <w:sz w:val="18"/>
                <w:szCs w:val="18"/>
              </w:rPr>
              <w:t>light</w:t>
            </w:r>
          </w:p>
        </w:tc>
        <w:tc>
          <w:tcPr>
            <w:tcW w:w="260" w:type="pct"/>
            <w:tcBorders>
              <w:top w:val="nil"/>
              <w:left w:val="nil"/>
              <w:bottom w:val="single" w:sz="4" w:space="0" w:color="auto"/>
              <w:right w:val="nil"/>
            </w:tcBorders>
            <w:shd w:val="clear" w:color="auto" w:fill="auto"/>
            <w:noWrap/>
            <w:vAlign w:val="bottom"/>
          </w:tcPr>
          <w:p w14:paraId="7E8110D7" w14:textId="77777777" w:rsidR="007B2E6C" w:rsidRPr="00A813CF" w:rsidRDefault="007B2E6C" w:rsidP="000822D8">
            <w:pPr>
              <w:jc w:val="right"/>
              <w:rPr>
                <w:rFonts w:ascii="Arial" w:eastAsia="Times New Roman" w:hAnsi="Arial" w:cs="Arial"/>
                <w:color w:val="000000"/>
                <w:sz w:val="18"/>
                <w:szCs w:val="18"/>
              </w:rPr>
            </w:pPr>
            <w:r w:rsidRPr="00A813CF">
              <w:rPr>
                <w:rFonts w:ascii="Arial" w:eastAsia="Times New Roman" w:hAnsi="Arial" w:cs="Arial"/>
                <w:color w:val="000000"/>
                <w:sz w:val="18"/>
                <w:szCs w:val="18"/>
              </w:rPr>
              <w:t>13</w:t>
            </w:r>
          </w:p>
        </w:tc>
        <w:tc>
          <w:tcPr>
            <w:tcW w:w="441" w:type="pct"/>
            <w:tcBorders>
              <w:top w:val="single" w:sz="4" w:space="0" w:color="auto"/>
              <w:left w:val="single" w:sz="8" w:space="0" w:color="auto"/>
              <w:bottom w:val="single" w:sz="4" w:space="0" w:color="auto"/>
              <w:right w:val="single" w:sz="4" w:space="0" w:color="auto"/>
            </w:tcBorders>
            <w:shd w:val="clear" w:color="auto" w:fill="F79646" w:themeFill="accent6"/>
            <w:noWrap/>
            <w:vAlign w:val="bottom"/>
          </w:tcPr>
          <w:p w14:paraId="387012B9"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Very Poor (6)</w:t>
            </w:r>
            <w:r w:rsidRPr="00A813CF">
              <w:rPr>
                <w:rFonts w:ascii="Arial" w:eastAsia="Times New Roman" w:hAnsi="Arial" w:cs="Arial"/>
                <w:sz w:val="18"/>
                <w:szCs w:val="18"/>
              </w:rPr>
              <w:br/>
              <w:t>Poor (6)</w:t>
            </w:r>
          </w:p>
        </w:tc>
        <w:tc>
          <w:tcPr>
            <w:tcW w:w="468" w:type="pct"/>
            <w:tcBorders>
              <w:top w:val="single" w:sz="4" w:space="0" w:color="auto"/>
              <w:left w:val="single" w:sz="4" w:space="0" w:color="auto"/>
              <w:bottom w:val="single" w:sz="4" w:space="0" w:color="auto"/>
              <w:right w:val="single" w:sz="4" w:space="0" w:color="auto"/>
            </w:tcBorders>
            <w:shd w:val="clear" w:color="000000" w:fill="00FF00"/>
            <w:noWrap/>
            <w:vAlign w:val="bottom"/>
          </w:tcPr>
          <w:p w14:paraId="3E8B1E8C"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Very Good (11)</w:t>
            </w:r>
          </w:p>
        </w:tc>
        <w:tc>
          <w:tcPr>
            <w:tcW w:w="420" w:type="pct"/>
            <w:tcBorders>
              <w:top w:val="single" w:sz="4" w:space="0" w:color="auto"/>
              <w:left w:val="single" w:sz="4" w:space="0" w:color="auto"/>
              <w:bottom w:val="single" w:sz="4" w:space="0" w:color="auto"/>
              <w:right w:val="single" w:sz="4" w:space="0" w:color="auto"/>
            </w:tcBorders>
            <w:shd w:val="clear" w:color="000000" w:fill="FFFF00"/>
            <w:noWrap/>
            <w:vAlign w:val="bottom"/>
          </w:tcPr>
          <w:p w14:paraId="7A1FA471"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Good (9)</w:t>
            </w:r>
          </w:p>
        </w:tc>
        <w:tc>
          <w:tcPr>
            <w:tcW w:w="424" w:type="pct"/>
            <w:tcBorders>
              <w:top w:val="nil"/>
              <w:left w:val="nil"/>
              <w:bottom w:val="single" w:sz="4" w:space="0" w:color="auto"/>
              <w:right w:val="single" w:sz="8" w:space="0" w:color="auto"/>
            </w:tcBorders>
            <w:shd w:val="clear" w:color="auto" w:fill="auto"/>
            <w:noWrap/>
            <w:vAlign w:val="bottom"/>
          </w:tcPr>
          <w:p w14:paraId="2AF47D1C" w14:textId="77777777" w:rsidR="007B2E6C" w:rsidRPr="00A813CF" w:rsidRDefault="007B2E6C" w:rsidP="000822D8">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medium (9)</w:t>
            </w:r>
          </w:p>
        </w:tc>
        <w:tc>
          <w:tcPr>
            <w:tcW w:w="524" w:type="pct"/>
            <w:tcBorders>
              <w:top w:val="single" w:sz="4" w:space="0" w:color="auto"/>
              <w:left w:val="single" w:sz="8" w:space="0" w:color="auto"/>
              <w:bottom w:val="single" w:sz="4" w:space="0" w:color="auto"/>
              <w:right w:val="single" w:sz="4" w:space="0" w:color="auto"/>
            </w:tcBorders>
            <w:shd w:val="clear" w:color="auto" w:fill="auto"/>
            <w:noWrap/>
            <w:vAlign w:val="bottom"/>
          </w:tcPr>
          <w:p w14:paraId="007070F8" w14:textId="14466567" w:rsidR="007B2E6C" w:rsidRPr="00A813CF" w:rsidRDefault="00416F34" w:rsidP="000822D8">
            <w:pPr>
              <w:jc w:val="center"/>
              <w:rPr>
                <w:rFonts w:ascii="Arial" w:eastAsia="Times New Roman" w:hAnsi="Arial" w:cs="Arial"/>
                <w:color w:val="FF0000"/>
                <w:sz w:val="18"/>
                <w:szCs w:val="18"/>
              </w:rPr>
            </w:pPr>
            <w:r w:rsidRPr="00A813CF">
              <w:rPr>
                <w:rFonts w:ascii="Arial" w:eastAsia="Times New Roman" w:hAnsi="Arial" w:cs="Arial"/>
                <w:color w:val="FF0000"/>
                <w:sz w:val="18"/>
                <w:szCs w:val="18"/>
              </w:rPr>
              <w:t>deteriorated</w:t>
            </w:r>
            <w:r w:rsidR="007B2E6C" w:rsidRPr="00A813CF">
              <w:rPr>
                <w:rFonts w:ascii="Arial" w:eastAsia="Times New Roman" w:hAnsi="Arial" w:cs="Arial"/>
                <w:color w:val="FF0000"/>
                <w:sz w:val="18"/>
                <w:szCs w:val="18"/>
              </w:rPr>
              <w:t xml:space="preserve"> (8)</w:t>
            </w:r>
          </w:p>
        </w:tc>
        <w:tc>
          <w:tcPr>
            <w:tcW w:w="537" w:type="pct"/>
            <w:tcBorders>
              <w:top w:val="single" w:sz="4" w:space="0" w:color="auto"/>
              <w:left w:val="single" w:sz="4" w:space="0" w:color="auto"/>
              <w:bottom w:val="single" w:sz="4" w:space="0" w:color="auto"/>
              <w:right w:val="single" w:sz="4" w:space="0" w:color="auto"/>
            </w:tcBorders>
            <w:shd w:val="clear" w:color="auto" w:fill="auto"/>
            <w:noWrap/>
            <w:vAlign w:val="bottom"/>
          </w:tcPr>
          <w:p w14:paraId="74AA8CBE" w14:textId="77777777" w:rsidR="007B2E6C" w:rsidRPr="00A813CF" w:rsidRDefault="007B2E6C" w:rsidP="000822D8">
            <w:pPr>
              <w:jc w:val="center"/>
              <w:rPr>
                <w:rFonts w:ascii="Arial" w:eastAsia="Times New Roman" w:hAnsi="Arial" w:cs="Arial"/>
                <w:color w:val="FF0000"/>
                <w:sz w:val="18"/>
                <w:szCs w:val="18"/>
              </w:rPr>
            </w:pPr>
            <w:r w:rsidRPr="00A813CF">
              <w:rPr>
                <w:rFonts w:ascii="Arial" w:eastAsia="Times New Roman" w:hAnsi="Arial" w:cs="Arial"/>
                <w:color w:val="E26B0A"/>
                <w:sz w:val="18"/>
                <w:szCs w:val="18"/>
              </w:rPr>
              <w:t>stable (9)</w:t>
            </w:r>
          </w:p>
        </w:tc>
        <w:tc>
          <w:tcPr>
            <w:tcW w:w="506" w:type="pct"/>
            <w:tcBorders>
              <w:top w:val="single" w:sz="4" w:space="0" w:color="auto"/>
              <w:left w:val="single" w:sz="4" w:space="0" w:color="auto"/>
              <w:bottom w:val="single" w:sz="4" w:space="0" w:color="auto"/>
              <w:right w:val="single" w:sz="4" w:space="0" w:color="auto"/>
            </w:tcBorders>
            <w:shd w:val="clear" w:color="auto" w:fill="auto"/>
            <w:noWrap/>
            <w:vAlign w:val="bottom"/>
          </w:tcPr>
          <w:p w14:paraId="4DE64D22" w14:textId="6BACD757" w:rsidR="007B2E6C" w:rsidRPr="00A813CF" w:rsidRDefault="00416F34" w:rsidP="000822D8">
            <w:pPr>
              <w:jc w:val="center"/>
              <w:rPr>
                <w:rFonts w:ascii="Arial" w:eastAsia="Times New Roman" w:hAnsi="Arial" w:cs="Arial"/>
                <w:color w:val="FF0000"/>
                <w:sz w:val="18"/>
                <w:szCs w:val="18"/>
              </w:rPr>
            </w:pPr>
            <w:r w:rsidRPr="00A813CF">
              <w:rPr>
                <w:rFonts w:ascii="Arial" w:eastAsia="Times New Roman" w:hAnsi="Arial" w:cs="Arial"/>
                <w:color w:val="E26B0A"/>
                <w:sz w:val="18"/>
                <w:szCs w:val="18"/>
              </w:rPr>
              <w:t>deteriorated</w:t>
            </w:r>
            <w:r w:rsidR="007B2E6C" w:rsidRPr="00A813CF">
              <w:rPr>
                <w:rFonts w:ascii="Arial" w:eastAsia="Times New Roman" w:hAnsi="Arial" w:cs="Arial"/>
                <w:color w:val="E26B0A"/>
                <w:sz w:val="18"/>
                <w:szCs w:val="18"/>
              </w:rPr>
              <w:t xml:space="preserve"> (6)</w:t>
            </w:r>
            <w:r w:rsidR="007B2E6C" w:rsidRPr="00A813CF">
              <w:rPr>
                <w:rFonts w:ascii="Arial" w:eastAsia="Times New Roman" w:hAnsi="Arial" w:cs="Arial"/>
                <w:color w:val="E26B0A"/>
                <w:sz w:val="18"/>
                <w:szCs w:val="18"/>
              </w:rPr>
              <w:br/>
              <w:t>stable (6)</w:t>
            </w:r>
          </w:p>
        </w:tc>
        <w:tc>
          <w:tcPr>
            <w:tcW w:w="393" w:type="pct"/>
            <w:tcBorders>
              <w:top w:val="nil"/>
              <w:left w:val="nil"/>
              <w:bottom w:val="single" w:sz="4" w:space="0" w:color="auto"/>
              <w:right w:val="single" w:sz="8" w:space="0" w:color="auto"/>
            </w:tcBorders>
            <w:shd w:val="clear" w:color="auto" w:fill="auto"/>
            <w:noWrap/>
            <w:vAlign w:val="bottom"/>
          </w:tcPr>
          <w:p w14:paraId="1729FD53" w14:textId="77777777" w:rsidR="007B2E6C" w:rsidRPr="00A813CF" w:rsidRDefault="007B2E6C" w:rsidP="000822D8">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medium (11)</w:t>
            </w:r>
          </w:p>
        </w:tc>
      </w:tr>
      <w:tr w:rsidR="007B2E6C" w:rsidRPr="00A813CF" w14:paraId="246E3605" w14:textId="77777777" w:rsidTr="002F10EF">
        <w:trPr>
          <w:trHeight w:val="300"/>
        </w:trPr>
        <w:tc>
          <w:tcPr>
            <w:tcW w:w="372" w:type="pct"/>
            <w:vMerge w:val="restart"/>
            <w:tcBorders>
              <w:top w:val="nil"/>
              <w:left w:val="single" w:sz="4" w:space="0" w:color="auto"/>
              <w:right w:val="single" w:sz="4" w:space="0" w:color="auto"/>
            </w:tcBorders>
            <w:vAlign w:val="center"/>
          </w:tcPr>
          <w:p w14:paraId="25807CE4" w14:textId="77777777" w:rsidR="007B2E6C" w:rsidRPr="00A813CF" w:rsidRDefault="007B2E6C" w:rsidP="000822D8">
            <w:pPr>
              <w:rPr>
                <w:rFonts w:ascii="Arial" w:eastAsia="Times New Roman" w:hAnsi="Arial" w:cs="Arial"/>
                <w:color w:val="000000"/>
                <w:sz w:val="18"/>
                <w:szCs w:val="18"/>
              </w:rPr>
            </w:pPr>
            <w:r w:rsidRPr="00A813CF">
              <w:rPr>
                <w:rFonts w:ascii="Arial" w:eastAsia="Times New Roman" w:hAnsi="Arial" w:cs="Arial"/>
                <w:color w:val="000000"/>
                <w:sz w:val="18"/>
                <w:szCs w:val="18"/>
              </w:rPr>
              <w:t>Chemical processes</w:t>
            </w:r>
          </w:p>
        </w:tc>
        <w:tc>
          <w:tcPr>
            <w:tcW w:w="655" w:type="pct"/>
            <w:tcBorders>
              <w:top w:val="nil"/>
              <w:left w:val="nil"/>
              <w:bottom w:val="single" w:sz="4" w:space="0" w:color="auto"/>
              <w:right w:val="single" w:sz="4" w:space="0" w:color="auto"/>
            </w:tcBorders>
            <w:shd w:val="clear" w:color="auto" w:fill="auto"/>
            <w:noWrap/>
            <w:vAlign w:val="bottom"/>
          </w:tcPr>
          <w:p w14:paraId="4D43ECA0" w14:textId="77777777" w:rsidR="007B2E6C" w:rsidRPr="00A813CF" w:rsidRDefault="007B2E6C" w:rsidP="000822D8">
            <w:pPr>
              <w:rPr>
                <w:rFonts w:ascii="Arial" w:eastAsia="Times New Roman" w:hAnsi="Arial" w:cs="Arial"/>
                <w:color w:val="000000"/>
                <w:sz w:val="18"/>
                <w:szCs w:val="18"/>
              </w:rPr>
            </w:pPr>
            <w:r w:rsidRPr="00A813CF">
              <w:rPr>
                <w:rFonts w:ascii="Arial" w:eastAsia="Times New Roman" w:hAnsi="Arial" w:cs="Arial"/>
                <w:color w:val="000000"/>
                <w:sz w:val="18"/>
                <w:szCs w:val="18"/>
              </w:rPr>
              <w:t>nutrient cycling</w:t>
            </w:r>
          </w:p>
        </w:tc>
        <w:tc>
          <w:tcPr>
            <w:tcW w:w="260" w:type="pct"/>
            <w:tcBorders>
              <w:top w:val="nil"/>
              <w:left w:val="nil"/>
              <w:bottom w:val="single" w:sz="4" w:space="0" w:color="auto"/>
              <w:right w:val="nil"/>
            </w:tcBorders>
            <w:shd w:val="clear" w:color="auto" w:fill="auto"/>
            <w:noWrap/>
            <w:vAlign w:val="bottom"/>
          </w:tcPr>
          <w:p w14:paraId="41D9A000" w14:textId="77777777" w:rsidR="007B2E6C" w:rsidRPr="00A813CF" w:rsidRDefault="007B2E6C" w:rsidP="000822D8">
            <w:pPr>
              <w:jc w:val="right"/>
              <w:rPr>
                <w:rFonts w:ascii="Arial" w:eastAsia="Times New Roman" w:hAnsi="Arial" w:cs="Arial"/>
                <w:color w:val="000000"/>
                <w:sz w:val="18"/>
                <w:szCs w:val="18"/>
              </w:rPr>
            </w:pPr>
            <w:r w:rsidRPr="00A813CF">
              <w:rPr>
                <w:rFonts w:ascii="Arial" w:eastAsia="Times New Roman" w:hAnsi="Arial" w:cs="Arial"/>
                <w:color w:val="000000"/>
                <w:sz w:val="18"/>
                <w:szCs w:val="18"/>
              </w:rPr>
              <w:t>7</w:t>
            </w:r>
          </w:p>
        </w:tc>
        <w:tc>
          <w:tcPr>
            <w:tcW w:w="441" w:type="pct"/>
            <w:tcBorders>
              <w:top w:val="single" w:sz="4" w:space="0" w:color="auto"/>
              <w:left w:val="single" w:sz="4" w:space="0" w:color="auto"/>
              <w:bottom w:val="single" w:sz="4" w:space="0" w:color="auto"/>
              <w:right w:val="single" w:sz="4" w:space="0" w:color="auto"/>
            </w:tcBorders>
            <w:shd w:val="clear" w:color="000000" w:fill="FF9900"/>
            <w:noWrap/>
            <w:vAlign w:val="bottom"/>
          </w:tcPr>
          <w:p w14:paraId="54DBECBA"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Poor (4)</w:t>
            </w:r>
          </w:p>
        </w:tc>
        <w:tc>
          <w:tcPr>
            <w:tcW w:w="468" w:type="pct"/>
            <w:tcBorders>
              <w:top w:val="single" w:sz="4" w:space="0" w:color="auto"/>
              <w:left w:val="single" w:sz="4" w:space="0" w:color="auto"/>
              <w:bottom w:val="single" w:sz="4" w:space="0" w:color="auto"/>
              <w:right w:val="single" w:sz="4" w:space="0" w:color="auto"/>
            </w:tcBorders>
            <w:shd w:val="clear" w:color="000000" w:fill="00FF00"/>
            <w:noWrap/>
            <w:vAlign w:val="bottom"/>
          </w:tcPr>
          <w:p w14:paraId="1415756A"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Very Good (4)</w:t>
            </w:r>
          </w:p>
        </w:tc>
        <w:tc>
          <w:tcPr>
            <w:tcW w:w="420" w:type="pct"/>
            <w:tcBorders>
              <w:top w:val="single" w:sz="4" w:space="0" w:color="auto"/>
              <w:left w:val="single" w:sz="4" w:space="0" w:color="auto"/>
              <w:bottom w:val="single" w:sz="4" w:space="0" w:color="auto"/>
              <w:right w:val="single" w:sz="4" w:space="0" w:color="auto"/>
            </w:tcBorders>
            <w:shd w:val="clear" w:color="000000" w:fill="FF9900"/>
            <w:noWrap/>
            <w:vAlign w:val="bottom"/>
          </w:tcPr>
          <w:p w14:paraId="16460ED2"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Poor (4)</w:t>
            </w:r>
          </w:p>
        </w:tc>
        <w:tc>
          <w:tcPr>
            <w:tcW w:w="424" w:type="pct"/>
            <w:tcBorders>
              <w:top w:val="nil"/>
              <w:left w:val="nil"/>
              <w:bottom w:val="single" w:sz="4" w:space="0" w:color="auto"/>
              <w:right w:val="single" w:sz="8" w:space="0" w:color="auto"/>
            </w:tcBorders>
            <w:shd w:val="clear" w:color="auto" w:fill="auto"/>
            <w:noWrap/>
            <w:vAlign w:val="bottom"/>
          </w:tcPr>
          <w:p w14:paraId="18B34151" w14:textId="77777777" w:rsidR="007B2E6C" w:rsidRPr="00A813CF" w:rsidRDefault="007B2E6C" w:rsidP="000822D8">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low (4)</w:t>
            </w:r>
          </w:p>
        </w:tc>
        <w:tc>
          <w:tcPr>
            <w:tcW w:w="524" w:type="pct"/>
            <w:tcBorders>
              <w:top w:val="single" w:sz="4" w:space="0" w:color="auto"/>
              <w:left w:val="single" w:sz="8" w:space="0" w:color="auto"/>
              <w:bottom w:val="single" w:sz="4" w:space="0" w:color="auto"/>
              <w:right w:val="single" w:sz="4" w:space="0" w:color="auto"/>
            </w:tcBorders>
            <w:shd w:val="clear" w:color="auto" w:fill="auto"/>
            <w:noWrap/>
            <w:vAlign w:val="bottom"/>
          </w:tcPr>
          <w:p w14:paraId="2FDD8EA7" w14:textId="60CE0F6A" w:rsidR="007B2E6C" w:rsidRPr="00A813CF" w:rsidRDefault="00416F34" w:rsidP="000822D8">
            <w:pPr>
              <w:jc w:val="center"/>
              <w:rPr>
                <w:rFonts w:ascii="Arial" w:eastAsia="Times New Roman" w:hAnsi="Arial" w:cs="Arial"/>
                <w:color w:val="FF0000"/>
                <w:sz w:val="18"/>
                <w:szCs w:val="18"/>
              </w:rPr>
            </w:pPr>
            <w:r w:rsidRPr="00A813CF">
              <w:rPr>
                <w:rFonts w:ascii="Arial" w:eastAsia="Times New Roman" w:hAnsi="Arial" w:cs="Arial"/>
                <w:color w:val="FF0000"/>
                <w:sz w:val="18"/>
                <w:szCs w:val="18"/>
              </w:rPr>
              <w:t>deteriorated</w:t>
            </w:r>
            <w:r w:rsidR="007B2E6C" w:rsidRPr="00A813CF">
              <w:rPr>
                <w:rFonts w:ascii="Arial" w:eastAsia="Times New Roman" w:hAnsi="Arial" w:cs="Arial"/>
                <w:color w:val="FF0000"/>
                <w:sz w:val="18"/>
                <w:szCs w:val="18"/>
              </w:rPr>
              <w:t xml:space="preserve"> (5)</w:t>
            </w:r>
          </w:p>
        </w:tc>
        <w:tc>
          <w:tcPr>
            <w:tcW w:w="537" w:type="pct"/>
            <w:tcBorders>
              <w:top w:val="single" w:sz="4" w:space="0" w:color="auto"/>
              <w:left w:val="single" w:sz="4" w:space="0" w:color="auto"/>
              <w:bottom w:val="single" w:sz="4" w:space="0" w:color="auto"/>
              <w:right w:val="single" w:sz="4" w:space="0" w:color="auto"/>
            </w:tcBorders>
            <w:shd w:val="clear" w:color="auto" w:fill="auto"/>
            <w:noWrap/>
            <w:vAlign w:val="bottom"/>
          </w:tcPr>
          <w:p w14:paraId="61B6686B" w14:textId="77777777" w:rsidR="007B2E6C" w:rsidRPr="00A813CF" w:rsidRDefault="007B2E6C" w:rsidP="000822D8">
            <w:pPr>
              <w:jc w:val="center"/>
              <w:rPr>
                <w:rFonts w:ascii="Arial" w:eastAsia="Times New Roman" w:hAnsi="Arial" w:cs="Arial"/>
                <w:color w:val="E26B0A"/>
                <w:sz w:val="18"/>
                <w:szCs w:val="18"/>
              </w:rPr>
            </w:pPr>
            <w:r w:rsidRPr="00A813CF">
              <w:rPr>
                <w:rFonts w:ascii="Arial" w:eastAsia="Times New Roman" w:hAnsi="Arial" w:cs="Arial"/>
                <w:color w:val="E26B0A"/>
                <w:sz w:val="18"/>
                <w:szCs w:val="18"/>
              </w:rPr>
              <w:t>stable (5)</w:t>
            </w:r>
          </w:p>
        </w:tc>
        <w:tc>
          <w:tcPr>
            <w:tcW w:w="506" w:type="pct"/>
            <w:tcBorders>
              <w:top w:val="single" w:sz="4" w:space="0" w:color="auto"/>
              <w:left w:val="single" w:sz="4" w:space="0" w:color="auto"/>
              <w:bottom w:val="single" w:sz="4" w:space="0" w:color="auto"/>
              <w:right w:val="single" w:sz="4" w:space="0" w:color="auto"/>
            </w:tcBorders>
            <w:shd w:val="clear" w:color="auto" w:fill="auto"/>
            <w:noWrap/>
            <w:vAlign w:val="bottom"/>
          </w:tcPr>
          <w:p w14:paraId="2DD0C337" w14:textId="77777777" w:rsidR="007B2E6C" w:rsidRPr="00A813CF" w:rsidRDefault="007B2E6C" w:rsidP="000822D8">
            <w:pPr>
              <w:jc w:val="center"/>
              <w:rPr>
                <w:rFonts w:ascii="Arial" w:eastAsia="Times New Roman" w:hAnsi="Arial" w:cs="Arial"/>
                <w:color w:val="E26B0A"/>
                <w:sz w:val="18"/>
                <w:szCs w:val="18"/>
              </w:rPr>
            </w:pPr>
            <w:r w:rsidRPr="00A813CF">
              <w:rPr>
                <w:rFonts w:ascii="Arial" w:eastAsia="Times New Roman" w:hAnsi="Arial" w:cs="Arial"/>
                <w:color w:val="E26B0A"/>
                <w:sz w:val="18"/>
                <w:szCs w:val="18"/>
              </w:rPr>
              <w:t>stable (4)</w:t>
            </w:r>
          </w:p>
        </w:tc>
        <w:tc>
          <w:tcPr>
            <w:tcW w:w="393" w:type="pct"/>
            <w:tcBorders>
              <w:top w:val="nil"/>
              <w:left w:val="nil"/>
              <w:bottom w:val="single" w:sz="4" w:space="0" w:color="auto"/>
              <w:right w:val="single" w:sz="8" w:space="0" w:color="auto"/>
            </w:tcBorders>
            <w:shd w:val="clear" w:color="auto" w:fill="auto"/>
            <w:noWrap/>
            <w:vAlign w:val="bottom"/>
          </w:tcPr>
          <w:p w14:paraId="3CDDCF80" w14:textId="77777777" w:rsidR="007B2E6C" w:rsidRPr="00A813CF" w:rsidRDefault="007B2E6C" w:rsidP="000822D8">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medium (4)</w:t>
            </w:r>
          </w:p>
        </w:tc>
      </w:tr>
      <w:tr w:rsidR="007B2E6C" w:rsidRPr="00A813CF" w14:paraId="06690CF2" w14:textId="77777777" w:rsidTr="002F10EF">
        <w:trPr>
          <w:trHeight w:val="300"/>
        </w:trPr>
        <w:tc>
          <w:tcPr>
            <w:tcW w:w="372" w:type="pct"/>
            <w:vMerge/>
            <w:tcBorders>
              <w:left w:val="single" w:sz="4" w:space="0" w:color="auto"/>
              <w:right w:val="single" w:sz="4" w:space="0" w:color="auto"/>
            </w:tcBorders>
            <w:vAlign w:val="center"/>
          </w:tcPr>
          <w:p w14:paraId="331B3376" w14:textId="77777777" w:rsidR="007B2E6C" w:rsidRPr="00A813CF" w:rsidRDefault="007B2E6C" w:rsidP="000822D8">
            <w:pPr>
              <w:rPr>
                <w:rFonts w:ascii="Arial" w:eastAsia="Times New Roman" w:hAnsi="Arial" w:cs="Arial"/>
                <w:color w:val="000000"/>
                <w:sz w:val="18"/>
                <w:szCs w:val="18"/>
              </w:rPr>
            </w:pPr>
          </w:p>
        </w:tc>
        <w:tc>
          <w:tcPr>
            <w:tcW w:w="655" w:type="pct"/>
            <w:tcBorders>
              <w:top w:val="nil"/>
              <w:left w:val="nil"/>
              <w:bottom w:val="single" w:sz="4" w:space="0" w:color="auto"/>
              <w:right w:val="single" w:sz="4" w:space="0" w:color="auto"/>
            </w:tcBorders>
            <w:shd w:val="clear" w:color="auto" w:fill="auto"/>
            <w:noWrap/>
            <w:vAlign w:val="bottom"/>
          </w:tcPr>
          <w:p w14:paraId="359200F2" w14:textId="77777777" w:rsidR="007B2E6C" w:rsidRPr="00A813CF" w:rsidRDefault="007B2E6C" w:rsidP="000822D8">
            <w:pPr>
              <w:rPr>
                <w:rFonts w:ascii="Arial" w:eastAsia="Times New Roman" w:hAnsi="Arial" w:cs="Arial"/>
                <w:color w:val="000000"/>
                <w:sz w:val="18"/>
                <w:szCs w:val="18"/>
              </w:rPr>
            </w:pPr>
            <w:r w:rsidRPr="00A813CF">
              <w:rPr>
                <w:rFonts w:ascii="Arial" w:eastAsia="Times New Roman" w:hAnsi="Arial" w:cs="Arial"/>
                <w:color w:val="000000"/>
                <w:sz w:val="18"/>
                <w:szCs w:val="18"/>
              </w:rPr>
              <w:t>ocean pH</w:t>
            </w:r>
          </w:p>
        </w:tc>
        <w:tc>
          <w:tcPr>
            <w:tcW w:w="260" w:type="pct"/>
            <w:tcBorders>
              <w:top w:val="nil"/>
              <w:left w:val="nil"/>
              <w:bottom w:val="single" w:sz="4" w:space="0" w:color="auto"/>
              <w:right w:val="nil"/>
            </w:tcBorders>
            <w:shd w:val="clear" w:color="auto" w:fill="auto"/>
            <w:noWrap/>
            <w:vAlign w:val="bottom"/>
          </w:tcPr>
          <w:p w14:paraId="3D3B1DE7" w14:textId="77777777" w:rsidR="007B2E6C" w:rsidRPr="00A813CF" w:rsidRDefault="007B2E6C" w:rsidP="000822D8">
            <w:pPr>
              <w:jc w:val="right"/>
              <w:rPr>
                <w:rFonts w:ascii="Arial" w:eastAsia="Times New Roman" w:hAnsi="Arial" w:cs="Arial"/>
                <w:color w:val="000000"/>
                <w:sz w:val="18"/>
                <w:szCs w:val="18"/>
              </w:rPr>
            </w:pPr>
            <w:r w:rsidRPr="00A813CF">
              <w:rPr>
                <w:rFonts w:ascii="Arial" w:eastAsia="Times New Roman" w:hAnsi="Arial" w:cs="Arial"/>
                <w:color w:val="000000"/>
                <w:sz w:val="18"/>
                <w:szCs w:val="18"/>
              </w:rPr>
              <w:t>7</w:t>
            </w:r>
          </w:p>
        </w:tc>
        <w:tc>
          <w:tcPr>
            <w:tcW w:w="441" w:type="pct"/>
            <w:tcBorders>
              <w:top w:val="single" w:sz="4" w:space="0" w:color="auto"/>
              <w:left w:val="single" w:sz="4" w:space="0" w:color="auto"/>
              <w:bottom w:val="single" w:sz="4" w:space="0" w:color="auto"/>
              <w:right w:val="single" w:sz="4" w:space="0" w:color="auto"/>
            </w:tcBorders>
            <w:shd w:val="clear" w:color="000000" w:fill="FF9900"/>
            <w:noWrap/>
            <w:vAlign w:val="bottom"/>
          </w:tcPr>
          <w:p w14:paraId="1FF70687"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Poor (4)</w:t>
            </w:r>
          </w:p>
        </w:tc>
        <w:tc>
          <w:tcPr>
            <w:tcW w:w="468" w:type="pct"/>
            <w:tcBorders>
              <w:top w:val="single" w:sz="4" w:space="0" w:color="auto"/>
              <w:left w:val="single" w:sz="4" w:space="0" w:color="auto"/>
              <w:bottom w:val="single" w:sz="4" w:space="0" w:color="auto"/>
              <w:right w:val="single" w:sz="4" w:space="0" w:color="auto"/>
            </w:tcBorders>
            <w:shd w:val="clear" w:color="auto" w:fill="FFFF00"/>
            <w:noWrap/>
            <w:vAlign w:val="bottom"/>
          </w:tcPr>
          <w:p w14:paraId="62C23A30"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Good (6)</w:t>
            </w:r>
          </w:p>
        </w:tc>
        <w:tc>
          <w:tcPr>
            <w:tcW w:w="420" w:type="pct"/>
            <w:tcBorders>
              <w:top w:val="single" w:sz="4" w:space="0" w:color="auto"/>
              <w:left w:val="single" w:sz="4" w:space="0" w:color="auto"/>
              <w:bottom w:val="single" w:sz="4" w:space="0" w:color="auto"/>
              <w:right w:val="single" w:sz="4" w:space="0" w:color="auto"/>
            </w:tcBorders>
            <w:shd w:val="clear" w:color="auto" w:fill="FFFF00"/>
            <w:noWrap/>
            <w:vAlign w:val="bottom"/>
          </w:tcPr>
          <w:p w14:paraId="503F38C6"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Good (4)</w:t>
            </w:r>
          </w:p>
        </w:tc>
        <w:tc>
          <w:tcPr>
            <w:tcW w:w="424" w:type="pct"/>
            <w:tcBorders>
              <w:top w:val="nil"/>
              <w:left w:val="nil"/>
              <w:bottom w:val="single" w:sz="4" w:space="0" w:color="auto"/>
              <w:right w:val="single" w:sz="8" w:space="0" w:color="auto"/>
            </w:tcBorders>
            <w:shd w:val="clear" w:color="auto" w:fill="auto"/>
            <w:noWrap/>
            <w:vAlign w:val="bottom"/>
          </w:tcPr>
          <w:p w14:paraId="2471EF01" w14:textId="77777777" w:rsidR="007B2E6C" w:rsidRPr="00A813CF" w:rsidRDefault="007B2E6C" w:rsidP="000822D8">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high (4)</w:t>
            </w:r>
          </w:p>
        </w:tc>
        <w:tc>
          <w:tcPr>
            <w:tcW w:w="524" w:type="pct"/>
            <w:tcBorders>
              <w:top w:val="single" w:sz="4" w:space="0" w:color="auto"/>
              <w:left w:val="single" w:sz="8" w:space="0" w:color="auto"/>
              <w:bottom w:val="single" w:sz="4" w:space="0" w:color="auto"/>
              <w:right w:val="single" w:sz="4" w:space="0" w:color="auto"/>
            </w:tcBorders>
            <w:shd w:val="clear" w:color="auto" w:fill="auto"/>
            <w:noWrap/>
            <w:vAlign w:val="bottom"/>
          </w:tcPr>
          <w:p w14:paraId="41EAC27E" w14:textId="5C323FD4" w:rsidR="007B2E6C" w:rsidRPr="00A813CF" w:rsidRDefault="00416F34" w:rsidP="000822D8">
            <w:pPr>
              <w:jc w:val="center"/>
              <w:rPr>
                <w:rFonts w:ascii="Arial" w:eastAsia="Times New Roman" w:hAnsi="Arial" w:cs="Arial"/>
                <w:color w:val="FF0000"/>
                <w:sz w:val="18"/>
                <w:szCs w:val="18"/>
              </w:rPr>
            </w:pPr>
            <w:r w:rsidRPr="00A813CF">
              <w:rPr>
                <w:rFonts w:ascii="Arial" w:eastAsia="Times New Roman" w:hAnsi="Arial" w:cs="Arial"/>
                <w:color w:val="FF0000"/>
                <w:sz w:val="18"/>
                <w:szCs w:val="18"/>
              </w:rPr>
              <w:t>deteriorated</w:t>
            </w:r>
            <w:r w:rsidR="007B2E6C" w:rsidRPr="00A813CF">
              <w:rPr>
                <w:rFonts w:ascii="Arial" w:eastAsia="Times New Roman" w:hAnsi="Arial" w:cs="Arial"/>
                <w:color w:val="FF0000"/>
                <w:sz w:val="18"/>
                <w:szCs w:val="18"/>
              </w:rPr>
              <w:t xml:space="preserve"> (7)</w:t>
            </w:r>
          </w:p>
        </w:tc>
        <w:tc>
          <w:tcPr>
            <w:tcW w:w="537" w:type="pct"/>
            <w:tcBorders>
              <w:top w:val="single" w:sz="4" w:space="0" w:color="auto"/>
              <w:left w:val="single" w:sz="4" w:space="0" w:color="auto"/>
              <w:bottom w:val="single" w:sz="4" w:space="0" w:color="auto"/>
              <w:right w:val="single" w:sz="4" w:space="0" w:color="auto"/>
            </w:tcBorders>
            <w:shd w:val="clear" w:color="auto" w:fill="auto"/>
            <w:noWrap/>
            <w:vAlign w:val="bottom"/>
          </w:tcPr>
          <w:p w14:paraId="66344066" w14:textId="0EC79E8E" w:rsidR="007B2E6C" w:rsidRPr="00A813CF" w:rsidRDefault="00416F34" w:rsidP="000822D8">
            <w:pPr>
              <w:jc w:val="center"/>
              <w:rPr>
                <w:rFonts w:ascii="Arial" w:eastAsia="Times New Roman" w:hAnsi="Arial" w:cs="Arial"/>
                <w:color w:val="E26B0A"/>
                <w:sz w:val="18"/>
                <w:szCs w:val="18"/>
              </w:rPr>
            </w:pPr>
            <w:r w:rsidRPr="00A813CF">
              <w:rPr>
                <w:rFonts w:ascii="Arial" w:eastAsia="Times New Roman" w:hAnsi="Arial" w:cs="Arial"/>
                <w:color w:val="FF0000"/>
                <w:sz w:val="18"/>
                <w:szCs w:val="18"/>
              </w:rPr>
              <w:t>deteriorated</w:t>
            </w:r>
            <w:r w:rsidR="007B2E6C" w:rsidRPr="00A813CF">
              <w:rPr>
                <w:rFonts w:ascii="Arial" w:eastAsia="Times New Roman" w:hAnsi="Arial" w:cs="Arial"/>
                <w:color w:val="FF0000"/>
                <w:sz w:val="18"/>
                <w:szCs w:val="18"/>
              </w:rPr>
              <w:t xml:space="preserve"> (6)</w:t>
            </w:r>
          </w:p>
        </w:tc>
        <w:tc>
          <w:tcPr>
            <w:tcW w:w="506" w:type="pct"/>
            <w:tcBorders>
              <w:top w:val="single" w:sz="4" w:space="0" w:color="auto"/>
              <w:left w:val="single" w:sz="4" w:space="0" w:color="auto"/>
              <w:bottom w:val="single" w:sz="4" w:space="0" w:color="auto"/>
              <w:right w:val="single" w:sz="4" w:space="0" w:color="auto"/>
            </w:tcBorders>
            <w:shd w:val="clear" w:color="auto" w:fill="auto"/>
            <w:noWrap/>
            <w:vAlign w:val="bottom"/>
          </w:tcPr>
          <w:p w14:paraId="7D978715" w14:textId="1B1A6EB4" w:rsidR="007B2E6C" w:rsidRPr="00A813CF" w:rsidRDefault="00416F34" w:rsidP="000822D8">
            <w:pPr>
              <w:jc w:val="center"/>
              <w:rPr>
                <w:rFonts w:ascii="Arial" w:eastAsia="Times New Roman" w:hAnsi="Arial" w:cs="Arial"/>
                <w:color w:val="E26B0A"/>
                <w:sz w:val="18"/>
                <w:szCs w:val="18"/>
              </w:rPr>
            </w:pPr>
            <w:r w:rsidRPr="00A813CF">
              <w:rPr>
                <w:rFonts w:ascii="Arial" w:eastAsia="Times New Roman" w:hAnsi="Arial" w:cs="Arial"/>
                <w:color w:val="FF0000"/>
                <w:sz w:val="18"/>
                <w:szCs w:val="18"/>
              </w:rPr>
              <w:t>deteriorated</w:t>
            </w:r>
            <w:r w:rsidR="007B2E6C" w:rsidRPr="00A813CF">
              <w:rPr>
                <w:rFonts w:ascii="Arial" w:eastAsia="Times New Roman" w:hAnsi="Arial" w:cs="Arial"/>
                <w:color w:val="FF0000"/>
                <w:sz w:val="18"/>
                <w:szCs w:val="18"/>
              </w:rPr>
              <w:t xml:space="preserve"> (7)</w:t>
            </w:r>
          </w:p>
        </w:tc>
        <w:tc>
          <w:tcPr>
            <w:tcW w:w="393" w:type="pct"/>
            <w:tcBorders>
              <w:top w:val="nil"/>
              <w:left w:val="nil"/>
              <w:bottom w:val="single" w:sz="4" w:space="0" w:color="auto"/>
              <w:right w:val="single" w:sz="8" w:space="0" w:color="auto"/>
            </w:tcBorders>
            <w:shd w:val="clear" w:color="auto" w:fill="auto"/>
            <w:noWrap/>
            <w:vAlign w:val="bottom"/>
          </w:tcPr>
          <w:p w14:paraId="39261E66" w14:textId="77777777" w:rsidR="007B2E6C" w:rsidRPr="00A813CF" w:rsidRDefault="007B2E6C" w:rsidP="000822D8">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High (6)</w:t>
            </w:r>
          </w:p>
        </w:tc>
      </w:tr>
      <w:tr w:rsidR="007B2E6C" w:rsidRPr="00A813CF" w14:paraId="2ACA8C48" w14:textId="77777777" w:rsidTr="002F10EF">
        <w:trPr>
          <w:trHeight w:val="300"/>
        </w:trPr>
        <w:tc>
          <w:tcPr>
            <w:tcW w:w="372" w:type="pct"/>
            <w:vMerge/>
            <w:tcBorders>
              <w:left w:val="single" w:sz="4" w:space="0" w:color="auto"/>
              <w:bottom w:val="single" w:sz="4" w:space="0" w:color="auto"/>
              <w:right w:val="single" w:sz="4" w:space="0" w:color="auto"/>
            </w:tcBorders>
            <w:vAlign w:val="center"/>
          </w:tcPr>
          <w:p w14:paraId="072243E2" w14:textId="77777777" w:rsidR="007B2E6C" w:rsidRPr="00A813CF" w:rsidRDefault="007B2E6C" w:rsidP="000822D8">
            <w:pPr>
              <w:rPr>
                <w:rFonts w:ascii="Arial" w:eastAsia="Times New Roman" w:hAnsi="Arial" w:cs="Arial"/>
                <w:color w:val="000000"/>
                <w:sz w:val="18"/>
                <w:szCs w:val="18"/>
              </w:rPr>
            </w:pPr>
          </w:p>
        </w:tc>
        <w:tc>
          <w:tcPr>
            <w:tcW w:w="655" w:type="pct"/>
            <w:tcBorders>
              <w:top w:val="nil"/>
              <w:left w:val="nil"/>
              <w:bottom w:val="single" w:sz="4" w:space="0" w:color="auto"/>
              <w:right w:val="single" w:sz="4" w:space="0" w:color="auto"/>
            </w:tcBorders>
            <w:shd w:val="clear" w:color="auto" w:fill="auto"/>
            <w:noWrap/>
            <w:vAlign w:val="bottom"/>
          </w:tcPr>
          <w:p w14:paraId="4892EFC5" w14:textId="77777777" w:rsidR="007B2E6C" w:rsidRPr="00A813CF" w:rsidRDefault="007B2E6C" w:rsidP="000822D8">
            <w:pPr>
              <w:rPr>
                <w:rFonts w:ascii="Arial" w:eastAsia="Times New Roman" w:hAnsi="Arial" w:cs="Arial"/>
                <w:color w:val="000000"/>
                <w:sz w:val="18"/>
                <w:szCs w:val="18"/>
              </w:rPr>
            </w:pPr>
            <w:r w:rsidRPr="00A813CF">
              <w:rPr>
                <w:rFonts w:ascii="Arial" w:eastAsia="Times New Roman" w:hAnsi="Arial" w:cs="Arial"/>
                <w:color w:val="000000"/>
                <w:sz w:val="18"/>
                <w:szCs w:val="18"/>
              </w:rPr>
              <w:t>Ocean salinity</w:t>
            </w:r>
          </w:p>
        </w:tc>
        <w:tc>
          <w:tcPr>
            <w:tcW w:w="260" w:type="pct"/>
            <w:tcBorders>
              <w:top w:val="nil"/>
              <w:left w:val="nil"/>
              <w:bottom w:val="single" w:sz="4" w:space="0" w:color="auto"/>
              <w:right w:val="nil"/>
            </w:tcBorders>
            <w:shd w:val="clear" w:color="auto" w:fill="auto"/>
            <w:noWrap/>
            <w:vAlign w:val="bottom"/>
          </w:tcPr>
          <w:p w14:paraId="48053B06" w14:textId="77777777" w:rsidR="007B2E6C" w:rsidRPr="00A813CF" w:rsidRDefault="007B2E6C" w:rsidP="000822D8">
            <w:pPr>
              <w:jc w:val="right"/>
              <w:rPr>
                <w:rFonts w:ascii="Arial" w:eastAsia="Times New Roman" w:hAnsi="Arial" w:cs="Arial"/>
                <w:color w:val="000000"/>
                <w:sz w:val="18"/>
                <w:szCs w:val="18"/>
              </w:rPr>
            </w:pPr>
            <w:r w:rsidRPr="00A813CF">
              <w:rPr>
                <w:rFonts w:ascii="Arial" w:eastAsia="Times New Roman" w:hAnsi="Arial" w:cs="Arial"/>
                <w:color w:val="000000"/>
                <w:sz w:val="18"/>
                <w:szCs w:val="18"/>
              </w:rPr>
              <w:t>5</w:t>
            </w:r>
          </w:p>
        </w:tc>
        <w:tc>
          <w:tcPr>
            <w:tcW w:w="441" w:type="pct"/>
            <w:tcBorders>
              <w:top w:val="single" w:sz="4" w:space="0" w:color="auto"/>
              <w:left w:val="single" w:sz="4" w:space="0" w:color="auto"/>
              <w:bottom w:val="single" w:sz="4" w:space="0" w:color="auto"/>
              <w:right w:val="single" w:sz="4" w:space="0" w:color="auto"/>
            </w:tcBorders>
            <w:shd w:val="clear" w:color="000000" w:fill="FF9900"/>
            <w:noWrap/>
            <w:vAlign w:val="bottom"/>
          </w:tcPr>
          <w:p w14:paraId="0BB62296"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Poor (4)</w:t>
            </w:r>
          </w:p>
        </w:tc>
        <w:tc>
          <w:tcPr>
            <w:tcW w:w="468" w:type="pct"/>
            <w:tcBorders>
              <w:top w:val="single" w:sz="4" w:space="0" w:color="auto"/>
              <w:left w:val="single" w:sz="4" w:space="0" w:color="auto"/>
              <w:bottom w:val="single" w:sz="4" w:space="0" w:color="auto"/>
              <w:right w:val="single" w:sz="4" w:space="0" w:color="auto"/>
            </w:tcBorders>
            <w:shd w:val="clear" w:color="000000" w:fill="00FF00"/>
            <w:noWrap/>
            <w:vAlign w:val="bottom"/>
          </w:tcPr>
          <w:p w14:paraId="655979F4"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Very Good (4)</w:t>
            </w:r>
          </w:p>
        </w:tc>
        <w:tc>
          <w:tcPr>
            <w:tcW w:w="420" w:type="pct"/>
            <w:tcBorders>
              <w:top w:val="single" w:sz="4" w:space="0" w:color="auto"/>
              <w:left w:val="single" w:sz="4" w:space="0" w:color="auto"/>
              <w:bottom w:val="single" w:sz="4" w:space="0" w:color="auto"/>
              <w:right w:val="single" w:sz="4" w:space="0" w:color="auto"/>
            </w:tcBorders>
            <w:shd w:val="clear" w:color="auto" w:fill="FFFF00"/>
            <w:noWrap/>
            <w:vAlign w:val="bottom"/>
          </w:tcPr>
          <w:p w14:paraId="34A87EF3"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Good (3)</w:t>
            </w:r>
          </w:p>
        </w:tc>
        <w:tc>
          <w:tcPr>
            <w:tcW w:w="424" w:type="pct"/>
            <w:tcBorders>
              <w:top w:val="nil"/>
              <w:left w:val="nil"/>
              <w:bottom w:val="single" w:sz="4" w:space="0" w:color="auto"/>
              <w:right w:val="single" w:sz="8" w:space="0" w:color="auto"/>
            </w:tcBorders>
            <w:shd w:val="clear" w:color="auto" w:fill="auto"/>
            <w:noWrap/>
            <w:vAlign w:val="bottom"/>
          </w:tcPr>
          <w:p w14:paraId="3F1B0D0A" w14:textId="77777777" w:rsidR="007B2E6C" w:rsidRPr="00A813CF" w:rsidRDefault="007B2E6C" w:rsidP="000822D8">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high (3)</w:t>
            </w:r>
          </w:p>
        </w:tc>
        <w:tc>
          <w:tcPr>
            <w:tcW w:w="524" w:type="pct"/>
            <w:tcBorders>
              <w:top w:val="single" w:sz="4" w:space="0" w:color="auto"/>
              <w:left w:val="single" w:sz="8" w:space="0" w:color="auto"/>
              <w:bottom w:val="single" w:sz="4" w:space="0" w:color="auto"/>
              <w:right w:val="single" w:sz="4" w:space="0" w:color="auto"/>
            </w:tcBorders>
            <w:shd w:val="clear" w:color="auto" w:fill="auto"/>
            <w:noWrap/>
            <w:vAlign w:val="bottom"/>
          </w:tcPr>
          <w:p w14:paraId="0BD00D88" w14:textId="77777777" w:rsidR="007B2E6C" w:rsidRPr="00A813CF" w:rsidRDefault="007B2E6C" w:rsidP="000822D8">
            <w:pPr>
              <w:jc w:val="center"/>
              <w:rPr>
                <w:rFonts w:ascii="Arial" w:eastAsia="Times New Roman" w:hAnsi="Arial" w:cs="Arial"/>
                <w:color w:val="FF0000"/>
                <w:sz w:val="18"/>
                <w:szCs w:val="18"/>
              </w:rPr>
            </w:pPr>
            <w:r w:rsidRPr="00A813CF">
              <w:rPr>
                <w:rFonts w:ascii="Arial" w:eastAsia="Times New Roman" w:hAnsi="Arial" w:cs="Arial"/>
                <w:color w:val="31869B"/>
                <w:sz w:val="18"/>
                <w:szCs w:val="18"/>
              </w:rPr>
              <w:t>no clear trend (4)</w:t>
            </w:r>
          </w:p>
        </w:tc>
        <w:tc>
          <w:tcPr>
            <w:tcW w:w="537" w:type="pct"/>
            <w:tcBorders>
              <w:top w:val="single" w:sz="4" w:space="0" w:color="auto"/>
              <w:left w:val="single" w:sz="4" w:space="0" w:color="auto"/>
              <w:bottom w:val="single" w:sz="4" w:space="0" w:color="auto"/>
              <w:right w:val="single" w:sz="4" w:space="0" w:color="auto"/>
            </w:tcBorders>
            <w:shd w:val="clear" w:color="auto" w:fill="auto"/>
            <w:noWrap/>
            <w:vAlign w:val="bottom"/>
          </w:tcPr>
          <w:p w14:paraId="47A3C62A" w14:textId="77777777" w:rsidR="007B2E6C" w:rsidRPr="00A813CF" w:rsidRDefault="007B2E6C" w:rsidP="000822D8">
            <w:pPr>
              <w:jc w:val="center"/>
              <w:rPr>
                <w:rFonts w:ascii="Arial" w:eastAsia="Times New Roman" w:hAnsi="Arial" w:cs="Arial"/>
                <w:color w:val="E26B0A"/>
                <w:sz w:val="18"/>
                <w:szCs w:val="18"/>
              </w:rPr>
            </w:pPr>
            <w:r w:rsidRPr="00A813CF">
              <w:rPr>
                <w:rFonts w:ascii="Arial" w:eastAsia="Times New Roman" w:hAnsi="Arial" w:cs="Arial"/>
                <w:color w:val="E26B0A"/>
                <w:sz w:val="18"/>
                <w:szCs w:val="18"/>
              </w:rPr>
              <w:t>stable (4)</w:t>
            </w:r>
          </w:p>
        </w:tc>
        <w:tc>
          <w:tcPr>
            <w:tcW w:w="506" w:type="pct"/>
            <w:tcBorders>
              <w:top w:val="single" w:sz="4" w:space="0" w:color="auto"/>
              <w:left w:val="single" w:sz="4" w:space="0" w:color="auto"/>
              <w:bottom w:val="single" w:sz="4" w:space="0" w:color="auto"/>
              <w:right w:val="single" w:sz="4" w:space="0" w:color="auto"/>
            </w:tcBorders>
            <w:shd w:val="clear" w:color="auto" w:fill="auto"/>
            <w:noWrap/>
            <w:vAlign w:val="bottom"/>
          </w:tcPr>
          <w:p w14:paraId="70F61617" w14:textId="77777777" w:rsidR="007B2E6C" w:rsidRPr="00A813CF" w:rsidRDefault="007B2E6C" w:rsidP="000822D8">
            <w:pPr>
              <w:jc w:val="center"/>
              <w:rPr>
                <w:rFonts w:ascii="Arial" w:eastAsia="Times New Roman" w:hAnsi="Arial" w:cs="Arial"/>
                <w:color w:val="E26B0A"/>
                <w:sz w:val="18"/>
                <w:szCs w:val="18"/>
              </w:rPr>
            </w:pPr>
            <w:r w:rsidRPr="00A813CF">
              <w:rPr>
                <w:rFonts w:ascii="Arial" w:eastAsia="Times New Roman" w:hAnsi="Arial" w:cs="Arial"/>
                <w:color w:val="E26B0A"/>
                <w:sz w:val="18"/>
                <w:szCs w:val="18"/>
              </w:rPr>
              <w:t>stable (4)</w:t>
            </w:r>
          </w:p>
        </w:tc>
        <w:tc>
          <w:tcPr>
            <w:tcW w:w="393" w:type="pct"/>
            <w:tcBorders>
              <w:top w:val="nil"/>
              <w:left w:val="nil"/>
              <w:bottom w:val="single" w:sz="4" w:space="0" w:color="auto"/>
              <w:right w:val="single" w:sz="8" w:space="0" w:color="auto"/>
            </w:tcBorders>
            <w:shd w:val="clear" w:color="auto" w:fill="auto"/>
            <w:noWrap/>
            <w:vAlign w:val="bottom"/>
          </w:tcPr>
          <w:p w14:paraId="2BBA7295" w14:textId="77777777" w:rsidR="007B2E6C" w:rsidRPr="00A813CF" w:rsidRDefault="007B2E6C" w:rsidP="000822D8">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medium (4)</w:t>
            </w:r>
          </w:p>
        </w:tc>
      </w:tr>
      <w:tr w:rsidR="007B2E6C" w:rsidRPr="00A813CF" w14:paraId="0AEACE0F" w14:textId="77777777" w:rsidTr="002F10EF">
        <w:trPr>
          <w:trHeight w:val="300"/>
        </w:trPr>
        <w:tc>
          <w:tcPr>
            <w:tcW w:w="372" w:type="pct"/>
            <w:vMerge w:val="restart"/>
            <w:tcBorders>
              <w:left w:val="single" w:sz="4" w:space="0" w:color="auto"/>
              <w:right w:val="single" w:sz="4" w:space="0" w:color="auto"/>
            </w:tcBorders>
            <w:vAlign w:val="center"/>
          </w:tcPr>
          <w:p w14:paraId="37746AF1" w14:textId="77777777" w:rsidR="007B2E6C" w:rsidRPr="00A813CF" w:rsidRDefault="007B2E6C" w:rsidP="000822D8">
            <w:pPr>
              <w:rPr>
                <w:rFonts w:ascii="Arial" w:eastAsia="Times New Roman" w:hAnsi="Arial" w:cs="Arial"/>
                <w:color w:val="000000"/>
                <w:sz w:val="18"/>
                <w:szCs w:val="18"/>
              </w:rPr>
            </w:pPr>
            <w:r w:rsidRPr="00A813CF">
              <w:rPr>
                <w:rFonts w:ascii="Arial" w:eastAsia="Times New Roman" w:hAnsi="Arial" w:cs="Arial"/>
                <w:color w:val="000000"/>
                <w:sz w:val="18"/>
                <w:szCs w:val="18"/>
              </w:rPr>
              <w:t>Ecological processes</w:t>
            </w:r>
          </w:p>
        </w:tc>
        <w:tc>
          <w:tcPr>
            <w:tcW w:w="655" w:type="pct"/>
            <w:tcBorders>
              <w:top w:val="nil"/>
              <w:left w:val="nil"/>
              <w:bottom w:val="single" w:sz="4" w:space="0" w:color="auto"/>
              <w:right w:val="single" w:sz="4" w:space="0" w:color="auto"/>
            </w:tcBorders>
            <w:shd w:val="clear" w:color="auto" w:fill="auto"/>
            <w:noWrap/>
            <w:vAlign w:val="bottom"/>
          </w:tcPr>
          <w:p w14:paraId="08376FA7" w14:textId="77777777" w:rsidR="007B2E6C" w:rsidRPr="00A813CF" w:rsidRDefault="007B2E6C" w:rsidP="000822D8">
            <w:pPr>
              <w:rPr>
                <w:rFonts w:ascii="Arial" w:eastAsia="Times New Roman" w:hAnsi="Arial" w:cs="Arial"/>
                <w:color w:val="000000"/>
                <w:sz w:val="18"/>
                <w:szCs w:val="18"/>
              </w:rPr>
            </w:pPr>
            <w:r w:rsidRPr="00A813CF">
              <w:rPr>
                <w:rFonts w:ascii="Arial" w:eastAsia="Times New Roman" w:hAnsi="Arial" w:cs="Arial"/>
                <w:color w:val="000000"/>
                <w:sz w:val="18"/>
                <w:szCs w:val="18"/>
              </w:rPr>
              <w:t>microbial processes</w:t>
            </w:r>
          </w:p>
        </w:tc>
        <w:tc>
          <w:tcPr>
            <w:tcW w:w="260" w:type="pct"/>
            <w:tcBorders>
              <w:top w:val="nil"/>
              <w:left w:val="nil"/>
              <w:bottom w:val="single" w:sz="4" w:space="0" w:color="auto"/>
              <w:right w:val="nil"/>
            </w:tcBorders>
            <w:shd w:val="clear" w:color="auto" w:fill="auto"/>
            <w:noWrap/>
            <w:vAlign w:val="bottom"/>
          </w:tcPr>
          <w:p w14:paraId="51C313D0" w14:textId="77777777" w:rsidR="007B2E6C" w:rsidRPr="00A813CF" w:rsidRDefault="007B2E6C" w:rsidP="000822D8">
            <w:pPr>
              <w:jc w:val="right"/>
              <w:rPr>
                <w:rFonts w:ascii="Arial" w:eastAsia="Times New Roman" w:hAnsi="Arial" w:cs="Arial"/>
                <w:color w:val="000000"/>
                <w:sz w:val="18"/>
                <w:szCs w:val="18"/>
              </w:rPr>
            </w:pPr>
            <w:r w:rsidRPr="00A813CF">
              <w:rPr>
                <w:rFonts w:ascii="Arial" w:eastAsia="Times New Roman" w:hAnsi="Arial" w:cs="Arial"/>
                <w:color w:val="000000"/>
                <w:sz w:val="18"/>
                <w:szCs w:val="18"/>
              </w:rPr>
              <w:t>4</w:t>
            </w:r>
          </w:p>
        </w:tc>
        <w:tc>
          <w:tcPr>
            <w:tcW w:w="441" w:type="pct"/>
            <w:tcBorders>
              <w:top w:val="single" w:sz="4" w:space="0" w:color="auto"/>
              <w:left w:val="single" w:sz="4" w:space="0" w:color="auto"/>
              <w:bottom w:val="single" w:sz="4" w:space="0" w:color="auto"/>
              <w:right w:val="single" w:sz="4" w:space="0" w:color="auto"/>
            </w:tcBorders>
            <w:shd w:val="clear" w:color="000000" w:fill="FF9900"/>
            <w:noWrap/>
            <w:vAlign w:val="bottom"/>
          </w:tcPr>
          <w:p w14:paraId="43DBEA9A"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Very Poor (2)</w:t>
            </w:r>
            <w:r w:rsidRPr="00A813CF">
              <w:rPr>
                <w:rFonts w:ascii="Arial" w:eastAsia="Times New Roman" w:hAnsi="Arial" w:cs="Arial"/>
                <w:sz w:val="18"/>
                <w:szCs w:val="18"/>
              </w:rPr>
              <w:br/>
              <w:t>Poor (2)</w:t>
            </w:r>
          </w:p>
        </w:tc>
        <w:tc>
          <w:tcPr>
            <w:tcW w:w="468" w:type="pct"/>
            <w:tcBorders>
              <w:top w:val="single" w:sz="4" w:space="0" w:color="auto"/>
              <w:left w:val="single" w:sz="4" w:space="0" w:color="auto"/>
              <w:bottom w:val="single" w:sz="4" w:space="0" w:color="auto"/>
              <w:right w:val="single" w:sz="4" w:space="0" w:color="auto"/>
            </w:tcBorders>
            <w:shd w:val="clear" w:color="000000" w:fill="00FF00"/>
            <w:noWrap/>
            <w:vAlign w:val="bottom"/>
          </w:tcPr>
          <w:p w14:paraId="66C40031"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Very Good (3)</w:t>
            </w:r>
          </w:p>
        </w:tc>
        <w:tc>
          <w:tcPr>
            <w:tcW w:w="420" w:type="pct"/>
            <w:tcBorders>
              <w:top w:val="single" w:sz="4" w:space="0" w:color="auto"/>
              <w:left w:val="single" w:sz="4" w:space="0" w:color="auto"/>
              <w:bottom w:val="single" w:sz="4" w:space="0" w:color="auto"/>
              <w:right w:val="single" w:sz="4" w:space="0" w:color="auto"/>
            </w:tcBorders>
            <w:shd w:val="clear" w:color="auto" w:fill="FFFF00"/>
            <w:noWrap/>
            <w:vAlign w:val="bottom"/>
          </w:tcPr>
          <w:p w14:paraId="0848475F"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Good (4)</w:t>
            </w:r>
          </w:p>
        </w:tc>
        <w:tc>
          <w:tcPr>
            <w:tcW w:w="424" w:type="pct"/>
            <w:tcBorders>
              <w:top w:val="nil"/>
              <w:left w:val="nil"/>
              <w:bottom w:val="single" w:sz="4" w:space="0" w:color="auto"/>
              <w:right w:val="single" w:sz="8" w:space="0" w:color="auto"/>
            </w:tcBorders>
            <w:shd w:val="clear" w:color="auto" w:fill="auto"/>
            <w:noWrap/>
            <w:vAlign w:val="bottom"/>
          </w:tcPr>
          <w:p w14:paraId="57E6CCBF" w14:textId="77777777" w:rsidR="007B2E6C" w:rsidRPr="00A813CF" w:rsidRDefault="007B2E6C" w:rsidP="000822D8">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low (3)</w:t>
            </w:r>
          </w:p>
        </w:tc>
        <w:tc>
          <w:tcPr>
            <w:tcW w:w="524" w:type="pct"/>
            <w:tcBorders>
              <w:top w:val="single" w:sz="4" w:space="0" w:color="auto"/>
              <w:left w:val="single" w:sz="8" w:space="0" w:color="auto"/>
              <w:bottom w:val="single" w:sz="4" w:space="0" w:color="auto"/>
              <w:right w:val="single" w:sz="4" w:space="0" w:color="auto"/>
            </w:tcBorders>
            <w:shd w:val="clear" w:color="auto" w:fill="auto"/>
            <w:noWrap/>
            <w:vAlign w:val="bottom"/>
          </w:tcPr>
          <w:p w14:paraId="4C498EEE" w14:textId="60159CF2" w:rsidR="007B2E6C" w:rsidRPr="00A813CF" w:rsidRDefault="00416F34" w:rsidP="000822D8">
            <w:pPr>
              <w:jc w:val="center"/>
              <w:rPr>
                <w:rFonts w:ascii="Arial" w:eastAsia="Times New Roman" w:hAnsi="Arial" w:cs="Arial"/>
                <w:color w:val="31869B"/>
                <w:sz w:val="18"/>
                <w:szCs w:val="18"/>
              </w:rPr>
            </w:pPr>
            <w:r w:rsidRPr="00A813CF">
              <w:rPr>
                <w:rFonts w:ascii="Arial" w:eastAsia="Times New Roman" w:hAnsi="Arial" w:cs="Arial"/>
                <w:color w:val="FF0000"/>
                <w:sz w:val="18"/>
                <w:szCs w:val="18"/>
              </w:rPr>
              <w:t>deteriorated</w:t>
            </w:r>
            <w:r w:rsidR="007B2E6C" w:rsidRPr="00A813CF">
              <w:rPr>
                <w:rFonts w:ascii="Arial" w:eastAsia="Times New Roman" w:hAnsi="Arial" w:cs="Arial"/>
                <w:color w:val="FF0000"/>
                <w:sz w:val="18"/>
                <w:szCs w:val="18"/>
              </w:rPr>
              <w:t xml:space="preserve"> (3)</w:t>
            </w:r>
          </w:p>
        </w:tc>
        <w:tc>
          <w:tcPr>
            <w:tcW w:w="537" w:type="pct"/>
            <w:tcBorders>
              <w:top w:val="single" w:sz="4" w:space="0" w:color="auto"/>
              <w:left w:val="single" w:sz="4" w:space="0" w:color="auto"/>
              <w:bottom w:val="single" w:sz="4" w:space="0" w:color="auto"/>
              <w:right w:val="single" w:sz="4" w:space="0" w:color="auto"/>
            </w:tcBorders>
            <w:shd w:val="clear" w:color="auto" w:fill="auto"/>
            <w:noWrap/>
            <w:vAlign w:val="bottom"/>
          </w:tcPr>
          <w:p w14:paraId="3CFD2E9B" w14:textId="77777777" w:rsidR="007B2E6C" w:rsidRPr="00A813CF" w:rsidRDefault="007B2E6C" w:rsidP="000822D8">
            <w:pPr>
              <w:jc w:val="center"/>
              <w:rPr>
                <w:rFonts w:ascii="Arial" w:eastAsia="Times New Roman" w:hAnsi="Arial" w:cs="Arial"/>
                <w:color w:val="E26B0A"/>
                <w:sz w:val="18"/>
                <w:szCs w:val="18"/>
              </w:rPr>
            </w:pPr>
            <w:r w:rsidRPr="00A813CF">
              <w:rPr>
                <w:rFonts w:ascii="Arial" w:eastAsia="Times New Roman" w:hAnsi="Arial" w:cs="Arial"/>
                <w:color w:val="E26B0A"/>
                <w:sz w:val="18"/>
                <w:szCs w:val="18"/>
              </w:rPr>
              <w:t>stable (3)</w:t>
            </w:r>
          </w:p>
        </w:tc>
        <w:tc>
          <w:tcPr>
            <w:tcW w:w="506" w:type="pct"/>
            <w:tcBorders>
              <w:top w:val="single" w:sz="4" w:space="0" w:color="auto"/>
              <w:left w:val="single" w:sz="4" w:space="0" w:color="auto"/>
              <w:bottom w:val="single" w:sz="4" w:space="0" w:color="auto"/>
              <w:right w:val="single" w:sz="4" w:space="0" w:color="auto"/>
            </w:tcBorders>
            <w:shd w:val="clear" w:color="auto" w:fill="auto"/>
            <w:noWrap/>
            <w:vAlign w:val="bottom"/>
          </w:tcPr>
          <w:p w14:paraId="57F1CA99" w14:textId="77777777" w:rsidR="007B2E6C" w:rsidRPr="00A813CF" w:rsidRDefault="007B2E6C" w:rsidP="000822D8">
            <w:pPr>
              <w:jc w:val="center"/>
              <w:rPr>
                <w:rFonts w:ascii="Arial" w:eastAsia="Times New Roman" w:hAnsi="Arial" w:cs="Arial"/>
                <w:color w:val="E26B0A"/>
                <w:sz w:val="18"/>
                <w:szCs w:val="18"/>
              </w:rPr>
            </w:pPr>
            <w:r w:rsidRPr="00A813CF">
              <w:rPr>
                <w:rFonts w:ascii="Arial" w:eastAsia="Times New Roman" w:hAnsi="Arial" w:cs="Arial"/>
                <w:color w:val="31869B"/>
                <w:sz w:val="18"/>
                <w:szCs w:val="18"/>
              </w:rPr>
              <w:t>no clear trend (2)</w:t>
            </w:r>
            <w:r w:rsidRPr="00A813CF">
              <w:rPr>
                <w:rFonts w:ascii="Arial" w:eastAsia="Times New Roman" w:hAnsi="Arial" w:cs="Arial"/>
                <w:color w:val="31869B"/>
                <w:sz w:val="18"/>
                <w:szCs w:val="18"/>
              </w:rPr>
              <w:br/>
              <w:t>stable (2)</w:t>
            </w:r>
          </w:p>
        </w:tc>
        <w:tc>
          <w:tcPr>
            <w:tcW w:w="393" w:type="pct"/>
            <w:tcBorders>
              <w:top w:val="nil"/>
              <w:left w:val="nil"/>
              <w:bottom w:val="single" w:sz="4" w:space="0" w:color="auto"/>
              <w:right w:val="single" w:sz="8" w:space="0" w:color="auto"/>
            </w:tcBorders>
            <w:shd w:val="clear" w:color="auto" w:fill="auto"/>
            <w:noWrap/>
            <w:vAlign w:val="bottom"/>
          </w:tcPr>
          <w:p w14:paraId="71F624B3" w14:textId="77777777" w:rsidR="007B2E6C" w:rsidRPr="00A813CF" w:rsidRDefault="007B2E6C" w:rsidP="000822D8">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Low (4)</w:t>
            </w:r>
          </w:p>
        </w:tc>
      </w:tr>
      <w:tr w:rsidR="007B2E6C" w:rsidRPr="00A813CF" w14:paraId="7133E855" w14:textId="77777777" w:rsidTr="002F10EF">
        <w:trPr>
          <w:trHeight w:val="300"/>
        </w:trPr>
        <w:tc>
          <w:tcPr>
            <w:tcW w:w="372" w:type="pct"/>
            <w:vMerge/>
            <w:tcBorders>
              <w:left w:val="single" w:sz="4" w:space="0" w:color="auto"/>
              <w:right w:val="single" w:sz="4" w:space="0" w:color="auto"/>
            </w:tcBorders>
            <w:vAlign w:val="center"/>
          </w:tcPr>
          <w:p w14:paraId="6CEFBFA2" w14:textId="77777777" w:rsidR="007B2E6C" w:rsidRPr="00A813CF" w:rsidRDefault="007B2E6C" w:rsidP="000822D8">
            <w:pPr>
              <w:rPr>
                <w:rFonts w:ascii="Arial" w:eastAsia="Times New Roman" w:hAnsi="Arial" w:cs="Arial"/>
                <w:color w:val="000000"/>
                <w:sz w:val="18"/>
                <w:szCs w:val="18"/>
              </w:rPr>
            </w:pPr>
          </w:p>
        </w:tc>
        <w:tc>
          <w:tcPr>
            <w:tcW w:w="655" w:type="pct"/>
            <w:tcBorders>
              <w:top w:val="nil"/>
              <w:left w:val="nil"/>
              <w:bottom w:val="single" w:sz="4" w:space="0" w:color="auto"/>
              <w:right w:val="single" w:sz="4" w:space="0" w:color="auto"/>
            </w:tcBorders>
            <w:shd w:val="clear" w:color="auto" w:fill="auto"/>
            <w:noWrap/>
            <w:vAlign w:val="bottom"/>
          </w:tcPr>
          <w:p w14:paraId="44978DCE" w14:textId="77777777" w:rsidR="007B2E6C" w:rsidRPr="00A813CF" w:rsidRDefault="007B2E6C" w:rsidP="000822D8">
            <w:pPr>
              <w:rPr>
                <w:rFonts w:ascii="Arial" w:eastAsia="Times New Roman" w:hAnsi="Arial" w:cs="Arial"/>
                <w:color w:val="000000"/>
                <w:sz w:val="18"/>
                <w:szCs w:val="18"/>
              </w:rPr>
            </w:pPr>
            <w:r w:rsidRPr="00A813CF">
              <w:rPr>
                <w:rFonts w:ascii="Arial" w:eastAsia="Times New Roman" w:hAnsi="Arial" w:cs="Arial"/>
                <w:color w:val="000000"/>
                <w:sz w:val="18"/>
                <w:szCs w:val="18"/>
              </w:rPr>
              <w:t>particle feeding</w:t>
            </w:r>
          </w:p>
        </w:tc>
        <w:tc>
          <w:tcPr>
            <w:tcW w:w="260" w:type="pct"/>
            <w:tcBorders>
              <w:top w:val="nil"/>
              <w:left w:val="nil"/>
              <w:bottom w:val="single" w:sz="4" w:space="0" w:color="auto"/>
              <w:right w:val="nil"/>
            </w:tcBorders>
            <w:shd w:val="clear" w:color="auto" w:fill="auto"/>
            <w:noWrap/>
            <w:vAlign w:val="bottom"/>
          </w:tcPr>
          <w:p w14:paraId="0527FDAB" w14:textId="77777777" w:rsidR="007B2E6C" w:rsidRPr="00A813CF" w:rsidRDefault="007B2E6C" w:rsidP="000822D8">
            <w:pPr>
              <w:jc w:val="right"/>
              <w:rPr>
                <w:rFonts w:ascii="Arial" w:eastAsia="Times New Roman" w:hAnsi="Arial" w:cs="Arial"/>
                <w:color w:val="000000"/>
                <w:sz w:val="18"/>
                <w:szCs w:val="18"/>
              </w:rPr>
            </w:pPr>
            <w:r w:rsidRPr="00A813CF">
              <w:rPr>
                <w:rFonts w:ascii="Arial" w:eastAsia="Times New Roman" w:hAnsi="Arial" w:cs="Arial"/>
                <w:color w:val="000000"/>
                <w:sz w:val="18"/>
                <w:szCs w:val="18"/>
              </w:rPr>
              <w:t>7</w:t>
            </w:r>
          </w:p>
        </w:tc>
        <w:tc>
          <w:tcPr>
            <w:tcW w:w="441" w:type="pct"/>
            <w:tcBorders>
              <w:top w:val="single" w:sz="4" w:space="0" w:color="auto"/>
              <w:left w:val="single" w:sz="4" w:space="0" w:color="auto"/>
              <w:bottom w:val="single" w:sz="4" w:space="0" w:color="auto"/>
              <w:right w:val="single" w:sz="4" w:space="0" w:color="auto"/>
            </w:tcBorders>
            <w:shd w:val="clear" w:color="auto" w:fill="FF0000"/>
            <w:noWrap/>
            <w:vAlign w:val="bottom"/>
          </w:tcPr>
          <w:p w14:paraId="6A3B36D3"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Very Poor (4)</w:t>
            </w:r>
          </w:p>
        </w:tc>
        <w:tc>
          <w:tcPr>
            <w:tcW w:w="468" w:type="pct"/>
            <w:tcBorders>
              <w:top w:val="single" w:sz="4" w:space="0" w:color="auto"/>
              <w:left w:val="single" w:sz="4" w:space="0" w:color="auto"/>
              <w:bottom w:val="single" w:sz="4" w:space="0" w:color="auto"/>
              <w:right w:val="single" w:sz="4" w:space="0" w:color="auto"/>
            </w:tcBorders>
            <w:shd w:val="clear" w:color="000000" w:fill="00FF00"/>
            <w:noWrap/>
            <w:vAlign w:val="bottom"/>
          </w:tcPr>
          <w:p w14:paraId="7CB33535"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Very Good (5)</w:t>
            </w:r>
          </w:p>
        </w:tc>
        <w:tc>
          <w:tcPr>
            <w:tcW w:w="420" w:type="pct"/>
            <w:tcBorders>
              <w:top w:val="single" w:sz="4" w:space="0" w:color="auto"/>
              <w:left w:val="single" w:sz="4" w:space="0" w:color="auto"/>
              <w:bottom w:val="single" w:sz="4" w:space="0" w:color="auto"/>
              <w:right w:val="single" w:sz="4" w:space="0" w:color="auto"/>
            </w:tcBorders>
            <w:shd w:val="clear" w:color="auto" w:fill="FFFF00"/>
            <w:noWrap/>
            <w:vAlign w:val="bottom"/>
          </w:tcPr>
          <w:p w14:paraId="020D3C6D"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Good (5)</w:t>
            </w:r>
          </w:p>
        </w:tc>
        <w:tc>
          <w:tcPr>
            <w:tcW w:w="424" w:type="pct"/>
            <w:tcBorders>
              <w:top w:val="nil"/>
              <w:left w:val="nil"/>
              <w:bottom w:val="single" w:sz="4" w:space="0" w:color="auto"/>
              <w:right w:val="single" w:sz="8" w:space="0" w:color="auto"/>
            </w:tcBorders>
            <w:shd w:val="clear" w:color="auto" w:fill="auto"/>
            <w:noWrap/>
            <w:vAlign w:val="bottom"/>
          </w:tcPr>
          <w:p w14:paraId="50D3D2FA" w14:textId="77777777" w:rsidR="007B2E6C" w:rsidRPr="00A813CF" w:rsidRDefault="007B2E6C" w:rsidP="000822D8">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medium (6)</w:t>
            </w:r>
          </w:p>
        </w:tc>
        <w:tc>
          <w:tcPr>
            <w:tcW w:w="524" w:type="pct"/>
            <w:tcBorders>
              <w:top w:val="single" w:sz="4" w:space="0" w:color="auto"/>
              <w:left w:val="single" w:sz="8" w:space="0" w:color="auto"/>
              <w:bottom w:val="single" w:sz="4" w:space="0" w:color="auto"/>
              <w:right w:val="single" w:sz="4" w:space="0" w:color="auto"/>
            </w:tcBorders>
            <w:shd w:val="clear" w:color="auto" w:fill="auto"/>
            <w:noWrap/>
            <w:vAlign w:val="bottom"/>
          </w:tcPr>
          <w:p w14:paraId="69518F32" w14:textId="3832DA8A" w:rsidR="007B2E6C" w:rsidRPr="00A813CF" w:rsidRDefault="00416F34" w:rsidP="000822D8">
            <w:pPr>
              <w:jc w:val="center"/>
              <w:rPr>
                <w:rFonts w:ascii="Arial" w:eastAsia="Times New Roman" w:hAnsi="Arial" w:cs="Arial"/>
                <w:color w:val="31869B"/>
                <w:sz w:val="18"/>
                <w:szCs w:val="18"/>
              </w:rPr>
            </w:pPr>
            <w:r w:rsidRPr="00A813CF">
              <w:rPr>
                <w:rFonts w:ascii="Arial" w:eastAsia="Times New Roman" w:hAnsi="Arial" w:cs="Arial"/>
                <w:color w:val="FF0000"/>
                <w:sz w:val="18"/>
                <w:szCs w:val="18"/>
              </w:rPr>
              <w:t>deteriorated</w:t>
            </w:r>
            <w:r w:rsidR="007B2E6C" w:rsidRPr="00A813CF">
              <w:rPr>
                <w:rFonts w:ascii="Arial" w:eastAsia="Times New Roman" w:hAnsi="Arial" w:cs="Arial"/>
                <w:color w:val="FF0000"/>
                <w:sz w:val="18"/>
                <w:szCs w:val="18"/>
              </w:rPr>
              <w:t xml:space="preserve"> (5)</w:t>
            </w:r>
          </w:p>
        </w:tc>
        <w:tc>
          <w:tcPr>
            <w:tcW w:w="537" w:type="pct"/>
            <w:tcBorders>
              <w:top w:val="single" w:sz="4" w:space="0" w:color="auto"/>
              <w:left w:val="single" w:sz="4" w:space="0" w:color="auto"/>
              <w:bottom w:val="single" w:sz="4" w:space="0" w:color="auto"/>
              <w:right w:val="single" w:sz="4" w:space="0" w:color="auto"/>
            </w:tcBorders>
            <w:shd w:val="clear" w:color="auto" w:fill="auto"/>
            <w:noWrap/>
            <w:vAlign w:val="bottom"/>
          </w:tcPr>
          <w:p w14:paraId="78EF61DA" w14:textId="77777777" w:rsidR="007B2E6C" w:rsidRPr="00A813CF" w:rsidRDefault="007B2E6C" w:rsidP="000822D8">
            <w:pPr>
              <w:jc w:val="center"/>
              <w:rPr>
                <w:rFonts w:ascii="Arial" w:eastAsia="Times New Roman" w:hAnsi="Arial" w:cs="Arial"/>
                <w:color w:val="E26B0A"/>
                <w:sz w:val="18"/>
                <w:szCs w:val="18"/>
              </w:rPr>
            </w:pPr>
            <w:r w:rsidRPr="00A813CF">
              <w:rPr>
                <w:rFonts w:ascii="Arial" w:eastAsia="Times New Roman" w:hAnsi="Arial" w:cs="Arial"/>
                <w:color w:val="E26B0A"/>
                <w:sz w:val="18"/>
                <w:szCs w:val="18"/>
              </w:rPr>
              <w:t>stable (5)</w:t>
            </w:r>
          </w:p>
        </w:tc>
        <w:tc>
          <w:tcPr>
            <w:tcW w:w="506" w:type="pct"/>
            <w:tcBorders>
              <w:top w:val="single" w:sz="4" w:space="0" w:color="auto"/>
              <w:left w:val="single" w:sz="4" w:space="0" w:color="auto"/>
              <w:bottom w:val="single" w:sz="4" w:space="0" w:color="auto"/>
              <w:right w:val="single" w:sz="4" w:space="0" w:color="auto"/>
            </w:tcBorders>
            <w:shd w:val="clear" w:color="auto" w:fill="auto"/>
            <w:noWrap/>
            <w:vAlign w:val="bottom"/>
          </w:tcPr>
          <w:p w14:paraId="1289EF98" w14:textId="77777777" w:rsidR="007B2E6C" w:rsidRPr="00A813CF" w:rsidRDefault="007B2E6C" w:rsidP="000822D8">
            <w:pPr>
              <w:jc w:val="center"/>
              <w:rPr>
                <w:rFonts w:ascii="Arial" w:eastAsia="Times New Roman" w:hAnsi="Arial" w:cs="Arial"/>
                <w:color w:val="E26B0A"/>
                <w:sz w:val="18"/>
                <w:szCs w:val="18"/>
              </w:rPr>
            </w:pPr>
            <w:r w:rsidRPr="00A813CF">
              <w:rPr>
                <w:rFonts w:ascii="Arial" w:eastAsia="Times New Roman" w:hAnsi="Arial" w:cs="Arial"/>
                <w:color w:val="E26B0A"/>
                <w:sz w:val="18"/>
                <w:szCs w:val="18"/>
              </w:rPr>
              <w:t>stable (4)</w:t>
            </w:r>
          </w:p>
        </w:tc>
        <w:tc>
          <w:tcPr>
            <w:tcW w:w="393" w:type="pct"/>
            <w:tcBorders>
              <w:top w:val="nil"/>
              <w:left w:val="nil"/>
              <w:bottom w:val="single" w:sz="4" w:space="0" w:color="auto"/>
              <w:right w:val="single" w:sz="8" w:space="0" w:color="auto"/>
            </w:tcBorders>
            <w:shd w:val="clear" w:color="auto" w:fill="auto"/>
            <w:noWrap/>
            <w:vAlign w:val="bottom"/>
          </w:tcPr>
          <w:p w14:paraId="50B95663" w14:textId="77777777" w:rsidR="007B2E6C" w:rsidRPr="00A813CF" w:rsidRDefault="007B2E6C" w:rsidP="000822D8">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medium (4)</w:t>
            </w:r>
          </w:p>
        </w:tc>
      </w:tr>
      <w:tr w:rsidR="007B2E6C" w:rsidRPr="00A813CF" w14:paraId="2EBAA572" w14:textId="77777777" w:rsidTr="002F10EF">
        <w:trPr>
          <w:trHeight w:val="300"/>
        </w:trPr>
        <w:tc>
          <w:tcPr>
            <w:tcW w:w="372" w:type="pct"/>
            <w:vMerge/>
            <w:tcBorders>
              <w:left w:val="single" w:sz="4" w:space="0" w:color="auto"/>
              <w:right w:val="single" w:sz="4" w:space="0" w:color="auto"/>
            </w:tcBorders>
            <w:vAlign w:val="center"/>
          </w:tcPr>
          <w:p w14:paraId="6F64F2F2" w14:textId="77777777" w:rsidR="007B2E6C" w:rsidRPr="00A813CF" w:rsidRDefault="007B2E6C" w:rsidP="000822D8">
            <w:pPr>
              <w:rPr>
                <w:rFonts w:ascii="Arial" w:eastAsia="Times New Roman" w:hAnsi="Arial" w:cs="Arial"/>
                <w:color w:val="000000"/>
                <w:sz w:val="18"/>
                <w:szCs w:val="18"/>
              </w:rPr>
            </w:pPr>
          </w:p>
        </w:tc>
        <w:tc>
          <w:tcPr>
            <w:tcW w:w="655" w:type="pct"/>
            <w:tcBorders>
              <w:top w:val="nil"/>
              <w:left w:val="nil"/>
              <w:bottom w:val="single" w:sz="4" w:space="0" w:color="auto"/>
              <w:right w:val="single" w:sz="4" w:space="0" w:color="auto"/>
            </w:tcBorders>
            <w:shd w:val="clear" w:color="auto" w:fill="auto"/>
            <w:noWrap/>
            <w:vAlign w:val="bottom"/>
          </w:tcPr>
          <w:p w14:paraId="0EC927AD" w14:textId="77777777" w:rsidR="007B2E6C" w:rsidRPr="00A813CF" w:rsidRDefault="007B2E6C" w:rsidP="000822D8">
            <w:pPr>
              <w:rPr>
                <w:rFonts w:ascii="Arial" w:eastAsia="Times New Roman" w:hAnsi="Arial" w:cs="Arial"/>
                <w:color w:val="000000"/>
                <w:sz w:val="18"/>
                <w:szCs w:val="18"/>
              </w:rPr>
            </w:pPr>
            <w:r w:rsidRPr="00A813CF">
              <w:rPr>
                <w:rFonts w:ascii="Arial" w:eastAsia="Times New Roman" w:hAnsi="Arial" w:cs="Arial"/>
                <w:color w:val="000000"/>
                <w:sz w:val="18"/>
                <w:szCs w:val="18"/>
              </w:rPr>
              <w:t>primary productions</w:t>
            </w:r>
          </w:p>
        </w:tc>
        <w:tc>
          <w:tcPr>
            <w:tcW w:w="260" w:type="pct"/>
            <w:tcBorders>
              <w:top w:val="nil"/>
              <w:left w:val="nil"/>
              <w:bottom w:val="single" w:sz="4" w:space="0" w:color="auto"/>
              <w:right w:val="nil"/>
            </w:tcBorders>
            <w:shd w:val="clear" w:color="auto" w:fill="auto"/>
            <w:noWrap/>
            <w:vAlign w:val="bottom"/>
          </w:tcPr>
          <w:p w14:paraId="5603D1C4" w14:textId="77777777" w:rsidR="007B2E6C" w:rsidRPr="00A813CF" w:rsidRDefault="007B2E6C" w:rsidP="000822D8">
            <w:pPr>
              <w:jc w:val="right"/>
              <w:rPr>
                <w:rFonts w:ascii="Arial" w:eastAsia="Times New Roman" w:hAnsi="Arial" w:cs="Arial"/>
                <w:color w:val="000000"/>
                <w:sz w:val="18"/>
                <w:szCs w:val="18"/>
              </w:rPr>
            </w:pPr>
            <w:r w:rsidRPr="00A813CF">
              <w:rPr>
                <w:rFonts w:ascii="Arial" w:eastAsia="Times New Roman" w:hAnsi="Arial" w:cs="Arial"/>
                <w:color w:val="000000"/>
                <w:sz w:val="18"/>
                <w:szCs w:val="18"/>
              </w:rPr>
              <w:t>9</w:t>
            </w:r>
          </w:p>
        </w:tc>
        <w:tc>
          <w:tcPr>
            <w:tcW w:w="441" w:type="pct"/>
            <w:tcBorders>
              <w:top w:val="single" w:sz="4" w:space="0" w:color="auto"/>
              <w:left w:val="single" w:sz="4" w:space="0" w:color="auto"/>
              <w:bottom w:val="single" w:sz="4" w:space="0" w:color="auto"/>
              <w:right w:val="single" w:sz="4" w:space="0" w:color="auto"/>
            </w:tcBorders>
            <w:shd w:val="clear" w:color="auto" w:fill="FF0000"/>
            <w:noWrap/>
            <w:vAlign w:val="bottom"/>
          </w:tcPr>
          <w:p w14:paraId="6B9335B3"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Very Poor (5)</w:t>
            </w:r>
          </w:p>
        </w:tc>
        <w:tc>
          <w:tcPr>
            <w:tcW w:w="468" w:type="pct"/>
            <w:tcBorders>
              <w:top w:val="single" w:sz="4" w:space="0" w:color="auto"/>
              <w:left w:val="single" w:sz="4" w:space="0" w:color="auto"/>
              <w:bottom w:val="single" w:sz="4" w:space="0" w:color="auto"/>
              <w:right w:val="single" w:sz="4" w:space="0" w:color="auto"/>
            </w:tcBorders>
            <w:shd w:val="clear" w:color="000000" w:fill="00FF00"/>
            <w:noWrap/>
            <w:vAlign w:val="bottom"/>
          </w:tcPr>
          <w:p w14:paraId="09800AA4"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Very Good (8)</w:t>
            </w:r>
          </w:p>
        </w:tc>
        <w:tc>
          <w:tcPr>
            <w:tcW w:w="420" w:type="pct"/>
            <w:tcBorders>
              <w:top w:val="single" w:sz="4" w:space="0" w:color="auto"/>
              <w:left w:val="single" w:sz="4" w:space="0" w:color="auto"/>
              <w:bottom w:val="single" w:sz="4" w:space="0" w:color="auto"/>
              <w:right w:val="single" w:sz="4" w:space="0" w:color="auto"/>
            </w:tcBorders>
            <w:shd w:val="clear" w:color="auto" w:fill="FFFF00"/>
            <w:noWrap/>
            <w:vAlign w:val="bottom"/>
          </w:tcPr>
          <w:p w14:paraId="1024FDBD"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Good (8)</w:t>
            </w:r>
          </w:p>
        </w:tc>
        <w:tc>
          <w:tcPr>
            <w:tcW w:w="424" w:type="pct"/>
            <w:tcBorders>
              <w:top w:val="nil"/>
              <w:left w:val="nil"/>
              <w:bottom w:val="single" w:sz="4" w:space="0" w:color="auto"/>
              <w:right w:val="single" w:sz="8" w:space="0" w:color="auto"/>
            </w:tcBorders>
            <w:shd w:val="clear" w:color="auto" w:fill="auto"/>
            <w:noWrap/>
            <w:vAlign w:val="bottom"/>
          </w:tcPr>
          <w:p w14:paraId="7626EC10" w14:textId="77777777" w:rsidR="007B2E6C" w:rsidRPr="00A813CF" w:rsidRDefault="007B2E6C" w:rsidP="000822D8">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medium (7)</w:t>
            </w:r>
          </w:p>
        </w:tc>
        <w:tc>
          <w:tcPr>
            <w:tcW w:w="524" w:type="pct"/>
            <w:tcBorders>
              <w:top w:val="single" w:sz="4" w:space="0" w:color="auto"/>
              <w:left w:val="single" w:sz="8" w:space="0" w:color="auto"/>
              <w:bottom w:val="single" w:sz="4" w:space="0" w:color="auto"/>
              <w:right w:val="single" w:sz="4" w:space="0" w:color="auto"/>
            </w:tcBorders>
            <w:shd w:val="clear" w:color="auto" w:fill="auto"/>
            <w:noWrap/>
            <w:vAlign w:val="bottom"/>
          </w:tcPr>
          <w:p w14:paraId="4E3B08B0" w14:textId="11F6A5D2" w:rsidR="007B2E6C" w:rsidRPr="00A813CF" w:rsidRDefault="00416F34" w:rsidP="000822D8">
            <w:pPr>
              <w:jc w:val="center"/>
              <w:rPr>
                <w:rFonts w:ascii="Arial" w:eastAsia="Times New Roman" w:hAnsi="Arial" w:cs="Arial"/>
                <w:color w:val="31869B"/>
                <w:sz w:val="18"/>
                <w:szCs w:val="18"/>
              </w:rPr>
            </w:pPr>
            <w:r w:rsidRPr="00A813CF">
              <w:rPr>
                <w:rFonts w:ascii="Arial" w:eastAsia="Times New Roman" w:hAnsi="Arial" w:cs="Arial"/>
                <w:color w:val="FF0000"/>
                <w:sz w:val="18"/>
                <w:szCs w:val="18"/>
              </w:rPr>
              <w:t>deteriorated</w:t>
            </w:r>
            <w:r w:rsidR="007B2E6C" w:rsidRPr="00A813CF">
              <w:rPr>
                <w:rFonts w:ascii="Arial" w:eastAsia="Times New Roman" w:hAnsi="Arial" w:cs="Arial"/>
                <w:color w:val="FF0000"/>
                <w:sz w:val="18"/>
                <w:szCs w:val="18"/>
              </w:rPr>
              <w:t xml:space="preserve"> (7)</w:t>
            </w:r>
          </w:p>
        </w:tc>
        <w:tc>
          <w:tcPr>
            <w:tcW w:w="537" w:type="pct"/>
            <w:tcBorders>
              <w:top w:val="single" w:sz="4" w:space="0" w:color="auto"/>
              <w:left w:val="single" w:sz="4" w:space="0" w:color="auto"/>
              <w:bottom w:val="single" w:sz="4" w:space="0" w:color="auto"/>
              <w:right w:val="single" w:sz="4" w:space="0" w:color="auto"/>
            </w:tcBorders>
            <w:shd w:val="clear" w:color="auto" w:fill="auto"/>
            <w:noWrap/>
            <w:vAlign w:val="bottom"/>
          </w:tcPr>
          <w:p w14:paraId="49C930E9" w14:textId="77777777" w:rsidR="007B2E6C" w:rsidRPr="00A813CF" w:rsidRDefault="007B2E6C" w:rsidP="000822D8">
            <w:pPr>
              <w:jc w:val="center"/>
              <w:rPr>
                <w:rFonts w:ascii="Arial" w:eastAsia="Times New Roman" w:hAnsi="Arial" w:cs="Arial"/>
                <w:color w:val="E26B0A"/>
                <w:sz w:val="18"/>
                <w:szCs w:val="18"/>
              </w:rPr>
            </w:pPr>
            <w:r w:rsidRPr="00A813CF">
              <w:rPr>
                <w:rFonts w:ascii="Arial" w:eastAsia="Times New Roman" w:hAnsi="Arial" w:cs="Arial"/>
                <w:color w:val="E26B0A"/>
                <w:sz w:val="18"/>
                <w:szCs w:val="18"/>
              </w:rPr>
              <w:t>stable (6)</w:t>
            </w:r>
          </w:p>
        </w:tc>
        <w:tc>
          <w:tcPr>
            <w:tcW w:w="506" w:type="pct"/>
            <w:tcBorders>
              <w:top w:val="single" w:sz="4" w:space="0" w:color="auto"/>
              <w:left w:val="single" w:sz="4" w:space="0" w:color="auto"/>
              <w:bottom w:val="single" w:sz="4" w:space="0" w:color="auto"/>
              <w:right w:val="single" w:sz="4" w:space="0" w:color="auto"/>
            </w:tcBorders>
            <w:shd w:val="clear" w:color="auto" w:fill="auto"/>
            <w:noWrap/>
            <w:vAlign w:val="bottom"/>
          </w:tcPr>
          <w:p w14:paraId="466646D7" w14:textId="3E4419EB" w:rsidR="007B2E6C" w:rsidRPr="00A813CF" w:rsidRDefault="00416F34" w:rsidP="000822D8">
            <w:pPr>
              <w:jc w:val="center"/>
              <w:rPr>
                <w:rFonts w:ascii="Arial" w:eastAsia="Times New Roman" w:hAnsi="Arial" w:cs="Arial"/>
                <w:color w:val="E26B0A"/>
                <w:sz w:val="18"/>
                <w:szCs w:val="18"/>
              </w:rPr>
            </w:pPr>
            <w:r w:rsidRPr="00A813CF">
              <w:rPr>
                <w:rFonts w:ascii="Arial" w:eastAsia="Times New Roman" w:hAnsi="Arial" w:cs="Arial"/>
                <w:color w:val="FF0000"/>
                <w:sz w:val="18"/>
                <w:szCs w:val="18"/>
              </w:rPr>
              <w:t>deteriorated</w:t>
            </w:r>
            <w:r w:rsidR="007B2E6C" w:rsidRPr="00A813CF">
              <w:rPr>
                <w:rFonts w:ascii="Arial" w:eastAsia="Times New Roman" w:hAnsi="Arial" w:cs="Arial"/>
                <w:color w:val="FF0000"/>
                <w:sz w:val="18"/>
                <w:szCs w:val="18"/>
              </w:rPr>
              <w:t xml:space="preserve"> (4)</w:t>
            </w:r>
          </w:p>
        </w:tc>
        <w:tc>
          <w:tcPr>
            <w:tcW w:w="393" w:type="pct"/>
            <w:tcBorders>
              <w:top w:val="nil"/>
              <w:left w:val="nil"/>
              <w:bottom w:val="single" w:sz="4" w:space="0" w:color="auto"/>
              <w:right w:val="single" w:sz="8" w:space="0" w:color="auto"/>
            </w:tcBorders>
            <w:shd w:val="clear" w:color="auto" w:fill="auto"/>
            <w:noWrap/>
            <w:vAlign w:val="bottom"/>
          </w:tcPr>
          <w:p w14:paraId="5CB88B08" w14:textId="77777777" w:rsidR="007B2E6C" w:rsidRPr="00A813CF" w:rsidRDefault="007B2E6C" w:rsidP="000822D8">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medium (6)</w:t>
            </w:r>
          </w:p>
        </w:tc>
      </w:tr>
      <w:tr w:rsidR="007B2E6C" w:rsidRPr="00A813CF" w14:paraId="54C2E4D6" w14:textId="77777777" w:rsidTr="002F10EF">
        <w:trPr>
          <w:trHeight w:val="300"/>
        </w:trPr>
        <w:tc>
          <w:tcPr>
            <w:tcW w:w="372" w:type="pct"/>
            <w:vMerge/>
            <w:tcBorders>
              <w:left w:val="single" w:sz="4" w:space="0" w:color="auto"/>
              <w:right w:val="single" w:sz="4" w:space="0" w:color="auto"/>
            </w:tcBorders>
            <w:vAlign w:val="center"/>
          </w:tcPr>
          <w:p w14:paraId="4969E3B3" w14:textId="77777777" w:rsidR="007B2E6C" w:rsidRPr="00A813CF" w:rsidRDefault="007B2E6C" w:rsidP="000822D8">
            <w:pPr>
              <w:rPr>
                <w:rFonts w:ascii="Arial" w:eastAsia="Times New Roman" w:hAnsi="Arial" w:cs="Arial"/>
                <w:color w:val="000000"/>
                <w:sz w:val="18"/>
                <w:szCs w:val="18"/>
              </w:rPr>
            </w:pPr>
          </w:p>
        </w:tc>
        <w:tc>
          <w:tcPr>
            <w:tcW w:w="655" w:type="pct"/>
            <w:tcBorders>
              <w:top w:val="nil"/>
              <w:left w:val="nil"/>
              <w:bottom w:val="single" w:sz="4" w:space="0" w:color="auto"/>
              <w:right w:val="single" w:sz="4" w:space="0" w:color="auto"/>
            </w:tcBorders>
            <w:shd w:val="clear" w:color="auto" w:fill="auto"/>
            <w:noWrap/>
            <w:vAlign w:val="bottom"/>
          </w:tcPr>
          <w:p w14:paraId="7E512955" w14:textId="77777777" w:rsidR="007B2E6C" w:rsidRPr="00A813CF" w:rsidRDefault="007B2E6C" w:rsidP="000822D8">
            <w:pPr>
              <w:rPr>
                <w:rFonts w:ascii="Arial" w:eastAsia="Times New Roman" w:hAnsi="Arial" w:cs="Arial"/>
                <w:color w:val="000000"/>
                <w:sz w:val="18"/>
                <w:szCs w:val="18"/>
              </w:rPr>
            </w:pPr>
            <w:r w:rsidRPr="00A813CF">
              <w:rPr>
                <w:rFonts w:ascii="Arial" w:eastAsia="Times New Roman" w:hAnsi="Arial" w:cs="Arial"/>
                <w:color w:val="000000"/>
                <w:sz w:val="18"/>
                <w:szCs w:val="18"/>
              </w:rPr>
              <w:t>herbivory</w:t>
            </w:r>
          </w:p>
        </w:tc>
        <w:tc>
          <w:tcPr>
            <w:tcW w:w="260" w:type="pct"/>
            <w:tcBorders>
              <w:top w:val="nil"/>
              <w:left w:val="nil"/>
              <w:bottom w:val="single" w:sz="4" w:space="0" w:color="auto"/>
              <w:right w:val="nil"/>
            </w:tcBorders>
            <w:shd w:val="clear" w:color="auto" w:fill="auto"/>
            <w:noWrap/>
            <w:vAlign w:val="bottom"/>
          </w:tcPr>
          <w:p w14:paraId="0AABA3E2" w14:textId="77777777" w:rsidR="007B2E6C" w:rsidRPr="00A813CF" w:rsidRDefault="007B2E6C" w:rsidP="000822D8">
            <w:pPr>
              <w:jc w:val="right"/>
              <w:rPr>
                <w:rFonts w:ascii="Arial" w:eastAsia="Times New Roman" w:hAnsi="Arial" w:cs="Arial"/>
                <w:color w:val="000000"/>
                <w:sz w:val="18"/>
                <w:szCs w:val="18"/>
              </w:rPr>
            </w:pPr>
            <w:r w:rsidRPr="00A813CF">
              <w:rPr>
                <w:rFonts w:ascii="Arial" w:eastAsia="Times New Roman" w:hAnsi="Arial" w:cs="Arial"/>
                <w:color w:val="000000"/>
                <w:sz w:val="18"/>
                <w:szCs w:val="18"/>
              </w:rPr>
              <w:t>8</w:t>
            </w:r>
          </w:p>
        </w:tc>
        <w:tc>
          <w:tcPr>
            <w:tcW w:w="441" w:type="pct"/>
            <w:tcBorders>
              <w:top w:val="single" w:sz="4" w:space="0" w:color="auto"/>
              <w:left w:val="single" w:sz="4" w:space="0" w:color="auto"/>
              <w:bottom w:val="single" w:sz="4" w:space="0" w:color="auto"/>
              <w:right w:val="single" w:sz="4" w:space="0" w:color="auto"/>
            </w:tcBorders>
            <w:shd w:val="clear" w:color="000000" w:fill="FF9900"/>
            <w:noWrap/>
            <w:vAlign w:val="bottom"/>
          </w:tcPr>
          <w:p w14:paraId="75BACE45"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Poor (4)</w:t>
            </w:r>
          </w:p>
        </w:tc>
        <w:tc>
          <w:tcPr>
            <w:tcW w:w="468" w:type="pct"/>
            <w:tcBorders>
              <w:top w:val="single" w:sz="4" w:space="0" w:color="auto"/>
              <w:left w:val="single" w:sz="4" w:space="0" w:color="auto"/>
              <w:bottom w:val="single" w:sz="4" w:space="0" w:color="auto"/>
              <w:right w:val="single" w:sz="4" w:space="0" w:color="auto"/>
            </w:tcBorders>
            <w:shd w:val="clear" w:color="000000" w:fill="00FF00"/>
            <w:noWrap/>
            <w:vAlign w:val="bottom"/>
          </w:tcPr>
          <w:p w14:paraId="1A881D9C"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Very Good (6)</w:t>
            </w:r>
          </w:p>
        </w:tc>
        <w:tc>
          <w:tcPr>
            <w:tcW w:w="420" w:type="pct"/>
            <w:tcBorders>
              <w:top w:val="single" w:sz="4" w:space="0" w:color="auto"/>
              <w:left w:val="single" w:sz="4" w:space="0" w:color="auto"/>
              <w:bottom w:val="single" w:sz="4" w:space="0" w:color="auto"/>
              <w:right w:val="single" w:sz="4" w:space="0" w:color="auto"/>
            </w:tcBorders>
            <w:shd w:val="clear" w:color="auto" w:fill="FFFF00"/>
            <w:noWrap/>
            <w:vAlign w:val="bottom"/>
          </w:tcPr>
          <w:p w14:paraId="72E4BCEA"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Good (5)</w:t>
            </w:r>
          </w:p>
        </w:tc>
        <w:tc>
          <w:tcPr>
            <w:tcW w:w="424" w:type="pct"/>
            <w:tcBorders>
              <w:top w:val="nil"/>
              <w:left w:val="nil"/>
              <w:bottom w:val="single" w:sz="4" w:space="0" w:color="auto"/>
              <w:right w:val="single" w:sz="8" w:space="0" w:color="auto"/>
            </w:tcBorders>
            <w:shd w:val="clear" w:color="auto" w:fill="auto"/>
            <w:noWrap/>
            <w:vAlign w:val="bottom"/>
          </w:tcPr>
          <w:p w14:paraId="4C3055A4" w14:textId="77777777" w:rsidR="007B2E6C" w:rsidRPr="00A813CF" w:rsidRDefault="007B2E6C" w:rsidP="000822D8">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medium (7)</w:t>
            </w:r>
          </w:p>
        </w:tc>
        <w:tc>
          <w:tcPr>
            <w:tcW w:w="524" w:type="pct"/>
            <w:tcBorders>
              <w:top w:val="single" w:sz="4" w:space="0" w:color="auto"/>
              <w:left w:val="single" w:sz="8" w:space="0" w:color="auto"/>
              <w:bottom w:val="single" w:sz="4" w:space="0" w:color="auto"/>
              <w:right w:val="single" w:sz="4" w:space="0" w:color="auto"/>
            </w:tcBorders>
            <w:shd w:val="clear" w:color="auto" w:fill="auto"/>
            <w:noWrap/>
            <w:vAlign w:val="bottom"/>
          </w:tcPr>
          <w:p w14:paraId="75525F7F" w14:textId="55A321CA" w:rsidR="007B2E6C" w:rsidRPr="00A813CF" w:rsidRDefault="00416F34" w:rsidP="000822D8">
            <w:pPr>
              <w:jc w:val="center"/>
              <w:rPr>
                <w:rFonts w:ascii="Arial" w:eastAsia="Times New Roman" w:hAnsi="Arial" w:cs="Arial"/>
                <w:color w:val="31869B"/>
                <w:sz w:val="18"/>
                <w:szCs w:val="18"/>
              </w:rPr>
            </w:pPr>
            <w:r w:rsidRPr="00A813CF">
              <w:rPr>
                <w:rFonts w:ascii="Arial" w:eastAsia="Times New Roman" w:hAnsi="Arial" w:cs="Arial"/>
                <w:color w:val="FF0000"/>
                <w:sz w:val="18"/>
                <w:szCs w:val="18"/>
              </w:rPr>
              <w:t>deteriorated</w:t>
            </w:r>
            <w:r w:rsidR="007B2E6C" w:rsidRPr="00A813CF">
              <w:rPr>
                <w:rFonts w:ascii="Arial" w:eastAsia="Times New Roman" w:hAnsi="Arial" w:cs="Arial"/>
                <w:color w:val="FF0000"/>
                <w:sz w:val="18"/>
                <w:szCs w:val="18"/>
              </w:rPr>
              <w:t xml:space="preserve"> (4)</w:t>
            </w:r>
          </w:p>
        </w:tc>
        <w:tc>
          <w:tcPr>
            <w:tcW w:w="537" w:type="pct"/>
            <w:tcBorders>
              <w:top w:val="single" w:sz="4" w:space="0" w:color="auto"/>
              <w:left w:val="single" w:sz="4" w:space="0" w:color="auto"/>
              <w:bottom w:val="single" w:sz="4" w:space="0" w:color="auto"/>
              <w:right w:val="single" w:sz="4" w:space="0" w:color="auto"/>
            </w:tcBorders>
            <w:shd w:val="clear" w:color="auto" w:fill="auto"/>
            <w:noWrap/>
            <w:vAlign w:val="bottom"/>
          </w:tcPr>
          <w:p w14:paraId="7426930E" w14:textId="77777777" w:rsidR="007B2E6C" w:rsidRPr="00A813CF" w:rsidRDefault="007B2E6C" w:rsidP="000822D8">
            <w:pPr>
              <w:jc w:val="center"/>
              <w:rPr>
                <w:rFonts w:ascii="Arial" w:eastAsia="Times New Roman" w:hAnsi="Arial" w:cs="Arial"/>
                <w:color w:val="E26B0A"/>
                <w:sz w:val="18"/>
                <w:szCs w:val="18"/>
              </w:rPr>
            </w:pPr>
            <w:r w:rsidRPr="00A813CF">
              <w:rPr>
                <w:rFonts w:ascii="Arial" w:eastAsia="Times New Roman" w:hAnsi="Arial" w:cs="Arial"/>
                <w:color w:val="E26B0A"/>
                <w:sz w:val="18"/>
                <w:szCs w:val="18"/>
              </w:rPr>
              <w:t>stable (6)</w:t>
            </w:r>
          </w:p>
        </w:tc>
        <w:tc>
          <w:tcPr>
            <w:tcW w:w="506" w:type="pct"/>
            <w:tcBorders>
              <w:top w:val="single" w:sz="4" w:space="0" w:color="auto"/>
              <w:left w:val="single" w:sz="4" w:space="0" w:color="auto"/>
              <w:bottom w:val="single" w:sz="4" w:space="0" w:color="auto"/>
              <w:right w:val="single" w:sz="4" w:space="0" w:color="auto"/>
            </w:tcBorders>
            <w:shd w:val="clear" w:color="auto" w:fill="auto"/>
            <w:noWrap/>
            <w:vAlign w:val="bottom"/>
          </w:tcPr>
          <w:p w14:paraId="06E46D1C" w14:textId="77777777" w:rsidR="007B2E6C" w:rsidRPr="00A813CF" w:rsidRDefault="007B2E6C" w:rsidP="000822D8">
            <w:pPr>
              <w:jc w:val="center"/>
              <w:rPr>
                <w:rFonts w:ascii="Arial" w:eastAsia="Times New Roman" w:hAnsi="Arial" w:cs="Arial"/>
                <w:color w:val="E26B0A"/>
                <w:sz w:val="18"/>
                <w:szCs w:val="18"/>
              </w:rPr>
            </w:pPr>
            <w:r w:rsidRPr="00A813CF">
              <w:rPr>
                <w:rFonts w:ascii="Arial" w:eastAsia="Times New Roman" w:hAnsi="Arial" w:cs="Arial"/>
                <w:color w:val="E26B0A"/>
                <w:sz w:val="18"/>
                <w:szCs w:val="18"/>
              </w:rPr>
              <w:t>stable (5)</w:t>
            </w:r>
          </w:p>
        </w:tc>
        <w:tc>
          <w:tcPr>
            <w:tcW w:w="393" w:type="pct"/>
            <w:tcBorders>
              <w:top w:val="nil"/>
              <w:left w:val="nil"/>
              <w:bottom w:val="single" w:sz="4" w:space="0" w:color="auto"/>
              <w:right w:val="single" w:sz="8" w:space="0" w:color="auto"/>
            </w:tcBorders>
            <w:shd w:val="clear" w:color="auto" w:fill="auto"/>
            <w:noWrap/>
            <w:vAlign w:val="bottom"/>
          </w:tcPr>
          <w:p w14:paraId="043A89BE" w14:textId="77777777" w:rsidR="007B2E6C" w:rsidRPr="00A813CF" w:rsidRDefault="007B2E6C" w:rsidP="000822D8">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medium (7)</w:t>
            </w:r>
          </w:p>
        </w:tc>
      </w:tr>
      <w:tr w:rsidR="007B2E6C" w:rsidRPr="00A813CF" w14:paraId="55745F7B" w14:textId="77777777" w:rsidTr="002F10EF">
        <w:trPr>
          <w:trHeight w:val="300"/>
        </w:trPr>
        <w:tc>
          <w:tcPr>
            <w:tcW w:w="372" w:type="pct"/>
            <w:vMerge/>
            <w:tcBorders>
              <w:left w:val="single" w:sz="4" w:space="0" w:color="auto"/>
              <w:right w:val="single" w:sz="4" w:space="0" w:color="auto"/>
            </w:tcBorders>
            <w:vAlign w:val="center"/>
          </w:tcPr>
          <w:p w14:paraId="53D1C307" w14:textId="77777777" w:rsidR="007B2E6C" w:rsidRPr="00A813CF" w:rsidRDefault="007B2E6C" w:rsidP="000822D8">
            <w:pPr>
              <w:rPr>
                <w:rFonts w:ascii="Arial" w:eastAsia="Times New Roman" w:hAnsi="Arial" w:cs="Arial"/>
                <w:color w:val="000000"/>
                <w:sz w:val="18"/>
                <w:szCs w:val="18"/>
              </w:rPr>
            </w:pPr>
          </w:p>
        </w:tc>
        <w:tc>
          <w:tcPr>
            <w:tcW w:w="655" w:type="pct"/>
            <w:tcBorders>
              <w:top w:val="nil"/>
              <w:left w:val="nil"/>
              <w:bottom w:val="single" w:sz="4" w:space="0" w:color="auto"/>
              <w:right w:val="single" w:sz="4" w:space="0" w:color="auto"/>
            </w:tcBorders>
            <w:shd w:val="clear" w:color="auto" w:fill="auto"/>
            <w:noWrap/>
            <w:vAlign w:val="bottom"/>
          </w:tcPr>
          <w:p w14:paraId="3133C2DA" w14:textId="77777777" w:rsidR="007B2E6C" w:rsidRPr="00A813CF" w:rsidRDefault="007B2E6C" w:rsidP="000822D8">
            <w:pPr>
              <w:rPr>
                <w:rFonts w:ascii="Arial" w:eastAsia="Times New Roman" w:hAnsi="Arial" w:cs="Arial"/>
                <w:color w:val="000000"/>
                <w:sz w:val="18"/>
                <w:szCs w:val="18"/>
              </w:rPr>
            </w:pPr>
            <w:r w:rsidRPr="00A813CF">
              <w:rPr>
                <w:rFonts w:ascii="Arial" w:eastAsia="Times New Roman" w:hAnsi="Arial" w:cs="Arial"/>
                <w:color w:val="000000"/>
                <w:sz w:val="18"/>
                <w:szCs w:val="18"/>
              </w:rPr>
              <w:t>predation</w:t>
            </w:r>
          </w:p>
        </w:tc>
        <w:tc>
          <w:tcPr>
            <w:tcW w:w="260" w:type="pct"/>
            <w:tcBorders>
              <w:top w:val="nil"/>
              <w:left w:val="nil"/>
              <w:bottom w:val="single" w:sz="4" w:space="0" w:color="auto"/>
              <w:right w:val="nil"/>
            </w:tcBorders>
            <w:shd w:val="clear" w:color="auto" w:fill="auto"/>
            <w:noWrap/>
            <w:vAlign w:val="bottom"/>
          </w:tcPr>
          <w:p w14:paraId="29C700D6" w14:textId="77777777" w:rsidR="007B2E6C" w:rsidRPr="00A813CF" w:rsidRDefault="007B2E6C" w:rsidP="000822D8">
            <w:pPr>
              <w:jc w:val="right"/>
              <w:rPr>
                <w:rFonts w:ascii="Arial" w:eastAsia="Times New Roman" w:hAnsi="Arial" w:cs="Arial"/>
                <w:color w:val="000000"/>
                <w:sz w:val="18"/>
                <w:szCs w:val="18"/>
              </w:rPr>
            </w:pPr>
            <w:r w:rsidRPr="00A813CF">
              <w:rPr>
                <w:rFonts w:ascii="Arial" w:eastAsia="Times New Roman" w:hAnsi="Arial" w:cs="Arial"/>
                <w:color w:val="000000"/>
                <w:sz w:val="18"/>
                <w:szCs w:val="18"/>
              </w:rPr>
              <w:t>9</w:t>
            </w:r>
          </w:p>
        </w:tc>
        <w:tc>
          <w:tcPr>
            <w:tcW w:w="441" w:type="pct"/>
            <w:tcBorders>
              <w:top w:val="single" w:sz="4" w:space="0" w:color="auto"/>
              <w:left w:val="single" w:sz="4" w:space="0" w:color="auto"/>
              <w:bottom w:val="single" w:sz="4" w:space="0" w:color="auto"/>
              <w:right w:val="single" w:sz="4" w:space="0" w:color="auto"/>
            </w:tcBorders>
            <w:shd w:val="clear" w:color="000000" w:fill="FF9900"/>
            <w:noWrap/>
            <w:vAlign w:val="bottom"/>
          </w:tcPr>
          <w:p w14:paraId="5277CAD6"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Poor (7)</w:t>
            </w:r>
          </w:p>
        </w:tc>
        <w:tc>
          <w:tcPr>
            <w:tcW w:w="468" w:type="pct"/>
            <w:tcBorders>
              <w:top w:val="single" w:sz="4" w:space="0" w:color="auto"/>
              <w:left w:val="single" w:sz="4" w:space="0" w:color="auto"/>
              <w:bottom w:val="single" w:sz="4" w:space="0" w:color="auto"/>
              <w:right w:val="single" w:sz="4" w:space="0" w:color="auto"/>
            </w:tcBorders>
            <w:shd w:val="clear" w:color="000000" w:fill="00FF00"/>
            <w:noWrap/>
            <w:vAlign w:val="bottom"/>
          </w:tcPr>
          <w:p w14:paraId="58AD5D51"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Very Good (9)</w:t>
            </w:r>
          </w:p>
        </w:tc>
        <w:tc>
          <w:tcPr>
            <w:tcW w:w="420" w:type="pct"/>
            <w:tcBorders>
              <w:top w:val="single" w:sz="4" w:space="0" w:color="auto"/>
              <w:left w:val="single" w:sz="4" w:space="0" w:color="auto"/>
              <w:bottom w:val="single" w:sz="4" w:space="0" w:color="auto"/>
              <w:right w:val="single" w:sz="4" w:space="0" w:color="auto"/>
            </w:tcBorders>
            <w:shd w:val="clear" w:color="auto" w:fill="FFFF00"/>
            <w:noWrap/>
            <w:vAlign w:val="bottom"/>
          </w:tcPr>
          <w:p w14:paraId="0DE1C3A5"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Good (5)</w:t>
            </w:r>
          </w:p>
        </w:tc>
        <w:tc>
          <w:tcPr>
            <w:tcW w:w="424" w:type="pct"/>
            <w:tcBorders>
              <w:top w:val="nil"/>
              <w:left w:val="nil"/>
              <w:bottom w:val="single" w:sz="4" w:space="0" w:color="auto"/>
              <w:right w:val="single" w:sz="8" w:space="0" w:color="auto"/>
            </w:tcBorders>
            <w:shd w:val="clear" w:color="auto" w:fill="auto"/>
            <w:noWrap/>
            <w:vAlign w:val="bottom"/>
          </w:tcPr>
          <w:p w14:paraId="291B54E7" w14:textId="77777777" w:rsidR="007B2E6C" w:rsidRPr="00A813CF" w:rsidRDefault="007B2E6C" w:rsidP="000822D8">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medium (6)</w:t>
            </w:r>
          </w:p>
        </w:tc>
        <w:tc>
          <w:tcPr>
            <w:tcW w:w="524" w:type="pct"/>
            <w:tcBorders>
              <w:top w:val="single" w:sz="4" w:space="0" w:color="auto"/>
              <w:left w:val="single" w:sz="8" w:space="0" w:color="auto"/>
              <w:bottom w:val="single" w:sz="4" w:space="0" w:color="auto"/>
              <w:right w:val="single" w:sz="4" w:space="0" w:color="auto"/>
            </w:tcBorders>
            <w:shd w:val="clear" w:color="auto" w:fill="auto"/>
            <w:noWrap/>
            <w:vAlign w:val="bottom"/>
          </w:tcPr>
          <w:p w14:paraId="1894F218" w14:textId="77777777" w:rsidR="007B2E6C" w:rsidRPr="00A813CF" w:rsidRDefault="007B2E6C" w:rsidP="000822D8">
            <w:pPr>
              <w:jc w:val="center"/>
              <w:rPr>
                <w:rFonts w:ascii="Arial" w:eastAsia="Times New Roman" w:hAnsi="Arial" w:cs="Arial"/>
                <w:color w:val="FF0000"/>
                <w:sz w:val="18"/>
                <w:szCs w:val="18"/>
              </w:rPr>
            </w:pPr>
            <w:r w:rsidRPr="00A813CF">
              <w:rPr>
                <w:rFonts w:ascii="Arial" w:eastAsia="Times New Roman" w:hAnsi="Arial" w:cs="Arial"/>
                <w:color w:val="31869B"/>
                <w:sz w:val="18"/>
                <w:szCs w:val="18"/>
              </w:rPr>
              <w:t>no clear trend (5)</w:t>
            </w:r>
          </w:p>
        </w:tc>
        <w:tc>
          <w:tcPr>
            <w:tcW w:w="537" w:type="pct"/>
            <w:tcBorders>
              <w:top w:val="single" w:sz="4" w:space="0" w:color="auto"/>
              <w:left w:val="single" w:sz="4" w:space="0" w:color="auto"/>
              <w:bottom w:val="single" w:sz="4" w:space="0" w:color="auto"/>
              <w:right w:val="single" w:sz="4" w:space="0" w:color="auto"/>
            </w:tcBorders>
            <w:shd w:val="clear" w:color="auto" w:fill="auto"/>
            <w:noWrap/>
            <w:vAlign w:val="bottom"/>
          </w:tcPr>
          <w:p w14:paraId="251843D5" w14:textId="77777777" w:rsidR="007B2E6C" w:rsidRPr="00A813CF" w:rsidRDefault="007B2E6C" w:rsidP="000822D8">
            <w:pPr>
              <w:jc w:val="center"/>
              <w:rPr>
                <w:rFonts w:ascii="Arial" w:eastAsia="Times New Roman" w:hAnsi="Arial" w:cs="Arial"/>
                <w:color w:val="E26B0A"/>
                <w:sz w:val="18"/>
                <w:szCs w:val="18"/>
              </w:rPr>
            </w:pPr>
            <w:r w:rsidRPr="00A813CF">
              <w:rPr>
                <w:rFonts w:ascii="Arial" w:eastAsia="Times New Roman" w:hAnsi="Arial" w:cs="Arial"/>
                <w:color w:val="E26B0A"/>
                <w:sz w:val="18"/>
                <w:szCs w:val="18"/>
              </w:rPr>
              <w:t>stable (7)</w:t>
            </w:r>
          </w:p>
        </w:tc>
        <w:tc>
          <w:tcPr>
            <w:tcW w:w="506" w:type="pct"/>
            <w:tcBorders>
              <w:top w:val="single" w:sz="4" w:space="0" w:color="auto"/>
              <w:left w:val="single" w:sz="4" w:space="0" w:color="auto"/>
              <w:bottom w:val="single" w:sz="4" w:space="0" w:color="auto"/>
              <w:right w:val="single" w:sz="4" w:space="0" w:color="auto"/>
            </w:tcBorders>
            <w:shd w:val="clear" w:color="auto" w:fill="auto"/>
            <w:noWrap/>
            <w:vAlign w:val="bottom"/>
          </w:tcPr>
          <w:p w14:paraId="2EEF164D" w14:textId="77777777" w:rsidR="007B2E6C" w:rsidRPr="00A813CF" w:rsidRDefault="007B2E6C" w:rsidP="000822D8">
            <w:pPr>
              <w:jc w:val="center"/>
              <w:rPr>
                <w:rFonts w:ascii="Arial" w:eastAsia="Times New Roman" w:hAnsi="Arial" w:cs="Arial"/>
                <w:color w:val="E26B0A"/>
                <w:sz w:val="18"/>
                <w:szCs w:val="18"/>
              </w:rPr>
            </w:pPr>
            <w:r w:rsidRPr="00A813CF">
              <w:rPr>
                <w:rFonts w:ascii="Arial" w:eastAsia="Times New Roman" w:hAnsi="Arial" w:cs="Arial"/>
                <w:color w:val="E26B0A"/>
                <w:sz w:val="18"/>
                <w:szCs w:val="18"/>
              </w:rPr>
              <w:t>stable (4)</w:t>
            </w:r>
          </w:p>
        </w:tc>
        <w:tc>
          <w:tcPr>
            <w:tcW w:w="393" w:type="pct"/>
            <w:tcBorders>
              <w:top w:val="nil"/>
              <w:left w:val="nil"/>
              <w:bottom w:val="single" w:sz="4" w:space="0" w:color="auto"/>
              <w:right w:val="single" w:sz="8" w:space="0" w:color="auto"/>
            </w:tcBorders>
            <w:shd w:val="clear" w:color="auto" w:fill="auto"/>
            <w:noWrap/>
            <w:vAlign w:val="bottom"/>
          </w:tcPr>
          <w:p w14:paraId="25374C3C" w14:textId="77777777" w:rsidR="007B2E6C" w:rsidRPr="00A813CF" w:rsidRDefault="007B2E6C" w:rsidP="000822D8">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medium (5)</w:t>
            </w:r>
          </w:p>
        </w:tc>
      </w:tr>
      <w:tr w:rsidR="007B2E6C" w:rsidRPr="00A813CF" w14:paraId="2F0AD062" w14:textId="77777777" w:rsidTr="002F10EF">
        <w:trPr>
          <w:trHeight w:val="300"/>
        </w:trPr>
        <w:tc>
          <w:tcPr>
            <w:tcW w:w="372" w:type="pct"/>
            <w:vMerge/>
            <w:tcBorders>
              <w:left w:val="single" w:sz="4" w:space="0" w:color="auto"/>
              <w:right w:val="single" w:sz="4" w:space="0" w:color="auto"/>
            </w:tcBorders>
            <w:vAlign w:val="center"/>
          </w:tcPr>
          <w:p w14:paraId="6C7FC8AC" w14:textId="77777777" w:rsidR="007B2E6C" w:rsidRPr="00A813CF" w:rsidRDefault="007B2E6C" w:rsidP="000822D8">
            <w:pPr>
              <w:rPr>
                <w:rFonts w:ascii="Arial" w:eastAsia="Times New Roman" w:hAnsi="Arial" w:cs="Arial"/>
                <w:color w:val="000000"/>
                <w:sz w:val="18"/>
                <w:szCs w:val="18"/>
              </w:rPr>
            </w:pPr>
          </w:p>
        </w:tc>
        <w:tc>
          <w:tcPr>
            <w:tcW w:w="655" w:type="pct"/>
            <w:tcBorders>
              <w:top w:val="nil"/>
              <w:left w:val="nil"/>
              <w:bottom w:val="single" w:sz="4" w:space="0" w:color="auto"/>
              <w:right w:val="single" w:sz="4" w:space="0" w:color="auto"/>
            </w:tcBorders>
            <w:shd w:val="clear" w:color="auto" w:fill="auto"/>
            <w:noWrap/>
            <w:vAlign w:val="bottom"/>
          </w:tcPr>
          <w:p w14:paraId="7D426A43" w14:textId="77777777" w:rsidR="007B2E6C" w:rsidRPr="00A813CF" w:rsidRDefault="007B2E6C" w:rsidP="000822D8">
            <w:pPr>
              <w:rPr>
                <w:rFonts w:ascii="Arial" w:eastAsia="Times New Roman" w:hAnsi="Arial" w:cs="Arial"/>
                <w:color w:val="000000"/>
                <w:sz w:val="18"/>
                <w:szCs w:val="18"/>
              </w:rPr>
            </w:pPr>
            <w:r w:rsidRPr="00A813CF">
              <w:rPr>
                <w:rFonts w:ascii="Arial" w:eastAsia="Times New Roman" w:hAnsi="Arial" w:cs="Arial"/>
                <w:color w:val="000000"/>
                <w:sz w:val="18"/>
                <w:szCs w:val="18"/>
              </w:rPr>
              <w:t>symbiosis</w:t>
            </w:r>
          </w:p>
        </w:tc>
        <w:tc>
          <w:tcPr>
            <w:tcW w:w="260" w:type="pct"/>
            <w:tcBorders>
              <w:top w:val="nil"/>
              <w:left w:val="nil"/>
              <w:bottom w:val="single" w:sz="4" w:space="0" w:color="auto"/>
              <w:right w:val="nil"/>
            </w:tcBorders>
            <w:shd w:val="clear" w:color="auto" w:fill="auto"/>
            <w:noWrap/>
            <w:vAlign w:val="bottom"/>
          </w:tcPr>
          <w:p w14:paraId="77F38F3D" w14:textId="77777777" w:rsidR="007B2E6C" w:rsidRPr="00A813CF" w:rsidRDefault="007B2E6C" w:rsidP="000822D8">
            <w:pPr>
              <w:jc w:val="right"/>
              <w:rPr>
                <w:rFonts w:ascii="Arial" w:eastAsia="Times New Roman" w:hAnsi="Arial" w:cs="Arial"/>
                <w:color w:val="000000"/>
                <w:sz w:val="18"/>
                <w:szCs w:val="18"/>
              </w:rPr>
            </w:pPr>
            <w:r w:rsidRPr="00A813CF">
              <w:rPr>
                <w:rFonts w:ascii="Arial" w:eastAsia="Times New Roman" w:hAnsi="Arial" w:cs="Arial"/>
                <w:color w:val="000000"/>
                <w:sz w:val="18"/>
                <w:szCs w:val="18"/>
              </w:rPr>
              <w:t>4</w:t>
            </w:r>
          </w:p>
        </w:tc>
        <w:tc>
          <w:tcPr>
            <w:tcW w:w="441" w:type="pct"/>
            <w:tcBorders>
              <w:top w:val="single" w:sz="4" w:space="0" w:color="auto"/>
              <w:left w:val="single" w:sz="4" w:space="0" w:color="auto"/>
              <w:bottom w:val="single" w:sz="4" w:space="0" w:color="auto"/>
              <w:right w:val="single" w:sz="4" w:space="0" w:color="auto"/>
            </w:tcBorders>
            <w:shd w:val="clear" w:color="auto" w:fill="FF0000"/>
            <w:noWrap/>
            <w:vAlign w:val="bottom"/>
          </w:tcPr>
          <w:p w14:paraId="55CAFD96"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Very Poor (4)</w:t>
            </w:r>
          </w:p>
        </w:tc>
        <w:tc>
          <w:tcPr>
            <w:tcW w:w="468" w:type="pct"/>
            <w:tcBorders>
              <w:top w:val="single" w:sz="4" w:space="0" w:color="auto"/>
              <w:left w:val="single" w:sz="4" w:space="0" w:color="auto"/>
              <w:bottom w:val="single" w:sz="4" w:space="0" w:color="auto"/>
              <w:right w:val="single" w:sz="4" w:space="0" w:color="auto"/>
            </w:tcBorders>
            <w:shd w:val="clear" w:color="auto" w:fill="FFFF00"/>
            <w:noWrap/>
            <w:vAlign w:val="bottom"/>
          </w:tcPr>
          <w:p w14:paraId="676F4905"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Good (3)</w:t>
            </w:r>
          </w:p>
        </w:tc>
        <w:tc>
          <w:tcPr>
            <w:tcW w:w="420" w:type="pct"/>
            <w:tcBorders>
              <w:top w:val="single" w:sz="4" w:space="0" w:color="auto"/>
              <w:left w:val="single" w:sz="4" w:space="0" w:color="auto"/>
              <w:bottom w:val="single" w:sz="4" w:space="0" w:color="auto"/>
              <w:right w:val="single" w:sz="4" w:space="0" w:color="auto"/>
            </w:tcBorders>
            <w:shd w:val="clear" w:color="000000" w:fill="FF9900"/>
            <w:noWrap/>
            <w:vAlign w:val="bottom"/>
          </w:tcPr>
          <w:p w14:paraId="33512361"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Poor (4)</w:t>
            </w:r>
          </w:p>
        </w:tc>
        <w:tc>
          <w:tcPr>
            <w:tcW w:w="424" w:type="pct"/>
            <w:tcBorders>
              <w:top w:val="nil"/>
              <w:left w:val="nil"/>
              <w:bottom w:val="single" w:sz="4" w:space="0" w:color="auto"/>
              <w:right w:val="single" w:sz="8" w:space="0" w:color="auto"/>
            </w:tcBorders>
            <w:shd w:val="clear" w:color="auto" w:fill="auto"/>
            <w:noWrap/>
            <w:vAlign w:val="bottom"/>
          </w:tcPr>
          <w:p w14:paraId="4AC6FC8E" w14:textId="77777777" w:rsidR="007B2E6C" w:rsidRPr="00A813CF" w:rsidRDefault="007B2E6C" w:rsidP="000822D8">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medium (3)</w:t>
            </w:r>
          </w:p>
        </w:tc>
        <w:tc>
          <w:tcPr>
            <w:tcW w:w="524" w:type="pct"/>
            <w:tcBorders>
              <w:top w:val="single" w:sz="4" w:space="0" w:color="auto"/>
              <w:left w:val="single" w:sz="8" w:space="0" w:color="auto"/>
              <w:bottom w:val="single" w:sz="4" w:space="0" w:color="auto"/>
              <w:right w:val="single" w:sz="4" w:space="0" w:color="auto"/>
            </w:tcBorders>
            <w:shd w:val="clear" w:color="auto" w:fill="auto"/>
            <w:noWrap/>
            <w:vAlign w:val="bottom"/>
          </w:tcPr>
          <w:p w14:paraId="4ED3B5E4" w14:textId="6E541EEB" w:rsidR="007B2E6C" w:rsidRPr="00A813CF" w:rsidRDefault="00416F34" w:rsidP="000822D8">
            <w:pPr>
              <w:jc w:val="center"/>
              <w:rPr>
                <w:rFonts w:ascii="Arial" w:eastAsia="Times New Roman" w:hAnsi="Arial" w:cs="Arial"/>
                <w:color w:val="FF0000"/>
                <w:sz w:val="18"/>
                <w:szCs w:val="18"/>
              </w:rPr>
            </w:pPr>
            <w:r w:rsidRPr="00A813CF">
              <w:rPr>
                <w:rFonts w:ascii="Arial" w:eastAsia="Times New Roman" w:hAnsi="Arial" w:cs="Arial"/>
                <w:color w:val="FF0000"/>
                <w:sz w:val="18"/>
                <w:szCs w:val="18"/>
              </w:rPr>
              <w:t>deteriorated</w:t>
            </w:r>
            <w:r w:rsidR="007B2E6C" w:rsidRPr="00A813CF">
              <w:rPr>
                <w:rFonts w:ascii="Arial" w:eastAsia="Times New Roman" w:hAnsi="Arial" w:cs="Arial"/>
                <w:color w:val="FF0000"/>
                <w:sz w:val="18"/>
                <w:szCs w:val="18"/>
              </w:rPr>
              <w:t xml:space="preserve"> (4)</w:t>
            </w:r>
          </w:p>
        </w:tc>
        <w:tc>
          <w:tcPr>
            <w:tcW w:w="537" w:type="pct"/>
            <w:tcBorders>
              <w:top w:val="single" w:sz="4" w:space="0" w:color="auto"/>
              <w:left w:val="single" w:sz="4" w:space="0" w:color="auto"/>
              <w:bottom w:val="single" w:sz="4" w:space="0" w:color="auto"/>
              <w:right w:val="single" w:sz="4" w:space="0" w:color="auto"/>
            </w:tcBorders>
            <w:shd w:val="clear" w:color="auto" w:fill="auto"/>
            <w:noWrap/>
            <w:vAlign w:val="bottom"/>
          </w:tcPr>
          <w:p w14:paraId="2AF5D1A8" w14:textId="77777777" w:rsidR="007B2E6C" w:rsidRPr="00A813CF" w:rsidRDefault="007B2E6C" w:rsidP="000822D8">
            <w:pPr>
              <w:jc w:val="center"/>
              <w:rPr>
                <w:rFonts w:ascii="Arial" w:eastAsia="Times New Roman" w:hAnsi="Arial" w:cs="Arial"/>
                <w:color w:val="E26B0A"/>
                <w:sz w:val="18"/>
                <w:szCs w:val="18"/>
              </w:rPr>
            </w:pPr>
            <w:r w:rsidRPr="00A813CF">
              <w:rPr>
                <w:rFonts w:ascii="Arial" w:eastAsia="Times New Roman" w:hAnsi="Arial" w:cs="Arial"/>
                <w:color w:val="E26B0A"/>
                <w:sz w:val="18"/>
                <w:szCs w:val="18"/>
              </w:rPr>
              <w:t>stable (2)</w:t>
            </w:r>
          </w:p>
        </w:tc>
        <w:tc>
          <w:tcPr>
            <w:tcW w:w="506" w:type="pct"/>
            <w:tcBorders>
              <w:top w:val="single" w:sz="4" w:space="0" w:color="auto"/>
              <w:left w:val="single" w:sz="4" w:space="0" w:color="auto"/>
              <w:bottom w:val="single" w:sz="4" w:space="0" w:color="auto"/>
              <w:right w:val="single" w:sz="4" w:space="0" w:color="auto"/>
            </w:tcBorders>
            <w:shd w:val="clear" w:color="auto" w:fill="auto"/>
            <w:noWrap/>
            <w:vAlign w:val="bottom"/>
          </w:tcPr>
          <w:p w14:paraId="3378EE1A" w14:textId="2C3303BA" w:rsidR="007B2E6C" w:rsidRPr="00A813CF" w:rsidRDefault="00416F34" w:rsidP="000822D8">
            <w:pPr>
              <w:jc w:val="center"/>
              <w:rPr>
                <w:rFonts w:ascii="Arial" w:eastAsia="Times New Roman" w:hAnsi="Arial" w:cs="Arial"/>
                <w:color w:val="E26B0A"/>
                <w:sz w:val="18"/>
                <w:szCs w:val="18"/>
              </w:rPr>
            </w:pPr>
            <w:r w:rsidRPr="00A813CF">
              <w:rPr>
                <w:rFonts w:ascii="Arial" w:eastAsia="Times New Roman" w:hAnsi="Arial" w:cs="Arial"/>
                <w:color w:val="FF0000"/>
                <w:sz w:val="18"/>
                <w:szCs w:val="18"/>
              </w:rPr>
              <w:t>deteriorated</w:t>
            </w:r>
            <w:r w:rsidR="007B2E6C" w:rsidRPr="00A813CF">
              <w:rPr>
                <w:rFonts w:ascii="Arial" w:eastAsia="Times New Roman" w:hAnsi="Arial" w:cs="Arial"/>
                <w:color w:val="FF0000"/>
                <w:sz w:val="18"/>
                <w:szCs w:val="18"/>
              </w:rPr>
              <w:t xml:space="preserve"> (4)</w:t>
            </w:r>
          </w:p>
        </w:tc>
        <w:tc>
          <w:tcPr>
            <w:tcW w:w="393" w:type="pct"/>
            <w:tcBorders>
              <w:top w:val="nil"/>
              <w:left w:val="nil"/>
              <w:bottom w:val="single" w:sz="4" w:space="0" w:color="auto"/>
              <w:right w:val="single" w:sz="8" w:space="0" w:color="auto"/>
            </w:tcBorders>
            <w:shd w:val="clear" w:color="auto" w:fill="auto"/>
            <w:noWrap/>
            <w:vAlign w:val="bottom"/>
          </w:tcPr>
          <w:p w14:paraId="41532DA4" w14:textId="77777777" w:rsidR="007B2E6C" w:rsidRPr="00A813CF" w:rsidRDefault="007B2E6C" w:rsidP="000822D8">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high (2)</w:t>
            </w:r>
          </w:p>
        </w:tc>
      </w:tr>
      <w:tr w:rsidR="007B2E6C" w:rsidRPr="00A813CF" w14:paraId="779A749C" w14:textId="77777777" w:rsidTr="002F10EF">
        <w:trPr>
          <w:trHeight w:val="300"/>
        </w:trPr>
        <w:tc>
          <w:tcPr>
            <w:tcW w:w="372" w:type="pct"/>
            <w:vMerge/>
            <w:tcBorders>
              <w:left w:val="single" w:sz="4" w:space="0" w:color="auto"/>
              <w:right w:val="single" w:sz="4" w:space="0" w:color="auto"/>
            </w:tcBorders>
            <w:vAlign w:val="center"/>
          </w:tcPr>
          <w:p w14:paraId="4CE91758" w14:textId="77777777" w:rsidR="007B2E6C" w:rsidRPr="00A813CF" w:rsidRDefault="007B2E6C" w:rsidP="000822D8">
            <w:pPr>
              <w:rPr>
                <w:rFonts w:ascii="Arial" w:eastAsia="Times New Roman" w:hAnsi="Arial" w:cs="Arial"/>
                <w:color w:val="000000"/>
                <w:sz w:val="18"/>
                <w:szCs w:val="18"/>
              </w:rPr>
            </w:pPr>
          </w:p>
        </w:tc>
        <w:tc>
          <w:tcPr>
            <w:tcW w:w="655" w:type="pct"/>
            <w:tcBorders>
              <w:top w:val="single" w:sz="4" w:space="0" w:color="auto"/>
              <w:left w:val="nil"/>
              <w:bottom w:val="single" w:sz="4" w:space="0" w:color="auto"/>
              <w:right w:val="single" w:sz="4" w:space="0" w:color="auto"/>
            </w:tcBorders>
            <w:shd w:val="clear" w:color="auto" w:fill="auto"/>
            <w:noWrap/>
            <w:vAlign w:val="bottom"/>
          </w:tcPr>
          <w:p w14:paraId="25315959" w14:textId="77777777" w:rsidR="007B2E6C" w:rsidRPr="00A813CF" w:rsidRDefault="007B2E6C" w:rsidP="000822D8">
            <w:pPr>
              <w:rPr>
                <w:rFonts w:ascii="Arial" w:eastAsia="Times New Roman" w:hAnsi="Arial" w:cs="Arial"/>
                <w:color w:val="000000"/>
                <w:sz w:val="18"/>
                <w:szCs w:val="18"/>
              </w:rPr>
            </w:pPr>
            <w:r w:rsidRPr="00A813CF">
              <w:rPr>
                <w:rFonts w:ascii="Arial" w:eastAsia="Times New Roman" w:hAnsi="Arial" w:cs="Arial"/>
                <w:color w:val="000000"/>
                <w:sz w:val="18"/>
                <w:szCs w:val="18"/>
              </w:rPr>
              <w:t>recruitment</w:t>
            </w:r>
          </w:p>
        </w:tc>
        <w:tc>
          <w:tcPr>
            <w:tcW w:w="260" w:type="pct"/>
            <w:tcBorders>
              <w:top w:val="single" w:sz="4" w:space="0" w:color="auto"/>
              <w:left w:val="single" w:sz="4" w:space="0" w:color="auto"/>
              <w:bottom w:val="single" w:sz="4" w:space="0" w:color="auto"/>
              <w:right w:val="single" w:sz="4" w:space="0" w:color="auto"/>
            </w:tcBorders>
            <w:shd w:val="clear" w:color="auto" w:fill="auto"/>
            <w:noWrap/>
            <w:vAlign w:val="bottom"/>
          </w:tcPr>
          <w:p w14:paraId="713D5EA8" w14:textId="77777777" w:rsidR="007B2E6C" w:rsidRPr="00A813CF" w:rsidRDefault="007B2E6C" w:rsidP="000822D8">
            <w:pPr>
              <w:jc w:val="right"/>
              <w:rPr>
                <w:rFonts w:ascii="Arial" w:eastAsia="Times New Roman" w:hAnsi="Arial" w:cs="Arial"/>
                <w:color w:val="000000"/>
                <w:sz w:val="18"/>
                <w:szCs w:val="18"/>
              </w:rPr>
            </w:pPr>
            <w:r w:rsidRPr="00A813CF">
              <w:rPr>
                <w:rFonts w:ascii="Arial" w:eastAsia="Times New Roman" w:hAnsi="Arial" w:cs="Arial"/>
                <w:color w:val="000000"/>
                <w:sz w:val="18"/>
                <w:szCs w:val="18"/>
              </w:rPr>
              <w:t>12</w:t>
            </w:r>
          </w:p>
        </w:tc>
        <w:tc>
          <w:tcPr>
            <w:tcW w:w="441" w:type="pct"/>
            <w:tcBorders>
              <w:top w:val="single" w:sz="4" w:space="0" w:color="auto"/>
              <w:left w:val="single" w:sz="4" w:space="0" w:color="auto"/>
              <w:bottom w:val="single" w:sz="4" w:space="0" w:color="auto"/>
              <w:right w:val="single" w:sz="4" w:space="0" w:color="auto"/>
            </w:tcBorders>
            <w:shd w:val="clear" w:color="000000" w:fill="FF9900"/>
            <w:noWrap/>
            <w:vAlign w:val="bottom"/>
          </w:tcPr>
          <w:p w14:paraId="5A653D21"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Poor (7)</w:t>
            </w:r>
          </w:p>
        </w:tc>
        <w:tc>
          <w:tcPr>
            <w:tcW w:w="468" w:type="pct"/>
            <w:tcBorders>
              <w:top w:val="single" w:sz="4" w:space="0" w:color="auto"/>
              <w:left w:val="single" w:sz="4" w:space="0" w:color="auto"/>
              <w:bottom w:val="single" w:sz="4" w:space="0" w:color="auto"/>
              <w:right w:val="single" w:sz="4" w:space="0" w:color="auto"/>
            </w:tcBorders>
            <w:shd w:val="clear" w:color="000000" w:fill="00FF00"/>
            <w:noWrap/>
            <w:vAlign w:val="bottom"/>
          </w:tcPr>
          <w:p w14:paraId="78E6FC9E"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Very Good (10)</w:t>
            </w:r>
          </w:p>
        </w:tc>
        <w:tc>
          <w:tcPr>
            <w:tcW w:w="420" w:type="pct"/>
            <w:tcBorders>
              <w:top w:val="single" w:sz="4" w:space="0" w:color="auto"/>
              <w:left w:val="single" w:sz="4" w:space="0" w:color="auto"/>
              <w:bottom w:val="single" w:sz="4" w:space="0" w:color="auto"/>
              <w:right w:val="single" w:sz="4" w:space="0" w:color="auto"/>
            </w:tcBorders>
            <w:shd w:val="clear" w:color="auto" w:fill="FFFF00"/>
            <w:noWrap/>
            <w:vAlign w:val="bottom"/>
          </w:tcPr>
          <w:p w14:paraId="50762D3D"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Good (7)</w:t>
            </w:r>
          </w:p>
        </w:tc>
        <w:tc>
          <w:tcPr>
            <w:tcW w:w="424" w:type="pct"/>
            <w:tcBorders>
              <w:top w:val="single" w:sz="4" w:space="0" w:color="auto"/>
              <w:left w:val="single" w:sz="4" w:space="0" w:color="auto"/>
              <w:bottom w:val="single" w:sz="4" w:space="0" w:color="auto"/>
              <w:right w:val="single" w:sz="4" w:space="0" w:color="auto"/>
            </w:tcBorders>
            <w:shd w:val="clear" w:color="auto" w:fill="auto"/>
            <w:noWrap/>
            <w:vAlign w:val="bottom"/>
          </w:tcPr>
          <w:p w14:paraId="60B2501B" w14:textId="77777777" w:rsidR="007B2E6C" w:rsidRPr="00A813CF" w:rsidRDefault="007B2E6C" w:rsidP="000822D8">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medium (7)</w:t>
            </w:r>
          </w:p>
        </w:tc>
        <w:tc>
          <w:tcPr>
            <w:tcW w:w="524" w:type="pct"/>
            <w:tcBorders>
              <w:top w:val="single" w:sz="4" w:space="0" w:color="auto"/>
              <w:left w:val="single" w:sz="4" w:space="0" w:color="auto"/>
              <w:bottom w:val="single" w:sz="4" w:space="0" w:color="auto"/>
              <w:right w:val="single" w:sz="4" w:space="0" w:color="auto"/>
            </w:tcBorders>
            <w:shd w:val="clear" w:color="auto" w:fill="auto"/>
            <w:noWrap/>
            <w:vAlign w:val="bottom"/>
          </w:tcPr>
          <w:p w14:paraId="33B7F892" w14:textId="199A57C2" w:rsidR="007B2E6C" w:rsidRPr="00A813CF" w:rsidRDefault="00416F34" w:rsidP="000822D8">
            <w:pPr>
              <w:jc w:val="center"/>
              <w:rPr>
                <w:rFonts w:ascii="Arial" w:eastAsia="Times New Roman" w:hAnsi="Arial" w:cs="Arial"/>
                <w:color w:val="FF0000"/>
                <w:sz w:val="18"/>
                <w:szCs w:val="18"/>
              </w:rPr>
            </w:pPr>
            <w:r w:rsidRPr="00A813CF">
              <w:rPr>
                <w:rFonts w:ascii="Arial" w:eastAsia="Times New Roman" w:hAnsi="Arial" w:cs="Arial"/>
                <w:color w:val="FF0000"/>
                <w:sz w:val="18"/>
                <w:szCs w:val="18"/>
              </w:rPr>
              <w:t>deteriorated</w:t>
            </w:r>
            <w:r w:rsidR="007B2E6C" w:rsidRPr="00A813CF">
              <w:rPr>
                <w:rFonts w:ascii="Arial" w:eastAsia="Times New Roman" w:hAnsi="Arial" w:cs="Arial"/>
                <w:color w:val="FF0000"/>
                <w:sz w:val="18"/>
                <w:szCs w:val="18"/>
              </w:rPr>
              <w:t xml:space="preserve"> (10)</w:t>
            </w:r>
          </w:p>
        </w:tc>
        <w:tc>
          <w:tcPr>
            <w:tcW w:w="537" w:type="pct"/>
            <w:tcBorders>
              <w:top w:val="single" w:sz="4" w:space="0" w:color="auto"/>
              <w:left w:val="single" w:sz="4" w:space="0" w:color="auto"/>
              <w:bottom w:val="single" w:sz="4" w:space="0" w:color="auto"/>
              <w:right w:val="single" w:sz="4" w:space="0" w:color="auto"/>
            </w:tcBorders>
            <w:shd w:val="clear" w:color="auto" w:fill="auto"/>
            <w:noWrap/>
            <w:vAlign w:val="bottom"/>
          </w:tcPr>
          <w:p w14:paraId="33C7CDEF" w14:textId="77777777" w:rsidR="007B2E6C" w:rsidRPr="00A813CF" w:rsidRDefault="007B2E6C" w:rsidP="000822D8">
            <w:pPr>
              <w:jc w:val="center"/>
              <w:rPr>
                <w:rFonts w:ascii="Arial" w:eastAsia="Times New Roman" w:hAnsi="Arial" w:cs="Arial"/>
                <w:color w:val="E26B0A"/>
                <w:sz w:val="18"/>
                <w:szCs w:val="18"/>
              </w:rPr>
            </w:pPr>
            <w:r w:rsidRPr="00A813CF">
              <w:rPr>
                <w:rFonts w:ascii="Arial" w:eastAsia="Times New Roman" w:hAnsi="Arial" w:cs="Arial"/>
                <w:color w:val="E26B0A"/>
                <w:sz w:val="18"/>
                <w:szCs w:val="18"/>
              </w:rPr>
              <w:t>stable (10)</w:t>
            </w:r>
          </w:p>
        </w:tc>
        <w:tc>
          <w:tcPr>
            <w:tcW w:w="506" w:type="pct"/>
            <w:tcBorders>
              <w:top w:val="single" w:sz="4" w:space="0" w:color="auto"/>
              <w:left w:val="single" w:sz="4" w:space="0" w:color="auto"/>
              <w:bottom w:val="single" w:sz="4" w:space="0" w:color="auto"/>
              <w:right w:val="single" w:sz="4" w:space="0" w:color="auto"/>
            </w:tcBorders>
            <w:shd w:val="clear" w:color="auto" w:fill="auto"/>
            <w:noWrap/>
            <w:vAlign w:val="bottom"/>
          </w:tcPr>
          <w:p w14:paraId="13341BF3" w14:textId="5125654C" w:rsidR="007B2E6C" w:rsidRPr="00A813CF" w:rsidRDefault="007B2E6C" w:rsidP="000822D8">
            <w:pPr>
              <w:jc w:val="center"/>
              <w:rPr>
                <w:rFonts w:ascii="Arial" w:eastAsia="Times New Roman" w:hAnsi="Arial" w:cs="Arial"/>
                <w:color w:val="E26B0A"/>
                <w:sz w:val="18"/>
                <w:szCs w:val="18"/>
              </w:rPr>
            </w:pPr>
            <w:r w:rsidRPr="00A813CF">
              <w:rPr>
                <w:rFonts w:ascii="Arial" w:eastAsia="Times New Roman" w:hAnsi="Arial" w:cs="Arial"/>
                <w:color w:val="31869B"/>
                <w:sz w:val="18"/>
                <w:szCs w:val="18"/>
              </w:rPr>
              <w:t>no clear trend (5)</w:t>
            </w:r>
            <w:r w:rsidRPr="00A813CF">
              <w:rPr>
                <w:rFonts w:ascii="Arial" w:eastAsia="Times New Roman" w:hAnsi="Arial" w:cs="Arial"/>
                <w:color w:val="31869B"/>
                <w:sz w:val="18"/>
                <w:szCs w:val="18"/>
              </w:rPr>
              <w:br/>
            </w:r>
            <w:r w:rsidR="00416F34" w:rsidRPr="00A813CF">
              <w:rPr>
                <w:rFonts w:ascii="Arial" w:eastAsia="Times New Roman" w:hAnsi="Arial" w:cs="Arial"/>
                <w:color w:val="31869B"/>
                <w:sz w:val="18"/>
                <w:szCs w:val="18"/>
              </w:rPr>
              <w:t>deteriorated</w:t>
            </w:r>
            <w:r w:rsidRPr="00A813CF">
              <w:rPr>
                <w:rFonts w:ascii="Arial" w:eastAsia="Times New Roman" w:hAnsi="Arial" w:cs="Arial"/>
                <w:color w:val="31869B"/>
                <w:sz w:val="18"/>
                <w:szCs w:val="18"/>
              </w:rPr>
              <w:t xml:space="preserve"> (5)</w:t>
            </w:r>
          </w:p>
        </w:tc>
        <w:tc>
          <w:tcPr>
            <w:tcW w:w="393" w:type="pct"/>
            <w:tcBorders>
              <w:top w:val="single" w:sz="4" w:space="0" w:color="auto"/>
              <w:left w:val="single" w:sz="4" w:space="0" w:color="auto"/>
              <w:bottom w:val="single" w:sz="4" w:space="0" w:color="auto"/>
              <w:right w:val="single" w:sz="4" w:space="0" w:color="auto"/>
            </w:tcBorders>
            <w:shd w:val="clear" w:color="auto" w:fill="auto"/>
            <w:noWrap/>
            <w:vAlign w:val="bottom"/>
          </w:tcPr>
          <w:p w14:paraId="5120EFC0" w14:textId="77777777" w:rsidR="007B2E6C" w:rsidRPr="00A813CF" w:rsidRDefault="007B2E6C" w:rsidP="000822D8">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low (7)</w:t>
            </w:r>
          </w:p>
        </w:tc>
      </w:tr>
      <w:tr w:rsidR="007B2E6C" w:rsidRPr="00A813CF" w14:paraId="4DCA86F8" w14:textId="77777777" w:rsidTr="002F10EF">
        <w:trPr>
          <w:trHeight w:val="300"/>
        </w:trPr>
        <w:tc>
          <w:tcPr>
            <w:tcW w:w="372" w:type="pct"/>
            <w:vMerge/>
            <w:tcBorders>
              <w:left w:val="single" w:sz="4" w:space="0" w:color="auto"/>
              <w:right w:val="single" w:sz="4" w:space="0" w:color="auto"/>
            </w:tcBorders>
            <w:vAlign w:val="center"/>
          </w:tcPr>
          <w:p w14:paraId="7B787908" w14:textId="77777777" w:rsidR="007B2E6C" w:rsidRPr="00A813CF" w:rsidRDefault="007B2E6C" w:rsidP="000822D8">
            <w:pPr>
              <w:rPr>
                <w:rFonts w:ascii="Arial" w:eastAsia="Times New Roman" w:hAnsi="Arial" w:cs="Arial"/>
                <w:color w:val="000000"/>
                <w:sz w:val="18"/>
                <w:szCs w:val="18"/>
              </w:rPr>
            </w:pPr>
          </w:p>
        </w:tc>
        <w:tc>
          <w:tcPr>
            <w:tcW w:w="655" w:type="pct"/>
            <w:tcBorders>
              <w:top w:val="nil"/>
              <w:left w:val="nil"/>
              <w:bottom w:val="single" w:sz="4" w:space="0" w:color="auto"/>
              <w:right w:val="single" w:sz="4" w:space="0" w:color="auto"/>
            </w:tcBorders>
            <w:shd w:val="clear" w:color="auto" w:fill="auto"/>
            <w:noWrap/>
            <w:vAlign w:val="bottom"/>
          </w:tcPr>
          <w:p w14:paraId="57C82B8E" w14:textId="77777777" w:rsidR="007B2E6C" w:rsidRPr="00A813CF" w:rsidRDefault="007B2E6C" w:rsidP="000822D8">
            <w:pPr>
              <w:rPr>
                <w:rFonts w:ascii="Arial" w:eastAsia="Times New Roman" w:hAnsi="Arial" w:cs="Arial"/>
                <w:color w:val="000000"/>
                <w:sz w:val="18"/>
                <w:szCs w:val="18"/>
              </w:rPr>
            </w:pPr>
            <w:r w:rsidRPr="00A813CF">
              <w:rPr>
                <w:rFonts w:ascii="Arial" w:eastAsia="Times New Roman" w:hAnsi="Arial" w:cs="Arial"/>
                <w:color w:val="000000"/>
                <w:sz w:val="18"/>
                <w:szCs w:val="18"/>
              </w:rPr>
              <w:t>reef building</w:t>
            </w:r>
          </w:p>
        </w:tc>
        <w:tc>
          <w:tcPr>
            <w:tcW w:w="260" w:type="pct"/>
            <w:tcBorders>
              <w:top w:val="nil"/>
              <w:left w:val="nil"/>
              <w:bottom w:val="single" w:sz="4" w:space="0" w:color="auto"/>
              <w:right w:val="nil"/>
            </w:tcBorders>
            <w:shd w:val="clear" w:color="auto" w:fill="auto"/>
            <w:noWrap/>
            <w:vAlign w:val="bottom"/>
          </w:tcPr>
          <w:p w14:paraId="353BC5F8" w14:textId="77777777" w:rsidR="007B2E6C" w:rsidRPr="00A813CF" w:rsidRDefault="007B2E6C" w:rsidP="000822D8">
            <w:pPr>
              <w:jc w:val="right"/>
              <w:rPr>
                <w:rFonts w:ascii="Arial" w:eastAsia="Times New Roman" w:hAnsi="Arial" w:cs="Arial"/>
                <w:color w:val="000000"/>
                <w:sz w:val="18"/>
                <w:szCs w:val="18"/>
              </w:rPr>
            </w:pPr>
            <w:r w:rsidRPr="00A813CF">
              <w:rPr>
                <w:rFonts w:ascii="Arial" w:eastAsia="Times New Roman" w:hAnsi="Arial" w:cs="Arial"/>
                <w:color w:val="000000"/>
                <w:sz w:val="18"/>
                <w:szCs w:val="18"/>
              </w:rPr>
              <w:t>9</w:t>
            </w:r>
          </w:p>
        </w:tc>
        <w:tc>
          <w:tcPr>
            <w:tcW w:w="441" w:type="pct"/>
            <w:tcBorders>
              <w:top w:val="single" w:sz="4" w:space="0" w:color="auto"/>
              <w:left w:val="single" w:sz="4" w:space="0" w:color="auto"/>
              <w:bottom w:val="single" w:sz="4" w:space="0" w:color="auto"/>
              <w:right w:val="single" w:sz="4" w:space="0" w:color="auto"/>
            </w:tcBorders>
            <w:shd w:val="clear" w:color="auto" w:fill="FF0000"/>
            <w:noWrap/>
            <w:vAlign w:val="bottom"/>
          </w:tcPr>
          <w:p w14:paraId="51269DB3"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Very Poor (6)</w:t>
            </w:r>
          </w:p>
        </w:tc>
        <w:tc>
          <w:tcPr>
            <w:tcW w:w="468" w:type="pct"/>
            <w:tcBorders>
              <w:top w:val="single" w:sz="4" w:space="0" w:color="auto"/>
              <w:left w:val="single" w:sz="4" w:space="0" w:color="auto"/>
              <w:bottom w:val="single" w:sz="4" w:space="0" w:color="auto"/>
              <w:right w:val="single" w:sz="4" w:space="0" w:color="auto"/>
            </w:tcBorders>
            <w:shd w:val="clear" w:color="auto" w:fill="FFFF00"/>
            <w:noWrap/>
            <w:vAlign w:val="bottom"/>
          </w:tcPr>
          <w:p w14:paraId="517CB75D"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Good (4)</w:t>
            </w:r>
          </w:p>
        </w:tc>
        <w:tc>
          <w:tcPr>
            <w:tcW w:w="420" w:type="pct"/>
            <w:tcBorders>
              <w:top w:val="single" w:sz="4" w:space="0" w:color="auto"/>
              <w:left w:val="single" w:sz="4" w:space="0" w:color="auto"/>
              <w:bottom w:val="single" w:sz="4" w:space="0" w:color="auto"/>
              <w:right w:val="single" w:sz="4" w:space="0" w:color="auto"/>
            </w:tcBorders>
            <w:shd w:val="clear" w:color="000000" w:fill="FF9900"/>
            <w:noWrap/>
            <w:vAlign w:val="bottom"/>
          </w:tcPr>
          <w:p w14:paraId="389354BC"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Poor (6)</w:t>
            </w:r>
          </w:p>
        </w:tc>
        <w:tc>
          <w:tcPr>
            <w:tcW w:w="424" w:type="pct"/>
            <w:tcBorders>
              <w:top w:val="nil"/>
              <w:left w:val="nil"/>
              <w:bottom w:val="single" w:sz="4" w:space="0" w:color="auto"/>
              <w:right w:val="single" w:sz="8" w:space="0" w:color="auto"/>
            </w:tcBorders>
            <w:shd w:val="clear" w:color="auto" w:fill="auto"/>
            <w:noWrap/>
            <w:vAlign w:val="bottom"/>
          </w:tcPr>
          <w:p w14:paraId="072683FF" w14:textId="77777777" w:rsidR="007B2E6C" w:rsidRPr="00A813CF" w:rsidRDefault="007B2E6C" w:rsidP="000822D8">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medium (6)</w:t>
            </w:r>
          </w:p>
        </w:tc>
        <w:tc>
          <w:tcPr>
            <w:tcW w:w="524" w:type="pct"/>
            <w:tcBorders>
              <w:top w:val="single" w:sz="4" w:space="0" w:color="auto"/>
              <w:left w:val="single" w:sz="8" w:space="0" w:color="auto"/>
              <w:bottom w:val="single" w:sz="4" w:space="0" w:color="auto"/>
              <w:right w:val="single" w:sz="4" w:space="0" w:color="auto"/>
            </w:tcBorders>
            <w:shd w:val="clear" w:color="auto" w:fill="auto"/>
            <w:noWrap/>
            <w:vAlign w:val="bottom"/>
          </w:tcPr>
          <w:p w14:paraId="6BA27CFD" w14:textId="22ABFAD0" w:rsidR="007B2E6C" w:rsidRPr="00A813CF" w:rsidRDefault="00416F34" w:rsidP="000822D8">
            <w:pPr>
              <w:jc w:val="center"/>
              <w:rPr>
                <w:rFonts w:ascii="Arial" w:eastAsia="Times New Roman" w:hAnsi="Arial" w:cs="Arial"/>
                <w:color w:val="FF0000"/>
                <w:sz w:val="18"/>
                <w:szCs w:val="18"/>
              </w:rPr>
            </w:pPr>
            <w:r w:rsidRPr="00A813CF">
              <w:rPr>
                <w:rFonts w:ascii="Arial" w:eastAsia="Times New Roman" w:hAnsi="Arial" w:cs="Arial"/>
                <w:color w:val="FF0000"/>
                <w:sz w:val="18"/>
                <w:szCs w:val="18"/>
              </w:rPr>
              <w:t>deteriorated</w:t>
            </w:r>
            <w:r w:rsidR="007B2E6C" w:rsidRPr="00A813CF">
              <w:rPr>
                <w:rFonts w:ascii="Arial" w:eastAsia="Times New Roman" w:hAnsi="Arial" w:cs="Arial"/>
                <w:color w:val="FF0000"/>
                <w:sz w:val="18"/>
                <w:szCs w:val="18"/>
              </w:rPr>
              <w:t xml:space="preserve"> (7)</w:t>
            </w:r>
          </w:p>
        </w:tc>
        <w:tc>
          <w:tcPr>
            <w:tcW w:w="537" w:type="pct"/>
            <w:tcBorders>
              <w:top w:val="single" w:sz="4" w:space="0" w:color="auto"/>
              <w:left w:val="single" w:sz="4" w:space="0" w:color="auto"/>
              <w:bottom w:val="single" w:sz="4" w:space="0" w:color="auto"/>
              <w:right w:val="single" w:sz="4" w:space="0" w:color="auto"/>
            </w:tcBorders>
            <w:shd w:val="clear" w:color="auto" w:fill="auto"/>
            <w:noWrap/>
            <w:vAlign w:val="bottom"/>
          </w:tcPr>
          <w:p w14:paraId="53A1EE52" w14:textId="77777777" w:rsidR="007B2E6C" w:rsidRPr="00A813CF" w:rsidRDefault="007B2E6C" w:rsidP="000822D8">
            <w:pPr>
              <w:jc w:val="center"/>
              <w:rPr>
                <w:rFonts w:ascii="Arial" w:eastAsia="Times New Roman" w:hAnsi="Arial" w:cs="Arial"/>
                <w:color w:val="E26B0A"/>
                <w:sz w:val="18"/>
                <w:szCs w:val="18"/>
              </w:rPr>
            </w:pPr>
            <w:r w:rsidRPr="00A813CF">
              <w:rPr>
                <w:rFonts w:ascii="Arial" w:eastAsia="Times New Roman" w:hAnsi="Arial" w:cs="Arial"/>
                <w:color w:val="E26B0A"/>
                <w:sz w:val="18"/>
                <w:szCs w:val="18"/>
              </w:rPr>
              <w:t>stable (4)</w:t>
            </w:r>
          </w:p>
        </w:tc>
        <w:tc>
          <w:tcPr>
            <w:tcW w:w="506" w:type="pct"/>
            <w:tcBorders>
              <w:top w:val="single" w:sz="4" w:space="0" w:color="auto"/>
              <w:left w:val="single" w:sz="4" w:space="0" w:color="auto"/>
              <w:bottom w:val="single" w:sz="4" w:space="0" w:color="auto"/>
              <w:right w:val="single" w:sz="4" w:space="0" w:color="auto"/>
            </w:tcBorders>
            <w:shd w:val="clear" w:color="auto" w:fill="auto"/>
            <w:noWrap/>
            <w:vAlign w:val="bottom"/>
          </w:tcPr>
          <w:p w14:paraId="064095BC" w14:textId="3AC1CE1C" w:rsidR="007B2E6C" w:rsidRPr="00A813CF" w:rsidRDefault="00416F34" w:rsidP="000822D8">
            <w:pPr>
              <w:jc w:val="center"/>
              <w:rPr>
                <w:rFonts w:ascii="Arial" w:eastAsia="Times New Roman" w:hAnsi="Arial" w:cs="Arial"/>
                <w:color w:val="E26B0A"/>
                <w:sz w:val="18"/>
                <w:szCs w:val="18"/>
              </w:rPr>
            </w:pPr>
            <w:r w:rsidRPr="00A813CF">
              <w:rPr>
                <w:rFonts w:ascii="Arial" w:eastAsia="Times New Roman" w:hAnsi="Arial" w:cs="Arial"/>
                <w:color w:val="FF0000"/>
                <w:sz w:val="18"/>
                <w:szCs w:val="18"/>
              </w:rPr>
              <w:t>deteriorated</w:t>
            </w:r>
            <w:r w:rsidR="007B2E6C" w:rsidRPr="00A813CF">
              <w:rPr>
                <w:rFonts w:ascii="Arial" w:eastAsia="Times New Roman" w:hAnsi="Arial" w:cs="Arial"/>
                <w:color w:val="FF0000"/>
                <w:sz w:val="18"/>
                <w:szCs w:val="18"/>
              </w:rPr>
              <w:t xml:space="preserve"> (4)</w:t>
            </w:r>
          </w:p>
        </w:tc>
        <w:tc>
          <w:tcPr>
            <w:tcW w:w="393" w:type="pct"/>
            <w:tcBorders>
              <w:top w:val="nil"/>
              <w:left w:val="nil"/>
              <w:bottom w:val="single" w:sz="4" w:space="0" w:color="auto"/>
              <w:right w:val="single" w:sz="8" w:space="0" w:color="auto"/>
            </w:tcBorders>
            <w:shd w:val="clear" w:color="auto" w:fill="auto"/>
            <w:noWrap/>
            <w:vAlign w:val="bottom"/>
          </w:tcPr>
          <w:p w14:paraId="76BD0DE2" w14:textId="77777777" w:rsidR="007B2E6C" w:rsidRPr="00A813CF" w:rsidRDefault="007B2E6C" w:rsidP="000822D8">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medium (7)</w:t>
            </w:r>
          </w:p>
        </w:tc>
      </w:tr>
      <w:tr w:rsidR="007B2E6C" w:rsidRPr="00A813CF" w14:paraId="6D9B2EFC" w14:textId="77777777" w:rsidTr="002F10EF">
        <w:trPr>
          <w:trHeight w:val="300"/>
        </w:trPr>
        <w:tc>
          <w:tcPr>
            <w:tcW w:w="372" w:type="pct"/>
            <w:vMerge/>
            <w:tcBorders>
              <w:left w:val="single" w:sz="4" w:space="0" w:color="auto"/>
              <w:right w:val="single" w:sz="4" w:space="0" w:color="auto"/>
            </w:tcBorders>
            <w:vAlign w:val="center"/>
          </w:tcPr>
          <w:p w14:paraId="6DA8B946" w14:textId="77777777" w:rsidR="007B2E6C" w:rsidRPr="00A813CF" w:rsidRDefault="007B2E6C" w:rsidP="000822D8">
            <w:pPr>
              <w:rPr>
                <w:rFonts w:ascii="Arial" w:eastAsia="Times New Roman" w:hAnsi="Arial" w:cs="Arial"/>
                <w:color w:val="000000"/>
                <w:sz w:val="18"/>
                <w:szCs w:val="18"/>
              </w:rPr>
            </w:pPr>
          </w:p>
        </w:tc>
        <w:tc>
          <w:tcPr>
            <w:tcW w:w="655" w:type="pct"/>
            <w:tcBorders>
              <w:top w:val="nil"/>
              <w:left w:val="nil"/>
              <w:bottom w:val="single" w:sz="4" w:space="0" w:color="auto"/>
              <w:right w:val="single" w:sz="4" w:space="0" w:color="auto"/>
            </w:tcBorders>
            <w:shd w:val="clear" w:color="auto" w:fill="auto"/>
            <w:noWrap/>
            <w:vAlign w:val="bottom"/>
          </w:tcPr>
          <w:p w14:paraId="7CD8A2D2" w14:textId="77777777" w:rsidR="007B2E6C" w:rsidRPr="00A813CF" w:rsidRDefault="007B2E6C" w:rsidP="000822D8">
            <w:pPr>
              <w:rPr>
                <w:rFonts w:ascii="Arial" w:eastAsia="Times New Roman" w:hAnsi="Arial" w:cs="Arial"/>
                <w:color w:val="000000"/>
                <w:sz w:val="18"/>
                <w:szCs w:val="18"/>
              </w:rPr>
            </w:pPr>
            <w:r w:rsidRPr="00A813CF">
              <w:rPr>
                <w:rFonts w:ascii="Arial" w:eastAsia="Times New Roman" w:hAnsi="Arial" w:cs="Arial"/>
                <w:color w:val="000000"/>
                <w:sz w:val="18"/>
                <w:szCs w:val="18"/>
              </w:rPr>
              <w:t>competition</w:t>
            </w:r>
          </w:p>
        </w:tc>
        <w:tc>
          <w:tcPr>
            <w:tcW w:w="260" w:type="pct"/>
            <w:tcBorders>
              <w:top w:val="nil"/>
              <w:left w:val="nil"/>
              <w:bottom w:val="single" w:sz="4" w:space="0" w:color="auto"/>
              <w:right w:val="nil"/>
            </w:tcBorders>
            <w:shd w:val="clear" w:color="auto" w:fill="auto"/>
            <w:noWrap/>
            <w:vAlign w:val="bottom"/>
          </w:tcPr>
          <w:p w14:paraId="1DEB3DD0" w14:textId="77777777" w:rsidR="007B2E6C" w:rsidRPr="00A813CF" w:rsidRDefault="007B2E6C" w:rsidP="000822D8">
            <w:pPr>
              <w:jc w:val="right"/>
              <w:rPr>
                <w:rFonts w:ascii="Arial" w:eastAsia="Times New Roman" w:hAnsi="Arial" w:cs="Arial"/>
                <w:color w:val="000000"/>
                <w:sz w:val="18"/>
                <w:szCs w:val="18"/>
              </w:rPr>
            </w:pPr>
            <w:r w:rsidRPr="00A813CF">
              <w:rPr>
                <w:rFonts w:ascii="Arial" w:eastAsia="Times New Roman" w:hAnsi="Arial" w:cs="Arial"/>
                <w:color w:val="000000"/>
                <w:sz w:val="18"/>
                <w:szCs w:val="18"/>
              </w:rPr>
              <w:t>7</w:t>
            </w:r>
          </w:p>
        </w:tc>
        <w:tc>
          <w:tcPr>
            <w:tcW w:w="441" w:type="pct"/>
            <w:tcBorders>
              <w:top w:val="single" w:sz="4" w:space="0" w:color="auto"/>
              <w:left w:val="single" w:sz="4" w:space="0" w:color="auto"/>
              <w:bottom w:val="single" w:sz="4" w:space="0" w:color="auto"/>
              <w:right w:val="single" w:sz="4" w:space="0" w:color="auto"/>
            </w:tcBorders>
            <w:shd w:val="clear" w:color="auto" w:fill="FF0000"/>
            <w:noWrap/>
            <w:vAlign w:val="bottom"/>
          </w:tcPr>
          <w:p w14:paraId="64AF2136"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Very Poor (5)</w:t>
            </w:r>
          </w:p>
        </w:tc>
        <w:tc>
          <w:tcPr>
            <w:tcW w:w="468" w:type="pct"/>
            <w:tcBorders>
              <w:top w:val="single" w:sz="4" w:space="0" w:color="auto"/>
              <w:left w:val="single" w:sz="4" w:space="0" w:color="auto"/>
              <w:bottom w:val="single" w:sz="4" w:space="0" w:color="auto"/>
              <w:right w:val="single" w:sz="4" w:space="0" w:color="auto"/>
            </w:tcBorders>
            <w:shd w:val="clear" w:color="000000" w:fill="00FF00"/>
            <w:noWrap/>
            <w:vAlign w:val="bottom"/>
          </w:tcPr>
          <w:p w14:paraId="2D9A0DDA"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Very Good (5)</w:t>
            </w:r>
          </w:p>
        </w:tc>
        <w:tc>
          <w:tcPr>
            <w:tcW w:w="420" w:type="pct"/>
            <w:tcBorders>
              <w:top w:val="single" w:sz="4" w:space="0" w:color="auto"/>
              <w:left w:val="single" w:sz="4" w:space="0" w:color="auto"/>
              <w:bottom w:val="single" w:sz="4" w:space="0" w:color="auto"/>
              <w:right w:val="single" w:sz="4" w:space="0" w:color="auto"/>
            </w:tcBorders>
            <w:shd w:val="clear" w:color="auto" w:fill="FFFF00"/>
            <w:noWrap/>
            <w:vAlign w:val="bottom"/>
          </w:tcPr>
          <w:p w14:paraId="0A1239FE"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Good (4)</w:t>
            </w:r>
          </w:p>
        </w:tc>
        <w:tc>
          <w:tcPr>
            <w:tcW w:w="424" w:type="pct"/>
            <w:tcBorders>
              <w:top w:val="nil"/>
              <w:left w:val="nil"/>
              <w:bottom w:val="single" w:sz="4" w:space="0" w:color="auto"/>
              <w:right w:val="single" w:sz="8" w:space="0" w:color="auto"/>
            </w:tcBorders>
            <w:shd w:val="clear" w:color="auto" w:fill="auto"/>
            <w:noWrap/>
            <w:vAlign w:val="bottom"/>
          </w:tcPr>
          <w:p w14:paraId="784777EC" w14:textId="77777777" w:rsidR="007B2E6C" w:rsidRPr="00A813CF" w:rsidRDefault="007B2E6C" w:rsidP="000822D8">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low (6)</w:t>
            </w:r>
          </w:p>
        </w:tc>
        <w:tc>
          <w:tcPr>
            <w:tcW w:w="524" w:type="pct"/>
            <w:tcBorders>
              <w:top w:val="single" w:sz="4" w:space="0" w:color="auto"/>
              <w:left w:val="single" w:sz="8" w:space="0" w:color="auto"/>
              <w:bottom w:val="single" w:sz="4" w:space="0" w:color="auto"/>
              <w:right w:val="single" w:sz="4" w:space="0" w:color="auto"/>
            </w:tcBorders>
            <w:shd w:val="clear" w:color="auto" w:fill="auto"/>
            <w:noWrap/>
            <w:vAlign w:val="bottom"/>
          </w:tcPr>
          <w:p w14:paraId="68D090D8" w14:textId="380CEC21" w:rsidR="007B2E6C" w:rsidRPr="00A813CF" w:rsidRDefault="00416F34" w:rsidP="000822D8">
            <w:pPr>
              <w:jc w:val="center"/>
              <w:rPr>
                <w:rFonts w:ascii="Arial" w:eastAsia="Times New Roman" w:hAnsi="Arial" w:cs="Arial"/>
                <w:color w:val="FF0000"/>
                <w:sz w:val="18"/>
                <w:szCs w:val="18"/>
              </w:rPr>
            </w:pPr>
            <w:r w:rsidRPr="00A813CF">
              <w:rPr>
                <w:rFonts w:ascii="Arial" w:eastAsia="Times New Roman" w:hAnsi="Arial" w:cs="Arial"/>
                <w:color w:val="FF0000"/>
                <w:sz w:val="18"/>
                <w:szCs w:val="18"/>
              </w:rPr>
              <w:t>deteriorated</w:t>
            </w:r>
            <w:r w:rsidR="007B2E6C" w:rsidRPr="00A813CF">
              <w:rPr>
                <w:rFonts w:ascii="Arial" w:eastAsia="Times New Roman" w:hAnsi="Arial" w:cs="Arial"/>
                <w:color w:val="FF0000"/>
                <w:sz w:val="18"/>
                <w:szCs w:val="18"/>
              </w:rPr>
              <w:t xml:space="preserve"> (4)</w:t>
            </w:r>
          </w:p>
        </w:tc>
        <w:tc>
          <w:tcPr>
            <w:tcW w:w="537" w:type="pct"/>
            <w:tcBorders>
              <w:top w:val="single" w:sz="4" w:space="0" w:color="auto"/>
              <w:left w:val="single" w:sz="4" w:space="0" w:color="auto"/>
              <w:bottom w:val="single" w:sz="4" w:space="0" w:color="auto"/>
              <w:right w:val="single" w:sz="4" w:space="0" w:color="auto"/>
            </w:tcBorders>
            <w:shd w:val="clear" w:color="auto" w:fill="auto"/>
            <w:noWrap/>
            <w:vAlign w:val="bottom"/>
          </w:tcPr>
          <w:p w14:paraId="24518EE7" w14:textId="77777777" w:rsidR="007B2E6C" w:rsidRPr="00A813CF" w:rsidRDefault="007B2E6C" w:rsidP="000822D8">
            <w:pPr>
              <w:jc w:val="center"/>
              <w:rPr>
                <w:rFonts w:ascii="Arial" w:eastAsia="Times New Roman" w:hAnsi="Arial" w:cs="Arial"/>
                <w:color w:val="E26B0A"/>
                <w:sz w:val="18"/>
                <w:szCs w:val="18"/>
              </w:rPr>
            </w:pPr>
            <w:r w:rsidRPr="00A813CF">
              <w:rPr>
                <w:rFonts w:ascii="Arial" w:eastAsia="Times New Roman" w:hAnsi="Arial" w:cs="Arial"/>
                <w:color w:val="E26B0A"/>
                <w:sz w:val="18"/>
                <w:szCs w:val="18"/>
              </w:rPr>
              <w:t>stable (7)</w:t>
            </w:r>
          </w:p>
        </w:tc>
        <w:tc>
          <w:tcPr>
            <w:tcW w:w="506" w:type="pct"/>
            <w:tcBorders>
              <w:top w:val="single" w:sz="4" w:space="0" w:color="auto"/>
              <w:left w:val="single" w:sz="4" w:space="0" w:color="auto"/>
              <w:bottom w:val="single" w:sz="4" w:space="0" w:color="auto"/>
              <w:right w:val="single" w:sz="4" w:space="0" w:color="auto"/>
            </w:tcBorders>
            <w:shd w:val="clear" w:color="auto" w:fill="auto"/>
            <w:noWrap/>
            <w:vAlign w:val="bottom"/>
          </w:tcPr>
          <w:p w14:paraId="67E404FD" w14:textId="62CB6D4D" w:rsidR="007B2E6C" w:rsidRPr="00A813CF" w:rsidRDefault="00416F34" w:rsidP="000822D8">
            <w:pPr>
              <w:jc w:val="center"/>
              <w:rPr>
                <w:rFonts w:ascii="Arial" w:eastAsia="Times New Roman" w:hAnsi="Arial" w:cs="Arial"/>
                <w:color w:val="FF0000"/>
                <w:sz w:val="18"/>
                <w:szCs w:val="18"/>
              </w:rPr>
            </w:pPr>
            <w:r w:rsidRPr="00A813CF">
              <w:rPr>
                <w:rFonts w:ascii="Arial" w:eastAsia="Times New Roman" w:hAnsi="Arial" w:cs="Arial"/>
                <w:color w:val="FF0000"/>
                <w:sz w:val="18"/>
                <w:szCs w:val="18"/>
              </w:rPr>
              <w:t>deteriorated</w:t>
            </w:r>
            <w:r w:rsidR="007B2E6C" w:rsidRPr="00A813CF">
              <w:rPr>
                <w:rFonts w:ascii="Arial" w:eastAsia="Times New Roman" w:hAnsi="Arial" w:cs="Arial"/>
                <w:color w:val="FF0000"/>
                <w:sz w:val="18"/>
                <w:szCs w:val="18"/>
              </w:rPr>
              <w:t xml:space="preserve"> (3)</w:t>
            </w:r>
          </w:p>
        </w:tc>
        <w:tc>
          <w:tcPr>
            <w:tcW w:w="393" w:type="pct"/>
            <w:tcBorders>
              <w:top w:val="nil"/>
              <w:left w:val="nil"/>
              <w:bottom w:val="single" w:sz="4" w:space="0" w:color="auto"/>
              <w:right w:val="single" w:sz="8" w:space="0" w:color="auto"/>
            </w:tcBorders>
            <w:shd w:val="clear" w:color="auto" w:fill="auto"/>
            <w:noWrap/>
            <w:vAlign w:val="bottom"/>
          </w:tcPr>
          <w:p w14:paraId="31A04C48" w14:textId="77777777" w:rsidR="007B2E6C" w:rsidRPr="00A813CF" w:rsidRDefault="007B2E6C" w:rsidP="000822D8">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Low (7)</w:t>
            </w:r>
          </w:p>
        </w:tc>
      </w:tr>
      <w:tr w:rsidR="007B2E6C" w:rsidRPr="00A813CF" w14:paraId="004E4B0C" w14:textId="77777777" w:rsidTr="0043764D">
        <w:trPr>
          <w:trHeight w:val="152"/>
        </w:trPr>
        <w:tc>
          <w:tcPr>
            <w:tcW w:w="372" w:type="pct"/>
            <w:vMerge/>
            <w:tcBorders>
              <w:left w:val="single" w:sz="4" w:space="0" w:color="auto"/>
              <w:bottom w:val="single" w:sz="4" w:space="0" w:color="auto"/>
              <w:right w:val="single" w:sz="4" w:space="0" w:color="auto"/>
            </w:tcBorders>
            <w:vAlign w:val="center"/>
          </w:tcPr>
          <w:p w14:paraId="756668AA" w14:textId="77777777" w:rsidR="007B2E6C" w:rsidRPr="00A813CF" w:rsidRDefault="007B2E6C" w:rsidP="000822D8">
            <w:pPr>
              <w:rPr>
                <w:rFonts w:ascii="Arial" w:eastAsia="Times New Roman" w:hAnsi="Arial" w:cs="Arial"/>
                <w:color w:val="000000"/>
                <w:sz w:val="18"/>
                <w:szCs w:val="18"/>
              </w:rPr>
            </w:pPr>
          </w:p>
        </w:tc>
        <w:tc>
          <w:tcPr>
            <w:tcW w:w="655" w:type="pct"/>
            <w:tcBorders>
              <w:top w:val="nil"/>
              <w:left w:val="nil"/>
              <w:bottom w:val="single" w:sz="4" w:space="0" w:color="auto"/>
              <w:right w:val="single" w:sz="4" w:space="0" w:color="auto"/>
            </w:tcBorders>
            <w:shd w:val="clear" w:color="auto" w:fill="auto"/>
            <w:noWrap/>
            <w:vAlign w:val="bottom"/>
          </w:tcPr>
          <w:p w14:paraId="74CA29FB" w14:textId="77777777" w:rsidR="007B2E6C" w:rsidRPr="00A813CF" w:rsidRDefault="007B2E6C" w:rsidP="000822D8">
            <w:pPr>
              <w:rPr>
                <w:rFonts w:ascii="Arial" w:eastAsia="Times New Roman" w:hAnsi="Arial" w:cs="Arial"/>
                <w:color w:val="000000"/>
                <w:sz w:val="18"/>
                <w:szCs w:val="18"/>
              </w:rPr>
            </w:pPr>
            <w:r w:rsidRPr="00A813CF">
              <w:rPr>
                <w:rFonts w:ascii="Arial" w:eastAsia="Times New Roman" w:hAnsi="Arial" w:cs="Arial"/>
                <w:color w:val="000000"/>
                <w:sz w:val="18"/>
                <w:szCs w:val="18"/>
              </w:rPr>
              <w:t>connectivity</w:t>
            </w:r>
          </w:p>
        </w:tc>
        <w:tc>
          <w:tcPr>
            <w:tcW w:w="260" w:type="pct"/>
            <w:tcBorders>
              <w:top w:val="nil"/>
              <w:left w:val="nil"/>
              <w:bottom w:val="single" w:sz="4" w:space="0" w:color="auto"/>
              <w:right w:val="nil"/>
            </w:tcBorders>
            <w:shd w:val="clear" w:color="auto" w:fill="auto"/>
            <w:noWrap/>
            <w:vAlign w:val="bottom"/>
          </w:tcPr>
          <w:p w14:paraId="0AB97580" w14:textId="77777777" w:rsidR="007B2E6C" w:rsidRPr="00A813CF" w:rsidRDefault="007B2E6C" w:rsidP="000822D8">
            <w:pPr>
              <w:jc w:val="right"/>
              <w:rPr>
                <w:rFonts w:ascii="Arial" w:eastAsia="Times New Roman" w:hAnsi="Arial" w:cs="Arial"/>
                <w:color w:val="000000"/>
                <w:sz w:val="18"/>
                <w:szCs w:val="18"/>
              </w:rPr>
            </w:pPr>
            <w:r w:rsidRPr="00A813CF">
              <w:rPr>
                <w:rFonts w:ascii="Arial" w:eastAsia="Times New Roman" w:hAnsi="Arial" w:cs="Arial"/>
                <w:color w:val="000000"/>
                <w:sz w:val="18"/>
                <w:szCs w:val="18"/>
              </w:rPr>
              <w:t>10</w:t>
            </w:r>
          </w:p>
        </w:tc>
        <w:tc>
          <w:tcPr>
            <w:tcW w:w="441" w:type="pct"/>
            <w:tcBorders>
              <w:top w:val="single" w:sz="4" w:space="0" w:color="auto"/>
              <w:left w:val="single" w:sz="4" w:space="0" w:color="auto"/>
              <w:bottom w:val="single" w:sz="4" w:space="0" w:color="auto"/>
              <w:right w:val="single" w:sz="4" w:space="0" w:color="auto"/>
            </w:tcBorders>
            <w:shd w:val="clear" w:color="000000" w:fill="FF9900"/>
            <w:noWrap/>
            <w:vAlign w:val="bottom"/>
          </w:tcPr>
          <w:p w14:paraId="07DD77F6"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Poor (7)</w:t>
            </w:r>
          </w:p>
        </w:tc>
        <w:tc>
          <w:tcPr>
            <w:tcW w:w="468" w:type="pct"/>
            <w:tcBorders>
              <w:top w:val="single" w:sz="4" w:space="0" w:color="auto"/>
              <w:left w:val="single" w:sz="4" w:space="0" w:color="auto"/>
              <w:bottom w:val="single" w:sz="4" w:space="0" w:color="auto"/>
              <w:right w:val="single" w:sz="4" w:space="0" w:color="auto"/>
            </w:tcBorders>
            <w:shd w:val="clear" w:color="000000" w:fill="00FF00"/>
            <w:noWrap/>
            <w:vAlign w:val="bottom"/>
          </w:tcPr>
          <w:p w14:paraId="564FBE48"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Very Good (8)</w:t>
            </w:r>
          </w:p>
        </w:tc>
        <w:tc>
          <w:tcPr>
            <w:tcW w:w="420" w:type="pct"/>
            <w:tcBorders>
              <w:top w:val="single" w:sz="4" w:space="0" w:color="auto"/>
              <w:left w:val="single" w:sz="4" w:space="0" w:color="auto"/>
              <w:bottom w:val="single" w:sz="4" w:space="0" w:color="auto"/>
              <w:right w:val="single" w:sz="4" w:space="0" w:color="auto"/>
            </w:tcBorders>
            <w:shd w:val="clear" w:color="auto" w:fill="FFFF00"/>
            <w:noWrap/>
            <w:vAlign w:val="bottom"/>
          </w:tcPr>
          <w:p w14:paraId="4C43A68C"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Good (9)</w:t>
            </w:r>
          </w:p>
        </w:tc>
        <w:tc>
          <w:tcPr>
            <w:tcW w:w="424" w:type="pct"/>
            <w:tcBorders>
              <w:top w:val="nil"/>
              <w:left w:val="nil"/>
              <w:bottom w:val="single" w:sz="4" w:space="0" w:color="auto"/>
              <w:right w:val="single" w:sz="8" w:space="0" w:color="auto"/>
            </w:tcBorders>
            <w:shd w:val="clear" w:color="auto" w:fill="auto"/>
            <w:noWrap/>
            <w:vAlign w:val="bottom"/>
          </w:tcPr>
          <w:p w14:paraId="5A593342" w14:textId="77777777" w:rsidR="007B2E6C" w:rsidRPr="00A813CF" w:rsidRDefault="007B2E6C" w:rsidP="000822D8">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low (5)</w:t>
            </w:r>
            <w:r w:rsidRPr="00A813CF">
              <w:rPr>
                <w:rFonts w:ascii="Arial" w:eastAsia="Times New Roman" w:hAnsi="Arial" w:cs="Arial"/>
                <w:color w:val="000000"/>
                <w:sz w:val="18"/>
                <w:szCs w:val="18"/>
              </w:rPr>
              <w:br/>
              <w:t>medium (5)</w:t>
            </w:r>
          </w:p>
        </w:tc>
        <w:tc>
          <w:tcPr>
            <w:tcW w:w="524" w:type="pct"/>
            <w:tcBorders>
              <w:top w:val="single" w:sz="4" w:space="0" w:color="auto"/>
              <w:left w:val="single" w:sz="8" w:space="0" w:color="auto"/>
              <w:bottom w:val="single" w:sz="4" w:space="0" w:color="auto"/>
              <w:right w:val="single" w:sz="4" w:space="0" w:color="auto"/>
            </w:tcBorders>
            <w:shd w:val="clear" w:color="auto" w:fill="auto"/>
            <w:noWrap/>
            <w:vAlign w:val="bottom"/>
          </w:tcPr>
          <w:p w14:paraId="2B10421F" w14:textId="312D0F78" w:rsidR="007B2E6C" w:rsidRPr="00A813CF" w:rsidRDefault="00416F34" w:rsidP="000822D8">
            <w:pPr>
              <w:jc w:val="center"/>
              <w:rPr>
                <w:rFonts w:ascii="Arial" w:eastAsia="Times New Roman" w:hAnsi="Arial" w:cs="Arial"/>
                <w:color w:val="FF0000"/>
                <w:sz w:val="18"/>
                <w:szCs w:val="18"/>
              </w:rPr>
            </w:pPr>
            <w:r w:rsidRPr="00A813CF">
              <w:rPr>
                <w:rFonts w:ascii="Arial" w:eastAsia="Times New Roman" w:hAnsi="Arial" w:cs="Arial"/>
                <w:color w:val="FF0000"/>
                <w:sz w:val="18"/>
                <w:szCs w:val="18"/>
              </w:rPr>
              <w:t>deteriorated</w:t>
            </w:r>
            <w:r w:rsidR="007B2E6C" w:rsidRPr="00A813CF">
              <w:rPr>
                <w:rFonts w:ascii="Arial" w:eastAsia="Times New Roman" w:hAnsi="Arial" w:cs="Arial"/>
                <w:color w:val="FF0000"/>
                <w:sz w:val="18"/>
                <w:szCs w:val="18"/>
              </w:rPr>
              <w:t xml:space="preserve"> (6)</w:t>
            </w:r>
          </w:p>
        </w:tc>
        <w:tc>
          <w:tcPr>
            <w:tcW w:w="537" w:type="pct"/>
            <w:tcBorders>
              <w:top w:val="single" w:sz="4" w:space="0" w:color="auto"/>
              <w:left w:val="single" w:sz="4" w:space="0" w:color="auto"/>
              <w:bottom w:val="single" w:sz="4" w:space="0" w:color="auto"/>
              <w:right w:val="single" w:sz="4" w:space="0" w:color="auto"/>
            </w:tcBorders>
            <w:shd w:val="clear" w:color="auto" w:fill="auto"/>
            <w:noWrap/>
            <w:vAlign w:val="bottom"/>
          </w:tcPr>
          <w:p w14:paraId="29C55C41" w14:textId="77777777" w:rsidR="007B2E6C" w:rsidRPr="00A813CF" w:rsidRDefault="007B2E6C" w:rsidP="000822D8">
            <w:pPr>
              <w:jc w:val="center"/>
              <w:rPr>
                <w:rFonts w:ascii="Arial" w:eastAsia="Times New Roman" w:hAnsi="Arial" w:cs="Arial"/>
                <w:color w:val="E26B0A"/>
                <w:sz w:val="18"/>
                <w:szCs w:val="18"/>
              </w:rPr>
            </w:pPr>
            <w:r w:rsidRPr="00A813CF">
              <w:rPr>
                <w:rFonts w:ascii="Arial" w:eastAsia="Times New Roman" w:hAnsi="Arial" w:cs="Arial"/>
                <w:color w:val="E26B0A"/>
                <w:sz w:val="18"/>
                <w:szCs w:val="18"/>
              </w:rPr>
              <w:t>stable (5)</w:t>
            </w:r>
          </w:p>
        </w:tc>
        <w:tc>
          <w:tcPr>
            <w:tcW w:w="506" w:type="pct"/>
            <w:tcBorders>
              <w:top w:val="single" w:sz="4" w:space="0" w:color="auto"/>
              <w:left w:val="single" w:sz="4" w:space="0" w:color="auto"/>
              <w:bottom w:val="single" w:sz="4" w:space="0" w:color="auto"/>
              <w:right w:val="single" w:sz="4" w:space="0" w:color="auto"/>
            </w:tcBorders>
            <w:shd w:val="clear" w:color="auto" w:fill="auto"/>
            <w:noWrap/>
            <w:vAlign w:val="bottom"/>
          </w:tcPr>
          <w:p w14:paraId="1370FDE9" w14:textId="28B74909" w:rsidR="007B2E6C" w:rsidRPr="00A813CF" w:rsidRDefault="00416F34" w:rsidP="000822D8">
            <w:pPr>
              <w:jc w:val="center"/>
              <w:rPr>
                <w:rFonts w:ascii="Arial" w:eastAsia="Times New Roman" w:hAnsi="Arial" w:cs="Arial"/>
                <w:color w:val="FF0000"/>
                <w:sz w:val="18"/>
                <w:szCs w:val="18"/>
              </w:rPr>
            </w:pPr>
            <w:r w:rsidRPr="00A813CF">
              <w:rPr>
                <w:rFonts w:ascii="Arial" w:eastAsia="Times New Roman" w:hAnsi="Arial" w:cs="Arial"/>
                <w:color w:val="FF0000"/>
                <w:sz w:val="18"/>
                <w:szCs w:val="18"/>
              </w:rPr>
              <w:t>deteriorated</w:t>
            </w:r>
            <w:r w:rsidR="007B2E6C" w:rsidRPr="00A813CF">
              <w:rPr>
                <w:rFonts w:ascii="Arial" w:eastAsia="Times New Roman" w:hAnsi="Arial" w:cs="Arial"/>
                <w:color w:val="FF0000"/>
                <w:sz w:val="18"/>
                <w:szCs w:val="18"/>
              </w:rPr>
              <w:t xml:space="preserve"> (5)</w:t>
            </w:r>
          </w:p>
        </w:tc>
        <w:tc>
          <w:tcPr>
            <w:tcW w:w="393" w:type="pct"/>
            <w:tcBorders>
              <w:top w:val="nil"/>
              <w:left w:val="nil"/>
              <w:bottom w:val="single" w:sz="4" w:space="0" w:color="auto"/>
              <w:right w:val="single" w:sz="8" w:space="0" w:color="auto"/>
            </w:tcBorders>
            <w:shd w:val="clear" w:color="auto" w:fill="auto"/>
            <w:noWrap/>
            <w:vAlign w:val="bottom"/>
          </w:tcPr>
          <w:p w14:paraId="70C99461" w14:textId="77777777" w:rsidR="007B2E6C" w:rsidRPr="00A813CF" w:rsidRDefault="007B2E6C" w:rsidP="000822D8">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low (8)</w:t>
            </w:r>
          </w:p>
        </w:tc>
      </w:tr>
      <w:tr w:rsidR="007B2E6C" w:rsidRPr="00A813CF" w14:paraId="73479D52" w14:textId="77777777" w:rsidTr="002F10EF">
        <w:trPr>
          <w:trHeight w:val="300"/>
        </w:trPr>
        <w:tc>
          <w:tcPr>
            <w:tcW w:w="372" w:type="pct"/>
            <w:vMerge w:val="restart"/>
            <w:tcBorders>
              <w:top w:val="nil"/>
              <w:left w:val="single" w:sz="4" w:space="0" w:color="auto"/>
              <w:bottom w:val="single" w:sz="4" w:space="0" w:color="auto"/>
              <w:right w:val="single" w:sz="4" w:space="0" w:color="auto"/>
            </w:tcBorders>
            <w:shd w:val="clear" w:color="auto" w:fill="auto"/>
            <w:noWrap/>
            <w:vAlign w:val="bottom"/>
            <w:hideMark/>
          </w:tcPr>
          <w:p w14:paraId="56A1BDEF" w14:textId="77777777" w:rsidR="007B2E6C" w:rsidRPr="00A813CF" w:rsidRDefault="007B2E6C" w:rsidP="000822D8">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Coastal ecosystems that support the Great Barrier Reef</w:t>
            </w:r>
          </w:p>
        </w:tc>
        <w:tc>
          <w:tcPr>
            <w:tcW w:w="655" w:type="pct"/>
            <w:tcBorders>
              <w:top w:val="nil"/>
              <w:left w:val="nil"/>
              <w:bottom w:val="single" w:sz="4" w:space="0" w:color="auto"/>
              <w:right w:val="single" w:sz="4" w:space="0" w:color="auto"/>
            </w:tcBorders>
            <w:shd w:val="clear" w:color="auto" w:fill="auto"/>
            <w:noWrap/>
            <w:vAlign w:val="bottom"/>
            <w:hideMark/>
          </w:tcPr>
          <w:p w14:paraId="16006AF8" w14:textId="77777777" w:rsidR="007B2E6C" w:rsidRPr="00A813CF" w:rsidRDefault="007B2E6C" w:rsidP="000822D8">
            <w:pPr>
              <w:rPr>
                <w:rFonts w:ascii="Arial" w:eastAsia="Times New Roman" w:hAnsi="Arial" w:cs="Arial"/>
                <w:color w:val="000000"/>
                <w:sz w:val="18"/>
                <w:szCs w:val="18"/>
              </w:rPr>
            </w:pPr>
            <w:r w:rsidRPr="00A813CF">
              <w:rPr>
                <w:rFonts w:ascii="Arial" w:eastAsia="Times New Roman" w:hAnsi="Arial" w:cs="Arial"/>
                <w:color w:val="000000"/>
                <w:sz w:val="18"/>
                <w:szCs w:val="18"/>
              </w:rPr>
              <w:t>Saltmarshes</w:t>
            </w:r>
          </w:p>
        </w:tc>
        <w:tc>
          <w:tcPr>
            <w:tcW w:w="260" w:type="pct"/>
            <w:tcBorders>
              <w:top w:val="nil"/>
              <w:left w:val="nil"/>
              <w:bottom w:val="single" w:sz="4" w:space="0" w:color="auto"/>
              <w:right w:val="nil"/>
            </w:tcBorders>
            <w:shd w:val="clear" w:color="auto" w:fill="auto"/>
            <w:noWrap/>
            <w:vAlign w:val="bottom"/>
            <w:hideMark/>
          </w:tcPr>
          <w:p w14:paraId="29147899" w14:textId="77777777" w:rsidR="007B2E6C" w:rsidRPr="00A813CF" w:rsidRDefault="007B2E6C" w:rsidP="000822D8">
            <w:pPr>
              <w:jc w:val="right"/>
              <w:rPr>
                <w:rFonts w:ascii="Arial" w:eastAsia="Times New Roman" w:hAnsi="Arial" w:cs="Arial"/>
                <w:color w:val="000000"/>
                <w:sz w:val="18"/>
                <w:szCs w:val="18"/>
              </w:rPr>
            </w:pPr>
            <w:r w:rsidRPr="00A813CF">
              <w:rPr>
                <w:rFonts w:ascii="Arial" w:eastAsia="Times New Roman" w:hAnsi="Arial" w:cs="Arial"/>
                <w:color w:val="000000"/>
                <w:sz w:val="18"/>
                <w:szCs w:val="18"/>
              </w:rPr>
              <w:t>4</w:t>
            </w:r>
          </w:p>
        </w:tc>
        <w:tc>
          <w:tcPr>
            <w:tcW w:w="441" w:type="pct"/>
            <w:tcBorders>
              <w:top w:val="single" w:sz="4" w:space="0" w:color="auto"/>
              <w:left w:val="single" w:sz="8" w:space="0" w:color="auto"/>
              <w:bottom w:val="single" w:sz="4" w:space="0" w:color="auto"/>
              <w:right w:val="single" w:sz="4" w:space="0" w:color="auto"/>
            </w:tcBorders>
            <w:shd w:val="clear" w:color="000000" w:fill="FF0000"/>
            <w:noWrap/>
            <w:vAlign w:val="bottom"/>
            <w:hideMark/>
          </w:tcPr>
          <w:p w14:paraId="11634A85"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Very Poor (2)</w:t>
            </w:r>
          </w:p>
        </w:tc>
        <w:tc>
          <w:tcPr>
            <w:tcW w:w="468" w:type="pct"/>
            <w:tcBorders>
              <w:top w:val="single" w:sz="4" w:space="0" w:color="auto"/>
              <w:left w:val="single" w:sz="4" w:space="0" w:color="auto"/>
              <w:bottom w:val="single" w:sz="4" w:space="0" w:color="auto"/>
              <w:right w:val="single" w:sz="4" w:space="0" w:color="auto"/>
            </w:tcBorders>
            <w:shd w:val="clear" w:color="000000" w:fill="00FF00"/>
            <w:noWrap/>
            <w:vAlign w:val="bottom"/>
            <w:hideMark/>
          </w:tcPr>
          <w:p w14:paraId="292E87FD"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Very Good (4)</w:t>
            </w:r>
          </w:p>
        </w:tc>
        <w:tc>
          <w:tcPr>
            <w:tcW w:w="420" w:type="pct"/>
            <w:tcBorders>
              <w:top w:val="single" w:sz="4" w:space="0" w:color="auto"/>
              <w:left w:val="single" w:sz="4" w:space="0" w:color="auto"/>
              <w:bottom w:val="single" w:sz="4" w:space="0" w:color="auto"/>
              <w:right w:val="single" w:sz="4" w:space="0" w:color="auto"/>
            </w:tcBorders>
            <w:shd w:val="clear" w:color="000000" w:fill="FFFF00"/>
            <w:noWrap/>
            <w:vAlign w:val="bottom"/>
            <w:hideMark/>
          </w:tcPr>
          <w:p w14:paraId="7923CD2C"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Good (4)</w:t>
            </w:r>
          </w:p>
        </w:tc>
        <w:tc>
          <w:tcPr>
            <w:tcW w:w="424" w:type="pct"/>
            <w:tcBorders>
              <w:top w:val="nil"/>
              <w:left w:val="nil"/>
              <w:bottom w:val="single" w:sz="4" w:space="0" w:color="auto"/>
              <w:right w:val="single" w:sz="8" w:space="0" w:color="auto"/>
            </w:tcBorders>
            <w:shd w:val="clear" w:color="auto" w:fill="auto"/>
            <w:noWrap/>
            <w:vAlign w:val="bottom"/>
            <w:hideMark/>
          </w:tcPr>
          <w:p w14:paraId="6D831023" w14:textId="77777777" w:rsidR="007B2E6C" w:rsidRPr="00A813CF" w:rsidRDefault="007B2E6C" w:rsidP="000822D8">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medium (4)</w:t>
            </w:r>
          </w:p>
        </w:tc>
        <w:tc>
          <w:tcPr>
            <w:tcW w:w="524" w:type="pct"/>
            <w:tcBorders>
              <w:top w:val="single" w:sz="4" w:space="0" w:color="auto"/>
              <w:left w:val="single" w:sz="8" w:space="0" w:color="auto"/>
              <w:bottom w:val="single" w:sz="4" w:space="0" w:color="auto"/>
              <w:right w:val="single" w:sz="4" w:space="0" w:color="auto"/>
            </w:tcBorders>
            <w:shd w:val="clear" w:color="auto" w:fill="auto"/>
            <w:noWrap/>
            <w:vAlign w:val="bottom"/>
            <w:hideMark/>
          </w:tcPr>
          <w:p w14:paraId="580EF1FE" w14:textId="1A799AF7" w:rsidR="007B2E6C" w:rsidRPr="00A813CF" w:rsidRDefault="00416F34" w:rsidP="000822D8">
            <w:pPr>
              <w:jc w:val="center"/>
              <w:rPr>
                <w:rFonts w:ascii="Arial" w:eastAsia="Times New Roman" w:hAnsi="Arial" w:cs="Arial"/>
                <w:color w:val="FF0000"/>
                <w:sz w:val="18"/>
                <w:szCs w:val="18"/>
              </w:rPr>
            </w:pPr>
            <w:r w:rsidRPr="00A813CF">
              <w:rPr>
                <w:rFonts w:ascii="Arial" w:eastAsia="Times New Roman" w:hAnsi="Arial" w:cs="Arial"/>
                <w:color w:val="FF0000"/>
                <w:sz w:val="18"/>
                <w:szCs w:val="18"/>
              </w:rPr>
              <w:t>deteriorated</w:t>
            </w:r>
            <w:r w:rsidR="007B2E6C" w:rsidRPr="00A813CF">
              <w:rPr>
                <w:rFonts w:ascii="Arial" w:eastAsia="Times New Roman" w:hAnsi="Arial" w:cs="Arial"/>
                <w:color w:val="FF0000"/>
                <w:sz w:val="18"/>
                <w:szCs w:val="18"/>
              </w:rPr>
              <w:t xml:space="preserve"> (3)</w:t>
            </w:r>
          </w:p>
        </w:tc>
        <w:tc>
          <w:tcPr>
            <w:tcW w:w="537" w:type="pct"/>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50669109" w14:textId="77777777" w:rsidR="007B2E6C" w:rsidRPr="00A813CF" w:rsidRDefault="007B2E6C" w:rsidP="000822D8">
            <w:pPr>
              <w:jc w:val="center"/>
              <w:rPr>
                <w:rFonts w:ascii="Arial" w:eastAsia="Times New Roman" w:hAnsi="Arial" w:cs="Arial"/>
                <w:color w:val="E26B0A"/>
                <w:sz w:val="18"/>
                <w:szCs w:val="18"/>
              </w:rPr>
            </w:pPr>
            <w:r w:rsidRPr="00A813CF">
              <w:rPr>
                <w:rFonts w:ascii="Arial" w:eastAsia="Times New Roman" w:hAnsi="Arial" w:cs="Arial"/>
                <w:color w:val="E26B0A"/>
                <w:sz w:val="18"/>
                <w:szCs w:val="18"/>
              </w:rPr>
              <w:t>stable (4)</w:t>
            </w:r>
          </w:p>
        </w:tc>
        <w:tc>
          <w:tcPr>
            <w:tcW w:w="506" w:type="pct"/>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09D6F877" w14:textId="77777777" w:rsidR="007B2E6C" w:rsidRPr="00A813CF" w:rsidRDefault="007B2E6C" w:rsidP="000822D8">
            <w:pPr>
              <w:jc w:val="center"/>
              <w:rPr>
                <w:rFonts w:ascii="Arial" w:eastAsia="Times New Roman" w:hAnsi="Arial" w:cs="Arial"/>
                <w:color w:val="E26B0A"/>
                <w:sz w:val="18"/>
                <w:szCs w:val="18"/>
              </w:rPr>
            </w:pPr>
            <w:r w:rsidRPr="00A813CF">
              <w:rPr>
                <w:rFonts w:ascii="Arial" w:eastAsia="Times New Roman" w:hAnsi="Arial" w:cs="Arial"/>
                <w:color w:val="E26B0A"/>
                <w:sz w:val="18"/>
                <w:szCs w:val="18"/>
              </w:rPr>
              <w:t>stable (3)</w:t>
            </w:r>
          </w:p>
        </w:tc>
        <w:tc>
          <w:tcPr>
            <w:tcW w:w="393" w:type="pct"/>
            <w:tcBorders>
              <w:top w:val="nil"/>
              <w:left w:val="nil"/>
              <w:bottom w:val="single" w:sz="4" w:space="0" w:color="auto"/>
              <w:right w:val="single" w:sz="8" w:space="0" w:color="auto"/>
            </w:tcBorders>
            <w:shd w:val="clear" w:color="auto" w:fill="auto"/>
            <w:noWrap/>
            <w:vAlign w:val="bottom"/>
            <w:hideMark/>
          </w:tcPr>
          <w:p w14:paraId="170699D1" w14:textId="77777777" w:rsidR="007B2E6C" w:rsidRPr="00A813CF" w:rsidRDefault="007B2E6C" w:rsidP="000822D8">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medium (3)</w:t>
            </w:r>
          </w:p>
        </w:tc>
      </w:tr>
      <w:tr w:rsidR="007B2E6C" w:rsidRPr="00A813CF" w14:paraId="20A6AE21" w14:textId="77777777" w:rsidTr="002F10EF">
        <w:trPr>
          <w:trHeight w:val="300"/>
        </w:trPr>
        <w:tc>
          <w:tcPr>
            <w:tcW w:w="372" w:type="pct"/>
            <w:vMerge/>
            <w:tcBorders>
              <w:top w:val="nil"/>
              <w:left w:val="single" w:sz="4" w:space="0" w:color="auto"/>
              <w:bottom w:val="single" w:sz="4" w:space="0" w:color="auto"/>
              <w:right w:val="single" w:sz="4" w:space="0" w:color="auto"/>
            </w:tcBorders>
            <w:shd w:val="clear" w:color="auto" w:fill="auto"/>
            <w:noWrap/>
            <w:vAlign w:val="bottom"/>
          </w:tcPr>
          <w:p w14:paraId="1D6B4E0C" w14:textId="77777777" w:rsidR="007B2E6C" w:rsidRPr="00A813CF" w:rsidRDefault="007B2E6C" w:rsidP="000822D8">
            <w:pPr>
              <w:jc w:val="center"/>
              <w:rPr>
                <w:rFonts w:ascii="Arial" w:eastAsia="Times New Roman" w:hAnsi="Arial" w:cs="Arial"/>
                <w:color w:val="000000"/>
                <w:sz w:val="18"/>
                <w:szCs w:val="18"/>
              </w:rPr>
            </w:pPr>
          </w:p>
        </w:tc>
        <w:tc>
          <w:tcPr>
            <w:tcW w:w="655" w:type="pct"/>
            <w:tcBorders>
              <w:top w:val="nil"/>
              <w:left w:val="nil"/>
              <w:bottom w:val="single" w:sz="4" w:space="0" w:color="auto"/>
              <w:right w:val="single" w:sz="4" w:space="0" w:color="auto"/>
            </w:tcBorders>
            <w:shd w:val="clear" w:color="auto" w:fill="auto"/>
            <w:noWrap/>
            <w:vAlign w:val="bottom"/>
          </w:tcPr>
          <w:p w14:paraId="389DF48E" w14:textId="77777777" w:rsidR="007B2E6C" w:rsidRPr="00A813CF" w:rsidRDefault="007B2E6C" w:rsidP="000822D8">
            <w:pPr>
              <w:rPr>
                <w:rFonts w:ascii="Arial" w:eastAsia="Times New Roman" w:hAnsi="Arial" w:cs="Arial"/>
                <w:color w:val="000000"/>
                <w:sz w:val="18"/>
                <w:szCs w:val="18"/>
              </w:rPr>
            </w:pPr>
            <w:r w:rsidRPr="00A813CF">
              <w:rPr>
                <w:rFonts w:ascii="Arial" w:eastAsia="Times New Roman" w:hAnsi="Arial" w:cs="Arial"/>
                <w:color w:val="000000"/>
                <w:sz w:val="18"/>
                <w:szCs w:val="18"/>
              </w:rPr>
              <w:t>freshwater wetlands</w:t>
            </w:r>
          </w:p>
        </w:tc>
        <w:tc>
          <w:tcPr>
            <w:tcW w:w="260" w:type="pct"/>
            <w:tcBorders>
              <w:top w:val="nil"/>
              <w:left w:val="nil"/>
              <w:bottom w:val="single" w:sz="4" w:space="0" w:color="auto"/>
              <w:right w:val="nil"/>
            </w:tcBorders>
            <w:shd w:val="clear" w:color="auto" w:fill="auto"/>
            <w:noWrap/>
            <w:vAlign w:val="bottom"/>
          </w:tcPr>
          <w:p w14:paraId="1EBBCF65" w14:textId="77777777" w:rsidR="007B2E6C" w:rsidRPr="00A813CF" w:rsidRDefault="007B2E6C" w:rsidP="000822D8">
            <w:pPr>
              <w:jc w:val="right"/>
              <w:rPr>
                <w:rFonts w:ascii="Arial" w:eastAsia="Times New Roman" w:hAnsi="Arial" w:cs="Arial"/>
                <w:color w:val="000000"/>
                <w:sz w:val="18"/>
                <w:szCs w:val="18"/>
              </w:rPr>
            </w:pPr>
            <w:r w:rsidRPr="00A813CF">
              <w:rPr>
                <w:rFonts w:ascii="Arial" w:eastAsia="Times New Roman" w:hAnsi="Arial" w:cs="Arial"/>
                <w:color w:val="000000"/>
                <w:sz w:val="18"/>
                <w:szCs w:val="18"/>
              </w:rPr>
              <w:t>2</w:t>
            </w:r>
          </w:p>
        </w:tc>
        <w:tc>
          <w:tcPr>
            <w:tcW w:w="441" w:type="pct"/>
            <w:tcBorders>
              <w:top w:val="single" w:sz="4" w:space="0" w:color="auto"/>
              <w:left w:val="single" w:sz="8" w:space="0" w:color="auto"/>
              <w:bottom w:val="single" w:sz="4" w:space="0" w:color="auto"/>
              <w:right w:val="single" w:sz="4" w:space="0" w:color="auto"/>
            </w:tcBorders>
            <w:shd w:val="clear" w:color="000000" w:fill="FF0000"/>
            <w:noWrap/>
            <w:vAlign w:val="bottom"/>
          </w:tcPr>
          <w:p w14:paraId="26100712"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Very Poor (2)</w:t>
            </w:r>
          </w:p>
        </w:tc>
        <w:tc>
          <w:tcPr>
            <w:tcW w:w="468" w:type="pct"/>
            <w:tcBorders>
              <w:top w:val="single" w:sz="4" w:space="0" w:color="auto"/>
              <w:left w:val="single" w:sz="4" w:space="0" w:color="auto"/>
              <w:bottom w:val="single" w:sz="4" w:space="0" w:color="auto"/>
              <w:right w:val="single" w:sz="4" w:space="0" w:color="auto"/>
            </w:tcBorders>
            <w:shd w:val="clear" w:color="000000" w:fill="00FF00"/>
            <w:noWrap/>
            <w:vAlign w:val="bottom"/>
          </w:tcPr>
          <w:p w14:paraId="4FEC0BEA"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Very Good (1)</w:t>
            </w:r>
            <w:r w:rsidRPr="00A813CF">
              <w:rPr>
                <w:rFonts w:ascii="Arial" w:eastAsia="Times New Roman" w:hAnsi="Arial" w:cs="Arial"/>
                <w:sz w:val="18"/>
                <w:szCs w:val="18"/>
              </w:rPr>
              <w:br/>
              <w:t>Good (1)</w:t>
            </w:r>
          </w:p>
        </w:tc>
        <w:tc>
          <w:tcPr>
            <w:tcW w:w="420" w:type="pct"/>
            <w:tcBorders>
              <w:top w:val="single" w:sz="4" w:space="0" w:color="auto"/>
              <w:left w:val="single" w:sz="4" w:space="0" w:color="auto"/>
              <w:bottom w:val="single" w:sz="4" w:space="0" w:color="auto"/>
              <w:right w:val="single" w:sz="4" w:space="0" w:color="auto"/>
            </w:tcBorders>
            <w:shd w:val="clear" w:color="000000" w:fill="FFFF00"/>
            <w:noWrap/>
            <w:vAlign w:val="bottom"/>
          </w:tcPr>
          <w:p w14:paraId="2D91E9B3"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Poor (1)</w:t>
            </w:r>
            <w:r w:rsidRPr="00A813CF">
              <w:rPr>
                <w:rFonts w:ascii="Arial" w:eastAsia="Times New Roman" w:hAnsi="Arial" w:cs="Arial"/>
                <w:sz w:val="18"/>
                <w:szCs w:val="18"/>
              </w:rPr>
              <w:br/>
              <w:t>Good (1)</w:t>
            </w:r>
          </w:p>
        </w:tc>
        <w:tc>
          <w:tcPr>
            <w:tcW w:w="424" w:type="pct"/>
            <w:tcBorders>
              <w:top w:val="nil"/>
              <w:left w:val="nil"/>
              <w:bottom w:val="single" w:sz="4" w:space="0" w:color="auto"/>
              <w:right w:val="single" w:sz="8" w:space="0" w:color="auto"/>
            </w:tcBorders>
            <w:shd w:val="clear" w:color="auto" w:fill="auto"/>
            <w:noWrap/>
            <w:vAlign w:val="bottom"/>
          </w:tcPr>
          <w:p w14:paraId="51BF3BC3" w14:textId="77777777" w:rsidR="007B2E6C" w:rsidRPr="00A813CF" w:rsidRDefault="007B2E6C" w:rsidP="000822D8">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medium (2)</w:t>
            </w:r>
          </w:p>
        </w:tc>
        <w:tc>
          <w:tcPr>
            <w:tcW w:w="524" w:type="pct"/>
            <w:tcBorders>
              <w:top w:val="single" w:sz="4" w:space="0" w:color="auto"/>
              <w:left w:val="single" w:sz="8" w:space="0" w:color="auto"/>
              <w:bottom w:val="single" w:sz="4" w:space="0" w:color="auto"/>
              <w:right w:val="single" w:sz="4" w:space="0" w:color="auto"/>
            </w:tcBorders>
            <w:shd w:val="clear" w:color="auto" w:fill="auto"/>
            <w:noWrap/>
            <w:vAlign w:val="bottom"/>
          </w:tcPr>
          <w:p w14:paraId="30648979" w14:textId="463AAE27" w:rsidR="007B2E6C" w:rsidRPr="00A813CF" w:rsidRDefault="00416F34" w:rsidP="000822D8">
            <w:pPr>
              <w:jc w:val="center"/>
              <w:rPr>
                <w:rFonts w:ascii="Arial" w:eastAsia="Times New Roman" w:hAnsi="Arial" w:cs="Arial"/>
                <w:color w:val="FF0000"/>
                <w:sz w:val="18"/>
                <w:szCs w:val="18"/>
              </w:rPr>
            </w:pPr>
            <w:r w:rsidRPr="00A813CF">
              <w:rPr>
                <w:rFonts w:ascii="Arial" w:eastAsia="Times New Roman" w:hAnsi="Arial" w:cs="Arial"/>
                <w:color w:val="FF0000"/>
                <w:sz w:val="18"/>
                <w:szCs w:val="18"/>
              </w:rPr>
              <w:t>deteriorated</w:t>
            </w:r>
            <w:r w:rsidR="007B2E6C" w:rsidRPr="00A813CF">
              <w:rPr>
                <w:rFonts w:ascii="Arial" w:eastAsia="Times New Roman" w:hAnsi="Arial" w:cs="Arial"/>
                <w:color w:val="FF0000"/>
                <w:sz w:val="18"/>
                <w:szCs w:val="18"/>
              </w:rPr>
              <w:t xml:space="preserve"> (2)</w:t>
            </w:r>
          </w:p>
        </w:tc>
        <w:tc>
          <w:tcPr>
            <w:tcW w:w="537" w:type="pct"/>
            <w:tcBorders>
              <w:top w:val="single" w:sz="4" w:space="0" w:color="auto"/>
              <w:left w:val="single" w:sz="4" w:space="0" w:color="auto"/>
              <w:bottom w:val="single" w:sz="4" w:space="0" w:color="auto"/>
              <w:right w:val="single" w:sz="4" w:space="0" w:color="auto"/>
            </w:tcBorders>
            <w:shd w:val="clear" w:color="auto" w:fill="auto"/>
            <w:noWrap/>
            <w:vAlign w:val="bottom"/>
          </w:tcPr>
          <w:p w14:paraId="1BFAB46F" w14:textId="5437DF64" w:rsidR="007B2E6C" w:rsidRPr="00A813CF" w:rsidRDefault="00416F34" w:rsidP="000822D8">
            <w:pPr>
              <w:jc w:val="center"/>
              <w:rPr>
                <w:rFonts w:ascii="Arial" w:eastAsia="Times New Roman" w:hAnsi="Arial" w:cs="Arial"/>
                <w:color w:val="E26B0A"/>
                <w:sz w:val="18"/>
                <w:szCs w:val="18"/>
              </w:rPr>
            </w:pPr>
            <w:r w:rsidRPr="00A813CF">
              <w:rPr>
                <w:rFonts w:ascii="Arial" w:eastAsia="Times New Roman" w:hAnsi="Arial" w:cs="Arial"/>
                <w:color w:val="E26B0A"/>
                <w:sz w:val="18"/>
                <w:szCs w:val="18"/>
              </w:rPr>
              <w:t>Deteriorated</w:t>
            </w:r>
            <w:r w:rsidR="007B2E6C" w:rsidRPr="00A813CF">
              <w:rPr>
                <w:rFonts w:ascii="Arial" w:eastAsia="Times New Roman" w:hAnsi="Arial" w:cs="Arial"/>
                <w:color w:val="E26B0A"/>
                <w:sz w:val="18"/>
                <w:szCs w:val="18"/>
              </w:rPr>
              <w:t xml:space="preserve"> (1)</w:t>
            </w:r>
            <w:r w:rsidR="007B2E6C" w:rsidRPr="00A813CF">
              <w:rPr>
                <w:rFonts w:ascii="Arial" w:eastAsia="Times New Roman" w:hAnsi="Arial" w:cs="Arial"/>
                <w:color w:val="E26B0A"/>
                <w:sz w:val="18"/>
                <w:szCs w:val="18"/>
              </w:rPr>
              <w:br/>
              <w:t>stable (1)</w:t>
            </w:r>
          </w:p>
        </w:tc>
        <w:tc>
          <w:tcPr>
            <w:tcW w:w="506" w:type="pct"/>
            <w:tcBorders>
              <w:top w:val="single" w:sz="4" w:space="0" w:color="auto"/>
              <w:left w:val="single" w:sz="4" w:space="0" w:color="auto"/>
              <w:bottom w:val="single" w:sz="4" w:space="0" w:color="auto"/>
              <w:right w:val="single" w:sz="4" w:space="0" w:color="auto"/>
            </w:tcBorders>
            <w:shd w:val="clear" w:color="auto" w:fill="auto"/>
            <w:noWrap/>
            <w:vAlign w:val="bottom"/>
          </w:tcPr>
          <w:p w14:paraId="7BE8D91E" w14:textId="7E81D544" w:rsidR="007B2E6C" w:rsidRPr="00A813CF" w:rsidRDefault="00416F34" w:rsidP="000822D8">
            <w:pPr>
              <w:jc w:val="center"/>
              <w:rPr>
                <w:rFonts w:ascii="Arial" w:eastAsia="Times New Roman" w:hAnsi="Arial" w:cs="Arial"/>
                <w:color w:val="E26B0A"/>
                <w:sz w:val="18"/>
                <w:szCs w:val="18"/>
              </w:rPr>
            </w:pPr>
            <w:r w:rsidRPr="00A813CF">
              <w:rPr>
                <w:rFonts w:ascii="Arial" w:eastAsia="Times New Roman" w:hAnsi="Arial" w:cs="Arial"/>
                <w:color w:val="E26B0A"/>
                <w:sz w:val="18"/>
                <w:szCs w:val="18"/>
              </w:rPr>
              <w:t>Deteriorated</w:t>
            </w:r>
            <w:r w:rsidR="007B2E6C" w:rsidRPr="00A813CF">
              <w:rPr>
                <w:rFonts w:ascii="Arial" w:eastAsia="Times New Roman" w:hAnsi="Arial" w:cs="Arial"/>
                <w:color w:val="E26B0A"/>
                <w:sz w:val="18"/>
                <w:szCs w:val="18"/>
              </w:rPr>
              <w:t xml:space="preserve"> (1)</w:t>
            </w:r>
            <w:r w:rsidR="007B2E6C" w:rsidRPr="00A813CF">
              <w:rPr>
                <w:rFonts w:ascii="Arial" w:eastAsia="Times New Roman" w:hAnsi="Arial" w:cs="Arial"/>
                <w:color w:val="E26B0A"/>
                <w:sz w:val="18"/>
                <w:szCs w:val="18"/>
              </w:rPr>
              <w:br/>
              <w:t>stable (1)</w:t>
            </w:r>
          </w:p>
        </w:tc>
        <w:tc>
          <w:tcPr>
            <w:tcW w:w="393" w:type="pct"/>
            <w:tcBorders>
              <w:top w:val="nil"/>
              <w:left w:val="nil"/>
              <w:bottom w:val="single" w:sz="4" w:space="0" w:color="auto"/>
              <w:right w:val="single" w:sz="8" w:space="0" w:color="auto"/>
            </w:tcBorders>
            <w:shd w:val="clear" w:color="auto" w:fill="auto"/>
            <w:noWrap/>
            <w:vAlign w:val="bottom"/>
          </w:tcPr>
          <w:p w14:paraId="2EDE4916" w14:textId="77777777" w:rsidR="007B2E6C" w:rsidRPr="00A813CF" w:rsidRDefault="007B2E6C" w:rsidP="000822D8">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Low (1)</w:t>
            </w:r>
            <w:r w:rsidRPr="00A813CF">
              <w:rPr>
                <w:rFonts w:ascii="Arial" w:eastAsia="Times New Roman" w:hAnsi="Arial" w:cs="Arial"/>
                <w:color w:val="000000"/>
                <w:sz w:val="18"/>
                <w:szCs w:val="18"/>
              </w:rPr>
              <w:br/>
              <w:t>medium (1)</w:t>
            </w:r>
          </w:p>
        </w:tc>
      </w:tr>
      <w:tr w:rsidR="007B2E6C" w:rsidRPr="00A813CF" w14:paraId="2E4741EC" w14:textId="77777777" w:rsidTr="0043764D">
        <w:trPr>
          <w:trHeight w:val="368"/>
        </w:trPr>
        <w:tc>
          <w:tcPr>
            <w:tcW w:w="372" w:type="pct"/>
            <w:vMerge/>
            <w:tcBorders>
              <w:top w:val="nil"/>
              <w:left w:val="single" w:sz="4" w:space="0" w:color="auto"/>
              <w:bottom w:val="single" w:sz="4" w:space="0" w:color="auto"/>
              <w:right w:val="single" w:sz="4" w:space="0" w:color="auto"/>
            </w:tcBorders>
            <w:vAlign w:val="center"/>
            <w:hideMark/>
          </w:tcPr>
          <w:p w14:paraId="3572F95D" w14:textId="77777777" w:rsidR="007B2E6C" w:rsidRPr="00A813CF" w:rsidRDefault="007B2E6C" w:rsidP="000822D8">
            <w:pPr>
              <w:rPr>
                <w:rFonts w:ascii="Arial" w:eastAsia="Times New Roman" w:hAnsi="Arial" w:cs="Arial"/>
                <w:color w:val="000000"/>
                <w:sz w:val="18"/>
                <w:szCs w:val="18"/>
              </w:rPr>
            </w:pPr>
          </w:p>
        </w:tc>
        <w:tc>
          <w:tcPr>
            <w:tcW w:w="655" w:type="pct"/>
            <w:tcBorders>
              <w:top w:val="nil"/>
              <w:left w:val="nil"/>
              <w:bottom w:val="single" w:sz="4" w:space="0" w:color="auto"/>
              <w:right w:val="single" w:sz="4" w:space="0" w:color="auto"/>
            </w:tcBorders>
            <w:shd w:val="clear" w:color="auto" w:fill="auto"/>
            <w:noWrap/>
            <w:vAlign w:val="bottom"/>
            <w:hideMark/>
          </w:tcPr>
          <w:p w14:paraId="16D5224E" w14:textId="77777777" w:rsidR="007B2E6C" w:rsidRPr="00A813CF" w:rsidRDefault="007B2E6C" w:rsidP="000822D8">
            <w:pPr>
              <w:rPr>
                <w:rFonts w:ascii="Arial" w:eastAsia="Times New Roman" w:hAnsi="Arial" w:cs="Arial"/>
                <w:color w:val="000000"/>
                <w:sz w:val="18"/>
                <w:szCs w:val="18"/>
              </w:rPr>
            </w:pPr>
            <w:r w:rsidRPr="00A813CF">
              <w:rPr>
                <w:rFonts w:ascii="Arial" w:eastAsia="Times New Roman" w:hAnsi="Arial" w:cs="Arial"/>
                <w:color w:val="000000"/>
                <w:sz w:val="18"/>
                <w:szCs w:val="18"/>
              </w:rPr>
              <w:t>forested floodplains</w:t>
            </w:r>
          </w:p>
        </w:tc>
        <w:tc>
          <w:tcPr>
            <w:tcW w:w="260" w:type="pct"/>
            <w:tcBorders>
              <w:top w:val="nil"/>
              <w:left w:val="nil"/>
              <w:bottom w:val="single" w:sz="4" w:space="0" w:color="auto"/>
              <w:right w:val="nil"/>
            </w:tcBorders>
            <w:shd w:val="clear" w:color="auto" w:fill="auto"/>
            <w:noWrap/>
            <w:vAlign w:val="bottom"/>
            <w:hideMark/>
          </w:tcPr>
          <w:p w14:paraId="0991C2B0" w14:textId="77777777" w:rsidR="007B2E6C" w:rsidRPr="00A813CF" w:rsidRDefault="007B2E6C" w:rsidP="000822D8">
            <w:pPr>
              <w:jc w:val="right"/>
              <w:rPr>
                <w:rFonts w:ascii="Arial" w:eastAsia="Times New Roman" w:hAnsi="Arial" w:cs="Arial"/>
                <w:color w:val="000000"/>
                <w:sz w:val="18"/>
                <w:szCs w:val="18"/>
              </w:rPr>
            </w:pPr>
            <w:r w:rsidRPr="00A813CF">
              <w:rPr>
                <w:rFonts w:ascii="Arial" w:eastAsia="Times New Roman" w:hAnsi="Arial" w:cs="Arial"/>
                <w:color w:val="000000"/>
                <w:sz w:val="18"/>
                <w:szCs w:val="18"/>
              </w:rPr>
              <w:t>1</w:t>
            </w:r>
          </w:p>
        </w:tc>
        <w:tc>
          <w:tcPr>
            <w:tcW w:w="441" w:type="pct"/>
            <w:tcBorders>
              <w:top w:val="single" w:sz="4" w:space="0" w:color="auto"/>
              <w:left w:val="single" w:sz="8" w:space="0" w:color="auto"/>
              <w:bottom w:val="single" w:sz="4" w:space="0" w:color="auto"/>
              <w:right w:val="single" w:sz="4" w:space="0" w:color="auto"/>
            </w:tcBorders>
            <w:shd w:val="clear" w:color="000000" w:fill="FF0000"/>
            <w:noWrap/>
            <w:vAlign w:val="bottom"/>
            <w:hideMark/>
          </w:tcPr>
          <w:p w14:paraId="37E67DD4"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Very Poor (1)</w:t>
            </w:r>
          </w:p>
        </w:tc>
        <w:tc>
          <w:tcPr>
            <w:tcW w:w="468" w:type="pct"/>
            <w:tcBorders>
              <w:top w:val="single" w:sz="4" w:space="0" w:color="auto"/>
              <w:left w:val="single" w:sz="4" w:space="0" w:color="auto"/>
              <w:bottom w:val="single" w:sz="4" w:space="0" w:color="auto"/>
              <w:right w:val="single" w:sz="4" w:space="0" w:color="auto"/>
            </w:tcBorders>
            <w:shd w:val="clear" w:color="000000" w:fill="00FF00"/>
            <w:vAlign w:val="bottom"/>
            <w:hideMark/>
          </w:tcPr>
          <w:p w14:paraId="20760815"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Very Good (1)</w:t>
            </w:r>
          </w:p>
        </w:tc>
        <w:tc>
          <w:tcPr>
            <w:tcW w:w="420" w:type="pct"/>
            <w:tcBorders>
              <w:top w:val="single" w:sz="4" w:space="0" w:color="auto"/>
              <w:left w:val="single" w:sz="4" w:space="0" w:color="auto"/>
              <w:bottom w:val="single" w:sz="4" w:space="0" w:color="auto"/>
              <w:right w:val="single" w:sz="4" w:space="0" w:color="auto"/>
            </w:tcBorders>
            <w:shd w:val="clear" w:color="000000" w:fill="FF9900"/>
            <w:vAlign w:val="bottom"/>
            <w:hideMark/>
          </w:tcPr>
          <w:p w14:paraId="6B20CDD7"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Poor (1)</w:t>
            </w:r>
          </w:p>
        </w:tc>
        <w:tc>
          <w:tcPr>
            <w:tcW w:w="424" w:type="pct"/>
            <w:tcBorders>
              <w:top w:val="nil"/>
              <w:left w:val="nil"/>
              <w:bottom w:val="single" w:sz="4" w:space="0" w:color="auto"/>
              <w:right w:val="single" w:sz="8" w:space="0" w:color="auto"/>
            </w:tcBorders>
            <w:shd w:val="clear" w:color="auto" w:fill="auto"/>
            <w:noWrap/>
            <w:vAlign w:val="bottom"/>
            <w:hideMark/>
          </w:tcPr>
          <w:p w14:paraId="6485A47E" w14:textId="77777777" w:rsidR="007B2E6C" w:rsidRPr="00A813CF" w:rsidRDefault="007B2E6C" w:rsidP="000822D8">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medium (1)</w:t>
            </w:r>
          </w:p>
        </w:tc>
        <w:tc>
          <w:tcPr>
            <w:tcW w:w="524" w:type="pct"/>
            <w:tcBorders>
              <w:top w:val="single" w:sz="4" w:space="0" w:color="auto"/>
              <w:left w:val="single" w:sz="8" w:space="0" w:color="auto"/>
              <w:bottom w:val="single" w:sz="4" w:space="0" w:color="auto"/>
              <w:right w:val="single" w:sz="4" w:space="0" w:color="auto"/>
            </w:tcBorders>
            <w:shd w:val="clear" w:color="auto" w:fill="auto"/>
            <w:noWrap/>
            <w:vAlign w:val="bottom"/>
            <w:hideMark/>
          </w:tcPr>
          <w:p w14:paraId="76046B7C" w14:textId="55DF9F04" w:rsidR="007B2E6C" w:rsidRPr="00A813CF" w:rsidRDefault="00416F34" w:rsidP="000822D8">
            <w:pPr>
              <w:jc w:val="center"/>
              <w:rPr>
                <w:rFonts w:ascii="Arial" w:eastAsia="Times New Roman" w:hAnsi="Arial" w:cs="Arial"/>
                <w:color w:val="FF0000"/>
                <w:sz w:val="18"/>
                <w:szCs w:val="18"/>
              </w:rPr>
            </w:pPr>
            <w:r w:rsidRPr="00A813CF">
              <w:rPr>
                <w:rFonts w:ascii="Arial" w:eastAsia="Times New Roman" w:hAnsi="Arial" w:cs="Arial"/>
                <w:color w:val="FF0000"/>
                <w:sz w:val="18"/>
                <w:szCs w:val="18"/>
              </w:rPr>
              <w:t>deteriorated</w:t>
            </w:r>
            <w:r w:rsidR="007B2E6C" w:rsidRPr="00A813CF">
              <w:rPr>
                <w:rFonts w:ascii="Arial" w:eastAsia="Times New Roman" w:hAnsi="Arial" w:cs="Arial"/>
                <w:color w:val="FF0000"/>
                <w:sz w:val="18"/>
                <w:szCs w:val="18"/>
              </w:rPr>
              <w:t xml:space="preserve"> (1)</w:t>
            </w:r>
          </w:p>
        </w:tc>
        <w:tc>
          <w:tcPr>
            <w:tcW w:w="537" w:type="pct"/>
            <w:tcBorders>
              <w:top w:val="single" w:sz="4" w:space="0" w:color="auto"/>
              <w:left w:val="single" w:sz="4" w:space="0" w:color="auto"/>
              <w:bottom w:val="single" w:sz="4" w:space="0" w:color="auto"/>
              <w:right w:val="single" w:sz="4" w:space="0" w:color="auto"/>
            </w:tcBorders>
            <w:shd w:val="clear" w:color="auto" w:fill="auto"/>
            <w:vAlign w:val="bottom"/>
            <w:hideMark/>
          </w:tcPr>
          <w:p w14:paraId="229C5B9A" w14:textId="77777777" w:rsidR="007B2E6C" w:rsidRPr="00A813CF" w:rsidRDefault="007B2E6C" w:rsidP="000822D8">
            <w:pPr>
              <w:jc w:val="center"/>
              <w:rPr>
                <w:rFonts w:ascii="Arial" w:eastAsia="Times New Roman" w:hAnsi="Arial" w:cs="Arial"/>
                <w:color w:val="E26B0A"/>
                <w:sz w:val="18"/>
                <w:szCs w:val="18"/>
              </w:rPr>
            </w:pPr>
            <w:r w:rsidRPr="00A813CF">
              <w:rPr>
                <w:rFonts w:ascii="Arial" w:eastAsia="Times New Roman" w:hAnsi="Arial" w:cs="Arial"/>
                <w:color w:val="31869B"/>
                <w:sz w:val="18"/>
                <w:szCs w:val="18"/>
              </w:rPr>
              <w:t>no clear trend (1)</w:t>
            </w:r>
          </w:p>
        </w:tc>
        <w:tc>
          <w:tcPr>
            <w:tcW w:w="506" w:type="pct"/>
            <w:tcBorders>
              <w:top w:val="single" w:sz="4" w:space="0" w:color="auto"/>
              <w:left w:val="single" w:sz="4" w:space="0" w:color="auto"/>
              <w:bottom w:val="single" w:sz="4" w:space="0" w:color="auto"/>
              <w:right w:val="single" w:sz="4" w:space="0" w:color="auto"/>
            </w:tcBorders>
            <w:shd w:val="clear" w:color="auto" w:fill="auto"/>
            <w:vAlign w:val="bottom"/>
            <w:hideMark/>
          </w:tcPr>
          <w:p w14:paraId="6372D79E" w14:textId="7EE44C78" w:rsidR="007B2E6C" w:rsidRPr="00A813CF" w:rsidRDefault="00416F34" w:rsidP="000822D8">
            <w:pPr>
              <w:jc w:val="center"/>
              <w:rPr>
                <w:rFonts w:ascii="Arial" w:eastAsia="Times New Roman" w:hAnsi="Arial" w:cs="Arial"/>
                <w:color w:val="E26B0A"/>
                <w:sz w:val="18"/>
                <w:szCs w:val="18"/>
              </w:rPr>
            </w:pPr>
            <w:r w:rsidRPr="00A813CF">
              <w:rPr>
                <w:rFonts w:ascii="Arial" w:eastAsia="Times New Roman" w:hAnsi="Arial" w:cs="Arial"/>
                <w:color w:val="FF0000"/>
                <w:sz w:val="18"/>
                <w:szCs w:val="18"/>
              </w:rPr>
              <w:t>deteriorated</w:t>
            </w:r>
            <w:r w:rsidR="007B2E6C" w:rsidRPr="00A813CF">
              <w:rPr>
                <w:rFonts w:ascii="Arial" w:eastAsia="Times New Roman" w:hAnsi="Arial" w:cs="Arial"/>
                <w:color w:val="FF0000"/>
                <w:sz w:val="18"/>
                <w:szCs w:val="18"/>
              </w:rPr>
              <w:t xml:space="preserve"> (1)</w:t>
            </w:r>
          </w:p>
        </w:tc>
        <w:tc>
          <w:tcPr>
            <w:tcW w:w="393" w:type="pct"/>
            <w:tcBorders>
              <w:top w:val="nil"/>
              <w:left w:val="nil"/>
              <w:bottom w:val="single" w:sz="4" w:space="0" w:color="auto"/>
              <w:right w:val="single" w:sz="8" w:space="0" w:color="auto"/>
            </w:tcBorders>
            <w:shd w:val="clear" w:color="auto" w:fill="auto"/>
            <w:vAlign w:val="bottom"/>
            <w:hideMark/>
          </w:tcPr>
          <w:p w14:paraId="47C6BCD6" w14:textId="77777777" w:rsidR="007B2E6C" w:rsidRPr="00A813CF" w:rsidRDefault="007B2E6C" w:rsidP="000822D8">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medium (1)</w:t>
            </w:r>
          </w:p>
        </w:tc>
      </w:tr>
      <w:tr w:rsidR="007B2E6C" w:rsidRPr="00A813CF" w14:paraId="4E3D432A" w14:textId="77777777" w:rsidTr="002F10EF">
        <w:trPr>
          <w:trHeight w:val="300"/>
        </w:trPr>
        <w:tc>
          <w:tcPr>
            <w:tcW w:w="372" w:type="pct"/>
            <w:vMerge/>
            <w:tcBorders>
              <w:top w:val="nil"/>
              <w:left w:val="single" w:sz="4" w:space="0" w:color="auto"/>
              <w:bottom w:val="single" w:sz="4" w:space="0" w:color="auto"/>
              <w:right w:val="single" w:sz="4" w:space="0" w:color="auto"/>
            </w:tcBorders>
            <w:vAlign w:val="center"/>
            <w:hideMark/>
          </w:tcPr>
          <w:p w14:paraId="7EB8CEF3" w14:textId="77777777" w:rsidR="007B2E6C" w:rsidRPr="00A813CF" w:rsidRDefault="007B2E6C" w:rsidP="000822D8">
            <w:pPr>
              <w:rPr>
                <w:rFonts w:ascii="Arial" w:eastAsia="Times New Roman" w:hAnsi="Arial" w:cs="Arial"/>
                <w:color w:val="000000"/>
                <w:sz w:val="18"/>
                <w:szCs w:val="18"/>
              </w:rPr>
            </w:pPr>
          </w:p>
        </w:tc>
        <w:tc>
          <w:tcPr>
            <w:tcW w:w="655" w:type="pct"/>
            <w:tcBorders>
              <w:top w:val="nil"/>
              <w:left w:val="nil"/>
              <w:bottom w:val="single" w:sz="4" w:space="0" w:color="auto"/>
              <w:right w:val="single" w:sz="4" w:space="0" w:color="auto"/>
            </w:tcBorders>
            <w:shd w:val="clear" w:color="auto" w:fill="auto"/>
            <w:noWrap/>
            <w:vAlign w:val="bottom"/>
            <w:hideMark/>
          </w:tcPr>
          <w:p w14:paraId="12E846C7" w14:textId="77777777" w:rsidR="007B2E6C" w:rsidRPr="00A813CF" w:rsidRDefault="007B2E6C" w:rsidP="000822D8">
            <w:pPr>
              <w:rPr>
                <w:rFonts w:ascii="Arial" w:eastAsia="Times New Roman" w:hAnsi="Arial" w:cs="Arial"/>
                <w:color w:val="000000"/>
                <w:sz w:val="18"/>
                <w:szCs w:val="18"/>
              </w:rPr>
            </w:pPr>
            <w:r w:rsidRPr="00A813CF">
              <w:rPr>
                <w:rFonts w:ascii="Arial" w:eastAsia="Times New Roman" w:hAnsi="Arial" w:cs="Arial"/>
                <w:color w:val="000000"/>
                <w:sz w:val="18"/>
                <w:szCs w:val="18"/>
              </w:rPr>
              <w:t>heath and shrublands</w:t>
            </w:r>
          </w:p>
        </w:tc>
        <w:tc>
          <w:tcPr>
            <w:tcW w:w="260" w:type="pct"/>
            <w:tcBorders>
              <w:top w:val="nil"/>
              <w:left w:val="nil"/>
              <w:bottom w:val="single" w:sz="4" w:space="0" w:color="auto"/>
              <w:right w:val="nil"/>
            </w:tcBorders>
            <w:shd w:val="clear" w:color="auto" w:fill="auto"/>
            <w:noWrap/>
            <w:vAlign w:val="bottom"/>
            <w:hideMark/>
          </w:tcPr>
          <w:p w14:paraId="73EFF590" w14:textId="77777777" w:rsidR="007B2E6C" w:rsidRPr="00A813CF" w:rsidRDefault="007B2E6C" w:rsidP="000822D8">
            <w:pPr>
              <w:jc w:val="right"/>
              <w:rPr>
                <w:rFonts w:ascii="Arial" w:eastAsia="Times New Roman" w:hAnsi="Arial" w:cs="Arial"/>
                <w:color w:val="000000"/>
                <w:sz w:val="18"/>
                <w:szCs w:val="18"/>
              </w:rPr>
            </w:pPr>
            <w:r w:rsidRPr="00A813CF">
              <w:rPr>
                <w:rFonts w:ascii="Arial" w:eastAsia="Times New Roman" w:hAnsi="Arial" w:cs="Arial"/>
                <w:color w:val="000000"/>
                <w:sz w:val="18"/>
                <w:szCs w:val="18"/>
              </w:rPr>
              <w:t>1</w:t>
            </w:r>
          </w:p>
        </w:tc>
        <w:tc>
          <w:tcPr>
            <w:tcW w:w="441" w:type="pct"/>
            <w:tcBorders>
              <w:top w:val="single" w:sz="4" w:space="0" w:color="auto"/>
              <w:left w:val="single" w:sz="8" w:space="0" w:color="auto"/>
              <w:bottom w:val="single" w:sz="4" w:space="0" w:color="auto"/>
              <w:right w:val="single" w:sz="4" w:space="0" w:color="auto"/>
            </w:tcBorders>
            <w:shd w:val="clear" w:color="000000" w:fill="FF0000"/>
            <w:noWrap/>
            <w:vAlign w:val="bottom"/>
            <w:hideMark/>
          </w:tcPr>
          <w:p w14:paraId="57AC9B22"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Very Poor (1)</w:t>
            </w:r>
          </w:p>
        </w:tc>
        <w:tc>
          <w:tcPr>
            <w:tcW w:w="468" w:type="pct"/>
            <w:tcBorders>
              <w:top w:val="single" w:sz="4" w:space="0" w:color="auto"/>
              <w:left w:val="single" w:sz="4" w:space="0" w:color="auto"/>
              <w:bottom w:val="single" w:sz="4" w:space="0" w:color="auto"/>
              <w:right w:val="single" w:sz="4" w:space="0" w:color="auto"/>
            </w:tcBorders>
            <w:shd w:val="clear" w:color="000000" w:fill="00FF00"/>
            <w:noWrap/>
            <w:vAlign w:val="bottom"/>
            <w:hideMark/>
          </w:tcPr>
          <w:p w14:paraId="13C85114"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Very Good (1)</w:t>
            </w:r>
          </w:p>
        </w:tc>
        <w:tc>
          <w:tcPr>
            <w:tcW w:w="420" w:type="pct"/>
            <w:tcBorders>
              <w:top w:val="single" w:sz="4" w:space="0" w:color="auto"/>
              <w:left w:val="single" w:sz="4" w:space="0" w:color="auto"/>
              <w:bottom w:val="single" w:sz="4" w:space="0" w:color="auto"/>
              <w:right w:val="single" w:sz="4" w:space="0" w:color="auto"/>
            </w:tcBorders>
            <w:shd w:val="clear" w:color="000000" w:fill="00FF00"/>
            <w:noWrap/>
            <w:vAlign w:val="bottom"/>
            <w:hideMark/>
          </w:tcPr>
          <w:p w14:paraId="06DB2B0F"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Very Good (1)</w:t>
            </w:r>
          </w:p>
        </w:tc>
        <w:tc>
          <w:tcPr>
            <w:tcW w:w="424" w:type="pct"/>
            <w:tcBorders>
              <w:top w:val="nil"/>
              <w:left w:val="nil"/>
              <w:bottom w:val="single" w:sz="4" w:space="0" w:color="auto"/>
              <w:right w:val="single" w:sz="8" w:space="0" w:color="auto"/>
            </w:tcBorders>
            <w:shd w:val="clear" w:color="auto" w:fill="auto"/>
            <w:noWrap/>
            <w:vAlign w:val="bottom"/>
            <w:hideMark/>
          </w:tcPr>
          <w:p w14:paraId="210F9A2B" w14:textId="77777777" w:rsidR="007B2E6C" w:rsidRPr="00A813CF" w:rsidRDefault="007B2E6C" w:rsidP="000822D8">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medium (1)</w:t>
            </w:r>
          </w:p>
        </w:tc>
        <w:tc>
          <w:tcPr>
            <w:tcW w:w="524" w:type="pct"/>
            <w:tcBorders>
              <w:top w:val="single" w:sz="4" w:space="0" w:color="auto"/>
              <w:left w:val="single" w:sz="8" w:space="0" w:color="auto"/>
              <w:bottom w:val="single" w:sz="4" w:space="0" w:color="auto"/>
              <w:right w:val="single" w:sz="4" w:space="0" w:color="auto"/>
            </w:tcBorders>
            <w:shd w:val="clear" w:color="auto" w:fill="auto"/>
            <w:noWrap/>
            <w:vAlign w:val="bottom"/>
            <w:hideMark/>
          </w:tcPr>
          <w:p w14:paraId="6E9A348B" w14:textId="77777777" w:rsidR="007B2E6C" w:rsidRPr="00A813CF" w:rsidRDefault="007B2E6C" w:rsidP="000822D8">
            <w:pPr>
              <w:jc w:val="center"/>
              <w:rPr>
                <w:rFonts w:ascii="Arial" w:eastAsia="Times New Roman" w:hAnsi="Arial" w:cs="Arial"/>
                <w:color w:val="FF0000"/>
                <w:sz w:val="18"/>
                <w:szCs w:val="18"/>
              </w:rPr>
            </w:pPr>
            <w:r w:rsidRPr="00A813CF">
              <w:rPr>
                <w:rFonts w:ascii="Arial" w:eastAsia="Times New Roman" w:hAnsi="Arial" w:cs="Arial"/>
                <w:color w:val="31869B"/>
                <w:sz w:val="18"/>
                <w:szCs w:val="18"/>
              </w:rPr>
              <w:t>no clear trend (1)</w:t>
            </w:r>
          </w:p>
        </w:tc>
        <w:tc>
          <w:tcPr>
            <w:tcW w:w="537" w:type="pct"/>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2CDE98EE" w14:textId="77777777" w:rsidR="007B2E6C" w:rsidRPr="00A813CF" w:rsidRDefault="007B2E6C" w:rsidP="000822D8">
            <w:pPr>
              <w:jc w:val="center"/>
              <w:rPr>
                <w:rFonts w:ascii="Arial" w:eastAsia="Times New Roman" w:hAnsi="Arial" w:cs="Arial"/>
                <w:color w:val="31869B"/>
                <w:sz w:val="18"/>
                <w:szCs w:val="18"/>
              </w:rPr>
            </w:pPr>
            <w:r w:rsidRPr="00A813CF">
              <w:rPr>
                <w:rFonts w:ascii="Arial" w:eastAsia="Times New Roman" w:hAnsi="Arial" w:cs="Arial"/>
                <w:color w:val="E26B0A"/>
                <w:sz w:val="18"/>
                <w:szCs w:val="18"/>
              </w:rPr>
              <w:t>stable (1)</w:t>
            </w:r>
          </w:p>
        </w:tc>
        <w:tc>
          <w:tcPr>
            <w:tcW w:w="506" w:type="pct"/>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729DB39B" w14:textId="77777777" w:rsidR="007B2E6C" w:rsidRPr="00A813CF" w:rsidRDefault="007B2E6C" w:rsidP="000822D8">
            <w:pPr>
              <w:jc w:val="center"/>
              <w:rPr>
                <w:rFonts w:ascii="Arial" w:eastAsia="Times New Roman" w:hAnsi="Arial" w:cs="Arial"/>
                <w:color w:val="FF0000"/>
                <w:sz w:val="18"/>
                <w:szCs w:val="18"/>
              </w:rPr>
            </w:pPr>
            <w:r w:rsidRPr="00A813CF">
              <w:rPr>
                <w:rFonts w:ascii="Arial" w:eastAsia="Times New Roman" w:hAnsi="Arial" w:cs="Arial"/>
                <w:color w:val="E26B0A"/>
                <w:sz w:val="18"/>
                <w:szCs w:val="18"/>
              </w:rPr>
              <w:t>stable (1)</w:t>
            </w:r>
          </w:p>
        </w:tc>
        <w:tc>
          <w:tcPr>
            <w:tcW w:w="393" w:type="pct"/>
            <w:tcBorders>
              <w:top w:val="nil"/>
              <w:left w:val="nil"/>
              <w:bottom w:val="single" w:sz="4" w:space="0" w:color="auto"/>
              <w:right w:val="single" w:sz="8" w:space="0" w:color="auto"/>
            </w:tcBorders>
            <w:shd w:val="clear" w:color="auto" w:fill="auto"/>
            <w:noWrap/>
            <w:vAlign w:val="bottom"/>
            <w:hideMark/>
          </w:tcPr>
          <w:p w14:paraId="270036A6" w14:textId="77777777" w:rsidR="007B2E6C" w:rsidRPr="00A813CF" w:rsidRDefault="007B2E6C" w:rsidP="000822D8">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medium (1)</w:t>
            </w:r>
          </w:p>
        </w:tc>
      </w:tr>
      <w:tr w:rsidR="007B2E6C" w:rsidRPr="00A813CF" w14:paraId="6A0AD070" w14:textId="77777777" w:rsidTr="002F10EF">
        <w:trPr>
          <w:trHeight w:val="300"/>
        </w:trPr>
        <w:tc>
          <w:tcPr>
            <w:tcW w:w="372" w:type="pct"/>
            <w:vMerge/>
            <w:tcBorders>
              <w:top w:val="nil"/>
              <w:left w:val="single" w:sz="4" w:space="0" w:color="auto"/>
              <w:bottom w:val="single" w:sz="4" w:space="0" w:color="auto"/>
              <w:right w:val="single" w:sz="4" w:space="0" w:color="auto"/>
            </w:tcBorders>
            <w:vAlign w:val="center"/>
            <w:hideMark/>
          </w:tcPr>
          <w:p w14:paraId="1F467954" w14:textId="77777777" w:rsidR="007B2E6C" w:rsidRPr="00A813CF" w:rsidRDefault="007B2E6C" w:rsidP="000822D8">
            <w:pPr>
              <w:rPr>
                <w:rFonts w:ascii="Arial" w:eastAsia="Times New Roman" w:hAnsi="Arial" w:cs="Arial"/>
                <w:color w:val="000000"/>
                <w:sz w:val="18"/>
                <w:szCs w:val="18"/>
              </w:rPr>
            </w:pPr>
          </w:p>
        </w:tc>
        <w:tc>
          <w:tcPr>
            <w:tcW w:w="655" w:type="pct"/>
            <w:tcBorders>
              <w:top w:val="nil"/>
              <w:left w:val="nil"/>
              <w:bottom w:val="single" w:sz="4" w:space="0" w:color="auto"/>
              <w:right w:val="single" w:sz="4" w:space="0" w:color="auto"/>
            </w:tcBorders>
            <w:shd w:val="clear" w:color="auto" w:fill="auto"/>
            <w:noWrap/>
            <w:vAlign w:val="bottom"/>
            <w:hideMark/>
          </w:tcPr>
          <w:p w14:paraId="6DA94189" w14:textId="77777777" w:rsidR="007B2E6C" w:rsidRPr="00A813CF" w:rsidRDefault="007B2E6C" w:rsidP="000822D8">
            <w:pPr>
              <w:rPr>
                <w:rFonts w:ascii="Arial" w:eastAsia="Times New Roman" w:hAnsi="Arial" w:cs="Arial"/>
                <w:color w:val="000000"/>
                <w:sz w:val="18"/>
                <w:szCs w:val="18"/>
              </w:rPr>
            </w:pPr>
            <w:r w:rsidRPr="00A813CF">
              <w:rPr>
                <w:rFonts w:ascii="Arial" w:eastAsia="Times New Roman" w:hAnsi="Arial" w:cs="Arial"/>
                <w:color w:val="000000"/>
                <w:sz w:val="18"/>
                <w:szCs w:val="18"/>
              </w:rPr>
              <w:t>grass and sedgelands</w:t>
            </w:r>
          </w:p>
        </w:tc>
        <w:tc>
          <w:tcPr>
            <w:tcW w:w="260" w:type="pct"/>
            <w:tcBorders>
              <w:top w:val="nil"/>
              <w:left w:val="nil"/>
              <w:bottom w:val="single" w:sz="4" w:space="0" w:color="auto"/>
              <w:right w:val="nil"/>
            </w:tcBorders>
            <w:shd w:val="clear" w:color="auto" w:fill="auto"/>
            <w:noWrap/>
            <w:vAlign w:val="bottom"/>
            <w:hideMark/>
          </w:tcPr>
          <w:p w14:paraId="1144238D" w14:textId="77777777" w:rsidR="007B2E6C" w:rsidRPr="00A813CF" w:rsidRDefault="007B2E6C" w:rsidP="000822D8">
            <w:pPr>
              <w:jc w:val="right"/>
              <w:rPr>
                <w:rFonts w:ascii="Arial" w:eastAsia="Times New Roman" w:hAnsi="Arial" w:cs="Arial"/>
                <w:color w:val="000000"/>
                <w:sz w:val="18"/>
                <w:szCs w:val="18"/>
              </w:rPr>
            </w:pPr>
            <w:r w:rsidRPr="00A813CF">
              <w:rPr>
                <w:rFonts w:ascii="Arial" w:eastAsia="Times New Roman" w:hAnsi="Arial" w:cs="Arial"/>
                <w:color w:val="000000"/>
                <w:sz w:val="18"/>
                <w:szCs w:val="18"/>
              </w:rPr>
              <w:t>1</w:t>
            </w:r>
          </w:p>
        </w:tc>
        <w:tc>
          <w:tcPr>
            <w:tcW w:w="441" w:type="pct"/>
            <w:tcBorders>
              <w:top w:val="single" w:sz="4" w:space="0" w:color="auto"/>
              <w:left w:val="single" w:sz="8" w:space="0" w:color="auto"/>
              <w:bottom w:val="single" w:sz="4" w:space="0" w:color="auto"/>
              <w:right w:val="single" w:sz="4" w:space="0" w:color="auto"/>
            </w:tcBorders>
            <w:shd w:val="clear" w:color="000000" w:fill="FF0000"/>
            <w:noWrap/>
            <w:vAlign w:val="bottom"/>
            <w:hideMark/>
          </w:tcPr>
          <w:p w14:paraId="7E149895"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Very Poor (1)</w:t>
            </w:r>
          </w:p>
        </w:tc>
        <w:tc>
          <w:tcPr>
            <w:tcW w:w="468" w:type="pct"/>
            <w:tcBorders>
              <w:top w:val="single" w:sz="4" w:space="0" w:color="auto"/>
              <w:left w:val="single" w:sz="4" w:space="0" w:color="auto"/>
              <w:bottom w:val="single" w:sz="4" w:space="0" w:color="auto"/>
              <w:right w:val="single" w:sz="4" w:space="0" w:color="auto"/>
            </w:tcBorders>
            <w:shd w:val="clear" w:color="000000" w:fill="FFFF00"/>
            <w:noWrap/>
            <w:vAlign w:val="bottom"/>
            <w:hideMark/>
          </w:tcPr>
          <w:p w14:paraId="772E8D74"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Good (1)</w:t>
            </w:r>
          </w:p>
        </w:tc>
        <w:tc>
          <w:tcPr>
            <w:tcW w:w="420" w:type="pct"/>
            <w:tcBorders>
              <w:top w:val="single" w:sz="4" w:space="0" w:color="auto"/>
              <w:left w:val="single" w:sz="4" w:space="0" w:color="auto"/>
              <w:bottom w:val="single" w:sz="4" w:space="0" w:color="auto"/>
              <w:right w:val="single" w:sz="4" w:space="0" w:color="auto"/>
            </w:tcBorders>
            <w:shd w:val="clear" w:color="000000" w:fill="FF9900"/>
            <w:noWrap/>
            <w:vAlign w:val="bottom"/>
            <w:hideMark/>
          </w:tcPr>
          <w:p w14:paraId="4FF588C3"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Poor (1)</w:t>
            </w:r>
          </w:p>
        </w:tc>
        <w:tc>
          <w:tcPr>
            <w:tcW w:w="424" w:type="pct"/>
            <w:tcBorders>
              <w:top w:val="nil"/>
              <w:left w:val="nil"/>
              <w:bottom w:val="single" w:sz="4" w:space="0" w:color="auto"/>
              <w:right w:val="single" w:sz="8" w:space="0" w:color="auto"/>
            </w:tcBorders>
            <w:shd w:val="clear" w:color="auto" w:fill="auto"/>
            <w:noWrap/>
            <w:vAlign w:val="bottom"/>
            <w:hideMark/>
          </w:tcPr>
          <w:p w14:paraId="198C70CA" w14:textId="77777777" w:rsidR="007B2E6C" w:rsidRPr="00A813CF" w:rsidRDefault="007B2E6C" w:rsidP="000822D8">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medium (1)</w:t>
            </w:r>
          </w:p>
        </w:tc>
        <w:tc>
          <w:tcPr>
            <w:tcW w:w="524" w:type="pct"/>
            <w:tcBorders>
              <w:top w:val="single" w:sz="4" w:space="0" w:color="auto"/>
              <w:left w:val="single" w:sz="8" w:space="0" w:color="auto"/>
              <w:bottom w:val="single" w:sz="4" w:space="0" w:color="auto"/>
              <w:right w:val="single" w:sz="4" w:space="0" w:color="auto"/>
            </w:tcBorders>
            <w:shd w:val="clear" w:color="auto" w:fill="auto"/>
            <w:noWrap/>
            <w:vAlign w:val="bottom"/>
            <w:hideMark/>
          </w:tcPr>
          <w:p w14:paraId="3BCFC7F4" w14:textId="175686A4" w:rsidR="007B2E6C" w:rsidRPr="00A813CF" w:rsidRDefault="00416F34" w:rsidP="000822D8">
            <w:pPr>
              <w:jc w:val="center"/>
              <w:rPr>
                <w:rFonts w:ascii="Arial" w:eastAsia="Times New Roman" w:hAnsi="Arial" w:cs="Arial"/>
                <w:color w:val="31869B"/>
                <w:sz w:val="18"/>
                <w:szCs w:val="18"/>
              </w:rPr>
            </w:pPr>
            <w:r w:rsidRPr="00A813CF">
              <w:rPr>
                <w:rFonts w:ascii="Arial" w:eastAsia="Times New Roman" w:hAnsi="Arial" w:cs="Arial"/>
                <w:color w:val="FF0000"/>
                <w:sz w:val="18"/>
                <w:szCs w:val="18"/>
              </w:rPr>
              <w:t>deteriorated</w:t>
            </w:r>
            <w:r w:rsidR="007B2E6C" w:rsidRPr="00A813CF">
              <w:rPr>
                <w:rFonts w:ascii="Arial" w:eastAsia="Times New Roman" w:hAnsi="Arial" w:cs="Arial"/>
                <w:color w:val="FF0000"/>
                <w:sz w:val="18"/>
                <w:szCs w:val="18"/>
              </w:rPr>
              <w:t xml:space="preserve"> (1)</w:t>
            </w:r>
          </w:p>
        </w:tc>
        <w:tc>
          <w:tcPr>
            <w:tcW w:w="537" w:type="pct"/>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2D36BBED" w14:textId="77777777" w:rsidR="007B2E6C" w:rsidRPr="00A813CF" w:rsidRDefault="007B2E6C" w:rsidP="000822D8">
            <w:pPr>
              <w:jc w:val="center"/>
              <w:rPr>
                <w:rFonts w:ascii="Arial" w:eastAsia="Times New Roman" w:hAnsi="Arial" w:cs="Arial"/>
                <w:color w:val="E26B0A"/>
                <w:sz w:val="18"/>
                <w:szCs w:val="18"/>
              </w:rPr>
            </w:pPr>
            <w:r w:rsidRPr="00A813CF">
              <w:rPr>
                <w:rFonts w:ascii="Arial" w:eastAsia="Times New Roman" w:hAnsi="Arial" w:cs="Arial"/>
                <w:color w:val="31869B"/>
                <w:sz w:val="18"/>
                <w:szCs w:val="18"/>
              </w:rPr>
              <w:t>no clear trend (1)</w:t>
            </w:r>
          </w:p>
        </w:tc>
        <w:tc>
          <w:tcPr>
            <w:tcW w:w="506" w:type="pct"/>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27D4363C" w14:textId="77777777" w:rsidR="007B2E6C" w:rsidRPr="00A813CF" w:rsidRDefault="007B2E6C" w:rsidP="000822D8">
            <w:pPr>
              <w:jc w:val="center"/>
              <w:rPr>
                <w:rFonts w:ascii="Arial" w:eastAsia="Times New Roman" w:hAnsi="Arial" w:cs="Arial"/>
                <w:color w:val="E26B0A"/>
                <w:sz w:val="18"/>
                <w:szCs w:val="18"/>
              </w:rPr>
            </w:pPr>
            <w:r w:rsidRPr="00A813CF">
              <w:rPr>
                <w:rFonts w:ascii="Arial" w:eastAsia="Times New Roman" w:hAnsi="Arial" w:cs="Arial"/>
                <w:color w:val="31869B"/>
                <w:sz w:val="18"/>
                <w:szCs w:val="18"/>
              </w:rPr>
              <w:t>no clear trend (1)</w:t>
            </w:r>
          </w:p>
        </w:tc>
        <w:tc>
          <w:tcPr>
            <w:tcW w:w="393" w:type="pct"/>
            <w:tcBorders>
              <w:top w:val="nil"/>
              <w:left w:val="nil"/>
              <w:bottom w:val="single" w:sz="4" w:space="0" w:color="auto"/>
              <w:right w:val="single" w:sz="8" w:space="0" w:color="auto"/>
            </w:tcBorders>
            <w:shd w:val="clear" w:color="auto" w:fill="auto"/>
            <w:noWrap/>
            <w:vAlign w:val="bottom"/>
            <w:hideMark/>
          </w:tcPr>
          <w:p w14:paraId="13316C0C" w14:textId="77777777" w:rsidR="007B2E6C" w:rsidRPr="00A813CF" w:rsidRDefault="007B2E6C" w:rsidP="000822D8">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Low (1)</w:t>
            </w:r>
          </w:p>
        </w:tc>
      </w:tr>
      <w:tr w:rsidR="007B2E6C" w:rsidRPr="00A813CF" w14:paraId="751747C9" w14:textId="77777777" w:rsidTr="002F10EF">
        <w:trPr>
          <w:trHeight w:val="300"/>
        </w:trPr>
        <w:tc>
          <w:tcPr>
            <w:tcW w:w="372" w:type="pct"/>
            <w:vMerge/>
            <w:tcBorders>
              <w:top w:val="nil"/>
              <w:left w:val="single" w:sz="4" w:space="0" w:color="auto"/>
              <w:bottom w:val="single" w:sz="4" w:space="0" w:color="auto"/>
              <w:right w:val="single" w:sz="4" w:space="0" w:color="auto"/>
            </w:tcBorders>
            <w:vAlign w:val="center"/>
            <w:hideMark/>
          </w:tcPr>
          <w:p w14:paraId="3BEB4EDA" w14:textId="77777777" w:rsidR="007B2E6C" w:rsidRPr="00A813CF" w:rsidRDefault="007B2E6C" w:rsidP="000822D8">
            <w:pPr>
              <w:rPr>
                <w:rFonts w:ascii="Arial" w:eastAsia="Times New Roman" w:hAnsi="Arial" w:cs="Arial"/>
                <w:color w:val="000000"/>
                <w:sz w:val="18"/>
                <w:szCs w:val="18"/>
              </w:rPr>
            </w:pPr>
          </w:p>
        </w:tc>
        <w:tc>
          <w:tcPr>
            <w:tcW w:w="655" w:type="pct"/>
            <w:tcBorders>
              <w:top w:val="nil"/>
              <w:left w:val="nil"/>
              <w:bottom w:val="single" w:sz="4" w:space="0" w:color="auto"/>
              <w:right w:val="single" w:sz="4" w:space="0" w:color="auto"/>
            </w:tcBorders>
            <w:shd w:val="clear" w:color="auto" w:fill="auto"/>
            <w:noWrap/>
            <w:vAlign w:val="bottom"/>
            <w:hideMark/>
          </w:tcPr>
          <w:p w14:paraId="4D3CC5D4" w14:textId="77777777" w:rsidR="007B2E6C" w:rsidRPr="00A813CF" w:rsidRDefault="007B2E6C" w:rsidP="000822D8">
            <w:pPr>
              <w:rPr>
                <w:rFonts w:ascii="Arial" w:eastAsia="Times New Roman" w:hAnsi="Arial" w:cs="Arial"/>
                <w:color w:val="000000"/>
                <w:sz w:val="18"/>
                <w:szCs w:val="18"/>
              </w:rPr>
            </w:pPr>
            <w:r w:rsidRPr="00A813CF">
              <w:rPr>
                <w:rFonts w:ascii="Arial" w:eastAsia="Times New Roman" w:hAnsi="Arial" w:cs="Arial"/>
                <w:color w:val="000000"/>
                <w:sz w:val="18"/>
                <w:szCs w:val="18"/>
              </w:rPr>
              <w:t>woodlands and forests</w:t>
            </w:r>
          </w:p>
        </w:tc>
        <w:tc>
          <w:tcPr>
            <w:tcW w:w="260" w:type="pct"/>
            <w:tcBorders>
              <w:top w:val="nil"/>
              <w:left w:val="nil"/>
              <w:bottom w:val="single" w:sz="4" w:space="0" w:color="auto"/>
              <w:right w:val="nil"/>
            </w:tcBorders>
            <w:shd w:val="clear" w:color="auto" w:fill="auto"/>
            <w:noWrap/>
            <w:vAlign w:val="bottom"/>
            <w:hideMark/>
          </w:tcPr>
          <w:p w14:paraId="2F7E3E8B" w14:textId="77777777" w:rsidR="007B2E6C" w:rsidRPr="00A813CF" w:rsidRDefault="007B2E6C" w:rsidP="000822D8">
            <w:pPr>
              <w:jc w:val="right"/>
              <w:rPr>
                <w:rFonts w:ascii="Arial" w:eastAsia="Times New Roman" w:hAnsi="Arial" w:cs="Arial"/>
                <w:color w:val="000000"/>
                <w:sz w:val="18"/>
                <w:szCs w:val="18"/>
              </w:rPr>
            </w:pPr>
            <w:r w:rsidRPr="00A813CF">
              <w:rPr>
                <w:rFonts w:ascii="Arial" w:eastAsia="Times New Roman" w:hAnsi="Arial" w:cs="Arial"/>
                <w:color w:val="000000"/>
                <w:sz w:val="18"/>
                <w:szCs w:val="18"/>
              </w:rPr>
              <w:t>0</w:t>
            </w:r>
          </w:p>
        </w:tc>
        <w:tc>
          <w:tcPr>
            <w:tcW w:w="441" w:type="pct"/>
            <w:tcBorders>
              <w:top w:val="nil"/>
              <w:left w:val="single" w:sz="8" w:space="0" w:color="auto"/>
              <w:bottom w:val="single" w:sz="4" w:space="0" w:color="auto"/>
              <w:right w:val="single" w:sz="4" w:space="0" w:color="auto"/>
            </w:tcBorders>
            <w:shd w:val="clear" w:color="auto" w:fill="auto"/>
            <w:noWrap/>
            <w:vAlign w:val="bottom"/>
            <w:hideMark/>
          </w:tcPr>
          <w:p w14:paraId="19321CE3"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color w:val="000000"/>
                <w:sz w:val="18"/>
                <w:szCs w:val="18"/>
              </w:rPr>
              <w:t>Not scored</w:t>
            </w:r>
          </w:p>
        </w:tc>
        <w:tc>
          <w:tcPr>
            <w:tcW w:w="468" w:type="pct"/>
            <w:tcBorders>
              <w:top w:val="nil"/>
              <w:left w:val="nil"/>
              <w:bottom w:val="single" w:sz="4" w:space="0" w:color="auto"/>
              <w:right w:val="single" w:sz="4" w:space="0" w:color="auto"/>
            </w:tcBorders>
            <w:shd w:val="clear" w:color="auto" w:fill="auto"/>
            <w:noWrap/>
            <w:vAlign w:val="bottom"/>
            <w:hideMark/>
          </w:tcPr>
          <w:p w14:paraId="328AE165" w14:textId="77777777" w:rsidR="007B2E6C" w:rsidRPr="00A813CF" w:rsidRDefault="007B2E6C" w:rsidP="000822D8">
            <w:pPr>
              <w:jc w:val="center"/>
              <w:rPr>
                <w:rFonts w:ascii="Arial" w:eastAsia="Times New Roman" w:hAnsi="Arial" w:cs="Arial"/>
                <w:sz w:val="18"/>
                <w:szCs w:val="18"/>
              </w:rPr>
            </w:pPr>
          </w:p>
        </w:tc>
        <w:tc>
          <w:tcPr>
            <w:tcW w:w="420" w:type="pct"/>
            <w:tcBorders>
              <w:top w:val="nil"/>
              <w:left w:val="nil"/>
              <w:bottom w:val="single" w:sz="4" w:space="0" w:color="auto"/>
              <w:right w:val="single" w:sz="4" w:space="0" w:color="auto"/>
            </w:tcBorders>
            <w:shd w:val="clear" w:color="auto" w:fill="auto"/>
            <w:noWrap/>
            <w:vAlign w:val="bottom"/>
            <w:hideMark/>
          </w:tcPr>
          <w:p w14:paraId="14F5AA9F" w14:textId="77777777" w:rsidR="007B2E6C" w:rsidRPr="00A813CF" w:rsidRDefault="007B2E6C" w:rsidP="000822D8">
            <w:pPr>
              <w:jc w:val="center"/>
              <w:rPr>
                <w:rFonts w:ascii="Arial" w:eastAsia="Times New Roman" w:hAnsi="Arial" w:cs="Arial"/>
                <w:sz w:val="18"/>
                <w:szCs w:val="18"/>
              </w:rPr>
            </w:pPr>
          </w:p>
        </w:tc>
        <w:tc>
          <w:tcPr>
            <w:tcW w:w="424" w:type="pct"/>
            <w:tcBorders>
              <w:top w:val="nil"/>
              <w:left w:val="nil"/>
              <w:bottom w:val="single" w:sz="4" w:space="0" w:color="auto"/>
              <w:right w:val="single" w:sz="8" w:space="0" w:color="auto"/>
            </w:tcBorders>
            <w:shd w:val="clear" w:color="auto" w:fill="auto"/>
            <w:noWrap/>
            <w:vAlign w:val="bottom"/>
            <w:hideMark/>
          </w:tcPr>
          <w:p w14:paraId="2F9F61D1" w14:textId="77777777" w:rsidR="007B2E6C" w:rsidRPr="00A813CF" w:rsidRDefault="007B2E6C" w:rsidP="000822D8">
            <w:pPr>
              <w:jc w:val="center"/>
              <w:rPr>
                <w:rFonts w:ascii="Arial" w:eastAsia="Times New Roman" w:hAnsi="Arial" w:cs="Arial"/>
                <w:color w:val="000000"/>
                <w:sz w:val="18"/>
                <w:szCs w:val="18"/>
              </w:rPr>
            </w:pPr>
          </w:p>
        </w:tc>
        <w:tc>
          <w:tcPr>
            <w:tcW w:w="524" w:type="pct"/>
            <w:tcBorders>
              <w:top w:val="nil"/>
              <w:left w:val="nil"/>
              <w:bottom w:val="single" w:sz="4" w:space="0" w:color="auto"/>
              <w:right w:val="single" w:sz="4" w:space="0" w:color="auto"/>
            </w:tcBorders>
            <w:shd w:val="clear" w:color="auto" w:fill="auto"/>
            <w:noWrap/>
            <w:vAlign w:val="bottom"/>
            <w:hideMark/>
          </w:tcPr>
          <w:p w14:paraId="1078506B" w14:textId="77777777" w:rsidR="007B2E6C" w:rsidRPr="00A813CF" w:rsidRDefault="007B2E6C" w:rsidP="000822D8">
            <w:pPr>
              <w:jc w:val="center"/>
              <w:rPr>
                <w:rFonts w:ascii="Arial" w:eastAsia="Times New Roman" w:hAnsi="Arial" w:cs="Arial"/>
                <w:color w:val="FF0000"/>
                <w:sz w:val="18"/>
                <w:szCs w:val="18"/>
              </w:rPr>
            </w:pPr>
          </w:p>
        </w:tc>
        <w:tc>
          <w:tcPr>
            <w:tcW w:w="537" w:type="pct"/>
            <w:tcBorders>
              <w:top w:val="nil"/>
              <w:left w:val="nil"/>
              <w:bottom w:val="single" w:sz="4" w:space="0" w:color="auto"/>
              <w:right w:val="single" w:sz="4" w:space="0" w:color="auto"/>
            </w:tcBorders>
            <w:shd w:val="clear" w:color="auto" w:fill="auto"/>
            <w:noWrap/>
            <w:vAlign w:val="bottom"/>
            <w:hideMark/>
          </w:tcPr>
          <w:p w14:paraId="72B1C2E7" w14:textId="77777777" w:rsidR="007B2E6C" w:rsidRPr="00A813CF" w:rsidRDefault="007B2E6C" w:rsidP="000822D8">
            <w:pPr>
              <w:jc w:val="center"/>
              <w:rPr>
                <w:rFonts w:ascii="Arial" w:eastAsia="Times New Roman" w:hAnsi="Arial" w:cs="Arial"/>
                <w:color w:val="31869B"/>
                <w:sz w:val="18"/>
                <w:szCs w:val="18"/>
              </w:rPr>
            </w:pPr>
          </w:p>
        </w:tc>
        <w:tc>
          <w:tcPr>
            <w:tcW w:w="506" w:type="pct"/>
            <w:tcBorders>
              <w:top w:val="nil"/>
              <w:left w:val="nil"/>
              <w:bottom w:val="single" w:sz="4" w:space="0" w:color="auto"/>
              <w:right w:val="single" w:sz="4" w:space="0" w:color="auto"/>
            </w:tcBorders>
            <w:shd w:val="clear" w:color="auto" w:fill="auto"/>
            <w:noWrap/>
            <w:vAlign w:val="bottom"/>
            <w:hideMark/>
          </w:tcPr>
          <w:p w14:paraId="288F144D" w14:textId="77777777" w:rsidR="007B2E6C" w:rsidRPr="00A813CF" w:rsidRDefault="007B2E6C" w:rsidP="000822D8">
            <w:pPr>
              <w:jc w:val="center"/>
              <w:rPr>
                <w:rFonts w:ascii="Arial" w:eastAsia="Times New Roman" w:hAnsi="Arial" w:cs="Arial"/>
                <w:color w:val="31869B"/>
                <w:sz w:val="18"/>
                <w:szCs w:val="18"/>
              </w:rPr>
            </w:pPr>
          </w:p>
        </w:tc>
        <w:tc>
          <w:tcPr>
            <w:tcW w:w="393" w:type="pct"/>
            <w:tcBorders>
              <w:top w:val="nil"/>
              <w:left w:val="nil"/>
              <w:bottom w:val="single" w:sz="4" w:space="0" w:color="auto"/>
              <w:right w:val="single" w:sz="8" w:space="0" w:color="auto"/>
            </w:tcBorders>
            <w:shd w:val="clear" w:color="auto" w:fill="auto"/>
            <w:noWrap/>
            <w:vAlign w:val="bottom"/>
            <w:hideMark/>
          </w:tcPr>
          <w:p w14:paraId="140A9588" w14:textId="77777777" w:rsidR="007B2E6C" w:rsidRPr="00A813CF" w:rsidRDefault="007B2E6C" w:rsidP="000822D8">
            <w:pPr>
              <w:jc w:val="center"/>
              <w:rPr>
                <w:rFonts w:ascii="Arial" w:eastAsia="Times New Roman" w:hAnsi="Arial" w:cs="Arial"/>
                <w:color w:val="000000"/>
                <w:sz w:val="18"/>
                <w:szCs w:val="18"/>
              </w:rPr>
            </w:pPr>
          </w:p>
        </w:tc>
      </w:tr>
      <w:tr w:rsidR="007B2E6C" w:rsidRPr="00A813CF" w14:paraId="286CB23C" w14:textId="77777777" w:rsidTr="002F10EF">
        <w:trPr>
          <w:trHeight w:val="300"/>
        </w:trPr>
        <w:tc>
          <w:tcPr>
            <w:tcW w:w="372" w:type="pct"/>
            <w:vMerge/>
            <w:tcBorders>
              <w:top w:val="nil"/>
              <w:left w:val="single" w:sz="4" w:space="0" w:color="auto"/>
              <w:bottom w:val="single" w:sz="4" w:space="0" w:color="auto"/>
              <w:right w:val="single" w:sz="4" w:space="0" w:color="auto"/>
            </w:tcBorders>
            <w:vAlign w:val="center"/>
            <w:hideMark/>
          </w:tcPr>
          <w:p w14:paraId="1929F1DE" w14:textId="77777777" w:rsidR="007B2E6C" w:rsidRPr="00A813CF" w:rsidRDefault="007B2E6C" w:rsidP="000822D8">
            <w:pPr>
              <w:rPr>
                <w:rFonts w:ascii="Arial" w:eastAsia="Times New Roman" w:hAnsi="Arial" w:cs="Arial"/>
                <w:color w:val="000000"/>
                <w:sz w:val="18"/>
                <w:szCs w:val="18"/>
              </w:rPr>
            </w:pPr>
          </w:p>
        </w:tc>
        <w:tc>
          <w:tcPr>
            <w:tcW w:w="655" w:type="pct"/>
            <w:tcBorders>
              <w:top w:val="nil"/>
              <w:left w:val="nil"/>
              <w:bottom w:val="single" w:sz="4" w:space="0" w:color="auto"/>
              <w:right w:val="single" w:sz="4" w:space="0" w:color="auto"/>
            </w:tcBorders>
            <w:shd w:val="clear" w:color="auto" w:fill="auto"/>
            <w:noWrap/>
            <w:vAlign w:val="bottom"/>
            <w:hideMark/>
          </w:tcPr>
          <w:p w14:paraId="79309142" w14:textId="77777777" w:rsidR="007B2E6C" w:rsidRPr="00A813CF" w:rsidRDefault="007B2E6C" w:rsidP="000822D8">
            <w:pPr>
              <w:rPr>
                <w:rFonts w:ascii="Arial" w:eastAsia="Times New Roman" w:hAnsi="Arial" w:cs="Arial"/>
                <w:color w:val="000000"/>
                <w:sz w:val="18"/>
                <w:szCs w:val="18"/>
              </w:rPr>
            </w:pPr>
            <w:r w:rsidRPr="00A813CF">
              <w:rPr>
                <w:rFonts w:ascii="Arial" w:eastAsia="Times New Roman" w:hAnsi="Arial" w:cs="Arial"/>
                <w:color w:val="000000"/>
                <w:sz w:val="18"/>
                <w:szCs w:val="18"/>
              </w:rPr>
              <w:t>rainforests</w:t>
            </w:r>
          </w:p>
        </w:tc>
        <w:tc>
          <w:tcPr>
            <w:tcW w:w="260" w:type="pct"/>
            <w:tcBorders>
              <w:top w:val="nil"/>
              <w:left w:val="nil"/>
              <w:bottom w:val="single" w:sz="4" w:space="0" w:color="auto"/>
              <w:right w:val="nil"/>
            </w:tcBorders>
            <w:shd w:val="clear" w:color="auto" w:fill="auto"/>
            <w:noWrap/>
            <w:vAlign w:val="bottom"/>
            <w:hideMark/>
          </w:tcPr>
          <w:p w14:paraId="57419958" w14:textId="77777777" w:rsidR="007B2E6C" w:rsidRPr="00A813CF" w:rsidRDefault="007B2E6C" w:rsidP="000822D8">
            <w:pPr>
              <w:jc w:val="right"/>
              <w:rPr>
                <w:rFonts w:ascii="Arial" w:eastAsia="Times New Roman" w:hAnsi="Arial" w:cs="Arial"/>
                <w:color w:val="000000"/>
                <w:sz w:val="18"/>
                <w:szCs w:val="18"/>
              </w:rPr>
            </w:pPr>
            <w:r w:rsidRPr="00A813CF">
              <w:rPr>
                <w:rFonts w:ascii="Arial" w:eastAsia="Times New Roman" w:hAnsi="Arial" w:cs="Arial"/>
                <w:color w:val="000000"/>
                <w:sz w:val="18"/>
                <w:szCs w:val="18"/>
              </w:rPr>
              <w:t>0</w:t>
            </w:r>
          </w:p>
        </w:tc>
        <w:tc>
          <w:tcPr>
            <w:tcW w:w="441" w:type="pct"/>
            <w:tcBorders>
              <w:top w:val="nil"/>
              <w:left w:val="single" w:sz="8" w:space="0" w:color="auto"/>
              <w:bottom w:val="single" w:sz="4" w:space="0" w:color="auto"/>
              <w:right w:val="single" w:sz="4" w:space="0" w:color="auto"/>
            </w:tcBorders>
            <w:shd w:val="clear" w:color="auto" w:fill="auto"/>
            <w:noWrap/>
            <w:vAlign w:val="bottom"/>
            <w:hideMark/>
          </w:tcPr>
          <w:p w14:paraId="0AA4B54A" w14:textId="77777777" w:rsidR="007B2E6C" w:rsidRPr="00A813CF" w:rsidRDefault="007B2E6C" w:rsidP="000822D8">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Not scored</w:t>
            </w:r>
          </w:p>
        </w:tc>
        <w:tc>
          <w:tcPr>
            <w:tcW w:w="468" w:type="pct"/>
            <w:tcBorders>
              <w:top w:val="nil"/>
              <w:left w:val="nil"/>
              <w:bottom w:val="single" w:sz="4" w:space="0" w:color="auto"/>
              <w:right w:val="single" w:sz="4" w:space="0" w:color="auto"/>
            </w:tcBorders>
            <w:shd w:val="clear" w:color="auto" w:fill="auto"/>
            <w:noWrap/>
            <w:vAlign w:val="bottom"/>
            <w:hideMark/>
          </w:tcPr>
          <w:p w14:paraId="6BCB9612" w14:textId="77777777" w:rsidR="007B2E6C" w:rsidRPr="00A813CF" w:rsidRDefault="007B2E6C" w:rsidP="000822D8">
            <w:pPr>
              <w:jc w:val="center"/>
              <w:rPr>
                <w:rFonts w:ascii="Arial" w:eastAsia="Times New Roman" w:hAnsi="Arial" w:cs="Arial"/>
                <w:color w:val="000000"/>
                <w:sz w:val="18"/>
                <w:szCs w:val="18"/>
              </w:rPr>
            </w:pPr>
          </w:p>
        </w:tc>
        <w:tc>
          <w:tcPr>
            <w:tcW w:w="420" w:type="pct"/>
            <w:tcBorders>
              <w:top w:val="nil"/>
              <w:left w:val="nil"/>
              <w:bottom w:val="single" w:sz="4" w:space="0" w:color="auto"/>
              <w:right w:val="single" w:sz="4" w:space="0" w:color="auto"/>
            </w:tcBorders>
            <w:shd w:val="clear" w:color="auto" w:fill="auto"/>
            <w:noWrap/>
            <w:vAlign w:val="bottom"/>
            <w:hideMark/>
          </w:tcPr>
          <w:p w14:paraId="7C492799" w14:textId="77777777" w:rsidR="007B2E6C" w:rsidRPr="00A813CF" w:rsidRDefault="007B2E6C" w:rsidP="000822D8">
            <w:pPr>
              <w:jc w:val="center"/>
              <w:rPr>
                <w:rFonts w:ascii="Arial" w:eastAsia="Times New Roman" w:hAnsi="Arial" w:cs="Arial"/>
                <w:color w:val="000000"/>
                <w:sz w:val="18"/>
                <w:szCs w:val="18"/>
              </w:rPr>
            </w:pPr>
          </w:p>
        </w:tc>
        <w:tc>
          <w:tcPr>
            <w:tcW w:w="424" w:type="pct"/>
            <w:tcBorders>
              <w:top w:val="nil"/>
              <w:left w:val="nil"/>
              <w:bottom w:val="single" w:sz="4" w:space="0" w:color="auto"/>
              <w:right w:val="single" w:sz="8" w:space="0" w:color="auto"/>
            </w:tcBorders>
            <w:shd w:val="clear" w:color="auto" w:fill="auto"/>
            <w:noWrap/>
            <w:vAlign w:val="bottom"/>
            <w:hideMark/>
          </w:tcPr>
          <w:p w14:paraId="1D810A8D" w14:textId="77777777" w:rsidR="007B2E6C" w:rsidRPr="00A813CF" w:rsidRDefault="007B2E6C" w:rsidP="000822D8">
            <w:pPr>
              <w:jc w:val="center"/>
              <w:rPr>
                <w:rFonts w:ascii="Arial" w:eastAsia="Times New Roman" w:hAnsi="Arial" w:cs="Arial"/>
                <w:color w:val="000000"/>
                <w:sz w:val="18"/>
                <w:szCs w:val="18"/>
              </w:rPr>
            </w:pPr>
          </w:p>
        </w:tc>
        <w:tc>
          <w:tcPr>
            <w:tcW w:w="524" w:type="pct"/>
            <w:tcBorders>
              <w:top w:val="nil"/>
              <w:left w:val="nil"/>
              <w:bottom w:val="single" w:sz="4" w:space="0" w:color="auto"/>
              <w:right w:val="single" w:sz="4" w:space="0" w:color="auto"/>
            </w:tcBorders>
            <w:shd w:val="clear" w:color="auto" w:fill="auto"/>
            <w:noWrap/>
            <w:vAlign w:val="bottom"/>
            <w:hideMark/>
          </w:tcPr>
          <w:p w14:paraId="7A7E8156" w14:textId="77777777" w:rsidR="007B2E6C" w:rsidRPr="00A813CF" w:rsidRDefault="007B2E6C" w:rsidP="000822D8">
            <w:pPr>
              <w:jc w:val="center"/>
              <w:rPr>
                <w:rFonts w:ascii="Arial" w:eastAsia="Times New Roman" w:hAnsi="Arial" w:cs="Arial"/>
                <w:color w:val="000000"/>
                <w:sz w:val="18"/>
                <w:szCs w:val="18"/>
              </w:rPr>
            </w:pPr>
          </w:p>
        </w:tc>
        <w:tc>
          <w:tcPr>
            <w:tcW w:w="537" w:type="pct"/>
            <w:tcBorders>
              <w:top w:val="nil"/>
              <w:left w:val="nil"/>
              <w:bottom w:val="single" w:sz="4" w:space="0" w:color="auto"/>
              <w:right w:val="single" w:sz="4" w:space="0" w:color="auto"/>
            </w:tcBorders>
            <w:shd w:val="clear" w:color="auto" w:fill="auto"/>
            <w:noWrap/>
            <w:vAlign w:val="bottom"/>
            <w:hideMark/>
          </w:tcPr>
          <w:p w14:paraId="6234B055" w14:textId="77777777" w:rsidR="007B2E6C" w:rsidRPr="00A813CF" w:rsidRDefault="007B2E6C" w:rsidP="000822D8">
            <w:pPr>
              <w:jc w:val="center"/>
              <w:rPr>
                <w:rFonts w:ascii="Arial" w:eastAsia="Times New Roman" w:hAnsi="Arial" w:cs="Arial"/>
                <w:color w:val="000000"/>
                <w:sz w:val="18"/>
                <w:szCs w:val="18"/>
              </w:rPr>
            </w:pPr>
          </w:p>
        </w:tc>
        <w:tc>
          <w:tcPr>
            <w:tcW w:w="506" w:type="pct"/>
            <w:tcBorders>
              <w:top w:val="nil"/>
              <w:left w:val="nil"/>
              <w:bottom w:val="single" w:sz="4" w:space="0" w:color="auto"/>
              <w:right w:val="single" w:sz="4" w:space="0" w:color="auto"/>
            </w:tcBorders>
            <w:shd w:val="clear" w:color="auto" w:fill="auto"/>
            <w:noWrap/>
            <w:vAlign w:val="bottom"/>
            <w:hideMark/>
          </w:tcPr>
          <w:p w14:paraId="1A5DA2E5" w14:textId="77777777" w:rsidR="007B2E6C" w:rsidRPr="00A813CF" w:rsidRDefault="007B2E6C" w:rsidP="000822D8">
            <w:pPr>
              <w:jc w:val="center"/>
              <w:rPr>
                <w:rFonts w:ascii="Arial" w:eastAsia="Times New Roman" w:hAnsi="Arial" w:cs="Arial"/>
                <w:color w:val="000000"/>
                <w:sz w:val="18"/>
                <w:szCs w:val="18"/>
              </w:rPr>
            </w:pPr>
          </w:p>
        </w:tc>
        <w:tc>
          <w:tcPr>
            <w:tcW w:w="393" w:type="pct"/>
            <w:tcBorders>
              <w:top w:val="nil"/>
              <w:left w:val="nil"/>
              <w:bottom w:val="single" w:sz="4" w:space="0" w:color="auto"/>
              <w:right w:val="single" w:sz="8" w:space="0" w:color="auto"/>
            </w:tcBorders>
            <w:shd w:val="clear" w:color="auto" w:fill="auto"/>
            <w:noWrap/>
            <w:vAlign w:val="bottom"/>
            <w:hideMark/>
          </w:tcPr>
          <w:p w14:paraId="153EE1E4" w14:textId="77777777" w:rsidR="007B2E6C" w:rsidRPr="00A813CF" w:rsidRDefault="007B2E6C" w:rsidP="000822D8">
            <w:pPr>
              <w:jc w:val="center"/>
              <w:rPr>
                <w:rFonts w:ascii="Arial" w:eastAsia="Times New Roman" w:hAnsi="Arial" w:cs="Arial"/>
                <w:color w:val="000000"/>
                <w:sz w:val="18"/>
                <w:szCs w:val="18"/>
              </w:rPr>
            </w:pPr>
          </w:p>
        </w:tc>
      </w:tr>
      <w:tr w:rsidR="007B2E6C" w:rsidRPr="00A813CF" w14:paraId="61C8D1B4" w14:textId="77777777" w:rsidTr="009678E5">
        <w:trPr>
          <w:trHeight w:val="212"/>
        </w:trPr>
        <w:tc>
          <w:tcPr>
            <w:tcW w:w="372" w:type="pct"/>
            <w:vMerge w:val="restart"/>
            <w:tcBorders>
              <w:top w:val="nil"/>
              <w:left w:val="single" w:sz="4" w:space="0" w:color="auto"/>
              <w:right w:val="single" w:sz="4" w:space="0" w:color="auto"/>
            </w:tcBorders>
            <w:shd w:val="clear" w:color="auto" w:fill="auto"/>
            <w:noWrap/>
            <w:vAlign w:val="center"/>
            <w:hideMark/>
          </w:tcPr>
          <w:p w14:paraId="6CFE696F" w14:textId="77777777" w:rsidR="007B2E6C" w:rsidRPr="00A813CF" w:rsidRDefault="007B2E6C" w:rsidP="000822D8">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Outbreaks of disease, introduced species and pest species</w:t>
            </w:r>
          </w:p>
        </w:tc>
        <w:tc>
          <w:tcPr>
            <w:tcW w:w="655" w:type="pct"/>
            <w:tcBorders>
              <w:top w:val="nil"/>
              <w:left w:val="nil"/>
              <w:bottom w:val="single" w:sz="4" w:space="0" w:color="auto"/>
              <w:right w:val="single" w:sz="4" w:space="0" w:color="auto"/>
            </w:tcBorders>
            <w:shd w:val="clear" w:color="auto" w:fill="auto"/>
            <w:noWrap/>
            <w:vAlign w:val="bottom"/>
          </w:tcPr>
          <w:p w14:paraId="771FA5A8" w14:textId="77777777" w:rsidR="007B2E6C" w:rsidRPr="00A813CF" w:rsidRDefault="007B2E6C" w:rsidP="000822D8">
            <w:pPr>
              <w:rPr>
                <w:rFonts w:ascii="Arial" w:eastAsia="Times New Roman" w:hAnsi="Arial" w:cs="Arial"/>
                <w:color w:val="000000"/>
                <w:sz w:val="18"/>
                <w:szCs w:val="18"/>
              </w:rPr>
            </w:pPr>
            <w:r w:rsidRPr="00A813CF">
              <w:rPr>
                <w:rFonts w:ascii="Arial" w:eastAsia="Times New Roman" w:hAnsi="Arial" w:cs="Arial"/>
                <w:color w:val="000000"/>
                <w:sz w:val="18"/>
                <w:szCs w:val="18"/>
              </w:rPr>
              <w:t>disease</w:t>
            </w:r>
          </w:p>
        </w:tc>
        <w:tc>
          <w:tcPr>
            <w:tcW w:w="260" w:type="pct"/>
            <w:tcBorders>
              <w:top w:val="nil"/>
              <w:left w:val="nil"/>
              <w:bottom w:val="single" w:sz="4" w:space="0" w:color="auto"/>
              <w:right w:val="nil"/>
            </w:tcBorders>
            <w:shd w:val="clear" w:color="auto" w:fill="auto"/>
            <w:noWrap/>
            <w:vAlign w:val="bottom"/>
          </w:tcPr>
          <w:p w14:paraId="1423123F" w14:textId="77777777" w:rsidR="007B2E6C" w:rsidRPr="00A813CF" w:rsidRDefault="007B2E6C" w:rsidP="000822D8">
            <w:pPr>
              <w:jc w:val="right"/>
              <w:rPr>
                <w:rFonts w:ascii="Arial" w:eastAsia="Times New Roman" w:hAnsi="Arial" w:cs="Arial"/>
                <w:color w:val="000000"/>
                <w:sz w:val="18"/>
                <w:szCs w:val="18"/>
              </w:rPr>
            </w:pPr>
            <w:r w:rsidRPr="00A813CF">
              <w:rPr>
                <w:rFonts w:ascii="Arial" w:eastAsia="Times New Roman" w:hAnsi="Arial" w:cs="Arial"/>
                <w:color w:val="000000"/>
                <w:sz w:val="18"/>
                <w:szCs w:val="18"/>
              </w:rPr>
              <w:t>5</w:t>
            </w:r>
          </w:p>
        </w:tc>
        <w:tc>
          <w:tcPr>
            <w:tcW w:w="441" w:type="pct"/>
            <w:tcBorders>
              <w:top w:val="single" w:sz="4" w:space="0" w:color="auto"/>
              <w:left w:val="single" w:sz="8" w:space="0" w:color="auto"/>
              <w:bottom w:val="single" w:sz="4" w:space="0" w:color="auto"/>
              <w:right w:val="single" w:sz="4" w:space="0" w:color="auto"/>
            </w:tcBorders>
            <w:shd w:val="clear" w:color="000000" w:fill="FF9900"/>
            <w:noWrap/>
            <w:vAlign w:val="bottom"/>
          </w:tcPr>
          <w:p w14:paraId="207FCA3D"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Poor (3)</w:t>
            </w:r>
          </w:p>
        </w:tc>
        <w:tc>
          <w:tcPr>
            <w:tcW w:w="468" w:type="pct"/>
            <w:tcBorders>
              <w:top w:val="single" w:sz="4" w:space="0" w:color="auto"/>
              <w:left w:val="single" w:sz="4" w:space="0" w:color="auto"/>
              <w:bottom w:val="single" w:sz="4" w:space="0" w:color="auto"/>
              <w:right w:val="single" w:sz="4" w:space="0" w:color="auto"/>
            </w:tcBorders>
            <w:shd w:val="clear" w:color="000000" w:fill="00FF00"/>
            <w:noWrap/>
            <w:vAlign w:val="bottom"/>
          </w:tcPr>
          <w:p w14:paraId="617E4759"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Very Good (5)</w:t>
            </w:r>
          </w:p>
        </w:tc>
        <w:tc>
          <w:tcPr>
            <w:tcW w:w="420" w:type="pct"/>
            <w:tcBorders>
              <w:top w:val="single" w:sz="4" w:space="0" w:color="auto"/>
              <w:left w:val="single" w:sz="4" w:space="0" w:color="auto"/>
              <w:bottom w:val="single" w:sz="4" w:space="0" w:color="auto"/>
              <w:right w:val="single" w:sz="4" w:space="0" w:color="auto"/>
            </w:tcBorders>
            <w:shd w:val="clear" w:color="000000" w:fill="FFFF00"/>
            <w:noWrap/>
            <w:vAlign w:val="bottom"/>
          </w:tcPr>
          <w:p w14:paraId="4483FC38"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Good (5)</w:t>
            </w:r>
          </w:p>
        </w:tc>
        <w:tc>
          <w:tcPr>
            <w:tcW w:w="424" w:type="pct"/>
            <w:tcBorders>
              <w:top w:val="nil"/>
              <w:left w:val="nil"/>
              <w:bottom w:val="single" w:sz="4" w:space="0" w:color="auto"/>
              <w:right w:val="single" w:sz="8" w:space="0" w:color="auto"/>
            </w:tcBorders>
            <w:shd w:val="clear" w:color="auto" w:fill="auto"/>
            <w:vAlign w:val="bottom"/>
          </w:tcPr>
          <w:p w14:paraId="166FD6D9" w14:textId="77777777" w:rsidR="007B2E6C" w:rsidRPr="00A813CF" w:rsidRDefault="007B2E6C" w:rsidP="000822D8">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low (3)</w:t>
            </w:r>
          </w:p>
        </w:tc>
        <w:tc>
          <w:tcPr>
            <w:tcW w:w="524" w:type="pct"/>
            <w:tcBorders>
              <w:top w:val="single" w:sz="4" w:space="0" w:color="auto"/>
              <w:left w:val="single" w:sz="8" w:space="0" w:color="auto"/>
              <w:bottom w:val="single" w:sz="4" w:space="0" w:color="auto"/>
              <w:right w:val="single" w:sz="4" w:space="0" w:color="auto"/>
            </w:tcBorders>
            <w:shd w:val="clear" w:color="auto" w:fill="auto"/>
            <w:noWrap/>
            <w:vAlign w:val="bottom"/>
          </w:tcPr>
          <w:p w14:paraId="5B9208E3" w14:textId="77777777" w:rsidR="007B2E6C" w:rsidRPr="00A813CF" w:rsidRDefault="007B2E6C" w:rsidP="000822D8">
            <w:pPr>
              <w:jc w:val="center"/>
              <w:rPr>
                <w:rFonts w:ascii="Arial" w:eastAsia="Times New Roman" w:hAnsi="Arial" w:cs="Arial"/>
                <w:color w:val="FF0000"/>
                <w:sz w:val="18"/>
                <w:szCs w:val="18"/>
              </w:rPr>
            </w:pPr>
            <w:r w:rsidRPr="00A813CF">
              <w:rPr>
                <w:rFonts w:ascii="Arial" w:eastAsia="Times New Roman" w:hAnsi="Arial" w:cs="Arial"/>
                <w:color w:val="31869B"/>
                <w:sz w:val="18"/>
                <w:szCs w:val="18"/>
              </w:rPr>
              <w:t>no clear trend (3)</w:t>
            </w:r>
          </w:p>
        </w:tc>
        <w:tc>
          <w:tcPr>
            <w:tcW w:w="537" w:type="pct"/>
            <w:tcBorders>
              <w:top w:val="single" w:sz="4" w:space="0" w:color="auto"/>
              <w:left w:val="single" w:sz="4" w:space="0" w:color="auto"/>
              <w:bottom w:val="single" w:sz="4" w:space="0" w:color="auto"/>
              <w:right w:val="single" w:sz="4" w:space="0" w:color="auto"/>
            </w:tcBorders>
            <w:shd w:val="clear" w:color="auto" w:fill="auto"/>
            <w:noWrap/>
            <w:vAlign w:val="bottom"/>
          </w:tcPr>
          <w:p w14:paraId="0C6BE64D" w14:textId="77777777" w:rsidR="007B2E6C" w:rsidRPr="00A813CF" w:rsidRDefault="007B2E6C" w:rsidP="000822D8">
            <w:pPr>
              <w:jc w:val="center"/>
              <w:rPr>
                <w:rFonts w:ascii="Arial" w:eastAsia="Times New Roman" w:hAnsi="Arial" w:cs="Arial"/>
                <w:color w:val="E26B0A"/>
                <w:sz w:val="18"/>
                <w:szCs w:val="18"/>
              </w:rPr>
            </w:pPr>
            <w:r w:rsidRPr="00A813CF">
              <w:rPr>
                <w:rFonts w:ascii="Arial" w:eastAsia="Times New Roman" w:hAnsi="Arial" w:cs="Arial"/>
                <w:color w:val="E26B0A"/>
                <w:sz w:val="18"/>
                <w:szCs w:val="18"/>
              </w:rPr>
              <w:t>stable (4)</w:t>
            </w:r>
          </w:p>
        </w:tc>
        <w:tc>
          <w:tcPr>
            <w:tcW w:w="506" w:type="pct"/>
            <w:tcBorders>
              <w:top w:val="single" w:sz="4" w:space="0" w:color="auto"/>
              <w:left w:val="single" w:sz="4" w:space="0" w:color="auto"/>
              <w:bottom w:val="single" w:sz="4" w:space="0" w:color="auto"/>
              <w:right w:val="single" w:sz="4" w:space="0" w:color="auto"/>
            </w:tcBorders>
            <w:shd w:val="clear" w:color="auto" w:fill="auto"/>
            <w:noWrap/>
            <w:vAlign w:val="bottom"/>
          </w:tcPr>
          <w:p w14:paraId="226ED8CA" w14:textId="77777777" w:rsidR="007B2E6C" w:rsidRPr="00A813CF" w:rsidRDefault="007B2E6C" w:rsidP="000822D8">
            <w:pPr>
              <w:jc w:val="center"/>
              <w:rPr>
                <w:rFonts w:ascii="Arial" w:eastAsia="Times New Roman" w:hAnsi="Arial" w:cs="Arial"/>
                <w:color w:val="FF0000"/>
                <w:sz w:val="18"/>
                <w:szCs w:val="18"/>
              </w:rPr>
            </w:pPr>
            <w:r w:rsidRPr="00A813CF">
              <w:rPr>
                <w:rFonts w:ascii="Arial" w:eastAsia="Times New Roman" w:hAnsi="Arial" w:cs="Arial"/>
                <w:color w:val="E26B0A"/>
                <w:sz w:val="18"/>
                <w:szCs w:val="18"/>
              </w:rPr>
              <w:t>stable (3)</w:t>
            </w:r>
          </w:p>
        </w:tc>
        <w:tc>
          <w:tcPr>
            <w:tcW w:w="393" w:type="pct"/>
            <w:tcBorders>
              <w:top w:val="nil"/>
              <w:left w:val="nil"/>
              <w:bottom w:val="single" w:sz="4" w:space="0" w:color="auto"/>
              <w:right w:val="single" w:sz="8" w:space="0" w:color="auto"/>
            </w:tcBorders>
            <w:shd w:val="clear" w:color="auto" w:fill="auto"/>
            <w:noWrap/>
            <w:vAlign w:val="bottom"/>
          </w:tcPr>
          <w:p w14:paraId="117F756F" w14:textId="77777777" w:rsidR="007B2E6C" w:rsidRPr="00A813CF" w:rsidRDefault="007B2E6C" w:rsidP="000822D8">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low (3)</w:t>
            </w:r>
          </w:p>
        </w:tc>
      </w:tr>
      <w:tr w:rsidR="007B2E6C" w:rsidRPr="00A813CF" w14:paraId="48946F42" w14:textId="77777777" w:rsidTr="002F10EF">
        <w:trPr>
          <w:trHeight w:val="300"/>
        </w:trPr>
        <w:tc>
          <w:tcPr>
            <w:tcW w:w="372" w:type="pct"/>
            <w:vMerge/>
            <w:tcBorders>
              <w:left w:val="single" w:sz="4" w:space="0" w:color="auto"/>
              <w:right w:val="single" w:sz="4" w:space="0" w:color="auto"/>
            </w:tcBorders>
            <w:vAlign w:val="center"/>
            <w:hideMark/>
          </w:tcPr>
          <w:p w14:paraId="7021D0F0" w14:textId="77777777" w:rsidR="007B2E6C" w:rsidRPr="00A813CF" w:rsidRDefault="007B2E6C" w:rsidP="000822D8">
            <w:pPr>
              <w:rPr>
                <w:rFonts w:ascii="Arial" w:eastAsia="Times New Roman" w:hAnsi="Arial" w:cs="Arial"/>
                <w:color w:val="000000"/>
                <w:sz w:val="18"/>
                <w:szCs w:val="18"/>
              </w:rPr>
            </w:pPr>
          </w:p>
        </w:tc>
        <w:tc>
          <w:tcPr>
            <w:tcW w:w="655" w:type="pct"/>
            <w:tcBorders>
              <w:top w:val="nil"/>
              <w:left w:val="nil"/>
              <w:bottom w:val="single" w:sz="4" w:space="0" w:color="auto"/>
              <w:right w:val="single" w:sz="4" w:space="0" w:color="auto"/>
            </w:tcBorders>
            <w:shd w:val="clear" w:color="auto" w:fill="auto"/>
            <w:noWrap/>
            <w:vAlign w:val="bottom"/>
          </w:tcPr>
          <w:p w14:paraId="5C596C44" w14:textId="77777777" w:rsidR="007B2E6C" w:rsidRPr="00A813CF" w:rsidRDefault="007B2E6C" w:rsidP="000822D8">
            <w:pPr>
              <w:rPr>
                <w:rFonts w:ascii="Arial" w:eastAsia="Times New Roman" w:hAnsi="Arial" w:cs="Arial"/>
                <w:color w:val="000000"/>
                <w:sz w:val="18"/>
                <w:szCs w:val="18"/>
              </w:rPr>
            </w:pPr>
            <w:r w:rsidRPr="00A813CF">
              <w:rPr>
                <w:rFonts w:ascii="Arial" w:eastAsia="Times New Roman" w:hAnsi="Arial" w:cs="Arial"/>
                <w:color w:val="000000"/>
                <w:sz w:val="18"/>
                <w:szCs w:val="18"/>
              </w:rPr>
              <w:t>crown-of-thorns outbreaks</w:t>
            </w:r>
          </w:p>
        </w:tc>
        <w:tc>
          <w:tcPr>
            <w:tcW w:w="260" w:type="pct"/>
            <w:tcBorders>
              <w:top w:val="nil"/>
              <w:left w:val="nil"/>
              <w:bottom w:val="single" w:sz="4" w:space="0" w:color="auto"/>
              <w:right w:val="nil"/>
            </w:tcBorders>
            <w:shd w:val="clear" w:color="auto" w:fill="auto"/>
            <w:noWrap/>
            <w:vAlign w:val="bottom"/>
          </w:tcPr>
          <w:p w14:paraId="6D9B47E3" w14:textId="2FA9CC6C" w:rsidR="007B2E6C" w:rsidRPr="00A813CF" w:rsidRDefault="000B3C7C" w:rsidP="000822D8">
            <w:pPr>
              <w:jc w:val="right"/>
              <w:rPr>
                <w:rFonts w:ascii="Arial" w:eastAsia="Times New Roman" w:hAnsi="Arial" w:cs="Arial"/>
                <w:color w:val="000000"/>
                <w:sz w:val="18"/>
                <w:szCs w:val="18"/>
              </w:rPr>
            </w:pPr>
            <w:r w:rsidRPr="00A813CF">
              <w:rPr>
                <w:rFonts w:ascii="Arial" w:eastAsia="Times New Roman" w:hAnsi="Arial" w:cs="Arial"/>
                <w:color w:val="000000"/>
                <w:sz w:val="18"/>
                <w:szCs w:val="18"/>
              </w:rPr>
              <w:t>7</w:t>
            </w:r>
          </w:p>
        </w:tc>
        <w:tc>
          <w:tcPr>
            <w:tcW w:w="441" w:type="pct"/>
            <w:tcBorders>
              <w:top w:val="single" w:sz="4" w:space="0" w:color="auto"/>
              <w:left w:val="single" w:sz="8" w:space="0" w:color="auto"/>
              <w:bottom w:val="single" w:sz="4" w:space="0" w:color="auto"/>
              <w:right w:val="single" w:sz="4" w:space="0" w:color="auto"/>
            </w:tcBorders>
            <w:shd w:val="clear" w:color="000000" w:fill="FF0000"/>
            <w:noWrap/>
            <w:vAlign w:val="bottom"/>
          </w:tcPr>
          <w:p w14:paraId="7921D1D6" w14:textId="20140F6C"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Very Poor (</w:t>
            </w:r>
            <w:r w:rsidR="000B3C7C" w:rsidRPr="00A813CF">
              <w:rPr>
                <w:rFonts w:ascii="Arial" w:eastAsia="Times New Roman" w:hAnsi="Arial" w:cs="Arial"/>
                <w:sz w:val="18"/>
                <w:szCs w:val="18"/>
              </w:rPr>
              <w:t>7</w:t>
            </w:r>
            <w:r w:rsidRPr="00A813CF">
              <w:rPr>
                <w:rFonts w:ascii="Arial" w:eastAsia="Times New Roman" w:hAnsi="Arial" w:cs="Arial"/>
                <w:sz w:val="18"/>
                <w:szCs w:val="18"/>
              </w:rPr>
              <w:t>)</w:t>
            </w:r>
          </w:p>
        </w:tc>
        <w:tc>
          <w:tcPr>
            <w:tcW w:w="468" w:type="pct"/>
            <w:tcBorders>
              <w:top w:val="single" w:sz="4" w:space="0" w:color="auto"/>
              <w:left w:val="single" w:sz="4" w:space="0" w:color="auto"/>
              <w:bottom w:val="single" w:sz="4" w:space="0" w:color="auto"/>
              <w:right w:val="single" w:sz="4" w:space="0" w:color="auto"/>
            </w:tcBorders>
            <w:shd w:val="clear" w:color="000000" w:fill="00FF00"/>
            <w:noWrap/>
            <w:vAlign w:val="bottom"/>
          </w:tcPr>
          <w:p w14:paraId="217C010B" w14:textId="3CA077F4"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Very Good (</w:t>
            </w:r>
            <w:r w:rsidR="000B3C7C" w:rsidRPr="00A813CF">
              <w:rPr>
                <w:rFonts w:ascii="Arial" w:eastAsia="Times New Roman" w:hAnsi="Arial" w:cs="Arial"/>
                <w:sz w:val="18"/>
                <w:szCs w:val="18"/>
              </w:rPr>
              <w:t>5</w:t>
            </w:r>
            <w:r w:rsidRPr="00A813CF">
              <w:rPr>
                <w:rFonts w:ascii="Arial" w:eastAsia="Times New Roman" w:hAnsi="Arial" w:cs="Arial"/>
                <w:sz w:val="18"/>
                <w:szCs w:val="18"/>
              </w:rPr>
              <w:t>)</w:t>
            </w:r>
          </w:p>
        </w:tc>
        <w:tc>
          <w:tcPr>
            <w:tcW w:w="420" w:type="pct"/>
            <w:tcBorders>
              <w:top w:val="single" w:sz="4" w:space="0" w:color="auto"/>
              <w:left w:val="single" w:sz="4" w:space="0" w:color="auto"/>
              <w:bottom w:val="single" w:sz="4" w:space="0" w:color="auto"/>
              <w:right w:val="single" w:sz="4" w:space="0" w:color="auto"/>
            </w:tcBorders>
            <w:shd w:val="clear" w:color="000000" w:fill="FF9900"/>
            <w:noWrap/>
            <w:vAlign w:val="bottom"/>
          </w:tcPr>
          <w:p w14:paraId="2D40D80B" w14:textId="73269DAF"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Poor (</w:t>
            </w:r>
            <w:r w:rsidR="000B3C7C" w:rsidRPr="00A813CF">
              <w:rPr>
                <w:rFonts w:ascii="Arial" w:eastAsia="Times New Roman" w:hAnsi="Arial" w:cs="Arial"/>
                <w:sz w:val="18"/>
                <w:szCs w:val="18"/>
              </w:rPr>
              <w:t>5</w:t>
            </w:r>
            <w:r w:rsidRPr="00A813CF">
              <w:rPr>
                <w:rFonts w:ascii="Arial" w:eastAsia="Times New Roman" w:hAnsi="Arial" w:cs="Arial"/>
                <w:sz w:val="18"/>
                <w:szCs w:val="18"/>
              </w:rPr>
              <w:t>)</w:t>
            </w:r>
          </w:p>
        </w:tc>
        <w:tc>
          <w:tcPr>
            <w:tcW w:w="424" w:type="pct"/>
            <w:tcBorders>
              <w:top w:val="nil"/>
              <w:left w:val="nil"/>
              <w:bottom w:val="single" w:sz="4" w:space="0" w:color="auto"/>
              <w:right w:val="single" w:sz="8" w:space="0" w:color="auto"/>
            </w:tcBorders>
            <w:shd w:val="clear" w:color="auto" w:fill="auto"/>
            <w:noWrap/>
            <w:vAlign w:val="bottom"/>
          </w:tcPr>
          <w:p w14:paraId="2BACD7B1" w14:textId="588244F8" w:rsidR="007B2E6C" w:rsidRPr="00A813CF" w:rsidRDefault="007B2E6C" w:rsidP="000822D8">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high (</w:t>
            </w:r>
            <w:r w:rsidR="000B3C7C" w:rsidRPr="00A813CF">
              <w:rPr>
                <w:rFonts w:ascii="Arial" w:eastAsia="Times New Roman" w:hAnsi="Arial" w:cs="Arial"/>
                <w:color w:val="000000"/>
                <w:sz w:val="18"/>
                <w:szCs w:val="18"/>
              </w:rPr>
              <w:t>4</w:t>
            </w:r>
            <w:r w:rsidRPr="00A813CF">
              <w:rPr>
                <w:rFonts w:ascii="Arial" w:eastAsia="Times New Roman" w:hAnsi="Arial" w:cs="Arial"/>
                <w:color w:val="000000"/>
                <w:sz w:val="18"/>
                <w:szCs w:val="18"/>
              </w:rPr>
              <w:t>)</w:t>
            </w:r>
          </w:p>
        </w:tc>
        <w:tc>
          <w:tcPr>
            <w:tcW w:w="524" w:type="pct"/>
            <w:tcBorders>
              <w:top w:val="single" w:sz="4" w:space="0" w:color="auto"/>
              <w:left w:val="single" w:sz="8" w:space="0" w:color="auto"/>
              <w:bottom w:val="single" w:sz="4" w:space="0" w:color="auto"/>
              <w:right w:val="single" w:sz="4" w:space="0" w:color="auto"/>
            </w:tcBorders>
            <w:shd w:val="clear" w:color="auto" w:fill="auto"/>
            <w:noWrap/>
            <w:vAlign w:val="bottom"/>
          </w:tcPr>
          <w:p w14:paraId="20DB75E6" w14:textId="189CB9A9" w:rsidR="007B2E6C" w:rsidRPr="00A813CF" w:rsidRDefault="00416F34" w:rsidP="000822D8">
            <w:pPr>
              <w:jc w:val="center"/>
              <w:rPr>
                <w:rFonts w:ascii="Arial" w:eastAsia="Times New Roman" w:hAnsi="Arial" w:cs="Arial"/>
                <w:color w:val="FF0000"/>
                <w:sz w:val="18"/>
                <w:szCs w:val="18"/>
              </w:rPr>
            </w:pPr>
            <w:r w:rsidRPr="00A813CF">
              <w:rPr>
                <w:rFonts w:ascii="Arial" w:eastAsia="Times New Roman" w:hAnsi="Arial" w:cs="Arial"/>
                <w:color w:val="FF0000"/>
                <w:sz w:val="18"/>
                <w:szCs w:val="18"/>
              </w:rPr>
              <w:t>deteriorated</w:t>
            </w:r>
            <w:r w:rsidR="007B2E6C" w:rsidRPr="00A813CF">
              <w:rPr>
                <w:rFonts w:ascii="Arial" w:eastAsia="Times New Roman" w:hAnsi="Arial" w:cs="Arial"/>
                <w:color w:val="FF0000"/>
                <w:sz w:val="18"/>
                <w:szCs w:val="18"/>
              </w:rPr>
              <w:t xml:space="preserve"> (</w:t>
            </w:r>
            <w:r w:rsidR="000B3C7C" w:rsidRPr="00A813CF">
              <w:rPr>
                <w:rFonts w:ascii="Arial" w:eastAsia="Times New Roman" w:hAnsi="Arial" w:cs="Arial"/>
                <w:color w:val="FF0000"/>
                <w:sz w:val="18"/>
                <w:szCs w:val="18"/>
              </w:rPr>
              <w:t>5</w:t>
            </w:r>
            <w:r w:rsidR="007B2E6C" w:rsidRPr="00A813CF">
              <w:rPr>
                <w:rFonts w:ascii="Arial" w:eastAsia="Times New Roman" w:hAnsi="Arial" w:cs="Arial"/>
                <w:color w:val="FF0000"/>
                <w:sz w:val="18"/>
                <w:szCs w:val="18"/>
              </w:rPr>
              <w:t>)</w:t>
            </w:r>
          </w:p>
        </w:tc>
        <w:tc>
          <w:tcPr>
            <w:tcW w:w="537" w:type="pct"/>
            <w:tcBorders>
              <w:top w:val="single" w:sz="4" w:space="0" w:color="auto"/>
              <w:left w:val="single" w:sz="4" w:space="0" w:color="auto"/>
              <w:bottom w:val="single" w:sz="4" w:space="0" w:color="auto"/>
              <w:right w:val="single" w:sz="4" w:space="0" w:color="auto"/>
            </w:tcBorders>
            <w:shd w:val="clear" w:color="auto" w:fill="auto"/>
            <w:noWrap/>
            <w:vAlign w:val="bottom"/>
          </w:tcPr>
          <w:p w14:paraId="1E46AECE" w14:textId="2F205ED4" w:rsidR="007B2E6C" w:rsidRPr="00A813CF" w:rsidRDefault="00416F34" w:rsidP="000822D8">
            <w:pPr>
              <w:jc w:val="center"/>
              <w:rPr>
                <w:rFonts w:ascii="Arial" w:eastAsia="Times New Roman" w:hAnsi="Arial" w:cs="Arial"/>
                <w:color w:val="E26B0A"/>
                <w:sz w:val="18"/>
                <w:szCs w:val="18"/>
              </w:rPr>
            </w:pPr>
            <w:r w:rsidRPr="00A813CF">
              <w:rPr>
                <w:rFonts w:ascii="Arial" w:eastAsia="Times New Roman" w:hAnsi="Arial" w:cs="Arial"/>
                <w:color w:val="FF0000"/>
                <w:sz w:val="18"/>
                <w:szCs w:val="18"/>
              </w:rPr>
              <w:t>deteriorated</w:t>
            </w:r>
            <w:r w:rsidR="007B2E6C" w:rsidRPr="00A813CF">
              <w:rPr>
                <w:rFonts w:ascii="Arial" w:eastAsia="Times New Roman" w:hAnsi="Arial" w:cs="Arial"/>
                <w:color w:val="FF0000"/>
                <w:sz w:val="18"/>
                <w:szCs w:val="18"/>
              </w:rPr>
              <w:t xml:space="preserve"> (4)</w:t>
            </w:r>
          </w:p>
        </w:tc>
        <w:tc>
          <w:tcPr>
            <w:tcW w:w="506" w:type="pct"/>
            <w:tcBorders>
              <w:top w:val="single" w:sz="4" w:space="0" w:color="auto"/>
              <w:left w:val="single" w:sz="4" w:space="0" w:color="auto"/>
              <w:bottom w:val="single" w:sz="4" w:space="0" w:color="auto"/>
              <w:right w:val="single" w:sz="4" w:space="0" w:color="auto"/>
            </w:tcBorders>
            <w:shd w:val="clear" w:color="auto" w:fill="auto"/>
            <w:noWrap/>
            <w:vAlign w:val="bottom"/>
          </w:tcPr>
          <w:p w14:paraId="18ACDBCC" w14:textId="4F8B3A85" w:rsidR="007B2E6C" w:rsidRPr="00A813CF" w:rsidRDefault="00416F34" w:rsidP="000822D8">
            <w:pPr>
              <w:jc w:val="center"/>
              <w:rPr>
                <w:rFonts w:ascii="Arial" w:eastAsia="Times New Roman" w:hAnsi="Arial" w:cs="Arial"/>
                <w:color w:val="E26B0A"/>
                <w:sz w:val="18"/>
                <w:szCs w:val="18"/>
              </w:rPr>
            </w:pPr>
            <w:r w:rsidRPr="00A813CF">
              <w:rPr>
                <w:rFonts w:ascii="Arial" w:eastAsia="Times New Roman" w:hAnsi="Arial" w:cs="Arial"/>
                <w:color w:val="FF0000"/>
                <w:sz w:val="18"/>
                <w:szCs w:val="18"/>
              </w:rPr>
              <w:t>deteriorated</w:t>
            </w:r>
            <w:r w:rsidR="007B2E6C" w:rsidRPr="00A813CF">
              <w:rPr>
                <w:rFonts w:ascii="Arial" w:eastAsia="Times New Roman" w:hAnsi="Arial" w:cs="Arial"/>
                <w:color w:val="FF0000"/>
                <w:sz w:val="18"/>
                <w:szCs w:val="18"/>
              </w:rPr>
              <w:t xml:space="preserve"> (</w:t>
            </w:r>
            <w:r w:rsidR="000B3C7C" w:rsidRPr="00A813CF">
              <w:rPr>
                <w:rFonts w:ascii="Arial" w:eastAsia="Times New Roman" w:hAnsi="Arial" w:cs="Arial"/>
                <w:color w:val="FF0000"/>
                <w:sz w:val="18"/>
                <w:szCs w:val="18"/>
              </w:rPr>
              <w:t>6</w:t>
            </w:r>
            <w:r w:rsidR="007B2E6C" w:rsidRPr="00A813CF">
              <w:rPr>
                <w:rFonts w:ascii="Arial" w:eastAsia="Times New Roman" w:hAnsi="Arial" w:cs="Arial"/>
                <w:color w:val="FF0000"/>
                <w:sz w:val="18"/>
                <w:szCs w:val="18"/>
              </w:rPr>
              <w:t>)</w:t>
            </w:r>
          </w:p>
        </w:tc>
        <w:tc>
          <w:tcPr>
            <w:tcW w:w="393" w:type="pct"/>
            <w:tcBorders>
              <w:top w:val="nil"/>
              <w:left w:val="nil"/>
              <w:bottom w:val="single" w:sz="4" w:space="0" w:color="auto"/>
              <w:right w:val="single" w:sz="8" w:space="0" w:color="auto"/>
            </w:tcBorders>
            <w:shd w:val="clear" w:color="auto" w:fill="auto"/>
            <w:noWrap/>
            <w:vAlign w:val="bottom"/>
          </w:tcPr>
          <w:p w14:paraId="3A78D51C" w14:textId="02166192" w:rsidR="007B2E6C" w:rsidRPr="00A813CF" w:rsidRDefault="007B2E6C" w:rsidP="000822D8">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br/>
              <w:t>High (</w:t>
            </w:r>
            <w:r w:rsidR="000B3C7C" w:rsidRPr="00A813CF">
              <w:rPr>
                <w:rFonts w:ascii="Arial" w:eastAsia="Times New Roman" w:hAnsi="Arial" w:cs="Arial"/>
                <w:color w:val="000000"/>
                <w:sz w:val="18"/>
                <w:szCs w:val="18"/>
              </w:rPr>
              <w:t>3</w:t>
            </w:r>
            <w:r w:rsidRPr="00A813CF">
              <w:rPr>
                <w:rFonts w:ascii="Arial" w:eastAsia="Times New Roman" w:hAnsi="Arial" w:cs="Arial"/>
                <w:color w:val="000000"/>
                <w:sz w:val="18"/>
                <w:szCs w:val="18"/>
              </w:rPr>
              <w:t>)</w:t>
            </w:r>
          </w:p>
        </w:tc>
      </w:tr>
      <w:tr w:rsidR="007B2E6C" w:rsidRPr="00A813CF" w14:paraId="1951BB05" w14:textId="77777777" w:rsidTr="009678E5">
        <w:trPr>
          <w:trHeight w:val="239"/>
        </w:trPr>
        <w:tc>
          <w:tcPr>
            <w:tcW w:w="372" w:type="pct"/>
            <w:vMerge/>
            <w:tcBorders>
              <w:left w:val="single" w:sz="4" w:space="0" w:color="auto"/>
              <w:right w:val="single" w:sz="4" w:space="0" w:color="auto"/>
            </w:tcBorders>
            <w:vAlign w:val="center"/>
            <w:hideMark/>
          </w:tcPr>
          <w:p w14:paraId="017D19E3" w14:textId="77777777" w:rsidR="007B2E6C" w:rsidRPr="00A813CF" w:rsidRDefault="007B2E6C" w:rsidP="000822D8">
            <w:pPr>
              <w:rPr>
                <w:rFonts w:ascii="Arial" w:eastAsia="Times New Roman" w:hAnsi="Arial" w:cs="Arial"/>
                <w:color w:val="000000"/>
                <w:sz w:val="18"/>
                <w:szCs w:val="18"/>
              </w:rPr>
            </w:pPr>
          </w:p>
        </w:tc>
        <w:tc>
          <w:tcPr>
            <w:tcW w:w="655" w:type="pct"/>
            <w:tcBorders>
              <w:top w:val="nil"/>
              <w:left w:val="nil"/>
              <w:bottom w:val="single" w:sz="4" w:space="0" w:color="auto"/>
              <w:right w:val="single" w:sz="4" w:space="0" w:color="auto"/>
            </w:tcBorders>
            <w:shd w:val="clear" w:color="auto" w:fill="auto"/>
            <w:noWrap/>
            <w:vAlign w:val="bottom"/>
          </w:tcPr>
          <w:p w14:paraId="3756C3F3" w14:textId="77777777" w:rsidR="007B2E6C" w:rsidRPr="00A813CF" w:rsidRDefault="007B2E6C" w:rsidP="000822D8">
            <w:pPr>
              <w:rPr>
                <w:rFonts w:ascii="Arial" w:eastAsia="Times New Roman" w:hAnsi="Arial" w:cs="Arial"/>
                <w:color w:val="000000"/>
                <w:sz w:val="18"/>
                <w:szCs w:val="18"/>
              </w:rPr>
            </w:pPr>
            <w:r w:rsidRPr="00A813CF">
              <w:rPr>
                <w:rFonts w:ascii="Arial" w:eastAsia="Times New Roman" w:hAnsi="Arial" w:cs="Arial"/>
                <w:color w:val="000000"/>
                <w:sz w:val="18"/>
                <w:szCs w:val="18"/>
              </w:rPr>
              <w:t>invasive species</w:t>
            </w:r>
          </w:p>
        </w:tc>
        <w:tc>
          <w:tcPr>
            <w:tcW w:w="260" w:type="pct"/>
            <w:tcBorders>
              <w:top w:val="nil"/>
              <w:left w:val="nil"/>
              <w:bottom w:val="single" w:sz="4" w:space="0" w:color="auto"/>
              <w:right w:val="nil"/>
            </w:tcBorders>
            <w:shd w:val="clear" w:color="auto" w:fill="auto"/>
            <w:noWrap/>
            <w:vAlign w:val="bottom"/>
          </w:tcPr>
          <w:p w14:paraId="16A81ABF" w14:textId="77777777" w:rsidR="007B2E6C" w:rsidRPr="00A813CF" w:rsidRDefault="007B2E6C" w:rsidP="000822D8">
            <w:pPr>
              <w:jc w:val="right"/>
              <w:rPr>
                <w:rFonts w:ascii="Arial" w:eastAsia="Times New Roman" w:hAnsi="Arial" w:cs="Arial"/>
                <w:color w:val="000000"/>
                <w:sz w:val="18"/>
                <w:szCs w:val="18"/>
              </w:rPr>
            </w:pPr>
            <w:r w:rsidRPr="00A813CF">
              <w:rPr>
                <w:rFonts w:ascii="Arial" w:eastAsia="Times New Roman" w:hAnsi="Arial" w:cs="Arial"/>
                <w:color w:val="000000"/>
                <w:sz w:val="18"/>
                <w:szCs w:val="18"/>
              </w:rPr>
              <w:t>5</w:t>
            </w:r>
          </w:p>
        </w:tc>
        <w:tc>
          <w:tcPr>
            <w:tcW w:w="441" w:type="pct"/>
            <w:tcBorders>
              <w:top w:val="single" w:sz="4" w:space="0" w:color="auto"/>
              <w:left w:val="single" w:sz="8" w:space="0" w:color="auto"/>
              <w:bottom w:val="single" w:sz="4" w:space="0" w:color="auto"/>
              <w:right w:val="single" w:sz="4" w:space="0" w:color="auto"/>
            </w:tcBorders>
            <w:shd w:val="clear" w:color="000000" w:fill="FFFF00"/>
            <w:noWrap/>
            <w:vAlign w:val="bottom"/>
          </w:tcPr>
          <w:p w14:paraId="4A16CBAE"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Good (2)</w:t>
            </w:r>
          </w:p>
        </w:tc>
        <w:tc>
          <w:tcPr>
            <w:tcW w:w="468" w:type="pct"/>
            <w:tcBorders>
              <w:top w:val="single" w:sz="4" w:space="0" w:color="auto"/>
              <w:left w:val="single" w:sz="4" w:space="0" w:color="auto"/>
              <w:bottom w:val="single" w:sz="4" w:space="0" w:color="auto"/>
              <w:right w:val="single" w:sz="4" w:space="0" w:color="auto"/>
            </w:tcBorders>
            <w:shd w:val="clear" w:color="000000" w:fill="00FF00"/>
            <w:noWrap/>
            <w:vAlign w:val="bottom"/>
          </w:tcPr>
          <w:p w14:paraId="6790B830"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Very Good (4)</w:t>
            </w:r>
          </w:p>
        </w:tc>
        <w:tc>
          <w:tcPr>
            <w:tcW w:w="420" w:type="pct"/>
            <w:tcBorders>
              <w:top w:val="single" w:sz="4" w:space="0" w:color="auto"/>
              <w:left w:val="single" w:sz="4" w:space="0" w:color="auto"/>
              <w:bottom w:val="single" w:sz="4" w:space="0" w:color="auto"/>
              <w:right w:val="single" w:sz="4" w:space="0" w:color="auto"/>
            </w:tcBorders>
            <w:shd w:val="clear" w:color="000000" w:fill="FFFF00"/>
            <w:vAlign w:val="bottom"/>
          </w:tcPr>
          <w:p w14:paraId="35F6EB72"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Good (2)</w:t>
            </w:r>
          </w:p>
        </w:tc>
        <w:tc>
          <w:tcPr>
            <w:tcW w:w="424" w:type="pct"/>
            <w:tcBorders>
              <w:top w:val="nil"/>
              <w:left w:val="nil"/>
              <w:bottom w:val="single" w:sz="4" w:space="0" w:color="auto"/>
              <w:right w:val="single" w:sz="8" w:space="0" w:color="auto"/>
            </w:tcBorders>
            <w:shd w:val="clear" w:color="auto" w:fill="auto"/>
            <w:noWrap/>
            <w:vAlign w:val="bottom"/>
          </w:tcPr>
          <w:p w14:paraId="5CB33E5E" w14:textId="77777777" w:rsidR="007B2E6C" w:rsidRPr="00A813CF" w:rsidRDefault="007B2E6C" w:rsidP="000822D8">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low (3)</w:t>
            </w:r>
          </w:p>
        </w:tc>
        <w:tc>
          <w:tcPr>
            <w:tcW w:w="524" w:type="pct"/>
            <w:tcBorders>
              <w:top w:val="single" w:sz="4" w:space="0" w:color="auto"/>
              <w:left w:val="single" w:sz="8" w:space="0" w:color="auto"/>
              <w:bottom w:val="single" w:sz="4" w:space="0" w:color="auto"/>
              <w:right w:val="single" w:sz="4" w:space="0" w:color="auto"/>
            </w:tcBorders>
            <w:shd w:val="clear" w:color="auto" w:fill="auto"/>
            <w:noWrap/>
            <w:vAlign w:val="bottom"/>
          </w:tcPr>
          <w:p w14:paraId="636C80B3" w14:textId="1D5708E5" w:rsidR="007B2E6C" w:rsidRPr="00A813CF" w:rsidRDefault="00416F34" w:rsidP="000822D8">
            <w:pPr>
              <w:jc w:val="center"/>
              <w:rPr>
                <w:rFonts w:ascii="Arial" w:eastAsia="Times New Roman" w:hAnsi="Arial" w:cs="Arial"/>
                <w:color w:val="FF0000"/>
                <w:sz w:val="18"/>
                <w:szCs w:val="18"/>
              </w:rPr>
            </w:pPr>
            <w:r w:rsidRPr="00A813CF">
              <w:rPr>
                <w:rFonts w:ascii="Arial" w:eastAsia="Times New Roman" w:hAnsi="Arial" w:cs="Arial"/>
                <w:color w:val="FF0000"/>
                <w:sz w:val="18"/>
                <w:szCs w:val="18"/>
              </w:rPr>
              <w:t>deteriorated</w:t>
            </w:r>
            <w:r w:rsidR="007B2E6C" w:rsidRPr="00A813CF">
              <w:rPr>
                <w:rFonts w:ascii="Arial" w:eastAsia="Times New Roman" w:hAnsi="Arial" w:cs="Arial"/>
                <w:color w:val="FF0000"/>
                <w:sz w:val="18"/>
                <w:szCs w:val="18"/>
              </w:rPr>
              <w:t xml:space="preserve"> (4)</w:t>
            </w:r>
          </w:p>
        </w:tc>
        <w:tc>
          <w:tcPr>
            <w:tcW w:w="537" w:type="pct"/>
            <w:tcBorders>
              <w:top w:val="single" w:sz="4" w:space="0" w:color="auto"/>
              <w:left w:val="single" w:sz="4" w:space="0" w:color="auto"/>
              <w:bottom w:val="single" w:sz="4" w:space="0" w:color="auto"/>
              <w:right w:val="single" w:sz="4" w:space="0" w:color="auto"/>
            </w:tcBorders>
            <w:shd w:val="clear" w:color="auto" w:fill="auto"/>
            <w:noWrap/>
            <w:vAlign w:val="bottom"/>
          </w:tcPr>
          <w:p w14:paraId="54924A16" w14:textId="77777777" w:rsidR="007B2E6C" w:rsidRPr="00A813CF" w:rsidRDefault="007B2E6C" w:rsidP="000822D8">
            <w:pPr>
              <w:jc w:val="center"/>
              <w:rPr>
                <w:rFonts w:ascii="Arial" w:eastAsia="Times New Roman" w:hAnsi="Arial" w:cs="Arial"/>
                <w:color w:val="E26B0A"/>
                <w:sz w:val="18"/>
                <w:szCs w:val="18"/>
              </w:rPr>
            </w:pPr>
            <w:r w:rsidRPr="00A813CF">
              <w:rPr>
                <w:rFonts w:ascii="Arial" w:eastAsia="Times New Roman" w:hAnsi="Arial" w:cs="Arial"/>
                <w:color w:val="E26B0A"/>
                <w:sz w:val="18"/>
                <w:szCs w:val="18"/>
              </w:rPr>
              <w:t>stable (4)</w:t>
            </w:r>
          </w:p>
        </w:tc>
        <w:tc>
          <w:tcPr>
            <w:tcW w:w="506" w:type="pct"/>
            <w:tcBorders>
              <w:top w:val="single" w:sz="4" w:space="0" w:color="auto"/>
              <w:left w:val="single" w:sz="4" w:space="0" w:color="auto"/>
              <w:bottom w:val="single" w:sz="4" w:space="0" w:color="auto"/>
              <w:right w:val="single" w:sz="4" w:space="0" w:color="auto"/>
            </w:tcBorders>
            <w:shd w:val="clear" w:color="auto" w:fill="auto"/>
            <w:vAlign w:val="bottom"/>
          </w:tcPr>
          <w:p w14:paraId="0B311FE3" w14:textId="2EFCF5CF" w:rsidR="007B2E6C" w:rsidRPr="00A813CF" w:rsidRDefault="00416F34" w:rsidP="000822D8">
            <w:pPr>
              <w:jc w:val="center"/>
              <w:rPr>
                <w:rFonts w:ascii="Arial" w:eastAsia="Times New Roman" w:hAnsi="Arial" w:cs="Arial"/>
                <w:color w:val="31869B"/>
                <w:sz w:val="18"/>
                <w:szCs w:val="18"/>
              </w:rPr>
            </w:pPr>
            <w:r w:rsidRPr="00A813CF">
              <w:rPr>
                <w:rFonts w:ascii="Arial" w:eastAsia="Times New Roman" w:hAnsi="Arial" w:cs="Arial"/>
                <w:color w:val="FF0000"/>
                <w:sz w:val="18"/>
                <w:szCs w:val="18"/>
              </w:rPr>
              <w:t>deteriorated</w:t>
            </w:r>
            <w:r w:rsidR="007B2E6C" w:rsidRPr="00A813CF">
              <w:rPr>
                <w:rFonts w:ascii="Arial" w:eastAsia="Times New Roman" w:hAnsi="Arial" w:cs="Arial"/>
                <w:color w:val="FF0000"/>
                <w:sz w:val="18"/>
                <w:szCs w:val="18"/>
              </w:rPr>
              <w:t xml:space="preserve"> (3)</w:t>
            </w:r>
          </w:p>
        </w:tc>
        <w:tc>
          <w:tcPr>
            <w:tcW w:w="393" w:type="pct"/>
            <w:tcBorders>
              <w:top w:val="nil"/>
              <w:left w:val="nil"/>
              <w:bottom w:val="single" w:sz="4" w:space="0" w:color="auto"/>
              <w:right w:val="single" w:sz="8" w:space="0" w:color="auto"/>
            </w:tcBorders>
            <w:shd w:val="clear" w:color="auto" w:fill="auto"/>
            <w:noWrap/>
            <w:vAlign w:val="bottom"/>
          </w:tcPr>
          <w:p w14:paraId="76A0FE89" w14:textId="77777777" w:rsidR="007B2E6C" w:rsidRPr="00A813CF" w:rsidRDefault="007B2E6C" w:rsidP="000822D8">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low (3)</w:t>
            </w:r>
          </w:p>
        </w:tc>
      </w:tr>
      <w:tr w:rsidR="007B2E6C" w:rsidRPr="00A813CF" w14:paraId="2DFAAADC" w14:textId="77777777" w:rsidTr="009678E5">
        <w:trPr>
          <w:trHeight w:val="258"/>
        </w:trPr>
        <w:tc>
          <w:tcPr>
            <w:tcW w:w="372" w:type="pct"/>
            <w:vMerge/>
            <w:tcBorders>
              <w:left w:val="single" w:sz="4" w:space="0" w:color="auto"/>
              <w:bottom w:val="single" w:sz="4" w:space="0" w:color="auto"/>
              <w:right w:val="single" w:sz="4" w:space="0" w:color="auto"/>
            </w:tcBorders>
            <w:vAlign w:val="center"/>
          </w:tcPr>
          <w:p w14:paraId="6F805BFF" w14:textId="77777777" w:rsidR="007B2E6C" w:rsidRPr="00A813CF" w:rsidRDefault="007B2E6C" w:rsidP="000822D8">
            <w:pPr>
              <w:rPr>
                <w:rFonts w:ascii="Arial" w:eastAsia="Times New Roman" w:hAnsi="Arial" w:cs="Arial"/>
                <w:color w:val="000000"/>
                <w:sz w:val="18"/>
                <w:szCs w:val="18"/>
              </w:rPr>
            </w:pPr>
          </w:p>
        </w:tc>
        <w:tc>
          <w:tcPr>
            <w:tcW w:w="655" w:type="pct"/>
            <w:tcBorders>
              <w:top w:val="nil"/>
              <w:left w:val="nil"/>
              <w:bottom w:val="single" w:sz="4" w:space="0" w:color="auto"/>
              <w:right w:val="single" w:sz="4" w:space="0" w:color="auto"/>
            </w:tcBorders>
            <w:shd w:val="clear" w:color="auto" w:fill="auto"/>
            <w:noWrap/>
            <w:vAlign w:val="bottom"/>
          </w:tcPr>
          <w:p w14:paraId="2A5633C8" w14:textId="77777777" w:rsidR="007B2E6C" w:rsidRPr="00A813CF" w:rsidRDefault="007B2E6C" w:rsidP="000822D8">
            <w:pPr>
              <w:rPr>
                <w:rFonts w:ascii="Arial" w:eastAsia="Times New Roman" w:hAnsi="Arial" w:cs="Arial"/>
                <w:color w:val="000000"/>
                <w:sz w:val="18"/>
                <w:szCs w:val="18"/>
              </w:rPr>
            </w:pPr>
            <w:r w:rsidRPr="00A813CF">
              <w:rPr>
                <w:rFonts w:ascii="Arial" w:eastAsia="Times New Roman" w:hAnsi="Arial" w:cs="Arial"/>
                <w:color w:val="000000"/>
                <w:sz w:val="18"/>
                <w:szCs w:val="18"/>
              </w:rPr>
              <w:t>other outbreaks</w:t>
            </w:r>
          </w:p>
        </w:tc>
        <w:tc>
          <w:tcPr>
            <w:tcW w:w="260" w:type="pct"/>
            <w:tcBorders>
              <w:top w:val="nil"/>
              <w:left w:val="nil"/>
              <w:bottom w:val="single" w:sz="4" w:space="0" w:color="auto"/>
              <w:right w:val="nil"/>
            </w:tcBorders>
            <w:shd w:val="clear" w:color="auto" w:fill="auto"/>
            <w:noWrap/>
            <w:vAlign w:val="bottom"/>
          </w:tcPr>
          <w:p w14:paraId="480D5A18" w14:textId="77777777" w:rsidR="007B2E6C" w:rsidRPr="00A813CF" w:rsidRDefault="007B2E6C" w:rsidP="000822D8">
            <w:pPr>
              <w:jc w:val="right"/>
              <w:rPr>
                <w:rFonts w:ascii="Arial" w:eastAsia="Times New Roman" w:hAnsi="Arial" w:cs="Arial"/>
                <w:color w:val="000000"/>
                <w:sz w:val="18"/>
                <w:szCs w:val="18"/>
              </w:rPr>
            </w:pPr>
            <w:r w:rsidRPr="00A813CF">
              <w:rPr>
                <w:rFonts w:ascii="Arial" w:eastAsia="Times New Roman" w:hAnsi="Arial" w:cs="Arial"/>
                <w:color w:val="000000"/>
                <w:sz w:val="18"/>
                <w:szCs w:val="18"/>
              </w:rPr>
              <w:t>1</w:t>
            </w:r>
          </w:p>
        </w:tc>
        <w:tc>
          <w:tcPr>
            <w:tcW w:w="441" w:type="pct"/>
            <w:tcBorders>
              <w:top w:val="single" w:sz="4" w:space="0" w:color="auto"/>
              <w:left w:val="single" w:sz="8" w:space="0" w:color="auto"/>
              <w:bottom w:val="single" w:sz="4" w:space="0" w:color="auto"/>
              <w:right w:val="single" w:sz="4" w:space="0" w:color="auto"/>
            </w:tcBorders>
            <w:shd w:val="clear" w:color="auto" w:fill="F79646" w:themeFill="accent6"/>
            <w:noWrap/>
            <w:vAlign w:val="bottom"/>
          </w:tcPr>
          <w:p w14:paraId="43462DC6"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Poor (1)</w:t>
            </w:r>
          </w:p>
        </w:tc>
        <w:tc>
          <w:tcPr>
            <w:tcW w:w="468" w:type="pct"/>
            <w:tcBorders>
              <w:top w:val="single" w:sz="4" w:space="0" w:color="auto"/>
              <w:left w:val="single" w:sz="4" w:space="0" w:color="auto"/>
              <w:bottom w:val="single" w:sz="4" w:space="0" w:color="auto"/>
              <w:right w:val="single" w:sz="4" w:space="0" w:color="auto"/>
            </w:tcBorders>
            <w:shd w:val="clear" w:color="000000" w:fill="00FF00"/>
            <w:noWrap/>
            <w:vAlign w:val="bottom"/>
          </w:tcPr>
          <w:p w14:paraId="7656E3B6"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Very Good (1)</w:t>
            </w:r>
          </w:p>
        </w:tc>
        <w:tc>
          <w:tcPr>
            <w:tcW w:w="420" w:type="pct"/>
            <w:tcBorders>
              <w:top w:val="single" w:sz="4" w:space="0" w:color="auto"/>
              <w:left w:val="single" w:sz="4" w:space="0" w:color="auto"/>
              <w:bottom w:val="single" w:sz="4" w:space="0" w:color="auto"/>
              <w:right w:val="single" w:sz="4" w:space="0" w:color="auto"/>
            </w:tcBorders>
            <w:shd w:val="clear" w:color="000000" w:fill="FFFF00"/>
            <w:vAlign w:val="bottom"/>
          </w:tcPr>
          <w:p w14:paraId="7E6AB4B3"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Good (1)</w:t>
            </w:r>
          </w:p>
        </w:tc>
        <w:tc>
          <w:tcPr>
            <w:tcW w:w="424" w:type="pct"/>
            <w:tcBorders>
              <w:top w:val="nil"/>
              <w:left w:val="nil"/>
              <w:bottom w:val="single" w:sz="4" w:space="0" w:color="auto"/>
              <w:right w:val="single" w:sz="8" w:space="0" w:color="auto"/>
            </w:tcBorders>
            <w:shd w:val="clear" w:color="auto" w:fill="auto"/>
            <w:noWrap/>
            <w:vAlign w:val="bottom"/>
          </w:tcPr>
          <w:p w14:paraId="5EA33355" w14:textId="77777777" w:rsidR="007B2E6C" w:rsidRPr="00A813CF" w:rsidRDefault="007B2E6C" w:rsidP="000822D8">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low (1)</w:t>
            </w:r>
          </w:p>
        </w:tc>
        <w:tc>
          <w:tcPr>
            <w:tcW w:w="524" w:type="pct"/>
            <w:tcBorders>
              <w:top w:val="single" w:sz="4" w:space="0" w:color="auto"/>
              <w:left w:val="single" w:sz="8" w:space="0" w:color="auto"/>
              <w:bottom w:val="single" w:sz="4" w:space="0" w:color="auto"/>
              <w:right w:val="single" w:sz="4" w:space="0" w:color="auto"/>
            </w:tcBorders>
            <w:shd w:val="clear" w:color="auto" w:fill="auto"/>
            <w:noWrap/>
            <w:vAlign w:val="bottom"/>
          </w:tcPr>
          <w:p w14:paraId="35F52AE8" w14:textId="77777777" w:rsidR="007B2E6C" w:rsidRPr="00A813CF" w:rsidRDefault="007B2E6C" w:rsidP="000822D8">
            <w:pPr>
              <w:jc w:val="center"/>
              <w:rPr>
                <w:rFonts w:ascii="Arial" w:eastAsia="Times New Roman" w:hAnsi="Arial" w:cs="Arial"/>
                <w:color w:val="FF0000"/>
                <w:sz w:val="18"/>
                <w:szCs w:val="18"/>
              </w:rPr>
            </w:pPr>
            <w:r w:rsidRPr="00A813CF">
              <w:rPr>
                <w:rFonts w:ascii="Arial" w:eastAsia="Times New Roman" w:hAnsi="Arial" w:cs="Arial"/>
                <w:color w:val="31869B"/>
                <w:sz w:val="18"/>
                <w:szCs w:val="18"/>
              </w:rPr>
              <w:t>no clear trend (1)</w:t>
            </w:r>
          </w:p>
        </w:tc>
        <w:tc>
          <w:tcPr>
            <w:tcW w:w="537" w:type="pct"/>
            <w:tcBorders>
              <w:top w:val="single" w:sz="4" w:space="0" w:color="auto"/>
              <w:left w:val="single" w:sz="4" w:space="0" w:color="auto"/>
              <w:bottom w:val="single" w:sz="4" w:space="0" w:color="auto"/>
              <w:right w:val="single" w:sz="4" w:space="0" w:color="auto"/>
            </w:tcBorders>
            <w:shd w:val="clear" w:color="auto" w:fill="auto"/>
            <w:noWrap/>
            <w:vAlign w:val="bottom"/>
          </w:tcPr>
          <w:p w14:paraId="197BD6C2" w14:textId="77777777" w:rsidR="007B2E6C" w:rsidRPr="00A813CF" w:rsidRDefault="007B2E6C" w:rsidP="000822D8">
            <w:pPr>
              <w:jc w:val="center"/>
              <w:rPr>
                <w:rFonts w:ascii="Arial" w:eastAsia="Times New Roman" w:hAnsi="Arial" w:cs="Arial"/>
                <w:color w:val="E26B0A"/>
                <w:sz w:val="18"/>
                <w:szCs w:val="18"/>
              </w:rPr>
            </w:pPr>
            <w:r w:rsidRPr="00A813CF">
              <w:rPr>
                <w:rFonts w:ascii="Arial" w:eastAsia="Times New Roman" w:hAnsi="Arial" w:cs="Arial"/>
                <w:color w:val="E26B0A"/>
                <w:sz w:val="18"/>
                <w:szCs w:val="18"/>
              </w:rPr>
              <w:t>stable (1)</w:t>
            </w:r>
          </w:p>
        </w:tc>
        <w:tc>
          <w:tcPr>
            <w:tcW w:w="506" w:type="pct"/>
            <w:tcBorders>
              <w:top w:val="single" w:sz="4" w:space="0" w:color="auto"/>
              <w:left w:val="single" w:sz="4" w:space="0" w:color="auto"/>
              <w:bottom w:val="single" w:sz="4" w:space="0" w:color="auto"/>
              <w:right w:val="single" w:sz="4" w:space="0" w:color="auto"/>
            </w:tcBorders>
            <w:shd w:val="clear" w:color="auto" w:fill="auto"/>
            <w:vAlign w:val="bottom"/>
          </w:tcPr>
          <w:p w14:paraId="3EEA871A" w14:textId="77777777" w:rsidR="007B2E6C" w:rsidRPr="00A813CF" w:rsidRDefault="007B2E6C" w:rsidP="000822D8">
            <w:pPr>
              <w:jc w:val="center"/>
              <w:rPr>
                <w:rFonts w:ascii="Arial" w:eastAsia="Times New Roman" w:hAnsi="Arial" w:cs="Arial"/>
                <w:color w:val="FF0000"/>
                <w:sz w:val="18"/>
                <w:szCs w:val="18"/>
              </w:rPr>
            </w:pPr>
            <w:r w:rsidRPr="00A813CF">
              <w:rPr>
                <w:rFonts w:ascii="Arial" w:eastAsia="Times New Roman" w:hAnsi="Arial" w:cs="Arial"/>
                <w:color w:val="31869B"/>
                <w:sz w:val="18"/>
                <w:szCs w:val="18"/>
              </w:rPr>
              <w:t>no clear trend (1)</w:t>
            </w:r>
          </w:p>
        </w:tc>
        <w:tc>
          <w:tcPr>
            <w:tcW w:w="393" w:type="pct"/>
            <w:tcBorders>
              <w:top w:val="nil"/>
              <w:left w:val="nil"/>
              <w:bottom w:val="single" w:sz="4" w:space="0" w:color="auto"/>
              <w:right w:val="single" w:sz="8" w:space="0" w:color="auto"/>
            </w:tcBorders>
            <w:shd w:val="clear" w:color="auto" w:fill="auto"/>
            <w:noWrap/>
            <w:vAlign w:val="bottom"/>
          </w:tcPr>
          <w:p w14:paraId="464DB3E1" w14:textId="77777777" w:rsidR="007B2E6C" w:rsidRPr="00A813CF" w:rsidRDefault="007B2E6C" w:rsidP="000822D8">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low (1)</w:t>
            </w:r>
          </w:p>
        </w:tc>
      </w:tr>
      <w:tr w:rsidR="00103AE1" w:rsidRPr="00A813CF" w14:paraId="668B6A13" w14:textId="77777777" w:rsidTr="000822D8">
        <w:trPr>
          <w:trHeight w:val="365"/>
        </w:trPr>
        <w:tc>
          <w:tcPr>
            <w:tcW w:w="372" w:type="pct"/>
            <w:vMerge w:val="restart"/>
            <w:tcBorders>
              <w:top w:val="nil"/>
              <w:left w:val="single" w:sz="4" w:space="0" w:color="auto"/>
              <w:right w:val="single" w:sz="4" w:space="0" w:color="auto"/>
            </w:tcBorders>
            <w:vAlign w:val="center"/>
          </w:tcPr>
          <w:p w14:paraId="047997E3" w14:textId="77777777" w:rsidR="007B2E6C" w:rsidRPr="00A813CF" w:rsidRDefault="007B2E6C" w:rsidP="000822D8">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Indigenous heritage</w:t>
            </w:r>
          </w:p>
        </w:tc>
        <w:tc>
          <w:tcPr>
            <w:tcW w:w="655" w:type="pct"/>
            <w:tcBorders>
              <w:top w:val="nil"/>
              <w:left w:val="nil"/>
              <w:bottom w:val="single" w:sz="4" w:space="0" w:color="auto"/>
              <w:right w:val="single" w:sz="4" w:space="0" w:color="auto"/>
            </w:tcBorders>
            <w:shd w:val="clear" w:color="auto" w:fill="auto"/>
            <w:noWrap/>
            <w:vAlign w:val="bottom"/>
          </w:tcPr>
          <w:p w14:paraId="47C48A66" w14:textId="77777777" w:rsidR="007B2E6C" w:rsidRPr="00A813CF" w:rsidRDefault="007B2E6C" w:rsidP="000822D8">
            <w:pPr>
              <w:rPr>
                <w:rFonts w:ascii="Arial" w:eastAsia="Times New Roman" w:hAnsi="Arial" w:cs="Arial"/>
                <w:color w:val="000000"/>
                <w:sz w:val="18"/>
                <w:szCs w:val="18"/>
              </w:rPr>
            </w:pPr>
            <w:r w:rsidRPr="00A813CF">
              <w:rPr>
                <w:rFonts w:ascii="Arial" w:eastAsia="Times New Roman" w:hAnsi="Arial" w:cs="Arial"/>
                <w:color w:val="000000"/>
                <w:sz w:val="18"/>
                <w:szCs w:val="18"/>
              </w:rPr>
              <w:t>cultural practices, observances, customs and lore</w:t>
            </w:r>
          </w:p>
        </w:tc>
        <w:tc>
          <w:tcPr>
            <w:tcW w:w="260" w:type="pct"/>
            <w:tcBorders>
              <w:top w:val="nil"/>
              <w:left w:val="nil"/>
              <w:bottom w:val="single" w:sz="4" w:space="0" w:color="auto"/>
              <w:right w:val="nil"/>
            </w:tcBorders>
            <w:shd w:val="clear" w:color="auto" w:fill="auto"/>
            <w:noWrap/>
            <w:vAlign w:val="bottom"/>
          </w:tcPr>
          <w:p w14:paraId="59FE47F7" w14:textId="77777777" w:rsidR="007B2E6C" w:rsidRPr="00A813CF" w:rsidRDefault="007B2E6C" w:rsidP="000822D8">
            <w:pPr>
              <w:jc w:val="right"/>
              <w:rPr>
                <w:rFonts w:ascii="Arial" w:eastAsia="Times New Roman" w:hAnsi="Arial" w:cs="Arial"/>
                <w:color w:val="000000"/>
                <w:sz w:val="18"/>
                <w:szCs w:val="18"/>
              </w:rPr>
            </w:pPr>
            <w:r w:rsidRPr="00A813CF">
              <w:rPr>
                <w:rFonts w:ascii="Arial" w:eastAsia="Times New Roman" w:hAnsi="Arial" w:cs="Arial"/>
                <w:color w:val="000000"/>
                <w:sz w:val="18"/>
                <w:szCs w:val="18"/>
              </w:rPr>
              <w:t>2</w:t>
            </w:r>
          </w:p>
        </w:tc>
        <w:tc>
          <w:tcPr>
            <w:tcW w:w="441" w:type="pct"/>
            <w:tcBorders>
              <w:top w:val="single" w:sz="4" w:space="0" w:color="auto"/>
              <w:left w:val="single" w:sz="8" w:space="0" w:color="auto"/>
              <w:bottom w:val="single" w:sz="4" w:space="0" w:color="auto"/>
              <w:right w:val="single" w:sz="4" w:space="0" w:color="auto"/>
            </w:tcBorders>
            <w:shd w:val="clear" w:color="000000" w:fill="FF0000"/>
            <w:noWrap/>
            <w:vAlign w:val="bottom"/>
          </w:tcPr>
          <w:p w14:paraId="0B1BB190"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Very Poor Poor</w:t>
            </w:r>
          </w:p>
        </w:tc>
        <w:tc>
          <w:tcPr>
            <w:tcW w:w="468" w:type="pct"/>
            <w:tcBorders>
              <w:top w:val="single" w:sz="4" w:space="0" w:color="auto"/>
              <w:left w:val="single" w:sz="4" w:space="0" w:color="auto"/>
              <w:bottom w:val="single" w:sz="4" w:space="0" w:color="auto"/>
              <w:right w:val="single" w:sz="4" w:space="0" w:color="auto"/>
            </w:tcBorders>
            <w:shd w:val="clear" w:color="000000" w:fill="00FF00"/>
            <w:noWrap/>
            <w:vAlign w:val="bottom"/>
          </w:tcPr>
          <w:p w14:paraId="4077AB31"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Very Good</w:t>
            </w:r>
          </w:p>
        </w:tc>
        <w:tc>
          <w:tcPr>
            <w:tcW w:w="420" w:type="pct"/>
            <w:tcBorders>
              <w:top w:val="single" w:sz="4" w:space="0" w:color="auto"/>
              <w:left w:val="single" w:sz="4" w:space="0" w:color="auto"/>
              <w:bottom w:val="single" w:sz="4" w:space="0" w:color="auto"/>
              <w:right w:val="single" w:sz="4" w:space="0" w:color="auto"/>
            </w:tcBorders>
            <w:shd w:val="clear" w:color="000000" w:fill="FFFF00"/>
            <w:noWrap/>
            <w:vAlign w:val="bottom"/>
          </w:tcPr>
          <w:p w14:paraId="49EF5463"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Good</w:t>
            </w:r>
          </w:p>
        </w:tc>
        <w:tc>
          <w:tcPr>
            <w:tcW w:w="424" w:type="pct"/>
            <w:tcBorders>
              <w:top w:val="nil"/>
              <w:left w:val="nil"/>
              <w:bottom w:val="single" w:sz="4" w:space="0" w:color="auto"/>
              <w:right w:val="single" w:sz="8" w:space="0" w:color="auto"/>
            </w:tcBorders>
            <w:shd w:val="clear" w:color="auto" w:fill="auto"/>
            <w:noWrap/>
            <w:vAlign w:val="bottom"/>
          </w:tcPr>
          <w:p w14:paraId="7D852EC8" w14:textId="77777777" w:rsidR="007B2E6C" w:rsidRPr="00A813CF" w:rsidRDefault="007B2E6C" w:rsidP="000822D8">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Medium</w:t>
            </w:r>
          </w:p>
        </w:tc>
        <w:tc>
          <w:tcPr>
            <w:tcW w:w="524" w:type="pct"/>
            <w:tcBorders>
              <w:top w:val="single" w:sz="4" w:space="0" w:color="auto"/>
              <w:left w:val="single" w:sz="8" w:space="0" w:color="auto"/>
              <w:bottom w:val="single" w:sz="4" w:space="0" w:color="auto"/>
              <w:right w:val="single" w:sz="4" w:space="0" w:color="auto"/>
            </w:tcBorders>
            <w:shd w:val="clear" w:color="auto" w:fill="auto"/>
            <w:noWrap/>
            <w:vAlign w:val="bottom"/>
          </w:tcPr>
          <w:p w14:paraId="7960A02B" w14:textId="77777777" w:rsidR="007B2E6C" w:rsidRPr="00A813CF" w:rsidRDefault="007B2E6C" w:rsidP="000822D8">
            <w:pPr>
              <w:jc w:val="center"/>
              <w:rPr>
                <w:rFonts w:ascii="Arial" w:eastAsia="Times New Roman" w:hAnsi="Arial" w:cs="Arial"/>
                <w:color w:val="FF0000"/>
                <w:sz w:val="18"/>
                <w:szCs w:val="18"/>
              </w:rPr>
            </w:pPr>
            <w:r w:rsidRPr="00A813CF">
              <w:rPr>
                <w:rFonts w:ascii="Arial" w:eastAsia="Times New Roman" w:hAnsi="Arial" w:cs="Arial"/>
                <w:color w:val="E26B0A"/>
                <w:sz w:val="18"/>
                <w:szCs w:val="18"/>
              </w:rPr>
              <w:t>Stable</w:t>
            </w:r>
          </w:p>
        </w:tc>
        <w:tc>
          <w:tcPr>
            <w:tcW w:w="537" w:type="pct"/>
            <w:tcBorders>
              <w:top w:val="single" w:sz="4" w:space="0" w:color="auto"/>
              <w:left w:val="single" w:sz="4" w:space="0" w:color="auto"/>
              <w:bottom w:val="single" w:sz="4" w:space="0" w:color="auto"/>
              <w:right w:val="single" w:sz="4" w:space="0" w:color="auto"/>
            </w:tcBorders>
            <w:shd w:val="clear" w:color="auto" w:fill="auto"/>
            <w:noWrap/>
            <w:vAlign w:val="bottom"/>
          </w:tcPr>
          <w:p w14:paraId="0AED9905" w14:textId="396EDE04" w:rsidR="007B2E6C" w:rsidRPr="00A813CF" w:rsidRDefault="00416F34" w:rsidP="000822D8">
            <w:pPr>
              <w:jc w:val="center"/>
              <w:rPr>
                <w:rFonts w:ascii="Arial" w:eastAsia="Times New Roman" w:hAnsi="Arial" w:cs="Arial"/>
                <w:color w:val="E26B0A"/>
                <w:sz w:val="18"/>
                <w:szCs w:val="18"/>
              </w:rPr>
            </w:pPr>
            <w:r w:rsidRPr="00A813CF">
              <w:rPr>
                <w:rFonts w:ascii="Arial" w:eastAsia="Times New Roman" w:hAnsi="Arial" w:cs="Arial"/>
                <w:color w:val="00B050"/>
                <w:sz w:val="18"/>
                <w:szCs w:val="18"/>
              </w:rPr>
              <w:t>Improved</w:t>
            </w:r>
          </w:p>
        </w:tc>
        <w:tc>
          <w:tcPr>
            <w:tcW w:w="506" w:type="pct"/>
            <w:tcBorders>
              <w:top w:val="single" w:sz="4" w:space="0" w:color="auto"/>
              <w:left w:val="single" w:sz="8" w:space="0" w:color="auto"/>
              <w:bottom w:val="single" w:sz="4" w:space="0" w:color="auto"/>
              <w:right w:val="single" w:sz="4" w:space="0" w:color="auto"/>
            </w:tcBorders>
            <w:shd w:val="clear" w:color="auto" w:fill="auto"/>
            <w:noWrap/>
            <w:vAlign w:val="bottom"/>
          </w:tcPr>
          <w:p w14:paraId="581410FC" w14:textId="6D4814CB" w:rsidR="007B2E6C" w:rsidRPr="00A813CF" w:rsidRDefault="00416F34" w:rsidP="000822D8">
            <w:pPr>
              <w:jc w:val="center"/>
              <w:rPr>
                <w:rFonts w:ascii="Arial" w:eastAsia="Times New Roman" w:hAnsi="Arial" w:cs="Arial"/>
                <w:color w:val="FF0000"/>
                <w:sz w:val="18"/>
                <w:szCs w:val="18"/>
              </w:rPr>
            </w:pPr>
            <w:r w:rsidRPr="00A813CF">
              <w:rPr>
                <w:rFonts w:ascii="Arial" w:eastAsia="Times New Roman" w:hAnsi="Arial" w:cs="Arial"/>
                <w:color w:val="E26B0A"/>
                <w:sz w:val="18"/>
                <w:szCs w:val="18"/>
              </w:rPr>
              <w:t>Deteriorated</w:t>
            </w:r>
            <w:r w:rsidR="007B2E6C" w:rsidRPr="00A813CF">
              <w:rPr>
                <w:rFonts w:ascii="Arial" w:eastAsia="Times New Roman" w:hAnsi="Arial" w:cs="Arial"/>
                <w:color w:val="E26B0A"/>
                <w:sz w:val="18"/>
                <w:szCs w:val="18"/>
              </w:rPr>
              <w:t xml:space="preserve"> </w:t>
            </w:r>
            <w:r w:rsidR="007B2E6C" w:rsidRPr="00A813CF">
              <w:rPr>
                <w:rFonts w:ascii="Arial" w:eastAsia="Times New Roman" w:hAnsi="Arial" w:cs="Arial"/>
                <w:color w:val="E26B0A"/>
                <w:sz w:val="18"/>
                <w:szCs w:val="18"/>
              </w:rPr>
              <w:br/>
              <w:t>Stable</w:t>
            </w:r>
          </w:p>
        </w:tc>
        <w:tc>
          <w:tcPr>
            <w:tcW w:w="393" w:type="pct"/>
            <w:tcBorders>
              <w:top w:val="nil"/>
              <w:left w:val="nil"/>
              <w:bottom w:val="single" w:sz="4" w:space="0" w:color="auto"/>
              <w:right w:val="single" w:sz="8" w:space="0" w:color="auto"/>
            </w:tcBorders>
            <w:shd w:val="clear" w:color="auto" w:fill="auto"/>
            <w:vAlign w:val="bottom"/>
          </w:tcPr>
          <w:p w14:paraId="14DC67EB" w14:textId="77777777" w:rsidR="007B2E6C" w:rsidRPr="00A813CF" w:rsidRDefault="007B2E6C" w:rsidP="000822D8">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Medium</w:t>
            </w:r>
          </w:p>
        </w:tc>
      </w:tr>
      <w:tr w:rsidR="00103AE1" w:rsidRPr="00A813CF" w14:paraId="39034C41" w14:textId="77777777" w:rsidTr="000822D8">
        <w:trPr>
          <w:trHeight w:val="365"/>
        </w:trPr>
        <w:tc>
          <w:tcPr>
            <w:tcW w:w="372" w:type="pct"/>
            <w:vMerge/>
            <w:tcBorders>
              <w:left w:val="single" w:sz="4" w:space="0" w:color="auto"/>
              <w:right w:val="single" w:sz="4" w:space="0" w:color="auto"/>
            </w:tcBorders>
            <w:vAlign w:val="center"/>
          </w:tcPr>
          <w:p w14:paraId="0D715497" w14:textId="77777777" w:rsidR="007B2E6C" w:rsidRPr="00A813CF" w:rsidRDefault="007B2E6C" w:rsidP="000822D8">
            <w:pPr>
              <w:jc w:val="center"/>
              <w:rPr>
                <w:rFonts w:ascii="Arial" w:eastAsia="Times New Roman" w:hAnsi="Arial" w:cs="Arial"/>
                <w:color w:val="000000"/>
                <w:sz w:val="18"/>
                <w:szCs w:val="18"/>
              </w:rPr>
            </w:pPr>
          </w:p>
        </w:tc>
        <w:tc>
          <w:tcPr>
            <w:tcW w:w="655" w:type="pct"/>
            <w:tcBorders>
              <w:top w:val="nil"/>
              <w:left w:val="nil"/>
              <w:bottom w:val="single" w:sz="4" w:space="0" w:color="auto"/>
              <w:right w:val="single" w:sz="4" w:space="0" w:color="auto"/>
            </w:tcBorders>
            <w:shd w:val="clear" w:color="auto" w:fill="auto"/>
            <w:noWrap/>
            <w:vAlign w:val="bottom"/>
          </w:tcPr>
          <w:p w14:paraId="4FC6D7BB" w14:textId="77777777" w:rsidR="007B2E6C" w:rsidRPr="00A813CF" w:rsidRDefault="007B2E6C" w:rsidP="000822D8">
            <w:pPr>
              <w:rPr>
                <w:rFonts w:ascii="Arial" w:eastAsia="Times New Roman" w:hAnsi="Arial" w:cs="Arial"/>
                <w:color w:val="000000"/>
                <w:sz w:val="18"/>
                <w:szCs w:val="18"/>
              </w:rPr>
            </w:pPr>
            <w:r w:rsidRPr="00A813CF">
              <w:rPr>
                <w:rFonts w:ascii="Arial" w:eastAsia="Times New Roman" w:hAnsi="Arial" w:cs="Arial"/>
                <w:color w:val="000000"/>
                <w:sz w:val="18"/>
                <w:szCs w:val="18"/>
              </w:rPr>
              <w:t>sacred sites, sites of particular significance, places important for cultural tradition</w:t>
            </w:r>
          </w:p>
        </w:tc>
        <w:tc>
          <w:tcPr>
            <w:tcW w:w="260" w:type="pct"/>
            <w:tcBorders>
              <w:top w:val="nil"/>
              <w:left w:val="nil"/>
              <w:bottom w:val="single" w:sz="4" w:space="0" w:color="auto"/>
              <w:right w:val="nil"/>
            </w:tcBorders>
            <w:shd w:val="clear" w:color="auto" w:fill="auto"/>
            <w:noWrap/>
            <w:vAlign w:val="bottom"/>
          </w:tcPr>
          <w:p w14:paraId="1A4F0797" w14:textId="77777777" w:rsidR="007B2E6C" w:rsidRPr="00A813CF" w:rsidRDefault="007B2E6C" w:rsidP="000822D8">
            <w:pPr>
              <w:jc w:val="right"/>
              <w:rPr>
                <w:rFonts w:ascii="Arial" w:eastAsia="Times New Roman" w:hAnsi="Arial" w:cs="Arial"/>
                <w:color w:val="000000"/>
                <w:sz w:val="18"/>
                <w:szCs w:val="18"/>
              </w:rPr>
            </w:pPr>
            <w:r w:rsidRPr="00A813CF">
              <w:rPr>
                <w:rFonts w:ascii="Arial" w:eastAsia="Times New Roman" w:hAnsi="Arial" w:cs="Arial"/>
                <w:color w:val="000000"/>
                <w:sz w:val="18"/>
                <w:szCs w:val="18"/>
              </w:rPr>
              <w:t>2</w:t>
            </w:r>
          </w:p>
        </w:tc>
        <w:tc>
          <w:tcPr>
            <w:tcW w:w="441" w:type="pct"/>
            <w:tcBorders>
              <w:top w:val="single" w:sz="4" w:space="0" w:color="auto"/>
              <w:left w:val="single" w:sz="8" w:space="0" w:color="auto"/>
              <w:bottom w:val="single" w:sz="4" w:space="0" w:color="auto"/>
              <w:right w:val="single" w:sz="4" w:space="0" w:color="auto"/>
            </w:tcBorders>
            <w:shd w:val="clear" w:color="auto" w:fill="F79646" w:themeFill="accent6"/>
            <w:noWrap/>
            <w:vAlign w:val="bottom"/>
          </w:tcPr>
          <w:p w14:paraId="64E2D97C"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Very Poor Poor</w:t>
            </w:r>
          </w:p>
        </w:tc>
        <w:tc>
          <w:tcPr>
            <w:tcW w:w="468" w:type="pct"/>
            <w:tcBorders>
              <w:top w:val="single" w:sz="4" w:space="0" w:color="auto"/>
              <w:left w:val="single" w:sz="4" w:space="0" w:color="auto"/>
              <w:bottom w:val="single" w:sz="4" w:space="0" w:color="auto"/>
              <w:right w:val="single" w:sz="4" w:space="0" w:color="auto"/>
            </w:tcBorders>
            <w:shd w:val="clear" w:color="000000" w:fill="00FF00"/>
            <w:noWrap/>
            <w:vAlign w:val="bottom"/>
          </w:tcPr>
          <w:p w14:paraId="6DBE5BA3"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Very Good</w:t>
            </w:r>
          </w:p>
        </w:tc>
        <w:tc>
          <w:tcPr>
            <w:tcW w:w="420" w:type="pct"/>
            <w:tcBorders>
              <w:top w:val="single" w:sz="4" w:space="0" w:color="auto"/>
              <w:left w:val="single" w:sz="4" w:space="0" w:color="auto"/>
              <w:bottom w:val="single" w:sz="4" w:space="0" w:color="auto"/>
              <w:right w:val="single" w:sz="4" w:space="0" w:color="auto"/>
            </w:tcBorders>
            <w:shd w:val="clear" w:color="000000" w:fill="FFFF00"/>
            <w:noWrap/>
            <w:vAlign w:val="bottom"/>
          </w:tcPr>
          <w:p w14:paraId="3ACE6424"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Poor</w:t>
            </w:r>
          </w:p>
          <w:p w14:paraId="1AE49086"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Good</w:t>
            </w:r>
          </w:p>
        </w:tc>
        <w:tc>
          <w:tcPr>
            <w:tcW w:w="424" w:type="pct"/>
            <w:tcBorders>
              <w:top w:val="nil"/>
              <w:left w:val="nil"/>
              <w:bottom w:val="single" w:sz="4" w:space="0" w:color="auto"/>
              <w:right w:val="single" w:sz="8" w:space="0" w:color="auto"/>
            </w:tcBorders>
            <w:shd w:val="clear" w:color="auto" w:fill="auto"/>
            <w:noWrap/>
            <w:vAlign w:val="bottom"/>
          </w:tcPr>
          <w:p w14:paraId="4D89172E" w14:textId="77777777" w:rsidR="007B2E6C" w:rsidRPr="00A813CF" w:rsidRDefault="007B2E6C" w:rsidP="000822D8">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Medium</w:t>
            </w:r>
          </w:p>
        </w:tc>
        <w:tc>
          <w:tcPr>
            <w:tcW w:w="524" w:type="pct"/>
            <w:tcBorders>
              <w:top w:val="single" w:sz="4" w:space="0" w:color="auto"/>
              <w:left w:val="single" w:sz="8" w:space="0" w:color="auto"/>
              <w:bottom w:val="single" w:sz="4" w:space="0" w:color="auto"/>
              <w:right w:val="single" w:sz="4" w:space="0" w:color="auto"/>
            </w:tcBorders>
            <w:shd w:val="clear" w:color="auto" w:fill="auto"/>
            <w:noWrap/>
            <w:vAlign w:val="bottom"/>
          </w:tcPr>
          <w:p w14:paraId="1F4B29E3" w14:textId="0152ABAF" w:rsidR="007B2E6C" w:rsidRPr="00A813CF" w:rsidRDefault="00416F34" w:rsidP="000822D8">
            <w:pPr>
              <w:jc w:val="center"/>
              <w:rPr>
                <w:rFonts w:ascii="Arial" w:eastAsia="Times New Roman" w:hAnsi="Arial" w:cs="Arial"/>
                <w:color w:val="FF0000"/>
                <w:sz w:val="18"/>
                <w:szCs w:val="18"/>
              </w:rPr>
            </w:pPr>
            <w:r w:rsidRPr="00A813CF">
              <w:rPr>
                <w:rFonts w:ascii="Arial" w:eastAsia="Times New Roman" w:hAnsi="Arial" w:cs="Arial"/>
                <w:color w:val="FF0000"/>
                <w:sz w:val="18"/>
                <w:szCs w:val="18"/>
              </w:rPr>
              <w:t>Deteriorated</w:t>
            </w:r>
          </w:p>
        </w:tc>
        <w:tc>
          <w:tcPr>
            <w:tcW w:w="537" w:type="pct"/>
            <w:tcBorders>
              <w:top w:val="single" w:sz="4" w:space="0" w:color="auto"/>
              <w:left w:val="single" w:sz="4" w:space="0" w:color="auto"/>
              <w:bottom w:val="single" w:sz="4" w:space="0" w:color="auto"/>
              <w:right w:val="single" w:sz="4" w:space="0" w:color="auto"/>
            </w:tcBorders>
            <w:shd w:val="clear" w:color="auto" w:fill="auto"/>
            <w:noWrap/>
            <w:vAlign w:val="bottom"/>
          </w:tcPr>
          <w:p w14:paraId="2192ABB4" w14:textId="5B90F678" w:rsidR="007B2E6C" w:rsidRPr="00A813CF" w:rsidRDefault="00416F34" w:rsidP="000822D8">
            <w:pPr>
              <w:jc w:val="center"/>
              <w:rPr>
                <w:rFonts w:ascii="Arial" w:eastAsia="Times New Roman" w:hAnsi="Arial" w:cs="Arial"/>
                <w:color w:val="E26B0A"/>
                <w:sz w:val="18"/>
                <w:szCs w:val="18"/>
              </w:rPr>
            </w:pPr>
            <w:r w:rsidRPr="00A813CF">
              <w:rPr>
                <w:rFonts w:ascii="Arial" w:eastAsia="Times New Roman" w:hAnsi="Arial" w:cs="Arial"/>
                <w:color w:val="E26B0A"/>
                <w:sz w:val="18"/>
                <w:szCs w:val="18"/>
              </w:rPr>
              <w:t>Deteriorated</w:t>
            </w:r>
            <w:r w:rsidR="007B2E6C" w:rsidRPr="00A813CF">
              <w:rPr>
                <w:rFonts w:ascii="Arial" w:eastAsia="Times New Roman" w:hAnsi="Arial" w:cs="Arial"/>
                <w:color w:val="E26B0A"/>
                <w:sz w:val="18"/>
                <w:szCs w:val="18"/>
              </w:rPr>
              <w:t xml:space="preserve"> </w:t>
            </w:r>
            <w:r w:rsidR="007B2E6C" w:rsidRPr="00A813CF">
              <w:rPr>
                <w:rFonts w:ascii="Arial" w:eastAsia="Times New Roman" w:hAnsi="Arial" w:cs="Arial"/>
                <w:color w:val="E26B0A"/>
                <w:sz w:val="18"/>
                <w:szCs w:val="18"/>
              </w:rPr>
              <w:br/>
              <w:t>Stable</w:t>
            </w:r>
          </w:p>
        </w:tc>
        <w:tc>
          <w:tcPr>
            <w:tcW w:w="506" w:type="pct"/>
            <w:tcBorders>
              <w:top w:val="single" w:sz="4" w:space="0" w:color="auto"/>
              <w:left w:val="single" w:sz="8" w:space="0" w:color="auto"/>
              <w:bottom w:val="single" w:sz="4" w:space="0" w:color="auto"/>
              <w:right w:val="single" w:sz="4" w:space="0" w:color="auto"/>
            </w:tcBorders>
            <w:shd w:val="clear" w:color="auto" w:fill="auto"/>
            <w:noWrap/>
            <w:vAlign w:val="bottom"/>
          </w:tcPr>
          <w:p w14:paraId="12D1E1C0" w14:textId="634C45A4" w:rsidR="007B2E6C" w:rsidRPr="00A813CF" w:rsidRDefault="00416F34" w:rsidP="000822D8">
            <w:pPr>
              <w:jc w:val="center"/>
              <w:rPr>
                <w:rFonts w:ascii="Arial" w:eastAsia="Times New Roman" w:hAnsi="Arial" w:cs="Arial"/>
                <w:color w:val="FF0000"/>
                <w:sz w:val="18"/>
                <w:szCs w:val="18"/>
              </w:rPr>
            </w:pPr>
            <w:r w:rsidRPr="00A813CF">
              <w:rPr>
                <w:rFonts w:ascii="Arial" w:eastAsia="Times New Roman" w:hAnsi="Arial" w:cs="Arial"/>
                <w:color w:val="FF0000"/>
                <w:sz w:val="18"/>
                <w:szCs w:val="18"/>
              </w:rPr>
              <w:t>Deteriorated</w:t>
            </w:r>
          </w:p>
        </w:tc>
        <w:tc>
          <w:tcPr>
            <w:tcW w:w="393" w:type="pct"/>
            <w:tcBorders>
              <w:top w:val="nil"/>
              <w:left w:val="nil"/>
              <w:bottom w:val="single" w:sz="4" w:space="0" w:color="auto"/>
              <w:right w:val="single" w:sz="8" w:space="0" w:color="auto"/>
            </w:tcBorders>
            <w:shd w:val="clear" w:color="auto" w:fill="auto"/>
            <w:vAlign w:val="bottom"/>
          </w:tcPr>
          <w:p w14:paraId="18CE2F8F" w14:textId="77777777" w:rsidR="007B2E6C" w:rsidRPr="00A813CF" w:rsidRDefault="007B2E6C" w:rsidP="000822D8">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Medium</w:t>
            </w:r>
          </w:p>
        </w:tc>
      </w:tr>
      <w:tr w:rsidR="00103AE1" w:rsidRPr="00A813CF" w14:paraId="4417CF08" w14:textId="77777777" w:rsidTr="0043764D">
        <w:trPr>
          <w:trHeight w:val="438"/>
        </w:trPr>
        <w:tc>
          <w:tcPr>
            <w:tcW w:w="372" w:type="pct"/>
            <w:vMerge/>
            <w:tcBorders>
              <w:left w:val="single" w:sz="4" w:space="0" w:color="auto"/>
              <w:right w:val="single" w:sz="4" w:space="0" w:color="auto"/>
            </w:tcBorders>
            <w:shd w:val="clear" w:color="auto" w:fill="auto"/>
            <w:noWrap/>
            <w:vAlign w:val="bottom"/>
            <w:hideMark/>
          </w:tcPr>
          <w:p w14:paraId="4E912225" w14:textId="77777777" w:rsidR="007B2E6C" w:rsidRPr="00A813CF" w:rsidRDefault="007B2E6C" w:rsidP="000822D8">
            <w:pPr>
              <w:jc w:val="center"/>
              <w:rPr>
                <w:rFonts w:ascii="Arial" w:eastAsia="Times New Roman" w:hAnsi="Arial" w:cs="Arial"/>
                <w:color w:val="000000"/>
                <w:sz w:val="18"/>
                <w:szCs w:val="18"/>
              </w:rPr>
            </w:pPr>
          </w:p>
        </w:tc>
        <w:tc>
          <w:tcPr>
            <w:tcW w:w="655" w:type="pct"/>
            <w:tcBorders>
              <w:top w:val="nil"/>
              <w:left w:val="nil"/>
              <w:bottom w:val="single" w:sz="4" w:space="0" w:color="auto"/>
              <w:right w:val="single" w:sz="4" w:space="0" w:color="auto"/>
            </w:tcBorders>
            <w:shd w:val="clear" w:color="auto" w:fill="auto"/>
            <w:vAlign w:val="bottom"/>
            <w:hideMark/>
          </w:tcPr>
          <w:p w14:paraId="30D7B8B0" w14:textId="77777777" w:rsidR="007B2E6C" w:rsidRPr="00A813CF" w:rsidRDefault="007B2E6C" w:rsidP="000822D8">
            <w:pPr>
              <w:rPr>
                <w:rFonts w:ascii="Arial" w:eastAsia="Times New Roman" w:hAnsi="Arial" w:cs="Arial"/>
                <w:color w:val="000000"/>
                <w:sz w:val="18"/>
                <w:szCs w:val="18"/>
              </w:rPr>
            </w:pPr>
            <w:r w:rsidRPr="00A813CF">
              <w:rPr>
                <w:rFonts w:ascii="Arial" w:eastAsia="Times New Roman" w:hAnsi="Arial" w:cs="Arial"/>
                <w:color w:val="000000"/>
                <w:sz w:val="18"/>
                <w:szCs w:val="18"/>
              </w:rPr>
              <w:t>stories, songlines, totems and languages</w:t>
            </w:r>
          </w:p>
        </w:tc>
        <w:tc>
          <w:tcPr>
            <w:tcW w:w="260" w:type="pct"/>
            <w:tcBorders>
              <w:top w:val="nil"/>
              <w:left w:val="nil"/>
              <w:bottom w:val="single" w:sz="4" w:space="0" w:color="auto"/>
              <w:right w:val="nil"/>
            </w:tcBorders>
            <w:shd w:val="clear" w:color="auto" w:fill="auto"/>
            <w:vAlign w:val="bottom"/>
            <w:hideMark/>
          </w:tcPr>
          <w:p w14:paraId="5ED50A35" w14:textId="77777777" w:rsidR="007B2E6C" w:rsidRPr="00A813CF" w:rsidRDefault="007B2E6C" w:rsidP="000822D8">
            <w:pPr>
              <w:jc w:val="right"/>
              <w:rPr>
                <w:rFonts w:ascii="Arial" w:eastAsia="Times New Roman" w:hAnsi="Arial" w:cs="Arial"/>
                <w:color w:val="000000"/>
                <w:sz w:val="18"/>
                <w:szCs w:val="18"/>
              </w:rPr>
            </w:pPr>
            <w:r w:rsidRPr="00A813CF">
              <w:rPr>
                <w:rFonts w:ascii="Arial" w:eastAsia="Times New Roman" w:hAnsi="Arial" w:cs="Arial"/>
                <w:color w:val="000000"/>
                <w:sz w:val="18"/>
                <w:szCs w:val="18"/>
              </w:rPr>
              <w:t>2</w:t>
            </w:r>
          </w:p>
        </w:tc>
        <w:tc>
          <w:tcPr>
            <w:tcW w:w="441" w:type="pct"/>
            <w:tcBorders>
              <w:top w:val="single" w:sz="4" w:space="0" w:color="auto"/>
              <w:left w:val="single" w:sz="8" w:space="0" w:color="auto"/>
              <w:bottom w:val="single" w:sz="4" w:space="0" w:color="auto"/>
              <w:right w:val="single" w:sz="4" w:space="0" w:color="auto"/>
            </w:tcBorders>
            <w:shd w:val="clear" w:color="auto" w:fill="F79646" w:themeFill="accent6"/>
            <w:noWrap/>
            <w:vAlign w:val="bottom"/>
            <w:hideMark/>
          </w:tcPr>
          <w:p w14:paraId="2DF57E07"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Very Poor Poor</w:t>
            </w:r>
          </w:p>
        </w:tc>
        <w:tc>
          <w:tcPr>
            <w:tcW w:w="468" w:type="pct"/>
            <w:tcBorders>
              <w:top w:val="single" w:sz="4" w:space="0" w:color="auto"/>
              <w:left w:val="single" w:sz="4" w:space="0" w:color="auto"/>
              <w:bottom w:val="single" w:sz="4" w:space="0" w:color="auto"/>
              <w:right w:val="single" w:sz="4" w:space="0" w:color="auto"/>
            </w:tcBorders>
            <w:shd w:val="clear" w:color="000000" w:fill="00FF00"/>
            <w:noWrap/>
            <w:vAlign w:val="bottom"/>
            <w:hideMark/>
          </w:tcPr>
          <w:p w14:paraId="3DF0A62A"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Very Good</w:t>
            </w:r>
          </w:p>
        </w:tc>
        <w:tc>
          <w:tcPr>
            <w:tcW w:w="420" w:type="pct"/>
            <w:tcBorders>
              <w:top w:val="single" w:sz="4" w:space="0" w:color="auto"/>
              <w:left w:val="single" w:sz="4" w:space="0" w:color="auto"/>
              <w:bottom w:val="single" w:sz="4" w:space="0" w:color="auto"/>
              <w:right w:val="single" w:sz="4" w:space="0" w:color="auto"/>
            </w:tcBorders>
            <w:shd w:val="clear" w:color="000000" w:fill="FF9900"/>
            <w:noWrap/>
            <w:vAlign w:val="bottom"/>
            <w:hideMark/>
          </w:tcPr>
          <w:p w14:paraId="54236802"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Poor</w:t>
            </w:r>
          </w:p>
        </w:tc>
        <w:tc>
          <w:tcPr>
            <w:tcW w:w="424" w:type="pct"/>
            <w:tcBorders>
              <w:top w:val="nil"/>
              <w:left w:val="nil"/>
              <w:bottom w:val="single" w:sz="4" w:space="0" w:color="auto"/>
              <w:right w:val="single" w:sz="8" w:space="0" w:color="auto"/>
            </w:tcBorders>
            <w:shd w:val="clear" w:color="auto" w:fill="auto"/>
            <w:noWrap/>
            <w:vAlign w:val="bottom"/>
            <w:hideMark/>
          </w:tcPr>
          <w:p w14:paraId="6D59EAE4" w14:textId="77777777" w:rsidR="007B2E6C" w:rsidRPr="00A813CF" w:rsidRDefault="007B2E6C" w:rsidP="000822D8">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Medium</w:t>
            </w:r>
          </w:p>
        </w:tc>
        <w:tc>
          <w:tcPr>
            <w:tcW w:w="524" w:type="pct"/>
            <w:tcBorders>
              <w:top w:val="single" w:sz="4" w:space="0" w:color="auto"/>
              <w:left w:val="single" w:sz="8" w:space="0" w:color="auto"/>
              <w:bottom w:val="single" w:sz="4" w:space="0" w:color="auto"/>
              <w:right w:val="single" w:sz="4" w:space="0" w:color="auto"/>
            </w:tcBorders>
            <w:shd w:val="clear" w:color="auto" w:fill="auto"/>
            <w:noWrap/>
            <w:vAlign w:val="bottom"/>
            <w:hideMark/>
          </w:tcPr>
          <w:p w14:paraId="2D9528B0" w14:textId="480131AC" w:rsidR="007B2E6C" w:rsidRPr="00A813CF" w:rsidRDefault="00416F34" w:rsidP="000822D8">
            <w:pPr>
              <w:jc w:val="center"/>
              <w:rPr>
                <w:rFonts w:ascii="Arial" w:eastAsia="Times New Roman" w:hAnsi="Arial" w:cs="Arial"/>
                <w:color w:val="E26B0A"/>
                <w:sz w:val="18"/>
                <w:szCs w:val="18"/>
              </w:rPr>
            </w:pPr>
            <w:r w:rsidRPr="00A813CF">
              <w:rPr>
                <w:rFonts w:ascii="Arial" w:eastAsia="Times New Roman" w:hAnsi="Arial" w:cs="Arial"/>
                <w:color w:val="FF0000"/>
                <w:sz w:val="18"/>
                <w:szCs w:val="18"/>
              </w:rPr>
              <w:t>Deteriorated</w:t>
            </w:r>
          </w:p>
        </w:tc>
        <w:tc>
          <w:tcPr>
            <w:tcW w:w="537" w:type="pct"/>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4E46A527" w14:textId="77777777" w:rsidR="007B2E6C" w:rsidRPr="00A813CF" w:rsidRDefault="007B2E6C" w:rsidP="000822D8">
            <w:pPr>
              <w:jc w:val="center"/>
              <w:rPr>
                <w:rFonts w:ascii="Arial" w:eastAsia="Times New Roman" w:hAnsi="Arial" w:cs="Arial"/>
                <w:color w:val="00B050"/>
                <w:sz w:val="18"/>
                <w:szCs w:val="18"/>
              </w:rPr>
            </w:pPr>
            <w:r w:rsidRPr="00A813CF">
              <w:rPr>
                <w:rFonts w:ascii="Arial" w:eastAsia="Times New Roman" w:hAnsi="Arial" w:cs="Arial"/>
                <w:color w:val="E26B0A"/>
                <w:sz w:val="18"/>
                <w:szCs w:val="18"/>
              </w:rPr>
              <w:t>Stable</w:t>
            </w:r>
          </w:p>
        </w:tc>
        <w:tc>
          <w:tcPr>
            <w:tcW w:w="506" w:type="pct"/>
            <w:tcBorders>
              <w:top w:val="single" w:sz="4" w:space="0" w:color="auto"/>
              <w:left w:val="single" w:sz="8" w:space="0" w:color="auto"/>
              <w:bottom w:val="single" w:sz="4" w:space="0" w:color="auto"/>
              <w:right w:val="single" w:sz="4" w:space="0" w:color="auto"/>
            </w:tcBorders>
            <w:shd w:val="clear" w:color="auto" w:fill="auto"/>
            <w:vAlign w:val="bottom"/>
            <w:hideMark/>
          </w:tcPr>
          <w:p w14:paraId="073AB25F" w14:textId="70DB5F4F" w:rsidR="007B2E6C" w:rsidRPr="00A813CF" w:rsidRDefault="00416F34" w:rsidP="000822D8">
            <w:pPr>
              <w:jc w:val="center"/>
              <w:rPr>
                <w:rFonts w:ascii="Arial" w:eastAsia="Times New Roman" w:hAnsi="Arial" w:cs="Arial"/>
                <w:color w:val="E26B0A"/>
                <w:sz w:val="18"/>
                <w:szCs w:val="18"/>
              </w:rPr>
            </w:pPr>
            <w:r w:rsidRPr="00A813CF">
              <w:rPr>
                <w:rFonts w:ascii="Arial" w:eastAsia="Times New Roman" w:hAnsi="Arial" w:cs="Arial"/>
                <w:color w:val="FF0000"/>
                <w:sz w:val="18"/>
                <w:szCs w:val="18"/>
              </w:rPr>
              <w:t>Deteriorated</w:t>
            </w:r>
          </w:p>
        </w:tc>
        <w:tc>
          <w:tcPr>
            <w:tcW w:w="393" w:type="pct"/>
            <w:tcBorders>
              <w:top w:val="nil"/>
              <w:left w:val="nil"/>
              <w:bottom w:val="single" w:sz="4" w:space="0" w:color="auto"/>
              <w:right w:val="single" w:sz="8" w:space="0" w:color="auto"/>
            </w:tcBorders>
            <w:shd w:val="clear" w:color="auto" w:fill="auto"/>
            <w:noWrap/>
            <w:vAlign w:val="bottom"/>
            <w:hideMark/>
          </w:tcPr>
          <w:p w14:paraId="71D99AE2" w14:textId="77777777" w:rsidR="007B2E6C" w:rsidRPr="00A813CF" w:rsidRDefault="007B2E6C" w:rsidP="000822D8">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Medium</w:t>
            </w:r>
          </w:p>
        </w:tc>
      </w:tr>
      <w:tr w:rsidR="007B2E6C" w:rsidRPr="00A813CF" w14:paraId="1880B22F" w14:textId="77777777" w:rsidTr="001E6946">
        <w:trPr>
          <w:trHeight w:val="600"/>
        </w:trPr>
        <w:tc>
          <w:tcPr>
            <w:tcW w:w="372" w:type="pct"/>
            <w:vMerge/>
            <w:tcBorders>
              <w:left w:val="single" w:sz="4" w:space="0" w:color="auto"/>
              <w:bottom w:val="single" w:sz="4" w:space="0" w:color="auto"/>
              <w:right w:val="single" w:sz="4" w:space="0" w:color="auto"/>
            </w:tcBorders>
            <w:shd w:val="clear" w:color="auto" w:fill="auto"/>
            <w:noWrap/>
            <w:vAlign w:val="bottom"/>
          </w:tcPr>
          <w:p w14:paraId="606E345B" w14:textId="77777777" w:rsidR="007B2E6C" w:rsidRPr="00A813CF" w:rsidRDefault="007B2E6C" w:rsidP="000822D8">
            <w:pPr>
              <w:jc w:val="center"/>
              <w:rPr>
                <w:rFonts w:ascii="Arial" w:eastAsia="Times New Roman" w:hAnsi="Arial" w:cs="Arial"/>
                <w:color w:val="000000"/>
                <w:sz w:val="18"/>
                <w:szCs w:val="18"/>
              </w:rPr>
            </w:pPr>
          </w:p>
        </w:tc>
        <w:tc>
          <w:tcPr>
            <w:tcW w:w="655" w:type="pct"/>
            <w:tcBorders>
              <w:top w:val="nil"/>
              <w:left w:val="nil"/>
              <w:bottom w:val="single" w:sz="4" w:space="0" w:color="auto"/>
              <w:right w:val="single" w:sz="4" w:space="0" w:color="auto"/>
            </w:tcBorders>
            <w:shd w:val="clear" w:color="auto" w:fill="auto"/>
            <w:vAlign w:val="bottom"/>
          </w:tcPr>
          <w:p w14:paraId="7EDB67B6" w14:textId="77777777" w:rsidR="007B2E6C" w:rsidRPr="00A813CF" w:rsidRDefault="007B2E6C" w:rsidP="000822D8">
            <w:pPr>
              <w:rPr>
                <w:rFonts w:ascii="Arial" w:eastAsia="Times New Roman" w:hAnsi="Arial" w:cs="Arial"/>
                <w:color w:val="000000"/>
                <w:sz w:val="18"/>
                <w:szCs w:val="18"/>
              </w:rPr>
            </w:pPr>
            <w:r w:rsidRPr="00A813CF">
              <w:rPr>
                <w:rFonts w:ascii="Arial" w:eastAsia="Times New Roman" w:hAnsi="Arial" w:cs="Arial"/>
                <w:color w:val="000000"/>
                <w:sz w:val="18"/>
                <w:szCs w:val="18"/>
              </w:rPr>
              <w:t>indigenous structures, technology, tools and archaeology</w:t>
            </w:r>
          </w:p>
        </w:tc>
        <w:tc>
          <w:tcPr>
            <w:tcW w:w="260" w:type="pct"/>
            <w:tcBorders>
              <w:top w:val="nil"/>
              <w:left w:val="nil"/>
              <w:bottom w:val="single" w:sz="4" w:space="0" w:color="auto"/>
              <w:right w:val="nil"/>
            </w:tcBorders>
            <w:shd w:val="clear" w:color="auto" w:fill="auto"/>
            <w:vAlign w:val="bottom"/>
          </w:tcPr>
          <w:p w14:paraId="4226BD75" w14:textId="77777777" w:rsidR="007B2E6C" w:rsidRPr="00A813CF" w:rsidRDefault="007B2E6C" w:rsidP="000822D8">
            <w:pPr>
              <w:jc w:val="right"/>
              <w:rPr>
                <w:rFonts w:ascii="Arial" w:eastAsia="Times New Roman" w:hAnsi="Arial" w:cs="Arial"/>
                <w:color w:val="000000"/>
                <w:sz w:val="18"/>
                <w:szCs w:val="18"/>
              </w:rPr>
            </w:pPr>
            <w:r w:rsidRPr="00A813CF">
              <w:rPr>
                <w:rFonts w:ascii="Arial" w:eastAsia="Times New Roman" w:hAnsi="Arial" w:cs="Arial"/>
                <w:color w:val="000000"/>
                <w:sz w:val="18"/>
                <w:szCs w:val="18"/>
              </w:rPr>
              <w:t>2</w:t>
            </w:r>
          </w:p>
        </w:tc>
        <w:tc>
          <w:tcPr>
            <w:tcW w:w="441" w:type="pct"/>
            <w:tcBorders>
              <w:top w:val="single" w:sz="4" w:space="0" w:color="auto"/>
              <w:left w:val="single" w:sz="8" w:space="0" w:color="auto"/>
              <w:bottom w:val="single" w:sz="4" w:space="0" w:color="auto"/>
              <w:right w:val="single" w:sz="4" w:space="0" w:color="auto"/>
            </w:tcBorders>
            <w:shd w:val="clear" w:color="000000" w:fill="FF0000"/>
            <w:noWrap/>
            <w:vAlign w:val="bottom"/>
          </w:tcPr>
          <w:p w14:paraId="633F1395"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Very Poor</w:t>
            </w:r>
          </w:p>
        </w:tc>
        <w:tc>
          <w:tcPr>
            <w:tcW w:w="468" w:type="pct"/>
            <w:tcBorders>
              <w:top w:val="single" w:sz="4" w:space="0" w:color="auto"/>
              <w:left w:val="single" w:sz="4" w:space="0" w:color="auto"/>
              <w:bottom w:val="single" w:sz="4" w:space="0" w:color="auto"/>
              <w:right w:val="single" w:sz="4" w:space="0" w:color="auto"/>
            </w:tcBorders>
            <w:shd w:val="clear" w:color="000000" w:fill="00FF00"/>
            <w:noWrap/>
            <w:vAlign w:val="bottom"/>
          </w:tcPr>
          <w:p w14:paraId="05DF326B"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 xml:space="preserve">Good </w:t>
            </w:r>
          </w:p>
          <w:p w14:paraId="5E9DECF0"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Very Good</w:t>
            </w:r>
          </w:p>
        </w:tc>
        <w:tc>
          <w:tcPr>
            <w:tcW w:w="420" w:type="pct"/>
            <w:tcBorders>
              <w:top w:val="single" w:sz="4" w:space="0" w:color="auto"/>
              <w:left w:val="single" w:sz="4" w:space="0" w:color="auto"/>
              <w:bottom w:val="single" w:sz="4" w:space="0" w:color="auto"/>
              <w:right w:val="single" w:sz="4" w:space="0" w:color="auto"/>
            </w:tcBorders>
            <w:shd w:val="clear" w:color="000000" w:fill="FF9900"/>
            <w:noWrap/>
            <w:vAlign w:val="bottom"/>
          </w:tcPr>
          <w:p w14:paraId="6B97AA9F"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Poor</w:t>
            </w:r>
          </w:p>
        </w:tc>
        <w:tc>
          <w:tcPr>
            <w:tcW w:w="424" w:type="pct"/>
            <w:tcBorders>
              <w:top w:val="nil"/>
              <w:left w:val="nil"/>
              <w:bottom w:val="single" w:sz="4" w:space="0" w:color="auto"/>
              <w:right w:val="single" w:sz="8" w:space="0" w:color="auto"/>
            </w:tcBorders>
            <w:shd w:val="clear" w:color="auto" w:fill="auto"/>
            <w:noWrap/>
            <w:vAlign w:val="bottom"/>
          </w:tcPr>
          <w:p w14:paraId="34798422" w14:textId="77777777" w:rsidR="007B2E6C" w:rsidRPr="00A813CF" w:rsidRDefault="007B2E6C" w:rsidP="000822D8">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Medium</w:t>
            </w:r>
          </w:p>
        </w:tc>
        <w:tc>
          <w:tcPr>
            <w:tcW w:w="524" w:type="pct"/>
            <w:tcBorders>
              <w:top w:val="single" w:sz="4" w:space="0" w:color="auto"/>
              <w:left w:val="single" w:sz="8" w:space="0" w:color="auto"/>
              <w:bottom w:val="single" w:sz="4" w:space="0" w:color="auto"/>
              <w:right w:val="single" w:sz="4" w:space="0" w:color="auto"/>
            </w:tcBorders>
            <w:shd w:val="clear" w:color="auto" w:fill="auto"/>
            <w:noWrap/>
            <w:vAlign w:val="bottom"/>
          </w:tcPr>
          <w:p w14:paraId="34CED542" w14:textId="2AE460A6" w:rsidR="007B2E6C" w:rsidRPr="00A813CF" w:rsidRDefault="00416F34" w:rsidP="000822D8">
            <w:pPr>
              <w:jc w:val="center"/>
              <w:rPr>
                <w:rFonts w:ascii="Arial" w:eastAsia="Times New Roman" w:hAnsi="Arial" w:cs="Arial"/>
                <w:color w:val="FF0000"/>
                <w:sz w:val="18"/>
                <w:szCs w:val="18"/>
              </w:rPr>
            </w:pPr>
            <w:r w:rsidRPr="00A813CF">
              <w:rPr>
                <w:rFonts w:ascii="Arial" w:eastAsia="Times New Roman" w:hAnsi="Arial" w:cs="Arial"/>
                <w:color w:val="FF0000"/>
                <w:sz w:val="18"/>
                <w:szCs w:val="18"/>
              </w:rPr>
              <w:t>Deteriorated</w:t>
            </w:r>
          </w:p>
        </w:tc>
        <w:tc>
          <w:tcPr>
            <w:tcW w:w="537" w:type="pct"/>
            <w:tcBorders>
              <w:top w:val="single" w:sz="4" w:space="0" w:color="auto"/>
              <w:left w:val="single" w:sz="4" w:space="0" w:color="auto"/>
              <w:bottom w:val="single" w:sz="4" w:space="0" w:color="auto"/>
              <w:right w:val="single" w:sz="4" w:space="0" w:color="auto"/>
            </w:tcBorders>
            <w:shd w:val="clear" w:color="auto" w:fill="auto"/>
            <w:noWrap/>
            <w:vAlign w:val="bottom"/>
          </w:tcPr>
          <w:p w14:paraId="7DD814B2" w14:textId="77777777" w:rsidR="007B2E6C" w:rsidRPr="00A813CF" w:rsidRDefault="007B2E6C" w:rsidP="000822D8">
            <w:pPr>
              <w:jc w:val="center"/>
              <w:rPr>
                <w:rFonts w:ascii="Arial" w:eastAsia="Times New Roman" w:hAnsi="Arial" w:cs="Arial"/>
                <w:color w:val="E26B0A"/>
                <w:sz w:val="18"/>
                <w:szCs w:val="18"/>
              </w:rPr>
            </w:pPr>
            <w:r w:rsidRPr="00A813CF">
              <w:rPr>
                <w:rFonts w:ascii="Arial" w:eastAsia="Times New Roman" w:hAnsi="Arial" w:cs="Arial"/>
                <w:color w:val="E26B0A"/>
                <w:sz w:val="18"/>
                <w:szCs w:val="18"/>
              </w:rPr>
              <w:t>Stable</w:t>
            </w:r>
          </w:p>
        </w:tc>
        <w:tc>
          <w:tcPr>
            <w:tcW w:w="506" w:type="pct"/>
            <w:tcBorders>
              <w:top w:val="single" w:sz="4" w:space="0" w:color="auto"/>
              <w:left w:val="single" w:sz="8" w:space="0" w:color="auto"/>
              <w:bottom w:val="single" w:sz="4" w:space="0" w:color="auto"/>
              <w:right w:val="single" w:sz="4" w:space="0" w:color="auto"/>
            </w:tcBorders>
            <w:shd w:val="clear" w:color="auto" w:fill="auto"/>
            <w:vAlign w:val="bottom"/>
          </w:tcPr>
          <w:p w14:paraId="659EFB0E" w14:textId="165C7907" w:rsidR="007B2E6C" w:rsidRPr="00A813CF" w:rsidRDefault="00416F34" w:rsidP="000822D8">
            <w:pPr>
              <w:jc w:val="center"/>
              <w:rPr>
                <w:rFonts w:ascii="Arial" w:eastAsia="Times New Roman" w:hAnsi="Arial" w:cs="Arial"/>
                <w:color w:val="FF0000"/>
                <w:sz w:val="18"/>
                <w:szCs w:val="18"/>
              </w:rPr>
            </w:pPr>
            <w:r w:rsidRPr="00A813CF">
              <w:rPr>
                <w:rFonts w:ascii="Arial" w:eastAsia="Times New Roman" w:hAnsi="Arial" w:cs="Arial"/>
                <w:color w:val="FF0000"/>
                <w:sz w:val="18"/>
                <w:szCs w:val="18"/>
              </w:rPr>
              <w:t>Deteriorated</w:t>
            </w:r>
          </w:p>
        </w:tc>
        <w:tc>
          <w:tcPr>
            <w:tcW w:w="393" w:type="pct"/>
            <w:tcBorders>
              <w:top w:val="nil"/>
              <w:left w:val="nil"/>
              <w:bottom w:val="single" w:sz="4" w:space="0" w:color="auto"/>
              <w:right w:val="single" w:sz="8" w:space="0" w:color="auto"/>
            </w:tcBorders>
            <w:shd w:val="clear" w:color="auto" w:fill="auto"/>
            <w:noWrap/>
            <w:vAlign w:val="bottom"/>
          </w:tcPr>
          <w:p w14:paraId="1F1234CF" w14:textId="77777777" w:rsidR="007B2E6C" w:rsidRPr="00A813CF" w:rsidRDefault="007B2E6C" w:rsidP="000822D8">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Medium</w:t>
            </w:r>
          </w:p>
        </w:tc>
      </w:tr>
      <w:tr w:rsidR="007B2E6C" w:rsidRPr="00A813CF" w14:paraId="083A2584" w14:textId="77777777" w:rsidTr="009678E5">
        <w:trPr>
          <w:trHeight w:val="288"/>
        </w:trPr>
        <w:tc>
          <w:tcPr>
            <w:tcW w:w="372" w:type="pct"/>
            <w:vMerge w:val="restart"/>
            <w:tcBorders>
              <w:top w:val="single" w:sz="4" w:space="0" w:color="auto"/>
              <w:left w:val="single" w:sz="4" w:space="0" w:color="auto"/>
              <w:bottom w:val="single" w:sz="4" w:space="0" w:color="auto"/>
              <w:right w:val="single" w:sz="4" w:space="0" w:color="auto"/>
            </w:tcBorders>
            <w:vAlign w:val="center"/>
          </w:tcPr>
          <w:p w14:paraId="1C406568" w14:textId="77777777" w:rsidR="007B2E6C" w:rsidRPr="00A813CF" w:rsidRDefault="007B2E6C" w:rsidP="000822D8">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Historic heritage</w:t>
            </w:r>
          </w:p>
        </w:tc>
        <w:tc>
          <w:tcPr>
            <w:tcW w:w="655" w:type="pct"/>
            <w:tcBorders>
              <w:top w:val="single" w:sz="4" w:space="0" w:color="auto"/>
              <w:left w:val="single" w:sz="4" w:space="0" w:color="auto"/>
              <w:bottom w:val="single" w:sz="4" w:space="0" w:color="auto"/>
              <w:right w:val="single" w:sz="4" w:space="0" w:color="auto"/>
            </w:tcBorders>
            <w:shd w:val="clear" w:color="auto" w:fill="auto"/>
            <w:vAlign w:val="bottom"/>
          </w:tcPr>
          <w:p w14:paraId="6D7F0053" w14:textId="77777777" w:rsidR="007B2E6C" w:rsidRPr="00A813CF" w:rsidRDefault="007B2E6C" w:rsidP="000822D8">
            <w:pPr>
              <w:rPr>
                <w:rFonts w:ascii="Arial" w:eastAsia="Times New Roman" w:hAnsi="Arial" w:cs="Arial"/>
                <w:color w:val="000000"/>
                <w:sz w:val="18"/>
                <w:szCs w:val="18"/>
              </w:rPr>
            </w:pPr>
            <w:r w:rsidRPr="00A813CF">
              <w:rPr>
                <w:rFonts w:ascii="Arial" w:eastAsia="Times New Roman" w:hAnsi="Arial" w:cs="Arial"/>
                <w:color w:val="000000"/>
                <w:sz w:val="18"/>
                <w:szCs w:val="18"/>
              </w:rPr>
              <w:t>historic voyages and shipwrecks</w:t>
            </w:r>
          </w:p>
        </w:tc>
        <w:tc>
          <w:tcPr>
            <w:tcW w:w="260" w:type="pct"/>
            <w:tcBorders>
              <w:top w:val="single" w:sz="4" w:space="0" w:color="auto"/>
              <w:left w:val="single" w:sz="4" w:space="0" w:color="auto"/>
              <w:bottom w:val="single" w:sz="4" w:space="0" w:color="auto"/>
              <w:right w:val="single" w:sz="4" w:space="0" w:color="auto"/>
            </w:tcBorders>
            <w:shd w:val="clear" w:color="auto" w:fill="auto"/>
            <w:vAlign w:val="bottom"/>
          </w:tcPr>
          <w:p w14:paraId="3C3C5D2C" w14:textId="77777777" w:rsidR="007B2E6C" w:rsidRPr="00A813CF" w:rsidRDefault="007B2E6C" w:rsidP="000822D8">
            <w:pPr>
              <w:jc w:val="right"/>
              <w:rPr>
                <w:rFonts w:ascii="Arial" w:eastAsia="Times New Roman" w:hAnsi="Arial" w:cs="Arial"/>
                <w:color w:val="000000"/>
                <w:sz w:val="18"/>
                <w:szCs w:val="18"/>
              </w:rPr>
            </w:pPr>
            <w:r w:rsidRPr="00A813CF">
              <w:rPr>
                <w:rFonts w:ascii="Arial" w:eastAsia="Times New Roman" w:hAnsi="Arial" w:cs="Arial"/>
                <w:color w:val="000000"/>
                <w:sz w:val="18"/>
                <w:szCs w:val="18"/>
              </w:rPr>
              <w:t>2</w:t>
            </w:r>
          </w:p>
        </w:tc>
        <w:tc>
          <w:tcPr>
            <w:tcW w:w="441" w:type="pct"/>
            <w:tcBorders>
              <w:top w:val="single" w:sz="4" w:space="0" w:color="auto"/>
              <w:left w:val="single" w:sz="4" w:space="0" w:color="auto"/>
              <w:bottom w:val="single" w:sz="4" w:space="0" w:color="auto"/>
              <w:right w:val="single" w:sz="4" w:space="0" w:color="auto"/>
            </w:tcBorders>
            <w:shd w:val="clear" w:color="auto" w:fill="F79646" w:themeFill="accent6"/>
            <w:noWrap/>
            <w:vAlign w:val="bottom"/>
          </w:tcPr>
          <w:p w14:paraId="72CF45E9"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 xml:space="preserve">Very Poor </w:t>
            </w:r>
            <w:r w:rsidRPr="00A813CF">
              <w:rPr>
                <w:rFonts w:ascii="Arial" w:eastAsia="Times New Roman" w:hAnsi="Arial" w:cs="Arial"/>
                <w:sz w:val="18"/>
                <w:szCs w:val="18"/>
                <w:shd w:val="clear" w:color="auto" w:fill="F79646" w:themeFill="accent6"/>
              </w:rPr>
              <w:t>Poor</w:t>
            </w:r>
          </w:p>
        </w:tc>
        <w:tc>
          <w:tcPr>
            <w:tcW w:w="468" w:type="pct"/>
            <w:tcBorders>
              <w:top w:val="single" w:sz="4" w:space="0" w:color="auto"/>
              <w:left w:val="single" w:sz="4" w:space="0" w:color="auto"/>
              <w:bottom w:val="single" w:sz="4" w:space="0" w:color="auto"/>
              <w:right w:val="single" w:sz="4" w:space="0" w:color="auto"/>
            </w:tcBorders>
            <w:shd w:val="clear" w:color="000000" w:fill="00FF00"/>
            <w:noWrap/>
            <w:vAlign w:val="bottom"/>
          </w:tcPr>
          <w:p w14:paraId="14B9EF30"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Very Good</w:t>
            </w:r>
          </w:p>
        </w:tc>
        <w:tc>
          <w:tcPr>
            <w:tcW w:w="420" w:type="pct"/>
            <w:tcBorders>
              <w:top w:val="single" w:sz="4" w:space="0" w:color="auto"/>
              <w:left w:val="single" w:sz="4" w:space="0" w:color="auto"/>
              <w:bottom w:val="single" w:sz="4" w:space="0" w:color="auto"/>
              <w:right w:val="single" w:sz="4" w:space="0" w:color="auto"/>
            </w:tcBorders>
            <w:shd w:val="clear" w:color="auto" w:fill="F79646" w:themeFill="accent6"/>
            <w:noWrap/>
            <w:vAlign w:val="bottom"/>
          </w:tcPr>
          <w:p w14:paraId="3C19BB83"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Poor</w:t>
            </w:r>
          </w:p>
        </w:tc>
        <w:tc>
          <w:tcPr>
            <w:tcW w:w="424" w:type="pct"/>
            <w:tcBorders>
              <w:top w:val="single" w:sz="4" w:space="0" w:color="auto"/>
              <w:left w:val="single" w:sz="4" w:space="0" w:color="auto"/>
              <w:bottom w:val="single" w:sz="4" w:space="0" w:color="auto"/>
              <w:right w:val="single" w:sz="4" w:space="0" w:color="auto"/>
            </w:tcBorders>
            <w:shd w:val="clear" w:color="auto" w:fill="auto"/>
            <w:noWrap/>
            <w:vAlign w:val="bottom"/>
          </w:tcPr>
          <w:p w14:paraId="423B5779" w14:textId="77777777" w:rsidR="007B2E6C" w:rsidRPr="00A813CF" w:rsidRDefault="007B2E6C" w:rsidP="000822D8">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Medium</w:t>
            </w:r>
          </w:p>
        </w:tc>
        <w:tc>
          <w:tcPr>
            <w:tcW w:w="524" w:type="pct"/>
            <w:tcBorders>
              <w:top w:val="single" w:sz="4" w:space="0" w:color="auto"/>
              <w:left w:val="single" w:sz="4" w:space="0" w:color="auto"/>
              <w:bottom w:val="single" w:sz="4" w:space="0" w:color="auto"/>
              <w:right w:val="single" w:sz="4" w:space="0" w:color="auto"/>
            </w:tcBorders>
            <w:shd w:val="clear" w:color="auto" w:fill="auto"/>
            <w:noWrap/>
            <w:vAlign w:val="bottom"/>
          </w:tcPr>
          <w:p w14:paraId="79979059" w14:textId="749BC846" w:rsidR="007B2E6C" w:rsidRPr="00A813CF" w:rsidRDefault="00416F34" w:rsidP="000822D8">
            <w:pPr>
              <w:jc w:val="center"/>
              <w:rPr>
                <w:rFonts w:ascii="Arial" w:eastAsia="Times New Roman" w:hAnsi="Arial" w:cs="Arial"/>
                <w:color w:val="E26B0A"/>
                <w:sz w:val="18"/>
                <w:szCs w:val="18"/>
              </w:rPr>
            </w:pPr>
            <w:r w:rsidRPr="00A813CF">
              <w:rPr>
                <w:rFonts w:ascii="Arial" w:eastAsia="Times New Roman" w:hAnsi="Arial" w:cs="Arial"/>
                <w:color w:val="FF0000"/>
                <w:sz w:val="18"/>
                <w:szCs w:val="18"/>
              </w:rPr>
              <w:t>Deteriorated</w:t>
            </w:r>
          </w:p>
        </w:tc>
        <w:tc>
          <w:tcPr>
            <w:tcW w:w="537" w:type="pct"/>
            <w:tcBorders>
              <w:top w:val="single" w:sz="4" w:space="0" w:color="auto"/>
              <w:left w:val="single" w:sz="4" w:space="0" w:color="auto"/>
              <w:bottom w:val="single" w:sz="4" w:space="0" w:color="auto"/>
              <w:right w:val="single" w:sz="4" w:space="0" w:color="auto"/>
            </w:tcBorders>
            <w:shd w:val="clear" w:color="auto" w:fill="auto"/>
            <w:noWrap/>
            <w:vAlign w:val="bottom"/>
          </w:tcPr>
          <w:p w14:paraId="4689ACE7" w14:textId="77777777" w:rsidR="007B2E6C" w:rsidRPr="00A813CF" w:rsidRDefault="007B2E6C" w:rsidP="000822D8">
            <w:pPr>
              <w:jc w:val="center"/>
              <w:rPr>
                <w:rFonts w:ascii="Arial" w:eastAsia="Times New Roman" w:hAnsi="Arial" w:cs="Arial"/>
                <w:color w:val="E26B0A"/>
                <w:sz w:val="18"/>
                <w:szCs w:val="18"/>
              </w:rPr>
            </w:pPr>
            <w:r w:rsidRPr="00A813CF">
              <w:rPr>
                <w:rFonts w:ascii="Arial" w:eastAsia="Times New Roman" w:hAnsi="Arial" w:cs="Arial"/>
                <w:color w:val="E26B0A"/>
                <w:sz w:val="18"/>
                <w:szCs w:val="18"/>
              </w:rPr>
              <w:t>Stable</w:t>
            </w:r>
          </w:p>
        </w:tc>
        <w:tc>
          <w:tcPr>
            <w:tcW w:w="506" w:type="pct"/>
            <w:tcBorders>
              <w:top w:val="single" w:sz="4" w:space="0" w:color="auto"/>
              <w:left w:val="single" w:sz="4" w:space="0" w:color="auto"/>
              <w:bottom w:val="single" w:sz="4" w:space="0" w:color="auto"/>
              <w:right w:val="single" w:sz="4" w:space="0" w:color="auto"/>
            </w:tcBorders>
            <w:shd w:val="clear" w:color="auto" w:fill="auto"/>
            <w:noWrap/>
            <w:vAlign w:val="bottom"/>
          </w:tcPr>
          <w:p w14:paraId="2ABAFC73" w14:textId="175F1141" w:rsidR="007B2E6C" w:rsidRPr="00A813CF" w:rsidRDefault="007B2E6C" w:rsidP="000822D8">
            <w:pPr>
              <w:jc w:val="center"/>
              <w:rPr>
                <w:rFonts w:ascii="Arial" w:eastAsia="Times New Roman" w:hAnsi="Arial" w:cs="Arial"/>
                <w:color w:val="E26B0A"/>
                <w:sz w:val="18"/>
                <w:szCs w:val="18"/>
              </w:rPr>
            </w:pPr>
            <w:r w:rsidRPr="00A813CF">
              <w:rPr>
                <w:rFonts w:ascii="Arial" w:eastAsia="Times New Roman" w:hAnsi="Arial" w:cs="Arial"/>
                <w:color w:val="31869B"/>
                <w:sz w:val="18"/>
                <w:szCs w:val="18"/>
              </w:rPr>
              <w:t xml:space="preserve">no clear trend </w:t>
            </w:r>
            <w:r w:rsidRPr="00A813CF">
              <w:rPr>
                <w:rFonts w:ascii="Arial" w:eastAsia="Times New Roman" w:hAnsi="Arial" w:cs="Arial"/>
                <w:color w:val="31869B"/>
                <w:sz w:val="18"/>
                <w:szCs w:val="18"/>
              </w:rPr>
              <w:br/>
            </w:r>
            <w:r w:rsidR="00416F34" w:rsidRPr="00A813CF">
              <w:rPr>
                <w:rFonts w:ascii="Arial" w:eastAsia="Times New Roman" w:hAnsi="Arial" w:cs="Arial"/>
                <w:color w:val="31869B"/>
                <w:sz w:val="18"/>
                <w:szCs w:val="18"/>
              </w:rPr>
              <w:t>Deteriorated</w:t>
            </w:r>
          </w:p>
        </w:tc>
        <w:tc>
          <w:tcPr>
            <w:tcW w:w="393" w:type="pct"/>
            <w:tcBorders>
              <w:top w:val="single" w:sz="4" w:space="0" w:color="auto"/>
              <w:left w:val="single" w:sz="4" w:space="0" w:color="auto"/>
              <w:bottom w:val="single" w:sz="4" w:space="0" w:color="auto"/>
              <w:right w:val="single" w:sz="4" w:space="0" w:color="auto"/>
            </w:tcBorders>
            <w:shd w:val="clear" w:color="auto" w:fill="auto"/>
            <w:noWrap/>
            <w:vAlign w:val="bottom"/>
          </w:tcPr>
          <w:p w14:paraId="62739C25" w14:textId="77777777" w:rsidR="007B2E6C" w:rsidRPr="00A813CF" w:rsidRDefault="007B2E6C" w:rsidP="000822D8">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Medium</w:t>
            </w:r>
          </w:p>
        </w:tc>
      </w:tr>
      <w:tr w:rsidR="00103AE1" w:rsidRPr="00A813CF" w14:paraId="78D4DA00" w14:textId="77777777" w:rsidTr="0043764D">
        <w:trPr>
          <w:trHeight w:val="427"/>
        </w:trPr>
        <w:tc>
          <w:tcPr>
            <w:tcW w:w="372" w:type="pct"/>
            <w:vMerge/>
            <w:tcBorders>
              <w:top w:val="single" w:sz="4" w:space="0" w:color="auto"/>
              <w:left w:val="single" w:sz="4" w:space="0" w:color="auto"/>
              <w:right w:val="single" w:sz="4" w:space="0" w:color="auto"/>
            </w:tcBorders>
            <w:vAlign w:val="center"/>
          </w:tcPr>
          <w:p w14:paraId="39BDE5E9" w14:textId="77777777" w:rsidR="007B2E6C" w:rsidRPr="00A813CF" w:rsidRDefault="007B2E6C" w:rsidP="000822D8">
            <w:pPr>
              <w:jc w:val="center"/>
              <w:rPr>
                <w:rFonts w:ascii="Arial" w:eastAsia="Times New Roman" w:hAnsi="Arial" w:cs="Arial"/>
                <w:color w:val="000000"/>
                <w:sz w:val="18"/>
                <w:szCs w:val="18"/>
              </w:rPr>
            </w:pPr>
          </w:p>
        </w:tc>
        <w:tc>
          <w:tcPr>
            <w:tcW w:w="655" w:type="pct"/>
            <w:tcBorders>
              <w:top w:val="single" w:sz="4" w:space="0" w:color="auto"/>
              <w:left w:val="nil"/>
              <w:bottom w:val="single" w:sz="4" w:space="0" w:color="auto"/>
              <w:right w:val="single" w:sz="4" w:space="0" w:color="auto"/>
            </w:tcBorders>
            <w:shd w:val="clear" w:color="auto" w:fill="auto"/>
            <w:vAlign w:val="bottom"/>
          </w:tcPr>
          <w:p w14:paraId="4529F4E2" w14:textId="77777777" w:rsidR="007B2E6C" w:rsidRPr="00A813CF" w:rsidRDefault="007B2E6C" w:rsidP="000822D8">
            <w:pPr>
              <w:rPr>
                <w:rFonts w:ascii="Arial" w:eastAsia="Times New Roman" w:hAnsi="Arial" w:cs="Arial"/>
                <w:color w:val="000000"/>
                <w:sz w:val="18"/>
                <w:szCs w:val="18"/>
              </w:rPr>
            </w:pPr>
            <w:r w:rsidRPr="00A813CF">
              <w:rPr>
                <w:rFonts w:ascii="Arial" w:eastAsia="Times New Roman" w:hAnsi="Arial" w:cs="Arial"/>
                <w:color w:val="000000"/>
                <w:sz w:val="18"/>
                <w:szCs w:val="18"/>
              </w:rPr>
              <w:t>historic light stations</w:t>
            </w:r>
          </w:p>
        </w:tc>
        <w:tc>
          <w:tcPr>
            <w:tcW w:w="260" w:type="pct"/>
            <w:tcBorders>
              <w:top w:val="single" w:sz="4" w:space="0" w:color="auto"/>
              <w:left w:val="nil"/>
              <w:bottom w:val="single" w:sz="4" w:space="0" w:color="auto"/>
              <w:right w:val="nil"/>
            </w:tcBorders>
            <w:shd w:val="clear" w:color="auto" w:fill="auto"/>
            <w:vAlign w:val="bottom"/>
          </w:tcPr>
          <w:p w14:paraId="75A468C0" w14:textId="77777777" w:rsidR="007B2E6C" w:rsidRPr="00A813CF" w:rsidRDefault="007B2E6C" w:rsidP="000822D8">
            <w:pPr>
              <w:jc w:val="right"/>
              <w:rPr>
                <w:rFonts w:ascii="Arial" w:eastAsia="Times New Roman" w:hAnsi="Arial" w:cs="Arial"/>
                <w:color w:val="000000"/>
                <w:sz w:val="18"/>
                <w:szCs w:val="18"/>
              </w:rPr>
            </w:pPr>
            <w:r w:rsidRPr="00A813CF">
              <w:rPr>
                <w:rFonts w:ascii="Arial" w:eastAsia="Times New Roman" w:hAnsi="Arial" w:cs="Arial"/>
                <w:color w:val="000000"/>
                <w:sz w:val="18"/>
                <w:szCs w:val="18"/>
              </w:rPr>
              <w:t>2</w:t>
            </w:r>
          </w:p>
        </w:tc>
        <w:tc>
          <w:tcPr>
            <w:tcW w:w="441" w:type="pct"/>
            <w:tcBorders>
              <w:top w:val="single" w:sz="4" w:space="0" w:color="auto"/>
              <w:left w:val="single" w:sz="8" w:space="0" w:color="auto"/>
              <w:bottom w:val="single" w:sz="4" w:space="0" w:color="auto"/>
              <w:right w:val="single" w:sz="4" w:space="0" w:color="auto"/>
            </w:tcBorders>
            <w:shd w:val="clear" w:color="000000" w:fill="00FF00"/>
            <w:noWrap/>
            <w:vAlign w:val="bottom"/>
          </w:tcPr>
          <w:p w14:paraId="3F53881C"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Very Good</w:t>
            </w:r>
          </w:p>
        </w:tc>
        <w:tc>
          <w:tcPr>
            <w:tcW w:w="468" w:type="pct"/>
            <w:tcBorders>
              <w:top w:val="single" w:sz="4" w:space="0" w:color="auto"/>
              <w:left w:val="single" w:sz="4" w:space="0" w:color="auto"/>
              <w:bottom w:val="single" w:sz="4" w:space="0" w:color="auto"/>
              <w:right w:val="single" w:sz="4" w:space="0" w:color="auto"/>
            </w:tcBorders>
            <w:shd w:val="clear" w:color="000000" w:fill="00FF00"/>
            <w:noWrap/>
            <w:vAlign w:val="bottom"/>
          </w:tcPr>
          <w:p w14:paraId="0299657B"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Very Good</w:t>
            </w:r>
          </w:p>
        </w:tc>
        <w:tc>
          <w:tcPr>
            <w:tcW w:w="420" w:type="pct"/>
            <w:tcBorders>
              <w:top w:val="single" w:sz="4" w:space="0" w:color="auto"/>
              <w:left w:val="single" w:sz="8" w:space="0" w:color="auto"/>
              <w:bottom w:val="single" w:sz="4" w:space="0" w:color="auto"/>
              <w:right w:val="single" w:sz="4" w:space="0" w:color="auto"/>
            </w:tcBorders>
            <w:shd w:val="clear" w:color="000000" w:fill="00FF00"/>
            <w:noWrap/>
            <w:vAlign w:val="bottom"/>
          </w:tcPr>
          <w:p w14:paraId="51D6C1DA"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Very Good</w:t>
            </w:r>
          </w:p>
        </w:tc>
        <w:tc>
          <w:tcPr>
            <w:tcW w:w="424" w:type="pct"/>
            <w:tcBorders>
              <w:top w:val="single" w:sz="4" w:space="0" w:color="auto"/>
              <w:left w:val="nil"/>
              <w:bottom w:val="single" w:sz="4" w:space="0" w:color="auto"/>
              <w:right w:val="single" w:sz="8" w:space="0" w:color="auto"/>
            </w:tcBorders>
            <w:shd w:val="clear" w:color="auto" w:fill="auto"/>
            <w:noWrap/>
            <w:vAlign w:val="bottom"/>
          </w:tcPr>
          <w:p w14:paraId="36D79B72" w14:textId="77777777" w:rsidR="007B2E6C" w:rsidRPr="00A813CF" w:rsidRDefault="007B2E6C" w:rsidP="000822D8">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High</w:t>
            </w:r>
          </w:p>
        </w:tc>
        <w:tc>
          <w:tcPr>
            <w:tcW w:w="524" w:type="pct"/>
            <w:tcBorders>
              <w:top w:val="single" w:sz="4" w:space="0" w:color="auto"/>
              <w:left w:val="single" w:sz="8" w:space="0" w:color="auto"/>
              <w:bottom w:val="single" w:sz="4" w:space="0" w:color="auto"/>
              <w:right w:val="single" w:sz="4" w:space="0" w:color="auto"/>
            </w:tcBorders>
            <w:shd w:val="clear" w:color="auto" w:fill="auto"/>
            <w:noWrap/>
            <w:vAlign w:val="bottom"/>
          </w:tcPr>
          <w:p w14:paraId="08732754" w14:textId="3525ACC7" w:rsidR="007B2E6C" w:rsidRPr="00A813CF" w:rsidRDefault="007B2E6C" w:rsidP="000822D8">
            <w:pPr>
              <w:jc w:val="center"/>
              <w:rPr>
                <w:rFonts w:ascii="Arial" w:eastAsia="Times New Roman" w:hAnsi="Arial" w:cs="Arial"/>
                <w:color w:val="FF0000"/>
                <w:sz w:val="18"/>
                <w:szCs w:val="18"/>
              </w:rPr>
            </w:pPr>
            <w:r w:rsidRPr="00A813CF">
              <w:rPr>
                <w:rFonts w:ascii="Arial" w:eastAsia="Times New Roman" w:hAnsi="Arial" w:cs="Arial"/>
                <w:color w:val="E26B0A"/>
                <w:sz w:val="18"/>
                <w:szCs w:val="18"/>
              </w:rPr>
              <w:t xml:space="preserve">Stable </w:t>
            </w:r>
            <w:r w:rsidRPr="00A813CF">
              <w:rPr>
                <w:rFonts w:ascii="Arial" w:eastAsia="Times New Roman" w:hAnsi="Arial" w:cs="Arial"/>
                <w:color w:val="E26B0A"/>
                <w:sz w:val="18"/>
                <w:szCs w:val="18"/>
              </w:rPr>
              <w:br/>
            </w:r>
            <w:r w:rsidR="00416F34" w:rsidRPr="00A813CF">
              <w:rPr>
                <w:rFonts w:ascii="Arial" w:eastAsia="Times New Roman" w:hAnsi="Arial" w:cs="Arial"/>
                <w:color w:val="E26B0A"/>
                <w:sz w:val="18"/>
                <w:szCs w:val="18"/>
              </w:rPr>
              <w:t>Improved</w:t>
            </w:r>
          </w:p>
        </w:tc>
        <w:tc>
          <w:tcPr>
            <w:tcW w:w="537" w:type="pct"/>
            <w:tcBorders>
              <w:top w:val="single" w:sz="4" w:space="0" w:color="auto"/>
              <w:left w:val="single" w:sz="4" w:space="0" w:color="auto"/>
              <w:bottom w:val="single" w:sz="4" w:space="0" w:color="auto"/>
              <w:right w:val="single" w:sz="4" w:space="0" w:color="auto"/>
            </w:tcBorders>
            <w:shd w:val="clear" w:color="auto" w:fill="auto"/>
            <w:noWrap/>
            <w:vAlign w:val="bottom"/>
          </w:tcPr>
          <w:p w14:paraId="44B87CDC" w14:textId="77777777" w:rsidR="007B2E6C" w:rsidRPr="00A813CF" w:rsidRDefault="007B2E6C" w:rsidP="000822D8">
            <w:pPr>
              <w:jc w:val="center"/>
              <w:rPr>
                <w:rFonts w:ascii="Arial" w:eastAsia="Times New Roman" w:hAnsi="Arial" w:cs="Arial"/>
                <w:color w:val="E26B0A"/>
                <w:sz w:val="18"/>
                <w:szCs w:val="18"/>
              </w:rPr>
            </w:pPr>
            <w:r w:rsidRPr="00A813CF">
              <w:rPr>
                <w:rFonts w:ascii="Arial" w:eastAsia="Times New Roman" w:hAnsi="Arial" w:cs="Arial"/>
                <w:color w:val="E26B0A"/>
                <w:sz w:val="18"/>
                <w:szCs w:val="18"/>
              </w:rPr>
              <w:t>Stable</w:t>
            </w:r>
          </w:p>
        </w:tc>
        <w:tc>
          <w:tcPr>
            <w:tcW w:w="506" w:type="pct"/>
            <w:tcBorders>
              <w:top w:val="single" w:sz="4" w:space="0" w:color="auto"/>
              <w:left w:val="single" w:sz="4" w:space="0" w:color="auto"/>
              <w:bottom w:val="single" w:sz="4" w:space="0" w:color="auto"/>
              <w:right w:val="single" w:sz="4" w:space="0" w:color="auto"/>
            </w:tcBorders>
            <w:shd w:val="clear" w:color="auto" w:fill="auto"/>
            <w:noWrap/>
            <w:vAlign w:val="bottom"/>
          </w:tcPr>
          <w:p w14:paraId="749AD85D" w14:textId="77777777" w:rsidR="007B2E6C" w:rsidRPr="00A813CF" w:rsidRDefault="007B2E6C" w:rsidP="000822D8">
            <w:pPr>
              <w:jc w:val="center"/>
              <w:rPr>
                <w:rFonts w:ascii="Arial" w:eastAsia="Times New Roman" w:hAnsi="Arial" w:cs="Arial"/>
                <w:color w:val="31869B"/>
                <w:sz w:val="18"/>
                <w:szCs w:val="18"/>
              </w:rPr>
            </w:pPr>
            <w:r w:rsidRPr="00A813CF">
              <w:rPr>
                <w:rFonts w:ascii="Arial" w:eastAsia="Times New Roman" w:hAnsi="Arial" w:cs="Arial"/>
                <w:color w:val="E26B0A"/>
                <w:sz w:val="18"/>
                <w:szCs w:val="18"/>
              </w:rPr>
              <w:t>Stable</w:t>
            </w:r>
          </w:p>
        </w:tc>
        <w:tc>
          <w:tcPr>
            <w:tcW w:w="393" w:type="pct"/>
            <w:tcBorders>
              <w:top w:val="single" w:sz="4" w:space="0" w:color="auto"/>
              <w:left w:val="nil"/>
              <w:bottom w:val="single" w:sz="4" w:space="0" w:color="auto"/>
              <w:right w:val="single" w:sz="8" w:space="0" w:color="auto"/>
            </w:tcBorders>
            <w:shd w:val="clear" w:color="auto" w:fill="auto"/>
            <w:noWrap/>
            <w:vAlign w:val="bottom"/>
          </w:tcPr>
          <w:p w14:paraId="736B5CD2" w14:textId="77777777" w:rsidR="007B2E6C" w:rsidRPr="00A813CF" w:rsidRDefault="007B2E6C" w:rsidP="000822D8">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High</w:t>
            </w:r>
          </w:p>
        </w:tc>
      </w:tr>
      <w:tr w:rsidR="00103AE1" w:rsidRPr="00A813CF" w14:paraId="4FC1463F" w14:textId="77777777" w:rsidTr="000822D8">
        <w:trPr>
          <w:trHeight w:val="404"/>
        </w:trPr>
        <w:tc>
          <w:tcPr>
            <w:tcW w:w="372" w:type="pct"/>
            <w:vMerge/>
            <w:tcBorders>
              <w:left w:val="single" w:sz="4" w:space="0" w:color="auto"/>
              <w:right w:val="single" w:sz="4" w:space="0" w:color="auto"/>
            </w:tcBorders>
            <w:shd w:val="clear" w:color="auto" w:fill="auto"/>
            <w:noWrap/>
            <w:vAlign w:val="bottom"/>
            <w:hideMark/>
          </w:tcPr>
          <w:p w14:paraId="18BC19A1" w14:textId="77777777" w:rsidR="007B2E6C" w:rsidRPr="00A813CF" w:rsidRDefault="007B2E6C" w:rsidP="000822D8">
            <w:pPr>
              <w:jc w:val="center"/>
              <w:rPr>
                <w:rFonts w:ascii="Arial" w:eastAsia="Times New Roman" w:hAnsi="Arial" w:cs="Arial"/>
                <w:color w:val="000000"/>
                <w:sz w:val="18"/>
                <w:szCs w:val="18"/>
              </w:rPr>
            </w:pPr>
          </w:p>
        </w:tc>
        <w:tc>
          <w:tcPr>
            <w:tcW w:w="655" w:type="pct"/>
            <w:tcBorders>
              <w:top w:val="nil"/>
              <w:left w:val="nil"/>
              <w:bottom w:val="single" w:sz="4" w:space="0" w:color="auto"/>
              <w:right w:val="single" w:sz="4" w:space="0" w:color="auto"/>
            </w:tcBorders>
            <w:shd w:val="clear" w:color="auto" w:fill="auto"/>
            <w:vAlign w:val="bottom"/>
            <w:hideMark/>
          </w:tcPr>
          <w:p w14:paraId="032FF10F" w14:textId="77777777" w:rsidR="007B2E6C" w:rsidRPr="00A813CF" w:rsidRDefault="007B2E6C" w:rsidP="000822D8">
            <w:pPr>
              <w:rPr>
                <w:rFonts w:ascii="Arial" w:eastAsia="Times New Roman" w:hAnsi="Arial" w:cs="Arial"/>
                <w:color w:val="000000"/>
                <w:sz w:val="18"/>
                <w:szCs w:val="18"/>
              </w:rPr>
            </w:pPr>
            <w:r w:rsidRPr="00A813CF">
              <w:rPr>
                <w:rFonts w:ascii="Arial" w:eastAsia="Times New Roman" w:hAnsi="Arial" w:cs="Arial"/>
                <w:color w:val="000000"/>
                <w:sz w:val="18"/>
                <w:szCs w:val="18"/>
              </w:rPr>
              <w:t>World War II features and sites</w:t>
            </w:r>
          </w:p>
        </w:tc>
        <w:tc>
          <w:tcPr>
            <w:tcW w:w="260" w:type="pct"/>
            <w:tcBorders>
              <w:top w:val="nil"/>
              <w:left w:val="nil"/>
              <w:bottom w:val="single" w:sz="4" w:space="0" w:color="auto"/>
              <w:right w:val="nil"/>
            </w:tcBorders>
            <w:shd w:val="clear" w:color="auto" w:fill="auto"/>
            <w:vAlign w:val="bottom"/>
            <w:hideMark/>
          </w:tcPr>
          <w:p w14:paraId="613F8F6F" w14:textId="77777777" w:rsidR="007B2E6C" w:rsidRPr="00A813CF" w:rsidRDefault="007B2E6C" w:rsidP="000822D8">
            <w:pPr>
              <w:jc w:val="right"/>
              <w:rPr>
                <w:rFonts w:ascii="Arial" w:eastAsia="Times New Roman" w:hAnsi="Arial" w:cs="Arial"/>
                <w:color w:val="000000"/>
                <w:sz w:val="18"/>
                <w:szCs w:val="18"/>
              </w:rPr>
            </w:pPr>
            <w:r w:rsidRPr="00A813CF">
              <w:rPr>
                <w:rFonts w:ascii="Arial" w:eastAsia="Times New Roman" w:hAnsi="Arial" w:cs="Arial"/>
                <w:color w:val="000000"/>
                <w:sz w:val="18"/>
                <w:szCs w:val="18"/>
              </w:rPr>
              <w:t>2</w:t>
            </w:r>
          </w:p>
        </w:tc>
        <w:tc>
          <w:tcPr>
            <w:tcW w:w="441" w:type="pct"/>
            <w:tcBorders>
              <w:top w:val="single" w:sz="4" w:space="0" w:color="auto"/>
              <w:left w:val="single" w:sz="8" w:space="0" w:color="auto"/>
              <w:bottom w:val="single" w:sz="4" w:space="0" w:color="auto"/>
              <w:right w:val="single" w:sz="4" w:space="0" w:color="auto"/>
            </w:tcBorders>
            <w:shd w:val="clear" w:color="auto" w:fill="F79646" w:themeFill="accent6"/>
            <w:noWrap/>
            <w:vAlign w:val="bottom"/>
            <w:hideMark/>
          </w:tcPr>
          <w:p w14:paraId="5E6E7E00"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Very Poor Poor</w:t>
            </w:r>
          </w:p>
        </w:tc>
        <w:tc>
          <w:tcPr>
            <w:tcW w:w="468" w:type="pct"/>
            <w:tcBorders>
              <w:top w:val="single" w:sz="4" w:space="0" w:color="auto"/>
              <w:left w:val="single" w:sz="4" w:space="0" w:color="auto"/>
              <w:bottom w:val="single" w:sz="4" w:space="0" w:color="auto"/>
              <w:right w:val="single" w:sz="4" w:space="0" w:color="auto"/>
            </w:tcBorders>
            <w:shd w:val="clear" w:color="000000" w:fill="00FF00"/>
            <w:noWrap/>
            <w:vAlign w:val="bottom"/>
            <w:hideMark/>
          </w:tcPr>
          <w:p w14:paraId="4FE4AD53"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Good</w:t>
            </w:r>
          </w:p>
          <w:p w14:paraId="12DA3580"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Very Good</w:t>
            </w:r>
          </w:p>
        </w:tc>
        <w:tc>
          <w:tcPr>
            <w:tcW w:w="420" w:type="pct"/>
            <w:tcBorders>
              <w:top w:val="single" w:sz="4" w:space="0" w:color="auto"/>
              <w:left w:val="single" w:sz="4" w:space="0" w:color="auto"/>
              <w:bottom w:val="single" w:sz="4" w:space="0" w:color="auto"/>
              <w:right w:val="single" w:sz="4" w:space="0" w:color="auto"/>
            </w:tcBorders>
            <w:shd w:val="clear" w:color="000000" w:fill="FFFF00"/>
            <w:noWrap/>
            <w:vAlign w:val="bottom"/>
            <w:hideMark/>
          </w:tcPr>
          <w:p w14:paraId="58433C00"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Good</w:t>
            </w:r>
          </w:p>
        </w:tc>
        <w:tc>
          <w:tcPr>
            <w:tcW w:w="424" w:type="pct"/>
            <w:tcBorders>
              <w:top w:val="nil"/>
              <w:left w:val="nil"/>
              <w:bottom w:val="single" w:sz="4" w:space="0" w:color="auto"/>
              <w:right w:val="single" w:sz="8" w:space="0" w:color="auto"/>
            </w:tcBorders>
            <w:shd w:val="clear" w:color="auto" w:fill="auto"/>
            <w:noWrap/>
            <w:vAlign w:val="bottom"/>
            <w:hideMark/>
          </w:tcPr>
          <w:p w14:paraId="2661B74D" w14:textId="77777777" w:rsidR="007B2E6C" w:rsidRPr="00A813CF" w:rsidRDefault="007B2E6C" w:rsidP="000822D8">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Medium</w:t>
            </w:r>
          </w:p>
        </w:tc>
        <w:tc>
          <w:tcPr>
            <w:tcW w:w="524" w:type="pct"/>
            <w:tcBorders>
              <w:top w:val="single" w:sz="4" w:space="0" w:color="auto"/>
              <w:left w:val="single" w:sz="8" w:space="0" w:color="auto"/>
              <w:bottom w:val="single" w:sz="4" w:space="0" w:color="auto"/>
              <w:right w:val="single" w:sz="4" w:space="0" w:color="auto"/>
            </w:tcBorders>
            <w:shd w:val="clear" w:color="auto" w:fill="auto"/>
            <w:noWrap/>
            <w:vAlign w:val="bottom"/>
            <w:hideMark/>
          </w:tcPr>
          <w:p w14:paraId="0DC1BCA6" w14:textId="016210AF" w:rsidR="007B2E6C" w:rsidRPr="00A813CF" w:rsidRDefault="00416F34" w:rsidP="000822D8">
            <w:pPr>
              <w:jc w:val="center"/>
              <w:rPr>
                <w:rFonts w:ascii="Arial" w:eastAsia="Times New Roman" w:hAnsi="Arial" w:cs="Arial"/>
                <w:color w:val="FF0000"/>
                <w:sz w:val="18"/>
                <w:szCs w:val="18"/>
              </w:rPr>
            </w:pPr>
            <w:r w:rsidRPr="00A813CF">
              <w:rPr>
                <w:rFonts w:ascii="Arial" w:eastAsia="Times New Roman" w:hAnsi="Arial" w:cs="Arial"/>
                <w:color w:val="FF0000"/>
                <w:sz w:val="18"/>
                <w:szCs w:val="18"/>
              </w:rPr>
              <w:t>Deteriorated</w:t>
            </w:r>
          </w:p>
        </w:tc>
        <w:tc>
          <w:tcPr>
            <w:tcW w:w="537" w:type="pct"/>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5C6EDE35" w14:textId="77777777" w:rsidR="007B2E6C" w:rsidRPr="00A813CF" w:rsidRDefault="007B2E6C" w:rsidP="000822D8">
            <w:pPr>
              <w:jc w:val="center"/>
              <w:rPr>
                <w:rFonts w:ascii="Arial" w:eastAsia="Times New Roman" w:hAnsi="Arial" w:cs="Arial"/>
                <w:color w:val="E26B0A"/>
                <w:sz w:val="18"/>
                <w:szCs w:val="18"/>
              </w:rPr>
            </w:pPr>
            <w:r w:rsidRPr="00A813CF">
              <w:rPr>
                <w:rFonts w:ascii="Arial" w:eastAsia="Times New Roman" w:hAnsi="Arial" w:cs="Arial"/>
                <w:color w:val="E26B0A"/>
                <w:sz w:val="18"/>
                <w:szCs w:val="18"/>
              </w:rPr>
              <w:t>Stable</w:t>
            </w:r>
          </w:p>
        </w:tc>
        <w:tc>
          <w:tcPr>
            <w:tcW w:w="506" w:type="pct"/>
            <w:tcBorders>
              <w:top w:val="single" w:sz="4" w:space="0" w:color="auto"/>
              <w:left w:val="single" w:sz="8" w:space="0" w:color="auto"/>
              <w:bottom w:val="single" w:sz="4" w:space="0" w:color="auto"/>
              <w:right w:val="single" w:sz="4" w:space="0" w:color="auto"/>
            </w:tcBorders>
            <w:shd w:val="clear" w:color="auto" w:fill="auto"/>
            <w:vAlign w:val="bottom"/>
            <w:hideMark/>
          </w:tcPr>
          <w:p w14:paraId="244F700C" w14:textId="2A26BA81" w:rsidR="007B2E6C" w:rsidRPr="00A813CF" w:rsidRDefault="00416F34" w:rsidP="000822D8">
            <w:pPr>
              <w:jc w:val="center"/>
              <w:rPr>
                <w:rFonts w:ascii="Arial" w:eastAsia="Times New Roman" w:hAnsi="Arial" w:cs="Arial"/>
                <w:color w:val="31869B"/>
                <w:sz w:val="18"/>
                <w:szCs w:val="18"/>
              </w:rPr>
            </w:pPr>
            <w:r w:rsidRPr="00A813CF">
              <w:rPr>
                <w:rFonts w:ascii="Arial" w:eastAsia="Times New Roman" w:hAnsi="Arial" w:cs="Arial"/>
                <w:color w:val="FF0000"/>
                <w:sz w:val="18"/>
                <w:szCs w:val="18"/>
              </w:rPr>
              <w:t>Deteriorated</w:t>
            </w:r>
          </w:p>
        </w:tc>
        <w:tc>
          <w:tcPr>
            <w:tcW w:w="393" w:type="pct"/>
            <w:tcBorders>
              <w:top w:val="nil"/>
              <w:left w:val="nil"/>
              <w:bottom w:val="single" w:sz="4" w:space="0" w:color="auto"/>
              <w:right w:val="single" w:sz="8" w:space="0" w:color="auto"/>
            </w:tcBorders>
            <w:shd w:val="clear" w:color="auto" w:fill="auto"/>
            <w:noWrap/>
            <w:vAlign w:val="bottom"/>
            <w:hideMark/>
          </w:tcPr>
          <w:p w14:paraId="168A3934" w14:textId="77777777" w:rsidR="007B2E6C" w:rsidRPr="00A813CF" w:rsidRDefault="007B2E6C" w:rsidP="000822D8">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Medium</w:t>
            </w:r>
          </w:p>
        </w:tc>
      </w:tr>
      <w:tr w:rsidR="00103AE1" w:rsidRPr="00A813CF" w14:paraId="256A5B25" w14:textId="77777777" w:rsidTr="000822D8">
        <w:trPr>
          <w:trHeight w:val="370"/>
        </w:trPr>
        <w:tc>
          <w:tcPr>
            <w:tcW w:w="372" w:type="pct"/>
            <w:vMerge/>
            <w:tcBorders>
              <w:left w:val="single" w:sz="4" w:space="0" w:color="auto"/>
              <w:bottom w:val="single" w:sz="4" w:space="0" w:color="auto"/>
              <w:right w:val="single" w:sz="4" w:space="0" w:color="auto"/>
            </w:tcBorders>
            <w:vAlign w:val="center"/>
            <w:hideMark/>
          </w:tcPr>
          <w:p w14:paraId="44B0CE3B" w14:textId="77777777" w:rsidR="007B2E6C" w:rsidRPr="00A813CF" w:rsidRDefault="007B2E6C" w:rsidP="000822D8">
            <w:pPr>
              <w:rPr>
                <w:rFonts w:ascii="Arial" w:eastAsia="Times New Roman" w:hAnsi="Arial" w:cs="Arial"/>
                <w:color w:val="000000"/>
                <w:sz w:val="18"/>
                <w:szCs w:val="18"/>
              </w:rPr>
            </w:pPr>
          </w:p>
        </w:tc>
        <w:tc>
          <w:tcPr>
            <w:tcW w:w="655" w:type="pct"/>
            <w:tcBorders>
              <w:top w:val="nil"/>
              <w:left w:val="nil"/>
              <w:bottom w:val="single" w:sz="4" w:space="0" w:color="auto"/>
              <w:right w:val="single" w:sz="4" w:space="0" w:color="auto"/>
            </w:tcBorders>
            <w:shd w:val="clear" w:color="auto" w:fill="auto"/>
            <w:vAlign w:val="bottom"/>
            <w:hideMark/>
          </w:tcPr>
          <w:p w14:paraId="4DE48420" w14:textId="77777777" w:rsidR="007B2E6C" w:rsidRPr="00A813CF" w:rsidRDefault="007B2E6C" w:rsidP="000822D8">
            <w:pPr>
              <w:rPr>
                <w:rFonts w:ascii="Arial" w:eastAsia="Times New Roman" w:hAnsi="Arial" w:cs="Arial"/>
                <w:color w:val="000000"/>
                <w:sz w:val="18"/>
                <w:szCs w:val="18"/>
              </w:rPr>
            </w:pPr>
            <w:r w:rsidRPr="00A813CF">
              <w:rPr>
                <w:rFonts w:ascii="Arial" w:eastAsia="Times New Roman" w:hAnsi="Arial" w:cs="Arial"/>
                <w:color w:val="000000"/>
                <w:sz w:val="18"/>
                <w:szCs w:val="18"/>
              </w:rPr>
              <w:t>other places of historic significance</w:t>
            </w:r>
          </w:p>
        </w:tc>
        <w:tc>
          <w:tcPr>
            <w:tcW w:w="260" w:type="pct"/>
            <w:tcBorders>
              <w:top w:val="nil"/>
              <w:left w:val="nil"/>
              <w:bottom w:val="single" w:sz="4" w:space="0" w:color="auto"/>
              <w:right w:val="nil"/>
            </w:tcBorders>
            <w:shd w:val="clear" w:color="auto" w:fill="auto"/>
            <w:vAlign w:val="bottom"/>
            <w:hideMark/>
          </w:tcPr>
          <w:p w14:paraId="52AD9F88" w14:textId="77777777" w:rsidR="007B2E6C" w:rsidRPr="00A813CF" w:rsidRDefault="007B2E6C" w:rsidP="000822D8">
            <w:pPr>
              <w:jc w:val="right"/>
              <w:rPr>
                <w:rFonts w:ascii="Arial" w:eastAsia="Times New Roman" w:hAnsi="Arial" w:cs="Arial"/>
                <w:color w:val="000000"/>
                <w:sz w:val="18"/>
                <w:szCs w:val="18"/>
              </w:rPr>
            </w:pPr>
            <w:r w:rsidRPr="00A813CF">
              <w:rPr>
                <w:rFonts w:ascii="Arial" w:eastAsia="Times New Roman" w:hAnsi="Arial" w:cs="Arial"/>
                <w:color w:val="000000"/>
                <w:sz w:val="18"/>
                <w:szCs w:val="18"/>
              </w:rPr>
              <w:t>2</w:t>
            </w:r>
          </w:p>
        </w:tc>
        <w:tc>
          <w:tcPr>
            <w:tcW w:w="441" w:type="pct"/>
            <w:tcBorders>
              <w:top w:val="single" w:sz="4" w:space="0" w:color="auto"/>
              <w:left w:val="single" w:sz="8" w:space="0" w:color="auto"/>
              <w:bottom w:val="single" w:sz="8" w:space="0" w:color="auto"/>
              <w:right w:val="single" w:sz="4" w:space="0" w:color="auto"/>
            </w:tcBorders>
            <w:shd w:val="clear" w:color="000000" w:fill="FF0000"/>
            <w:noWrap/>
            <w:vAlign w:val="bottom"/>
            <w:hideMark/>
          </w:tcPr>
          <w:p w14:paraId="69CE116D"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Very Poor</w:t>
            </w:r>
          </w:p>
        </w:tc>
        <w:tc>
          <w:tcPr>
            <w:tcW w:w="468" w:type="pct"/>
            <w:tcBorders>
              <w:top w:val="single" w:sz="4" w:space="0" w:color="auto"/>
              <w:left w:val="single" w:sz="4" w:space="0" w:color="auto"/>
              <w:bottom w:val="single" w:sz="8" w:space="0" w:color="auto"/>
              <w:right w:val="single" w:sz="4" w:space="0" w:color="auto"/>
            </w:tcBorders>
            <w:shd w:val="clear" w:color="000000" w:fill="00FF00"/>
            <w:noWrap/>
            <w:vAlign w:val="bottom"/>
            <w:hideMark/>
          </w:tcPr>
          <w:p w14:paraId="217F6774"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 xml:space="preserve">Good </w:t>
            </w:r>
          </w:p>
          <w:p w14:paraId="2FB0935A"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Very Good</w:t>
            </w:r>
          </w:p>
        </w:tc>
        <w:tc>
          <w:tcPr>
            <w:tcW w:w="420" w:type="pct"/>
            <w:tcBorders>
              <w:top w:val="single" w:sz="4" w:space="0" w:color="auto"/>
              <w:left w:val="single" w:sz="4" w:space="0" w:color="auto"/>
              <w:bottom w:val="single" w:sz="8" w:space="0" w:color="auto"/>
              <w:right w:val="single" w:sz="4" w:space="0" w:color="auto"/>
            </w:tcBorders>
            <w:shd w:val="clear" w:color="000000" w:fill="FF9900"/>
            <w:noWrap/>
            <w:vAlign w:val="bottom"/>
            <w:hideMark/>
          </w:tcPr>
          <w:p w14:paraId="24119EBE" w14:textId="77777777" w:rsidR="007B2E6C" w:rsidRPr="00A813CF" w:rsidRDefault="007B2E6C" w:rsidP="000822D8">
            <w:pPr>
              <w:jc w:val="center"/>
              <w:rPr>
                <w:rFonts w:ascii="Arial" w:eastAsia="Times New Roman" w:hAnsi="Arial" w:cs="Arial"/>
                <w:sz w:val="18"/>
                <w:szCs w:val="18"/>
              </w:rPr>
            </w:pPr>
            <w:r w:rsidRPr="00A813CF">
              <w:rPr>
                <w:rFonts w:ascii="Arial" w:eastAsia="Times New Roman" w:hAnsi="Arial" w:cs="Arial"/>
                <w:sz w:val="18"/>
                <w:szCs w:val="18"/>
              </w:rPr>
              <w:t>Poor</w:t>
            </w:r>
          </w:p>
        </w:tc>
        <w:tc>
          <w:tcPr>
            <w:tcW w:w="424" w:type="pct"/>
            <w:tcBorders>
              <w:top w:val="nil"/>
              <w:left w:val="nil"/>
              <w:bottom w:val="single" w:sz="4" w:space="0" w:color="auto"/>
              <w:right w:val="single" w:sz="8" w:space="0" w:color="auto"/>
            </w:tcBorders>
            <w:shd w:val="clear" w:color="auto" w:fill="auto"/>
            <w:noWrap/>
            <w:vAlign w:val="bottom"/>
            <w:hideMark/>
          </w:tcPr>
          <w:p w14:paraId="53039798" w14:textId="77777777" w:rsidR="007B2E6C" w:rsidRPr="00A813CF" w:rsidRDefault="007B2E6C" w:rsidP="000822D8">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Medium</w:t>
            </w:r>
          </w:p>
        </w:tc>
        <w:tc>
          <w:tcPr>
            <w:tcW w:w="524" w:type="pct"/>
            <w:tcBorders>
              <w:top w:val="single" w:sz="4" w:space="0" w:color="auto"/>
              <w:left w:val="single" w:sz="8" w:space="0" w:color="auto"/>
              <w:bottom w:val="single" w:sz="4" w:space="0" w:color="auto"/>
              <w:right w:val="single" w:sz="4" w:space="0" w:color="auto"/>
            </w:tcBorders>
            <w:shd w:val="clear" w:color="auto" w:fill="auto"/>
            <w:vAlign w:val="bottom"/>
            <w:hideMark/>
          </w:tcPr>
          <w:p w14:paraId="4BDB8161" w14:textId="2ACDB1CB" w:rsidR="007B2E6C" w:rsidRPr="00A813CF" w:rsidRDefault="00416F34" w:rsidP="000822D8">
            <w:pPr>
              <w:jc w:val="center"/>
              <w:rPr>
                <w:rFonts w:ascii="Arial" w:eastAsia="Times New Roman" w:hAnsi="Arial" w:cs="Arial"/>
                <w:color w:val="E26B0A"/>
                <w:sz w:val="18"/>
                <w:szCs w:val="18"/>
              </w:rPr>
            </w:pPr>
            <w:r w:rsidRPr="00A813CF">
              <w:rPr>
                <w:rFonts w:ascii="Arial" w:eastAsia="Times New Roman" w:hAnsi="Arial" w:cs="Arial"/>
                <w:color w:val="FF0000"/>
                <w:sz w:val="18"/>
                <w:szCs w:val="18"/>
              </w:rPr>
              <w:t>Deteriorated</w:t>
            </w:r>
          </w:p>
        </w:tc>
        <w:tc>
          <w:tcPr>
            <w:tcW w:w="537" w:type="pct"/>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3EFF33F0" w14:textId="77777777" w:rsidR="007B2E6C" w:rsidRPr="00A813CF" w:rsidRDefault="007B2E6C" w:rsidP="000822D8">
            <w:pPr>
              <w:jc w:val="center"/>
              <w:rPr>
                <w:rFonts w:ascii="Arial" w:eastAsia="Times New Roman" w:hAnsi="Arial" w:cs="Arial"/>
                <w:color w:val="E26B0A"/>
                <w:sz w:val="18"/>
                <w:szCs w:val="18"/>
              </w:rPr>
            </w:pPr>
            <w:r w:rsidRPr="00A813CF">
              <w:rPr>
                <w:rFonts w:ascii="Arial" w:eastAsia="Times New Roman" w:hAnsi="Arial" w:cs="Arial"/>
                <w:color w:val="E26B0A"/>
                <w:sz w:val="18"/>
                <w:szCs w:val="18"/>
              </w:rPr>
              <w:t>Stable</w:t>
            </w:r>
          </w:p>
        </w:tc>
        <w:tc>
          <w:tcPr>
            <w:tcW w:w="506" w:type="pct"/>
            <w:tcBorders>
              <w:top w:val="single" w:sz="4" w:space="0" w:color="auto"/>
              <w:left w:val="single" w:sz="8" w:space="0" w:color="auto"/>
              <w:bottom w:val="single" w:sz="4" w:space="0" w:color="auto"/>
              <w:right w:val="single" w:sz="4" w:space="0" w:color="auto"/>
            </w:tcBorders>
            <w:shd w:val="clear" w:color="auto" w:fill="auto"/>
            <w:noWrap/>
            <w:vAlign w:val="bottom"/>
            <w:hideMark/>
          </w:tcPr>
          <w:p w14:paraId="5F7865E3" w14:textId="6BEEAA1B" w:rsidR="007B2E6C" w:rsidRPr="00A813CF" w:rsidRDefault="00416F34" w:rsidP="000822D8">
            <w:pPr>
              <w:jc w:val="center"/>
              <w:rPr>
                <w:rFonts w:ascii="Arial" w:eastAsia="Times New Roman" w:hAnsi="Arial" w:cs="Arial"/>
                <w:color w:val="E26B0A"/>
                <w:sz w:val="18"/>
                <w:szCs w:val="18"/>
              </w:rPr>
            </w:pPr>
            <w:r w:rsidRPr="00A813CF">
              <w:rPr>
                <w:rFonts w:ascii="Arial" w:eastAsia="Times New Roman" w:hAnsi="Arial" w:cs="Arial"/>
                <w:color w:val="FF0000"/>
                <w:sz w:val="18"/>
                <w:szCs w:val="18"/>
              </w:rPr>
              <w:t>Deteriorated</w:t>
            </w:r>
          </w:p>
        </w:tc>
        <w:tc>
          <w:tcPr>
            <w:tcW w:w="393" w:type="pct"/>
            <w:tcBorders>
              <w:top w:val="nil"/>
              <w:left w:val="nil"/>
              <w:bottom w:val="single" w:sz="4" w:space="0" w:color="auto"/>
              <w:right w:val="single" w:sz="8" w:space="0" w:color="auto"/>
            </w:tcBorders>
            <w:shd w:val="clear" w:color="auto" w:fill="auto"/>
            <w:noWrap/>
            <w:vAlign w:val="bottom"/>
            <w:hideMark/>
          </w:tcPr>
          <w:p w14:paraId="28E99E4B" w14:textId="77777777" w:rsidR="007B2E6C" w:rsidRPr="00A813CF" w:rsidRDefault="007B2E6C" w:rsidP="000822D8">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Medium</w:t>
            </w:r>
          </w:p>
        </w:tc>
      </w:tr>
    </w:tbl>
    <w:p w14:paraId="4689C891" w14:textId="7B4D4F76" w:rsidR="00727A17" w:rsidRPr="00A813CF" w:rsidRDefault="00727A17" w:rsidP="00F55600">
      <w:pPr>
        <w:rPr>
          <w:rFonts w:ascii="Arial" w:hAnsi="Arial" w:cs="Arial"/>
          <w:lang w:val="en-GB" w:eastAsia="ja-JP"/>
        </w:rPr>
        <w:sectPr w:rsidR="00727A17" w:rsidRPr="00A813CF" w:rsidSect="00C1515D">
          <w:pgSz w:w="16817" w:h="11901" w:orient="landscape"/>
          <w:pgMar w:top="1247" w:right="1247" w:bottom="1247" w:left="1247" w:header="709" w:footer="709" w:gutter="0"/>
          <w:cols w:space="708"/>
          <w:docGrid w:linePitch="360"/>
        </w:sectPr>
      </w:pPr>
    </w:p>
    <w:p w14:paraId="15C5ED50" w14:textId="77777777" w:rsidR="008C4E35" w:rsidRPr="00A813CF" w:rsidRDefault="008C4E35" w:rsidP="00E8185B">
      <w:pPr>
        <w:pStyle w:val="Heading2"/>
        <w:rPr>
          <w:rFonts w:ascii="Arial" w:hAnsi="Arial" w:cs="Arial"/>
        </w:rPr>
      </w:pPr>
      <w:bookmarkStart w:id="64" w:name="_Toc535479394"/>
      <w:r w:rsidRPr="00A813CF">
        <w:rPr>
          <w:rFonts w:ascii="Arial" w:hAnsi="Arial" w:cs="Arial"/>
        </w:rPr>
        <w:lastRenderedPageBreak/>
        <w:t>Risks</w:t>
      </w:r>
      <w:bookmarkEnd w:id="64"/>
    </w:p>
    <w:p w14:paraId="652DC7D0" w14:textId="699E93CE" w:rsidR="008C4E35" w:rsidRPr="00A813CF" w:rsidRDefault="008C4E35" w:rsidP="008C4E35">
      <w:pPr>
        <w:rPr>
          <w:rFonts w:ascii="Arial" w:hAnsi="Arial" w:cs="Arial"/>
        </w:rPr>
      </w:pPr>
      <w:r w:rsidRPr="00A813CF">
        <w:rPr>
          <w:rFonts w:ascii="Arial" w:hAnsi="Arial" w:cs="Arial"/>
        </w:rPr>
        <w:t xml:space="preserve">Experts contributed their judgements about two aspects of each of the 41 identified threats—the likelihood of the threat occurring and, in the event that it did occur, the consequences that would arise for the </w:t>
      </w:r>
      <w:r w:rsidR="00250429" w:rsidRPr="00A813CF">
        <w:rPr>
          <w:rFonts w:ascii="Arial" w:hAnsi="Arial" w:cs="Arial"/>
        </w:rPr>
        <w:t>values</w:t>
      </w:r>
      <w:r w:rsidRPr="00A813CF">
        <w:rPr>
          <w:rFonts w:ascii="Arial" w:hAnsi="Arial" w:cs="Arial"/>
        </w:rPr>
        <w:t xml:space="preserve"> of the Region. The grading structure for Likelihood and Consequence were provided to workshop participants (Appendix </w:t>
      </w:r>
      <w:r w:rsidR="00250429" w:rsidRPr="00A813CF">
        <w:rPr>
          <w:rFonts w:ascii="Arial" w:hAnsi="Arial" w:cs="Arial"/>
        </w:rPr>
        <w:t>2</w:t>
      </w:r>
      <w:r w:rsidRPr="00A813CF">
        <w:rPr>
          <w:rFonts w:ascii="Arial" w:hAnsi="Arial" w:cs="Arial"/>
        </w:rPr>
        <w:t xml:space="preserve">), and the grades assigned at the workshop were converted to a risk assignment, according to the established conversion framework (Appendix </w:t>
      </w:r>
      <w:r w:rsidR="00250429" w:rsidRPr="00A813CF">
        <w:rPr>
          <w:rFonts w:ascii="Arial" w:hAnsi="Arial" w:cs="Arial"/>
        </w:rPr>
        <w:t>2</w:t>
      </w:r>
      <w:r w:rsidRPr="00A813CF">
        <w:rPr>
          <w:rFonts w:ascii="Arial" w:hAnsi="Arial" w:cs="Arial"/>
        </w:rPr>
        <w:t>) from the 2009 and 2014 Outlook Reports.</w:t>
      </w:r>
    </w:p>
    <w:p w14:paraId="131B116A" w14:textId="27EC493F" w:rsidR="007F06E0" w:rsidRPr="00A813CF" w:rsidRDefault="007F06E0" w:rsidP="008C4E35">
      <w:pPr>
        <w:rPr>
          <w:rFonts w:ascii="Arial" w:hAnsi="Arial" w:cs="Arial"/>
        </w:rPr>
      </w:pPr>
    </w:p>
    <w:p w14:paraId="47D4E23D" w14:textId="4501303A" w:rsidR="00636E66" w:rsidRPr="00A813CF" w:rsidRDefault="007F06E0" w:rsidP="007F06E0">
      <w:pPr>
        <w:rPr>
          <w:rFonts w:ascii="Arial" w:hAnsi="Arial" w:cs="Arial"/>
          <w:szCs w:val="20"/>
        </w:rPr>
      </w:pPr>
      <w:r w:rsidRPr="00A813CF">
        <w:rPr>
          <w:rFonts w:ascii="Arial" w:hAnsi="Arial" w:cs="Arial"/>
          <w:szCs w:val="20"/>
        </w:rPr>
        <w:t xml:space="preserve">Of the 40 threats assessed for residual risk against natural values components, a total of </w:t>
      </w:r>
      <w:r w:rsidR="00164BCF" w:rsidRPr="00A813CF">
        <w:rPr>
          <w:rFonts w:ascii="Arial" w:hAnsi="Arial" w:cs="Arial"/>
          <w:szCs w:val="20"/>
        </w:rPr>
        <w:t xml:space="preserve">31 </w:t>
      </w:r>
      <w:r w:rsidRPr="00A813CF">
        <w:rPr>
          <w:rFonts w:ascii="Arial" w:hAnsi="Arial" w:cs="Arial"/>
          <w:szCs w:val="20"/>
        </w:rPr>
        <w:t xml:space="preserve">were considered to pose a high or very risk at the regional or local scale (the risk of incompatible uses was not assessed for natural values components as it primarily related to heritage values). </w:t>
      </w:r>
      <w:r w:rsidR="0047074E" w:rsidRPr="00A813CF">
        <w:rPr>
          <w:rFonts w:ascii="Arial" w:hAnsi="Arial" w:cs="Arial"/>
          <w:szCs w:val="20"/>
        </w:rPr>
        <w:t>The 16 t</w:t>
      </w:r>
      <w:r w:rsidR="00636E66" w:rsidRPr="00A813CF">
        <w:rPr>
          <w:rFonts w:ascii="Arial" w:hAnsi="Arial" w:cs="Arial"/>
          <w:szCs w:val="20"/>
        </w:rPr>
        <w:t xml:space="preserve">hreats considered to have </w:t>
      </w:r>
      <w:r w:rsidR="00883F2F" w:rsidRPr="00A813CF">
        <w:rPr>
          <w:rFonts w:ascii="Arial" w:hAnsi="Arial" w:cs="Arial"/>
          <w:szCs w:val="20"/>
        </w:rPr>
        <w:t xml:space="preserve">High or </w:t>
      </w:r>
      <w:r w:rsidR="00636E66" w:rsidRPr="00A813CF">
        <w:rPr>
          <w:rFonts w:ascii="Arial" w:hAnsi="Arial" w:cs="Arial"/>
          <w:szCs w:val="20"/>
        </w:rPr>
        <w:t>Very High levels of residual risk at the regional scale included</w:t>
      </w:r>
      <w:r w:rsidR="0047074E" w:rsidRPr="00A813CF">
        <w:rPr>
          <w:rFonts w:ascii="Arial" w:hAnsi="Arial" w:cs="Arial"/>
          <w:szCs w:val="20"/>
        </w:rPr>
        <w:t>:</w:t>
      </w:r>
      <w:r w:rsidR="00EE2F0C" w:rsidRPr="00A813CF">
        <w:rPr>
          <w:rFonts w:ascii="Arial" w:hAnsi="Arial" w:cs="Arial"/>
          <w:szCs w:val="20"/>
        </w:rPr>
        <w:t xml:space="preserve"> </w:t>
      </w:r>
      <w:r w:rsidR="00883F2F" w:rsidRPr="00A813CF">
        <w:rPr>
          <w:rFonts w:ascii="Arial" w:hAnsi="Arial" w:cs="Arial"/>
          <w:szCs w:val="20"/>
        </w:rPr>
        <w:t xml:space="preserve">altered weather patterns, barriers to flow, extraction of predators, illegal activities, illegal fishing and poaching, </w:t>
      </w:r>
      <w:r w:rsidR="00EE2F0C" w:rsidRPr="00A813CF">
        <w:rPr>
          <w:rFonts w:ascii="Arial" w:hAnsi="Arial" w:cs="Arial"/>
          <w:szCs w:val="20"/>
        </w:rPr>
        <w:t xml:space="preserve">incidental catch of species of </w:t>
      </w:r>
      <w:r w:rsidR="00883F2F" w:rsidRPr="00A813CF">
        <w:rPr>
          <w:rFonts w:ascii="Arial" w:hAnsi="Arial" w:cs="Arial"/>
          <w:szCs w:val="20"/>
        </w:rPr>
        <w:t>conservation concern, marine debris, noise pollution, nutrient run-off, ocean acidification, outbreak of crown-of-thorns starfish</w:t>
      </w:r>
      <w:r w:rsidR="00370E29" w:rsidRPr="00A813CF">
        <w:rPr>
          <w:rFonts w:ascii="Arial" w:hAnsi="Arial" w:cs="Arial"/>
          <w:szCs w:val="20"/>
        </w:rPr>
        <w:t>, pesticide run-off,</w:t>
      </w:r>
      <w:r w:rsidR="0047074E" w:rsidRPr="00A813CF">
        <w:rPr>
          <w:rFonts w:ascii="Arial" w:hAnsi="Arial" w:cs="Arial"/>
          <w:szCs w:val="20"/>
        </w:rPr>
        <w:t xml:space="preserve"> sea temperature increase, sediment run off, spill—small, and vessel waste discharge</w:t>
      </w:r>
      <w:r w:rsidR="004E5399" w:rsidRPr="00A813CF">
        <w:rPr>
          <w:rFonts w:ascii="Arial" w:hAnsi="Arial" w:cs="Arial"/>
          <w:szCs w:val="20"/>
        </w:rPr>
        <w:t xml:space="preserve"> (</w:t>
      </w:r>
      <w:r w:rsidR="004E5399" w:rsidRPr="00A813CF">
        <w:rPr>
          <w:rFonts w:ascii="Arial" w:hAnsi="Arial" w:cs="Arial"/>
          <w:szCs w:val="20"/>
        </w:rPr>
        <w:fldChar w:fldCharType="begin"/>
      </w:r>
      <w:r w:rsidR="004E5399" w:rsidRPr="00A813CF">
        <w:rPr>
          <w:rFonts w:ascii="Arial" w:hAnsi="Arial" w:cs="Arial"/>
          <w:szCs w:val="20"/>
        </w:rPr>
        <w:instrText xml:space="preserve"> REF _Ref516994167 \h </w:instrText>
      </w:r>
      <w:r w:rsidR="00A813CF">
        <w:rPr>
          <w:rFonts w:ascii="Arial" w:hAnsi="Arial" w:cs="Arial"/>
          <w:szCs w:val="20"/>
        </w:rPr>
        <w:instrText xml:space="preserve"> \* MERGEFORMAT </w:instrText>
      </w:r>
      <w:r w:rsidR="004E5399" w:rsidRPr="00A813CF">
        <w:rPr>
          <w:rFonts w:ascii="Arial" w:hAnsi="Arial" w:cs="Arial"/>
          <w:szCs w:val="20"/>
        </w:rPr>
      </w:r>
      <w:r w:rsidR="004E5399" w:rsidRPr="00A813CF">
        <w:rPr>
          <w:rFonts w:ascii="Arial" w:hAnsi="Arial" w:cs="Arial"/>
          <w:szCs w:val="20"/>
        </w:rPr>
        <w:fldChar w:fldCharType="separate"/>
      </w:r>
      <w:r w:rsidR="00FE2655" w:rsidRPr="00A813CF">
        <w:rPr>
          <w:rFonts w:ascii="Arial" w:hAnsi="Arial" w:cs="Arial"/>
        </w:rPr>
        <w:t xml:space="preserve">Table </w:t>
      </w:r>
      <w:r w:rsidR="00FE2655">
        <w:rPr>
          <w:rFonts w:ascii="Arial" w:hAnsi="Arial" w:cs="Arial"/>
          <w:noProof/>
        </w:rPr>
        <w:t>5</w:t>
      </w:r>
      <w:r w:rsidR="004E5399" w:rsidRPr="00A813CF">
        <w:rPr>
          <w:rFonts w:ascii="Arial" w:hAnsi="Arial" w:cs="Arial"/>
          <w:szCs w:val="20"/>
        </w:rPr>
        <w:fldChar w:fldCharType="end"/>
      </w:r>
      <w:r w:rsidR="004E5399" w:rsidRPr="00A813CF">
        <w:rPr>
          <w:rFonts w:ascii="Arial" w:hAnsi="Arial" w:cs="Arial"/>
          <w:szCs w:val="20"/>
        </w:rPr>
        <w:t>)</w:t>
      </w:r>
      <w:r w:rsidR="003F7EAE" w:rsidRPr="00A813CF">
        <w:rPr>
          <w:rFonts w:ascii="Arial" w:hAnsi="Arial" w:cs="Arial"/>
          <w:szCs w:val="20"/>
        </w:rPr>
        <w:t>.</w:t>
      </w:r>
    </w:p>
    <w:p w14:paraId="765EB0D0" w14:textId="77777777" w:rsidR="00636E66" w:rsidRPr="00A813CF" w:rsidRDefault="00636E66" w:rsidP="007F06E0">
      <w:pPr>
        <w:rPr>
          <w:rFonts w:ascii="Arial" w:hAnsi="Arial" w:cs="Arial"/>
          <w:szCs w:val="20"/>
        </w:rPr>
      </w:pPr>
    </w:p>
    <w:p w14:paraId="2D77DB59" w14:textId="688BB4A2" w:rsidR="007F06E0" w:rsidRPr="00A813CF" w:rsidRDefault="007F06E0" w:rsidP="007F06E0">
      <w:pPr>
        <w:rPr>
          <w:rFonts w:ascii="Arial" w:hAnsi="Arial" w:cs="Arial"/>
          <w:szCs w:val="20"/>
        </w:rPr>
      </w:pPr>
      <w:r w:rsidRPr="00A813CF">
        <w:rPr>
          <w:rFonts w:ascii="Arial" w:hAnsi="Arial" w:cs="Arial"/>
          <w:szCs w:val="20"/>
        </w:rPr>
        <w:t>Of the 28 (of the 41) threats assessed for residual risk against heritage values components, a total of 19 were considered to po</w:t>
      </w:r>
      <w:r w:rsidR="00F135AE" w:rsidRPr="00A813CF">
        <w:rPr>
          <w:rFonts w:ascii="Arial" w:hAnsi="Arial" w:cs="Arial"/>
          <w:szCs w:val="20"/>
        </w:rPr>
        <w:t>se a High or Very H</w:t>
      </w:r>
      <w:r w:rsidRPr="00A813CF">
        <w:rPr>
          <w:rFonts w:ascii="Arial" w:hAnsi="Arial" w:cs="Arial"/>
          <w:szCs w:val="20"/>
        </w:rPr>
        <w:t>igh risk</w:t>
      </w:r>
      <w:r w:rsidR="00E573FB" w:rsidRPr="00A813CF">
        <w:rPr>
          <w:rFonts w:ascii="Arial" w:hAnsi="Arial" w:cs="Arial"/>
          <w:szCs w:val="20"/>
        </w:rPr>
        <w:t xml:space="preserve"> (experts participating in the heritage component of the workshop did not feel suitably qualified to assess 13 of the identified risks)</w:t>
      </w:r>
      <w:r w:rsidR="00250429" w:rsidRPr="00A813CF">
        <w:rPr>
          <w:rFonts w:ascii="Arial" w:hAnsi="Arial" w:cs="Arial"/>
          <w:szCs w:val="20"/>
        </w:rPr>
        <w:t xml:space="preserve">. Consistent with Outlook 2014, </w:t>
      </w:r>
      <w:r w:rsidRPr="00A813CF">
        <w:rPr>
          <w:rFonts w:ascii="Arial" w:hAnsi="Arial" w:cs="Arial"/>
          <w:szCs w:val="20"/>
        </w:rPr>
        <w:t>n</w:t>
      </w:r>
      <w:r w:rsidR="00E573FB" w:rsidRPr="00A813CF">
        <w:rPr>
          <w:rFonts w:ascii="Arial" w:hAnsi="Arial" w:cs="Arial"/>
          <w:szCs w:val="20"/>
        </w:rPr>
        <w:t>o distinction was made between</w:t>
      </w:r>
      <w:r w:rsidRPr="00A813CF">
        <w:rPr>
          <w:rFonts w:ascii="Arial" w:hAnsi="Arial" w:cs="Arial"/>
          <w:szCs w:val="20"/>
        </w:rPr>
        <w:t xml:space="preserve"> regional or local scale threats</w:t>
      </w:r>
      <w:r w:rsidR="00250429" w:rsidRPr="00A813CF">
        <w:rPr>
          <w:rFonts w:ascii="Arial" w:hAnsi="Arial" w:cs="Arial"/>
          <w:szCs w:val="20"/>
        </w:rPr>
        <w:t xml:space="preserve"> for heritage values components</w:t>
      </w:r>
      <w:r w:rsidRPr="00A813CF">
        <w:rPr>
          <w:rFonts w:ascii="Arial" w:hAnsi="Arial" w:cs="Arial"/>
          <w:szCs w:val="20"/>
        </w:rPr>
        <w:t>.</w:t>
      </w:r>
      <w:r w:rsidR="00F135AE" w:rsidRPr="00A813CF">
        <w:rPr>
          <w:rFonts w:ascii="Arial" w:hAnsi="Arial" w:cs="Arial"/>
          <w:szCs w:val="20"/>
        </w:rPr>
        <w:t xml:space="preserve"> T</w:t>
      </w:r>
      <w:r w:rsidR="0047074E" w:rsidRPr="00A813CF">
        <w:rPr>
          <w:rFonts w:ascii="Arial" w:hAnsi="Arial" w:cs="Arial"/>
          <w:szCs w:val="20"/>
        </w:rPr>
        <w:t>he 19 t</w:t>
      </w:r>
      <w:r w:rsidR="00F135AE" w:rsidRPr="00A813CF">
        <w:rPr>
          <w:rFonts w:ascii="Arial" w:hAnsi="Arial" w:cs="Arial"/>
          <w:szCs w:val="20"/>
        </w:rPr>
        <w:t>hreats considered to have High or Very High levels of residual risk included</w:t>
      </w:r>
      <w:r w:rsidR="0047074E" w:rsidRPr="00A813CF">
        <w:rPr>
          <w:rFonts w:ascii="Arial" w:hAnsi="Arial" w:cs="Arial"/>
          <w:szCs w:val="20"/>
        </w:rPr>
        <w:t>:</w:t>
      </w:r>
      <w:r w:rsidR="00F135AE" w:rsidRPr="00A813CF">
        <w:rPr>
          <w:rFonts w:ascii="Arial" w:hAnsi="Arial" w:cs="Arial"/>
          <w:szCs w:val="20"/>
        </w:rPr>
        <w:t xml:space="preserve"> </w:t>
      </w:r>
      <w:r w:rsidR="006564B3" w:rsidRPr="00A813CF">
        <w:rPr>
          <w:rFonts w:ascii="Arial" w:hAnsi="Arial" w:cs="Arial"/>
          <w:szCs w:val="20"/>
        </w:rPr>
        <w:t xml:space="preserve">altered </w:t>
      </w:r>
      <w:r w:rsidR="00F135AE" w:rsidRPr="00A813CF">
        <w:rPr>
          <w:rFonts w:ascii="Arial" w:hAnsi="Arial" w:cs="Arial"/>
          <w:szCs w:val="20"/>
        </w:rPr>
        <w:t xml:space="preserve">weather patterns, barriers to flow, damage to reef structure, disposal of dredge material, dredging, extraction from spawning aggregations, extraction of predators, illegal fishing and poaching, incidental catch of species of conservation significance, incompatible uses, marine debris, modifying coastal habitats, nutrient run-off, ocean acidification, outbreak of crown-of-thorn starfish, pesticide run-off, sea level rise, sea temperature increase, </w:t>
      </w:r>
      <w:r w:rsidR="006564B3" w:rsidRPr="00A813CF">
        <w:rPr>
          <w:rFonts w:ascii="Arial" w:hAnsi="Arial" w:cs="Arial"/>
          <w:szCs w:val="20"/>
        </w:rPr>
        <w:t>and sediment run-off</w:t>
      </w:r>
      <w:r w:rsidR="008C22A4" w:rsidRPr="00A813CF">
        <w:rPr>
          <w:rFonts w:ascii="Arial" w:hAnsi="Arial" w:cs="Arial"/>
          <w:szCs w:val="20"/>
        </w:rPr>
        <w:t xml:space="preserve"> (</w:t>
      </w:r>
      <w:r w:rsidR="00285239" w:rsidRPr="00A813CF">
        <w:rPr>
          <w:rFonts w:ascii="Arial" w:hAnsi="Arial" w:cs="Arial"/>
          <w:szCs w:val="20"/>
        </w:rPr>
        <w:fldChar w:fldCharType="begin"/>
      </w:r>
      <w:r w:rsidR="00285239" w:rsidRPr="00A813CF">
        <w:rPr>
          <w:rFonts w:ascii="Arial" w:hAnsi="Arial" w:cs="Arial"/>
          <w:szCs w:val="20"/>
        </w:rPr>
        <w:instrText xml:space="preserve"> REF _Ref516994172 \h </w:instrText>
      </w:r>
      <w:r w:rsidR="00A813CF">
        <w:rPr>
          <w:rFonts w:ascii="Arial" w:hAnsi="Arial" w:cs="Arial"/>
          <w:szCs w:val="20"/>
        </w:rPr>
        <w:instrText xml:space="preserve"> \* MERGEFORMAT </w:instrText>
      </w:r>
      <w:r w:rsidR="00285239" w:rsidRPr="00A813CF">
        <w:rPr>
          <w:rFonts w:ascii="Arial" w:hAnsi="Arial" w:cs="Arial"/>
          <w:szCs w:val="20"/>
        </w:rPr>
      </w:r>
      <w:r w:rsidR="00285239" w:rsidRPr="00A813CF">
        <w:rPr>
          <w:rFonts w:ascii="Arial" w:hAnsi="Arial" w:cs="Arial"/>
          <w:szCs w:val="20"/>
        </w:rPr>
        <w:fldChar w:fldCharType="separate"/>
      </w:r>
      <w:r w:rsidR="00FE2655" w:rsidRPr="00A813CF">
        <w:rPr>
          <w:rFonts w:ascii="Arial" w:hAnsi="Arial" w:cs="Arial"/>
        </w:rPr>
        <w:t xml:space="preserve">Table </w:t>
      </w:r>
      <w:r w:rsidR="00FE2655">
        <w:rPr>
          <w:rFonts w:ascii="Arial" w:hAnsi="Arial" w:cs="Arial"/>
          <w:noProof/>
        </w:rPr>
        <w:t>6</w:t>
      </w:r>
      <w:r w:rsidR="00285239" w:rsidRPr="00A813CF">
        <w:rPr>
          <w:rFonts w:ascii="Arial" w:hAnsi="Arial" w:cs="Arial"/>
          <w:szCs w:val="20"/>
        </w:rPr>
        <w:fldChar w:fldCharType="end"/>
      </w:r>
      <w:r w:rsidR="00285239" w:rsidRPr="00A813CF">
        <w:rPr>
          <w:rFonts w:ascii="Arial" w:hAnsi="Arial" w:cs="Arial"/>
          <w:szCs w:val="20"/>
        </w:rPr>
        <w:t>)</w:t>
      </w:r>
      <w:r w:rsidR="006564B3" w:rsidRPr="00A813CF">
        <w:rPr>
          <w:rFonts w:ascii="Arial" w:hAnsi="Arial" w:cs="Arial"/>
          <w:szCs w:val="20"/>
        </w:rPr>
        <w:t>.</w:t>
      </w:r>
      <w:r w:rsidR="00F135AE" w:rsidRPr="00A813CF">
        <w:rPr>
          <w:rFonts w:ascii="Arial" w:hAnsi="Arial" w:cs="Arial"/>
          <w:szCs w:val="20"/>
        </w:rPr>
        <w:t xml:space="preserve"> </w:t>
      </w:r>
    </w:p>
    <w:p w14:paraId="6AAC1639" w14:textId="7586E283" w:rsidR="007F06E0" w:rsidRPr="00A813CF" w:rsidRDefault="007F06E0" w:rsidP="007F06E0">
      <w:pPr>
        <w:rPr>
          <w:rFonts w:ascii="Arial" w:hAnsi="Arial" w:cs="Arial"/>
          <w:szCs w:val="20"/>
        </w:rPr>
      </w:pPr>
    </w:p>
    <w:p w14:paraId="66DD8682" w14:textId="5DAB9464" w:rsidR="007F06E0" w:rsidRPr="00A813CF" w:rsidRDefault="007F06E0" w:rsidP="007F06E0">
      <w:pPr>
        <w:rPr>
          <w:rFonts w:ascii="Arial" w:hAnsi="Arial" w:cs="Arial"/>
        </w:rPr>
      </w:pPr>
      <w:r w:rsidRPr="00A813CF">
        <w:rPr>
          <w:rFonts w:ascii="Arial" w:hAnsi="Arial" w:cs="Arial"/>
          <w:szCs w:val="20"/>
        </w:rPr>
        <w:t xml:space="preserve">While confidence in the expert judgements of likelihood and consequence (which are combined to assign a level of risk) were not assigned at the workshop, the distribution of individual votes was recorded </w:t>
      </w:r>
      <w:r w:rsidR="00285239" w:rsidRPr="00A813CF">
        <w:rPr>
          <w:rFonts w:ascii="Arial" w:hAnsi="Arial" w:cs="Arial"/>
          <w:szCs w:val="20"/>
        </w:rPr>
        <w:t>and</w:t>
      </w:r>
      <w:r w:rsidRPr="00A813CF">
        <w:rPr>
          <w:rFonts w:ascii="Arial" w:hAnsi="Arial" w:cs="Arial"/>
          <w:szCs w:val="20"/>
        </w:rPr>
        <w:t xml:space="preserve"> can be used to infer at least a measure of the independent agreement amongst participants.</w:t>
      </w:r>
      <w:r w:rsidR="00285239" w:rsidRPr="00A813CF">
        <w:rPr>
          <w:rFonts w:ascii="Arial" w:hAnsi="Arial" w:cs="Arial"/>
          <w:szCs w:val="20"/>
        </w:rPr>
        <w:t xml:space="preserve"> </w:t>
      </w:r>
    </w:p>
    <w:p w14:paraId="2D5CDEEA" w14:textId="77777777" w:rsidR="008C4E35" w:rsidRPr="00A813CF" w:rsidRDefault="008C4E35" w:rsidP="008C4E35">
      <w:pPr>
        <w:rPr>
          <w:rFonts w:ascii="Arial" w:hAnsi="Arial" w:cs="Arial"/>
        </w:rPr>
      </w:pPr>
    </w:p>
    <w:p w14:paraId="37E12B2D" w14:textId="7EA5C87D" w:rsidR="00727A17" w:rsidRPr="00A813CF" w:rsidRDefault="00727A17" w:rsidP="00F55600">
      <w:pPr>
        <w:rPr>
          <w:rFonts w:ascii="Arial" w:hAnsi="Arial" w:cs="Arial"/>
          <w:lang w:val="en-GB" w:eastAsia="ja-JP"/>
        </w:rPr>
      </w:pPr>
    </w:p>
    <w:p w14:paraId="3B93854E" w14:textId="142EC68D" w:rsidR="00727A17" w:rsidRPr="00A813CF" w:rsidRDefault="00727A17" w:rsidP="00F55600">
      <w:pPr>
        <w:rPr>
          <w:rFonts w:ascii="Arial" w:hAnsi="Arial" w:cs="Arial"/>
          <w:lang w:val="en-GB" w:eastAsia="ja-JP"/>
        </w:rPr>
      </w:pPr>
    </w:p>
    <w:p w14:paraId="229A8B85" w14:textId="77777777" w:rsidR="00727A17" w:rsidRPr="00A813CF" w:rsidRDefault="00727A17" w:rsidP="00F55600">
      <w:pPr>
        <w:rPr>
          <w:rFonts w:ascii="Arial" w:hAnsi="Arial" w:cs="Arial"/>
          <w:lang w:val="en-GB" w:eastAsia="ja-JP"/>
        </w:rPr>
        <w:sectPr w:rsidR="00727A17" w:rsidRPr="00A813CF" w:rsidSect="002F5010">
          <w:pgSz w:w="11901" w:h="16817"/>
          <w:pgMar w:top="1247" w:right="1247" w:bottom="1247" w:left="1247" w:header="709" w:footer="709" w:gutter="0"/>
          <w:cols w:space="708"/>
          <w:docGrid w:linePitch="360"/>
        </w:sectPr>
      </w:pPr>
    </w:p>
    <w:p w14:paraId="6183C5FE" w14:textId="26CD0737" w:rsidR="00727A17" w:rsidRPr="00A813CF" w:rsidRDefault="00727A17" w:rsidP="00F55600">
      <w:pPr>
        <w:rPr>
          <w:rFonts w:ascii="Arial" w:hAnsi="Arial" w:cs="Arial"/>
          <w:lang w:val="en-GB" w:eastAsia="ja-JP"/>
        </w:rPr>
      </w:pPr>
    </w:p>
    <w:p w14:paraId="2C3F3196" w14:textId="0CB24D0D" w:rsidR="002C00E4" w:rsidRPr="00A813CF" w:rsidRDefault="002C00E4" w:rsidP="00477D2F">
      <w:pPr>
        <w:pStyle w:val="Caption"/>
        <w:rPr>
          <w:rFonts w:ascii="Arial" w:hAnsi="Arial" w:cs="Arial"/>
        </w:rPr>
      </w:pPr>
      <w:bookmarkStart w:id="65" w:name="_Ref516994167"/>
      <w:r w:rsidRPr="00A813CF">
        <w:rPr>
          <w:rFonts w:ascii="Arial" w:hAnsi="Arial" w:cs="Arial"/>
        </w:rPr>
        <w:t xml:space="preserve">Table </w:t>
      </w:r>
      <w:r w:rsidR="00CE161F" w:rsidRPr="00A813CF">
        <w:rPr>
          <w:rFonts w:ascii="Arial" w:hAnsi="Arial" w:cs="Arial"/>
        </w:rPr>
        <w:fldChar w:fldCharType="begin"/>
      </w:r>
      <w:r w:rsidR="00CE161F" w:rsidRPr="00A813CF">
        <w:rPr>
          <w:rFonts w:ascii="Arial" w:hAnsi="Arial" w:cs="Arial"/>
        </w:rPr>
        <w:instrText xml:space="preserve"> SEQ Table \* ARABIC </w:instrText>
      </w:r>
      <w:r w:rsidR="00CE161F" w:rsidRPr="00A813CF">
        <w:rPr>
          <w:rFonts w:ascii="Arial" w:hAnsi="Arial" w:cs="Arial"/>
        </w:rPr>
        <w:fldChar w:fldCharType="separate"/>
      </w:r>
      <w:r w:rsidR="00FE2655">
        <w:rPr>
          <w:rFonts w:ascii="Arial" w:hAnsi="Arial" w:cs="Arial"/>
          <w:noProof/>
        </w:rPr>
        <w:t>5</w:t>
      </w:r>
      <w:r w:rsidR="00CE161F" w:rsidRPr="00A813CF">
        <w:rPr>
          <w:rFonts w:ascii="Arial" w:hAnsi="Arial" w:cs="Arial"/>
          <w:noProof/>
        </w:rPr>
        <w:fldChar w:fldCharType="end"/>
      </w:r>
      <w:bookmarkEnd w:id="65"/>
      <w:r w:rsidRPr="00A813CF">
        <w:rPr>
          <w:rFonts w:ascii="Arial" w:hAnsi="Arial" w:cs="Arial"/>
        </w:rPr>
        <w:t>. Summary of workshop outcomes for residual risks that were assessed (natural values components)</w:t>
      </w:r>
    </w:p>
    <w:tbl>
      <w:tblPr>
        <w:tblW w:w="14742" w:type="dxa"/>
        <w:tblLayout w:type="fixed"/>
        <w:tblLook w:val="04A0" w:firstRow="1" w:lastRow="0" w:firstColumn="1" w:lastColumn="0" w:noHBand="0" w:noVBand="1"/>
      </w:tblPr>
      <w:tblGrid>
        <w:gridCol w:w="5245"/>
        <w:gridCol w:w="851"/>
        <w:gridCol w:w="1559"/>
        <w:gridCol w:w="1559"/>
        <w:gridCol w:w="1134"/>
        <w:gridCol w:w="1730"/>
        <w:gridCol w:w="1418"/>
        <w:gridCol w:w="1246"/>
      </w:tblGrid>
      <w:tr w:rsidR="0040083F" w:rsidRPr="00A813CF" w14:paraId="3EFE6267" w14:textId="77777777" w:rsidTr="0040083F">
        <w:trPr>
          <w:trHeight w:val="263"/>
        </w:trPr>
        <w:tc>
          <w:tcPr>
            <w:tcW w:w="6096" w:type="dxa"/>
            <w:gridSpan w:val="2"/>
            <w:tcBorders>
              <w:top w:val="nil"/>
              <w:left w:val="nil"/>
              <w:bottom w:val="single" w:sz="4" w:space="0" w:color="auto"/>
              <w:right w:val="nil"/>
            </w:tcBorders>
            <w:shd w:val="clear" w:color="auto" w:fill="auto"/>
            <w:hideMark/>
          </w:tcPr>
          <w:p w14:paraId="4A56E77E" w14:textId="77777777" w:rsidR="0040083F" w:rsidRPr="00A813CF" w:rsidRDefault="0040083F" w:rsidP="00370E29">
            <w:pPr>
              <w:rPr>
                <w:rFonts w:ascii="Arial" w:eastAsia="Times New Roman" w:hAnsi="Arial" w:cs="Arial"/>
                <w:sz w:val="18"/>
                <w:szCs w:val="18"/>
              </w:rPr>
            </w:pPr>
          </w:p>
        </w:tc>
        <w:tc>
          <w:tcPr>
            <w:tcW w:w="4252" w:type="dxa"/>
            <w:gridSpan w:val="3"/>
            <w:tcBorders>
              <w:top w:val="single" w:sz="8" w:space="0" w:color="auto"/>
              <w:left w:val="single" w:sz="8" w:space="0" w:color="auto"/>
              <w:bottom w:val="single" w:sz="4" w:space="0" w:color="auto"/>
              <w:right w:val="single" w:sz="8" w:space="0" w:color="000000"/>
            </w:tcBorders>
            <w:shd w:val="clear" w:color="auto" w:fill="auto"/>
            <w:hideMark/>
          </w:tcPr>
          <w:p w14:paraId="09287E3F" w14:textId="77777777" w:rsidR="0040083F" w:rsidRPr="00A813CF" w:rsidRDefault="0040083F" w:rsidP="00BF68B5">
            <w:pPr>
              <w:rPr>
                <w:rFonts w:ascii="Arial" w:eastAsia="Times New Roman" w:hAnsi="Arial" w:cs="Arial"/>
                <w:b/>
                <w:bCs/>
                <w:color w:val="000000"/>
                <w:sz w:val="18"/>
                <w:szCs w:val="18"/>
              </w:rPr>
            </w:pPr>
            <w:r w:rsidRPr="00A813CF">
              <w:rPr>
                <w:rFonts w:ascii="Arial" w:eastAsia="Times New Roman" w:hAnsi="Arial" w:cs="Arial"/>
                <w:b/>
                <w:bCs/>
                <w:color w:val="000000"/>
                <w:sz w:val="18"/>
                <w:szCs w:val="18"/>
              </w:rPr>
              <w:t>REGION SCALE</w:t>
            </w:r>
          </w:p>
        </w:tc>
        <w:tc>
          <w:tcPr>
            <w:tcW w:w="4394" w:type="dxa"/>
            <w:gridSpan w:val="3"/>
            <w:tcBorders>
              <w:top w:val="single" w:sz="8" w:space="0" w:color="auto"/>
              <w:left w:val="nil"/>
              <w:bottom w:val="single" w:sz="4" w:space="0" w:color="auto"/>
              <w:right w:val="single" w:sz="8" w:space="0" w:color="000000"/>
            </w:tcBorders>
            <w:shd w:val="clear" w:color="auto" w:fill="auto"/>
            <w:hideMark/>
          </w:tcPr>
          <w:p w14:paraId="717FFF0B" w14:textId="77777777" w:rsidR="0040083F" w:rsidRPr="00A813CF" w:rsidRDefault="0040083F" w:rsidP="00BF68B5">
            <w:pPr>
              <w:rPr>
                <w:rFonts w:ascii="Arial" w:eastAsia="Times New Roman" w:hAnsi="Arial" w:cs="Arial"/>
                <w:b/>
                <w:bCs/>
                <w:color w:val="000000"/>
                <w:sz w:val="18"/>
                <w:szCs w:val="18"/>
              </w:rPr>
            </w:pPr>
            <w:r w:rsidRPr="00A813CF">
              <w:rPr>
                <w:rFonts w:ascii="Arial" w:eastAsia="Times New Roman" w:hAnsi="Arial" w:cs="Arial"/>
                <w:b/>
                <w:bCs/>
                <w:color w:val="000000"/>
                <w:sz w:val="18"/>
                <w:szCs w:val="18"/>
              </w:rPr>
              <w:t>LOCAL SCALE</w:t>
            </w:r>
          </w:p>
        </w:tc>
      </w:tr>
      <w:tr w:rsidR="00BF68B5" w:rsidRPr="00A813CF" w14:paraId="2FBA8D1C" w14:textId="77777777" w:rsidTr="001D0CB0">
        <w:trPr>
          <w:trHeight w:val="569"/>
        </w:trPr>
        <w:tc>
          <w:tcPr>
            <w:tcW w:w="5245" w:type="dxa"/>
            <w:tcBorders>
              <w:top w:val="single" w:sz="4" w:space="0" w:color="auto"/>
              <w:left w:val="single" w:sz="4" w:space="0" w:color="auto"/>
              <w:bottom w:val="single" w:sz="4" w:space="0" w:color="auto"/>
              <w:right w:val="single" w:sz="4" w:space="0" w:color="auto"/>
            </w:tcBorders>
            <w:shd w:val="clear" w:color="000000" w:fill="EEECE1"/>
            <w:hideMark/>
          </w:tcPr>
          <w:p w14:paraId="77097F13" w14:textId="77777777" w:rsidR="00BF68B5" w:rsidRPr="00A813CF" w:rsidRDefault="00BF68B5" w:rsidP="00370E29">
            <w:pPr>
              <w:rPr>
                <w:rFonts w:ascii="Arial" w:eastAsia="Times New Roman" w:hAnsi="Arial" w:cs="Arial"/>
                <w:b/>
                <w:bCs/>
                <w:color w:val="000000"/>
                <w:sz w:val="18"/>
                <w:szCs w:val="18"/>
              </w:rPr>
            </w:pPr>
            <w:r w:rsidRPr="00A813CF">
              <w:rPr>
                <w:rFonts w:ascii="Arial" w:eastAsia="Times New Roman" w:hAnsi="Arial" w:cs="Arial"/>
                <w:b/>
                <w:bCs/>
                <w:color w:val="000000"/>
                <w:sz w:val="18"/>
                <w:szCs w:val="18"/>
              </w:rPr>
              <w:t>Outlook Report 2019 (40 threats) for NATURAL VALUES</w:t>
            </w:r>
          </w:p>
        </w:tc>
        <w:tc>
          <w:tcPr>
            <w:tcW w:w="851" w:type="dxa"/>
            <w:tcBorders>
              <w:top w:val="single" w:sz="4" w:space="0" w:color="auto"/>
              <w:left w:val="single" w:sz="4" w:space="0" w:color="auto"/>
              <w:bottom w:val="single" w:sz="4" w:space="0" w:color="auto"/>
              <w:right w:val="single" w:sz="4" w:space="0" w:color="auto"/>
            </w:tcBorders>
            <w:shd w:val="clear" w:color="000000" w:fill="EEECE1"/>
            <w:hideMark/>
          </w:tcPr>
          <w:p w14:paraId="425CEA7F" w14:textId="77777777" w:rsidR="00BF68B5" w:rsidRPr="00A813CF" w:rsidRDefault="00BF68B5" w:rsidP="00370E29">
            <w:pPr>
              <w:jc w:val="center"/>
              <w:rPr>
                <w:rFonts w:ascii="Arial" w:eastAsia="Times New Roman" w:hAnsi="Arial" w:cs="Arial"/>
                <w:b/>
                <w:color w:val="000000"/>
                <w:sz w:val="18"/>
                <w:szCs w:val="18"/>
              </w:rPr>
            </w:pPr>
            <w:r w:rsidRPr="00A813CF">
              <w:rPr>
                <w:rFonts w:ascii="Arial" w:eastAsia="Times New Roman" w:hAnsi="Arial" w:cs="Arial"/>
                <w:b/>
                <w:color w:val="000000"/>
                <w:sz w:val="18"/>
                <w:szCs w:val="18"/>
              </w:rPr>
              <w:t># voters</w:t>
            </w:r>
          </w:p>
        </w:tc>
        <w:tc>
          <w:tcPr>
            <w:tcW w:w="1559" w:type="dxa"/>
            <w:tcBorders>
              <w:top w:val="nil"/>
              <w:left w:val="single" w:sz="4" w:space="0" w:color="auto"/>
              <w:bottom w:val="single" w:sz="4" w:space="0" w:color="auto"/>
              <w:right w:val="single" w:sz="4" w:space="0" w:color="auto"/>
            </w:tcBorders>
            <w:shd w:val="clear" w:color="000000" w:fill="EEECE1"/>
            <w:hideMark/>
          </w:tcPr>
          <w:p w14:paraId="019CE7E0" w14:textId="77777777" w:rsidR="00BF68B5" w:rsidRPr="00A813CF" w:rsidRDefault="00BF68B5" w:rsidP="00370E29">
            <w:pPr>
              <w:jc w:val="center"/>
              <w:rPr>
                <w:rFonts w:ascii="Arial" w:eastAsia="Times New Roman" w:hAnsi="Arial" w:cs="Arial"/>
                <w:b/>
                <w:color w:val="000000"/>
                <w:sz w:val="18"/>
                <w:szCs w:val="18"/>
              </w:rPr>
            </w:pPr>
            <w:r w:rsidRPr="00A813CF">
              <w:rPr>
                <w:rFonts w:ascii="Arial" w:eastAsia="Times New Roman" w:hAnsi="Arial" w:cs="Arial"/>
                <w:b/>
                <w:color w:val="000000"/>
                <w:sz w:val="18"/>
                <w:szCs w:val="18"/>
              </w:rPr>
              <w:t>Likelihood</w:t>
            </w:r>
          </w:p>
          <w:p w14:paraId="7B7838C4"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(votes)</w:t>
            </w:r>
          </w:p>
        </w:tc>
        <w:tc>
          <w:tcPr>
            <w:tcW w:w="1559" w:type="dxa"/>
            <w:tcBorders>
              <w:top w:val="nil"/>
              <w:left w:val="nil"/>
              <w:bottom w:val="single" w:sz="4" w:space="0" w:color="auto"/>
              <w:right w:val="single" w:sz="4" w:space="0" w:color="auto"/>
            </w:tcBorders>
            <w:shd w:val="clear" w:color="000000" w:fill="EEECE1"/>
            <w:hideMark/>
          </w:tcPr>
          <w:p w14:paraId="4E26A07A"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b/>
                <w:color w:val="000000"/>
                <w:sz w:val="18"/>
                <w:szCs w:val="18"/>
              </w:rPr>
              <w:t>Consequence</w:t>
            </w:r>
            <w:r w:rsidRPr="00A813CF">
              <w:rPr>
                <w:rFonts w:ascii="Arial" w:eastAsia="Times New Roman" w:hAnsi="Arial" w:cs="Arial"/>
                <w:color w:val="000000"/>
                <w:sz w:val="18"/>
                <w:szCs w:val="18"/>
              </w:rPr>
              <w:t xml:space="preserve"> (votes)</w:t>
            </w:r>
          </w:p>
        </w:tc>
        <w:tc>
          <w:tcPr>
            <w:tcW w:w="1134" w:type="dxa"/>
            <w:tcBorders>
              <w:top w:val="nil"/>
              <w:left w:val="nil"/>
              <w:bottom w:val="single" w:sz="4" w:space="0" w:color="auto"/>
              <w:right w:val="single" w:sz="8" w:space="0" w:color="auto"/>
            </w:tcBorders>
            <w:shd w:val="clear" w:color="000000" w:fill="EEECE1"/>
            <w:hideMark/>
          </w:tcPr>
          <w:p w14:paraId="3AE755A4" w14:textId="77777777" w:rsidR="00BF68B5" w:rsidRPr="00A813CF" w:rsidRDefault="00BF68B5" w:rsidP="00370E29">
            <w:pPr>
              <w:jc w:val="center"/>
              <w:rPr>
                <w:rFonts w:ascii="Arial" w:eastAsia="Times New Roman" w:hAnsi="Arial" w:cs="Arial"/>
                <w:b/>
                <w:color w:val="000000"/>
                <w:sz w:val="18"/>
                <w:szCs w:val="18"/>
              </w:rPr>
            </w:pPr>
            <w:r w:rsidRPr="00A813CF">
              <w:rPr>
                <w:rFonts w:ascii="Arial" w:eastAsia="Times New Roman" w:hAnsi="Arial" w:cs="Arial"/>
                <w:b/>
                <w:color w:val="000000"/>
                <w:sz w:val="18"/>
                <w:szCs w:val="18"/>
              </w:rPr>
              <w:t>Overall risk</w:t>
            </w:r>
          </w:p>
        </w:tc>
        <w:tc>
          <w:tcPr>
            <w:tcW w:w="1730" w:type="dxa"/>
            <w:tcBorders>
              <w:top w:val="nil"/>
              <w:left w:val="nil"/>
              <w:bottom w:val="single" w:sz="4" w:space="0" w:color="auto"/>
              <w:right w:val="single" w:sz="4" w:space="0" w:color="auto"/>
            </w:tcBorders>
            <w:shd w:val="clear" w:color="000000" w:fill="EEECE1"/>
            <w:hideMark/>
          </w:tcPr>
          <w:p w14:paraId="57CD4EF1"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b/>
                <w:color w:val="000000"/>
                <w:sz w:val="18"/>
                <w:szCs w:val="18"/>
              </w:rPr>
              <w:t>Likelihood</w:t>
            </w:r>
            <w:r w:rsidRPr="00A813CF">
              <w:rPr>
                <w:rFonts w:ascii="Arial" w:eastAsia="Times New Roman" w:hAnsi="Arial" w:cs="Arial"/>
                <w:color w:val="000000"/>
                <w:sz w:val="18"/>
                <w:szCs w:val="18"/>
              </w:rPr>
              <w:t xml:space="preserve"> (votes)</w:t>
            </w:r>
          </w:p>
        </w:tc>
        <w:tc>
          <w:tcPr>
            <w:tcW w:w="1418" w:type="dxa"/>
            <w:tcBorders>
              <w:top w:val="nil"/>
              <w:left w:val="nil"/>
              <w:bottom w:val="single" w:sz="4" w:space="0" w:color="auto"/>
              <w:right w:val="single" w:sz="4" w:space="0" w:color="auto"/>
            </w:tcBorders>
            <w:shd w:val="clear" w:color="000000" w:fill="EEECE1"/>
            <w:hideMark/>
          </w:tcPr>
          <w:p w14:paraId="7A5A4FA2"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b/>
                <w:color w:val="000000"/>
                <w:sz w:val="18"/>
                <w:szCs w:val="18"/>
              </w:rPr>
              <w:t>Consequence</w:t>
            </w:r>
            <w:r w:rsidRPr="00A813CF">
              <w:rPr>
                <w:rFonts w:ascii="Arial" w:eastAsia="Times New Roman" w:hAnsi="Arial" w:cs="Arial"/>
                <w:color w:val="000000"/>
                <w:sz w:val="18"/>
                <w:szCs w:val="18"/>
              </w:rPr>
              <w:t xml:space="preserve"> (votes)</w:t>
            </w:r>
          </w:p>
        </w:tc>
        <w:tc>
          <w:tcPr>
            <w:tcW w:w="1246" w:type="dxa"/>
            <w:tcBorders>
              <w:top w:val="nil"/>
              <w:left w:val="nil"/>
              <w:bottom w:val="single" w:sz="4" w:space="0" w:color="auto"/>
              <w:right w:val="single" w:sz="8" w:space="0" w:color="auto"/>
            </w:tcBorders>
            <w:shd w:val="clear" w:color="000000" w:fill="EEECE1"/>
            <w:hideMark/>
          </w:tcPr>
          <w:p w14:paraId="75AE031E" w14:textId="77777777" w:rsidR="00BF68B5" w:rsidRPr="00A813CF" w:rsidRDefault="00BF68B5" w:rsidP="00370E29">
            <w:pPr>
              <w:jc w:val="center"/>
              <w:rPr>
                <w:rFonts w:ascii="Arial" w:eastAsia="Times New Roman" w:hAnsi="Arial" w:cs="Arial"/>
                <w:b/>
                <w:color w:val="000000"/>
                <w:sz w:val="18"/>
                <w:szCs w:val="18"/>
              </w:rPr>
            </w:pPr>
            <w:r w:rsidRPr="00A813CF">
              <w:rPr>
                <w:rFonts w:ascii="Arial" w:eastAsia="Times New Roman" w:hAnsi="Arial" w:cs="Arial"/>
                <w:b/>
                <w:color w:val="000000"/>
                <w:sz w:val="18"/>
                <w:szCs w:val="18"/>
              </w:rPr>
              <w:t>Overall risk</w:t>
            </w:r>
          </w:p>
        </w:tc>
      </w:tr>
      <w:tr w:rsidR="00BF68B5" w:rsidRPr="00A813CF" w14:paraId="5F4C1C1E" w14:textId="77777777" w:rsidTr="0040083F">
        <w:trPr>
          <w:trHeight w:val="320"/>
        </w:trPr>
        <w:tc>
          <w:tcPr>
            <w:tcW w:w="5245" w:type="dxa"/>
            <w:tcBorders>
              <w:top w:val="single" w:sz="4" w:space="0" w:color="auto"/>
              <w:left w:val="single" w:sz="4" w:space="0" w:color="auto"/>
              <w:bottom w:val="single" w:sz="4" w:space="0" w:color="auto"/>
              <w:right w:val="single" w:sz="4" w:space="0" w:color="auto"/>
            </w:tcBorders>
            <w:shd w:val="clear" w:color="auto" w:fill="auto"/>
            <w:hideMark/>
          </w:tcPr>
          <w:p w14:paraId="22C444B7" w14:textId="77777777" w:rsidR="00BF68B5" w:rsidRPr="00A813CF" w:rsidRDefault="00BF68B5" w:rsidP="00370E29">
            <w:pPr>
              <w:rPr>
                <w:rFonts w:ascii="Arial" w:eastAsia="Times New Roman" w:hAnsi="Arial" w:cs="Arial"/>
                <w:i/>
                <w:iCs/>
                <w:color w:val="000000"/>
                <w:sz w:val="18"/>
                <w:szCs w:val="18"/>
              </w:rPr>
            </w:pPr>
            <w:r w:rsidRPr="00A813CF">
              <w:rPr>
                <w:rFonts w:ascii="Arial" w:eastAsia="Times New Roman" w:hAnsi="Arial" w:cs="Arial"/>
                <w:b/>
                <w:i/>
                <w:iCs/>
                <w:color w:val="000000"/>
                <w:sz w:val="18"/>
                <w:szCs w:val="18"/>
              </w:rPr>
              <w:t>Acid sulphate soils</w:t>
            </w:r>
            <w:r w:rsidRPr="00A813CF">
              <w:rPr>
                <w:rFonts w:ascii="Arial" w:eastAsia="Times New Roman" w:hAnsi="Arial" w:cs="Arial"/>
                <w:i/>
                <w:iCs/>
                <w:color w:val="000000"/>
                <w:sz w:val="18"/>
                <w:szCs w:val="18"/>
              </w:rPr>
              <w:t>:</w:t>
            </w:r>
            <w:r w:rsidRPr="00A813CF">
              <w:rPr>
                <w:rFonts w:ascii="Arial" w:eastAsia="Times New Roman" w:hAnsi="Arial" w:cs="Arial"/>
                <w:color w:val="000000"/>
                <w:sz w:val="18"/>
                <w:szCs w:val="18"/>
              </w:rPr>
              <w:t xml:space="preserve"> Exposure of acid sulphate soils</w:t>
            </w:r>
          </w:p>
        </w:tc>
        <w:tc>
          <w:tcPr>
            <w:tcW w:w="851" w:type="dxa"/>
            <w:tcBorders>
              <w:top w:val="single" w:sz="4" w:space="0" w:color="auto"/>
              <w:left w:val="nil"/>
              <w:bottom w:val="single" w:sz="4" w:space="0" w:color="auto"/>
              <w:right w:val="nil"/>
            </w:tcBorders>
            <w:shd w:val="clear" w:color="auto" w:fill="auto"/>
            <w:hideMark/>
          </w:tcPr>
          <w:p w14:paraId="5E8CD647" w14:textId="2C3C3DDC" w:rsidR="00BF68B5" w:rsidRPr="00A813CF" w:rsidRDefault="00D12F29" w:rsidP="00370E29">
            <w:pPr>
              <w:jc w:val="center"/>
              <w:rPr>
                <w:rFonts w:ascii="Arial" w:eastAsia="Times New Roman" w:hAnsi="Arial" w:cs="Arial"/>
                <w:i/>
                <w:iCs/>
                <w:color w:val="000000"/>
                <w:sz w:val="18"/>
                <w:szCs w:val="18"/>
              </w:rPr>
            </w:pPr>
            <w:r w:rsidRPr="00A813CF">
              <w:rPr>
                <w:rFonts w:ascii="Arial" w:eastAsia="Times New Roman" w:hAnsi="Arial" w:cs="Arial"/>
                <w:i/>
                <w:iCs/>
                <w:color w:val="000000"/>
                <w:sz w:val="18"/>
                <w:szCs w:val="18"/>
              </w:rPr>
              <w:t>8</w:t>
            </w:r>
          </w:p>
        </w:tc>
        <w:tc>
          <w:tcPr>
            <w:tcW w:w="1559" w:type="dxa"/>
            <w:tcBorders>
              <w:top w:val="nil"/>
              <w:left w:val="single" w:sz="8" w:space="0" w:color="auto"/>
              <w:bottom w:val="single" w:sz="4" w:space="0" w:color="auto"/>
              <w:right w:val="single" w:sz="4" w:space="0" w:color="auto"/>
            </w:tcBorders>
            <w:shd w:val="clear" w:color="auto" w:fill="auto"/>
            <w:hideMark/>
          </w:tcPr>
          <w:p w14:paraId="5C054BAA"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Possible (5)</w:t>
            </w:r>
          </w:p>
        </w:tc>
        <w:tc>
          <w:tcPr>
            <w:tcW w:w="1559" w:type="dxa"/>
            <w:tcBorders>
              <w:top w:val="nil"/>
              <w:left w:val="nil"/>
              <w:bottom w:val="single" w:sz="4" w:space="0" w:color="auto"/>
              <w:right w:val="single" w:sz="4" w:space="0" w:color="auto"/>
            </w:tcBorders>
            <w:shd w:val="clear" w:color="auto" w:fill="auto"/>
            <w:hideMark/>
          </w:tcPr>
          <w:p w14:paraId="5234ABD9"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Minor (4)</w:t>
            </w:r>
          </w:p>
        </w:tc>
        <w:tc>
          <w:tcPr>
            <w:tcW w:w="1134" w:type="dxa"/>
            <w:tcBorders>
              <w:top w:val="nil"/>
              <w:left w:val="nil"/>
              <w:bottom w:val="single" w:sz="4" w:space="0" w:color="auto"/>
              <w:right w:val="single" w:sz="8" w:space="0" w:color="auto"/>
            </w:tcBorders>
            <w:shd w:val="clear" w:color="000000" w:fill="FFFF00"/>
            <w:hideMark/>
          </w:tcPr>
          <w:p w14:paraId="49B17DAC"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Low</w:t>
            </w:r>
          </w:p>
        </w:tc>
        <w:tc>
          <w:tcPr>
            <w:tcW w:w="1730" w:type="dxa"/>
            <w:tcBorders>
              <w:top w:val="nil"/>
              <w:left w:val="nil"/>
              <w:bottom w:val="single" w:sz="4" w:space="0" w:color="auto"/>
              <w:right w:val="single" w:sz="4" w:space="0" w:color="auto"/>
            </w:tcBorders>
            <w:shd w:val="clear" w:color="auto" w:fill="auto"/>
            <w:hideMark/>
          </w:tcPr>
          <w:p w14:paraId="392F0128"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Possible (4)</w:t>
            </w:r>
          </w:p>
        </w:tc>
        <w:tc>
          <w:tcPr>
            <w:tcW w:w="1418" w:type="dxa"/>
            <w:tcBorders>
              <w:top w:val="nil"/>
              <w:left w:val="nil"/>
              <w:bottom w:val="single" w:sz="4" w:space="0" w:color="auto"/>
              <w:right w:val="single" w:sz="4" w:space="0" w:color="auto"/>
            </w:tcBorders>
            <w:shd w:val="clear" w:color="auto" w:fill="auto"/>
            <w:hideMark/>
          </w:tcPr>
          <w:p w14:paraId="5B4C34EB"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Minor (4)</w:t>
            </w:r>
          </w:p>
        </w:tc>
        <w:tc>
          <w:tcPr>
            <w:tcW w:w="1246" w:type="dxa"/>
            <w:tcBorders>
              <w:top w:val="nil"/>
              <w:left w:val="nil"/>
              <w:bottom w:val="single" w:sz="4" w:space="0" w:color="auto"/>
              <w:right w:val="single" w:sz="8" w:space="0" w:color="auto"/>
            </w:tcBorders>
            <w:shd w:val="clear" w:color="000000" w:fill="FFFF00"/>
            <w:hideMark/>
          </w:tcPr>
          <w:p w14:paraId="15970FF6"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Low</w:t>
            </w:r>
          </w:p>
        </w:tc>
      </w:tr>
      <w:tr w:rsidR="00BF68B5" w:rsidRPr="00A813CF" w14:paraId="4D41A911" w14:textId="77777777" w:rsidTr="0040083F">
        <w:trPr>
          <w:trHeight w:val="320"/>
        </w:trPr>
        <w:tc>
          <w:tcPr>
            <w:tcW w:w="5245" w:type="dxa"/>
            <w:tcBorders>
              <w:top w:val="nil"/>
              <w:left w:val="single" w:sz="4" w:space="0" w:color="auto"/>
              <w:bottom w:val="single" w:sz="4" w:space="0" w:color="auto"/>
              <w:right w:val="single" w:sz="4" w:space="0" w:color="auto"/>
            </w:tcBorders>
            <w:shd w:val="clear" w:color="auto" w:fill="auto"/>
            <w:hideMark/>
          </w:tcPr>
          <w:p w14:paraId="05DF9D3E" w14:textId="77777777" w:rsidR="00BF68B5" w:rsidRPr="00A813CF" w:rsidRDefault="00BF68B5" w:rsidP="00370E29">
            <w:pPr>
              <w:rPr>
                <w:rFonts w:ascii="Arial" w:eastAsia="Times New Roman" w:hAnsi="Arial" w:cs="Arial"/>
                <w:i/>
                <w:iCs/>
                <w:color w:val="000000"/>
                <w:sz w:val="18"/>
                <w:szCs w:val="18"/>
              </w:rPr>
            </w:pPr>
            <w:r w:rsidRPr="00A813CF">
              <w:rPr>
                <w:rFonts w:ascii="Arial" w:eastAsia="Times New Roman" w:hAnsi="Arial" w:cs="Arial"/>
                <w:b/>
                <w:i/>
                <w:iCs/>
                <w:color w:val="000000"/>
                <w:sz w:val="18"/>
                <w:szCs w:val="18"/>
              </w:rPr>
              <w:t>Altered ocean currents</w:t>
            </w:r>
            <w:r w:rsidRPr="00A813CF">
              <w:rPr>
                <w:rFonts w:ascii="Arial" w:eastAsia="Times New Roman" w:hAnsi="Arial" w:cs="Arial"/>
                <w:i/>
                <w:iCs/>
                <w:color w:val="000000"/>
                <w:sz w:val="18"/>
                <w:szCs w:val="18"/>
              </w:rPr>
              <w:t>:</w:t>
            </w:r>
            <w:r w:rsidRPr="00A813CF">
              <w:rPr>
                <w:rFonts w:ascii="Arial" w:eastAsia="Times New Roman" w:hAnsi="Arial" w:cs="Arial"/>
                <w:color w:val="000000"/>
                <w:sz w:val="18"/>
                <w:szCs w:val="18"/>
              </w:rPr>
              <w:t xml:space="preserve"> Climate change induced altered ocean currents</w:t>
            </w:r>
          </w:p>
        </w:tc>
        <w:tc>
          <w:tcPr>
            <w:tcW w:w="851" w:type="dxa"/>
            <w:tcBorders>
              <w:top w:val="nil"/>
              <w:left w:val="nil"/>
              <w:bottom w:val="single" w:sz="4" w:space="0" w:color="auto"/>
              <w:right w:val="nil"/>
            </w:tcBorders>
            <w:shd w:val="clear" w:color="auto" w:fill="auto"/>
            <w:hideMark/>
          </w:tcPr>
          <w:p w14:paraId="6EA00E0A" w14:textId="1E1DDBAB" w:rsidR="00BF68B5" w:rsidRPr="00A813CF" w:rsidRDefault="00D12F29" w:rsidP="00370E29">
            <w:pPr>
              <w:jc w:val="center"/>
              <w:rPr>
                <w:rFonts w:ascii="Arial" w:eastAsia="Times New Roman" w:hAnsi="Arial" w:cs="Arial"/>
                <w:i/>
                <w:iCs/>
                <w:color w:val="000000"/>
                <w:sz w:val="18"/>
                <w:szCs w:val="18"/>
              </w:rPr>
            </w:pPr>
            <w:r w:rsidRPr="00A813CF">
              <w:rPr>
                <w:rFonts w:ascii="Arial" w:eastAsia="Times New Roman" w:hAnsi="Arial" w:cs="Arial"/>
                <w:i/>
                <w:iCs/>
                <w:color w:val="000000"/>
                <w:sz w:val="18"/>
                <w:szCs w:val="18"/>
              </w:rPr>
              <w:t>17</w:t>
            </w:r>
          </w:p>
        </w:tc>
        <w:tc>
          <w:tcPr>
            <w:tcW w:w="1559" w:type="dxa"/>
            <w:tcBorders>
              <w:top w:val="nil"/>
              <w:left w:val="single" w:sz="8" w:space="0" w:color="auto"/>
              <w:bottom w:val="single" w:sz="4" w:space="0" w:color="auto"/>
              <w:right w:val="single" w:sz="4" w:space="0" w:color="auto"/>
            </w:tcBorders>
            <w:shd w:val="clear" w:color="auto" w:fill="auto"/>
            <w:hideMark/>
          </w:tcPr>
          <w:p w14:paraId="0D479085" w14:textId="7A80F22E" w:rsidR="00BF68B5" w:rsidRPr="00A813CF" w:rsidRDefault="00BF68B5" w:rsidP="00D64234">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Possible (</w:t>
            </w:r>
            <w:r w:rsidR="00D64234" w:rsidRPr="00A813CF">
              <w:rPr>
                <w:rFonts w:ascii="Arial" w:eastAsia="Times New Roman" w:hAnsi="Arial" w:cs="Arial"/>
                <w:color w:val="000000"/>
                <w:sz w:val="18"/>
                <w:szCs w:val="18"/>
              </w:rPr>
              <w:t>8</w:t>
            </w:r>
            <w:r w:rsidRPr="00A813CF">
              <w:rPr>
                <w:rFonts w:ascii="Arial" w:eastAsia="Times New Roman" w:hAnsi="Arial" w:cs="Arial"/>
                <w:color w:val="000000"/>
                <w:sz w:val="18"/>
                <w:szCs w:val="18"/>
              </w:rPr>
              <w:t>)</w:t>
            </w:r>
          </w:p>
        </w:tc>
        <w:tc>
          <w:tcPr>
            <w:tcW w:w="1559" w:type="dxa"/>
            <w:tcBorders>
              <w:top w:val="nil"/>
              <w:left w:val="nil"/>
              <w:bottom w:val="single" w:sz="4" w:space="0" w:color="auto"/>
              <w:right w:val="single" w:sz="4" w:space="0" w:color="auto"/>
            </w:tcBorders>
            <w:shd w:val="clear" w:color="auto" w:fill="auto"/>
            <w:hideMark/>
          </w:tcPr>
          <w:p w14:paraId="0D7FED99"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Minor (8)</w:t>
            </w:r>
          </w:p>
        </w:tc>
        <w:tc>
          <w:tcPr>
            <w:tcW w:w="1134" w:type="dxa"/>
            <w:tcBorders>
              <w:top w:val="nil"/>
              <w:left w:val="nil"/>
              <w:bottom w:val="single" w:sz="4" w:space="0" w:color="auto"/>
              <w:right w:val="single" w:sz="8" w:space="0" w:color="auto"/>
            </w:tcBorders>
            <w:shd w:val="clear" w:color="000000" w:fill="FFFF00"/>
            <w:hideMark/>
          </w:tcPr>
          <w:p w14:paraId="7FCAD1A8"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Low</w:t>
            </w:r>
          </w:p>
        </w:tc>
        <w:tc>
          <w:tcPr>
            <w:tcW w:w="1730" w:type="dxa"/>
            <w:tcBorders>
              <w:top w:val="nil"/>
              <w:left w:val="nil"/>
              <w:bottom w:val="single" w:sz="4" w:space="0" w:color="auto"/>
              <w:right w:val="single" w:sz="4" w:space="0" w:color="auto"/>
            </w:tcBorders>
            <w:shd w:val="clear" w:color="auto" w:fill="auto"/>
            <w:hideMark/>
          </w:tcPr>
          <w:p w14:paraId="22DA1A63" w14:textId="3FD7BE5B" w:rsidR="00BF68B5" w:rsidRPr="00A813CF" w:rsidRDefault="00BF68B5" w:rsidP="00D64234">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Possible (</w:t>
            </w:r>
            <w:r w:rsidR="00D64234" w:rsidRPr="00A813CF">
              <w:rPr>
                <w:rFonts w:ascii="Arial" w:eastAsia="Times New Roman" w:hAnsi="Arial" w:cs="Arial"/>
                <w:color w:val="000000"/>
                <w:sz w:val="18"/>
                <w:szCs w:val="18"/>
              </w:rPr>
              <w:t>10</w:t>
            </w:r>
            <w:r w:rsidRPr="00A813CF">
              <w:rPr>
                <w:rFonts w:ascii="Arial" w:eastAsia="Times New Roman" w:hAnsi="Arial" w:cs="Arial"/>
                <w:color w:val="000000"/>
                <w:sz w:val="18"/>
                <w:szCs w:val="18"/>
              </w:rPr>
              <w:t>)</w:t>
            </w:r>
          </w:p>
        </w:tc>
        <w:tc>
          <w:tcPr>
            <w:tcW w:w="1418" w:type="dxa"/>
            <w:tcBorders>
              <w:top w:val="nil"/>
              <w:left w:val="nil"/>
              <w:bottom w:val="single" w:sz="4" w:space="0" w:color="auto"/>
              <w:right w:val="single" w:sz="4" w:space="0" w:color="auto"/>
            </w:tcBorders>
            <w:shd w:val="clear" w:color="auto" w:fill="auto"/>
            <w:hideMark/>
          </w:tcPr>
          <w:p w14:paraId="24330149"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Major (6)/ Minor (6)</w:t>
            </w:r>
          </w:p>
        </w:tc>
        <w:tc>
          <w:tcPr>
            <w:tcW w:w="1246" w:type="dxa"/>
            <w:tcBorders>
              <w:top w:val="nil"/>
              <w:left w:val="nil"/>
              <w:bottom w:val="single" w:sz="4" w:space="0" w:color="auto"/>
              <w:right w:val="single" w:sz="8" w:space="0" w:color="auto"/>
            </w:tcBorders>
            <w:shd w:val="clear" w:color="000000" w:fill="BFBFBF"/>
            <w:hideMark/>
          </w:tcPr>
          <w:p w14:paraId="53C525A2"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High/Low</w:t>
            </w:r>
          </w:p>
        </w:tc>
      </w:tr>
      <w:tr w:rsidR="00BF68B5" w:rsidRPr="00A813CF" w14:paraId="43FB9EDC" w14:textId="77777777" w:rsidTr="001D0CB0">
        <w:trPr>
          <w:trHeight w:val="487"/>
        </w:trPr>
        <w:tc>
          <w:tcPr>
            <w:tcW w:w="5245" w:type="dxa"/>
            <w:tcBorders>
              <w:top w:val="nil"/>
              <w:left w:val="single" w:sz="4" w:space="0" w:color="auto"/>
              <w:bottom w:val="single" w:sz="4" w:space="0" w:color="auto"/>
              <w:right w:val="single" w:sz="4" w:space="0" w:color="auto"/>
            </w:tcBorders>
            <w:shd w:val="clear" w:color="auto" w:fill="auto"/>
            <w:hideMark/>
          </w:tcPr>
          <w:p w14:paraId="6AFFDC9F" w14:textId="6B94F567" w:rsidR="00BF68B5" w:rsidRPr="00A813CF" w:rsidRDefault="00BF68B5" w:rsidP="00370E29">
            <w:pPr>
              <w:rPr>
                <w:rFonts w:ascii="Arial" w:eastAsia="Times New Roman" w:hAnsi="Arial" w:cs="Arial"/>
                <w:i/>
                <w:iCs/>
                <w:color w:val="000000"/>
                <w:sz w:val="18"/>
                <w:szCs w:val="18"/>
              </w:rPr>
            </w:pPr>
            <w:r w:rsidRPr="00A813CF">
              <w:rPr>
                <w:rFonts w:ascii="Arial" w:eastAsia="Times New Roman" w:hAnsi="Arial" w:cs="Arial"/>
                <w:b/>
                <w:i/>
                <w:iCs/>
                <w:color w:val="000000"/>
                <w:sz w:val="18"/>
                <w:szCs w:val="18"/>
              </w:rPr>
              <w:t>Altered weather patterns</w:t>
            </w:r>
            <w:r w:rsidRPr="00A813CF">
              <w:rPr>
                <w:rFonts w:ascii="Arial" w:eastAsia="Times New Roman" w:hAnsi="Arial" w:cs="Arial"/>
                <w:i/>
                <w:iCs/>
                <w:color w:val="000000"/>
                <w:sz w:val="18"/>
                <w:szCs w:val="18"/>
              </w:rPr>
              <w:t>:</w:t>
            </w:r>
            <w:r w:rsidRPr="00A813CF">
              <w:rPr>
                <w:rFonts w:ascii="Arial" w:eastAsia="Times New Roman" w:hAnsi="Arial" w:cs="Arial"/>
                <w:color w:val="000000"/>
                <w:sz w:val="18"/>
                <w:szCs w:val="18"/>
              </w:rPr>
              <w:t xml:space="preserve"> Climate change effects on weather patterns (e.g. cyclones, wind, rainfall, air temperature)</w:t>
            </w:r>
          </w:p>
        </w:tc>
        <w:tc>
          <w:tcPr>
            <w:tcW w:w="851" w:type="dxa"/>
            <w:tcBorders>
              <w:top w:val="nil"/>
              <w:left w:val="nil"/>
              <w:bottom w:val="single" w:sz="4" w:space="0" w:color="auto"/>
              <w:right w:val="nil"/>
            </w:tcBorders>
            <w:shd w:val="clear" w:color="auto" w:fill="auto"/>
            <w:hideMark/>
          </w:tcPr>
          <w:p w14:paraId="74BFABBB" w14:textId="52AE7569" w:rsidR="00BF68B5" w:rsidRPr="00A813CF" w:rsidRDefault="00D12F29" w:rsidP="00370E29">
            <w:pPr>
              <w:jc w:val="center"/>
              <w:rPr>
                <w:rFonts w:ascii="Arial" w:eastAsia="Times New Roman" w:hAnsi="Arial" w:cs="Arial"/>
                <w:i/>
                <w:iCs/>
                <w:color w:val="000000"/>
                <w:sz w:val="18"/>
                <w:szCs w:val="18"/>
              </w:rPr>
            </w:pPr>
            <w:r w:rsidRPr="00A813CF">
              <w:rPr>
                <w:rFonts w:ascii="Arial" w:eastAsia="Times New Roman" w:hAnsi="Arial" w:cs="Arial"/>
                <w:i/>
                <w:iCs/>
                <w:color w:val="000000"/>
                <w:sz w:val="18"/>
                <w:szCs w:val="18"/>
              </w:rPr>
              <w:t>18</w:t>
            </w:r>
          </w:p>
        </w:tc>
        <w:tc>
          <w:tcPr>
            <w:tcW w:w="1559" w:type="dxa"/>
            <w:tcBorders>
              <w:top w:val="nil"/>
              <w:left w:val="single" w:sz="8" w:space="0" w:color="auto"/>
              <w:bottom w:val="single" w:sz="4" w:space="0" w:color="auto"/>
              <w:right w:val="single" w:sz="4" w:space="0" w:color="auto"/>
            </w:tcBorders>
            <w:shd w:val="clear" w:color="auto" w:fill="auto"/>
            <w:hideMark/>
          </w:tcPr>
          <w:p w14:paraId="782C1B64" w14:textId="09DB1A82" w:rsidR="00BF68B5" w:rsidRPr="00A813CF" w:rsidRDefault="00BF68B5" w:rsidP="00D64234">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Likely (</w:t>
            </w:r>
            <w:r w:rsidR="00D64234" w:rsidRPr="00A813CF">
              <w:rPr>
                <w:rFonts w:ascii="Arial" w:eastAsia="Times New Roman" w:hAnsi="Arial" w:cs="Arial"/>
                <w:color w:val="000000"/>
                <w:sz w:val="18"/>
                <w:szCs w:val="18"/>
              </w:rPr>
              <w:t>10</w:t>
            </w:r>
            <w:r w:rsidRPr="00A813CF">
              <w:rPr>
                <w:rFonts w:ascii="Arial" w:eastAsia="Times New Roman" w:hAnsi="Arial" w:cs="Arial"/>
                <w:color w:val="000000"/>
                <w:sz w:val="18"/>
                <w:szCs w:val="18"/>
              </w:rPr>
              <w:t>)</w:t>
            </w:r>
          </w:p>
        </w:tc>
        <w:tc>
          <w:tcPr>
            <w:tcW w:w="1559" w:type="dxa"/>
            <w:tcBorders>
              <w:top w:val="nil"/>
              <w:left w:val="nil"/>
              <w:bottom w:val="single" w:sz="4" w:space="0" w:color="auto"/>
              <w:right w:val="single" w:sz="4" w:space="0" w:color="auto"/>
            </w:tcBorders>
            <w:shd w:val="clear" w:color="auto" w:fill="auto"/>
            <w:hideMark/>
          </w:tcPr>
          <w:p w14:paraId="4F23D246"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Moderate (9)</w:t>
            </w:r>
          </w:p>
        </w:tc>
        <w:tc>
          <w:tcPr>
            <w:tcW w:w="1134" w:type="dxa"/>
            <w:tcBorders>
              <w:top w:val="nil"/>
              <w:left w:val="nil"/>
              <w:bottom w:val="single" w:sz="4" w:space="0" w:color="auto"/>
              <w:right w:val="single" w:sz="8" w:space="0" w:color="auto"/>
            </w:tcBorders>
            <w:shd w:val="clear" w:color="000000" w:fill="FF0000"/>
            <w:hideMark/>
          </w:tcPr>
          <w:p w14:paraId="2C46A684"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High</w:t>
            </w:r>
          </w:p>
        </w:tc>
        <w:tc>
          <w:tcPr>
            <w:tcW w:w="1730" w:type="dxa"/>
            <w:tcBorders>
              <w:top w:val="nil"/>
              <w:left w:val="nil"/>
              <w:bottom w:val="single" w:sz="4" w:space="0" w:color="auto"/>
              <w:right w:val="single" w:sz="4" w:space="0" w:color="auto"/>
            </w:tcBorders>
            <w:shd w:val="clear" w:color="auto" w:fill="auto"/>
            <w:hideMark/>
          </w:tcPr>
          <w:p w14:paraId="2D6EDCB0" w14:textId="3594AD24" w:rsidR="00BF68B5" w:rsidRPr="00A813CF" w:rsidRDefault="00BF68B5" w:rsidP="00D64234">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Likely (</w:t>
            </w:r>
            <w:r w:rsidR="00D64234" w:rsidRPr="00A813CF">
              <w:rPr>
                <w:rFonts w:ascii="Arial" w:eastAsia="Times New Roman" w:hAnsi="Arial" w:cs="Arial"/>
                <w:color w:val="000000"/>
                <w:sz w:val="18"/>
                <w:szCs w:val="18"/>
              </w:rPr>
              <w:t>10</w:t>
            </w:r>
            <w:r w:rsidRPr="00A813CF">
              <w:rPr>
                <w:rFonts w:ascii="Arial" w:eastAsia="Times New Roman" w:hAnsi="Arial" w:cs="Arial"/>
                <w:color w:val="000000"/>
                <w:sz w:val="18"/>
                <w:szCs w:val="18"/>
              </w:rPr>
              <w:t>)</w:t>
            </w:r>
          </w:p>
        </w:tc>
        <w:tc>
          <w:tcPr>
            <w:tcW w:w="1418" w:type="dxa"/>
            <w:tcBorders>
              <w:top w:val="nil"/>
              <w:left w:val="nil"/>
              <w:bottom w:val="single" w:sz="4" w:space="0" w:color="auto"/>
              <w:right w:val="single" w:sz="4" w:space="0" w:color="auto"/>
            </w:tcBorders>
            <w:shd w:val="clear" w:color="auto" w:fill="auto"/>
            <w:hideMark/>
          </w:tcPr>
          <w:p w14:paraId="11151166" w14:textId="23C31599" w:rsidR="00BF68B5" w:rsidRPr="00A813CF" w:rsidRDefault="00BF68B5" w:rsidP="00D64234">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Major (</w:t>
            </w:r>
            <w:r w:rsidR="00D64234" w:rsidRPr="00A813CF">
              <w:rPr>
                <w:rFonts w:ascii="Arial" w:eastAsia="Times New Roman" w:hAnsi="Arial" w:cs="Arial"/>
                <w:color w:val="000000"/>
                <w:sz w:val="18"/>
                <w:szCs w:val="18"/>
              </w:rPr>
              <w:t>13</w:t>
            </w:r>
            <w:r w:rsidRPr="00A813CF">
              <w:rPr>
                <w:rFonts w:ascii="Arial" w:eastAsia="Times New Roman" w:hAnsi="Arial" w:cs="Arial"/>
                <w:color w:val="000000"/>
                <w:sz w:val="18"/>
                <w:szCs w:val="18"/>
              </w:rPr>
              <w:t>)</w:t>
            </w:r>
          </w:p>
        </w:tc>
        <w:tc>
          <w:tcPr>
            <w:tcW w:w="1246" w:type="dxa"/>
            <w:tcBorders>
              <w:top w:val="nil"/>
              <w:left w:val="nil"/>
              <w:bottom w:val="single" w:sz="4" w:space="0" w:color="auto"/>
              <w:right w:val="single" w:sz="8" w:space="0" w:color="auto"/>
            </w:tcBorders>
            <w:shd w:val="clear" w:color="000000" w:fill="FF0000"/>
            <w:hideMark/>
          </w:tcPr>
          <w:p w14:paraId="70493824"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High</w:t>
            </w:r>
          </w:p>
        </w:tc>
      </w:tr>
      <w:tr w:rsidR="00BF68B5" w:rsidRPr="00A813CF" w14:paraId="42D91C8E" w14:textId="77777777" w:rsidTr="0040083F">
        <w:trPr>
          <w:trHeight w:val="640"/>
        </w:trPr>
        <w:tc>
          <w:tcPr>
            <w:tcW w:w="5245" w:type="dxa"/>
            <w:tcBorders>
              <w:top w:val="nil"/>
              <w:left w:val="single" w:sz="4" w:space="0" w:color="auto"/>
              <w:bottom w:val="single" w:sz="4" w:space="0" w:color="auto"/>
              <w:right w:val="single" w:sz="4" w:space="0" w:color="auto"/>
            </w:tcBorders>
            <w:shd w:val="clear" w:color="auto" w:fill="auto"/>
            <w:hideMark/>
          </w:tcPr>
          <w:p w14:paraId="270A3969" w14:textId="77777777" w:rsidR="00BF68B5" w:rsidRPr="00A813CF" w:rsidRDefault="00BF68B5" w:rsidP="00370E29">
            <w:pPr>
              <w:rPr>
                <w:rFonts w:ascii="Arial" w:eastAsia="Times New Roman" w:hAnsi="Arial" w:cs="Arial"/>
                <w:i/>
                <w:iCs/>
                <w:color w:val="000000"/>
                <w:sz w:val="18"/>
                <w:szCs w:val="18"/>
              </w:rPr>
            </w:pPr>
            <w:r w:rsidRPr="00A813CF">
              <w:rPr>
                <w:rFonts w:ascii="Arial" w:eastAsia="Times New Roman" w:hAnsi="Arial" w:cs="Arial"/>
                <w:b/>
                <w:i/>
                <w:iCs/>
                <w:color w:val="000000"/>
                <w:sz w:val="18"/>
                <w:szCs w:val="18"/>
              </w:rPr>
              <w:t>Artificial light</w:t>
            </w:r>
            <w:r w:rsidRPr="00A813CF">
              <w:rPr>
                <w:rFonts w:ascii="Arial" w:eastAsia="Times New Roman" w:hAnsi="Arial" w:cs="Arial"/>
                <w:i/>
                <w:iCs/>
                <w:color w:val="000000"/>
                <w:sz w:val="18"/>
                <w:szCs w:val="18"/>
              </w:rPr>
              <w:t xml:space="preserve">: </w:t>
            </w:r>
            <w:r w:rsidRPr="00A813CF">
              <w:rPr>
                <w:rFonts w:ascii="Arial" w:eastAsia="Times New Roman" w:hAnsi="Arial" w:cs="Arial"/>
                <w:color w:val="000000"/>
                <w:sz w:val="18"/>
                <w:szCs w:val="18"/>
              </w:rPr>
              <w:t xml:space="preserve">Artificial lighting including from resorts, industrial infrastructure, mainland beaches and coastlines, vessels and ships </w:t>
            </w:r>
          </w:p>
        </w:tc>
        <w:tc>
          <w:tcPr>
            <w:tcW w:w="851" w:type="dxa"/>
            <w:tcBorders>
              <w:top w:val="nil"/>
              <w:left w:val="nil"/>
              <w:bottom w:val="single" w:sz="4" w:space="0" w:color="auto"/>
              <w:right w:val="nil"/>
            </w:tcBorders>
            <w:shd w:val="clear" w:color="auto" w:fill="auto"/>
            <w:hideMark/>
          </w:tcPr>
          <w:p w14:paraId="4E4942AA" w14:textId="0E20480E" w:rsidR="00BF68B5" w:rsidRPr="00A813CF" w:rsidRDefault="00D12F29" w:rsidP="00D12F29">
            <w:pPr>
              <w:jc w:val="center"/>
              <w:rPr>
                <w:rFonts w:ascii="Arial" w:eastAsia="Times New Roman" w:hAnsi="Arial" w:cs="Arial"/>
                <w:i/>
                <w:iCs/>
                <w:color w:val="000000"/>
                <w:sz w:val="18"/>
                <w:szCs w:val="18"/>
              </w:rPr>
            </w:pPr>
            <w:r w:rsidRPr="00A813CF">
              <w:rPr>
                <w:rFonts w:ascii="Arial" w:eastAsia="Times New Roman" w:hAnsi="Arial" w:cs="Arial"/>
                <w:i/>
                <w:iCs/>
                <w:color w:val="000000"/>
                <w:sz w:val="18"/>
                <w:szCs w:val="18"/>
              </w:rPr>
              <w:t>12</w:t>
            </w:r>
          </w:p>
        </w:tc>
        <w:tc>
          <w:tcPr>
            <w:tcW w:w="1559" w:type="dxa"/>
            <w:tcBorders>
              <w:top w:val="nil"/>
              <w:left w:val="single" w:sz="8" w:space="0" w:color="auto"/>
              <w:bottom w:val="single" w:sz="4" w:space="0" w:color="auto"/>
              <w:right w:val="single" w:sz="4" w:space="0" w:color="auto"/>
            </w:tcBorders>
            <w:shd w:val="clear" w:color="auto" w:fill="auto"/>
            <w:hideMark/>
          </w:tcPr>
          <w:p w14:paraId="6B8F6592" w14:textId="07EE789C" w:rsidR="00BF68B5" w:rsidRPr="00A813CF" w:rsidRDefault="001F4DD6"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Almost certain (3)/</w:t>
            </w:r>
            <w:r w:rsidR="00FD623B" w:rsidRPr="00A813CF">
              <w:rPr>
                <w:rFonts w:ascii="Arial" w:eastAsia="Times New Roman" w:hAnsi="Arial" w:cs="Arial"/>
                <w:color w:val="000000"/>
                <w:sz w:val="18"/>
                <w:szCs w:val="18"/>
              </w:rPr>
              <w:t xml:space="preserve"> </w:t>
            </w:r>
            <w:r w:rsidR="00BF68B5" w:rsidRPr="00A813CF">
              <w:rPr>
                <w:rFonts w:ascii="Arial" w:eastAsia="Times New Roman" w:hAnsi="Arial" w:cs="Arial"/>
                <w:color w:val="000000"/>
                <w:sz w:val="18"/>
                <w:szCs w:val="18"/>
              </w:rPr>
              <w:t>Likely (3)/ Possible (3)</w:t>
            </w:r>
          </w:p>
        </w:tc>
        <w:tc>
          <w:tcPr>
            <w:tcW w:w="1559" w:type="dxa"/>
            <w:tcBorders>
              <w:top w:val="nil"/>
              <w:left w:val="nil"/>
              <w:bottom w:val="single" w:sz="4" w:space="0" w:color="auto"/>
              <w:right w:val="single" w:sz="4" w:space="0" w:color="auto"/>
            </w:tcBorders>
            <w:shd w:val="clear" w:color="auto" w:fill="auto"/>
            <w:hideMark/>
          </w:tcPr>
          <w:p w14:paraId="77388EDE"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Minor (7)</w:t>
            </w:r>
          </w:p>
        </w:tc>
        <w:tc>
          <w:tcPr>
            <w:tcW w:w="1134" w:type="dxa"/>
            <w:tcBorders>
              <w:top w:val="nil"/>
              <w:left w:val="nil"/>
              <w:bottom w:val="single" w:sz="4" w:space="0" w:color="auto"/>
              <w:right w:val="single" w:sz="8" w:space="0" w:color="auto"/>
            </w:tcBorders>
            <w:shd w:val="clear" w:color="000000" w:fill="BFBFBF"/>
            <w:hideMark/>
          </w:tcPr>
          <w:p w14:paraId="4FCDCC2A"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Medium/ Low</w:t>
            </w:r>
          </w:p>
        </w:tc>
        <w:tc>
          <w:tcPr>
            <w:tcW w:w="1730" w:type="dxa"/>
            <w:tcBorders>
              <w:top w:val="nil"/>
              <w:left w:val="nil"/>
              <w:bottom w:val="single" w:sz="4" w:space="0" w:color="auto"/>
              <w:right w:val="single" w:sz="4" w:space="0" w:color="auto"/>
            </w:tcBorders>
            <w:shd w:val="clear" w:color="auto" w:fill="auto"/>
            <w:hideMark/>
          </w:tcPr>
          <w:p w14:paraId="251E484B" w14:textId="077900C7" w:rsidR="00BF68B5" w:rsidRPr="00A813CF" w:rsidRDefault="00BF68B5" w:rsidP="001F4DD6">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Almost certain (</w:t>
            </w:r>
            <w:r w:rsidR="001F4DD6" w:rsidRPr="00A813CF">
              <w:rPr>
                <w:rFonts w:ascii="Arial" w:eastAsia="Times New Roman" w:hAnsi="Arial" w:cs="Arial"/>
                <w:color w:val="000000"/>
                <w:sz w:val="18"/>
                <w:szCs w:val="18"/>
              </w:rPr>
              <w:t>8</w:t>
            </w:r>
            <w:r w:rsidRPr="00A813CF">
              <w:rPr>
                <w:rFonts w:ascii="Arial" w:eastAsia="Times New Roman" w:hAnsi="Arial" w:cs="Arial"/>
                <w:color w:val="000000"/>
                <w:sz w:val="18"/>
                <w:szCs w:val="18"/>
              </w:rPr>
              <w:t>)</w:t>
            </w:r>
          </w:p>
        </w:tc>
        <w:tc>
          <w:tcPr>
            <w:tcW w:w="1418" w:type="dxa"/>
            <w:tcBorders>
              <w:top w:val="nil"/>
              <w:left w:val="nil"/>
              <w:bottom w:val="single" w:sz="4" w:space="0" w:color="auto"/>
              <w:right w:val="single" w:sz="4" w:space="0" w:color="auto"/>
            </w:tcBorders>
            <w:shd w:val="clear" w:color="auto" w:fill="auto"/>
            <w:hideMark/>
          </w:tcPr>
          <w:p w14:paraId="15C82157"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Minor (7)</w:t>
            </w:r>
          </w:p>
        </w:tc>
        <w:tc>
          <w:tcPr>
            <w:tcW w:w="1246" w:type="dxa"/>
            <w:tcBorders>
              <w:top w:val="nil"/>
              <w:left w:val="nil"/>
              <w:bottom w:val="single" w:sz="4" w:space="0" w:color="auto"/>
              <w:right w:val="single" w:sz="8" w:space="0" w:color="auto"/>
            </w:tcBorders>
            <w:shd w:val="clear" w:color="000000" w:fill="EF720B"/>
            <w:hideMark/>
          </w:tcPr>
          <w:p w14:paraId="39B3D402"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Medium</w:t>
            </w:r>
          </w:p>
        </w:tc>
      </w:tr>
      <w:tr w:rsidR="00BF68B5" w:rsidRPr="00A813CF" w14:paraId="1F2728C8" w14:textId="77777777" w:rsidTr="001D0CB0">
        <w:trPr>
          <w:trHeight w:val="1312"/>
        </w:trPr>
        <w:tc>
          <w:tcPr>
            <w:tcW w:w="5245" w:type="dxa"/>
            <w:tcBorders>
              <w:top w:val="nil"/>
              <w:left w:val="single" w:sz="4" w:space="0" w:color="auto"/>
              <w:bottom w:val="single" w:sz="4" w:space="0" w:color="auto"/>
              <w:right w:val="single" w:sz="4" w:space="0" w:color="auto"/>
            </w:tcBorders>
            <w:shd w:val="clear" w:color="auto" w:fill="auto"/>
            <w:hideMark/>
          </w:tcPr>
          <w:p w14:paraId="1E294689" w14:textId="77777777" w:rsidR="00BF68B5" w:rsidRPr="00A813CF" w:rsidRDefault="00BF68B5" w:rsidP="00370E29">
            <w:pPr>
              <w:rPr>
                <w:rFonts w:ascii="Arial" w:eastAsia="Times New Roman" w:hAnsi="Arial" w:cs="Arial"/>
                <w:i/>
                <w:iCs/>
                <w:color w:val="000000"/>
                <w:sz w:val="18"/>
                <w:szCs w:val="18"/>
              </w:rPr>
            </w:pPr>
            <w:r w:rsidRPr="00A813CF">
              <w:rPr>
                <w:rFonts w:ascii="Arial" w:eastAsia="Times New Roman" w:hAnsi="Arial" w:cs="Arial"/>
                <w:b/>
                <w:i/>
                <w:iCs/>
                <w:color w:val="000000"/>
                <w:sz w:val="18"/>
                <w:szCs w:val="18"/>
              </w:rPr>
              <w:t>Atmospheric pollution</w:t>
            </w:r>
            <w:r w:rsidRPr="00A813CF">
              <w:rPr>
                <w:rFonts w:ascii="Arial" w:eastAsia="Times New Roman" w:hAnsi="Arial" w:cs="Arial"/>
                <w:i/>
                <w:iCs/>
                <w:color w:val="000000"/>
                <w:sz w:val="18"/>
                <w:szCs w:val="18"/>
              </w:rPr>
              <w:t xml:space="preserve">: </w:t>
            </w:r>
            <w:r w:rsidRPr="00A813CF">
              <w:rPr>
                <w:rFonts w:ascii="Arial" w:eastAsia="Times New Roman" w:hAnsi="Arial" w:cs="Arial"/>
                <w:color w:val="000000"/>
                <w:sz w:val="18"/>
                <w:szCs w:val="18"/>
              </w:rPr>
              <w:t>Pollution of the atmosphere related to domestic, industrial and business activities in both the Region and adjacent areas. The contribution of gases such as carbon dioxide to climate change is not included as this is encompassed under threats such as sea temperature increase and ocean acidification.</w:t>
            </w:r>
          </w:p>
        </w:tc>
        <w:tc>
          <w:tcPr>
            <w:tcW w:w="851" w:type="dxa"/>
            <w:tcBorders>
              <w:top w:val="nil"/>
              <w:left w:val="nil"/>
              <w:bottom w:val="single" w:sz="4" w:space="0" w:color="auto"/>
              <w:right w:val="nil"/>
            </w:tcBorders>
            <w:shd w:val="clear" w:color="auto" w:fill="auto"/>
            <w:hideMark/>
          </w:tcPr>
          <w:p w14:paraId="3083AC2B" w14:textId="481F94E7" w:rsidR="00BF68B5" w:rsidRPr="00A813CF" w:rsidRDefault="00D12F29" w:rsidP="00370E29">
            <w:pPr>
              <w:jc w:val="center"/>
              <w:rPr>
                <w:rFonts w:ascii="Arial" w:eastAsia="Times New Roman" w:hAnsi="Arial" w:cs="Arial"/>
                <w:i/>
                <w:iCs/>
                <w:color w:val="000000"/>
                <w:sz w:val="18"/>
                <w:szCs w:val="18"/>
              </w:rPr>
            </w:pPr>
            <w:r w:rsidRPr="00A813CF">
              <w:rPr>
                <w:rFonts w:ascii="Arial" w:eastAsia="Times New Roman" w:hAnsi="Arial" w:cs="Arial"/>
                <w:i/>
                <w:iCs/>
                <w:color w:val="000000"/>
                <w:sz w:val="18"/>
                <w:szCs w:val="18"/>
              </w:rPr>
              <w:t>8</w:t>
            </w:r>
          </w:p>
        </w:tc>
        <w:tc>
          <w:tcPr>
            <w:tcW w:w="1559" w:type="dxa"/>
            <w:tcBorders>
              <w:top w:val="nil"/>
              <w:left w:val="single" w:sz="8" w:space="0" w:color="auto"/>
              <w:bottom w:val="single" w:sz="4" w:space="0" w:color="auto"/>
              <w:right w:val="single" w:sz="4" w:space="0" w:color="auto"/>
            </w:tcBorders>
            <w:shd w:val="clear" w:color="auto" w:fill="auto"/>
            <w:hideMark/>
          </w:tcPr>
          <w:p w14:paraId="4670C284"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Possible (3)</w:t>
            </w:r>
          </w:p>
        </w:tc>
        <w:tc>
          <w:tcPr>
            <w:tcW w:w="1559" w:type="dxa"/>
            <w:tcBorders>
              <w:top w:val="nil"/>
              <w:left w:val="nil"/>
              <w:bottom w:val="single" w:sz="4" w:space="0" w:color="auto"/>
              <w:right w:val="single" w:sz="4" w:space="0" w:color="auto"/>
            </w:tcBorders>
            <w:shd w:val="clear" w:color="auto" w:fill="auto"/>
            <w:hideMark/>
          </w:tcPr>
          <w:p w14:paraId="6EE31412" w14:textId="6A750FB8" w:rsidR="00BF68B5" w:rsidRPr="00A813CF" w:rsidRDefault="00D64234"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Moderate (3)/</w:t>
            </w:r>
            <w:r w:rsidR="00BF68B5" w:rsidRPr="00A813CF">
              <w:rPr>
                <w:rFonts w:ascii="Arial" w:eastAsia="Times New Roman" w:hAnsi="Arial" w:cs="Arial"/>
                <w:color w:val="000000"/>
                <w:sz w:val="18"/>
                <w:szCs w:val="18"/>
              </w:rPr>
              <w:t>Minor (3)</w:t>
            </w:r>
          </w:p>
        </w:tc>
        <w:tc>
          <w:tcPr>
            <w:tcW w:w="1134" w:type="dxa"/>
            <w:tcBorders>
              <w:top w:val="nil"/>
              <w:left w:val="nil"/>
              <w:bottom w:val="single" w:sz="4" w:space="0" w:color="auto"/>
              <w:right w:val="single" w:sz="8" w:space="0" w:color="auto"/>
            </w:tcBorders>
            <w:shd w:val="clear" w:color="auto" w:fill="BFBFBF" w:themeFill="background1" w:themeFillShade="BF"/>
            <w:hideMark/>
          </w:tcPr>
          <w:p w14:paraId="1885F9BE" w14:textId="7D312F3B" w:rsidR="00BF68B5" w:rsidRPr="00A813CF" w:rsidRDefault="00D64234"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 xml:space="preserve">Medium/ </w:t>
            </w:r>
            <w:r w:rsidR="00BF68B5" w:rsidRPr="00A813CF">
              <w:rPr>
                <w:rFonts w:ascii="Arial" w:eastAsia="Times New Roman" w:hAnsi="Arial" w:cs="Arial"/>
                <w:color w:val="000000"/>
                <w:sz w:val="18"/>
                <w:szCs w:val="18"/>
              </w:rPr>
              <w:t>Low</w:t>
            </w:r>
          </w:p>
        </w:tc>
        <w:tc>
          <w:tcPr>
            <w:tcW w:w="1730" w:type="dxa"/>
            <w:tcBorders>
              <w:top w:val="nil"/>
              <w:left w:val="nil"/>
              <w:bottom w:val="single" w:sz="4" w:space="0" w:color="auto"/>
              <w:right w:val="single" w:sz="4" w:space="0" w:color="auto"/>
            </w:tcBorders>
            <w:shd w:val="clear" w:color="auto" w:fill="auto"/>
            <w:hideMark/>
          </w:tcPr>
          <w:p w14:paraId="66CAA398"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Almost certain (3)/ Likely (3)</w:t>
            </w:r>
          </w:p>
        </w:tc>
        <w:tc>
          <w:tcPr>
            <w:tcW w:w="1418" w:type="dxa"/>
            <w:tcBorders>
              <w:top w:val="nil"/>
              <w:left w:val="nil"/>
              <w:bottom w:val="single" w:sz="4" w:space="0" w:color="auto"/>
              <w:right w:val="single" w:sz="4" w:space="0" w:color="auto"/>
            </w:tcBorders>
            <w:shd w:val="clear" w:color="auto" w:fill="auto"/>
            <w:hideMark/>
          </w:tcPr>
          <w:p w14:paraId="06F2F98E" w14:textId="2FCBE3B5" w:rsidR="00BF68B5" w:rsidRPr="00A813CF" w:rsidRDefault="00D64234"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 xml:space="preserve">Moderate (4) / </w:t>
            </w:r>
            <w:r w:rsidR="00BF68B5" w:rsidRPr="00A813CF">
              <w:rPr>
                <w:rFonts w:ascii="Arial" w:eastAsia="Times New Roman" w:hAnsi="Arial" w:cs="Arial"/>
                <w:color w:val="000000"/>
                <w:sz w:val="18"/>
                <w:szCs w:val="18"/>
              </w:rPr>
              <w:t>Minor (4)</w:t>
            </w:r>
          </w:p>
        </w:tc>
        <w:tc>
          <w:tcPr>
            <w:tcW w:w="1246" w:type="dxa"/>
            <w:tcBorders>
              <w:top w:val="nil"/>
              <w:left w:val="nil"/>
              <w:bottom w:val="single" w:sz="4" w:space="0" w:color="auto"/>
              <w:right w:val="single" w:sz="8" w:space="0" w:color="auto"/>
            </w:tcBorders>
            <w:shd w:val="clear" w:color="000000" w:fill="EF720B"/>
            <w:hideMark/>
          </w:tcPr>
          <w:p w14:paraId="325C6F50" w14:textId="485CB4D9"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Medium</w:t>
            </w:r>
            <w:r w:rsidR="00D64234" w:rsidRPr="00A813CF">
              <w:rPr>
                <w:rFonts w:ascii="Arial" w:eastAsia="Times New Roman" w:hAnsi="Arial" w:cs="Arial"/>
                <w:color w:val="000000"/>
                <w:sz w:val="18"/>
                <w:szCs w:val="18"/>
              </w:rPr>
              <w:t>/</w:t>
            </w:r>
            <w:r w:rsidR="00FD623B" w:rsidRPr="00A813CF">
              <w:rPr>
                <w:rFonts w:ascii="Arial" w:eastAsia="Times New Roman" w:hAnsi="Arial" w:cs="Arial"/>
                <w:color w:val="000000"/>
                <w:sz w:val="18"/>
                <w:szCs w:val="18"/>
              </w:rPr>
              <w:t xml:space="preserve"> </w:t>
            </w:r>
            <w:r w:rsidR="00D64234" w:rsidRPr="00A813CF">
              <w:rPr>
                <w:rFonts w:ascii="Arial" w:eastAsia="Times New Roman" w:hAnsi="Arial" w:cs="Arial"/>
                <w:color w:val="000000"/>
                <w:sz w:val="18"/>
                <w:szCs w:val="18"/>
              </w:rPr>
              <w:t>High</w:t>
            </w:r>
          </w:p>
        </w:tc>
      </w:tr>
      <w:tr w:rsidR="00BF68B5" w:rsidRPr="00A813CF" w14:paraId="346AF757" w14:textId="77777777" w:rsidTr="001D0CB0">
        <w:trPr>
          <w:trHeight w:val="552"/>
        </w:trPr>
        <w:tc>
          <w:tcPr>
            <w:tcW w:w="5245" w:type="dxa"/>
            <w:tcBorders>
              <w:top w:val="nil"/>
              <w:left w:val="single" w:sz="4" w:space="0" w:color="auto"/>
              <w:bottom w:val="single" w:sz="4" w:space="0" w:color="auto"/>
              <w:right w:val="single" w:sz="4" w:space="0" w:color="auto"/>
            </w:tcBorders>
            <w:shd w:val="clear" w:color="auto" w:fill="auto"/>
            <w:hideMark/>
          </w:tcPr>
          <w:p w14:paraId="3C543688" w14:textId="77777777" w:rsidR="00BF68B5" w:rsidRPr="00A813CF" w:rsidRDefault="00BF68B5" w:rsidP="00370E29">
            <w:pPr>
              <w:rPr>
                <w:rFonts w:ascii="Arial" w:eastAsia="Times New Roman" w:hAnsi="Arial" w:cs="Arial"/>
                <w:i/>
                <w:iCs/>
                <w:color w:val="000000"/>
                <w:sz w:val="18"/>
                <w:szCs w:val="18"/>
              </w:rPr>
            </w:pPr>
            <w:r w:rsidRPr="00A813CF">
              <w:rPr>
                <w:rFonts w:ascii="Arial" w:eastAsia="Times New Roman" w:hAnsi="Arial" w:cs="Arial"/>
                <w:b/>
                <w:i/>
                <w:iCs/>
                <w:color w:val="000000"/>
                <w:sz w:val="18"/>
                <w:szCs w:val="18"/>
              </w:rPr>
              <w:t>Barriers to flow:</w:t>
            </w:r>
            <w:r w:rsidRPr="00A813CF">
              <w:rPr>
                <w:rFonts w:ascii="Arial" w:eastAsia="Times New Roman" w:hAnsi="Arial" w:cs="Arial"/>
                <w:color w:val="000000"/>
                <w:sz w:val="18"/>
                <w:szCs w:val="18"/>
              </w:rPr>
              <w:t xml:space="preserve"> Artificial barriers to riverine and estuarine flow (e.g. dams, weirs, breakwalls and gates)</w:t>
            </w:r>
          </w:p>
        </w:tc>
        <w:tc>
          <w:tcPr>
            <w:tcW w:w="851" w:type="dxa"/>
            <w:tcBorders>
              <w:top w:val="nil"/>
              <w:left w:val="nil"/>
              <w:bottom w:val="single" w:sz="4" w:space="0" w:color="auto"/>
              <w:right w:val="nil"/>
            </w:tcBorders>
            <w:shd w:val="clear" w:color="auto" w:fill="auto"/>
            <w:hideMark/>
          </w:tcPr>
          <w:p w14:paraId="05BCC9E4" w14:textId="2792B662" w:rsidR="00BF68B5" w:rsidRPr="00A813CF" w:rsidRDefault="00D12F29" w:rsidP="00370E29">
            <w:pPr>
              <w:jc w:val="center"/>
              <w:rPr>
                <w:rFonts w:ascii="Arial" w:eastAsia="Times New Roman" w:hAnsi="Arial" w:cs="Arial"/>
                <w:i/>
                <w:iCs/>
                <w:color w:val="000000"/>
                <w:sz w:val="18"/>
                <w:szCs w:val="18"/>
              </w:rPr>
            </w:pPr>
            <w:r w:rsidRPr="00A813CF">
              <w:rPr>
                <w:rFonts w:ascii="Arial" w:eastAsia="Times New Roman" w:hAnsi="Arial" w:cs="Arial"/>
                <w:i/>
                <w:iCs/>
                <w:color w:val="000000"/>
                <w:sz w:val="18"/>
                <w:szCs w:val="18"/>
              </w:rPr>
              <w:t>15</w:t>
            </w:r>
          </w:p>
        </w:tc>
        <w:tc>
          <w:tcPr>
            <w:tcW w:w="1559" w:type="dxa"/>
            <w:tcBorders>
              <w:top w:val="nil"/>
              <w:left w:val="single" w:sz="8" w:space="0" w:color="auto"/>
              <w:bottom w:val="single" w:sz="4" w:space="0" w:color="auto"/>
              <w:right w:val="single" w:sz="4" w:space="0" w:color="auto"/>
            </w:tcBorders>
            <w:shd w:val="clear" w:color="auto" w:fill="auto"/>
            <w:hideMark/>
          </w:tcPr>
          <w:p w14:paraId="3699D212" w14:textId="6295A195" w:rsidR="00BF68B5" w:rsidRPr="00A813CF" w:rsidRDefault="00BF68B5" w:rsidP="00E16C50">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Almost certain (</w:t>
            </w:r>
            <w:r w:rsidR="00E16C50" w:rsidRPr="00A813CF">
              <w:rPr>
                <w:rFonts w:ascii="Arial" w:eastAsia="Times New Roman" w:hAnsi="Arial" w:cs="Arial"/>
                <w:color w:val="000000"/>
                <w:sz w:val="18"/>
                <w:szCs w:val="18"/>
              </w:rPr>
              <w:t>7</w:t>
            </w:r>
            <w:r w:rsidRPr="00A813CF">
              <w:rPr>
                <w:rFonts w:ascii="Arial" w:eastAsia="Times New Roman" w:hAnsi="Arial" w:cs="Arial"/>
                <w:color w:val="000000"/>
                <w:sz w:val="18"/>
                <w:szCs w:val="18"/>
              </w:rPr>
              <w:t>)</w:t>
            </w:r>
          </w:p>
        </w:tc>
        <w:tc>
          <w:tcPr>
            <w:tcW w:w="1559" w:type="dxa"/>
            <w:tcBorders>
              <w:top w:val="nil"/>
              <w:left w:val="nil"/>
              <w:bottom w:val="single" w:sz="4" w:space="0" w:color="auto"/>
              <w:right w:val="single" w:sz="4" w:space="0" w:color="auto"/>
            </w:tcBorders>
            <w:shd w:val="clear" w:color="auto" w:fill="auto"/>
            <w:hideMark/>
          </w:tcPr>
          <w:p w14:paraId="461CD6C1" w14:textId="426BA75E" w:rsidR="00BF68B5" w:rsidRPr="00A813CF" w:rsidRDefault="00E16C50"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Minor (5)/</w:t>
            </w:r>
            <w:r w:rsidR="00FD623B" w:rsidRPr="00A813CF">
              <w:rPr>
                <w:rFonts w:ascii="Arial" w:eastAsia="Times New Roman" w:hAnsi="Arial" w:cs="Arial"/>
                <w:color w:val="000000"/>
                <w:sz w:val="18"/>
                <w:szCs w:val="18"/>
              </w:rPr>
              <w:t xml:space="preserve"> </w:t>
            </w:r>
            <w:r w:rsidR="00BF68B5" w:rsidRPr="00A813CF">
              <w:rPr>
                <w:rFonts w:ascii="Arial" w:eastAsia="Times New Roman" w:hAnsi="Arial" w:cs="Arial"/>
                <w:color w:val="000000"/>
                <w:sz w:val="18"/>
                <w:szCs w:val="18"/>
              </w:rPr>
              <w:t>Moderate (5)</w:t>
            </w:r>
          </w:p>
        </w:tc>
        <w:tc>
          <w:tcPr>
            <w:tcW w:w="1134" w:type="dxa"/>
            <w:tcBorders>
              <w:top w:val="nil"/>
              <w:left w:val="nil"/>
              <w:bottom w:val="single" w:sz="4" w:space="0" w:color="auto"/>
              <w:right w:val="single" w:sz="8" w:space="0" w:color="auto"/>
            </w:tcBorders>
            <w:shd w:val="clear" w:color="auto" w:fill="BFBFBF" w:themeFill="background1" w:themeFillShade="BF"/>
            <w:hideMark/>
          </w:tcPr>
          <w:p w14:paraId="5B677843" w14:textId="2B0207B5" w:rsidR="00BF68B5" w:rsidRPr="00A813CF" w:rsidRDefault="00E16C50"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Medium/</w:t>
            </w:r>
            <w:r w:rsidR="00FD623B" w:rsidRPr="00A813CF">
              <w:rPr>
                <w:rFonts w:ascii="Arial" w:eastAsia="Times New Roman" w:hAnsi="Arial" w:cs="Arial"/>
                <w:color w:val="000000"/>
                <w:sz w:val="18"/>
                <w:szCs w:val="18"/>
              </w:rPr>
              <w:t xml:space="preserve"> </w:t>
            </w:r>
            <w:r w:rsidR="00BF68B5" w:rsidRPr="00A813CF">
              <w:rPr>
                <w:rFonts w:ascii="Arial" w:eastAsia="Times New Roman" w:hAnsi="Arial" w:cs="Arial"/>
                <w:color w:val="000000"/>
                <w:sz w:val="18"/>
                <w:szCs w:val="18"/>
              </w:rPr>
              <w:t>High</w:t>
            </w:r>
          </w:p>
        </w:tc>
        <w:tc>
          <w:tcPr>
            <w:tcW w:w="1730" w:type="dxa"/>
            <w:tcBorders>
              <w:top w:val="nil"/>
              <w:left w:val="nil"/>
              <w:bottom w:val="single" w:sz="4" w:space="0" w:color="auto"/>
              <w:right w:val="single" w:sz="4" w:space="0" w:color="auto"/>
            </w:tcBorders>
            <w:shd w:val="clear" w:color="auto" w:fill="auto"/>
            <w:hideMark/>
          </w:tcPr>
          <w:p w14:paraId="2B7D8D7D" w14:textId="37008BDA" w:rsidR="00BF68B5" w:rsidRPr="00A813CF" w:rsidRDefault="00E16C50"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Almost certain (6)/</w:t>
            </w:r>
            <w:r w:rsidR="00FD623B" w:rsidRPr="00A813CF">
              <w:rPr>
                <w:rFonts w:ascii="Arial" w:eastAsia="Times New Roman" w:hAnsi="Arial" w:cs="Arial"/>
                <w:color w:val="000000"/>
                <w:sz w:val="18"/>
                <w:szCs w:val="18"/>
              </w:rPr>
              <w:t xml:space="preserve"> </w:t>
            </w:r>
            <w:r w:rsidR="00BF68B5" w:rsidRPr="00A813CF">
              <w:rPr>
                <w:rFonts w:ascii="Arial" w:eastAsia="Times New Roman" w:hAnsi="Arial" w:cs="Arial"/>
                <w:color w:val="000000"/>
                <w:sz w:val="18"/>
                <w:szCs w:val="18"/>
              </w:rPr>
              <w:t>Likely (6)</w:t>
            </w:r>
          </w:p>
        </w:tc>
        <w:tc>
          <w:tcPr>
            <w:tcW w:w="1418" w:type="dxa"/>
            <w:tcBorders>
              <w:top w:val="nil"/>
              <w:left w:val="nil"/>
              <w:bottom w:val="single" w:sz="4" w:space="0" w:color="auto"/>
              <w:right w:val="single" w:sz="4" w:space="0" w:color="auto"/>
            </w:tcBorders>
            <w:shd w:val="clear" w:color="auto" w:fill="auto"/>
            <w:hideMark/>
          </w:tcPr>
          <w:p w14:paraId="0AA9C483"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Moderate (6)</w:t>
            </w:r>
          </w:p>
        </w:tc>
        <w:tc>
          <w:tcPr>
            <w:tcW w:w="1246" w:type="dxa"/>
            <w:tcBorders>
              <w:top w:val="nil"/>
              <w:left w:val="nil"/>
              <w:bottom w:val="single" w:sz="4" w:space="0" w:color="auto"/>
              <w:right w:val="single" w:sz="8" w:space="0" w:color="auto"/>
            </w:tcBorders>
            <w:shd w:val="clear" w:color="000000" w:fill="FF0000"/>
            <w:hideMark/>
          </w:tcPr>
          <w:p w14:paraId="2DE48FBC"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High</w:t>
            </w:r>
          </w:p>
        </w:tc>
      </w:tr>
      <w:tr w:rsidR="00BF68B5" w:rsidRPr="00A813CF" w14:paraId="476C975B" w14:textId="77777777" w:rsidTr="001D0CB0">
        <w:trPr>
          <w:trHeight w:val="702"/>
        </w:trPr>
        <w:tc>
          <w:tcPr>
            <w:tcW w:w="5245" w:type="dxa"/>
            <w:tcBorders>
              <w:top w:val="nil"/>
              <w:left w:val="single" w:sz="4" w:space="0" w:color="auto"/>
              <w:bottom w:val="single" w:sz="4" w:space="0" w:color="auto"/>
              <w:right w:val="single" w:sz="4" w:space="0" w:color="auto"/>
            </w:tcBorders>
            <w:shd w:val="clear" w:color="auto" w:fill="auto"/>
            <w:hideMark/>
          </w:tcPr>
          <w:p w14:paraId="069F887F" w14:textId="77777777" w:rsidR="00BF68B5" w:rsidRPr="00A813CF" w:rsidRDefault="00BF68B5" w:rsidP="00370E29">
            <w:pPr>
              <w:rPr>
                <w:rFonts w:ascii="Arial" w:eastAsia="Times New Roman" w:hAnsi="Arial" w:cs="Arial"/>
                <w:i/>
                <w:iCs/>
                <w:color w:val="000000"/>
                <w:sz w:val="18"/>
                <w:szCs w:val="18"/>
              </w:rPr>
            </w:pPr>
            <w:r w:rsidRPr="00A813CF">
              <w:rPr>
                <w:rFonts w:ascii="Arial" w:eastAsia="Times New Roman" w:hAnsi="Arial" w:cs="Arial"/>
                <w:b/>
                <w:i/>
                <w:iCs/>
                <w:color w:val="000000"/>
                <w:sz w:val="18"/>
                <w:szCs w:val="18"/>
              </w:rPr>
              <w:t>Damage to reef structure</w:t>
            </w:r>
            <w:r w:rsidRPr="00A813CF">
              <w:rPr>
                <w:rFonts w:ascii="Arial" w:eastAsia="Times New Roman" w:hAnsi="Arial" w:cs="Arial"/>
                <w:i/>
                <w:iCs/>
                <w:color w:val="000000"/>
                <w:sz w:val="18"/>
                <w:szCs w:val="18"/>
              </w:rPr>
              <w:t>:</w:t>
            </w:r>
            <w:r w:rsidRPr="00A813CF">
              <w:rPr>
                <w:rFonts w:ascii="Arial" w:eastAsia="Times New Roman" w:hAnsi="Arial" w:cs="Arial"/>
                <w:color w:val="000000"/>
                <w:sz w:val="18"/>
                <w:szCs w:val="18"/>
              </w:rPr>
              <w:t xml:space="preserve"> Physical damage to reef benthos (reef structure) through actions such as snorkelling, diving, anchoring and fishing, but not vessel grounding</w:t>
            </w:r>
          </w:p>
        </w:tc>
        <w:tc>
          <w:tcPr>
            <w:tcW w:w="851" w:type="dxa"/>
            <w:tcBorders>
              <w:top w:val="nil"/>
              <w:left w:val="nil"/>
              <w:bottom w:val="single" w:sz="4" w:space="0" w:color="auto"/>
              <w:right w:val="nil"/>
            </w:tcBorders>
            <w:shd w:val="clear" w:color="auto" w:fill="auto"/>
            <w:hideMark/>
          </w:tcPr>
          <w:p w14:paraId="314412FB" w14:textId="2164B1B7" w:rsidR="00BF68B5" w:rsidRPr="00A813CF" w:rsidRDefault="00D12F29" w:rsidP="00370E29">
            <w:pPr>
              <w:jc w:val="center"/>
              <w:rPr>
                <w:rFonts w:ascii="Arial" w:eastAsia="Times New Roman" w:hAnsi="Arial" w:cs="Arial"/>
                <w:i/>
                <w:iCs/>
                <w:color w:val="000000"/>
                <w:sz w:val="18"/>
                <w:szCs w:val="18"/>
              </w:rPr>
            </w:pPr>
            <w:r w:rsidRPr="00A813CF">
              <w:rPr>
                <w:rFonts w:ascii="Arial" w:eastAsia="Times New Roman" w:hAnsi="Arial" w:cs="Arial"/>
                <w:i/>
                <w:iCs/>
                <w:color w:val="000000"/>
                <w:sz w:val="18"/>
                <w:szCs w:val="18"/>
              </w:rPr>
              <w:t>8</w:t>
            </w:r>
          </w:p>
        </w:tc>
        <w:tc>
          <w:tcPr>
            <w:tcW w:w="1559" w:type="dxa"/>
            <w:tcBorders>
              <w:top w:val="nil"/>
              <w:left w:val="single" w:sz="8" w:space="0" w:color="auto"/>
              <w:bottom w:val="single" w:sz="4" w:space="0" w:color="auto"/>
              <w:right w:val="single" w:sz="4" w:space="0" w:color="auto"/>
            </w:tcBorders>
            <w:shd w:val="clear" w:color="auto" w:fill="auto"/>
            <w:hideMark/>
          </w:tcPr>
          <w:p w14:paraId="1B98EC6B"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Likely (4)</w:t>
            </w:r>
          </w:p>
        </w:tc>
        <w:tc>
          <w:tcPr>
            <w:tcW w:w="1559" w:type="dxa"/>
            <w:tcBorders>
              <w:top w:val="nil"/>
              <w:left w:val="nil"/>
              <w:bottom w:val="single" w:sz="4" w:space="0" w:color="auto"/>
              <w:right w:val="single" w:sz="4" w:space="0" w:color="auto"/>
            </w:tcBorders>
            <w:shd w:val="clear" w:color="auto" w:fill="auto"/>
            <w:hideMark/>
          </w:tcPr>
          <w:p w14:paraId="54B2986A" w14:textId="2F027221" w:rsidR="00BF68B5" w:rsidRPr="00A813CF" w:rsidRDefault="00BF68B5" w:rsidP="00413B70">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Minor (</w:t>
            </w:r>
            <w:r w:rsidR="00413B70" w:rsidRPr="00A813CF">
              <w:rPr>
                <w:rFonts w:ascii="Arial" w:eastAsia="Times New Roman" w:hAnsi="Arial" w:cs="Arial"/>
                <w:color w:val="000000"/>
                <w:sz w:val="18"/>
                <w:szCs w:val="18"/>
              </w:rPr>
              <w:t>5</w:t>
            </w:r>
            <w:r w:rsidRPr="00A813CF">
              <w:rPr>
                <w:rFonts w:ascii="Arial" w:eastAsia="Times New Roman" w:hAnsi="Arial" w:cs="Arial"/>
                <w:color w:val="000000"/>
                <w:sz w:val="18"/>
                <w:szCs w:val="18"/>
              </w:rPr>
              <w:t>)</w:t>
            </w:r>
          </w:p>
        </w:tc>
        <w:tc>
          <w:tcPr>
            <w:tcW w:w="1134" w:type="dxa"/>
            <w:tcBorders>
              <w:top w:val="nil"/>
              <w:left w:val="nil"/>
              <w:bottom w:val="single" w:sz="4" w:space="0" w:color="auto"/>
              <w:right w:val="single" w:sz="8" w:space="0" w:color="auto"/>
            </w:tcBorders>
            <w:shd w:val="clear" w:color="000000" w:fill="EF720B"/>
            <w:hideMark/>
          </w:tcPr>
          <w:p w14:paraId="628E08A7"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Medium</w:t>
            </w:r>
          </w:p>
        </w:tc>
        <w:tc>
          <w:tcPr>
            <w:tcW w:w="1730" w:type="dxa"/>
            <w:tcBorders>
              <w:top w:val="nil"/>
              <w:left w:val="nil"/>
              <w:bottom w:val="single" w:sz="4" w:space="0" w:color="auto"/>
              <w:right w:val="single" w:sz="4" w:space="0" w:color="auto"/>
            </w:tcBorders>
            <w:shd w:val="clear" w:color="auto" w:fill="auto"/>
            <w:hideMark/>
          </w:tcPr>
          <w:p w14:paraId="7DEEC8F4" w14:textId="0BE11BC1" w:rsidR="00BF68B5" w:rsidRPr="00A813CF" w:rsidRDefault="00413B70"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Almost certain (4)/</w:t>
            </w:r>
            <w:r w:rsidR="00FD623B" w:rsidRPr="00A813CF">
              <w:rPr>
                <w:rFonts w:ascii="Arial" w:eastAsia="Times New Roman" w:hAnsi="Arial" w:cs="Arial"/>
                <w:color w:val="000000"/>
                <w:sz w:val="18"/>
                <w:szCs w:val="18"/>
              </w:rPr>
              <w:t xml:space="preserve"> </w:t>
            </w:r>
            <w:r w:rsidR="00BF68B5" w:rsidRPr="00A813CF">
              <w:rPr>
                <w:rFonts w:ascii="Arial" w:eastAsia="Times New Roman" w:hAnsi="Arial" w:cs="Arial"/>
                <w:color w:val="000000"/>
                <w:sz w:val="18"/>
                <w:szCs w:val="18"/>
              </w:rPr>
              <w:t>Likely (4)</w:t>
            </w:r>
          </w:p>
        </w:tc>
        <w:tc>
          <w:tcPr>
            <w:tcW w:w="1418" w:type="dxa"/>
            <w:tcBorders>
              <w:top w:val="nil"/>
              <w:left w:val="nil"/>
              <w:bottom w:val="single" w:sz="4" w:space="0" w:color="auto"/>
              <w:right w:val="single" w:sz="4" w:space="0" w:color="auto"/>
            </w:tcBorders>
            <w:shd w:val="clear" w:color="auto" w:fill="auto"/>
            <w:hideMark/>
          </w:tcPr>
          <w:p w14:paraId="4CA0341F" w14:textId="55F284B1" w:rsidR="00BF68B5" w:rsidRPr="00A813CF" w:rsidRDefault="00BF68B5" w:rsidP="00413B70">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Minor (</w:t>
            </w:r>
            <w:r w:rsidR="00413B70" w:rsidRPr="00A813CF">
              <w:rPr>
                <w:rFonts w:ascii="Arial" w:eastAsia="Times New Roman" w:hAnsi="Arial" w:cs="Arial"/>
                <w:color w:val="000000"/>
                <w:sz w:val="18"/>
                <w:szCs w:val="18"/>
              </w:rPr>
              <w:t>5</w:t>
            </w:r>
            <w:r w:rsidRPr="00A813CF">
              <w:rPr>
                <w:rFonts w:ascii="Arial" w:eastAsia="Times New Roman" w:hAnsi="Arial" w:cs="Arial"/>
                <w:color w:val="000000"/>
                <w:sz w:val="18"/>
                <w:szCs w:val="18"/>
              </w:rPr>
              <w:t>)</w:t>
            </w:r>
          </w:p>
        </w:tc>
        <w:tc>
          <w:tcPr>
            <w:tcW w:w="1246" w:type="dxa"/>
            <w:tcBorders>
              <w:top w:val="nil"/>
              <w:left w:val="nil"/>
              <w:bottom w:val="single" w:sz="4" w:space="0" w:color="auto"/>
              <w:right w:val="single" w:sz="8" w:space="0" w:color="auto"/>
            </w:tcBorders>
            <w:shd w:val="clear" w:color="000000" w:fill="EF720B"/>
            <w:hideMark/>
          </w:tcPr>
          <w:p w14:paraId="38FC704A"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Medium</w:t>
            </w:r>
          </w:p>
        </w:tc>
      </w:tr>
      <w:tr w:rsidR="00BF68B5" w:rsidRPr="00A813CF" w14:paraId="2EF6CF95" w14:textId="77777777" w:rsidTr="0040083F">
        <w:trPr>
          <w:trHeight w:val="640"/>
        </w:trPr>
        <w:tc>
          <w:tcPr>
            <w:tcW w:w="5245" w:type="dxa"/>
            <w:tcBorders>
              <w:top w:val="nil"/>
              <w:left w:val="single" w:sz="4" w:space="0" w:color="auto"/>
              <w:bottom w:val="single" w:sz="4" w:space="0" w:color="auto"/>
              <w:right w:val="single" w:sz="4" w:space="0" w:color="auto"/>
            </w:tcBorders>
            <w:shd w:val="clear" w:color="auto" w:fill="auto"/>
            <w:hideMark/>
          </w:tcPr>
          <w:p w14:paraId="2BF75B0C" w14:textId="77777777" w:rsidR="00BF68B5" w:rsidRPr="00A813CF" w:rsidRDefault="00BF68B5" w:rsidP="00370E29">
            <w:pPr>
              <w:rPr>
                <w:rFonts w:ascii="Arial" w:eastAsia="Times New Roman" w:hAnsi="Arial" w:cs="Arial"/>
                <w:i/>
                <w:iCs/>
                <w:color w:val="000000"/>
                <w:sz w:val="18"/>
                <w:szCs w:val="18"/>
              </w:rPr>
            </w:pPr>
            <w:r w:rsidRPr="00A813CF">
              <w:rPr>
                <w:rFonts w:ascii="Arial" w:eastAsia="Times New Roman" w:hAnsi="Arial" w:cs="Arial"/>
                <w:b/>
                <w:i/>
                <w:iCs/>
                <w:color w:val="000000"/>
                <w:sz w:val="18"/>
                <w:szCs w:val="18"/>
              </w:rPr>
              <w:t>Damage to seafloor</w:t>
            </w:r>
            <w:r w:rsidRPr="00A813CF">
              <w:rPr>
                <w:rFonts w:ascii="Arial" w:eastAsia="Times New Roman" w:hAnsi="Arial" w:cs="Arial"/>
                <w:i/>
                <w:iCs/>
                <w:color w:val="000000"/>
                <w:sz w:val="18"/>
                <w:szCs w:val="18"/>
              </w:rPr>
              <w:t>:</w:t>
            </w:r>
            <w:r w:rsidRPr="00A813CF">
              <w:rPr>
                <w:rFonts w:ascii="Arial" w:eastAsia="Times New Roman" w:hAnsi="Arial" w:cs="Arial"/>
                <w:color w:val="000000"/>
                <w:sz w:val="18"/>
                <w:szCs w:val="18"/>
              </w:rPr>
              <w:t xml:space="preserve"> Physical damage to non-reef benthos (seafloor) through actions such as trawling and anchoring</w:t>
            </w:r>
          </w:p>
        </w:tc>
        <w:tc>
          <w:tcPr>
            <w:tcW w:w="851" w:type="dxa"/>
            <w:tcBorders>
              <w:top w:val="nil"/>
              <w:left w:val="nil"/>
              <w:bottom w:val="single" w:sz="4" w:space="0" w:color="auto"/>
              <w:right w:val="nil"/>
            </w:tcBorders>
            <w:shd w:val="clear" w:color="auto" w:fill="auto"/>
            <w:hideMark/>
          </w:tcPr>
          <w:p w14:paraId="4B6C9ECB" w14:textId="53D96260" w:rsidR="00BF68B5" w:rsidRPr="00A813CF" w:rsidRDefault="00D12F29" w:rsidP="00370E29">
            <w:pPr>
              <w:jc w:val="center"/>
              <w:rPr>
                <w:rFonts w:ascii="Arial" w:eastAsia="Times New Roman" w:hAnsi="Arial" w:cs="Arial"/>
                <w:i/>
                <w:iCs/>
                <w:color w:val="000000"/>
                <w:sz w:val="18"/>
                <w:szCs w:val="18"/>
              </w:rPr>
            </w:pPr>
            <w:r w:rsidRPr="00A813CF">
              <w:rPr>
                <w:rFonts w:ascii="Arial" w:eastAsia="Times New Roman" w:hAnsi="Arial" w:cs="Arial"/>
                <w:i/>
                <w:iCs/>
                <w:color w:val="000000"/>
                <w:sz w:val="18"/>
                <w:szCs w:val="18"/>
              </w:rPr>
              <w:t>9</w:t>
            </w:r>
          </w:p>
        </w:tc>
        <w:tc>
          <w:tcPr>
            <w:tcW w:w="1559" w:type="dxa"/>
            <w:tcBorders>
              <w:top w:val="nil"/>
              <w:left w:val="single" w:sz="8" w:space="0" w:color="auto"/>
              <w:bottom w:val="single" w:sz="4" w:space="0" w:color="auto"/>
              <w:right w:val="single" w:sz="4" w:space="0" w:color="auto"/>
            </w:tcBorders>
            <w:shd w:val="clear" w:color="auto" w:fill="auto"/>
            <w:hideMark/>
          </w:tcPr>
          <w:p w14:paraId="2114BDDF" w14:textId="559FE22D" w:rsidR="00BF68B5" w:rsidRPr="00A813CF" w:rsidRDefault="00BF68B5" w:rsidP="00684350">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Almost certain (</w:t>
            </w:r>
            <w:r w:rsidR="00684350" w:rsidRPr="00A813CF">
              <w:rPr>
                <w:rFonts w:ascii="Arial" w:eastAsia="Times New Roman" w:hAnsi="Arial" w:cs="Arial"/>
                <w:color w:val="000000"/>
                <w:sz w:val="18"/>
                <w:szCs w:val="18"/>
              </w:rPr>
              <w:t>7</w:t>
            </w:r>
            <w:r w:rsidRPr="00A813CF">
              <w:rPr>
                <w:rFonts w:ascii="Arial" w:eastAsia="Times New Roman" w:hAnsi="Arial" w:cs="Arial"/>
                <w:color w:val="000000"/>
                <w:sz w:val="18"/>
                <w:szCs w:val="18"/>
              </w:rPr>
              <w:t>)</w:t>
            </w:r>
          </w:p>
        </w:tc>
        <w:tc>
          <w:tcPr>
            <w:tcW w:w="1559" w:type="dxa"/>
            <w:tcBorders>
              <w:top w:val="nil"/>
              <w:left w:val="nil"/>
              <w:bottom w:val="single" w:sz="4" w:space="0" w:color="auto"/>
              <w:right w:val="single" w:sz="4" w:space="0" w:color="auto"/>
            </w:tcBorders>
            <w:shd w:val="clear" w:color="auto" w:fill="auto"/>
            <w:hideMark/>
          </w:tcPr>
          <w:p w14:paraId="33C4CB9C" w14:textId="71B4C85D" w:rsidR="00BF68B5" w:rsidRPr="00A813CF" w:rsidRDefault="00BF68B5" w:rsidP="00684350">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Minor (</w:t>
            </w:r>
            <w:r w:rsidR="00684350" w:rsidRPr="00A813CF">
              <w:rPr>
                <w:rFonts w:ascii="Arial" w:eastAsia="Times New Roman" w:hAnsi="Arial" w:cs="Arial"/>
                <w:color w:val="000000"/>
                <w:sz w:val="18"/>
                <w:szCs w:val="18"/>
              </w:rPr>
              <w:t>5</w:t>
            </w:r>
            <w:r w:rsidRPr="00A813CF">
              <w:rPr>
                <w:rFonts w:ascii="Arial" w:eastAsia="Times New Roman" w:hAnsi="Arial" w:cs="Arial"/>
                <w:color w:val="000000"/>
                <w:sz w:val="18"/>
                <w:szCs w:val="18"/>
              </w:rPr>
              <w:t>)</w:t>
            </w:r>
          </w:p>
        </w:tc>
        <w:tc>
          <w:tcPr>
            <w:tcW w:w="1134" w:type="dxa"/>
            <w:tcBorders>
              <w:top w:val="nil"/>
              <w:left w:val="nil"/>
              <w:bottom w:val="single" w:sz="4" w:space="0" w:color="auto"/>
              <w:right w:val="single" w:sz="8" w:space="0" w:color="auto"/>
            </w:tcBorders>
            <w:shd w:val="clear" w:color="000000" w:fill="EF720B"/>
            <w:hideMark/>
          </w:tcPr>
          <w:p w14:paraId="1FC3F0F9"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Medium</w:t>
            </w:r>
          </w:p>
        </w:tc>
        <w:tc>
          <w:tcPr>
            <w:tcW w:w="1730" w:type="dxa"/>
            <w:tcBorders>
              <w:top w:val="nil"/>
              <w:left w:val="nil"/>
              <w:bottom w:val="single" w:sz="4" w:space="0" w:color="auto"/>
              <w:right w:val="single" w:sz="4" w:space="0" w:color="auto"/>
            </w:tcBorders>
            <w:shd w:val="clear" w:color="auto" w:fill="auto"/>
            <w:hideMark/>
          </w:tcPr>
          <w:p w14:paraId="3B003701" w14:textId="3F7786D4" w:rsidR="00BF68B5" w:rsidRPr="00A813CF" w:rsidRDefault="00BF68B5" w:rsidP="00684350">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Almost certain (</w:t>
            </w:r>
            <w:r w:rsidR="00684350" w:rsidRPr="00A813CF">
              <w:rPr>
                <w:rFonts w:ascii="Arial" w:eastAsia="Times New Roman" w:hAnsi="Arial" w:cs="Arial"/>
                <w:color w:val="000000"/>
                <w:sz w:val="18"/>
                <w:szCs w:val="18"/>
              </w:rPr>
              <w:t>5</w:t>
            </w:r>
            <w:r w:rsidRPr="00A813CF">
              <w:rPr>
                <w:rFonts w:ascii="Arial" w:eastAsia="Times New Roman" w:hAnsi="Arial" w:cs="Arial"/>
                <w:color w:val="000000"/>
                <w:sz w:val="18"/>
                <w:szCs w:val="18"/>
              </w:rPr>
              <w:t>)</w:t>
            </w:r>
          </w:p>
        </w:tc>
        <w:tc>
          <w:tcPr>
            <w:tcW w:w="1418" w:type="dxa"/>
            <w:tcBorders>
              <w:top w:val="nil"/>
              <w:left w:val="nil"/>
              <w:bottom w:val="single" w:sz="4" w:space="0" w:color="auto"/>
              <w:right w:val="single" w:sz="4" w:space="0" w:color="auto"/>
            </w:tcBorders>
            <w:shd w:val="clear" w:color="auto" w:fill="auto"/>
            <w:hideMark/>
          </w:tcPr>
          <w:p w14:paraId="124B0432"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Moderate (5)</w:t>
            </w:r>
          </w:p>
        </w:tc>
        <w:tc>
          <w:tcPr>
            <w:tcW w:w="1246" w:type="dxa"/>
            <w:tcBorders>
              <w:top w:val="nil"/>
              <w:left w:val="nil"/>
              <w:bottom w:val="single" w:sz="4" w:space="0" w:color="auto"/>
              <w:right w:val="single" w:sz="8" w:space="0" w:color="auto"/>
            </w:tcBorders>
            <w:shd w:val="clear" w:color="000000" w:fill="FF0000"/>
            <w:hideMark/>
          </w:tcPr>
          <w:p w14:paraId="62ECBC0B"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High</w:t>
            </w:r>
          </w:p>
        </w:tc>
      </w:tr>
      <w:tr w:rsidR="00BF68B5" w:rsidRPr="00A813CF" w14:paraId="6F46DBF0" w14:textId="77777777" w:rsidTr="001D0CB0">
        <w:trPr>
          <w:trHeight w:val="1033"/>
        </w:trPr>
        <w:tc>
          <w:tcPr>
            <w:tcW w:w="5245" w:type="dxa"/>
            <w:tcBorders>
              <w:top w:val="nil"/>
              <w:left w:val="single" w:sz="4" w:space="0" w:color="auto"/>
              <w:bottom w:val="single" w:sz="4" w:space="0" w:color="auto"/>
              <w:right w:val="single" w:sz="4" w:space="0" w:color="auto"/>
            </w:tcBorders>
            <w:shd w:val="clear" w:color="auto" w:fill="auto"/>
            <w:hideMark/>
          </w:tcPr>
          <w:p w14:paraId="4D865BF2" w14:textId="77777777" w:rsidR="00BF68B5" w:rsidRPr="00A813CF" w:rsidRDefault="00BF68B5" w:rsidP="00370E29">
            <w:pPr>
              <w:rPr>
                <w:rFonts w:ascii="Arial" w:eastAsia="Times New Roman" w:hAnsi="Arial" w:cs="Arial"/>
                <w:i/>
                <w:iCs/>
                <w:color w:val="000000"/>
                <w:sz w:val="18"/>
                <w:szCs w:val="18"/>
              </w:rPr>
            </w:pPr>
            <w:r w:rsidRPr="00A813CF">
              <w:rPr>
                <w:rFonts w:ascii="Arial" w:eastAsia="Times New Roman" w:hAnsi="Arial" w:cs="Arial"/>
                <w:b/>
                <w:i/>
                <w:iCs/>
                <w:color w:val="000000"/>
                <w:sz w:val="18"/>
                <w:szCs w:val="18"/>
              </w:rPr>
              <w:t>Discarded catch</w:t>
            </w:r>
            <w:r w:rsidRPr="00A813CF">
              <w:rPr>
                <w:rFonts w:ascii="Arial" w:eastAsia="Times New Roman" w:hAnsi="Arial" w:cs="Arial"/>
                <w:i/>
                <w:iCs/>
                <w:color w:val="000000"/>
                <w:sz w:val="18"/>
                <w:szCs w:val="18"/>
              </w:rPr>
              <w:t>:</w:t>
            </w:r>
            <w:r w:rsidRPr="00A813CF">
              <w:rPr>
                <w:rFonts w:ascii="Arial" w:eastAsia="Times New Roman" w:hAnsi="Arial" w:cs="Arial"/>
                <w:color w:val="000000"/>
                <w:sz w:val="18"/>
                <w:szCs w:val="18"/>
              </w:rPr>
              <w:t xml:space="preserve"> Immediate or post-release effects (such as death, injury, reduced reproductive success) on discarded species as a result of interactions with fishing gear. Does not include species of conservation concern. </w:t>
            </w:r>
          </w:p>
        </w:tc>
        <w:tc>
          <w:tcPr>
            <w:tcW w:w="851" w:type="dxa"/>
            <w:tcBorders>
              <w:top w:val="nil"/>
              <w:left w:val="nil"/>
              <w:bottom w:val="single" w:sz="4" w:space="0" w:color="auto"/>
              <w:right w:val="nil"/>
            </w:tcBorders>
            <w:shd w:val="clear" w:color="auto" w:fill="auto"/>
            <w:hideMark/>
          </w:tcPr>
          <w:p w14:paraId="3682446E" w14:textId="677C5458" w:rsidR="00BF68B5" w:rsidRPr="00A813CF" w:rsidRDefault="00D12F29" w:rsidP="00370E29">
            <w:pPr>
              <w:jc w:val="center"/>
              <w:rPr>
                <w:rFonts w:ascii="Arial" w:eastAsia="Times New Roman" w:hAnsi="Arial" w:cs="Arial"/>
                <w:i/>
                <w:iCs/>
                <w:color w:val="000000"/>
                <w:sz w:val="18"/>
                <w:szCs w:val="18"/>
              </w:rPr>
            </w:pPr>
            <w:r w:rsidRPr="00A813CF">
              <w:rPr>
                <w:rFonts w:ascii="Arial" w:eastAsia="Times New Roman" w:hAnsi="Arial" w:cs="Arial"/>
                <w:i/>
                <w:iCs/>
                <w:color w:val="000000"/>
                <w:sz w:val="18"/>
                <w:szCs w:val="18"/>
              </w:rPr>
              <w:t>7</w:t>
            </w:r>
          </w:p>
        </w:tc>
        <w:tc>
          <w:tcPr>
            <w:tcW w:w="1559" w:type="dxa"/>
            <w:tcBorders>
              <w:top w:val="nil"/>
              <w:left w:val="single" w:sz="8" w:space="0" w:color="auto"/>
              <w:bottom w:val="single" w:sz="4" w:space="0" w:color="auto"/>
              <w:right w:val="single" w:sz="4" w:space="0" w:color="auto"/>
            </w:tcBorders>
            <w:shd w:val="clear" w:color="auto" w:fill="auto"/>
            <w:hideMark/>
          </w:tcPr>
          <w:p w14:paraId="3E8810EB" w14:textId="0D10F0E5" w:rsidR="00BF68B5" w:rsidRPr="00A813CF" w:rsidRDefault="00BF68B5" w:rsidP="000D4D73">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Almost certain (</w:t>
            </w:r>
            <w:r w:rsidR="000D4D73" w:rsidRPr="00A813CF">
              <w:rPr>
                <w:rFonts w:ascii="Arial" w:eastAsia="Times New Roman" w:hAnsi="Arial" w:cs="Arial"/>
                <w:color w:val="000000"/>
                <w:sz w:val="18"/>
                <w:szCs w:val="18"/>
              </w:rPr>
              <w:t>4</w:t>
            </w:r>
            <w:r w:rsidRPr="00A813CF">
              <w:rPr>
                <w:rFonts w:ascii="Arial" w:eastAsia="Times New Roman" w:hAnsi="Arial" w:cs="Arial"/>
                <w:color w:val="000000"/>
                <w:sz w:val="18"/>
                <w:szCs w:val="18"/>
              </w:rPr>
              <w:t>)</w:t>
            </w:r>
          </w:p>
        </w:tc>
        <w:tc>
          <w:tcPr>
            <w:tcW w:w="1559" w:type="dxa"/>
            <w:tcBorders>
              <w:top w:val="nil"/>
              <w:left w:val="nil"/>
              <w:bottom w:val="single" w:sz="4" w:space="0" w:color="auto"/>
              <w:right w:val="single" w:sz="4" w:space="0" w:color="auto"/>
            </w:tcBorders>
            <w:shd w:val="clear" w:color="auto" w:fill="auto"/>
            <w:hideMark/>
          </w:tcPr>
          <w:p w14:paraId="04FDE2DD" w14:textId="5DF62827" w:rsidR="00BF68B5" w:rsidRPr="00A813CF" w:rsidRDefault="00BF68B5" w:rsidP="000D4D73">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Minor (</w:t>
            </w:r>
            <w:r w:rsidR="000D4D73" w:rsidRPr="00A813CF">
              <w:rPr>
                <w:rFonts w:ascii="Arial" w:eastAsia="Times New Roman" w:hAnsi="Arial" w:cs="Arial"/>
                <w:color w:val="000000"/>
                <w:sz w:val="18"/>
                <w:szCs w:val="18"/>
              </w:rPr>
              <w:t>6</w:t>
            </w:r>
            <w:r w:rsidRPr="00A813CF">
              <w:rPr>
                <w:rFonts w:ascii="Arial" w:eastAsia="Times New Roman" w:hAnsi="Arial" w:cs="Arial"/>
                <w:color w:val="000000"/>
                <w:sz w:val="18"/>
                <w:szCs w:val="18"/>
              </w:rPr>
              <w:t>)</w:t>
            </w:r>
          </w:p>
        </w:tc>
        <w:tc>
          <w:tcPr>
            <w:tcW w:w="1134" w:type="dxa"/>
            <w:tcBorders>
              <w:top w:val="nil"/>
              <w:left w:val="nil"/>
              <w:bottom w:val="single" w:sz="4" w:space="0" w:color="auto"/>
              <w:right w:val="single" w:sz="8" w:space="0" w:color="auto"/>
            </w:tcBorders>
            <w:shd w:val="clear" w:color="000000" w:fill="EF720B"/>
            <w:hideMark/>
          </w:tcPr>
          <w:p w14:paraId="1AF4E372"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Medium</w:t>
            </w:r>
          </w:p>
        </w:tc>
        <w:tc>
          <w:tcPr>
            <w:tcW w:w="1730" w:type="dxa"/>
            <w:tcBorders>
              <w:top w:val="nil"/>
              <w:left w:val="nil"/>
              <w:bottom w:val="single" w:sz="4" w:space="0" w:color="auto"/>
              <w:right w:val="single" w:sz="4" w:space="0" w:color="auto"/>
            </w:tcBorders>
            <w:shd w:val="clear" w:color="auto" w:fill="auto"/>
            <w:hideMark/>
          </w:tcPr>
          <w:p w14:paraId="3FC657DE" w14:textId="476F4B64" w:rsidR="00BF68B5" w:rsidRPr="00A813CF" w:rsidRDefault="00BF68B5" w:rsidP="000D4D73">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Almost certain (</w:t>
            </w:r>
            <w:r w:rsidR="000D4D73" w:rsidRPr="00A813CF">
              <w:rPr>
                <w:rFonts w:ascii="Arial" w:eastAsia="Times New Roman" w:hAnsi="Arial" w:cs="Arial"/>
                <w:color w:val="000000"/>
                <w:sz w:val="18"/>
                <w:szCs w:val="18"/>
              </w:rPr>
              <w:t>5</w:t>
            </w:r>
            <w:r w:rsidRPr="00A813CF">
              <w:rPr>
                <w:rFonts w:ascii="Arial" w:eastAsia="Times New Roman" w:hAnsi="Arial" w:cs="Arial"/>
                <w:color w:val="000000"/>
                <w:sz w:val="18"/>
                <w:szCs w:val="18"/>
              </w:rPr>
              <w:t>)</w:t>
            </w:r>
          </w:p>
        </w:tc>
        <w:tc>
          <w:tcPr>
            <w:tcW w:w="1418" w:type="dxa"/>
            <w:tcBorders>
              <w:top w:val="nil"/>
              <w:left w:val="nil"/>
              <w:bottom w:val="single" w:sz="4" w:space="0" w:color="auto"/>
              <w:right w:val="single" w:sz="4" w:space="0" w:color="auto"/>
            </w:tcBorders>
            <w:shd w:val="clear" w:color="auto" w:fill="auto"/>
            <w:hideMark/>
          </w:tcPr>
          <w:p w14:paraId="3725B61E" w14:textId="13AC1266" w:rsidR="00BF68B5" w:rsidRPr="00A813CF" w:rsidRDefault="00BF68B5" w:rsidP="000D4D73">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Minor (</w:t>
            </w:r>
            <w:r w:rsidR="000D4D73" w:rsidRPr="00A813CF">
              <w:rPr>
                <w:rFonts w:ascii="Arial" w:eastAsia="Times New Roman" w:hAnsi="Arial" w:cs="Arial"/>
                <w:color w:val="000000"/>
                <w:sz w:val="18"/>
                <w:szCs w:val="18"/>
              </w:rPr>
              <w:t>4</w:t>
            </w:r>
            <w:r w:rsidRPr="00A813CF">
              <w:rPr>
                <w:rFonts w:ascii="Arial" w:eastAsia="Times New Roman" w:hAnsi="Arial" w:cs="Arial"/>
                <w:color w:val="000000"/>
                <w:sz w:val="18"/>
                <w:szCs w:val="18"/>
              </w:rPr>
              <w:t>)</w:t>
            </w:r>
          </w:p>
        </w:tc>
        <w:tc>
          <w:tcPr>
            <w:tcW w:w="1246" w:type="dxa"/>
            <w:tcBorders>
              <w:top w:val="nil"/>
              <w:left w:val="nil"/>
              <w:bottom w:val="single" w:sz="4" w:space="0" w:color="auto"/>
              <w:right w:val="single" w:sz="8" w:space="0" w:color="auto"/>
            </w:tcBorders>
            <w:shd w:val="clear" w:color="000000" w:fill="EF720B"/>
            <w:hideMark/>
          </w:tcPr>
          <w:p w14:paraId="3CC867E7"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Medium</w:t>
            </w:r>
          </w:p>
        </w:tc>
      </w:tr>
      <w:tr w:rsidR="00BF68B5" w:rsidRPr="00A813CF" w14:paraId="28223B11" w14:textId="77777777" w:rsidTr="001D0CB0">
        <w:trPr>
          <w:trHeight w:val="566"/>
        </w:trPr>
        <w:tc>
          <w:tcPr>
            <w:tcW w:w="5245" w:type="dxa"/>
            <w:tcBorders>
              <w:top w:val="nil"/>
              <w:left w:val="single" w:sz="4" w:space="0" w:color="auto"/>
              <w:bottom w:val="single" w:sz="4" w:space="0" w:color="auto"/>
              <w:right w:val="single" w:sz="4" w:space="0" w:color="auto"/>
            </w:tcBorders>
            <w:shd w:val="clear" w:color="auto" w:fill="auto"/>
            <w:hideMark/>
          </w:tcPr>
          <w:p w14:paraId="0C7069EC" w14:textId="77777777" w:rsidR="00BF68B5" w:rsidRPr="00A813CF" w:rsidRDefault="00BF68B5" w:rsidP="00370E29">
            <w:pPr>
              <w:rPr>
                <w:rFonts w:ascii="Arial" w:eastAsia="Times New Roman" w:hAnsi="Arial" w:cs="Arial"/>
                <w:i/>
                <w:iCs/>
                <w:color w:val="000000"/>
                <w:sz w:val="18"/>
                <w:szCs w:val="18"/>
              </w:rPr>
            </w:pPr>
            <w:r w:rsidRPr="00A813CF">
              <w:rPr>
                <w:rFonts w:ascii="Arial" w:eastAsia="Times New Roman" w:hAnsi="Arial" w:cs="Arial"/>
                <w:b/>
                <w:i/>
                <w:iCs/>
                <w:color w:val="000000"/>
                <w:sz w:val="18"/>
                <w:szCs w:val="18"/>
              </w:rPr>
              <w:t>Disposal of dredge material</w:t>
            </w:r>
            <w:r w:rsidRPr="00A813CF">
              <w:rPr>
                <w:rFonts w:ascii="Arial" w:eastAsia="Times New Roman" w:hAnsi="Arial" w:cs="Arial"/>
                <w:i/>
                <w:iCs/>
                <w:color w:val="000000"/>
                <w:sz w:val="18"/>
                <w:szCs w:val="18"/>
              </w:rPr>
              <w:t>:</w:t>
            </w:r>
            <w:r w:rsidRPr="00A813CF">
              <w:rPr>
                <w:rFonts w:ascii="Arial" w:eastAsia="Times New Roman" w:hAnsi="Arial" w:cs="Arial"/>
                <w:color w:val="000000"/>
                <w:sz w:val="18"/>
                <w:szCs w:val="18"/>
              </w:rPr>
              <w:t xml:space="preserve"> Disposal and resuspension of dredge material</w:t>
            </w:r>
            <w:r w:rsidRPr="00A813CF">
              <w:rPr>
                <w:rFonts w:ascii="Arial" w:eastAsia="Times New Roman" w:hAnsi="Arial" w:cs="Arial"/>
                <w:i/>
                <w:iCs/>
                <w:color w:val="000000"/>
                <w:sz w:val="18"/>
                <w:szCs w:val="18"/>
              </w:rPr>
              <w:t xml:space="preserve"> </w:t>
            </w:r>
          </w:p>
        </w:tc>
        <w:tc>
          <w:tcPr>
            <w:tcW w:w="851" w:type="dxa"/>
            <w:tcBorders>
              <w:top w:val="nil"/>
              <w:left w:val="nil"/>
              <w:bottom w:val="single" w:sz="4" w:space="0" w:color="auto"/>
              <w:right w:val="nil"/>
            </w:tcBorders>
            <w:shd w:val="clear" w:color="auto" w:fill="auto"/>
            <w:hideMark/>
          </w:tcPr>
          <w:p w14:paraId="4F9C2D38" w14:textId="4B4A8914" w:rsidR="00BF68B5" w:rsidRPr="00A813CF" w:rsidRDefault="00D12F29" w:rsidP="00370E29">
            <w:pPr>
              <w:jc w:val="center"/>
              <w:rPr>
                <w:rFonts w:ascii="Arial" w:eastAsia="Times New Roman" w:hAnsi="Arial" w:cs="Arial"/>
                <w:i/>
                <w:iCs/>
                <w:color w:val="000000"/>
                <w:sz w:val="18"/>
                <w:szCs w:val="18"/>
              </w:rPr>
            </w:pPr>
            <w:r w:rsidRPr="00A813CF">
              <w:rPr>
                <w:rFonts w:ascii="Arial" w:eastAsia="Times New Roman" w:hAnsi="Arial" w:cs="Arial"/>
                <w:i/>
                <w:iCs/>
                <w:color w:val="000000"/>
                <w:sz w:val="18"/>
                <w:szCs w:val="18"/>
              </w:rPr>
              <w:t>19</w:t>
            </w:r>
          </w:p>
        </w:tc>
        <w:tc>
          <w:tcPr>
            <w:tcW w:w="1559" w:type="dxa"/>
            <w:tcBorders>
              <w:top w:val="nil"/>
              <w:left w:val="single" w:sz="8" w:space="0" w:color="auto"/>
              <w:bottom w:val="single" w:sz="4" w:space="0" w:color="auto"/>
              <w:right w:val="single" w:sz="4" w:space="0" w:color="auto"/>
            </w:tcBorders>
            <w:shd w:val="clear" w:color="auto" w:fill="auto"/>
            <w:hideMark/>
          </w:tcPr>
          <w:p w14:paraId="357F96CF" w14:textId="257CA5F1" w:rsidR="00BF68B5" w:rsidRPr="00A813CF" w:rsidRDefault="00BF68B5" w:rsidP="001F4DD6">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Likely (</w:t>
            </w:r>
            <w:r w:rsidR="001F4DD6" w:rsidRPr="00A813CF">
              <w:rPr>
                <w:rFonts w:ascii="Arial" w:eastAsia="Times New Roman" w:hAnsi="Arial" w:cs="Arial"/>
                <w:color w:val="000000"/>
                <w:sz w:val="18"/>
                <w:szCs w:val="18"/>
              </w:rPr>
              <w:t>7</w:t>
            </w:r>
            <w:r w:rsidRPr="00A813CF">
              <w:rPr>
                <w:rFonts w:ascii="Arial" w:eastAsia="Times New Roman" w:hAnsi="Arial" w:cs="Arial"/>
                <w:color w:val="000000"/>
                <w:sz w:val="18"/>
                <w:szCs w:val="18"/>
              </w:rPr>
              <w:t>)</w:t>
            </w:r>
          </w:p>
        </w:tc>
        <w:tc>
          <w:tcPr>
            <w:tcW w:w="1559" w:type="dxa"/>
            <w:tcBorders>
              <w:top w:val="nil"/>
              <w:left w:val="nil"/>
              <w:bottom w:val="single" w:sz="4" w:space="0" w:color="auto"/>
              <w:right w:val="single" w:sz="4" w:space="0" w:color="auto"/>
            </w:tcBorders>
            <w:shd w:val="clear" w:color="auto" w:fill="auto"/>
            <w:hideMark/>
          </w:tcPr>
          <w:p w14:paraId="7AC95864" w14:textId="39F6C327" w:rsidR="00BF68B5" w:rsidRPr="00A813CF" w:rsidRDefault="00BF68B5" w:rsidP="001F4DD6">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Minor (</w:t>
            </w:r>
            <w:r w:rsidR="001F4DD6" w:rsidRPr="00A813CF">
              <w:rPr>
                <w:rFonts w:ascii="Arial" w:eastAsia="Times New Roman" w:hAnsi="Arial" w:cs="Arial"/>
                <w:color w:val="000000"/>
                <w:sz w:val="18"/>
                <w:szCs w:val="18"/>
              </w:rPr>
              <w:t>10</w:t>
            </w:r>
            <w:r w:rsidRPr="00A813CF">
              <w:rPr>
                <w:rFonts w:ascii="Arial" w:eastAsia="Times New Roman" w:hAnsi="Arial" w:cs="Arial"/>
                <w:color w:val="000000"/>
                <w:sz w:val="18"/>
                <w:szCs w:val="18"/>
              </w:rPr>
              <w:t>)</w:t>
            </w:r>
          </w:p>
        </w:tc>
        <w:tc>
          <w:tcPr>
            <w:tcW w:w="1134" w:type="dxa"/>
            <w:tcBorders>
              <w:top w:val="nil"/>
              <w:left w:val="nil"/>
              <w:bottom w:val="single" w:sz="4" w:space="0" w:color="auto"/>
              <w:right w:val="single" w:sz="8" w:space="0" w:color="auto"/>
            </w:tcBorders>
            <w:shd w:val="clear" w:color="000000" w:fill="EF720B"/>
            <w:hideMark/>
          </w:tcPr>
          <w:p w14:paraId="1950E253"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Medium</w:t>
            </w:r>
          </w:p>
        </w:tc>
        <w:tc>
          <w:tcPr>
            <w:tcW w:w="1730" w:type="dxa"/>
            <w:tcBorders>
              <w:top w:val="nil"/>
              <w:left w:val="nil"/>
              <w:bottom w:val="single" w:sz="4" w:space="0" w:color="auto"/>
              <w:right w:val="single" w:sz="4" w:space="0" w:color="auto"/>
            </w:tcBorders>
            <w:shd w:val="clear" w:color="auto" w:fill="auto"/>
            <w:hideMark/>
          </w:tcPr>
          <w:p w14:paraId="4F075681" w14:textId="4AA97646" w:rsidR="00BF68B5" w:rsidRPr="00A813CF" w:rsidRDefault="00BF68B5" w:rsidP="001F4DD6">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Likely (</w:t>
            </w:r>
            <w:r w:rsidR="001F4DD6" w:rsidRPr="00A813CF">
              <w:rPr>
                <w:rFonts w:ascii="Arial" w:eastAsia="Times New Roman" w:hAnsi="Arial" w:cs="Arial"/>
                <w:color w:val="000000"/>
                <w:sz w:val="18"/>
                <w:szCs w:val="18"/>
              </w:rPr>
              <w:t>9</w:t>
            </w:r>
            <w:r w:rsidRPr="00A813CF">
              <w:rPr>
                <w:rFonts w:ascii="Arial" w:eastAsia="Times New Roman" w:hAnsi="Arial" w:cs="Arial"/>
                <w:color w:val="000000"/>
                <w:sz w:val="18"/>
                <w:szCs w:val="18"/>
              </w:rPr>
              <w:t>)</w:t>
            </w:r>
          </w:p>
        </w:tc>
        <w:tc>
          <w:tcPr>
            <w:tcW w:w="1418" w:type="dxa"/>
            <w:tcBorders>
              <w:top w:val="nil"/>
              <w:left w:val="nil"/>
              <w:bottom w:val="single" w:sz="4" w:space="0" w:color="auto"/>
              <w:right w:val="single" w:sz="4" w:space="0" w:color="auto"/>
            </w:tcBorders>
            <w:shd w:val="clear" w:color="auto" w:fill="auto"/>
            <w:hideMark/>
          </w:tcPr>
          <w:p w14:paraId="678E7039"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Moderate (8)</w:t>
            </w:r>
          </w:p>
        </w:tc>
        <w:tc>
          <w:tcPr>
            <w:tcW w:w="1246" w:type="dxa"/>
            <w:tcBorders>
              <w:top w:val="nil"/>
              <w:left w:val="nil"/>
              <w:bottom w:val="single" w:sz="4" w:space="0" w:color="auto"/>
              <w:right w:val="single" w:sz="8" w:space="0" w:color="auto"/>
            </w:tcBorders>
            <w:shd w:val="clear" w:color="000000" w:fill="FF0000"/>
            <w:hideMark/>
          </w:tcPr>
          <w:p w14:paraId="5E7420FC"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High</w:t>
            </w:r>
          </w:p>
        </w:tc>
      </w:tr>
      <w:tr w:rsidR="00BF68B5" w:rsidRPr="00A813CF" w14:paraId="3E7A4179" w14:textId="77777777" w:rsidTr="0040083F">
        <w:trPr>
          <w:trHeight w:val="640"/>
        </w:trPr>
        <w:tc>
          <w:tcPr>
            <w:tcW w:w="5245" w:type="dxa"/>
            <w:tcBorders>
              <w:top w:val="nil"/>
              <w:left w:val="single" w:sz="4" w:space="0" w:color="auto"/>
              <w:bottom w:val="single" w:sz="4" w:space="0" w:color="auto"/>
              <w:right w:val="single" w:sz="4" w:space="0" w:color="auto"/>
            </w:tcBorders>
            <w:shd w:val="clear" w:color="auto" w:fill="auto"/>
            <w:hideMark/>
          </w:tcPr>
          <w:p w14:paraId="4440B4A5" w14:textId="77777777" w:rsidR="00BF68B5" w:rsidRPr="00A813CF" w:rsidRDefault="00BF68B5" w:rsidP="00370E29">
            <w:pPr>
              <w:rPr>
                <w:rFonts w:ascii="Arial" w:eastAsia="Times New Roman" w:hAnsi="Arial" w:cs="Arial"/>
                <w:i/>
                <w:iCs/>
                <w:color w:val="000000"/>
                <w:sz w:val="18"/>
                <w:szCs w:val="18"/>
              </w:rPr>
            </w:pPr>
            <w:r w:rsidRPr="00A813CF">
              <w:rPr>
                <w:rFonts w:ascii="Arial" w:eastAsia="Times New Roman" w:hAnsi="Arial" w:cs="Arial"/>
                <w:b/>
                <w:i/>
                <w:iCs/>
                <w:color w:val="000000"/>
                <w:sz w:val="18"/>
                <w:szCs w:val="18"/>
              </w:rPr>
              <w:t>Dredging</w:t>
            </w:r>
            <w:r w:rsidRPr="00A813CF">
              <w:rPr>
                <w:rFonts w:ascii="Arial" w:eastAsia="Times New Roman" w:hAnsi="Arial" w:cs="Arial"/>
                <w:i/>
                <w:iCs/>
                <w:color w:val="000000"/>
                <w:sz w:val="18"/>
                <w:szCs w:val="18"/>
              </w:rPr>
              <w:t>:</w:t>
            </w:r>
            <w:r w:rsidRPr="00A813CF">
              <w:rPr>
                <w:rFonts w:ascii="Arial" w:eastAsia="Times New Roman" w:hAnsi="Arial" w:cs="Arial"/>
                <w:color w:val="000000"/>
                <w:sz w:val="18"/>
                <w:szCs w:val="18"/>
              </w:rPr>
              <w:t xml:space="preserve"> Dredging of the seafloor</w:t>
            </w:r>
            <w:r w:rsidRPr="00A813CF">
              <w:rPr>
                <w:rFonts w:ascii="Arial" w:eastAsia="Times New Roman" w:hAnsi="Arial" w:cs="Arial"/>
                <w:i/>
                <w:iCs/>
                <w:color w:val="000000"/>
                <w:sz w:val="18"/>
                <w:szCs w:val="18"/>
              </w:rPr>
              <w:t xml:space="preserve"> </w:t>
            </w:r>
          </w:p>
        </w:tc>
        <w:tc>
          <w:tcPr>
            <w:tcW w:w="851" w:type="dxa"/>
            <w:tcBorders>
              <w:top w:val="nil"/>
              <w:left w:val="nil"/>
              <w:bottom w:val="single" w:sz="4" w:space="0" w:color="auto"/>
              <w:right w:val="nil"/>
            </w:tcBorders>
            <w:shd w:val="clear" w:color="auto" w:fill="auto"/>
            <w:hideMark/>
          </w:tcPr>
          <w:p w14:paraId="015F03FF" w14:textId="622B43BA" w:rsidR="00BF68B5" w:rsidRPr="00A813CF" w:rsidRDefault="00D12F29" w:rsidP="00370E29">
            <w:pPr>
              <w:jc w:val="center"/>
              <w:rPr>
                <w:rFonts w:ascii="Arial" w:eastAsia="Times New Roman" w:hAnsi="Arial" w:cs="Arial"/>
                <w:i/>
                <w:iCs/>
                <w:color w:val="000000"/>
                <w:sz w:val="18"/>
                <w:szCs w:val="18"/>
              </w:rPr>
            </w:pPr>
            <w:r w:rsidRPr="00A813CF">
              <w:rPr>
                <w:rFonts w:ascii="Arial" w:eastAsia="Times New Roman" w:hAnsi="Arial" w:cs="Arial"/>
                <w:i/>
                <w:iCs/>
                <w:color w:val="000000"/>
                <w:sz w:val="18"/>
                <w:szCs w:val="18"/>
              </w:rPr>
              <w:t>19</w:t>
            </w:r>
          </w:p>
        </w:tc>
        <w:tc>
          <w:tcPr>
            <w:tcW w:w="1559" w:type="dxa"/>
            <w:tcBorders>
              <w:top w:val="nil"/>
              <w:left w:val="single" w:sz="8" w:space="0" w:color="auto"/>
              <w:bottom w:val="single" w:sz="4" w:space="0" w:color="auto"/>
              <w:right w:val="single" w:sz="4" w:space="0" w:color="auto"/>
            </w:tcBorders>
            <w:shd w:val="clear" w:color="auto" w:fill="auto"/>
            <w:hideMark/>
          </w:tcPr>
          <w:p w14:paraId="35291040" w14:textId="0AA625F4" w:rsidR="00BF68B5" w:rsidRPr="00A813CF" w:rsidRDefault="00BF68B5" w:rsidP="00A438C0">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Likely (</w:t>
            </w:r>
            <w:r w:rsidR="00A438C0" w:rsidRPr="00A813CF">
              <w:rPr>
                <w:rFonts w:ascii="Arial" w:eastAsia="Times New Roman" w:hAnsi="Arial" w:cs="Arial"/>
                <w:color w:val="000000"/>
                <w:sz w:val="18"/>
                <w:szCs w:val="18"/>
              </w:rPr>
              <w:t>8</w:t>
            </w:r>
            <w:r w:rsidRPr="00A813CF">
              <w:rPr>
                <w:rFonts w:ascii="Arial" w:eastAsia="Times New Roman" w:hAnsi="Arial" w:cs="Arial"/>
                <w:color w:val="000000"/>
                <w:sz w:val="18"/>
                <w:szCs w:val="18"/>
              </w:rPr>
              <w:t>)</w:t>
            </w:r>
          </w:p>
        </w:tc>
        <w:tc>
          <w:tcPr>
            <w:tcW w:w="1559" w:type="dxa"/>
            <w:tcBorders>
              <w:top w:val="nil"/>
              <w:left w:val="nil"/>
              <w:bottom w:val="single" w:sz="4" w:space="0" w:color="auto"/>
              <w:right w:val="single" w:sz="4" w:space="0" w:color="auto"/>
            </w:tcBorders>
            <w:shd w:val="clear" w:color="auto" w:fill="auto"/>
            <w:hideMark/>
          </w:tcPr>
          <w:p w14:paraId="03612D17" w14:textId="50D129CB" w:rsidR="00BF68B5" w:rsidRPr="00A813CF" w:rsidRDefault="00BF68B5" w:rsidP="00A438C0">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Minor (1</w:t>
            </w:r>
            <w:r w:rsidR="00A438C0" w:rsidRPr="00A813CF">
              <w:rPr>
                <w:rFonts w:ascii="Arial" w:eastAsia="Times New Roman" w:hAnsi="Arial" w:cs="Arial"/>
                <w:color w:val="000000"/>
                <w:sz w:val="18"/>
                <w:szCs w:val="18"/>
              </w:rPr>
              <w:t>2</w:t>
            </w:r>
            <w:r w:rsidRPr="00A813CF">
              <w:rPr>
                <w:rFonts w:ascii="Arial" w:eastAsia="Times New Roman" w:hAnsi="Arial" w:cs="Arial"/>
                <w:color w:val="000000"/>
                <w:sz w:val="18"/>
                <w:szCs w:val="18"/>
              </w:rPr>
              <w:t>)</w:t>
            </w:r>
          </w:p>
        </w:tc>
        <w:tc>
          <w:tcPr>
            <w:tcW w:w="1134" w:type="dxa"/>
            <w:tcBorders>
              <w:top w:val="nil"/>
              <w:left w:val="nil"/>
              <w:bottom w:val="single" w:sz="4" w:space="0" w:color="auto"/>
              <w:right w:val="single" w:sz="8" w:space="0" w:color="auto"/>
            </w:tcBorders>
            <w:shd w:val="clear" w:color="000000" w:fill="EF720B"/>
            <w:hideMark/>
          </w:tcPr>
          <w:p w14:paraId="420B6F0F"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Medium</w:t>
            </w:r>
          </w:p>
        </w:tc>
        <w:tc>
          <w:tcPr>
            <w:tcW w:w="1730" w:type="dxa"/>
            <w:tcBorders>
              <w:top w:val="nil"/>
              <w:left w:val="nil"/>
              <w:bottom w:val="single" w:sz="4" w:space="0" w:color="auto"/>
              <w:right w:val="single" w:sz="4" w:space="0" w:color="auto"/>
            </w:tcBorders>
            <w:shd w:val="clear" w:color="auto" w:fill="auto"/>
            <w:hideMark/>
          </w:tcPr>
          <w:p w14:paraId="4BB06E46" w14:textId="230AA515"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Almost certain (8)</w:t>
            </w:r>
            <w:r w:rsidR="001F4DD6" w:rsidRPr="00A813CF">
              <w:rPr>
                <w:rFonts w:ascii="Arial" w:eastAsia="Times New Roman" w:hAnsi="Arial" w:cs="Arial"/>
                <w:color w:val="000000"/>
                <w:sz w:val="18"/>
                <w:szCs w:val="18"/>
              </w:rPr>
              <w:t>/</w:t>
            </w:r>
            <w:r w:rsidR="00FD623B" w:rsidRPr="00A813CF">
              <w:rPr>
                <w:rFonts w:ascii="Arial" w:eastAsia="Times New Roman" w:hAnsi="Arial" w:cs="Arial"/>
                <w:color w:val="000000"/>
                <w:sz w:val="18"/>
                <w:szCs w:val="18"/>
              </w:rPr>
              <w:t xml:space="preserve"> </w:t>
            </w:r>
            <w:r w:rsidR="001F4DD6" w:rsidRPr="00A813CF">
              <w:rPr>
                <w:rFonts w:ascii="Arial" w:eastAsia="Times New Roman" w:hAnsi="Arial" w:cs="Arial"/>
                <w:color w:val="000000"/>
                <w:sz w:val="18"/>
                <w:szCs w:val="18"/>
              </w:rPr>
              <w:t>Likely (8)</w:t>
            </w:r>
          </w:p>
        </w:tc>
        <w:tc>
          <w:tcPr>
            <w:tcW w:w="1418" w:type="dxa"/>
            <w:tcBorders>
              <w:top w:val="nil"/>
              <w:left w:val="nil"/>
              <w:bottom w:val="single" w:sz="4" w:space="0" w:color="auto"/>
              <w:right w:val="single" w:sz="4" w:space="0" w:color="auto"/>
            </w:tcBorders>
            <w:shd w:val="clear" w:color="auto" w:fill="auto"/>
            <w:hideMark/>
          </w:tcPr>
          <w:p w14:paraId="4A835117"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Major (8)</w:t>
            </w:r>
          </w:p>
        </w:tc>
        <w:tc>
          <w:tcPr>
            <w:tcW w:w="1246" w:type="dxa"/>
            <w:tcBorders>
              <w:top w:val="nil"/>
              <w:left w:val="nil"/>
              <w:bottom w:val="single" w:sz="4" w:space="0" w:color="auto"/>
              <w:right w:val="single" w:sz="8" w:space="0" w:color="auto"/>
            </w:tcBorders>
            <w:shd w:val="clear" w:color="000000" w:fill="C00000"/>
            <w:hideMark/>
          </w:tcPr>
          <w:p w14:paraId="2ACABB25"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Very High</w:t>
            </w:r>
          </w:p>
        </w:tc>
      </w:tr>
      <w:tr w:rsidR="00BF68B5" w:rsidRPr="00A813CF" w14:paraId="7CA440CF" w14:textId="77777777" w:rsidTr="001D0CB0">
        <w:trPr>
          <w:trHeight w:val="852"/>
        </w:trPr>
        <w:tc>
          <w:tcPr>
            <w:tcW w:w="5245" w:type="dxa"/>
            <w:tcBorders>
              <w:top w:val="nil"/>
              <w:left w:val="single" w:sz="4" w:space="0" w:color="auto"/>
              <w:bottom w:val="single" w:sz="4" w:space="0" w:color="auto"/>
              <w:right w:val="single" w:sz="4" w:space="0" w:color="auto"/>
            </w:tcBorders>
            <w:shd w:val="clear" w:color="auto" w:fill="auto"/>
            <w:hideMark/>
          </w:tcPr>
          <w:p w14:paraId="732EA049" w14:textId="77777777" w:rsidR="00BF68B5" w:rsidRPr="00A813CF" w:rsidRDefault="00BF68B5" w:rsidP="00370E29">
            <w:pPr>
              <w:rPr>
                <w:rFonts w:ascii="Arial" w:eastAsia="Times New Roman" w:hAnsi="Arial" w:cs="Arial"/>
                <w:i/>
                <w:iCs/>
                <w:color w:val="000000"/>
                <w:sz w:val="18"/>
                <w:szCs w:val="18"/>
              </w:rPr>
            </w:pPr>
            <w:r w:rsidRPr="00A813CF">
              <w:rPr>
                <w:rFonts w:ascii="Arial" w:eastAsia="Times New Roman" w:hAnsi="Arial" w:cs="Arial"/>
                <w:b/>
                <w:i/>
                <w:iCs/>
                <w:color w:val="000000"/>
                <w:sz w:val="18"/>
                <w:szCs w:val="18"/>
              </w:rPr>
              <w:t>Exotic species</w:t>
            </w:r>
            <w:r w:rsidRPr="00A813CF">
              <w:rPr>
                <w:rFonts w:ascii="Arial" w:eastAsia="Times New Roman" w:hAnsi="Arial" w:cs="Arial"/>
                <w:i/>
                <w:iCs/>
                <w:color w:val="000000"/>
                <w:sz w:val="18"/>
                <w:szCs w:val="18"/>
              </w:rPr>
              <w:t xml:space="preserve">: </w:t>
            </w:r>
            <w:r w:rsidRPr="00A813CF">
              <w:rPr>
                <w:rFonts w:ascii="Arial" w:eastAsia="Times New Roman" w:hAnsi="Arial" w:cs="Arial"/>
                <w:color w:val="000000"/>
                <w:sz w:val="18"/>
                <w:szCs w:val="18"/>
              </w:rPr>
              <w:t>Introduced exotic species from aquaculture operations, hull fouling, ballast release, and release of aquarium specimens to the Region, plus the introduction of weeds, pests and feral animals to islands</w:t>
            </w:r>
          </w:p>
        </w:tc>
        <w:tc>
          <w:tcPr>
            <w:tcW w:w="851" w:type="dxa"/>
            <w:tcBorders>
              <w:top w:val="nil"/>
              <w:left w:val="nil"/>
              <w:bottom w:val="single" w:sz="4" w:space="0" w:color="auto"/>
              <w:right w:val="nil"/>
            </w:tcBorders>
            <w:shd w:val="clear" w:color="auto" w:fill="auto"/>
            <w:hideMark/>
          </w:tcPr>
          <w:p w14:paraId="5EC80ED9" w14:textId="033D353B" w:rsidR="00BF68B5" w:rsidRPr="00A813CF" w:rsidRDefault="00D12F29" w:rsidP="00370E29">
            <w:pPr>
              <w:jc w:val="center"/>
              <w:rPr>
                <w:rFonts w:ascii="Arial" w:eastAsia="Times New Roman" w:hAnsi="Arial" w:cs="Arial"/>
                <w:i/>
                <w:iCs/>
                <w:color w:val="000000"/>
                <w:sz w:val="18"/>
                <w:szCs w:val="18"/>
              </w:rPr>
            </w:pPr>
            <w:r w:rsidRPr="00A813CF">
              <w:rPr>
                <w:rFonts w:ascii="Arial" w:eastAsia="Times New Roman" w:hAnsi="Arial" w:cs="Arial"/>
                <w:i/>
                <w:iCs/>
                <w:color w:val="000000"/>
                <w:sz w:val="18"/>
                <w:szCs w:val="18"/>
              </w:rPr>
              <w:t>7</w:t>
            </w:r>
          </w:p>
        </w:tc>
        <w:tc>
          <w:tcPr>
            <w:tcW w:w="1559" w:type="dxa"/>
            <w:tcBorders>
              <w:top w:val="nil"/>
              <w:left w:val="single" w:sz="8" w:space="0" w:color="auto"/>
              <w:bottom w:val="single" w:sz="4" w:space="0" w:color="auto"/>
              <w:right w:val="single" w:sz="4" w:space="0" w:color="auto"/>
            </w:tcBorders>
            <w:shd w:val="clear" w:color="auto" w:fill="auto"/>
            <w:hideMark/>
          </w:tcPr>
          <w:p w14:paraId="3BEE7E43" w14:textId="2251D50B" w:rsidR="00BF68B5" w:rsidRPr="00A813CF" w:rsidRDefault="00BF68B5" w:rsidP="00A438C0">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Possible (</w:t>
            </w:r>
            <w:r w:rsidR="00A438C0" w:rsidRPr="00A813CF">
              <w:rPr>
                <w:rFonts w:ascii="Arial" w:eastAsia="Times New Roman" w:hAnsi="Arial" w:cs="Arial"/>
                <w:color w:val="000000"/>
                <w:sz w:val="18"/>
                <w:szCs w:val="18"/>
              </w:rPr>
              <w:t>3</w:t>
            </w:r>
            <w:r w:rsidRPr="00A813CF">
              <w:rPr>
                <w:rFonts w:ascii="Arial" w:eastAsia="Times New Roman" w:hAnsi="Arial" w:cs="Arial"/>
                <w:color w:val="000000"/>
                <w:sz w:val="18"/>
                <w:szCs w:val="18"/>
              </w:rPr>
              <w:t>)</w:t>
            </w:r>
          </w:p>
        </w:tc>
        <w:tc>
          <w:tcPr>
            <w:tcW w:w="1559" w:type="dxa"/>
            <w:tcBorders>
              <w:top w:val="nil"/>
              <w:left w:val="nil"/>
              <w:bottom w:val="single" w:sz="4" w:space="0" w:color="auto"/>
              <w:right w:val="single" w:sz="4" w:space="0" w:color="auto"/>
            </w:tcBorders>
            <w:shd w:val="clear" w:color="auto" w:fill="auto"/>
            <w:hideMark/>
          </w:tcPr>
          <w:p w14:paraId="476EAB9A" w14:textId="5383F11F" w:rsidR="00BF68B5" w:rsidRPr="00A813CF" w:rsidRDefault="00BF68B5" w:rsidP="00A438C0">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Minor (</w:t>
            </w:r>
            <w:r w:rsidR="00A438C0" w:rsidRPr="00A813CF">
              <w:rPr>
                <w:rFonts w:ascii="Arial" w:eastAsia="Times New Roman" w:hAnsi="Arial" w:cs="Arial"/>
                <w:color w:val="000000"/>
                <w:sz w:val="18"/>
                <w:szCs w:val="18"/>
              </w:rPr>
              <w:t>4</w:t>
            </w:r>
            <w:r w:rsidRPr="00A813CF">
              <w:rPr>
                <w:rFonts w:ascii="Arial" w:eastAsia="Times New Roman" w:hAnsi="Arial" w:cs="Arial"/>
                <w:color w:val="000000"/>
                <w:sz w:val="18"/>
                <w:szCs w:val="18"/>
              </w:rPr>
              <w:t>)</w:t>
            </w:r>
          </w:p>
        </w:tc>
        <w:tc>
          <w:tcPr>
            <w:tcW w:w="1134" w:type="dxa"/>
            <w:tcBorders>
              <w:top w:val="nil"/>
              <w:left w:val="nil"/>
              <w:bottom w:val="single" w:sz="4" w:space="0" w:color="auto"/>
              <w:right w:val="single" w:sz="8" w:space="0" w:color="auto"/>
            </w:tcBorders>
            <w:shd w:val="clear" w:color="auto" w:fill="FFFF00"/>
            <w:hideMark/>
          </w:tcPr>
          <w:p w14:paraId="7BBA15EC" w14:textId="7D040B5A"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Low</w:t>
            </w:r>
          </w:p>
        </w:tc>
        <w:tc>
          <w:tcPr>
            <w:tcW w:w="1730" w:type="dxa"/>
            <w:tcBorders>
              <w:top w:val="nil"/>
              <w:left w:val="nil"/>
              <w:bottom w:val="single" w:sz="4" w:space="0" w:color="auto"/>
              <w:right w:val="single" w:sz="4" w:space="0" w:color="auto"/>
            </w:tcBorders>
            <w:shd w:val="clear" w:color="auto" w:fill="auto"/>
            <w:hideMark/>
          </w:tcPr>
          <w:p w14:paraId="2CE7FCEA"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Likely (3)</w:t>
            </w:r>
          </w:p>
        </w:tc>
        <w:tc>
          <w:tcPr>
            <w:tcW w:w="1418" w:type="dxa"/>
            <w:tcBorders>
              <w:top w:val="nil"/>
              <w:left w:val="nil"/>
              <w:bottom w:val="single" w:sz="4" w:space="0" w:color="auto"/>
              <w:right w:val="single" w:sz="4" w:space="0" w:color="auto"/>
            </w:tcBorders>
            <w:shd w:val="clear" w:color="auto" w:fill="auto"/>
            <w:hideMark/>
          </w:tcPr>
          <w:p w14:paraId="5ADE725A" w14:textId="497962D4"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Moderate (3)</w:t>
            </w:r>
            <w:r w:rsidR="00A438C0" w:rsidRPr="00A813CF">
              <w:rPr>
                <w:rFonts w:ascii="Arial" w:eastAsia="Times New Roman" w:hAnsi="Arial" w:cs="Arial"/>
                <w:color w:val="000000"/>
                <w:sz w:val="18"/>
                <w:szCs w:val="18"/>
              </w:rPr>
              <w:t>/</w:t>
            </w:r>
            <w:r w:rsidR="00FD623B" w:rsidRPr="00A813CF">
              <w:rPr>
                <w:rFonts w:ascii="Arial" w:eastAsia="Times New Roman" w:hAnsi="Arial" w:cs="Arial"/>
                <w:color w:val="000000"/>
                <w:sz w:val="18"/>
                <w:szCs w:val="18"/>
              </w:rPr>
              <w:t xml:space="preserve"> </w:t>
            </w:r>
            <w:r w:rsidR="00A438C0" w:rsidRPr="00A813CF">
              <w:rPr>
                <w:rFonts w:ascii="Arial" w:eastAsia="Times New Roman" w:hAnsi="Arial" w:cs="Arial"/>
                <w:color w:val="000000"/>
                <w:sz w:val="18"/>
                <w:szCs w:val="18"/>
              </w:rPr>
              <w:t>Minor (3)</w:t>
            </w:r>
          </w:p>
        </w:tc>
        <w:tc>
          <w:tcPr>
            <w:tcW w:w="1246" w:type="dxa"/>
            <w:tcBorders>
              <w:top w:val="nil"/>
              <w:left w:val="nil"/>
              <w:bottom w:val="single" w:sz="4" w:space="0" w:color="auto"/>
              <w:right w:val="single" w:sz="8" w:space="0" w:color="auto"/>
            </w:tcBorders>
            <w:shd w:val="clear" w:color="auto" w:fill="BFBFBF" w:themeFill="background1" w:themeFillShade="BF"/>
            <w:hideMark/>
          </w:tcPr>
          <w:p w14:paraId="22D5BC44" w14:textId="6A6BED3E" w:rsidR="00BF68B5" w:rsidRPr="00A813CF" w:rsidRDefault="00A438C0" w:rsidP="00370E29">
            <w:pPr>
              <w:jc w:val="center"/>
              <w:rPr>
                <w:rFonts w:ascii="Arial" w:eastAsia="Times New Roman" w:hAnsi="Arial" w:cs="Arial"/>
                <w:color w:val="000000"/>
                <w:sz w:val="18"/>
                <w:szCs w:val="18"/>
              </w:rPr>
            </w:pPr>
            <w:r w:rsidRPr="00A813CF">
              <w:rPr>
                <w:rFonts w:ascii="Arial" w:eastAsia="Times New Roman" w:hAnsi="Arial" w:cs="Arial"/>
                <w:color w:val="000000" w:themeColor="text1"/>
                <w:sz w:val="18"/>
                <w:szCs w:val="18"/>
              </w:rPr>
              <w:t>Medium/</w:t>
            </w:r>
            <w:r w:rsidR="00FD623B" w:rsidRPr="00A813CF">
              <w:rPr>
                <w:rFonts w:ascii="Arial" w:eastAsia="Times New Roman" w:hAnsi="Arial" w:cs="Arial"/>
                <w:color w:val="000000" w:themeColor="text1"/>
                <w:sz w:val="18"/>
                <w:szCs w:val="18"/>
              </w:rPr>
              <w:t xml:space="preserve"> </w:t>
            </w:r>
            <w:r w:rsidR="00BF68B5" w:rsidRPr="00A813CF">
              <w:rPr>
                <w:rFonts w:ascii="Arial" w:eastAsia="Times New Roman" w:hAnsi="Arial" w:cs="Arial"/>
                <w:color w:val="000000"/>
                <w:sz w:val="18"/>
                <w:szCs w:val="18"/>
              </w:rPr>
              <w:t>High</w:t>
            </w:r>
          </w:p>
        </w:tc>
      </w:tr>
      <w:tr w:rsidR="00BF68B5" w:rsidRPr="00A813CF" w14:paraId="11FA7CAE" w14:textId="77777777" w:rsidTr="0040083F">
        <w:trPr>
          <w:trHeight w:val="640"/>
        </w:trPr>
        <w:tc>
          <w:tcPr>
            <w:tcW w:w="5245" w:type="dxa"/>
            <w:tcBorders>
              <w:top w:val="nil"/>
              <w:left w:val="single" w:sz="4" w:space="0" w:color="auto"/>
              <w:bottom w:val="single" w:sz="4" w:space="0" w:color="auto"/>
              <w:right w:val="single" w:sz="4" w:space="0" w:color="auto"/>
            </w:tcBorders>
            <w:shd w:val="clear" w:color="auto" w:fill="auto"/>
            <w:hideMark/>
          </w:tcPr>
          <w:p w14:paraId="445749AC" w14:textId="77777777" w:rsidR="00BF68B5" w:rsidRPr="00A813CF" w:rsidRDefault="00BF68B5" w:rsidP="00370E29">
            <w:pPr>
              <w:rPr>
                <w:rFonts w:ascii="Arial" w:eastAsia="Times New Roman" w:hAnsi="Arial" w:cs="Arial"/>
                <w:i/>
                <w:iCs/>
                <w:color w:val="000000"/>
                <w:sz w:val="18"/>
                <w:szCs w:val="18"/>
              </w:rPr>
            </w:pPr>
            <w:r w:rsidRPr="00A813CF">
              <w:rPr>
                <w:rFonts w:ascii="Arial" w:eastAsia="Times New Roman" w:hAnsi="Arial" w:cs="Arial"/>
                <w:b/>
                <w:i/>
                <w:iCs/>
                <w:color w:val="000000"/>
                <w:sz w:val="18"/>
                <w:szCs w:val="18"/>
              </w:rPr>
              <w:t>Extraction from spawning aggregations:</w:t>
            </w:r>
            <w:r w:rsidRPr="00A813CF">
              <w:rPr>
                <w:rFonts w:ascii="Arial" w:eastAsia="Times New Roman" w:hAnsi="Arial" w:cs="Arial"/>
                <w:i/>
                <w:iCs/>
                <w:color w:val="000000"/>
                <w:sz w:val="18"/>
                <w:szCs w:val="18"/>
              </w:rPr>
              <w:t xml:space="preserve"> </w:t>
            </w:r>
            <w:r w:rsidRPr="00A813CF">
              <w:rPr>
                <w:rFonts w:ascii="Arial" w:eastAsia="Times New Roman" w:hAnsi="Arial" w:cs="Arial"/>
                <w:color w:val="000000"/>
                <w:sz w:val="18"/>
                <w:szCs w:val="18"/>
              </w:rPr>
              <w:t>Retained take (extraction) of fish from unidentified or unprotected spawning aggregations</w:t>
            </w:r>
          </w:p>
        </w:tc>
        <w:tc>
          <w:tcPr>
            <w:tcW w:w="851" w:type="dxa"/>
            <w:tcBorders>
              <w:top w:val="nil"/>
              <w:left w:val="nil"/>
              <w:bottom w:val="single" w:sz="4" w:space="0" w:color="auto"/>
              <w:right w:val="nil"/>
            </w:tcBorders>
            <w:shd w:val="clear" w:color="auto" w:fill="auto"/>
            <w:hideMark/>
          </w:tcPr>
          <w:p w14:paraId="63B22AB7" w14:textId="061E7119" w:rsidR="00BF68B5" w:rsidRPr="00A813CF" w:rsidRDefault="00D12F29" w:rsidP="00370E29">
            <w:pPr>
              <w:jc w:val="center"/>
              <w:rPr>
                <w:rFonts w:ascii="Arial" w:eastAsia="Times New Roman" w:hAnsi="Arial" w:cs="Arial"/>
                <w:i/>
                <w:iCs/>
                <w:color w:val="000000"/>
                <w:sz w:val="18"/>
                <w:szCs w:val="18"/>
              </w:rPr>
            </w:pPr>
            <w:r w:rsidRPr="00A813CF">
              <w:rPr>
                <w:rFonts w:ascii="Arial" w:eastAsia="Times New Roman" w:hAnsi="Arial" w:cs="Arial"/>
                <w:i/>
                <w:iCs/>
                <w:color w:val="000000"/>
                <w:sz w:val="18"/>
                <w:szCs w:val="18"/>
              </w:rPr>
              <w:t>4</w:t>
            </w:r>
          </w:p>
        </w:tc>
        <w:tc>
          <w:tcPr>
            <w:tcW w:w="1559" w:type="dxa"/>
            <w:tcBorders>
              <w:top w:val="nil"/>
              <w:left w:val="single" w:sz="8" w:space="0" w:color="auto"/>
              <w:bottom w:val="single" w:sz="4" w:space="0" w:color="auto"/>
              <w:right w:val="single" w:sz="4" w:space="0" w:color="auto"/>
            </w:tcBorders>
            <w:shd w:val="clear" w:color="auto" w:fill="auto"/>
            <w:hideMark/>
          </w:tcPr>
          <w:p w14:paraId="451DA983" w14:textId="58E585B3" w:rsidR="00BF68B5" w:rsidRPr="00A813CF" w:rsidRDefault="00BF68B5" w:rsidP="0025000B">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Possible (</w:t>
            </w:r>
            <w:r w:rsidR="0025000B" w:rsidRPr="00A813CF">
              <w:rPr>
                <w:rFonts w:ascii="Arial" w:eastAsia="Times New Roman" w:hAnsi="Arial" w:cs="Arial"/>
                <w:color w:val="000000"/>
                <w:sz w:val="18"/>
                <w:szCs w:val="18"/>
              </w:rPr>
              <w:t>3</w:t>
            </w:r>
            <w:r w:rsidRPr="00A813CF">
              <w:rPr>
                <w:rFonts w:ascii="Arial" w:eastAsia="Times New Roman" w:hAnsi="Arial" w:cs="Arial"/>
                <w:color w:val="000000"/>
                <w:sz w:val="18"/>
                <w:szCs w:val="18"/>
              </w:rPr>
              <w:t>)</w:t>
            </w:r>
          </w:p>
        </w:tc>
        <w:tc>
          <w:tcPr>
            <w:tcW w:w="1559" w:type="dxa"/>
            <w:tcBorders>
              <w:top w:val="nil"/>
              <w:left w:val="nil"/>
              <w:bottom w:val="single" w:sz="4" w:space="0" w:color="auto"/>
              <w:right w:val="single" w:sz="4" w:space="0" w:color="auto"/>
            </w:tcBorders>
            <w:shd w:val="clear" w:color="auto" w:fill="auto"/>
            <w:hideMark/>
          </w:tcPr>
          <w:p w14:paraId="1DFCEA2C"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Moderate (3)</w:t>
            </w:r>
          </w:p>
        </w:tc>
        <w:tc>
          <w:tcPr>
            <w:tcW w:w="1134" w:type="dxa"/>
            <w:tcBorders>
              <w:top w:val="nil"/>
              <w:left w:val="nil"/>
              <w:bottom w:val="single" w:sz="4" w:space="0" w:color="auto"/>
              <w:right w:val="single" w:sz="8" w:space="0" w:color="auto"/>
            </w:tcBorders>
            <w:shd w:val="clear" w:color="000000" w:fill="EF720B"/>
            <w:hideMark/>
          </w:tcPr>
          <w:p w14:paraId="0AB05CD3"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Medium</w:t>
            </w:r>
          </w:p>
        </w:tc>
        <w:tc>
          <w:tcPr>
            <w:tcW w:w="1730" w:type="dxa"/>
            <w:tcBorders>
              <w:top w:val="nil"/>
              <w:left w:val="nil"/>
              <w:bottom w:val="single" w:sz="4" w:space="0" w:color="auto"/>
              <w:right w:val="single" w:sz="4" w:space="0" w:color="auto"/>
            </w:tcBorders>
            <w:shd w:val="clear" w:color="auto" w:fill="auto"/>
            <w:hideMark/>
          </w:tcPr>
          <w:p w14:paraId="2AE5BF07" w14:textId="4B99DAF9" w:rsidR="00BF68B5" w:rsidRPr="00A813CF" w:rsidRDefault="00BF68B5" w:rsidP="0025000B">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Possible (</w:t>
            </w:r>
            <w:r w:rsidR="0025000B" w:rsidRPr="00A813CF">
              <w:rPr>
                <w:rFonts w:ascii="Arial" w:eastAsia="Times New Roman" w:hAnsi="Arial" w:cs="Arial"/>
                <w:color w:val="000000"/>
                <w:sz w:val="18"/>
                <w:szCs w:val="18"/>
              </w:rPr>
              <w:t>3</w:t>
            </w:r>
            <w:r w:rsidRPr="00A813CF">
              <w:rPr>
                <w:rFonts w:ascii="Arial" w:eastAsia="Times New Roman" w:hAnsi="Arial" w:cs="Arial"/>
                <w:color w:val="000000"/>
                <w:sz w:val="18"/>
                <w:szCs w:val="18"/>
              </w:rPr>
              <w:t>)</w:t>
            </w:r>
          </w:p>
        </w:tc>
        <w:tc>
          <w:tcPr>
            <w:tcW w:w="1418" w:type="dxa"/>
            <w:tcBorders>
              <w:top w:val="nil"/>
              <w:left w:val="nil"/>
              <w:bottom w:val="single" w:sz="4" w:space="0" w:color="auto"/>
              <w:right w:val="single" w:sz="4" w:space="0" w:color="auto"/>
            </w:tcBorders>
            <w:shd w:val="clear" w:color="auto" w:fill="auto"/>
            <w:hideMark/>
          </w:tcPr>
          <w:p w14:paraId="4ADE481C"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Moderate (2)</w:t>
            </w:r>
          </w:p>
        </w:tc>
        <w:tc>
          <w:tcPr>
            <w:tcW w:w="1246" w:type="dxa"/>
            <w:tcBorders>
              <w:top w:val="nil"/>
              <w:left w:val="nil"/>
              <w:bottom w:val="single" w:sz="4" w:space="0" w:color="auto"/>
              <w:right w:val="single" w:sz="8" w:space="0" w:color="auto"/>
            </w:tcBorders>
            <w:shd w:val="clear" w:color="000000" w:fill="EF720B"/>
            <w:hideMark/>
          </w:tcPr>
          <w:p w14:paraId="4C812879"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Medium</w:t>
            </w:r>
          </w:p>
        </w:tc>
      </w:tr>
      <w:tr w:rsidR="00BF68B5" w:rsidRPr="00A813CF" w14:paraId="3071C1E7" w14:textId="77777777" w:rsidTr="001D0CB0">
        <w:trPr>
          <w:trHeight w:val="718"/>
        </w:trPr>
        <w:tc>
          <w:tcPr>
            <w:tcW w:w="5245" w:type="dxa"/>
            <w:tcBorders>
              <w:top w:val="nil"/>
              <w:left w:val="single" w:sz="4" w:space="0" w:color="auto"/>
              <w:bottom w:val="single" w:sz="4" w:space="0" w:color="auto"/>
              <w:right w:val="single" w:sz="4" w:space="0" w:color="auto"/>
            </w:tcBorders>
            <w:shd w:val="clear" w:color="auto" w:fill="auto"/>
            <w:hideMark/>
          </w:tcPr>
          <w:p w14:paraId="518DE711" w14:textId="77777777" w:rsidR="00BF68B5" w:rsidRPr="00A813CF" w:rsidRDefault="00BF68B5" w:rsidP="00370E29">
            <w:pPr>
              <w:rPr>
                <w:rFonts w:ascii="Arial" w:eastAsia="Times New Roman" w:hAnsi="Arial" w:cs="Arial"/>
                <w:i/>
                <w:iCs/>
                <w:color w:val="000000"/>
                <w:sz w:val="18"/>
                <w:szCs w:val="18"/>
              </w:rPr>
            </w:pPr>
            <w:r w:rsidRPr="00A813CF">
              <w:rPr>
                <w:rFonts w:ascii="Arial" w:eastAsia="Times New Roman" w:hAnsi="Arial" w:cs="Arial"/>
                <w:b/>
                <w:i/>
                <w:iCs/>
                <w:color w:val="000000"/>
                <w:sz w:val="18"/>
                <w:szCs w:val="18"/>
              </w:rPr>
              <w:t>Extraction of herbivores</w:t>
            </w:r>
            <w:r w:rsidRPr="00A813CF">
              <w:rPr>
                <w:rFonts w:ascii="Arial" w:eastAsia="Times New Roman" w:hAnsi="Arial" w:cs="Arial"/>
                <w:i/>
                <w:iCs/>
                <w:color w:val="000000"/>
                <w:sz w:val="18"/>
                <w:szCs w:val="18"/>
              </w:rPr>
              <w:t>:</w:t>
            </w:r>
            <w:r w:rsidRPr="00A813CF">
              <w:rPr>
                <w:rFonts w:ascii="Arial" w:eastAsia="Times New Roman" w:hAnsi="Arial" w:cs="Arial"/>
                <w:color w:val="000000"/>
                <w:sz w:val="18"/>
                <w:szCs w:val="18"/>
              </w:rPr>
              <w:t xml:space="preserve"> Retained take (extraction) of herbivores (e.g. some fishes, molluscs, dugongs, green turtles) through commercial and non-commercial uses</w:t>
            </w:r>
          </w:p>
        </w:tc>
        <w:tc>
          <w:tcPr>
            <w:tcW w:w="851" w:type="dxa"/>
            <w:tcBorders>
              <w:top w:val="nil"/>
              <w:left w:val="nil"/>
              <w:bottom w:val="single" w:sz="4" w:space="0" w:color="auto"/>
              <w:right w:val="nil"/>
            </w:tcBorders>
            <w:shd w:val="clear" w:color="auto" w:fill="auto"/>
            <w:hideMark/>
          </w:tcPr>
          <w:p w14:paraId="4BE6586F" w14:textId="687266DC" w:rsidR="00BF68B5" w:rsidRPr="00A813CF" w:rsidRDefault="00D12F29" w:rsidP="00370E29">
            <w:pPr>
              <w:jc w:val="center"/>
              <w:rPr>
                <w:rFonts w:ascii="Arial" w:eastAsia="Times New Roman" w:hAnsi="Arial" w:cs="Arial"/>
                <w:i/>
                <w:iCs/>
                <w:color w:val="000000"/>
                <w:sz w:val="18"/>
                <w:szCs w:val="18"/>
              </w:rPr>
            </w:pPr>
            <w:r w:rsidRPr="00A813CF">
              <w:rPr>
                <w:rFonts w:ascii="Arial" w:eastAsia="Times New Roman" w:hAnsi="Arial" w:cs="Arial"/>
                <w:i/>
                <w:iCs/>
                <w:color w:val="000000"/>
                <w:sz w:val="18"/>
                <w:szCs w:val="18"/>
              </w:rPr>
              <w:t>7</w:t>
            </w:r>
          </w:p>
        </w:tc>
        <w:tc>
          <w:tcPr>
            <w:tcW w:w="1559" w:type="dxa"/>
            <w:tcBorders>
              <w:top w:val="nil"/>
              <w:left w:val="single" w:sz="8" w:space="0" w:color="auto"/>
              <w:bottom w:val="single" w:sz="4" w:space="0" w:color="auto"/>
              <w:right w:val="single" w:sz="4" w:space="0" w:color="auto"/>
            </w:tcBorders>
            <w:shd w:val="clear" w:color="auto" w:fill="auto"/>
            <w:hideMark/>
          </w:tcPr>
          <w:p w14:paraId="5EDB6B52" w14:textId="349ED5B3" w:rsidR="00BF68B5" w:rsidRPr="00A813CF" w:rsidRDefault="00BF68B5" w:rsidP="0025000B">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 xml:space="preserve"> Possible (</w:t>
            </w:r>
            <w:r w:rsidR="0025000B" w:rsidRPr="00A813CF">
              <w:rPr>
                <w:rFonts w:ascii="Arial" w:eastAsia="Times New Roman" w:hAnsi="Arial" w:cs="Arial"/>
                <w:color w:val="000000"/>
                <w:sz w:val="18"/>
                <w:szCs w:val="18"/>
              </w:rPr>
              <w:t>3</w:t>
            </w:r>
            <w:r w:rsidRPr="00A813CF">
              <w:rPr>
                <w:rFonts w:ascii="Arial" w:eastAsia="Times New Roman" w:hAnsi="Arial" w:cs="Arial"/>
                <w:color w:val="000000"/>
                <w:sz w:val="18"/>
                <w:szCs w:val="18"/>
              </w:rPr>
              <w:t>)</w:t>
            </w:r>
          </w:p>
        </w:tc>
        <w:tc>
          <w:tcPr>
            <w:tcW w:w="1559" w:type="dxa"/>
            <w:tcBorders>
              <w:top w:val="nil"/>
              <w:left w:val="nil"/>
              <w:bottom w:val="single" w:sz="4" w:space="0" w:color="auto"/>
              <w:right w:val="single" w:sz="4" w:space="0" w:color="auto"/>
            </w:tcBorders>
            <w:shd w:val="clear" w:color="auto" w:fill="auto"/>
            <w:hideMark/>
          </w:tcPr>
          <w:p w14:paraId="22B11031" w14:textId="0FA04EED" w:rsidR="00BF68B5" w:rsidRPr="00A813CF" w:rsidRDefault="00BF68B5" w:rsidP="0025000B">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Minor (</w:t>
            </w:r>
            <w:r w:rsidR="0025000B" w:rsidRPr="00A813CF">
              <w:rPr>
                <w:rFonts w:ascii="Arial" w:eastAsia="Times New Roman" w:hAnsi="Arial" w:cs="Arial"/>
                <w:color w:val="000000"/>
                <w:sz w:val="18"/>
                <w:szCs w:val="18"/>
              </w:rPr>
              <w:t>4</w:t>
            </w:r>
            <w:r w:rsidRPr="00A813CF">
              <w:rPr>
                <w:rFonts w:ascii="Arial" w:eastAsia="Times New Roman" w:hAnsi="Arial" w:cs="Arial"/>
                <w:color w:val="000000"/>
                <w:sz w:val="18"/>
                <w:szCs w:val="18"/>
              </w:rPr>
              <w:t>)</w:t>
            </w:r>
          </w:p>
        </w:tc>
        <w:tc>
          <w:tcPr>
            <w:tcW w:w="1134" w:type="dxa"/>
            <w:tcBorders>
              <w:top w:val="nil"/>
              <w:left w:val="nil"/>
              <w:bottom w:val="single" w:sz="4" w:space="0" w:color="auto"/>
              <w:right w:val="single" w:sz="8" w:space="0" w:color="auto"/>
            </w:tcBorders>
            <w:shd w:val="clear" w:color="000000" w:fill="BFBFBF"/>
            <w:hideMark/>
          </w:tcPr>
          <w:p w14:paraId="7DC6F4C0"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Medium/ Low</w:t>
            </w:r>
          </w:p>
        </w:tc>
        <w:tc>
          <w:tcPr>
            <w:tcW w:w="1730" w:type="dxa"/>
            <w:tcBorders>
              <w:top w:val="nil"/>
              <w:left w:val="nil"/>
              <w:bottom w:val="single" w:sz="4" w:space="0" w:color="auto"/>
              <w:right w:val="single" w:sz="4" w:space="0" w:color="auto"/>
            </w:tcBorders>
            <w:shd w:val="clear" w:color="auto" w:fill="auto"/>
            <w:hideMark/>
          </w:tcPr>
          <w:p w14:paraId="54A8587E" w14:textId="508EF3F1" w:rsidR="00BF68B5" w:rsidRPr="00A813CF" w:rsidRDefault="00BF68B5" w:rsidP="0025000B">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Possible (</w:t>
            </w:r>
            <w:r w:rsidR="0025000B" w:rsidRPr="00A813CF">
              <w:rPr>
                <w:rFonts w:ascii="Arial" w:eastAsia="Times New Roman" w:hAnsi="Arial" w:cs="Arial"/>
                <w:color w:val="000000"/>
                <w:sz w:val="18"/>
                <w:szCs w:val="18"/>
              </w:rPr>
              <w:t>5</w:t>
            </w:r>
            <w:r w:rsidRPr="00A813CF">
              <w:rPr>
                <w:rFonts w:ascii="Arial" w:eastAsia="Times New Roman" w:hAnsi="Arial" w:cs="Arial"/>
                <w:color w:val="000000"/>
                <w:sz w:val="18"/>
                <w:szCs w:val="18"/>
              </w:rPr>
              <w:t>)</w:t>
            </w:r>
          </w:p>
        </w:tc>
        <w:tc>
          <w:tcPr>
            <w:tcW w:w="1418" w:type="dxa"/>
            <w:tcBorders>
              <w:top w:val="nil"/>
              <w:left w:val="nil"/>
              <w:bottom w:val="single" w:sz="4" w:space="0" w:color="auto"/>
              <w:right w:val="single" w:sz="4" w:space="0" w:color="auto"/>
            </w:tcBorders>
            <w:shd w:val="clear" w:color="auto" w:fill="auto"/>
            <w:hideMark/>
          </w:tcPr>
          <w:p w14:paraId="5957C598" w14:textId="485C9CC8" w:rsidR="00BF68B5" w:rsidRPr="00A813CF" w:rsidRDefault="00BF68B5" w:rsidP="0025000B">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Minor (</w:t>
            </w:r>
            <w:r w:rsidR="0025000B" w:rsidRPr="00A813CF">
              <w:rPr>
                <w:rFonts w:ascii="Arial" w:eastAsia="Times New Roman" w:hAnsi="Arial" w:cs="Arial"/>
                <w:color w:val="000000"/>
                <w:sz w:val="18"/>
                <w:szCs w:val="18"/>
              </w:rPr>
              <w:t>4</w:t>
            </w:r>
            <w:r w:rsidRPr="00A813CF">
              <w:rPr>
                <w:rFonts w:ascii="Arial" w:eastAsia="Times New Roman" w:hAnsi="Arial" w:cs="Arial"/>
                <w:color w:val="000000"/>
                <w:sz w:val="18"/>
                <w:szCs w:val="18"/>
              </w:rPr>
              <w:t>)</w:t>
            </w:r>
          </w:p>
        </w:tc>
        <w:tc>
          <w:tcPr>
            <w:tcW w:w="1246" w:type="dxa"/>
            <w:tcBorders>
              <w:top w:val="nil"/>
              <w:left w:val="nil"/>
              <w:bottom w:val="single" w:sz="4" w:space="0" w:color="auto"/>
              <w:right w:val="single" w:sz="8" w:space="0" w:color="auto"/>
            </w:tcBorders>
            <w:shd w:val="clear" w:color="000000" w:fill="FFFF00"/>
            <w:hideMark/>
          </w:tcPr>
          <w:p w14:paraId="174440AC"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Low</w:t>
            </w:r>
          </w:p>
        </w:tc>
      </w:tr>
      <w:tr w:rsidR="00BF68B5" w:rsidRPr="00A813CF" w14:paraId="7124DC2F" w14:textId="77777777" w:rsidTr="001D0CB0">
        <w:trPr>
          <w:trHeight w:val="685"/>
        </w:trPr>
        <w:tc>
          <w:tcPr>
            <w:tcW w:w="5245" w:type="dxa"/>
            <w:tcBorders>
              <w:top w:val="nil"/>
              <w:left w:val="single" w:sz="4" w:space="0" w:color="auto"/>
              <w:bottom w:val="single" w:sz="4" w:space="0" w:color="auto"/>
              <w:right w:val="single" w:sz="4" w:space="0" w:color="auto"/>
            </w:tcBorders>
            <w:shd w:val="clear" w:color="auto" w:fill="auto"/>
            <w:hideMark/>
          </w:tcPr>
          <w:p w14:paraId="17289655" w14:textId="77777777" w:rsidR="00BF68B5" w:rsidRPr="00A813CF" w:rsidRDefault="00BF68B5" w:rsidP="00370E29">
            <w:pPr>
              <w:rPr>
                <w:rFonts w:ascii="Arial" w:eastAsia="Times New Roman" w:hAnsi="Arial" w:cs="Arial"/>
                <w:i/>
                <w:iCs/>
                <w:color w:val="000000"/>
                <w:sz w:val="18"/>
                <w:szCs w:val="18"/>
              </w:rPr>
            </w:pPr>
            <w:r w:rsidRPr="00A813CF">
              <w:rPr>
                <w:rFonts w:ascii="Arial" w:eastAsia="Times New Roman" w:hAnsi="Arial" w:cs="Arial"/>
                <w:b/>
                <w:i/>
                <w:iCs/>
                <w:color w:val="000000"/>
                <w:sz w:val="18"/>
                <w:szCs w:val="18"/>
              </w:rPr>
              <w:t>Extraction of particle feeders</w:t>
            </w:r>
            <w:r w:rsidRPr="00A813CF">
              <w:rPr>
                <w:rFonts w:ascii="Arial" w:eastAsia="Times New Roman" w:hAnsi="Arial" w:cs="Arial"/>
                <w:i/>
                <w:iCs/>
                <w:color w:val="000000"/>
                <w:sz w:val="18"/>
                <w:szCs w:val="18"/>
              </w:rPr>
              <w:t>:</w:t>
            </w:r>
            <w:r w:rsidRPr="00A813CF">
              <w:rPr>
                <w:rFonts w:ascii="Arial" w:eastAsia="Times New Roman" w:hAnsi="Arial" w:cs="Arial"/>
                <w:color w:val="000000"/>
                <w:sz w:val="18"/>
                <w:szCs w:val="18"/>
              </w:rPr>
              <w:t xml:space="preserve"> Retained take (extraction) of particle feeders (filter feeders, detritivores) through commercial and non-commercial uses</w:t>
            </w:r>
          </w:p>
        </w:tc>
        <w:tc>
          <w:tcPr>
            <w:tcW w:w="851" w:type="dxa"/>
            <w:tcBorders>
              <w:top w:val="nil"/>
              <w:left w:val="nil"/>
              <w:bottom w:val="single" w:sz="4" w:space="0" w:color="auto"/>
              <w:right w:val="nil"/>
            </w:tcBorders>
            <w:shd w:val="clear" w:color="auto" w:fill="auto"/>
            <w:hideMark/>
          </w:tcPr>
          <w:p w14:paraId="0B1C0570" w14:textId="518F07DC" w:rsidR="00BF68B5" w:rsidRPr="00A813CF" w:rsidRDefault="00D12F29" w:rsidP="00370E29">
            <w:pPr>
              <w:jc w:val="center"/>
              <w:rPr>
                <w:rFonts w:ascii="Arial" w:eastAsia="Times New Roman" w:hAnsi="Arial" w:cs="Arial"/>
                <w:i/>
                <w:iCs/>
                <w:color w:val="000000"/>
                <w:sz w:val="18"/>
                <w:szCs w:val="18"/>
              </w:rPr>
            </w:pPr>
            <w:r w:rsidRPr="00A813CF">
              <w:rPr>
                <w:rFonts w:ascii="Arial" w:eastAsia="Times New Roman" w:hAnsi="Arial" w:cs="Arial"/>
                <w:i/>
                <w:iCs/>
                <w:color w:val="000000"/>
                <w:sz w:val="18"/>
                <w:szCs w:val="18"/>
              </w:rPr>
              <w:t>5</w:t>
            </w:r>
          </w:p>
        </w:tc>
        <w:tc>
          <w:tcPr>
            <w:tcW w:w="1559" w:type="dxa"/>
            <w:tcBorders>
              <w:top w:val="nil"/>
              <w:left w:val="single" w:sz="8" w:space="0" w:color="auto"/>
              <w:bottom w:val="single" w:sz="4" w:space="0" w:color="auto"/>
              <w:right w:val="single" w:sz="4" w:space="0" w:color="auto"/>
            </w:tcBorders>
            <w:shd w:val="clear" w:color="auto" w:fill="auto"/>
            <w:hideMark/>
          </w:tcPr>
          <w:p w14:paraId="4D0942E6" w14:textId="558F6A2D" w:rsidR="00BF68B5" w:rsidRPr="00A813CF" w:rsidRDefault="00BF68B5" w:rsidP="008F5750">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Possible (</w:t>
            </w:r>
            <w:r w:rsidR="008F5750" w:rsidRPr="00A813CF">
              <w:rPr>
                <w:rFonts w:ascii="Arial" w:eastAsia="Times New Roman" w:hAnsi="Arial" w:cs="Arial"/>
                <w:color w:val="000000"/>
                <w:sz w:val="18"/>
                <w:szCs w:val="18"/>
              </w:rPr>
              <w:t>3</w:t>
            </w:r>
            <w:r w:rsidRPr="00A813CF">
              <w:rPr>
                <w:rFonts w:ascii="Arial" w:eastAsia="Times New Roman" w:hAnsi="Arial" w:cs="Arial"/>
                <w:color w:val="000000"/>
                <w:sz w:val="18"/>
                <w:szCs w:val="18"/>
              </w:rPr>
              <w:t>)</w:t>
            </w:r>
          </w:p>
        </w:tc>
        <w:tc>
          <w:tcPr>
            <w:tcW w:w="1559" w:type="dxa"/>
            <w:tcBorders>
              <w:top w:val="nil"/>
              <w:left w:val="nil"/>
              <w:bottom w:val="single" w:sz="4" w:space="0" w:color="auto"/>
              <w:right w:val="single" w:sz="4" w:space="0" w:color="auto"/>
            </w:tcBorders>
            <w:shd w:val="clear" w:color="auto" w:fill="auto"/>
            <w:hideMark/>
          </w:tcPr>
          <w:p w14:paraId="775847A5" w14:textId="4F17795C" w:rsidR="00BF68B5" w:rsidRPr="00A813CF" w:rsidRDefault="00BF68B5" w:rsidP="008F5750">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Minor (</w:t>
            </w:r>
            <w:r w:rsidR="008F5750" w:rsidRPr="00A813CF">
              <w:rPr>
                <w:rFonts w:ascii="Arial" w:eastAsia="Times New Roman" w:hAnsi="Arial" w:cs="Arial"/>
                <w:color w:val="000000"/>
                <w:sz w:val="18"/>
                <w:szCs w:val="18"/>
              </w:rPr>
              <w:t>4</w:t>
            </w:r>
            <w:r w:rsidRPr="00A813CF">
              <w:rPr>
                <w:rFonts w:ascii="Arial" w:eastAsia="Times New Roman" w:hAnsi="Arial" w:cs="Arial"/>
                <w:color w:val="000000"/>
                <w:sz w:val="18"/>
                <w:szCs w:val="18"/>
              </w:rPr>
              <w:t>)</w:t>
            </w:r>
          </w:p>
        </w:tc>
        <w:tc>
          <w:tcPr>
            <w:tcW w:w="1134" w:type="dxa"/>
            <w:tcBorders>
              <w:top w:val="nil"/>
              <w:left w:val="nil"/>
              <w:bottom w:val="single" w:sz="4" w:space="0" w:color="auto"/>
              <w:right w:val="single" w:sz="8" w:space="0" w:color="auto"/>
            </w:tcBorders>
            <w:shd w:val="clear" w:color="000000" w:fill="BFBFBF"/>
            <w:hideMark/>
          </w:tcPr>
          <w:p w14:paraId="10C179D5"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Medium/ Low</w:t>
            </w:r>
          </w:p>
        </w:tc>
        <w:tc>
          <w:tcPr>
            <w:tcW w:w="1730" w:type="dxa"/>
            <w:tcBorders>
              <w:top w:val="nil"/>
              <w:left w:val="nil"/>
              <w:bottom w:val="single" w:sz="4" w:space="0" w:color="auto"/>
              <w:right w:val="single" w:sz="4" w:space="0" w:color="auto"/>
            </w:tcBorders>
            <w:shd w:val="clear" w:color="auto" w:fill="auto"/>
            <w:hideMark/>
          </w:tcPr>
          <w:p w14:paraId="696BA1A4"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Almost certain (2)</w:t>
            </w:r>
          </w:p>
        </w:tc>
        <w:tc>
          <w:tcPr>
            <w:tcW w:w="1418" w:type="dxa"/>
            <w:tcBorders>
              <w:top w:val="nil"/>
              <w:left w:val="nil"/>
              <w:bottom w:val="single" w:sz="4" w:space="0" w:color="auto"/>
              <w:right w:val="single" w:sz="4" w:space="0" w:color="auto"/>
            </w:tcBorders>
            <w:shd w:val="clear" w:color="auto" w:fill="auto"/>
            <w:hideMark/>
          </w:tcPr>
          <w:p w14:paraId="6124F26F" w14:textId="4334A253" w:rsidR="00BF68B5" w:rsidRPr="00A813CF" w:rsidRDefault="00BF68B5" w:rsidP="008F5750">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Minor (</w:t>
            </w:r>
            <w:r w:rsidR="008F5750" w:rsidRPr="00A813CF">
              <w:rPr>
                <w:rFonts w:ascii="Arial" w:eastAsia="Times New Roman" w:hAnsi="Arial" w:cs="Arial"/>
                <w:color w:val="000000"/>
                <w:sz w:val="18"/>
                <w:szCs w:val="18"/>
              </w:rPr>
              <w:t>3</w:t>
            </w:r>
            <w:r w:rsidRPr="00A813CF">
              <w:rPr>
                <w:rFonts w:ascii="Arial" w:eastAsia="Times New Roman" w:hAnsi="Arial" w:cs="Arial"/>
                <w:color w:val="000000"/>
                <w:sz w:val="18"/>
                <w:szCs w:val="18"/>
              </w:rPr>
              <w:t>)</w:t>
            </w:r>
          </w:p>
        </w:tc>
        <w:tc>
          <w:tcPr>
            <w:tcW w:w="1246" w:type="dxa"/>
            <w:tcBorders>
              <w:top w:val="nil"/>
              <w:left w:val="nil"/>
              <w:bottom w:val="single" w:sz="4" w:space="0" w:color="auto"/>
              <w:right w:val="single" w:sz="8" w:space="0" w:color="auto"/>
            </w:tcBorders>
            <w:shd w:val="clear" w:color="000000" w:fill="BFBFBF"/>
            <w:hideMark/>
          </w:tcPr>
          <w:p w14:paraId="61756EB4"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High/Medium</w:t>
            </w:r>
          </w:p>
        </w:tc>
      </w:tr>
      <w:tr w:rsidR="00BF68B5" w:rsidRPr="00A813CF" w14:paraId="22E7C994" w14:textId="77777777" w:rsidTr="001D0CB0">
        <w:trPr>
          <w:trHeight w:val="426"/>
        </w:trPr>
        <w:tc>
          <w:tcPr>
            <w:tcW w:w="5245" w:type="dxa"/>
            <w:tcBorders>
              <w:top w:val="nil"/>
              <w:left w:val="single" w:sz="4" w:space="0" w:color="auto"/>
              <w:bottom w:val="single" w:sz="4" w:space="0" w:color="auto"/>
              <w:right w:val="single" w:sz="4" w:space="0" w:color="auto"/>
            </w:tcBorders>
            <w:shd w:val="clear" w:color="auto" w:fill="auto"/>
            <w:hideMark/>
          </w:tcPr>
          <w:p w14:paraId="2E1FED63" w14:textId="77777777" w:rsidR="00BF68B5" w:rsidRPr="00A813CF" w:rsidRDefault="00BF68B5" w:rsidP="00370E29">
            <w:pPr>
              <w:rPr>
                <w:rFonts w:ascii="Arial" w:eastAsia="Times New Roman" w:hAnsi="Arial" w:cs="Arial"/>
                <w:i/>
                <w:iCs/>
                <w:color w:val="000000"/>
                <w:sz w:val="18"/>
                <w:szCs w:val="18"/>
              </w:rPr>
            </w:pPr>
            <w:r w:rsidRPr="00A813CF">
              <w:rPr>
                <w:rFonts w:ascii="Arial" w:eastAsia="Times New Roman" w:hAnsi="Arial" w:cs="Arial"/>
                <w:b/>
                <w:i/>
                <w:iCs/>
                <w:color w:val="000000"/>
                <w:sz w:val="18"/>
                <w:szCs w:val="18"/>
              </w:rPr>
              <w:t>Extraction of predators</w:t>
            </w:r>
            <w:r w:rsidRPr="00A813CF">
              <w:rPr>
                <w:rFonts w:ascii="Arial" w:eastAsia="Times New Roman" w:hAnsi="Arial" w:cs="Arial"/>
                <w:i/>
                <w:iCs/>
                <w:color w:val="000000"/>
                <w:sz w:val="18"/>
                <w:szCs w:val="18"/>
              </w:rPr>
              <w:t>:</w:t>
            </w:r>
            <w:r w:rsidRPr="00A813CF">
              <w:rPr>
                <w:rFonts w:ascii="Arial" w:eastAsia="Times New Roman" w:hAnsi="Arial" w:cs="Arial"/>
                <w:color w:val="000000"/>
                <w:sz w:val="18"/>
                <w:szCs w:val="18"/>
              </w:rPr>
              <w:t xml:space="preserve"> Retained take (extraction) of predators (e.g. sharks, fish) through commercial and non-commercial uses</w:t>
            </w:r>
          </w:p>
        </w:tc>
        <w:tc>
          <w:tcPr>
            <w:tcW w:w="851" w:type="dxa"/>
            <w:tcBorders>
              <w:top w:val="nil"/>
              <w:left w:val="nil"/>
              <w:bottom w:val="single" w:sz="4" w:space="0" w:color="auto"/>
              <w:right w:val="nil"/>
            </w:tcBorders>
            <w:shd w:val="clear" w:color="auto" w:fill="auto"/>
            <w:hideMark/>
          </w:tcPr>
          <w:p w14:paraId="19E2C19D" w14:textId="595F6460" w:rsidR="00BF68B5" w:rsidRPr="00A813CF" w:rsidRDefault="00D12F29" w:rsidP="00370E29">
            <w:pPr>
              <w:jc w:val="center"/>
              <w:rPr>
                <w:rFonts w:ascii="Arial" w:eastAsia="Times New Roman" w:hAnsi="Arial" w:cs="Arial"/>
                <w:i/>
                <w:iCs/>
                <w:color w:val="000000"/>
                <w:sz w:val="18"/>
                <w:szCs w:val="18"/>
              </w:rPr>
            </w:pPr>
            <w:r w:rsidRPr="00A813CF">
              <w:rPr>
                <w:rFonts w:ascii="Arial" w:eastAsia="Times New Roman" w:hAnsi="Arial" w:cs="Arial"/>
                <w:i/>
                <w:iCs/>
                <w:color w:val="000000"/>
                <w:sz w:val="18"/>
                <w:szCs w:val="18"/>
              </w:rPr>
              <w:t>6</w:t>
            </w:r>
          </w:p>
        </w:tc>
        <w:tc>
          <w:tcPr>
            <w:tcW w:w="1559" w:type="dxa"/>
            <w:tcBorders>
              <w:top w:val="nil"/>
              <w:left w:val="single" w:sz="8" w:space="0" w:color="auto"/>
              <w:bottom w:val="single" w:sz="4" w:space="0" w:color="auto"/>
              <w:right w:val="single" w:sz="4" w:space="0" w:color="auto"/>
            </w:tcBorders>
            <w:shd w:val="clear" w:color="auto" w:fill="auto"/>
            <w:hideMark/>
          </w:tcPr>
          <w:p w14:paraId="2B2A64ED" w14:textId="34E06538" w:rsidR="00BF68B5" w:rsidRPr="00A813CF" w:rsidRDefault="00BF68B5" w:rsidP="0025000B">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Likely (</w:t>
            </w:r>
            <w:r w:rsidR="0025000B" w:rsidRPr="00A813CF">
              <w:rPr>
                <w:rFonts w:ascii="Arial" w:eastAsia="Times New Roman" w:hAnsi="Arial" w:cs="Arial"/>
                <w:color w:val="000000"/>
                <w:sz w:val="18"/>
                <w:szCs w:val="18"/>
              </w:rPr>
              <w:t>3</w:t>
            </w:r>
            <w:r w:rsidRPr="00A813CF">
              <w:rPr>
                <w:rFonts w:ascii="Arial" w:eastAsia="Times New Roman" w:hAnsi="Arial" w:cs="Arial"/>
                <w:color w:val="000000"/>
                <w:sz w:val="18"/>
                <w:szCs w:val="18"/>
              </w:rPr>
              <w:t>)</w:t>
            </w:r>
          </w:p>
        </w:tc>
        <w:tc>
          <w:tcPr>
            <w:tcW w:w="1559" w:type="dxa"/>
            <w:tcBorders>
              <w:top w:val="nil"/>
              <w:left w:val="nil"/>
              <w:bottom w:val="single" w:sz="4" w:space="0" w:color="auto"/>
              <w:right w:val="single" w:sz="4" w:space="0" w:color="auto"/>
            </w:tcBorders>
            <w:shd w:val="clear" w:color="auto" w:fill="auto"/>
            <w:hideMark/>
          </w:tcPr>
          <w:p w14:paraId="146E971E" w14:textId="3B83920B" w:rsidR="00BF68B5" w:rsidRPr="00A813CF" w:rsidRDefault="00BF68B5" w:rsidP="0025000B">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Moderate (</w:t>
            </w:r>
            <w:r w:rsidR="0025000B" w:rsidRPr="00A813CF">
              <w:rPr>
                <w:rFonts w:ascii="Arial" w:eastAsia="Times New Roman" w:hAnsi="Arial" w:cs="Arial"/>
                <w:color w:val="000000"/>
                <w:sz w:val="18"/>
                <w:szCs w:val="18"/>
              </w:rPr>
              <w:t>4</w:t>
            </w:r>
            <w:r w:rsidRPr="00A813CF">
              <w:rPr>
                <w:rFonts w:ascii="Arial" w:eastAsia="Times New Roman" w:hAnsi="Arial" w:cs="Arial"/>
                <w:color w:val="000000"/>
                <w:sz w:val="18"/>
                <w:szCs w:val="18"/>
              </w:rPr>
              <w:t>)</w:t>
            </w:r>
          </w:p>
        </w:tc>
        <w:tc>
          <w:tcPr>
            <w:tcW w:w="1134" w:type="dxa"/>
            <w:tcBorders>
              <w:top w:val="nil"/>
              <w:left w:val="nil"/>
              <w:bottom w:val="single" w:sz="4" w:space="0" w:color="auto"/>
              <w:right w:val="single" w:sz="8" w:space="0" w:color="auto"/>
            </w:tcBorders>
            <w:shd w:val="clear" w:color="000000" w:fill="FF0000"/>
            <w:hideMark/>
          </w:tcPr>
          <w:p w14:paraId="71A80428"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High</w:t>
            </w:r>
          </w:p>
        </w:tc>
        <w:tc>
          <w:tcPr>
            <w:tcW w:w="1730" w:type="dxa"/>
            <w:tcBorders>
              <w:top w:val="nil"/>
              <w:left w:val="nil"/>
              <w:bottom w:val="single" w:sz="4" w:space="0" w:color="auto"/>
              <w:right w:val="single" w:sz="4" w:space="0" w:color="auto"/>
            </w:tcBorders>
            <w:shd w:val="clear" w:color="auto" w:fill="auto"/>
            <w:hideMark/>
          </w:tcPr>
          <w:p w14:paraId="55B45D74"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Almost certain (4)</w:t>
            </w:r>
          </w:p>
        </w:tc>
        <w:tc>
          <w:tcPr>
            <w:tcW w:w="1418" w:type="dxa"/>
            <w:tcBorders>
              <w:top w:val="nil"/>
              <w:left w:val="nil"/>
              <w:bottom w:val="single" w:sz="4" w:space="0" w:color="auto"/>
              <w:right w:val="single" w:sz="4" w:space="0" w:color="auto"/>
            </w:tcBorders>
            <w:shd w:val="clear" w:color="auto" w:fill="auto"/>
            <w:hideMark/>
          </w:tcPr>
          <w:p w14:paraId="03720CC7" w14:textId="144115EE" w:rsidR="00BF68B5" w:rsidRPr="00A813CF" w:rsidRDefault="00BF68B5" w:rsidP="0025000B">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Moderate (</w:t>
            </w:r>
            <w:r w:rsidR="0025000B" w:rsidRPr="00A813CF">
              <w:rPr>
                <w:rFonts w:ascii="Arial" w:eastAsia="Times New Roman" w:hAnsi="Arial" w:cs="Arial"/>
                <w:color w:val="000000"/>
                <w:sz w:val="18"/>
                <w:szCs w:val="18"/>
              </w:rPr>
              <w:t>4</w:t>
            </w:r>
            <w:r w:rsidRPr="00A813CF">
              <w:rPr>
                <w:rFonts w:ascii="Arial" w:eastAsia="Times New Roman" w:hAnsi="Arial" w:cs="Arial"/>
                <w:color w:val="000000"/>
                <w:sz w:val="18"/>
                <w:szCs w:val="18"/>
              </w:rPr>
              <w:t>)</w:t>
            </w:r>
          </w:p>
        </w:tc>
        <w:tc>
          <w:tcPr>
            <w:tcW w:w="1246" w:type="dxa"/>
            <w:tcBorders>
              <w:top w:val="nil"/>
              <w:left w:val="nil"/>
              <w:bottom w:val="single" w:sz="4" w:space="0" w:color="auto"/>
              <w:right w:val="single" w:sz="8" w:space="0" w:color="auto"/>
            </w:tcBorders>
            <w:shd w:val="clear" w:color="000000" w:fill="FF0000"/>
            <w:hideMark/>
          </w:tcPr>
          <w:p w14:paraId="4960D568"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High</w:t>
            </w:r>
          </w:p>
        </w:tc>
      </w:tr>
      <w:tr w:rsidR="00BF68B5" w:rsidRPr="00A813CF" w14:paraId="094551FE" w14:textId="77777777" w:rsidTr="001D0CB0">
        <w:trPr>
          <w:trHeight w:val="546"/>
        </w:trPr>
        <w:tc>
          <w:tcPr>
            <w:tcW w:w="5245" w:type="dxa"/>
            <w:tcBorders>
              <w:top w:val="nil"/>
              <w:left w:val="single" w:sz="4" w:space="0" w:color="auto"/>
              <w:bottom w:val="single" w:sz="4" w:space="0" w:color="auto"/>
              <w:right w:val="single" w:sz="4" w:space="0" w:color="auto"/>
            </w:tcBorders>
            <w:shd w:val="clear" w:color="auto" w:fill="auto"/>
            <w:hideMark/>
          </w:tcPr>
          <w:p w14:paraId="312D0197" w14:textId="77777777" w:rsidR="00BF68B5" w:rsidRPr="00A813CF" w:rsidRDefault="00BF68B5" w:rsidP="00370E29">
            <w:pPr>
              <w:rPr>
                <w:rFonts w:ascii="Arial" w:eastAsia="Times New Roman" w:hAnsi="Arial" w:cs="Arial"/>
                <w:i/>
                <w:iCs/>
                <w:color w:val="000000"/>
                <w:sz w:val="18"/>
                <w:szCs w:val="18"/>
              </w:rPr>
            </w:pPr>
            <w:r w:rsidRPr="00A813CF">
              <w:rPr>
                <w:rFonts w:ascii="Arial" w:eastAsia="Times New Roman" w:hAnsi="Arial" w:cs="Arial"/>
                <w:b/>
                <w:i/>
                <w:iCs/>
                <w:color w:val="000000"/>
                <w:sz w:val="18"/>
                <w:szCs w:val="18"/>
              </w:rPr>
              <w:t>Grounding large vessel</w:t>
            </w:r>
            <w:r w:rsidRPr="00A813CF">
              <w:rPr>
                <w:rFonts w:ascii="Arial" w:eastAsia="Times New Roman" w:hAnsi="Arial" w:cs="Arial"/>
                <w:i/>
                <w:iCs/>
                <w:color w:val="000000"/>
                <w:sz w:val="18"/>
                <w:szCs w:val="18"/>
              </w:rPr>
              <w:t>:</w:t>
            </w:r>
            <w:r w:rsidRPr="00A813CF">
              <w:rPr>
                <w:rFonts w:ascii="Arial" w:eastAsia="Times New Roman" w:hAnsi="Arial" w:cs="Arial"/>
                <w:color w:val="000000"/>
                <w:sz w:val="18"/>
                <w:szCs w:val="18"/>
              </w:rPr>
              <w:t xml:space="preserve"> Grounding of large vessels (&gt;50m) including physical damage and the dislodging of antifoulants </w:t>
            </w:r>
          </w:p>
        </w:tc>
        <w:tc>
          <w:tcPr>
            <w:tcW w:w="851" w:type="dxa"/>
            <w:tcBorders>
              <w:top w:val="nil"/>
              <w:left w:val="nil"/>
              <w:bottom w:val="single" w:sz="4" w:space="0" w:color="auto"/>
              <w:right w:val="nil"/>
            </w:tcBorders>
            <w:shd w:val="clear" w:color="auto" w:fill="auto"/>
            <w:hideMark/>
          </w:tcPr>
          <w:p w14:paraId="26A2DAFE" w14:textId="30A049DF" w:rsidR="00BF68B5" w:rsidRPr="00A813CF" w:rsidRDefault="00D12F29" w:rsidP="00370E29">
            <w:pPr>
              <w:jc w:val="center"/>
              <w:rPr>
                <w:rFonts w:ascii="Arial" w:eastAsia="Times New Roman" w:hAnsi="Arial" w:cs="Arial"/>
                <w:i/>
                <w:iCs/>
                <w:color w:val="000000"/>
                <w:sz w:val="18"/>
                <w:szCs w:val="18"/>
              </w:rPr>
            </w:pPr>
            <w:r w:rsidRPr="00A813CF">
              <w:rPr>
                <w:rFonts w:ascii="Arial" w:eastAsia="Times New Roman" w:hAnsi="Arial" w:cs="Arial"/>
                <w:i/>
                <w:iCs/>
                <w:color w:val="000000"/>
                <w:sz w:val="18"/>
                <w:szCs w:val="18"/>
              </w:rPr>
              <w:t>12</w:t>
            </w:r>
          </w:p>
        </w:tc>
        <w:tc>
          <w:tcPr>
            <w:tcW w:w="1559" w:type="dxa"/>
            <w:tcBorders>
              <w:top w:val="nil"/>
              <w:left w:val="single" w:sz="8" w:space="0" w:color="auto"/>
              <w:bottom w:val="single" w:sz="4" w:space="0" w:color="auto"/>
              <w:right w:val="single" w:sz="4" w:space="0" w:color="auto"/>
            </w:tcBorders>
            <w:shd w:val="clear" w:color="auto" w:fill="auto"/>
            <w:hideMark/>
          </w:tcPr>
          <w:p w14:paraId="50B813A5"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Possible (8)</w:t>
            </w:r>
          </w:p>
        </w:tc>
        <w:tc>
          <w:tcPr>
            <w:tcW w:w="1559" w:type="dxa"/>
            <w:tcBorders>
              <w:top w:val="nil"/>
              <w:left w:val="nil"/>
              <w:bottom w:val="single" w:sz="4" w:space="0" w:color="auto"/>
              <w:right w:val="single" w:sz="4" w:space="0" w:color="auto"/>
            </w:tcBorders>
            <w:shd w:val="clear" w:color="auto" w:fill="auto"/>
            <w:hideMark/>
          </w:tcPr>
          <w:p w14:paraId="40D684D2" w14:textId="77247524" w:rsidR="00BF68B5" w:rsidRPr="00A813CF" w:rsidRDefault="00BF68B5" w:rsidP="00E74F9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Minor (</w:t>
            </w:r>
            <w:r w:rsidR="00E74F99" w:rsidRPr="00A813CF">
              <w:rPr>
                <w:rFonts w:ascii="Arial" w:eastAsia="Times New Roman" w:hAnsi="Arial" w:cs="Arial"/>
                <w:color w:val="000000"/>
                <w:sz w:val="18"/>
                <w:szCs w:val="18"/>
              </w:rPr>
              <w:t>7</w:t>
            </w:r>
            <w:r w:rsidRPr="00A813CF">
              <w:rPr>
                <w:rFonts w:ascii="Arial" w:eastAsia="Times New Roman" w:hAnsi="Arial" w:cs="Arial"/>
                <w:color w:val="000000"/>
                <w:sz w:val="18"/>
                <w:szCs w:val="18"/>
              </w:rPr>
              <w:t>)</w:t>
            </w:r>
          </w:p>
        </w:tc>
        <w:tc>
          <w:tcPr>
            <w:tcW w:w="1134" w:type="dxa"/>
            <w:tcBorders>
              <w:top w:val="nil"/>
              <w:left w:val="nil"/>
              <w:bottom w:val="single" w:sz="4" w:space="0" w:color="auto"/>
              <w:right w:val="single" w:sz="8" w:space="0" w:color="auto"/>
            </w:tcBorders>
            <w:shd w:val="clear" w:color="000000" w:fill="FFFF00"/>
            <w:hideMark/>
          </w:tcPr>
          <w:p w14:paraId="00B24B01"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Low</w:t>
            </w:r>
          </w:p>
        </w:tc>
        <w:tc>
          <w:tcPr>
            <w:tcW w:w="1730" w:type="dxa"/>
            <w:tcBorders>
              <w:top w:val="nil"/>
              <w:left w:val="nil"/>
              <w:bottom w:val="single" w:sz="4" w:space="0" w:color="auto"/>
              <w:right w:val="single" w:sz="4" w:space="0" w:color="auto"/>
            </w:tcBorders>
            <w:shd w:val="clear" w:color="auto" w:fill="auto"/>
            <w:hideMark/>
          </w:tcPr>
          <w:p w14:paraId="52F40941"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Possible (9)</w:t>
            </w:r>
          </w:p>
        </w:tc>
        <w:tc>
          <w:tcPr>
            <w:tcW w:w="1418" w:type="dxa"/>
            <w:tcBorders>
              <w:top w:val="nil"/>
              <w:left w:val="nil"/>
              <w:bottom w:val="single" w:sz="4" w:space="0" w:color="auto"/>
              <w:right w:val="single" w:sz="4" w:space="0" w:color="auto"/>
            </w:tcBorders>
            <w:shd w:val="clear" w:color="auto" w:fill="auto"/>
            <w:hideMark/>
          </w:tcPr>
          <w:p w14:paraId="7713DCAD" w14:textId="7DADCFA1" w:rsidR="00BF68B5" w:rsidRPr="00A813CF" w:rsidRDefault="00BF68B5" w:rsidP="00E74F9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Minor (</w:t>
            </w:r>
            <w:r w:rsidR="00E74F99" w:rsidRPr="00A813CF">
              <w:rPr>
                <w:rFonts w:ascii="Arial" w:eastAsia="Times New Roman" w:hAnsi="Arial" w:cs="Arial"/>
                <w:color w:val="000000"/>
                <w:sz w:val="18"/>
                <w:szCs w:val="18"/>
              </w:rPr>
              <w:t>6</w:t>
            </w:r>
            <w:r w:rsidRPr="00A813CF">
              <w:rPr>
                <w:rFonts w:ascii="Arial" w:eastAsia="Times New Roman" w:hAnsi="Arial" w:cs="Arial"/>
                <w:color w:val="000000"/>
                <w:sz w:val="18"/>
                <w:szCs w:val="18"/>
              </w:rPr>
              <w:t>)</w:t>
            </w:r>
          </w:p>
        </w:tc>
        <w:tc>
          <w:tcPr>
            <w:tcW w:w="1246" w:type="dxa"/>
            <w:tcBorders>
              <w:top w:val="nil"/>
              <w:left w:val="nil"/>
              <w:bottom w:val="single" w:sz="4" w:space="0" w:color="auto"/>
              <w:right w:val="single" w:sz="8" w:space="0" w:color="auto"/>
            </w:tcBorders>
            <w:shd w:val="clear" w:color="000000" w:fill="FFFF00"/>
            <w:hideMark/>
          </w:tcPr>
          <w:p w14:paraId="5005CAE3"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Low</w:t>
            </w:r>
          </w:p>
        </w:tc>
      </w:tr>
      <w:tr w:rsidR="00BF68B5" w:rsidRPr="00A813CF" w14:paraId="3D978AF6" w14:textId="77777777" w:rsidTr="006342EF">
        <w:trPr>
          <w:trHeight w:val="554"/>
        </w:trPr>
        <w:tc>
          <w:tcPr>
            <w:tcW w:w="5245" w:type="dxa"/>
            <w:tcBorders>
              <w:top w:val="nil"/>
              <w:left w:val="single" w:sz="4" w:space="0" w:color="auto"/>
              <w:bottom w:val="single" w:sz="4" w:space="0" w:color="auto"/>
              <w:right w:val="single" w:sz="4" w:space="0" w:color="auto"/>
            </w:tcBorders>
            <w:shd w:val="clear" w:color="auto" w:fill="auto"/>
            <w:hideMark/>
          </w:tcPr>
          <w:p w14:paraId="4367237D" w14:textId="77777777" w:rsidR="00BF68B5" w:rsidRPr="00A813CF" w:rsidRDefault="00BF68B5" w:rsidP="00370E29">
            <w:pPr>
              <w:rPr>
                <w:rFonts w:ascii="Arial" w:eastAsia="Times New Roman" w:hAnsi="Arial" w:cs="Arial"/>
                <w:i/>
                <w:iCs/>
                <w:color w:val="000000"/>
                <w:sz w:val="18"/>
                <w:szCs w:val="18"/>
              </w:rPr>
            </w:pPr>
            <w:r w:rsidRPr="00A813CF">
              <w:rPr>
                <w:rFonts w:ascii="Arial" w:eastAsia="Times New Roman" w:hAnsi="Arial" w:cs="Arial"/>
                <w:b/>
                <w:i/>
                <w:iCs/>
                <w:color w:val="000000"/>
                <w:sz w:val="18"/>
                <w:szCs w:val="18"/>
              </w:rPr>
              <w:t>Grounding small vessel</w:t>
            </w:r>
            <w:r w:rsidRPr="00A813CF">
              <w:rPr>
                <w:rFonts w:ascii="Arial" w:eastAsia="Times New Roman" w:hAnsi="Arial" w:cs="Arial"/>
                <w:i/>
                <w:iCs/>
                <w:color w:val="000000"/>
                <w:sz w:val="18"/>
                <w:szCs w:val="18"/>
              </w:rPr>
              <w:t xml:space="preserve">: </w:t>
            </w:r>
            <w:r w:rsidRPr="00A813CF">
              <w:rPr>
                <w:rFonts w:ascii="Arial" w:eastAsia="Times New Roman" w:hAnsi="Arial" w:cs="Arial"/>
                <w:color w:val="000000"/>
                <w:sz w:val="18"/>
                <w:szCs w:val="18"/>
              </w:rPr>
              <w:t xml:space="preserve">Grounding of small vessels (&lt;50m) including physical damage and the dislodging of antifoulants </w:t>
            </w:r>
          </w:p>
        </w:tc>
        <w:tc>
          <w:tcPr>
            <w:tcW w:w="851" w:type="dxa"/>
            <w:tcBorders>
              <w:top w:val="nil"/>
              <w:left w:val="nil"/>
              <w:bottom w:val="single" w:sz="4" w:space="0" w:color="auto"/>
              <w:right w:val="nil"/>
            </w:tcBorders>
            <w:shd w:val="clear" w:color="auto" w:fill="auto"/>
            <w:hideMark/>
          </w:tcPr>
          <w:p w14:paraId="66C93E4F" w14:textId="5820A7E5" w:rsidR="00BF68B5" w:rsidRPr="00A813CF" w:rsidRDefault="00D12F29" w:rsidP="00370E29">
            <w:pPr>
              <w:jc w:val="center"/>
              <w:rPr>
                <w:rFonts w:ascii="Arial" w:eastAsia="Times New Roman" w:hAnsi="Arial" w:cs="Arial"/>
                <w:i/>
                <w:iCs/>
                <w:color w:val="000000"/>
                <w:sz w:val="18"/>
                <w:szCs w:val="18"/>
              </w:rPr>
            </w:pPr>
            <w:r w:rsidRPr="00A813CF">
              <w:rPr>
                <w:rFonts w:ascii="Arial" w:eastAsia="Times New Roman" w:hAnsi="Arial" w:cs="Arial"/>
                <w:i/>
                <w:iCs/>
                <w:color w:val="000000"/>
                <w:sz w:val="18"/>
                <w:szCs w:val="18"/>
              </w:rPr>
              <w:t>12</w:t>
            </w:r>
          </w:p>
        </w:tc>
        <w:tc>
          <w:tcPr>
            <w:tcW w:w="1559" w:type="dxa"/>
            <w:tcBorders>
              <w:top w:val="nil"/>
              <w:left w:val="single" w:sz="8" w:space="0" w:color="auto"/>
              <w:bottom w:val="single" w:sz="4" w:space="0" w:color="auto"/>
              <w:right w:val="single" w:sz="4" w:space="0" w:color="auto"/>
            </w:tcBorders>
            <w:shd w:val="clear" w:color="auto" w:fill="auto"/>
            <w:hideMark/>
          </w:tcPr>
          <w:p w14:paraId="51685CFA"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Almost certain (5)/ Likely (5)</w:t>
            </w:r>
          </w:p>
        </w:tc>
        <w:tc>
          <w:tcPr>
            <w:tcW w:w="1559" w:type="dxa"/>
            <w:tcBorders>
              <w:top w:val="nil"/>
              <w:left w:val="nil"/>
              <w:bottom w:val="single" w:sz="4" w:space="0" w:color="auto"/>
              <w:right w:val="single" w:sz="4" w:space="0" w:color="auto"/>
            </w:tcBorders>
            <w:shd w:val="clear" w:color="auto" w:fill="auto"/>
            <w:hideMark/>
          </w:tcPr>
          <w:p w14:paraId="2BC3BB76" w14:textId="4531F578" w:rsidR="00BF68B5" w:rsidRPr="00A813CF" w:rsidRDefault="00BF68B5" w:rsidP="00E74F9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Minor (</w:t>
            </w:r>
            <w:r w:rsidR="00E74F99" w:rsidRPr="00A813CF">
              <w:rPr>
                <w:rFonts w:ascii="Arial" w:eastAsia="Times New Roman" w:hAnsi="Arial" w:cs="Arial"/>
                <w:color w:val="000000"/>
                <w:sz w:val="18"/>
                <w:szCs w:val="18"/>
              </w:rPr>
              <w:t>5</w:t>
            </w:r>
            <w:r w:rsidRPr="00A813CF">
              <w:rPr>
                <w:rFonts w:ascii="Arial" w:eastAsia="Times New Roman" w:hAnsi="Arial" w:cs="Arial"/>
                <w:color w:val="000000"/>
                <w:sz w:val="18"/>
                <w:szCs w:val="18"/>
              </w:rPr>
              <w:t>)</w:t>
            </w:r>
          </w:p>
        </w:tc>
        <w:tc>
          <w:tcPr>
            <w:tcW w:w="1134" w:type="dxa"/>
            <w:tcBorders>
              <w:top w:val="nil"/>
              <w:left w:val="nil"/>
              <w:bottom w:val="single" w:sz="4" w:space="0" w:color="auto"/>
              <w:right w:val="single" w:sz="8" w:space="0" w:color="auto"/>
            </w:tcBorders>
            <w:shd w:val="clear" w:color="000000" w:fill="EF720B"/>
            <w:hideMark/>
          </w:tcPr>
          <w:p w14:paraId="0EFB7324"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Medium</w:t>
            </w:r>
          </w:p>
        </w:tc>
        <w:tc>
          <w:tcPr>
            <w:tcW w:w="1730" w:type="dxa"/>
            <w:tcBorders>
              <w:top w:val="nil"/>
              <w:left w:val="nil"/>
              <w:bottom w:val="single" w:sz="4" w:space="0" w:color="auto"/>
              <w:right w:val="single" w:sz="4" w:space="0" w:color="auto"/>
            </w:tcBorders>
            <w:shd w:val="clear" w:color="auto" w:fill="auto"/>
            <w:hideMark/>
          </w:tcPr>
          <w:p w14:paraId="5F7CD450"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Likely (8)</w:t>
            </w:r>
          </w:p>
        </w:tc>
        <w:tc>
          <w:tcPr>
            <w:tcW w:w="1418" w:type="dxa"/>
            <w:tcBorders>
              <w:top w:val="nil"/>
              <w:left w:val="nil"/>
              <w:bottom w:val="single" w:sz="4" w:space="0" w:color="auto"/>
              <w:right w:val="single" w:sz="4" w:space="0" w:color="auto"/>
            </w:tcBorders>
            <w:shd w:val="clear" w:color="auto" w:fill="auto"/>
            <w:hideMark/>
          </w:tcPr>
          <w:p w14:paraId="52E9EFA8"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Moderate (6)</w:t>
            </w:r>
          </w:p>
        </w:tc>
        <w:tc>
          <w:tcPr>
            <w:tcW w:w="1246" w:type="dxa"/>
            <w:tcBorders>
              <w:top w:val="nil"/>
              <w:left w:val="nil"/>
              <w:bottom w:val="single" w:sz="4" w:space="0" w:color="auto"/>
              <w:right w:val="single" w:sz="8" w:space="0" w:color="auto"/>
            </w:tcBorders>
            <w:shd w:val="clear" w:color="000000" w:fill="FF0000"/>
            <w:hideMark/>
          </w:tcPr>
          <w:p w14:paraId="739BDDC4"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High</w:t>
            </w:r>
          </w:p>
        </w:tc>
      </w:tr>
      <w:tr w:rsidR="00BF68B5" w:rsidRPr="00A813CF" w14:paraId="275C4323" w14:textId="77777777" w:rsidTr="006342EF">
        <w:trPr>
          <w:trHeight w:val="747"/>
        </w:trPr>
        <w:tc>
          <w:tcPr>
            <w:tcW w:w="5245" w:type="dxa"/>
            <w:tcBorders>
              <w:top w:val="nil"/>
              <w:left w:val="single" w:sz="4" w:space="0" w:color="auto"/>
              <w:bottom w:val="single" w:sz="4" w:space="0" w:color="auto"/>
              <w:right w:val="single" w:sz="4" w:space="0" w:color="auto"/>
            </w:tcBorders>
            <w:shd w:val="clear" w:color="auto" w:fill="auto"/>
            <w:hideMark/>
          </w:tcPr>
          <w:p w14:paraId="79BAC26D" w14:textId="77777777" w:rsidR="00BF68B5" w:rsidRPr="00A813CF" w:rsidRDefault="00BF68B5" w:rsidP="00370E29">
            <w:pPr>
              <w:rPr>
                <w:rFonts w:ascii="Arial" w:eastAsia="Times New Roman" w:hAnsi="Arial" w:cs="Arial"/>
                <w:i/>
                <w:iCs/>
                <w:color w:val="000000"/>
                <w:sz w:val="18"/>
                <w:szCs w:val="18"/>
              </w:rPr>
            </w:pPr>
            <w:r w:rsidRPr="00A813CF">
              <w:rPr>
                <w:rFonts w:ascii="Arial" w:eastAsia="Times New Roman" w:hAnsi="Arial" w:cs="Arial"/>
                <w:b/>
                <w:i/>
                <w:iCs/>
                <w:color w:val="000000"/>
                <w:sz w:val="18"/>
                <w:szCs w:val="18"/>
              </w:rPr>
              <w:t>Illegal activities — other</w:t>
            </w:r>
            <w:r w:rsidRPr="00A813CF">
              <w:rPr>
                <w:rFonts w:ascii="Arial" w:eastAsia="Times New Roman" w:hAnsi="Arial" w:cs="Arial"/>
                <w:i/>
                <w:iCs/>
                <w:color w:val="000000"/>
                <w:sz w:val="18"/>
                <w:szCs w:val="18"/>
              </w:rPr>
              <w:t>:</w:t>
            </w:r>
            <w:r w:rsidRPr="00A813CF">
              <w:rPr>
                <w:rFonts w:ascii="Arial" w:eastAsia="Times New Roman" w:hAnsi="Arial" w:cs="Arial"/>
                <w:color w:val="000000"/>
                <w:sz w:val="18"/>
                <w:szCs w:val="18"/>
              </w:rPr>
              <w:t xml:space="preserve"> Illegal activities such as entering a protected or restricted area, illegal release of industrial discharge, shipping outside of designated shipping areas </w:t>
            </w:r>
          </w:p>
        </w:tc>
        <w:tc>
          <w:tcPr>
            <w:tcW w:w="851" w:type="dxa"/>
            <w:tcBorders>
              <w:top w:val="nil"/>
              <w:left w:val="nil"/>
              <w:bottom w:val="single" w:sz="4" w:space="0" w:color="auto"/>
              <w:right w:val="nil"/>
            </w:tcBorders>
            <w:shd w:val="clear" w:color="auto" w:fill="auto"/>
            <w:hideMark/>
          </w:tcPr>
          <w:p w14:paraId="0CC1BF3F" w14:textId="79EC8624" w:rsidR="00BF68B5" w:rsidRPr="00A813CF" w:rsidRDefault="00D12F29" w:rsidP="00370E29">
            <w:pPr>
              <w:jc w:val="center"/>
              <w:rPr>
                <w:rFonts w:ascii="Arial" w:eastAsia="Times New Roman" w:hAnsi="Arial" w:cs="Arial"/>
                <w:i/>
                <w:iCs/>
                <w:color w:val="000000"/>
                <w:sz w:val="18"/>
                <w:szCs w:val="18"/>
              </w:rPr>
            </w:pPr>
            <w:r w:rsidRPr="00A813CF">
              <w:rPr>
                <w:rFonts w:ascii="Arial" w:eastAsia="Times New Roman" w:hAnsi="Arial" w:cs="Arial"/>
                <w:i/>
                <w:iCs/>
                <w:color w:val="000000"/>
                <w:sz w:val="18"/>
                <w:szCs w:val="18"/>
              </w:rPr>
              <w:t>6</w:t>
            </w:r>
          </w:p>
        </w:tc>
        <w:tc>
          <w:tcPr>
            <w:tcW w:w="1559" w:type="dxa"/>
            <w:tcBorders>
              <w:top w:val="nil"/>
              <w:left w:val="single" w:sz="8" w:space="0" w:color="auto"/>
              <w:bottom w:val="single" w:sz="4" w:space="0" w:color="auto"/>
              <w:right w:val="single" w:sz="4" w:space="0" w:color="auto"/>
            </w:tcBorders>
            <w:shd w:val="clear" w:color="auto" w:fill="auto"/>
            <w:hideMark/>
          </w:tcPr>
          <w:p w14:paraId="7FD279DF" w14:textId="04254B84"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Almost certain (2)/ Likely (2)</w:t>
            </w:r>
            <w:r w:rsidR="00E74F99" w:rsidRPr="00A813CF">
              <w:rPr>
                <w:rFonts w:ascii="Arial" w:eastAsia="Times New Roman" w:hAnsi="Arial" w:cs="Arial"/>
                <w:color w:val="000000"/>
                <w:sz w:val="18"/>
                <w:szCs w:val="18"/>
              </w:rPr>
              <w:t>/</w:t>
            </w:r>
            <w:r w:rsidR="00FD623B" w:rsidRPr="00A813CF">
              <w:rPr>
                <w:rFonts w:ascii="Arial" w:eastAsia="Times New Roman" w:hAnsi="Arial" w:cs="Arial"/>
                <w:color w:val="000000"/>
                <w:sz w:val="18"/>
                <w:szCs w:val="18"/>
              </w:rPr>
              <w:t xml:space="preserve"> </w:t>
            </w:r>
            <w:r w:rsidR="00E74F99" w:rsidRPr="00A813CF">
              <w:rPr>
                <w:rFonts w:ascii="Arial" w:eastAsia="Times New Roman" w:hAnsi="Arial" w:cs="Arial"/>
                <w:color w:val="000000"/>
                <w:sz w:val="18"/>
                <w:szCs w:val="18"/>
              </w:rPr>
              <w:t>Possible</w:t>
            </w:r>
            <w:r w:rsidR="00FD623B" w:rsidRPr="00A813CF">
              <w:rPr>
                <w:rFonts w:ascii="Arial" w:eastAsia="Times New Roman" w:hAnsi="Arial" w:cs="Arial"/>
                <w:color w:val="000000"/>
                <w:sz w:val="18"/>
                <w:szCs w:val="18"/>
              </w:rPr>
              <w:t xml:space="preserve"> </w:t>
            </w:r>
            <w:r w:rsidR="00E74F99" w:rsidRPr="00A813CF">
              <w:rPr>
                <w:rFonts w:ascii="Arial" w:eastAsia="Times New Roman" w:hAnsi="Arial" w:cs="Arial"/>
                <w:color w:val="000000"/>
                <w:sz w:val="18"/>
                <w:szCs w:val="18"/>
              </w:rPr>
              <w:t>(2)</w:t>
            </w:r>
          </w:p>
        </w:tc>
        <w:tc>
          <w:tcPr>
            <w:tcW w:w="1559" w:type="dxa"/>
            <w:tcBorders>
              <w:top w:val="nil"/>
              <w:left w:val="nil"/>
              <w:bottom w:val="single" w:sz="4" w:space="0" w:color="auto"/>
              <w:right w:val="single" w:sz="4" w:space="0" w:color="auto"/>
            </w:tcBorders>
            <w:shd w:val="clear" w:color="auto" w:fill="auto"/>
            <w:hideMark/>
          </w:tcPr>
          <w:p w14:paraId="489A63BC"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Moderate (3)</w:t>
            </w:r>
          </w:p>
        </w:tc>
        <w:tc>
          <w:tcPr>
            <w:tcW w:w="1134" w:type="dxa"/>
            <w:tcBorders>
              <w:top w:val="nil"/>
              <w:left w:val="nil"/>
              <w:bottom w:val="single" w:sz="4" w:space="0" w:color="auto"/>
              <w:right w:val="single" w:sz="8" w:space="0" w:color="auto"/>
            </w:tcBorders>
            <w:shd w:val="clear" w:color="000000" w:fill="FF0000"/>
            <w:hideMark/>
          </w:tcPr>
          <w:p w14:paraId="65F109B9"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High</w:t>
            </w:r>
          </w:p>
        </w:tc>
        <w:tc>
          <w:tcPr>
            <w:tcW w:w="1730" w:type="dxa"/>
            <w:tcBorders>
              <w:top w:val="nil"/>
              <w:left w:val="nil"/>
              <w:bottom w:val="single" w:sz="4" w:space="0" w:color="auto"/>
              <w:right w:val="single" w:sz="4" w:space="0" w:color="auto"/>
            </w:tcBorders>
            <w:shd w:val="clear" w:color="auto" w:fill="auto"/>
            <w:hideMark/>
          </w:tcPr>
          <w:p w14:paraId="6B0EE3A8" w14:textId="52A43654"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Almost certain (2)/ Likely (2)</w:t>
            </w:r>
            <w:r w:rsidR="00E74F99" w:rsidRPr="00A813CF">
              <w:rPr>
                <w:rFonts w:ascii="Arial" w:eastAsia="Times New Roman" w:hAnsi="Arial" w:cs="Arial"/>
                <w:color w:val="000000"/>
                <w:sz w:val="18"/>
                <w:szCs w:val="18"/>
              </w:rPr>
              <w:t>/</w:t>
            </w:r>
            <w:r w:rsidR="00FD623B" w:rsidRPr="00A813CF">
              <w:rPr>
                <w:rFonts w:ascii="Arial" w:eastAsia="Times New Roman" w:hAnsi="Arial" w:cs="Arial"/>
                <w:color w:val="000000"/>
                <w:sz w:val="18"/>
                <w:szCs w:val="18"/>
              </w:rPr>
              <w:t xml:space="preserve"> </w:t>
            </w:r>
            <w:r w:rsidR="00E74F99" w:rsidRPr="00A813CF">
              <w:rPr>
                <w:rFonts w:ascii="Arial" w:eastAsia="Times New Roman" w:hAnsi="Arial" w:cs="Arial"/>
                <w:color w:val="000000"/>
                <w:sz w:val="18"/>
                <w:szCs w:val="18"/>
              </w:rPr>
              <w:t>Possible</w:t>
            </w:r>
            <w:r w:rsidR="00FD623B" w:rsidRPr="00A813CF">
              <w:rPr>
                <w:rFonts w:ascii="Arial" w:eastAsia="Times New Roman" w:hAnsi="Arial" w:cs="Arial"/>
                <w:color w:val="000000"/>
                <w:sz w:val="18"/>
                <w:szCs w:val="18"/>
              </w:rPr>
              <w:t xml:space="preserve"> </w:t>
            </w:r>
            <w:r w:rsidR="00E74F99" w:rsidRPr="00A813CF">
              <w:rPr>
                <w:rFonts w:ascii="Arial" w:eastAsia="Times New Roman" w:hAnsi="Arial" w:cs="Arial"/>
                <w:color w:val="000000"/>
                <w:sz w:val="18"/>
                <w:szCs w:val="18"/>
              </w:rPr>
              <w:t>(2)</w:t>
            </w:r>
          </w:p>
        </w:tc>
        <w:tc>
          <w:tcPr>
            <w:tcW w:w="1418" w:type="dxa"/>
            <w:tcBorders>
              <w:top w:val="nil"/>
              <w:left w:val="nil"/>
              <w:bottom w:val="single" w:sz="4" w:space="0" w:color="auto"/>
              <w:right w:val="single" w:sz="4" w:space="0" w:color="auto"/>
            </w:tcBorders>
            <w:shd w:val="clear" w:color="auto" w:fill="auto"/>
            <w:hideMark/>
          </w:tcPr>
          <w:p w14:paraId="3540A1FD" w14:textId="7AA9E0E6" w:rsidR="00BF68B5" w:rsidRPr="00A813CF" w:rsidRDefault="00BF68B5" w:rsidP="00E74F9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Minor (</w:t>
            </w:r>
            <w:r w:rsidR="00E74F99" w:rsidRPr="00A813CF">
              <w:rPr>
                <w:rFonts w:ascii="Arial" w:eastAsia="Times New Roman" w:hAnsi="Arial" w:cs="Arial"/>
                <w:color w:val="000000"/>
                <w:sz w:val="18"/>
                <w:szCs w:val="18"/>
              </w:rPr>
              <w:t>4</w:t>
            </w:r>
            <w:r w:rsidRPr="00A813CF">
              <w:rPr>
                <w:rFonts w:ascii="Arial" w:eastAsia="Times New Roman" w:hAnsi="Arial" w:cs="Arial"/>
                <w:color w:val="000000"/>
                <w:sz w:val="18"/>
                <w:szCs w:val="18"/>
              </w:rPr>
              <w:t>)</w:t>
            </w:r>
          </w:p>
        </w:tc>
        <w:tc>
          <w:tcPr>
            <w:tcW w:w="1246" w:type="dxa"/>
            <w:tcBorders>
              <w:top w:val="nil"/>
              <w:left w:val="nil"/>
              <w:bottom w:val="single" w:sz="4" w:space="0" w:color="auto"/>
              <w:right w:val="single" w:sz="8" w:space="0" w:color="auto"/>
            </w:tcBorders>
            <w:shd w:val="clear" w:color="000000" w:fill="EF720B"/>
            <w:hideMark/>
          </w:tcPr>
          <w:p w14:paraId="0B93276D"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Medium</w:t>
            </w:r>
          </w:p>
        </w:tc>
      </w:tr>
      <w:tr w:rsidR="00BF68B5" w:rsidRPr="00A813CF" w14:paraId="52B39583" w14:textId="77777777" w:rsidTr="006342EF">
        <w:trPr>
          <w:trHeight w:val="418"/>
        </w:trPr>
        <w:tc>
          <w:tcPr>
            <w:tcW w:w="5245" w:type="dxa"/>
            <w:tcBorders>
              <w:top w:val="nil"/>
              <w:left w:val="single" w:sz="4" w:space="0" w:color="auto"/>
              <w:bottom w:val="single" w:sz="4" w:space="0" w:color="auto"/>
              <w:right w:val="single" w:sz="4" w:space="0" w:color="auto"/>
            </w:tcBorders>
            <w:shd w:val="clear" w:color="auto" w:fill="auto"/>
            <w:hideMark/>
          </w:tcPr>
          <w:p w14:paraId="19885495" w14:textId="77777777" w:rsidR="00BF68B5" w:rsidRPr="00A813CF" w:rsidRDefault="00BF68B5" w:rsidP="00370E29">
            <w:pPr>
              <w:rPr>
                <w:rFonts w:ascii="Arial" w:eastAsia="Times New Roman" w:hAnsi="Arial" w:cs="Arial"/>
                <w:i/>
                <w:iCs/>
                <w:color w:val="000000"/>
                <w:sz w:val="18"/>
                <w:szCs w:val="18"/>
              </w:rPr>
            </w:pPr>
            <w:r w:rsidRPr="00A813CF">
              <w:rPr>
                <w:rFonts w:ascii="Arial" w:eastAsia="Times New Roman" w:hAnsi="Arial" w:cs="Arial"/>
                <w:b/>
                <w:i/>
                <w:iCs/>
                <w:color w:val="000000"/>
                <w:sz w:val="18"/>
                <w:szCs w:val="18"/>
              </w:rPr>
              <w:t>Illegal fishing and poaching</w:t>
            </w:r>
            <w:r w:rsidRPr="00A813CF">
              <w:rPr>
                <w:rFonts w:ascii="Arial" w:eastAsia="Times New Roman" w:hAnsi="Arial" w:cs="Arial"/>
                <w:i/>
                <w:iCs/>
                <w:color w:val="000000"/>
                <w:sz w:val="18"/>
                <w:szCs w:val="18"/>
              </w:rPr>
              <w:t xml:space="preserve">: </w:t>
            </w:r>
            <w:r w:rsidRPr="00A813CF">
              <w:rPr>
                <w:rFonts w:ascii="Arial" w:eastAsia="Times New Roman" w:hAnsi="Arial" w:cs="Arial"/>
                <w:color w:val="000000"/>
                <w:sz w:val="18"/>
                <w:szCs w:val="18"/>
              </w:rPr>
              <w:t xml:space="preserve">Illegal fishing, collecting and poaching </w:t>
            </w:r>
          </w:p>
        </w:tc>
        <w:tc>
          <w:tcPr>
            <w:tcW w:w="851" w:type="dxa"/>
            <w:tcBorders>
              <w:top w:val="nil"/>
              <w:left w:val="nil"/>
              <w:bottom w:val="single" w:sz="4" w:space="0" w:color="auto"/>
              <w:right w:val="nil"/>
            </w:tcBorders>
            <w:shd w:val="clear" w:color="auto" w:fill="auto"/>
            <w:hideMark/>
          </w:tcPr>
          <w:p w14:paraId="1E219AD1" w14:textId="7DFA6179" w:rsidR="00BF68B5" w:rsidRPr="00A813CF" w:rsidRDefault="00D12F29" w:rsidP="00370E29">
            <w:pPr>
              <w:jc w:val="center"/>
              <w:rPr>
                <w:rFonts w:ascii="Arial" w:eastAsia="Times New Roman" w:hAnsi="Arial" w:cs="Arial"/>
                <w:i/>
                <w:iCs/>
                <w:color w:val="000000"/>
                <w:sz w:val="18"/>
                <w:szCs w:val="18"/>
              </w:rPr>
            </w:pPr>
            <w:r w:rsidRPr="00A813CF">
              <w:rPr>
                <w:rFonts w:ascii="Arial" w:eastAsia="Times New Roman" w:hAnsi="Arial" w:cs="Arial"/>
                <w:i/>
                <w:iCs/>
                <w:color w:val="000000"/>
                <w:sz w:val="18"/>
                <w:szCs w:val="18"/>
              </w:rPr>
              <w:t>9</w:t>
            </w:r>
          </w:p>
        </w:tc>
        <w:tc>
          <w:tcPr>
            <w:tcW w:w="1559" w:type="dxa"/>
            <w:tcBorders>
              <w:top w:val="nil"/>
              <w:left w:val="single" w:sz="8" w:space="0" w:color="auto"/>
              <w:bottom w:val="single" w:sz="4" w:space="0" w:color="auto"/>
              <w:right w:val="single" w:sz="4" w:space="0" w:color="auto"/>
            </w:tcBorders>
            <w:shd w:val="clear" w:color="auto" w:fill="auto"/>
            <w:hideMark/>
          </w:tcPr>
          <w:p w14:paraId="0A3D10BB"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Almost certain (5)</w:t>
            </w:r>
          </w:p>
        </w:tc>
        <w:tc>
          <w:tcPr>
            <w:tcW w:w="1559" w:type="dxa"/>
            <w:tcBorders>
              <w:top w:val="nil"/>
              <w:left w:val="nil"/>
              <w:bottom w:val="single" w:sz="4" w:space="0" w:color="auto"/>
              <w:right w:val="single" w:sz="4" w:space="0" w:color="auto"/>
            </w:tcBorders>
            <w:shd w:val="clear" w:color="auto" w:fill="auto"/>
            <w:hideMark/>
          </w:tcPr>
          <w:p w14:paraId="63B79060"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Moderate (5)</w:t>
            </w:r>
          </w:p>
        </w:tc>
        <w:tc>
          <w:tcPr>
            <w:tcW w:w="1134" w:type="dxa"/>
            <w:tcBorders>
              <w:top w:val="nil"/>
              <w:left w:val="nil"/>
              <w:bottom w:val="single" w:sz="4" w:space="0" w:color="auto"/>
              <w:right w:val="single" w:sz="8" w:space="0" w:color="auto"/>
            </w:tcBorders>
            <w:shd w:val="clear" w:color="000000" w:fill="FF0000"/>
            <w:hideMark/>
          </w:tcPr>
          <w:p w14:paraId="142AA6CB"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High</w:t>
            </w:r>
          </w:p>
        </w:tc>
        <w:tc>
          <w:tcPr>
            <w:tcW w:w="1730" w:type="dxa"/>
            <w:tcBorders>
              <w:top w:val="nil"/>
              <w:left w:val="nil"/>
              <w:bottom w:val="single" w:sz="4" w:space="0" w:color="auto"/>
              <w:right w:val="single" w:sz="4" w:space="0" w:color="auto"/>
            </w:tcBorders>
            <w:shd w:val="clear" w:color="auto" w:fill="auto"/>
            <w:hideMark/>
          </w:tcPr>
          <w:p w14:paraId="434D6D26" w14:textId="114C8E73" w:rsidR="00BF68B5" w:rsidRPr="00A813CF" w:rsidRDefault="00BF68B5" w:rsidP="000D4D73">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Likely (</w:t>
            </w:r>
            <w:r w:rsidR="000D4D73" w:rsidRPr="00A813CF">
              <w:rPr>
                <w:rFonts w:ascii="Arial" w:eastAsia="Times New Roman" w:hAnsi="Arial" w:cs="Arial"/>
                <w:color w:val="000000"/>
                <w:sz w:val="18"/>
                <w:szCs w:val="18"/>
              </w:rPr>
              <w:t>6</w:t>
            </w:r>
            <w:r w:rsidRPr="00A813CF">
              <w:rPr>
                <w:rFonts w:ascii="Arial" w:eastAsia="Times New Roman" w:hAnsi="Arial" w:cs="Arial"/>
                <w:color w:val="000000"/>
                <w:sz w:val="18"/>
                <w:szCs w:val="18"/>
              </w:rPr>
              <w:t>)</w:t>
            </w:r>
          </w:p>
        </w:tc>
        <w:tc>
          <w:tcPr>
            <w:tcW w:w="1418" w:type="dxa"/>
            <w:tcBorders>
              <w:top w:val="nil"/>
              <w:left w:val="nil"/>
              <w:bottom w:val="single" w:sz="4" w:space="0" w:color="auto"/>
              <w:right w:val="single" w:sz="4" w:space="0" w:color="auto"/>
            </w:tcBorders>
            <w:shd w:val="clear" w:color="auto" w:fill="auto"/>
            <w:hideMark/>
          </w:tcPr>
          <w:p w14:paraId="0C611583"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Moderate (5)</w:t>
            </w:r>
          </w:p>
        </w:tc>
        <w:tc>
          <w:tcPr>
            <w:tcW w:w="1246" w:type="dxa"/>
            <w:tcBorders>
              <w:top w:val="nil"/>
              <w:left w:val="nil"/>
              <w:bottom w:val="single" w:sz="4" w:space="0" w:color="auto"/>
              <w:right w:val="single" w:sz="8" w:space="0" w:color="auto"/>
            </w:tcBorders>
            <w:shd w:val="clear" w:color="000000" w:fill="FF0000"/>
            <w:hideMark/>
          </w:tcPr>
          <w:p w14:paraId="0382F9BE"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High</w:t>
            </w:r>
          </w:p>
        </w:tc>
      </w:tr>
      <w:tr w:rsidR="00BF68B5" w:rsidRPr="00A813CF" w14:paraId="5ED8641C" w14:textId="77777777" w:rsidTr="006342EF">
        <w:trPr>
          <w:trHeight w:val="919"/>
        </w:trPr>
        <w:tc>
          <w:tcPr>
            <w:tcW w:w="5245" w:type="dxa"/>
            <w:tcBorders>
              <w:top w:val="nil"/>
              <w:left w:val="single" w:sz="4" w:space="0" w:color="auto"/>
              <w:bottom w:val="single" w:sz="4" w:space="0" w:color="auto"/>
              <w:right w:val="single" w:sz="4" w:space="0" w:color="auto"/>
            </w:tcBorders>
            <w:shd w:val="clear" w:color="auto" w:fill="auto"/>
            <w:hideMark/>
          </w:tcPr>
          <w:p w14:paraId="4E7B91DD" w14:textId="77777777" w:rsidR="00BF68B5" w:rsidRPr="00A813CF" w:rsidRDefault="00BF68B5" w:rsidP="00370E29">
            <w:pPr>
              <w:rPr>
                <w:rFonts w:ascii="Arial" w:eastAsia="Times New Roman" w:hAnsi="Arial" w:cs="Arial"/>
                <w:i/>
                <w:iCs/>
                <w:color w:val="000000"/>
                <w:sz w:val="18"/>
                <w:szCs w:val="18"/>
              </w:rPr>
            </w:pPr>
            <w:r w:rsidRPr="00A813CF">
              <w:rPr>
                <w:rFonts w:ascii="Arial" w:eastAsia="Times New Roman" w:hAnsi="Arial" w:cs="Arial"/>
                <w:b/>
                <w:i/>
                <w:iCs/>
                <w:color w:val="000000"/>
                <w:sz w:val="18"/>
                <w:szCs w:val="18"/>
              </w:rPr>
              <w:t>Incidental catch of species of conservation concern</w:t>
            </w:r>
            <w:r w:rsidRPr="00A813CF">
              <w:rPr>
                <w:rFonts w:ascii="Arial" w:eastAsia="Times New Roman" w:hAnsi="Arial" w:cs="Arial"/>
                <w:i/>
                <w:iCs/>
                <w:color w:val="000000"/>
                <w:sz w:val="18"/>
                <w:szCs w:val="18"/>
              </w:rPr>
              <w:t>:</w:t>
            </w:r>
            <w:r w:rsidRPr="00A813CF">
              <w:rPr>
                <w:rFonts w:ascii="Arial" w:eastAsia="Times New Roman" w:hAnsi="Arial" w:cs="Arial"/>
                <w:color w:val="000000"/>
                <w:sz w:val="18"/>
                <w:szCs w:val="18"/>
              </w:rPr>
              <w:t xml:space="preserve"> Immediate or post-release effects (such as death, injury, reduced reproductive success) of interactions of species of conservation concern with fishing gear</w:t>
            </w:r>
          </w:p>
        </w:tc>
        <w:tc>
          <w:tcPr>
            <w:tcW w:w="851" w:type="dxa"/>
            <w:tcBorders>
              <w:top w:val="nil"/>
              <w:left w:val="nil"/>
              <w:bottom w:val="single" w:sz="4" w:space="0" w:color="auto"/>
              <w:right w:val="nil"/>
            </w:tcBorders>
            <w:shd w:val="clear" w:color="auto" w:fill="auto"/>
            <w:hideMark/>
          </w:tcPr>
          <w:p w14:paraId="7597ABDD" w14:textId="74AA93D5" w:rsidR="00BF68B5" w:rsidRPr="00A813CF" w:rsidRDefault="00D12F29" w:rsidP="00370E29">
            <w:pPr>
              <w:jc w:val="center"/>
              <w:rPr>
                <w:rFonts w:ascii="Arial" w:eastAsia="Times New Roman" w:hAnsi="Arial" w:cs="Arial"/>
                <w:i/>
                <w:iCs/>
                <w:color w:val="000000"/>
                <w:sz w:val="18"/>
                <w:szCs w:val="18"/>
              </w:rPr>
            </w:pPr>
            <w:r w:rsidRPr="00A813CF">
              <w:rPr>
                <w:rFonts w:ascii="Arial" w:eastAsia="Times New Roman" w:hAnsi="Arial" w:cs="Arial"/>
                <w:i/>
                <w:iCs/>
                <w:color w:val="000000"/>
                <w:sz w:val="18"/>
                <w:szCs w:val="18"/>
              </w:rPr>
              <w:t>8</w:t>
            </w:r>
          </w:p>
        </w:tc>
        <w:tc>
          <w:tcPr>
            <w:tcW w:w="1559" w:type="dxa"/>
            <w:tcBorders>
              <w:top w:val="nil"/>
              <w:left w:val="single" w:sz="8" w:space="0" w:color="auto"/>
              <w:bottom w:val="single" w:sz="4" w:space="0" w:color="auto"/>
              <w:right w:val="single" w:sz="4" w:space="0" w:color="auto"/>
            </w:tcBorders>
            <w:shd w:val="clear" w:color="auto" w:fill="auto"/>
            <w:hideMark/>
          </w:tcPr>
          <w:p w14:paraId="56A942A8"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Almost certain (5)</w:t>
            </w:r>
          </w:p>
        </w:tc>
        <w:tc>
          <w:tcPr>
            <w:tcW w:w="1559" w:type="dxa"/>
            <w:tcBorders>
              <w:top w:val="nil"/>
              <w:left w:val="nil"/>
              <w:bottom w:val="single" w:sz="4" w:space="0" w:color="auto"/>
              <w:right w:val="single" w:sz="4" w:space="0" w:color="auto"/>
            </w:tcBorders>
            <w:shd w:val="clear" w:color="auto" w:fill="auto"/>
            <w:hideMark/>
          </w:tcPr>
          <w:p w14:paraId="366F0D29"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Major (3)</w:t>
            </w:r>
          </w:p>
        </w:tc>
        <w:tc>
          <w:tcPr>
            <w:tcW w:w="1134" w:type="dxa"/>
            <w:tcBorders>
              <w:top w:val="nil"/>
              <w:left w:val="nil"/>
              <w:bottom w:val="single" w:sz="4" w:space="0" w:color="auto"/>
              <w:right w:val="single" w:sz="8" w:space="0" w:color="auto"/>
            </w:tcBorders>
            <w:shd w:val="clear" w:color="000000" w:fill="C00000"/>
            <w:hideMark/>
          </w:tcPr>
          <w:p w14:paraId="5D58A779"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Very High</w:t>
            </w:r>
          </w:p>
        </w:tc>
        <w:tc>
          <w:tcPr>
            <w:tcW w:w="1730" w:type="dxa"/>
            <w:tcBorders>
              <w:top w:val="nil"/>
              <w:left w:val="nil"/>
              <w:bottom w:val="single" w:sz="4" w:space="0" w:color="auto"/>
              <w:right w:val="single" w:sz="4" w:space="0" w:color="auto"/>
            </w:tcBorders>
            <w:shd w:val="clear" w:color="auto" w:fill="auto"/>
            <w:hideMark/>
          </w:tcPr>
          <w:p w14:paraId="2D1DB509" w14:textId="6DB39516"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Almost certain (4)</w:t>
            </w:r>
            <w:r w:rsidR="00E74F99" w:rsidRPr="00A813CF">
              <w:rPr>
                <w:rFonts w:ascii="Arial" w:eastAsia="Times New Roman" w:hAnsi="Arial" w:cs="Arial"/>
                <w:color w:val="000000"/>
                <w:sz w:val="18"/>
                <w:szCs w:val="18"/>
              </w:rPr>
              <w:t>/Likely (4)</w:t>
            </w:r>
          </w:p>
        </w:tc>
        <w:tc>
          <w:tcPr>
            <w:tcW w:w="1418" w:type="dxa"/>
            <w:tcBorders>
              <w:top w:val="nil"/>
              <w:left w:val="nil"/>
              <w:bottom w:val="single" w:sz="8" w:space="0" w:color="auto"/>
              <w:right w:val="single" w:sz="4" w:space="0" w:color="auto"/>
            </w:tcBorders>
            <w:shd w:val="clear" w:color="auto" w:fill="auto"/>
            <w:hideMark/>
          </w:tcPr>
          <w:p w14:paraId="67B6D935"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Major (4)</w:t>
            </w:r>
          </w:p>
        </w:tc>
        <w:tc>
          <w:tcPr>
            <w:tcW w:w="1246" w:type="dxa"/>
            <w:tcBorders>
              <w:top w:val="nil"/>
              <w:left w:val="nil"/>
              <w:bottom w:val="single" w:sz="8" w:space="0" w:color="auto"/>
              <w:right w:val="single" w:sz="8" w:space="0" w:color="auto"/>
            </w:tcBorders>
            <w:shd w:val="clear" w:color="000000" w:fill="C00000"/>
            <w:hideMark/>
          </w:tcPr>
          <w:p w14:paraId="6CB7B645"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Very high</w:t>
            </w:r>
          </w:p>
        </w:tc>
      </w:tr>
      <w:tr w:rsidR="00BF68B5" w:rsidRPr="00A813CF" w14:paraId="0212C7F1" w14:textId="77777777" w:rsidTr="0040083F">
        <w:trPr>
          <w:trHeight w:val="700"/>
        </w:trPr>
        <w:tc>
          <w:tcPr>
            <w:tcW w:w="5245" w:type="dxa"/>
            <w:tcBorders>
              <w:top w:val="nil"/>
              <w:left w:val="single" w:sz="4" w:space="0" w:color="auto"/>
              <w:bottom w:val="single" w:sz="4" w:space="0" w:color="auto"/>
              <w:right w:val="single" w:sz="4" w:space="0" w:color="auto"/>
            </w:tcBorders>
            <w:shd w:val="clear" w:color="auto" w:fill="auto"/>
            <w:hideMark/>
          </w:tcPr>
          <w:p w14:paraId="2E856781" w14:textId="77777777" w:rsidR="00BF68B5" w:rsidRPr="00A813CF" w:rsidRDefault="00BF68B5" w:rsidP="00370E29">
            <w:pPr>
              <w:rPr>
                <w:rFonts w:ascii="Arial" w:eastAsia="Times New Roman" w:hAnsi="Arial" w:cs="Arial"/>
                <w:i/>
                <w:iCs/>
                <w:color w:val="000000"/>
                <w:sz w:val="18"/>
                <w:szCs w:val="18"/>
              </w:rPr>
            </w:pPr>
            <w:r w:rsidRPr="00A813CF">
              <w:rPr>
                <w:rFonts w:ascii="Arial" w:eastAsia="Times New Roman" w:hAnsi="Arial" w:cs="Arial"/>
                <w:b/>
                <w:i/>
                <w:iCs/>
                <w:color w:val="000000"/>
                <w:sz w:val="18"/>
                <w:szCs w:val="18"/>
              </w:rPr>
              <w:t>Incompatible uses</w:t>
            </w:r>
            <w:r w:rsidRPr="00A813CF">
              <w:rPr>
                <w:rFonts w:ascii="Arial" w:eastAsia="Times New Roman" w:hAnsi="Arial" w:cs="Arial"/>
                <w:i/>
                <w:iCs/>
                <w:color w:val="000000"/>
                <w:sz w:val="18"/>
                <w:szCs w:val="18"/>
              </w:rPr>
              <w:t>:</w:t>
            </w:r>
            <w:r w:rsidRPr="00A813CF">
              <w:rPr>
                <w:rFonts w:ascii="Arial" w:eastAsia="Times New Roman" w:hAnsi="Arial" w:cs="Arial"/>
                <w:color w:val="000000"/>
                <w:sz w:val="18"/>
                <w:szCs w:val="18"/>
              </w:rPr>
              <w:t xml:space="preserve"> Activities undertaken within the Region that disturb or exclude other users, such as recreational use in areas important for cultural activities</w:t>
            </w:r>
          </w:p>
        </w:tc>
        <w:tc>
          <w:tcPr>
            <w:tcW w:w="851" w:type="dxa"/>
            <w:tcBorders>
              <w:top w:val="nil"/>
              <w:left w:val="nil"/>
              <w:bottom w:val="single" w:sz="4" w:space="0" w:color="auto"/>
              <w:right w:val="nil"/>
            </w:tcBorders>
            <w:shd w:val="clear" w:color="auto" w:fill="auto"/>
            <w:hideMark/>
          </w:tcPr>
          <w:p w14:paraId="4EE097D4" w14:textId="77777777" w:rsidR="00BF68B5" w:rsidRPr="00A813CF" w:rsidRDefault="00BF68B5" w:rsidP="00370E29">
            <w:pPr>
              <w:jc w:val="center"/>
              <w:rPr>
                <w:rFonts w:ascii="Arial" w:eastAsia="Times New Roman" w:hAnsi="Arial" w:cs="Arial"/>
                <w:i/>
                <w:iCs/>
                <w:color w:val="000000"/>
                <w:sz w:val="18"/>
                <w:szCs w:val="18"/>
              </w:rPr>
            </w:pPr>
            <w:r w:rsidRPr="00A813CF">
              <w:rPr>
                <w:rFonts w:ascii="Arial" w:eastAsia="Times New Roman" w:hAnsi="Arial" w:cs="Arial"/>
                <w:i/>
                <w:iCs/>
                <w:color w:val="000000"/>
                <w:sz w:val="18"/>
                <w:szCs w:val="18"/>
              </w:rPr>
              <w:t> </w:t>
            </w:r>
          </w:p>
        </w:tc>
        <w:tc>
          <w:tcPr>
            <w:tcW w:w="8646" w:type="dxa"/>
            <w:gridSpan w:val="6"/>
            <w:tcBorders>
              <w:top w:val="nil"/>
              <w:left w:val="single" w:sz="8" w:space="0" w:color="auto"/>
              <w:bottom w:val="nil"/>
              <w:right w:val="nil"/>
            </w:tcBorders>
            <w:shd w:val="clear" w:color="auto" w:fill="BFBFBF" w:themeFill="background1" w:themeFillShade="BF"/>
            <w:hideMark/>
          </w:tcPr>
          <w:p w14:paraId="192D834C" w14:textId="77777777" w:rsidR="00BF68B5" w:rsidRPr="00A813CF" w:rsidRDefault="00BF68B5" w:rsidP="00370E29">
            <w:pPr>
              <w:jc w:val="center"/>
              <w:rPr>
                <w:rFonts w:ascii="Arial" w:eastAsia="Times New Roman" w:hAnsi="Arial" w:cs="Arial"/>
                <w:color w:val="FFFFFF"/>
                <w:sz w:val="18"/>
                <w:szCs w:val="18"/>
              </w:rPr>
            </w:pPr>
            <w:r w:rsidRPr="00A813CF">
              <w:rPr>
                <w:rFonts w:ascii="Arial" w:eastAsia="Times New Roman" w:hAnsi="Arial" w:cs="Arial"/>
                <w:sz w:val="18"/>
                <w:szCs w:val="18"/>
              </w:rPr>
              <w:t>Assessed for Heritage Values only</w:t>
            </w:r>
          </w:p>
        </w:tc>
      </w:tr>
      <w:tr w:rsidR="00BF68B5" w:rsidRPr="00A813CF" w14:paraId="2DC63C39" w14:textId="77777777" w:rsidTr="00FD623B">
        <w:trPr>
          <w:trHeight w:val="653"/>
        </w:trPr>
        <w:tc>
          <w:tcPr>
            <w:tcW w:w="5245" w:type="dxa"/>
            <w:tcBorders>
              <w:top w:val="nil"/>
              <w:left w:val="single" w:sz="4" w:space="0" w:color="auto"/>
              <w:bottom w:val="single" w:sz="4" w:space="0" w:color="auto"/>
              <w:right w:val="single" w:sz="4" w:space="0" w:color="auto"/>
            </w:tcBorders>
            <w:shd w:val="clear" w:color="auto" w:fill="auto"/>
            <w:hideMark/>
          </w:tcPr>
          <w:p w14:paraId="258D070C" w14:textId="77777777" w:rsidR="00BF68B5" w:rsidRPr="00A813CF" w:rsidRDefault="00BF68B5" w:rsidP="00370E29">
            <w:pPr>
              <w:rPr>
                <w:rFonts w:ascii="Arial" w:eastAsia="Times New Roman" w:hAnsi="Arial" w:cs="Arial"/>
                <w:i/>
                <w:iCs/>
                <w:color w:val="000000"/>
                <w:sz w:val="18"/>
                <w:szCs w:val="18"/>
              </w:rPr>
            </w:pPr>
            <w:r w:rsidRPr="00A813CF">
              <w:rPr>
                <w:rFonts w:ascii="Arial" w:eastAsia="Times New Roman" w:hAnsi="Arial" w:cs="Arial"/>
                <w:b/>
                <w:i/>
                <w:iCs/>
                <w:color w:val="000000"/>
                <w:sz w:val="18"/>
                <w:szCs w:val="18"/>
              </w:rPr>
              <w:t>Marine debris</w:t>
            </w:r>
            <w:r w:rsidRPr="00A813CF">
              <w:rPr>
                <w:rFonts w:ascii="Arial" w:eastAsia="Times New Roman" w:hAnsi="Arial" w:cs="Arial"/>
                <w:i/>
                <w:iCs/>
                <w:color w:val="000000"/>
                <w:sz w:val="18"/>
                <w:szCs w:val="18"/>
              </w:rPr>
              <w:t>:</w:t>
            </w:r>
            <w:r w:rsidRPr="00A813CF">
              <w:rPr>
                <w:rFonts w:ascii="Arial" w:eastAsia="Times New Roman" w:hAnsi="Arial" w:cs="Arial"/>
                <w:color w:val="000000"/>
                <w:sz w:val="18"/>
                <w:szCs w:val="18"/>
              </w:rPr>
              <w:t xml:space="preserve"> Manufactured material discarded, disposed of or abandoned in the marine and coastal environment (including discarded fishing gear and plastics)</w:t>
            </w:r>
          </w:p>
        </w:tc>
        <w:tc>
          <w:tcPr>
            <w:tcW w:w="851" w:type="dxa"/>
            <w:tcBorders>
              <w:top w:val="nil"/>
              <w:left w:val="nil"/>
              <w:bottom w:val="single" w:sz="4" w:space="0" w:color="auto"/>
              <w:right w:val="nil"/>
            </w:tcBorders>
            <w:shd w:val="clear" w:color="auto" w:fill="auto"/>
            <w:hideMark/>
          </w:tcPr>
          <w:p w14:paraId="2E542E6E" w14:textId="1BE827D5" w:rsidR="00BF68B5" w:rsidRPr="00A813CF" w:rsidRDefault="00D12F29" w:rsidP="00370E29">
            <w:pPr>
              <w:jc w:val="center"/>
              <w:rPr>
                <w:rFonts w:ascii="Arial" w:eastAsia="Times New Roman" w:hAnsi="Arial" w:cs="Arial"/>
                <w:i/>
                <w:iCs/>
                <w:color w:val="000000"/>
                <w:sz w:val="18"/>
                <w:szCs w:val="18"/>
              </w:rPr>
            </w:pPr>
            <w:r w:rsidRPr="00A813CF">
              <w:rPr>
                <w:rFonts w:ascii="Arial" w:eastAsia="Times New Roman" w:hAnsi="Arial" w:cs="Arial"/>
                <w:i/>
                <w:iCs/>
                <w:color w:val="000000"/>
                <w:sz w:val="18"/>
                <w:szCs w:val="18"/>
              </w:rPr>
              <w:t>8</w:t>
            </w:r>
          </w:p>
        </w:tc>
        <w:tc>
          <w:tcPr>
            <w:tcW w:w="1559" w:type="dxa"/>
            <w:tcBorders>
              <w:top w:val="single" w:sz="4" w:space="0" w:color="auto"/>
              <w:left w:val="single" w:sz="8" w:space="0" w:color="auto"/>
              <w:bottom w:val="single" w:sz="4" w:space="0" w:color="auto"/>
              <w:right w:val="single" w:sz="4" w:space="0" w:color="auto"/>
            </w:tcBorders>
            <w:shd w:val="clear" w:color="auto" w:fill="auto"/>
            <w:hideMark/>
          </w:tcPr>
          <w:p w14:paraId="6E85FEFC" w14:textId="344CCA15" w:rsidR="00BF68B5" w:rsidRPr="00A813CF" w:rsidRDefault="00BF68B5" w:rsidP="00466BDB">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Almost certain (</w:t>
            </w:r>
            <w:r w:rsidR="00466BDB" w:rsidRPr="00A813CF">
              <w:rPr>
                <w:rFonts w:ascii="Arial" w:eastAsia="Times New Roman" w:hAnsi="Arial" w:cs="Arial"/>
                <w:color w:val="000000"/>
                <w:sz w:val="18"/>
                <w:szCs w:val="18"/>
              </w:rPr>
              <w:t>6</w:t>
            </w:r>
            <w:r w:rsidRPr="00A813CF">
              <w:rPr>
                <w:rFonts w:ascii="Arial" w:eastAsia="Times New Roman" w:hAnsi="Arial" w:cs="Arial"/>
                <w:color w:val="000000"/>
                <w:sz w:val="18"/>
                <w:szCs w:val="18"/>
              </w:rPr>
              <w:t>)</w:t>
            </w:r>
          </w:p>
        </w:tc>
        <w:tc>
          <w:tcPr>
            <w:tcW w:w="1559" w:type="dxa"/>
            <w:tcBorders>
              <w:top w:val="single" w:sz="4" w:space="0" w:color="auto"/>
              <w:left w:val="nil"/>
              <w:bottom w:val="single" w:sz="4" w:space="0" w:color="auto"/>
              <w:right w:val="single" w:sz="4" w:space="0" w:color="auto"/>
            </w:tcBorders>
            <w:shd w:val="clear" w:color="auto" w:fill="auto"/>
            <w:hideMark/>
          </w:tcPr>
          <w:p w14:paraId="2593FF43"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Major (3)/ Moderate (3)</w:t>
            </w:r>
          </w:p>
        </w:tc>
        <w:tc>
          <w:tcPr>
            <w:tcW w:w="1134" w:type="dxa"/>
            <w:tcBorders>
              <w:top w:val="single" w:sz="4" w:space="0" w:color="auto"/>
              <w:left w:val="nil"/>
              <w:bottom w:val="single" w:sz="4" w:space="0" w:color="auto"/>
              <w:right w:val="single" w:sz="8" w:space="0" w:color="auto"/>
            </w:tcBorders>
            <w:shd w:val="clear" w:color="auto" w:fill="BFBFBF" w:themeFill="background1" w:themeFillShade="BF"/>
            <w:hideMark/>
          </w:tcPr>
          <w:p w14:paraId="39B46E9A"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Very High/ High</w:t>
            </w:r>
          </w:p>
        </w:tc>
        <w:tc>
          <w:tcPr>
            <w:tcW w:w="1730" w:type="dxa"/>
            <w:tcBorders>
              <w:top w:val="single" w:sz="4" w:space="0" w:color="auto"/>
              <w:left w:val="nil"/>
              <w:bottom w:val="single" w:sz="4" w:space="0" w:color="auto"/>
              <w:right w:val="single" w:sz="4" w:space="0" w:color="auto"/>
            </w:tcBorders>
            <w:shd w:val="clear" w:color="auto" w:fill="auto"/>
            <w:hideMark/>
          </w:tcPr>
          <w:p w14:paraId="5A03EBCD" w14:textId="00F147D9" w:rsidR="00BF68B5" w:rsidRPr="00A813CF" w:rsidRDefault="00BF68B5" w:rsidP="00466BDB">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Almost certain (</w:t>
            </w:r>
            <w:r w:rsidR="00466BDB" w:rsidRPr="00A813CF">
              <w:rPr>
                <w:rFonts w:ascii="Arial" w:eastAsia="Times New Roman" w:hAnsi="Arial" w:cs="Arial"/>
                <w:color w:val="000000"/>
                <w:sz w:val="18"/>
                <w:szCs w:val="18"/>
              </w:rPr>
              <w:t>7</w:t>
            </w:r>
            <w:r w:rsidRPr="00A813CF">
              <w:rPr>
                <w:rFonts w:ascii="Arial" w:eastAsia="Times New Roman" w:hAnsi="Arial" w:cs="Arial"/>
                <w:color w:val="000000"/>
                <w:sz w:val="18"/>
                <w:szCs w:val="18"/>
              </w:rPr>
              <w:t>)</w:t>
            </w:r>
          </w:p>
        </w:tc>
        <w:tc>
          <w:tcPr>
            <w:tcW w:w="1418" w:type="dxa"/>
            <w:tcBorders>
              <w:top w:val="single" w:sz="4" w:space="0" w:color="auto"/>
              <w:left w:val="nil"/>
              <w:bottom w:val="single" w:sz="8" w:space="0" w:color="auto"/>
              <w:right w:val="single" w:sz="4" w:space="0" w:color="auto"/>
            </w:tcBorders>
            <w:shd w:val="clear" w:color="auto" w:fill="auto"/>
            <w:hideMark/>
          </w:tcPr>
          <w:p w14:paraId="6379F9DA"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Major (4)</w:t>
            </w:r>
          </w:p>
        </w:tc>
        <w:tc>
          <w:tcPr>
            <w:tcW w:w="1246" w:type="dxa"/>
            <w:tcBorders>
              <w:top w:val="single" w:sz="8" w:space="0" w:color="auto"/>
              <w:left w:val="nil"/>
              <w:bottom w:val="single" w:sz="4" w:space="0" w:color="auto"/>
              <w:right w:val="single" w:sz="8" w:space="0" w:color="auto"/>
            </w:tcBorders>
            <w:shd w:val="clear" w:color="000000" w:fill="C00000"/>
            <w:hideMark/>
          </w:tcPr>
          <w:p w14:paraId="59730CFD"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Very High</w:t>
            </w:r>
          </w:p>
        </w:tc>
      </w:tr>
      <w:tr w:rsidR="00BF68B5" w:rsidRPr="00A813CF" w14:paraId="52395A15" w14:textId="77777777" w:rsidTr="006342EF">
        <w:trPr>
          <w:trHeight w:val="418"/>
        </w:trPr>
        <w:tc>
          <w:tcPr>
            <w:tcW w:w="5245" w:type="dxa"/>
            <w:tcBorders>
              <w:top w:val="nil"/>
              <w:left w:val="single" w:sz="4" w:space="0" w:color="auto"/>
              <w:bottom w:val="single" w:sz="4" w:space="0" w:color="auto"/>
              <w:right w:val="single" w:sz="4" w:space="0" w:color="auto"/>
            </w:tcBorders>
            <w:shd w:val="clear" w:color="auto" w:fill="auto"/>
            <w:hideMark/>
          </w:tcPr>
          <w:p w14:paraId="29012948" w14:textId="77777777" w:rsidR="00BF68B5" w:rsidRPr="00A813CF" w:rsidRDefault="00BF68B5" w:rsidP="00370E29">
            <w:pPr>
              <w:rPr>
                <w:rFonts w:ascii="Arial" w:eastAsia="Times New Roman" w:hAnsi="Arial" w:cs="Arial"/>
                <w:i/>
                <w:iCs/>
                <w:color w:val="000000"/>
                <w:sz w:val="18"/>
                <w:szCs w:val="18"/>
              </w:rPr>
            </w:pPr>
            <w:r w:rsidRPr="00A813CF">
              <w:rPr>
                <w:rFonts w:ascii="Arial" w:eastAsia="Times New Roman" w:hAnsi="Arial" w:cs="Arial"/>
                <w:b/>
                <w:i/>
                <w:iCs/>
                <w:color w:val="000000"/>
                <w:sz w:val="18"/>
                <w:szCs w:val="18"/>
              </w:rPr>
              <w:t>Modifying coastal habitats:</w:t>
            </w:r>
            <w:r w:rsidRPr="00A813CF">
              <w:rPr>
                <w:rFonts w:ascii="Arial" w:eastAsia="Times New Roman" w:hAnsi="Arial" w:cs="Arial"/>
                <w:color w:val="000000"/>
                <w:sz w:val="18"/>
                <w:szCs w:val="18"/>
              </w:rPr>
              <w:t xml:space="preserve"> Clearing or modifying wetlands, mangroves and other coastal habitats </w:t>
            </w:r>
          </w:p>
        </w:tc>
        <w:tc>
          <w:tcPr>
            <w:tcW w:w="851" w:type="dxa"/>
            <w:tcBorders>
              <w:top w:val="nil"/>
              <w:left w:val="nil"/>
              <w:bottom w:val="single" w:sz="4" w:space="0" w:color="auto"/>
              <w:right w:val="nil"/>
            </w:tcBorders>
            <w:shd w:val="clear" w:color="auto" w:fill="auto"/>
            <w:hideMark/>
          </w:tcPr>
          <w:p w14:paraId="2C996914" w14:textId="435DF67F" w:rsidR="00BF68B5" w:rsidRPr="00A813CF" w:rsidRDefault="00D12F29" w:rsidP="00370E29">
            <w:pPr>
              <w:jc w:val="center"/>
              <w:rPr>
                <w:rFonts w:ascii="Arial" w:eastAsia="Times New Roman" w:hAnsi="Arial" w:cs="Arial"/>
                <w:i/>
                <w:iCs/>
                <w:color w:val="000000"/>
                <w:sz w:val="18"/>
                <w:szCs w:val="18"/>
              </w:rPr>
            </w:pPr>
            <w:r w:rsidRPr="00A813CF">
              <w:rPr>
                <w:rFonts w:ascii="Arial" w:eastAsia="Times New Roman" w:hAnsi="Arial" w:cs="Arial"/>
                <w:i/>
                <w:iCs/>
                <w:color w:val="000000"/>
                <w:sz w:val="18"/>
                <w:szCs w:val="18"/>
              </w:rPr>
              <w:t>13</w:t>
            </w:r>
          </w:p>
        </w:tc>
        <w:tc>
          <w:tcPr>
            <w:tcW w:w="1559" w:type="dxa"/>
            <w:tcBorders>
              <w:top w:val="nil"/>
              <w:left w:val="single" w:sz="8" w:space="0" w:color="auto"/>
              <w:bottom w:val="single" w:sz="4" w:space="0" w:color="auto"/>
              <w:right w:val="single" w:sz="4" w:space="0" w:color="auto"/>
            </w:tcBorders>
            <w:shd w:val="clear" w:color="auto" w:fill="auto"/>
            <w:hideMark/>
          </w:tcPr>
          <w:p w14:paraId="1460E768"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Likely (7)</w:t>
            </w:r>
          </w:p>
        </w:tc>
        <w:tc>
          <w:tcPr>
            <w:tcW w:w="1559" w:type="dxa"/>
            <w:tcBorders>
              <w:top w:val="nil"/>
              <w:left w:val="nil"/>
              <w:bottom w:val="single" w:sz="4" w:space="0" w:color="auto"/>
              <w:right w:val="single" w:sz="4" w:space="0" w:color="auto"/>
            </w:tcBorders>
            <w:shd w:val="clear" w:color="auto" w:fill="auto"/>
            <w:hideMark/>
          </w:tcPr>
          <w:p w14:paraId="649A2AAA" w14:textId="005807A8"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Minor (5)</w:t>
            </w:r>
            <w:r w:rsidR="000F0CFC" w:rsidRPr="00A813CF">
              <w:rPr>
                <w:rFonts w:ascii="Arial" w:eastAsia="Times New Roman" w:hAnsi="Arial" w:cs="Arial"/>
                <w:color w:val="000000"/>
                <w:sz w:val="18"/>
                <w:szCs w:val="18"/>
              </w:rPr>
              <w:t>/</w:t>
            </w:r>
            <w:r w:rsidR="00FD623B" w:rsidRPr="00A813CF">
              <w:rPr>
                <w:rFonts w:ascii="Arial" w:eastAsia="Times New Roman" w:hAnsi="Arial" w:cs="Arial"/>
                <w:color w:val="000000"/>
                <w:sz w:val="18"/>
                <w:szCs w:val="18"/>
              </w:rPr>
              <w:t xml:space="preserve"> </w:t>
            </w:r>
            <w:r w:rsidR="000F0CFC" w:rsidRPr="00A813CF">
              <w:rPr>
                <w:rFonts w:ascii="Arial" w:eastAsia="Times New Roman" w:hAnsi="Arial" w:cs="Arial"/>
                <w:color w:val="000000"/>
                <w:sz w:val="18"/>
                <w:szCs w:val="18"/>
              </w:rPr>
              <w:t>Moderate (5)</w:t>
            </w:r>
          </w:p>
        </w:tc>
        <w:tc>
          <w:tcPr>
            <w:tcW w:w="1134" w:type="dxa"/>
            <w:tcBorders>
              <w:top w:val="nil"/>
              <w:left w:val="nil"/>
              <w:bottom w:val="single" w:sz="4" w:space="0" w:color="auto"/>
              <w:right w:val="single" w:sz="8" w:space="0" w:color="auto"/>
            </w:tcBorders>
            <w:shd w:val="clear" w:color="000000" w:fill="EF720B"/>
            <w:hideMark/>
          </w:tcPr>
          <w:p w14:paraId="0963AA35"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Medium</w:t>
            </w:r>
          </w:p>
        </w:tc>
        <w:tc>
          <w:tcPr>
            <w:tcW w:w="1730" w:type="dxa"/>
            <w:tcBorders>
              <w:top w:val="nil"/>
              <w:left w:val="nil"/>
              <w:bottom w:val="single" w:sz="4" w:space="0" w:color="auto"/>
              <w:right w:val="single" w:sz="4" w:space="0" w:color="auto"/>
            </w:tcBorders>
            <w:shd w:val="clear" w:color="auto" w:fill="auto"/>
            <w:hideMark/>
          </w:tcPr>
          <w:p w14:paraId="4F855CB0" w14:textId="06C6357E" w:rsidR="00BF68B5" w:rsidRPr="00A813CF" w:rsidRDefault="00BF68B5" w:rsidP="000F0CFC">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Almost certain (</w:t>
            </w:r>
            <w:r w:rsidR="000F0CFC" w:rsidRPr="00A813CF">
              <w:rPr>
                <w:rFonts w:ascii="Arial" w:eastAsia="Times New Roman" w:hAnsi="Arial" w:cs="Arial"/>
                <w:color w:val="000000"/>
                <w:sz w:val="18"/>
                <w:szCs w:val="18"/>
              </w:rPr>
              <w:t>7</w:t>
            </w:r>
            <w:r w:rsidRPr="00A813CF">
              <w:rPr>
                <w:rFonts w:ascii="Arial" w:eastAsia="Times New Roman" w:hAnsi="Arial" w:cs="Arial"/>
                <w:color w:val="000000"/>
                <w:sz w:val="18"/>
                <w:szCs w:val="18"/>
              </w:rPr>
              <w:t>)</w:t>
            </w:r>
          </w:p>
        </w:tc>
        <w:tc>
          <w:tcPr>
            <w:tcW w:w="1418" w:type="dxa"/>
            <w:tcBorders>
              <w:top w:val="single" w:sz="4" w:space="0" w:color="auto"/>
              <w:left w:val="nil"/>
              <w:bottom w:val="single" w:sz="4" w:space="0" w:color="auto"/>
              <w:right w:val="single" w:sz="4" w:space="0" w:color="auto"/>
            </w:tcBorders>
            <w:shd w:val="clear" w:color="auto" w:fill="auto"/>
            <w:hideMark/>
          </w:tcPr>
          <w:p w14:paraId="4A41B6EF"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Major (7)</w:t>
            </w:r>
          </w:p>
        </w:tc>
        <w:tc>
          <w:tcPr>
            <w:tcW w:w="1246" w:type="dxa"/>
            <w:tcBorders>
              <w:top w:val="nil"/>
              <w:left w:val="nil"/>
              <w:bottom w:val="single" w:sz="4" w:space="0" w:color="auto"/>
              <w:right w:val="single" w:sz="8" w:space="0" w:color="auto"/>
            </w:tcBorders>
            <w:shd w:val="clear" w:color="000000" w:fill="C00000"/>
            <w:hideMark/>
          </w:tcPr>
          <w:p w14:paraId="5613D759"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Very High</w:t>
            </w:r>
          </w:p>
        </w:tc>
      </w:tr>
      <w:tr w:rsidR="00BF68B5" w:rsidRPr="00A813CF" w14:paraId="207A1BC5" w14:textId="77777777" w:rsidTr="0040083F">
        <w:trPr>
          <w:trHeight w:val="528"/>
        </w:trPr>
        <w:tc>
          <w:tcPr>
            <w:tcW w:w="5245" w:type="dxa"/>
            <w:tcBorders>
              <w:top w:val="nil"/>
              <w:left w:val="single" w:sz="4" w:space="0" w:color="auto"/>
              <w:bottom w:val="single" w:sz="4" w:space="0" w:color="auto"/>
              <w:right w:val="single" w:sz="4" w:space="0" w:color="auto"/>
            </w:tcBorders>
            <w:shd w:val="clear" w:color="auto" w:fill="auto"/>
            <w:hideMark/>
          </w:tcPr>
          <w:p w14:paraId="7D41AEEB" w14:textId="77777777" w:rsidR="00BF68B5" w:rsidRPr="00A813CF" w:rsidRDefault="00BF68B5" w:rsidP="00370E29">
            <w:pPr>
              <w:rPr>
                <w:rFonts w:ascii="Arial" w:eastAsia="Times New Roman" w:hAnsi="Arial" w:cs="Arial"/>
                <w:i/>
                <w:iCs/>
                <w:color w:val="000000"/>
                <w:sz w:val="18"/>
                <w:szCs w:val="18"/>
              </w:rPr>
            </w:pPr>
            <w:r w:rsidRPr="00A813CF">
              <w:rPr>
                <w:rFonts w:ascii="Arial" w:eastAsia="Times New Roman" w:hAnsi="Arial" w:cs="Arial"/>
                <w:b/>
                <w:i/>
                <w:iCs/>
                <w:color w:val="000000"/>
                <w:sz w:val="18"/>
                <w:szCs w:val="18"/>
              </w:rPr>
              <w:t>Noise pollution</w:t>
            </w:r>
            <w:r w:rsidRPr="00A813CF">
              <w:rPr>
                <w:rFonts w:ascii="Arial" w:eastAsia="Times New Roman" w:hAnsi="Arial" w:cs="Arial"/>
                <w:i/>
                <w:iCs/>
                <w:color w:val="000000"/>
                <w:sz w:val="18"/>
                <w:szCs w:val="18"/>
              </w:rPr>
              <w:t>:</w:t>
            </w:r>
            <w:r w:rsidRPr="00A813CF">
              <w:rPr>
                <w:rFonts w:ascii="Arial" w:eastAsia="Times New Roman" w:hAnsi="Arial" w:cs="Arial"/>
                <w:color w:val="000000"/>
                <w:sz w:val="18"/>
                <w:szCs w:val="18"/>
              </w:rPr>
              <w:t xml:space="preserve"> Noise from human activities, both below and above water</w:t>
            </w:r>
          </w:p>
        </w:tc>
        <w:tc>
          <w:tcPr>
            <w:tcW w:w="851" w:type="dxa"/>
            <w:tcBorders>
              <w:top w:val="nil"/>
              <w:left w:val="nil"/>
              <w:bottom w:val="single" w:sz="4" w:space="0" w:color="auto"/>
              <w:right w:val="nil"/>
            </w:tcBorders>
            <w:shd w:val="clear" w:color="auto" w:fill="auto"/>
            <w:hideMark/>
          </w:tcPr>
          <w:p w14:paraId="5BE05EA9" w14:textId="7CFEC90F" w:rsidR="00BF68B5" w:rsidRPr="00A813CF" w:rsidRDefault="00D12F29" w:rsidP="00370E29">
            <w:pPr>
              <w:jc w:val="center"/>
              <w:rPr>
                <w:rFonts w:ascii="Arial" w:eastAsia="Times New Roman" w:hAnsi="Arial" w:cs="Arial"/>
                <w:i/>
                <w:iCs/>
                <w:color w:val="000000"/>
                <w:sz w:val="18"/>
                <w:szCs w:val="18"/>
              </w:rPr>
            </w:pPr>
            <w:r w:rsidRPr="00A813CF">
              <w:rPr>
                <w:rFonts w:ascii="Arial" w:eastAsia="Times New Roman" w:hAnsi="Arial" w:cs="Arial"/>
                <w:i/>
                <w:iCs/>
                <w:color w:val="000000"/>
                <w:sz w:val="18"/>
                <w:szCs w:val="18"/>
              </w:rPr>
              <w:t>12</w:t>
            </w:r>
          </w:p>
        </w:tc>
        <w:tc>
          <w:tcPr>
            <w:tcW w:w="1559" w:type="dxa"/>
            <w:tcBorders>
              <w:top w:val="nil"/>
              <w:left w:val="single" w:sz="8" w:space="0" w:color="auto"/>
              <w:bottom w:val="single" w:sz="4" w:space="0" w:color="auto"/>
              <w:right w:val="single" w:sz="4" w:space="0" w:color="auto"/>
            </w:tcBorders>
            <w:shd w:val="clear" w:color="auto" w:fill="auto"/>
            <w:hideMark/>
          </w:tcPr>
          <w:p w14:paraId="499C6BCF"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Likely (5)</w:t>
            </w:r>
          </w:p>
        </w:tc>
        <w:tc>
          <w:tcPr>
            <w:tcW w:w="1559" w:type="dxa"/>
            <w:tcBorders>
              <w:top w:val="nil"/>
              <w:left w:val="nil"/>
              <w:bottom w:val="single" w:sz="4" w:space="0" w:color="auto"/>
              <w:right w:val="single" w:sz="4" w:space="0" w:color="auto"/>
            </w:tcBorders>
            <w:shd w:val="clear" w:color="auto" w:fill="auto"/>
            <w:hideMark/>
          </w:tcPr>
          <w:p w14:paraId="10E0CC0E"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Moderate (5)</w:t>
            </w:r>
          </w:p>
        </w:tc>
        <w:tc>
          <w:tcPr>
            <w:tcW w:w="1134" w:type="dxa"/>
            <w:tcBorders>
              <w:top w:val="nil"/>
              <w:left w:val="nil"/>
              <w:bottom w:val="single" w:sz="4" w:space="0" w:color="auto"/>
              <w:right w:val="single" w:sz="8" w:space="0" w:color="auto"/>
            </w:tcBorders>
            <w:shd w:val="clear" w:color="000000" w:fill="FF0000"/>
            <w:hideMark/>
          </w:tcPr>
          <w:p w14:paraId="1B00DF20"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High</w:t>
            </w:r>
          </w:p>
        </w:tc>
        <w:tc>
          <w:tcPr>
            <w:tcW w:w="1730" w:type="dxa"/>
            <w:tcBorders>
              <w:top w:val="nil"/>
              <w:left w:val="nil"/>
              <w:bottom w:val="single" w:sz="4" w:space="0" w:color="auto"/>
              <w:right w:val="single" w:sz="4" w:space="0" w:color="auto"/>
            </w:tcBorders>
            <w:shd w:val="clear" w:color="auto" w:fill="auto"/>
            <w:hideMark/>
          </w:tcPr>
          <w:p w14:paraId="0B7C7E48" w14:textId="55743DAF" w:rsidR="00BF68B5" w:rsidRPr="00A813CF" w:rsidRDefault="00BF68B5" w:rsidP="00D12F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Almost certain (</w:t>
            </w:r>
            <w:r w:rsidR="00D12F29" w:rsidRPr="00A813CF">
              <w:rPr>
                <w:rFonts w:ascii="Arial" w:eastAsia="Times New Roman" w:hAnsi="Arial" w:cs="Arial"/>
                <w:color w:val="000000"/>
                <w:sz w:val="18"/>
                <w:szCs w:val="18"/>
              </w:rPr>
              <w:t>8</w:t>
            </w:r>
            <w:r w:rsidRPr="00A813CF">
              <w:rPr>
                <w:rFonts w:ascii="Arial" w:eastAsia="Times New Roman" w:hAnsi="Arial" w:cs="Arial"/>
                <w:color w:val="000000"/>
                <w:sz w:val="18"/>
                <w:szCs w:val="18"/>
              </w:rPr>
              <w:t>)</w:t>
            </w:r>
          </w:p>
        </w:tc>
        <w:tc>
          <w:tcPr>
            <w:tcW w:w="1418" w:type="dxa"/>
            <w:tcBorders>
              <w:top w:val="nil"/>
              <w:left w:val="nil"/>
              <w:bottom w:val="single" w:sz="4" w:space="0" w:color="auto"/>
              <w:right w:val="single" w:sz="4" w:space="0" w:color="auto"/>
            </w:tcBorders>
            <w:shd w:val="clear" w:color="auto" w:fill="auto"/>
            <w:hideMark/>
          </w:tcPr>
          <w:p w14:paraId="420557B7"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Minor (7)</w:t>
            </w:r>
          </w:p>
        </w:tc>
        <w:tc>
          <w:tcPr>
            <w:tcW w:w="1246" w:type="dxa"/>
            <w:tcBorders>
              <w:top w:val="nil"/>
              <w:left w:val="nil"/>
              <w:bottom w:val="single" w:sz="4" w:space="0" w:color="auto"/>
              <w:right w:val="single" w:sz="8" w:space="0" w:color="auto"/>
            </w:tcBorders>
            <w:shd w:val="clear" w:color="000000" w:fill="EF720B"/>
            <w:hideMark/>
          </w:tcPr>
          <w:p w14:paraId="6202CCDD"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Medium</w:t>
            </w:r>
          </w:p>
        </w:tc>
      </w:tr>
      <w:tr w:rsidR="00BF68B5" w:rsidRPr="00A813CF" w14:paraId="64A0A0CA" w14:textId="77777777" w:rsidTr="006342EF">
        <w:trPr>
          <w:trHeight w:val="321"/>
        </w:trPr>
        <w:tc>
          <w:tcPr>
            <w:tcW w:w="5245" w:type="dxa"/>
            <w:tcBorders>
              <w:top w:val="nil"/>
              <w:left w:val="single" w:sz="4" w:space="0" w:color="auto"/>
              <w:bottom w:val="single" w:sz="4" w:space="0" w:color="auto"/>
              <w:right w:val="single" w:sz="4" w:space="0" w:color="auto"/>
            </w:tcBorders>
            <w:shd w:val="clear" w:color="auto" w:fill="auto"/>
            <w:hideMark/>
          </w:tcPr>
          <w:p w14:paraId="0788141C" w14:textId="77777777" w:rsidR="00BF68B5" w:rsidRPr="00A813CF" w:rsidRDefault="00BF68B5" w:rsidP="00370E29">
            <w:pPr>
              <w:rPr>
                <w:rFonts w:ascii="Arial" w:eastAsia="Times New Roman" w:hAnsi="Arial" w:cs="Arial"/>
                <w:i/>
                <w:iCs/>
                <w:color w:val="000000"/>
                <w:sz w:val="18"/>
                <w:szCs w:val="18"/>
              </w:rPr>
            </w:pPr>
            <w:r w:rsidRPr="00A813CF">
              <w:rPr>
                <w:rFonts w:ascii="Arial" w:eastAsia="Times New Roman" w:hAnsi="Arial" w:cs="Arial"/>
                <w:b/>
                <w:i/>
                <w:iCs/>
                <w:color w:val="000000"/>
                <w:sz w:val="18"/>
                <w:szCs w:val="18"/>
              </w:rPr>
              <w:t>Nutrient run-off</w:t>
            </w:r>
            <w:r w:rsidRPr="00A813CF">
              <w:rPr>
                <w:rFonts w:ascii="Arial" w:eastAsia="Times New Roman" w:hAnsi="Arial" w:cs="Arial"/>
                <w:i/>
                <w:iCs/>
                <w:color w:val="000000"/>
                <w:sz w:val="18"/>
                <w:szCs w:val="18"/>
              </w:rPr>
              <w:t xml:space="preserve">: </w:t>
            </w:r>
            <w:r w:rsidRPr="00A813CF">
              <w:rPr>
                <w:rFonts w:ascii="Arial" w:eastAsia="Times New Roman" w:hAnsi="Arial" w:cs="Arial"/>
                <w:color w:val="000000"/>
                <w:sz w:val="18"/>
                <w:szCs w:val="18"/>
              </w:rPr>
              <w:t>Nutrients from diffuse land-based run-off</w:t>
            </w:r>
          </w:p>
        </w:tc>
        <w:tc>
          <w:tcPr>
            <w:tcW w:w="851" w:type="dxa"/>
            <w:tcBorders>
              <w:top w:val="nil"/>
              <w:left w:val="nil"/>
              <w:bottom w:val="single" w:sz="4" w:space="0" w:color="auto"/>
              <w:right w:val="nil"/>
            </w:tcBorders>
            <w:shd w:val="clear" w:color="auto" w:fill="auto"/>
            <w:hideMark/>
          </w:tcPr>
          <w:p w14:paraId="0A782ADA" w14:textId="676F3884" w:rsidR="00BF68B5" w:rsidRPr="00A813CF" w:rsidRDefault="00D12F29" w:rsidP="00370E29">
            <w:pPr>
              <w:jc w:val="center"/>
              <w:rPr>
                <w:rFonts w:ascii="Arial" w:eastAsia="Times New Roman" w:hAnsi="Arial" w:cs="Arial"/>
                <w:i/>
                <w:iCs/>
                <w:color w:val="000000"/>
                <w:sz w:val="18"/>
                <w:szCs w:val="18"/>
              </w:rPr>
            </w:pPr>
            <w:r w:rsidRPr="00A813CF">
              <w:rPr>
                <w:rFonts w:ascii="Arial" w:eastAsia="Times New Roman" w:hAnsi="Arial" w:cs="Arial"/>
                <w:i/>
                <w:iCs/>
                <w:color w:val="000000"/>
                <w:sz w:val="18"/>
                <w:szCs w:val="18"/>
              </w:rPr>
              <w:t>19</w:t>
            </w:r>
          </w:p>
        </w:tc>
        <w:tc>
          <w:tcPr>
            <w:tcW w:w="1559" w:type="dxa"/>
            <w:tcBorders>
              <w:top w:val="nil"/>
              <w:left w:val="single" w:sz="8" w:space="0" w:color="auto"/>
              <w:bottom w:val="single" w:sz="4" w:space="0" w:color="auto"/>
              <w:right w:val="single" w:sz="4" w:space="0" w:color="auto"/>
            </w:tcBorders>
            <w:shd w:val="clear" w:color="auto" w:fill="auto"/>
            <w:hideMark/>
          </w:tcPr>
          <w:p w14:paraId="3F1094E8"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Almost certain (11)</w:t>
            </w:r>
          </w:p>
        </w:tc>
        <w:tc>
          <w:tcPr>
            <w:tcW w:w="1559" w:type="dxa"/>
            <w:tcBorders>
              <w:top w:val="nil"/>
              <w:left w:val="nil"/>
              <w:bottom w:val="single" w:sz="4" w:space="0" w:color="auto"/>
              <w:right w:val="single" w:sz="4" w:space="0" w:color="auto"/>
            </w:tcBorders>
            <w:shd w:val="clear" w:color="auto" w:fill="auto"/>
            <w:hideMark/>
          </w:tcPr>
          <w:p w14:paraId="7A2D6C75"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Moderate (10)</w:t>
            </w:r>
          </w:p>
        </w:tc>
        <w:tc>
          <w:tcPr>
            <w:tcW w:w="1134" w:type="dxa"/>
            <w:tcBorders>
              <w:top w:val="nil"/>
              <w:left w:val="nil"/>
              <w:bottom w:val="single" w:sz="4" w:space="0" w:color="auto"/>
              <w:right w:val="single" w:sz="8" w:space="0" w:color="auto"/>
            </w:tcBorders>
            <w:shd w:val="clear" w:color="000000" w:fill="FF0000"/>
            <w:hideMark/>
          </w:tcPr>
          <w:p w14:paraId="3BA6BF16"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High</w:t>
            </w:r>
          </w:p>
        </w:tc>
        <w:tc>
          <w:tcPr>
            <w:tcW w:w="1730" w:type="dxa"/>
            <w:tcBorders>
              <w:top w:val="nil"/>
              <w:left w:val="nil"/>
              <w:bottom w:val="single" w:sz="4" w:space="0" w:color="auto"/>
              <w:right w:val="single" w:sz="4" w:space="0" w:color="auto"/>
            </w:tcBorders>
            <w:shd w:val="clear" w:color="auto" w:fill="auto"/>
            <w:hideMark/>
          </w:tcPr>
          <w:p w14:paraId="06FD8F21"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Almost certain (13)</w:t>
            </w:r>
          </w:p>
        </w:tc>
        <w:tc>
          <w:tcPr>
            <w:tcW w:w="1418" w:type="dxa"/>
            <w:tcBorders>
              <w:top w:val="nil"/>
              <w:left w:val="nil"/>
              <w:bottom w:val="single" w:sz="4" w:space="0" w:color="auto"/>
              <w:right w:val="single" w:sz="4" w:space="0" w:color="auto"/>
            </w:tcBorders>
            <w:shd w:val="clear" w:color="auto" w:fill="auto"/>
            <w:hideMark/>
          </w:tcPr>
          <w:p w14:paraId="48689A30"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Moderate (10)</w:t>
            </w:r>
          </w:p>
        </w:tc>
        <w:tc>
          <w:tcPr>
            <w:tcW w:w="1246" w:type="dxa"/>
            <w:tcBorders>
              <w:top w:val="nil"/>
              <w:left w:val="nil"/>
              <w:bottom w:val="single" w:sz="4" w:space="0" w:color="auto"/>
              <w:right w:val="single" w:sz="8" w:space="0" w:color="auto"/>
            </w:tcBorders>
            <w:shd w:val="clear" w:color="000000" w:fill="FF0000"/>
            <w:hideMark/>
          </w:tcPr>
          <w:p w14:paraId="6FEFFBED"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High</w:t>
            </w:r>
          </w:p>
        </w:tc>
      </w:tr>
      <w:tr w:rsidR="00BF68B5" w:rsidRPr="00A813CF" w14:paraId="3A264C88" w14:textId="77777777" w:rsidTr="006342EF">
        <w:trPr>
          <w:trHeight w:val="569"/>
        </w:trPr>
        <w:tc>
          <w:tcPr>
            <w:tcW w:w="5245" w:type="dxa"/>
            <w:tcBorders>
              <w:top w:val="nil"/>
              <w:left w:val="single" w:sz="4" w:space="0" w:color="auto"/>
              <w:bottom w:val="single" w:sz="4" w:space="0" w:color="auto"/>
              <w:right w:val="single" w:sz="4" w:space="0" w:color="auto"/>
            </w:tcBorders>
            <w:shd w:val="clear" w:color="auto" w:fill="auto"/>
            <w:hideMark/>
          </w:tcPr>
          <w:p w14:paraId="01456298" w14:textId="77777777" w:rsidR="00BF68B5" w:rsidRPr="00A813CF" w:rsidRDefault="00BF68B5" w:rsidP="00370E29">
            <w:pPr>
              <w:rPr>
                <w:rFonts w:ascii="Arial" w:eastAsia="Times New Roman" w:hAnsi="Arial" w:cs="Arial"/>
                <w:i/>
                <w:iCs/>
                <w:color w:val="000000"/>
                <w:sz w:val="18"/>
                <w:szCs w:val="18"/>
              </w:rPr>
            </w:pPr>
            <w:r w:rsidRPr="00A813CF">
              <w:rPr>
                <w:rFonts w:ascii="Arial" w:eastAsia="Times New Roman" w:hAnsi="Arial" w:cs="Arial"/>
                <w:b/>
                <w:i/>
                <w:iCs/>
                <w:color w:val="000000"/>
                <w:sz w:val="18"/>
                <w:szCs w:val="18"/>
              </w:rPr>
              <w:t>Ocean acidification</w:t>
            </w:r>
            <w:r w:rsidRPr="00A813CF">
              <w:rPr>
                <w:rFonts w:ascii="Arial" w:eastAsia="Times New Roman" w:hAnsi="Arial" w:cs="Arial"/>
                <w:i/>
                <w:iCs/>
                <w:color w:val="000000"/>
                <w:sz w:val="18"/>
                <w:szCs w:val="18"/>
              </w:rPr>
              <w:t>:</w:t>
            </w:r>
            <w:r w:rsidRPr="00A813CF">
              <w:rPr>
                <w:rFonts w:ascii="Arial" w:eastAsia="Times New Roman" w:hAnsi="Arial" w:cs="Arial"/>
                <w:color w:val="000000"/>
                <w:sz w:val="18"/>
                <w:szCs w:val="18"/>
              </w:rPr>
              <w:t xml:space="preserve"> Decreasing pH of the Region’s waters</w:t>
            </w:r>
          </w:p>
        </w:tc>
        <w:tc>
          <w:tcPr>
            <w:tcW w:w="851" w:type="dxa"/>
            <w:tcBorders>
              <w:top w:val="nil"/>
              <w:left w:val="nil"/>
              <w:bottom w:val="single" w:sz="4" w:space="0" w:color="auto"/>
              <w:right w:val="nil"/>
            </w:tcBorders>
            <w:shd w:val="clear" w:color="auto" w:fill="auto"/>
            <w:hideMark/>
          </w:tcPr>
          <w:p w14:paraId="5DE40256" w14:textId="30D806E8" w:rsidR="00BF68B5" w:rsidRPr="00A813CF" w:rsidRDefault="00D12F29" w:rsidP="00370E29">
            <w:pPr>
              <w:jc w:val="center"/>
              <w:rPr>
                <w:rFonts w:ascii="Arial" w:eastAsia="Times New Roman" w:hAnsi="Arial" w:cs="Arial"/>
                <w:i/>
                <w:iCs/>
                <w:color w:val="000000"/>
                <w:sz w:val="18"/>
                <w:szCs w:val="18"/>
              </w:rPr>
            </w:pPr>
            <w:r w:rsidRPr="00A813CF">
              <w:rPr>
                <w:rFonts w:ascii="Arial" w:eastAsia="Times New Roman" w:hAnsi="Arial" w:cs="Arial"/>
                <w:i/>
                <w:iCs/>
                <w:color w:val="000000"/>
                <w:sz w:val="18"/>
                <w:szCs w:val="18"/>
              </w:rPr>
              <w:t>15</w:t>
            </w:r>
          </w:p>
        </w:tc>
        <w:tc>
          <w:tcPr>
            <w:tcW w:w="1559" w:type="dxa"/>
            <w:tcBorders>
              <w:top w:val="nil"/>
              <w:left w:val="single" w:sz="8" w:space="0" w:color="auto"/>
              <w:bottom w:val="single" w:sz="4" w:space="0" w:color="auto"/>
              <w:right w:val="single" w:sz="4" w:space="0" w:color="auto"/>
            </w:tcBorders>
            <w:shd w:val="clear" w:color="auto" w:fill="auto"/>
            <w:hideMark/>
          </w:tcPr>
          <w:p w14:paraId="0F3A8206" w14:textId="60AE3D67" w:rsidR="00BF68B5" w:rsidRPr="00A813CF" w:rsidRDefault="00BF68B5" w:rsidP="00CB6751">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Almost certain (</w:t>
            </w:r>
            <w:r w:rsidR="00CB6751" w:rsidRPr="00A813CF">
              <w:rPr>
                <w:rFonts w:ascii="Arial" w:eastAsia="Times New Roman" w:hAnsi="Arial" w:cs="Arial"/>
                <w:color w:val="000000"/>
                <w:sz w:val="18"/>
                <w:szCs w:val="18"/>
              </w:rPr>
              <w:t>8</w:t>
            </w:r>
            <w:r w:rsidRPr="00A813CF">
              <w:rPr>
                <w:rFonts w:ascii="Arial" w:eastAsia="Times New Roman" w:hAnsi="Arial" w:cs="Arial"/>
                <w:color w:val="000000"/>
                <w:sz w:val="18"/>
                <w:szCs w:val="18"/>
              </w:rPr>
              <w:t>)</w:t>
            </w:r>
          </w:p>
        </w:tc>
        <w:tc>
          <w:tcPr>
            <w:tcW w:w="1559" w:type="dxa"/>
            <w:tcBorders>
              <w:top w:val="nil"/>
              <w:left w:val="nil"/>
              <w:bottom w:val="single" w:sz="4" w:space="0" w:color="auto"/>
              <w:right w:val="single" w:sz="4" w:space="0" w:color="auto"/>
            </w:tcBorders>
            <w:shd w:val="clear" w:color="auto" w:fill="auto"/>
            <w:hideMark/>
          </w:tcPr>
          <w:p w14:paraId="529AEAE2"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Major (7)</w:t>
            </w:r>
          </w:p>
        </w:tc>
        <w:tc>
          <w:tcPr>
            <w:tcW w:w="1134" w:type="dxa"/>
            <w:tcBorders>
              <w:top w:val="nil"/>
              <w:left w:val="nil"/>
              <w:bottom w:val="single" w:sz="4" w:space="0" w:color="auto"/>
              <w:right w:val="single" w:sz="8" w:space="0" w:color="auto"/>
            </w:tcBorders>
            <w:shd w:val="clear" w:color="000000" w:fill="C00000"/>
            <w:hideMark/>
          </w:tcPr>
          <w:p w14:paraId="1C31BD9D"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Very High</w:t>
            </w:r>
          </w:p>
        </w:tc>
        <w:tc>
          <w:tcPr>
            <w:tcW w:w="1730" w:type="dxa"/>
            <w:tcBorders>
              <w:top w:val="nil"/>
              <w:left w:val="nil"/>
              <w:bottom w:val="single" w:sz="4" w:space="0" w:color="auto"/>
              <w:right w:val="single" w:sz="4" w:space="0" w:color="auto"/>
            </w:tcBorders>
            <w:shd w:val="clear" w:color="auto" w:fill="auto"/>
            <w:hideMark/>
          </w:tcPr>
          <w:p w14:paraId="3B43FDE3" w14:textId="44C9DCA2" w:rsidR="00BF68B5" w:rsidRPr="00A813CF" w:rsidRDefault="00BF68B5" w:rsidP="00CB6751">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Almost certain (</w:t>
            </w:r>
            <w:r w:rsidR="00CB6751" w:rsidRPr="00A813CF">
              <w:rPr>
                <w:rFonts w:ascii="Arial" w:eastAsia="Times New Roman" w:hAnsi="Arial" w:cs="Arial"/>
                <w:color w:val="000000"/>
                <w:sz w:val="18"/>
                <w:szCs w:val="18"/>
              </w:rPr>
              <w:t>7</w:t>
            </w:r>
            <w:r w:rsidRPr="00A813CF">
              <w:rPr>
                <w:rFonts w:ascii="Arial" w:eastAsia="Times New Roman" w:hAnsi="Arial" w:cs="Arial"/>
                <w:color w:val="000000"/>
                <w:sz w:val="18"/>
                <w:szCs w:val="18"/>
              </w:rPr>
              <w:t>)</w:t>
            </w:r>
          </w:p>
        </w:tc>
        <w:tc>
          <w:tcPr>
            <w:tcW w:w="1418" w:type="dxa"/>
            <w:tcBorders>
              <w:top w:val="nil"/>
              <w:left w:val="nil"/>
              <w:bottom w:val="single" w:sz="4" w:space="0" w:color="auto"/>
              <w:right w:val="single" w:sz="4" w:space="0" w:color="auto"/>
            </w:tcBorders>
            <w:shd w:val="clear" w:color="auto" w:fill="auto"/>
            <w:hideMark/>
          </w:tcPr>
          <w:p w14:paraId="3A6FBCBD"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Major (6)/ Minor (6)</w:t>
            </w:r>
          </w:p>
        </w:tc>
        <w:tc>
          <w:tcPr>
            <w:tcW w:w="1246" w:type="dxa"/>
            <w:tcBorders>
              <w:top w:val="nil"/>
              <w:left w:val="nil"/>
              <w:bottom w:val="single" w:sz="4" w:space="0" w:color="auto"/>
              <w:right w:val="single" w:sz="8" w:space="0" w:color="auto"/>
            </w:tcBorders>
            <w:shd w:val="clear" w:color="000000" w:fill="BFBFBF"/>
            <w:hideMark/>
          </w:tcPr>
          <w:p w14:paraId="6BA87F3E" w14:textId="1D3E89F2"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Very High/High/</w:t>
            </w:r>
            <w:r w:rsidR="006342EF" w:rsidRPr="00A813CF">
              <w:rPr>
                <w:rFonts w:ascii="Arial" w:eastAsia="Times New Roman" w:hAnsi="Arial" w:cs="Arial"/>
                <w:color w:val="000000"/>
                <w:sz w:val="18"/>
                <w:szCs w:val="18"/>
              </w:rPr>
              <w:t xml:space="preserve"> </w:t>
            </w:r>
            <w:r w:rsidRPr="00A813CF">
              <w:rPr>
                <w:rFonts w:ascii="Arial" w:eastAsia="Times New Roman" w:hAnsi="Arial" w:cs="Arial"/>
                <w:color w:val="000000"/>
                <w:sz w:val="18"/>
                <w:szCs w:val="18"/>
              </w:rPr>
              <w:t>Medium</w:t>
            </w:r>
          </w:p>
        </w:tc>
      </w:tr>
      <w:tr w:rsidR="00BF68B5" w:rsidRPr="00A813CF" w14:paraId="1FB855AC" w14:textId="77777777" w:rsidTr="0040083F">
        <w:trPr>
          <w:trHeight w:val="468"/>
        </w:trPr>
        <w:tc>
          <w:tcPr>
            <w:tcW w:w="5245" w:type="dxa"/>
            <w:tcBorders>
              <w:top w:val="nil"/>
              <w:left w:val="single" w:sz="4" w:space="0" w:color="auto"/>
              <w:bottom w:val="single" w:sz="4" w:space="0" w:color="auto"/>
              <w:right w:val="single" w:sz="4" w:space="0" w:color="auto"/>
            </w:tcBorders>
            <w:shd w:val="clear" w:color="auto" w:fill="auto"/>
            <w:hideMark/>
          </w:tcPr>
          <w:p w14:paraId="6A52E388" w14:textId="77777777" w:rsidR="00BF68B5" w:rsidRPr="00A813CF" w:rsidRDefault="00BF68B5" w:rsidP="00370E29">
            <w:pPr>
              <w:rPr>
                <w:rFonts w:ascii="Arial" w:eastAsia="Times New Roman" w:hAnsi="Arial" w:cs="Arial"/>
                <w:i/>
                <w:iCs/>
                <w:color w:val="000000"/>
                <w:sz w:val="18"/>
                <w:szCs w:val="18"/>
              </w:rPr>
            </w:pPr>
            <w:r w:rsidRPr="00A813CF">
              <w:rPr>
                <w:rFonts w:ascii="Arial" w:eastAsia="Times New Roman" w:hAnsi="Arial" w:cs="Arial"/>
                <w:b/>
                <w:i/>
                <w:iCs/>
                <w:color w:val="000000"/>
                <w:sz w:val="18"/>
                <w:szCs w:val="18"/>
              </w:rPr>
              <w:t>Outbreak of crown-of-thorns starfish</w:t>
            </w:r>
            <w:r w:rsidRPr="00A813CF">
              <w:rPr>
                <w:rFonts w:ascii="Arial" w:eastAsia="Times New Roman" w:hAnsi="Arial" w:cs="Arial"/>
                <w:i/>
                <w:iCs/>
                <w:color w:val="000000"/>
                <w:sz w:val="18"/>
                <w:szCs w:val="18"/>
              </w:rPr>
              <w:t>:</w:t>
            </w:r>
            <w:r w:rsidRPr="00A813CF">
              <w:rPr>
                <w:rFonts w:ascii="Arial" w:eastAsia="Times New Roman" w:hAnsi="Arial" w:cs="Arial"/>
                <w:color w:val="000000"/>
                <w:sz w:val="18"/>
                <w:szCs w:val="18"/>
              </w:rPr>
              <w:t xml:space="preserve"> Outbreak of crown-of-thorns starfish</w:t>
            </w:r>
          </w:p>
        </w:tc>
        <w:tc>
          <w:tcPr>
            <w:tcW w:w="851" w:type="dxa"/>
            <w:tcBorders>
              <w:top w:val="nil"/>
              <w:left w:val="nil"/>
              <w:bottom w:val="single" w:sz="4" w:space="0" w:color="auto"/>
              <w:right w:val="nil"/>
            </w:tcBorders>
            <w:shd w:val="clear" w:color="auto" w:fill="auto"/>
            <w:hideMark/>
          </w:tcPr>
          <w:p w14:paraId="08EFC85A" w14:textId="0F220533" w:rsidR="00BF68B5" w:rsidRPr="00A813CF" w:rsidRDefault="00D12F29" w:rsidP="00370E29">
            <w:pPr>
              <w:jc w:val="center"/>
              <w:rPr>
                <w:rFonts w:ascii="Arial" w:eastAsia="Times New Roman" w:hAnsi="Arial" w:cs="Arial"/>
                <w:i/>
                <w:iCs/>
                <w:color w:val="000000"/>
                <w:sz w:val="18"/>
                <w:szCs w:val="18"/>
              </w:rPr>
            </w:pPr>
            <w:r w:rsidRPr="00A813CF">
              <w:rPr>
                <w:rFonts w:ascii="Arial" w:eastAsia="Times New Roman" w:hAnsi="Arial" w:cs="Arial"/>
                <w:i/>
                <w:iCs/>
                <w:color w:val="000000"/>
                <w:sz w:val="18"/>
                <w:szCs w:val="18"/>
              </w:rPr>
              <w:t>18</w:t>
            </w:r>
          </w:p>
        </w:tc>
        <w:tc>
          <w:tcPr>
            <w:tcW w:w="1559" w:type="dxa"/>
            <w:tcBorders>
              <w:top w:val="nil"/>
              <w:left w:val="single" w:sz="8" w:space="0" w:color="auto"/>
              <w:bottom w:val="single" w:sz="4" w:space="0" w:color="auto"/>
              <w:right w:val="single" w:sz="4" w:space="0" w:color="auto"/>
            </w:tcBorders>
            <w:shd w:val="clear" w:color="auto" w:fill="auto"/>
            <w:hideMark/>
          </w:tcPr>
          <w:p w14:paraId="71E5E668"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Likely (9)</w:t>
            </w:r>
          </w:p>
        </w:tc>
        <w:tc>
          <w:tcPr>
            <w:tcW w:w="1559" w:type="dxa"/>
            <w:tcBorders>
              <w:top w:val="nil"/>
              <w:left w:val="nil"/>
              <w:bottom w:val="single" w:sz="4" w:space="0" w:color="auto"/>
              <w:right w:val="single" w:sz="4" w:space="0" w:color="auto"/>
            </w:tcBorders>
            <w:shd w:val="clear" w:color="auto" w:fill="auto"/>
            <w:hideMark/>
          </w:tcPr>
          <w:p w14:paraId="1BC50916" w14:textId="40F3E42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Major (8)</w:t>
            </w:r>
            <w:r w:rsidR="003D05E7" w:rsidRPr="00A813CF">
              <w:rPr>
                <w:rFonts w:ascii="Arial" w:eastAsia="Times New Roman" w:hAnsi="Arial" w:cs="Arial"/>
                <w:color w:val="000000"/>
                <w:sz w:val="18"/>
                <w:szCs w:val="18"/>
              </w:rPr>
              <w:t>/Moderate (8</w:t>
            </w:r>
            <w:r w:rsidRPr="00A813CF">
              <w:rPr>
                <w:rFonts w:ascii="Arial" w:eastAsia="Times New Roman" w:hAnsi="Arial" w:cs="Arial"/>
                <w:color w:val="000000"/>
                <w:sz w:val="18"/>
                <w:szCs w:val="18"/>
              </w:rPr>
              <w:t>)</w:t>
            </w:r>
          </w:p>
        </w:tc>
        <w:tc>
          <w:tcPr>
            <w:tcW w:w="1134" w:type="dxa"/>
            <w:tcBorders>
              <w:top w:val="nil"/>
              <w:left w:val="nil"/>
              <w:bottom w:val="single" w:sz="4" w:space="0" w:color="auto"/>
              <w:right w:val="single" w:sz="8" w:space="0" w:color="auto"/>
            </w:tcBorders>
            <w:shd w:val="clear" w:color="000000" w:fill="FF0000"/>
            <w:hideMark/>
          </w:tcPr>
          <w:p w14:paraId="70FA5AA5"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High</w:t>
            </w:r>
          </w:p>
        </w:tc>
        <w:tc>
          <w:tcPr>
            <w:tcW w:w="1730" w:type="dxa"/>
            <w:tcBorders>
              <w:top w:val="nil"/>
              <w:left w:val="nil"/>
              <w:bottom w:val="single" w:sz="4" w:space="0" w:color="auto"/>
              <w:right w:val="single" w:sz="4" w:space="0" w:color="auto"/>
            </w:tcBorders>
            <w:shd w:val="clear" w:color="auto" w:fill="auto"/>
            <w:hideMark/>
          </w:tcPr>
          <w:p w14:paraId="4F745AFC" w14:textId="1BF6537F"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Almost certain (</w:t>
            </w:r>
            <w:r w:rsidR="003D05E7" w:rsidRPr="00A813CF">
              <w:rPr>
                <w:rFonts w:ascii="Arial" w:eastAsia="Times New Roman" w:hAnsi="Arial" w:cs="Arial"/>
                <w:color w:val="000000"/>
                <w:sz w:val="18"/>
                <w:szCs w:val="18"/>
              </w:rPr>
              <w:t>7</w:t>
            </w:r>
            <w:r w:rsidRPr="00A813CF">
              <w:rPr>
                <w:rFonts w:ascii="Arial" w:eastAsia="Times New Roman" w:hAnsi="Arial" w:cs="Arial"/>
                <w:color w:val="000000"/>
                <w:sz w:val="18"/>
                <w:szCs w:val="18"/>
              </w:rPr>
              <w:t>)</w:t>
            </w:r>
          </w:p>
        </w:tc>
        <w:tc>
          <w:tcPr>
            <w:tcW w:w="1418" w:type="dxa"/>
            <w:tcBorders>
              <w:top w:val="nil"/>
              <w:left w:val="nil"/>
              <w:bottom w:val="single" w:sz="4" w:space="0" w:color="auto"/>
              <w:right w:val="single" w:sz="4" w:space="0" w:color="auto"/>
            </w:tcBorders>
            <w:shd w:val="clear" w:color="auto" w:fill="auto"/>
            <w:hideMark/>
          </w:tcPr>
          <w:p w14:paraId="3DD356E1"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Major (8)</w:t>
            </w:r>
          </w:p>
        </w:tc>
        <w:tc>
          <w:tcPr>
            <w:tcW w:w="1246" w:type="dxa"/>
            <w:tcBorders>
              <w:top w:val="nil"/>
              <w:left w:val="nil"/>
              <w:bottom w:val="single" w:sz="4" w:space="0" w:color="auto"/>
              <w:right w:val="single" w:sz="8" w:space="0" w:color="auto"/>
            </w:tcBorders>
            <w:shd w:val="clear" w:color="000000" w:fill="BFBFBF"/>
            <w:hideMark/>
          </w:tcPr>
          <w:p w14:paraId="6FB8CDB4"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Very High/ High</w:t>
            </w:r>
          </w:p>
        </w:tc>
      </w:tr>
      <w:tr w:rsidR="00BF68B5" w:rsidRPr="00A813CF" w14:paraId="6CB5FF0D" w14:textId="77777777" w:rsidTr="006342EF">
        <w:trPr>
          <w:trHeight w:val="428"/>
        </w:trPr>
        <w:tc>
          <w:tcPr>
            <w:tcW w:w="5245" w:type="dxa"/>
            <w:tcBorders>
              <w:top w:val="nil"/>
              <w:left w:val="single" w:sz="4" w:space="0" w:color="auto"/>
              <w:bottom w:val="single" w:sz="4" w:space="0" w:color="auto"/>
              <w:right w:val="single" w:sz="4" w:space="0" w:color="auto"/>
            </w:tcBorders>
            <w:shd w:val="clear" w:color="auto" w:fill="auto"/>
            <w:hideMark/>
          </w:tcPr>
          <w:p w14:paraId="7DBB74E2" w14:textId="77777777" w:rsidR="00BF68B5" w:rsidRPr="00A813CF" w:rsidRDefault="00BF68B5" w:rsidP="00370E29">
            <w:pPr>
              <w:rPr>
                <w:rFonts w:ascii="Arial" w:eastAsia="Times New Roman" w:hAnsi="Arial" w:cs="Arial"/>
                <w:i/>
                <w:iCs/>
                <w:color w:val="000000"/>
                <w:sz w:val="18"/>
                <w:szCs w:val="18"/>
              </w:rPr>
            </w:pPr>
            <w:r w:rsidRPr="00A813CF">
              <w:rPr>
                <w:rFonts w:ascii="Arial" w:eastAsia="Times New Roman" w:hAnsi="Arial" w:cs="Arial"/>
                <w:b/>
                <w:i/>
                <w:iCs/>
                <w:color w:val="000000"/>
                <w:sz w:val="18"/>
                <w:szCs w:val="18"/>
              </w:rPr>
              <w:t>Outbreak of disease</w:t>
            </w:r>
            <w:r w:rsidRPr="00A813CF">
              <w:rPr>
                <w:rFonts w:ascii="Arial" w:eastAsia="Times New Roman" w:hAnsi="Arial" w:cs="Arial"/>
                <w:i/>
                <w:iCs/>
                <w:color w:val="000000"/>
                <w:sz w:val="18"/>
                <w:szCs w:val="18"/>
              </w:rPr>
              <w:t xml:space="preserve">: </w:t>
            </w:r>
            <w:r w:rsidRPr="00A813CF">
              <w:rPr>
                <w:rFonts w:ascii="Arial" w:eastAsia="Times New Roman" w:hAnsi="Arial" w:cs="Arial"/>
                <w:color w:val="000000"/>
                <w:sz w:val="18"/>
                <w:szCs w:val="18"/>
              </w:rPr>
              <w:t>Outbreak of disease, both naturally occurring and introduced</w:t>
            </w:r>
          </w:p>
        </w:tc>
        <w:tc>
          <w:tcPr>
            <w:tcW w:w="851" w:type="dxa"/>
            <w:tcBorders>
              <w:top w:val="nil"/>
              <w:left w:val="nil"/>
              <w:bottom w:val="single" w:sz="4" w:space="0" w:color="auto"/>
              <w:right w:val="nil"/>
            </w:tcBorders>
            <w:shd w:val="clear" w:color="auto" w:fill="auto"/>
            <w:hideMark/>
          </w:tcPr>
          <w:p w14:paraId="1B7FF44B" w14:textId="53EDDF3D" w:rsidR="00BF68B5" w:rsidRPr="00A813CF" w:rsidRDefault="00D12F29" w:rsidP="00370E29">
            <w:pPr>
              <w:jc w:val="center"/>
              <w:rPr>
                <w:rFonts w:ascii="Arial" w:eastAsia="Times New Roman" w:hAnsi="Arial" w:cs="Arial"/>
                <w:i/>
                <w:iCs/>
                <w:color w:val="000000"/>
                <w:sz w:val="18"/>
                <w:szCs w:val="18"/>
              </w:rPr>
            </w:pPr>
            <w:r w:rsidRPr="00A813CF">
              <w:rPr>
                <w:rFonts w:ascii="Arial" w:eastAsia="Times New Roman" w:hAnsi="Arial" w:cs="Arial"/>
                <w:i/>
                <w:iCs/>
                <w:color w:val="000000"/>
                <w:sz w:val="18"/>
                <w:szCs w:val="18"/>
              </w:rPr>
              <w:t>15</w:t>
            </w:r>
          </w:p>
        </w:tc>
        <w:tc>
          <w:tcPr>
            <w:tcW w:w="1559" w:type="dxa"/>
            <w:tcBorders>
              <w:top w:val="nil"/>
              <w:left w:val="single" w:sz="8" w:space="0" w:color="auto"/>
              <w:bottom w:val="single" w:sz="4" w:space="0" w:color="auto"/>
              <w:right w:val="single" w:sz="4" w:space="0" w:color="auto"/>
            </w:tcBorders>
            <w:shd w:val="clear" w:color="auto" w:fill="auto"/>
            <w:hideMark/>
          </w:tcPr>
          <w:p w14:paraId="16CBB432"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Possible (6)</w:t>
            </w:r>
          </w:p>
        </w:tc>
        <w:tc>
          <w:tcPr>
            <w:tcW w:w="1559" w:type="dxa"/>
            <w:tcBorders>
              <w:top w:val="nil"/>
              <w:left w:val="nil"/>
              <w:bottom w:val="single" w:sz="4" w:space="0" w:color="auto"/>
              <w:right w:val="single" w:sz="4" w:space="0" w:color="auto"/>
            </w:tcBorders>
            <w:shd w:val="clear" w:color="auto" w:fill="auto"/>
            <w:hideMark/>
          </w:tcPr>
          <w:p w14:paraId="1FCC9890" w14:textId="510E20B0" w:rsidR="00BF68B5" w:rsidRPr="00A813CF" w:rsidRDefault="00BF68B5" w:rsidP="00A35D33">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Moderate (</w:t>
            </w:r>
            <w:r w:rsidR="00A35D33" w:rsidRPr="00A813CF">
              <w:rPr>
                <w:rFonts w:ascii="Arial" w:eastAsia="Times New Roman" w:hAnsi="Arial" w:cs="Arial"/>
                <w:color w:val="000000"/>
                <w:sz w:val="18"/>
                <w:szCs w:val="18"/>
              </w:rPr>
              <w:t>9</w:t>
            </w:r>
            <w:r w:rsidRPr="00A813CF">
              <w:rPr>
                <w:rFonts w:ascii="Arial" w:eastAsia="Times New Roman" w:hAnsi="Arial" w:cs="Arial"/>
                <w:color w:val="000000"/>
                <w:sz w:val="18"/>
                <w:szCs w:val="18"/>
              </w:rPr>
              <w:t>)</w:t>
            </w:r>
          </w:p>
        </w:tc>
        <w:tc>
          <w:tcPr>
            <w:tcW w:w="1134" w:type="dxa"/>
            <w:tcBorders>
              <w:top w:val="nil"/>
              <w:left w:val="nil"/>
              <w:bottom w:val="single" w:sz="4" w:space="0" w:color="auto"/>
              <w:right w:val="single" w:sz="8" w:space="0" w:color="auto"/>
            </w:tcBorders>
            <w:shd w:val="clear" w:color="000000" w:fill="EF720B"/>
            <w:hideMark/>
          </w:tcPr>
          <w:p w14:paraId="0705A136"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Medium</w:t>
            </w:r>
          </w:p>
        </w:tc>
        <w:tc>
          <w:tcPr>
            <w:tcW w:w="1730" w:type="dxa"/>
            <w:tcBorders>
              <w:top w:val="nil"/>
              <w:left w:val="nil"/>
              <w:bottom w:val="single" w:sz="4" w:space="0" w:color="auto"/>
              <w:right w:val="single" w:sz="4" w:space="0" w:color="auto"/>
            </w:tcBorders>
            <w:shd w:val="clear" w:color="auto" w:fill="auto"/>
            <w:hideMark/>
          </w:tcPr>
          <w:p w14:paraId="7E06405F"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Possible (6)</w:t>
            </w:r>
          </w:p>
        </w:tc>
        <w:tc>
          <w:tcPr>
            <w:tcW w:w="1418" w:type="dxa"/>
            <w:tcBorders>
              <w:top w:val="nil"/>
              <w:left w:val="nil"/>
              <w:bottom w:val="single" w:sz="4" w:space="0" w:color="auto"/>
              <w:right w:val="single" w:sz="4" w:space="0" w:color="auto"/>
            </w:tcBorders>
            <w:shd w:val="clear" w:color="auto" w:fill="auto"/>
            <w:hideMark/>
          </w:tcPr>
          <w:p w14:paraId="50E07FB6" w14:textId="52BCF296" w:rsidR="00BF68B5" w:rsidRPr="00A813CF" w:rsidRDefault="00BF68B5" w:rsidP="00A35D33">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Moderate (</w:t>
            </w:r>
            <w:r w:rsidR="00A35D33" w:rsidRPr="00A813CF">
              <w:rPr>
                <w:rFonts w:ascii="Arial" w:eastAsia="Times New Roman" w:hAnsi="Arial" w:cs="Arial"/>
                <w:color w:val="000000"/>
                <w:sz w:val="18"/>
                <w:szCs w:val="18"/>
              </w:rPr>
              <w:t>9</w:t>
            </w:r>
            <w:r w:rsidRPr="00A813CF">
              <w:rPr>
                <w:rFonts w:ascii="Arial" w:eastAsia="Times New Roman" w:hAnsi="Arial" w:cs="Arial"/>
                <w:color w:val="000000"/>
                <w:sz w:val="18"/>
                <w:szCs w:val="18"/>
              </w:rPr>
              <w:t>)</w:t>
            </w:r>
          </w:p>
        </w:tc>
        <w:tc>
          <w:tcPr>
            <w:tcW w:w="1246" w:type="dxa"/>
            <w:tcBorders>
              <w:top w:val="nil"/>
              <w:left w:val="nil"/>
              <w:bottom w:val="single" w:sz="4" w:space="0" w:color="auto"/>
              <w:right w:val="single" w:sz="8" w:space="0" w:color="auto"/>
            </w:tcBorders>
            <w:shd w:val="clear" w:color="000000" w:fill="EF720B"/>
            <w:hideMark/>
          </w:tcPr>
          <w:p w14:paraId="4F90450E"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Medium</w:t>
            </w:r>
          </w:p>
        </w:tc>
      </w:tr>
      <w:tr w:rsidR="00BF68B5" w:rsidRPr="00A813CF" w14:paraId="6782B96B" w14:textId="77777777" w:rsidTr="006342EF">
        <w:trPr>
          <w:trHeight w:val="534"/>
        </w:trPr>
        <w:tc>
          <w:tcPr>
            <w:tcW w:w="5245" w:type="dxa"/>
            <w:tcBorders>
              <w:top w:val="nil"/>
              <w:left w:val="single" w:sz="4" w:space="0" w:color="auto"/>
              <w:bottom w:val="single" w:sz="4" w:space="0" w:color="auto"/>
              <w:right w:val="single" w:sz="4" w:space="0" w:color="auto"/>
            </w:tcBorders>
            <w:shd w:val="clear" w:color="auto" w:fill="auto"/>
            <w:hideMark/>
          </w:tcPr>
          <w:p w14:paraId="1D06952E" w14:textId="77777777" w:rsidR="00BF68B5" w:rsidRPr="00A813CF" w:rsidRDefault="00BF68B5" w:rsidP="00370E29">
            <w:pPr>
              <w:rPr>
                <w:rFonts w:ascii="Arial" w:eastAsia="Times New Roman" w:hAnsi="Arial" w:cs="Arial"/>
                <w:i/>
                <w:iCs/>
                <w:color w:val="000000"/>
                <w:sz w:val="18"/>
                <w:szCs w:val="18"/>
              </w:rPr>
            </w:pPr>
            <w:r w:rsidRPr="00A813CF">
              <w:rPr>
                <w:rFonts w:ascii="Arial" w:eastAsia="Times New Roman" w:hAnsi="Arial" w:cs="Arial"/>
                <w:b/>
                <w:i/>
                <w:iCs/>
                <w:color w:val="000000"/>
                <w:sz w:val="18"/>
                <w:szCs w:val="18"/>
              </w:rPr>
              <w:t>Outbreak of other species</w:t>
            </w:r>
            <w:r w:rsidRPr="00A813CF">
              <w:rPr>
                <w:rFonts w:ascii="Arial" w:eastAsia="Times New Roman" w:hAnsi="Arial" w:cs="Arial"/>
                <w:i/>
                <w:iCs/>
                <w:color w:val="000000"/>
                <w:sz w:val="18"/>
                <w:szCs w:val="18"/>
              </w:rPr>
              <w:t>:</w:t>
            </w:r>
            <w:r w:rsidRPr="00A813CF">
              <w:rPr>
                <w:rFonts w:ascii="Arial" w:eastAsia="Times New Roman" w:hAnsi="Arial" w:cs="Arial"/>
                <w:color w:val="000000"/>
                <w:sz w:val="18"/>
                <w:szCs w:val="18"/>
              </w:rPr>
              <w:t xml:space="preserve"> Outbreak or bloom of naturally occurring species other than crown-of-thorns starfish</w:t>
            </w:r>
          </w:p>
        </w:tc>
        <w:tc>
          <w:tcPr>
            <w:tcW w:w="851" w:type="dxa"/>
            <w:tcBorders>
              <w:top w:val="nil"/>
              <w:left w:val="nil"/>
              <w:bottom w:val="single" w:sz="4" w:space="0" w:color="auto"/>
              <w:right w:val="nil"/>
            </w:tcBorders>
            <w:shd w:val="clear" w:color="auto" w:fill="auto"/>
            <w:hideMark/>
          </w:tcPr>
          <w:p w14:paraId="2095B824" w14:textId="35B347B3" w:rsidR="00BF68B5" w:rsidRPr="00A813CF" w:rsidRDefault="00D12F29" w:rsidP="00370E29">
            <w:pPr>
              <w:jc w:val="center"/>
              <w:rPr>
                <w:rFonts w:ascii="Arial" w:eastAsia="Times New Roman" w:hAnsi="Arial" w:cs="Arial"/>
                <w:i/>
                <w:iCs/>
                <w:color w:val="000000"/>
                <w:sz w:val="18"/>
                <w:szCs w:val="18"/>
              </w:rPr>
            </w:pPr>
            <w:r w:rsidRPr="00A813CF">
              <w:rPr>
                <w:rFonts w:ascii="Arial" w:eastAsia="Times New Roman" w:hAnsi="Arial" w:cs="Arial"/>
                <w:i/>
                <w:iCs/>
                <w:color w:val="000000"/>
                <w:sz w:val="18"/>
                <w:szCs w:val="18"/>
              </w:rPr>
              <w:t>8</w:t>
            </w:r>
          </w:p>
        </w:tc>
        <w:tc>
          <w:tcPr>
            <w:tcW w:w="1559" w:type="dxa"/>
            <w:tcBorders>
              <w:top w:val="nil"/>
              <w:left w:val="single" w:sz="8" w:space="0" w:color="auto"/>
              <w:bottom w:val="single" w:sz="4" w:space="0" w:color="auto"/>
              <w:right w:val="single" w:sz="4" w:space="0" w:color="auto"/>
            </w:tcBorders>
            <w:shd w:val="clear" w:color="auto" w:fill="auto"/>
            <w:hideMark/>
          </w:tcPr>
          <w:p w14:paraId="2AC5F9EC"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Possible (5)</w:t>
            </w:r>
          </w:p>
        </w:tc>
        <w:tc>
          <w:tcPr>
            <w:tcW w:w="1559" w:type="dxa"/>
            <w:tcBorders>
              <w:top w:val="nil"/>
              <w:left w:val="nil"/>
              <w:bottom w:val="single" w:sz="4" w:space="0" w:color="auto"/>
              <w:right w:val="single" w:sz="4" w:space="0" w:color="auto"/>
            </w:tcBorders>
            <w:shd w:val="clear" w:color="auto" w:fill="auto"/>
            <w:hideMark/>
          </w:tcPr>
          <w:p w14:paraId="08119919" w14:textId="388A5F07" w:rsidR="00BF68B5" w:rsidRPr="00A813CF" w:rsidRDefault="00BF68B5" w:rsidP="00562C31">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Minor (</w:t>
            </w:r>
            <w:r w:rsidR="00562C31" w:rsidRPr="00A813CF">
              <w:rPr>
                <w:rFonts w:ascii="Arial" w:eastAsia="Times New Roman" w:hAnsi="Arial" w:cs="Arial"/>
                <w:color w:val="000000"/>
                <w:sz w:val="18"/>
                <w:szCs w:val="18"/>
              </w:rPr>
              <w:t>8</w:t>
            </w:r>
            <w:r w:rsidRPr="00A813CF">
              <w:rPr>
                <w:rFonts w:ascii="Arial" w:eastAsia="Times New Roman" w:hAnsi="Arial" w:cs="Arial"/>
                <w:color w:val="000000"/>
                <w:sz w:val="18"/>
                <w:szCs w:val="18"/>
              </w:rPr>
              <w:t>)</w:t>
            </w:r>
          </w:p>
        </w:tc>
        <w:tc>
          <w:tcPr>
            <w:tcW w:w="1134" w:type="dxa"/>
            <w:tcBorders>
              <w:top w:val="nil"/>
              <w:left w:val="nil"/>
              <w:bottom w:val="single" w:sz="4" w:space="0" w:color="auto"/>
              <w:right w:val="single" w:sz="8" w:space="0" w:color="auto"/>
            </w:tcBorders>
            <w:shd w:val="clear" w:color="000000" w:fill="FFFF00"/>
            <w:hideMark/>
          </w:tcPr>
          <w:p w14:paraId="262AF6B3"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Low</w:t>
            </w:r>
          </w:p>
        </w:tc>
        <w:tc>
          <w:tcPr>
            <w:tcW w:w="1730" w:type="dxa"/>
            <w:tcBorders>
              <w:top w:val="nil"/>
              <w:left w:val="nil"/>
              <w:bottom w:val="single" w:sz="4" w:space="0" w:color="auto"/>
              <w:right w:val="single" w:sz="4" w:space="0" w:color="auto"/>
            </w:tcBorders>
            <w:shd w:val="clear" w:color="auto" w:fill="auto"/>
            <w:hideMark/>
          </w:tcPr>
          <w:p w14:paraId="594707B8"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Possible (5)</w:t>
            </w:r>
          </w:p>
        </w:tc>
        <w:tc>
          <w:tcPr>
            <w:tcW w:w="1418" w:type="dxa"/>
            <w:tcBorders>
              <w:top w:val="nil"/>
              <w:left w:val="nil"/>
              <w:bottom w:val="single" w:sz="4" w:space="0" w:color="auto"/>
              <w:right w:val="single" w:sz="4" w:space="0" w:color="auto"/>
            </w:tcBorders>
            <w:shd w:val="clear" w:color="auto" w:fill="auto"/>
            <w:hideMark/>
          </w:tcPr>
          <w:p w14:paraId="14FFFDC1" w14:textId="431DEB55" w:rsidR="00BF68B5" w:rsidRPr="00A813CF" w:rsidRDefault="00BF68B5" w:rsidP="00562C31">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Minor (</w:t>
            </w:r>
            <w:r w:rsidR="00562C31" w:rsidRPr="00A813CF">
              <w:rPr>
                <w:rFonts w:ascii="Arial" w:eastAsia="Times New Roman" w:hAnsi="Arial" w:cs="Arial"/>
                <w:color w:val="000000"/>
                <w:sz w:val="18"/>
                <w:szCs w:val="18"/>
              </w:rPr>
              <w:t>6</w:t>
            </w:r>
            <w:r w:rsidRPr="00A813CF">
              <w:rPr>
                <w:rFonts w:ascii="Arial" w:eastAsia="Times New Roman" w:hAnsi="Arial" w:cs="Arial"/>
                <w:color w:val="000000"/>
                <w:sz w:val="18"/>
                <w:szCs w:val="18"/>
              </w:rPr>
              <w:t>)</w:t>
            </w:r>
          </w:p>
        </w:tc>
        <w:tc>
          <w:tcPr>
            <w:tcW w:w="1246" w:type="dxa"/>
            <w:tcBorders>
              <w:top w:val="nil"/>
              <w:left w:val="nil"/>
              <w:bottom w:val="single" w:sz="4" w:space="0" w:color="auto"/>
              <w:right w:val="single" w:sz="8" w:space="0" w:color="auto"/>
            </w:tcBorders>
            <w:shd w:val="clear" w:color="000000" w:fill="FFFF00"/>
            <w:hideMark/>
          </w:tcPr>
          <w:p w14:paraId="3BB69BC5"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Low</w:t>
            </w:r>
          </w:p>
        </w:tc>
      </w:tr>
      <w:tr w:rsidR="00BF68B5" w:rsidRPr="00A813CF" w14:paraId="696B5614" w14:textId="77777777" w:rsidTr="006342EF">
        <w:trPr>
          <w:trHeight w:val="534"/>
        </w:trPr>
        <w:tc>
          <w:tcPr>
            <w:tcW w:w="5245" w:type="dxa"/>
            <w:tcBorders>
              <w:top w:val="nil"/>
              <w:left w:val="single" w:sz="4" w:space="0" w:color="auto"/>
              <w:bottom w:val="single" w:sz="4" w:space="0" w:color="auto"/>
              <w:right w:val="single" w:sz="4" w:space="0" w:color="auto"/>
            </w:tcBorders>
            <w:shd w:val="clear" w:color="auto" w:fill="auto"/>
            <w:hideMark/>
          </w:tcPr>
          <w:p w14:paraId="1D102A72" w14:textId="77777777" w:rsidR="00BF68B5" w:rsidRPr="00A813CF" w:rsidRDefault="00BF68B5" w:rsidP="00370E29">
            <w:pPr>
              <w:rPr>
                <w:rFonts w:ascii="Arial" w:eastAsia="Times New Roman" w:hAnsi="Arial" w:cs="Arial"/>
                <w:i/>
                <w:iCs/>
                <w:color w:val="000000"/>
                <w:sz w:val="18"/>
                <w:szCs w:val="18"/>
              </w:rPr>
            </w:pPr>
            <w:r w:rsidRPr="00A813CF">
              <w:rPr>
                <w:rFonts w:ascii="Arial" w:eastAsia="Times New Roman" w:hAnsi="Arial" w:cs="Arial"/>
                <w:b/>
                <w:i/>
                <w:iCs/>
                <w:color w:val="000000"/>
                <w:sz w:val="18"/>
                <w:szCs w:val="18"/>
              </w:rPr>
              <w:lastRenderedPageBreak/>
              <w:t>Pesticide run-off</w:t>
            </w:r>
            <w:r w:rsidRPr="00A813CF">
              <w:rPr>
                <w:rFonts w:ascii="Arial" w:eastAsia="Times New Roman" w:hAnsi="Arial" w:cs="Arial"/>
                <w:i/>
                <w:iCs/>
                <w:color w:val="000000"/>
                <w:sz w:val="18"/>
                <w:szCs w:val="18"/>
              </w:rPr>
              <w:t xml:space="preserve">: </w:t>
            </w:r>
            <w:r w:rsidRPr="00A813CF">
              <w:rPr>
                <w:rFonts w:ascii="Arial" w:eastAsia="Times New Roman" w:hAnsi="Arial" w:cs="Arial"/>
                <w:color w:val="000000"/>
                <w:sz w:val="18"/>
                <w:szCs w:val="18"/>
              </w:rPr>
              <w:t>Pesticides (including herbicides, insecticides, fungicides) from diffuse land-based run-off</w:t>
            </w:r>
          </w:p>
        </w:tc>
        <w:tc>
          <w:tcPr>
            <w:tcW w:w="851" w:type="dxa"/>
            <w:tcBorders>
              <w:top w:val="nil"/>
              <w:left w:val="nil"/>
              <w:bottom w:val="single" w:sz="4" w:space="0" w:color="auto"/>
              <w:right w:val="nil"/>
            </w:tcBorders>
            <w:shd w:val="clear" w:color="auto" w:fill="auto"/>
            <w:hideMark/>
          </w:tcPr>
          <w:p w14:paraId="10391276" w14:textId="6DD9E42F" w:rsidR="00BF68B5" w:rsidRPr="00A813CF" w:rsidRDefault="00D12F29" w:rsidP="00370E29">
            <w:pPr>
              <w:jc w:val="center"/>
              <w:rPr>
                <w:rFonts w:ascii="Arial" w:eastAsia="Times New Roman" w:hAnsi="Arial" w:cs="Arial"/>
                <w:i/>
                <w:iCs/>
                <w:color w:val="000000"/>
                <w:sz w:val="18"/>
                <w:szCs w:val="18"/>
              </w:rPr>
            </w:pPr>
            <w:r w:rsidRPr="00A813CF">
              <w:rPr>
                <w:rFonts w:ascii="Arial" w:eastAsia="Times New Roman" w:hAnsi="Arial" w:cs="Arial"/>
                <w:i/>
                <w:iCs/>
                <w:color w:val="000000"/>
                <w:sz w:val="18"/>
                <w:szCs w:val="18"/>
              </w:rPr>
              <w:t>19</w:t>
            </w:r>
          </w:p>
        </w:tc>
        <w:tc>
          <w:tcPr>
            <w:tcW w:w="1559" w:type="dxa"/>
            <w:tcBorders>
              <w:top w:val="nil"/>
              <w:left w:val="single" w:sz="8" w:space="0" w:color="auto"/>
              <w:bottom w:val="single" w:sz="4" w:space="0" w:color="auto"/>
              <w:right w:val="single" w:sz="4" w:space="0" w:color="auto"/>
            </w:tcBorders>
            <w:shd w:val="clear" w:color="auto" w:fill="auto"/>
            <w:hideMark/>
          </w:tcPr>
          <w:p w14:paraId="7885F16F" w14:textId="0E5BE053"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Likely (</w:t>
            </w:r>
            <w:r w:rsidR="003D05E7" w:rsidRPr="00A813CF">
              <w:rPr>
                <w:rFonts w:ascii="Arial" w:eastAsia="Times New Roman" w:hAnsi="Arial" w:cs="Arial"/>
                <w:color w:val="000000"/>
                <w:sz w:val="18"/>
                <w:szCs w:val="18"/>
              </w:rPr>
              <w:t>13</w:t>
            </w:r>
            <w:r w:rsidRPr="00A813CF">
              <w:rPr>
                <w:rFonts w:ascii="Arial" w:eastAsia="Times New Roman" w:hAnsi="Arial" w:cs="Arial"/>
                <w:color w:val="000000"/>
                <w:sz w:val="18"/>
                <w:szCs w:val="18"/>
              </w:rPr>
              <w:t>)</w:t>
            </w:r>
          </w:p>
        </w:tc>
        <w:tc>
          <w:tcPr>
            <w:tcW w:w="1559" w:type="dxa"/>
            <w:tcBorders>
              <w:top w:val="nil"/>
              <w:left w:val="nil"/>
              <w:bottom w:val="single" w:sz="4" w:space="0" w:color="auto"/>
              <w:right w:val="single" w:sz="4" w:space="0" w:color="auto"/>
            </w:tcBorders>
            <w:shd w:val="clear" w:color="auto" w:fill="auto"/>
            <w:hideMark/>
          </w:tcPr>
          <w:p w14:paraId="458C34D9"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Moderate (10)</w:t>
            </w:r>
          </w:p>
        </w:tc>
        <w:tc>
          <w:tcPr>
            <w:tcW w:w="1134" w:type="dxa"/>
            <w:tcBorders>
              <w:top w:val="nil"/>
              <w:left w:val="nil"/>
              <w:bottom w:val="single" w:sz="4" w:space="0" w:color="auto"/>
              <w:right w:val="single" w:sz="8" w:space="0" w:color="auto"/>
            </w:tcBorders>
            <w:shd w:val="clear" w:color="000000" w:fill="FF0000"/>
            <w:hideMark/>
          </w:tcPr>
          <w:p w14:paraId="2ED436AF"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High</w:t>
            </w:r>
          </w:p>
        </w:tc>
        <w:tc>
          <w:tcPr>
            <w:tcW w:w="1730" w:type="dxa"/>
            <w:tcBorders>
              <w:top w:val="nil"/>
              <w:left w:val="nil"/>
              <w:bottom w:val="single" w:sz="4" w:space="0" w:color="auto"/>
              <w:right w:val="single" w:sz="4" w:space="0" w:color="auto"/>
            </w:tcBorders>
            <w:shd w:val="clear" w:color="auto" w:fill="auto"/>
            <w:hideMark/>
          </w:tcPr>
          <w:p w14:paraId="1E42A6DA" w14:textId="36E3BDD6"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Likely (</w:t>
            </w:r>
            <w:r w:rsidR="003D05E7" w:rsidRPr="00A813CF">
              <w:rPr>
                <w:rFonts w:ascii="Arial" w:eastAsia="Times New Roman" w:hAnsi="Arial" w:cs="Arial"/>
                <w:color w:val="000000"/>
                <w:sz w:val="18"/>
                <w:szCs w:val="18"/>
              </w:rPr>
              <w:t>12</w:t>
            </w:r>
            <w:r w:rsidRPr="00A813CF">
              <w:rPr>
                <w:rFonts w:ascii="Arial" w:eastAsia="Times New Roman" w:hAnsi="Arial" w:cs="Arial"/>
                <w:color w:val="000000"/>
                <w:sz w:val="18"/>
                <w:szCs w:val="18"/>
              </w:rPr>
              <w:t>)</w:t>
            </w:r>
          </w:p>
        </w:tc>
        <w:tc>
          <w:tcPr>
            <w:tcW w:w="1418" w:type="dxa"/>
            <w:tcBorders>
              <w:top w:val="nil"/>
              <w:left w:val="nil"/>
              <w:bottom w:val="single" w:sz="4" w:space="0" w:color="auto"/>
              <w:right w:val="single" w:sz="4" w:space="0" w:color="auto"/>
            </w:tcBorders>
            <w:shd w:val="clear" w:color="auto" w:fill="auto"/>
            <w:hideMark/>
          </w:tcPr>
          <w:p w14:paraId="7E07B369"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Moderate (12)</w:t>
            </w:r>
          </w:p>
        </w:tc>
        <w:tc>
          <w:tcPr>
            <w:tcW w:w="1246" w:type="dxa"/>
            <w:tcBorders>
              <w:top w:val="nil"/>
              <w:left w:val="nil"/>
              <w:bottom w:val="single" w:sz="4" w:space="0" w:color="auto"/>
              <w:right w:val="single" w:sz="8" w:space="0" w:color="auto"/>
            </w:tcBorders>
            <w:shd w:val="clear" w:color="000000" w:fill="FF0000"/>
            <w:hideMark/>
          </w:tcPr>
          <w:p w14:paraId="087AC885"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High</w:t>
            </w:r>
          </w:p>
        </w:tc>
      </w:tr>
      <w:tr w:rsidR="00BF68B5" w:rsidRPr="00A813CF" w14:paraId="0B19E2C5" w14:textId="77777777" w:rsidTr="006342EF">
        <w:trPr>
          <w:trHeight w:val="338"/>
        </w:trPr>
        <w:tc>
          <w:tcPr>
            <w:tcW w:w="5245" w:type="dxa"/>
            <w:tcBorders>
              <w:top w:val="nil"/>
              <w:left w:val="single" w:sz="4" w:space="0" w:color="auto"/>
              <w:bottom w:val="single" w:sz="4" w:space="0" w:color="auto"/>
              <w:right w:val="single" w:sz="4" w:space="0" w:color="auto"/>
            </w:tcBorders>
            <w:shd w:val="clear" w:color="auto" w:fill="auto"/>
            <w:hideMark/>
          </w:tcPr>
          <w:p w14:paraId="55D22D35" w14:textId="77777777" w:rsidR="00BF68B5" w:rsidRPr="00A813CF" w:rsidRDefault="00BF68B5" w:rsidP="00370E29">
            <w:pPr>
              <w:rPr>
                <w:rFonts w:ascii="Arial" w:eastAsia="Times New Roman" w:hAnsi="Arial" w:cs="Arial"/>
                <w:i/>
                <w:iCs/>
                <w:color w:val="000000"/>
                <w:sz w:val="18"/>
                <w:szCs w:val="18"/>
              </w:rPr>
            </w:pPr>
            <w:r w:rsidRPr="00A813CF">
              <w:rPr>
                <w:rFonts w:ascii="Arial" w:eastAsia="Times New Roman" w:hAnsi="Arial" w:cs="Arial"/>
                <w:b/>
                <w:i/>
                <w:iCs/>
                <w:color w:val="000000"/>
                <w:sz w:val="18"/>
                <w:szCs w:val="18"/>
              </w:rPr>
              <w:t>Sea level rise</w:t>
            </w:r>
            <w:r w:rsidRPr="00A813CF">
              <w:rPr>
                <w:rFonts w:ascii="Arial" w:eastAsia="Times New Roman" w:hAnsi="Arial" w:cs="Arial"/>
                <w:i/>
                <w:iCs/>
                <w:color w:val="000000"/>
                <w:sz w:val="18"/>
                <w:szCs w:val="18"/>
              </w:rPr>
              <w:t>:</w:t>
            </w:r>
            <w:r w:rsidRPr="00A813CF">
              <w:rPr>
                <w:rFonts w:ascii="Arial" w:eastAsia="Times New Roman" w:hAnsi="Arial" w:cs="Arial"/>
                <w:color w:val="000000"/>
                <w:sz w:val="18"/>
                <w:szCs w:val="18"/>
              </w:rPr>
              <w:t xml:space="preserve"> Rising sea level</w:t>
            </w:r>
          </w:p>
        </w:tc>
        <w:tc>
          <w:tcPr>
            <w:tcW w:w="851" w:type="dxa"/>
            <w:tcBorders>
              <w:top w:val="nil"/>
              <w:left w:val="nil"/>
              <w:bottom w:val="single" w:sz="4" w:space="0" w:color="auto"/>
              <w:right w:val="nil"/>
            </w:tcBorders>
            <w:shd w:val="clear" w:color="auto" w:fill="auto"/>
            <w:hideMark/>
          </w:tcPr>
          <w:p w14:paraId="7B1D3253" w14:textId="2BA4723F" w:rsidR="00BF68B5" w:rsidRPr="00A813CF" w:rsidRDefault="00D12F29" w:rsidP="00370E29">
            <w:pPr>
              <w:jc w:val="center"/>
              <w:rPr>
                <w:rFonts w:ascii="Arial" w:eastAsia="Times New Roman" w:hAnsi="Arial" w:cs="Arial"/>
                <w:i/>
                <w:iCs/>
                <w:color w:val="000000"/>
                <w:sz w:val="18"/>
                <w:szCs w:val="18"/>
              </w:rPr>
            </w:pPr>
            <w:r w:rsidRPr="00A813CF">
              <w:rPr>
                <w:rFonts w:ascii="Arial" w:eastAsia="Times New Roman" w:hAnsi="Arial" w:cs="Arial"/>
                <w:i/>
                <w:iCs/>
                <w:color w:val="000000"/>
                <w:sz w:val="18"/>
                <w:szCs w:val="18"/>
              </w:rPr>
              <w:t>18</w:t>
            </w:r>
          </w:p>
        </w:tc>
        <w:tc>
          <w:tcPr>
            <w:tcW w:w="1559" w:type="dxa"/>
            <w:tcBorders>
              <w:top w:val="nil"/>
              <w:left w:val="single" w:sz="8" w:space="0" w:color="auto"/>
              <w:bottom w:val="single" w:sz="4" w:space="0" w:color="auto"/>
              <w:right w:val="single" w:sz="4" w:space="0" w:color="auto"/>
            </w:tcBorders>
            <w:shd w:val="clear" w:color="auto" w:fill="auto"/>
            <w:hideMark/>
          </w:tcPr>
          <w:p w14:paraId="2A20A5D2" w14:textId="17313DE8" w:rsidR="00BF68B5" w:rsidRPr="00A813CF" w:rsidRDefault="00BF68B5" w:rsidP="00A35D33">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Almost certain (1</w:t>
            </w:r>
            <w:r w:rsidR="00A35D33" w:rsidRPr="00A813CF">
              <w:rPr>
                <w:rFonts w:ascii="Arial" w:eastAsia="Times New Roman" w:hAnsi="Arial" w:cs="Arial"/>
                <w:color w:val="000000"/>
                <w:sz w:val="18"/>
                <w:szCs w:val="18"/>
              </w:rPr>
              <w:t>3</w:t>
            </w:r>
            <w:r w:rsidRPr="00A813CF">
              <w:rPr>
                <w:rFonts w:ascii="Arial" w:eastAsia="Times New Roman" w:hAnsi="Arial" w:cs="Arial"/>
                <w:color w:val="000000"/>
                <w:sz w:val="18"/>
                <w:szCs w:val="18"/>
              </w:rPr>
              <w:t>)</w:t>
            </w:r>
          </w:p>
        </w:tc>
        <w:tc>
          <w:tcPr>
            <w:tcW w:w="1559" w:type="dxa"/>
            <w:tcBorders>
              <w:top w:val="nil"/>
              <w:left w:val="nil"/>
              <w:bottom w:val="single" w:sz="4" w:space="0" w:color="auto"/>
              <w:right w:val="single" w:sz="4" w:space="0" w:color="auto"/>
            </w:tcBorders>
            <w:shd w:val="clear" w:color="auto" w:fill="auto"/>
            <w:hideMark/>
          </w:tcPr>
          <w:p w14:paraId="418632F2" w14:textId="751A52C4" w:rsidR="00BF68B5" w:rsidRPr="00A813CF" w:rsidRDefault="00BF68B5" w:rsidP="00A35D33">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Minor (</w:t>
            </w:r>
            <w:r w:rsidR="00A35D33" w:rsidRPr="00A813CF">
              <w:rPr>
                <w:rFonts w:ascii="Arial" w:eastAsia="Times New Roman" w:hAnsi="Arial" w:cs="Arial"/>
                <w:color w:val="000000"/>
                <w:sz w:val="18"/>
                <w:szCs w:val="18"/>
              </w:rPr>
              <w:t>9</w:t>
            </w:r>
            <w:r w:rsidRPr="00A813CF">
              <w:rPr>
                <w:rFonts w:ascii="Arial" w:eastAsia="Times New Roman" w:hAnsi="Arial" w:cs="Arial"/>
                <w:color w:val="000000"/>
                <w:sz w:val="18"/>
                <w:szCs w:val="18"/>
              </w:rPr>
              <w:t>)</w:t>
            </w:r>
          </w:p>
        </w:tc>
        <w:tc>
          <w:tcPr>
            <w:tcW w:w="1134" w:type="dxa"/>
            <w:tcBorders>
              <w:top w:val="nil"/>
              <w:left w:val="nil"/>
              <w:bottom w:val="single" w:sz="4" w:space="0" w:color="auto"/>
              <w:right w:val="single" w:sz="8" w:space="0" w:color="auto"/>
            </w:tcBorders>
            <w:shd w:val="clear" w:color="000000" w:fill="EF720B"/>
            <w:hideMark/>
          </w:tcPr>
          <w:p w14:paraId="545D3698"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Medium</w:t>
            </w:r>
          </w:p>
        </w:tc>
        <w:tc>
          <w:tcPr>
            <w:tcW w:w="1730" w:type="dxa"/>
            <w:tcBorders>
              <w:top w:val="nil"/>
              <w:left w:val="nil"/>
              <w:bottom w:val="single" w:sz="4" w:space="0" w:color="auto"/>
              <w:right w:val="single" w:sz="4" w:space="0" w:color="auto"/>
            </w:tcBorders>
            <w:shd w:val="clear" w:color="auto" w:fill="auto"/>
            <w:hideMark/>
          </w:tcPr>
          <w:p w14:paraId="17044667" w14:textId="3DED1B58" w:rsidR="00BF68B5" w:rsidRPr="00A813CF" w:rsidRDefault="00BF68B5" w:rsidP="00A35D33">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Almost certain (</w:t>
            </w:r>
            <w:r w:rsidR="00A35D33" w:rsidRPr="00A813CF">
              <w:rPr>
                <w:rFonts w:ascii="Arial" w:eastAsia="Times New Roman" w:hAnsi="Arial" w:cs="Arial"/>
                <w:color w:val="000000"/>
                <w:sz w:val="18"/>
                <w:szCs w:val="18"/>
              </w:rPr>
              <w:t>12</w:t>
            </w:r>
            <w:r w:rsidRPr="00A813CF">
              <w:rPr>
                <w:rFonts w:ascii="Arial" w:eastAsia="Times New Roman" w:hAnsi="Arial" w:cs="Arial"/>
                <w:color w:val="000000"/>
                <w:sz w:val="18"/>
                <w:szCs w:val="18"/>
              </w:rPr>
              <w:t>)</w:t>
            </w:r>
          </w:p>
        </w:tc>
        <w:tc>
          <w:tcPr>
            <w:tcW w:w="1418" w:type="dxa"/>
            <w:tcBorders>
              <w:top w:val="nil"/>
              <w:left w:val="nil"/>
              <w:bottom w:val="single" w:sz="4" w:space="0" w:color="auto"/>
              <w:right w:val="single" w:sz="4" w:space="0" w:color="auto"/>
            </w:tcBorders>
            <w:shd w:val="clear" w:color="auto" w:fill="auto"/>
            <w:hideMark/>
          </w:tcPr>
          <w:p w14:paraId="1A0DA773"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Moderate (8)</w:t>
            </w:r>
          </w:p>
        </w:tc>
        <w:tc>
          <w:tcPr>
            <w:tcW w:w="1246" w:type="dxa"/>
            <w:tcBorders>
              <w:top w:val="nil"/>
              <w:left w:val="nil"/>
              <w:bottom w:val="single" w:sz="4" w:space="0" w:color="auto"/>
              <w:right w:val="single" w:sz="8" w:space="0" w:color="auto"/>
            </w:tcBorders>
            <w:shd w:val="clear" w:color="000000" w:fill="FF0000"/>
            <w:hideMark/>
          </w:tcPr>
          <w:p w14:paraId="18DDABF0"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High</w:t>
            </w:r>
          </w:p>
        </w:tc>
      </w:tr>
      <w:tr w:rsidR="00BF68B5" w:rsidRPr="00A813CF" w14:paraId="19E166F2" w14:textId="77777777" w:rsidTr="006342EF">
        <w:trPr>
          <w:trHeight w:val="458"/>
        </w:trPr>
        <w:tc>
          <w:tcPr>
            <w:tcW w:w="5245" w:type="dxa"/>
            <w:tcBorders>
              <w:top w:val="nil"/>
              <w:left w:val="single" w:sz="4" w:space="0" w:color="auto"/>
              <w:bottom w:val="single" w:sz="4" w:space="0" w:color="auto"/>
              <w:right w:val="single" w:sz="4" w:space="0" w:color="auto"/>
            </w:tcBorders>
            <w:shd w:val="clear" w:color="auto" w:fill="auto"/>
            <w:hideMark/>
          </w:tcPr>
          <w:p w14:paraId="7B1D451A" w14:textId="77777777" w:rsidR="00BF68B5" w:rsidRPr="00A813CF" w:rsidRDefault="00BF68B5" w:rsidP="00370E29">
            <w:pPr>
              <w:rPr>
                <w:rFonts w:ascii="Arial" w:eastAsia="Times New Roman" w:hAnsi="Arial" w:cs="Arial"/>
                <w:i/>
                <w:iCs/>
                <w:color w:val="000000"/>
                <w:sz w:val="18"/>
                <w:szCs w:val="18"/>
              </w:rPr>
            </w:pPr>
            <w:r w:rsidRPr="00A813CF">
              <w:rPr>
                <w:rFonts w:ascii="Arial" w:eastAsia="Times New Roman" w:hAnsi="Arial" w:cs="Arial"/>
                <w:b/>
                <w:i/>
                <w:iCs/>
                <w:color w:val="000000"/>
                <w:sz w:val="18"/>
                <w:szCs w:val="18"/>
              </w:rPr>
              <w:t>Sea temperature increase</w:t>
            </w:r>
            <w:r w:rsidRPr="00A813CF">
              <w:rPr>
                <w:rFonts w:ascii="Arial" w:eastAsia="Times New Roman" w:hAnsi="Arial" w:cs="Arial"/>
                <w:i/>
                <w:iCs/>
                <w:color w:val="000000"/>
                <w:sz w:val="18"/>
                <w:szCs w:val="18"/>
              </w:rPr>
              <w:t>:</w:t>
            </w:r>
            <w:r w:rsidRPr="00A813CF">
              <w:rPr>
                <w:rFonts w:ascii="Arial" w:eastAsia="Times New Roman" w:hAnsi="Arial" w:cs="Arial"/>
                <w:color w:val="000000"/>
                <w:sz w:val="18"/>
                <w:szCs w:val="18"/>
              </w:rPr>
              <w:t xml:space="preserve"> Increasing sea temperature</w:t>
            </w:r>
          </w:p>
        </w:tc>
        <w:tc>
          <w:tcPr>
            <w:tcW w:w="851" w:type="dxa"/>
            <w:tcBorders>
              <w:top w:val="nil"/>
              <w:left w:val="nil"/>
              <w:bottom w:val="single" w:sz="4" w:space="0" w:color="auto"/>
              <w:right w:val="nil"/>
            </w:tcBorders>
            <w:shd w:val="clear" w:color="auto" w:fill="auto"/>
            <w:hideMark/>
          </w:tcPr>
          <w:p w14:paraId="2CF0F6B9" w14:textId="78AF19BB" w:rsidR="00BF68B5" w:rsidRPr="00A813CF" w:rsidRDefault="00D12F29" w:rsidP="00370E29">
            <w:pPr>
              <w:jc w:val="center"/>
              <w:rPr>
                <w:rFonts w:ascii="Arial" w:eastAsia="Times New Roman" w:hAnsi="Arial" w:cs="Arial"/>
                <w:i/>
                <w:iCs/>
                <w:color w:val="000000"/>
                <w:sz w:val="18"/>
                <w:szCs w:val="18"/>
              </w:rPr>
            </w:pPr>
            <w:r w:rsidRPr="00A813CF">
              <w:rPr>
                <w:rFonts w:ascii="Arial" w:eastAsia="Times New Roman" w:hAnsi="Arial" w:cs="Arial"/>
                <w:i/>
                <w:iCs/>
                <w:color w:val="000000"/>
                <w:sz w:val="18"/>
                <w:szCs w:val="18"/>
              </w:rPr>
              <w:t>16</w:t>
            </w:r>
          </w:p>
        </w:tc>
        <w:tc>
          <w:tcPr>
            <w:tcW w:w="1559" w:type="dxa"/>
            <w:tcBorders>
              <w:top w:val="nil"/>
              <w:left w:val="single" w:sz="8" w:space="0" w:color="auto"/>
              <w:bottom w:val="single" w:sz="4" w:space="0" w:color="auto"/>
              <w:right w:val="single" w:sz="4" w:space="0" w:color="auto"/>
            </w:tcBorders>
            <w:shd w:val="clear" w:color="auto" w:fill="auto"/>
            <w:hideMark/>
          </w:tcPr>
          <w:p w14:paraId="3335EFD9"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Almost certain (12)</w:t>
            </w:r>
          </w:p>
        </w:tc>
        <w:tc>
          <w:tcPr>
            <w:tcW w:w="1559" w:type="dxa"/>
            <w:tcBorders>
              <w:top w:val="nil"/>
              <w:left w:val="nil"/>
              <w:bottom w:val="single" w:sz="4" w:space="0" w:color="auto"/>
              <w:right w:val="single" w:sz="4" w:space="0" w:color="auto"/>
            </w:tcBorders>
            <w:shd w:val="clear" w:color="auto" w:fill="auto"/>
            <w:hideMark/>
          </w:tcPr>
          <w:p w14:paraId="373F2D1A"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Major (10)</w:t>
            </w:r>
          </w:p>
        </w:tc>
        <w:tc>
          <w:tcPr>
            <w:tcW w:w="1134" w:type="dxa"/>
            <w:tcBorders>
              <w:top w:val="nil"/>
              <w:left w:val="nil"/>
              <w:bottom w:val="single" w:sz="4" w:space="0" w:color="auto"/>
              <w:right w:val="single" w:sz="8" w:space="0" w:color="auto"/>
            </w:tcBorders>
            <w:shd w:val="clear" w:color="000000" w:fill="C00000"/>
            <w:hideMark/>
          </w:tcPr>
          <w:p w14:paraId="0DB20D0C"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Very High</w:t>
            </w:r>
          </w:p>
        </w:tc>
        <w:tc>
          <w:tcPr>
            <w:tcW w:w="1730" w:type="dxa"/>
            <w:tcBorders>
              <w:top w:val="nil"/>
              <w:left w:val="nil"/>
              <w:bottom w:val="single" w:sz="4" w:space="0" w:color="auto"/>
              <w:right w:val="single" w:sz="4" w:space="0" w:color="auto"/>
            </w:tcBorders>
            <w:shd w:val="clear" w:color="auto" w:fill="auto"/>
            <w:hideMark/>
          </w:tcPr>
          <w:p w14:paraId="02AB4D98"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Almost certain (13)</w:t>
            </w:r>
          </w:p>
        </w:tc>
        <w:tc>
          <w:tcPr>
            <w:tcW w:w="1418" w:type="dxa"/>
            <w:tcBorders>
              <w:top w:val="nil"/>
              <w:left w:val="nil"/>
              <w:bottom w:val="single" w:sz="4" w:space="0" w:color="auto"/>
              <w:right w:val="single" w:sz="4" w:space="0" w:color="auto"/>
            </w:tcBorders>
            <w:shd w:val="clear" w:color="auto" w:fill="auto"/>
            <w:hideMark/>
          </w:tcPr>
          <w:p w14:paraId="00CC7798" w14:textId="107F3E0F" w:rsidR="00BF68B5" w:rsidRPr="00A813CF" w:rsidRDefault="00BF68B5" w:rsidP="002D3D0A">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Catastrophic (</w:t>
            </w:r>
            <w:r w:rsidR="002D3D0A" w:rsidRPr="00A813CF">
              <w:rPr>
                <w:rFonts w:ascii="Arial" w:eastAsia="Times New Roman" w:hAnsi="Arial" w:cs="Arial"/>
                <w:color w:val="000000"/>
                <w:sz w:val="18"/>
                <w:szCs w:val="18"/>
              </w:rPr>
              <w:t>8</w:t>
            </w:r>
            <w:r w:rsidRPr="00A813CF">
              <w:rPr>
                <w:rFonts w:ascii="Arial" w:eastAsia="Times New Roman" w:hAnsi="Arial" w:cs="Arial"/>
                <w:color w:val="000000"/>
                <w:sz w:val="18"/>
                <w:szCs w:val="18"/>
              </w:rPr>
              <w:t>)</w:t>
            </w:r>
          </w:p>
        </w:tc>
        <w:tc>
          <w:tcPr>
            <w:tcW w:w="1246" w:type="dxa"/>
            <w:tcBorders>
              <w:top w:val="nil"/>
              <w:left w:val="nil"/>
              <w:bottom w:val="single" w:sz="4" w:space="0" w:color="auto"/>
              <w:right w:val="single" w:sz="8" w:space="0" w:color="auto"/>
            </w:tcBorders>
            <w:shd w:val="clear" w:color="000000" w:fill="C00000"/>
            <w:hideMark/>
          </w:tcPr>
          <w:p w14:paraId="3F14BE9D"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Very High</w:t>
            </w:r>
          </w:p>
        </w:tc>
      </w:tr>
      <w:tr w:rsidR="00BF68B5" w:rsidRPr="00A813CF" w14:paraId="3C3669F6" w14:textId="77777777" w:rsidTr="006342EF">
        <w:trPr>
          <w:trHeight w:val="408"/>
        </w:trPr>
        <w:tc>
          <w:tcPr>
            <w:tcW w:w="5245" w:type="dxa"/>
            <w:tcBorders>
              <w:top w:val="nil"/>
              <w:left w:val="single" w:sz="4" w:space="0" w:color="auto"/>
              <w:bottom w:val="single" w:sz="4" w:space="0" w:color="auto"/>
              <w:right w:val="single" w:sz="4" w:space="0" w:color="auto"/>
            </w:tcBorders>
            <w:shd w:val="clear" w:color="auto" w:fill="auto"/>
            <w:hideMark/>
          </w:tcPr>
          <w:p w14:paraId="77371772" w14:textId="77777777" w:rsidR="00BF68B5" w:rsidRPr="00A813CF" w:rsidRDefault="00BF68B5" w:rsidP="00370E29">
            <w:pPr>
              <w:rPr>
                <w:rFonts w:ascii="Arial" w:eastAsia="Times New Roman" w:hAnsi="Arial" w:cs="Arial"/>
                <w:i/>
                <w:iCs/>
                <w:color w:val="000000"/>
                <w:sz w:val="18"/>
                <w:szCs w:val="18"/>
              </w:rPr>
            </w:pPr>
            <w:r w:rsidRPr="00A813CF">
              <w:rPr>
                <w:rFonts w:ascii="Arial" w:eastAsia="Times New Roman" w:hAnsi="Arial" w:cs="Arial"/>
                <w:b/>
                <w:i/>
                <w:iCs/>
                <w:color w:val="000000"/>
                <w:sz w:val="18"/>
                <w:szCs w:val="18"/>
              </w:rPr>
              <w:t>Sediment run-off</w:t>
            </w:r>
            <w:r w:rsidRPr="00A813CF">
              <w:rPr>
                <w:rFonts w:ascii="Arial" w:eastAsia="Times New Roman" w:hAnsi="Arial" w:cs="Arial"/>
                <w:i/>
                <w:iCs/>
                <w:color w:val="000000"/>
                <w:sz w:val="18"/>
                <w:szCs w:val="18"/>
              </w:rPr>
              <w:t xml:space="preserve">: </w:t>
            </w:r>
            <w:r w:rsidRPr="00A813CF">
              <w:rPr>
                <w:rFonts w:ascii="Arial" w:eastAsia="Times New Roman" w:hAnsi="Arial" w:cs="Arial"/>
                <w:color w:val="000000"/>
                <w:sz w:val="18"/>
                <w:szCs w:val="18"/>
              </w:rPr>
              <w:t>Sediments from diffuse land-based run-off</w:t>
            </w:r>
          </w:p>
        </w:tc>
        <w:tc>
          <w:tcPr>
            <w:tcW w:w="851" w:type="dxa"/>
            <w:tcBorders>
              <w:top w:val="nil"/>
              <w:left w:val="nil"/>
              <w:bottom w:val="single" w:sz="4" w:space="0" w:color="auto"/>
              <w:right w:val="nil"/>
            </w:tcBorders>
            <w:shd w:val="clear" w:color="auto" w:fill="auto"/>
            <w:hideMark/>
          </w:tcPr>
          <w:p w14:paraId="178B5FD6" w14:textId="7C7C7241" w:rsidR="00BF68B5" w:rsidRPr="00A813CF" w:rsidRDefault="00D12F29" w:rsidP="00370E29">
            <w:pPr>
              <w:jc w:val="center"/>
              <w:rPr>
                <w:rFonts w:ascii="Arial" w:eastAsia="Times New Roman" w:hAnsi="Arial" w:cs="Arial"/>
                <w:i/>
                <w:iCs/>
                <w:color w:val="000000"/>
                <w:sz w:val="18"/>
                <w:szCs w:val="18"/>
              </w:rPr>
            </w:pPr>
            <w:r w:rsidRPr="00A813CF">
              <w:rPr>
                <w:rFonts w:ascii="Arial" w:eastAsia="Times New Roman" w:hAnsi="Arial" w:cs="Arial"/>
                <w:i/>
                <w:iCs/>
                <w:color w:val="000000"/>
                <w:sz w:val="18"/>
                <w:szCs w:val="18"/>
              </w:rPr>
              <w:t>21</w:t>
            </w:r>
          </w:p>
        </w:tc>
        <w:tc>
          <w:tcPr>
            <w:tcW w:w="1559" w:type="dxa"/>
            <w:tcBorders>
              <w:top w:val="nil"/>
              <w:left w:val="single" w:sz="8" w:space="0" w:color="auto"/>
              <w:bottom w:val="single" w:sz="4" w:space="0" w:color="auto"/>
              <w:right w:val="single" w:sz="4" w:space="0" w:color="auto"/>
            </w:tcBorders>
            <w:shd w:val="clear" w:color="auto" w:fill="auto"/>
            <w:hideMark/>
          </w:tcPr>
          <w:p w14:paraId="58E84C1D"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Almost certain (11)</w:t>
            </w:r>
          </w:p>
        </w:tc>
        <w:tc>
          <w:tcPr>
            <w:tcW w:w="1559" w:type="dxa"/>
            <w:tcBorders>
              <w:top w:val="nil"/>
              <w:left w:val="nil"/>
              <w:bottom w:val="single" w:sz="4" w:space="0" w:color="auto"/>
              <w:right w:val="single" w:sz="4" w:space="0" w:color="auto"/>
            </w:tcBorders>
            <w:shd w:val="clear" w:color="auto" w:fill="auto"/>
            <w:hideMark/>
          </w:tcPr>
          <w:p w14:paraId="62BCD74A" w14:textId="4D38194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Moderate (</w:t>
            </w:r>
            <w:r w:rsidR="009B726D" w:rsidRPr="00A813CF">
              <w:rPr>
                <w:rFonts w:ascii="Arial" w:eastAsia="Times New Roman" w:hAnsi="Arial" w:cs="Arial"/>
                <w:color w:val="000000"/>
                <w:sz w:val="18"/>
                <w:szCs w:val="18"/>
              </w:rPr>
              <w:t>12</w:t>
            </w:r>
            <w:r w:rsidRPr="00A813CF">
              <w:rPr>
                <w:rFonts w:ascii="Arial" w:eastAsia="Times New Roman" w:hAnsi="Arial" w:cs="Arial"/>
                <w:color w:val="000000"/>
                <w:sz w:val="18"/>
                <w:szCs w:val="18"/>
              </w:rPr>
              <w:t>)</w:t>
            </w:r>
          </w:p>
        </w:tc>
        <w:tc>
          <w:tcPr>
            <w:tcW w:w="1134" w:type="dxa"/>
            <w:tcBorders>
              <w:top w:val="nil"/>
              <w:left w:val="nil"/>
              <w:bottom w:val="single" w:sz="4" w:space="0" w:color="auto"/>
              <w:right w:val="single" w:sz="8" w:space="0" w:color="auto"/>
            </w:tcBorders>
            <w:shd w:val="clear" w:color="000000" w:fill="FF0000"/>
            <w:hideMark/>
          </w:tcPr>
          <w:p w14:paraId="019C1B29"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High</w:t>
            </w:r>
          </w:p>
        </w:tc>
        <w:tc>
          <w:tcPr>
            <w:tcW w:w="1730" w:type="dxa"/>
            <w:tcBorders>
              <w:top w:val="nil"/>
              <w:left w:val="nil"/>
              <w:bottom w:val="single" w:sz="4" w:space="0" w:color="auto"/>
              <w:right w:val="single" w:sz="4" w:space="0" w:color="auto"/>
            </w:tcBorders>
            <w:shd w:val="clear" w:color="auto" w:fill="auto"/>
            <w:hideMark/>
          </w:tcPr>
          <w:p w14:paraId="5CCAAF3C"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Almost certain (12)</w:t>
            </w:r>
          </w:p>
        </w:tc>
        <w:tc>
          <w:tcPr>
            <w:tcW w:w="1418" w:type="dxa"/>
            <w:tcBorders>
              <w:top w:val="nil"/>
              <w:left w:val="nil"/>
              <w:bottom w:val="single" w:sz="4" w:space="0" w:color="auto"/>
              <w:right w:val="single" w:sz="4" w:space="0" w:color="auto"/>
            </w:tcBorders>
            <w:shd w:val="clear" w:color="auto" w:fill="auto"/>
            <w:hideMark/>
          </w:tcPr>
          <w:p w14:paraId="66B18B9A"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Major (10)</w:t>
            </w:r>
          </w:p>
        </w:tc>
        <w:tc>
          <w:tcPr>
            <w:tcW w:w="1246" w:type="dxa"/>
            <w:tcBorders>
              <w:top w:val="nil"/>
              <w:left w:val="nil"/>
              <w:bottom w:val="single" w:sz="4" w:space="0" w:color="auto"/>
              <w:right w:val="single" w:sz="8" w:space="0" w:color="auto"/>
            </w:tcBorders>
            <w:shd w:val="clear" w:color="000000" w:fill="C00000"/>
            <w:hideMark/>
          </w:tcPr>
          <w:p w14:paraId="44459373"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Very High</w:t>
            </w:r>
          </w:p>
        </w:tc>
      </w:tr>
      <w:tr w:rsidR="00BF68B5" w:rsidRPr="00A813CF" w14:paraId="1DC51A64" w14:textId="77777777" w:rsidTr="0040083F">
        <w:trPr>
          <w:trHeight w:val="640"/>
        </w:trPr>
        <w:tc>
          <w:tcPr>
            <w:tcW w:w="5245" w:type="dxa"/>
            <w:tcBorders>
              <w:top w:val="nil"/>
              <w:left w:val="single" w:sz="4" w:space="0" w:color="auto"/>
              <w:bottom w:val="single" w:sz="4" w:space="0" w:color="auto"/>
              <w:right w:val="single" w:sz="4" w:space="0" w:color="auto"/>
            </w:tcBorders>
            <w:shd w:val="clear" w:color="auto" w:fill="auto"/>
            <w:hideMark/>
          </w:tcPr>
          <w:p w14:paraId="0E8BCB47" w14:textId="77777777" w:rsidR="00BF68B5" w:rsidRPr="00A813CF" w:rsidRDefault="00BF68B5" w:rsidP="00370E29">
            <w:pPr>
              <w:rPr>
                <w:rFonts w:ascii="Arial" w:eastAsia="Times New Roman" w:hAnsi="Arial" w:cs="Arial"/>
                <w:i/>
                <w:iCs/>
                <w:color w:val="000000"/>
                <w:sz w:val="18"/>
                <w:szCs w:val="18"/>
              </w:rPr>
            </w:pPr>
            <w:r w:rsidRPr="00A813CF">
              <w:rPr>
                <w:rFonts w:ascii="Arial" w:eastAsia="Times New Roman" w:hAnsi="Arial" w:cs="Arial"/>
                <w:b/>
                <w:i/>
                <w:iCs/>
                <w:color w:val="000000"/>
                <w:sz w:val="18"/>
                <w:szCs w:val="18"/>
              </w:rPr>
              <w:t>Spill — large chemical</w:t>
            </w:r>
            <w:r w:rsidRPr="00A813CF">
              <w:rPr>
                <w:rFonts w:ascii="Arial" w:eastAsia="Times New Roman" w:hAnsi="Arial" w:cs="Arial"/>
                <w:i/>
                <w:iCs/>
                <w:color w:val="000000"/>
                <w:sz w:val="18"/>
                <w:szCs w:val="18"/>
              </w:rPr>
              <w:t xml:space="preserve">: </w:t>
            </w:r>
            <w:r w:rsidRPr="00A813CF">
              <w:rPr>
                <w:rFonts w:ascii="Arial" w:eastAsia="Times New Roman" w:hAnsi="Arial" w:cs="Arial"/>
                <w:color w:val="000000"/>
                <w:sz w:val="18"/>
                <w:szCs w:val="18"/>
              </w:rPr>
              <w:t xml:space="preserve">Chemical spill that triggers a national or regional response or is more than 10 tonnes </w:t>
            </w:r>
          </w:p>
        </w:tc>
        <w:tc>
          <w:tcPr>
            <w:tcW w:w="851" w:type="dxa"/>
            <w:tcBorders>
              <w:top w:val="nil"/>
              <w:left w:val="nil"/>
              <w:bottom w:val="single" w:sz="4" w:space="0" w:color="auto"/>
              <w:right w:val="nil"/>
            </w:tcBorders>
            <w:shd w:val="clear" w:color="auto" w:fill="auto"/>
            <w:hideMark/>
          </w:tcPr>
          <w:p w14:paraId="24020C28" w14:textId="7C2EA7C2" w:rsidR="00BF68B5" w:rsidRPr="00A813CF" w:rsidRDefault="00D12F29" w:rsidP="00370E29">
            <w:pPr>
              <w:jc w:val="center"/>
              <w:rPr>
                <w:rFonts w:ascii="Arial" w:eastAsia="Times New Roman" w:hAnsi="Arial" w:cs="Arial"/>
                <w:i/>
                <w:iCs/>
                <w:color w:val="000000"/>
                <w:sz w:val="18"/>
                <w:szCs w:val="18"/>
              </w:rPr>
            </w:pPr>
            <w:r w:rsidRPr="00A813CF">
              <w:rPr>
                <w:rFonts w:ascii="Arial" w:eastAsia="Times New Roman" w:hAnsi="Arial" w:cs="Arial"/>
                <w:i/>
                <w:iCs/>
                <w:color w:val="000000"/>
                <w:sz w:val="18"/>
                <w:szCs w:val="18"/>
              </w:rPr>
              <w:t>5</w:t>
            </w:r>
          </w:p>
        </w:tc>
        <w:tc>
          <w:tcPr>
            <w:tcW w:w="1559" w:type="dxa"/>
            <w:tcBorders>
              <w:top w:val="nil"/>
              <w:left w:val="single" w:sz="8" w:space="0" w:color="auto"/>
              <w:bottom w:val="single" w:sz="4" w:space="0" w:color="auto"/>
              <w:right w:val="single" w:sz="4" w:space="0" w:color="auto"/>
            </w:tcBorders>
            <w:shd w:val="clear" w:color="auto" w:fill="auto"/>
            <w:hideMark/>
          </w:tcPr>
          <w:p w14:paraId="7D991832" w14:textId="24E6BE0E" w:rsidR="00BF68B5" w:rsidRPr="00A813CF" w:rsidRDefault="00BF68B5" w:rsidP="00372DD6">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Unlikely (</w:t>
            </w:r>
            <w:r w:rsidR="00372DD6" w:rsidRPr="00A813CF">
              <w:rPr>
                <w:rFonts w:ascii="Arial" w:eastAsia="Times New Roman" w:hAnsi="Arial" w:cs="Arial"/>
                <w:color w:val="000000"/>
                <w:sz w:val="18"/>
                <w:szCs w:val="18"/>
              </w:rPr>
              <w:t>3</w:t>
            </w:r>
            <w:r w:rsidRPr="00A813CF">
              <w:rPr>
                <w:rFonts w:ascii="Arial" w:eastAsia="Times New Roman" w:hAnsi="Arial" w:cs="Arial"/>
                <w:color w:val="000000"/>
                <w:sz w:val="18"/>
                <w:szCs w:val="18"/>
              </w:rPr>
              <w:t>)</w:t>
            </w:r>
          </w:p>
        </w:tc>
        <w:tc>
          <w:tcPr>
            <w:tcW w:w="1559" w:type="dxa"/>
            <w:tcBorders>
              <w:top w:val="nil"/>
              <w:left w:val="nil"/>
              <w:bottom w:val="single" w:sz="4" w:space="0" w:color="auto"/>
              <w:right w:val="single" w:sz="4" w:space="0" w:color="auto"/>
            </w:tcBorders>
            <w:shd w:val="clear" w:color="auto" w:fill="auto"/>
            <w:hideMark/>
          </w:tcPr>
          <w:p w14:paraId="754222CF" w14:textId="0D64F3A3" w:rsidR="00BF68B5" w:rsidRPr="00A813CF" w:rsidRDefault="00372DD6"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Moderate (2)/</w:t>
            </w:r>
            <w:r w:rsidR="00FD623B" w:rsidRPr="00A813CF">
              <w:rPr>
                <w:rFonts w:ascii="Arial" w:eastAsia="Times New Roman" w:hAnsi="Arial" w:cs="Arial"/>
                <w:color w:val="000000"/>
                <w:sz w:val="18"/>
                <w:szCs w:val="18"/>
              </w:rPr>
              <w:t xml:space="preserve"> </w:t>
            </w:r>
            <w:r w:rsidR="00BF68B5" w:rsidRPr="00A813CF">
              <w:rPr>
                <w:rFonts w:ascii="Arial" w:eastAsia="Times New Roman" w:hAnsi="Arial" w:cs="Arial"/>
                <w:color w:val="000000"/>
                <w:sz w:val="18"/>
                <w:szCs w:val="18"/>
              </w:rPr>
              <w:t>Minor (2)</w:t>
            </w:r>
          </w:p>
        </w:tc>
        <w:tc>
          <w:tcPr>
            <w:tcW w:w="1134" w:type="dxa"/>
            <w:tcBorders>
              <w:top w:val="nil"/>
              <w:left w:val="nil"/>
              <w:bottom w:val="single" w:sz="4" w:space="0" w:color="auto"/>
              <w:right w:val="single" w:sz="8" w:space="0" w:color="auto"/>
            </w:tcBorders>
            <w:shd w:val="clear" w:color="000000" w:fill="FFFF00"/>
            <w:hideMark/>
          </w:tcPr>
          <w:p w14:paraId="053E47BA"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Low</w:t>
            </w:r>
          </w:p>
        </w:tc>
        <w:tc>
          <w:tcPr>
            <w:tcW w:w="1730" w:type="dxa"/>
            <w:tcBorders>
              <w:top w:val="nil"/>
              <w:left w:val="nil"/>
              <w:bottom w:val="single" w:sz="4" w:space="0" w:color="auto"/>
              <w:right w:val="single" w:sz="4" w:space="0" w:color="auto"/>
            </w:tcBorders>
            <w:shd w:val="clear" w:color="auto" w:fill="auto"/>
            <w:hideMark/>
          </w:tcPr>
          <w:p w14:paraId="41526D08" w14:textId="3DD18F67" w:rsidR="00BF68B5" w:rsidRPr="00A813CF" w:rsidRDefault="00372DD6"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Unlikely (2)/</w:t>
            </w:r>
            <w:r w:rsidR="00FD623B" w:rsidRPr="00A813CF">
              <w:rPr>
                <w:rFonts w:ascii="Arial" w:eastAsia="Times New Roman" w:hAnsi="Arial" w:cs="Arial"/>
                <w:color w:val="000000"/>
                <w:sz w:val="18"/>
                <w:szCs w:val="18"/>
              </w:rPr>
              <w:t xml:space="preserve"> </w:t>
            </w:r>
            <w:r w:rsidR="00BF68B5" w:rsidRPr="00A813CF">
              <w:rPr>
                <w:rFonts w:ascii="Arial" w:eastAsia="Times New Roman" w:hAnsi="Arial" w:cs="Arial"/>
                <w:color w:val="000000"/>
                <w:sz w:val="18"/>
                <w:szCs w:val="18"/>
              </w:rPr>
              <w:t>Rare (2)</w:t>
            </w:r>
          </w:p>
        </w:tc>
        <w:tc>
          <w:tcPr>
            <w:tcW w:w="1418" w:type="dxa"/>
            <w:tcBorders>
              <w:top w:val="nil"/>
              <w:left w:val="nil"/>
              <w:bottom w:val="single" w:sz="4" w:space="0" w:color="auto"/>
              <w:right w:val="single" w:sz="4" w:space="0" w:color="auto"/>
            </w:tcBorders>
            <w:shd w:val="clear" w:color="auto" w:fill="auto"/>
            <w:hideMark/>
          </w:tcPr>
          <w:p w14:paraId="122DAA2B" w14:textId="0C787F48" w:rsidR="00BF68B5" w:rsidRPr="00A813CF" w:rsidRDefault="00372DD6"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Moderate 2)/</w:t>
            </w:r>
            <w:r w:rsidR="00FD623B" w:rsidRPr="00A813CF">
              <w:rPr>
                <w:rFonts w:ascii="Arial" w:eastAsia="Times New Roman" w:hAnsi="Arial" w:cs="Arial"/>
                <w:color w:val="000000"/>
                <w:sz w:val="18"/>
                <w:szCs w:val="18"/>
              </w:rPr>
              <w:t xml:space="preserve"> </w:t>
            </w:r>
            <w:r w:rsidR="00BF68B5" w:rsidRPr="00A813CF">
              <w:rPr>
                <w:rFonts w:ascii="Arial" w:eastAsia="Times New Roman" w:hAnsi="Arial" w:cs="Arial"/>
                <w:color w:val="000000"/>
                <w:sz w:val="18"/>
                <w:szCs w:val="18"/>
              </w:rPr>
              <w:t>Catastrophic (2)</w:t>
            </w:r>
          </w:p>
        </w:tc>
        <w:tc>
          <w:tcPr>
            <w:tcW w:w="1246" w:type="dxa"/>
            <w:tcBorders>
              <w:top w:val="nil"/>
              <w:left w:val="nil"/>
              <w:bottom w:val="single" w:sz="4" w:space="0" w:color="auto"/>
              <w:right w:val="single" w:sz="8" w:space="0" w:color="auto"/>
            </w:tcBorders>
            <w:shd w:val="clear" w:color="000000" w:fill="FF0000"/>
            <w:hideMark/>
          </w:tcPr>
          <w:p w14:paraId="7CE5FA6D"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High</w:t>
            </w:r>
          </w:p>
        </w:tc>
      </w:tr>
      <w:tr w:rsidR="00BF68B5" w:rsidRPr="00A813CF" w14:paraId="68E382AC" w14:textId="77777777" w:rsidTr="006342EF">
        <w:trPr>
          <w:trHeight w:val="566"/>
        </w:trPr>
        <w:tc>
          <w:tcPr>
            <w:tcW w:w="5245" w:type="dxa"/>
            <w:tcBorders>
              <w:top w:val="nil"/>
              <w:left w:val="single" w:sz="4" w:space="0" w:color="auto"/>
              <w:bottom w:val="single" w:sz="4" w:space="0" w:color="auto"/>
              <w:right w:val="single" w:sz="4" w:space="0" w:color="auto"/>
            </w:tcBorders>
            <w:shd w:val="clear" w:color="auto" w:fill="auto"/>
            <w:hideMark/>
          </w:tcPr>
          <w:p w14:paraId="2D922C4C" w14:textId="77777777" w:rsidR="00BF68B5" w:rsidRPr="00A813CF" w:rsidRDefault="00BF68B5" w:rsidP="00370E29">
            <w:pPr>
              <w:rPr>
                <w:rFonts w:ascii="Arial" w:eastAsia="Times New Roman" w:hAnsi="Arial" w:cs="Arial"/>
                <w:i/>
                <w:iCs/>
                <w:color w:val="000000"/>
                <w:sz w:val="18"/>
                <w:szCs w:val="18"/>
              </w:rPr>
            </w:pPr>
            <w:r w:rsidRPr="00A813CF">
              <w:rPr>
                <w:rFonts w:ascii="Arial" w:eastAsia="Times New Roman" w:hAnsi="Arial" w:cs="Arial"/>
                <w:b/>
                <w:i/>
                <w:iCs/>
                <w:color w:val="000000"/>
                <w:sz w:val="18"/>
                <w:szCs w:val="18"/>
              </w:rPr>
              <w:t>Spill — large oil</w:t>
            </w:r>
            <w:r w:rsidRPr="00A813CF">
              <w:rPr>
                <w:rFonts w:ascii="Arial" w:eastAsia="Times New Roman" w:hAnsi="Arial" w:cs="Arial"/>
                <w:i/>
                <w:iCs/>
                <w:color w:val="000000"/>
                <w:sz w:val="18"/>
                <w:szCs w:val="18"/>
              </w:rPr>
              <w:t>:</w:t>
            </w:r>
            <w:r w:rsidRPr="00A813CF">
              <w:rPr>
                <w:rFonts w:ascii="Arial" w:eastAsia="Times New Roman" w:hAnsi="Arial" w:cs="Arial"/>
                <w:color w:val="000000"/>
                <w:sz w:val="18"/>
                <w:szCs w:val="18"/>
              </w:rPr>
              <w:t xml:space="preserve"> Oil spill that triggers a national or regional response or is more than 10 tonnes</w:t>
            </w:r>
          </w:p>
        </w:tc>
        <w:tc>
          <w:tcPr>
            <w:tcW w:w="851" w:type="dxa"/>
            <w:tcBorders>
              <w:top w:val="nil"/>
              <w:left w:val="nil"/>
              <w:bottom w:val="single" w:sz="4" w:space="0" w:color="auto"/>
              <w:right w:val="nil"/>
            </w:tcBorders>
            <w:shd w:val="clear" w:color="auto" w:fill="auto"/>
            <w:hideMark/>
          </w:tcPr>
          <w:p w14:paraId="5BBA1B67" w14:textId="453F2482" w:rsidR="00BF68B5" w:rsidRPr="00A813CF" w:rsidRDefault="00D12F29" w:rsidP="00370E29">
            <w:pPr>
              <w:jc w:val="center"/>
              <w:rPr>
                <w:rFonts w:ascii="Arial" w:eastAsia="Times New Roman" w:hAnsi="Arial" w:cs="Arial"/>
                <w:i/>
                <w:iCs/>
                <w:color w:val="000000"/>
                <w:sz w:val="18"/>
                <w:szCs w:val="18"/>
              </w:rPr>
            </w:pPr>
            <w:r w:rsidRPr="00A813CF">
              <w:rPr>
                <w:rFonts w:ascii="Arial" w:eastAsia="Times New Roman" w:hAnsi="Arial" w:cs="Arial"/>
                <w:i/>
                <w:iCs/>
                <w:color w:val="000000"/>
                <w:sz w:val="18"/>
                <w:szCs w:val="18"/>
              </w:rPr>
              <w:t>6</w:t>
            </w:r>
          </w:p>
        </w:tc>
        <w:tc>
          <w:tcPr>
            <w:tcW w:w="1559" w:type="dxa"/>
            <w:tcBorders>
              <w:top w:val="nil"/>
              <w:left w:val="single" w:sz="8" w:space="0" w:color="auto"/>
              <w:bottom w:val="single" w:sz="4" w:space="0" w:color="auto"/>
              <w:right w:val="single" w:sz="4" w:space="0" w:color="auto"/>
            </w:tcBorders>
            <w:shd w:val="clear" w:color="auto" w:fill="auto"/>
            <w:hideMark/>
          </w:tcPr>
          <w:p w14:paraId="0DBA1650" w14:textId="19A7CD74" w:rsidR="00BF68B5" w:rsidRPr="00A813CF" w:rsidRDefault="00BF68B5" w:rsidP="00372DD6">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Unlikely (</w:t>
            </w:r>
            <w:r w:rsidR="00372DD6" w:rsidRPr="00A813CF">
              <w:rPr>
                <w:rFonts w:ascii="Arial" w:eastAsia="Times New Roman" w:hAnsi="Arial" w:cs="Arial"/>
                <w:color w:val="000000"/>
                <w:sz w:val="18"/>
                <w:szCs w:val="18"/>
              </w:rPr>
              <w:t>3</w:t>
            </w:r>
            <w:r w:rsidRPr="00A813CF">
              <w:rPr>
                <w:rFonts w:ascii="Arial" w:eastAsia="Times New Roman" w:hAnsi="Arial" w:cs="Arial"/>
                <w:color w:val="000000"/>
                <w:sz w:val="18"/>
                <w:szCs w:val="18"/>
              </w:rPr>
              <w:t>)</w:t>
            </w:r>
          </w:p>
        </w:tc>
        <w:tc>
          <w:tcPr>
            <w:tcW w:w="1559" w:type="dxa"/>
            <w:tcBorders>
              <w:top w:val="nil"/>
              <w:left w:val="nil"/>
              <w:bottom w:val="single" w:sz="4" w:space="0" w:color="auto"/>
              <w:right w:val="single" w:sz="4" w:space="0" w:color="auto"/>
            </w:tcBorders>
            <w:shd w:val="clear" w:color="auto" w:fill="auto"/>
            <w:hideMark/>
          </w:tcPr>
          <w:p w14:paraId="36F6B103" w14:textId="5581AD30" w:rsidR="00BF68B5" w:rsidRPr="00A813CF" w:rsidRDefault="00BF68B5" w:rsidP="00372DD6">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Moderate (</w:t>
            </w:r>
            <w:r w:rsidR="00372DD6" w:rsidRPr="00A813CF">
              <w:rPr>
                <w:rFonts w:ascii="Arial" w:eastAsia="Times New Roman" w:hAnsi="Arial" w:cs="Arial"/>
                <w:color w:val="000000"/>
                <w:sz w:val="18"/>
                <w:szCs w:val="18"/>
              </w:rPr>
              <w:t>5</w:t>
            </w:r>
            <w:r w:rsidRPr="00A813CF">
              <w:rPr>
                <w:rFonts w:ascii="Arial" w:eastAsia="Times New Roman" w:hAnsi="Arial" w:cs="Arial"/>
                <w:color w:val="000000"/>
                <w:sz w:val="18"/>
                <w:szCs w:val="18"/>
              </w:rPr>
              <w:t>)</w:t>
            </w:r>
          </w:p>
        </w:tc>
        <w:tc>
          <w:tcPr>
            <w:tcW w:w="1134" w:type="dxa"/>
            <w:tcBorders>
              <w:top w:val="nil"/>
              <w:left w:val="nil"/>
              <w:bottom w:val="single" w:sz="4" w:space="0" w:color="auto"/>
              <w:right w:val="single" w:sz="8" w:space="0" w:color="auto"/>
            </w:tcBorders>
            <w:shd w:val="clear" w:color="000000" w:fill="BFBFBF"/>
            <w:hideMark/>
          </w:tcPr>
          <w:p w14:paraId="30F1918A"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Medium/ Low</w:t>
            </w:r>
          </w:p>
        </w:tc>
        <w:tc>
          <w:tcPr>
            <w:tcW w:w="1730" w:type="dxa"/>
            <w:tcBorders>
              <w:top w:val="nil"/>
              <w:left w:val="nil"/>
              <w:bottom w:val="single" w:sz="4" w:space="0" w:color="auto"/>
              <w:right w:val="single" w:sz="4" w:space="0" w:color="auto"/>
            </w:tcBorders>
            <w:shd w:val="clear" w:color="auto" w:fill="auto"/>
            <w:hideMark/>
          </w:tcPr>
          <w:p w14:paraId="3E691F9E" w14:textId="6F05903E"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 xml:space="preserve">Possible (2)/ </w:t>
            </w:r>
            <w:r w:rsidR="00372DD6" w:rsidRPr="00A813CF">
              <w:rPr>
                <w:rFonts w:ascii="Arial" w:eastAsia="Times New Roman" w:hAnsi="Arial" w:cs="Arial"/>
                <w:color w:val="000000"/>
                <w:sz w:val="18"/>
                <w:szCs w:val="18"/>
              </w:rPr>
              <w:t>Unlikely (2)/</w:t>
            </w:r>
            <w:r w:rsidRPr="00A813CF">
              <w:rPr>
                <w:rFonts w:ascii="Arial" w:eastAsia="Times New Roman" w:hAnsi="Arial" w:cs="Arial"/>
                <w:color w:val="000000"/>
                <w:sz w:val="18"/>
                <w:szCs w:val="18"/>
              </w:rPr>
              <w:t>Rare (2)</w:t>
            </w:r>
          </w:p>
        </w:tc>
        <w:tc>
          <w:tcPr>
            <w:tcW w:w="1418" w:type="dxa"/>
            <w:tcBorders>
              <w:top w:val="nil"/>
              <w:left w:val="nil"/>
              <w:bottom w:val="single" w:sz="4" w:space="0" w:color="auto"/>
              <w:right w:val="single" w:sz="4" w:space="0" w:color="auto"/>
            </w:tcBorders>
            <w:shd w:val="clear" w:color="auto" w:fill="auto"/>
            <w:hideMark/>
          </w:tcPr>
          <w:p w14:paraId="61EECAFC" w14:textId="269ECC38"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Catastrophic (2)/ Major (2)</w:t>
            </w:r>
            <w:r w:rsidR="00342012" w:rsidRPr="00A813CF">
              <w:rPr>
                <w:rFonts w:ascii="Arial" w:eastAsia="Times New Roman" w:hAnsi="Arial" w:cs="Arial"/>
                <w:color w:val="000000"/>
                <w:sz w:val="18"/>
                <w:szCs w:val="18"/>
              </w:rPr>
              <w:t>/</w:t>
            </w:r>
            <w:r w:rsidR="00FD623B" w:rsidRPr="00A813CF">
              <w:rPr>
                <w:rFonts w:ascii="Arial" w:eastAsia="Times New Roman" w:hAnsi="Arial" w:cs="Arial"/>
                <w:color w:val="000000"/>
                <w:sz w:val="18"/>
                <w:szCs w:val="18"/>
              </w:rPr>
              <w:t xml:space="preserve"> </w:t>
            </w:r>
            <w:r w:rsidR="00342012" w:rsidRPr="00A813CF">
              <w:rPr>
                <w:rFonts w:ascii="Arial" w:eastAsia="Times New Roman" w:hAnsi="Arial" w:cs="Arial"/>
                <w:color w:val="000000"/>
                <w:sz w:val="18"/>
                <w:szCs w:val="18"/>
              </w:rPr>
              <w:t>Moderate (2)</w:t>
            </w:r>
          </w:p>
        </w:tc>
        <w:tc>
          <w:tcPr>
            <w:tcW w:w="1246" w:type="dxa"/>
            <w:tcBorders>
              <w:top w:val="nil"/>
              <w:left w:val="nil"/>
              <w:bottom w:val="single" w:sz="4" w:space="0" w:color="auto"/>
              <w:right w:val="single" w:sz="8" w:space="0" w:color="auto"/>
            </w:tcBorders>
            <w:shd w:val="clear" w:color="000000" w:fill="BFBFBF"/>
            <w:hideMark/>
          </w:tcPr>
          <w:p w14:paraId="20EE168A" w14:textId="62136A2E"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Very High/High/Medium</w:t>
            </w:r>
            <w:r w:rsidR="00342012" w:rsidRPr="00A813CF">
              <w:rPr>
                <w:rFonts w:ascii="Arial" w:eastAsia="Times New Roman" w:hAnsi="Arial" w:cs="Arial"/>
                <w:color w:val="000000"/>
                <w:sz w:val="18"/>
                <w:szCs w:val="18"/>
              </w:rPr>
              <w:t>/Low</w:t>
            </w:r>
          </w:p>
        </w:tc>
      </w:tr>
      <w:tr w:rsidR="00BF68B5" w:rsidRPr="00A813CF" w14:paraId="7B83327E" w14:textId="77777777" w:rsidTr="006342EF">
        <w:trPr>
          <w:trHeight w:val="476"/>
        </w:trPr>
        <w:tc>
          <w:tcPr>
            <w:tcW w:w="5245" w:type="dxa"/>
            <w:tcBorders>
              <w:top w:val="nil"/>
              <w:left w:val="single" w:sz="4" w:space="0" w:color="auto"/>
              <w:bottom w:val="single" w:sz="4" w:space="0" w:color="auto"/>
              <w:right w:val="single" w:sz="4" w:space="0" w:color="auto"/>
            </w:tcBorders>
            <w:shd w:val="clear" w:color="auto" w:fill="auto"/>
            <w:hideMark/>
          </w:tcPr>
          <w:p w14:paraId="7B18F8D1" w14:textId="77777777" w:rsidR="00BF68B5" w:rsidRPr="00A813CF" w:rsidRDefault="00BF68B5" w:rsidP="00370E29">
            <w:pPr>
              <w:rPr>
                <w:rFonts w:ascii="Arial" w:eastAsia="Times New Roman" w:hAnsi="Arial" w:cs="Arial"/>
                <w:i/>
                <w:iCs/>
                <w:color w:val="000000"/>
                <w:sz w:val="18"/>
                <w:szCs w:val="18"/>
              </w:rPr>
            </w:pPr>
            <w:r w:rsidRPr="00A813CF">
              <w:rPr>
                <w:rFonts w:ascii="Arial" w:eastAsia="Times New Roman" w:hAnsi="Arial" w:cs="Arial"/>
                <w:b/>
                <w:i/>
                <w:iCs/>
                <w:color w:val="000000"/>
                <w:sz w:val="18"/>
                <w:szCs w:val="18"/>
              </w:rPr>
              <w:t>Spill — small</w:t>
            </w:r>
            <w:r w:rsidRPr="00A813CF">
              <w:rPr>
                <w:rFonts w:ascii="Arial" w:eastAsia="Times New Roman" w:hAnsi="Arial" w:cs="Arial"/>
                <w:i/>
                <w:iCs/>
                <w:color w:val="000000"/>
                <w:sz w:val="18"/>
                <w:szCs w:val="18"/>
              </w:rPr>
              <w:t xml:space="preserve">: </w:t>
            </w:r>
            <w:r w:rsidRPr="00A813CF">
              <w:rPr>
                <w:rFonts w:ascii="Arial" w:eastAsia="Times New Roman" w:hAnsi="Arial" w:cs="Arial"/>
                <w:color w:val="000000"/>
                <w:sz w:val="18"/>
                <w:szCs w:val="18"/>
              </w:rPr>
              <w:t>Chemical or oil spill that does not trigger a national or regional response and is less than 10 tonnes</w:t>
            </w:r>
          </w:p>
        </w:tc>
        <w:tc>
          <w:tcPr>
            <w:tcW w:w="851" w:type="dxa"/>
            <w:tcBorders>
              <w:top w:val="nil"/>
              <w:left w:val="nil"/>
              <w:bottom w:val="single" w:sz="4" w:space="0" w:color="auto"/>
              <w:right w:val="nil"/>
            </w:tcBorders>
            <w:shd w:val="clear" w:color="auto" w:fill="auto"/>
            <w:hideMark/>
          </w:tcPr>
          <w:p w14:paraId="080E5F31" w14:textId="6ADDE04E" w:rsidR="00BF68B5" w:rsidRPr="00A813CF" w:rsidRDefault="00D12F29" w:rsidP="00370E29">
            <w:pPr>
              <w:jc w:val="center"/>
              <w:rPr>
                <w:rFonts w:ascii="Arial" w:eastAsia="Times New Roman" w:hAnsi="Arial" w:cs="Arial"/>
                <w:i/>
                <w:iCs/>
                <w:color w:val="000000"/>
                <w:sz w:val="18"/>
                <w:szCs w:val="18"/>
              </w:rPr>
            </w:pPr>
            <w:r w:rsidRPr="00A813CF">
              <w:rPr>
                <w:rFonts w:ascii="Arial" w:eastAsia="Times New Roman" w:hAnsi="Arial" w:cs="Arial"/>
                <w:i/>
                <w:iCs/>
                <w:color w:val="000000"/>
                <w:sz w:val="18"/>
                <w:szCs w:val="18"/>
              </w:rPr>
              <w:t>6</w:t>
            </w:r>
          </w:p>
        </w:tc>
        <w:tc>
          <w:tcPr>
            <w:tcW w:w="1559" w:type="dxa"/>
            <w:tcBorders>
              <w:top w:val="nil"/>
              <w:left w:val="single" w:sz="8" w:space="0" w:color="auto"/>
              <w:bottom w:val="single" w:sz="4" w:space="0" w:color="auto"/>
              <w:right w:val="single" w:sz="4" w:space="0" w:color="auto"/>
            </w:tcBorders>
            <w:shd w:val="clear" w:color="auto" w:fill="auto"/>
            <w:hideMark/>
          </w:tcPr>
          <w:p w14:paraId="2A66989E" w14:textId="521C5F68" w:rsidR="00BF68B5" w:rsidRPr="00A813CF" w:rsidRDefault="00BF68B5" w:rsidP="00466BDB">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Likely (</w:t>
            </w:r>
            <w:r w:rsidR="00466BDB" w:rsidRPr="00A813CF">
              <w:rPr>
                <w:rFonts w:ascii="Arial" w:eastAsia="Times New Roman" w:hAnsi="Arial" w:cs="Arial"/>
                <w:color w:val="000000"/>
                <w:sz w:val="18"/>
                <w:szCs w:val="18"/>
              </w:rPr>
              <w:t>3</w:t>
            </w:r>
            <w:r w:rsidRPr="00A813CF">
              <w:rPr>
                <w:rFonts w:ascii="Arial" w:eastAsia="Times New Roman" w:hAnsi="Arial" w:cs="Arial"/>
                <w:color w:val="000000"/>
                <w:sz w:val="18"/>
                <w:szCs w:val="18"/>
              </w:rPr>
              <w:t>)</w:t>
            </w:r>
          </w:p>
        </w:tc>
        <w:tc>
          <w:tcPr>
            <w:tcW w:w="1559" w:type="dxa"/>
            <w:tcBorders>
              <w:top w:val="nil"/>
              <w:left w:val="nil"/>
              <w:bottom w:val="single" w:sz="4" w:space="0" w:color="auto"/>
              <w:right w:val="single" w:sz="4" w:space="0" w:color="auto"/>
            </w:tcBorders>
            <w:shd w:val="clear" w:color="auto" w:fill="auto"/>
            <w:hideMark/>
          </w:tcPr>
          <w:p w14:paraId="3CF9B99E"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Moderate (3)</w:t>
            </w:r>
          </w:p>
        </w:tc>
        <w:tc>
          <w:tcPr>
            <w:tcW w:w="1134" w:type="dxa"/>
            <w:tcBorders>
              <w:top w:val="nil"/>
              <w:left w:val="nil"/>
              <w:bottom w:val="single" w:sz="4" w:space="0" w:color="auto"/>
              <w:right w:val="single" w:sz="8" w:space="0" w:color="auto"/>
            </w:tcBorders>
            <w:shd w:val="clear" w:color="000000" w:fill="FF0000"/>
            <w:hideMark/>
          </w:tcPr>
          <w:p w14:paraId="5352C288"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High</w:t>
            </w:r>
          </w:p>
        </w:tc>
        <w:tc>
          <w:tcPr>
            <w:tcW w:w="1730" w:type="dxa"/>
            <w:tcBorders>
              <w:top w:val="nil"/>
              <w:left w:val="nil"/>
              <w:bottom w:val="single" w:sz="4" w:space="0" w:color="auto"/>
              <w:right w:val="single" w:sz="4" w:space="0" w:color="auto"/>
            </w:tcBorders>
            <w:shd w:val="clear" w:color="auto" w:fill="auto"/>
            <w:hideMark/>
          </w:tcPr>
          <w:p w14:paraId="28FDB6F8" w14:textId="7A1CFB41" w:rsidR="00BF68B5" w:rsidRPr="00A813CF" w:rsidRDefault="00BF68B5" w:rsidP="00466BDB">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 xml:space="preserve">Likely </w:t>
            </w:r>
            <w:r w:rsidR="00466BDB" w:rsidRPr="00A813CF">
              <w:rPr>
                <w:rFonts w:ascii="Arial" w:eastAsia="Times New Roman" w:hAnsi="Arial" w:cs="Arial"/>
                <w:color w:val="000000"/>
                <w:sz w:val="18"/>
                <w:szCs w:val="18"/>
              </w:rPr>
              <w:t>5</w:t>
            </w:r>
            <w:r w:rsidRPr="00A813CF">
              <w:rPr>
                <w:rFonts w:ascii="Arial" w:eastAsia="Times New Roman" w:hAnsi="Arial" w:cs="Arial"/>
                <w:color w:val="000000"/>
                <w:sz w:val="18"/>
                <w:szCs w:val="18"/>
              </w:rPr>
              <w:t>)</w:t>
            </w:r>
          </w:p>
        </w:tc>
        <w:tc>
          <w:tcPr>
            <w:tcW w:w="1418" w:type="dxa"/>
            <w:tcBorders>
              <w:top w:val="nil"/>
              <w:left w:val="nil"/>
              <w:bottom w:val="single" w:sz="4" w:space="0" w:color="auto"/>
              <w:right w:val="single" w:sz="4" w:space="0" w:color="auto"/>
            </w:tcBorders>
            <w:shd w:val="clear" w:color="auto" w:fill="auto"/>
            <w:hideMark/>
          </w:tcPr>
          <w:p w14:paraId="28612096" w14:textId="44DFF5A8" w:rsidR="00BF68B5" w:rsidRPr="00A813CF" w:rsidRDefault="00BF68B5" w:rsidP="00466BDB">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Minor (</w:t>
            </w:r>
            <w:r w:rsidR="00466BDB" w:rsidRPr="00A813CF">
              <w:rPr>
                <w:rFonts w:ascii="Arial" w:eastAsia="Times New Roman" w:hAnsi="Arial" w:cs="Arial"/>
                <w:color w:val="000000"/>
                <w:sz w:val="18"/>
                <w:szCs w:val="18"/>
              </w:rPr>
              <w:t>4</w:t>
            </w:r>
            <w:r w:rsidRPr="00A813CF">
              <w:rPr>
                <w:rFonts w:ascii="Arial" w:eastAsia="Times New Roman" w:hAnsi="Arial" w:cs="Arial"/>
                <w:color w:val="000000"/>
                <w:sz w:val="18"/>
                <w:szCs w:val="18"/>
              </w:rPr>
              <w:t>)</w:t>
            </w:r>
          </w:p>
        </w:tc>
        <w:tc>
          <w:tcPr>
            <w:tcW w:w="1246" w:type="dxa"/>
            <w:tcBorders>
              <w:top w:val="nil"/>
              <w:left w:val="nil"/>
              <w:bottom w:val="single" w:sz="4" w:space="0" w:color="auto"/>
              <w:right w:val="single" w:sz="8" w:space="0" w:color="auto"/>
            </w:tcBorders>
            <w:shd w:val="clear" w:color="000000" w:fill="EF720B"/>
            <w:hideMark/>
          </w:tcPr>
          <w:p w14:paraId="312BE1D3"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Medium</w:t>
            </w:r>
          </w:p>
        </w:tc>
      </w:tr>
      <w:tr w:rsidR="00BF68B5" w:rsidRPr="00A813CF" w14:paraId="54B86A2F" w14:textId="77777777" w:rsidTr="006342EF">
        <w:trPr>
          <w:trHeight w:val="554"/>
        </w:trPr>
        <w:tc>
          <w:tcPr>
            <w:tcW w:w="5245" w:type="dxa"/>
            <w:tcBorders>
              <w:top w:val="nil"/>
              <w:left w:val="single" w:sz="4" w:space="0" w:color="auto"/>
              <w:bottom w:val="single" w:sz="4" w:space="0" w:color="auto"/>
              <w:right w:val="single" w:sz="4" w:space="0" w:color="auto"/>
            </w:tcBorders>
            <w:shd w:val="clear" w:color="auto" w:fill="auto"/>
            <w:hideMark/>
          </w:tcPr>
          <w:p w14:paraId="7334F99E" w14:textId="77777777" w:rsidR="00BF68B5" w:rsidRPr="00A813CF" w:rsidRDefault="00BF68B5" w:rsidP="00370E29">
            <w:pPr>
              <w:rPr>
                <w:rFonts w:ascii="Arial" w:eastAsia="Times New Roman" w:hAnsi="Arial" w:cs="Arial"/>
                <w:i/>
                <w:iCs/>
                <w:color w:val="000000"/>
                <w:sz w:val="18"/>
                <w:szCs w:val="18"/>
              </w:rPr>
            </w:pPr>
            <w:r w:rsidRPr="00A813CF">
              <w:rPr>
                <w:rFonts w:ascii="Arial" w:eastAsia="Times New Roman" w:hAnsi="Arial" w:cs="Arial"/>
                <w:b/>
                <w:i/>
                <w:iCs/>
                <w:color w:val="000000"/>
                <w:sz w:val="18"/>
                <w:szCs w:val="18"/>
              </w:rPr>
              <w:t>Terrestrial discharge</w:t>
            </w:r>
            <w:r w:rsidRPr="00A813CF">
              <w:rPr>
                <w:rFonts w:ascii="Arial" w:eastAsia="Times New Roman" w:hAnsi="Arial" w:cs="Arial"/>
                <w:i/>
                <w:iCs/>
                <w:color w:val="000000"/>
                <w:sz w:val="18"/>
                <w:szCs w:val="18"/>
              </w:rPr>
              <w:t>:</w:t>
            </w:r>
            <w:r w:rsidRPr="00A813CF">
              <w:rPr>
                <w:rFonts w:ascii="Arial" w:eastAsia="Times New Roman" w:hAnsi="Arial" w:cs="Arial"/>
                <w:color w:val="000000"/>
                <w:sz w:val="18"/>
                <w:szCs w:val="18"/>
              </w:rPr>
              <w:t xml:space="preserve"> Terrestrial point-source discharge including polluted water, sewage, wastewater and stormwater</w:t>
            </w:r>
          </w:p>
        </w:tc>
        <w:tc>
          <w:tcPr>
            <w:tcW w:w="851" w:type="dxa"/>
            <w:tcBorders>
              <w:top w:val="nil"/>
              <w:left w:val="nil"/>
              <w:bottom w:val="single" w:sz="4" w:space="0" w:color="auto"/>
              <w:right w:val="nil"/>
            </w:tcBorders>
            <w:shd w:val="clear" w:color="auto" w:fill="auto"/>
            <w:hideMark/>
          </w:tcPr>
          <w:p w14:paraId="52590753" w14:textId="5EE01069" w:rsidR="00BF68B5" w:rsidRPr="00A813CF" w:rsidRDefault="00D12F29" w:rsidP="00370E29">
            <w:pPr>
              <w:jc w:val="center"/>
              <w:rPr>
                <w:rFonts w:ascii="Arial" w:eastAsia="Times New Roman" w:hAnsi="Arial" w:cs="Arial"/>
                <w:i/>
                <w:iCs/>
                <w:color w:val="000000"/>
                <w:sz w:val="18"/>
                <w:szCs w:val="18"/>
              </w:rPr>
            </w:pPr>
            <w:r w:rsidRPr="00A813CF">
              <w:rPr>
                <w:rFonts w:ascii="Arial" w:eastAsia="Times New Roman" w:hAnsi="Arial" w:cs="Arial"/>
                <w:i/>
                <w:iCs/>
                <w:color w:val="000000"/>
                <w:sz w:val="18"/>
                <w:szCs w:val="18"/>
              </w:rPr>
              <w:t>20</w:t>
            </w:r>
          </w:p>
        </w:tc>
        <w:tc>
          <w:tcPr>
            <w:tcW w:w="1559" w:type="dxa"/>
            <w:tcBorders>
              <w:top w:val="nil"/>
              <w:left w:val="single" w:sz="8" w:space="0" w:color="auto"/>
              <w:bottom w:val="single" w:sz="4" w:space="0" w:color="auto"/>
              <w:right w:val="single" w:sz="4" w:space="0" w:color="auto"/>
            </w:tcBorders>
            <w:shd w:val="clear" w:color="auto" w:fill="auto"/>
            <w:hideMark/>
          </w:tcPr>
          <w:p w14:paraId="3C7AEEC4" w14:textId="0F468581"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Almost certain (</w:t>
            </w:r>
            <w:r w:rsidR="009B726D" w:rsidRPr="00A813CF">
              <w:rPr>
                <w:rFonts w:ascii="Arial" w:eastAsia="Times New Roman" w:hAnsi="Arial" w:cs="Arial"/>
                <w:color w:val="000000"/>
                <w:sz w:val="18"/>
                <w:szCs w:val="18"/>
              </w:rPr>
              <w:t>7</w:t>
            </w:r>
            <w:r w:rsidRPr="00A813CF">
              <w:rPr>
                <w:rFonts w:ascii="Arial" w:eastAsia="Times New Roman" w:hAnsi="Arial" w:cs="Arial"/>
                <w:color w:val="000000"/>
                <w:sz w:val="18"/>
                <w:szCs w:val="18"/>
              </w:rPr>
              <w:t>)</w:t>
            </w:r>
          </w:p>
        </w:tc>
        <w:tc>
          <w:tcPr>
            <w:tcW w:w="1559" w:type="dxa"/>
            <w:tcBorders>
              <w:top w:val="nil"/>
              <w:left w:val="nil"/>
              <w:bottom w:val="single" w:sz="4" w:space="0" w:color="auto"/>
              <w:right w:val="single" w:sz="4" w:space="0" w:color="auto"/>
            </w:tcBorders>
            <w:shd w:val="clear" w:color="auto" w:fill="auto"/>
            <w:hideMark/>
          </w:tcPr>
          <w:p w14:paraId="5326B975" w14:textId="1F7C5213"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Minor (</w:t>
            </w:r>
            <w:r w:rsidR="009B726D" w:rsidRPr="00A813CF">
              <w:rPr>
                <w:rFonts w:ascii="Arial" w:eastAsia="Times New Roman" w:hAnsi="Arial" w:cs="Arial"/>
                <w:color w:val="000000"/>
                <w:sz w:val="18"/>
                <w:szCs w:val="18"/>
              </w:rPr>
              <w:t>14</w:t>
            </w:r>
            <w:r w:rsidRPr="00A813CF">
              <w:rPr>
                <w:rFonts w:ascii="Arial" w:eastAsia="Times New Roman" w:hAnsi="Arial" w:cs="Arial"/>
                <w:color w:val="000000"/>
                <w:sz w:val="18"/>
                <w:szCs w:val="18"/>
              </w:rPr>
              <w:t>)</w:t>
            </w:r>
          </w:p>
        </w:tc>
        <w:tc>
          <w:tcPr>
            <w:tcW w:w="1134" w:type="dxa"/>
            <w:tcBorders>
              <w:top w:val="nil"/>
              <w:left w:val="nil"/>
              <w:bottom w:val="single" w:sz="4" w:space="0" w:color="auto"/>
              <w:right w:val="single" w:sz="8" w:space="0" w:color="auto"/>
            </w:tcBorders>
            <w:shd w:val="clear" w:color="000000" w:fill="EF720B"/>
            <w:hideMark/>
          </w:tcPr>
          <w:p w14:paraId="0FA598B2"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Medium</w:t>
            </w:r>
          </w:p>
        </w:tc>
        <w:tc>
          <w:tcPr>
            <w:tcW w:w="1730" w:type="dxa"/>
            <w:tcBorders>
              <w:top w:val="nil"/>
              <w:left w:val="nil"/>
              <w:bottom w:val="single" w:sz="4" w:space="0" w:color="auto"/>
              <w:right w:val="single" w:sz="4" w:space="0" w:color="auto"/>
            </w:tcBorders>
            <w:shd w:val="clear" w:color="auto" w:fill="auto"/>
            <w:hideMark/>
          </w:tcPr>
          <w:p w14:paraId="5EDF9A50" w14:textId="7F655CD2"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Almost certain (1</w:t>
            </w:r>
            <w:r w:rsidR="009B726D" w:rsidRPr="00A813CF">
              <w:rPr>
                <w:rFonts w:ascii="Arial" w:eastAsia="Times New Roman" w:hAnsi="Arial" w:cs="Arial"/>
                <w:color w:val="000000"/>
                <w:sz w:val="18"/>
                <w:szCs w:val="18"/>
              </w:rPr>
              <w:t>3</w:t>
            </w:r>
            <w:r w:rsidRPr="00A813CF">
              <w:rPr>
                <w:rFonts w:ascii="Arial" w:eastAsia="Times New Roman" w:hAnsi="Arial" w:cs="Arial"/>
                <w:color w:val="000000"/>
                <w:sz w:val="18"/>
                <w:szCs w:val="18"/>
              </w:rPr>
              <w:t>)</w:t>
            </w:r>
          </w:p>
        </w:tc>
        <w:tc>
          <w:tcPr>
            <w:tcW w:w="1418" w:type="dxa"/>
            <w:tcBorders>
              <w:top w:val="nil"/>
              <w:left w:val="nil"/>
              <w:bottom w:val="single" w:sz="4" w:space="0" w:color="auto"/>
              <w:right w:val="single" w:sz="4" w:space="0" w:color="auto"/>
            </w:tcBorders>
            <w:shd w:val="clear" w:color="auto" w:fill="auto"/>
            <w:hideMark/>
          </w:tcPr>
          <w:p w14:paraId="432FCB00"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Moderate (9)</w:t>
            </w:r>
          </w:p>
        </w:tc>
        <w:tc>
          <w:tcPr>
            <w:tcW w:w="1246" w:type="dxa"/>
            <w:tcBorders>
              <w:top w:val="nil"/>
              <w:left w:val="nil"/>
              <w:bottom w:val="single" w:sz="4" w:space="0" w:color="auto"/>
              <w:right w:val="single" w:sz="8" w:space="0" w:color="auto"/>
            </w:tcBorders>
            <w:shd w:val="clear" w:color="000000" w:fill="FF0000"/>
            <w:hideMark/>
          </w:tcPr>
          <w:p w14:paraId="1B8B93F9"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High</w:t>
            </w:r>
          </w:p>
        </w:tc>
      </w:tr>
      <w:tr w:rsidR="00BF68B5" w:rsidRPr="00A813CF" w14:paraId="279D365D" w14:textId="77777777" w:rsidTr="006342EF">
        <w:trPr>
          <w:trHeight w:val="548"/>
        </w:trPr>
        <w:tc>
          <w:tcPr>
            <w:tcW w:w="5245" w:type="dxa"/>
            <w:tcBorders>
              <w:top w:val="nil"/>
              <w:left w:val="single" w:sz="4" w:space="0" w:color="auto"/>
              <w:bottom w:val="single" w:sz="4" w:space="0" w:color="auto"/>
              <w:right w:val="single" w:sz="4" w:space="0" w:color="auto"/>
            </w:tcBorders>
            <w:shd w:val="clear" w:color="auto" w:fill="auto"/>
            <w:hideMark/>
          </w:tcPr>
          <w:p w14:paraId="41CE65CA" w14:textId="77777777" w:rsidR="00BF68B5" w:rsidRPr="00A813CF" w:rsidRDefault="00BF68B5" w:rsidP="00370E29">
            <w:pPr>
              <w:rPr>
                <w:rFonts w:ascii="Arial" w:eastAsia="Times New Roman" w:hAnsi="Arial" w:cs="Arial"/>
                <w:i/>
                <w:iCs/>
                <w:color w:val="000000"/>
                <w:sz w:val="18"/>
                <w:szCs w:val="18"/>
              </w:rPr>
            </w:pPr>
            <w:r w:rsidRPr="00A813CF">
              <w:rPr>
                <w:rFonts w:ascii="Arial" w:eastAsia="Times New Roman" w:hAnsi="Arial" w:cs="Arial"/>
                <w:b/>
                <w:i/>
                <w:iCs/>
                <w:color w:val="000000"/>
                <w:sz w:val="18"/>
                <w:szCs w:val="18"/>
              </w:rPr>
              <w:t>Vessel strike</w:t>
            </w:r>
            <w:r w:rsidRPr="00A813CF">
              <w:rPr>
                <w:rFonts w:ascii="Arial" w:eastAsia="Times New Roman" w:hAnsi="Arial" w:cs="Arial"/>
                <w:i/>
                <w:iCs/>
                <w:color w:val="000000"/>
                <w:sz w:val="18"/>
                <w:szCs w:val="18"/>
              </w:rPr>
              <w:t>:</w:t>
            </w:r>
            <w:r w:rsidRPr="00A813CF">
              <w:rPr>
                <w:rFonts w:ascii="Arial" w:eastAsia="Times New Roman" w:hAnsi="Arial" w:cs="Arial"/>
                <w:color w:val="000000"/>
                <w:sz w:val="18"/>
                <w:szCs w:val="18"/>
              </w:rPr>
              <w:t xml:space="preserve"> Death or injury to wildlife as a result of being struck by a vessel of any type or size</w:t>
            </w:r>
          </w:p>
        </w:tc>
        <w:tc>
          <w:tcPr>
            <w:tcW w:w="851" w:type="dxa"/>
            <w:tcBorders>
              <w:top w:val="nil"/>
              <w:left w:val="nil"/>
              <w:bottom w:val="single" w:sz="4" w:space="0" w:color="auto"/>
              <w:right w:val="nil"/>
            </w:tcBorders>
            <w:shd w:val="clear" w:color="auto" w:fill="auto"/>
            <w:hideMark/>
          </w:tcPr>
          <w:p w14:paraId="2623D29F" w14:textId="6EA6CDC9" w:rsidR="00BF68B5" w:rsidRPr="00A813CF" w:rsidRDefault="00D12F29" w:rsidP="00370E29">
            <w:pPr>
              <w:jc w:val="center"/>
              <w:rPr>
                <w:rFonts w:ascii="Arial" w:eastAsia="Times New Roman" w:hAnsi="Arial" w:cs="Arial"/>
                <w:i/>
                <w:iCs/>
                <w:color w:val="000000"/>
                <w:sz w:val="18"/>
                <w:szCs w:val="18"/>
              </w:rPr>
            </w:pPr>
            <w:r w:rsidRPr="00A813CF">
              <w:rPr>
                <w:rFonts w:ascii="Arial" w:eastAsia="Times New Roman" w:hAnsi="Arial" w:cs="Arial"/>
                <w:i/>
                <w:iCs/>
                <w:color w:val="000000"/>
                <w:sz w:val="18"/>
                <w:szCs w:val="18"/>
              </w:rPr>
              <w:t>12</w:t>
            </w:r>
          </w:p>
        </w:tc>
        <w:tc>
          <w:tcPr>
            <w:tcW w:w="1559" w:type="dxa"/>
            <w:tcBorders>
              <w:top w:val="nil"/>
              <w:left w:val="single" w:sz="8" w:space="0" w:color="auto"/>
              <w:bottom w:val="single" w:sz="4" w:space="0" w:color="auto"/>
              <w:right w:val="single" w:sz="4" w:space="0" w:color="auto"/>
            </w:tcBorders>
            <w:shd w:val="clear" w:color="auto" w:fill="auto"/>
            <w:hideMark/>
          </w:tcPr>
          <w:p w14:paraId="4753E83E"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Almost certain (6)</w:t>
            </w:r>
          </w:p>
        </w:tc>
        <w:tc>
          <w:tcPr>
            <w:tcW w:w="1559" w:type="dxa"/>
            <w:tcBorders>
              <w:top w:val="nil"/>
              <w:left w:val="nil"/>
              <w:bottom w:val="single" w:sz="4" w:space="0" w:color="auto"/>
              <w:right w:val="single" w:sz="4" w:space="0" w:color="auto"/>
            </w:tcBorders>
            <w:shd w:val="clear" w:color="auto" w:fill="auto"/>
            <w:hideMark/>
          </w:tcPr>
          <w:p w14:paraId="79015B20" w14:textId="5839A502" w:rsidR="00BF68B5" w:rsidRPr="00A813CF" w:rsidRDefault="00BF68B5" w:rsidP="00D12F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Insignificant (</w:t>
            </w:r>
            <w:r w:rsidR="00D12F29" w:rsidRPr="00A813CF">
              <w:rPr>
                <w:rFonts w:ascii="Arial" w:eastAsia="Times New Roman" w:hAnsi="Arial" w:cs="Arial"/>
                <w:color w:val="000000"/>
                <w:sz w:val="18"/>
                <w:szCs w:val="18"/>
              </w:rPr>
              <w:t>5</w:t>
            </w:r>
            <w:r w:rsidRPr="00A813CF">
              <w:rPr>
                <w:rFonts w:ascii="Arial" w:eastAsia="Times New Roman" w:hAnsi="Arial" w:cs="Arial"/>
                <w:color w:val="000000"/>
                <w:sz w:val="18"/>
                <w:szCs w:val="18"/>
              </w:rPr>
              <w:t>)</w:t>
            </w:r>
          </w:p>
        </w:tc>
        <w:tc>
          <w:tcPr>
            <w:tcW w:w="1134" w:type="dxa"/>
            <w:tcBorders>
              <w:top w:val="nil"/>
              <w:left w:val="nil"/>
              <w:bottom w:val="single" w:sz="4" w:space="0" w:color="auto"/>
              <w:right w:val="single" w:sz="8" w:space="0" w:color="auto"/>
            </w:tcBorders>
            <w:shd w:val="clear" w:color="auto" w:fill="FFFF00"/>
            <w:hideMark/>
          </w:tcPr>
          <w:p w14:paraId="4411DB34" w14:textId="367C147F" w:rsidR="00BF68B5" w:rsidRPr="00A813CF" w:rsidRDefault="00BF68B5" w:rsidP="00D12F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 xml:space="preserve"> Low</w:t>
            </w:r>
          </w:p>
        </w:tc>
        <w:tc>
          <w:tcPr>
            <w:tcW w:w="1730" w:type="dxa"/>
            <w:tcBorders>
              <w:top w:val="nil"/>
              <w:left w:val="nil"/>
              <w:bottom w:val="single" w:sz="4" w:space="0" w:color="auto"/>
              <w:right w:val="single" w:sz="4" w:space="0" w:color="auto"/>
            </w:tcBorders>
            <w:shd w:val="clear" w:color="auto" w:fill="auto"/>
            <w:hideMark/>
          </w:tcPr>
          <w:p w14:paraId="7C13280A"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Almost certain (7)</w:t>
            </w:r>
          </w:p>
        </w:tc>
        <w:tc>
          <w:tcPr>
            <w:tcW w:w="1418" w:type="dxa"/>
            <w:tcBorders>
              <w:top w:val="nil"/>
              <w:left w:val="nil"/>
              <w:bottom w:val="single" w:sz="4" w:space="0" w:color="auto"/>
              <w:right w:val="single" w:sz="4" w:space="0" w:color="auto"/>
            </w:tcBorders>
            <w:shd w:val="clear" w:color="auto" w:fill="auto"/>
            <w:hideMark/>
          </w:tcPr>
          <w:p w14:paraId="05F3F2C9"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Major (5)</w:t>
            </w:r>
          </w:p>
        </w:tc>
        <w:tc>
          <w:tcPr>
            <w:tcW w:w="1246" w:type="dxa"/>
            <w:tcBorders>
              <w:top w:val="nil"/>
              <w:left w:val="nil"/>
              <w:bottom w:val="single" w:sz="4" w:space="0" w:color="auto"/>
              <w:right w:val="single" w:sz="8" w:space="0" w:color="auto"/>
            </w:tcBorders>
            <w:shd w:val="clear" w:color="000000" w:fill="C00000"/>
            <w:hideMark/>
          </w:tcPr>
          <w:p w14:paraId="7AB5B2E7"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Very High</w:t>
            </w:r>
          </w:p>
        </w:tc>
      </w:tr>
      <w:tr w:rsidR="00BF68B5" w:rsidRPr="00A813CF" w14:paraId="5B1C4684" w14:textId="77777777" w:rsidTr="006342EF">
        <w:trPr>
          <w:trHeight w:val="490"/>
        </w:trPr>
        <w:tc>
          <w:tcPr>
            <w:tcW w:w="5245" w:type="dxa"/>
            <w:tcBorders>
              <w:top w:val="nil"/>
              <w:left w:val="single" w:sz="4" w:space="0" w:color="auto"/>
              <w:bottom w:val="single" w:sz="4" w:space="0" w:color="auto"/>
              <w:right w:val="single" w:sz="4" w:space="0" w:color="auto"/>
            </w:tcBorders>
            <w:shd w:val="clear" w:color="auto" w:fill="auto"/>
            <w:hideMark/>
          </w:tcPr>
          <w:p w14:paraId="553B5DBC" w14:textId="77777777" w:rsidR="00BF68B5" w:rsidRPr="00A813CF" w:rsidRDefault="00BF68B5" w:rsidP="00370E29">
            <w:pPr>
              <w:rPr>
                <w:rFonts w:ascii="Arial" w:eastAsia="Times New Roman" w:hAnsi="Arial" w:cs="Arial"/>
                <w:i/>
                <w:iCs/>
                <w:color w:val="000000"/>
                <w:sz w:val="18"/>
                <w:szCs w:val="18"/>
              </w:rPr>
            </w:pPr>
            <w:r w:rsidRPr="00A813CF">
              <w:rPr>
                <w:rFonts w:ascii="Arial" w:eastAsia="Times New Roman" w:hAnsi="Arial" w:cs="Arial"/>
                <w:b/>
                <w:i/>
                <w:iCs/>
                <w:color w:val="000000"/>
                <w:sz w:val="18"/>
                <w:szCs w:val="18"/>
              </w:rPr>
              <w:t>Vessel waste discharge</w:t>
            </w:r>
            <w:r w:rsidRPr="00A813CF">
              <w:rPr>
                <w:rFonts w:ascii="Arial" w:eastAsia="Times New Roman" w:hAnsi="Arial" w:cs="Arial"/>
                <w:i/>
                <w:iCs/>
                <w:color w:val="000000"/>
                <w:sz w:val="18"/>
                <w:szCs w:val="18"/>
              </w:rPr>
              <w:t>:</w:t>
            </w:r>
            <w:r w:rsidRPr="00A813CF">
              <w:rPr>
                <w:rFonts w:ascii="Arial" w:eastAsia="Times New Roman" w:hAnsi="Arial" w:cs="Arial"/>
                <w:color w:val="000000"/>
                <w:sz w:val="18"/>
                <w:szCs w:val="18"/>
              </w:rPr>
              <w:t xml:space="preserve"> Waste discharge from a vessel (including sewage)</w:t>
            </w:r>
          </w:p>
        </w:tc>
        <w:tc>
          <w:tcPr>
            <w:tcW w:w="851" w:type="dxa"/>
            <w:tcBorders>
              <w:top w:val="nil"/>
              <w:left w:val="nil"/>
              <w:bottom w:val="single" w:sz="4" w:space="0" w:color="auto"/>
              <w:right w:val="nil"/>
            </w:tcBorders>
            <w:shd w:val="clear" w:color="auto" w:fill="auto"/>
            <w:hideMark/>
          </w:tcPr>
          <w:p w14:paraId="6187C7DE" w14:textId="512B0CA6" w:rsidR="00BF68B5" w:rsidRPr="00A813CF" w:rsidRDefault="00D12F29" w:rsidP="00370E29">
            <w:pPr>
              <w:jc w:val="center"/>
              <w:rPr>
                <w:rFonts w:ascii="Arial" w:eastAsia="Times New Roman" w:hAnsi="Arial" w:cs="Arial"/>
                <w:i/>
                <w:iCs/>
                <w:color w:val="000000"/>
                <w:sz w:val="18"/>
                <w:szCs w:val="18"/>
              </w:rPr>
            </w:pPr>
            <w:r w:rsidRPr="00A813CF">
              <w:rPr>
                <w:rFonts w:ascii="Arial" w:eastAsia="Times New Roman" w:hAnsi="Arial" w:cs="Arial"/>
                <w:i/>
                <w:iCs/>
                <w:color w:val="000000"/>
                <w:sz w:val="18"/>
                <w:szCs w:val="18"/>
              </w:rPr>
              <w:t>5</w:t>
            </w:r>
          </w:p>
        </w:tc>
        <w:tc>
          <w:tcPr>
            <w:tcW w:w="1559" w:type="dxa"/>
            <w:tcBorders>
              <w:top w:val="nil"/>
              <w:left w:val="single" w:sz="8" w:space="0" w:color="auto"/>
              <w:bottom w:val="single" w:sz="4" w:space="0" w:color="auto"/>
              <w:right w:val="single" w:sz="4" w:space="0" w:color="auto"/>
            </w:tcBorders>
            <w:shd w:val="clear" w:color="auto" w:fill="auto"/>
            <w:hideMark/>
          </w:tcPr>
          <w:p w14:paraId="310B6FEF" w14:textId="4BFC6506" w:rsidR="00BF68B5" w:rsidRPr="00A813CF" w:rsidRDefault="00BF68B5" w:rsidP="00D12F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Almost certain (</w:t>
            </w:r>
            <w:r w:rsidR="00D12F29" w:rsidRPr="00A813CF">
              <w:rPr>
                <w:rFonts w:ascii="Arial" w:eastAsia="Times New Roman" w:hAnsi="Arial" w:cs="Arial"/>
                <w:color w:val="000000"/>
                <w:sz w:val="18"/>
                <w:szCs w:val="18"/>
              </w:rPr>
              <w:t>4</w:t>
            </w:r>
            <w:r w:rsidRPr="00A813CF">
              <w:rPr>
                <w:rFonts w:ascii="Arial" w:eastAsia="Times New Roman" w:hAnsi="Arial" w:cs="Arial"/>
                <w:color w:val="000000"/>
                <w:sz w:val="18"/>
                <w:szCs w:val="18"/>
              </w:rPr>
              <w:t>)</w:t>
            </w:r>
          </w:p>
        </w:tc>
        <w:tc>
          <w:tcPr>
            <w:tcW w:w="1559" w:type="dxa"/>
            <w:tcBorders>
              <w:top w:val="nil"/>
              <w:left w:val="nil"/>
              <w:bottom w:val="single" w:sz="4" w:space="0" w:color="auto"/>
              <w:right w:val="single" w:sz="4" w:space="0" w:color="auto"/>
            </w:tcBorders>
            <w:shd w:val="clear" w:color="auto" w:fill="auto"/>
            <w:hideMark/>
          </w:tcPr>
          <w:p w14:paraId="1ED1E6F6" w14:textId="5E307F86" w:rsidR="00BF68B5" w:rsidRPr="00A813CF" w:rsidRDefault="00BF68B5" w:rsidP="00D12F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Moderate (2)</w:t>
            </w:r>
            <w:r w:rsidR="00D12F29" w:rsidRPr="00A813CF">
              <w:rPr>
                <w:rFonts w:ascii="Arial" w:eastAsia="Times New Roman" w:hAnsi="Arial" w:cs="Arial"/>
                <w:color w:val="000000"/>
                <w:sz w:val="18"/>
                <w:szCs w:val="18"/>
              </w:rPr>
              <w:br/>
              <w:t>Insignificant (2)</w:t>
            </w:r>
          </w:p>
        </w:tc>
        <w:tc>
          <w:tcPr>
            <w:tcW w:w="1134" w:type="dxa"/>
            <w:tcBorders>
              <w:top w:val="nil"/>
              <w:left w:val="nil"/>
              <w:bottom w:val="single" w:sz="4" w:space="0" w:color="auto"/>
              <w:right w:val="single" w:sz="8" w:space="0" w:color="auto"/>
            </w:tcBorders>
            <w:shd w:val="clear" w:color="auto" w:fill="BFBFBF" w:themeFill="background1" w:themeFillShade="BF"/>
            <w:hideMark/>
          </w:tcPr>
          <w:p w14:paraId="75963B9D" w14:textId="7226F83E"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High</w:t>
            </w:r>
            <w:r w:rsidR="00D12F29" w:rsidRPr="00A813CF">
              <w:rPr>
                <w:rFonts w:ascii="Arial" w:eastAsia="Times New Roman" w:hAnsi="Arial" w:cs="Arial"/>
                <w:color w:val="000000"/>
                <w:sz w:val="18"/>
                <w:szCs w:val="18"/>
              </w:rPr>
              <w:t>/Low</w:t>
            </w:r>
          </w:p>
        </w:tc>
        <w:tc>
          <w:tcPr>
            <w:tcW w:w="1730" w:type="dxa"/>
            <w:tcBorders>
              <w:top w:val="nil"/>
              <w:left w:val="nil"/>
              <w:bottom w:val="single" w:sz="4" w:space="0" w:color="auto"/>
              <w:right w:val="single" w:sz="4" w:space="0" w:color="auto"/>
            </w:tcBorders>
            <w:shd w:val="clear" w:color="auto" w:fill="auto"/>
            <w:hideMark/>
          </w:tcPr>
          <w:p w14:paraId="1F79E47B" w14:textId="55C94A8A" w:rsidR="00BF68B5" w:rsidRPr="00A813CF" w:rsidRDefault="00BF68B5" w:rsidP="00D12F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Almost certain (</w:t>
            </w:r>
            <w:r w:rsidR="00D12F29" w:rsidRPr="00A813CF">
              <w:rPr>
                <w:rFonts w:ascii="Arial" w:eastAsia="Times New Roman" w:hAnsi="Arial" w:cs="Arial"/>
                <w:color w:val="000000"/>
                <w:sz w:val="18"/>
                <w:szCs w:val="18"/>
              </w:rPr>
              <w:t>3</w:t>
            </w:r>
            <w:r w:rsidRPr="00A813CF">
              <w:rPr>
                <w:rFonts w:ascii="Arial" w:eastAsia="Times New Roman" w:hAnsi="Arial" w:cs="Arial"/>
                <w:color w:val="000000"/>
                <w:sz w:val="18"/>
                <w:szCs w:val="18"/>
              </w:rPr>
              <w:t>)</w:t>
            </w:r>
          </w:p>
        </w:tc>
        <w:tc>
          <w:tcPr>
            <w:tcW w:w="1418" w:type="dxa"/>
            <w:tcBorders>
              <w:top w:val="nil"/>
              <w:left w:val="nil"/>
              <w:bottom w:val="single" w:sz="4" w:space="0" w:color="auto"/>
              <w:right w:val="single" w:sz="4" w:space="0" w:color="auto"/>
            </w:tcBorders>
            <w:shd w:val="clear" w:color="auto" w:fill="auto"/>
            <w:hideMark/>
          </w:tcPr>
          <w:p w14:paraId="223F12A2"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Minor (3)</w:t>
            </w:r>
          </w:p>
        </w:tc>
        <w:tc>
          <w:tcPr>
            <w:tcW w:w="1246" w:type="dxa"/>
            <w:tcBorders>
              <w:top w:val="nil"/>
              <w:left w:val="nil"/>
              <w:bottom w:val="single" w:sz="4" w:space="0" w:color="auto"/>
              <w:right w:val="single" w:sz="8" w:space="0" w:color="auto"/>
            </w:tcBorders>
            <w:shd w:val="clear" w:color="000000" w:fill="EF720B"/>
            <w:hideMark/>
          </w:tcPr>
          <w:p w14:paraId="68BAA36C"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Medium</w:t>
            </w:r>
          </w:p>
        </w:tc>
      </w:tr>
      <w:tr w:rsidR="00BF68B5" w:rsidRPr="00A813CF" w14:paraId="2196443A" w14:textId="77777777" w:rsidTr="006342EF">
        <w:trPr>
          <w:trHeight w:val="695"/>
        </w:trPr>
        <w:tc>
          <w:tcPr>
            <w:tcW w:w="5245" w:type="dxa"/>
            <w:tcBorders>
              <w:top w:val="nil"/>
              <w:left w:val="single" w:sz="4" w:space="0" w:color="auto"/>
              <w:bottom w:val="single" w:sz="4" w:space="0" w:color="auto"/>
              <w:right w:val="single" w:sz="4" w:space="0" w:color="auto"/>
            </w:tcBorders>
            <w:shd w:val="clear" w:color="auto" w:fill="auto"/>
            <w:hideMark/>
          </w:tcPr>
          <w:p w14:paraId="66CA1F73" w14:textId="77777777" w:rsidR="00BF68B5" w:rsidRPr="00A813CF" w:rsidRDefault="00BF68B5" w:rsidP="00370E29">
            <w:pPr>
              <w:rPr>
                <w:rFonts w:ascii="Arial" w:eastAsia="Times New Roman" w:hAnsi="Arial" w:cs="Arial"/>
                <w:i/>
                <w:iCs/>
                <w:color w:val="000000"/>
                <w:sz w:val="18"/>
                <w:szCs w:val="18"/>
              </w:rPr>
            </w:pPr>
            <w:r w:rsidRPr="00A813CF">
              <w:rPr>
                <w:rFonts w:ascii="Arial" w:eastAsia="Times New Roman" w:hAnsi="Arial" w:cs="Arial"/>
                <w:b/>
                <w:i/>
                <w:iCs/>
                <w:color w:val="000000"/>
                <w:sz w:val="18"/>
                <w:szCs w:val="18"/>
              </w:rPr>
              <w:t>Wildlife disturbance</w:t>
            </w:r>
            <w:r w:rsidRPr="00A813CF">
              <w:rPr>
                <w:rFonts w:ascii="Arial" w:eastAsia="Times New Roman" w:hAnsi="Arial" w:cs="Arial"/>
                <w:i/>
                <w:iCs/>
                <w:color w:val="000000"/>
                <w:sz w:val="18"/>
                <w:szCs w:val="18"/>
              </w:rPr>
              <w:t xml:space="preserve">: </w:t>
            </w:r>
            <w:r w:rsidRPr="00A813CF">
              <w:rPr>
                <w:rFonts w:ascii="Arial" w:eastAsia="Times New Roman" w:hAnsi="Arial" w:cs="Arial"/>
                <w:color w:val="000000"/>
                <w:sz w:val="18"/>
                <w:szCs w:val="18"/>
              </w:rPr>
              <w:t xml:space="preserve">Disturbance to wildlife including from snorkelling, diving, fish feeding, walking on islands and beaches, and the presence of boats; not including noise pollution </w:t>
            </w:r>
          </w:p>
        </w:tc>
        <w:tc>
          <w:tcPr>
            <w:tcW w:w="851" w:type="dxa"/>
            <w:tcBorders>
              <w:top w:val="nil"/>
              <w:left w:val="nil"/>
              <w:bottom w:val="single" w:sz="4" w:space="0" w:color="auto"/>
              <w:right w:val="nil"/>
            </w:tcBorders>
            <w:shd w:val="clear" w:color="auto" w:fill="auto"/>
            <w:hideMark/>
          </w:tcPr>
          <w:p w14:paraId="73257563" w14:textId="4C59A77A" w:rsidR="00BF68B5" w:rsidRPr="00A813CF" w:rsidRDefault="00D12F29" w:rsidP="00370E29">
            <w:pPr>
              <w:jc w:val="center"/>
              <w:rPr>
                <w:rFonts w:ascii="Arial" w:eastAsia="Times New Roman" w:hAnsi="Arial" w:cs="Arial"/>
                <w:i/>
                <w:iCs/>
                <w:color w:val="000000"/>
                <w:sz w:val="18"/>
                <w:szCs w:val="18"/>
              </w:rPr>
            </w:pPr>
            <w:r w:rsidRPr="00A813CF">
              <w:rPr>
                <w:rFonts w:ascii="Arial" w:eastAsia="Times New Roman" w:hAnsi="Arial" w:cs="Arial"/>
                <w:i/>
                <w:iCs/>
                <w:color w:val="000000"/>
                <w:sz w:val="18"/>
                <w:szCs w:val="18"/>
              </w:rPr>
              <w:t>11</w:t>
            </w:r>
          </w:p>
        </w:tc>
        <w:tc>
          <w:tcPr>
            <w:tcW w:w="1559" w:type="dxa"/>
            <w:tcBorders>
              <w:top w:val="nil"/>
              <w:left w:val="single" w:sz="8" w:space="0" w:color="auto"/>
              <w:bottom w:val="single" w:sz="4" w:space="0" w:color="auto"/>
              <w:right w:val="single" w:sz="4" w:space="0" w:color="auto"/>
            </w:tcBorders>
            <w:shd w:val="clear" w:color="auto" w:fill="auto"/>
            <w:hideMark/>
          </w:tcPr>
          <w:p w14:paraId="7F154568" w14:textId="59DC8CD0" w:rsidR="00BF68B5" w:rsidRPr="00A813CF" w:rsidRDefault="00BF68B5" w:rsidP="00D12F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Almost certain (</w:t>
            </w:r>
            <w:r w:rsidR="00D12F29" w:rsidRPr="00A813CF">
              <w:rPr>
                <w:rFonts w:ascii="Arial" w:eastAsia="Times New Roman" w:hAnsi="Arial" w:cs="Arial"/>
                <w:color w:val="000000"/>
                <w:sz w:val="18"/>
                <w:szCs w:val="18"/>
              </w:rPr>
              <w:t>8</w:t>
            </w:r>
            <w:r w:rsidRPr="00A813CF">
              <w:rPr>
                <w:rFonts w:ascii="Arial" w:eastAsia="Times New Roman" w:hAnsi="Arial" w:cs="Arial"/>
                <w:color w:val="000000"/>
                <w:sz w:val="18"/>
                <w:szCs w:val="18"/>
              </w:rPr>
              <w:t>)</w:t>
            </w:r>
          </w:p>
        </w:tc>
        <w:tc>
          <w:tcPr>
            <w:tcW w:w="1559" w:type="dxa"/>
            <w:tcBorders>
              <w:top w:val="nil"/>
              <w:left w:val="nil"/>
              <w:bottom w:val="single" w:sz="8" w:space="0" w:color="auto"/>
              <w:right w:val="single" w:sz="4" w:space="0" w:color="auto"/>
            </w:tcBorders>
            <w:shd w:val="clear" w:color="auto" w:fill="auto"/>
            <w:hideMark/>
          </w:tcPr>
          <w:p w14:paraId="6E149D17"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Minor (5)</w:t>
            </w:r>
          </w:p>
        </w:tc>
        <w:tc>
          <w:tcPr>
            <w:tcW w:w="1134" w:type="dxa"/>
            <w:tcBorders>
              <w:top w:val="nil"/>
              <w:left w:val="nil"/>
              <w:bottom w:val="single" w:sz="8" w:space="0" w:color="auto"/>
              <w:right w:val="single" w:sz="8" w:space="0" w:color="auto"/>
            </w:tcBorders>
            <w:shd w:val="clear" w:color="000000" w:fill="EF720B"/>
            <w:hideMark/>
          </w:tcPr>
          <w:p w14:paraId="27DB745E"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Medium</w:t>
            </w:r>
          </w:p>
        </w:tc>
        <w:tc>
          <w:tcPr>
            <w:tcW w:w="1730" w:type="dxa"/>
            <w:tcBorders>
              <w:top w:val="nil"/>
              <w:left w:val="nil"/>
              <w:bottom w:val="single" w:sz="4" w:space="0" w:color="auto"/>
              <w:right w:val="single" w:sz="4" w:space="0" w:color="auto"/>
            </w:tcBorders>
            <w:shd w:val="clear" w:color="auto" w:fill="auto"/>
            <w:hideMark/>
          </w:tcPr>
          <w:p w14:paraId="290BFB1D" w14:textId="7D12FD1F" w:rsidR="00BF68B5" w:rsidRPr="00A813CF" w:rsidRDefault="00BF68B5" w:rsidP="00D12F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Almost certain (</w:t>
            </w:r>
            <w:r w:rsidR="00D12F29" w:rsidRPr="00A813CF">
              <w:rPr>
                <w:rFonts w:ascii="Arial" w:eastAsia="Times New Roman" w:hAnsi="Arial" w:cs="Arial"/>
                <w:color w:val="000000"/>
                <w:sz w:val="18"/>
                <w:szCs w:val="18"/>
              </w:rPr>
              <w:t>9</w:t>
            </w:r>
            <w:r w:rsidRPr="00A813CF">
              <w:rPr>
                <w:rFonts w:ascii="Arial" w:eastAsia="Times New Roman" w:hAnsi="Arial" w:cs="Arial"/>
                <w:color w:val="000000"/>
                <w:sz w:val="18"/>
                <w:szCs w:val="18"/>
              </w:rPr>
              <w:t>)</w:t>
            </w:r>
          </w:p>
        </w:tc>
        <w:tc>
          <w:tcPr>
            <w:tcW w:w="1418" w:type="dxa"/>
            <w:tcBorders>
              <w:top w:val="nil"/>
              <w:left w:val="nil"/>
              <w:bottom w:val="single" w:sz="4" w:space="0" w:color="auto"/>
              <w:right w:val="single" w:sz="4" w:space="0" w:color="auto"/>
            </w:tcBorders>
            <w:shd w:val="clear" w:color="auto" w:fill="auto"/>
            <w:hideMark/>
          </w:tcPr>
          <w:p w14:paraId="4BAD4D85"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Moderate (5)</w:t>
            </w:r>
          </w:p>
        </w:tc>
        <w:tc>
          <w:tcPr>
            <w:tcW w:w="1246" w:type="dxa"/>
            <w:tcBorders>
              <w:top w:val="nil"/>
              <w:left w:val="nil"/>
              <w:bottom w:val="single" w:sz="8" w:space="0" w:color="auto"/>
              <w:right w:val="single" w:sz="8" w:space="0" w:color="auto"/>
            </w:tcBorders>
            <w:shd w:val="clear" w:color="000000" w:fill="FF0000"/>
            <w:hideMark/>
          </w:tcPr>
          <w:p w14:paraId="5283B3D1" w14:textId="77777777" w:rsidR="00BF68B5" w:rsidRPr="00A813CF" w:rsidRDefault="00BF68B5" w:rsidP="00370E29">
            <w:pPr>
              <w:jc w:val="center"/>
              <w:rPr>
                <w:rFonts w:ascii="Arial" w:eastAsia="Times New Roman" w:hAnsi="Arial" w:cs="Arial"/>
                <w:color w:val="000000"/>
                <w:sz w:val="18"/>
                <w:szCs w:val="18"/>
              </w:rPr>
            </w:pPr>
            <w:r w:rsidRPr="00A813CF">
              <w:rPr>
                <w:rFonts w:ascii="Arial" w:eastAsia="Times New Roman" w:hAnsi="Arial" w:cs="Arial"/>
                <w:color w:val="000000"/>
                <w:sz w:val="18"/>
                <w:szCs w:val="18"/>
              </w:rPr>
              <w:t>High</w:t>
            </w:r>
          </w:p>
        </w:tc>
      </w:tr>
    </w:tbl>
    <w:p w14:paraId="38C60A67" w14:textId="2E7A273B" w:rsidR="006B52B5" w:rsidRPr="00A813CF" w:rsidRDefault="006B52B5" w:rsidP="006562EB">
      <w:pPr>
        <w:rPr>
          <w:rFonts w:ascii="Arial" w:hAnsi="Arial" w:cs="Arial"/>
          <w:szCs w:val="20"/>
        </w:rPr>
      </w:pPr>
    </w:p>
    <w:p w14:paraId="2089D216" w14:textId="77777777" w:rsidR="006B52B5" w:rsidRPr="00A813CF" w:rsidRDefault="006B52B5">
      <w:pPr>
        <w:spacing w:after="200" w:line="276" w:lineRule="auto"/>
        <w:rPr>
          <w:rFonts w:ascii="Arial" w:hAnsi="Arial" w:cs="Arial"/>
          <w:szCs w:val="20"/>
        </w:rPr>
      </w:pPr>
      <w:r w:rsidRPr="00A813CF">
        <w:rPr>
          <w:rFonts w:ascii="Arial" w:hAnsi="Arial" w:cs="Arial"/>
          <w:szCs w:val="20"/>
        </w:rPr>
        <w:br w:type="page"/>
      </w:r>
    </w:p>
    <w:p w14:paraId="4A58CEA5" w14:textId="1345FFFE" w:rsidR="006562EB" w:rsidRPr="00A813CF" w:rsidRDefault="006562EB" w:rsidP="00477D2F">
      <w:pPr>
        <w:pStyle w:val="Caption"/>
        <w:rPr>
          <w:rFonts w:ascii="Arial" w:hAnsi="Arial" w:cs="Arial"/>
        </w:rPr>
      </w:pPr>
      <w:bookmarkStart w:id="66" w:name="_Ref516994172"/>
      <w:r w:rsidRPr="00A813CF">
        <w:rPr>
          <w:rFonts w:ascii="Arial" w:hAnsi="Arial" w:cs="Arial"/>
        </w:rPr>
        <w:lastRenderedPageBreak/>
        <w:t xml:space="preserve">Table </w:t>
      </w:r>
      <w:r w:rsidR="00CE161F" w:rsidRPr="00A813CF">
        <w:rPr>
          <w:rFonts w:ascii="Arial" w:hAnsi="Arial" w:cs="Arial"/>
        </w:rPr>
        <w:fldChar w:fldCharType="begin"/>
      </w:r>
      <w:r w:rsidR="00CE161F" w:rsidRPr="00A813CF">
        <w:rPr>
          <w:rFonts w:ascii="Arial" w:hAnsi="Arial" w:cs="Arial"/>
        </w:rPr>
        <w:instrText xml:space="preserve"> SEQ Table \* ARABIC </w:instrText>
      </w:r>
      <w:r w:rsidR="00CE161F" w:rsidRPr="00A813CF">
        <w:rPr>
          <w:rFonts w:ascii="Arial" w:hAnsi="Arial" w:cs="Arial"/>
        </w:rPr>
        <w:fldChar w:fldCharType="separate"/>
      </w:r>
      <w:r w:rsidR="00FE2655">
        <w:rPr>
          <w:rFonts w:ascii="Arial" w:hAnsi="Arial" w:cs="Arial"/>
          <w:noProof/>
        </w:rPr>
        <w:t>6</w:t>
      </w:r>
      <w:r w:rsidR="00CE161F" w:rsidRPr="00A813CF">
        <w:rPr>
          <w:rFonts w:ascii="Arial" w:hAnsi="Arial" w:cs="Arial"/>
          <w:noProof/>
        </w:rPr>
        <w:fldChar w:fldCharType="end"/>
      </w:r>
      <w:bookmarkEnd w:id="66"/>
      <w:r w:rsidRPr="00A813CF">
        <w:rPr>
          <w:rFonts w:ascii="Arial" w:hAnsi="Arial" w:cs="Arial"/>
        </w:rPr>
        <w:t>. Summary of workshop outcomes for residual risks that were assessed</w:t>
      </w:r>
      <w:r w:rsidR="002C00E4" w:rsidRPr="00A813CF">
        <w:rPr>
          <w:rFonts w:ascii="Arial" w:hAnsi="Arial" w:cs="Arial"/>
        </w:rPr>
        <w:t xml:space="preserve"> </w:t>
      </w:r>
      <w:r w:rsidR="00F2009E" w:rsidRPr="00A813CF">
        <w:rPr>
          <w:rFonts w:ascii="Arial" w:hAnsi="Arial" w:cs="Arial"/>
        </w:rPr>
        <w:t>(</w:t>
      </w:r>
      <w:r w:rsidR="002C00E4" w:rsidRPr="00A813CF">
        <w:rPr>
          <w:rFonts w:ascii="Arial" w:hAnsi="Arial" w:cs="Arial"/>
        </w:rPr>
        <w:t>heritage</w:t>
      </w:r>
      <w:r w:rsidR="00F2009E" w:rsidRPr="00A813CF">
        <w:rPr>
          <w:rFonts w:ascii="Arial" w:hAnsi="Arial" w:cs="Arial"/>
        </w:rPr>
        <w:t xml:space="preserve"> values components)</w:t>
      </w:r>
    </w:p>
    <w:tbl>
      <w:tblPr>
        <w:tblW w:w="14170" w:type="dxa"/>
        <w:tblLook w:val="04A0" w:firstRow="1" w:lastRow="0" w:firstColumn="1" w:lastColumn="0" w:noHBand="0" w:noVBand="1"/>
        <w:tblCaption w:val="Summary of workshop outcomes for residual risks"/>
        <w:tblDescription w:val="Table shoring the scale or risks for broad and local scales for each risk assessed"/>
      </w:tblPr>
      <w:tblGrid>
        <w:gridCol w:w="9725"/>
        <w:gridCol w:w="1505"/>
        <w:gridCol w:w="1528"/>
        <w:gridCol w:w="1412"/>
      </w:tblGrid>
      <w:tr w:rsidR="002C00E4" w:rsidRPr="00A813CF" w14:paraId="52ADB94A" w14:textId="77777777" w:rsidTr="002F5010">
        <w:trPr>
          <w:trHeight w:val="263"/>
        </w:trPr>
        <w:tc>
          <w:tcPr>
            <w:tcW w:w="9776" w:type="dxa"/>
            <w:tcBorders>
              <w:top w:val="single" w:sz="4" w:space="0" w:color="auto"/>
              <w:left w:val="single" w:sz="4" w:space="0" w:color="auto"/>
              <w:bottom w:val="single" w:sz="4" w:space="0" w:color="auto"/>
              <w:right w:val="single" w:sz="4" w:space="0" w:color="auto"/>
            </w:tcBorders>
            <w:shd w:val="clear" w:color="auto" w:fill="EAF1DD" w:themeFill="accent3" w:themeFillTint="33"/>
            <w:hideMark/>
          </w:tcPr>
          <w:p w14:paraId="4BFC6908" w14:textId="77777777" w:rsidR="002C00E4" w:rsidRPr="00A813CF" w:rsidRDefault="002C00E4" w:rsidP="002C00E4">
            <w:pPr>
              <w:rPr>
                <w:rFonts w:ascii="Arial" w:eastAsia="Times New Roman" w:hAnsi="Arial" w:cs="Arial"/>
                <w:b/>
                <w:bCs/>
                <w:color w:val="000000"/>
                <w:sz w:val="20"/>
                <w:szCs w:val="20"/>
              </w:rPr>
            </w:pPr>
            <w:r w:rsidRPr="00A813CF">
              <w:rPr>
                <w:rFonts w:ascii="Arial" w:eastAsia="Times New Roman" w:hAnsi="Arial" w:cs="Arial"/>
                <w:b/>
                <w:bCs/>
                <w:color w:val="000000"/>
                <w:sz w:val="20"/>
                <w:szCs w:val="20"/>
              </w:rPr>
              <w:t>Outlook Report 2019 (41 threats) for HERITAGE VALUES</w:t>
            </w:r>
          </w:p>
        </w:tc>
        <w:tc>
          <w:tcPr>
            <w:tcW w:w="1507" w:type="dxa"/>
            <w:tcBorders>
              <w:top w:val="single" w:sz="4" w:space="0" w:color="auto"/>
              <w:left w:val="single" w:sz="4" w:space="0" w:color="auto"/>
              <w:bottom w:val="single" w:sz="4" w:space="0" w:color="auto"/>
              <w:right w:val="single" w:sz="4" w:space="0" w:color="auto"/>
            </w:tcBorders>
            <w:shd w:val="clear" w:color="auto" w:fill="EAF1DD" w:themeFill="accent3" w:themeFillTint="33"/>
            <w:hideMark/>
          </w:tcPr>
          <w:p w14:paraId="2D56309F" w14:textId="77777777" w:rsidR="002C00E4" w:rsidRPr="00A813CF" w:rsidRDefault="002C00E4" w:rsidP="002C00E4">
            <w:pPr>
              <w:jc w:val="center"/>
              <w:rPr>
                <w:rFonts w:ascii="Arial" w:eastAsia="Times New Roman" w:hAnsi="Arial" w:cs="Arial"/>
                <w:b/>
                <w:color w:val="000000"/>
                <w:sz w:val="20"/>
                <w:szCs w:val="20"/>
              </w:rPr>
            </w:pPr>
            <w:r w:rsidRPr="00A813CF">
              <w:rPr>
                <w:rFonts w:ascii="Arial" w:eastAsia="Times New Roman" w:hAnsi="Arial" w:cs="Arial"/>
                <w:b/>
                <w:color w:val="000000"/>
                <w:sz w:val="20"/>
                <w:szCs w:val="20"/>
              </w:rPr>
              <w:t>Likelihood</w:t>
            </w:r>
          </w:p>
        </w:tc>
        <w:tc>
          <w:tcPr>
            <w:tcW w:w="1472" w:type="dxa"/>
            <w:tcBorders>
              <w:top w:val="single" w:sz="4" w:space="0" w:color="auto"/>
              <w:left w:val="single" w:sz="4" w:space="0" w:color="auto"/>
              <w:bottom w:val="single" w:sz="4" w:space="0" w:color="auto"/>
              <w:right w:val="single" w:sz="4" w:space="0" w:color="auto"/>
            </w:tcBorders>
            <w:shd w:val="clear" w:color="auto" w:fill="EAF1DD" w:themeFill="accent3" w:themeFillTint="33"/>
            <w:hideMark/>
          </w:tcPr>
          <w:p w14:paraId="5E941FFF" w14:textId="77777777" w:rsidR="002C00E4" w:rsidRPr="00A813CF" w:rsidRDefault="002C00E4" w:rsidP="002C00E4">
            <w:pPr>
              <w:jc w:val="center"/>
              <w:rPr>
                <w:rFonts w:ascii="Arial" w:eastAsia="Times New Roman" w:hAnsi="Arial" w:cs="Arial"/>
                <w:b/>
                <w:color w:val="000000"/>
                <w:sz w:val="20"/>
                <w:szCs w:val="20"/>
              </w:rPr>
            </w:pPr>
            <w:r w:rsidRPr="00A813CF">
              <w:rPr>
                <w:rFonts w:ascii="Arial" w:eastAsia="Times New Roman" w:hAnsi="Arial" w:cs="Arial"/>
                <w:b/>
                <w:color w:val="000000"/>
                <w:sz w:val="20"/>
                <w:szCs w:val="20"/>
              </w:rPr>
              <w:t>Consequence</w:t>
            </w:r>
          </w:p>
        </w:tc>
        <w:tc>
          <w:tcPr>
            <w:tcW w:w="1415" w:type="dxa"/>
            <w:tcBorders>
              <w:top w:val="single" w:sz="4" w:space="0" w:color="auto"/>
              <w:left w:val="single" w:sz="4" w:space="0" w:color="auto"/>
              <w:bottom w:val="single" w:sz="4" w:space="0" w:color="auto"/>
              <w:right w:val="single" w:sz="4" w:space="0" w:color="auto"/>
            </w:tcBorders>
            <w:shd w:val="clear" w:color="auto" w:fill="EAF1DD" w:themeFill="accent3" w:themeFillTint="33"/>
            <w:hideMark/>
          </w:tcPr>
          <w:p w14:paraId="739C6A7A" w14:textId="77777777" w:rsidR="002C00E4" w:rsidRPr="00A813CF" w:rsidRDefault="002C00E4" w:rsidP="002C00E4">
            <w:pPr>
              <w:jc w:val="center"/>
              <w:rPr>
                <w:rFonts w:ascii="Arial" w:eastAsia="Times New Roman" w:hAnsi="Arial" w:cs="Arial"/>
                <w:b/>
                <w:color w:val="000000"/>
                <w:sz w:val="20"/>
                <w:szCs w:val="20"/>
              </w:rPr>
            </w:pPr>
            <w:r w:rsidRPr="00A813CF">
              <w:rPr>
                <w:rFonts w:ascii="Arial" w:eastAsia="Times New Roman" w:hAnsi="Arial" w:cs="Arial"/>
                <w:b/>
                <w:color w:val="000000"/>
                <w:sz w:val="20"/>
                <w:szCs w:val="20"/>
              </w:rPr>
              <w:t>Overall risk</w:t>
            </w:r>
          </w:p>
        </w:tc>
      </w:tr>
      <w:tr w:rsidR="002C00E4" w:rsidRPr="00A813CF" w14:paraId="30CF95F3" w14:textId="77777777" w:rsidTr="00C6467A">
        <w:trPr>
          <w:trHeight w:val="320"/>
        </w:trPr>
        <w:tc>
          <w:tcPr>
            <w:tcW w:w="9776"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6DAA262B" w14:textId="77777777" w:rsidR="002C00E4" w:rsidRPr="00A813CF" w:rsidRDefault="002C00E4" w:rsidP="002C00E4">
            <w:pPr>
              <w:rPr>
                <w:rFonts w:ascii="Arial" w:eastAsia="Times New Roman" w:hAnsi="Arial" w:cs="Arial"/>
                <w:i/>
                <w:iCs/>
                <w:color w:val="000000"/>
                <w:sz w:val="20"/>
                <w:szCs w:val="20"/>
              </w:rPr>
            </w:pPr>
            <w:r w:rsidRPr="00A813CF">
              <w:rPr>
                <w:rFonts w:ascii="Arial" w:eastAsia="Times New Roman" w:hAnsi="Arial" w:cs="Arial"/>
                <w:b/>
                <w:i/>
                <w:iCs/>
                <w:color w:val="000000"/>
                <w:sz w:val="20"/>
                <w:szCs w:val="20"/>
              </w:rPr>
              <w:t>Acid sulphate soils:</w:t>
            </w:r>
            <w:r w:rsidRPr="00A813CF">
              <w:rPr>
                <w:rFonts w:ascii="Arial" w:eastAsia="Times New Roman" w:hAnsi="Arial" w:cs="Arial"/>
                <w:color w:val="000000"/>
                <w:sz w:val="20"/>
                <w:szCs w:val="20"/>
              </w:rPr>
              <w:t xml:space="preserve"> Exposure of acid sulphate soils</w:t>
            </w:r>
          </w:p>
        </w:tc>
        <w:tc>
          <w:tcPr>
            <w:tcW w:w="1507" w:type="dxa"/>
            <w:tcBorders>
              <w:top w:val="single" w:sz="4" w:space="0" w:color="auto"/>
              <w:left w:val="nil"/>
              <w:bottom w:val="single" w:sz="4" w:space="0" w:color="auto"/>
              <w:right w:val="single" w:sz="4" w:space="0" w:color="auto"/>
            </w:tcBorders>
            <w:shd w:val="clear" w:color="auto" w:fill="D9D9D9" w:themeFill="background1" w:themeFillShade="D9"/>
            <w:hideMark/>
          </w:tcPr>
          <w:p w14:paraId="33873B1B" w14:textId="77777777" w:rsidR="002C00E4" w:rsidRPr="00A813CF" w:rsidRDefault="002C00E4" w:rsidP="002C00E4">
            <w:pPr>
              <w:jc w:val="center"/>
              <w:rPr>
                <w:rFonts w:ascii="Arial" w:eastAsia="Times New Roman" w:hAnsi="Arial" w:cs="Arial"/>
                <w:color w:val="000000"/>
                <w:sz w:val="20"/>
                <w:szCs w:val="20"/>
              </w:rPr>
            </w:pPr>
            <w:r w:rsidRPr="00A813CF">
              <w:rPr>
                <w:rFonts w:ascii="Arial" w:eastAsia="Times New Roman" w:hAnsi="Arial" w:cs="Arial"/>
                <w:color w:val="000000"/>
                <w:sz w:val="20"/>
                <w:szCs w:val="20"/>
              </w:rPr>
              <w:t>Not assessed</w:t>
            </w:r>
          </w:p>
        </w:tc>
        <w:tc>
          <w:tcPr>
            <w:tcW w:w="1472" w:type="dxa"/>
            <w:tcBorders>
              <w:top w:val="single" w:sz="4" w:space="0" w:color="auto"/>
              <w:left w:val="nil"/>
              <w:bottom w:val="single" w:sz="4" w:space="0" w:color="auto"/>
              <w:right w:val="single" w:sz="4" w:space="0" w:color="auto"/>
            </w:tcBorders>
            <w:shd w:val="clear" w:color="auto" w:fill="D9D9D9" w:themeFill="background1" w:themeFillShade="D9"/>
            <w:hideMark/>
          </w:tcPr>
          <w:p w14:paraId="65F33B78" w14:textId="77777777" w:rsidR="002C00E4" w:rsidRPr="00A813CF" w:rsidRDefault="002C00E4" w:rsidP="002C00E4">
            <w:pPr>
              <w:jc w:val="center"/>
              <w:rPr>
                <w:rFonts w:ascii="Arial" w:eastAsia="Times New Roman" w:hAnsi="Arial" w:cs="Arial"/>
                <w:color w:val="000000"/>
                <w:sz w:val="20"/>
                <w:szCs w:val="20"/>
              </w:rPr>
            </w:pPr>
          </w:p>
        </w:tc>
        <w:tc>
          <w:tcPr>
            <w:tcW w:w="1415" w:type="dxa"/>
            <w:tcBorders>
              <w:top w:val="single" w:sz="4" w:space="0" w:color="auto"/>
              <w:left w:val="nil"/>
              <w:bottom w:val="single" w:sz="4" w:space="0" w:color="auto"/>
              <w:right w:val="single" w:sz="4" w:space="0" w:color="auto"/>
            </w:tcBorders>
            <w:shd w:val="clear" w:color="auto" w:fill="D9D9D9" w:themeFill="background1" w:themeFillShade="D9"/>
            <w:hideMark/>
          </w:tcPr>
          <w:p w14:paraId="3F3D616E" w14:textId="77777777" w:rsidR="002C00E4" w:rsidRPr="00A813CF" w:rsidRDefault="002C00E4" w:rsidP="002C00E4">
            <w:pPr>
              <w:jc w:val="center"/>
              <w:rPr>
                <w:rFonts w:ascii="Arial" w:eastAsia="Times New Roman" w:hAnsi="Arial" w:cs="Arial"/>
                <w:color w:val="000000"/>
                <w:sz w:val="20"/>
                <w:szCs w:val="20"/>
              </w:rPr>
            </w:pPr>
          </w:p>
        </w:tc>
      </w:tr>
      <w:tr w:rsidR="002C00E4" w:rsidRPr="00A813CF" w14:paraId="327262DD" w14:textId="77777777" w:rsidTr="00C6467A">
        <w:trPr>
          <w:trHeight w:val="320"/>
        </w:trPr>
        <w:tc>
          <w:tcPr>
            <w:tcW w:w="9776" w:type="dxa"/>
            <w:tcBorders>
              <w:top w:val="nil"/>
              <w:left w:val="single" w:sz="4" w:space="0" w:color="auto"/>
              <w:bottom w:val="single" w:sz="4" w:space="0" w:color="auto"/>
              <w:right w:val="single" w:sz="4" w:space="0" w:color="auto"/>
            </w:tcBorders>
            <w:shd w:val="clear" w:color="auto" w:fill="auto"/>
            <w:hideMark/>
          </w:tcPr>
          <w:p w14:paraId="26B84EB7" w14:textId="77777777" w:rsidR="002C00E4" w:rsidRPr="00A813CF" w:rsidRDefault="002C00E4" w:rsidP="002C00E4">
            <w:pPr>
              <w:rPr>
                <w:rFonts w:ascii="Arial" w:eastAsia="Times New Roman" w:hAnsi="Arial" w:cs="Arial"/>
                <w:i/>
                <w:iCs/>
                <w:color w:val="000000"/>
                <w:sz w:val="20"/>
                <w:szCs w:val="20"/>
              </w:rPr>
            </w:pPr>
            <w:r w:rsidRPr="00A813CF">
              <w:rPr>
                <w:rFonts w:ascii="Arial" w:eastAsia="Times New Roman" w:hAnsi="Arial" w:cs="Arial"/>
                <w:b/>
                <w:i/>
                <w:iCs/>
                <w:color w:val="000000"/>
                <w:sz w:val="20"/>
                <w:szCs w:val="20"/>
              </w:rPr>
              <w:t>Altered ocean currents:</w:t>
            </w:r>
            <w:r w:rsidRPr="00A813CF">
              <w:rPr>
                <w:rFonts w:ascii="Arial" w:eastAsia="Times New Roman" w:hAnsi="Arial" w:cs="Arial"/>
                <w:color w:val="000000"/>
                <w:sz w:val="20"/>
                <w:szCs w:val="20"/>
              </w:rPr>
              <w:t xml:space="preserve"> Climate change induced altered ocean currents</w:t>
            </w:r>
          </w:p>
        </w:tc>
        <w:tc>
          <w:tcPr>
            <w:tcW w:w="1507" w:type="dxa"/>
            <w:tcBorders>
              <w:top w:val="nil"/>
              <w:left w:val="nil"/>
              <w:bottom w:val="single" w:sz="4" w:space="0" w:color="auto"/>
              <w:right w:val="single" w:sz="4" w:space="0" w:color="auto"/>
            </w:tcBorders>
            <w:shd w:val="clear" w:color="auto" w:fill="auto"/>
            <w:hideMark/>
          </w:tcPr>
          <w:p w14:paraId="07B0883E" w14:textId="77777777" w:rsidR="002C00E4" w:rsidRPr="00A813CF" w:rsidRDefault="002C00E4" w:rsidP="002C00E4">
            <w:pPr>
              <w:jc w:val="center"/>
              <w:rPr>
                <w:rFonts w:ascii="Arial" w:eastAsia="Times New Roman" w:hAnsi="Arial" w:cs="Arial"/>
                <w:color w:val="000000"/>
                <w:sz w:val="20"/>
                <w:szCs w:val="20"/>
              </w:rPr>
            </w:pPr>
            <w:r w:rsidRPr="00A813CF">
              <w:rPr>
                <w:rFonts w:ascii="Arial" w:eastAsia="Times New Roman" w:hAnsi="Arial" w:cs="Arial"/>
                <w:color w:val="000000"/>
                <w:sz w:val="20"/>
                <w:szCs w:val="20"/>
              </w:rPr>
              <w:t>unlikely</w:t>
            </w:r>
          </w:p>
        </w:tc>
        <w:tc>
          <w:tcPr>
            <w:tcW w:w="1472" w:type="dxa"/>
            <w:tcBorders>
              <w:top w:val="nil"/>
              <w:left w:val="nil"/>
              <w:bottom w:val="single" w:sz="4" w:space="0" w:color="auto"/>
              <w:right w:val="single" w:sz="4" w:space="0" w:color="auto"/>
            </w:tcBorders>
            <w:shd w:val="clear" w:color="auto" w:fill="auto"/>
            <w:hideMark/>
          </w:tcPr>
          <w:p w14:paraId="1A676A1F" w14:textId="77777777" w:rsidR="002C00E4" w:rsidRPr="00A813CF" w:rsidRDefault="002C00E4" w:rsidP="002C00E4">
            <w:pPr>
              <w:jc w:val="center"/>
              <w:rPr>
                <w:rFonts w:ascii="Arial" w:eastAsia="Times New Roman" w:hAnsi="Arial" w:cs="Arial"/>
                <w:color w:val="000000"/>
                <w:sz w:val="20"/>
                <w:szCs w:val="20"/>
              </w:rPr>
            </w:pPr>
            <w:r w:rsidRPr="00A813CF">
              <w:rPr>
                <w:rFonts w:ascii="Arial" w:eastAsia="Times New Roman" w:hAnsi="Arial" w:cs="Arial"/>
                <w:color w:val="000000"/>
                <w:sz w:val="20"/>
                <w:szCs w:val="20"/>
              </w:rPr>
              <w:t>major</w:t>
            </w:r>
          </w:p>
        </w:tc>
        <w:tc>
          <w:tcPr>
            <w:tcW w:w="1415" w:type="dxa"/>
            <w:tcBorders>
              <w:top w:val="nil"/>
              <w:left w:val="nil"/>
              <w:bottom w:val="single" w:sz="4" w:space="0" w:color="auto"/>
              <w:right w:val="single" w:sz="4" w:space="0" w:color="auto"/>
            </w:tcBorders>
            <w:shd w:val="clear" w:color="auto" w:fill="D9D9D9" w:themeFill="background1" w:themeFillShade="D9"/>
            <w:hideMark/>
          </w:tcPr>
          <w:p w14:paraId="0C5EF890" w14:textId="77777777" w:rsidR="002C00E4" w:rsidRPr="00A813CF" w:rsidRDefault="002C00E4" w:rsidP="002C00E4">
            <w:pPr>
              <w:jc w:val="center"/>
              <w:rPr>
                <w:rFonts w:ascii="Arial" w:eastAsia="Times New Roman" w:hAnsi="Arial" w:cs="Arial"/>
                <w:color w:val="000000"/>
                <w:sz w:val="20"/>
                <w:szCs w:val="20"/>
              </w:rPr>
            </w:pPr>
            <w:r w:rsidRPr="00A813CF">
              <w:rPr>
                <w:rFonts w:ascii="Arial" w:eastAsia="Times New Roman" w:hAnsi="Arial" w:cs="Arial"/>
                <w:color w:val="000000"/>
                <w:sz w:val="20"/>
                <w:szCs w:val="20"/>
              </w:rPr>
              <w:t>Medium/ High</w:t>
            </w:r>
          </w:p>
        </w:tc>
      </w:tr>
      <w:tr w:rsidR="002C00E4" w:rsidRPr="00A813CF" w14:paraId="0D46920D" w14:textId="77777777" w:rsidTr="002F5010">
        <w:trPr>
          <w:trHeight w:val="474"/>
        </w:trPr>
        <w:tc>
          <w:tcPr>
            <w:tcW w:w="9776" w:type="dxa"/>
            <w:tcBorders>
              <w:top w:val="nil"/>
              <w:left w:val="single" w:sz="4" w:space="0" w:color="auto"/>
              <w:bottom w:val="single" w:sz="4" w:space="0" w:color="auto"/>
              <w:right w:val="single" w:sz="4" w:space="0" w:color="auto"/>
            </w:tcBorders>
            <w:shd w:val="clear" w:color="auto" w:fill="auto"/>
            <w:hideMark/>
          </w:tcPr>
          <w:p w14:paraId="694774C0" w14:textId="77777777" w:rsidR="002C00E4" w:rsidRPr="00A813CF" w:rsidRDefault="002C00E4" w:rsidP="002C00E4">
            <w:pPr>
              <w:rPr>
                <w:rFonts w:ascii="Arial" w:eastAsia="Times New Roman" w:hAnsi="Arial" w:cs="Arial"/>
                <w:i/>
                <w:iCs/>
                <w:color w:val="000000"/>
                <w:sz w:val="20"/>
                <w:szCs w:val="20"/>
              </w:rPr>
            </w:pPr>
            <w:r w:rsidRPr="00A813CF">
              <w:rPr>
                <w:rFonts w:ascii="Arial" w:eastAsia="Times New Roman" w:hAnsi="Arial" w:cs="Arial"/>
                <w:b/>
                <w:i/>
                <w:iCs/>
                <w:color w:val="000000"/>
                <w:sz w:val="20"/>
                <w:szCs w:val="20"/>
              </w:rPr>
              <w:t>Altered weather patterns:</w:t>
            </w:r>
            <w:r w:rsidRPr="00A813CF">
              <w:rPr>
                <w:rFonts w:ascii="Arial" w:eastAsia="Times New Roman" w:hAnsi="Arial" w:cs="Arial"/>
                <w:color w:val="000000"/>
                <w:sz w:val="20"/>
                <w:szCs w:val="20"/>
              </w:rPr>
              <w:t xml:space="preserve"> Climate change effects on weather patterns (e.g. cyclones, wind, rainfall, air temperature)</w:t>
            </w:r>
          </w:p>
        </w:tc>
        <w:tc>
          <w:tcPr>
            <w:tcW w:w="1507" w:type="dxa"/>
            <w:tcBorders>
              <w:top w:val="nil"/>
              <w:left w:val="nil"/>
              <w:bottom w:val="single" w:sz="4" w:space="0" w:color="auto"/>
              <w:right w:val="single" w:sz="4" w:space="0" w:color="auto"/>
            </w:tcBorders>
            <w:shd w:val="clear" w:color="auto" w:fill="auto"/>
            <w:hideMark/>
          </w:tcPr>
          <w:p w14:paraId="7556D9FD" w14:textId="77777777" w:rsidR="002C00E4" w:rsidRPr="00A813CF" w:rsidRDefault="002C00E4" w:rsidP="002C00E4">
            <w:pPr>
              <w:jc w:val="center"/>
              <w:rPr>
                <w:rFonts w:ascii="Arial" w:eastAsia="Times New Roman" w:hAnsi="Arial" w:cs="Arial"/>
                <w:color w:val="000000"/>
                <w:sz w:val="20"/>
                <w:szCs w:val="20"/>
              </w:rPr>
            </w:pPr>
            <w:r w:rsidRPr="00A813CF">
              <w:rPr>
                <w:rFonts w:ascii="Arial" w:eastAsia="Times New Roman" w:hAnsi="Arial" w:cs="Arial"/>
                <w:color w:val="000000"/>
                <w:sz w:val="20"/>
                <w:szCs w:val="20"/>
              </w:rPr>
              <w:t>almost certain</w:t>
            </w:r>
          </w:p>
        </w:tc>
        <w:tc>
          <w:tcPr>
            <w:tcW w:w="1472" w:type="dxa"/>
            <w:tcBorders>
              <w:top w:val="nil"/>
              <w:left w:val="nil"/>
              <w:bottom w:val="single" w:sz="4" w:space="0" w:color="auto"/>
              <w:right w:val="single" w:sz="4" w:space="0" w:color="auto"/>
            </w:tcBorders>
            <w:shd w:val="clear" w:color="auto" w:fill="auto"/>
            <w:hideMark/>
          </w:tcPr>
          <w:p w14:paraId="1FF5C2DC" w14:textId="77777777" w:rsidR="002C00E4" w:rsidRPr="00A813CF" w:rsidRDefault="002C00E4" w:rsidP="002C00E4">
            <w:pPr>
              <w:jc w:val="center"/>
              <w:rPr>
                <w:rFonts w:ascii="Arial" w:eastAsia="Times New Roman" w:hAnsi="Arial" w:cs="Arial"/>
                <w:color w:val="000000"/>
                <w:sz w:val="20"/>
                <w:szCs w:val="20"/>
              </w:rPr>
            </w:pPr>
            <w:r w:rsidRPr="00A813CF">
              <w:rPr>
                <w:rFonts w:ascii="Arial" w:eastAsia="Times New Roman" w:hAnsi="Arial" w:cs="Arial"/>
                <w:color w:val="000000"/>
                <w:sz w:val="20"/>
                <w:szCs w:val="20"/>
              </w:rPr>
              <w:t>major</w:t>
            </w:r>
          </w:p>
        </w:tc>
        <w:tc>
          <w:tcPr>
            <w:tcW w:w="1415" w:type="dxa"/>
            <w:tcBorders>
              <w:top w:val="single" w:sz="4" w:space="0" w:color="auto"/>
              <w:left w:val="single" w:sz="4" w:space="0" w:color="auto"/>
              <w:bottom w:val="single" w:sz="4" w:space="0" w:color="auto"/>
              <w:right w:val="single" w:sz="8" w:space="0" w:color="auto"/>
            </w:tcBorders>
            <w:shd w:val="clear" w:color="auto" w:fill="C00000"/>
            <w:hideMark/>
          </w:tcPr>
          <w:p w14:paraId="324146D1" w14:textId="77777777" w:rsidR="002C00E4" w:rsidRPr="00A813CF" w:rsidRDefault="002C00E4" w:rsidP="002C00E4">
            <w:pPr>
              <w:jc w:val="center"/>
              <w:rPr>
                <w:rFonts w:ascii="Arial" w:eastAsia="Times New Roman" w:hAnsi="Arial" w:cs="Arial"/>
                <w:color w:val="000000"/>
                <w:sz w:val="20"/>
                <w:szCs w:val="20"/>
              </w:rPr>
            </w:pPr>
            <w:r w:rsidRPr="00A813CF">
              <w:rPr>
                <w:rFonts w:ascii="Arial" w:eastAsia="Times New Roman" w:hAnsi="Arial" w:cs="Arial"/>
                <w:color w:val="000000"/>
                <w:sz w:val="20"/>
                <w:szCs w:val="20"/>
              </w:rPr>
              <w:t>Very high</w:t>
            </w:r>
          </w:p>
        </w:tc>
      </w:tr>
      <w:tr w:rsidR="002C00E4" w:rsidRPr="00A813CF" w14:paraId="26B75419" w14:textId="77777777" w:rsidTr="002F5010">
        <w:trPr>
          <w:trHeight w:val="340"/>
        </w:trPr>
        <w:tc>
          <w:tcPr>
            <w:tcW w:w="9776" w:type="dxa"/>
            <w:tcBorders>
              <w:top w:val="nil"/>
              <w:left w:val="single" w:sz="4" w:space="0" w:color="auto"/>
              <w:bottom w:val="single" w:sz="4" w:space="0" w:color="auto"/>
              <w:right w:val="single" w:sz="4" w:space="0" w:color="auto"/>
            </w:tcBorders>
            <w:shd w:val="clear" w:color="auto" w:fill="D9D9D9" w:themeFill="background1" w:themeFillShade="D9"/>
            <w:hideMark/>
          </w:tcPr>
          <w:p w14:paraId="675DB332" w14:textId="77777777" w:rsidR="002C00E4" w:rsidRPr="00A813CF" w:rsidRDefault="002C00E4" w:rsidP="002C00E4">
            <w:pPr>
              <w:rPr>
                <w:rFonts w:ascii="Arial" w:eastAsia="Times New Roman" w:hAnsi="Arial" w:cs="Arial"/>
                <w:i/>
                <w:iCs/>
                <w:color w:val="000000"/>
                <w:sz w:val="20"/>
                <w:szCs w:val="20"/>
              </w:rPr>
            </w:pPr>
            <w:r w:rsidRPr="00A813CF">
              <w:rPr>
                <w:rFonts w:ascii="Arial" w:eastAsia="Times New Roman" w:hAnsi="Arial" w:cs="Arial"/>
                <w:b/>
                <w:i/>
                <w:iCs/>
                <w:color w:val="000000"/>
                <w:sz w:val="20"/>
                <w:szCs w:val="20"/>
              </w:rPr>
              <w:t>Artificial light:</w:t>
            </w:r>
            <w:r w:rsidRPr="00A813CF">
              <w:rPr>
                <w:rFonts w:ascii="Arial" w:eastAsia="Times New Roman" w:hAnsi="Arial" w:cs="Arial"/>
                <w:i/>
                <w:iCs/>
                <w:color w:val="000000"/>
                <w:sz w:val="20"/>
                <w:szCs w:val="20"/>
              </w:rPr>
              <w:t xml:space="preserve"> </w:t>
            </w:r>
            <w:r w:rsidRPr="00A813CF">
              <w:rPr>
                <w:rFonts w:ascii="Arial" w:eastAsia="Times New Roman" w:hAnsi="Arial" w:cs="Arial"/>
                <w:color w:val="000000"/>
                <w:sz w:val="20"/>
                <w:szCs w:val="20"/>
              </w:rPr>
              <w:t xml:space="preserve">Artificial lighting including from resorts, industrial infrastructure, mainland beaches and coastlines, vessels and ships </w:t>
            </w:r>
          </w:p>
        </w:tc>
        <w:tc>
          <w:tcPr>
            <w:tcW w:w="1507" w:type="dxa"/>
            <w:tcBorders>
              <w:top w:val="nil"/>
              <w:left w:val="nil"/>
              <w:bottom w:val="single" w:sz="4" w:space="0" w:color="auto"/>
              <w:right w:val="single" w:sz="4" w:space="0" w:color="auto"/>
            </w:tcBorders>
            <w:shd w:val="clear" w:color="auto" w:fill="D9D9D9" w:themeFill="background1" w:themeFillShade="D9"/>
            <w:hideMark/>
          </w:tcPr>
          <w:p w14:paraId="10B06108" w14:textId="77777777" w:rsidR="002C00E4" w:rsidRPr="00A813CF" w:rsidRDefault="002C00E4" w:rsidP="002C00E4">
            <w:pPr>
              <w:jc w:val="center"/>
              <w:rPr>
                <w:rFonts w:ascii="Arial" w:eastAsia="Times New Roman" w:hAnsi="Arial" w:cs="Arial"/>
                <w:color w:val="000000"/>
                <w:sz w:val="20"/>
                <w:szCs w:val="20"/>
              </w:rPr>
            </w:pPr>
            <w:r w:rsidRPr="00A813CF">
              <w:rPr>
                <w:rFonts w:ascii="Arial" w:eastAsia="Times New Roman" w:hAnsi="Arial" w:cs="Arial"/>
                <w:color w:val="000000"/>
                <w:sz w:val="20"/>
                <w:szCs w:val="20"/>
              </w:rPr>
              <w:t>not assessed</w:t>
            </w:r>
          </w:p>
        </w:tc>
        <w:tc>
          <w:tcPr>
            <w:tcW w:w="1472" w:type="dxa"/>
            <w:tcBorders>
              <w:top w:val="nil"/>
              <w:left w:val="nil"/>
              <w:bottom w:val="single" w:sz="4" w:space="0" w:color="auto"/>
              <w:right w:val="single" w:sz="4" w:space="0" w:color="auto"/>
            </w:tcBorders>
            <w:shd w:val="clear" w:color="auto" w:fill="D9D9D9" w:themeFill="background1" w:themeFillShade="D9"/>
            <w:hideMark/>
          </w:tcPr>
          <w:p w14:paraId="5987178B" w14:textId="77777777" w:rsidR="002C00E4" w:rsidRPr="00A813CF" w:rsidRDefault="002C00E4" w:rsidP="002C00E4">
            <w:pPr>
              <w:jc w:val="center"/>
              <w:rPr>
                <w:rFonts w:ascii="Arial" w:eastAsia="Times New Roman" w:hAnsi="Arial" w:cs="Arial"/>
                <w:color w:val="000000"/>
                <w:sz w:val="20"/>
                <w:szCs w:val="20"/>
              </w:rPr>
            </w:pPr>
          </w:p>
        </w:tc>
        <w:tc>
          <w:tcPr>
            <w:tcW w:w="1415" w:type="dxa"/>
            <w:tcBorders>
              <w:top w:val="single" w:sz="4" w:space="0" w:color="auto"/>
              <w:left w:val="nil"/>
              <w:bottom w:val="single" w:sz="4" w:space="0" w:color="auto"/>
              <w:right w:val="single" w:sz="4" w:space="0" w:color="auto"/>
            </w:tcBorders>
            <w:shd w:val="clear" w:color="auto" w:fill="D9D9D9" w:themeFill="background1" w:themeFillShade="D9"/>
            <w:hideMark/>
          </w:tcPr>
          <w:p w14:paraId="2E9F0CB5" w14:textId="77777777" w:rsidR="002C00E4" w:rsidRPr="00A813CF" w:rsidRDefault="002C00E4" w:rsidP="002C00E4">
            <w:pPr>
              <w:jc w:val="center"/>
              <w:rPr>
                <w:rFonts w:ascii="Arial" w:eastAsia="Times New Roman" w:hAnsi="Arial" w:cs="Arial"/>
                <w:color w:val="000000"/>
                <w:sz w:val="20"/>
                <w:szCs w:val="20"/>
              </w:rPr>
            </w:pPr>
          </w:p>
        </w:tc>
      </w:tr>
      <w:tr w:rsidR="002C00E4" w:rsidRPr="00A813CF" w14:paraId="75449897" w14:textId="77777777" w:rsidTr="002F5010">
        <w:trPr>
          <w:trHeight w:val="776"/>
        </w:trPr>
        <w:tc>
          <w:tcPr>
            <w:tcW w:w="9776" w:type="dxa"/>
            <w:tcBorders>
              <w:top w:val="nil"/>
              <w:left w:val="single" w:sz="4" w:space="0" w:color="auto"/>
              <w:bottom w:val="single" w:sz="4" w:space="0" w:color="auto"/>
              <w:right w:val="single" w:sz="4" w:space="0" w:color="auto"/>
            </w:tcBorders>
            <w:shd w:val="clear" w:color="auto" w:fill="D9D9D9" w:themeFill="background1" w:themeFillShade="D9"/>
            <w:hideMark/>
          </w:tcPr>
          <w:p w14:paraId="6221FC7A" w14:textId="77777777" w:rsidR="002C00E4" w:rsidRPr="00A813CF" w:rsidRDefault="002C00E4" w:rsidP="002C00E4">
            <w:pPr>
              <w:rPr>
                <w:rFonts w:ascii="Arial" w:eastAsia="Times New Roman" w:hAnsi="Arial" w:cs="Arial"/>
                <w:i/>
                <w:iCs/>
                <w:color w:val="000000"/>
                <w:sz w:val="20"/>
                <w:szCs w:val="20"/>
              </w:rPr>
            </w:pPr>
            <w:r w:rsidRPr="00A813CF">
              <w:rPr>
                <w:rFonts w:ascii="Arial" w:eastAsia="Times New Roman" w:hAnsi="Arial" w:cs="Arial"/>
                <w:b/>
                <w:i/>
                <w:iCs/>
                <w:color w:val="000000"/>
                <w:sz w:val="20"/>
                <w:szCs w:val="20"/>
              </w:rPr>
              <w:t>Atmospheric pollution:</w:t>
            </w:r>
            <w:r w:rsidRPr="00A813CF">
              <w:rPr>
                <w:rFonts w:ascii="Arial" w:eastAsia="Times New Roman" w:hAnsi="Arial" w:cs="Arial"/>
                <w:i/>
                <w:iCs/>
                <w:color w:val="000000"/>
                <w:sz w:val="20"/>
                <w:szCs w:val="20"/>
              </w:rPr>
              <w:t xml:space="preserve"> </w:t>
            </w:r>
            <w:r w:rsidRPr="00A813CF">
              <w:rPr>
                <w:rFonts w:ascii="Arial" w:eastAsia="Times New Roman" w:hAnsi="Arial" w:cs="Arial"/>
                <w:color w:val="000000"/>
                <w:sz w:val="20"/>
                <w:szCs w:val="20"/>
              </w:rPr>
              <w:t>Pollution of the atmosphere related to domestic, industrial and business activities in both the Region and adjacent areas. The contribution of gases such as carbon dioxide to climate change is not included as this is encompassed under threats such as sea temperature increase and ocean acidification.</w:t>
            </w:r>
          </w:p>
        </w:tc>
        <w:tc>
          <w:tcPr>
            <w:tcW w:w="1507" w:type="dxa"/>
            <w:tcBorders>
              <w:top w:val="nil"/>
              <w:left w:val="nil"/>
              <w:bottom w:val="single" w:sz="4" w:space="0" w:color="auto"/>
              <w:right w:val="single" w:sz="4" w:space="0" w:color="auto"/>
            </w:tcBorders>
            <w:shd w:val="clear" w:color="auto" w:fill="D9D9D9" w:themeFill="background1" w:themeFillShade="D9"/>
            <w:hideMark/>
          </w:tcPr>
          <w:p w14:paraId="4CDFB367" w14:textId="77777777" w:rsidR="002C00E4" w:rsidRPr="00A813CF" w:rsidRDefault="002C00E4" w:rsidP="002C00E4">
            <w:pPr>
              <w:jc w:val="center"/>
              <w:rPr>
                <w:rFonts w:ascii="Arial" w:eastAsia="Times New Roman" w:hAnsi="Arial" w:cs="Arial"/>
                <w:color w:val="000000"/>
                <w:sz w:val="20"/>
                <w:szCs w:val="20"/>
              </w:rPr>
            </w:pPr>
            <w:r w:rsidRPr="00A813CF">
              <w:rPr>
                <w:rFonts w:ascii="Arial" w:eastAsia="Times New Roman" w:hAnsi="Arial" w:cs="Arial"/>
                <w:color w:val="000000"/>
                <w:sz w:val="20"/>
                <w:szCs w:val="20"/>
              </w:rPr>
              <w:t>not assessed</w:t>
            </w:r>
          </w:p>
        </w:tc>
        <w:tc>
          <w:tcPr>
            <w:tcW w:w="1472" w:type="dxa"/>
            <w:tcBorders>
              <w:top w:val="nil"/>
              <w:left w:val="nil"/>
              <w:bottom w:val="single" w:sz="4" w:space="0" w:color="auto"/>
              <w:right w:val="single" w:sz="4" w:space="0" w:color="auto"/>
            </w:tcBorders>
            <w:shd w:val="clear" w:color="auto" w:fill="D9D9D9" w:themeFill="background1" w:themeFillShade="D9"/>
            <w:hideMark/>
          </w:tcPr>
          <w:p w14:paraId="3CF26384" w14:textId="77777777" w:rsidR="002C00E4" w:rsidRPr="00A813CF" w:rsidRDefault="002C00E4" w:rsidP="002C00E4">
            <w:pPr>
              <w:jc w:val="center"/>
              <w:rPr>
                <w:rFonts w:ascii="Arial" w:eastAsia="Times New Roman" w:hAnsi="Arial" w:cs="Arial"/>
                <w:color w:val="000000"/>
                <w:sz w:val="20"/>
                <w:szCs w:val="20"/>
              </w:rPr>
            </w:pPr>
          </w:p>
        </w:tc>
        <w:tc>
          <w:tcPr>
            <w:tcW w:w="1415" w:type="dxa"/>
            <w:tcBorders>
              <w:top w:val="nil"/>
              <w:left w:val="nil"/>
              <w:bottom w:val="single" w:sz="4" w:space="0" w:color="auto"/>
              <w:right w:val="single" w:sz="4" w:space="0" w:color="auto"/>
            </w:tcBorders>
            <w:shd w:val="clear" w:color="auto" w:fill="D9D9D9" w:themeFill="background1" w:themeFillShade="D9"/>
            <w:hideMark/>
          </w:tcPr>
          <w:p w14:paraId="39E0846A" w14:textId="77777777" w:rsidR="002C00E4" w:rsidRPr="00A813CF" w:rsidRDefault="002C00E4" w:rsidP="002C00E4">
            <w:pPr>
              <w:jc w:val="center"/>
              <w:rPr>
                <w:rFonts w:ascii="Arial" w:eastAsia="Times New Roman" w:hAnsi="Arial" w:cs="Arial"/>
                <w:color w:val="000000"/>
                <w:sz w:val="20"/>
                <w:szCs w:val="20"/>
              </w:rPr>
            </w:pPr>
          </w:p>
        </w:tc>
      </w:tr>
      <w:tr w:rsidR="002C00E4" w:rsidRPr="00A813CF" w14:paraId="319E0A43" w14:textId="77777777" w:rsidTr="002F5010">
        <w:trPr>
          <w:trHeight w:val="260"/>
        </w:trPr>
        <w:tc>
          <w:tcPr>
            <w:tcW w:w="9776" w:type="dxa"/>
            <w:tcBorders>
              <w:top w:val="nil"/>
              <w:left w:val="single" w:sz="4" w:space="0" w:color="auto"/>
              <w:bottom w:val="single" w:sz="4" w:space="0" w:color="auto"/>
              <w:right w:val="single" w:sz="4" w:space="0" w:color="auto"/>
            </w:tcBorders>
            <w:shd w:val="clear" w:color="auto" w:fill="auto"/>
            <w:hideMark/>
          </w:tcPr>
          <w:p w14:paraId="639EE100" w14:textId="77777777" w:rsidR="002C00E4" w:rsidRPr="00A813CF" w:rsidRDefault="002C00E4" w:rsidP="002C00E4">
            <w:pPr>
              <w:rPr>
                <w:rFonts w:ascii="Arial" w:eastAsia="Times New Roman" w:hAnsi="Arial" w:cs="Arial"/>
                <w:i/>
                <w:iCs/>
                <w:color w:val="000000"/>
                <w:sz w:val="20"/>
                <w:szCs w:val="20"/>
              </w:rPr>
            </w:pPr>
            <w:r w:rsidRPr="00A813CF">
              <w:rPr>
                <w:rFonts w:ascii="Arial" w:eastAsia="Times New Roman" w:hAnsi="Arial" w:cs="Arial"/>
                <w:b/>
                <w:i/>
                <w:iCs/>
                <w:color w:val="000000"/>
                <w:sz w:val="20"/>
                <w:szCs w:val="20"/>
              </w:rPr>
              <w:t>Barriers to flow:</w:t>
            </w:r>
            <w:r w:rsidRPr="00A813CF">
              <w:rPr>
                <w:rFonts w:ascii="Arial" w:eastAsia="Times New Roman" w:hAnsi="Arial" w:cs="Arial"/>
                <w:color w:val="000000"/>
                <w:sz w:val="20"/>
                <w:szCs w:val="20"/>
              </w:rPr>
              <w:t xml:space="preserve"> Artificial barriers to riverine and estuarine flow (e.g. dams, weirs, break walls and gates)</w:t>
            </w:r>
          </w:p>
        </w:tc>
        <w:tc>
          <w:tcPr>
            <w:tcW w:w="1507" w:type="dxa"/>
            <w:tcBorders>
              <w:top w:val="nil"/>
              <w:left w:val="nil"/>
              <w:bottom w:val="single" w:sz="4" w:space="0" w:color="auto"/>
              <w:right w:val="single" w:sz="4" w:space="0" w:color="auto"/>
            </w:tcBorders>
            <w:shd w:val="clear" w:color="auto" w:fill="auto"/>
            <w:hideMark/>
          </w:tcPr>
          <w:p w14:paraId="612A987C" w14:textId="77777777" w:rsidR="002C00E4" w:rsidRPr="00A813CF" w:rsidRDefault="002C00E4" w:rsidP="002C00E4">
            <w:pPr>
              <w:jc w:val="center"/>
              <w:rPr>
                <w:rFonts w:ascii="Arial" w:eastAsia="Times New Roman" w:hAnsi="Arial" w:cs="Arial"/>
                <w:color w:val="000000"/>
                <w:sz w:val="20"/>
                <w:szCs w:val="20"/>
              </w:rPr>
            </w:pPr>
            <w:r w:rsidRPr="00A813CF">
              <w:rPr>
                <w:rFonts w:ascii="Arial" w:eastAsia="Times New Roman" w:hAnsi="Arial" w:cs="Arial"/>
                <w:color w:val="000000"/>
                <w:sz w:val="20"/>
                <w:szCs w:val="20"/>
              </w:rPr>
              <w:t>almost certain</w:t>
            </w:r>
          </w:p>
        </w:tc>
        <w:tc>
          <w:tcPr>
            <w:tcW w:w="1472" w:type="dxa"/>
            <w:tcBorders>
              <w:top w:val="nil"/>
              <w:left w:val="nil"/>
              <w:bottom w:val="single" w:sz="4" w:space="0" w:color="auto"/>
              <w:right w:val="single" w:sz="4" w:space="0" w:color="auto"/>
            </w:tcBorders>
            <w:shd w:val="clear" w:color="auto" w:fill="auto"/>
            <w:hideMark/>
          </w:tcPr>
          <w:p w14:paraId="3A28C4EF" w14:textId="77777777" w:rsidR="002C00E4" w:rsidRPr="00A813CF" w:rsidRDefault="002C00E4" w:rsidP="002C00E4">
            <w:pPr>
              <w:jc w:val="center"/>
              <w:rPr>
                <w:rFonts w:ascii="Arial" w:eastAsia="Times New Roman" w:hAnsi="Arial" w:cs="Arial"/>
                <w:color w:val="000000"/>
                <w:sz w:val="20"/>
                <w:szCs w:val="20"/>
              </w:rPr>
            </w:pPr>
            <w:r w:rsidRPr="00A813CF">
              <w:rPr>
                <w:rFonts w:ascii="Arial" w:eastAsia="Times New Roman" w:hAnsi="Arial" w:cs="Arial"/>
                <w:color w:val="000000"/>
                <w:sz w:val="20"/>
                <w:szCs w:val="20"/>
              </w:rPr>
              <w:t>major</w:t>
            </w:r>
          </w:p>
        </w:tc>
        <w:tc>
          <w:tcPr>
            <w:tcW w:w="1415" w:type="dxa"/>
            <w:tcBorders>
              <w:top w:val="single" w:sz="4" w:space="0" w:color="auto"/>
              <w:left w:val="single" w:sz="4" w:space="0" w:color="auto"/>
              <w:bottom w:val="single" w:sz="4" w:space="0" w:color="auto"/>
              <w:right w:val="single" w:sz="8" w:space="0" w:color="auto"/>
            </w:tcBorders>
            <w:shd w:val="clear" w:color="auto" w:fill="C00000"/>
            <w:hideMark/>
          </w:tcPr>
          <w:p w14:paraId="4917D047" w14:textId="77777777" w:rsidR="002C00E4" w:rsidRPr="00A813CF" w:rsidRDefault="002C00E4" w:rsidP="002C00E4">
            <w:pPr>
              <w:jc w:val="center"/>
              <w:rPr>
                <w:rFonts w:ascii="Arial" w:eastAsia="Times New Roman" w:hAnsi="Arial" w:cs="Arial"/>
                <w:color w:val="000000"/>
                <w:sz w:val="20"/>
                <w:szCs w:val="20"/>
              </w:rPr>
            </w:pPr>
            <w:r w:rsidRPr="00A813CF">
              <w:rPr>
                <w:rFonts w:ascii="Arial" w:eastAsia="Times New Roman" w:hAnsi="Arial" w:cs="Arial"/>
                <w:color w:val="000000"/>
                <w:sz w:val="20"/>
                <w:szCs w:val="20"/>
              </w:rPr>
              <w:t>Very high</w:t>
            </w:r>
          </w:p>
        </w:tc>
      </w:tr>
      <w:tr w:rsidR="002C00E4" w:rsidRPr="00A813CF" w14:paraId="0AD6A911" w14:textId="77777777" w:rsidTr="00C6467A">
        <w:trPr>
          <w:trHeight w:val="483"/>
        </w:trPr>
        <w:tc>
          <w:tcPr>
            <w:tcW w:w="9776" w:type="dxa"/>
            <w:tcBorders>
              <w:top w:val="nil"/>
              <w:left w:val="single" w:sz="4" w:space="0" w:color="auto"/>
              <w:bottom w:val="single" w:sz="4" w:space="0" w:color="auto"/>
              <w:right w:val="single" w:sz="4" w:space="0" w:color="auto"/>
            </w:tcBorders>
            <w:shd w:val="clear" w:color="auto" w:fill="auto"/>
            <w:hideMark/>
          </w:tcPr>
          <w:p w14:paraId="16FC7759" w14:textId="77777777" w:rsidR="002C00E4" w:rsidRPr="00A813CF" w:rsidRDefault="002C00E4" w:rsidP="002C00E4">
            <w:pPr>
              <w:rPr>
                <w:rFonts w:ascii="Arial" w:eastAsia="Times New Roman" w:hAnsi="Arial" w:cs="Arial"/>
                <w:i/>
                <w:iCs/>
                <w:color w:val="000000"/>
                <w:sz w:val="20"/>
                <w:szCs w:val="20"/>
              </w:rPr>
            </w:pPr>
            <w:r w:rsidRPr="00A813CF">
              <w:rPr>
                <w:rFonts w:ascii="Arial" w:eastAsia="Times New Roman" w:hAnsi="Arial" w:cs="Arial"/>
                <w:b/>
                <w:i/>
                <w:iCs/>
                <w:color w:val="000000"/>
                <w:sz w:val="20"/>
                <w:szCs w:val="20"/>
              </w:rPr>
              <w:t>Damage to reef structure:</w:t>
            </w:r>
            <w:r w:rsidRPr="00A813CF">
              <w:rPr>
                <w:rFonts w:ascii="Arial" w:eastAsia="Times New Roman" w:hAnsi="Arial" w:cs="Arial"/>
                <w:color w:val="000000"/>
                <w:sz w:val="20"/>
                <w:szCs w:val="20"/>
              </w:rPr>
              <w:t xml:space="preserve"> Physical damage to reef benthos (reef structure) through actions such as snorkelling, diving, anchoring and fishing, but not vessel grounding</w:t>
            </w:r>
          </w:p>
        </w:tc>
        <w:tc>
          <w:tcPr>
            <w:tcW w:w="1507" w:type="dxa"/>
            <w:tcBorders>
              <w:top w:val="nil"/>
              <w:left w:val="nil"/>
              <w:bottom w:val="single" w:sz="4" w:space="0" w:color="auto"/>
              <w:right w:val="single" w:sz="4" w:space="0" w:color="auto"/>
            </w:tcBorders>
            <w:shd w:val="clear" w:color="auto" w:fill="auto"/>
            <w:hideMark/>
          </w:tcPr>
          <w:p w14:paraId="6E7B3DFD" w14:textId="77777777" w:rsidR="002C00E4" w:rsidRPr="00A813CF" w:rsidRDefault="002C00E4" w:rsidP="002C00E4">
            <w:pPr>
              <w:jc w:val="center"/>
              <w:rPr>
                <w:rFonts w:ascii="Arial" w:eastAsia="Times New Roman" w:hAnsi="Arial" w:cs="Arial"/>
                <w:color w:val="000000"/>
                <w:sz w:val="20"/>
                <w:szCs w:val="20"/>
              </w:rPr>
            </w:pPr>
            <w:r w:rsidRPr="00A813CF">
              <w:rPr>
                <w:rFonts w:ascii="Arial" w:eastAsia="Times New Roman" w:hAnsi="Arial" w:cs="Arial"/>
                <w:color w:val="000000"/>
                <w:sz w:val="20"/>
                <w:szCs w:val="20"/>
              </w:rPr>
              <w:t>almost certain</w:t>
            </w:r>
          </w:p>
        </w:tc>
        <w:tc>
          <w:tcPr>
            <w:tcW w:w="1472" w:type="dxa"/>
            <w:tcBorders>
              <w:top w:val="nil"/>
              <w:left w:val="nil"/>
              <w:bottom w:val="single" w:sz="4" w:space="0" w:color="auto"/>
              <w:right w:val="single" w:sz="4" w:space="0" w:color="auto"/>
            </w:tcBorders>
            <w:shd w:val="clear" w:color="auto" w:fill="auto"/>
            <w:hideMark/>
          </w:tcPr>
          <w:p w14:paraId="0905F6A5" w14:textId="77777777" w:rsidR="002C00E4" w:rsidRPr="00A813CF" w:rsidRDefault="002C00E4" w:rsidP="002C00E4">
            <w:pPr>
              <w:jc w:val="center"/>
              <w:rPr>
                <w:rFonts w:ascii="Arial" w:eastAsia="Times New Roman" w:hAnsi="Arial" w:cs="Arial"/>
                <w:color w:val="000000"/>
                <w:sz w:val="20"/>
                <w:szCs w:val="20"/>
              </w:rPr>
            </w:pPr>
            <w:r w:rsidRPr="00A813CF">
              <w:rPr>
                <w:rFonts w:ascii="Arial" w:eastAsia="Times New Roman" w:hAnsi="Arial" w:cs="Arial"/>
                <w:color w:val="000000"/>
                <w:sz w:val="20"/>
                <w:szCs w:val="20"/>
              </w:rPr>
              <w:t>moderate</w:t>
            </w:r>
          </w:p>
        </w:tc>
        <w:tc>
          <w:tcPr>
            <w:tcW w:w="1415" w:type="dxa"/>
            <w:tcBorders>
              <w:top w:val="single" w:sz="4" w:space="0" w:color="auto"/>
              <w:left w:val="nil"/>
              <w:bottom w:val="single" w:sz="4" w:space="0" w:color="auto"/>
              <w:right w:val="single" w:sz="4" w:space="0" w:color="auto"/>
            </w:tcBorders>
            <w:shd w:val="clear" w:color="auto" w:fill="FF0000"/>
            <w:hideMark/>
          </w:tcPr>
          <w:p w14:paraId="44D3C26D" w14:textId="77777777" w:rsidR="002C00E4" w:rsidRPr="00A813CF" w:rsidRDefault="002C00E4" w:rsidP="002C00E4">
            <w:pPr>
              <w:jc w:val="center"/>
              <w:rPr>
                <w:rFonts w:ascii="Arial" w:eastAsia="Times New Roman" w:hAnsi="Arial" w:cs="Arial"/>
                <w:color w:val="000000"/>
                <w:sz w:val="20"/>
                <w:szCs w:val="20"/>
              </w:rPr>
            </w:pPr>
            <w:r w:rsidRPr="00A813CF">
              <w:rPr>
                <w:rFonts w:ascii="Arial" w:eastAsia="Times New Roman" w:hAnsi="Arial" w:cs="Arial"/>
                <w:color w:val="000000"/>
                <w:sz w:val="20"/>
                <w:szCs w:val="20"/>
              </w:rPr>
              <w:t>High</w:t>
            </w:r>
          </w:p>
        </w:tc>
      </w:tr>
      <w:tr w:rsidR="002C00E4" w:rsidRPr="00A813CF" w14:paraId="3AA5C329" w14:textId="77777777" w:rsidTr="00C6467A">
        <w:trPr>
          <w:trHeight w:val="421"/>
        </w:trPr>
        <w:tc>
          <w:tcPr>
            <w:tcW w:w="9776" w:type="dxa"/>
            <w:tcBorders>
              <w:top w:val="nil"/>
              <w:left w:val="single" w:sz="4" w:space="0" w:color="auto"/>
              <w:bottom w:val="single" w:sz="4" w:space="0" w:color="auto"/>
              <w:right w:val="single" w:sz="4" w:space="0" w:color="auto"/>
            </w:tcBorders>
            <w:shd w:val="clear" w:color="auto" w:fill="auto"/>
            <w:hideMark/>
          </w:tcPr>
          <w:p w14:paraId="6820A001" w14:textId="77777777" w:rsidR="002C00E4" w:rsidRPr="00A813CF" w:rsidRDefault="002C00E4" w:rsidP="002C00E4">
            <w:pPr>
              <w:rPr>
                <w:rFonts w:ascii="Arial" w:eastAsia="Times New Roman" w:hAnsi="Arial" w:cs="Arial"/>
                <w:i/>
                <w:iCs/>
                <w:color w:val="000000"/>
                <w:sz w:val="20"/>
                <w:szCs w:val="20"/>
              </w:rPr>
            </w:pPr>
            <w:r w:rsidRPr="00A813CF">
              <w:rPr>
                <w:rFonts w:ascii="Arial" w:eastAsia="Times New Roman" w:hAnsi="Arial" w:cs="Arial"/>
                <w:b/>
                <w:i/>
                <w:iCs/>
                <w:color w:val="000000"/>
                <w:sz w:val="20"/>
                <w:szCs w:val="20"/>
              </w:rPr>
              <w:t>Damage to seafloor:</w:t>
            </w:r>
            <w:r w:rsidRPr="00A813CF">
              <w:rPr>
                <w:rFonts w:ascii="Arial" w:eastAsia="Times New Roman" w:hAnsi="Arial" w:cs="Arial"/>
                <w:color w:val="000000"/>
                <w:sz w:val="20"/>
                <w:szCs w:val="20"/>
              </w:rPr>
              <w:t xml:space="preserve"> Physical damage to non-reef benthos (seafloor) through actions such as trawling and anchoring</w:t>
            </w:r>
          </w:p>
        </w:tc>
        <w:tc>
          <w:tcPr>
            <w:tcW w:w="1507" w:type="dxa"/>
            <w:tcBorders>
              <w:top w:val="nil"/>
              <w:left w:val="nil"/>
              <w:bottom w:val="single" w:sz="4" w:space="0" w:color="auto"/>
              <w:right w:val="single" w:sz="4" w:space="0" w:color="auto"/>
            </w:tcBorders>
            <w:shd w:val="clear" w:color="auto" w:fill="auto"/>
            <w:hideMark/>
          </w:tcPr>
          <w:p w14:paraId="46A7345C" w14:textId="77777777" w:rsidR="002C00E4" w:rsidRPr="00A813CF" w:rsidRDefault="002C00E4" w:rsidP="002C00E4">
            <w:pPr>
              <w:jc w:val="center"/>
              <w:rPr>
                <w:rFonts w:ascii="Arial" w:eastAsia="Times New Roman" w:hAnsi="Arial" w:cs="Arial"/>
                <w:color w:val="000000"/>
                <w:sz w:val="20"/>
                <w:szCs w:val="20"/>
              </w:rPr>
            </w:pPr>
            <w:r w:rsidRPr="00A813CF">
              <w:rPr>
                <w:rFonts w:ascii="Arial" w:eastAsia="Times New Roman" w:hAnsi="Arial" w:cs="Arial"/>
                <w:color w:val="000000"/>
                <w:sz w:val="20"/>
                <w:szCs w:val="20"/>
              </w:rPr>
              <w:t>likely</w:t>
            </w:r>
          </w:p>
        </w:tc>
        <w:tc>
          <w:tcPr>
            <w:tcW w:w="1472" w:type="dxa"/>
            <w:tcBorders>
              <w:top w:val="nil"/>
              <w:left w:val="nil"/>
              <w:bottom w:val="single" w:sz="4" w:space="0" w:color="auto"/>
              <w:right w:val="single" w:sz="4" w:space="0" w:color="auto"/>
            </w:tcBorders>
            <w:shd w:val="clear" w:color="auto" w:fill="auto"/>
            <w:hideMark/>
          </w:tcPr>
          <w:p w14:paraId="179079C7" w14:textId="77777777" w:rsidR="002C00E4" w:rsidRPr="00A813CF" w:rsidRDefault="002C00E4" w:rsidP="002C00E4">
            <w:pPr>
              <w:jc w:val="center"/>
              <w:rPr>
                <w:rFonts w:ascii="Arial" w:eastAsia="Times New Roman" w:hAnsi="Arial" w:cs="Arial"/>
                <w:color w:val="000000"/>
                <w:sz w:val="20"/>
                <w:szCs w:val="20"/>
              </w:rPr>
            </w:pPr>
            <w:r w:rsidRPr="00A813CF">
              <w:rPr>
                <w:rFonts w:ascii="Arial" w:eastAsia="Times New Roman" w:hAnsi="Arial" w:cs="Arial"/>
                <w:color w:val="000000"/>
                <w:sz w:val="20"/>
                <w:szCs w:val="20"/>
              </w:rPr>
              <w:t>Moderate/ Major</w:t>
            </w:r>
          </w:p>
        </w:tc>
        <w:tc>
          <w:tcPr>
            <w:tcW w:w="1415" w:type="dxa"/>
            <w:tcBorders>
              <w:top w:val="nil"/>
              <w:left w:val="nil"/>
              <w:bottom w:val="single" w:sz="4" w:space="0" w:color="auto"/>
              <w:right w:val="single" w:sz="4" w:space="0" w:color="auto"/>
            </w:tcBorders>
            <w:shd w:val="clear" w:color="auto" w:fill="D9D9D9" w:themeFill="background1" w:themeFillShade="D9"/>
            <w:hideMark/>
          </w:tcPr>
          <w:p w14:paraId="1C9C7E4B" w14:textId="77777777" w:rsidR="002C00E4" w:rsidRPr="00A813CF" w:rsidRDefault="002C00E4" w:rsidP="002C00E4">
            <w:pPr>
              <w:jc w:val="center"/>
              <w:rPr>
                <w:rFonts w:ascii="Arial" w:eastAsia="Times New Roman" w:hAnsi="Arial" w:cs="Arial"/>
                <w:color w:val="000000"/>
                <w:sz w:val="20"/>
                <w:szCs w:val="20"/>
              </w:rPr>
            </w:pPr>
            <w:r w:rsidRPr="00A813CF">
              <w:rPr>
                <w:rFonts w:ascii="Arial" w:eastAsia="Times New Roman" w:hAnsi="Arial" w:cs="Arial"/>
                <w:color w:val="000000"/>
                <w:sz w:val="20"/>
                <w:szCs w:val="20"/>
              </w:rPr>
              <w:t>Medium/ High</w:t>
            </w:r>
          </w:p>
        </w:tc>
      </w:tr>
      <w:tr w:rsidR="002C00E4" w:rsidRPr="00A813CF" w14:paraId="78035CBD" w14:textId="77777777" w:rsidTr="00C6467A">
        <w:trPr>
          <w:trHeight w:val="640"/>
        </w:trPr>
        <w:tc>
          <w:tcPr>
            <w:tcW w:w="9776" w:type="dxa"/>
            <w:tcBorders>
              <w:top w:val="nil"/>
              <w:left w:val="single" w:sz="4" w:space="0" w:color="auto"/>
              <w:bottom w:val="single" w:sz="4" w:space="0" w:color="auto"/>
              <w:right w:val="single" w:sz="4" w:space="0" w:color="auto"/>
            </w:tcBorders>
            <w:shd w:val="clear" w:color="auto" w:fill="D9D9D9" w:themeFill="background1" w:themeFillShade="D9"/>
            <w:hideMark/>
          </w:tcPr>
          <w:p w14:paraId="043CD36A" w14:textId="77777777" w:rsidR="002C00E4" w:rsidRPr="00A813CF" w:rsidRDefault="002C00E4" w:rsidP="002C00E4">
            <w:pPr>
              <w:rPr>
                <w:rFonts w:ascii="Arial" w:eastAsia="Times New Roman" w:hAnsi="Arial" w:cs="Arial"/>
                <w:i/>
                <w:iCs/>
                <w:color w:val="000000"/>
                <w:sz w:val="20"/>
                <w:szCs w:val="20"/>
              </w:rPr>
            </w:pPr>
            <w:r w:rsidRPr="00A813CF">
              <w:rPr>
                <w:rFonts w:ascii="Arial" w:eastAsia="Times New Roman" w:hAnsi="Arial" w:cs="Arial"/>
                <w:b/>
                <w:i/>
                <w:iCs/>
                <w:color w:val="000000"/>
                <w:sz w:val="20"/>
                <w:szCs w:val="20"/>
              </w:rPr>
              <w:t>Discarded catch:</w:t>
            </w:r>
            <w:r w:rsidRPr="00A813CF">
              <w:rPr>
                <w:rFonts w:ascii="Arial" w:eastAsia="Times New Roman" w:hAnsi="Arial" w:cs="Arial"/>
                <w:color w:val="000000"/>
                <w:sz w:val="20"/>
                <w:szCs w:val="20"/>
              </w:rPr>
              <w:t xml:space="preserve"> Immediate or post-release effects (such as death, injury, reduced reproductive success) on discarded species as a result of interactions with fishing gear. Does not include species of conservation concern. </w:t>
            </w:r>
          </w:p>
        </w:tc>
        <w:tc>
          <w:tcPr>
            <w:tcW w:w="1507" w:type="dxa"/>
            <w:tcBorders>
              <w:top w:val="nil"/>
              <w:left w:val="nil"/>
              <w:bottom w:val="single" w:sz="4" w:space="0" w:color="auto"/>
              <w:right w:val="single" w:sz="4" w:space="0" w:color="auto"/>
            </w:tcBorders>
            <w:shd w:val="clear" w:color="auto" w:fill="D9D9D9" w:themeFill="background1" w:themeFillShade="D9"/>
            <w:hideMark/>
          </w:tcPr>
          <w:p w14:paraId="2C8742FB" w14:textId="77777777" w:rsidR="002C00E4" w:rsidRPr="00A813CF" w:rsidRDefault="002C00E4" w:rsidP="002C00E4">
            <w:pPr>
              <w:jc w:val="center"/>
              <w:rPr>
                <w:rFonts w:ascii="Arial" w:eastAsia="Times New Roman" w:hAnsi="Arial" w:cs="Arial"/>
                <w:color w:val="000000"/>
                <w:sz w:val="20"/>
                <w:szCs w:val="20"/>
              </w:rPr>
            </w:pPr>
            <w:r w:rsidRPr="00A813CF">
              <w:rPr>
                <w:rFonts w:ascii="Arial" w:eastAsia="Times New Roman" w:hAnsi="Arial" w:cs="Arial"/>
                <w:color w:val="000000"/>
                <w:sz w:val="20"/>
                <w:szCs w:val="20"/>
              </w:rPr>
              <w:t>not assessed</w:t>
            </w:r>
          </w:p>
        </w:tc>
        <w:tc>
          <w:tcPr>
            <w:tcW w:w="1472" w:type="dxa"/>
            <w:tcBorders>
              <w:top w:val="nil"/>
              <w:left w:val="nil"/>
              <w:bottom w:val="single" w:sz="4" w:space="0" w:color="auto"/>
              <w:right w:val="single" w:sz="4" w:space="0" w:color="auto"/>
            </w:tcBorders>
            <w:shd w:val="clear" w:color="auto" w:fill="D9D9D9" w:themeFill="background1" w:themeFillShade="D9"/>
            <w:hideMark/>
          </w:tcPr>
          <w:p w14:paraId="5C2156DF" w14:textId="77777777" w:rsidR="002C00E4" w:rsidRPr="00A813CF" w:rsidRDefault="002C00E4" w:rsidP="002C00E4">
            <w:pPr>
              <w:jc w:val="center"/>
              <w:rPr>
                <w:rFonts w:ascii="Arial" w:eastAsia="Times New Roman" w:hAnsi="Arial" w:cs="Arial"/>
                <w:color w:val="000000"/>
                <w:sz w:val="20"/>
                <w:szCs w:val="20"/>
              </w:rPr>
            </w:pPr>
          </w:p>
        </w:tc>
        <w:tc>
          <w:tcPr>
            <w:tcW w:w="1415" w:type="dxa"/>
            <w:tcBorders>
              <w:top w:val="nil"/>
              <w:left w:val="nil"/>
              <w:bottom w:val="single" w:sz="4" w:space="0" w:color="auto"/>
              <w:right w:val="single" w:sz="4" w:space="0" w:color="auto"/>
            </w:tcBorders>
            <w:shd w:val="clear" w:color="auto" w:fill="D9D9D9" w:themeFill="background1" w:themeFillShade="D9"/>
            <w:hideMark/>
          </w:tcPr>
          <w:p w14:paraId="060E91FD" w14:textId="77777777" w:rsidR="002C00E4" w:rsidRPr="00A813CF" w:rsidRDefault="002C00E4" w:rsidP="002C00E4">
            <w:pPr>
              <w:jc w:val="center"/>
              <w:rPr>
                <w:rFonts w:ascii="Arial" w:eastAsia="Times New Roman" w:hAnsi="Arial" w:cs="Arial"/>
                <w:color w:val="000000"/>
                <w:sz w:val="20"/>
                <w:szCs w:val="20"/>
              </w:rPr>
            </w:pPr>
          </w:p>
        </w:tc>
      </w:tr>
      <w:tr w:rsidR="002C00E4" w:rsidRPr="00A813CF" w14:paraId="62829EAD" w14:textId="77777777" w:rsidTr="002F5010">
        <w:trPr>
          <w:trHeight w:val="172"/>
        </w:trPr>
        <w:tc>
          <w:tcPr>
            <w:tcW w:w="9776" w:type="dxa"/>
            <w:tcBorders>
              <w:top w:val="nil"/>
              <w:left w:val="single" w:sz="4" w:space="0" w:color="auto"/>
              <w:bottom w:val="single" w:sz="4" w:space="0" w:color="auto"/>
              <w:right w:val="single" w:sz="4" w:space="0" w:color="auto"/>
            </w:tcBorders>
            <w:shd w:val="clear" w:color="auto" w:fill="auto"/>
            <w:hideMark/>
          </w:tcPr>
          <w:p w14:paraId="3409C9F4" w14:textId="77777777" w:rsidR="002C00E4" w:rsidRPr="00A813CF" w:rsidRDefault="002C00E4" w:rsidP="002C00E4">
            <w:pPr>
              <w:rPr>
                <w:rFonts w:ascii="Arial" w:eastAsia="Times New Roman" w:hAnsi="Arial" w:cs="Arial"/>
                <w:i/>
                <w:iCs/>
                <w:color w:val="000000"/>
                <w:sz w:val="20"/>
                <w:szCs w:val="20"/>
              </w:rPr>
            </w:pPr>
            <w:r w:rsidRPr="00A813CF">
              <w:rPr>
                <w:rFonts w:ascii="Arial" w:eastAsia="Times New Roman" w:hAnsi="Arial" w:cs="Arial"/>
                <w:b/>
                <w:i/>
                <w:iCs/>
                <w:color w:val="000000"/>
                <w:sz w:val="20"/>
                <w:szCs w:val="20"/>
              </w:rPr>
              <w:t>Disposal of dredge material:</w:t>
            </w:r>
            <w:r w:rsidRPr="00A813CF">
              <w:rPr>
                <w:rFonts w:ascii="Arial" w:eastAsia="Times New Roman" w:hAnsi="Arial" w:cs="Arial"/>
                <w:color w:val="000000"/>
                <w:sz w:val="20"/>
                <w:szCs w:val="20"/>
              </w:rPr>
              <w:t xml:space="preserve"> Disposal and resuspension of dredge material</w:t>
            </w:r>
            <w:r w:rsidRPr="00A813CF">
              <w:rPr>
                <w:rFonts w:ascii="Arial" w:eastAsia="Times New Roman" w:hAnsi="Arial" w:cs="Arial"/>
                <w:i/>
                <w:iCs/>
                <w:color w:val="000000"/>
                <w:sz w:val="20"/>
                <w:szCs w:val="20"/>
              </w:rPr>
              <w:t xml:space="preserve"> </w:t>
            </w:r>
          </w:p>
        </w:tc>
        <w:tc>
          <w:tcPr>
            <w:tcW w:w="1507" w:type="dxa"/>
            <w:tcBorders>
              <w:top w:val="nil"/>
              <w:left w:val="nil"/>
              <w:bottom w:val="single" w:sz="4" w:space="0" w:color="auto"/>
              <w:right w:val="single" w:sz="4" w:space="0" w:color="auto"/>
            </w:tcBorders>
            <w:shd w:val="clear" w:color="auto" w:fill="auto"/>
            <w:hideMark/>
          </w:tcPr>
          <w:p w14:paraId="769562E4" w14:textId="77777777" w:rsidR="002C00E4" w:rsidRPr="00A813CF" w:rsidRDefault="002C00E4" w:rsidP="002C00E4">
            <w:pPr>
              <w:jc w:val="center"/>
              <w:rPr>
                <w:rFonts w:ascii="Arial" w:eastAsia="Times New Roman" w:hAnsi="Arial" w:cs="Arial"/>
                <w:color w:val="000000"/>
                <w:sz w:val="20"/>
                <w:szCs w:val="20"/>
              </w:rPr>
            </w:pPr>
            <w:r w:rsidRPr="00A813CF">
              <w:rPr>
                <w:rFonts w:ascii="Arial" w:eastAsia="Times New Roman" w:hAnsi="Arial" w:cs="Arial"/>
                <w:color w:val="000000"/>
                <w:sz w:val="20"/>
                <w:szCs w:val="20"/>
              </w:rPr>
              <w:t>likely</w:t>
            </w:r>
          </w:p>
        </w:tc>
        <w:tc>
          <w:tcPr>
            <w:tcW w:w="1472" w:type="dxa"/>
            <w:tcBorders>
              <w:top w:val="nil"/>
              <w:left w:val="nil"/>
              <w:bottom w:val="single" w:sz="4" w:space="0" w:color="auto"/>
              <w:right w:val="single" w:sz="4" w:space="0" w:color="auto"/>
            </w:tcBorders>
            <w:shd w:val="clear" w:color="auto" w:fill="auto"/>
            <w:hideMark/>
          </w:tcPr>
          <w:p w14:paraId="5BFFA915" w14:textId="77777777" w:rsidR="002C00E4" w:rsidRPr="00A813CF" w:rsidRDefault="002C00E4" w:rsidP="002C00E4">
            <w:pPr>
              <w:jc w:val="center"/>
              <w:rPr>
                <w:rFonts w:ascii="Arial" w:eastAsia="Times New Roman" w:hAnsi="Arial" w:cs="Arial"/>
                <w:color w:val="000000"/>
                <w:sz w:val="20"/>
                <w:szCs w:val="20"/>
              </w:rPr>
            </w:pPr>
            <w:r w:rsidRPr="00A813CF">
              <w:rPr>
                <w:rFonts w:ascii="Arial" w:eastAsia="Times New Roman" w:hAnsi="Arial" w:cs="Arial"/>
                <w:color w:val="000000"/>
                <w:sz w:val="20"/>
                <w:szCs w:val="20"/>
              </w:rPr>
              <w:t>moderate</w:t>
            </w:r>
          </w:p>
        </w:tc>
        <w:tc>
          <w:tcPr>
            <w:tcW w:w="1415" w:type="dxa"/>
            <w:tcBorders>
              <w:top w:val="nil"/>
              <w:left w:val="nil"/>
              <w:bottom w:val="single" w:sz="4" w:space="0" w:color="auto"/>
              <w:right w:val="single" w:sz="4" w:space="0" w:color="auto"/>
            </w:tcBorders>
            <w:shd w:val="clear" w:color="auto" w:fill="FF0000"/>
            <w:hideMark/>
          </w:tcPr>
          <w:p w14:paraId="7A0665F7" w14:textId="77777777" w:rsidR="002C00E4" w:rsidRPr="00A813CF" w:rsidRDefault="002C00E4" w:rsidP="002C00E4">
            <w:pPr>
              <w:jc w:val="center"/>
              <w:rPr>
                <w:rFonts w:ascii="Arial" w:eastAsia="Times New Roman" w:hAnsi="Arial" w:cs="Arial"/>
                <w:color w:val="000000"/>
                <w:sz w:val="20"/>
                <w:szCs w:val="20"/>
              </w:rPr>
            </w:pPr>
            <w:r w:rsidRPr="00A813CF">
              <w:rPr>
                <w:rFonts w:ascii="Arial" w:eastAsia="Times New Roman" w:hAnsi="Arial" w:cs="Arial"/>
                <w:color w:val="000000"/>
                <w:sz w:val="20"/>
                <w:szCs w:val="20"/>
              </w:rPr>
              <w:t>High</w:t>
            </w:r>
          </w:p>
        </w:tc>
      </w:tr>
      <w:tr w:rsidR="002C00E4" w:rsidRPr="00A813CF" w14:paraId="454D09CB" w14:textId="77777777" w:rsidTr="00C6467A">
        <w:trPr>
          <w:trHeight w:val="262"/>
        </w:trPr>
        <w:tc>
          <w:tcPr>
            <w:tcW w:w="9776" w:type="dxa"/>
            <w:tcBorders>
              <w:top w:val="nil"/>
              <w:left w:val="single" w:sz="4" w:space="0" w:color="auto"/>
              <w:bottom w:val="single" w:sz="4" w:space="0" w:color="auto"/>
              <w:right w:val="single" w:sz="4" w:space="0" w:color="auto"/>
            </w:tcBorders>
            <w:shd w:val="clear" w:color="auto" w:fill="auto"/>
            <w:hideMark/>
          </w:tcPr>
          <w:p w14:paraId="480E4D0E" w14:textId="77777777" w:rsidR="002C00E4" w:rsidRPr="00A813CF" w:rsidRDefault="002C00E4" w:rsidP="002C00E4">
            <w:pPr>
              <w:rPr>
                <w:rFonts w:ascii="Arial" w:eastAsia="Times New Roman" w:hAnsi="Arial" w:cs="Arial"/>
                <w:i/>
                <w:iCs/>
                <w:color w:val="000000"/>
                <w:sz w:val="20"/>
                <w:szCs w:val="20"/>
              </w:rPr>
            </w:pPr>
            <w:r w:rsidRPr="00A813CF">
              <w:rPr>
                <w:rFonts w:ascii="Arial" w:eastAsia="Times New Roman" w:hAnsi="Arial" w:cs="Arial"/>
                <w:b/>
                <w:i/>
                <w:iCs/>
                <w:color w:val="000000"/>
                <w:sz w:val="20"/>
                <w:szCs w:val="20"/>
              </w:rPr>
              <w:t>Dredging:</w:t>
            </w:r>
            <w:r w:rsidRPr="00A813CF">
              <w:rPr>
                <w:rFonts w:ascii="Arial" w:eastAsia="Times New Roman" w:hAnsi="Arial" w:cs="Arial"/>
                <w:color w:val="000000"/>
                <w:sz w:val="20"/>
                <w:szCs w:val="20"/>
              </w:rPr>
              <w:t xml:space="preserve"> Dredging of the seafloor</w:t>
            </w:r>
            <w:r w:rsidRPr="00A813CF">
              <w:rPr>
                <w:rFonts w:ascii="Arial" w:eastAsia="Times New Roman" w:hAnsi="Arial" w:cs="Arial"/>
                <w:i/>
                <w:iCs/>
                <w:color w:val="000000"/>
                <w:sz w:val="20"/>
                <w:szCs w:val="20"/>
              </w:rPr>
              <w:t xml:space="preserve"> </w:t>
            </w:r>
          </w:p>
        </w:tc>
        <w:tc>
          <w:tcPr>
            <w:tcW w:w="1507" w:type="dxa"/>
            <w:tcBorders>
              <w:top w:val="nil"/>
              <w:left w:val="nil"/>
              <w:bottom w:val="single" w:sz="4" w:space="0" w:color="auto"/>
              <w:right w:val="single" w:sz="4" w:space="0" w:color="auto"/>
            </w:tcBorders>
            <w:shd w:val="clear" w:color="auto" w:fill="auto"/>
            <w:hideMark/>
          </w:tcPr>
          <w:p w14:paraId="67AEF5BD" w14:textId="77777777" w:rsidR="002C00E4" w:rsidRPr="00A813CF" w:rsidRDefault="002C00E4" w:rsidP="002C00E4">
            <w:pPr>
              <w:jc w:val="center"/>
              <w:rPr>
                <w:rFonts w:ascii="Arial" w:eastAsia="Times New Roman" w:hAnsi="Arial" w:cs="Arial"/>
                <w:color w:val="000000"/>
                <w:sz w:val="20"/>
                <w:szCs w:val="20"/>
              </w:rPr>
            </w:pPr>
            <w:r w:rsidRPr="00A813CF">
              <w:rPr>
                <w:rFonts w:ascii="Arial" w:eastAsia="Times New Roman" w:hAnsi="Arial" w:cs="Arial"/>
                <w:color w:val="000000"/>
                <w:sz w:val="20"/>
                <w:szCs w:val="20"/>
              </w:rPr>
              <w:t>likely</w:t>
            </w:r>
          </w:p>
        </w:tc>
        <w:tc>
          <w:tcPr>
            <w:tcW w:w="1472" w:type="dxa"/>
            <w:tcBorders>
              <w:top w:val="nil"/>
              <w:left w:val="nil"/>
              <w:bottom w:val="single" w:sz="4" w:space="0" w:color="auto"/>
              <w:right w:val="single" w:sz="4" w:space="0" w:color="auto"/>
            </w:tcBorders>
            <w:shd w:val="clear" w:color="auto" w:fill="auto"/>
            <w:hideMark/>
          </w:tcPr>
          <w:p w14:paraId="3E1643D4" w14:textId="77777777" w:rsidR="002C00E4" w:rsidRPr="00A813CF" w:rsidRDefault="002C00E4" w:rsidP="002C00E4">
            <w:pPr>
              <w:jc w:val="center"/>
              <w:rPr>
                <w:rFonts w:ascii="Arial" w:eastAsia="Times New Roman" w:hAnsi="Arial" w:cs="Arial"/>
                <w:color w:val="000000"/>
                <w:sz w:val="20"/>
                <w:szCs w:val="20"/>
              </w:rPr>
            </w:pPr>
            <w:r w:rsidRPr="00A813CF">
              <w:rPr>
                <w:rFonts w:ascii="Arial" w:eastAsia="Times New Roman" w:hAnsi="Arial" w:cs="Arial"/>
                <w:color w:val="000000"/>
                <w:sz w:val="20"/>
                <w:szCs w:val="20"/>
              </w:rPr>
              <w:t>Moderate</w:t>
            </w:r>
          </w:p>
        </w:tc>
        <w:tc>
          <w:tcPr>
            <w:tcW w:w="1415" w:type="dxa"/>
            <w:tcBorders>
              <w:top w:val="nil"/>
              <w:left w:val="nil"/>
              <w:bottom w:val="single" w:sz="4" w:space="0" w:color="auto"/>
              <w:right w:val="single" w:sz="4" w:space="0" w:color="auto"/>
            </w:tcBorders>
            <w:shd w:val="clear" w:color="auto" w:fill="FF0000"/>
            <w:hideMark/>
          </w:tcPr>
          <w:p w14:paraId="7734F2A1" w14:textId="77777777" w:rsidR="002C00E4" w:rsidRPr="00A813CF" w:rsidRDefault="002C00E4" w:rsidP="002C00E4">
            <w:pPr>
              <w:jc w:val="center"/>
              <w:rPr>
                <w:rFonts w:ascii="Arial" w:eastAsia="Times New Roman" w:hAnsi="Arial" w:cs="Arial"/>
                <w:color w:val="000000"/>
                <w:sz w:val="20"/>
                <w:szCs w:val="20"/>
              </w:rPr>
            </w:pPr>
            <w:r w:rsidRPr="00A813CF">
              <w:rPr>
                <w:rFonts w:ascii="Arial" w:eastAsia="Times New Roman" w:hAnsi="Arial" w:cs="Arial"/>
                <w:color w:val="000000"/>
                <w:sz w:val="20"/>
                <w:szCs w:val="20"/>
              </w:rPr>
              <w:t>High</w:t>
            </w:r>
          </w:p>
        </w:tc>
      </w:tr>
      <w:tr w:rsidR="002C00E4" w:rsidRPr="00A813CF" w14:paraId="70AC8B5B" w14:textId="77777777" w:rsidTr="002F5010">
        <w:trPr>
          <w:trHeight w:val="442"/>
        </w:trPr>
        <w:tc>
          <w:tcPr>
            <w:tcW w:w="9776" w:type="dxa"/>
            <w:tcBorders>
              <w:top w:val="nil"/>
              <w:left w:val="single" w:sz="4" w:space="0" w:color="auto"/>
              <w:bottom w:val="single" w:sz="4" w:space="0" w:color="auto"/>
              <w:right w:val="single" w:sz="4" w:space="0" w:color="auto"/>
            </w:tcBorders>
            <w:shd w:val="clear" w:color="auto" w:fill="auto"/>
            <w:hideMark/>
          </w:tcPr>
          <w:p w14:paraId="377D7B9A" w14:textId="77777777" w:rsidR="002C00E4" w:rsidRPr="00A813CF" w:rsidRDefault="002C00E4" w:rsidP="002C00E4">
            <w:pPr>
              <w:rPr>
                <w:rFonts w:ascii="Arial" w:eastAsia="Times New Roman" w:hAnsi="Arial" w:cs="Arial"/>
                <w:i/>
                <w:iCs/>
                <w:color w:val="000000"/>
                <w:sz w:val="20"/>
                <w:szCs w:val="20"/>
              </w:rPr>
            </w:pPr>
            <w:r w:rsidRPr="00A813CF">
              <w:rPr>
                <w:rFonts w:ascii="Arial" w:eastAsia="Times New Roman" w:hAnsi="Arial" w:cs="Arial"/>
                <w:b/>
                <w:i/>
                <w:iCs/>
                <w:color w:val="000000"/>
                <w:sz w:val="20"/>
                <w:szCs w:val="20"/>
              </w:rPr>
              <w:t>Exotic species:</w:t>
            </w:r>
            <w:r w:rsidRPr="00A813CF">
              <w:rPr>
                <w:rFonts w:ascii="Arial" w:eastAsia="Times New Roman" w:hAnsi="Arial" w:cs="Arial"/>
                <w:i/>
                <w:iCs/>
                <w:color w:val="000000"/>
                <w:sz w:val="20"/>
                <w:szCs w:val="20"/>
              </w:rPr>
              <w:t xml:space="preserve"> </w:t>
            </w:r>
            <w:r w:rsidRPr="00A813CF">
              <w:rPr>
                <w:rFonts w:ascii="Arial" w:eastAsia="Times New Roman" w:hAnsi="Arial" w:cs="Arial"/>
                <w:color w:val="000000"/>
                <w:sz w:val="20"/>
                <w:szCs w:val="20"/>
              </w:rPr>
              <w:t>Introduced exotic species from aquaculture operations, hull fouling, ballast release, and release of aquarium specimens to the Region, plus the introduction of weeds, pests and feral animals to islands</w:t>
            </w:r>
          </w:p>
        </w:tc>
        <w:tc>
          <w:tcPr>
            <w:tcW w:w="1507" w:type="dxa"/>
            <w:tcBorders>
              <w:top w:val="nil"/>
              <w:left w:val="nil"/>
              <w:bottom w:val="single" w:sz="4" w:space="0" w:color="auto"/>
              <w:right w:val="single" w:sz="4" w:space="0" w:color="auto"/>
            </w:tcBorders>
            <w:shd w:val="clear" w:color="auto" w:fill="auto"/>
            <w:hideMark/>
          </w:tcPr>
          <w:p w14:paraId="63FB8807" w14:textId="77777777" w:rsidR="002C00E4" w:rsidRPr="00A813CF" w:rsidRDefault="002C00E4" w:rsidP="002C00E4">
            <w:pPr>
              <w:jc w:val="center"/>
              <w:rPr>
                <w:rFonts w:ascii="Arial" w:eastAsia="Times New Roman" w:hAnsi="Arial" w:cs="Arial"/>
                <w:color w:val="000000"/>
                <w:sz w:val="20"/>
                <w:szCs w:val="20"/>
              </w:rPr>
            </w:pPr>
            <w:r w:rsidRPr="00A813CF">
              <w:rPr>
                <w:rFonts w:ascii="Arial" w:eastAsia="Times New Roman" w:hAnsi="Arial" w:cs="Arial"/>
                <w:color w:val="000000"/>
                <w:sz w:val="20"/>
                <w:szCs w:val="20"/>
              </w:rPr>
              <w:t>likely</w:t>
            </w:r>
          </w:p>
        </w:tc>
        <w:tc>
          <w:tcPr>
            <w:tcW w:w="1472" w:type="dxa"/>
            <w:tcBorders>
              <w:top w:val="nil"/>
              <w:left w:val="nil"/>
              <w:bottom w:val="single" w:sz="4" w:space="0" w:color="auto"/>
              <w:right w:val="single" w:sz="4" w:space="0" w:color="auto"/>
            </w:tcBorders>
            <w:shd w:val="clear" w:color="auto" w:fill="auto"/>
            <w:hideMark/>
          </w:tcPr>
          <w:p w14:paraId="439E6084" w14:textId="77777777" w:rsidR="002C00E4" w:rsidRPr="00A813CF" w:rsidRDefault="002C00E4" w:rsidP="002C00E4">
            <w:pPr>
              <w:jc w:val="center"/>
              <w:rPr>
                <w:rFonts w:ascii="Arial" w:eastAsia="Times New Roman" w:hAnsi="Arial" w:cs="Arial"/>
                <w:color w:val="000000"/>
                <w:sz w:val="20"/>
                <w:szCs w:val="20"/>
              </w:rPr>
            </w:pPr>
            <w:r w:rsidRPr="00A813CF">
              <w:rPr>
                <w:rFonts w:ascii="Arial" w:eastAsia="Times New Roman" w:hAnsi="Arial" w:cs="Arial"/>
                <w:color w:val="000000"/>
                <w:sz w:val="20"/>
                <w:szCs w:val="20"/>
              </w:rPr>
              <w:t>minor</w:t>
            </w:r>
          </w:p>
        </w:tc>
        <w:tc>
          <w:tcPr>
            <w:tcW w:w="1415" w:type="dxa"/>
            <w:tcBorders>
              <w:top w:val="nil"/>
              <w:left w:val="nil"/>
              <w:bottom w:val="single" w:sz="4" w:space="0" w:color="auto"/>
              <w:right w:val="single" w:sz="4" w:space="0" w:color="auto"/>
            </w:tcBorders>
            <w:shd w:val="clear" w:color="auto" w:fill="F79646" w:themeFill="accent6"/>
            <w:hideMark/>
          </w:tcPr>
          <w:p w14:paraId="2DE977FA" w14:textId="77777777" w:rsidR="002C00E4" w:rsidRPr="00A813CF" w:rsidRDefault="002C00E4" w:rsidP="002C00E4">
            <w:pPr>
              <w:jc w:val="center"/>
              <w:rPr>
                <w:rFonts w:ascii="Arial" w:eastAsia="Times New Roman" w:hAnsi="Arial" w:cs="Arial"/>
                <w:color w:val="000000"/>
                <w:sz w:val="20"/>
                <w:szCs w:val="20"/>
              </w:rPr>
            </w:pPr>
            <w:r w:rsidRPr="00A813CF">
              <w:rPr>
                <w:rFonts w:ascii="Arial" w:eastAsia="Times New Roman" w:hAnsi="Arial" w:cs="Arial"/>
                <w:color w:val="000000"/>
                <w:sz w:val="20"/>
                <w:szCs w:val="20"/>
              </w:rPr>
              <w:t>Medium</w:t>
            </w:r>
          </w:p>
        </w:tc>
      </w:tr>
      <w:tr w:rsidR="002C00E4" w:rsidRPr="00A813CF" w14:paraId="1E8CB0FC" w14:textId="77777777" w:rsidTr="00C6467A">
        <w:trPr>
          <w:trHeight w:val="517"/>
        </w:trPr>
        <w:tc>
          <w:tcPr>
            <w:tcW w:w="9776" w:type="dxa"/>
            <w:tcBorders>
              <w:top w:val="nil"/>
              <w:left w:val="single" w:sz="4" w:space="0" w:color="auto"/>
              <w:bottom w:val="single" w:sz="4" w:space="0" w:color="auto"/>
              <w:right w:val="single" w:sz="4" w:space="0" w:color="auto"/>
            </w:tcBorders>
            <w:shd w:val="clear" w:color="auto" w:fill="auto"/>
            <w:hideMark/>
          </w:tcPr>
          <w:p w14:paraId="266B2496" w14:textId="77777777" w:rsidR="002C00E4" w:rsidRPr="00A813CF" w:rsidRDefault="002C00E4" w:rsidP="002C00E4">
            <w:pPr>
              <w:rPr>
                <w:rFonts w:ascii="Arial" w:eastAsia="Times New Roman" w:hAnsi="Arial" w:cs="Arial"/>
                <w:i/>
                <w:iCs/>
                <w:color w:val="000000"/>
                <w:sz w:val="20"/>
                <w:szCs w:val="20"/>
              </w:rPr>
            </w:pPr>
            <w:r w:rsidRPr="00A813CF">
              <w:rPr>
                <w:rFonts w:ascii="Arial" w:eastAsia="Times New Roman" w:hAnsi="Arial" w:cs="Arial"/>
                <w:b/>
                <w:i/>
                <w:iCs/>
                <w:color w:val="000000"/>
                <w:sz w:val="20"/>
                <w:szCs w:val="20"/>
              </w:rPr>
              <w:t>Extraction from spawning aggregations:</w:t>
            </w:r>
            <w:r w:rsidRPr="00A813CF">
              <w:rPr>
                <w:rFonts w:ascii="Arial" w:eastAsia="Times New Roman" w:hAnsi="Arial" w:cs="Arial"/>
                <w:i/>
                <w:iCs/>
                <w:color w:val="000000"/>
                <w:sz w:val="20"/>
                <w:szCs w:val="20"/>
              </w:rPr>
              <w:t xml:space="preserve"> </w:t>
            </w:r>
            <w:r w:rsidRPr="00A813CF">
              <w:rPr>
                <w:rFonts w:ascii="Arial" w:eastAsia="Times New Roman" w:hAnsi="Arial" w:cs="Arial"/>
                <w:color w:val="000000"/>
                <w:sz w:val="20"/>
                <w:szCs w:val="20"/>
              </w:rPr>
              <w:t>Retained take (extraction) of fish from unidentified or unprotected spawning aggregations</w:t>
            </w:r>
          </w:p>
        </w:tc>
        <w:tc>
          <w:tcPr>
            <w:tcW w:w="1507" w:type="dxa"/>
            <w:tcBorders>
              <w:top w:val="nil"/>
              <w:left w:val="nil"/>
              <w:bottom w:val="single" w:sz="4" w:space="0" w:color="auto"/>
              <w:right w:val="single" w:sz="4" w:space="0" w:color="auto"/>
            </w:tcBorders>
            <w:shd w:val="clear" w:color="auto" w:fill="auto"/>
            <w:hideMark/>
          </w:tcPr>
          <w:p w14:paraId="77675226" w14:textId="77777777" w:rsidR="002C00E4" w:rsidRPr="00A813CF" w:rsidRDefault="002C00E4" w:rsidP="002C00E4">
            <w:pPr>
              <w:jc w:val="center"/>
              <w:rPr>
                <w:rFonts w:ascii="Arial" w:eastAsia="Times New Roman" w:hAnsi="Arial" w:cs="Arial"/>
                <w:color w:val="000000"/>
                <w:sz w:val="20"/>
                <w:szCs w:val="20"/>
              </w:rPr>
            </w:pPr>
            <w:r w:rsidRPr="00A813CF">
              <w:rPr>
                <w:rFonts w:ascii="Arial" w:eastAsia="Times New Roman" w:hAnsi="Arial" w:cs="Arial"/>
                <w:color w:val="000000"/>
                <w:sz w:val="20"/>
                <w:szCs w:val="20"/>
              </w:rPr>
              <w:t>likely</w:t>
            </w:r>
          </w:p>
        </w:tc>
        <w:tc>
          <w:tcPr>
            <w:tcW w:w="1472" w:type="dxa"/>
            <w:tcBorders>
              <w:top w:val="nil"/>
              <w:left w:val="nil"/>
              <w:bottom w:val="single" w:sz="4" w:space="0" w:color="auto"/>
              <w:right w:val="single" w:sz="4" w:space="0" w:color="auto"/>
            </w:tcBorders>
            <w:shd w:val="clear" w:color="auto" w:fill="auto"/>
            <w:hideMark/>
          </w:tcPr>
          <w:p w14:paraId="51C77CD5" w14:textId="77777777" w:rsidR="002C00E4" w:rsidRPr="00A813CF" w:rsidRDefault="002C00E4" w:rsidP="002C00E4">
            <w:pPr>
              <w:jc w:val="center"/>
              <w:rPr>
                <w:rFonts w:ascii="Arial" w:eastAsia="Times New Roman" w:hAnsi="Arial" w:cs="Arial"/>
                <w:color w:val="000000"/>
                <w:sz w:val="20"/>
                <w:szCs w:val="20"/>
              </w:rPr>
            </w:pPr>
            <w:r w:rsidRPr="00A813CF">
              <w:rPr>
                <w:rFonts w:ascii="Arial" w:eastAsia="Times New Roman" w:hAnsi="Arial" w:cs="Arial"/>
                <w:color w:val="000000"/>
                <w:sz w:val="20"/>
                <w:szCs w:val="20"/>
              </w:rPr>
              <w:t>Moderate</w:t>
            </w:r>
          </w:p>
        </w:tc>
        <w:tc>
          <w:tcPr>
            <w:tcW w:w="1415" w:type="dxa"/>
            <w:tcBorders>
              <w:top w:val="nil"/>
              <w:left w:val="nil"/>
              <w:bottom w:val="single" w:sz="4" w:space="0" w:color="auto"/>
              <w:right w:val="single" w:sz="4" w:space="0" w:color="auto"/>
            </w:tcBorders>
            <w:shd w:val="clear" w:color="auto" w:fill="FF0000"/>
            <w:hideMark/>
          </w:tcPr>
          <w:p w14:paraId="6D0CC920" w14:textId="77777777" w:rsidR="002C00E4" w:rsidRPr="00A813CF" w:rsidRDefault="002C00E4" w:rsidP="002C00E4">
            <w:pPr>
              <w:jc w:val="center"/>
              <w:rPr>
                <w:rFonts w:ascii="Arial" w:eastAsia="Times New Roman" w:hAnsi="Arial" w:cs="Arial"/>
                <w:color w:val="000000"/>
                <w:sz w:val="20"/>
                <w:szCs w:val="20"/>
              </w:rPr>
            </w:pPr>
            <w:r w:rsidRPr="00A813CF">
              <w:rPr>
                <w:rFonts w:ascii="Arial" w:eastAsia="Times New Roman" w:hAnsi="Arial" w:cs="Arial"/>
                <w:color w:val="000000"/>
                <w:sz w:val="20"/>
                <w:szCs w:val="20"/>
              </w:rPr>
              <w:t>High</w:t>
            </w:r>
          </w:p>
        </w:tc>
      </w:tr>
      <w:tr w:rsidR="002C00E4" w:rsidRPr="00A813CF" w14:paraId="2EA994C6" w14:textId="77777777" w:rsidTr="00C6467A">
        <w:trPr>
          <w:trHeight w:val="567"/>
        </w:trPr>
        <w:tc>
          <w:tcPr>
            <w:tcW w:w="9776" w:type="dxa"/>
            <w:tcBorders>
              <w:top w:val="nil"/>
              <w:left w:val="single" w:sz="4" w:space="0" w:color="auto"/>
              <w:bottom w:val="single" w:sz="4" w:space="0" w:color="auto"/>
              <w:right w:val="single" w:sz="4" w:space="0" w:color="auto"/>
            </w:tcBorders>
            <w:shd w:val="clear" w:color="auto" w:fill="auto"/>
            <w:hideMark/>
          </w:tcPr>
          <w:p w14:paraId="166E7DCE" w14:textId="77777777" w:rsidR="002C00E4" w:rsidRPr="00A813CF" w:rsidRDefault="002C00E4" w:rsidP="002C00E4">
            <w:pPr>
              <w:rPr>
                <w:rFonts w:ascii="Arial" w:eastAsia="Times New Roman" w:hAnsi="Arial" w:cs="Arial"/>
                <w:i/>
                <w:iCs/>
                <w:color w:val="000000"/>
                <w:sz w:val="20"/>
                <w:szCs w:val="20"/>
              </w:rPr>
            </w:pPr>
            <w:r w:rsidRPr="00A813CF">
              <w:rPr>
                <w:rFonts w:ascii="Arial" w:eastAsia="Times New Roman" w:hAnsi="Arial" w:cs="Arial"/>
                <w:b/>
                <w:i/>
                <w:iCs/>
                <w:color w:val="000000"/>
                <w:sz w:val="20"/>
                <w:szCs w:val="20"/>
              </w:rPr>
              <w:t>Extraction of herbivores:</w:t>
            </w:r>
            <w:r w:rsidRPr="00A813CF">
              <w:rPr>
                <w:rFonts w:ascii="Arial" w:eastAsia="Times New Roman" w:hAnsi="Arial" w:cs="Arial"/>
                <w:color w:val="000000"/>
                <w:sz w:val="20"/>
                <w:szCs w:val="20"/>
              </w:rPr>
              <w:t xml:space="preserve"> Retained take (extraction) of herbivores (e.g. some fishes, molluscs, dugongs, green turtles) through commercial and non-commercial uses</w:t>
            </w:r>
          </w:p>
        </w:tc>
        <w:tc>
          <w:tcPr>
            <w:tcW w:w="1507" w:type="dxa"/>
            <w:tcBorders>
              <w:top w:val="nil"/>
              <w:left w:val="nil"/>
              <w:bottom w:val="single" w:sz="4" w:space="0" w:color="auto"/>
              <w:right w:val="single" w:sz="4" w:space="0" w:color="auto"/>
            </w:tcBorders>
            <w:shd w:val="clear" w:color="auto" w:fill="auto"/>
            <w:hideMark/>
          </w:tcPr>
          <w:p w14:paraId="27DCFB8A" w14:textId="77777777" w:rsidR="002C00E4" w:rsidRPr="00A813CF" w:rsidRDefault="002C00E4" w:rsidP="002C00E4">
            <w:pPr>
              <w:jc w:val="center"/>
              <w:rPr>
                <w:rFonts w:ascii="Arial" w:eastAsia="Times New Roman" w:hAnsi="Arial" w:cs="Arial"/>
                <w:color w:val="000000"/>
                <w:sz w:val="20"/>
                <w:szCs w:val="20"/>
              </w:rPr>
            </w:pPr>
            <w:r w:rsidRPr="00A813CF">
              <w:rPr>
                <w:rFonts w:ascii="Arial" w:eastAsia="Times New Roman" w:hAnsi="Arial" w:cs="Arial"/>
                <w:color w:val="000000"/>
                <w:sz w:val="20"/>
                <w:szCs w:val="20"/>
              </w:rPr>
              <w:t>likely</w:t>
            </w:r>
          </w:p>
        </w:tc>
        <w:tc>
          <w:tcPr>
            <w:tcW w:w="1472" w:type="dxa"/>
            <w:tcBorders>
              <w:top w:val="nil"/>
              <w:left w:val="nil"/>
              <w:bottom w:val="single" w:sz="4" w:space="0" w:color="auto"/>
              <w:right w:val="single" w:sz="4" w:space="0" w:color="auto"/>
            </w:tcBorders>
            <w:shd w:val="clear" w:color="auto" w:fill="auto"/>
            <w:hideMark/>
          </w:tcPr>
          <w:p w14:paraId="63AA9D58" w14:textId="77777777" w:rsidR="002C00E4" w:rsidRPr="00A813CF" w:rsidRDefault="002C00E4" w:rsidP="002C00E4">
            <w:pPr>
              <w:jc w:val="center"/>
              <w:rPr>
                <w:rFonts w:ascii="Arial" w:eastAsia="Times New Roman" w:hAnsi="Arial" w:cs="Arial"/>
                <w:color w:val="000000"/>
                <w:sz w:val="20"/>
                <w:szCs w:val="20"/>
              </w:rPr>
            </w:pPr>
            <w:r w:rsidRPr="00A813CF">
              <w:rPr>
                <w:rFonts w:ascii="Arial" w:eastAsia="Times New Roman" w:hAnsi="Arial" w:cs="Arial"/>
                <w:color w:val="000000"/>
                <w:sz w:val="20"/>
                <w:szCs w:val="20"/>
              </w:rPr>
              <w:t>Insignificant</w:t>
            </w:r>
          </w:p>
        </w:tc>
        <w:tc>
          <w:tcPr>
            <w:tcW w:w="1415" w:type="dxa"/>
            <w:tcBorders>
              <w:top w:val="nil"/>
              <w:left w:val="nil"/>
              <w:bottom w:val="single" w:sz="4" w:space="0" w:color="auto"/>
              <w:right w:val="single" w:sz="4" w:space="0" w:color="auto"/>
            </w:tcBorders>
            <w:shd w:val="clear" w:color="auto" w:fill="FFFF00"/>
            <w:hideMark/>
          </w:tcPr>
          <w:p w14:paraId="23632C5C" w14:textId="77777777" w:rsidR="002C00E4" w:rsidRPr="00A813CF" w:rsidRDefault="002C00E4" w:rsidP="002C00E4">
            <w:pPr>
              <w:jc w:val="center"/>
              <w:rPr>
                <w:rFonts w:ascii="Arial" w:eastAsia="Times New Roman" w:hAnsi="Arial" w:cs="Arial"/>
                <w:color w:val="000000"/>
                <w:sz w:val="20"/>
                <w:szCs w:val="20"/>
              </w:rPr>
            </w:pPr>
            <w:r w:rsidRPr="00A813CF">
              <w:rPr>
                <w:rFonts w:ascii="Arial" w:eastAsia="Times New Roman" w:hAnsi="Arial" w:cs="Arial"/>
                <w:color w:val="000000"/>
                <w:sz w:val="20"/>
                <w:szCs w:val="20"/>
              </w:rPr>
              <w:t>Low</w:t>
            </w:r>
          </w:p>
        </w:tc>
      </w:tr>
      <w:tr w:rsidR="002C00E4" w:rsidRPr="00A813CF" w14:paraId="4BF70321" w14:textId="77777777" w:rsidTr="002F5010">
        <w:trPr>
          <w:trHeight w:val="458"/>
        </w:trPr>
        <w:tc>
          <w:tcPr>
            <w:tcW w:w="9776" w:type="dxa"/>
            <w:tcBorders>
              <w:top w:val="nil"/>
              <w:left w:val="single" w:sz="4" w:space="0" w:color="auto"/>
              <w:bottom w:val="single" w:sz="4" w:space="0" w:color="auto"/>
              <w:right w:val="single" w:sz="4" w:space="0" w:color="auto"/>
            </w:tcBorders>
            <w:shd w:val="clear" w:color="auto" w:fill="auto"/>
            <w:hideMark/>
          </w:tcPr>
          <w:p w14:paraId="3ABD311E" w14:textId="77777777" w:rsidR="002C00E4" w:rsidRPr="00A813CF" w:rsidRDefault="002C00E4" w:rsidP="002C00E4">
            <w:pPr>
              <w:rPr>
                <w:rFonts w:ascii="Arial" w:eastAsia="Times New Roman" w:hAnsi="Arial" w:cs="Arial"/>
                <w:i/>
                <w:iCs/>
                <w:color w:val="000000"/>
                <w:sz w:val="20"/>
                <w:szCs w:val="20"/>
              </w:rPr>
            </w:pPr>
            <w:r w:rsidRPr="00A813CF">
              <w:rPr>
                <w:rFonts w:ascii="Arial" w:eastAsia="Times New Roman" w:hAnsi="Arial" w:cs="Arial"/>
                <w:b/>
                <w:i/>
                <w:iCs/>
                <w:color w:val="000000"/>
                <w:sz w:val="20"/>
                <w:szCs w:val="20"/>
              </w:rPr>
              <w:t>Extraction of particle feeders:</w:t>
            </w:r>
            <w:r w:rsidRPr="00A813CF">
              <w:rPr>
                <w:rFonts w:ascii="Arial" w:eastAsia="Times New Roman" w:hAnsi="Arial" w:cs="Arial"/>
                <w:color w:val="000000"/>
                <w:sz w:val="20"/>
                <w:szCs w:val="20"/>
              </w:rPr>
              <w:t xml:space="preserve"> Retained take (extraction) of particle feeders (filter feeders, detritivores) through commercial and non-commercial uses</w:t>
            </w:r>
          </w:p>
        </w:tc>
        <w:tc>
          <w:tcPr>
            <w:tcW w:w="1507" w:type="dxa"/>
            <w:tcBorders>
              <w:top w:val="nil"/>
              <w:left w:val="nil"/>
              <w:bottom w:val="single" w:sz="4" w:space="0" w:color="auto"/>
              <w:right w:val="single" w:sz="4" w:space="0" w:color="auto"/>
            </w:tcBorders>
            <w:shd w:val="clear" w:color="auto" w:fill="auto"/>
            <w:hideMark/>
          </w:tcPr>
          <w:p w14:paraId="071226CA" w14:textId="77777777" w:rsidR="002C00E4" w:rsidRPr="00A813CF" w:rsidRDefault="002C00E4" w:rsidP="002C00E4">
            <w:pPr>
              <w:jc w:val="center"/>
              <w:rPr>
                <w:rFonts w:ascii="Arial" w:eastAsia="Times New Roman" w:hAnsi="Arial" w:cs="Arial"/>
                <w:color w:val="000000"/>
                <w:sz w:val="20"/>
                <w:szCs w:val="20"/>
              </w:rPr>
            </w:pPr>
            <w:r w:rsidRPr="00A813CF">
              <w:rPr>
                <w:rFonts w:ascii="Arial" w:eastAsia="Times New Roman" w:hAnsi="Arial" w:cs="Arial"/>
                <w:color w:val="000000"/>
                <w:sz w:val="20"/>
                <w:szCs w:val="20"/>
              </w:rPr>
              <w:t>almost certain</w:t>
            </w:r>
          </w:p>
        </w:tc>
        <w:tc>
          <w:tcPr>
            <w:tcW w:w="1472" w:type="dxa"/>
            <w:tcBorders>
              <w:top w:val="nil"/>
              <w:left w:val="nil"/>
              <w:bottom w:val="single" w:sz="4" w:space="0" w:color="auto"/>
              <w:right w:val="single" w:sz="4" w:space="0" w:color="auto"/>
            </w:tcBorders>
            <w:shd w:val="clear" w:color="auto" w:fill="auto"/>
            <w:hideMark/>
          </w:tcPr>
          <w:p w14:paraId="5E66D385" w14:textId="77777777" w:rsidR="002C00E4" w:rsidRPr="00A813CF" w:rsidRDefault="002C00E4" w:rsidP="002C00E4">
            <w:pPr>
              <w:jc w:val="center"/>
              <w:rPr>
                <w:rFonts w:ascii="Arial" w:eastAsia="Times New Roman" w:hAnsi="Arial" w:cs="Arial"/>
                <w:color w:val="000000"/>
                <w:sz w:val="20"/>
                <w:szCs w:val="20"/>
              </w:rPr>
            </w:pPr>
            <w:r w:rsidRPr="00A813CF">
              <w:rPr>
                <w:rFonts w:ascii="Arial" w:eastAsia="Times New Roman" w:hAnsi="Arial" w:cs="Arial"/>
                <w:color w:val="000000"/>
                <w:sz w:val="20"/>
                <w:szCs w:val="20"/>
              </w:rPr>
              <w:t>minor</w:t>
            </w:r>
          </w:p>
        </w:tc>
        <w:tc>
          <w:tcPr>
            <w:tcW w:w="1415" w:type="dxa"/>
            <w:tcBorders>
              <w:top w:val="nil"/>
              <w:left w:val="nil"/>
              <w:bottom w:val="single" w:sz="4" w:space="0" w:color="auto"/>
              <w:right w:val="single" w:sz="4" w:space="0" w:color="auto"/>
            </w:tcBorders>
            <w:shd w:val="clear" w:color="auto" w:fill="F79646" w:themeFill="accent6"/>
            <w:hideMark/>
          </w:tcPr>
          <w:p w14:paraId="29CD81BD" w14:textId="77777777" w:rsidR="002C00E4" w:rsidRPr="00A813CF" w:rsidRDefault="002C00E4" w:rsidP="002C00E4">
            <w:pPr>
              <w:jc w:val="center"/>
              <w:rPr>
                <w:rFonts w:ascii="Arial" w:eastAsia="Times New Roman" w:hAnsi="Arial" w:cs="Arial"/>
                <w:color w:val="000000"/>
                <w:sz w:val="20"/>
                <w:szCs w:val="20"/>
              </w:rPr>
            </w:pPr>
            <w:r w:rsidRPr="00A813CF">
              <w:rPr>
                <w:rFonts w:ascii="Arial" w:eastAsia="Times New Roman" w:hAnsi="Arial" w:cs="Arial"/>
                <w:color w:val="000000"/>
                <w:sz w:val="20"/>
                <w:szCs w:val="20"/>
              </w:rPr>
              <w:t>Medium</w:t>
            </w:r>
          </w:p>
        </w:tc>
      </w:tr>
      <w:tr w:rsidR="002C00E4" w:rsidRPr="00A813CF" w14:paraId="07158976" w14:textId="77777777" w:rsidTr="002F5010">
        <w:trPr>
          <w:trHeight w:val="380"/>
        </w:trPr>
        <w:tc>
          <w:tcPr>
            <w:tcW w:w="9776" w:type="dxa"/>
            <w:tcBorders>
              <w:top w:val="nil"/>
              <w:left w:val="single" w:sz="4" w:space="0" w:color="auto"/>
              <w:bottom w:val="single" w:sz="4" w:space="0" w:color="auto"/>
              <w:right w:val="single" w:sz="4" w:space="0" w:color="auto"/>
            </w:tcBorders>
            <w:shd w:val="clear" w:color="auto" w:fill="auto"/>
            <w:hideMark/>
          </w:tcPr>
          <w:p w14:paraId="5E3FF02A" w14:textId="77777777" w:rsidR="002C00E4" w:rsidRPr="00A813CF" w:rsidRDefault="002C00E4" w:rsidP="002C00E4">
            <w:pPr>
              <w:rPr>
                <w:rFonts w:ascii="Arial" w:eastAsia="Times New Roman" w:hAnsi="Arial" w:cs="Arial"/>
                <w:i/>
                <w:iCs/>
                <w:color w:val="000000"/>
                <w:sz w:val="20"/>
                <w:szCs w:val="20"/>
              </w:rPr>
            </w:pPr>
            <w:r w:rsidRPr="00A813CF">
              <w:rPr>
                <w:rFonts w:ascii="Arial" w:eastAsia="Times New Roman" w:hAnsi="Arial" w:cs="Arial"/>
                <w:b/>
                <w:i/>
                <w:iCs/>
                <w:color w:val="000000"/>
                <w:sz w:val="20"/>
                <w:szCs w:val="20"/>
              </w:rPr>
              <w:t>Extraction of predators:</w:t>
            </w:r>
            <w:r w:rsidRPr="00A813CF">
              <w:rPr>
                <w:rFonts w:ascii="Arial" w:eastAsia="Times New Roman" w:hAnsi="Arial" w:cs="Arial"/>
                <w:color w:val="000000"/>
                <w:sz w:val="20"/>
                <w:szCs w:val="20"/>
              </w:rPr>
              <w:t xml:space="preserve"> Retained take (extraction) of predators (e.g. sharks, fish) through commercial and non-commercial uses</w:t>
            </w:r>
          </w:p>
        </w:tc>
        <w:tc>
          <w:tcPr>
            <w:tcW w:w="1507" w:type="dxa"/>
            <w:tcBorders>
              <w:top w:val="nil"/>
              <w:left w:val="nil"/>
              <w:bottom w:val="single" w:sz="4" w:space="0" w:color="auto"/>
              <w:right w:val="single" w:sz="4" w:space="0" w:color="auto"/>
            </w:tcBorders>
            <w:shd w:val="clear" w:color="auto" w:fill="auto"/>
            <w:hideMark/>
          </w:tcPr>
          <w:p w14:paraId="55ED59AB" w14:textId="77777777" w:rsidR="002C00E4" w:rsidRPr="00A813CF" w:rsidRDefault="002C00E4" w:rsidP="002C00E4">
            <w:pPr>
              <w:jc w:val="center"/>
              <w:rPr>
                <w:rFonts w:ascii="Arial" w:eastAsia="Times New Roman" w:hAnsi="Arial" w:cs="Arial"/>
                <w:color w:val="000000"/>
                <w:sz w:val="20"/>
                <w:szCs w:val="20"/>
              </w:rPr>
            </w:pPr>
            <w:r w:rsidRPr="00A813CF">
              <w:rPr>
                <w:rFonts w:ascii="Arial" w:eastAsia="Times New Roman" w:hAnsi="Arial" w:cs="Arial"/>
                <w:color w:val="000000"/>
                <w:sz w:val="20"/>
                <w:szCs w:val="20"/>
              </w:rPr>
              <w:t>almost certain</w:t>
            </w:r>
          </w:p>
        </w:tc>
        <w:tc>
          <w:tcPr>
            <w:tcW w:w="1472" w:type="dxa"/>
            <w:tcBorders>
              <w:top w:val="nil"/>
              <w:left w:val="nil"/>
              <w:bottom w:val="single" w:sz="4" w:space="0" w:color="auto"/>
              <w:right w:val="single" w:sz="4" w:space="0" w:color="auto"/>
            </w:tcBorders>
            <w:shd w:val="clear" w:color="auto" w:fill="auto"/>
            <w:hideMark/>
          </w:tcPr>
          <w:p w14:paraId="0D95C9DE" w14:textId="77777777" w:rsidR="002C00E4" w:rsidRPr="00A813CF" w:rsidRDefault="002C00E4" w:rsidP="002C00E4">
            <w:pPr>
              <w:jc w:val="center"/>
              <w:rPr>
                <w:rFonts w:ascii="Arial" w:eastAsia="Times New Roman" w:hAnsi="Arial" w:cs="Arial"/>
                <w:color w:val="000000"/>
                <w:sz w:val="20"/>
                <w:szCs w:val="20"/>
              </w:rPr>
            </w:pPr>
            <w:r w:rsidRPr="00A813CF">
              <w:rPr>
                <w:rFonts w:ascii="Arial" w:eastAsia="Times New Roman" w:hAnsi="Arial" w:cs="Arial"/>
                <w:color w:val="000000"/>
                <w:sz w:val="20"/>
                <w:szCs w:val="20"/>
              </w:rPr>
              <w:t>moderate</w:t>
            </w:r>
          </w:p>
        </w:tc>
        <w:tc>
          <w:tcPr>
            <w:tcW w:w="1415" w:type="dxa"/>
            <w:tcBorders>
              <w:top w:val="nil"/>
              <w:left w:val="nil"/>
              <w:bottom w:val="single" w:sz="4" w:space="0" w:color="auto"/>
              <w:right w:val="single" w:sz="4" w:space="0" w:color="auto"/>
            </w:tcBorders>
            <w:shd w:val="clear" w:color="auto" w:fill="FF0000"/>
            <w:hideMark/>
          </w:tcPr>
          <w:p w14:paraId="466E0DD5" w14:textId="77777777" w:rsidR="002C00E4" w:rsidRPr="00A813CF" w:rsidRDefault="002C00E4" w:rsidP="002C00E4">
            <w:pPr>
              <w:jc w:val="center"/>
              <w:rPr>
                <w:rFonts w:ascii="Arial" w:eastAsia="Times New Roman" w:hAnsi="Arial" w:cs="Arial"/>
                <w:color w:val="000000"/>
                <w:sz w:val="20"/>
                <w:szCs w:val="20"/>
              </w:rPr>
            </w:pPr>
            <w:r w:rsidRPr="00A813CF">
              <w:rPr>
                <w:rFonts w:ascii="Arial" w:eastAsia="Times New Roman" w:hAnsi="Arial" w:cs="Arial"/>
                <w:color w:val="000000"/>
                <w:sz w:val="20"/>
                <w:szCs w:val="20"/>
              </w:rPr>
              <w:t>High</w:t>
            </w:r>
          </w:p>
        </w:tc>
      </w:tr>
      <w:tr w:rsidR="002C00E4" w:rsidRPr="00A813CF" w14:paraId="22EE22D1" w14:textId="77777777" w:rsidTr="002F5010">
        <w:trPr>
          <w:trHeight w:val="444"/>
        </w:trPr>
        <w:tc>
          <w:tcPr>
            <w:tcW w:w="9776" w:type="dxa"/>
            <w:tcBorders>
              <w:top w:val="nil"/>
              <w:left w:val="single" w:sz="4" w:space="0" w:color="auto"/>
              <w:bottom w:val="single" w:sz="4" w:space="0" w:color="auto"/>
              <w:right w:val="single" w:sz="4" w:space="0" w:color="auto"/>
            </w:tcBorders>
            <w:shd w:val="clear" w:color="auto" w:fill="auto"/>
            <w:hideMark/>
          </w:tcPr>
          <w:p w14:paraId="6047289D" w14:textId="77777777" w:rsidR="002C00E4" w:rsidRPr="00A813CF" w:rsidRDefault="002C00E4" w:rsidP="002C00E4">
            <w:pPr>
              <w:rPr>
                <w:rFonts w:ascii="Arial" w:eastAsia="Times New Roman" w:hAnsi="Arial" w:cs="Arial"/>
                <w:i/>
                <w:iCs/>
                <w:color w:val="000000"/>
                <w:sz w:val="20"/>
                <w:szCs w:val="20"/>
              </w:rPr>
            </w:pPr>
            <w:r w:rsidRPr="00A813CF">
              <w:rPr>
                <w:rFonts w:ascii="Arial" w:eastAsia="Times New Roman" w:hAnsi="Arial" w:cs="Arial"/>
                <w:b/>
                <w:i/>
                <w:iCs/>
                <w:color w:val="000000"/>
                <w:sz w:val="20"/>
                <w:szCs w:val="20"/>
              </w:rPr>
              <w:t>Grounding large vessel:</w:t>
            </w:r>
            <w:r w:rsidRPr="00A813CF">
              <w:rPr>
                <w:rFonts w:ascii="Arial" w:eastAsia="Times New Roman" w:hAnsi="Arial" w:cs="Arial"/>
                <w:color w:val="000000"/>
                <w:sz w:val="20"/>
                <w:szCs w:val="20"/>
              </w:rPr>
              <w:t xml:space="preserve"> Grounding of large vessels (&gt;50m) including physical damage and the dislodging of antifoulants </w:t>
            </w:r>
          </w:p>
        </w:tc>
        <w:tc>
          <w:tcPr>
            <w:tcW w:w="1507" w:type="dxa"/>
            <w:tcBorders>
              <w:top w:val="nil"/>
              <w:left w:val="nil"/>
              <w:bottom w:val="single" w:sz="4" w:space="0" w:color="auto"/>
              <w:right w:val="single" w:sz="4" w:space="0" w:color="auto"/>
            </w:tcBorders>
            <w:shd w:val="clear" w:color="auto" w:fill="auto"/>
            <w:hideMark/>
          </w:tcPr>
          <w:p w14:paraId="24EE0A72" w14:textId="77777777" w:rsidR="002C00E4" w:rsidRPr="00A813CF" w:rsidRDefault="002C00E4" w:rsidP="002C00E4">
            <w:pPr>
              <w:jc w:val="center"/>
              <w:rPr>
                <w:rFonts w:ascii="Arial" w:eastAsia="Times New Roman" w:hAnsi="Arial" w:cs="Arial"/>
                <w:color w:val="000000"/>
                <w:sz w:val="20"/>
                <w:szCs w:val="20"/>
              </w:rPr>
            </w:pPr>
            <w:r w:rsidRPr="00A813CF">
              <w:rPr>
                <w:rFonts w:ascii="Arial" w:eastAsia="Times New Roman" w:hAnsi="Arial" w:cs="Arial"/>
                <w:color w:val="000000"/>
                <w:sz w:val="20"/>
                <w:szCs w:val="20"/>
              </w:rPr>
              <w:t>possible</w:t>
            </w:r>
          </w:p>
        </w:tc>
        <w:tc>
          <w:tcPr>
            <w:tcW w:w="1472" w:type="dxa"/>
            <w:tcBorders>
              <w:top w:val="nil"/>
              <w:left w:val="nil"/>
              <w:bottom w:val="single" w:sz="4" w:space="0" w:color="auto"/>
              <w:right w:val="single" w:sz="4" w:space="0" w:color="auto"/>
            </w:tcBorders>
            <w:shd w:val="clear" w:color="auto" w:fill="auto"/>
            <w:hideMark/>
          </w:tcPr>
          <w:p w14:paraId="5B13711C" w14:textId="77777777" w:rsidR="002C00E4" w:rsidRPr="00A813CF" w:rsidRDefault="002C00E4" w:rsidP="002C00E4">
            <w:pPr>
              <w:jc w:val="center"/>
              <w:rPr>
                <w:rFonts w:ascii="Arial" w:eastAsia="Times New Roman" w:hAnsi="Arial" w:cs="Arial"/>
                <w:color w:val="000000"/>
                <w:sz w:val="20"/>
                <w:szCs w:val="20"/>
              </w:rPr>
            </w:pPr>
            <w:r w:rsidRPr="00A813CF">
              <w:rPr>
                <w:rFonts w:ascii="Arial" w:eastAsia="Times New Roman" w:hAnsi="Arial" w:cs="Arial"/>
                <w:color w:val="000000"/>
                <w:sz w:val="20"/>
                <w:szCs w:val="20"/>
              </w:rPr>
              <w:t>Moderate</w:t>
            </w:r>
          </w:p>
        </w:tc>
        <w:tc>
          <w:tcPr>
            <w:tcW w:w="1415" w:type="dxa"/>
            <w:tcBorders>
              <w:top w:val="nil"/>
              <w:left w:val="nil"/>
              <w:bottom w:val="single" w:sz="4" w:space="0" w:color="auto"/>
              <w:right w:val="single" w:sz="4" w:space="0" w:color="auto"/>
            </w:tcBorders>
            <w:shd w:val="clear" w:color="auto" w:fill="F79646" w:themeFill="accent6"/>
            <w:hideMark/>
          </w:tcPr>
          <w:p w14:paraId="13E713C5" w14:textId="77777777" w:rsidR="002C00E4" w:rsidRPr="00A813CF" w:rsidRDefault="002C00E4" w:rsidP="002C00E4">
            <w:pPr>
              <w:jc w:val="center"/>
              <w:rPr>
                <w:rFonts w:ascii="Arial" w:eastAsia="Times New Roman" w:hAnsi="Arial" w:cs="Arial"/>
                <w:color w:val="000000"/>
                <w:sz w:val="20"/>
                <w:szCs w:val="20"/>
              </w:rPr>
            </w:pPr>
            <w:r w:rsidRPr="00A813CF">
              <w:rPr>
                <w:rFonts w:ascii="Arial" w:eastAsia="Times New Roman" w:hAnsi="Arial" w:cs="Arial"/>
                <w:color w:val="000000"/>
                <w:sz w:val="20"/>
                <w:szCs w:val="20"/>
              </w:rPr>
              <w:t>Medium</w:t>
            </w:r>
          </w:p>
        </w:tc>
      </w:tr>
      <w:tr w:rsidR="002C00E4" w:rsidRPr="00A813CF" w14:paraId="1C995EBB" w14:textId="77777777" w:rsidTr="00FE0EFB">
        <w:trPr>
          <w:trHeight w:val="422"/>
        </w:trPr>
        <w:tc>
          <w:tcPr>
            <w:tcW w:w="9776" w:type="dxa"/>
            <w:tcBorders>
              <w:top w:val="nil"/>
              <w:left w:val="single" w:sz="4" w:space="0" w:color="auto"/>
              <w:bottom w:val="single" w:sz="4" w:space="0" w:color="auto"/>
              <w:right w:val="single" w:sz="4" w:space="0" w:color="auto"/>
            </w:tcBorders>
            <w:shd w:val="clear" w:color="auto" w:fill="auto"/>
            <w:hideMark/>
          </w:tcPr>
          <w:p w14:paraId="24BA72E3" w14:textId="77777777" w:rsidR="002C00E4" w:rsidRPr="00A813CF" w:rsidRDefault="002C00E4" w:rsidP="002C00E4">
            <w:pPr>
              <w:rPr>
                <w:rFonts w:ascii="Arial" w:eastAsia="Times New Roman" w:hAnsi="Arial" w:cs="Arial"/>
                <w:i/>
                <w:iCs/>
                <w:color w:val="000000"/>
                <w:sz w:val="20"/>
                <w:szCs w:val="20"/>
              </w:rPr>
            </w:pPr>
            <w:r w:rsidRPr="00A813CF">
              <w:rPr>
                <w:rFonts w:ascii="Arial" w:eastAsia="Times New Roman" w:hAnsi="Arial" w:cs="Arial"/>
                <w:b/>
                <w:i/>
                <w:iCs/>
                <w:color w:val="000000"/>
                <w:sz w:val="20"/>
                <w:szCs w:val="20"/>
              </w:rPr>
              <w:t>Grounding small vessel:</w:t>
            </w:r>
            <w:r w:rsidRPr="00A813CF">
              <w:rPr>
                <w:rFonts w:ascii="Arial" w:eastAsia="Times New Roman" w:hAnsi="Arial" w:cs="Arial"/>
                <w:i/>
                <w:iCs/>
                <w:color w:val="000000"/>
                <w:sz w:val="20"/>
                <w:szCs w:val="20"/>
              </w:rPr>
              <w:t xml:space="preserve"> </w:t>
            </w:r>
            <w:r w:rsidRPr="00A813CF">
              <w:rPr>
                <w:rFonts w:ascii="Arial" w:eastAsia="Times New Roman" w:hAnsi="Arial" w:cs="Arial"/>
                <w:color w:val="000000"/>
                <w:sz w:val="20"/>
                <w:szCs w:val="20"/>
              </w:rPr>
              <w:t xml:space="preserve">Grounding of small vessels (&lt;50m) including physical damage and the dislodging of antifoulants </w:t>
            </w:r>
          </w:p>
        </w:tc>
        <w:tc>
          <w:tcPr>
            <w:tcW w:w="1507" w:type="dxa"/>
            <w:tcBorders>
              <w:top w:val="nil"/>
              <w:left w:val="nil"/>
              <w:bottom w:val="single" w:sz="4" w:space="0" w:color="auto"/>
              <w:right w:val="single" w:sz="4" w:space="0" w:color="auto"/>
            </w:tcBorders>
            <w:shd w:val="clear" w:color="auto" w:fill="auto"/>
            <w:hideMark/>
          </w:tcPr>
          <w:p w14:paraId="1FD62278" w14:textId="77777777" w:rsidR="002C00E4" w:rsidRPr="00A813CF" w:rsidRDefault="002C00E4" w:rsidP="002C00E4">
            <w:pPr>
              <w:jc w:val="center"/>
              <w:rPr>
                <w:rFonts w:ascii="Arial" w:eastAsia="Times New Roman" w:hAnsi="Arial" w:cs="Arial"/>
                <w:color w:val="000000"/>
                <w:sz w:val="20"/>
                <w:szCs w:val="20"/>
              </w:rPr>
            </w:pPr>
            <w:r w:rsidRPr="00A813CF">
              <w:rPr>
                <w:rFonts w:ascii="Arial" w:eastAsia="Times New Roman" w:hAnsi="Arial" w:cs="Arial"/>
                <w:color w:val="000000"/>
                <w:sz w:val="20"/>
                <w:szCs w:val="20"/>
              </w:rPr>
              <w:t>almost certain</w:t>
            </w:r>
          </w:p>
        </w:tc>
        <w:tc>
          <w:tcPr>
            <w:tcW w:w="1472" w:type="dxa"/>
            <w:tcBorders>
              <w:top w:val="nil"/>
              <w:left w:val="nil"/>
              <w:bottom w:val="single" w:sz="4" w:space="0" w:color="auto"/>
              <w:right w:val="single" w:sz="4" w:space="0" w:color="auto"/>
            </w:tcBorders>
            <w:shd w:val="clear" w:color="auto" w:fill="auto"/>
            <w:hideMark/>
          </w:tcPr>
          <w:p w14:paraId="74F50B50" w14:textId="77777777" w:rsidR="002C00E4" w:rsidRPr="00A813CF" w:rsidRDefault="002C00E4" w:rsidP="002C00E4">
            <w:pPr>
              <w:jc w:val="center"/>
              <w:rPr>
                <w:rFonts w:ascii="Arial" w:eastAsia="Times New Roman" w:hAnsi="Arial" w:cs="Arial"/>
                <w:color w:val="000000"/>
                <w:sz w:val="20"/>
                <w:szCs w:val="20"/>
              </w:rPr>
            </w:pPr>
            <w:r w:rsidRPr="00A813CF">
              <w:rPr>
                <w:rFonts w:ascii="Arial" w:eastAsia="Times New Roman" w:hAnsi="Arial" w:cs="Arial"/>
                <w:color w:val="000000"/>
                <w:sz w:val="20"/>
                <w:szCs w:val="20"/>
              </w:rPr>
              <w:t>Minor</w:t>
            </w:r>
          </w:p>
        </w:tc>
        <w:tc>
          <w:tcPr>
            <w:tcW w:w="1415" w:type="dxa"/>
            <w:tcBorders>
              <w:top w:val="nil"/>
              <w:left w:val="nil"/>
              <w:bottom w:val="single" w:sz="4" w:space="0" w:color="auto"/>
              <w:right w:val="single" w:sz="4" w:space="0" w:color="auto"/>
            </w:tcBorders>
            <w:shd w:val="clear" w:color="auto" w:fill="F79646" w:themeFill="accent6"/>
            <w:hideMark/>
          </w:tcPr>
          <w:p w14:paraId="77C00554" w14:textId="77777777" w:rsidR="002C00E4" w:rsidRPr="00A813CF" w:rsidRDefault="002C00E4" w:rsidP="002C00E4">
            <w:pPr>
              <w:jc w:val="center"/>
              <w:rPr>
                <w:rFonts w:ascii="Arial" w:eastAsia="Times New Roman" w:hAnsi="Arial" w:cs="Arial"/>
                <w:color w:val="000000"/>
                <w:sz w:val="20"/>
                <w:szCs w:val="20"/>
              </w:rPr>
            </w:pPr>
            <w:r w:rsidRPr="00A813CF">
              <w:rPr>
                <w:rFonts w:ascii="Arial" w:eastAsia="Times New Roman" w:hAnsi="Arial" w:cs="Arial"/>
                <w:color w:val="000000"/>
                <w:sz w:val="20"/>
                <w:szCs w:val="20"/>
              </w:rPr>
              <w:t>Medium</w:t>
            </w:r>
          </w:p>
        </w:tc>
      </w:tr>
      <w:tr w:rsidR="002C00E4" w:rsidRPr="00A813CF" w14:paraId="4D4D94F2" w14:textId="77777777" w:rsidTr="00FE0EFB">
        <w:trPr>
          <w:trHeight w:val="486"/>
        </w:trPr>
        <w:tc>
          <w:tcPr>
            <w:tcW w:w="9776" w:type="dxa"/>
            <w:tcBorders>
              <w:top w:val="single" w:sz="4" w:space="0" w:color="auto"/>
              <w:left w:val="single" w:sz="4" w:space="0" w:color="auto"/>
              <w:bottom w:val="single" w:sz="4" w:space="0" w:color="auto"/>
              <w:right w:val="single" w:sz="4" w:space="0" w:color="auto"/>
            </w:tcBorders>
            <w:shd w:val="clear" w:color="auto" w:fill="auto"/>
            <w:hideMark/>
          </w:tcPr>
          <w:p w14:paraId="42D3DF1C" w14:textId="77777777" w:rsidR="002C00E4" w:rsidRPr="00A813CF" w:rsidRDefault="002C00E4" w:rsidP="002C00E4">
            <w:pPr>
              <w:rPr>
                <w:rFonts w:ascii="Arial" w:eastAsia="Times New Roman" w:hAnsi="Arial" w:cs="Arial"/>
                <w:i/>
                <w:iCs/>
                <w:color w:val="000000"/>
                <w:sz w:val="20"/>
                <w:szCs w:val="20"/>
              </w:rPr>
            </w:pPr>
            <w:r w:rsidRPr="00A813CF">
              <w:rPr>
                <w:rFonts w:ascii="Arial" w:eastAsia="Times New Roman" w:hAnsi="Arial" w:cs="Arial"/>
                <w:b/>
                <w:i/>
                <w:iCs/>
                <w:color w:val="000000"/>
                <w:sz w:val="20"/>
                <w:szCs w:val="20"/>
              </w:rPr>
              <w:t>Illegal activities — other:</w:t>
            </w:r>
            <w:r w:rsidRPr="00A813CF">
              <w:rPr>
                <w:rFonts w:ascii="Arial" w:eastAsia="Times New Roman" w:hAnsi="Arial" w:cs="Arial"/>
                <w:color w:val="000000"/>
                <w:sz w:val="20"/>
                <w:szCs w:val="20"/>
              </w:rPr>
              <w:t xml:space="preserve"> Illegal activities such as entering a protected or restricted area, illegal release of industrial discharge, shipping outside of designated shipping areas </w:t>
            </w:r>
          </w:p>
        </w:tc>
        <w:tc>
          <w:tcPr>
            <w:tcW w:w="1507" w:type="dxa"/>
            <w:tcBorders>
              <w:top w:val="single" w:sz="4" w:space="0" w:color="auto"/>
              <w:left w:val="single" w:sz="4" w:space="0" w:color="auto"/>
              <w:bottom w:val="single" w:sz="4" w:space="0" w:color="auto"/>
              <w:right w:val="single" w:sz="4" w:space="0" w:color="auto"/>
            </w:tcBorders>
            <w:shd w:val="clear" w:color="auto" w:fill="auto"/>
            <w:hideMark/>
          </w:tcPr>
          <w:p w14:paraId="55231155" w14:textId="77777777" w:rsidR="002C00E4" w:rsidRPr="00A813CF" w:rsidRDefault="002C00E4" w:rsidP="002C00E4">
            <w:pPr>
              <w:jc w:val="center"/>
              <w:rPr>
                <w:rFonts w:ascii="Arial" w:eastAsia="Times New Roman" w:hAnsi="Arial" w:cs="Arial"/>
                <w:color w:val="000000"/>
                <w:sz w:val="20"/>
                <w:szCs w:val="20"/>
              </w:rPr>
            </w:pPr>
            <w:r w:rsidRPr="00A813CF">
              <w:rPr>
                <w:rFonts w:ascii="Arial" w:eastAsia="Times New Roman" w:hAnsi="Arial" w:cs="Arial"/>
                <w:color w:val="000000"/>
                <w:sz w:val="20"/>
                <w:szCs w:val="20"/>
              </w:rPr>
              <w:t>almost certain</w:t>
            </w:r>
          </w:p>
        </w:tc>
        <w:tc>
          <w:tcPr>
            <w:tcW w:w="1472" w:type="dxa"/>
            <w:tcBorders>
              <w:top w:val="single" w:sz="4" w:space="0" w:color="auto"/>
              <w:left w:val="single" w:sz="4" w:space="0" w:color="auto"/>
              <w:bottom w:val="single" w:sz="4" w:space="0" w:color="auto"/>
              <w:right w:val="single" w:sz="4" w:space="0" w:color="auto"/>
            </w:tcBorders>
            <w:shd w:val="clear" w:color="auto" w:fill="auto"/>
            <w:hideMark/>
          </w:tcPr>
          <w:p w14:paraId="3D5CD3C1" w14:textId="77777777" w:rsidR="002C00E4" w:rsidRPr="00A813CF" w:rsidRDefault="002C00E4" w:rsidP="002C00E4">
            <w:pPr>
              <w:jc w:val="center"/>
              <w:rPr>
                <w:rFonts w:ascii="Arial" w:eastAsia="Times New Roman" w:hAnsi="Arial" w:cs="Arial"/>
                <w:color w:val="000000"/>
                <w:sz w:val="20"/>
                <w:szCs w:val="20"/>
              </w:rPr>
            </w:pPr>
            <w:r w:rsidRPr="00A813CF">
              <w:rPr>
                <w:rFonts w:ascii="Arial" w:eastAsia="Times New Roman" w:hAnsi="Arial" w:cs="Arial"/>
                <w:color w:val="000000"/>
                <w:sz w:val="20"/>
                <w:szCs w:val="20"/>
              </w:rPr>
              <w:t>minor</w:t>
            </w:r>
          </w:p>
        </w:tc>
        <w:tc>
          <w:tcPr>
            <w:tcW w:w="1415" w:type="dxa"/>
            <w:tcBorders>
              <w:top w:val="single" w:sz="4" w:space="0" w:color="auto"/>
              <w:left w:val="single" w:sz="4" w:space="0" w:color="auto"/>
              <w:bottom w:val="single" w:sz="4" w:space="0" w:color="auto"/>
              <w:right w:val="single" w:sz="4" w:space="0" w:color="auto"/>
            </w:tcBorders>
            <w:shd w:val="clear" w:color="auto" w:fill="F79646" w:themeFill="accent6"/>
            <w:hideMark/>
          </w:tcPr>
          <w:p w14:paraId="2D345FD7" w14:textId="77777777" w:rsidR="002C00E4" w:rsidRPr="00A813CF" w:rsidRDefault="002C00E4" w:rsidP="002C00E4">
            <w:pPr>
              <w:jc w:val="center"/>
              <w:rPr>
                <w:rFonts w:ascii="Arial" w:eastAsia="Times New Roman" w:hAnsi="Arial" w:cs="Arial"/>
                <w:color w:val="000000"/>
                <w:sz w:val="20"/>
                <w:szCs w:val="20"/>
              </w:rPr>
            </w:pPr>
            <w:r w:rsidRPr="00A813CF">
              <w:rPr>
                <w:rFonts w:ascii="Arial" w:eastAsia="Times New Roman" w:hAnsi="Arial" w:cs="Arial"/>
                <w:color w:val="000000"/>
                <w:sz w:val="20"/>
                <w:szCs w:val="20"/>
              </w:rPr>
              <w:t>Medium</w:t>
            </w:r>
          </w:p>
        </w:tc>
      </w:tr>
      <w:tr w:rsidR="002C00E4" w:rsidRPr="00A813CF" w14:paraId="160C910C" w14:textId="77777777" w:rsidTr="00FE0EFB">
        <w:trPr>
          <w:trHeight w:val="300"/>
        </w:trPr>
        <w:tc>
          <w:tcPr>
            <w:tcW w:w="9776" w:type="dxa"/>
            <w:tcBorders>
              <w:top w:val="single" w:sz="4" w:space="0" w:color="auto"/>
              <w:left w:val="single" w:sz="4" w:space="0" w:color="auto"/>
              <w:bottom w:val="single" w:sz="4" w:space="0" w:color="auto"/>
              <w:right w:val="single" w:sz="4" w:space="0" w:color="auto"/>
            </w:tcBorders>
            <w:shd w:val="clear" w:color="auto" w:fill="auto"/>
            <w:hideMark/>
          </w:tcPr>
          <w:p w14:paraId="3457D996" w14:textId="77777777" w:rsidR="002C00E4" w:rsidRPr="00A813CF" w:rsidRDefault="002C00E4" w:rsidP="002C00E4">
            <w:pPr>
              <w:rPr>
                <w:rFonts w:ascii="Arial" w:eastAsia="Times New Roman" w:hAnsi="Arial" w:cs="Arial"/>
                <w:i/>
                <w:iCs/>
                <w:color w:val="000000"/>
                <w:sz w:val="20"/>
                <w:szCs w:val="20"/>
              </w:rPr>
            </w:pPr>
            <w:r w:rsidRPr="00A813CF">
              <w:rPr>
                <w:rFonts w:ascii="Arial" w:eastAsia="Times New Roman" w:hAnsi="Arial" w:cs="Arial"/>
                <w:b/>
                <w:i/>
                <w:iCs/>
                <w:color w:val="000000"/>
                <w:sz w:val="20"/>
                <w:szCs w:val="20"/>
              </w:rPr>
              <w:t>Illegal fishing and poaching:</w:t>
            </w:r>
            <w:r w:rsidRPr="00A813CF">
              <w:rPr>
                <w:rFonts w:ascii="Arial" w:eastAsia="Times New Roman" w:hAnsi="Arial" w:cs="Arial"/>
                <w:i/>
                <w:iCs/>
                <w:color w:val="000000"/>
                <w:sz w:val="20"/>
                <w:szCs w:val="20"/>
              </w:rPr>
              <w:t xml:space="preserve"> </w:t>
            </w:r>
            <w:r w:rsidRPr="00A813CF">
              <w:rPr>
                <w:rFonts w:ascii="Arial" w:eastAsia="Times New Roman" w:hAnsi="Arial" w:cs="Arial"/>
                <w:color w:val="000000"/>
                <w:sz w:val="20"/>
                <w:szCs w:val="20"/>
              </w:rPr>
              <w:t xml:space="preserve">Illegal fishing, collecting and poaching </w:t>
            </w:r>
          </w:p>
        </w:tc>
        <w:tc>
          <w:tcPr>
            <w:tcW w:w="1507" w:type="dxa"/>
            <w:tcBorders>
              <w:top w:val="single" w:sz="4" w:space="0" w:color="auto"/>
              <w:left w:val="nil"/>
              <w:bottom w:val="single" w:sz="4" w:space="0" w:color="auto"/>
              <w:right w:val="single" w:sz="4" w:space="0" w:color="auto"/>
            </w:tcBorders>
            <w:shd w:val="clear" w:color="auto" w:fill="auto"/>
            <w:hideMark/>
          </w:tcPr>
          <w:p w14:paraId="294328E2" w14:textId="77777777" w:rsidR="002C00E4" w:rsidRPr="00A813CF" w:rsidRDefault="002C00E4" w:rsidP="002C00E4">
            <w:pPr>
              <w:jc w:val="center"/>
              <w:rPr>
                <w:rFonts w:ascii="Arial" w:eastAsia="Times New Roman" w:hAnsi="Arial" w:cs="Arial"/>
                <w:color w:val="000000"/>
                <w:sz w:val="20"/>
                <w:szCs w:val="20"/>
              </w:rPr>
            </w:pPr>
            <w:r w:rsidRPr="00A813CF">
              <w:rPr>
                <w:rFonts w:ascii="Arial" w:eastAsia="Times New Roman" w:hAnsi="Arial" w:cs="Arial"/>
                <w:color w:val="000000"/>
                <w:sz w:val="20"/>
                <w:szCs w:val="20"/>
              </w:rPr>
              <w:t>almost certain</w:t>
            </w:r>
          </w:p>
        </w:tc>
        <w:tc>
          <w:tcPr>
            <w:tcW w:w="1472" w:type="dxa"/>
            <w:tcBorders>
              <w:top w:val="single" w:sz="4" w:space="0" w:color="auto"/>
              <w:left w:val="nil"/>
              <w:bottom w:val="single" w:sz="4" w:space="0" w:color="auto"/>
              <w:right w:val="single" w:sz="4" w:space="0" w:color="auto"/>
            </w:tcBorders>
            <w:shd w:val="clear" w:color="auto" w:fill="auto"/>
            <w:hideMark/>
          </w:tcPr>
          <w:p w14:paraId="10843454" w14:textId="77777777" w:rsidR="002C00E4" w:rsidRPr="00A813CF" w:rsidRDefault="002C00E4" w:rsidP="002C00E4">
            <w:pPr>
              <w:jc w:val="center"/>
              <w:rPr>
                <w:rFonts w:ascii="Arial" w:eastAsia="Times New Roman" w:hAnsi="Arial" w:cs="Arial"/>
                <w:color w:val="000000"/>
                <w:sz w:val="20"/>
                <w:szCs w:val="20"/>
              </w:rPr>
            </w:pPr>
            <w:r w:rsidRPr="00A813CF">
              <w:rPr>
                <w:rFonts w:ascii="Arial" w:eastAsia="Times New Roman" w:hAnsi="Arial" w:cs="Arial"/>
                <w:color w:val="000000"/>
                <w:sz w:val="20"/>
                <w:szCs w:val="20"/>
              </w:rPr>
              <w:t>major</w:t>
            </w:r>
          </w:p>
        </w:tc>
        <w:tc>
          <w:tcPr>
            <w:tcW w:w="1415" w:type="dxa"/>
            <w:tcBorders>
              <w:top w:val="single" w:sz="4" w:space="0" w:color="auto"/>
              <w:left w:val="single" w:sz="4" w:space="0" w:color="auto"/>
              <w:bottom w:val="single" w:sz="4" w:space="0" w:color="auto"/>
              <w:right w:val="single" w:sz="8" w:space="0" w:color="auto"/>
            </w:tcBorders>
            <w:shd w:val="clear" w:color="auto" w:fill="C00000"/>
            <w:hideMark/>
          </w:tcPr>
          <w:p w14:paraId="3AD84645" w14:textId="77777777" w:rsidR="002C00E4" w:rsidRPr="00A813CF" w:rsidRDefault="002C00E4" w:rsidP="002C00E4">
            <w:pPr>
              <w:jc w:val="center"/>
              <w:rPr>
                <w:rFonts w:ascii="Arial" w:eastAsia="Times New Roman" w:hAnsi="Arial" w:cs="Arial"/>
                <w:color w:val="000000"/>
                <w:sz w:val="20"/>
                <w:szCs w:val="20"/>
              </w:rPr>
            </w:pPr>
            <w:r w:rsidRPr="00A813CF">
              <w:rPr>
                <w:rFonts w:ascii="Arial" w:eastAsia="Times New Roman" w:hAnsi="Arial" w:cs="Arial"/>
                <w:color w:val="000000"/>
                <w:sz w:val="20"/>
                <w:szCs w:val="20"/>
              </w:rPr>
              <w:t>Very high</w:t>
            </w:r>
          </w:p>
        </w:tc>
      </w:tr>
      <w:tr w:rsidR="002C00E4" w:rsidRPr="00A813CF" w14:paraId="23871819" w14:textId="77777777" w:rsidTr="002F5010">
        <w:trPr>
          <w:trHeight w:val="538"/>
        </w:trPr>
        <w:tc>
          <w:tcPr>
            <w:tcW w:w="9776" w:type="dxa"/>
            <w:tcBorders>
              <w:top w:val="single" w:sz="4" w:space="0" w:color="auto"/>
              <w:left w:val="single" w:sz="4" w:space="0" w:color="auto"/>
              <w:bottom w:val="single" w:sz="4" w:space="0" w:color="auto"/>
              <w:right w:val="single" w:sz="4" w:space="0" w:color="auto"/>
            </w:tcBorders>
            <w:shd w:val="clear" w:color="auto" w:fill="auto"/>
            <w:hideMark/>
          </w:tcPr>
          <w:p w14:paraId="7B2533E0" w14:textId="77777777" w:rsidR="002C00E4" w:rsidRPr="00A813CF" w:rsidRDefault="002C00E4" w:rsidP="002C00E4">
            <w:pPr>
              <w:rPr>
                <w:rFonts w:ascii="Arial" w:eastAsia="Times New Roman" w:hAnsi="Arial" w:cs="Arial"/>
                <w:i/>
                <w:iCs/>
                <w:color w:val="000000"/>
                <w:sz w:val="20"/>
                <w:szCs w:val="20"/>
              </w:rPr>
            </w:pPr>
            <w:r w:rsidRPr="00A813CF">
              <w:rPr>
                <w:rFonts w:ascii="Arial" w:eastAsia="Times New Roman" w:hAnsi="Arial" w:cs="Arial"/>
                <w:b/>
                <w:i/>
                <w:iCs/>
                <w:color w:val="000000"/>
                <w:sz w:val="20"/>
                <w:szCs w:val="20"/>
              </w:rPr>
              <w:t>Incidental catch of species of conservation concern:</w:t>
            </w:r>
            <w:r w:rsidRPr="00A813CF">
              <w:rPr>
                <w:rFonts w:ascii="Arial" w:eastAsia="Times New Roman" w:hAnsi="Arial" w:cs="Arial"/>
                <w:color w:val="000000"/>
                <w:sz w:val="20"/>
                <w:szCs w:val="20"/>
              </w:rPr>
              <w:t xml:space="preserve"> Immediate or post-release effects (such as death, injury, reduced reproductive success) of interactions of species of conservation concern with fishing gear</w:t>
            </w:r>
          </w:p>
        </w:tc>
        <w:tc>
          <w:tcPr>
            <w:tcW w:w="1507" w:type="dxa"/>
            <w:tcBorders>
              <w:top w:val="single" w:sz="4" w:space="0" w:color="auto"/>
              <w:left w:val="nil"/>
              <w:bottom w:val="single" w:sz="4" w:space="0" w:color="auto"/>
              <w:right w:val="single" w:sz="4" w:space="0" w:color="auto"/>
            </w:tcBorders>
            <w:shd w:val="clear" w:color="auto" w:fill="auto"/>
            <w:hideMark/>
          </w:tcPr>
          <w:p w14:paraId="5D441342" w14:textId="77777777" w:rsidR="002C00E4" w:rsidRPr="00A813CF" w:rsidRDefault="002C00E4" w:rsidP="002C00E4">
            <w:pPr>
              <w:jc w:val="center"/>
              <w:rPr>
                <w:rFonts w:ascii="Arial" w:eastAsia="Times New Roman" w:hAnsi="Arial" w:cs="Arial"/>
                <w:color w:val="000000"/>
                <w:sz w:val="20"/>
                <w:szCs w:val="20"/>
              </w:rPr>
            </w:pPr>
            <w:r w:rsidRPr="00A813CF">
              <w:rPr>
                <w:rFonts w:ascii="Arial" w:eastAsia="Times New Roman" w:hAnsi="Arial" w:cs="Arial"/>
                <w:color w:val="000000"/>
                <w:sz w:val="20"/>
                <w:szCs w:val="20"/>
              </w:rPr>
              <w:t>almost certain</w:t>
            </w:r>
          </w:p>
        </w:tc>
        <w:tc>
          <w:tcPr>
            <w:tcW w:w="1472" w:type="dxa"/>
            <w:tcBorders>
              <w:top w:val="single" w:sz="4" w:space="0" w:color="auto"/>
              <w:left w:val="nil"/>
              <w:bottom w:val="single" w:sz="4" w:space="0" w:color="auto"/>
              <w:right w:val="single" w:sz="4" w:space="0" w:color="auto"/>
            </w:tcBorders>
            <w:shd w:val="clear" w:color="auto" w:fill="auto"/>
            <w:hideMark/>
          </w:tcPr>
          <w:p w14:paraId="17A3A09F" w14:textId="77777777" w:rsidR="002C00E4" w:rsidRPr="00A813CF" w:rsidRDefault="002C00E4" w:rsidP="002C00E4">
            <w:pPr>
              <w:jc w:val="center"/>
              <w:rPr>
                <w:rFonts w:ascii="Arial" w:eastAsia="Times New Roman" w:hAnsi="Arial" w:cs="Arial"/>
                <w:color w:val="000000"/>
                <w:sz w:val="20"/>
                <w:szCs w:val="20"/>
              </w:rPr>
            </w:pPr>
            <w:r w:rsidRPr="00A813CF">
              <w:rPr>
                <w:rFonts w:ascii="Arial" w:eastAsia="Times New Roman" w:hAnsi="Arial" w:cs="Arial"/>
                <w:color w:val="000000"/>
                <w:sz w:val="20"/>
                <w:szCs w:val="20"/>
              </w:rPr>
              <w:t>major</w:t>
            </w:r>
          </w:p>
        </w:tc>
        <w:tc>
          <w:tcPr>
            <w:tcW w:w="1415" w:type="dxa"/>
            <w:tcBorders>
              <w:top w:val="single" w:sz="4" w:space="0" w:color="auto"/>
              <w:left w:val="single" w:sz="4" w:space="0" w:color="auto"/>
              <w:bottom w:val="single" w:sz="4" w:space="0" w:color="auto"/>
              <w:right w:val="single" w:sz="4" w:space="0" w:color="auto"/>
            </w:tcBorders>
            <w:shd w:val="clear" w:color="auto" w:fill="C00000"/>
            <w:hideMark/>
          </w:tcPr>
          <w:p w14:paraId="7B55BED6" w14:textId="77777777" w:rsidR="002C00E4" w:rsidRPr="00A813CF" w:rsidRDefault="002C00E4" w:rsidP="002C00E4">
            <w:pPr>
              <w:jc w:val="center"/>
              <w:rPr>
                <w:rFonts w:ascii="Arial" w:eastAsia="Times New Roman" w:hAnsi="Arial" w:cs="Arial"/>
                <w:color w:val="000000"/>
                <w:sz w:val="20"/>
                <w:szCs w:val="20"/>
              </w:rPr>
            </w:pPr>
            <w:r w:rsidRPr="00A813CF">
              <w:rPr>
                <w:rFonts w:ascii="Arial" w:eastAsia="Times New Roman" w:hAnsi="Arial" w:cs="Arial"/>
                <w:color w:val="000000"/>
                <w:sz w:val="20"/>
                <w:szCs w:val="20"/>
              </w:rPr>
              <w:t>Very high</w:t>
            </w:r>
          </w:p>
        </w:tc>
      </w:tr>
      <w:tr w:rsidR="002C00E4" w:rsidRPr="00A813CF" w14:paraId="46EF1519" w14:textId="77777777" w:rsidTr="00C6467A">
        <w:trPr>
          <w:trHeight w:val="553"/>
        </w:trPr>
        <w:tc>
          <w:tcPr>
            <w:tcW w:w="9776" w:type="dxa"/>
            <w:tcBorders>
              <w:top w:val="nil"/>
              <w:left w:val="single" w:sz="4" w:space="0" w:color="auto"/>
              <w:bottom w:val="single" w:sz="4" w:space="0" w:color="auto"/>
              <w:right w:val="single" w:sz="4" w:space="0" w:color="auto"/>
            </w:tcBorders>
            <w:shd w:val="clear" w:color="auto" w:fill="auto"/>
            <w:hideMark/>
          </w:tcPr>
          <w:p w14:paraId="10B43068" w14:textId="77777777" w:rsidR="002C00E4" w:rsidRPr="00A813CF" w:rsidRDefault="002C00E4" w:rsidP="002C00E4">
            <w:pPr>
              <w:rPr>
                <w:rFonts w:ascii="Arial" w:eastAsia="Times New Roman" w:hAnsi="Arial" w:cs="Arial"/>
                <w:i/>
                <w:iCs/>
                <w:color w:val="000000"/>
                <w:sz w:val="20"/>
                <w:szCs w:val="20"/>
              </w:rPr>
            </w:pPr>
            <w:r w:rsidRPr="00A813CF">
              <w:rPr>
                <w:rFonts w:ascii="Arial" w:eastAsia="Times New Roman" w:hAnsi="Arial" w:cs="Arial"/>
                <w:b/>
                <w:i/>
                <w:iCs/>
                <w:color w:val="000000"/>
                <w:sz w:val="20"/>
                <w:szCs w:val="20"/>
              </w:rPr>
              <w:t>Incompatible uses:</w:t>
            </w:r>
            <w:r w:rsidRPr="00A813CF">
              <w:rPr>
                <w:rFonts w:ascii="Arial" w:eastAsia="Times New Roman" w:hAnsi="Arial" w:cs="Arial"/>
                <w:color w:val="000000"/>
                <w:sz w:val="20"/>
                <w:szCs w:val="20"/>
              </w:rPr>
              <w:t xml:space="preserve"> Activities undertaken within the Region that disturb or exclude other users, such as recreational use in areas important for cultural activities</w:t>
            </w:r>
          </w:p>
        </w:tc>
        <w:tc>
          <w:tcPr>
            <w:tcW w:w="1507" w:type="dxa"/>
            <w:tcBorders>
              <w:top w:val="nil"/>
              <w:left w:val="nil"/>
              <w:bottom w:val="single" w:sz="4" w:space="0" w:color="auto"/>
              <w:right w:val="single" w:sz="4" w:space="0" w:color="auto"/>
            </w:tcBorders>
            <w:shd w:val="clear" w:color="auto" w:fill="auto"/>
            <w:hideMark/>
          </w:tcPr>
          <w:p w14:paraId="6BB1B788" w14:textId="77777777" w:rsidR="002C00E4" w:rsidRPr="00A813CF" w:rsidRDefault="002C00E4" w:rsidP="002C00E4">
            <w:pPr>
              <w:jc w:val="center"/>
              <w:rPr>
                <w:rFonts w:ascii="Arial" w:eastAsia="Times New Roman" w:hAnsi="Arial" w:cs="Arial"/>
                <w:color w:val="000000"/>
                <w:sz w:val="20"/>
                <w:szCs w:val="20"/>
              </w:rPr>
            </w:pPr>
            <w:r w:rsidRPr="00A813CF">
              <w:rPr>
                <w:rFonts w:ascii="Arial" w:eastAsia="Times New Roman" w:hAnsi="Arial" w:cs="Arial"/>
                <w:color w:val="000000"/>
                <w:sz w:val="20"/>
                <w:szCs w:val="20"/>
              </w:rPr>
              <w:t>almost certain</w:t>
            </w:r>
          </w:p>
        </w:tc>
        <w:tc>
          <w:tcPr>
            <w:tcW w:w="1472" w:type="dxa"/>
            <w:tcBorders>
              <w:top w:val="nil"/>
              <w:left w:val="nil"/>
              <w:bottom w:val="single" w:sz="4" w:space="0" w:color="auto"/>
              <w:right w:val="single" w:sz="4" w:space="0" w:color="auto"/>
            </w:tcBorders>
            <w:shd w:val="clear" w:color="auto" w:fill="auto"/>
            <w:hideMark/>
          </w:tcPr>
          <w:p w14:paraId="1BDACDA0" w14:textId="77777777" w:rsidR="002C00E4" w:rsidRPr="00A813CF" w:rsidRDefault="002C00E4" w:rsidP="002C00E4">
            <w:pPr>
              <w:jc w:val="center"/>
              <w:rPr>
                <w:rFonts w:ascii="Arial" w:eastAsia="Times New Roman" w:hAnsi="Arial" w:cs="Arial"/>
                <w:color w:val="000000"/>
                <w:sz w:val="20"/>
                <w:szCs w:val="20"/>
              </w:rPr>
            </w:pPr>
            <w:r w:rsidRPr="00A813CF">
              <w:rPr>
                <w:rFonts w:ascii="Arial" w:eastAsia="Times New Roman" w:hAnsi="Arial" w:cs="Arial"/>
                <w:color w:val="000000"/>
                <w:sz w:val="20"/>
                <w:szCs w:val="20"/>
              </w:rPr>
              <w:t>moderate</w:t>
            </w:r>
          </w:p>
        </w:tc>
        <w:tc>
          <w:tcPr>
            <w:tcW w:w="1415" w:type="dxa"/>
            <w:tcBorders>
              <w:top w:val="single" w:sz="4" w:space="0" w:color="auto"/>
              <w:left w:val="nil"/>
              <w:bottom w:val="single" w:sz="4" w:space="0" w:color="auto"/>
              <w:right w:val="single" w:sz="4" w:space="0" w:color="auto"/>
            </w:tcBorders>
            <w:shd w:val="clear" w:color="auto" w:fill="FF0000"/>
            <w:hideMark/>
          </w:tcPr>
          <w:p w14:paraId="340F3849" w14:textId="77777777" w:rsidR="002C00E4" w:rsidRPr="00A813CF" w:rsidRDefault="002C00E4" w:rsidP="002C00E4">
            <w:pPr>
              <w:jc w:val="center"/>
              <w:rPr>
                <w:rFonts w:ascii="Arial" w:eastAsia="Times New Roman" w:hAnsi="Arial" w:cs="Arial"/>
                <w:color w:val="000000"/>
                <w:sz w:val="20"/>
                <w:szCs w:val="20"/>
              </w:rPr>
            </w:pPr>
            <w:r w:rsidRPr="00A813CF">
              <w:rPr>
                <w:rFonts w:ascii="Arial" w:eastAsia="Times New Roman" w:hAnsi="Arial" w:cs="Arial"/>
                <w:color w:val="000000"/>
                <w:sz w:val="20"/>
                <w:szCs w:val="20"/>
              </w:rPr>
              <w:t>High</w:t>
            </w:r>
          </w:p>
        </w:tc>
      </w:tr>
      <w:tr w:rsidR="002C00E4" w:rsidRPr="00A813CF" w14:paraId="4DCE11BC" w14:textId="77777777" w:rsidTr="00C6467A">
        <w:trPr>
          <w:trHeight w:val="501"/>
        </w:trPr>
        <w:tc>
          <w:tcPr>
            <w:tcW w:w="9776" w:type="dxa"/>
            <w:tcBorders>
              <w:top w:val="nil"/>
              <w:left w:val="single" w:sz="4" w:space="0" w:color="auto"/>
              <w:bottom w:val="single" w:sz="4" w:space="0" w:color="auto"/>
              <w:right w:val="single" w:sz="4" w:space="0" w:color="auto"/>
            </w:tcBorders>
            <w:shd w:val="clear" w:color="auto" w:fill="auto"/>
            <w:hideMark/>
          </w:tcPr>
          <w:p w14:paraId="5D092BFC" w14:textId="77777777" w:rsidR="002C00E4" w:rsidRPr="00A813CF" w:rsidRDefault="002C00E4" w:rsidP="002C00E4">
            <w:pPr>
              <w:rPr>
                <w:rFonts w:ascii="Arial" w:eastAsia="Times New Roman" w:hAnsi="Arial" w:cs="Arial"/>
                <w:i/>
                <w:iCs/>
                <w:color w:val="000000"/>
                <w:sz w:val="20"/>
                <w:szCs w:val="20"/>
              </w:rPr>
            </w:pPr>
            <w:r w:rsidRPr="00A813CF">
              <w:rPr>
                <w:rFonts w:ascii="Arial" w:eastAsia="Times New Roman" w:hAnsi="Arial" w:cs="Arial"/>
                <w:b/>
                <w:i/>
                <w:iCs/>
                <w:color w:val="000000"/>
                <w:sz w:val="20"/>
                <w:szCs w:val="20"/>
              </w:rPr>
              <w:t>Marine debris:</w:t>
            </w:r>
            <w:r w:rsidRPr="00A813CF">
              <w:rPr>
                <w:rFonts w:ascii="Arial" w:eastAsia="Times New Roman" w:hAnsi="Arial" w:cs="Arial"/>
                <w:color w:val="000000"/>
                <w:sz w:val="20"/>
                <w:szCs w:val="20"/>
              </w:rPr>
              <w:t xml:space="preserve"> Manufactured material discarded, disposed of or abandoned in the marine and coastal environment (including discarded fishing gear and plastics)</w:t>
            </w:r>
          </w:p>
        </w:tc>
        <w:tc>
          <w:tcPr>
            <w:tcW w:w="1507" w:type="dxa"/>
            <w:tcBorders>
              <w:top w:val="nil"/>
              <w:left w:val="nil"/>
              <w:bottom w:val="single" w:sz="4" w:space="0" w:color="auto"/>
              <w:right w:val="single" w:sz="4" w:space="0" w:color="auto"/>
            </w:tcBorders>
            <w:shd w:val="clear" w:color="auto" w:fill="auto"/>
            <w:hideMark/>
          </w:tcPr>
          <w:p w14:paraId="43E93C76" w14:textId="77777777" w:rsidR="002C00E4" w:rsidRPr="00A813CF" w:rsidRDefault="002C00E4" w:rsidP="002C00E4">
            <w:pPr>
              <w:jc w:val="center"/>
              <w:rPr>
                <w:rFonts w:ascii="Arial" w:eastAsia="Times New Roman" w:hAnsi="Arial" w:cs="Arial"/>
                <w:color w:val="000000"/>
                <w:sz w:val="20"/>
                <w:szCs w:val="20"/>
              </w:rPr>
            </w:pPr>
            <w:r w:rsidRPr="00A813CF">
              <w:rPr>
                <w:rFonts w:ascii="Arial" w:eastAsia="Times New Roman" w:hAnsi="Arial" w:cs="Arial"/>
                <w:color w:val="000000"/>
                <w:sz w:val="20"/>
                <w:szCs w:val="20"/>
              </w:rPr>
              <w:t>almost certain</w:t>
            </w:r>
          </w:p>
        </w:tc>
        <w:tc>
          <w:tcPr>
            <w:tcW w:w="1472" w:type="dxa"/>
            <w:tcBorders>
              <w:top w:val="nil"/>
              <w:left w:val="nil"/>
              <w:bottom w:val="single" w:sz="4" w:space="0" w:color="auto"/>
              <w:right w:val="single" w:sz="4" w:space="0" w:color="auto"/>
            </w:tcBorders>
            <w:shd w:val="clear" w:color="auto" w:fill="auto"/>
            <w:hideMark/>
          </w:tcPr>
          <w:p w14:paraId="65C15381" w14:textId="77777777" w:rsidR="002C00E4" w:rsidRPr="00A813CF" w:rsidRDefault="002C00E4" w:rsidP="002C00E4">
            <w:pPr>
              <w:jc w:val="center"/>
              <w:rPr>
                <w:rFonts w:ascii="Arial" w:eastAsia="Times New Roman" w:hAnsi="Arial" w:cs="Arial"/>
                <w:color w:val="000000"/>
                <w:sz w:val="20"/>
                <w:szCs w:val="20"/>
              </w:rPr>
            </w:pPr>
            <w:r w:rsidRPr="00A813CF">
              <w:rPr>
                <w:rFonts w:ascii="Arial" w:eastAsia="Times New Roman" w:hAnsi="Arial" w:cs="Arial"/>
                <w:color w:val="000000"/>
                <w:sz w:val="20"/>
                <w:szCs w:val="20"/>
              </w:rPr>
              <w:t>moderate</w:t>
            </w:r>
          </w:p>
        </w:tc>
        <w:tc>
          <w:tcPr>
            <w:tcW w:w="1415" w:type="dxa"/>
            <w:tcBorders>
              <w:top w:val="nil"/>
              <w:left w:val="nil"/>
              <w:bottom w:val="single" w:sz="4" w:space="0" w:color="auto"/>
              <w:right w:val="single" w:sz="4" w:space="0" w:color="auto"/>
            </w:tcBorders>
            <w:shd w:val="clear" w:color="auto" w:fill="FF0000"/>
            <w:hideMark/>
          </w:tcPr>
          <w:p w14:paraId="44AD777F" w14:textId="77777777" w:rsidR="002C00E4" w:rsidRPr="00A813CF" w:rsidRDefault="002C00E4" w:rsidP="002C00E4">
            <w:pPr>
              <w:jc w:val="center"/>
              <w:rPr>
                <w:rFonts w:ascii="Arial" w:eastAsia="Times New Roman" w:hAnsi="Arial" w:cs="Arial"/>
                <w:color w:val="000000"/>
                <w:sz w:val="20"/>
                <w:szCs w:val="20"/>
              </w:rPr>
            </w:pPr>
            <w:r w:rsidRPr="00A813CF">
              <w:rPr>
                <w:rFonts w:ascii="Arial" w:eastAsia="Times New Roman" w:hAnsi="Arial" w:cs="Arial"/>
                <w:color w:val="000000"/>
                <w:sz w:val="20"/>
                <w:szCs w:val="20"/>
              </w:rPr>
              <w:t>High</w:t>
            </w:r>
          </w:p>
        </w:tc>
      </w:tr>
      <w:tr w:rsidR="002C00E4" w:rsidRPr="00A813CF" w14:paraId="70BE763E" w14:textId="77777777" w:rsidTr="002F5010">
        <w:trPr>
          <w:trHeight w:val="489"/>
        </w:trPr>
        <w:tc>
          <w:tcPr>
            <w:tcW w:w="9776" w:type="dxa"/>
            <w:tcBorders>
              <w:top w:val="nil"/>
              <w:left w:val="single" w:sz="4" w:space="0" w:color="auto"/>
              <w:bottom w:val="single" w:sz="4" w:space="0" w:color="auto"/>
              <w:right w:val="single" w:sz="4" w:space="0" w:color="auto"/>
            </w:tcBorders>
            <w:shd w:val="clear" w:color="auto" w:fill="auto"/>
            <w:hideMark/>
          </w:tcPr>
          <w:p w14:paraId="758B47E3" w14:textId="77777777" w:rsidR="002C00E4" w:rsidRPr="00A813CF" w:rsidRDefault="002C00E4" w:rsidP="002C00E4">
            <w:pPr>
              <w:rPr>
                <w:rFonts w:ascii="Arial" w:eastAsia="Times New Roman" w:hAnsi="Arial" w:cs="Arial"/>
                <w:i/>
                <w:iCs/>
                <w:color w:val="000000"/>
                <w:sz w:val="20"/>
                <w:szCs w:val="20"/>
              </w:rPr>
            </w:pPr>
            <w:r w:rsidRPr="00A813CF">
              <w:rPr>
                <w:rFonts w:ascii="Arial" w:eastAsia="Times New Roman" w:hAnsi="Arial" w:cs="Arial"/>
                <w:b/>
                <w:i/>
                <w:iCs/>
                <w:color w:val="000000"/>
                <w:sz w:val="20"/>
                <w:szCs w:val="20"/>
              </w:rPr>
              <w:t>Modifying coastal habitats:</w:t>
            </w:r>
            <w:r w:rsidRPr="00A813CF">
              <w:rPr>
                <w:rFonts w:ascii="Arial" w:eastAsia="Times New Roman" w:hAnsi="Arial" w:cs="Arial"/>
                <w:color w:val="000000"/>
                <w:sz w:val="20"/>
                <w:szCs w:val="20"/>
              </w:rPr>
              <w:t xml:space="preserve"> Clearing or modifying wetlands, mangroves and other coastal habitats, changes in water movement due to reclamation or installation of break walls, etc. </w:t>
            </w:r>
          </w:p>
        </w:tc>
        <w:tc>
          <w:tcPr>
            <w:tcW w:w="1507" w:type="dxa"/>
            <w:tcBorders>
              <w:top w:val="nil"/>
              <w:left w:val="nil"/>
              <w:bottom w:val="single" w:sz="4" w:space="0" w:color="auto"/>
              <w:right w:val="single" w:sz="4" w:space="0" w:color="auto"/>
            </w:tcBorders>
            <w:shd w:val="clear" w:color="auto" w:fill="auto"/>
            <w:hideMark/>
          </w:tcPr>
          <w:p w14:paraId="7B51D38F" w14:textId="77777777" w:rsidR="002C00E4" w:rsidRPr="00A813CF" w:rsidRDefault="002C00E4" w:rsidP="002C00E4">
            <w:pPr>
              <w:jc w:val="center"/>
              <w:rPr>
                <w:rFonts w:ascii="Arial" w:eastAsia="Times New Roman" w:hAnsi="Arial" w:cs="Arial"/>
                <w:color w:val="000000"/>
                <w:sz w:val="20"/>
                <w:szCs w:val="20"/>
              </w:rPr>
            </w:pPr>
            <w:r w:rsidRPr="00A813CF">
              <w:rPr>
                <w:rFonts w:ascii="Arial" w:eastAsia="Times New Roman" w:hAnsi="Arial" w:cs="Arial"/>
                <w:color w:val="000000"/>
                <w:sz w:val="20"/>
                <w:szCs w:val="20"/>
              </w:rPr>
              <w:t>almost certain</w:t>
            </w:r>
          </w:p>
        </w:tc>
        <w:tc>
          <w:tcPr>
            <w:tcW w:w="1472" w:type="dxa"/>
            <w:tcBorders>
              <w:top w:val="nil"/>
              <w:left w:val="nil"/>
              <w:bottom w:val="single" w:sz="4" w:space="0" w:color="auto"/>
              <w:right w:val="single" w:sz="4" w:space="0" w:color="auto"/>
            </w:tcBorders>
            <w:shd w:val="clear" w:color="auto" w:fill="auto"/>
            <w:hideMark/>
          </w:tcPr>
          <w:p w14:paraId="0D2E1E25" w14:textId="77777777" w:rsidR="002C00E4" w:rsidRPr="00A813CF" w:rsidRDefault="002C00E4" w:rsidP="002C00E4">
            <w:pPr>
              <w:jc w:val="center"/>
              <w:rPr>
                <w:rFonts w:ascii="Arial" w:eastAsia="Times New Roman" w:hAnsi="Arial" w:cs="Arial"/>
                <w:color w:val="000000"/>
                <w:sz w:val="20"/>
                <w:szCs w:val="20"/>
              </w:rPr>
            </w:pPr>
            <w:r w:rsidRPr="00A813CF">
              <w:rPr>
                <w:rFonts w:ascii="Arial" w:eastAsia="Times New Roman" w:hAnsi="Arial" w:cs="Arial"/>
                <w:color w:val="000000"/>
                <w:sz w:val="20"/>
                <w:szCs w:val="20"/>
              </w:rPr>
              <w:t>major</w:t>
            </w:r>
          </w:p>
        </w:tc>
        <w:tc>
          <w:tcPr>
            <w:tcW w:w="1415" w:type="dxa"/>
            <w:tcBorders>
              <w:top w:val="single" w:sz="4" w:space="0" w:color="auto"/>
              <w:left w:val="single" w:sz="4" w:space="0" w:color="auto"/>
              <w:bottom w:val="single" w:sz="4" w:space="0" w:color="auto"/>
              <w:right w:val="single" w:sz="8" w:space="0" w:color="auto"/>
            </w:tcBorders>
            <w:shd w:val="clear" w:color="auto" w:fill="C00000"/>
            <w:hideMark/>
          </w:tcPr>
          <w:p w14:paraId="3D473B65" w14:textId="77777777" w:rsidR="002C00E4" w:rsidRPr="00A813CF" w:rsidRDefault="002C00E4" w:rsidP="002C00E4">
            <w:pPr>
              <w:jc w:val="center"/>
              <w:rPr>
                <w:rFonts w:ascii="Arial" w:eastAsia="Times New Roman" w:hAnsi="Arial" w:cs="Arial"/>
                <w:color w:val="000000"/>
                <w:sz w:val="20"/>
                <w:szCs w:val="20"/>
              </w:rPr>
            </w:pPr>
            <w:r w:rsidRPr="00A813CF">
              <w:rPr>
                <w:rFonts w:ascii="Arial" w:eastAsia="Times New Roman" w:hAnsi="Arial" w:cs="Arial"/>
                <w:color w:val="000000"/>
                <w:sz w:val="20"/>
                <w:szCs w:val="20"/>
              </w:rPr>
              <w:t>Very high</w:t>
            </w:r>
          </w:p>
        </w:tc>
      </w:tr>
      <w:tr w:rsidR="002C00E4" w:rsidRPr="00A813CF" w14:paraId="277911BD" w14:textId="77777777" w:rsidTr="00C6467A">
        <w:trPr>
          <w:trHeight w:val="320"/>
        </w:trPr>
        <w:tc>
          <w:tcPr>
            <w:tcW w:w="9776" w:type="dxa"/>
            <w:tcBorders>
              <w:top w:val="nil"/>
              <w:left w:val="single" w:sz="4" w:space="0" w:color="auto"/>
              <w:bottom w:val="single" w:sz="4" w:space="0" w:color="auto"/>
              <w:right w:val="single" w:sz="4" w:space="0" w:color="auto"/>
            </w:tcBorders>
            <w:shd w:val="clear" w:color="auto" w:fill="D9D9D9" w:themeFill="background1" w:themeFillShade="D9"/>
            <w:hideMark/>
          </w:tcPr>
          <w:p w14:paraId="55CB1F95" w14:textId="77777777" w:rsidR="002C00E4" w:rsidRPr="00A813CF" w:rsidRDefault="002C00E4" w:rsidP="002C00E4">
            <w:pPr>
              <w:rPr>
                <w:rFonts w:ascii="Arial" w:eastAsia="Times New Roman" w:hAnsi="Arial" w:cs="Arial"/>
                <w:i/>
                <w:iCs/>
                <w:color w:val="000000"/>
                <w:sz w:val="20"/>
                <w:szCs w:val="20"/>
              </w:rPr>
            </w:pPr>
            <w:r w:rsidRPr="00A813CF">
              <w:rPr>
                <w:rFonts w:ascii="Arial" w:eastAsia="Times New Roman" w:hAnsi="Arial" w:cs="Arial"/>
                <w:b/>
                <w:i/>
                <w:iCs/>
                <w:color w:val="000000"/>
                <w:sz w:val="20"/>
                <w:szCs w:val="20"/>
              </w:rPr>
              <w:t>Noise pollution:</w:t>
            </w:r>
            <w:r w:rsidRPr="00A813CF">
              <w:rPr>
                <w:rFonts w:ascii="Arial" w:eastAsia="Times New Roman" w:hAnsi="Arial" w:cs="Arial"/>
                <w:color w:val="000000"/>
                <w:sz w:val="20"/>
                <w:szCs w:val="20"/>
              </w:rPr>
              <w:t xml:space="preserve"> Noise from human activities, both below and above water</w:t>
            </w:r>
          </w:p>
        </w:tc>
        <w:tc>
          <w:tcPr>
            <w:tcW w:w="1507" w:type="dxa"/>
            <w:tcBorders>
              <w:top w:val="nil"/>
              <w:left w:val="nil"/>
              <w:bottom w:val="single" w:sz="4" w:space="0" w:color="auto"/>
              <w:right w:val="single" w:sz="4" w:space="0" w:color="auto"/>
            </w:tcBorders>
            <w:shd w:val="clear" w:color="auto" w:fill="D9D9D9" w:themeFill="background1" w:themeFillShade="D9"/>
            <w:hideMark/>
          </w:tcPr>
          <w:p w14:paraId="6C878918" w14:textId="77777777" w:rsidR="002C00E4" w:rsidRPr="00A813CF" w:rsidRDefault="002C00E4" w:rsidP="002C00E4">
            <w:pPr>
              <w:jc w:val="center"/>
              <w:rPr>
                <w:rFonts w:ascii="Arial" w:eastAsia="Times New Roman" w:hAnsi="Arial" w:cs="Arial"/>
                <w:color w:val="000000"/>
                <w:sz w:val="20"/>
                <w:szCs w:val="20"/>
              </w:rPr>
            </w:pPr>
            <w:r w:rsidRPr="00A813CF">
              <w:rPr>
                <w:rFonts w:ascii="Arial" w:eastAsia="Times New Roman" w:hAnsi="Arial" w:cs="Arial"/>
                <w:color w:val="000000"/>
                <w:sz w:val="20"/>
                <w:szCs w:val="20"/>
              </w:rPr>
              <w:t>not assessed</w:t>
            </w:r>
          </w:p>
        </w:tc>
        <w:tc>
          <w:tcPr>
            <w:tcW w:w="1472" w:type="dxa"/>
            <w:tcBorders>
              <w:top w:val="nil"/>
              <w:left w:val="nil"/>
              <w:bottom w:val="single" w:sz="4" w:space="0" w:color="auto"/>
              <w:right w:val="single" w:sz="4" w:space="0" w:color="auto"/>
            </w:tcBorders>
            <w:shd w:val="clear" w:color="auto" w:fill="D9D9D9" w:themeFill="background1" w:themeFillShade="D9"/>
            <w:hideMark/>
          </w:tcPr>
          <w:p w14:paraId="26A34220" w14:textId="77777777" w:rsidR="002C00E4" w:rsidRPr="00A813CF" w:rsidRDefault="002C00E4" w:rsidP="002C00E4">
            <w:pPr>
              <w:jc w:val="center"/>
              <w:rPr>
                <w:rFonts w:ascii="Arial" w:eastAsia="Times New Roman" w:hAnsi="Arial" w:cs="Arial"/>
                <w:color w:val="000000"/>
                <w:sz w:val="20"/>
                <w:szCs w:val="20"/>
              </w:rPr>
            </w:pPr>
          </w:p>
        </w:tc>
        <w:tc>
          <w:tcPr>
            <w:tcW w:w="1415" w:type="dxa"/>
            <w:tcBorders>
              <w:top w:val="single" w:sz="4" w:space="0" w:color="auto"/>
              <w:left w:val="nil"/>
              <w:bottom w:val="single" w:sz="4" w:space="0" w:color="auto"/>
              <w:right w:val="single" w:sz="4" w:space="0" w:color="auto"/>
            </w:tcBorders>
            <w:shd w:val="clear" w:color="auto" w:fill="D9D9D9" w:themeFill="background1" w:themeFillShade="D9"/>
            <w:hideMark/>
          </w:tcPr>
          <w:p w14:paraId="602C8862" w14:textId="77777777" w:rsidR="002C00E4" w:rsidRPr="00A813CF" w:rsidRDefault="002C00E4" w:rsidP="002C00E4">
            <w:pPr>
              <w:jc w:val="center"/>
              <w:rPr>
                <w:rFonts w:ascii="Arial" w:eastAsia="Times New Roman" w:hAnsi="Arial" w:cs="Arial"/>
                <w:color w:val="000000"/>
                <w:sz w:val="20"/>
                <w:szCs w:val="20"/>
              </w:rPr>
            </w:pPr>
          </w:p>
        </w:tc>
      </w:tr>
      <w:tr w:rsidR="002C00E4" w:rsidRPr="00A813CF" w14:paraId="699B1B71" w14:textId="77777777" w:rsidTr="00C6467A">
        <w:trPr>
          <w:trHeight w:val="320"/>
        </w:trPr>
        <w:tc>
          <w:tcPr>
            <w:tcW w:w="9776" w:type="dxa"/>
            <w:tcBorders>
              <w:top w:val="nil"/>
              <w:left w:val="single" w:sz="4" w:space="0" w:color="auto"/>
              <w:bottom w:val="single" w:sz="4" w:space="0" w:color="auto"/>
              <w:right w:val="single" w:sz="4" w:space="0" w:color="auto"/>
            </w:tcBorders>
            <w:shd w:val="clear" w:color="auto" w:fill="auto"/>
            <w:hideMark/>
          </w:tcPr>
          <w:p w14:paraId="6AAA35FB" w14:textId="77777777" w:rsidR="002C00E4" w:rsidRPr="00A813CF" w:rsidRDefault="002C00E4" w:rsidP="002C00E4">
            <w:pPr>
              <w:rPr>
                <w:rFonts w:ascii="Arial" w:eastAsia="Times New Roman" w:hAnsi="Arial" w:cs="Arial"/>
                <w:i/>
                <w:iCs/>
                <w:color w:val="000000"/>
                <w:sz w:val="20"/>
                <w:szCs w:val="20"/>
              </w:rPr>
            </w:pPr>
            <w:r w:rsidRPr="00A813CF">
              <w:rPr>
                <w:rFonts w:ascii="Arial" w:eastAsia="Times New Roman" w:hAnsi="Arial" w:cs="Arial"/>
                <w:b/>
                <w:i/>
                <w:iCs/>
                <w:color w:val="000000"/>
                <w:sz w:val="20"/>
                <w:szCs w:val="20"/>
              </w:rPr>
              <w:t>Nutrient run-off:</w:t>
            </w:r>
            <w:r w:rsidRPr="00A813CF">
              <w:rPr>
                <w:rFonts w:ascii="Arial" w:eastAsia="Times New Roman" w:hAnsi="Arial" w:cs="Arial"/>
                <w:i/>
                <w:iCs/>
                <w:color w:val="000000"/>
                <w:sz w:val="20"/>
                <w:szCs w:val="20"/>
              </w:rPr>
              <w:t xml:space="preserve"> </w:t>
            </w:r>
            <w:r w:rsidRPr="00A813CF">
              <w:rPr>
                <w:rFonts w:ascii="Arial" w:eastAsia="Times New Roman" w:hAnsi="Arial" w:cs="Arial"/>
                <w:color w:val="000000"/>
                <w:sz w:val="20"/>
                <w:szCs w:val="20"/>
              </w:rPr>
              <w:t>Nutrients from diffuse land-based run-off</w:t>
            </w:r>
          </w:p>
        </w:tc>
        <w:tc>
          <w:tcPr>
            <w:tcW w:w="1507" w:type="dxa"/>
            <w:tcBorders>
              <w:top w:val="nil"/>
              <w:left w:val="nil"/>
              <w:bottom w:val="single" w:sz="4" w:space="0" w:color="auto"/>
              <w:right w:val="single" w:sz="4" w:space="0" w:color="auto"/>
            </w:tcBorders>
            <w:shd w:val="clear" w:color="auto" w:fill="auto"/>
            <w:hideMark/>
          </w:tcPr>
          <w:p w14:paraId="1EE5D27A" w14:textId="77777777" w:rsidR="002C00E4" w:rsidRPr="00A813CF" w:rsidRDefault="002C00E4" w:rsidP="002C00E4">
            <w:pPr>
              <w:jc w:val="center"/>
              <w:rPr>
                <w:rFonts w:ascii="Arial" w:eastAsia="Times New Roman" w:hAnsi="Arial" w:cs="Arial"/>
                <w:color w:val="000000"/>
                <w:sz w:val="20"/>
                <w:szCs w:val="20"/>
              </w:rPr>
            </w:pPr>
            <w:r w:rsidRPr="00A813CF">
              <w:rPr>
                <w:rFonts w:ascii="Arial" w:eastAsia="Times New Roman" w:hAnsi="Arial" w:cs="Arial"/>
                <w:color w:val="000000"/>
                <w:sz w:val="20"/>
                <w:szCs w:val="20"/>
              </w:rPr>
              <w:t>almost certain</w:t>
            </w:r>
          </w:p>
        </w:tc>
        <w:tc>
          <w:tcPr>
            <w:tcW w:w="1472" w:type="dxa"/>
            <w:tcBorders>
              <w:top w:val="nil"/>
              <w:left w:val="nil"/>
              <w:bottom w:val="single" w:sz="4" w:space="0" w:color="auto"/>
              <w:right w:val="single" w:sz="4" w:space="0" w:color="auto"/>
            </w:tcBorders>
            <w:shd w:val="clear" w:color="auto" w:fill="auto"/>
            <w:hideMark/>
          </w:tcPr>
          <w:p w14:paraId="71C84232" w14:textId="77777777" w:rsidR="002C00E4" w:rsidRPr="00A813CF" w:rsidRDefault="002C00E4" w:rsidP="002C00E4">
            <w:pPr>
              <w:jc w:val="center"/>
              <w:rPr>
                <w:rFonts w:ascii="Arial" w:eastAsia="Times New Roman" w:hAnsi="Arial" w:cs="Arial"/>
                <w:color w:val="000000"/>
                <w:sz w:val="20"/>
                <w:szCs w:val="20"/>
              </w:rPr>
            </w:pPr>
            <w:r w:rsidRPr="00A813CF">
              <w:rPr>
                <w:rFonts w:ascii="Arial" w:eastAsia="Times New Roman" w:hAnsi="Arial" w:cs="Arial"/>
                <w:color w:val="000000"/>
                <w:sz w:val="20"/>
                <w:szCs w:val="20"/>
              </w:rPr>
              <w:t>major</w:t>
            </w:r>
          </w:p>
        </w:tc>
        <w:tc>
          <w:tcPr>
            <w:tcW w:w="1415" w:type="dxa"/>
            <w:tcBorders>
              <w:top w:val="single" w:sz="4" w:space="0" w:color="auto"/>
              <w:left w:val="single" w:sz="4" w:space="0" w:color="auto"/>
              <w:bottom w:val="single" w:sz="4" w:space="0" w:color="auto"/>
              <w:right w:val="single" w:sz="8" w:space="0" w:color="auto"/>
            </w:tcBorders>
            <w:shd w:val="clear" w:color="auto" w:fill="C00000"/>
            <w:hideMark/>
          </w:tcPr>
          <w:p w14:paraId="2AA07AFE" w14:textId="77777777" w:rsidR="002C00E4" w:rsidRPr="00A813CF" w:rsidRDefault="002C00E4" w:rsidP="002C00E4">
            <w:pPr>
              <w:jc w:val="center"/>
              <w:rPr>
                <w:rFonts w:ascii="Arial" w:eastAsia="Times New Roman" w:hAnsi="Arial" w:cs="Arial"/>
                <w:color w:val="000000"/>
                <w:sz w:val="20"/>
                <w:szCs w:val="20"/>
              </w:rPr>
            </w:pPr>
            <w:r w:rsidRPr="00A813CF">
              <w:rPr>
                <w:rFonts w:ascii="Arial" w:eastAsia="Times New Roman" w:hAnsi="Arial" w:cs="Arial"/>
                <w:color w:val="000000"/>
                <w:sz w:val="20"/>
                <w:szCs w:val="20"/>
              </w:rPr>
              <w:t>Very high</w:t>
            </w:r>
          </w:p>
        </w:tc>
      </w:tr>
      <w:tr w:rsidR="002C00E4" w:rsidRPr="00A813CF" w14:paraId="7B0D3E7A" w14:textId="77777777" w:rsidTr="00C6467A">
        <w:trPr>
          <w:trHeight w:val="301"/>
        </w:trPr>
        <w:tc>
          <w:tcPr>
            <w:tcW w:w="9776" w:type="dxa"/>
            <w:tcBorders>
              <w:top w:val="nil"/>
              <w:left w:val="single" w:sz="4" w:space="0" w:color="auto"/>
              <w:bottom w:val="single" w:sz="4" w:space="0" w:color="auto"/>
              <w:right w:val="single" w:sz="4" w:space="0" w:color="auto"/>
            </w:tcBorders>
            <w:shd w:val="clear" w:color="auto" w:fill="auto"/>
            <w:hideMark/>
          </w:tcPr>
          <w:p w14:paraId="7E78AE97" w14:textId="77777777" w:rsidR="002C00E4" w:rsidRPr="00A813CF" w:rsidRDefault="002C00E4" w:rsidP="002C00E4">
            <w:pPr>
              <w:rPr>
                <w:rFonts w:ascii="Arial" w:eastAsia="Times New Roman" w:hAnsi="Arial" w:cs="Arial"/>
                <w:i/>
                <w:iCs/>
                <w:color w:val="000000"/>
                <w:sz w:val="20"/>
                <w:szCs w:val="20"/>
              </w:rPr>
            </w:pPr>
            <w:r w:rsidRPr="00A813CF">
              <w:rPr>
                <w:rFonts w:ascii="Arial" w:eastAsia="Times New Roman" w:hAnsi="Arial" w:cs="Arial"/>
                <w:b/>
                <w:i/>
                <w:iCs/>
                <w:color w:val="000000"/>
                <w:sz w:val="20"/>
                <w:szCs w:val="20"/>
              </w:rPr>
              <w:t>Ocean acidification:</w:t>
            </w:r>
            <w:r w:rsidRPr="00A813CF">
              <w:rPr>
                <w:rFonts w:ascii="Arial" w:eastAsia="Times New Roman" w:hAnsi="Arial" w:cs="Arial"/>
                <w:color w:val="000000"/>
                <w:sz w:val="20"/>
                <w:szCs w:val="20"/>
              </w:rPr>
              <w:t xml:space="preserve"> Decreasing pH of the Region’s waters</w:t>
            </w:r>
          </w:p>
        </w:tc>
        <w:tc>
          <w:tcPr>
            <w:tcW w:w="1507" w:type="dxa"/>
            <w:tcBorders>
              <w:top w:val="nil"/>
              <w:left w:val="nil"/>
              <w:bottom w:val="single" w:sz="4" w:space="0" w:color="auto"/>
              <w:right w:val="single" w:sz="4" w:space="0" w:color="auto"/>
            </w:tcBorders>
            <w:shd w:val="clear" w:color="auto" w:fill="auto"/>
            <w:hideMark/>
          </w:tcPr>
          <w:p w14:paraId="76CED050" w14:textId="77777777" w:rsidR="002C00E4" w:rsidRPr="00A813CF" w:rsidRDefault="002C00E4" w:rsidP="002C00E4">
            <w:pPr>
              <w:jc w:val="center"/>
              <w:rPr>
                <w:rFonts w:ascii="Arial" w:eastAsia="Times New Roman" w:hAnsi="Arial" w:cs="Arial"/>
                <w:color w:val="000000"/>
                <w:sz w:val="20"/>
                <w:szCs w:val="20"/>
              </w:rPr>
            </w:pPr>
            <w:r w:rsidRPr="00A813CF">
              <w:rPr>
                <w:rFonts w:ascii="Arial" w:eastAsia="Times New Roman" w:hAnsi="Arial" w:cs="Arial"/>
                <w:color w:val="000000"/>
                <w:sz w:val="20"/>
                <w:szCs w:val="20"/>
              </w:rPr>
              <w:t>almost certain</w:t>
            </w:r>
          </w:p>
        </w:tc>
        <w:tc>
          <w:tcPr>
            <w:tcW w:w="1472" w:type="dxa"/>
            <w:tcBorders>
              <w:top w:val="nil"/>
              <w:left w:val="nil"/>
              <w:bottom w:val="single" w:sz="4" w:space="0" w:color="auto"/>
              <w:right w:val="single" w:sz="4" w:space="0" w:color="auto"/>
            </w:tcBorders>
            <w:shd w:val="clear" w:color="auto" w:fill="auto"/>
            <w:hideMark/>
          </w:tcPr>
          <w:p w14:paraId="771A77D5" w14:textId="77777777" w:rsidR="002C00E4" w:rsidRPr="00A813CF" w:rsidRDefault="002C00E4" w:rsidP="002C00E4">
            <w:pPr>
              <w:jc w:val="center"/>
              <w:rPr>
                <w:rFonts w:ascii="Arial" w:eastAsia="Times New Roman" w:hAnsi="Arial" w:cs="Arial"/>
                <w:color w:val="000000"/>
                <w:sz w:val="20"/>
                <w:szCs w:val="20"/>
              </w:rPr>
            </w:pPr>
            <w:r w:rsidRPr="00A813CF">
              <w:rPr>
                <w:rFonts w:ascii="Arial" w:eastAsia="Times New Roman" w:hAnsi="Arial" w:cs="Arial"/>
                <w:color w:val="000000"/>
                <w:sz w:val="20"/>
                <w:szCs w:val="20"/>
              </w:rPr>
              <w:t>catastrophic</w:t>
            </w:r>
          </w:p>
        </w:tc>
        <w:tc>
          <w:tcPr>
            <w:tcW w:w="1415" w:type="dxa"/>
            <w:tcBorders>
              <w:top w:val="nil"/>
              <w:left w:val="single" w:sz="4" w:space="0" w:color="auto"/>
              <w:bottom w:val="single" w:sz="4" w:space="0" w:color="auto"/>
              <w:right w:val="single" w:sz="8" w:space="0" w:color="auto"/>
            </w:tcBorders>
            <w:shd w:val="clear" w:color="auto" w:fill="C00000"/>
            <w:hideMark/>
          </w:tcPr>
          <w:p w14:paraId="4D742070" w14:textId="77777777" w:rsidR="002C00E4" w:rsidRPr="00A813CF" w:rsidRDefault="002C00E4" w:rsidP="002C00E4">
            <w:pPr>
              <w:jc w:val="center"/>
              <w:rPr>
                <w:rFonts w:ascii="Arial" w:eastAsia="Times New Roman" w:hAnsi="Arial" w:cs="Arial"/>
                <w:color w:val="000000"/>
                <w:sz w:val="20"/>
                <w:szCs w:val="20"/>
              </w:rPr>
            </w:pPr>
            <w:r w:rsidRPr="00A813CF">
              <w:rPr>
                <w:rFonts w:ascii="Arial" w:eastAsia="Times New Roman" w:hAnsi="Arial" w:cs="Arial"/>
                <w:color w:val="000000"/>
                <w:sz w:val="20"/>
                <w:szCs w:val="20"/>
              </w:rPr>
              <w:t>Very high</w:t>
            </w:r>
          </w:p>
        </w:tc>
      </w:tr>
      <w:tr w:rsidR="002C00E4" w:rsidRPr="00A813CF" w14:paraId="3EAD930A" w14:textId="77777777" w:rsidTr="00C6467A">
        <w:trPr>
          <w:trHeight w:val="320"/>
        </w:trPr>
        <w:tc>
          <w:tcPr>
            <w:tcW w:w="9776" w:type="dxa"/>
            <w:tcBorders>
              <w:top w:val="nil"/>
              <w:left w:val="single" w:sz="4" w:space="0" w:color="auto"/>
              <w:bottom w:val="single" w:sz="4" w:space="0" w:color="auto"/>
              <w:right w:val="single" w:sz="4" w:space="0" w:color="auto"/>
            </w:tcBorders>
            <w:shd w:val="clear" w:color="auto" w:fill="auto"/>
            <w:hideMark/>
          </w:tcPr>
          <w:p w14:paraId="4622CDB3" w14:textId="77777777" w:rsidR="002C00E4" w:rsidRPr="00A813CF" w:rsidRDefault="002C00E4" w:rsidP="002C00E4">
            <w:pPr>
              <w:rPr>
                <w:rFonts w:ascii="Arial" w:eastAsia="Times New Roman" w:hAnsi="Arial" w:cs="Arial"/>
                <w:i/>
                <w:iCs/>
                <w:color w:val="000000"/>
                <w:sz w:val="20"/>
                <w:szCs w:val="20"/>
              </w:rPr>
            </w:pPr>
            <w:r w:rsidRPr="00A813CF">
              <w:rPr>
                <w:rFonts w:ascii="Arial" w:eastAsia="Times New Roman" w:hAnsi="Arial" w:cs="Arial"/>
                <w:b/>
                <w:i/>
                <w:iCs/>
                <w:color w:val="000000"/>
                <w:sz w:val="20"/>
                <w:szCs w:val="20"/>
              </w:rPr>
              <w:t>Outbreak of crown-of-thorns starfish:</w:t>
            </w:r>
            <w:r w:rsidRPr="00A813CF">
              <w:rPr>
                <w:rFonts w:ascii="Arial" w:eastAsia="Times New Roman" w:hAnsi="Arial" w:cs="Arial"/>
                <w:color w:val="000000"/>
                <w:sz w:val="20"/>
                <w:szCs w:val="20"/>
              </w:rPr>
              <w:t xml:space="preserve"> Outbreak of crown-of-thorns starfish</w:t>
            </w:r>
          </w:p>
        </w:tc>
        <w:tc>
          <w:tcPr>
            <w:tcW w:w="1507" w:type="dxa"/>
            <w:tcBorders>
              <w:top w:val="nil"/>
              <w:left w:val="nil"/>
              <w:bottom w:val="single" w:sz="4" w:space="0" w:color="auto"/>
              <w:right w:val="single" w:sz="4" w:space="0" w:color="auto"/>
            </w:tcBorders>
            <w:shd w:val="clear" w:color="auto" w:fill="auto"/>
            <w:hideMark/>
          </w:tcPr>
          <w:p w14:paraId="403A1DC6" w14:textId="77777777" w:rsidR="002C00E4" w:rsidRPr="00A813CF" w:rsidRDefault="002C00E4" w:rsidP="002C00E4">
            <w:pPr>
              <w:jc w:val="center"/>
              <w:rPr>
                <w:rFonts w:ascii="Arial" w:eastAsia="Times New Roman" w:hAnsi="Arial" w:cs="Arial"/>
                <w:color w:val="000000"/>
                <w:sz w:val="20"/>
                <w:szCs w:val="20"/>
              </w:rPr>
            </w:pPr>
            <w:r w:rsidRPr="00A813CF">
              <w:rPr>
                <w:rFonts w:ascii="Arial" w:eastAsia="Times New Roman" w:hAnsi="Arial" w:cs="Arial"/>
                <w:color w:val="000000"/>
                <w:sz w:val="20"/>
                <w:szCs w:val="20"/>
              </w:rPr>
              <w:t>almost certain</w:t>
            </w:r>
          </w:p>
        </w:tc>
        <w:tc>
          <w:tcPr>
            <w:tcW w:w="1472" w:type="dxa"/>
            <w:tcBorders>
              <w:top w:val="nil"/>
              <w:left w:val="nil"/>
              <w:bottom w:val="single" w:sz="4" w:space="0" w:color="auto"/>
              <w:right w:val="single" w:sz="4" w:space="0" w:color="auto"/>
            </w:tcBorders>
            <w:shd w:val="clear" w:color="auto" w:fill="auto"/>
            <w:hideMark/>
          </w:tcPr>
          <w:p w14:paraId="1095154A" w14:textId="77777777" w:rsidR="002C00E4" w:rsidRPr="00A813CF" w:rsidRDefault="002C00E4" w:rsidP="002C00E4">
            <w:pPr>
              <w:jc w:val="center"/>
              <w:rPr>
                <w:rFonts w:ascii="Arial" w:eastAsia="Times New Roman" w:hAnsi="Arial" w:cs="Arial"/>
                <w:color w:val="000000"/>
                <w:sz w:val="20"/>
                <w:szCs w:val="20"/>
              </w:rPr>
            </w:pPr>
            <w:r w:rsidRPr="00A813CF">
              <w:rPr>
                <w:rFonts w:ascii="Arial" w:eastAsia="Times New Roman" w:hAnsi="Arial" w:cs="Arial"/>
                <w:color w:val="000000"/>
                <w:sz w:val="20"/>
                <w:szCs w:val="20"/>
              </w:rPr>
              <w:t>major</w:t>
            </w:r>
          </w:p>
        </w:tc>
        <w:tc>
          <w:tcPr>
            <w:tcW w:w="1415" w:type="dxa"/>
            <w:tcBorders>
              <w:top w:val="nil"/>
              <w:left w:val="single" w:sz="4" w:space="0" w:color="auto"/>
              <w:bottom w:val="single" w:sz="4" w:space="0" w:color="auto"/>
              <w:right w:val="single" w:sz="8" w:space="0" w:color="auto"/>
            </w:tcBorders>
            <w:shd w:val="clear" w:color="auto" w:fill="C00000"/>
            <w:hideMark/>
          </w:tcPr>
          <w:p w14:paraId="425E81FD" w14:textId="77777777" w:rsidR="002C00E4" w:rsidRPr="00A813CF" w:rsidRDefault="002C00E4" w:rsidP="002C00E4">
            <w:pPr>
              <w:jc w:val="center"/>
              <w:rPr>
                <w:rFonts w:ascii="Arial" w:eastAsia="Times New Roman" w:hAnsi="Arial" w:cs="Arial"/>
                <w:color w:val="000000"/>
                <w:sz w:val="20"/>
                <w:szCs w:val="20"/>
              </w:rPr>
            </w:pPr>
            <w:r w:rsidRPr="00A813CF">
              <w:rPr>
                <w:rFonts w:ascii="Arial" w:eastAsia="Times New Roman" w:hAnsi="Arial" w:cs="Arial"/>
                <w:color w:val="000000"/>
                <w:sz w:val="20"/>
                <w:szCs w:val="20"/>
              </w:rPr>
              <w:t>Very high</w:t>
            </w:r>
          </w:p>
        </w:tc>
      </w:tr>
      <w:tr w:rsidR="002C00E4" w:rsidRPr="00A813CF" w14:paraId="278CF2E1" w14:textId="77777777" w:rsidTr="00C6467A">
        <w:trPr>
          <w:trHeight w:val="320"/>
        </w:trPr>
        <w:tc>
          <w:tcPr>
            <w:tcW w:w="9776" w:type="dxa"/>
            <w:tcBorders>
              <w:top w:val="nil"/>
              <w:left w:val="single" w:sz="4" w:space="0" w:color="auto"/>
              <w:bottom w:val="single" w:sz="4" w:space="0" w:color="auto"/>
              <w:right w:val="single" w:sz="4" w:space="0" w:color="auto"/>
            </w:tcBorders>
            <w:shd w:val="clear" w:color="auto" w:fill="D9D9D9" w:themeFill="background1" w:themeFillShade="D9"/>
            <w:hideMark/>
          </w:tcPr>
          <w:p w14:paraId="23EEAF17" w14:textId="77777777" w:rsidR="002C00E4" w:rsidRPr="00A813CF" w:rsidRDefault="002C00E4" w:rsidP="002C00E4">
            <w:pPr>
              <w:rPr>
                <w:rFonts w:ascii="Arial" w:eastAsia="Times New Roman" w:hAnsi="Arial" w:cs="Arial"/>
                <w:i/>
                <w:iCs/>
                <w:color w:val="000000"/>
                <w:sz w:val="20"/>
                <w:szCs w:val="20"/>
              </w:rPr>
            </w:pPr>
            <w:r w:rsidRPr="00A813CF">
              <w:rPr>
                <w:rFonts w:ascii="Arial" w:eastAsia="Times New Roman" w:hAnsi="Arial" w:cs="Arial"/>
                <w:b/>
                <w:i/>
                <w:iCs/>
                <w:color w:val="000000"/>
                <w:sz w:val="20"/>
                <w:szCs w:val="20"/>
              </w:rPr>
              <w:t>Outbreak of disease:</w:t>
            </w:r>
            <w:r w:rsidRPr="00A813CF">
              <w:rPr>
                <w:rFonts w:ascii="Arial" w:eastAsia="Times New Roman" w:hAnsi="Arial" w:cs="Arial"/>
                <w:i/>
                <w:iCs/>
                <w:color w:val="000000"/>
                <w:sz w:val="20"/>
                <w:szCs w:val="20"/>
              </w:rPr>
              <w:t xml:space="preserve"> </w:t>
            </w:r>
            <w:r w:rsidRPr="00A813CF">
              <w:rPr>
                <w:rFonts w:ascii="Arial" w:eastAsia="Times New Roman" w:hAnsi="Arial" w:cs="Arial"/>
                <w:color w:val="000000"/>
                <w:sz w:val="20"/>
                <w:szCs w:val="20"/>
              </w:rPr>
              <w:t>Outbreak of disease, both naturally occurring and introduced</w:t>
            </w:r>
          </w:p>
        </w:tc>
        <w:tc>
          <w:tcPr>
            <w:tcW w:w="1507" w:type="dxa"/>
            <w:tcBorders>
              <w:top w:val="nil"/>
              <w:left w:val="nil"/>
              <w:bottom w:val="single" w:sz="4" w:space="0" w:color="auto"/>
              <w:right w:val="single" w:sz="4" w:space="0" w:color="auto"/>
            </w:tcBorders>
            <w:shd w:val="clear" w:color="auto" w:fill="D9D9D9" w:themeFill="background1" w:themeFillShade="D9"/>
            <w:hideMark/>
          </w:tcPr>
          <w:p w14:paraId="16BFD1A3" w14:textId="77777777" w:rsidR="002C00E4" w:rsidRPr="00A813CF" w:rsidRDefault="002C00E4" w:rsidP="002C00E4">
            <w:pPr>
              <w:jc w:val="center"/>
              <w:rPr>
                <w:rFonts w:ascii="Arial" w:eastAsia="Times New Roman" w:hAnsi="Arial" w:cs="Arial"/>
                <w:color w:val="000000"/>
                <w:sz w:val="20"/>
                <w:szCs w:val="20"/>
              </w:rPr>
            </w:pPr>
            <w:r w:rsidRPr="00A813CF">
              <w:rPr>
                <w:rFonts w:ascii="Arial" w:eastAsia="Times New Roman" w:hAnsi="Arial" w:cs="Arial"/>
                <w:color w:val="000000"/>
                <w:sz w:val="20"/>
                <w:szCs w:val="20"/>
              </w:rPr>
              <w:t>not assessed</w:t>
            </w:r>
          </w:p>
        </w:tc>
        <w:tc>
          <w:tcPr>
            <w:tcW w:w="1472" w:type="dxa"/>
            <w:tcBorders>
              <w:top w:val="nil"/>
              <w:left w:val="nil"/>
              <w:bottom w:val="single" w:sz="4" w:space="0" w:color="auto"/>
              <w:right w:val="single" w:sz="4" w:space="0" w:color="auto"/>
            </w:tcBorders>
            <w:shd w:val="clear" w:color="auto" w:fill="D9D9D9" w:themeFill="background1" w:themeFillShade="D9"/>
            <w:hideMark/>
          </w:tcPr>
          <w:p w14:paraId="57DA0A3E" w14:textId="77777777" w:rsidR="002C00E4" w:rsidRPr="00A813CF" w:rsidRDefault="002C00E4" w:rsidP="002C00E4">
            <w:pPr>
              <w:jc w:val="center"/>
              <w:rPr>
                <w:rFonts w:ascii="Arial" w:eastAsia="Times New Roman" w:hAnsi="Arial" w:cs="Arial"/>
                <w:color w:val="000000"/>
                <w:sz w:val="20"/>
                <w:szCs w:val="20"/>
              </w:rPr>
            </w:pPr>
          </w:p>
        </w:tc>
        <w:tc>
          <w:tcPr>
            <w:tcW w:w="1415" w:type="dxa"/>
            <w:tcBorders>
              <w:top w:val="single" w:sz="4" w:space="0" w:color="auto"/>
              <w:left w:val="nil"/>
              <w:bottom w:val="single" w:sz="4" w:space="0" w:color="auto"/>
              <w:right w:val="single" w:sz="4" w:space="0" w:color="auto"/>
            </w:tcBorders>
            <w:shd w:val="clear" w:color="auto" w:fill="D9D9D9" w:themeFill="background1" w:themeFillShade="D9"/>
            <w:hideMark/>
          </w:tcPr>
          <w:p w14:paraId="62C7D6EB" w14:textId="77777777" w:rsidR="002C00E4" w:rsidRPr="00A813CF" w:rsidRDefault="002C00E4" w:rsidP="002C00E4">
            <w:pPr>
              <w:jc w:val="center"/>
              <w:rPr>
                <w:rFonts w:ascii="Arial" w:eastAsia="Times New Roman" w:hAnsi="Arial" w:cs="Arial"/>
                <w:color w:val="000000"/>
                <w:sz w:val="20"/>
                <w:szCs w:val="20"/>
              </w:rPr>
            </w:pPr>
          </w:p>
        </w:tc>
      </w:tr>
      <w:tr w:rsidR="002C00E4" w:rsidRPr="00A813CF" w14:paraId="0DBBD977" w14:textId="77777777" w:rsidTr="00C6467A">
        <w:trPr>
          <w:trHeight w:val="320"/>
        </w:trPr>
        <w:tc>
          <w:tcPr>
            <w:tcW w:w="9776" w:type="dxa"/>
            <w:tcBorders>
              <w:top w:val="nil"/>
              <w:left w:val="single" w:sz="4" w:space="0" w:color="auto"/>
              <w:bottom w:val="single" w:sz="4" w:space="0" w:color="auto"/>
              <w:right w:val="single" w:sz="4" w:space="0" w:color="auto"/>
            </w:tcBorders>
            <w:shd w:val="clear" w:color="auto" w:fill="D9D9D9" w:themeFill="background1" w:themeFillShade="D9"/>
            <w:hideMark/>
          </w:tcPr>
          <w:p w14:paraId="654E5EBA" w14:textId="77777777" w:rsidR="002C00E4" w:rsidRPr="00A813CF" w:rsidRDefault="002C00E4" w:rsidP="002C00E4">
            <w:pPr>
              <w:rPr>
                <w:rFonts w:ascii="Arial" w:eastAsia="Times New Roman" w:hAnsi="Arial" w:cs="Arial"/>
                <w:i/>
                <w:iCs/>
                <w:color w:val="000000"/>
                <w:sz w:val="20"/>
                <w:szCs w:val="20"/>
              </w:rPr>
            </w:pPr>
            <w:r w:rsidRPr="00A813CF">
              <w:rPr>
                <w:rFonts w:ascii="Arial" w:eastAsia="Times New Roman" w:hAnsi="Arial" w:cs="Arial"/>
                <w:b/>
                <w:i/>
                <w:iCs/>
                <w:color w:val="000000"/>
                <w:sz w:val="20"/>
                <w:szCs w:val="20"/>
              </w:rPr>
              <w:t>Outbreak of other species:</w:t>
            </w:r>
            <w:r w:rsidRPr="00A813CF">
              <w:rPr>
                <w:rFonts w:ascii="Arial" w:eastAsia="Times New Roman" w:hAnsi="Arial" w:cs="Arial"/>
                <w:color w:val="000000"/>
                <w:sz w:val="20"/>
                <w:szCs w:val="20"/>
              </w:rPr>
              <w:t xml:space="preserve"> Outbreak or bloom of naturally occurring species other than crown-of-thorns starfish</w:t>
            </w:r>
          </w:p>
        </w:tc>
        <w:tc>
          <w:tcPr>
            <w:tcW w:w="1507" w:type="dxa"/>
            <w:tcBorders>
              <w:top w:val="nil"/>
              <w:left w:val="nil"/>
              <w:bottom w:val="single" w:sz="4" w:space="0" w:color="auto"/>
              <w:right w:val="single" w:sz="4" w:space="0" w:color="auto"/>
            </w:tcBorders>
            <w:shd w:val="clear" w:color="auto" w:fill="D9D9D9" w:themeFill="background1" w:themeFillShade="D9"/>
            <w:hideMark/>
          </w:tcPr>
          <w:p w14:paraId="0A95003B" w14:textId="77777777" w:rsidR="002C00E4" w:rsidRPr="00A813CF" w:rsidRDefault="002C00E4" w:rsidP="002C00E4">
            <w:pPr>
              <w:jc w:val="center"/>
              <w:rPr>
                <w:rFonts w:ascii="Arial" w:eastAsia="Times New Roman" w:hAnsi="Arial" w:cs="Arial"/>
                <w:color w:val="000000"/>
                <w:sz w:val="20"/>
                <w:szCs w:val="20"/>
              </w:rPr>
            </w:pPr>
            <w:r w:rsidRPr="00A813CF">
              <w:rPr>
                <w:rFonts w:ascii="Arial" w:eastAsia="Times New Roman" w:hAnsi="Arial" w:cs="Arial"/>
                <w:color w:val="000000"/>
                <w:sz w:val="20"/>
                <w:szCs w:val="20"/>
              </w:rPr>
              <w:t>not assessed</w:t>
            </w:r>
          </w:p>
        </w:tc>
        <w:tc>
          <w:tcPr>
            <w:tcW w:w="1472" w:type="dxa"/>
            <w:tcBorders>
              <w:top w:val="nil"/>
              <w:left w:val="nil"/>
              <w:bottom w:val="single" w:sz="4" w:space="0" w:color="auto"/>
              <w:right w:val="single" w:sz="4" w:space="0" w:color="auto"/>
            </w:tcBorders>
            <w:shd w:val="clear" w:color="auto" w:fill="D9D9D9" w:themeFill="background1" w:themeFillShade="D9"/>
            <w:hideMark/>
          </w:tcPr>
          <w:p w14:paraId="1136982D" w14:textId="77777777" w:rsidR="002C00E4" w:rsidRPr="00A813CF" w:rsidRDefault="002C00E4" w:rsidP="002C00E4">
            <w:pPr>
              <w:jc w:val="center"/>
              <w:rPr>
                <w:rFonts w:ascii="Arial" w:eastAsia="Times New Roman" w:hAnsi="Arial" w:cs="Arial"/>
                <w:color w:val="000000"/>
                <w:sz w:val="20"/>
                <w:szCs w:val="20"/>
              </w:rPr>
            </w:pPr>
          </w:p>
        </w:tc>
        <w:tc>
          <w:tcPr>
            <w:tcW w:w="1415" w:type="dxa"/>
            <w:tcBorders>
              <w:top w:val="nil"/>
              <w:left w:val="nil"/>
              <w:bottom w:val="single" w:sz="4" w:space="0" w:color="auto"/>
              <w:right w:val="single" w:sz="4" w:space="0" w:color="auto"/>
            </w:tcBorders>
            <w:shd w:val="clear" w:color="auto" w:fill="D9D9D9" w:themeFill="background1" w:themeFillShade="D9"/>
            <w:hideMark/>
          </w:tcPr>
          <w:p w14:paraId="7678A76C" w14:textId="77777777" w:rsidR="002C00E4" w:rsidRPr="00A813CF" w:rsidRDefault="002C00E4" w:rsidP="002C00E4">
            <w:pPr>
              <w:jc w:val="center"/>
              <w:rPr>
                <w:rFonts w:ascii="Arial" w:eastAsia="Times New Roman" w:hAnsi="Arial" w:cs="Arial"/>
                <w:color w:val="000000"/>
                <w:sz w:val="20"/>
                <w:szCs w:val="20"/>
              </w:rPr>
            </w:pPr>
          </w:p>
        </w:tc>
      </w:tr>
      <w:tr w:rsidR="002C00E4" w:rsidRPr="00A813CF" w14:paraId="2D6C8B6E" w14:textId="77777777" w:rsidTr="00C6467A">
        <w:trPr>
          <w:trHeight w:val="320"/>
        </w:trPr>
        <w:tc>
          <w:tcPr>
            <w:tcW w:w="9776" w:type="dxa"/>
            <w:tcBorders>
              <w:top w:val="nil"/>
              <w:left w:val="single" w:sz="4" w:space="0" w:color="auto"/>
              <w:bottom w:val="single" w:sz="4" w:space="0" w:color="auto"/>
              <w:right w:val="single" w:sz="4" w:space="0" w:color="auto"/>
            </w:tcBorders>
            <w:shd w:val="clear" w:color="auto" w:fill="auto"/>
            <w:hideMark/>
          </w:tcPr>
          <w:p w14:paraId="7A926E30" w14:textId="77777777" w:rsidR="002C00E4" w:rsidRPr="00A813CF" w:rsidRDefault="002C00E4" w:rsidP="002C00E4">
            <w:pPr>
              <w:rPr>
                <w:rFonts w:ascii="Arial" w:eastAsia="Times New Roman" w:hAnsi="Arial" w:cs="Arial"/>
                <w:i/>
                <w:iCs/>
                <w:color w:val="000000"/>
                <w:sz w:val="20"/>
                <w:szCs w:val="20"/>
              </w:rPr>
            </w:pPr>
            <w:r w:rsidRPr="00A813CF">
              <w:rPr>
                <w:rFonts w:ascii="Arial" w:eastAsia="Times New Roman" w:hAnsi="Arial" w:cs="Arial"/>
                <w:b/>
                <w:i/>
                <w:iCs/>
                <w:color w:val="000000"/>
                <w:sz w:val="20"/>
                <w:szCs w:val="20"/>
              </w:rPr>
              <w:t>Pesticide run-off:</w:t>
            </w:r>
            <w:r w:rsidRPr="00A813CF">
              <w:rPr>
                <w:rFonts w:ascii="Arial" w:eastAsia="Times New Roman" w:hAnsi="Arial" w:cs="Arial"/>
                <w:i/>
                <w:iCs/>
                <w:color w:val="000000"/>
                <w:sz w:val="20"/>
                <w:szCs w:val="20"/>
              </w:rPr>
              <w:t xml:space="preserve"> </w:t>
            </w:r>
            <w:r w:rsidRPr="00A813CF">
              <w:rPr>
                <w:rFonts w:ascii="Arial" w:eastAsia="Times New Roman" w:hAnsi="Arial" w:cs="Arial"/>
                <w:color w:val="000000"/>
                <w:sz w:val="20"/>
                <w:szCs w:val="20"/>
              </w:rPr>
              <w:t>Pesticides (including herbicides, insecticides, fungicides) from diffuse land-based run-off</w:t>
            </w:r>
          </w:p>
        </w:tc>
        <w:tc>
          <w:tcPr>
            <w:tcW w:w="1507" w:type="dxa"/>
            <w:tcBorders>
              <w:top w:val="nil"/>
              <w:left w:val="nil"/>
              <w:bottom w:val="single" w:sz="4" w:space="0" w:color="auto"/>
              <w:right w:val="single" w:sz="4" w:space="0" w:color="auto"/>
            </w:tcBorders>
            <w:shd w:val="clear" w:color="auto" w:fill="auto"/>
            <w:hideMark/>
          </w:tcPr>
          <w:p w14:paraId="5E9A1DF9" w14:textId="77777777" w:rsidR="002C00E4" w:rsidRPr="00A813CF" w:rsidRDefault="002C00E4" w:rsidP="002C00E4">
            <w:pPr>
              <w:jc w:val="center"/>
              <w:rPr>
                <w:rFonts w:ascii="Arial" w:eastAsia="Times New Roman" w:hAnsi="Arial" w:cs="Arial"/>
                <w:color w:val="000000"/>
                <w:sz w:val="20"/>
                <w:szCs w:val="20"/>
              </w:rPr>
            </w:pPr>
            <w:r w:rsidRPr="00A813CF">
              <w:rPr>
                <w:rFonts w:ascii="Arial" w:eastAsia="Times New Roman" w:hAnsi="Arial" w:cs="Arial"/>
                <w:color w:val="000000"/>
                <w:sz w:val="20"/>
                <w:szCs w:val="20"/>
              </w:rPr>
              <w:t>almost certain</w:t>
            </w:r>
          </w:p>
        </w:tc>
        <w:tc>
          <w:tcPr>
            <w:tcW w:w="1472" w:type="dxa"/>
            <w:tcBorders>
              <w:top w:val="nil"/>
              <w:left w:val="nil"/>
              <w:bottom w:val="single" w:sz="4" w:space="0" w:color="auto"/>
              <w:right w:val="single" w:sz="4" w:space="0" w:color="auto"/>
            </w:tcBorders>
            <w:shd w:val="clear" w:color="auto" w:fill="auto"/>
            <w:hideMark/>
          </w:tcPr>
          <w:p w14:paraId="597CC115" w14:textId="77777777" w:rsidR="002C00E4" w:rsidRPr="00A813CF" w:rsidRDefault="002C00E4" w:rsidP="002C00E4">
            <w:pPr>
              <w:jc w:val="center"/>
              <w:rPr>
                <w:rFonts w:ascii="Arial" w:eastAsia="Times New Roman" w:hAnsi="Arial" w:cs="Arial"/>
                <w:color w:val="000000"/>
                <w:sz w:val="20"/>
                <w:szCs w:val="20"/>
              </w:rPr>
            </w:pPr>
            <w:r w:rsidRPr="00A813CF">
              <w:rPr>
                <w:rFonts w:ascii="Arial" w:eastAsia="Times New Roman" w:hAnsi="Arial" w:cs="Arial"/>
                <w:color w:val="000000"/>
                <w:sz w:val="20"/>
                <w:szCs w:val="20"/>
              </w:rPr>
              <w:t>moderate</w:t>
            </w:r>
          </w:p>
        </w:tc>
        <w:tc>
          <w:tcPr>
            <w:tcW w:w="1415" w:type="dxa"/>
            <w:tcBorders>
              <w:top w:val="nil"/>
              <w:left w:val="nil"/>
              <w:bottom w:val="single" w:sz="4" w:space="0" w:color="auto"/>
              <w:right w:val="single" w:sz="4" w:space="0" w:color="auto"/>
            </w:tcBorders>
            <w:shd w:val="clear" w:color="auto" w:fill="FF0000"/>
            <w:hideMark/>
          </w:tcPr>
          <w:p w14:paraId="2208247D" w14:textId="77777777" w:rsidR="002C00E4" w:rsidRPr="00A813CF" w:rsidRDefault="002C00E4" w:rsidP="002C00E4">
            <w:pPr>
              <w:jc w:val="center"/>
              <w:rPr>
                <w:rFonts w:ascii="Arial" w:eastAsia="Times New Roman" w:hAnsi="Arial" w:cs="Arial"/>
                <w:color w:val="000000"/>
                <w:sz w:val="20"/>
                <w:szCs w:val="20"/>
              </w:rPr>
            </w:pPr>
            <w:r w:rsidRPr="00A813CF">
              <w:rPr>
                <w:rFonts w:ascii="Arial" w:eastAsia="Times New Roman" w:hAnsi="Arial" w:cs="Arial"/>
                <w:color w:val="000000"/>
                <w:sz w:val="20"/>
                <w:szCs w:val="20"/>
              </w:rPr>
              <w:t>High</w:t>
            </w:r>
          </w:p>
        </w:tc>
      </w:tr>
      <w:tr w:rsidR="002C00E4" w:rsidRPr="00A813CF" w14:paraId="71C3A090" w14:textId="77777777" w:rsidTr="00C6467A">
        <w:trPr>
          <w:trHeight w:val="368"/>
        </w:trPr>
        <w:tc>
          <w:tcPr>
            <w:tcW w:w="9776" w:type="dxa"/>
            <w:tcBorders>
              <w:top w:val="nil"/>
              <w:left w:val="single" w:sz="4" w:space="0" w:color="auto"/>
              <w:bottom w:val="single" w:sz="4" w:space="0" w:color="auto"/>
              <w:right w:val="single" w:sz="4" w:space="0" w:color="auto"/>
            </w:tcBorders>
            <w:shd w:val="clear" w:color="auto" w:fill="auto"/>
            <w:hideMark/>
          </w:tcPr>
          <w:p w14:paraId="382DC165" w14:textId="77777777" w:rsidR="002C00E4" w:rsidRPr="00A813CF" w:rsidRDefault="002C00E4" w:rsidP="002C00E4">
            <w:pPr>
              <w:rPr>
                <w:rFonts w:ascii="Arial" w:eastAsia="Times New Roman" w:hAnsi="Arial" w:cs="Arial"/>
                <w:i/>
                <w:iCs/>
                <w:color w:val="000000"/>
                <w:sz w:val="20"/>
                <w:szCs w:val="20"/>
              </w:rPr>
            </w:pPr>
            <w:r w:rsidRPr="00A813CF">
              <w:rPr>
                <w:rFonts w:ascii="Arial" w:eastAsia="Times New Roman" w:hAnsi="Arial" w:cs="Arial"/>
                <w:b/>
                <w:i/>
                <w:iCs/>
                <w:color w:val="000000"/>
                <w:sz w:val="20"/>
                <w:szCs w:val="20"/>
              </w:rPr>
              <w:t>Sea level rise:</w:t>
            </w:r>
            <w:r w:rsidRPr="00A813CF">
              <w:rPr>
                <w:rFonts w:ascii="Arial" w:eastAsia="Times New Roman" w:hAnsi="Arial" w:cs="Arial"/>
                <w:color w:val="000000"/>
                <w:sz w:val="20"/>
                <w:szCs w:val="20"/>
              </w:rPr>
              <w:t xml:space="preserve"> Rising sea level</w:t>
            </w:r>
          </w:p>
        </w:tc>
        <w:tc>
          <w:tcPr>
            <w:tcW w:w="1507" w:type="dxa"/>
            <w:tcBorders>
              <w:top w:val="nil"/>
              <w:left w:val="nil"/>
              <w:bottom w:val="single" w:sz="4" w:space="0" w:color="auto"/>
              <w:right w:val="single" w:sz="4" w:space="0" w:color="auto"/>
            </w:tcBorders>
            <w:shd w:val="clear" w:color="auto" w:fill="auto"/>
            <w:hideMark/>
          </w:tcPr>
          <w:p w14:paraId="4E610FA4" w14:textId="77777777" w:rsidR="002C00E4" w:rsidRPr="00A813CF" w:rsidRDefault="002C00E4" w:rsidP="002C00E4">
            <w:pPr>
              <w:jc w:val="center"/>
              <w:rPr>
                <w:rFonts w:ascii="Arial" w:eastAsia="Times New Roman" w:hAnsi="Arial" w:cs="Arial"/>
                <w:color w:val="000000"/>
                <w:sz w:val="20"/>
                <w:szCs w:val="20"/>
              </w:rPr>
            </w:pPr>
            <w:r w:rsidRPr="00A813CF">
              <w:rPr>
                <w:rFonts w:ascii="Arial" w:eastAsia="Times New Roman" w:hAnsi="Arial" w:cs="Arial"/>
                <w:color w:val="000000"/>
                <w:sz w:val="20"/>
                <w:szCs w:val="20"/>
              </w:rPr>
              <w:t>almost certain</w:t>
            </w:r>
          </w:p>
        </w:tc>
        <w:tc>
          <w:tcPr>
            <w:tcW w:w="1472" w:type="dxa"/>
            <w:tcBorders>
              <w:top w:val="nil"/>
              <w:left w:val="nil"/>
              <w:bottom w:val="single" w:sz="4" w:space="0" w:color="auto"/>
              <w:right w:val="single" w:sz="4" w:space="0" w:color="auto"/>
            </w:tcBorders>
            <w:shd w:val="clear" w:color="auto" w:fill="auto"/>
            <w:hideMark/>
          </w:tcPr>
          <w:p w14:paraId="7CA1D925" w14:textId="77777777" w:rsidR="002C00E4" w:rsidRPr="00A813CF" w:rsidRDefault="002C00E4" w:rsidP="002C00E4">
            <w:pPr>
              <w:jc w:val="center"/>
              <w:rPr>
                <w:rFonts w:ascii="Arial" w:eastAsia="Times New Roman" w:hAnsi="Arial" w:cs="Arial"/>
                <w:color w:val="000000"/>
                <w:sz w:val="20"/>
                <w:szCs w:val="20"/>
              </w:rPr>
            </w:pPr>
            <w:r w:rsidRPr="00A813CF">
              <w:rPr>
                <w:rFonts w:ascii="Arial" w:eastAsia="Times New Roman" w:hAnsi="Arial" w:cs="Arial"/>
                <w:color w:val="000000"/>
                <w:sz w:val="20"/>
                <w:szCs w:val="20"/>
              </w:rPr>
              <w:t>major/ catastrophic</w:t>
            </w:r>
          </w:p>
        </w:tc>
        <w:tc>
          <w:tcPr>
            <w:tcW w:w="1415" w:type="dxa"/>
            <w:tcBorders>
              <w:top w:val="single" w:sz="4" w:space="0" w:color="auto"/>
              <w:left w:val="single" w:sz="4" w:space="0" w:color="auto"/>
              <w:bottom w:val="single" w:sz="4" w:space="0" w:color="auto"/>
              <w:right w:val="single" w:sz="8" w:space="0" w:color="auto"/>
            </w:tcBorders>
            <w:shd w:val="clear" w:color="auto" w:fill="C00000"/>
            <w:hideMark/>
          </w:tcPr>
          <w:p w14:paraId="68146716" w14:textId="77777777" w:rsidR="002C00E4" w:rsidRPr="00A813CF" w:rsidRDefault="002C00E4" w:rsidP="002C00E4">
            <w:pPr>
              <w:jc w:val="center"/>
              <w:rPr>
                <w:rFonts w:ascii="Arial" w:eastAsia="Times New Roman" w:hAnsi="Arial" w:cs="Arial"/>
                <w:color w:val="000000"/>
                <w:sz w:val="20"/>
                <w:szCs w:val="20"/>
              </w:rPr>
            </w:pPr>
            <w:r w:rsidRPr="00A813CF">
              <w:rPr>
                <w:rFonts w:ascii="Arial" w:eastAsia="Times New Roman" w:hAnsi="Arial" w:cs="Arial"/>
                <w:color w:val="000000"/>
                <w:sz w:val="20"/>
                <w:szCs w:val="20"/>
              </w:rPr>
              <w:t>Very high</w:t>
            </w:r>
          </w:p>
        </w:tc>
      </w:tr>
      <w:tr w:rsidR="002C00E4" w:rsidRPr="00A813CF" w14:paraId="25B4C271" w14:textId="77777777" w:rsidTr="002F5010">
        <w:trPr>
          <w:trHeight w:val="310"/>
        </w:trPr>
        <w:tc>
          <w:tcPr>
            <w:tcW w:w="9776" w:type="dxa"/>
            <w:tcBorders>
              <w:top w:val="nil"/>
              <w:left w:val="single" w:sz="4" w:space="0" w:color="auto"/>
              <w:bottom w:val="single" w:sz="4" w:space="0" w:color="auto"/>
              <w:right w:val="single" w:sz="4" w:space="0" w:color="auto"/>
            </w:tcBorders>
            <w:shd w:val="clear" w:color="auto" w:fill="auto"/>
            <w:hideMark/>
          </w:tcPr>
          <w:p w14:paraId="78F3B1E4" w14:textId="77777777" w:rsidR="002C00E4" w:rsidRPr="00A813CF" w:rsidRDefault="002C00E4" w:rsidP="002C00E4">
            <w:pPr>
              <w:rPr>
                <w:rFonts w:ascii="Arial" w:eastAsia="Times New Roman" w:hAnsi="Arial" w:cs="Arial"/>
                <w:i/>
                <w:iCs/>
                <w:color w:val="000000"/>
                <w:sz w:val="20"/>
                <w:szCs w:val="20"/>
              </w:rPr>
            </w:pPr>
            <w:r w:rsidRPr="00A813CF">
              <w:rPr>
                <w:rFonts w:ascii="Arial" w:eastAsia="Times New Roman" w:hAnsi="Arial" w:cs="Arial"/>
                <w:b/>
                <w:i/>
                <w:iCs/>
                <w:color w:val="000000"/>
                <w:sz w:val="20"/>
                <w:szCs w:val="20"/>
              </w:rPr>
              <w:t>Sea temperature increase:</w:t>
            </w:r>
            <w:r w:rsidRPr="00A813CF">
              <w:rPr>
                <w:rFonts w:ascii="Arial" w:eastAsia="Times New Roman" w:hAnsi="Arial" w:cs="Arial"/>
                <w:color w:val="000000"/>
                <w:sz w:val="20"/>
                <w:szCs w:val="20"/>
              </w:rPr>
              <w:t xml:space="preserve"> Increasing sea temperature</w:t>
            </w:r>
          </w:p>
        </w:tc>
        <w:tc>
          <w:tcPr>
            <w:tcW w:w="1507" w:type="dxa"/>
            <w:tcBorders>
              <w:top w:val="nil"/>
              <w:left w:val="nil"/>
              <w:bottom w:val="single" w:sz="4" w:space="0" w:color="auto"/>
              <w:right w:val="single" w:sz="4" w:space="0" w:color="auto"/>
            </w:tcBorders>
            <w:shd w:val="clear" w:color="auto" w:fill="auto"/>
            <w:hideMark/>
          </w:tcPr>
          <w:p w14:paraId="37FC6227" w14:textId="77777777" w:rsidR="002C00E4" w:rsidRPr="00A813CF" w:rsidRDefault="002C00E4" w:rsidP="002C00E4">
            <w:pPr>
              <w:jc w:val="center"/>
              <w:rPr>
                <w:rFonts w:ascii="Arial" w:eastAsia="Times New Roman" w:hAnsi="Arial" w:cs="Arial"/>
                <w:color w:val="000000"/>
                <w:sz w:val="20"/>
                <w:szCs w:val="20"/>
              </w:rPr>
            </w:pPr>
            <w:r w:rsidRPr="00A813CF">
              <w:rPr>
                <w:rFonts w:ascii="Arial" w:eastAsia="Times New Roman" w:hAnsi="Arial" w:cs="Arial"/>
                <w:color w:val="000000"/>
                <w:sz w:val="20"/>
                <w:szCs w:val="20"/>
              </w:rPr>
              <w:t>almost certain</w:t>
            </w:r>
          </w:p>
        </w:tc>
        <w:tc>
          <w:tcPr>
            <w:tcW w:w="1472" w:type="dxa"/>
            <w:tcBorders>
              <w:top w:val="nil"/>
              <w:left w:val="nil"/>
              <w:bottom w:val="single" w:sz="4" w:space="0" w:color="auto"/>
              <w:right w:val="single" w:sz="4" w:space="0" w:color="auto"/>
            </w:tcBorders>
            <w:shd w:val="clear" w:color="auto" w:fill="auto"/>
            <w:hideMark/>
          </w:tcPr>
          <w:p w14:paraId="684E426A" w14:textId="77777777" w:rsidR="002C00E4" w:rsidRPr="00A813CF" w:rsidRDefault="002C00E4" w:rsidP="002C00E4">
            <w:pPr>
              <w:jc w:val="center"/>
              <w:rPr>
                <w:rFonts w:ascii="Arial" w:eastAsia="Times New Roman" w:hAnsi="Arial" w:cs="Arial"/>
                <w:color w:val="000000"/>
                <w:sz w:val="20"/>
                <w:szCs w:val="20"/>
              </w:rPr>
            </w:pPr>
            <w:r w:rsidRPr="00A813CF">
              <w:rPr>
                <w:rFonts w:ascii="Arial" w:eastAsia="Times New Roman" w:hAnsi="Arial" w:cs="Arial"/>
                <w:color w:val="000000"/>
                <w:sz w:val="20"/>
                <w:szCs w:val="20"/>
              </w:rPr>
              <w:t>catastrophic</w:t>
            </w:r>
          </w:p>
        </w:tc>
        <w:tc>
          <w:tcPr>
            <w:tcW w:w="1415" w:type="dxa"/>
            <w:tcBorders>
              <w:top w:val="nil"/>
              <w:left w:val="single" w:sz="4" w:space="0" w:color="auto"/>
              <w:bottom w:val="single" w:sz="4" w:space="0" w:color="auto"/>
              <w:right w:val="single" w:sz="8" w:space="0" w:color="auto"/>
            </w:tcBorders>
            <w:shd w:val="clear" w:color="auto" w:fill="C00000"/>
            <w:hideMark/>
          </w:tcPr>
          <w:p w14:paraId="1D56CAF4" w14:textId="77777777" w:rsidR="002C00E4" w:rsidRPr="00A813CF" w:rsidRDefault="002C00E4" w:rsidP="002C00E4">
            <w:pPr>
              <w:jc w:val="center"/>
              <w:rPr>
                <w:rFonts w:ascii="Arial" w:eastAsia="Times New Roman" w:hAnsi="Arial" w:cs="Arial"/>
                <w:color w:val="000000"/>
                <w:sz w:val="20"/>
                <w:szCs w:val="20"/>
              </w:rPr>
            </w:pPr>
            <w:r w:rsidRPr="00A813CF">
              <w:rPr>
                <w:rFonts w:ascii="Arial" w:eastAsia="Times New Roman" w:hAnsi="Arial" w:cs="Arial"/>
                <w:color w:val="000000"/>
                <w:sz w:val="20"/>
                <w:szCs w:val="20"/>
              </w:rPr>
              <w:t>Very high</w:t>
            </w:r>
          </w:p>
        </w:tc>
      </w:tr>
      <w:tr w:rsidR="002C00E4" w:rsidRPr="00A813CF" w14:paraId="5CFA9169" w14:textId="77777777" w:rsidTr="00C6467A">
        <w:trPr>
          <w:trHeight w:val="271"/>
        </w:trPr>
        <w:tc>
          <w:tcPr>
            <w:tcW w:w="9776" w:type="dxa"/>
            <w:tcBorders>
              <w:top w:val="nil"/>
              <w:left w:val="single" w:sz="4" w:space="0" w:color="auto"/>
              <w:bottom w:val="single" w:sz="4" w:space="0" w:color="auto"/>
              <w:right w:val="single" w:sz="4" w:space="0" w:color="auto"/>
            </w:tcBorders>
            <w:shd w:val="clear" w:color="auto" w:fill="auto"/>
            <w:hideMark/>
          </w:tcPr>
          <w:p w14:paraId="22942DB0" w14:textId="77777777" w:rsidR="002C00E4" w:rsidRPr="00A813CF" w:rsidRDefault="002C00E4" w:rsidP="002C00E4">
            <w:pPr>
              <w:rPr>
                <w:rFonts w:ascii="Arial" w:eastAsia="Times New Roman" w:hAnsi="Arial" w:cs="Arial"/>
                <w:i/>
                <w:iCs/>
                <w:color w:val="000000"/>
                <w:sz w:val="20"/>
                <w:szCs w:val="20"/>
              </w:rPr>
            </w:pPr>
            <w:r w:rsidRPr="00A813CF">
              <w:rPr>
                <w:rFonts w:ascii="Arial" w:eastAsia="Times New Roman" w:hAnsi="Arial" w:cs="Arial"/>
                <w:b/>
                <w:i/>
                <w:iCs/>
                <w:color w:val="000000"/>
                <w:sz w:val="20"/>
                <w:szCs w:val="20"/>
              </w:rPr>
              <w:t>Sediment run-off:</w:t>
            </w:r>
            <w:r w:rsidRPr="00A813CF">
              <w:rPr>
                <w:rFonts w:ascii="Arial" w:eastAsia="Times New Roman" w:hAnsi="Arial" w:cs="Arial"/>
                <w:i/>
                <w:iCs/>
                <w:color w:val="000000"/>
                <w:sz w:val="20"/>
                <w:szCs w:val="20"/>
              </w:rPr>
              <w:t xml:space="preserve"> </w:t>
            </w:r>
            <w:r w:rsidRPr="00A813CF">
              <w:rPr>
                <w:rFonts w:ascii="Arial" w:eastAsia="Times New Roman" w:hAnsi="Arial" w:cs="Arial"/>
                <w:color w:val="000000"/>
                <w:sz w:val="20"/>
                <w:szCs w:val="20"/>
              </w:rPr>
              <w:t>Sediments from diffuse land-based run-off</w:t>
            </w:r>
          </w:p>
        </w:tc>
        <w:tc>
          <w:tcPr>
            <w:tcW w:w="1507" w:type="dxa"/>
            <w:tcBorders>
              <w:top w:val="nil"/>
              <w:left w:val="nil"/>
              <w:bottom w:val="single" w:sz="4" w:space="0" w:color="auto"/>
              <w:right w:val="single" w:sz="4" w:space="0" w:color="auto"/>
            </w:tcBorders>
            <w:shd w:val="clear" w:color="auto" w:fill="auto"/>
            <w:hideMark/>
          </w:tcPr>
          <w:p w14:paraId="29A97B1A" w14:textId="77777777" w:rsidR="002C00E4" w:rsidRPr="00A813CF" w:rsidRDefault="002C00E4" w:rsidP="002C00E4">
            <w:pPr>
              <w:jc w:val="center"/>
              <w:rPr>
                <w:rFonts w:ascii="Arial" w:eastAsia="Times New Roman" w:hAnsi="Arial" w:cs="Arial"/>
                <w:color w:val="000000"/>
                <w:sz w:val="20"/>
                <w:szCs w:val="20"/>
              </w:rPr>
            </w:pPr>
            <w:r w:rsidRPr="00A813CF">
              <w:rPr>
                <w:rFonts w:ascii="Arial" w:eastAsia="Times New Roman" w:hAnsi="Arial" w:cs="Arial"/>
                <w:color w:val="000000"/>
                <w:sz w:val="20"/>
                <w:szCs w:val="20"/>
              </w:rPr>
              <w:t>almost certain</w:t>
            </w:r>
          </w:p>
        </w:tc>
        <w:tc>
          <w:tcPr>
            <w:tcW w:w="1472" w:type="dxa"/>
            <w:tcBorders>
              <w:top w:val="nil"/>
              <w:left w:val="nil"/>
              <w:bottom w:val="single" w:sz="4" w:space="0" w:color="auto"/>
              <w:right w:val="single" w:sz="4" w:space="0" w:color="auto"/>
            </w:tcBorders>
            <w:shd w:val="clear" w:color="auto" w:fill="auto"/>
            <w:hideMark/>
          </w:tcPr>
          <w:p w14:paraId="65E456D4" w14:textId="77777777" w:rsidR="002C00E4" w:rsidRPr="00A813CF" w:rsidRDefault="002C00E4" w:rsidP="002C00E4">
            <w:pPr>
              <w:jc w:val="center"/>
              <w:rPr>
                <w:rFonts w:ascii="Arial" w:eastAsia="Times New Roman" w:hAnsi="Arial" w:cs="Arial"/>
                <w:color w:val="000000"/>
                <w:sz w:val="20"/>
                <w:szCs w:val="20"/>
              </w:rPr>
            </w:pPr>
            <w:r w:rsidRPr="00A813CF">
              <w:rPr>
                <w:rFonts w:ascii="Arial" w:eastAsia="Times New Roman" w:hAnsi="Arial" w:cs="Arial"/>
                <w:color w:val="000000"/>
                <w:sz w:val="20"/>
                <w:szCs w:val="20"/>
              </w:rPr>
              <w:t>major</w:t>
            </w:r>
          </w:p>
        </w:tc>
        <w:tc>
          <w:tcPr>
            <w:tcW w:w="1415" w:type="dxa"/>
            <w:tcBorders>
              <w:top w:val="nil"/>
              <w:left w:val="single" w:sz="4" w:space="0" w:color="auto"/>
              <w:bottom w:val="single" w:sz="4" w:space="0" w:color="auto"/>
              <w:right w:val="single" w:sz="8" w:space="0" w:color="auto"/>
            </w:tcBorders>
            <w:shd w:val="clear" w:color="auto" w:fill="C00000"/>
            <w:hideMark/>
          </w:tcPr>
          <w:p w14:paraId="03E400AD" w14:textId="77777777" w:rsidR="002C00E4" w:rsidRPr="00A813CF" w:rsidRDefault="002C00E4" w:rsidP="002C00E4">
            <w:pPr>
              <w:jc w:val="center"/>
              <w:rPr>
                <w:rFonts w:ascii="Arial" w:eastAsia="Times New Roman" w:hAnsi="Arial" w:cs="Arial"/>
                <w:color w:val="000000"/>
                <w:sz w:val="20"/>
                <w:szCs w:val="20"/>
              </w:rPr>
            </w:pPr>
            <w:r w:rsidRPr="00A813CF">
              <w:rPr>
                <w:rFonts w:ascii="Arial" w:eastAsia="Times New Roman" w:hAnsi="Arial" w:cs="Arial"/>
                <w:color w:val="000000"/>
                <w:sz w:val="20"/>
                <w:szCs w:val="20"/>
              </w:rPr>
              <w:t>Very high</w:t>
            </w:r>
          </w:p>
        </w:tc>
      </w:tr>
      <w:tr w:rsidR="002C00E4" w:rsidRPr="00A813CF" w14:paraId="430B5377" w14:textId="77777777" w:rsidTr="00C6467A">
        <w:trPr>
          <w:trHeight w:val="320"/>
        </w:trPr>
        <w:tc>
          <w:tcPr>
            <w:tcW w:w="9776" w:type="dxa"/>
            <w:tcBorders>
              <w:top w:val="nil"/>
              <w:left w:val="single" w:sz="4" w:space="0" w:color="auto"/>
              <w:bottom w:val="single" w:sz="4" w:space="0" w:color="auto"/>
              <w:right w:val="single" w:sz="4" w:space="0" w:color="auto"/>
            </w:tcBorders>
            <w:shd w:val="clear" w:color="auto" w:fill="D9D9D9" w:themeFill="background1" w:themeFillShade="D9"/>
            <w:hideMark/>
          </w:tcPr>
          <w:p w14:paraId="13A95B90" w14:textId="77777777" w:rsidR="002C00E4" w:rsidRPr="00A813CF" w:rsidRDefault="002C00E4" w:rsidP="002C00E4">
            <w:pPr>
              <w:rPr>
                <w:rFonts w:ascii="Arial" w:eastAsia="Times New Roman" w:hAnsi="Arial" w:cs="Arial"/>
                <w:i/>
                <w:iCs/>
                <w:color w:val="000000"/>
                <w:sz w:val="20"/>
                <w:szCs w:val="20"/>
              </w:rPr>
            </w:pPr>
            <w:r w:rsidRPr="00A813CF">
              <w:rPr>
                <w:rFonts w:ascii="Arial" w:eastAsia="Times New Roman" w:hAnsi="Arial" w:cs="Arial"/>
                <w:b/>
                <w:i/>
                <w:iCs/>
                <w:color w:val="000000"/>
                <w:sz w:val="20"/>
                <w:szCs w:val="20"/>
              </w:rPr>
              <w:t>Spill — large chemical:</w:t>
            </w:r>
            <w:r w:rsidRPr="00A813CF">
              <w:rPr>
                <w:rFonts w:ascii="Arial" w:eastAsia="Times New Roman" w:hAnsi="Arial" w:cs="Arial"/>
                <w:i/>
                <w:iCs/>
                <w:color w:val="000000"/>
                <w:sz w:val="20"/>
                <w:szCs w:val="20"/>
              </w:rPr>
              <w:t xml:space="preserve"> </w:t>
            </w:r>
            <w:r w:rsidRPr="00A813CF">
              <w:rPr>
                <w:rFonts w:ascii="Arial" w:eastAsia="Times New Roman" w:hAnsi="Arial" w:cs="Arial"/>
                <w:color w:val="000000"/>
                <w:sz w:val="20"/>
                <w:szCs w:val="20"/>
              </w:rPr>
              <w:t xml:space="preserve">Chemical spill that triggers a national or regional response or is more than 10 tonnes </w:t>
            </w:r>
          </w:p>
        </w:tc>
        <w:tc>
          <w:tcPr>
            <w:tcW w:w="1507" w:type="dxa"/>
            <w:tcBorders>
              <w:top w:val="nil"/>
              <w:left w:val="nil"/>
              <w:bottom w:val="single" w:sz="4" w:space="0" w:color="auto"/>
              <w:right w:val="single" w:sz="4" w:space="0" w:color="auto"/>
            </w:tcBorders>
            <w:shd w:val="clear" w:color="auto" w:fill="D9D9D9" w:themeFill="background1" w:themeFillShade="D9"/>
            <w:hideMark/>
          </w:tcPr>
          <w:p w14:paraId="632A64CC" w14:textId="77777777" w:rsidR="002C00E4" w:rsidRPr="00A813CF" w:rsidRDefault="002C00E4" w:rsidP="002C00E4">
            <w:pPr>
              <w:jc w:val="center"/>
              <w:rPr>
                <w:rFonts w:ascii="Arial" w:eastAsia="Times New Roman" w:hAnsi="Arial" w:cs="Arial"/>
                <w:color w:val="000000"/>
                <w:sz w:val="20"/>
                <w:szCs w:val="20"/>
              </w:rPr>
            </w:pPr>
            <w:r w:rsidRPr="00A813CF">
              <w:rPr>
                <w:rFonts w:ascii="Arial" w:eastAsia="Times New Roman" w:hAnsi="Arial" w:cs="Arial"/>
                <w:color w:val="000000"/>
                <w:sz w:val="20"/>
                <w:szCs w:val="20"/>
              </w:rPr>
              <w:t>not assessed</w:t>
            </w:r>
          </w:p>
        </w:tc>
        <w:tc>
          <w:tcPr>
            <w:tcW w:w="1472" w:type="dxa"/>
            <w:tcBorders>
              <w:top w:val="nil"/>
              <w:left w:val="nil"/>
              <w:bottom w:val="single" w:sz="4" w:space="0" w:color="auto"/>
              <w:right w:val="single" w:sz="4" w:space="0" w:color="auto"/>
            </w:tcBorders>
            <w:shd w:val="clear" w:color="auto" w:fill="D9D9D9" w:themeFill="background1" w:themeFillShade="D9"/>
            <w:hideMark/>
          </w:tcPr>
          <w:p w14:paraId="6C69DCDE" w14:textId="77777777" w:rsidR="002C00E4" w:rsidRPr="00A813CF" w:rsidRDefault="002C00E4" w:rsidP="002C00E4">
            <w:pPr>
              <w:jc w:val="center"/>
              <w:rPr>
                <w:rFonts w:ascii="Arial" w:eastAsia="Times New Roman" w:hAnsi="Arial" w:cs="Arial"/>
                <w:color w:val="000000"/>
                <w:sz w:val="20"/>
                <w:szCs w:val="20"/>
              </w:rPr>
            </w:pPr>
          </w:p>
        </w:tc>
        <w:tc>
          <w:tcPr>
            <w:tcW w:w="1415" w:type="dxa"/>
            <w:tcBorders>
              <w:top w:val="single" w:sz="4" w:space="0" w:color="auto"/>
              <w:left w:val="nil"/>
              <w:bottom w:val="single" w:sz="4" w:space="0" w:color="auto"/>
              <w:right w:val="single" w:sz="4" w:space="0" w:color="auto"/>
            </w:tcBorders>
            <w:shd w:val="clear" w:color="auto" w:fill="D9D9D9" w:themeFill="background1" w:themeFillShade="D9"/>
            <w:hideMark/>
          </w:tcPr>
          <w:p w14:paraId="344B2D08" w14:textId="77777777" w:rsidR="002C00E4" w:rsidRPr="00A813CF" w:rsidRDefault="002C00E4" w:rsidP="002C00E4">
            <w:pPr>
              <w:jc w:val="center"/>
              <w:rPr>
                <w:rFonts w:ascii="Arial" w:eastAsia="Times New Roman" w:hAnsi="Arial" w:cs="Arial"/>
                <w:color w:val="000000"/>
                <w:sz w:val="20"/>
                <w:szCs w:val="20"/>
              </w:rPr>
            </w:pPr>
          </w:p>
        </w:tc>
      </w:tr>
      <w:tr w:rsidR="002C00E4" w:rsidRPr="00A813CF" w14:paraId="72FBA5A8" w14:textId="77777777" w:rsidTr="00C6467A">
        <w:trPr>
          <w:trHeight w:val="320"/>
        </w:trPr>
        <w:tc>
          <w:tcPr>
            <w:tcW w:w="9776" w:type="dxa"/>
            <w:tcBorders>
              <w:top w:val="nil"/>
              <w:left w:val="single" w:sz="4" w:space="0" w:color="auto"/>
              <w:bottom w:val="single" w:sz="4" w:space="0" w:color="auto"/>
              <w:right w:val="single" w:sz="4" w:space="0" w:color="auto"/>
            </w:tcBorders>
            <w:shd w:val="clear" w:color="auto" w:fill="D9D9D9" w:themeFill="background1" w:themeFillShade="D9"/>
            <w:hideMark/>
          </w:tcPr>
          <w:p w14:paraId="248DC19E" w14:textId="77777777" w:rsidR="002C00E4" w:rsidRPr="00A813CF" w:rsidRDefault="002C00E4" w:rsidP="002C00E4">
            <w:pPr>
              <w:rPr>
                <w:rFonts w:ascii="Arial" w:eastAsia="Times New Roman" w:hAnsi="Arial" w:cs="Arial"/>
                <w:i/>
                <w:iCs/>
                <w:color w:val="000000"/>
                <w:sz w:val="20"/>
                <w:szCs w:val="20"/>
              </w:rPr>
            </w:pPr>
            <w:r w:rsidRPr="00A813CF">
              <w:rPr>
                <w:rFonts w:ascii="Arial" w:eastAsia="Times New Roman" w:hAnsi="Arial" w:cs="Arial"/>
                <w:b/>
                <w:i/>
                <w:iCs/>
                <w:color w:val="000000"/>
                <w:sz w:val="20"/>
                <w:szCs w:val="20"/>
              </w:rPr>
              <w:t>Spill — large oil:</w:t>
            </w:r>
            <w:r w:rsidRPr="00A813CF">
              <w:rPr>
                <w:rFonts w:ascii="Arial" w:eastAsia="Times New Roman" w:hAnsi="Arial" w:cs="Arial"/>
                <w:color w:val="000000"/>
                <w:sz w:val="20"/>
                <w:szCs w:val="20"/>
              </w:rPr>
              <w:t xml:space="preserve"> Oil spill that triggers a national or regional response or is more than 10 tonnes</w:t>
            </w:r>
          </w:p>
        </w:tc>
        <w:tc>
          <w:tcPr>
            <w:tcW w:w="1507" w:type="dxa"/>
            <w:tcBorders>
              <w:top w:val="nil"/>
              <w:left w:val="nil"/>
              <w:bottom w:val="single" w:sz="4" w:space="0" w:color="auto"/>
              <w:right w:val="single" w:sz="4" w:space="0" w:color="auto"/>
            </w:tcBorders>
            <w:shd w:val="clear" w:color="auto" w:fill="D9D9D9" w:themeFill="background1" w:themeFillShade="D9"/>
            <w:hideMark/>
          </w:tcPr>
          <w:p w14:paraId="6D498584" w14:textId="77777777" w:rsidR="002C00E4" w:rsidRPr="00A813CF" w:rsidRDefault="002C00E4" w:rsidP="002C00E4">
            <w:pPr>
              <w:jc w:val="center"/>
              <w:rPr>
                <w:rFonts w:ascii="Arial" w:eastAsia="Times New Roman" w:hAnsi="Arial" w:cs="Arial"/>
                <w:color w:val="000000"/>
                <w:sz w:val="20"/>
                <w:szCs w:val="20"/>
              </w:rPr>
            </w:pPr>
            <w:r w:rsidRPr="00A813CF">
              <w:rPr>
                <w:rFonts w:ascii="Arial" w:eastAsia="Times New Roman" w:hAnsi="Arial" w:cs="Arial"/>
                <w:color w:val="000000"/>
                <w:sz w:val="20"/>
                <w:szCs w:val="20"/>
              </w:rPr>
              <w:t>not assessed</w:t>
            </w:r>
          </w:p>
        </w:tc>
        <w:tc>
          <w:tcPr>
            <w:tcW w:w="1472" w:type="dxa"/>
            <w:tcBorders>
              <w:top w:val="nil"/>
              <w:left w:val="nil"/>
              <w:bottom w:val="single" w:sz="4" w:space="0" w:color="auto"/>
              <w:right w:val="single" w:sz="4" w:space="0" w:color="auto"/>
            </w:tcBorders>
            <w:shd w:val="clear" w:color="auto" w:fill="D9D9D9" w:themeFill="background1" w:themeFillShade="D9"/>
            <w:hideMark/>
          </w:tcPr>
          <w:p w14:paraId="3893FEDB" w14:textId="77777777" w:rsidR="002C00E4" w:rsidRPr="00A813CF" w:rsidRDefault="002C00E4" w:rsidP="002C00E4">
            <w:pPr>
              <w:jc w:val="center"/>
              <w:rPr>
                <w:rFonts w:ascii="Arial" w:eastAsia="Times New Roman" w:hAnsi="Arial" w:cs="Arial"/>
                <w:color w:val="000000"/>
                <w:sz w:val="20"/>
                <w:szCs w:val="20"/>
              </w:rPr>
            </w:pPr>
          </w:p>
        </w:tc>
        <w:tc>
          <w:tcPr>
            <w:tcW w:w="1415" w:type="dxa"/>
            <w:tcBorders>
              <w:top w:val="nil"/>
              <w:left w:val="nil"/>
              <w:bottom w:val="single" w:sz="4" w:space="0" w:color="auto"/>
              <w:right w:val="single" w:sz="4" w:space="0" w:color="auto"/>
            </w:tcBorders>
            <w:shd w:val="clear" w:color="auto" w:fill="D9D9D9" w:themeFill="background1" w:themeFillShade="D9"/>
            <w:hideMark/>
          </w:tcPr>
          <w:p w14:paraId="20A4F299" w14:textId="77777777" w:rsidR="002C00E4" w:rsidRPr="00A813CF" w:rsidRDefault="002C00E4" w:rsidP="002C00E4">
            <w:pPr>
              <w:jc w:val="center"/>
              <w:rPr>
                <w:rFonts w:ascii="Arial" w:eastAsia="Times New Roman" w:hAnsi="Arial" w:cs="Arial"/>
                <w:color w:val="000000"/>
                <w:sz w:val="20"/>
                <w:szCs w:val="20"/>
              </w:rPr>
            </w:pPr>
          </w:p>
        </w:tc>
      </w:tr>
      <w:tr w:rsidR="002C00E4" w:rsidRPr="00A813CF" w14:paraId="46A7CDF5" w14:textId="77777777" w:rsidTr="00C6467A">
        <w:trPr>
          <w:trHeight w:val="320"/>
        </w:trPr>
        <w:tc>
          <w:tcPr>
            <w:tcW w:w="9776" w:type="dxa"/>
            <w:tcBorders>
              <w:top w:val="nil"/>
              <w:left w:val="single" w:sz="4" w:space="0" w:color="auto"/>
              <w:bottom w:val="single" w:sz="4" w:space="0" w:color="auto"/>
              <w:right w:val="single" w:sz="4" w:space="0" w:color="auto"/>
            </w:tcBorders>
            <w:shd w:val="clear" w:color="auto" w:fill="D9D9D9" w:themeFill="background1" w:themeFillShade="D9"/>
            <w:hideMark/>
          </w:tcPr>
          <w:p w14:paraId="3B0F0236" w14:textId="77777777" w:rsidR="002C00E4" w:rsidRPr="00A813CF" w:rsidRDefault="002C00E4" w:rsidP="002C00E4">
            <w:pPr>
              <w:rPr>
                <w:rFonts w:ascii="Arial" w:eastAsia="Times New Roman" w:hAnsi="Arial" w:cs="Arial"/>
                <w:i/>
                <w:iCs/>
                <w:color w:val="000000"/>
                <w:sz w:val="20"/>
                <w:szCs w:val="20"/>
              </w:rPr>
            </w:pPr>
            <w:r w:rsidRPr="00A813CF">
              <w:rPr>
                <w:rFonts w:ascii="Arial" w:eastAsia="Times New Roman" w:hAnsi="Arial" w:cs="Arial"/>
                <w:b/>
                <w:i/>
                <w:iCs/>
                <w:color w:val="000000"/>
                <w:sz w:val="20"/>
                <w:szCs w:val="20"/>
              </w:rPr>
              <w:t>Spill — small:</w:t>
            </w:r>
            <w:r w:rsidRPr="00A813CF">
              <w:rPr>
                <w:rFonts w:ascii="Arial" w:eastAsia="Times New Roman" w:hAnsi="Arial" w:cs="Arial"/>
                <w:i/>
                <w:iCs/>
                <w:color w:val="000000"/>
                <w:sz w:val="20"/>
                <w:szCs w:val="20"/>
              </w:rPr>
              <w:t xml:space="preserve"> </w:t>
            </w:r>
            <w:r w:rsidRPr="00A813CF">
              <w:rPr>
                <w:rFonts w:ascii="Arial" w:eastAsia="Times New Roman" w:hAnsi="Arial" w:cs="Arial"/>
                <w:color w:val="000000"/>
                <w:sz w:val="20"/>
                <w:szCs w:val="20"/>
              </w:rPr>
              <w:t>Chemical or oil spill that does not trigger a national or regional response and is less than 10 tonnes</w:t>
            </w:r>
          </w:p>
        </w:tc>
        <w:tc>
          <w:tcPr>
            <w:tcW w:w="1507" w:type="dxa"/>
            <w:tcBorders>
              <w:top w:val="nil"/>
              <w:left w:val="nil"/>
              <w:bottom w:val="single" w:sz="4" w:space="0" w:color="auto"/>
              <w:right w:val="single" w:sz="4" w:space="0" w:color="auto"/>
            </w:tcBorders>
            <w:shd w:val="clear" w:color="auto" w:fill="D9D9D9" w:themeFill="background1" w:themeFillShade="D9"/>
            <w:hideMark/>
          </w:tcPr>
          <w:p w14:paraId="49D4A5E9" w14:textId="77777777" w:rsidR="002C00E4" w:rsidRPr="00A813CF" w:rsidRDefault="002C00E4" w:rsidP="002C00E4">
            <w:pPr>
              <w:jc w:val="center"/>
              <w:rPr>
                <w:rFonts w:ascii="Arial" w:eastAsia="Times New Roman" w:hAnsi="Arial" w:cs="Arial"/>
                <w:color w:val="000000"/>
                <w:sz w:val="20"/>
                <w:szCs w:val="20"/>
              </w:rPr>
            </w:pPr>
            <w:r w:rsidRPr="00A813CF">
              <w:rPr>
                <w:rFonts w:ascii="Arial" w:eastAsia="Times New Roman" w:hAnsi="Arial" w:cs="Arial"/>
                <w:color w:val="000000"/>
                <w:sz w:val="20"/>
                <w:szCs w:val="20"/>
              </w:rPr>
              <w:t>not assessed</w:t>
            </w:r>
          </w:p>
        </w:tc>
        <w:tc>
          <w:tcPr>
            <w:tcW w:w="1472" w:type="dxa"/>
            <w:tcBorders>
              <w:top w:val="nil"/>
              <w:left w:val="nil"/>
              <w:bottom w:val="single" w:sz="4" w:space="0" w:color="auto"/>
              <w:right w:val="single" w:sz="4" w:space="0" w:color="auto"/>
            </w:tcBorders>
            <w:shd w:val="clear" w:color="auto" w:fill="D9D9D9" w:themeFill="background1" w:themeFillShade="D9"/>
            <w:hideMark/>
          </w:tcPr>
          <w:p w14:paraId="7DEDC2BE" w14:textId="77777777" w:rsidR="002C00E4" w:rsidRPr="00A813CF" w:rsidRDefault="002C00E4" w:rsidP="002C00E4">
            <w:pPr>
              <w:jc w:val="center"/>
              <w:rPr>
                <w:rFonts w:ascii="Arial" w:eastAsia="Times New Roman" w:hAnsi="Arial" w:cs="Arial"/>
                <w:color w:val="000000"/>
                <w:sz w:val="20"/>
                <w:szCs w:val="20"/>
              </w:rPr>
            </w:pPr>
          </w:p>
        </w:tc>
        <w:tc>
          <w:tcPr>
            <w:tcW w:w="1415" w:type="dxa"/>
            <w:tcBorders>
              <w:top w:val="nil"/>
              <w:left w:val="nil"/>
              <w:bottom w:val="single" w:sz="4" w:space="0" w:color="auto"/>
              <w:right w:val="single" w:sz="4" w:space="0" w:color="auto"/>
            </w:tcBorders>
            <w:shd w:val="clear" w:color="auto" w:fill="D9D9D9" w:themeFill="background1" w:themeFillShade="D9"/>
            <w:hideMark/>
          </w:tcPr>
          <w:p w14:paraId="2554F0D4" w14:textId="77777777" w:rsidR="002C00E4" w:rsidRPr="00A813CF" w:rsidRDefault="002C00E4" w:rsidP="002C00E4">
            <w:pPr>
              <w:jc w:val="center"/>
              <w:rPr>
                <w:rFonts w:ascii="Arial" w:eastAsia="Times New Roman" w:hAnsi="Arial" w:cs="Arial"/>
                <w:color w:val="000000"/>
                <w:sz w:val="20"/>
                <w:szCs w:val="20"/>
              </w:rPr>
            </w:pPr>
          </w:p>
        </w:tc>
      </w:tr>
      <w:tr w:rsidR="002C00E4" w:rsidRPr="00A813CF" w14:paraId="51AE26F3" w14:textId="77777777" w:rsidTr="00C6467A">
        <w:trPr>
          <w:trHeight w:val="375"/>
        </w:trPr>
        <w:tc>
          <w:tcPr>
            <w:tcW w:w="9776" w:type="dxa"/>
            <w:tcBorders>
              <w:top w:val="nil"/>
              <w:left w:val="single" w:sz="4" w:space="0" w:color="auto"/>
              <w:bottom w:val="single" w:sz="4" w:space="0" w:color="auto"/>
              <w:right w:val="single" w:sz="4" w:space="0" w:color="auto"/>
            </w:tcBorders>
            <w:shd w:val="clear" w:color="auto" w:fill="D9D9D9" w:themeFill="background1" w:themeFillShade="D9"/>
            <w:hideMark/>
          </w:tcPr>
          <w:p w14:paraId="2E94FAC9" w14:textId="77777777" w:rsidR="002C00E4" w:rsidRPr="00A813CF" w:rsidRDefault="002C00E4" w:rsidP="002C00E4">
            <w:pPr>
              <w:rPr>
                <w:rFonts w:ascii="Arial" w:eastAsia="Times New Roman" w:hAnsi="Arial" w:cs="Arial"/>
                <w:i/>
                <w:iCs/>
                <w:color w:val="000000"/>
                <w:sz w:val="20"/>
                <w:szCs w:val="20"/>
              </w:rPr>
            </w:pPr>
            <w:r w:rsidRPr="00A813CF">
              <w:rPr>
                <w:rFonts w:ascii="Arial" w:eastAsia="Times New Roman" w:hAnsi="Arial" w:cs="Arial"/>
                <w:b/>
                <w:i/>
                <w:iCs/>
                <w:color w:val="000000"/>
                <w:sz w:val="20"/>
                <w:szCs w:val="20"/>
              </w:rPr>
              <w:t>Terrestrial discharge:</w:t>
            </w:r>
            <w:r w:rsidRPr="00A813CF">
              <w:rPr>
                <w:rFonts w:ascii="Arial" w:eastAsia="Times New Roman" w:hAnsi="Arial" w:cs="Arial"/>
                <w:color w:val="000000"/>
                <w:sz w:val="20"/>
                <w:szCs w:val="20"/>
              </w:rPr>
              <w:t xml:space="preserve"> Terrestrial point-source discharge including polluted water, sewage, wastewater and stormwater</w:t>
            </w:r>
          </w:p>
        </w:tc>
        <w:tc>
          <w:tcPr>
            <w:tcW w:w="1507" w:type="dxa"/>
            <w:tcBorders>
              <w:top w:val="nil"/>
              <w:left w:val="nil"/>
              <w:bottom w:val="single" w:sz="4" w:space="0" w:color="auto"/>
              <w:right w:val="single" w:sz="4" w:space="0" w:color="auto"/>
            </w:tcBorders>
            <w:shd w:val="clear" w:color="auto" w:fill="D9D9D9" w:themeFill="background1" w:themeFillShade="D9"/>
            <w:hideMark/>
          </w:tcPr>
          <w:p w14:paraId="2465AF23" w14:textId="77777777" w:rsidR="002C00E4" w:rsidRPr="00A813CF" w:rsidRDefault="002C00E4" w:rsidP="002C00E4">
            <w:pPr>
              <w:jc w:val="center"/>
              <w:rPr>
                <w:rFonts w:ascii="Arial" w:eastAsia="Times New Roman" w:hAnsi="Arial" w:cs="Arial"/>
                <w:color w:val="000000"/>
                <w:sz w:val="20"/>
                <w:szCs w:val="20"/>
              </w:rPr>
            </w:pPr>
            <w:r w:rsidRPr="00A813CF">
              <w:rPr>
                <w:rFonts w:ascii="Arial" w:eastAsia="Times New Roman" w:hAnsi="Arial" w:cs="Arial"/>
                <w:color w:val="000000"/>
                <w:sz w:val="20"/>
                <w:szCs w:val="20"/>
              </w:rPr>
              <w:t>not assessed</w:t>
            </w:r>
          </w:p>
        </w:tc>
        <w:tc>
          <w:tcPr>
            <w:tcW w:w="1472" w:type="dxa"/>
            <w:tcBorders>
              <w:top w:val="nil"/>
              <w:left w:val="nil"/>
              <w:bottom w:val="single" w:sz="4" w:space="0" w:color="auto"/>
              <w:right w:val="single" w:sz="4" w:space="0" w:color="auto"/>
            </w:tcBorders>
            <w:shd w:val="clear" w:color="auto" w:fill="D9D9D9" w:themeFill="background1" w:themeFillShade="D9"/>
            <w:hideMark/>
          </w:tcPr>
          <w:p w14:paraId="6BFC9B71" w14:textId="77777777" w:rsidR="002C00E4" w:rsidRPr="00A813CF" w:rsidRDefault="002C00E4" w:rsidP="002C00E4">
            <w:pPr>
              <w:jc w:val="center"/>
              <w:rPr>
                <w:rFonts w:ascii="Arial" w:eastAsia="Times New Roman" w:hAnsi="Arial" w:cs="Arial"/>
                <w:color w:val="000000"/>
                <w:sz w:val="20"/>
                <w:szCs w:val="20"/>
              </w:rPr>
            </w:pPr>
          </w:p>
        </w:tc>
        <w:tc>
          <w:tcPr>
            <w:tcW w:w="1415" w:type="dxa"/>
            <w:tcBorders>
              <w:top w:val="nil"/>
              <w:left w:val="nil"/>
              <w:bottom w:val="single" w:sz="4" w:space="0" w:color="auto"/>
              <w:right w:val="single" w:sz="4" w:space="0" w:color="auto"/>
            </w:tcBorders>
            <w:shd w:val="clear" w:color="auto" w:fill="D9D9D9" w:themeFill="background1" w:themeFillShade="D9"/>
            <w:hideMark/>
          </w:tcPr>
          <w:p w14:paraId="54E43410" w14:textId="77777777" w:rsidR="002C00E4" w:rsidRPr="00A813CF" w:rsidRDefault="002C00E4" w:rsidP="002C00E4">
            <w:pPr>
              <w:jc w:val="center"/>
              <w:rPr>
                <w:rFonts w:ascii="Arial" w:eastAsia="Times New Roman" w:hAnsi="Arial" w:cs="Arial"/>
                <w:color w:val="000000"/>
                <w:sz w:val="20"/>
                <w:szCs w:val="20"/>
              </w:rPr>
            </w:pPr>
          </w:p>
        </w:tc>
      </w:tr>
      <w:tr w:rsidR="002C00E4" w:rsidRPr="00A813CF" w14:paraId="71D71A7E" w14:textId="77777777" w:rsidTr="002F5010">
        <w:trPr>
          <w:trHeight w:val="285"/>
        </w:trPr>
        <w:tc>
          <w:tcPr>
            <w:tcW w:w="9776" w:type="dxa"/>
            <w:tcBorders>
              <w:top w:val="nil"/>
              <w:left w:val="single" w:sz="4" w:space="0" w:color="auto"/>
              <w:bottom w:val="single" w:sz="4" w:space="0" w:color="auto"/>
              <w:right w:val="single" w:sz="4" w:space="0" w:color="auto"/>
            </w:tcBorders>
            <w:shd w:val="clear" w:color="auto" w:fill="D9D9D9" w:themeFill="background1" w:themeFillShade="D9"/>
            <w:hideMark/>
          </w:tcPr>
          <w:p w14:paraId="211909A7" w14:textId="77777777" w:rsidR="002C00E4" w:rsidRPr="00A813CF" w:rsidRDefault="002C00E4" w:rsidP="002C00E4">
            <w:pPr>
              <w:rPr>
                <w:rFonts w:ascii="Arial" w:eastAsia="Times New Roman" w:hAnsi="Arial" w:cs="Arial"/>
                <w:i/>
                <w:iCs/>
                <w:color w:val="000000"/>
                <w:sz w:val="20"/>
                <w:szCs w:val="20"/>
              </w:rPr>
            </w:pPr>
            <w:r w:rsidRPr="00A813CF">
              <w:rPr>
                <w:rFonts w:ascii="Arial" w:eastAsia="Times New Roman" w:hAnsi="Arial" w:cs="Arial"/>
                <w:b/>
                <w:i/>
                <w:iCs/>
                <w:color w:val="000000"/>
                <w:sz w:val="20"/>
                <w:szCs w:val="20"/>
              </w:rPr>
              <w:t>Vessel strike:</w:t>
            </w:r>
            <w:r w:rsidRPr="00A813CF">
              <w:rPr>
                <w:rFonts w:ascii="Arial" w:eastAsia="Times New Roman" w:hAnsi="Arial" w:cs="Arial"/>
                <w:color w:val="000000"/>
                <w:sz w:val="20"/>
                <w:szCs w:val="20"/>
              </w:rPr>
              <w:t xml:space="preserve"> Death or injury to wildlife as a result of being struck by a vessel of any type or size</w:t>
            </w:r>
          </w:p>
        </w:tc>
        <w:tc>
          <w:tcPr>
            <w:tcW w:w="1507" w:type="dxa"/>
            <w:tcBorders>
              <w:top w:val="nil"/>
              <w:left w:val="nil"/>
              <w:bottom w:val="single" w:sz="4" w:space="0" w:color="auto"/>
              <w:right w:val="single" w:sz="4" w:space="0" w:color="auto"/>
            </w:tcBorders>
            <w:shd w:val="clear" w:color="auto" w:fill="D9D9D9" w:themeFill="background1" w:themeFillShade="D9"/>
            <w:hideMark/>
          </w:tcPr>
          <w:p w14:paraId="5894092F" w14:textId="77777777" w:rsidR="002C00E4" w:rsidRPr="00A813CF" w:rsidRDefault="002C00E4" w:rsidP="002C00E4">
            <w:pPr>
              <w:jc w:val="center"/>
              <w:rPr>
                <w:rFonts w:ascii="Arial" w:eastAsia="Times New Roman" w:hAnsi="Arial" w:cs="Arial"/>
                <w:color w:val="000000"/>
                <w:sz w:val="20"/>
                <w:szCs w:val="20"/>
              </w:rPr>
            </w:pPr>
            <w:r w:rsidRPr="00A813CF">
              <w:rPr>
                <w:rFonts w:ascii="Arial" w:eastAsia="Times New Roman" w:hAnsi="Arial" w:cs="Arial"/>
                <w:color w:val="000000"/>
                <w:sz w:val="20"/>
                <w:szCs w:val="20"/>
              </w:rPr>
              <w:t>not assessed</w:t>
            </w:r>
          </w:p>
        </w:tc>
        <w:tc>
          <w:tcPr>
            <w:tcW w:w="1472" w:type="dxa"/>
            <w:tcBorders>
              <w:top w:val="nil"/>
              <w:left w:val="nil"/>
              <w:bottom w:val="single" w:sz="4" w:space="0" w:color="auto"/>
              <w:right w:val="single" w:sz="4" w:space="0" w:color="auto"/>
            </w:tcBorders>
            <w:shd w:val="clear" w:color="auto" w:fill="D9D9D9" w:themeFill="background1" w:themeFillShade="D9"/>
            <w:hideMark/>
          </w:tcPr>
          <w:p w14:paraId="42312EC9" w14:textId="77777777" w:rsidR="002C00E4" w:rsidRPr="00A813CF" w:rsidRDefault="002C00E4" w:rsidP="002C00E4">
            <w:pPr>
              <w:jc w:val="center"/>
              <w:rPr>
                <w:rFonts w:ascii="Arial" w:eastAsia="Times New Roman" w:hAnsi="Arial" w:cs="Arial"/>
                <w:color w:val="000000"/>
                <w:sz w:val="20"/>
                <w:szCs w:val="20"/>
              </w:rPr>
            </w:pPr>
          </w:p>
        </w:tc>
        <w:tc>
          <w:tcPr>
            <w:tcW w:w="1415" w:type="dxa"/>
            <w:tcBorders>
              <w:top w:val="nil"/>
              <w:left w:val="nil"/>
              <w:bottom w:val="single" w:sz="4" w:space="0" w:color="auto"/>
              <w:right w:val="single" w:sz="4" w:space="0" w:color="auto"/>
            </w:tcBorders>
            <w:shd w:val="clear" w:color="auto" w:fill="D9D9D9" w:themeFill="background1" w:themeFillShade="D9"/>
            <w:hideMark/>
          </w:tcPr>
          <w:p w14:paraId="73DC9F45" w14:textId="77777777" w:rsidR="002C00E4" w:rsidRPr="00A813CF" w:rsidRDefault="002C00E4" w:rsidP="002C00E4">
            <w:pPr>
              <w:jc w:val="center"/>
              <w:rPr>
                <w:rFonts w:ascii="Arial" w:eastAsia="Times New Roman" w:hAnsi="Arial" w:cs="Arial"/>
                <w:color w:val="000000"/>
                <w:sz w:val="20"/>
                <w:szCs w:val="20"/>
              </w:rPr>
            </w:pPr>
          </w:p>
        </w:tc>
      </w:tr>
      <w:tr w:rsidR="002C00E4" w:rsidRPr="00A813CF" w14:paraId="0270BA8C" w14:textId="77777777" w:rsidTr="00C6467A">
        <w:trPr>
          <w:trHeight w:val="320"/>
        </w:trPr>
        <w:tc>
          <w:tcPr>
            <w:tcW w:w="9776" w:type="dxa"/>
            <w:tcBorders>
              <w:top w:val="nil"/>
              <w:left w:val="single" w:sz="4" w:space="0" w:color="auto"/>
              <w:bottom w:val="single" w:sz="4" w:space="0" w:color="auto"/>
              <w:right w:val="single" w:sz="4" w:space="0" w:color="auto"/>
            </w:tcBorders>
            <w:shd w:val="clear" w:color="auto" w:fill="D9D9D9" w:themeFill="background1" w:themeFillShade="D9"/>
            <w:hideMark/>
          </w:tcPr>
          <w:p w14:paraId="64203A80" w14:textId="77777777" w:rsidR="002C00E4" w:rsidRPr="00A813CF" w:rsidRDefault="002C00E4" w:rsidP="002C00E4">
            <w:pPr>
              <w:rPr>
                <w:rFonts w:ascii="Arial" w:eastAsia="Times New Roman" w:hAnsi="Arial" w:cs="Arial"/>
                <w:i/>
                <w:iCs/>
                <w:color w:val="000000"/>
                <w:sz w:val="20"/>
                <w:szCs w:val="20"/>
              </w:rPr>
            </w:pPr>
            <w:r w:rsidRPr="00A813CF">
              <w:rPr>
                <w:rFonts w:ascii="Arial" w:eastAsia="Times New Roman" w:hAnsi="Arial" w:cs="Arial"/>
                <w:b/>
                <w:i/>
                <w:iCs/>
                <w:color w:val="000000"/>
                <w:sz w:val="20"/>
                <w:szCs w:val="20"/>
              </w:rPr>
              <w:t>Vessel waste discharge:</w:t>
            </w:r>
            <w:r w:rsidRPr="00A813CF">
              <w:rPr>
                <w:rFonts w:ascii="Arial" w:eastAsia="Times New Roman" w:hAnsi="Arial" w:cs="Arial"/>
                <w:color w:val="000000"/>
                <w:sz w:val="20"/>
                <w:szCs w:val="20"/>
              </w:rPr>
              <w:t xml:space="preserve"> Waste discharge from a vessel (including sewage)</w:t>
            </w:r>
          </w:p>
        </w:tc>
        <w:tc>
          <w:tcPr>
            <w:tcW w:w="1507" w:type="dxa"/>
            <w:tcBorders>
              <w:top w:val="nil"/>
              <w:left w:val="nil"/>
              <w:bottom w:val="single" w:sz="4" w:space="0" w:color="auto"/>
              <w:right w:val="single" w:sz="4" w:space="0" w:color="auto"/>
            </w:tcBorders>
            <w:shd w:val="clear" w:color="auto" w:fill="D9D9D9" w:themeFill="background1" w:themeFillShade="D9"/>
            <w:hideMark/>
          </w:tcPr>
          <w:p w14:paraId="43711B8A" w14:textId="77777777" w:rsidR="002C00E4" w:rsidRPr="00A813CF" w:rsidRDefault="002C00E4" w:rsidP="002C00E4">
            <w:pPr>
              <w:jc w:val="center"/>
              <w:rPr>
                <w:rFonts w:ascii="Arial" w:eastAsia="Times New Roman" w:hAnsi="Arial" w:cs="Arial"/>
                <w:color w:val="000000"/>
                <w:sz w:val="20"/>
                <w:szCs w:val="20"/>
              </w:rPr>
            </w:pPr>
            <w:r w:rsidRPr="00A813CF">
              <w:rPr>
                <w:rFonts w:ascii="Arial" w:eastAsia="Times New Roman" w:hAnsi="Arial" w:cs="Arial"/>
                <w:color w:val="000000"/>
                <w:sz w:val="20"/>
                <w:szCs w:val="20"/>
              </w:rPr>
              <w:t>not assessed</w:t>
            </w:r>
          </w:p>
        </w:tc>
        <w:tc>
          <w:tcPr>
            <w:tcW w:w="1472" w:type="dxa"/>
            <w:tcBorders>
              <w:top w:val="nil"/>
              <w:left w:val="nil"/>
              <w:bottom w:val="single" w:sz="4" w:space="0" w:color="auto"/>
              <w:right w:val="single" w:sz="4" w:space="0" w:color="auto"/>
            </w:tcBorders>
            <w:shd w:val="clear" w:color="auto" w:fill="D9D9D9" w:themeFill="background1" w:themeFillShade="D9"/>
            <w:hideMark/>
          </w:tcPr>
          <w:p w14:paraId="653A4B35" w14:textId="77777777" w:rsidR="002C00E4" w:rsidRPr="00A813CF" w:rsidRDefault="002C00E4" w:rsidP="002C00E4">
            <w:pPr>
              <w:jc w:val="center"/>
              <w:rPr>
                <w:rFonts w:ascii="Arial" w:eastAsia="Times New Roman" w:hAnsi="Arial" w:cs="Arial"/>
                <w:color w:val="000000"/>
                <w:sz w:val="20"/>
                <w:szCs w:val="20"/>
              </w:rPr>
            </w:pPr>
          </w:p>
        </w:tc>
        <w:tc>
          <w:tcPr>
            <w:tcW w:w="1415" w:type="dxa"/>
            <w:tcBorders>
              <w:top w:val="nil"/>
              <w:left w:val="nil"/>
              <w:bottom w:val="single" w:sz="4" w:space="0" w:color="auto"/>
              <w:right w:val="single" w:sz="4" w:space="0" w:color="auto"/>
            </w:tcBorders>
            <w:shd w:val="clear" w:color="auto" w:fill="D9D9D9" w:themeFill="background1" w:themeFillShade="D9"/>
            <w:hideMark/>
          </w:tcPr>
          <w:p w14:paraId="08641470" w14:textId="77777777" w:rsidR="002C00E4" w:rsidRPr="00A813CF" w:rsidRDefault="002C00E4" w:rsidP="002C00E4">
            <w:pPr>
              <w:jc w:val="center"/>
              <w:rPr>
                <w:rFonts w:ascii="Arial" w:eastAsia="Times New Roman" w:hAnsi="Arial" w:cs="Arial"/>
                <w:color w:val="000000"/>
                <w:sz w:val="20"/>
                <w:szCs w:val="20"/>
              </w:rPr>
            </w:pPr>
          </w:p>
        </w:tc>
      </w:tr>
      <w:tr w:rsidR="002C00E4" w:rsidRPr="00A813CF" w14:paraId="3BE41657" w14:textId="77777777" w:rsidTr="002F5010">
        <w:trPr>
          <w:trHeight w:val="453"/>
        </w:trPr>
        <w:tc>
          <w:tcPr>
            <w:tcW w:w="9776" w:type="dxa"/>
            <w:tcBorders>
              <w:top w:val="nil"/>
              <w:left w:val="single" w:sz="4" w:space="0" w:color="auto"/>
              <w:bottom w:val="single" w:sz="4" w:space="0" w:color="auto"/>
              <w:right w:val="single" w:sz="4" w:space="0" w:color="auto"/>
            </w:tcBorders>
            <w:shd w:val="clear" w:color="auto" w:fill="auto"/>
            <w:hideMark/>
          </w:tcPr>
          <w:p w14:paraId="39B146A1" w14:textId="77777777" w:rsidR="002C00E4" w:rsidRPr="00A813CF" w:rsidRDefault="002C00E4" w:rsidP="002C00E4">
            <w:pPr>
              <w:rPr>
                <w:rFonts w:ascii="Arial" w:eastAsia="Times New Roman" w:hAnsi="Arial" w:cs="Arial"/>
                <w:i/>
                <w:iCs/>
                <w:color w:val="000000"/>
                <w:sz w:val="20"/>
                <w:szCs w:val="20"/>
              </w:rPr>
            </w:pPr>
            <w:r w:rsidRPr="00A813CF">
              <w:rPr>
                <w:rFonts w:ascii="Arial" w:eastAsia="Times New Roman" w:hAnsi="Arial" w:cs="Arial"/>
                <w:b/>
                <w:i/>
                <w:iCs/>
                <w:color w:val="000000"/>
                <w:sz w:val="20"/>
                <w:szCs w:val="20"/>
              </w:rPr>
              <w:t>Wildlife disturbance</w:t>
            </w:r>
            <w:r w:rsidRPr="00A813CF">
              <w:rPr>
                <w:rFonts w:ascii="Arial" w:eastAsia="Times New Roman" w:hAnsi="Arial" w:cs="Arial"/>
                <w:i/>
                <w:iCs/>
                <w:color w:val="000000"/>
                <w:sz w:val="20"/>
                <w:szCs w:val="20"/>
              </w:rPr>
              <w:t xml:space="preserve">: </w:t>
            </w:r>
            <w:r w:rsidRPr="00A813CF">
              <w:rPr>
                <w:rFonts w:ascii="Arial" w:eastAsia="Times New Roman" w:hAnsi="Arial" w:cs="Arial"/>
                <w:color w:val="000000"/>
                <w:sz w:val="20"/>
                <w:szCs w:val="20"/>
              </w:rPr>
              <w:t xml:space="preserve">Disturbance to wildlife including from snorkelling, diving, fish feeding, walking on islands and beaches, and the presence of boats; not including noise pollution </w:t>
            </w:r>
          </w:p>
        </w:tc>
        <w:tc>
          <w:tcPr>
            <w:tcW w:w="1507" w:type="dxa"/>
            <w:tcBorders>
              <w:top w:val="nil"/>
              <w:left w:val="nil"/>
              <w:bottom w:val="single" w:sz="4" w:space="0" w:color="auto"/>
              <w:right w:val="single" w:sz="4" w:space="0" w:color="auto"/>
            </w:tcBorders>
            <w:shd w:val="clear" w:color="auto" w:fill="auto"/>
            <w:hideMark/>
          </w:tcPr>
          <w:p w14:paraId="60EF6A0D" w14:textId="77777777" w:rsidR="002C00E4" w:rsidRPr="00A813CF" w:rsidRDefault="002C00E4" w:rsidP="002C00E4">
            <w:pPr>
              <w:jc w:val="center"/>
              <w:rPr>
                <w:rFonts w:ascii="Arial" w:eastAsia="Times New Roman" w:hAnsi="Arial" w:cs="Arial"/>
                <w:color w:val="000000"/>
                <w:sz w:val="20"/>
                <w:szCs w:val="20"/>
              </w:rPr>
            </w:pPr>
            <w:r w:rsidRPr="00A813CF">
              <w:rPr>
                <w:rFonts w:ascii="Arial" w:eastAsia="Times New Roman" w:hAnsi="Arial" w:cs="Arial"/>
                <w:color w:val="000000"/>
                <w:sz w:val="20"/>
                <w:szCs w:val="20"/>
              </w:rPr>
              <w:t>almost certain</w:t>
            </w:r>
          </w:p>
        </w:tc>
        <w:tc>
          <w:tcPr>
            <w:tcW w:w="1472" w:type="dxa"/>
            <w:tcBorders>
              <w:top w:val="nil"/>
              <w:left w:val="nil"/>
              <w:bottom w:val="single" w:sz="4" w:space="0" w:color="auto"/>
              <w:right w:val="single" w:sz="4" w:space="0" w:color="auto"/>
            </w:tcBorders>
            <w:shd w:val="clear" w:color="auto" w:fill="auto"/>
            <w:hideMark/>
          </w:tcPr>
          <w:p w14:paraId="5BC46437" w14:textId="77777777" w:rsidR="002C00E4" w:rsidRPr="00A813CF" w:rsidRDefault="002C00E4" w:rsidP="002C00E4">
            <w:pPr>
              <w:jc w:val="center"/>
              <w:rPr>
                <w:rFonts w:ascii="Arial" w:eastAsia="Times New Roman" w:hAnsi="Arial" w:cs="Arial"/>
                <w:color w:val="000000"/>
                <w:sz w:val="20"/>
                <w:szCs w:val="20"/>
              </w:rPr>
            </w:pPr>
            <w:r w:rsidRPr="00A813CF">
              <w:rPr>
                <w:rFonts w:ascii="Arial" w:eastAsia="Times New Roman" w:hAnsi="Arial" w:cs="Arial"/>
                <w:color w:val="000000"/>
                <w:sz w:val="20"/>
                <w:szCs w:val="20"/>
              </w:rPr>
              <w:t>minor</w:t>
            </w:r>
          </w:p>
        </w:tc>
        <w:tc>
          <w:tcPr>
            <w:tcW w:w="1415" w:type="dxa"/>
            <w:tcBorders>
              <w:top w:val="nil"/>
              <w:left w:val="nil"/>
              <w:bottom w:val="single" w:sz="4" w:space="0" w:color="auto"/>
              <w:right w:val="single" w:sz="4" w:space="0" w:color="auto"/>
            </w:tcBorders>
            <w:shd w:val="clear" w:color="auto" w:fill="F79646" w:themeFill="accent6"/>
            <w:hideMark/>
          </w:tcPr>
          <w:p w14:paraId="1845769D" w14:textId="77777777" w:rsidR="002C00E4" w:rsidRPr="00A813CF" w:rsidRDefault="002C00E4" w:rsidP="002C00E4">
            <w:pPr>
              <w:jc w:val="center"/>
              <w:rPr>
                <w:rFonts w:ascii="Arial" w:eastAsia="Times New Roman" w:hAnsi="Arial" w:cs="Arial"/>
                <w:color w:val="000000"/>
                <w:sz w:val="20"/>
                <w:szCs w:val="20"/>
              </w:rPr>
            </w:pPr>
            <w:r w:rsidRPr="00A813CF">
              <w:rPr>
                <w:rFonts w:ascii="Arial" w:eastAsia="Times New Roman" w:hAnsi="Arial" w:cs="Arial"/>
                <w:color w:val="000000"/>
                <w:sz w:val="20"/>
                <w:szCs w:val="20"/>
              </w:rPr>
              <w:t>Medium</w:t>
            </w:r>
          </w:p>
        </w:tc>
      </w:tr>
    </w:tbl>
    <w:p w14:paraId="48E343D8" w14:textId="77777777" w:rsidR="00025EDC" w:rsidRPr="00A813CF" w:rsidRDefault="00025EDC" w:rsidP="00025EDC">
      <w:pPr>
        <w:rPr>
          <w:rFonts w:ascii="Arial" w:hAnsi="Arial" w:cs="Arial"/>
          <w:lang w:val="en-GB" w:eastAsia="ja-JP"/>
        </w:rPr>
      </w:pPr>
    </w:p>
    <w:p w14:paraId="1D751024" w14:textId="6A61E6E1" w:rsidR="00025EDC" w:rsidRPr="00A813CF" w:rsidRDefault="00025EDC" w:rsidP="00025EDC">
      <w:pPr>
        <w:rPr>
          <w:rFonts w:ascii="Arial" w:hAnsi="Arial" w:cs="Arial"/>
          <w:lang w:val="en-GB" w:eastAsia="ja-JP"/>
        </w:rPr>
        <w:sectPr w:rsidR="00025EDC" w:rsidRPr="00A813CF" w:rsidSect="00C91D83">
          <w:pgSz w:w="16817" w:h="11901" w:orient="landscape"/>
          <w:pgMar w:top="1247" w:right="1247" w:bottom="1247" w:left="1247" w:header="709" w:footer="709" w:gutter="0"/>
          <w:cols w:space="708"/>
          <w:docGrid w:linePitch="360"/>
        </w:sectPr>
      </w:pPr>
    </w:p>
    <w:p w14:paraId="4539F8E0" w14:textId="77777777" w:rsidR="006562EB" w:rsidRPr="00A813CF" w:rsidRDefault="006562EB" w:rsidP="006562EB">
      <w:pPr>
        <w:rPr>
          <w:rFonts w:ascii="Arial" w:hAnsi="Arial" w:cs="Arial"/>
        </w:rPr>
      </w:pPr>
    </w:p>
    <w:p w14:paraId="64698EB0" w14:textId="77777777" w:rsidR="00D05820" w:rsidRPr="00A813CF" w:rsidRDefault="00D05820" w:rsidP="004054CC">
      <w:pPr>
        <w:pStyle w:val="Heading1"/>
        <w:rPr>
          <w:rFonts w:ascii="Arial" w:hAnsi="Arial" w:cs="Arial"/>
        </w:rPr>
      </w:pPr>
      <w:bookmarkStart w:id="67" w:name="_Toc535479395"/>
      <w:r w:rsidRPr="00A813CF">
        <w:rPr>
          <w:rFonts w:ascii="Arial" w:hAnsi="Arial" w:cs="Arial"/>
        </w:rPr>
        <w:t>Participant observations and potential methodological improvements</w:t>
      </w:r>
      <w:bookmarkEnd w:id="67"/>
    </w:p>
    <w:p w14:paraId="6FCA77F1" w14:textId="2C817ADF" w:rsidR="006A26BD" w:rsidRPr="00A813CF" w:rsidRDefault="005011AB" w:rsidP="00D05820">
      <w:pPr>
        <w:rPr>
          <w:rFonts w:ascii="Arial" w:eastAsia="Times New Roman" w:hAnsi="Arial" w:cs="Arial"/>
          <w:lang w:eastAsia="en-AU"/>
        </w:rPr>
      </w:pPr>
      <w:r w:rsidRPr="00A813CF">
        <w:rPr>
          <w:rFonts w:ascii="Arial" w:hAnsi="Arial" w:cs="Arial"/>
        </w:rPr>
        <w:t>Throughout the workshop, participants offered constructive comments about the workshop process, and how it might be improved for future iterations.</w:t>
      </w:r>
      <w:r w:rsidRPr="00A813CF">
        <w:rPr>
          <w:rFonts w:ascii="Arial" w:eastAsia="Times New Roman" w:hAnsi="Arial" w:cs="Arial"/>
          <w:lang w:eastAsia="en-AU"/>
        </w:rPr>
        <w:t xml:space="preserve"> Key </w:t>
      </w:r>
      <w:r w:rsidR="006A26BD" w:rsidRPr="00A813CF">
        <w:rPr>
          <w:rFonts w:ascii="Arial" w:eastAsia="Times New Roman" w:hAnsi="Arial" w:cs="Arial"/>
          <w:lang w:eastAsia="en-AU"/>
        </w:rPr>
        <w:t>suggested improvements included:</w:t>
      </w:r>
    </w:p>
    <w:p w14:paraId="17096EB3" w14:textId="3226D19E" w:rsidR="005D72CB" w:rsidRPr="00A813CF" w:rsidRDefault="00471ADA" w:rsidP="00113D37">
      <w:pPr>
        <w:pStyle w:val="ListParagraph"/>
        <w:rPr>
          <w:rFonts w:ascii="Arial" w:hAnsi="Arial" w:cs="Arial"/>
        </w:rPr>
      </w:pPr>
      <w:r w:rsidRPr="00A813CF">
        <w:rPr>
          <w:rFonts w:ascii="Arial" w:hAnsi="Arial" w:cs="Arial"/>
        </w:rPr>
        <w:t>Ensuring r</w:t>
      </w:r>
      <w:r w:rsidR="005D72CB" w:rsidRPr="00A813CF">
        <w:rPr>
          <w:rFonts w:ascii="Arial" w:hAnsi="Arial" w:cs="Arial"/>
        </w:rPr>
        <w:t xml:space="preserve">ecognised content experts </w:t>
      </w:r>
      <w:r w:rsidRPr="00A813CF">
        <w:rPr>
          <w:rFonts w:ascii="Arial" w:hAnsi="Arial" w:cs="Arial"/>
        </w:rPr>
        <w:t>independently reviewed</w:t>
      </w:r>
      <w:r w:rsidR="005D72CB" w:rsidRPr="00A813CF">
        <w:rPr>
          <w:rFonts w:ascii="Arial" w:hAnsi="Arial" w:cs="Arial"/>
        </w:rPr>
        <w:t xml:space="preserve"> the preliminary grading statements for </w:t>
      </w:r>
      <w:r w:rsidR="005D72CB" w:rsidRPr="00A813CF">
        <w:rPr>
          <w:rFonts w:ascii="Arial" w:hAnsi="Arial" w:cs="Arial"/>
          <w:u w:val="single"/>
        </w:rPr>
        <w:t>all</w:t>
      </w:r>
      <w:r w:rsidR="005D72CB" w:rsidRPr="00A813CF">
        <w:rPr>
          <w:rFonts w:ascii="Arial" w:hAnsi="Arial" w:cs="Arial"/>
        </w:rPr>
        <w:t xml:space="preserve"> components prior to being assessed at the </w:t>
      </w:r>
      <w:r w:rsidR="00242A16" w:rsidRPr="00A813CF">
        <w:rPr>
          <w:rFonts w:ascii="Arial" w:hAnsi="Arial" w:cs="Arial"/>
        </w:rPr>
        <w:t xml:space="preserve">consensus </w:t>
      </w:r>
      <w:r w:rsidR="005D72CB" w:rsidRPr="00A813CF">
        <w:rPr>
          <w:rFonts w:ascii="Arial" w:hAnsi="Arial" w:cs="Arial"/>
        </w:rPr>
        <w:t>workshop</w:t>
      </w:r>
      <w:r w:rsidR="008B2FB3" w:rsidRPr="00A813CF">
        <w:rPr>
          <w:rFonts w:ascii="Arial" w:hAnsi="Arial" w:cs="Arial"/>
        </w:rPr>
        <w:t>;</w:t>
      </w:r>
      <w:r w:rsidR="005D72CB" w:rsidRPr="00A813CF">
        <w:rPr>
          <w:rFonts w:ascii="Arial" w:hAnsi="Arial" w:cs="Arial"/>
        </w:rPr>
        <w:t xml:space="preserve"> </w:t>
      </w:r>
    </w:p>
    <w:p w14:paraId="1B324550" w14:textId="6FC22A03" w:rsidR="005D72CB" w:rsidRPr="00A813CF" w:rsidRDefault="00242A16" w:rsidP="00166015">
      <w:pPr>
        <w:pStyle w:val="ListParagraph"/>
        <w:rPr>
          <w:rFonts w:ascii="Arial" w:hAnsi="Arial" w:cs="Arial"/>
        </w:rPr>
      </w:pPr>
      <w:r w:rsidRPr="00A813CF">
        <w:rPr>
          <w:rFonts w:ascii="Arial" w:hAnsi="Arial" w:cs="Arial"/>
        </w:rPr>
        <w:t xml:space="preserve">Ensuring key experts were present for every component and </w:t>
      </w:r>
      <w:r w:rsidR="00300993" w:rsidRPr="00A813CF">
        <w:rPr>
          <w:rFonts w:ascii="Arial" w:hAnsi="Arial" w:cs="Arial"/>
        </w:rPr>
        <w:t>reducing</w:t>
      </w:r>
      <w:r w:rsidR="00650C2D" w:rsidRPr="00A813CF">
        <w:rPr>
          <w:rFonts w:ascii="Arial" w:hAnsi="Arial" w:cs="Arial"/>
        </w:rPr>
        <w:t xml:space="preserve"> </w:t>
      </w:r>
      <w:r w:rsidR="008B2FB3" w:rsidRPr="00A813CF">
        <w:rPr>
          <w:rFonts w:ascii="Arial" w:hAnsi="Arial" w:cs="Arial"/>
        </w:rPr>
        <w:t>the potential bias</w:t>
      </w:r>
      <w:r w:rsidR="00650C2D" w:rsidRPr="00A813CF">
        <w:rPr>
          <w:rFonts w:ascii="Arial" w:hAnsi="Arial" w:cs="Arial"/>
        </w:rPr>
        <w:t xml:space="preserve"> </w:t>
      </w:r>
      <w:r w:rsidR="00300993" w:rsidRPr="00A813CF">
        <w:rPr>
          <w:rFonts w:ascii="Arial" w:hAnsi="Arial" w:cs="Arial"/>
        </w:rPr>
        <w:t>arising from</w:t>
      </w:r>
      <w:r w:rsidR="00650C2D" w:rsidRPr="00A813CF">
        <w:rPr>
          <w:rFonts w:ascii="Arial" w:hAnsi="Arial" w:cs="Arial"/>
        </w:rPr>
        <w:t xml:space="preserve"> less well qua</w:t>
      </w:r>
      <w:r w:rsidR="00300993" w:rsidRPr="00A813CF">
        <w:rPr>
          <w:rFonts w:ascii="Arial" w:hAnsi="Arial" w:cs="Arial"/>
        </w:rPr>
        <w:t>lified participants having</w:t>
      </w:r>
      <w:r w:rsidR="00650C2D" w:rsidRPr="00A813CF">
        <w:rPr>
          <w:rFonts w:ascii="Arial" w:hAnsi="Arial" w:cs="Arial"/>
        </w:rPr>
        <w:t xml:space="preserve"> the same vote value as</w:t>
      </w:r>
      <w:r w:rsidR="008B2FB3" w:rsidRPr="00A813CF">
        <w:rPr>
          <w:rFonts w:ascii="Arial" w:hAnsi="Arial" w:cs="Arial"/>
        </w:rPr>
        <w:t xml:space="preserve"> highly qualified participants</w:t>
      </w:r>
      <w:r w:rsidR="00650C2D" w:rsidRPr="00A813CF">
        <w:rPr>
          <w:rFonts w:ascii="Arial" w:hAnsi="Arial" w:cs="Arial"/>
        </w:rPr>
        <w:t>;</w:t>
      </w:r>
    </w:p>
    <w:p w14:paraId="48E0240A" w14:textId="568B95DD" w:rsidR="00650C2D" w:rsidRPr="00A813CF" w:rsidRDefault="00650C2D" w:rsidP="00D80010">
      <w:pPr>
        <w:pStyle w:val="ListParagraph"/>
        <w:rPr>
          <w:rFonts w:ascii="Arial" w:hAnsi="Arial" w:cs="Arial"/>
        </w:rPr>
      </w:pPr>
      <w:r w:rsidRPr="00A813CF">
        <w:rPr>
          <w:rFonts w:ascii="Arial" w:hAnsi="Arial" w:cs="Arial"/>
        </w:rPr>
        <w:t xml:space="preserve">Identifying example reference sites </w:t>
      </w:r>
      <w:r w:rsidR="005D72CB" w:rsidRPr="00A813CF">
        <w:rPr>
          <w:rFonts w:ascii="Arial" w:hAnsi="Arial" w:cs="Arial"/>
        </w:rPr>
        <w:t>for</w:t>
      </w:r>
      <w:r w:rsidRPr="00A813CF">
        <w:rPr>
          <w:rFonts w:ascii="Arial" w:hAnsi="Arial" w:cs="Arial"/>
        </w:rPr>
        <w:t xml:space="preserve"> the worst 10% and best 10% of cases prior to voting;</w:t>
      </w:r>
    </w:p>
    <w:p w14:paraId="76FF9809" w14:textId="4BCBFB1F" w:rsidR="00650C2D" w:rsidRPr="00A813CF" w:rsidRDefault="00650C2D" w:rsidP="00D80010">
      <w:pPr>
        <w:pStyle w:val="ListParagraph"/>
        <w:rPr>
          <w:rFonts w:ascii="Arial" w:hAnsi="Arial" w:cs="Arial"/>
        </w:rPr>
      </w:pPr>
      <w:r w:rsidRPr="00A813CF">
        <w:rPr>
          <w:rFonts w:ascii="Arial" w:hAnsi="Arial" w:cs="Arial"/>
        </w:rPr>
        <w:t>Further refining grading statements to specifically suit each component being assessed</w:t>
      </w:r>
      <w:r w:rsidR="008B2FB3" w:rsidRPr="00A813CF">
        <w:rPr>
          <w:rFonts w:ascii="Arial" w:hAnsi="Arial" w:cs="Arial"/>
        </w:rPr>
        <w:t xml:space="preserve">, </w:t>
      </w:r>
      <w:r w:rsidR="00686C49" w:rsidRPr="00A813CF">
        <w:rPr>
          <w:rFonts w:ascii="Arial" w:hAnsi="Arial" w:cs="Arial"/>
        </w:rPr>
        <w:t>particularly for Physical, Chemical and Ecosystem Processes</w:t>
      </w:r>
      <w:r w:rsidRPr="00A813CF">
        <w:rPr>
          <w:rFonts w:ascii="Arial" w:hAnsi="Arial" w:cs="Arial"/>
        </w:rPr>
        <w:t>;</w:t>
      </w:r>
      <w:r w:rsidR="00300993" w:rsidRPr="00A813CF">
        <w:rPr>
          <w:rFonts w:ascii="Arial" w:hAnsi="Arial" w:cs="Arial"/>
        </w:rPr>
        <w:t xml:space="preserve"> and</w:t>
      </w:r>
    </w:p>
    <w:p w14:paraId="3DA786AA" w14:textId="52706285" w:rsidR="00686C49" w:rsidRPr="00A813CF" w:rsidRDefault="0088568F">
      <w:pPr>
        <w:pStyle w:val="ListParagraph"/>
        <w:numPr>
          <w:ilvl w:val="0"/>
          <w:numId w:val="35"/>
        </w:numPr>
        <w:rPr>
          <w:rFonts w:ascii="Arial" w:hAnsi="Arial" w:cs="Arial"/>
          <w:lang w:eastAsia="en-AU"/>
        </w:rPr>
      </w:pPr>
      <w:r w:rsidRPr="00A813CF">
        <w:rPr>
          <w:rFonts w:ascii="Arial" w:hAnsi="Arial" w:cs="Arial"/>
        </w:rPr>
        <w:t xml:space="preserve">Clarifying </w:t>
      </w:r>
      <w:r w:rsidR="008812FB" w:rsidRPr="00A813CF">
        <w:rPr>
          <w:rFonts w:ascii="Arial" w:hAnsi="Arial" w:cs="Arial"/>
        </w:rPr>
        <w:t xml:space="preserve">the </w:t>
      </w:r>
      <w:r w:rsidRPr="00A813CF">
        <w:rPr>
          <w:rFonts w:ascii="Arial" w:hAnsi="Arial" w:cs="Arial"/>
        </w:rPr>
        <w:t xml:space="preserve">scope </w:t>
      </w:r>
      <w:r w:rsidR="007204D9" w:rsidRPr="00A813CF">
        <w:rPr>
          <w:rFonts w:ascii="Arial" w:hAnsi="Arial" w:cs="Arial"/>
        </w:rPr>
        <w:t xml:space="preserve">and potential overlap between broad and specific </w:t>
      </w:r>
      <w:r w:rsidR="00F53531" w:rsidRPr="00A813CF">
        <w:rPr>
          <w:rFonts w:ascii="Arial" w:hAnsi="Arial" w:cs="Arial"/>
        </w:rPr>
        <w:t>value</w:t>
      </w:r>
      <w:r w:rsidRPr="00A813CF">
        <w:rPr>
          <w:rFonts w:ascii="Arial" w:hAnsi="Arial" w:cs="Arial"/>
        </w:rPr>
        <w:t xml:space="preserve"> components</w:t>
      </w:r>
      <w:r w:rsidR="00300993" w:rsidRPr="00A813CF">
        <w:rPr>
          <w:rFonts w:ascii="Arial" w:hAnsi="Arial" w:cs="Arial"/>
        </w:rPr>
        <w:t>.</w:t>
      </w:r>
    </w:p>
    <w:p w14:paraId="071090C4" w14:textId="77777777" w:rsidR="00300993" w:rsidRPr="00A813CF" w:rsidRDefault="00300993" w:rsidP="00113D37">
      <w:pPr>
        <w:ind w:left="360"/>
        <w:rPr>
          <w:rFonts w:ascii="Arial" w:hAnsi="Arial" w:cs="Arial"/>
        </w:rPr>
      </w:pPr>
    </w:p>
    <w:p w14:paraId="0A93B539" w14:textId="0457304B" w:rsidR="00471ADA" w:rsidRPr="00A813CF" w:rsidRDefault="00300993" w:rsidP="00F275A1">
      <w:pPr>
        <w:rPr>
          <w:rFonts w:ascii="Arial" w:eastAsia="Times New Roman" w:hAnsi="Arial" w:cs="Arial"/>
          <w:lang w:eastAsia="en-AU"/>
        </w:rPr>
      </w:pPr>
      <w:r w:rsidRPr="00A813CF">
        <w:rPr>
          <w:rFonts w:ascii="Arial" w:eastAsia="Times New Roman" w:hAnsi="Arial" w:cs="Arial"/>
          <w:lang w:eastAsia="en-AU"/>
        </w:rPr>
        <w:t>Suggested</w:t>
      </w:r>
      <w:r w:rsidR="00471ADA" w:rsidRPr="00A813CF">
        <w:rPr>
          <w:rFonts w:ascii="Arial" w:eastAsia="Times New Roman" w:hAnsi="Arial" w:cs="Arial"/>
          <w:lang w:eastAsia="en-AU"/>
        </w:rPr>
        <w:t xml:space="preserve"> improvements to</w:t>
      </w:r>
      <w:r w:rsidR="008812FB" w:rsidRPr="00A813CF">
        <w:rPr>
          <w:rFonts w:ascii="Arial" w:eastAsia="Times New Roman" w:hAnsi="Arial" w:cs="Arial"/>
          <w:lang w:eastAsia="en-AU"/>
        </w:rPr>
        <w:t xml:space="preserve"> the risk assessment methods incl</w:t>
      </w:r>
      <w:r w:rsidR="00471ADA" w:rsidRPr="00A813CF">
        <w:rPr>
          <w:rFonts w:ascii="Arial" w:eastAsia="Times New Roman" w:hAnsi="Arial" w:cs="Arial"/>
          <w:lang w:eastAsia="en-AU"/>
        </w:rPr>
        <w:t>uded:</w:t>
      </w:r>
    </w:p>
    <w:p w14:paraId="7847AC4F" w14:textId="3F672A01" w:rsidR="00F275A1" w:rsidRPr="00A813CF" w:rsidRDefault="00471ADA" w:rsidP="00113D37">
      <w:pPr>
        <w:pStyle w:val="ListParagraph"/>
        <w:rPr>
          <w:rFonts w:ascii="Arial" w:hAnsi="Arial" w:cs="Arial"/>
        </w:rPr>
      </w:pPr>
      <w:r w:rsidRPr="00A813CF">
        <w:rPr>
          <w:rFonts w:ascii="Arial" w:hAnsi="Arial" w:cs="Arial"/>
        </w:rPr>
        <w:t xml:space="preserve">Recording </w:t>
      </w:r>
      <w:r w:rsidR="00686C49" w:rsidRPr="00A813CF">
        <w:rPr>
          <w:rFonts w:ascii="Arial" w:hAnsi="Arial" w:cs="Arial"/>
        </w:rPr>
        <w:t>confidence for each risk score</w:t>
      </w:r>
      <w:r w:rsidRPr="00A813CF">
        <w:rPr>
          <w:rFonts w:ascii="Arial" w:hAnsi="Arial" w:cs="Arial"/>
        </w:rPr>
        <w:t>;</w:t>
      </w:r>
    </w:p>
    <w:p w14:paraId="66D6AB22" w14:textId="6F344CC4" w:rsidR="00F275A1" w:rsidRPr="00A813CF" w:rsidRDefault="00471ADA" w:rsidP="00113D37">
      <w:pPr>
        <w:pStyle w:val="ListParagraph"/>
        <w:rPr>
          <w:rFonts w:ascii="Arial" w:hAnsi="Arial" w:cs="Arial"/>
        </w:rPr>
      </w:pPr>
      <w:r w:rsidRPr="00A813CF">
        <w:rPr>
          <w:rFonts w:ascii="Arial" w:hAnsi="Arial" w:cs="Arial"/>
        </w:rPr>
        <w:t>Adding a description of</w:t>
      </w:r>
      <w:r w:rsidR="00F275A1" w:rsidRPr="00A813CF">
        <w:rPr>
          <w:rFonts w:ascii="Arial" w:hAnsi="Arial" w:cs="Arial"/>
        </w:rPr>
        <w:t xml:space="preserve"> </w:t>
      </w:r>
      <w:r w:rsidRPr="00A813CF">
        <w:rPr>
          <w:rFonts w:ascii="Arial" w:hAnsi="Arial" w:cs="Arial"/>
        </w:rPr>
        <w:t>‘</w:t>
      </w:r>
      <w:r w:rsidR="00F275A1" w:rsidRPr="00A813CF">
        <w:rPr>
          <w:rFonts w:ascii="Arial" w:hAnsi="Arial" w:cs="Arial"/>
        </w:rPr>
        <w:t>catastrophic consequence</w:t>
      </w:r>
      <w:r w:rsidRPr="00A813CF">
        <w:rPr>
          <w:rFonts w:ascii="Arial" w:hAnsi="Arial" w:cs="Arial"/>
        </w:rPr>
        <w:t>’ for a local scale risk;</w:t>
      </w:r>
    </w:p>
    <w:p w14:paraId="2DB3A02F" w14:textId="26C91CCC" w:rsidR="00F275A1" w:rsidRPr="00A813CF" w:rsidRDefault="00471ADA" w:rsidP="00166015">
      <w:pPr>
        <w:pStyle w:val="ListParagraph"/>
        <w:rPr>
          <w:rFonts w:ascii="Arial" w:hAnsi="Arial" w:cs="Arial"/>
        </w:rPr>
      </w:pPr>
      <w:r w:rsidRPr="00A813CF">
        <w:rPr>
          <w:rFonts w:ascii="Arial" w:hAnsi="Arial" w:cs="Arial"/>
        </w:rPr>
        <w:t xml:space="preserve">Removing the </w:t>
      </w:r>
      <w:r w:rsidR="00F275A1" w:rsidRPr="00A813CF">
        <w:rPr>
          <w:rFonts w:ascii="Arial" w:hAnsi="Arial" w:cs="Arial"/>
        </w:rPr>
        <w:t xml:space="preserve">requirement to consider timescales in both likelihood and consequence, </w:t>
      </w:r>
    </w:p>
    <w:p w14:paraId="060ED953" w14:textId="63BA5DB2" w:rsidR="00F275A1" w:rsidRPr="00A813CF" w:rsidRDefault="00300993">
      <w:pPr>
        <w:pStyle w:val="ListParagraph"/>
        <w:rPr>
          <w:rFonts w:ascii="Arial" w:hAnsi="Arial" w:cs="Arial"/>
        </w:rPr>
      </w:pPr>
      <w:r w:rsidRPr="00A813CF">
        <w:rPr>
          <w:rFonts w:ascii="Arial" w:hAnsi="Arial" w:cs="Arial"/>
        </w:rPr>
        <w:t>Providing greater guidance when</w:t>
      </w:r>
      <w:r w:rsidR="00F275A1" w:rsidRPr="00A813CF">
        <w:rPr>
          <w:rFonts w:ascii="Arial" w:hAnsi="Arial" w:cs="Arial"/>
        </w:rPr>
        <w:t xml:space="preserve"> assessing multiple different risks in the same assessment (e.g. for climate change) and risks </w:t>
      </w:r>
      <w:r w:rsidRPr="00A813CF">
        <w:rPr>
          <w:rFonts w:ascii="Arial" w:hAnsi="Arial" w:cs="Arial"/>
        </w:rPr>
        <w:t xml:space="preserve">occurring </w:t>
      </w:r>
      <w:r w:rsidR="00F275A1" w:rsidRPr="00A813CF">
        <w:rPr>
          <w:rFonts w:ascii="Arial" w:hAnsi="Arial" w:cs="Arial"/>
        </w:rPr>
        <w:t>over different temporal and geographic scales.</w:t>
      </w:r>
    </w:p>
    <w:p w14:paraId="0E5559CC" w14:textId="68614313" w:rsidR="00650C2D" w:rsidRPr="00A813CF" w:rsidRDefault="00650C2D" w:rsidP="00D05820">
      <w:pPr>
        <w:rPr>
          <w:rFonts w:ascii="Arial" w:eastAsia="Times New Roman" w:hAnsi="Arial" w:cs="Arial"/>
          <w:lang w:eastAsia="en-AU"/>
        </w:rPr>
      </w:pPr>
    </w:p>
    <w:p w14:paraId="194F53FD" w14:textId="1045B591" w:rsidR="00113D37" w:rsidRPr="00A813CF" w:rsidRDefault="00F275A1" w:rsidP="00300993">
      <w:pPr>
        <w:rPr>
          <w:rFonts w:ascii="Arial" w:hAnsi="Arial" w:cs="Arial"/>
          <w:szCs w:val="20"/>
        </w:rPr>
      </w:pPr>
      <w:r w:rsidRPr="00A813CF">
        <w:rPr>
          <w:rFonts w:ascii="Arial" w:hAnsi="Arial" w:cs="Arial"/>
          <w:szCs w:val="20"/>
        </w:rPr>
        <w:t>There was support for continuously improving the Outlook assessment methodology while maintaining sufficient consistency for core measures</w:t>
      </w:r>
      <w:r w:rsidR="007204D9" w:rsidRPr="00A813CF">
        <w:rPr>
          <w:rFonts w:ascii="Arial" w:hAnsi="Arial" w:cs="Arial"/>
          <w:szCs w:val="20"/>
        </w:rPr>
        <w:t xml:space="preserve"> (rather than maintaining historic methods for the sake of apparent consistency)</w:t>
      </w:r>
      <w:r w:rsidRPr="00A813CF">
        <w:rPr>
          <w:rFonts w:ascii="Arial" w:hAnsi="Arial" w:cs="Arial"/>
          <w:szCs w:val="20"/>
        </w:rPr>
        <w:t>.</w:t>
      </w:r>
    </w:p>
    <w:p w14:paraId="765716B3" w14:textId="77777777" w:rsidR="00F275A1" w:rsidRPr="00A813CF" w:rsidRDefault="00F275A1" w:rsidP="00D05820">
      <w:pPr>
        <w:rPr>
          <w:rFonts w:ascii="Arial" w:eastAsia="Times New Roman" w:hAnsi="Arial" w:cs="Arial"/>
          <w:lang w:eastAsia="en-AU"/>
        </w:rPr>
      </w:pPr>
    </w:p>
    <w:p w14:paraId="1A14BD79" w14:textId="26E081EB" w:rsidR="00686C49" w:rsidRPr="00A813CF" w:rsidRDefault="008812FB" w:rsidP="00686C49">
      <w:pPr>
        <w:rPr>
          <w:rFonts w:ascii="Arial" w:hAnsi="Arial" w:cs="Arial"/>
        </w:rPr>
      </w:pPr>
      <w:r w:rsidRPr="00A813CF">
        <w:rPr>
          <w:rFonts w:ascii="Arial" w:eastAsia="Times New Roman" w:hAnsi="Arial" w:cs="Arial"/>
          <w:lang w:eastAsia="en-AU"/>
        </w:rPr>
        <w:t>In relation to the heritage values</w:t>
      </w:r>
      <w:r w:rsidR="008B2FB3" w:rsidRPr="00A813CF">
        <w:rPr>
          <w:rFonts w:ascii="Arial" w:eastAsia="Times New Roman" w:hAnsi="Arial" w:cs="Arial"/>
          <w:lang w:eastAsia="en-AU"/>
        </w:rPr>
        <w:t xml:space="preserve"> </w:t>
      </w:r>
      <w:r w:rsidRPr="00A813CF">
        <w:rPr>
          <w:rFonts w:ascii="Arial" w:eastAsia="Times New Roman" w:hAnsi="Arial" w:cs="Arial"/>
          <w:lang w:eastAsia="en-AU"/>
        </w:rPr>
        <w:t>components</w:t>
      </w:r>
      <w:r w:rsidR="008B2FB3" w:rsidRPr="00A813CF">
        <w:rPr>
          <w:rFonts w:ascii="Arial" w:eastAsia="Times New Roman" w:hAnsi="Arial" w:cs="Arial"/>
          <w:lang w:eastAsia="en-AU"/>
        </w:rPr>
        <w:t xml:space="preserve">, workshop participants </w:t>
      </w:r>
      <w:r w:rsidR="00686C49" w:rsidRPr="00A813CF">
        <w:rPr>
          <w:rFonts w:ascii="Arial" w:eastAsia="Times New Roman" w:hAnsi="Arial" w:cs="Arial"/>
          <w:lang w:eastAsia="en-AU"/>
        </w:rPr>
        <w:t>recommended that future science consensus workshops should:</w:t>
      </w:r>
    </w:p>
    <w:p w14:paraId="17FEA929" w14:textId="697CFD30" w:rsidR="00242A16" w:rsidRPr="00A813CF" w:rsidRDefault="00242A16" w:rsidP="00113D37">
      <w:pPr>
        <w:pStyle w:val="ListParagraph"/>
        <w:numPr>
          <w:ilvl w:val="0"/>
          <w:numId w:val="46"/>
        </w:numPr>
        <w:rPr>
          <w:rFonts w:ascii="Arial" w:hAnsi="Arial" w:cs="Arial"/>
        </w:rPr>
      </w:pPr>
      <w:r w:rsidRPr="00A813CF">
        <w:rPr>
          <w:rFonts w:ascii="Arial" w:hAnsi="Arial" w:cs="Arial"/>
        </w:rPr>
        <w:t xml:space="preserve">Include </w:t>
      </w:r>
      <w:r w:rsidR="008B2FB3" w:rsidRPr="00A813CF">
        <w:rPr>
          <w:rFonts w:ascii="Arial" w:hAnsi="Arial" w:cs="Arial"/>
        </w:rPr>
        <w:t xml:space="preserve">greater </w:t>
      </w:r>
      <w:r w:rsidRPr="00A813CF">
        <w:rPr>
          <w:rFonts w:ascii="Arial" w:hAnsi="Arial" w:cs="Arial"/>
        </w:rPr>
        <w:t>participation from Indigenous people and a larger and broader range of heritage experts (noting that several Indigenous people and Traditional Owners were invited but unable to attend)</w:t>
      </w:r>
      <w:r w:rsidR="00300993" w:rsidRPr="00A813CF">
        <w:rPr>
          <w:rFonts w:ascii="Arial" w:hAnsi="Arial" w:cs="Arial"/>
        </w:rPr>
        <w:t>;</w:t>
      </w:r>
    </w:p>
    <w:p w14:paraId="12BB54E8" w14:textId="74B27166" w:rsidR="008B2FB3" w:rsidRPr="00A813CF" w:rsidRDefault="00300993" w:rsidP="00113D37">
      <w:pPr>
        <w:pStyle w:val="ListParagraph"/>
        <w:numPr>
          <w:ilvl w:val="0"/>
          <w:numId w:val="46"/>
        </w:numPr>
        <w:rPr>
          <w:rFonts w:ascii="Arial" w:hAnsi="Arial" w:cs="Arial"/>
        </w:rPr>
      </w:pPr>
      <w:r w:rsidRPr="00A813CF">
        <w:rPr>
          <w:rFonts w:ascii="Arial" w:hAnsi="Arial" w:cs="Arial"/>
        </w:rPr>
        <w:t xml:space="preserve">Assess natural and cultural values together (with </w:t>
      </w:r>
      <w:r w:rsidR="008B2FB3" w:rsidRPr="00A813CF">
        <w:rPr>
          <w:rFonts w:ascii="Arial" w:hAnsi="Arial" w:cs="Arial"/>
        </w:rPr>
        <w:t>greater clarity around the ‘natural condition’ baseline used as the reference point to assess the condition of heritage values</w:t>
      </w:r>
      <w:r w:rsidRPr="00A813CF">
        <w:rPr>
          <w:rFonts w:ascii="Arial" w:hAnsi="Arial" w:cs="Arial"/>
        </w:rPr>
        <w:t>);</w:t>
      </w:r>
      <w:r w:rsidR="00F53531" w:rsidRPr="00A813CF">
        <w:rPr>
          <w:rFonts w:ascii="Arial" w:hAnsi="Arial" w:cs="Arial"/>
        </w:rPr>
        <w:t xml:space="preserve"> and</w:t>
      </w:r>
    </w:p>
    <w:p w14:paraId="076534B8" w14:textId="77777777" w:rsidR="00686C49" w:rsidRPr="00A813CF" w:rsidRDefault="00686C49" w:rsidP="00166015">
      <w:pPr>
        <w:pStyle w:val="ListParagraph"/>
        <w:numPr>
          <w:ilvl w:val="0"/>
          <w:numId w:val="46"/>
        </w:numPr>
        <w:rPr>
          <w:rFonts w:ascii="Arial" w:hAnsi="Arial" w:cs="Arial"/>
        </w:rPr>
      </w:pPr>
      <w:r w:rsidRPr="00A813CF">
        <w:rPr>
          <w:rFonts w:ascii="Arial" w:hAnsi="Arial" w:cs="Arial"/>
        </w:rPr>
        <w:t xml:space="preserve">Assess heritage values in the same way as natural values in terms of their capacity to ‘impact on the Region’. </w:t>
      </w:r>
    </w:p>
    <w:p w14:paraId="0EDEF2C9" w14:textId="77777777" w:rsidR="00686C49" w:rsidRPr="00A813CF" w:rsidRDefault="00686C49" w:rsidP="00D05820">
      <w:pPr>
        <w:rPr>
          <w:rFonts w:ascii="Arial" w:eastAsia="Times New Roman" w:hAnsi="Arial" w:cs="Arial"/>
          <w:lang w:eastAsia="en-AU"/>
        </w:rPr>
      </w:pPr>
    </w:p>
    <w:p w14:paraId="1407FCE7" w14:textId="7879516A" w:rsidR="00686C49" w:rsidRPr="00A813CF" w:rsidRDefault="00686C49" w:rsidP="00686C49">
      <w:pPr>
        <w:rPr>
          <w:rFonts w:ascii="Arial" w:hAnsi="Arial" w:cs="Arial"/>
          <w:szCs w:val="20"/>
        </w:rPr>
      </w:pPr>
      <w:r w:rsidRPr="00A813CF">
        <w:rPr>
          <w:rFonts w:ascii="Arial" w:hAnsi="Arial" w:cs="Arial"/>
          <w:szCs w:val="20"/>
        </w:rPr>
        <w:t>Three new risks relevant to Indigenous heritage values were proposed by experts to be considered for inclusion:</w:t>
      </w:r>
    </w:p>
    <w:p w14:paraId="26BFA50D" w14:textId="690FD23A" w:rsidR="00686C49" w:rsidRPr="00A813CF" w:rsidRDefault="00686C49" w:rsidP="00113D37">
      <w:pPr>
        <w:pStyle w:val="ListParagraph"/>
        <w:rPr>
          <w:rFonts w:ascii="Arial" w:hAnsi="Arial" w:cs="Arial"/>
        </w:rPr>
      </w:pPr>
      <w:r w:rsidRPr="00A813CF">
        <w:rPr>
          <w:rFonts w:ascii="Arial" w:hAnsi="Arial" w:cs="Arial"/>
          <w:b/>
        </w:rPr>
        <w:t>Looting and vandalism of Indigenous Heritage sites</w:t>
      </w:r>
      <w:r w:rsidR="00113D37" w:rsidRPr="00A813CF">
        <w:rPr>
          <w:rFonts w:ascii="Arial" w:hAnsi="Arial" w:cs="Arial"/>
        </w:rPr>
        <w:t xml:space="preserve"> (</w:t>
      </w:r>
      <w:r w:rsidRPr="00A813CF">
        <w:rPr>
          <w:rFonts w:ascii="Arial" w:hAnsi="Arial" w:cs="Arial"/>
        </w:rPr>
        <w:t xml:space="preserve">specific to tangible Indigenous heritage </w:t>
      </w:r>
      <w:r w:rsidR="00113D37" w:rsidRPr="00A813CF">
        <w:rPr>
          <w:rFonts w:ascii="Arial" w:hAnsi="Arial" w:cs="Arial"/>
        </w:rPr>
        <w:t>such as</w:t>
      </w:r>
      <w:r w:rsidRPr="00A813CF">
        <w:rPr>
          <w:rFonts w:ascii="Arial" w:hAnsi="Arial" w:cs="Arial"/>
        </w:rPr>
        <w:t xml:space="preserve"> scar tree</w:t>
      </w:r>
      <w:r w:rsidR="00113D37" w:rsidRPr="00A813CF">
        <w:rPr>
          <w:rFonts w:ascii="Arial" w:hAnsi="Arial" w:cs="Arial"/>
        </w:rPr>
        <w:t>s</w:t>
      </w:r>
      <w:r w:rsidRPr="00A813CF">
        <w:rPr>
          <w:rFonts w:ascii="Arial" w:hAnsi="Arial" w:cs="Arial"/>
        </w:rPr>
        <w:t>, middens, fish traps, burial grounds, stone arrangements, art work).</w:t>
      </w:r>
    </w:p>
    <w:p w14:paraId="24E35CB2" w14:textId="70FEA7C9" w:rsidR="00686C49" w:rsidRPr="00A813CF" w:rsidRDefault="00686C49" w:rsidP="00113D37">
      <w:pPr>
        <w:pStyle w:val="ListParagraph"/>
        <w:rPr>
          <w:rFonts w:ascii="Arial" w:hAnsi="Arial" w:cs="Arial"/>
        </w:rPr>
      </w:pPr>
      <w:r w:rsidRPr="00A813CF">
        <w:rPr>
          <w:rFonts w:ascii="Arial" w:hAnsi="Arial" w:cs="Arial"/>
          <w:b/>
        </w:rPr>
        <w:lastRenderedPageBreak/>
        <w:t>Lack of Traditional Owner access to their land and sea country</w:t>
      </w:r>
      <w:r w:rsidR="00166015" w:rsidRPr="00A813CF">
        <w:rPr>
          <w:rFonts w:ascii="Arial" w:hAnsi="Arial" w:cs="Arial"/>
        </w:rPr>
        <w:t xml:space="preserve"> </w:t>
      </w:r>
      <w:r w:rsidR="00113D37" w:rsidRPr="00A813CF">
        <w:rPr>
          <w:rFonts w:ascii="Arial" w:hAnsi="Arial" w:cs="Arial"/>
        </w:rPr>
        <w:t>(including</w:t>
      </w:r>
      <w:r w:rsidRPr="00A813CF">
        <w:rPr>
          <w:rFonts w:ascii="Arial" w:hAnsi="Arial" w:cs="Arial"/>
        </w:rPr>
        <w:t xml:space="preserve"> the potential impact on the enduring connection Traditional Owners have </w:t>
      </w:r>
      <w:r w:rsidR="00113D37" w:rsidRPr="00A813CF">
        <w:rPr>
          <w:rFonts w:ascii="Arial" w:hAnsi="Arial" w:cs="Arial"/>
        </w:rPr>
        <w:t>with their land and sea country and</w:t>
      </w:r>
      <w:r w:rsidRPr="00A813CF">
        <w:rPr>
          <w:rFonts w:ascii="Arial" w:hAnsi="Arial" w:cs="Arial"/>
        </w:rPr>
        <w:t xml:space="preserve"> the maintenance of culture and the transfer of knowledge to younger generations</w:t>
      </w:r>
      <w:r w:rsidR="00113D37" w:rsidRPr="00A813CF">
        <w:rPr>
          <w:rFonts w:ascii="Arial" w:hAnsi="Arial" w:cs="Arial"/>
        </w:rPr>
        <w:t>)</w:t>
      </w:r>
      <w:r w:rsidRPr="00A813CF">
        <w:rPr>
          <w:rFonts w:ascii="Arial" w:hAnsi="Arial" w:cs="Arial"/>
        </w:rPr>
        <w:t xml:space="preserve">. </w:t>
      </w:r>
    </w:p>
    <w:p w14:paraId="713076CA" w14:textId="304E38A2" w:rsidR="00686C49" w:rsidRPr="00A813CF" w:rsidRDefault="00686C49" w:rsidP="00113D37">
      <w:pPr>
        <w:pStyle w:val="ListParagraph"/>
        <w:rPr>
          <w:rFonts w:ascii="Arial" w:hAnsi="Arial" w:cs="Arial"/>
          <w:lang w:eastAsia="en-AU"/>
        </w:rPr>
      </w:pPr>
      <w:r w:rsidRPr="00A813CF">
        <w:rPr>
          <w:rFonts w:ascii="Arial" w:hAnsi="Arial" w:cs="Arial"/>
          <w:b/>
        </w:rPr>
        <w:t>Incomplete and fragmented knowledge of tangible and intangible heritage values</w:t>
      </w:r>
      <w:r w:rsidRPr="00A813CF">
        <w:rPr>
          <w:rFonts w:ascii="Arial" w:hAnsi="Arial" w:cs="Arial"/>
        </w:rPr>
        <w:t xml:space="preserve"> </w:t>
      </w:r>
      <w:r w:rsidR="00113D37" w:rsidRPr="00A813CF">
        <w:rPr>
          <w:rFonts w:ascii="Arial" w:hAnsi="Arial" w:cs="Arial"/>
        </w:rPr>
        <w:t>(including the risk that tangible and intangible knowledge will become lost and/or fragmented a</w:t>
      </w:r>
      <w:r w:rsidRPr="00A813CF">
        <w:rPr>
          <w:rFonts w:ascii="Arial" w:hAnsi="Arial" w:cs="Arial"/>
        </w:rPr>
        <w:t xml:space="preserve">s elders age, </w:t>
      </w:r>
      <w:r w:rsidR="00113D37" w:rsidRPr="00A813CF">
        <w:rPr>
          <w:rFonts w:ascii="Arial" w:hAnsi="Arial" w:cs="Arial"/>
        </w:rPr>
        <w:t xml:space="preserve">and </w:t>
      </w:r>
      <w:r w:rsidRPr="00A813CF">
        <w:rPr>
          <w:rFonts w:ascii="Arial" w:hAnsi="Arial" w:cs="Arial"/>
        </w:rPr>
        <w:t>young people leave their traditional land and sea country</w:t>
      </w:r>
      <w:r w:rsidR="00113D37" w:rsidRPr="00A813CF">
        <w:rPr>
          <w:rFonts w:ascii="Arial" w:hAnsi="Arial" w:cs="Arial"/>
        </w:rPr>
        <w:t xml:space="preserve">). </w:t>
      </w:r>
    </w:p>
    <w:p w14:paraId="3E761986" w14:textId="77777777" w:rsidR="00686C49" w:rsidRPr="00A813CF" w:rsidRDefault="00686C49" w:rsidP="00D05820">
      <w:pPr>
        <w:rPr>
          <w:rFonts w:ascii="Arial" w:eastAsia="Times New Roman" w:hAnsi="Arial" w:cs="Arial"/>
          <w:lang w:eastAsia="en-AU"/>
        </w:rPr>
      </w:pPr>
    </w:p>
    <w:p w14:paraId="3F9A346B" w14:textId="324DC290" w:rsidR="00FE0EFB" w:rsidRPr="00A813CF" w:rsidRDefault="00FE0EFB" w:rsidP="008B1D04">
      <w:pPr>
        <w:rPr>
          <w:rFonts w:ascii="Arial" w:eastAsia="Times New Roman" w:hAnsi="Arial" w:cs="Arial"/>
          <w:b/>
          <w:kern w:val="32"/>
          <w:sz w:val="28"/>
          <w:szCs w:val="24"/>
          <w:lang w:val="en-GB" w:eastAsia="ja-JP"/>
        </w:rPr>
      </w:pPr>
      <w:r w:rsidRPr="00A813CF">
        <w:rPr>
          <w:rFonts w:ascii="Arial" w:hAnsi="Arial" w:cs="Arial"/>
        </w:rPr>
        <w:br w:type="page"/>
      </w:r>
    </w:p>
    <w:p w14:paraId="1A5EC44D" w14:textId="59BCEB42" w:rsidR="00AF2EB6" w:rsidRPr="00A813CF" w:rsidRDefault="00AF2EB6" w:rsidP="00F53531">
      <w:pPr>
        <w:pStyle w:val="Heading2"/>
        <w:rPr>
          <w:rFonts w:ascii="Arial" w:hAnsi="Arial" w:cs="Arial"/>
        </w:rPr>
      </w:pPr>
      <w:bookmarkStart w:id="68" w:name="_Toc535479396"/>
      <w:r w:rsidRPr="00A813CF">
        <w:rPr>
          <w:rFonts w:ascii="Arial" w:hAnsi="Arial" w:cs="Arial"/>
        </w:rPr>
        <w:lastRenderedPageBreak/>
        <w:t>Participant workshop evaluation</w:t>
      </w:r>
      <w:bookmarkEnd w:id="68"/>
    </w:p>
    <w:p w14:paraId="72F67BDE" w14:textId="5CEB5A57" w:rsidR="00211497" w:rsidRPr="00A813CF" w:rsidRDefault="00211497" w:rsidP="00211497">
      <w:pPr>
        <w:rPr>
          <w:rFonts w:ascii="Arial" w:hAnsi="Arial" w:cs="Arial"/>
        </w:rPr>
      </w:pPr>
      <w:r w:rsidRPr="00A813CF">
        <w:rPr>
          <w:rFonts w:ascii="Arial" w:hAnsi="Arial" w:cs="Arial"/>
        </w:rPr>
        <w:t xml:space="preserve">A brief evaluation </w:t>
      </w:r>
      <w:r w:rsidR="003A71E6" w:rsidRPr="00A813CF">
        <w:rPr>
          <w:rFonts w:ascii="Arial" w:hAnsi="Arial" w:cs="Arial"/>
        </w:rPr>
        <w:t xml:space="preserve">was </w:t>
      </w:r>
      <w:r w:rsidRPr="00A813CF">
        <w:rPr>
          <w:rFonts w:ascii="Arial" w:hAnsi="Arial" w:cs="Arial"/>
        </w:rPr>
        <w:t xml:space="preserve">undertaken (using traffic light cards and voluntary comments) as deemed necessary (e.g. at the end of the day) and a combined evaluation </w:t>
      </w:r>
      <w:r w:rsidR="003A71E6" w:rsidRPr="00A813CF">
        <w:rPr>
          <w:rFonts w:ascii="Arial" w:hAnsi="Arial" w:cs="Arial"/>
        </w:rPr>
        <w:t>was</w:t>
      </w:r>
      <w:r w:rsidRPr="00A813CF">
        <w:rPr>
          <w:rFonts w:ascii="Arial" w:hAnsi="Arial" w:cs="Arial"/>
        </w:rPr>
        <w:t xml:space="preserve"> held at the end of Day 4 (Natural values) </w:t>
      </w:r>
      <w:r w:rsidR="003A71E6" w:rsidRPr="00A813CF">
        <w:rPr>
          <w:rFonts w:ascii="Arial" w:hAnsi="Arial" w:cs="Arial"/>
        </w:rPr>
        <w:t xml:space="preserve">using Turning Point to poll the same workshop evaluation questions asked for the 2014 Outlook workshop. </w:t>
      </w:r>
      <w:r w:rsidR="00C95B5E" w:rsidRPr="00A813CF">
        <w:rPr>
          <w:rFonts w:ascii="Arial" w:hAnsi="Arial" w:cs="Arial"/>
        </w:rPr>
        <w:t xml:space="preserve">Twelve participants of the 45 in total, took part in the feedback poll. </w:t>
      </w:r>
      <w:r w:rsidR="003A71E6" w:rsidRPr="00A813CF">
        <w:rPr>
          <w:rFonts w:ascii="Arial" w:hAnsi="Arial" w:cs="Arial"/>
        </w:rPr>
        <w:t>Because of low attendance at the heritage sessions on</w:t>
      </w:r>
      <w:r w:rsidRPr="00A813CF">
        <w:rPr>
          <w:rFonts w:ascii="Arial" w:hAnsi="Arial" w:cs="Arial"/>
        </w:rPr>
        <w:t xml:space="preserve"> Day 5 (Heritage values)</w:t>
      </w:r>
      <w:r w:rsidR="003A71E6" w:rsidRPr="00A813CF">
        <w:rPr>
          <w:rFonts w:ascii="Arial" w:hAnsi="Arial" w:cs="Arial"/>
        </w:rPr>
        <w:t xml:space="preserve"> the formal feedback questions were not polled</w:t>
      </w:r>
      <w:r w:rsidR="00D04394" w:rsidRPr="00A813CF">
        <w:rPr>
          <w:rFonts w:ascii="Arial" w:hAnsi="Arial" w:cs="Arial"/>
        </w:rPr>
        <w:t xml:space="preserve"> however potential improvements were</w:t>
      </w:r>
      <w:r w:rsidR="003A71E6" w:rsidRPr="00A813CF">
        <w:rPr>
          <w:rFonts w:ascii="Arial" w:hAnsi="Arial" w:cs="Arial"/>
        </w:rPr>
        <w:t xml:space="preserve"> discussed</w:t>
      </w:r>
      <w:r w:rsidR="00D04394" w:rsidRPr="00A813CF">
        <w:rPr>
          <w:rFonts w:ascii="Arial" w:hAnsi="Arial" w:cs="Arial"/>
        </w:rPr>
        <w:t xml:space="preserve"> </w:t>
      </w:r>
      <w:r w:rsidR="00883938" w:rsidRPr="00A813CF">
        <w:rPr>
          <w:rFonts w:ascii="Arial" w:hAnsi="Arial" w:cs="Arial"/>
        </w:rPr>
        <w:t>(above)</w:t>
      </w:r>
      <w:r w:rsidRPr="00A813CF">
        <w:rPr>
          <w:rFonts w:ascii="Arial" w:hAnsi="Arial" w:cs="Arial"/>
        </w:rPr>
        <w:t xml:space="preserve">. </w:t>
      </w:r>
    </w:p>
    <w:p w14:paraId="0C4E41B7" w14:textId="77777777" w:rsidR="004B6E4A" w:rsidRPr="00A813CF" w:rsidRDefault="004B6E4A" w:rsidP="006562EB">
      <w:pPr>
        <w:rPr>
          <w:rFonts w:ascii="Arial" w:hAnsi="Arial" w:cs="Arial"/>
        </w:rPr>
      </w:pPr>
    </w:p>
    <w:p w14:paraId="74FAFA5E" w14:textId="2EA508C5" w:rsidR="006562EB" w:rsidRPr="00A813CF" w:rsidRDefault="006562EB" w:rsidP="006562EB">
      <w:pPr>
        <w:rPr>
          <w:rFonts w:ascii="Arial" w:hAnsi="Arial" w:cs="Arial"/>
        </w:rPr>
      </w:pPr>
      <w:r w:rsidRPr="00A813CF">
        <w:rPr>
          <w:rFonts w:ascii="Arial" w:hAnsi="Arial" w:cs="Arial"/>
        </w:rPr>
        <w:t xml:space="preserve">At the conclusion of the workshop, participants were invited to vote to indicate their agreement/disagreement (anonymously, as with all earlier polling) with each of the following </w:t>
      </w:r>
      <w:r w:rsidR="005C2EAE" w:rsidRPr="00A813CF">
        <w:rPr>
          <w:rFonts w:ascii="Arial" w:hAnsi="Arial" w:cs="Arial"/>
        </w:rPr>
        <w:t xml:space="preserve">eight </w:t>
      </w:r>
      <w:r w:rsidRPr="00A813CF">
        <w:rPr>
          <w:rFonts w:ascii="Arial" w:hAnsi="Arial" w:cs="Arial"/>
        </w:rPr>
        <w:t xml:space="preserve">statements designed to permit their evaluation of the workshop, the process and the outcomes. Participants were also invited to contribute written </w:t>
      </w:r>
      <w:r w:rsidR="003A71E6" w:rsidRPr="00A813CF">
        <w:rPr>
          <w:rFonts w:ascii="Arial" w:hAnsi="Arial" w:cs="Arial"/>
        </w:rPr>
        <w:t xml:space="preserve">or verbal </w:t>
      </w:r>
      <w:r w:rsidRPr="00A813CF">
        <w:rPr>
          <w:rFonts w:ascii="Arial" w:hAnsi="Arial" w:cs="Arial"/>
        </w:rPr>
        <w:t xml:space="preserve">comments </w:t>
      </w:r>
      <w:r w:rsidR="003A71E6" w:rsidRPr="00A813CF">
        <w:rPr>
          <w:rFonts w:ascii="Arial" w:hAnsi="Arial" w:cs="Arial"/>
        </w:rPr>
        <w:t xml:space="preserve">at any stage during or </w:t>
      </w:r>
      <w:r w:rsidRPr="00A813CF">
        <w:rPr>
          <w:rFonts w:ascii="Arial" w:hAnsi="Arial" w:cs="Arial"/>
        </w:rPr>
        <w:t>after the workshop.</w:t>
      </w:r>
    </w:p>
    <w:p w14:paraId="685E5588" w14:textId="77777777" w:rsidR="004B6E4A" w:rsidRPr="00A813CF" w:rsidRDefault="004B6E4A" w:rsidP="006562EB">
      <w:pPr>
        <w:rPr>
          <w:rFonts w:ascii="Arial" w:hAnsi="Arial" w:cs="Arial"/>
        </w:rPr>
      </w:pPr>
    </w:p>
    <w:p w14:paraId="5B63D8C4" w14:textId="30989379" w:rsidR="006562EB" w:rsidRPr="00A813CF" w:rsidRDefault="006562EB" w:rsidP="006562EB">
      <w:pPr>
        <w:rPr>
          <w:rFonts w:ascii="Arial" w:hAnsi="Arial" w:cs="Arial"/>
        </w:rPr>
      </w:pPr>
      <w:r w:rsidRPr="00A813CF">
        <w:rPr>
          <w:rFonts w:ascii="Arial" w:hAnsi="Arial" w:cs="Arial"/>
        </w:rPr>
        <w:t>Voting was sought from the participants on these statements:</w:t>
      </w:r>
    </w:p>
    <w:p w14:paraId="207FB158" w14:textId="77777777" w:rsidR="006562EB" w:rsidRPr="00A813CF" w:rsidRDefault="006562EB" w:rsidP="006562EB">
      <w:pPr>
        <w:rPr>
          <w:rFonts w:ascii="Arial" w:hAnsi="Arial" w:cs="Arial"/>
        </w:rPr>
      </w:pPr>
      <w:r w:rsidRPr="00A813CF">
        <w:rPr>
          <w:rFonts w:ascii="Arial" w:hAnsi="Arial" w:cs="Arial"/>
        </w:rPr>
        <w:t>“Within the constraints of a rapid assessment:</w:t>
      </w:r>
    </w:p>
    <w:p w14:paraId="5DC34426" w14:textId="62CF570A" w:rsidR="006562EB" w:rsidRPr="00A813CF" w:rsidRDefault="002035D0" w:rsidP="007204D9">
      <w:pPr>
        <w:pStyle w:val="ListParagraph"/>
        <w:rPr>
          <w:rFonts w:ascii="Arial" w:hAnsi="Arial" w:cs="Arial"/>
        </w:rPr>
      </w:pPr>
      <w:r w:rsidRPr="00A813CF">
        <w:rPr>
          <w:rFonts w:ascii="Arial" w:hAnsi="Arial" w:cs="Arial"/>
        </w:rPr>
        <w:t>The</w:t>
      </w:r>
      <w:r w:rsidR="00CB1DC6" w:rsidRPr="00A813CF">
        <w:rPr>
          <w:rFonts w:ascii="Arial" w:hAnsi="Arial" w:cs="Arial"/>
        </w:rPr>
        <w:t xml:space="preserve"> structure of the decision problem was correctly framed to allow the key issues of risk to the reef to be </w:t>
      </w:r>
      <w:r w:rsidR="00E844C0" w:rsidRPr="00A813CF">
        <w:rPr>
          <w:rFonts w:ascii="Arial" w:hAnsi="Arial" w:cs="Arial"/>
        </w:rPr>
        <w:t>appropriately</w:t>
      </w:r>
      <w:r w:rsidR="00CB1DC6" w:rsidRPr="00A813CF">
        <w:rPr>
          <w:rFonts w:ascii="Arial" w:hAnsi="Arial" w:cs="Arial"/>
        </w:rPr>
        <w:t xml:space="preserve"> addressed</w:t>
      </w:r>
      <w:r w:rsidR="00E844C0" w:rsidRPr="00A813CF">
        <w:rPr>
          <w:rFonts w:ascii="Arial" w:hAnsi="Arial" w:cs="Arial"/>
        </w:rPr>
        <w:t xml:space="preserve">. (Note, because this question was </w:t>
      </w:r>
      <w:r w:rsidR="00365040" w:rsidRPr="00A813CF">
        <w:rPr>
          <w:rFonts w:ascii="Arial" w:hAnsi="Arial" w:cs="Arial"/>
        </w:rPr>
        <w:t>considered to be confusing by several participants it was operationally defined by the facilitator to “</w:t>
      </w:r>
      <w:r w:rsidR="006562EB" w:rsidRPr="00A813CF">
        <w:rPr>
          <w:rFonts w:ascii="Arial" w:hAnsi="Arial" w:cs="Arial"/>
        </w:rPr>
        <w:t xml:space="preserve">The structure of the </w:t>
      </w:r>
      <w:r w:rsidR="003A71E6" w:rsidRPr="00A813CF">
        <w:rPr>
          <w:rFonts w:ascii="Arial" w:hAnsi="Arial" w:cs="Arial"/>
        </w:rPr>
        <w:t xml:space="preserve">questions </w:t>
      </w:r>
      <w:r w:rsidR="006562EB" w:rsidRPr="00A813CF">
        <w:rPr>
          <w:rFonts w:ascii="Arial" w:hAnsi="Arial" w:cs="Arial"/>
        </w:rPr>
        <w:t xml:space="preserve">was correctly framed to allow </w:t>
      </w:r>
      <w:r w:rsidR="003A71E6" w:rsidRPr="00A813CF">
        <w:rPr>
          <w:rFonts w:ascii="Arial" w:hAnsi="Arial" w:cs="Arial"/>
        </w:rPr>
        <w:t>expert opinion to be polled appropriately</w:t>
      </w:r>
      <w:r w:rsidR="006562EB" w:rsidRPr="00A813CF">
        <w:rPr>
          <w:rFonts w:ascii="Arial" w:hAnsi="Arial" w:cs="Arial"/>
        </w:rPr>
        <w:t>?</w:t>
      </w:r>
      <w:r w:rsidR="00365040" w:rsidRPr="00A813CF">
        <w:rPr>
          <w:rFonts w:ascii="Arial" w:hAnsi="Arial" w:cs="Arial"/>
        </w:rPr>
        <w:t>”)</w:t>
      </w:r>
      <w:r w:rsidR="006562EB" w:rsidRPr="00A813CF">
        <w:rPr>
          <w:rFonts w:ascii="Arial" w:hAnsi="Arial" w:cs="Arial"/>
        </w:rPr>
        <w:t xml:space="preserve"> [wholly disagree1 - wholly agree10]</w:t>
      </w:r>
    </w:p>
    <w:p w14:paraId="271A5513" w14:textId="77777777" w:rsidR="006562EB" w:rsidRPr="00A813CF" w:rsidRDefault="006562EB" w:rsidP="00113D37">
      <w:pPr>
        <w:pStyle w:val="ListParagraph"/>
        <w:rPr>
          <w:rFonts w:ascii="Arial" w:hAnsi="Arial" w:cs="Arial"/>
        </w:rPr>
      </w:pPr>
      <w:r w:rsidRPr="00A813CF">
        <w:rPr>
          <w:rFonts w:ascii="Arial" w:hAnsi="Arial" w:cs="Arial"/>
        </w:rPr>
        <w:t xml:space="preserve">My </w:t>
      </w:r>
      <w:r w:rsidRPr="00A813CF">
        <w:rPr>
          <w:rFonts w:ascii="Arial" w:hAnsi="Arial" w:cs="Arial"/>
          <w:i/>
        </w:rPr>
        <w:t>inputs to the workshop</w:t>
      </w:r>
      <w:r w:rsidRPr="00A813CF">
        <w:rPr>
          <w:rFonts w:ascii="Arial" w:hAnsi="Arial" w:cs="Arial"/>
        </w:rPr>
        <w:t xml:space="preserve"> consensus process were able to be fully recognised and incorporated [wholly disagree1 - wholly agree10]</w:t>
      </w:r>
    </w:p>
    <w:p w14:paraId="383E89A0" w14:textId="77777777" w:rsidR="006562EB" w:rsidRPr="00A813CF" w:rsidRDefault="006562EB" w:rsidP="007204D9">
      <w:pPr>
        <w:pStyle w:val="ListParagraph"/>
        <w:rPr>
          <w:rFonts w:ascii="Arial" w:hAnsi="Arial" w:cs="Arial"/>
        </w:rPr>
      </w:pPr>
      <w:r w:rsidRPr="00A813CF">
        <w:rPr>
          <w:rFonts w:ascii="Arial" w:hAnsi="Arial" w:cs="Arial"/>
        </w:rPr>
        <w:t xml:space="preserve">The workshop process was </w:t>
      </w:r>
      <w:r w:rsidRPr="00A813CF">
        <w:rPr>
          <w:rFonts w:ascii="Arial" w:hAnsi="Arial" w:cs="Arial"/>
          <w:i/>
        </w:rPr>
        <w:t>transparent</w:t>
      </w:r>
      <w:r w:rsidRPr="00A813CF">
        <w:rPr>
          <w:rFonts w:ascii="Arial" w:hAnsi="Arial" w:cs="Arial"/>
        </w:rPr>
        <w:t>, and potential bias was adequately managed [wholly disagree1 - wholly agree10]</w:t>
      </w:r>
    </w:p>
    <w:p w14:paraId="5232A327" w14:textId="77777777" w:rsidR="006562EB" w:rsidRPr="00A813CF" w:rsidRDefault="006562EB" w:rsidP="007204D9">
      <w:pPr>
        <w:pStyle w:val="ListParagraph"/>
        <w:rPr>
          <w:rFonts w:ascii="Arial" w:hAnsi="Arial" w:cs="Arial"/>
        </w:rPr>
      </w:pPr>
      <w:r w:rsidRPr="00A813CF">
        <w:rPr>
          <w:rFonts w:ascii="Arial" w:hAnsi="Arial" w:cs="Arial"/>
        </w:rPr>
        <w:t xml:space="preserve">The workshop process provided an appropriate mechanism for securing a </w:t>
      </w:r>
      <w:r w:rsidRPr="00A813CF">
        <w:rPr>
          <w:rFonts w:ascii="Arial" w:hAnsi="Arial" w:cs="Arial"/>
          <w:i/>
        </w:rPr>
        <w:t>broad consensus of expert opinion</w:t>
      </w:r>
      <w:r w:rsidRPr="00A813CF">
        <w:rPr>
          <w:rFonts w:ascii="Arial" w:hAnsi="Arial" w:cs="Arial"/>
        </w:rPr>
        <w:t xml:space="preserve"> [wholly disagree1 - wholly agree10]</w:t>
      </w:r>
    </w:p>
    <w:p w14:paraId="7BA9FBD0" w14:textId="77777777" w:rsidR="006562EB" w:rsidRPr="00A813CF" w:rsidRDefault="006562EB" w:rsidP="007204D9">
      <w:pPr>
        <w:pStyle w:val="ListParagraph"/>
        <w:rPr>
          <w:rFonts w:ascii="Arial" w:hAnsi="Arial" w:cs="Arial"/>
        </w:rPr>
      </w:pPr>
      <w:r w:rsidRPr="00A813CF">
        <w:rPr>
          <w:rFonts w:ascii="Arial" w:hAnsi="Arial" w:cs="Arial"/>
        </w:rPr>
        <w:t xml:space="preserve">Arrangements to resolve any </w:t>
      </w:r>
      <w:r w:rsidRPr="00A813CF">
        <w:rPr>
          <w:rFonts w:ascii="Arial" w:hAnsi="Arial" w:cs="Arial"/>
          <w:i/>
        </w:rPr>
        <w:t>persisting disagreements</w:t>
      </w:r>
      <w:r w:rsidRPr="00A813CF">
        <w:rPr>
          <w:rFonts w:ascii="Arial" w:hAnsi="Arial" w:cs="Arial"/>
        </w:rPr>
        <w:t xml:space="preserve"> amongst the experts seem appropriate [wholly disagree1 - wholly agree10]</w:t>
      </w:r>
    </w:p>
    <w:p w14:paraId="432E42F0" w14:textId="77777777" w:rsidR="006562EB" w:rsidRPr="00A813CF" w:rsidRDefault="006562EB" w:rsidP="007204D9">
      <w:pPr>
        <w:pStyle w:val="ListParagraph"/>
        <w:rPr>
          <w:rFonts w:ascii="Arial" w:hAnsi="Arial" w:cs="Arial"/>
        </w:rPr>
      </w:pPr>
      <w:r w:rsidRPr="00A813CF">
        <w:rPr>
          <w:rFonts w:ascii="Arial" w:hAnsi="Arial" w:cs="Arial"/>
        </w:rPr>
        <w:t xml:space="preserve">The </w:t>
      </w:r>
      <w:r w:rsidRPr="00A813CF">
        <w:rPr>
          <w:rFonts w:ascii="Arial" w:hAnsi="Arial" w:cs="Arial"/>
          <w:i/>
        </w:rPr>
        <w:t>logistics, the facilitator and the venue</w:t>
      </w:r>
      <w:r w:rsidRPr="00A813CF">
        <w:rPr>
          <w:rFonts w:ascii="Arial" w:hAnsi="Arial" w:cs="Arial"/>
        </w:rPr>
        <w:t xml:space="preserve"> arrangements were appropriate to enable an effective workshop [wholly disagree1 - wholly agree10]</w:t>
      </w:r>
    </w:p>
    <w:p w14:paraId="60CACC13" w14:textId="77777777" w:rsidR="006562EB" w:rsidRPr="00A813CF" w:rsidRDefault="006562EB" w:rsidP="007204D9">
      <w:pPr>
        <w:pStyle w:val="ListParagraph"/>
        <w:rPr>
          <w:rFonts w:ascii="Arial" w:hAnsi="Arial" w:cs="Arial"/>
        </w:rPr>
      </w:pPr>
      <w:r w:rsidRPr="00A813CF">
        <w:rPr>
          <w:rFonts w:ascii="Arial" w:hAnsi="Arial" w:cs="Arial"/>
        </w:rPr>
        <w:t xml:space="preserve">In general, I support the </w:t>
      </w:r>
      <w:r w:rsidRPr="00A813CF">
        <w:rPr>
          <w:rFonts w:ascii="Arial" w:hAnsi="Arial" w:cs="Arial"/>
          <w:i/>
        </w:rPr>
        <w:t>process and the outcomes</w:t>
      </w:r>
      <w:r w:rsidRPr="00A813CF">
        <w:rPr>
          <w:rFonts w:ascii="Arial" w:hAnsi="Arial" w:cs="Arial"/>
        </w:rPr>
        <w:t xml:space="preserve"> [wholly disagree1 - wholly agree10]</w:t>
      </w:r>
    </w:p>
    <w:p w14:paraId="5F03DB67" w14:textId="5FDC3436" w:rsidR="006562EB" w:rsidRPr="00A813CF" w:rsidRDefault="006562EB" w:rsidP="007204D9">
      <w:pPr>
        <w:pStyle w:val="ListParagraph"/>
        <w:rPr>
          <w:rFonts w:ascii="Arial" w:hAnsi="Arial" w:cs="Arial"/>
        </w:rPr>
      </w:pPr>
      <w:r w:rsidRPr="00A813CF">
        <w:rPr>
          <w:rFonts w:ascii="Arial" w:hAnsi="Arial" w:cs="Arial"/>
        </w:rPr>
        <w:t xml:space="preserve">I expect that the outcomes provide a </w:t>
      </w:r>
      <w:r w:rsidRPr="00A813CF">
        <w:rPr>
          <w:rFonts w:ascii="Arial" w:hAnsi="Arial" w:cs="Arial"/>
          <w:i/>
        </w:rPr>
        <w:t>robust basis for Outlook 201</w:t>
      </w:r>
      <w:r w:rsidR="003A71E6" w:rsidRPr="00A813CF">
        <w:rPr>
          <w:rFonts w:ascii="Arial" w:hAnsi="Arial" w:cs="Arial"/>
          <w:i/>
        </w:rPr>
        <w:t>9</w:t>
      </w:r>
      <w:r w:rsidRPr="00A813CF">
        <w:rPr>
          <w:rFonts w:ascii="Arial" w:hAnsi="Arial" w:cs="Arial"/>
        </w:rPr>
        <w:t xml:space="preserve"> [wholly disagree1 - wholly agree10]</w:t>
      </w:r>
    </w:p>
    <w:p w14:paraId="47619FFF" w14:textId="77777777" w:rsidR="002035D0" w:rsidRPr="00A813CF" w:rsidRDefault="002035D0" w:rsidP="00551CED">
      <w:pPr>
        <w:rPr>
          <w:rFonts w:ascii="Arial" w:hAnsi="Arial" w:cs="Arial"/>
        </w:rPr>
      </w:pPr>
    </w:p>
    <w:p w14:paraId="3204EAD7" w14:textId="28AB1B66" w:rsidR="006562EB" w:rsidRPr="00A813CF" w:rsidRDefault="00270A82" w:rsidP="00551CED">
      <w:pPr>
        <w:rPr>
          <w:rFonts w:ascii="Arial" w:hAnsi="Arial" w:cs="Arial"/>
        </w:rPr>
      </w:pPr>
      <w:r w:rsidRPr="00A813CF">
        <w:rPr>
          <w:rFonts w:ascii="Arial" w:hAnsi="Arial" w:cs="Arial"/>
        </w:rPr>
        <w:t>Participants were invited to submit a</w:t>
      </w:r>
      <w:r w:rsidR="006562EB" w:rsidRPr="00A813CF">
        <w:rPr>
          <w:rFonts w:ascii="Arial" w:hAnsi="Arial" w:cs="Arial"/>
        </w:rPr>
        <w:t xml:space="preserve">ny other comments or recommendations </w:t>
      </w:r>
      <w:r w:rsidRPr="00A813CF">
        <w:rPr>
          <w:rFonts w:ascii="Arial" w:hAnsi="Arial" w:cs="Arial"/>
        </w:rPr>
        <w:t>to improve</w:t>
      </w:r>
      <w:r w:rsidR="006562EB" w:rsidRPr="00A813CF">
        <w:rPr>
          <w:rFonts w:ascii="Arial" w:hAnsi="Arial" w:cs="Arial"/>
        </w:rPr>
        <w:t xml:space="preserve"> </w:t>
      </w:r>
      <w:r w:rsidRPr="00A813CF">
        <w:rPr>
          <w:rFonts w:ascii="Arial" w:hAnsi="Arial" w:cs="Arial"/>
        </w:rPr>
        <w:t>the workshop</w:t>
      </w:r>
      <w:r w:rsidR="006562EB" w:rsidRPr="00A813CF">
        <w:rPr>
          <w:rFonts w:ascii="Arial" w:hAnsi="Arial" w:cs="Arial"/>
        </w:rPr>
        <w:t xml:space="preserve"> process either privately or </w:t>
      </w:r>
      <w:r w:rsidRPr="00A813CF">
        <w:rPr>
          <w:rFonts w:ascii="Arial" w:hAnsi="Arial" w:cs="Arial"/>
        </w:rPr>
        <w:t>openly by email to facilitator.</w:t>
      </w:r>
    </w:p>
    <w:p w14:paraId="6ACDE267" w14:textId="77777777" w:rsidR="004B6E4A" w:rsidRPr="00A813CF" w:rsidRDefault="004B6E4A" w:rsidP="006562EB">
      <w:pPr>
        <w:rPr>
          <w:rFonts w:ascii="Arial" w:hAnsi="Arial" w:cs="Arial"/>
        </w:rPr>
      </w:pPr>
    </w:p>
    <w:p w14:paraId="01B20D94" w14:textId="5B1C2F46" w:rsidR="00966664" w:rsidRDefault="006562EB" w:rsidP="006562EB">
      <w:pPr>
        <w:rPr>
          <w:rFonts w:ascii="Arial" w:hAnsi="Arial" w:cs="Arial"/>
        </w:rPr>
      </w:pPr>
      <w:r w:rsidRPr="00A813CF">
        <w:rPr>
          <w:rFonts w:ascii="Arial" w:hAnsi="Arial" w:cs="Arial"/>
        </w:rPr>
        <w:t xml:space="preserve">Overall, the participants were highly supportive of the workshop process and the outcomes, with more than </w:t>
      </w:r>
      <w:r w:rsidR="00CB1DC6" w:rsidRPr="00A813CF">
        <w:rPr>
          <w:rFonts w:ascii="Arial" w:hAnsi="Arial" w:cs="Arial"/>
        </w:rPr>
        <w:t>7</w:t>
      </w:r>
      <w:r w:rsidRPr="00A813CF">
        <w:rPr>
          <w:rFonts w:ascii="Arial" w:hAnsi="Arial" w:cs="Arial"/>
        </w:rPr>
        <w:t>0</w:t>
      </w:r>
      <w:r w:rsidR="00F64EC3" w:rsidRPr="00A813CF">
        <w:rPr>
          <w:rFonts w:ascii="Arial" w:hAnsi="Arial" w:cs="Arial"/>
        </w:rPr>
        <w:t xml:space="preserve"> per cent</w:t>
      </w:r>
      <w:r w:rsidRPr="00A813CF">
        <w:rPr>
          <w:rFonts w:ascii="Arial" w:hAnsi="Arial" w:cs="Arial"/>
        </w:rPr>
        <w:t xml:space="preserve"> of votes assigned to scores of 6 or more (agreement to strong agreement with all the statements posed), and there was a substantial mode of agreement around scores of 7 and 8 (Figure </w:t>
      </w:r>
      <w:r w:rsidR="00CB1DC6" w:rsidRPr="00A813CF">
        <w:rPr>
          <w:rFonts w:ascii="Arial" w:hAnsi="Arial" w:cs="Arial"/>
        </w:rPr>
        <w:t>22</w:t>
      </w:r>
      <w:r w:rsidRPr="00A813CF">
        <w:rPr>
          <w:rFonts w:ascii="Arial" w:hAnsi="Arial" w:cs="Arial"/>
        </w:rPr>
        <w:t>). This infers a broadly</w:t>
      </w:r>
      <w:r w:rsidR="005C2EAE" w:rsidRPr="00A813CF">
        <w:rPr>
          <w:rFonts w:ascii="Arial" w:hAnsi="Arial" w:cs="Arial"/>
        </w:rPr>
        <w:t xml:space="preserve"> </w:t>
      </w:r>
      <w:r w:rsidRPr="00A813CF">
        <w:rPr>
          <w:rFonts w:ascii="Arial" w:hAnsi="Arial" w:cs="Arial"/>
        </w:rPr>
        <w:t>based high</w:t>
      </w:r>
      <w:r w:rsidR="00365040" w:rsidRPr="00A813CF">
        <w:rPr>
          <w:rFonts w:ascii="Arial" w:hAnsi="Arial" w:cs="Arial"/>
        </w:rPr>
        <w:t xml:space="preserve"> </w:t>
      </w:r>
      <w:r w:rsidRPr="00A813CF">
        <w:rPr>
          <w:rFonts w:ascii="Arial" w:hAnsi="Arial" w:cs="Arial"/>
        </w:rPr>
        <w:t xml:space="preserve">level of agreement for the workshop and its outcomes. Nonetheless, for statement </w:t>
      </w:r>
      <w:r w:rsidR="00897151" w:rsidRPr="00A813CF">
        <w:rPr>
          <w:rFonts w:ascii="Arial" w:hAnsi="Arial" w:cs="Arial"/>
        </w:rPr>
        <w:t>1</w:t>
      </w:r>
      <w:r w:rsidRPr="00A813CF">
        <w:rPr>
          <w:rFonts w:ascii="Arial" w:hAnsi="Arial" w:cs="Arial"/>
        </w:rPr>
        <w:t xml:space="preserve">, only </w:t>
      </w:r>
      <w:r w:rsidR="00897151" w:rsidRPr="00A813CF">
        <w:rPr>
          <w:rFonts w:ascii="Arial" w:hAnsi="Arial" w:cs="Arial"/>
        </w:rPr>
        <w:t xml:space="preserve">25 </w:t>
      </w:r>
      <w:r w:rsidR="00F64EC3" w:rsidRPr="00A813CF">
        <w:rPr>
          <w:rFonts w:ascii="Arial" w:hAnsi="Arial" w:cs="Arial"/>
        </w:rPr>
        <w:t>per cent</w:t>
      </w:r>
      <w:r w:rsidRPr="00A813CF">
        <w:rPr>
          <w:rFonts w:ascii="Arial" w:hAnsi="Arial" w:cs="Arial"/>
        </w:rPr>
        <w:t xml:space="preserve"> were in agreement, inferring that the </w:t>
      </w:r>
      <w:r w:rsidR="00897151" w:rsidRPr="00A813CF">
        <w:rPr>
          <w:rFonts w:ascii="Arial" w:hAnsi="Arial" w:cs="Arial"/>
        </w:rPr>
        <w:t>structure of questions was not best framed to allow expert opinion to be polled appropriately</w:t>
      </w:r>
      <w:r w:rsidR="00365040" w:rsidRPr="00A813CF">
        <w:rPr>
          <w:rFonts w:ascii="Arial" w:hAnsi="Arial" w:cs="Arial"/>
        </w:rPr>
        <w:t>.</w:t>
      </w:r>
      <w:r w:rsidRPr="00A813CF">
        <w:rPr>
          <w:rFonts w:ascii="Arial" w:hAnsi="Arial" w:cs="Arial"/>
        </w:rPr>
        <w:t xml:space="preserve"> </w:t>
      </w:r>
      <w:r w:rsidR="00992437" w:rsidRPr="00A813CF">
        <w:rPr>
          <w:rFonts w:ascii="Arial" w:hAnsi="Arial" w:cs="Arial"/>
        </w:rPr>
        <w:t xml:space="preserve">When probed, participants stated that their scores for this question </w:t>
      </w:r>
      <w:r w:rsidR="00992437" w:rsidRPr="00A813CF">
        <w:rPr>
          <w:rFonts w:ascii="Arial" w:hAnsi="Arial" w:cs="Arial"/>
        </w:rPr>
        <w:lastRenderedPageBreak/>
        <w:t>largely reflected some</w:t>
      </w:r>
      <w:r w:rsidR="00897151" w:rsidRPr="00A813CF">
        <w:rPr>
          <w:rFonts w:ascii="Arial" w:hAnsi="Arial" w:cs="Arial"/>
        </w:rPr>
        <w:t xml:space="preserve"> ambiguity </w:t>
      </w:r>
      <w:r w:rsidR="00992437" w:rsidRPr="00A813CF">
        <w:rPr>
          <w:rFonts w:ascii="Arial" w:hAnsi="Arial" w:cs="Arial"/>
        </w:rPr>
        <w:t>in the</w:t>
      </w:r>
      <w:r w:rsidR="00897151" w:rsidRPr="00A813CF">
        <w:rPr>
          <w:rFonts w:ascii="Arial" w:hAnsi="Arial" w:cs="Arial"/>
        </w:rPr>
        <w:t xml:space="preserve"> </w:t>
      </w:r>
      <w:r w:rsidR="001522FF" w:rsidRPr="00A813CF">
        <w:rPr>
          <w:rFonts w:ascii="Arial" w:hAnsi="Arial" w:cs="Arial"/>
        </w:rPr>
        <w:t xml:space="preserve">definitions </w:t>
      </w:r>
      <w:r w:rsidR="00897151" w:rsidRPr="00A813CF">
        <w:rPr>
          <w:rFonts w:ascii="Arial" w:hAnsi="Arial" w:cs="Arial"/>
        </w:rPr>
        <w:t>of</w:t>
      </w:r>
      <w:r w:rsidR="00992437" w:rsidRPr="00A813CF">
        <w:rPr>
          <w:rFonts w:ascii="Arial" w:hAnsi="Arial" w:cs="Arial"/>
        </w:rPr>
        <w:t xml:space="preserve"> the grading statements, particularly</w:t>
      </w:r>
      <w:r w:rsidR="00897151" w:rsidRPr="00A813CF">
        <w:rPr>
          <w:rFonts w:ascii="Arial" w:hAnsi="Arial" w:cs="Arial"/>
        </w:rPr>
        <w:t xml:space="preserve"> </w:t>
      </w:r>
      <w:r w:rsidR="00992437" w:rsidRPr="00A813CF">
        <w:rPr>
          <w:rFonts w:ascii="Arial" w:hAnsi="Arial" w:cs="Arial"/>
        </w:rPr>
        <w:t>for the risk assessment</w:t>
      </w:r>
      <w:r w:rsidR="001522FF" w:rsidRPr="00A813CF">
        <w:rPr>
          <w:rFonts w:ascii="Arial" w:hAnsi="Arial" w:cs="Arial"/>
        </w:rPr>
        <w:t xml:space="preserve">. </w:t>
      </w:r>
      <w:r w:rsidRPr="00A813CF">
        <w:rPr>
          <w:rFonts w:ascii="Arial" w:hAnsi="Arial" w:cs="Arial"/>
        </w:rPr>
        <w:t xml:space="preserve"> Key areas of support were </w:t>
      </w:r>
      <w:r w:rsidR="001522FF" w:rsidRPr="00A813CF">
        <w:rPr>
          <w:rFonts w:ascii="Arial" w:hAnsi="Arial" w:cs="Arial"/>
        </w:rPr>
        <w:t>100</w:t>
      </w:r>
      <w:r w:rsidR="00F64EC3" w:rsidRPr="00A813CF">
        <w:rPr>
          <w:rFonts w:ascii="Arial" w:hAnsi="Arial" w:cs="Arial"/>
        </w:rPr>
        <w:t xml:space="preserve"> per cent</w:t>
      </w:r>
      <w:r w:rsidRPr="00A813CF">
        <w:rPr>
          <w:rFonts w:ascii="Arial" w:hAnsi="Arial" w:cs="Arial"/>
        </w:rPr>
        <w:t xml:space="preserve"> agreement with statement</w:t>
      </w:r>
      <w:r w:rsidR="001522FF" w:rsidRPr="00A813CF">
        <w:rPr>
          <w:rFonts w:ascii="Arial" w:hAnsi="Arial" w:cs="Arial"/>
        </w:rPr>
        <w:t>s</w:t>
      </w:r>
      <w:r w:rsidRPr="00A813CF">
        <w:rPr>
          <w:rFonts w:ascii="Arial" w:hAnsi="Arial" w:cs="Arial"/>
        </w:rPr>
        <w:t xml:space="preserve"> </w:t>
      </w:r>
      <w:r w:rsidR="001522FF" w:rsidRPr="00A813CF">
        <w:rPr>
          <w:rFonts w:ascii="Arial" w:hAnsi="Arial" w:cs="Arial"/>
        </w:rPr>
        <w:t>2 and 6</w:t>
      </w:r>
      <w:r w:rsidRPr="00A813CF">
        <w:rPr>
          <w:rFonts w:ascii="Arial" w:hAnsi="Arial" w:cs="Arial"/>
        </w:rPr>
        <w:t xml:space="preserve"> and 90</w:t>
      </w:r>
      <w:r w:rsidR="00F64EC3" w:rsidRPr="00A813CF">
        <w:rPr>
          <w:rFonts w:ascii="Arial" w:hAnsi="Arial" w:cs="Arial"/>
        </w:rPr>
        <w:t xml:space="preserve"> per cent</w:t>
      </w:r>
      <w:r w:rsidRPr="00A813CF">
        <w:rPr>
          <w:rFonts w:ascii="Arial" w:hAnsi="Arial" w:cs="Arial"/>
        </w:rPr>
        <w:t xml:space="preserve"> agreement with statement </w:t>
      </w:r>
      <w:r w:rsidR="001522FF" w:rsidRPr="00A813CF">
        <w:rPr>
          <w:rFonts w:ascii="Arial" w:hAnsi="Arial" w:cs="Arial"/>
        </w:rPr>
        <w:t>7</w:t>
      </w:r>
      <w:r w:rsidRPr="00A813CF">
        <w:rPr>
          <w:rFonts w:ascii="Arial" w:hAnsi="Arial" w:cs="Arial"/>
        </w:rPr>
        <w:t xml:space="preserve">, which provides a strong basis for GBRMPA to utilise the outcomes of this workshop to support </w:t>
      </w:r>
      <w:r w:rsidR="00DB468A" w:rsidRPr="00A813CF">
        <w:rPr>
          <w:rFonts w:ascii="Arial" w:hAnsi="Arial" w:cs="Arial"/>
        </w:rPr>
        <w:t>the 201</w:t>
      </w:r>
      <w:r w:rsidR="00D87FD4" w:rsidRPr="00A813CF">
        <w:rPr>
          <w:rFonts w:ascii="Arial" w:hAnsi="Arial" w:cs="Arial"/>
        </w:rPr>
        <w:t>9</w:t>
      </w:r>
      <w:r w:rsidR="00DB468A" w:rsidRPr="00A813CF">
        <w:rPr>
          <w:rFonts w:ascii="Arial" w:hAnsi="Arial" w:cs="Arial"/>
        </w:rPr>
        <w:t xml:space="preserve"> Outlook Report</w:t>
      </w:r>
      <w:r w:rsidRPr="00A813CF">
        <w:rPr>
          <w:rFonts w:ascii="Arial" w:hAnsi="Arial" w:cs="Arial"/>
        </w:rPr>
        <w:t xml:space="preserve">. </w:t>
      </w:r>
    </w:p>
    <w:p w14:paraId="634E7A87" w14:textId="54BF6EAC" w:rsidR="00966664" w:rsidRDefault="00966664" w:rsidP="00966664">
      <w:pPr>
        <w:rPr>
          <w:rFonts w:ascii="Arial" w:hAnsi="Arial" w:cs="Arial"/>
        </w:rPr>
      </w:pPr>
    </w:p>
    <w:p w14:paraId="4F05B053" w14:textId="284A32F3" w:rsidR="006562EB" w:rsidRPr="00966664" w:rsidRDefault="00966664" w:rsidP="00966664">
      <w:pPr>
        <w:tabs>
          <w:tab w:val="left" w:pos="5544"/>
        </w:tabs>
        <w:rPr>
          <w:rFonts w:ascii="Arial" w:hAnsi="Arial" w:cs="Arial"/>
        </w:rPr>
      </w:pPr>
      <w:r>
        <w:rPr>
          <w:rFonts w:ascii="Arial" w:hAnsi="Arial" w:cs="Arial"/>
        </w:rPr>
        <w:tab/>
      </w:r>
    </w:p>
    <w:p w14:paraId="2EC3E34B" w14:textId="253FECB9" w:rsidR="00CB1DC6" w:rsidRPr="00A813CF" w:rsidRDefault="00CB1DC6" w:rsidP="006562EB">
      <w:pPr>
        <w:rPr>
          <w:rFonts w:ascii="Arial" w:hAnsi="Arial" w:cs="Arial"/>
        </w:rPr>
      </w:pPr>
      <w:r w:rsidRPr="00A813CF">
        <w:rPr>
          <w:rFonts w:ascii="Arial" w:hAnsi="Arial" w:cs="Arial"/>
          <w:noProof/>
          <w:lang w:eastAsia="en-AU"/>
        </w:rPr>
        <w:drawing>
          <wp:inline distT="0" distB="0" distL="0" distR="0" wp14:anchorId="53DA1F15" wp14:editId="5F2211AB">
            <wp:extent cx="4572000" cy="2743200"/>
            <wp:effectExtent l="0" t="0" r="0" b="0"/>
            <wp:docPr id="17" name="Chart 17" descr="Distribution of scores and corresponding level of agreement (as a proportion of all votes for each score between 1-10) of all eight questions posed to participants to garner feedback on the Science Consensus Workshop process and outcomes. &#10;&#10;A bar graph indicating the % of votes. The Y axis goes from 0-25 the X axis is graded from strongly disagree at number 1 and the score increases as you agree up to strongly agree at number 10.  The graph indicates the following vote percentages. (1) 0%.  (2) 0%.  (3) 5%.  (4) 7%. (5) 16%.  (6) 12%. (7) 22%.  (8) 20%.  (9) 13% (10) 5%" title="Figure 21"/>
            <wp:cNvGraphicFramePr/>
            <a:graphic xmlns:a="http://schemas.openxmlformats.org/drawingml/2006/main">
              <a:graphicData uri="http://schemas.openxmlformats.org/drawingml/2006/chart">
                <c:chart xmlns:c="http://schemas.openxmlformats.org/drawingml/2006/chart" xmlns:r="http://schemas.openxmlformats.org/officeDocument/2006/relationships" r:id="rId67"/>
              </a:graphicData>
            </a:graphic>
          </wp:inline>
        </w:drawing>
      </w:r>
    </w:p>
    <w:p w14:paraId="6F151408" w14:textId="4A6D377F" w:rsidR="00897151" w:rsidRPr="00A813CF" w:rsidRDefault="00CB1DC6" w:rsidP="00477D2F">
      <w:pPr>
        <w:pStyle w:val="Caption"/>
        <w:rPr>
          <w:rFonts w:ascii="Arial" w:hAnsi="Arial" w:cs="Arial"/>
          <w:sz w:val="20"/>
          <w:szCs w:val="20"/>
        </w:rPr>
      </w:pPr>
      <w:r w:rsidRPr="00A813CF">
        <w:rPr>
          <w:rFonts w:ascii="Arial" w:hAnsi="Arial" w:cs="Arial"/>
        </w:rPr>
        <w:t xml:space="preserve">Figure </w:t>
      </w:r>
      <w:r w:rsidR="00CE161F" w:rsidRPr="00A813CF">
        <w:rPr>
          <w:rFonts w:ascii="Arial" w:hAnsi="Arial" w:cs="Arial"/>
        </w:rPr>
        <w:fldChar w:fldCharType="begin"/>
      </w:r>
      <w:r w:rsidR="00CE161F" w:rsidRPr="00A813CF">
        <w:rPr>
          <w:rFonts w:ascii="Arial" w:hAnsi="Arial" w:cs="Arial"/>
        </w:rPr>
        <w:instrText xml:space="preserve"> SEQ Figure \* ARABIC </w:instrText>
      </w:r>
      <w:r w:rsidR="00CE161F" w:rsidRPr="00A813CF">
        <w:rPr>
          <w:rFonts w:ascii="Arial" w:hAnsi="Arial" w:cs="Arial"/>
        </w:rPr>
        <w:fldChar w:fldCharType="separate"/>
      </w:r>
      <w:r w:rsidR="00FE2655">
        <w:rPr>
          <w:rFonts w:ascii="Arial" w:hAnsi="Arial" w:cs="Arial"/>
          <w:noProof/>
        </w:rPr>
        <w:t>21</w:t>
      </w:r>
      <w:r w:rsidR="00CE161F" w:rsidRPr="00A813CF">
        <w:rPr>
          <w:rFonts w:ascii="Arial" w:hAnsi="Arial" w:cs="Arial"/>
          <w:noProof/>
        </w:rPr>
        <w:fldChar w:fldCharType="end"/>
      </w:r>
      <w:r w:rsidRPr="00A813CF">
        <w:rPr>
          <w:rFonts w:ascii="Arial" w:hAnsi="Arial" w:cs="Arial"/>
        </w:rPr>
        <w:t xml:space="preserve"> Distribution of scores and corresponding level of agreement (as a proportion of all votes for each score between 1-10) of </w:t>
      </w:r>
      <w:r w:rsidR="00897151" w:rsidRPr="00A813CF">
        <w:rPr>
          <w:rFonts w:ascii="Arial" w:hAnsi="Arial" w:cs="Arial"/>
        </w:rPr>
        <w:t>all</w:t>
      </w:r>
      <w:r w:rsidRPr="00A813CF">
        <w:rPr>
          <w:rFonts w:ascii="Arial" w:hAnsi="Arial" w:cs="Arial"/>
        </w:rPr>
        <w:t xml:space="preserve"> eight questions posed to participants to garner feedback on the Science Consensus Workshop process and outcomes. </w:t>
      </w:r>
    </w:p>
    <w:p w14:paraId="72FDA447" w14:textId="7CC36D45" w:rsidR="004B6E4A" w:rsidRPr="00A813CF" w:rsidRDefault="00897151" w:rsidP="008B5376">
      <w:pPr>
        <w:pStyle w:val="Heading3"/>
        <w:rPr>
          <w:rFonts w:ascii="Arial" w:hAnsi="Arial"/>
        </w:rPr>
      </w:pPr>
      <w:bookmarkStart w:id="69" w:name="_Toc535479397"/>
      <w:r w:rsidRPr="00A813CF">
        <w:rPr>
          <w:rFonts w:ascii="Arial" w:hAnsi="Arial"/>
        </w:rPr>
        <w:t>Polling results of individual questions</w:t>
      </w:r>
      <w:bookmarkEnd w:id="69"/>
    </w:p>
    <w:p w14:paraId="00951A7F" w14:textId="08759532" w:rsidR="00FB493B" w:rsidRPr="00A813CF" w:rsidRDefault="00FB493B" w:rsidP="00365040">
      <w:pPr>
        <w:rPr>
          <w:rFonts w:ascii="Arial" w:hAnsi="Arial" w:cs="Arial"/>
        </w:rPr>
      </w:pPr>
    </w:p>
    <w:p w14:paraId="6FD99E8C" w14:textId="2F7D0AD1" w:rsidR="003C2FE5" w:rsidRPr="00A813CF" w:rsidRDefault="004167B2" w:rsidP="00365040">
      <w:pPr>
        <w:rPr>
          <w:rFonts w:ascii="Arial" w:hAnsi="Arial" w:cs="Arial"/>
        </w:rPr>
      </w:pPr>
      <w:r w:rsidRPr="00A813CF">
        <w:rPr>
          <w:rFonts w:ascii="Arial" w:hAnsi="Arial" w:cs="Arial"/>
        </w:rPr>
        <w:t>Q</w:t>
      </w:r>
      <w:r w:rsidR="003C2FE5" w:rsidRPr="00A813CF">
        <w:rPr>
          <w:rFonts w:ascii="Arial" w:hAnsi="Arial" w:cs="Arial"/>
          <w:lang w:val="en-GB" w:eastAsia="ja-JP"/>
        </w:rPr>
        <w:t xml:space="preserve">1. Within the constraints of a rapid assessment, the structure of the decision problem was correctly framed to allow the key issues of risk to the reef to be </w:t>
      </w:r>
      <w:r w:rsidR="00365040" w:rsidRPr="00A813CF">
        <w:rPr>
          <w:rFonts w:ascii="Arial" w:hAnsi="Arial" w:cs="Arial"/>
          <w:lang w:val="en-GB" w:eastAsia="ja-JP"/>
        </w:rPr>
        <w:t>appropriately</w:t>
      </w:r>
      <w:r w:rsidR="003C2FE5" w:rsidRPr="00A813CF">
        <w:rPr>
          <w:rFonts w:ascii="Arial" w:hAnsi="Arial" w:cs="Arial"/>
          <w:lang w:val="en-GB" w:eastAsia="ja-JP"/>
        </w:rPr>
        <w:t xml:space="preserve"> addressed? </w:t>
      </w:r>
      <w:r w:rsidR="00365040" w:rsidRPr="00A813CF">
        <w:rPr>
          <w:rFonts w:ascii="Arial" w:hAnsi="Arial" w:cs="Arial"/>
          <w:lang w:val="en-GB" w:eastAsia="ja-JP"/>
        </w:rPr>
        <w:t xml:space="preserve">(NB. </w:t>
      </w:r>
      <w:r w:rsidR="00365040" w:rsidRPr="00A813CF">
        <w:rPr>
          <w:rFonts w:ascii="Arial" w:hAnsi="Arial" w:cs="Arial"/>
        </w:rPr>
        <w:t>operationally defined by the facilitator to “The structure of the questions was correctly framed to allow expert opinion to be polled appropriately?”)</w:t>
      </w:r>
      <w:r w:rsidR="008B5376" w:rsidRPr="00A813CF">
        <w:rPr>
          <w:rFonts w:ascii="Arial" w:hAnsi="Arial" w:cs="Arial"/>
        </w:rPr>
        <w:t>.</w:t>
      </w:r>
    </w:p>
    <w:p w14:paraId="26BFA795" w14:textId="1C0E7D35" w:rsidR="006562EB" w:rsidRPr="00A813CF" w:rsidRDefault="006562EB" w:rsidP="006562EB">
      <w:pPr>
        <w:rPr>
          <w:rFonts w:ascii="Arial" w:hAnsi="Arial" w:cs="Arial"/>
        </w:rPr>
      </w:pPr>
    </w:p>
    <w:p w14:paraId="3F66D1C3" w14:textId="2C517311" w:rsidR="00E87979" w:rsidRPr="00A813CF" w:rsidRDefault="003C2FE5" w:rsidP="006562EB">
      <w:pPr>
        <w:rPr>
          <w:rFonts w:ascii="Arial" w:hAnsi="Arial" w:cs="Arial"/>
        </w:rPr>
      </w:pPr>
      <w:r w:rsidRPr="00A813CF">
        <w:rPr>
          <w:rFonts w:ascii="Arial" w:hAnsi="Arial" w:cs="Arial"/>
          <w:noProof/>
          <w:lang w:eastAsia="en-AU"/>
        </w:rPr>
        <w:drawing>
          <wp:inline distT="0" distB="0" distL="0" distR="0" wp14:anchorId="2305F473" wp14:editId="6DAD839F">
            <wp:extent cx="5857336" cy="1733909"/>
            <wp:effectExtent l="0" t="0" r="0" b="0"/>
            <wp:docPr id="3" name="Chart 3" descr="A bar graph indicating the % of votes. The Y axis goes from 0-50% the X axis is graded from strongly disagree at number 1 and the score increases as you agree up to strongly agree at number 10.  The graph indicates the following vote percentages. (1) 0%.  (2) 0%.  (3) 25%.  (4) 8%. (5) 41%.  (6) 17%. (7) 9%.  (8) 0%. (9) 0% (10) 0%" title="Q1"/>
            <wp:cNvGraphicFramePr/>
            <a:graphic xmlns:a="http://schemas.openxmlformats.org/drawingml/2006/main">
              <a:graphicData uri="http://schemas.openxmlformats.org/drawingml/2006/chart">
                <c:chart xmlns:c="http://schemas.openxmlformats.org/drawingml/2006/chart" xmlns:r="http://schemas.openxmlformats.org/officeDocument/2006/relationships" r:id="rId68"/>
              </a:graphicData>
            </a:graphic>
          </wp:inline>
        </w:drawing>
      </w:r>
    </w:p>
    <w:p w14:paraId="4BB81629" w14:textId="77777777" w:rsidR="008B5376" w:rsidRPr="00A813CF" w:rsidRDefault="008B5376" w:rsidP="006562EB">
      <w:pPr>
        <w:rPr>
          <w:rFonts w:ascii="Arial" w:hAnsi="Arial" w:cs="Arial"/>
        </w:rPr>
      </w:pPr>
    </w:p>
    <w:p w14:paraId="57CCC62C" w14:textId="77777777" w:rsidR="00E87979" w:rsidRPr="00A813CF" w:rsidRDefault="00E87979" w:rsidP="006562EB">
      <w:pPr>
        <w:rPr>
          <w:rFonts w:ascii="Arial" w:hAnsi="Arial" w:cs="Arial"/>
        </w:rPr>
      </w:pPr>
      <w:r w:rsidRPr="00A813CF">
        <w:rPr>
          <w:rFonts w:ascii="Arial" w:hAnsi="Arial" w:cs="Arial"/>
        </w:rPr>
        <w:t>Q2. My inputs to the workshop consensus process were able to be fully recognised and incorporated.</w:t>
      </w:r>
    </w:p>
    <w:p w14:paraId="2DB57F48" w14:textId="77777777" w:rsidR="00E87979" w:rsidRPr="00A813CF" w:rsidRDefault="00E87979" w:rsidP="006562EB">
      <w:pPr>
        <w:rPr>
          <w:rFonts w:ascii="Arial" w:hAnsi="Arial" w:cs="Arial"/>
        </w:rPr>
      </w:pPr>
    </w:p>
    <w:p w14:paraId="2559A402" w14:textId="189EF81E" w:rsidR="00E87979" w:rsidRPr="00A813CF" w:rsidRDefault="00BB634F" w:rsidP="006562EB">
      <w:pPr>
        <w:rPr>
          <w:rFonts w:ascii="Arial" w:hAnsi="Arial" w:cs="Arial"/>
        </w:rPr>
      </w:pPr>
      <w:r w:rsidRPr="00A813CF">
        <w:rPr>
          <w:rFonts w:ascii="Arial" w:hAnsi="Arial" w:cs="Arial"/>
          <w:noProof/>
          <w:lang w:eastAsia="en-AU"/>
        </w:rPr>
        <w:lastRenderedPageBreak/>
        <w:drawing>
          <wp:inline distT="0" distB="0" distL="0" distR="0" wp14:anchorId="6E9925D0" wp14:editId="0365EFBD">
            <wp:extent cx="5848710" cy="1630393"/>
            <wp:effectExtent l="0" t="0" r="0" b="8255"/>
            <wp:docPr id="4" name="Chart 4" descr="A bar graph indicating the % of votes. The Y axis goes from 0-40% the X axis is graded from strongly disagree at number 1 and the score increases as you agree up to strongly agree at number 10.  The graph indicates the following vote percentages. (1) 0%.  (2) 0%.  (3) 0%.  (4) 0%. (5) 0%.  (6) 0%. (7) 33%.  (8) 25%.  (9) 33% (10) 9%" title="Q2"/>
            <wp:cNvGraphicFramePr/>
            <a:graphic xmlns:a="http://schemas.openxmlformats.org/drawingml/2006/main">
              <a:graphicData uri="http://schemas.openxmlformats.org/drawingml/2006/chart">
                <c:chart xmlns:c="http://schemas.openxmlformats.org/drawingml/2006/chart" xmlns:r="http://schemas.openxmlformats.org/officeDocument/2006/relationships" r:id="rId69"/>
              </a:graphicData>
            </a:graphic>
          </wp:inline>
        </w:drawing>
      </w:r>
    </w:p>
    <w:p w14:paraId="25A165BA" w14:textId="77777777" w:rsidR="008B5376" w:rsidRPr="00A813CF" w:rsidRDefault="008B5376" w:rsidP="006562EB">
      <w:pPr>
        <w:rPr>
          <w:rFonts w:ascii="Arial" w:hAnsi="Arial" w:cs="Arial"/>
        </w:rPr>
      </w:pPr>
    </w:p>
    <w:p w14:paraId="3C0F4BDF" w14:textId="4FA448A6" w:rsidR="00E87979" w:rsidRPr="00A813CF" w:rsidRDefault="00E87979" w:rsidP="006562EB">
      <w:pPr>
        <w:rPr>
          <w:rFonts w:ascii="Arial" w:hAnsi="Arial" w:cs="Arial"/>
        </w:rPr>
      </w:pPr>
      <w:r w:rsidRPr="00A813CF">
        <w:rPr>
          <w:rFonts w:ascii="Arial" w:hAnsi="Arial" w:cs="Arial"/>
        </w:rPr>
        <w:t>Q3. The workshop was transparent, and potential bias was adequately managed.</w:t>
      </w:r>
    </w:p>
    <w:p w14:paraId="26E0AD99" w14:textId="77777777" w:rsidR="00E87979" w:rsidRPr="00A813CF" w:rsidRDefault="00E87979" w:rsidP="006562EB">
      <w:pPr>
        <w:rPr>
          <w:rFonts w:ascii="Arial" w:hAnsi="Arial" w:cs="Arial"/>
        </w:rPr>
      </w:pPr>
    </w:p>
    <w:p w14:paraId="10FDB6BE" w14:textId="5524CBF9" w:rsidR="006562EB" w:rsidRPr="00A813CF" w:rsidRDefault="004D5E41" w:rsidP="006562EB">
      <w:pPr>
        <w:rPr>
          <w:rFonts w:ascii="Arial" w:hAnsi="Arial" w:cs="Arial"/>
        </w:rPr>
      </w:pPr>
      <w:r w:rsidRPr="00A813CF">
        <w:rPr>
          <w:rFonts w:ascii="Arial" w:hAnsi="Arial" w:cs="Arial"/>
          <w:noProof/>
          <w:lang w:eastAsia="en-AU"/>
        </w:rPr>
        <w:drawing>
          <wp:inline distT="0" distB="0" distL="0" distR="0" wp14:anchorId="08251A54" wp14:editId="1CF84BA1">
            <wp:extent cx="5719313" cy="1923690"/>
            <wp:effectExtent l="0" t="0" r="0" b="635"/>
            <wp:docPr id="5" name="Chart 5" descr="A bar graph indicating the % of votes. The Y axis goes from 0-30% the X axis is graded from strongly disagree at number 1 and the score increases as you agree up to strongly agree at number 10.  The graph indicates the following vote percentages. (1) 0%.  (2) 0%.  (3) 16%.  (4) 9%. (5) 16%.  (6) 9%. (7) 25%.  (8) 9%.  (9) 16% (10) 0%" title="Q3"/>
            <wp:cNvGraphicFramePr/>
            <a:graphic xmlns:a="http://schemas.openxmlformats.org/drawingml/2006/main">
              <a:graphicData uri="http://schemas.openxmlformats.org/drawingml/2006/chart">
                <c:chart xmlns:c="http://schemas.openxmlformats.org/drawingml/2006/chart" xmlns:r="http://schemas.openxmlformats.org/officeDocument/2006/relationships" r:id="rId70"/>
              </a:graphicData>
            </a:graphic>
          </wp:inline>
        </w:drawing>
      </w:r>
    </w:p>
    <w:p w14:paraId="3F12F3EE" w14:textId="70CCA751" w:rsidR="00E87979" w:rsidRPr="00A813CF" w:rsidRDefault="00E87979" w:rsidP="006562EB">
      <w:pPr>
        <w:rPr>
          <w:rFonts w:ascii="Arial" w:hAnsi="Arial" w:cs="Arial"/>
        </w:rPr>
      </w:pPr>
      <w:r w:rsidRPr="00A813CF">
        <w:rPr>
          <w:rFonts w:ascii="Arial" w:hAnsi="Arial" w:cs="Arial"/>
        </w:rPr>
        <w:t xml:space="preserve">Q4. The workshop process provided appropriate mechanisms for securing a broad consensus of expert opinion. </w:t>
      </w:r>
    </w:p>
    <w:p w14:paraId="14708227" w14:textId="77777777" w:rsidR="00E87979" w:rsidRPr="00A813CF" w:rsidRDefault="00E87979" w:rsidP="006562EB">
      <w:pPr>
        <w:rPr>
          <w:rFonts w:ascii="Arial" w:hAnsi="Arial" w:cs="Arial"/>
        </w:rPr>
      </w:pPr>
    </w:p>
    <w:p w14:paraId="310A5211" w14:textId="232B4524" w:rsidR="00E87979" w:rsidRPr="00A813CF" w:rsidRDefault="00E87979" w:rsidP="006562EB">
      <w:pPr>
        <w:rPr>
          <w:rFonts w:ascii="Arial" w:hAnsi="Arial" w:cs="Arial"/>
        </w:rPr>
      </w:pPr>
      <w:r w:rsidRPr="00A813CF">
        <w:rPr>
          <w:rFonts w:ascii="Arial" w:hAnsi="Arial" w:cs="Arial"/>
          <w:noProof/>
          <w:lang w:eastAsia="en-AU"/>
        </w:rPr>
        <w:drawing>
          <wp:inline distT="0" distB="0" distL="0" distR="0" wp14:anchorId="7544D8E3" wp14:editId="0FBF7D95">
            <wp:extent cx="5788025" cy="1837427"/>
            <wp:effectExtent l="0" t="0" r="3175" b="0"/>
            <wp:docPr id="43" name="Chart 43" descr="A bar graph indicating the % of votes. The Y axis goes from 0-35% the X axis is graded from strongly disagree at number 1 and the score increases as you agree up to strongly agree at number 10.  The graph indicates the following vote percentages. (1) 0%.  (2) 0%.  (3) 0%.  (4) 25%. (5) 16%.  (6) 9%. (7) 16%.  (8) 34%.  (9) 0%  (10) 0%" title="Q4"/>
            <wp:cNvGraphicFramePr/>
            <a:graphic xmlns:a="http://schemas.openxmlformats.org/drawingml/2006/main">
              <a:graphicData uri="http://schemas.openxmlformats.org/drawingml/2006/chart">
                <c:chart xmlns:c="http://schemas.openxmlformats.org/drawingml/2006/chart" xmlns:r="http://schemas.openxmlformats.org/officeDocument/2006/relationships" r:id="rId71"/>
              </a:graphicData>
            </a:graphic>
          </wp:inline>
        </w:drawing>
      </w:r>
    </w:p>
    <w:p w14:paraId="4E4A2BCB" w14:textId="77777777" w:rsidR="00E87979" w:rsidRPr="00A813CF" w:rsidRDefault="00E87979" w:rsidP="006562EB">
      <w:pPr>
        <w:rPr>
          <w:rFonts w:ascii="Arial" w:hAnsi="Arial" w:cs="Arial"/>
        </w:rPr>
      </w:pPr>
    </w:p>
    <w:p w14:paraId="3E822DFE" w14:textId="64D71325" w:rsidR="00E87979" w:rsidRPr="00A813CF" w:rsidRDefault="00E87979" w:rsidP="006562EB">
      <w:pPr>
        <w:rPr>
          <w:rFonts w:ascii="Arial" w:hAnsi="Arial" w:cs="Arial"/>
        </w:rPr>
      </w:pPr>
      <w:r w:rsidRPr="00A813CF">
        <w:rPr>
          <w:rFonts w:ascii="Arial" w:hAnsi="Arial" w:cs="Arial"/>
        </w:rPr>
        <w:t>Q5. Arrangements to resolve any persisting disagreements amongst the experts seem appropriate.</w:t>
      </w:r>
    </w:p>
    <w:p w14:paraId="7C13C580" w14:textId="77777777" w:rsidR="00E87979" w:rsidRPr="00A813CF" w:rsidRDefault="00E87979" w:rsidP="006562EB">
      <w:pPr>
        <w:rPr>
          <w:rFonts w:ascii="Arial" w:hAnsi="Arial" w:cs="Arial"/>
        </w:rPr>
      </w:pPr>
    </w:p>
    <w:p w14:paraId="1CA0EDFF" w14:textId="0FCBD7F9" w:rsidR="00E87979" w:rsidRPr="00A813CF" w:rsidRDefault="00E87979" w:rsidP="006562EB">
      <w:pPr>
        <w:rPr>
          <w:rFonts w:ascii="Arial" w:hAnsi="Arial" w:cs="Arial"/>
        </w:rPr>
      </w:pPr>
      <w:r w:rsidRPr="00A813CF">
        <w:rPr>
          <w:rFonts w:ascii="Arial" w:hAnsi="Arial" w:cs="Arial"/>
          <w:noProof/>
          <w:lang w:eastAsia="en-AU"/>
        </w:rPr>
        <w:drawing>
          <wp:inline distT="0" distB="0" distL="0" distR="0" wp14:anchorId="323338CA" wp14:editId="3CD31724">
            <wp:extent cx="6072996" cy="1871933"/>
            <wp:effectExtent l="0" t="0" r="4445" b="0"/>
            <wp:docPr id="44" name="Chart 44" descr="A bar graph indicating the % of votes. The Y axis goes from 0-30% the X axis is graded from strongly disagree at number 1 and the score increases as you agree up to strongly agree at number 10.  The graph indicates the following vote percentages. (1) 0%.  (2) 0%.  (3) 0%.  (4) 0%. (5) 16%.  (6) 25%. (7) 25%.  (8) 25%.  (9) 9% (10) 0%" title="Q5"/>
            <wp:cNvGraphicFramePr/>
            <a:graphic xmlns:a="http://schemas.openxmlformats.org/drawingml/2006/main">
              <a:graphicData uri="http://schemas.openxmlformats.org/drawingml/2006/chart">
                <c:chart xmlns:c="http://schemas.openxmlformats.org/drawingml/2006/chart" xmlns:r="http://schemas.openxmlformats.org/officeDocument/2006/relationships" r:id="rId72"/>
              </a:graphicData>
            </a:graphic>
          </wp:inline>
        </w:drawing>
      </w:r>
    </w:p>
    <w:p w14:paraId="694578A9" w14:textId="19194117" w:rsidR="008B5376" w:rsidRPr="00A813CF" w:rsidRDefault="008B5376">
      <w:pPr>
        <w:spacing w:after="200" w:line="276" w:lineRule="auto"/>
        <w:rPr>
          <w:rFonts w:ascii="Arial" w:hAnsi="Arial" w:cs="Arial"/>
        </w:rPr>
      </w:pPr>
      <w:r w:rsidRPr="00A813CF">
        <w:rPr>
          <w:rFonts w:ascii="Arial" w:hAnsi="Arial" w:cs="Arial"/>
        </w:rPr>
        <w:br w:type="page"/>
      </w:r>
    </w:p>
    <w:p w14:paraId="78E2DE7A" w14:textId="77777777" w:rsidR="00E87979" w:rsidRPr="00A813CF" w:rsidRDefault="00E87979" w:rsidP="006562EB">
      <w:pPr>
        <w:rPr>
          <w:rFonts w:ascii="Arial" w:hAnsi="Arial" w:cs="Arial"/>
        </w:rPr>
      </w:pPr>
    </w:p>
    <w:p w14:paraId="0E3ECAA3" w14:textId="20921028" w:rsidR="003C2FE5" w:rsidRPr="00A813CF" w:rsidRDefault="00E87979" w:rsidP="006562EB">
      <w:pPr>
        <w:rPr>
          <w:rFonts w:ascii="Arial" w:hAnsi="Arial" w:cs="Arial"/>
        </w:rPr>
      </w:pPr>
      <w:r w:rsidRPr="00A813CF">
        <w:rPr>
          <w:rFonts w:ascii="Arial" w:hAnsi="Arial" w:cs="Arial"/>
        </w:rPr>
        <w:t>Q6.</w:t>
      </w:r>
      <w:r w:rsidR="006843FA" w:rsidRPr="00A813CF">
        <w:rPr>
          <w:rFonts w:ascii="Arial" w:hAnsi="Arial" w:cs="Arial"/>
        </w:rPr>
        <w:t xml:space="preserve"> </w:t>
      </w:r>
      <w:r w:rsidRPr="00A813CF">
        <w:rPr>
          <w:rFonts w:ascii="Arial" w:hAnsi="Arial" w:cs="Arial"/>
        </w:rPr>
        <w:t>The logistics, the facilitator and the venue arrangements were appropriate to enable an effective workshop.</w:t>
      </w:r>
    </w:p>
    <w:p w14:paraId="0D8F9B16" w14:textId="77777777" w:rsidR="00E87979" w:rsidRPr="00A813CF" w:rsidRDefault="00E87979" w:rsidP="006562EB">
      <w:pPr>
        <w:rPr>
          <w:rFonts w:ascii="Arial" w:hAnsi="Arial" w:cs="Arial"/>
        </w:rPr>
      </w:pPr>
    </w:p>
    <w:p w14:paraId="432CA7B4" w14:textId="173CF767" w:rsidR="00E87979" w:rsidRPr="00A813CF" w:rsidRDefault="00E87979" w:rsidP="006562EB">
      <w:pPr>
        <w:rPr>
          <w:rFonts w:ascii="Arial" w:hAnsi="Arial" w:cs="Arial"/>
        </w:rPr>
      </w:pPr>
      <w:r w:rsidRPr="00A813CF">
        <w:rPr>
          <w:rFonts w:ascii="Arial" w:hAnsi="Arial" w:cs="Arial"/>
          <w:noProof/>
          <w:lang w:eastAsia="en-AU"/>
        </w:rPr>
        <w:drawing>
          <wp:inline distT="0" distB="0" distL="0" distR="0" wp14:anchorId="21031433" wp14:editId="18A6F40B">
            <wp:extent cx="5926347" cy="2286000"/>
            <wp:effectExtent l="0" t="0" r="0" b="0"/>
            <wp:docPr id="45" name="Chart 45" descr="A bar graph indicating the % of votes. The Y axis goes from 0-35% the X axis is graded from strongly disagree at number 1 and the score increases as you agree up to strongly agree at number 10.  The graph indicates the following vote percentages. (1) 0%.  (2) 0%.  (3) 0%.  (4) 0%. (5) 0%.  (6) 0%. (7) 16%.  (8) 34%.  (9) 16% (10) 34%" title="Q6"/>
            <wp:cNvGraphicFramePr/>
            <a:graphic xmlns:a="http://schemas.openxmlformats.org/drawingml/2006/main">
              <a:graphicData uri="http://schemas.openxmlformats.org/drawingml/2006/chart">
                <c:chart xmlns:c="http://schemas.openxmlformats.org/drawingml/2006/chart" xmlns:r="http://schemas.openxmlformats.org/officeDocument/2006/relationships" r:id="rId73"/>
              </a:graphicData>
            </a:graphic>
          </wp:inline>
        </w:drawing>
      </w:r>
    </w:p>
    <w:p w14:paraId="519333F4" w14:textId="1C0E4CBE" w:rsidR="00E87979" w:rsidRPr="00A813CF" w:rsidRDefault="00E87979" w:rsidP="006562EB">
      <w:pPr>
        <w:rPr>
          <w:rFonts w:ascii="Arial" w:hAnsi="Arial" w:cs="Arial"/>
        </w:rPr>
      </w:pPr>
      <w:r w:rsidRPr="00A813CF">
        <w:rPr>
          <w:rFonts w:ascii="Arial" w:hAnsi="Arial" w:cs="Arial"/>
        </w:rPr>
        <w:t>Q7. In general, I support the process and the outcomes.</w:t>
      </w:r>
    </w:p>
    <w:p w14:paraId="6B06D292" w14:textId="77777777" w:rsidR="00716464" w:rsidRPr="00A813CF" w:rsidRDefault="00716464" w:rsidP="006562EB">
      <w:pPr>
        <w:rPr>
          <w:rFonts w:ascii="Arial" w:hAnsi="Arial" w:cs="Arial"/>
        </w:rPr>
      </w:pPr>
    </w:p>
    <w:p w14:paraId="4F2D88D1" w14:textId="107EBD26" w:rsidR="00716464" w:rsidRPr="00A813CF" w:rsidRDefault="00E87979" w:rsidP="006562EB">
      <w:pPr>
        <w:rPr>
          <w:rFonts w:ascii="Arial" w:hAnsi="Arial" w:cs="Arial"/>
        </w:rPr>
      </w:pPr>
      <w:r w:rsidRPr="00A813CF">
        <w:rPr>
          <w:rFonts w:ascii="Arial" w:hAnsi="Arial" w:cs="Arial"/>
          <w:noProof/>
          <w:lang w:eastAsia="en-AU"/>
        </w:rPr>
        <w:drawing>
          <wp:inline distT="0" distB="0" distL="0" distR="0" wp14:anchorId="0B33DD9F" wp14:editId="4E6182D7">
            <wp:extent cx="6055744" cy="1889184"/>
            <wp:effectExtent l="0" t="0" r="2540" b="0"/>
            <wp:docPr id="46" name="Chart 46" descr="A bar graph indicating the % of votes. The Y axis goes from 0-35% the X axis is graded from strongly disagree at number 1 and the score increases as you agree up to strongly agree at number 10.  The graph indicates the following vote percentages. (1) 0%.  (2) 0%.  (3) 0%.  (4) 0%. (5) 8%.  (6) 17%. (7) 17%.  (8) 33%. (9) 25% (10) 0%" title="Q7"/>
            <wp:cNvGraphicFramePr/>
            <a:graphic xmlns:a="http://schemas.openxmlformats.org/drawingml/2006/main">
              <a:graphicData uri="http://schemas.openxmlformats.org/drawingml/2006/chart">
                <c:chart xmlns:c="http://schemas.openxmlformats.org/drawingml/2006/chart" xmlns:r="http://schemas.openxmlformats.org/officeDocument/2006/relationships" r:id="rId74"/>
              </a:graphicData>
            </a:graphic>
          </wp:inline>
        </w:drawing>
      </w:r>
    </w:p>
    <w:p w14:paraId="7FC911FD" w14:textId="77777777" w:rsidR="00716464" w:rsidRPr="00A813CF" w:rsidRDefault="00716464" w:rsidP="006562EB">
      <w:pPr>
        <w:rPr>
          <w:rFonts w:ascii="Arial" w:hAnsi="Arial" w:cs="Arial"/>
        </w:rPr>
      </w:pPr>
    </w:p>
    <w:p w14:paraId="20D92B7C" w14:textId="3C3E9E5A" w:rsidR="00716464" w:rsidRPr="00A813CF" w:rsidRDefault="00E87979" w:rsidP="006562EB">
      <w:pPr>
        <w:rPr>
          <w:rFonts w:ascii="Arial" w:hAnsi="Arial" w:cs="Arial"/>
        </w:rPr>
      </w:pPr>
      <w:r w:rsidRPr="00A813CF">
        <w:rPr>
          <w:rFonts w:ascii="Arial" w:hAnsi="Arial" w:cs="Arial"/>
        </w:rPr>
        <w:t xml:space="preserve">Q8. I expect that the outcomes provide a robust basis for Outlook 2019. </w:t>
      </w:r>
    </w:p>
    <w:p w14:paraId="298B1260" w14:textId="77777777" w:rsidR="00716464" w:rsidRPr="00A813CF" w:rsidRDefault="00716464" w:rsidP="006562EB">
      <w:pPr>
        <w:rPr>
          <w:rFonts w:ascii="Arial" w:hAnsi="Arial" w:cs="Arial"/>
        </w:rPr>
      </w:pPr>
    </w:p>
    <w:p w14:paraId="019857EC" w14:textId="4665EC78" w:rsidR="00E87979" w:rsidRPr="00A813CF" w:rsidRDefault="00E87979" w:rsidP="006562EB">
      <w:pPr>
        <w:rPr>
          <w:rFonts w:ascii="Arial" w:hAnsi="Arial" w:cs="Arial"/>
        </w:rPr>
      </w:pPr>
      <w:r w:rsidRPr="00A813CF">
        <w:rPr>
          <w:rFonts w:ascii="Arial" w:hAnsi="Arial" w:cs="Arial"/>
          <w:noProof/>
          <w:lang w:eastAsia="en-AU"/>
        </w:rPr>
        <w:drawing>
          <wp:inline distT="0" distB="0" distL="0" distR="0" wp14:anchorId="28AED334" wp14:editId="1C4D5FB3">
            <wp:extent cx="5857336" cy="1656272"/>
            <wp:effectExtent l="0" t="0" r="0" b="1270"/>
            <wp:docPr id="47" name="Chart 47" descr="A bar graph indicating the % of votes. The Y axis goes from 0-50% the X axis is graded from strongly disagree at number 1 and the score increases as you agree up to strongly agree at number 10.  The graph indicates the following vote percentages. (1) 0%.  (2) 0%.  (3) 0%.  (4) 8%. (5) 25%.  (6) 17%. (7) 41%.  (8) 9%.  (9) 0% (10) 0%" title="Q8"/>
            <wp:cNvGraphicFramePr/>
            <a:graphic xmlns:a="http://schemas.openxmlformats.org/drawingml/2006/main">
              <a:graphicData uri="http://schemas.openxmlformats.org/drawingml/2006/chart">
                <c:chart xmlns:c="http://schemas.openxmlformats.org/drawingml/2006/chart" xmlns:r="http://schemas.openxmlformats.org/officeDocument/2006/relationships" r:id="rId75"/>
              </a:graphicData>
            </a:graphic>
          </wp:inline>
        </w:drawing>
      </w:r>
    </w:p>
    <w:p w14:paraId="11BD08FB" w14:textId="02F75974" w:rsidR="008B5376" w:rsidRPr="00A813CF" w:rsidRDefault="008B5376">
      <w:pPr>
        <w:spacing w:after="200" w:line="276" w:lineRule="auto"/>
        <w:rPr>
          <w:rFonts w:ascii="Arial" w:hAnsi="Arial" w:cs="Arial"/>
        </w:rPr>
      </w:pPr>
      <w:r w:rsidRPr="00A813CF">
        <w:rPr>
          <w:rFonts w:ascii="Arial" w:hAnsi="Arial" w:cs="Arial"/>
        </w:rPr>
        <w:br w:type="page"/>
      </w:r>
    </w:p>
    <w:p w14:paraId="662F7268" w14:textId="77777777" w:rsidR="00E87979" w:rsidRPr="00A813CF" w:rsidRDefault="00E87979" w:rsidP="006562EB">
      <w:pPr>
        <w:rPr>
          <w:rFonts w:ascii="Arial" w:hAnsi="Arial" w:cs="Arial"/>
        </w:rPr>
      </w:pPr>
    </w:p>
    <w:p w14:paraId="7058512A" w14:textId="77777777" w:rsidR="006562EB" w:rsidRPr="00A813CF" w:rsidRDefault="006562EB" w:rsidP="004054CC">
      <w:pPr>
        <w:pStyle w:val="Heading1"/>
        <w:rPr>
          <w:rFonts w:ascii="Arial" w:hAnsi="Arial" w:cs="Arial"/>
        </w:rPr>
      </w:pPr>
      <w:bookmarkStart w:id="70" w:name="_Toc535479398"/>
      <w:r w:rsidRPr="00A813CF">
        <w:rPr>
          <w:rFonts w:ascii="Arial" w:hAnsi="Arial" w:cs="Arial"/>
        </w:rPr>
        <w:t>Appendix 1. Grading statements</w:t>
      </w:r>
      <w:bookmarkEnd w:id="70"/>
    </w:p>
    <w:p w14:paraId="072EB6AA" w14:textId="77777777" w:rsidR="006562EB" w:rsidRPr="00A813CF" w:rsidRDefault="006562EB" w:rsidP="00E8185B">
      <w:pPr>
        <w:pStyle w:val="Heading2"/>
        <w:rPr>
          <w:rFonts w:ascii="Arial" w:hAnsi="Arial" w:cs="Arial"/>
        </w:rPr>
      </w:pPr>
      <w:bookmarkStart w:id="71" w:name="_Toc535479399"/>
      <w:r w:rsidRPr="00A813CF">
        <w:rPr>
          <w:rFonts w:ascii="Arial" w:hAnsi="Arial" w:cs="Arial"/>
        </w:rPr>
        <w:t>Biodiversity</w:t>
      </w:r>
      <w:bookmarkEnd w:id="71"/>
    </w:p>
    <w:p w14:paraId="26225BB8" w14:textId="77777777" w:rsidR="006562EB" w:rsidRPr="00A813CF" w:rsidRDefault="006562EB" w:rsidP="006562EB">
      <w:pPr>
        <w:rPr>
          <w:rFonts w:ascii="Arial" w:hAnsi="Arial" w:cs="Arial"/>
          <w:szCs w:val="20"/>
        </w:rPr>
      </w:pPr>
      <w:r w:rsidRPr="00A813CF">
        <w:rPr>
          <w:rFonts w:ascii="Arial" w:hAnsi="Arial" w:cs="Arial"/>
          <w:szCs w:val="20"/>
        </w:rPr>
        <w:t xml:space="preserve">Section 54(3)(b) of the </w:t>
      </w:r>
      <w:r w:rsidRPr="00A813CF">
        <w:rPr>
          <w:rFonts w:ascii="Arial" w:hAnsi="Arial" w:cs="Arial"/>
          <w:i/>
          <w:szCs w:val="20"/>
        </w:rPr>
        <w:t>Great Barrier Reef Marine Park Act 1975</w:t>
      </w:r>
      <w:r w:rsidRPr="00A813CF">
        <w:rPr>
          <w:rFonts w:ascii="Arial" w:hAnsi="Arial" w:cs="Arial"/>
          <w:szCs w:val="20"/>
        </w:rPr>
        <w:t xml:space="preserve"> requires “…</w:t>
      </w:r>
      <w:r w:rsidRPr="00A813CF">
        <w:rPr>
          <w:rFonts w:ascii="Arial" w:hAnsi="Arial" w:cs="Arial"/>
          <w:i/>
          <w:szCs w:val="20"/>
        </w:rPr>
        <w:t xml:space="preserve">an assessment of the current biodiversity within …" </w:t>
      </w:r>
      <w:r w:rsidRPr="00A813CF">
        <w:rPr>
          <w:rFonts w:ascii="Arial" w:hAnsi="Arial" w:cs="Arial"/>
          <w:szCs w:val="20"/>
        </w:rPr>
        <w:t>the Great Barrier Reef Region.  This assessment is based on two assessment criteria:</w:t>
      </w:r>
    </w:p>
    <w:p w14:paraId="0F257205" w14:textId="77777777" w:rsidR="006562EB" w:rsidRPr="00A813CF" w:rsidRDefault="006562EB" w:rsidP="006562EB">
      <w:pPr>
        <w:numPr>
          <w:ilvl w:val="0"/>
          <w:numId w:val="8"/>
        </w:numPr>
        <w:contextualSpacing/>
        <w:rPr>
          <w:rFonts w:ascii="Arial" w:hAnsi="Arial" w:cs="Arial"/>
          <w:b/>
          <w:color w:val="000000" w:themeColor="text1"/>
          <w:szCs w:val="20"/>
        </w:rPr>
      </w:pPr>
      <w:r w:rsidRPr="00A813CF">
        <w:rPr>
          <w:rFonts w:ascii="Arial" w:hAnsi="Arial" w:cs="Arial"/>
          <w:color w:val="000000" w:themeColor="text1"/>
          <w:szCs w:val="20"/>
        </w:rPr>
        <w:t xml:space="preserve">habitats to support species </w:t>
      </w:r>
    </w:p>
    <w:p w14:paraId="2A93EAEE" w14:textId="77777777" w:rsidR="006562EB" w:rsidRPr="00A813CF" w:rsidRDefault="006562EB" w:rsidP="006562EB">
      <w:pPr>
        <w:numPr>
          <w:ilvl w:val="0"/>
          <w:numId w:val="8"/>
        </w:numPr>
        <w:contextualSpacing/>
        <w:rPr>
          <w:rFonts w:ascii="Arial" w:hAnsi="Arial" w:cs="Arial"/>
          <w:b/>
          <w:color w:val="000000" w:themeColor="text1"/>
          <w:szCs w:val="20"/>
        </w:rPr>
      </w:pPr>
      <w:r w:rsidRPr="00A813CF">
        <w:rPr>
          <w:rFonts w:ascii="Arial" w:hAnsi="Arial" w:cs="Arial"/>
          <w:color w:val="000000" w:themeColor="text1"/>
          <w:szCs w:val="20"/>
        </w:rPr>
        <w:t>populations of species and groups of species.</w:t>
      </w:r>
    </w:p>
    <w:p w14:paraId="07A88062" w14:textId="77777777" w:rsidR="006562EB" w:rsidRPr="00A813CF" w:rsidRDefault="006562EB" w:rsidP="00F113E3">
      <w:pPr>
        <w:keepNext/>
        <w:keepLines/>
        <w:numPr>
          <w:ilvl w:val="2"/>
          <w:numId w:val="0"/>
        </w:numPr>
        <w:spacing w:before="360"/>
        <w:outlineLvl w:val="2"/>
        <w:rPr>
          <w:rFonts w:ascii="Arial" w:hAnsi="Arial" w:cs="Arial"/>
          <w:b/>
        </w:rPr>
      </w:pPr>
      <w:r w:rsidRPr="00A813CF">
        <w:rPr>
          <w:rFonts w:ascii="Arial" w:hAnsi="Arial" w:cs="Arial"/>
          <w:b/>
        </w:rPr>
        <w:t>Habitats to support species</w:t>
      </w:r>
    </w:p>
    <w:tbl>
      <w:tblPr>
        <w:tblW w:w="8505" w:type="dxa"/>
        <w:tblLayout w:type="fixed"/>
        <w:tblCellMar>
          <w:left w:w="85" w:type="dxa"/>
          <w:right w:w="85" w:type="dxa"/>
        </w:tblCellMar>
        <w:tblLook w:val="04A0" w:firstRow="1" w:lastRow="0" w:firstColumn="1" w:lastColumn="0" w:noHBand="0" w:noVBand="1"/>
        <w:tblCaption w:val="Grading statements for habitats"/>
        <w:tblDescription w:val="Grading statements are the following: Very Good: all major habitats are essentially structurally and functionally intact and able to support all dependent species; Good: there is some habitat loss, degradation or alteration in some small areas, leading to minimal degradation but no persistent, substantial effects on populations of dependent species; Poor: habitat loss, degradation or alteration has occured in a number of areas leading to persistent substantial effects on populations of some dependent species; Very Poor: there is widespread habitat loss, degradation or alteration leading to persistent, substantial effects on many populations of dependent species. Gradings for Trend are: Improving, Stable, Deteriorating, No clear trend. Gradings for confidence  in condition and trend are: High: adequate high quality evidence and high level of consensus, Medium: limited evidence and high level of consensus; and Low: very limited evidence, assessment based on anecdotal information. "/>
      </w:tblPr>
      <w:tblGrid>
        <w:gridCol w:w="1503"/>
        <w:gridCol w:w="6921"/>
        <w:gridCol w:w="81"/>
      </w:tblGrid>
      <w:tr w:rsidR="006562EB" w:rsidRPr="00A813CF" w14:paraId="71052AF7" w14:textId="77777777" w:rsidTr="006562EB">
        <w:tc>
          <w:tcPr>
            <w:tcW w:w="8505" w:type="dxa"/>
            <w:gridSpan w:val="3"/>
          </w:tcPr>
          <w:p w14:paraId="6651F3DC" w14:textId="77777777" w:rsidR="006562EB" w:rsidRPr="00A813CF" w:rsidRDefault="006562EB" w:rsidP="005C2EAE">
            <w:pPr>
              <w:spacing w:after="60"/>
              <w:rPr>
                <w:rFonts w:ascii="Arial" w:hAnsi="Arial" w:cs="Arial"/>
                <w:szCs w:val="20"/>
              </w:rPr>
            </w:pPr>
            <w:r w:rsidRPr="00A813CF">
              <w:rPr>
                <w:rFonts w:ascii="Arial" w:hAnsi="Arial" w:cs="Arial"/>
                <w:szCs w:val="20"/>
              </w:rPr>
              <w:t xml:space="preserve">Grading </w:t>
            </w:r>
            <w:r w:rsidR="005C2EAE" w:rsidRPr="00A813CF">
              <w:rPr>
                <w:rFonts w:ascii="Arial" w:hAnsi="Arial" w:cs="Arial"/>
                <w:szCs w:val="20"/>
              </w:rPr>
              <w:t>s</w:t>
            </w:r>
            <w:r w:rsidRPr="00A813CF">
              <w:rPr>
                <w:rFonts w:ascii="Arial" w:hAnsi="Arial" w:cs="Arial"/>
                <w:szCs w:val="20"/>
              </w:rPr>
              <w:t>tatement</w:t>
            </w:r>
          </w:p>
        </w:tc>
      </w:tr>
      <w:tr w:rsidR="006562EB" w:rsidRPr="00A813CF" w14:paraId="34CB10A1" w14:textId="77777777" w:rsidTr="00462EA0">
        <w:trPr>
          <w:gridAfter w:val="1"/>
          <w:wAfter w:w="81" w:type="dxa"/>
        </w:trPr>
        <w:tc>
          <w:tcPr>
            <w:tcW w:w="1503" w:type="dxa"/>
            <w:tcBorders>
              <w:top w:val="single" w:sz="4" w:space="0" w:color="auto"/>
              <w:left w:val="single" w:sz="4" w:space="0" w:color="auto"/>
              <w:bottom w:val="single" w:sz="4" w:space="0" w:color="auto"/>
              <w:right w:val="single" w:sz="4" w:space="0" w:color="auto"/>
            </w:tcBorders>
            <w:shd w:val="clear" w:color="auto" w:fill="00B050"/>
          </w:tcPr>
          <w:p w14:paraId="6E4E4315" w14:textId="77777777" w:rsidR="006562EB" w:rsidRPr="00A813CF" w:rsidRDefault="006562EB" w:rsidP="005C2EAE">
            <w:pPr>
              <w:spacing w:after="60"/>
              <w:rPr>
                <w:rFonts w:ascii="Arial" w:hAnsi="Arial" w:cs="Arial"/>
                <w:szCs w:val="20"/>
              </w:rPr>
            </w:pPr>
            <w:r w:rsidRPr="00A813CF">
              <w:rPr>
                <w:rFonts w:ascii="Arial" w:hAnsi="Arial" w:cs="Arial"/>
                <w:szCs w:val="20"/>
              </w:rPr>
              <w:t xml:space="preserve">Very </w:t>
            </w:r>
            <w:r w:rsidR="005C2EAE" w:rsidRPr="00A813CF">
              <w:rPr>
                <w:rFonts w:ascii="Arial" w:hAnsi="Arial" w:cs="Arial"/>
                <w:szCs w:val="20"/>
              </w:rPr>
              <w:t>G</w:t>
            </w:r>
            <w:r w:rsidRPr="00A813CF">
              <w:rPr>
                <w:rFonts w:ascii="Arial" w:hAnsi="Arial" w:cs="Arial"/>
                <w:szCs w:val="20"/>
              </w:rPr>
              <w:t>ood</w:t>
            </w:r>
          </w:p>
        </w:tc>
        <w:tc>
          <w:tcPr>
            <w:tcW w:w="6921" w:type="dxa"/>
            <w:tcBorders>
              <w:top w:val="single" w:sz="4" w:space="0" w:color="auto"/>
              <w:left w:val="single" w:sz="4" w:space="0" w:color="auto"/>
              <w:bottom w:val="single" w:sz="4" w:space="0" w:color="auto"/>
              <w:right w:val="single" w:sz="4" w:space="0" w:color="auto"/>
            </w:tcBorders>
            <w:shd w:val="clear" w:color="auto" w:fill="auto"/>
            <w:tcMar>
              <w:left w:w="0" w:type="dxa"/>
              <w:right w:w="0" w:type="dxa"/>
            </w:tcMar>
          </w:tcPr>
          <w:p w14:paraId="4B70787C" w14:textId="77777777" w:rsidR="006562EB" w:rsidRPr="00A813CF" w:rsidRDefault="006562EB" w:rsidP="005C2EAE">
            <w:pPr>
              <w:spacing w:after="60"/>
              <w:ind w:left="142"/>
              <w:rPr>
                <w:rFonts w:ascii="Arial" w:hAnsi="Arial" w:cs="Arial"/>
                <w:szCs w:val="20"/>
              </w:rPr>
            </w:pPr>
            <w:r w:rsidRPr="00A813CF">
              <w:rPr>
                <w:rFonts w:ascii="Arial" w:hAnsi="Arial" w:cs="Arial"/>
                <w:b/>
                <w:szCs w:val="20"/>
              </w:rPr>
              <w:t>All</w:t>
            </w:r>
            <w:r w:rsidRPr="00A813CF">
              <w:rPr>
                <w:rFonts w:ascii="Arial" w:hAnsi="Arial" w:cs="Arial"/>
                <w:szCs w:val="20"/>
              </w:rPr>
              <w:t xml:space="preserve"> major habitats are essentially </w:t>
            </w:r>
            <w:r w:rsidRPr="00A813CF">
              <w:rPr>
                <w:rFonts w:ascii="Arial" w:hAnsi="Arial" w:cs="Arial"/>
                <w:b/>
                <w:szCs w:val="20"/>
              </w:rPr>
              <w:t>structurally and functionally intact</w:t>
            </w:r>
            <w:r w:rsidRPr="00A813CF">
              <w:rPr>
                <w:rFonts w:ascii="Arial" w:hAnsi="Arial" w:cs="Arial"/>
                <w:szCs w:val="20"/>
              </w:rPr>
              <w:t xml:space="preserve"> and able to support all dependent species.</w:t>
            </w:r>
          </w:p>
        </w:tc>
      </w:tr>
      <w:tr w:rsidR="006562EB" w:rsidRPr="00A813CF" w14:paraId="795F7077" w14:textId="77777777" w:rsidTr="00462EA0">
        <w:trPr>
          <w:gridAfter w:val="1"/>
          <w:wAfter w:w="81" w:type="dxa"/>
        </w:trPr>
        <w:tc>
          <w:tcPr>
            <w:tcW w:w="1503" w:type="dxa"/>
            <w:tcBorders>
              <w:top w:val="single" w:sz="4" w:space="0" w:color="auto"/>
              <w:left w:val="single" w:sz="4" w:space="0" w:color="auto"/>
              <w:bottom w:val="single" w:sz="4" w:space="0" w:color="auto"/>
              <w:right w:val="single" w:sz="4" w:space="0" w:color="auto"/>
            </w:tcBorders>
            <w:shd w:val="clear" w:color="auto" w:fill="FFFF00"/>
          </w:tcPr>
          <w:p w14:paraId="6D49B352" w14:textId="77777777" w:rsidR="006562EB" w:rsidRPr="00A813CF" w:rsidRDefault="006562EB" w:rsidP="00551CED">
            <w:pPr>
              <w:spacing w:after="60"/>
              <w:rPr>
                <w:rFonts w:ascii="Arial" w:hAnsi="Arial" w:cs="Arial"/>
                <w:szCs w:val="20"/>
              </w:rPr>
            </w:pPr>
            <w:r w:rsidRPr="00A813CF">
              <w:rPr>
                <w:rFonts w:ascii="Arial" w:hAnsi="Arial" w:cs="Arial"/>
                <w:szCs w:val="20"/>
              </w:rPr>
              <w:t>Good</w:t>
            </w:r>
          </w:p>
        </w:tc>
        <w:tc>
          <w:tcPr>
            <w:tcW w:w="6921" w:type="dxa"/>
            <w:tcBorders>
              <w:top w:val="single" w:sz="4" w:space="0" w:color="auto"/>
              <w:left w:val="single" w:sz="4" w:space="0" w:color="auto"/>
              <w:bottom w:val="single" w:sz="4" w:space="0" w:color="auto"/>
              <w:right w:val="single" w:sz="4" w:space="0" w:color="auto"/>
            </w:tcBorders>
            <w:shd w:val="clear" w:color="auto" w:fill="auto"/>
          </w:tcPr>
          <w:p w14:paraId="3F7151E4" w14:textId="77777777" w:rsidR="006562EB" w:rsidRPr="00A813CF" w:rsidRDefault="006562EB" w:rsidP="006562EB">
            <w:pPr>
              <w:spacing w:after="60"/>
              <w:ind w:left="57"/>
              <w:rPr>
                <w:rFonts w:ascii="Arial" w:hAnsi="Arial" w:cs="Arial"/>
                <w:szCs w:val="20"/>
              </w:rPr>
            </w:pPr>
            <w:r w:rsidRPr="00A813CF">
              <w:rPr>
                <w:rFonts w:ascii="Arial" w:hAnsi="Arial" w:cs="Arial"/>
                <w:szCs w:val="20"/>
              </w:rPr>
              <w:t xml:space="preserve">There is </w:t>
            </w:r>
            <w:r w:rsidRPr="00A813CF">
              <w:rPr>
                <w:rFonts w:ascii="Arial" w:hAnsi="Arial" w:cs="Arial"/>
                <w:b/>
                <w:szCs w:val="20"/>
              </w:rPr>
              <w:t>some</w:t>
            </w:r>
            <w:r w:rsidRPr="00A813CF">
              <w:rPr>
                <w:rFonts w:ascii="Arial" w:hAnsi="Arial" w:cs="Arial"/>
                <w:szCs w:val="20"/>
              </w:rPr>
              <w:t xml:space="preserve"> habitat loss, degradation or alteration </w:t>
            </w:r>
            <w:r w:rsidRPr="00A813CF">
              <w:rPr>
                <w:rFonts w:ascii="Arial" w:hAnsi="Arial" w:cs="Arial"/>
                <w:b/>
                <w:szCs w:val="20"/>
              </w:rPr>
              <w:t>in some small areas</w:t>
            </w:r>
            <w:r w:rsidRPr="00A813CF">
              <w:rPr>
                <w:rFonts w:ascii="Arial" w:hAnsi="Arial" w:cs="Arial"/>
                <w:szCs w:val="20"/>
              </w:rPr>
              <w:t xml:space="preserve">, leading to </w:t>
            </w:r>
            <w:r w:rsidRPr="00A813CF">
              <w:rPr>
                <w:rFonts w:ascii="Arial" w:hAnsi="Arial" w:cs="Arial"/>
                <w:b/>
                <w:szCs w:val="20"/>
              </w:rPr>
              <w:t>minimal degradation</w:t>
            </w:r>
            <w:r w:rsidRPr="00A813CF">
              <w:rPr>
                <w:rFonts w:ascii="Arial" w:hAnsi="Arial" w:cs="Arial"/>
                <w:szCs w:val="20"/>
              </w:rPr>
              <w:t xml:space="preserve"> but no persistent, substantial effects on populations of dependent species.</w:t>
            </w:r>
          </w:p>
        </w:tc>
      </w:tr>
      <w:tr w:rsidR="006562EB" w:rsidRPr="00A813CF" w14:paraId="4509C870" w14:textId="77777777" w:rsidTr="00462EA0">
        <w:trPr>
          <w:gridAfter w:val="1"/>
          <w:wAfter w:w="81" w:type="dxa"/>
        </w:trPr>
        <w:tc>
          <w:tcPr>
            <w:tcW w:w="1503" w:type="dxa"/>
            <w:tcBorders>
              <w:top w:val="single" w:sz="4" w:space="0" w:color="auto"/>
              <w:left w:val="single" w:sz="4" w:space="0" w:color="auto"/>
              <w:bottom w:val="single" w:sz="4" w:space="0" w:color="auto"/>
              <w:right w:val="single" w:sz="4" w:space="0" w:color="auto"/>
            </w:tcBorders>
            <w:shd w:val="clear" w:color="auto" w:fill="F79646" w:themeFill="accent6"/>
          </w:tcPr>
          <w:p w14:paraId="5D6A80DC" w14:textId="77777777" w:rsidR="006562EB" w:rsidRPr="00A813CF" w:rsidRDefault="006562EB" w:rsidP="00551CED">
            <w:pPr>
              <w:spacing w:after="60"/>
              <w:rPr>
                <w:rFonts w:ascii="Arial" w:hAnsi="Arial" w:cs="Arial"/>
                <w:szCs w:val="20"/>
              </w:rPr>
            </w:pPr>
            <w:r w:rsidRPr="00A813CF">
              <w:rPr>
                <w:rFonts w:ascii="Arial" w:hAnsi="Arial" w:cs="Arial"/>
                <w:szCs w:val="20"/>
              </w:rPr>
              <w:t>Poor</w:t>
            </w:r>
          </w:p>
        </w:tc>
        <w:tc>
          <w:tcPr>
            <w:tcW w:w="6921" w:type="dxa"/>
            <w:tcBorders>
              <w:top w:val="single" w:sz="4" w:space="0" w:color="auto"/>
              <w:left w:val="single" w:sz="4" w:space="0" w:color="auto"/>
              <w:bottom w:val="single" w:sz="4" w:space="0" w:color="auto"/>
              <w:right w:val="single" w:sz="4" w:space="0" w:color="auto"/>
            </w:tcBorders>
            <w:shd w:val="clear" w:color="auto" w:fill="auto"/>
          </w:tcPr>
          <w:p w14:paraId="59DE6D09" w14:textId="77777777" w:rsidR="006562EB" w:rsidRPr="00A813CF" w:rsidRDefault="006562EB" w:rsidP="006562EB">
            <w:pPr>
              <w:spacing w:after="60"/>
              <w:ind w:left="57"/>
              <w:rPr>
                <w:rFonts w:ascii="Arial" w:hAnsi="Arial" w:cs="Arial"/>
                <w:szCs w:val="20"/>
              </w:rPr>
            </w:pPr>
            <w:r w:rsidRPr="00A813CF">
              <w:rPr>
                <w:rFonts w:ascii="Arial" w:hAnsi="Arial" w:cs="Arial"/>
                <w:szCs w:val="20"/>
              </w:rPr>
              <w:t xml:space="preserve">Habitat loss, degradation or alteration has occurred in a </w:t>
            </w:r>
            <w:r w:rsidRPr="00A813CF">
              <w:rPr>
                <w:rFonts w:ascii="Arial" w:hAnsi="Arial" w:cs="Arial"/>
                <w:b/>
                <w:szCs w:val="20"/>
              </w:rPr>
              <w:t>number of areas</w:t>
            </w:r>
            <w:r w:rsidRPr="00A813CF">
              <w:rPr>
                <w:rFonts w:ascii="Arial" w:hAnsi="Arial" w:cs="Arial"/>
                <w:szCs w:val="20"/>
              </w:rPr>
              <w:t xml:space="preserve"> leading to </w:t>
            </w:r>
            <w:r w:rsidRPr="00A813CF">
              <w:rPr>
                <w:rFonts w:ascii="Arial" w:hAnsi="Arial" w:cs="Arial"/>
                <w:b/>
                <w:szCs w:val="20"/>
              </w:rPr>
              <w:t>persistent substantial effects</w:t>
            </w:r>
            <w:r w:rsidRPr="00A813CF">
              <w:rPr>
                <w:rFonts w:ascii="Arial" w:hAnsi="Arial" w:cs="Arial"/>
                <w:szCs w:val="20"/>
              </w:rPr>
              <w:t xml:space="preserve"> on populations of some dependent species.</w:t>
            </w:r>
          </w:p>
        </w:tc>
      </w:tr>
      <w:tr w:rsidR="006562EB" w:rsidRPr="00A813CF" w14:paraId="404CBE36" w14:textId="77777777" w:rsidTr="00462EA0">
        <w:trPr>
          <w:gridAfter w:val="1"/>
          <w:wAfter w:w="81" w:type="dxa"/>
        </w:trPr>
        <w:tc>
          <w:tcPr>
            <w:tcW w:w="1503" w:type="dxa"/>
            <w:tcBorders>
              <w:top w:val="single" w:sz="4" w:space="0" w:color="auto"/>
              <w:left w:val="single" w:sz="4" w:space="0" w:color="auto"/>
              <w:bottom w:val="single" w:sz="4" w:space="0" w:color="auto"/>
              <w:right w:val="single" w:sz="4" w:space="0" w:color="auto"/>
            </w:tcBorders>
            <w:shd w:val="clear" w:color="auto" w:fill="FF0000"/>
          </w:tcPr>
          <w:p w14:paraId="235B462F" w14:textId="77777777" w:rsidR="006562EB" w:rsidRPr="00A813CF" w:rsidRDefault="006562EB" w:rsidP="005C2EAE">
            <w:pPr>
              <w:spacing w:after="60"/>
              <w:rPr>
                <w:rFonts w:ascii="Arial" w:hAnsi="Arial" w:cs="Arial"/>
                <w:szCs w:val="20"/>
              </w:rPr>
            </w:pPr>
            <w:r w:rsidRPr="00A813CF">
              <w:rPr>
                <w:rFonts w:ascii="Arial" w:hAnsi="Arial" w:cs="Arial"/>
                <w:szCs w:val="20"/>
              </w:rPr>
              <w:t xml:space="preserve">Very </w:t>
            </w:r>
            <w:r w:rsidR="005C2EAE" w:rsidRPr="00A813CF">
              <w:rPr>
                <w:rFonts w:ascii="Arial" w:hAnsi="Arial" w:cs="Arial"/>
                <w:szCs w:val="20"/>
              </w:rPr>
              <w:t>P</w:t>
            </w:r>
            <w:r w:rsidRPr="00A813CF">
              <w:rPr>
                <w:rFonts w:ascii="Arial" w:hAnsi="Arial" w:cs="Arial"/>
                <w:szCs w:val="20"/>
              </w:rPr>
              <w:t>oor</w:t>
            </w:r>
          </w:p>
        </w:tc>
        <w:tc>
          <w:tcPr>
            <w:tcW w:w="6921" w:type="dxa"/>
            <w:tcBorders>
              <w:top w:val="single" w:sz="4" w:space="0" w:color="auto"/>
              <w:left w:val="single" w:sz="4" w:space="0" w:color="auto"/>
              <w:bottom w:val="single" w:sz="4" w:space="0" w:color="auto"/>
              <w:right w:val="single" w:sz="4" w:space="0" w:color="auto"/>
            </w:tcBorders>
            <w:shd w:val="clear" w:color="auto" w:fill="auto"/>
          </w:tcPr>
          <w:p w14:paraId="7FA03636" w14:textId="77777777" w:rsidR="006562EB" w:rsidRPr="00A813CF" w:rsidRDefault="006562EB" w:rsidP="006562EB">
            <w:pPr>
              <w:spacing w:after="60"/>
              <w:ind w:left="57"/>
              <w:rPr>
                <w:rFonts w:ascii="Arial" w:hAnsi="Arial" w:cs="Arial"/>
                <w:szCs w:val="20"/>
              </w:rPr>
            </w:pPr>
            <w:r w:rsidRPr="00A813CF">
              <w:rPr>
                <w:rFonts w:ascii="Arial" w:hAnsi="Arial" w:cs="Arial"/>
                <w:szCs w:val="20"/>
              </w:rPr>
              <w:t xml:space="preserve">There is </w:t>
            </w:r>
            <w:r w:rsidRPr="00A813CF">
              <w:rPr>
                <w:rFonts w:ascii="Arial" w:hAnsi="Arial" w:cs="Arial"/>
                <w:b/>
                <w:szCs w:val="20"/>
              </w:rPr>
              <w:t>widespread</w:t>
            </w:r>
            <w:r w:rsidRPr="00A813CF">
              <w:rPr>
                <w:rFonts w:ascii="Arial" w:hAnsi="Arial" w:cs="Arial"/>
                <w:szCs w:val="20"/>
              </w:rPr>
              <w:t xml:space="preserve"> habitat loss, degradation or alteration leading to </w:t>
            </w:r>
            <w:r w:rsidRPr="00A813CF">
              <w:rPr>
                <w:rFonts w:ascii="Arial" w:hAnsi="Arial" w:cs="Arial"/>
                <w:b/>
                <w:szCs w:val="20"/>
              </w:rPr>
              <w:t>persistent, substantial effects</w:t>
            </w:r>
            <w:r w:rsidRPr="00A813CF">
              <w:rPr>
                <w:rFonts w:ascii="Arial" w:hAnsi="Arial" w:cs="Arial"/>
                <w:szCs w:val="20"/>
              </w:rPr>
              <w:t xml:space="preserve"> on many populations of dependent species.</w:t>
            </w:r>
          </w:p>
        </w:tc>
      </w:tr>
      <w:tr w:rsidR="006562EB" w:rsidRPr="00A813CF" w14:paraId="1978594E" w14:textId="77777777" w:rsidTr="00551CED">
        <w:trPr>
          <w:gridAfter w:val="1"/>
          <w:wAfter w:w="81" w:type="dxa"/>
        </w:trPr>
        <w:tc>
          <w:tcPr>
            <w:tcW w:w="1503" w:type="dxa"/>
            <w:tcBorders>
              <w:top w:val="single" w:sz="4" w:space="0" w:color="auto"/>
            </w:tcBorders>
          </w:tcPr>
          <w:p w14:paraId="5B29FC8D" w14:textId="77777777" w:rsidR="006562EB" w:rsidRPr="00A813CF" w:rsidRDefault="006562EB" w:rsidP="00551CED">
            <w:pPr>
              <w:spacing w:after="60"/>
              <w:rPr>
                <w:rFonts w:ascii="Arial" w:hAnsi="Arial" w:cs="Arial"/>
                <w:szCs w:val="20"/>
              </w:rPr>
            </w:pPr>
            <w:r w:rsidRPr="00A813CF">
              <w:rPr>
                <w:rFonts w:ascii="Arial" w:hAnsi="Arial" w:cs="Arial"/>
                <w:szCs w:val="20"/>
              </w:rPr>
              <w:t>Trend</w:t>
            </w:r>
          </w:p>
        </w:tc>
        <w:tc>
          <w:tcPr>
            <w:tcW w:w="6921" w:type="dxa"/>
            <w:tcBorders>
              <w:top w:val="single" w:sz="4" w:space="0" w:color="auto"/>
            </w:tcBorders>
          </w:tcPr>
          <w:p w14:paraId="74CA8C61" w14:textId="233242B5" w:rsidR="006562EB" w:rsidRPr="00A813CF" w:rsidRDefault="00416F34" w:rsidP="006562EB">
            <w:pPr>
              <w:tabs>
                <w:tab w:val="left" w:pos="595"/>
                <w:tab w:val="left" w:pos="1699"/>
                <w:tab w:val="left" w:pos="1982"/>
              </w:tabs>
              <w:ind w:left="57" w:right="57"/>
              <w:rPr>
                <w:rFonts w:ascii="Arial" w:eastAsia="Malgun Gothic" w:hAnsi="Arial" w:cs="Arial"/>
                <w:szCs w:val="20"/>
              </w:rPr>
            </w:pPr>
            <w:r w:rsidRPr="00A813CF">
              <w:rPr>
                <w:rFonts w:ascii="Arial" w:eastAsia="Calibri" w:hAnsi="Arial" w:cs="Arial"/>
                <w:noProof/>
                <w:szCs w:val="20"/>
              </w:rPr>
              <w:t>Improved</w:t>
            </w:r>
            <w:r w:rsidR="006562EB" w:rsidRPr="00A813CF">
              <w:rPr>
                <w:rFonts w:ascii="Arial" w:eastAsia="Calibri" w:hAnsi="Arial" w:cs="Arial"/>
                <w:noProof/>
                <w:szCs w:val="20"/>
              </w:rPr>
              <w:tab/>
              <w:t>Stable</w:t>
            </w:r>
            <w:r w:rsidR="006562EB" w:rsidRPr="00A813CF">
              <w:rPr>
                <w:rFonts w:ascii="Arial" w:eastAsia="Calibri" w:hAnsi="Arial" w:cs="Arial"/>
                <w:noProof/>
                <w:szCs w:val="20"/>
              </w:rPr>
              <w:tab/>
            </w:r>
            <w:r w:rsidR="006562EB" w:rsidRPr="00A813CF">
              <w:rPr>
                <w:rFonts w:ascii="Arial" w:eastAsia="Calibri" w:hAnsi="Arial" w:cs="Arial"/>
                <w:szCs w:val="20"/>
              </w:rPr>
              <w:t xml:space="preserve"> </w:t>
            </w:r>
            <w:r w:rsidRPr="00A813CF">
              <w:rPr>
                <w:rFonts w:ascii="Arial" w:eastAsia="Calibri" w:hAnsi="Arial" w:cs="Arial"/>
                <w:szCs w:val="20"/>
              </w:rPr>
              <w:t>Deteriorated</w:t>
            </w:r>
            <w:r w:rsidR="006562EB" w:rsidRPr="00A813CF">
              <w:rPr>
                <w:rFonts w:ascii="Arial" w:eastAsia="Calibri" w:hAnsi="Arial" w:cs="Arial"/>
                <w:szCs w:val="20"/>
              </w:rPr>
              <w:tab/>
              <w:t xml:space="preserve"> No clear trend</w:t>
            </w:r>
          </w:p>
        </w:tc>
      </w:tr>
      <w:tr w:rsidR="006562EB" w:rsidRPr="00A813CF" w14:paraId="36095B25" w14:textId="77777777" w:rsidTr="006562EB">
        <w:trPr>
          <w:gridAfter w:val="1"/>
          <w:wAfter w:w="81" w:type="dxa"/>
        </w:trPr>
        <w:tc>
          <w:tcPr>
            <w:tcW w:w="1503" w:type="dxa"/>
          </w:tcPr>
          <w:p w14:paraId="3906C6C0" w14:textId="77777777" w:rsidR="006562EB" w:rsidRPr="00A813CF" w:rsidRDefault="006562EB" w:rsidP="00551CED">
            <w:pPr>
              <w:ind w:right="57"/>
              <w:rPr>
                <w:rFonts w:ascii="Arial" w:hAnsi="Arial" w:cs="Arial"/>
                <w:szCs w:val="20"/>
              </w:rPr>
            </w:pPr>
            <w:r w:rsidRPr="00A813CF">
              <w:rPr>
                <w:rFonts w:ascii="Arial" w:eastAsia="Calibri" w:hAnsi="Arial" w:cs="Arial"/>
                <w:noProof/>
                <w:szCs w:val="20"/>
              </w:rPr>
              <w:t>Confidence in condition and trend</w:t>
            </w:r>
          </w:p>
        </w:tc>
        <w:tc>
          <w:tcPr>
            <w:tcW w:w="6921" w:type="dxa"/>
          </w:tcPr>
          <w:p w14:paraId="54037D2E" w14:textId="77777777" w:rsidR="006562EB" w:rsidRPr="00A813CF" w:rsidRDefault="006562EB" w:rsidP="006562EB">
            <w:pPr>
              <w:tabs>
                <w:tab w:val="left" w:pos="517"/>
              </w:tabs>
              <w:ind w:left="57" w:right="57"/>
              <w:rPr>
                <w:rFonts w:ascii="Arial" w:eastAsia="BatangChe" w:hAnsi="Arial" w:cs="Arial"/>
                <w:szCs w:val="20"/>
              </w:rPr>
            </w:pPr>
            <w:r w:rsidRPr="00A813CF">
              <w:rPr>
                <w:rFonts w:ascii="Arial" w:eastAsia="BatangChe" w:hAnsi="Arial" w:cs="Arial"/>
                <w:szCs w:val="20"/>
              </w:rPr>
              <w:t xml:space="preserve">High: </w:t>
            </w:r>
            <w:r w:rsidRPr="00A813CF">
              <w:rPr>
                <w:rFonts w:ascii="Arial" w:eastAsia="Calibri" w:hAnsi="Arial" w:cs="Arial"/>
                <w:noProof/>
                <w:szCs w:val="20"/>
              </w:rPr>
              <w:t>Adequate high-quality evidence and high level of consensus</w:t>
            </w:r>
          </w:p>
          <w:p w14:paraId="24E627DA" w14:textId="77777777" w:rsidR="006562EB" w:rsidRPr="00A813CF" w:rsidRDefault="006562EB" w:rsidP="006562EB">
            <w:pPr>
              <w:ind w:left="57" w:right="57"/>
              <w:rPr>
                <w:rFonts w:ascii="Arial" w:eastAsia="BatangChe" w:hAnsi="Arial" w:cs="Arial"/>
                <w:szCs w:val="20"/>
              </w:rPr>
            </w:pPr>
            <w:r w:rsidRPr="00A813CF">
              <w:rPr>
                <w:rFonts w:ascii="Arial" w:eastAsia="MS Gothic" w:hAnsi="Arial" w:cs="Arial"/>
                <w:szCs w:val="20"/>
                <w:lang w:val="en-US"/>
              </w:rPr>
              <w:t xml:space="preserve">Medium: </w:t>
            </w:r>
            <w:r w:rsidRPr="00A813CF">
              <w:rPr>
                <w:rFonts w:ascii="Arial" w:eastAsia="Calibri" w:hAnsi="Arial" w:cs="Arial"/>
                <w:noProof/>
                <w:szCs w:val="20"/>
              </w:rPr>
              <w:t>Limited evidence or limited consensus</w:t>
            </w:r>
          </w:p>
          <w:p w14:paraId="2C939D61" w14:textId="77777777" w:rsidR="006562EB" w:rsidRPr="00A813CF" w:rsidRDefault="006562EB" w:rsidP="006562EB">
            <w:pPr>
              <w:tabs>
                <w:tab w:val="left" w:pos="595"/>
                <w:tab w:val="left" w:pos="1699"/>
                <w:tab w:val="left" w:pos="1982"/>
              </w:tabs>
              <w:ind w:left="57" w:right="57"/>
              <w:rPr>
                <w:rFonts w:ascii="Arial" w:eastAsia="Calibri" w:hAnsi="Arial" w:cs="Arial"/>
                <w:szCs w:val="20"/>
              </w:rPr>
            </w:pPr>
            <w:r w:rsidRPr="00A813CF">
              <w:rPr>
                <w:rFonts w:ascii="Arial" w:eastAsia="BatangChe" w:hAnsi="Arial" w:cs="Arial"/>
                <w:szCs w:val="20"/>
              </w:rPr>
              <w:t xml:space="preserve">Low: </w:t>
            </w:r>
            <w:r w:rsidRPr="00A813CF">
              <w:rPr>
                <w:rFonts w:ascii="Arial" w:eastAsia="Calibri" w:hAnsi="Arial" w:cs="Arial"/>
                <w:noProof/>
                <w:szCs w:val="20"/>
              </w:rPr>
              <w:t>Very limited evidence, assessment based on anecdotal information</w:t>
            </w:r>
          </w:p>
        </w:tc>
      </w:tr>
      <w:tr w:rsidR="004B6E4A" w:rsidRPr="00A813CF" w14:paraId="52B3C166" w14:textId="77777777" w:rsidTr="006562EB">
        <w:trPr>
          <w:gridAfter w:val="1"/>
          <w:wAfter w:w="81" w:type="dxa"/>
        </w:trPr>
        <w:tc>
          <w:tcPr>
            <w:tcW w:w="1503" w:type="dxa"/>
          </w:tcPr>
          <w:p w14:paraId="0DF89CA0" w14:textId="77777777" w:rsidR="004B6E4A" w:rsidRPr="00A813CF" w:rsidRDefault="004B6E4A" w:rsidP="00551CED">
            <w:pPr>
              <w:ind w:right="57"/>
              <w:rPr>
                <w:rFonts w:ascii="Arial" w:eastAsia="Calibri" w:hAnsi="Arial" w:cs="Arial"/>
                <w:noProof/>
                <w:szCs w:val="20"/>
              </w:rPr>
            </w:pPr>
          </w:p>
        </w:tc>
        <w:tc>
          <w:tcPr>
            <w:tcW w:w="6921" w:type="dxa"/>
          </w:tcPr>
          <w:p w14:paraId="159D6837" w14:textId="77777777" w:rsidR="004B6E4A" w:rsidRPr="00A813CF" w:rsidRDefault="004B6E4A" w:rsidP="006562EB">
            <w:pPr>
              <w:tabs>
                <w:tab w:val="left" w:pos="517"/>
              </w:tabs>
              <w:ind w:left="57" w:right="57"/>
              <w:rPr>
                <w:rFonts w:ascii="Arial" w:eastAsia="BatangChe" w:hAnsi="Arial" w:cs="Arial"/>
                <w:szCs w:val="20"/>
              </w:rPr>
            </w:pPr>
          </w:p>
        </w:tc>
      </w:tr>
    </w:tbl>
    <w:p w14:paraId="1FFA6A2B" w14:textId="77777777" w:rsidR="006562EB" w:rsidRPr="00A813CF" w:rsidRDefault="006562EB" w:rsidP="001E079C">
      <w:pPr>
        <w:keepNext/>
        <w:keepLines/>
        <w:numPr>
          <w:ilvl w:val="2"/>
          <w:numId w:val="0"/>
        </w:numPr>
        <w:spacing w:before="360"/>
        <w:outlineLvl w:val="2"/>
        <w:rPr>
          <w:rFonts w:ascii="Arial" w:hAnsi="Arial" w:cs="Arial"/>
          <w:b/>
        </w:rPr>
      </w:pPr>
      <w:r w:rsidRPr="00A813CF">
        <w:rPr>
          <w:rFonts w:ascii="Arial" w:hAnsi="Arial" w:cs="Arial"/>
          <w:b/>
        </w:rPr>
        <w:t>Populations of species and groups of species</w:t>
      </w:r>
    </w:p>
    <w:tbl>
      <w:tblPr>
        <w:tblW w:w="8505" w:type="dxa"/>
        <w:tblLayout w:type="fixed"/>
        <w:tblLook w:val="04A0" w:firstRow="1" w:lastRow="0" w:firstColumn="1" w:lastColumn="0" w:noHBand="0" w:noVBand="1"/>
        <w:tblCaption w:val="Grading statements for populations and groups of species"/>
        <w:tblDescription w:val="Grading statements are the following: Very Good: only a few, if any, populations of speies have deteriorated; Good: populations of some species (but no groups of species) have deteriorated significantly; Poor: populations of many species or some groups of species have deteriorated significantly; Very Poor: populations of a large number of species of groups of species have deteriorated significantly. Gradings for Trend are: Improving, Stable, Deteriorating, No clear trend. Gradings for confidence  in condition and trend are: High: adequate high quality evidence and high level of consensus, Medium: limited evidence and high level of consensus; and Low: very limited evidence, assessment based on anecdotal information. "/>
      </w:tblPr>
      <w:tblGrid>
        <w:gridCol w:w="1526"/>
        <w:gridCol w:w="6979"/>
      </w:tblGrid>
      <w:tr w:rsidR="006562EB" w:rsidRPr="00A813CF" w14:paraId="5BE92A2A" w14:textId="77777777" w:rsidTr="00551CED">
        <w:tc>
          <w:tcPr>
            <w:tcW w:w="8505" w:type="dxa"/>
            <w:gridSpan w:val="2"/>
            <w:tcBorders>
              <w:bottom w:val="single" w:sz="4" w:space="0" w:color="auto"/>
            </w:tcBorders>
          </w:tcPr>
          <w:p w14:paraId="64C7B149" w14:textId="77777777" w:rsidR="006562EB" w:rsidRPr="00A813CF" w:rsidRDefault="006562EB" w:rsidP="005C2EAE">
            <w:pPr>
              <w:spacing w:after="60"/>
              <w:rPr>
                <w:rFonts w:ascii="Arial" w:hAnsi="Arial" w:cs="Arial"/>
                <w:szCs w:val="20"/>
              </w:rPr>
            </w:pPr>
            <w:r w:rsidRPr="00A813CF">
              <w:rPr>
                <w:rFonts w:ascii="Arial" w:hAnsi="Arial" w:cs="Arial"/>
                <w:szCs w:val="20"/>
              </w:rPr>
              <w:t xml:space="preserve">Grading </w:t>
            </w:r>
            <w:r w:rsidR="005C2EAE" w:rsidRPr="00A813CF">
              <w:rPr>
                <w:rFonts w:ascii="Arial" w:hAnsi="Arial" w:cs="Arial"/>
                <w:szCs w:val="20"/>
              </w:rPr>
              <w:t>s</w:t>
            </w:r>
            <w:r w:rsidRPr="00A813CF">
              <w:rPr>
                <w:rFonts w:ascii="Arial" w:hAnsi="Arial" w:cs="Arial"/>
                <w:szCs w:val="20"/>
              </w:rPr>
              <w:t>tatement</w:t>
            </w:r>
          </w:p>
        </w:tc>
      </w:tr>
      <w:tr w:rsidR="006562EB" w:rsidRPr="00A813CF" w14:paraId="08A1334C" w14:textId="77777777" w:rsidTr="00462EA0">
        <w:tc>
          <w:tcPr>
            <w:tcW w:w="1526" w:type="dxa"/>
            <w:tcBorders>
              <w:top w:val="single" w:sz="4" w:space="0" w:color="auto"/>
              <w:left w:val="single" w:sz="4" w:space="0" w:color="auto"/>
              <w:bottom w:val="single" w:sz="4" w:space="0" w:color="auto"/>
              <w:right w:val="single" w:sz="4" w:space="0" w:color="auto"/>
            </w:tcBorders>
            <w:shd w:val="clear" w:color="auto" w:fill="00A100"/>
          </w:tcPr>
          <w:p w14:paraId="1B0375A3" w14:textId="77777777" w:rsidR="006562EB" w:rsidRPr="00A813CF" w:rsidRDefault="006562EB" w:rsidP="005C2EAE">
            <w:pPr>
              <w:spacing w:after="60"/>
              <w:rPr>
                <w:rFonts w:ascii="Arial" w:hAnsi="Arial" w:cs="Arial"/>
                <w:color w:val="000000" w:themeColor="text1"/>
                <w:szCs w:val="20"/>
              </w:rPr>
            </w:pPr>
            <w:r w:rsidRPr="00A813CF">
              <w:rPr>
                <w:rFonts w:ascii="Arial" w:hAnsi="Arial" w:cs="Arial"/>
                <w:color w:val="000000" w:themeColor="text1"/>
                <w:szCs w:val="20"/>
              </w:rPr>
              <w:t xml:space="preserve">Very </w:t>
            </w:r>
            <w:r w:rsidR="005C2EAE" w:rsidRPr="00A813CF">
              <w:rPr>
                <w:rFonts w:ascii="Arial" w:hAnsi="Arial" w:cs="Arial"/>
                <w:color w:val="000000" w:themeColor="text1"/>
                <w:szCs w:val="20"/>
              </w:rPr>
              <w:t>G</w:t>
            </w:r>
            <w:r w:rsidRPr="00A813CF">
              <w:rPr>
                <w:rFonts w:ascii="Arial" w:hAnsi="Arial" w:cs="Arial"/>
                <w:color w:val="000000" w:themeColor="text1"/>
                <w:szCs w:val="20"/>
              </w:rPr>
              <w:t>ood</w:t>
            </w:r>
          </w:p>
        </w:tc>
        <w:tc>
          <w:tcPr>
            <w:tcW w:w="6979" w:type="dxa"/>
            <w:tcBorders>
              <w:top w:val="single" w:sz="4" w:space="0" w:color="auto"/>
              <w:left w:val="single" w:sz="4" w:space="0" w:color="auto"/>
              <w:bottom w:val="single" w:sz="4" w:space="0" w:color="auto"/>
              <w:right w:val="single" w:sz="4" w:space="0" w:color="auto"/>
            </w:tcBorders>
            <w:shd w:val="clear" w:color="auto" w:fill="auto"/>
          </w:tcPr>
          <w:p w14:paraId="6EC4A2AA" w14:textId="77777777" w:rsidR="006562EB" w:rsidRPr="00A813CF" w:rsidRDefault="006562EB" w:rsidP="00551CED">
            <w:pPr>
              <w:spacing w:after="60"/>
              <w:rPr>
                <w:rFonts w:ascii="Arial" w:hAnsi="Arial" w:cs="Arial"/>
                <w:color w:val="000000" w:themeColor="text1"/>
                <w:szCs w:val="20"/>
              </w:rPr>
            </w:pPr>
            <w:r w:rsidRPr="00A813CF">
              <w:rPr>
                <w:rFonts w:ascii="Arial" w:hAnsi="Arial" w:cs="Arial"/>
                <w:color w:val="000000" w:themeColor="text1"/>
                <w:szCs w:val="20"/>
              </w:rPr>
              <w:t xml:space="preserve">Only a </w:t>
            </w:r>
            <w:r w:rsidRPr="00A813CF">
              <w:rPr>
                <w:rFonts w:ascii="Arial" w:hAnsi="Arial" w:cs="Arial"/>
                <w:b/>
                <w:color w:val="000000" w:themeColor="text1"/>
                <w:szCs w:val="20"/>
              </w:rPr>
              <w:t>few, if any</w:t>
            </w:r>
            <w:r w:rsidRPr="00A813CF">
              <w:rPr>
                <w:rFonts w:ascii="Arial" w:hAnsi="Arial" w:cs="Arial"/>
                <w:color w:val="000000" w:themeColor="text1"/>
                <w:szCs w:val="20"/>
              </w:rPr>
              <w:t>, populations of species have deteriorated</w:t>
            </w:r>
            <w:r w:rsidR="005C2EAE" w:rsidRPr="00A813CF">
              <w:rPr>
                <w:rFonts w:ascii="Arial" w:hAnsi="Arial" w:cs="Arial"/>
                <w:color w:val="000000" w:themeColor="text1"/>
                <w:szCs w:val="20"/>
              </w:rPr>
              <w:t>.</w:t>
            </w:r>
          </w:p>
        </w:tc>
      </w:tr>
      <w:tr w:rsidR="006562EB" w:rsidRPr="00A813CF" w14:paraId="16FBE0E4" w14:textId="77777777" w:rsidTr="00462EA0">
        <w:tc>
          <w:tcPr>
            <w:tcW w:w="1526" w:type="dxa"/>
            <w:tcBorders>
              <w:top w:val="single" w:sz="4" w:space="0" w:color="auto"/>
              <w:left w:val="single" w:sz="4" w:space="0" w:color="auto"/>
              <w:bottom w:val="single" w:sz="4" w:space="0" w:color="auto"/>
              <w:right w:val="single" w:sz="4" w:space="0" w:color="auto"/>
            </w:tcBorders>
            <w:shd w:val="clear" w:color="auto" w:fill="FFFF00"/>
          </w:tcPr>
          <w:p w14:paraId="2B398E80" w14:textId="77777777" w:rsidR="006562EB" w:rsidRPr="00A813CF" w:rsidRDefault="006562EB" w:rsidP="00551CED">
            <w:pPr>
              <w:spacing w:after="60"/>
              <w:rPr>
                <w:rFonts w:ascii="Arial" w:hAnsi="Arial" w:cs="Arial"/>
                <w:szCs w:val="20"/>
              </w:rPr>
            </w:pPr>
            <w:r w:rsidRPr="00A813CF">
              <w:rPr>
                <w:rFonts w:ascii="Arial" w:hAnsi="Arial" w:cs="Arial"/>
                <w:szCs w:val="20"/>
              </w:rPr>
              <w:t>Good</w:t>
            </w:r>
          </w:p>
        </w:tc>
        <w:tc>
          <w:tcPr>
            <w:tcW w:w="6979" w:type="dxa"/>
            <w:tcBorders>
              <w:top w:val="single" w:sz="4" w:space="0" w:color="auto"/>
              <w:left w:val="single" w:sz="4" w:space="0" w:color="auto"/>
              <w:bottom w:val="single" w:sz="4" w:space="0" w:color="auto"/>
              <w:right w:val="single" w:sz="4" w:space="0" w:color="auto"/>
            </w:tcBorders>
            <w:shd w:val="clear" w:color="auto" w:fill="auto"/>
          </w:tcPr>
          <w:p w14:paraId="5A1C9E90" w14:textId="77777777" w:rsidR="006562EB" w:rsidRPr="00A813CF" w:rsidRDefault="006562EB" w:rsidP="00551CED">
            <w:pPr>
              <w:spacing w:after="60"/>
              <w:rPr>
                <w:rFonts w:ascii="Arial" w:hAnsi="Arial" w:cs="Arial"/>
                <w:szCs w:val="20"/>
              </w:rPr>
            </w:pPr>
            <w:r w:rsidRPr="00A813CF">
              <w:rPr>
                <w:rFonts w:ascii="Arial" w:hAnsi="Arial" w:cs="Arial"/>
                <w:szCs w:val="20"/>
              </w:rPr>
              <w:t xml:space="preserve">Populations of </w:t>
            </w:r>
            <w:r w:rsidRPr="00A813CF">
              <w:rPr>
                <w:rFonts w:ascii="Arial" w:hAnsi="Arial" w:cs="Arial"/>
                <w:b/>
                <w:szCs w:val="20"/>
              </w:rPr>
              <w:t>some</w:t>
            </w:r>
            <w:r w:rsidRPr="00A813CF">
              <w:rPr>
                <w:rFonts w:ascii="Arial" w:hAnsi="Arial" w:cs="Arial"/>
                <w:szCs w:val="20"/>
              </w:rPr>
              <w:t xml:space="preserve"> species (but no groups of species) have deteriorated significantly. </w:t>
            </w:r>
          </w:p>
        </w:tc>
      </w:tr>
      <w:tr w:rsidR="006562EB" w:rsidRPr="00A813CF" w14:paraId="67A91AD4" w14:textId="77777777" w:rsidTr="00462EA0">
        <w:tc>
          <w:tcPr>
            <w:tcW w:w="1526" w:type="dxa"/>
            <w:tcBorders>
              <w:top w:val="single" w:sz="4" w:space="0" w:color="auto"/>
              <w:left w:val="single" w:sz="4" w:space="0" w:color="auto"/>
              <w:bottom w:val="single" w:sz="4" w:space="0" w:color="auto"/>
              <w:right w:val="single" w:sz="4" w:space="0" w:color="auto"/>
            </w:tcBorders>
            <w:shd w:val="clear" w:color="auto" w:fill="F79646" w:themeFill="accent6"/>
          </w:tcPr>
          <w:p w14:paraId="57EF57DA" w14:textId="77777777" w:rsidR="006562EB" w:rsidRPr="00A813CF" w:rsidRDefault="006562EB" w:rsidP="00551CED">
            <w:pPr>
              <w:spacing w:after="60"/>
              <w:rPr>
                <w:rFonts w:ascii="Arial" w:hAnsi="Arial" w:cs="Arial"/>
                <w:szCs w:val="20"/>
              </w:rPr>
            </w:pPr>
            <w:r w:rsidRPr="00A813CF">
              <w:rPr>
                <w:rFonts w:ascii="Arial" w:hAnsi="Arial" w:cs="Arial"/>
                <w:szCs w:val="20"/>
              </w:rPr>
              <w:t>Poor</w:t>
            </w:r>
          </w:p>
        </w:tc>
        <w:tc>
          <w:tcPr>
            <w:tcW w:w="6979" w:type="dxa"/>
            <w:tcBorders>
              <w:top w:val="single" w:sz="4" w:space="0" w:color="auto"/>
              <w:left w:val="single" w:sz="4" w:space="0" w:color="auto"/>
              <w:bottom w:val="single" w:sz="4" w:space="0" w:color="auto"/>
              <w:right w:val="single" w:sz="4" w:space="0" w:color="auto"/>
            </w:tcBorders>
            <w:shd w:val="clear" w:color="auto" w:fill="auto"/>
          </w:tcPr>
          <w:p w14:paraId="140A3BE9" w14:textId="77777777" w:rsidR="006562EB" w:rsidRPr="00A813CF" w:rsidRDefault="006562EB" w:rsidP="00551CED">
            <w:pPr>
              <w:spacing w:after="60"/>
              <w:rPr>
                <w:rFonts w:ascii="Arial" w:hAnsi="Arial" w:cs="Arial"/>
                <w:szCs w:val="20"/>
              </w:rPr>
            </w:pPr>
            <w:r w:rsidRPr="00A813CF">
              <w:rPr>
                <w:rFonts w:ascii="Arial" w:hAnsi="Arial" w:cs="Arial"/>
                <w:szCs w:val="20"/>
              </w:rPr>
              <w:t xml:space="preserve">Populations of </w:t>
            </w:r>
            <w:r w:rsidRPr="00A813CF">
              <w:rPr>
                <w:rFonts w:ascii="Arial" w:hAnsi="Arial" w:cs="Arial"/>
                <w:b/>
                <w:szCs w:val="20"/>
              </w:rPr>
              <w:t>many</w:t>
            </w:r>
            <w:r w:rsidRPr="00A813CF">
              <w:rPr>
                <w:rFonts w:ascii="Arial" w:hAnsi="Arial" w:cs="Arial"/>
                <w:szCs w:val="20"/>
              </w:rPr>
              <w:t xml:space="preserve"> species or some groups of species have deteriorated significantly. </w:t>
            </w:r>
          </w:p>
        </w:tc>
      </w:tr>
      <w:tr w:rsidR="006562EB" w:rsidRPr="00A813CF" w14:paraId="0ED50A51" w14:textId="77777777" w:rsidTr="00462EA0">
        <w:tc>
          <w:tcPr>
            <w:tcW w:w="1526" w:type="dxa"/>
            <w:tcBorders>
              <w:top w:val="single" w:sz="4" w:space="0" w:color="auto"/>
              <w:left w:val="single" w:sz="4" w:space="0" w:color="auto"/>
              <w:bottom w:val="single" w:sz="4" w:space="0" w:color="auto"/>
              <w:right w:val="single" w:sz="4" w:space="0" w:color="auto"/>
            </w:tcBorders>
            <w:shd w:val="clear" w:color="auto" w:fill="FF0000"/>
          </w:tcPr>
          <w:p w14:paraId="5D773844" w14:textId="77777777" w:rsidR="006562EB" w:rsidRPr="00A813CF" w:rsidRDefault="006562EB" w:rsidP="005C2EAE">
            <w:pPr>
              <w:spacing w:after="60"/>
              <w:rPr>
                <w:rFonts w:ascii="Arial" w:hAnsi="Arial" w:cs="Arial"/>
                <w:szCs w:val="20"/>
              </w:rPr>
            </w:pPr>
            <w:r w:rsidRPr="00A813CF">
              <w:rPr>
                <w:rFonts w:ascii="Arial" w:hAnsi="Arial" w:cs="Arial"/>
                <w:szCs w:val="20"/>
              </w:rPr>
              <w:t xml:space="preserve">Very </w:t>
            </w:r>
            <w:r w:rsidR="005C2EAE" w:rsidRPr="00A813CF">
              <w:rPr>
                <w:rFonts w:ascii="Arial" w:hAnsi="Arial" w:cs="Arial"/>
                <w:szCs w:val="20"/>
              </w:rPr>
              <w:t>P</w:t>
            </w:r>
            <w:r w:rsidRPr="00A813CF">
              <w:rPr>
                <w:rFonts w:ascii="Arial" w:hAnsi="Arial" w:cs="Arial"/>
                <w:szCs w:val="20"/>
              </w:rPr>
              <w:t>oor</w:t>
            </w:r>
          </w:p>
        </w:tc>
        <w:tc>
          <w:tcPr>
            <w:tcW w:w="6979" w:type="dxa"/>
            <w:tcBorders>
              <w:top w:val="single" w:sz="4" w:space="0" w:color="auto"/>
              <w:left w:val="single" w:sz="4" w:space="0" w:color="auto"/>
              <w:bottom w:val="single" w:sz="4" w:space="0" w:color="auto"/>
              <w:right w:val="single" w:sz="4" w:space="0" w:color="auto"/>
            </w:tcBorders>
            <w:shd w:val="clear" w:color="auto" w:fill="auto"/>
          </w:tcPr>
          <w:p w14:paraId="41B66F35" w14:textId="77777777" w:rsidR="006562EB" w:rsidRPr="00A813CF" w:rsidRDefault="006562EB" w:rsidP="00551CED">
            <w:pPr>
              <w:spacing w:after="60"/>
              <w:rPr>
                <w:rFonts w:ascii="Arial" w:hAnsi="Arial" w:cs="Arial"/>
                <w:szCs w:val="20"/>
              </w:rPr>
            </w:pPr>
            <w:r w:rsidRPr="00A813CF">
              <w:rPr>
                <w:rFonts w:ascii="Arial" w:hAnsi="Arial" w:cs="Arial"/>
                <w:szCs w:val="20"/>
              </w:rPr>
              <w:t xml:space="preserve">Populations of </w:t>
            </w:r>
            <w:r w:rsidRPr="00A813CF">
              <w:rPr>
                <w:rFonts w:ascii="Arial" w:hAnsi="Arial" w:cs="Arial"/>
                <w:b/>
                <w:szCs w:val="20"/>
              </w:rPr>
              <w:t>a large number</w:t>
            </w:r>
            <w:r w:rsidRPr="00A813CF">
              <w:rPr>
                <w:rFonts w:ascii="Arial" w:hAnsi="Arial" w:cs="Arial"/>
                <w:szCs w:val="20"/>
              </w:rPr>
              <w:t xml:space="preserve"> of species or groups of species have deteriorated significantly.</w:t>
            </w:r>
          </w:p>
        </w:tc>
      </w:tr>
      <w:tr w:rsidR="006562EB" w:rsidRPr="00A813CF" w14:paraId="26EEDC8A" w14:textId="77777777" w:rsidTr="00551CED">
        <w:tc>
          <w:tcPr>
            <w:tcW w:w="1526" w:type="dxa"/>
            <w:tcBorders>
              <w:top w:val="single" w:sz="4" w:space="0" w:color="auto"/>
            </w:tcBorders>
          </w:tcPr>
          <w:p w14:paraId="1DF97289" w14:textId="77777777" w:rsidR="006562EB" w:rsidRPr="00A813CF" w:rsidRDefault="006562EB" w:rsidP="00551CED">
            <w:pPr>
              <w:spacing w:after="60"/>
              <w:rPr>
                <w:rFonts w:ascii="Arial" w:hAnsi="Arial" w:cs="Arial"/>
                <w:szCs w:val="20"/>
              </w:rPr>
            </w:pPr>
            <w:r w:rsidRPr="00A813CF">
              <w:rPr>
                <w:rFonts w:ascii="Arial" w:hAnsi="Arial" w:cs="Arial"/>
                <w:szCs w:val="20"/>
              </w:rPr>
              <w:t>Trend</w:t>
            </w:r>
          </w:p>
        </w:tc>
        <w:tc>
          <w:tcPr>
            <w:tcW w:w="6979" w:type="dxa"/>
            <w:tcBorders>
              <w:top w:val="single" w:sz="4" w:space="0" w:color="auto"/>
            </w:tcBorders>
          </w:tcPr>
          <w:p w14:paraId="05ABB296" w14:textId="717B7909" w:rsidR="006562EB" w:rsidRPr="00A813CF" w:rsidRDefault="00416F34" w:rsidP="006562EB">
            <w:pPr>
              <w:tabs>
                <w:tab w:val="left" w:pos="595"/>
                <w:tab w:val="left" w:pos="1699"/>
                <w:tab w:val="left" w:pos="1982"/>
              </w:tabs>
              <w:ind w:left="57" w:right="57" w:firstLine="34"/>
              <w:rPr>
                <w:rFonts w:ascii="Arial" w:eastAsia="Malgun Gothic" w:hAnsi="Arial" w:cs="Arial"/>
                <w:szCs w:val="20"/>
              </w:rPr>
            </w:pPr>
            <w:r w:rsidRPr="00A813CF">
              <w:rPr>
                <w:rFonts w:ascii="Arial" w:eastAsia="Calibri" w:hAnsi="Arial" w:cs="Arial"/>
                <w:noProof/>
                <w:szCs w:val="20"/>
              </w:rPr>
              <w:t>Improved</w:t>
            </w:r>
            <w:r w:rsidR="006562EB" w:rsidRPr="00A813CF">
              <w:rPr>
                <w:rFonts w:ascii="Arial" w:eastAsia="Calibri" w:hAnsi="Arial" w:cs="Arial"/>
                <w:noProof/>
                <w:szCs w:val="20"/>
              </w:rPr>
              <w:tab/>
              <w:t>Stable</w:t>
            </w:r>
            <w:r w:rsidR="006562EB" w:rsidRPr="00A813CF">
              <w:rPr>
                <w:rFonts w:ascii="Arial" w:eastAsia="Calibri" w:hAnsi="Arial" w:cs="Arial"/>
                <w:noProof/>
                <w:szCs w:val="20"/>
              </w:rPr>
              <w:tab/>
            </w:r>
            <w:r w:rsidR="006562EB" w:rsidRPr="00A813CF">
              <w:rPr>
                <w:rFonts w:ascii="Arial" w:eastAsia="Calibri" w:hAnsi="Arial" w:cs="Arial"/>
                <w:szCs w:val="20"/>
              </w:rPr>
              <w:t xml:space="preserve"> </w:t>
            </w:r>
            <w:r w:rsidRPr="00A813CF">
              <w:rPr>
                <w:rFonts w:ascii="Arial" w:eastAsia="Calibri" w:hAnsi="Arial" w:cs="Arial"/>
                <w:szCs w:val="20"/>
              </w:rPr>
              <w:t>Deteriorated</w:t>
            </w:r>
            <w:r w:rsidR="006562EB" w:rsidRPr="00A813CF">
              <w:rPr>
                <w:rFonts w:ascii="Arial" w:eastAsia="Calibri" w:hAnsi="Arial" w:cs="Arial"/>
                <w:szCs w:val="20"/>
              </w:rPr>
              <w:tab/>
              <w:t xml:space="preserve"> No clear trend</w:t>
            </w:r>
          </w:p>
        </w:tc>
      </w:tr>
      <w:tr w:rsidR="006562EB" w:rsidRPr="00A813CF" w14:paraId="5204D6C3" w14:textId="77777777" w:rsidTr="006562EB">
        <w:tc>
          <w:tcPr>
            <w:tcW w:w="1526" w:type="dxa"/>
          </w:tcPr>
          <w:p w14:paraId="348F6EE1" w14:textId="77777777" w:rsidR="006562EB" w:rsidRPr="00A813CF" w:rsidRDefault="006562EB" w:rsidP="006562EB">
            <w:pPr>
              <w:ind w:left="57" w:right="57"/>
              <w:rPr>
                <w:rFonts w:ascii="Arial" w:hAnsi="Arial" w:cs="Arial"/>
                <w:szCs w:val="20"/>
              </w:rPr>
            </w:pPr>
            <w:r w:rsidRPr="00A813CF">
              <w:rPr>
                <w:rFonts w:ascii="Arial" w:eastAsia="Calibri" w:hAnsi="Arial" w:cs="Arial"/>
                <w:noProof/>
                <w:szCs w:val="20"/>
              </w:rPr>
              <w:t>Confidence in condition and trend</w:t>
            </w:r>
          </w:p>
        </w:tc>
        <w:tc>
          <w:tcPr>
            <w:tcW w:w="6979" w:type="dxa"/>
          </w:tcPr>
          <w:p w14:paraId="7D9D71EB" w14:textId="77777777" w:rsidR="006562EB" w:rsidRPr="00A813CF" w:rsidRDefault="006562EB" w:rsidP="006562EB">
            <w:pPr>
              <w:tabs>
                <w:tab w:val="left" w:pos="517"/>
              </w:tabs>
              <w:ind w:left="57" w:right="57"/>
              <w:rPr>
                <w:rFonts w:ascii="Arial" w:eastAsia="BatangChe" w:hAnsi="Arial" w:cs="Arial"/>
                <w:szCs w:val="20"/>
              </w:rPr>
            </w:pPr>
            <w:r w:rsidRPr="00A813CF">
              <w:rPr>
                <w:rFonts w:ascii="Arial" w:eastAsia="BatangChe" w:hAnsi="Arial" w:cs="Arial"/>
                <w:szCs w:val="20"/>
              </w:rPr>
              <w:t xml:space="preserve">High: </w:t>
            </w:r>
            <w:r w:rsidRPr="00A813CF">
              <w:rPr>
                <w:rFonts w:ascii="Arial" w:eastAsia="Calibri" w:hAnsi="Arial" w:cs="Arial"/>
                <w:noProof/>
                <w:szCs w:val="20"/>
              </w:rPr>
              <w:t>Adequate high-quality evidence and high level of consensus</w:t>
            </w:r>
          </w:p>
          <w:p w14:paraId="1C284FD1" w14:textId="77777777" w:rsidR="006562EB" w:rsidRPr="00A813CF" w:rsidRDefault="006562EB" w:rsidP="006562EB">
            <w:pPr>
              <w:ind w:left="57" w:right="57"/>
              <w:rPr>
                <w:rFonts w:ascii="Arial" w:eastAsia="BatangChe" w:hAnsi="Arial" w:cs="Arial"/>
                <w:szCs w:val="20"/>
              </w:rPr>
            </w:pPr>
            <w:r w:rsidRPr="00A813CF">
              <w:rPr>
                <w:rFonts w:ascii="Arial" w:eastAsia="MS Gothic" w:hAnsi="Arial" w:cs="Arial"/>
                <w:szCs w:val="20"/>
                <w:lang w:val="en-US"/>
              </w:rPr>
              <w:t xml:space="preserve">Medium: </w:t>
            </w:r>
            <w:r w:rsidRPr="00A813CF">
              <w:rPr>
                <w:rFonts w:ascii="Arial" w:eastAsia="Calibri" w:hAnsi="Arial" w:cs="Arial"/>
                <w:noProof/>
                <w:szCs w:val="20"/>
              </w:rPr>
              <w:t>Limited evidence or limited consensus</w:t>
            </w:r>
          </w:p>
          <w:p w14:paraId="518AB9C0" w14:textId="77777777" w:rsidR="006562EB" w:rsidRPr="00A813CF" w:rsidRDefault="006562EB" w:rsidP="00FE45E4">
            <w:pPr>
              <w:tabs>
                <w:tab w:val="left" w:pos="595"/>
                <w:tab w:val="left" w:pos="1699"/>
                <w:tab w:val="left" w:pos="1982"/>
              </w:tabs>
              <w:ind w:left="34" w:right="57"/>
              <w:rPr>
                <w:rFonts w:ascii="Arial" w:eastAsia="Calibri" w:hAnsi="Arial" w:cs="Arial"/>
                <w:szCs w:val="20"/>
              </w:rPr>
            </w:pPr>
            <w:r w:rsidRPr="00A813CF">
              <w:rPr>
                <w:rFonts w:ascii="Arial" w:eastAsia="BatangChe" w:hAnsi="Arial" w:cs="Arial"/>
                <w:szCs w:val="20"/>
              </w:rPr>
              <w:t xml:space="preserve">Low: </w:t>
            </w:r>
            <w:r w:rsidRPr="00A813CF">
              <w:rPr>
                <w:rFonts w:ascii="Arial" w:eastAsia="Calibri" w:hAnsi="Arial" w:cs="Arial"/>
                <w:noProof/>
                <w:szCs w:val="20"/>
              </w:rPr>
              <w:t>Very limited evidence, assessment based on anecdotal information</w:t>
            </w:r>
          </w:p>
        </w:tc>
      </w:tr>
    </w:tbl>
    <w:p w14:paraId="1EAFD2C7" w14:textId="77777777" w:rsidR="006562EB" w:rsidRPr="00A813CF" w:rsidRDefault="006562EB" w:rsidP="006562EB">
      <w:pPr>
        <w:rPr>
          <w:rFonts w:ascii="Arial" w:hAnsi="Arial" w:cs="Arial"/>
          <w:szCs w:val="20"/>
        </w:rPr>
      </w:pPr>
    </w:p>
    <w:p w14:paraId="5A35F143" w14:textId="77777777" w:rsidR="006562EB" w:rsidRPr="00A813CF" w:rsidRDefault="006562EB" w:rsidP="008B5376">
      <w:pPr>
        <w:pStyle w:val="Heading2"/>
        <w:rPr>
          <w:rFonts w:ascii="Arial" w:hAnsi="Arial" w:cs="Arial"/>
        </w:rPr>
      </w:pPr>
      <w:r w:rsidRPr="00A813CF">
        <w:rPr>
          <w:rFonts w:ascii="Arial" w:hAnsi="Arial" w:cs="Arial"/>
        </w:rPr>
        <w:br w:type="page"/>
      </w:r>
      <w:bookmarkStart w:id="72" w:name="_Toc535479400"/>
      <w:r w:rsidRPr="00A813CF">
        <w:rPr>
          <w:rFonts w:ascii="Arial" w:hAnsi="Arial" w:cs="Arial"/>
        </w:rPr>
        <w:lastRenderedPageBreak/>
        <w:t>Ecosystem health</w:t>
      </w:r>
      <w:bookmarkEnd w:id="72"/>
    </w:p>
    <w:p w14:paraId="6275706E" w14:textId="77777777" w:rsidR="006562EB" w:rsidRPr="00A813CF" w:rsidRDefault="006562EB" w:rsidP="006562EB">
      <w:pPr>
        <w:rPr>
          <w:rFonts w:ascii="Arial" w:hAnsi="Arial" w:cs="Arial"/>
          <w:szCs w:val="20"/>
        </w:rPr>
      </w:pPr>
      <w:r w:rsidRPr="00A813CF">
        <w:rPr>
          <w:rFonts w:ascii="Arial" w:hAnsi="Arial" w:cs="Arial"/>
          <w:szCs w:val="20"/>
        </w:rPr>
        <w:t xml:space="preserve">Section 54(3)(a) of the </w:t>
      </w:r>
      <w:r w:rsidRPr="00A813CF">
        <w:rPr>
          <w:rFonts w:ascii="Arial" w:hAnsi="Arial" w:cs="Arial"/>
          <w:i/>
          <w:szCs w:val="20"/>
        </w:rPr>
        <w:t>Great Barrier Reef Marine Park Act 1975</w:t>
      </w:r>
      <w:r w:rsidRPr="00A813CF">
        <w:rPr>
          <w:rFonts w:ascii="Arial" w:hAnsi="Arial" w:cs="Arial"/>
          <w:szCs w:val="20"/>
        </w:rPr>
        <w:t xml:space="preserve"> requires “…</w:t>
      </w:r>
      <w:r w:rsidRPr="00A813CF">
        <w:rPr>
          <w:rFonts w:ascii="Arial" w:hAnsi="Arial" w:cs="Arial"/>
          <w:i/>
          <w:szCs w:val="20"/>
        </w:rPr>
        <w:t>an assessment of the current health of the ecosystem within the Great Barrier Reef Region and of the ecosystem outside that region to the extent that it affects that region</w:t>
      </w:r>
      <w:r w:rsidRPr="00A813CF">
        <w:rPr>
          <w:rFonts w:ascii="Arial" w:hAnsi="Arial" w:cs="Arial"/>
          <w:szCs w:val="20"/>
        </w:rPr>
        <w:t>”.  This assessment is based on five assessment criteria:</w:t>
      </w:r>
    </w:p>
    <w:p w14:paraId="4E6704AD" w14:textId="77777777" w:rsidR="006562EB" w:rsidRPr="00A813CF" w:rsidRDefault="006562EB" w:rsidP="00113D37">
      <w:pPr>
        <w:pStyle w:val="ListParagraph"/>
        <w:numPr>
          <w:ilvl w:val="0"/>
          <w:numId w:val="23"/>
        </w:numPr>
        <w:rPr>
          <w:rFonts w:ascii="Arial" w:hAnsi="Arial" w:cs="Arial"/>
        </w:rPr>
      </w:pPr>
      <w:r w:rsidRPr="00A813CF">
        <w:rPr>
          <w:rFonts w:ascii="Arial" w:hAnsi="Arial" w:cs="Arial"/>
        </w:rPr>
        <w:t>physical processes</w:t>
      </w:r>
    </w:p>
    <w:p w14:paraId="612B3D15" w14:textId="77777777" w:rsidR="006562EB" w:rsidRPr="00A813CF" w:rsidRDefault="006562EB" w:rsidP="007204D9">
      <w:pPr>
        <w:pStyle w:val="ListParagraph"/>
        <w:numPr>
          <w:ilvl w:val="0"/>
          <w:numId w:val="23"/>
        </w:numPr>
        <w:rPr>
          <w:rFonts w:ascii="Arial" w:hAnsi="Arial" w:cs="Arial"/>
        </w:rPr>
      </w:pPr>
      <w:r w:rsidRPr="00A813CF">
        <w:rPr>
          <w:rFonts w:ascii="Arial" w:hAnsi="Arial" w:cs="Arial"/>
        </w:rPr>
        <w:t>chemical processes</w:t>
      </w:r>
    </w:p>
    <w:p w14:paraId="52D33F78" w14:textId="77777777" w:rsidR="006562EB" w:rsidRPr="00A813CF" w:rsidRDefault="006562EB" w:rsidP="007204D9">
      <w:pPr>
        <w:pStyle w:val="ListParagraph"/>
        <w:numPr>
          <w:ilvl w:val="0"/>
          <w:numId w:val="23"/>
        </w:numPr>
        <w:rPr>
          <w:rFonts w:ascii="Arial" w:hAnsi="Arial" w:cs="Arial"/>
        </w:rPr>
      </w:pPr>
      <w:r w:rsidRPr="00A813CF">
        <w:rPr>
          <w:rFonts w:ascii="Arial" w:hAnsi="Arial" w:cs="Arial"/>
        </w:rPr>
        <w:t>ecological processes</w:t>
      </w:r>
    </w:p>
    <w:p w14:paraId="0D36CD91" w14:textId="77777777" w:rsidR="006562EB" w:rsidRPr="00A813CF" w:rsidRDefault="006562EB" w:rsidP="007204D9">
      <w:pPr>
        <w:pStyle w:val="ListParagraph"/>
        <w:numPr>
          <w:ilvl w:val="0"/>
          <w:numId w:val="23"/>
        </w:numPr>
        <w:rPr>
          <w:rFonts w:ascii="Arial" w:hAnsi="Arial" w:cs="Arial"/>
        </w:rPr>
      </w:pPr>
      <w:r w:rsidRPr="00A813CF">
        <w:rPr>
          <w:rFonts w:ascii="Arial" w:hAnsi="Arial" w:cs="Arial"/>
        </w:rPr>
        <w:t>outbreaks of diseases, introduced species and pest species</w:t>
      </w:r>
    </w:p>
    <w:p w14:paraId="0A78E788" w14:textId="77777777" w:rsidR="006562EB" w:rsidRPr="00A813CF" w:rsidRDefault="006562EB" w:rsidP="007204D9">
      <w:pPr>
        <w:pStyle w:val="ListParagraph"/>
        <w:numPr>
          <w:ilvl w:val="0"/>
          <w:numId w:val="23"/>
        </w:numPr>
        <w:rPr>
          <w:rFonts w:ascii="Arial" w:hAnsi="Arial" w:cs="Arial"/>
        </w:rPr>
      </w:pPr>
      <w:r w:rsidRPr="00A813CF">
        <w:rPr>
          <w:rFonts w:ascii="Arial" w:hAnsi="Arial" w:cs="Arial"/>
        </w:rPr>
        <w:t>terrestrial habitats that support the Great Barrier Reef.</w:t>
      </w:r>
    </w:p>
    <w:p w14:paraId="5B56F431" w14:textId="77777777" w:rsidR="00794418" w:rsidRPr="00A813CF" w:rsidRDefault="00794418" w:rsidP="005C34AB">
      <w:pPr>
        <w:ind w:left="360"/>
        <w:rPr>
          <w:rFonts w:ascii="Arial" w:hAnsi="Arial" w:cs="Arial"/>
        </w:rPr>
      </w:pPr>
    </w:p>
    <w:p w14:paraId="31E2E6F3" w14:textId="77777777" w:rsidR="006562EB" w:rsidRPr="00A813CF" w:rsidRDefault="006562EB" w:rsidP="001E079C">
      <w:pPr>
        <w:keepNext/>
        <w:keepLines/>
        <w:numPr>
          <w:ilvl w:val="2"/>
          <w:numId w:val="0"/>
        </w:numPr>
        <w:spacing w:before="360"/>
        <w:outlineLvl w:val="2"/>
        <w:rPr>
          <w:rFonts w:ascii="Arial" w:hAnsi="Arial" w:cs="Arial"/>
          <w:b/>
        </w:rPr>
      </w:pPr>
      <w:r w:rsidRPr="00A813CF">
        <w:rPr>
          <w:rFonts w:ascii="Arial" w:hAnsi="Arial" w:cs="Arial"/>
          <w:b/>
        </w:rPr>
        <w:t>Physical processes</w:t>
      </w:r>
    </w:p>
    <w:tbl>
      <w:tblPr>
        <w:tblW w:w="8505" w:type="dxa"/>
        <w:tblLayout w:type="fixed"/>
        <w:tblLook w:val="04A0" w:firstRow="1" w:lastRow="0" w:firstColumn="1" w:lastColumn="0" w:noHBand="0" w:noVBand="1"/>
        <w:tblCaption w:val="Grading statements for physical processes"/>
        <w:tblDescription w:val="Grading statements are the following: Very Good: there are no significant changes in physical processes; Good: there are some significant changes in physical processes in some areas, but there are not to the extent that they are significantly affecting ecosystem functions; Poor: there are substantial changes in physical processes and thee are significantly affecting ecosystem functions in some areas; Very Poor: there are substantial changes in physical processes across a wide area and ecosystem functions are seriously affected in much of the area. Gradings for Trend are: Improving, Stable, Deteriorating, No clear trend. Gradings for confidence  in condition and trend are: High: adequate high quality evidence and high level of consensus, Medium: limited evidence and high level of consensus; and Low: very limited evidence, assessment based on anecdotal information."/>
      </w:tblPr>
      <w:tblGrid>
        <w:gridCol w:w="1560"/>
        <w:gridCol w:w="6945"/>
      </w:tblGrid>
      <w:tr w:rsidR="006562EB" w:rsidRPr="00A813CF" w14:paraId="138DEB63" w14:textId="77777777" w:rsidTr="00551CED">
        <w:tc>
          <w:tcPr>
            <w:tcW w:w="8505" w:type="dxa"/>
            <w:gridSpan w:val="2"/>
            <w:tcBorders>
              <w:bottom w:val="single" w:sz="4" w:space="0" w:color="auto"/>
            </w:tcBorders>
          </w:tcPr>
          <w:p w14:paraId="68C2C860" w14:textId="77777777" w:rsidR="006562EB" w:rsidRPr="00A813CF" w:rsidRDefault="006562EB" w:rsidP="005C2EAE">
            <w:pPr>
              <w:rPr>
                <w:rFonts w:ascii="Arial" w:hAnsi="Arial" w:cs="Arial"/>
                <w:szCs w:val="20"/>
              </w:rPr>
            </w:pPr>
            <w:r w:rsidRPr="00A813CF">
              <w:rPr>
                <w:rFonts w:ascii="Arial" w:hAnsi="Arial" w:cs="Arial"/>
                <w:szCs w:val="20"/>
              </w:rPr>
              <w:t xml:space="preserve">Grading </w:t>
            </w:r>
            <w:r w:rsidR="005C2EAE" w:rsidRPr="00A813CF">
              <w:rPr>
                <w:rFonts w:ascii="Arial" w:hAnsi="Arial" w:cs="Arial"/>
                <w:szCs w:val="20"/>
              </w:rPr>
              <w:t>s</w:t>
            </w:r>
            <w:r w:rsidRPr="00A813CF">
              <w:rPr>
                <w:rFonts w:ascii="Arial" w:hAnsi="Arial" w:cs="Arial"/>
                <w:szCs w:val="20"/>
              </w:rPr>
              <w:t>tatement</w:t>
            </w:r>
          </w:p>
        </w:tc>
      </w:tr>
      <w:tr w:rsidR="006562EB" w:rsidRPr="00A813CF" w14:paraId="4EFE8D38" w14:textId="77777777" w:rsidTr="004B6E4A">
        <w:tc>
          <w:tcPr>
            <w:tcW w:w="1560" w:type="dxa"/>
            <w:tcBorders>
              <w:top w:val="single" w:sz="4" w:space="0" w:color="auto"/>
              <w:left w:val="single" w:sz="4" w:space="0" w:color="auto"/>
              <w:bottom w:val="single" w:sz="4" w:space="0" w:color="auto"/>
              <w:right w:val="single" w:sz="4" w:space="0" w:color="auto"/>
            </w:tcBorders>
            <w:shd w:val="clear" w:color="auto" w:fill="00B050"/>
          </w:tcPr>
          <w:p w14:paraId="468BE6A4" w14:textId="77777777" w:rsidR="006562EB" w:rsidRPr="00A813CF" w:rsidRDefault="00551CED" w:rsidP="00551CED">
            <w:pPr>
              <w:rPr>
                <w:rFonts w:ascii="Arial" w:hAnsi="Arial" w:cs="Arial"/>
                <w:szCs w:val="20"/>
              </w:rPr>
            </w:pPr>
            <w:r w:rsidRPr="00A813CF">
              <w:rPr>
                <w:rFonts w:ascii="Arial" w:hAnsi="Arial" w:cs="Arial"/>
                <w:szCs w:val="20"/>
              </w:rPr>
              <w:t>Very G</w:t>
            </w:r>
            <w:r w:rsidR="006562EB" w:rsidRPr="00A813CF">
              <w:rPr>
                <w:rFonts w:ascii="Arial" w:hAnsi="Arial" w:cs="Arial"/>
                <w:szCs w:val="20"/>
              </w:rPr>
              <w:t>ood</w:t>
            </w:r>
          </w:p>
        </w:tc>
        <w:tc>
          <w:tcPr>
            <w:tcW w:w="6945" w:type="dxa"/>
            <w:tcBorders>
              <w:top w:val="single" w:sz="4" w:space="0" w:color="auto"/>
              <w:left w:val="single" w:sz="4" w:space="0" w:color="auto"/>
              <w:bottom w:val="single" w:sz="4" w:space="0" w:color="auto"/>
              <w:right w:val="single" w:sz="4" w:space="0" w:color="auto"/>
            </w:tcBorders>
            <w:shd w:val="clear" w:color="auto" w:fill="auto"/>
          </w:tcPr>
          <w:p w14:paraId="001C0BD5" w14:textId="77777777" w:rsidR="006562EB" w:rsidRPr="00A813CF" w:rsidRDefault="006562EB" w:rsidP="00551CED">
            <w:pPr>
              <w:rPr>
                <w:rFonts w:ascii="Arial" w:hAnsi="Arial" w:cs="Arial"/>
                <w:szCs w:val="20"/>
              </w:rPr>
            </w:pPr>
            <w:r w:rsidRPr="00A813CF">
              <w:rPr>
                <w:rFonts w:ascii="Arial" w:hAnsi="Arial" w:cs="Arial"/>
                <w:szCs w:val="20"/>
              </w:rPr>
              <w:t xml:space="preserve">There are </w:t>
            </w:r>
            <w:r w:rsidRPr="00A813CF">
              <w:rPr>
                <w:rFonts w:ascii="Arial" w:hAnsi="Arial" w:cs="Arial"/>
                <w:b/>
                <w:szCs w:val="20"/>
              </w:rPr>
              <w:t>no</w:t>
            </w:r>
            <w:r w:rsidRPr="00A813CF">
              <w:rPr>
                <w:rFonts w:ascii="Arial" w:hAnsi="Arial" w:cs="Arial"/>
                <w:szCs w:val="20"/>
              </w:rPr>
              <w:t xml:space="preserve"> significant changes in physical processes.</w:t>
            </w:r>
          </w:p>
        </w:tc>
      </w:tr>
      <w:tr w:rsidR="006562EB" w:rsidRPr="00A813CF" w14:paraId="51F4C308" w14:textId="77777777" w:rsidTr="004B6E4A">
        <w:tc>
          <w:tcPr>
            <w:tcW w:w="1560" w:type="dxa"/>
            <w:tcBorders>
              <w:top w:val="single" w:sz="4" w:space="0" w:color="auto"/>
              <w:left w:val="single" w:sz="4" w:space="0" w:color="auto"/>
              <w:bottom w:val="single" w:sz="4" w:space="0" w:color="auto"/>
              <w:right w:val="single" w:sz="4" w:space="0" w:color="auto"/>
            </w:tcBorders>
            <w:shd w:val="clear" w:color="auto" w:fill="FFFF00"/>
          </w:tcPr>
          <w:p w14:paraId="167C88F2" w14:textId="77777777" w:rsidR="006562EB" w:rsidRPr="00A813CF" w:rsidRDefault="00551CED" w:rsidP="00551CED">
            <w:pPr>
              <w:rPr>
                <w:rFonts w:ascii="Arial" w:hAnsi="Arial" w:cs="Arial"/>
                <w:szCs w:val="20"/>
              </w:rPr>
            </w:pPr>
            <w:r w:rsidRPr="00A813CF">
              <w:rPr>
                <w:rFonts w:ascii="Arial" w:hAnsi="Arial" w:cs="Arial"/>
                <w:szCs w:val="20"/>
              </w:rPr>
              <w:t>Good</w:t>
            </w:r>
          </w:p>
        </w:tc>
        <w:tc>
          <w:tcPr>
            <w:tcW w:w="6945" w:type="dxa"/>
            <w:tcBorders>
              <w:top w:val="single" w:sz="4" w:space="0" w:color="auto"/>
              <w:left w:val="single" w:sz="4" w:space="0" w:color="auto"/>
              <w:bottom w:val="single" w:sz="4" w:space="0" w:color="auto"/>
              <w:right w:val="single" w:sz="4" w:space="0" w:color="auto"/>
            </w:tcBorders>
            <w:shd w:val="clear" w:color="auto" w:fill="auto"/>
          </w:tcPr>
          <w:p w14:paraId="429E677B" w14:textId="77777777" w:rsidR="006562EB" w:rsidRPr="00A813CF" w:rsidRDefault="006562EB" w:rsidP="00551CED">
            <w:pPr>
              <w:rPr>
                <w:rFonts w:ascii="Arial" w:hAnsi="Arial" w:cs="Arial"/>
                <w:szCs w:val="20"/>
              </w:rPr>
            </w:pPr>
            <w:r w:rsidRPr="00A813CF">
              <w:rPr>
                <w:rFonts w:ascii="Arial" w:hAnsi="Arial" w:cs="Arial"/>
                <w:szCs w:val="20"/>
              </w:rPr>
              <w:t xml:space="preserve">There are </w:t>
            </w:r>
            <w:r w:rsidRPr="00A813CF">
              <w:rPr>
                <w:rFonts w:ascii="Arial" w:hAnsi="Arial" w:cs="Arial"/>
                <w:b/>
                <w:szCs w:val="20"/>
              </w:rPr>
              <w:t>some</w:t>
            </w:r>
            <w:r w:rsidRPr="00A813CF">
              <w:rPr>
                <w:rFonts w:ascii="Arial" w:hAnsi="Arial" w:cs="Arial"/>
                <w:szCs w:val="20"/>
              </w:rPr>
              <w:t xml:space="preserve"> significant changes in physical processes in some areas, but these are </w:t>
            </w:r>
            <w:r w:rsidRPr="00A813CF">
              <w:rPr>
                <w:rFonts w:ascii="Arial" w:hAnsi="Arial" w:cs="Arial"/>
                <w:b/>
                <w:szCs w:val="20"/>
              </w:rPr>
              <w:t>not to the extent</w:t>
            </w:r>
            <w:r w:rsidRPr="00A813CF">
              <w:rPr>
                <w:rFonts w:ascii="Arial" w:hAnsi="Arial" w:cs="Arial"/>
                <w:szCs w:val="20"/>
              </w:rPr>
              <w:t xml:space="preserve"> that they are significantly affecting ecosystem functions.</w:t>
            </w:r>
          </w:p>
        </w:tc>
      </w:tr>
      <w:tr w:rsidR="006562EB" w:rsidRPr="00A813CF" w14:paraId="065C4732" w14:textId="77777777" w:rsidTr="004B6E4A">
        <w:tc>
          <w:tcPr>
            <w:tcW w:w="1560" w:type="dxa"/>
            <w:tcBorders>
              <w:top w:val="single" w:sz="4" w:space="0" w:color="auto"/>
              <w:left w:val="single" w:sz="4" w:space="0" w:color="auto"/>
              <w:bottom w:val="single" w:sz="4" w:space="0" w:color="auto"/>
              <w:right w:val="single" w:sz="4" w:space="0" w:color="auto"/>
            </w:tcBorders>
            <w:shd w:val="clear" w:color="auto" w:fill="F79646" w:themeFill="accent6"/>
          </w:tcPr>
          <w:p w14:paraId="35EAF295" w14:textId="77777777" w:rsidR="006562EB" w:rsidRPr="00A813CF" w:rsidRDefault="00551CED" w:rsidP="00551CED">
            <w:pPr>
              <w:rPr>
                <w:rFonts w:ascii="Arial" w:hAnsi="Arial" w:cs="Arial"/>
                <w:szCs w:val="20"/>
              </w:rPr>
            </w:pPr>
            <w:r w:rsidRPr="00A813CF">
              <w:rPr>
                <w:rFonts w:ascii="Arial" w:hAnsi="Arial" w:cs="Arial"/>
                <w:szCs w:val="20"/>
              </w:rPr>
              <w:t>Poor</w:t>
            </w:r>
          </w:p>
        </w:tc>
        <w:tc>
          <w:tcPr>
            <w:tcW w:w="6945" w:type="dxa"/>
            <w:tcBorders>
              <w:top w:val="single" w:sz="4" w:space="0" w:color="auto"/>
              <w:left w:val="single" w:sz="4" w:space="0" w:color="auto"/>
              <w:bottom w:val="single" w:sz="4" w:space="0" w:color="auto"/>
              <w:right w:val="single" w:sz="4" w:space="0" w:color="auto"/>
            </w:tcBorders>
            <w:shd w:val="clear" w:color="auto" w:fill="auto"/>
          </w:tcPr>
          <w:p w14:paraId="11690E75" w14:textId="77777777" w:rsidR="006562EB" w:rsidRPr="00A813CF" w:rsidRDefault="006562EB" w:rsidP="00551CED">
            <w:pPr>
              <w:rPr>
                <w:rFonts w:ascii="Arial" w:hAnsi="Arial" w:cs="Arial"/>
                <w:szCs w:val="20"/>
              </w:rPr>
            </w:pPr>
            <w:r w:rsidRPr="00A813CF">
              <w:rPr>
                <w:rFonts w:ascii="Arial" w:hAnsi="Arial" w:cs="Arial"/>
                <w:szCs w:val="20"/>
              </w:rPr>
              <w:t xml:space="preserve">There are </w:t>
            </w:r>
            <w:r w:rsidRPr="00A813CF">
              <w:rPr>
                <w:rFonts w:ascii="Arial" w:hAnsi="Arial" w:cs="Arial"/>
                <w:b/>
                <w:szCs w:val="20"/>
              </w:rPr>
              <w:t>substantial</w:t>
            </w:r>
            <w:r w:rsidRPr="00A813CF">
              <w:rPr>
                <w:rFonts w:ascii="Arial" w:hAnsi="Arial" w:cs="Arial"/>
                <w:szCs w:val="20"/>
              </w:rPr>
              <w:t xml:space="preserve"> changes </w:t>
            </w:r>
            <w:r w:rsidR="00551CED" w:rsidRPr="00A813CF">
              <w:rPr>
                <w:rFonts w:ascii="Arial" w:hAnsi="Arial" w:cs="Arial"/>
                <w:szCs w:val="20"/>
              </w:rPr>
              <w:t xml:space="preserve">in physical processes and these </w:t>
            </w:r>
            <w:r w:rsidRPr="00A813CF">
              <w:rPr>
                <w:rFonts w:ascii="Arial" w:hAnsi="Arial" w:cs="Arial"/>
                <w:szCs w:val="20"/>
              </w:rPr>
              <w:t xml:space="preserve">are </w:t>
            </w:r>
            <w:r w:rsidRPr="00A813CF">
              <w:rPr>
                <w:rFonts w:ascii="Arial" w:hAnsi="Arial" w:cs="Arial"/>
                <w:b/>
                <w:szCs w:val="20"/>
              </w:rPr>
              <w:t>significantly</w:t>
            </w:r>
            <w:r w:rsidRPr="00A813CF">
              <w:rPr>
                <w:rFonts w:ascii="Arial" w:hAnsi="Arial" w:cs="Arial"/>
                <w:szCs w:val="20"/>
              </w:rPr>
              <w:t xml:space="preserve"> affecting ecosystem functions in some areas</w:t>
            </w:r>
            <w:r w:rsidR="005C2EAE" w:rsidRPr="00A813CF">
              <w:rPr>
                <w:rFonts w:ascii="Arial" w:hAnsi="Arial" w:cs="Arial"/>
                <w:szCs w:val="20"/>
              </w:rPr>
              <w:t>.</w:t>
            </w:r>
          </w:p>
        </w:tc>
      </w:tr>
      <w:tr w:rsidR="006562EB" w:rsidRPr="00A813CF" w14:paraId="10FAD04F" w14:textId="77777777" w:rsidTr="004B6E4A">
        <w:tc>
          <w:tcPr>
            <w:tcW w:w="1560" w:type="dxa"/>
            <w:tcBorders>
              <w:top w:val="single" w:sz="4" w:space="0" w:color="auto"/>
              <w:left w:val="single" w:sz="4" w:space="0" w:color="auto"/>
              <w:bottom w:val="single" w:sz="4" w:space="0" w:color="auto"/>
              <w:right w:val="single" w:sz="4" w:space="0" w:color="auto"/>
            </w:tcBorders>
            <w:shd w:val="clear" w:color="auto" w:fill="FF0000"/>
          </w:tcPr>
          <w:p w14:paraId="1D23EE7B" w14:textId="77777777" w:rsidR="006562EB" w:rsidRPr="00A813CF" w:rsidRDefault="00551CED" w:rsidP="00551CED">
            <w:pPr>
              <w:rPr>
                <w:rFonts w:ascii="Arial" w:hAnsi="Arial" w:cs="Arial"/>
                <w:szCs w:val="20"/>
              </w:rPr>
            </w:pPr>
            <w:r w:rsidRPr="00A813CF">
              <w:rPr>
                <w:rFonts w:ascii="Arial" w:hAnsi="Arial" w:cs="Arial"/>
                <w:szCs w:val="20"/>
              </w:rPr>
              <w:t>Very Poor</w:t>
            </w:r>
          </w:p>
        </w:tc>
        <w:tc>
          <w:tcPr>
            <w:tcW w:w="6945" w:type="dxa"/>
            <w:tcBorders>
              <w:top w:val="single" w:sz="4" w:space="0" w:color="auto"/>
              <w:left w:val="single" w:sz="4" w:space="0" w:color="auto"/>
              <w:bottom w:val="single" w:sz="4" w:space="0" w:color="auto"/>
              <w:right w:val="single" w:sz="4" w:space="0" w:color="auto"/>
            </w:tcBorders>
            <w:shd w:val="clear" w:color="auto" w:fill="auto"/>
          </w:tcPr>
          <w:p w14:paraId="0680A9B2" w14:textId="77777777" w:rsidR="006562EB" w:rsidRPr="00A813CF" w:rsidRDefault="006562EB" w:rsidP="00551CED">
            <w:pPr>
              <w:rPr>
                <w:rFonts w:ascii="Arial" w:hAnsi="Arial" w:cs="Arial"/>
                <w:szCs w:val="20"/>
              </w:rPr>
            </w:pPr>
            <w:r w:rsidRPr="00A813CF">
              <w:rPr>
                <w:rFonts w:ascii="Arial" w:hAnsi="Arial" w:cs="Arial"/>
                <w:szCs w:val="20"/>
              </w:rPr>
              <w:t xml:space="preserve">There are </w:t>
            </w:r>
            <w:r w:rsidRPr="00A813CF">
              <w:rPr>
                <w:rFonts w:ascii="Arial" w:hAnsi="Arial" w:cs="Arial"/>
                <w:b/>
                <w:szCs w:val="20"/>
              </w:rPr>
              <w:t>substantial</w:t>
            </w:r>
            <w:r w:rsidRPr="00A813CF">
              <w:rPr>
                <w:rFonts w:ascii="Arial" w:hAnsi="Arial" w:cs="Arial"/>
                <w:szCs w:val="20"/>
              </w:rPr>
              <w:t xml:space="preserve"> changes in physical processes </w:t>
            </w:r>
            <w:r w:rsidRPr="00A813CF">
              <w:rPr>
                <w:rFonts w:ascii="Arial" w:hAnsi="Arial" w:cs="Arial"/>
                <w:b/>
                <w:szCs w:val="20"/>
              </w:rPr>
              <w:t>across a wide area</w:t>
            </w:r>
            <w:r w:rsidRPr="00A813CF">
              <w:rPr>
                <w:rFonts w:ascii="Arial" w:hAnsi="Arial" w:cs="Arial"/>
                <w:szCs w:val="20"/>
              </w:rPr>
              <w:t xml:space="preserve"> and ecosystem functions are </w:t>
            </w:r>
            <w:r w:rsidRPr="00A813CF">
              <w:rPr>
                <w:rFonts w:ascii="Arial" w:hAnsi="Arial" w:cs="Arial"/>
                <w:b/>
                <w:szCs w:val="20"/>
              </w:rPr>
              <w:t>seriously</w:t>
            </w:r>
            <w:r w:rsidRPr="00A813CF">
              <w:rPr>
                <w:rFonts w:ascii="Arial" w:hAnsi="Arial" w:cs="Arial"/>
                <w:szCs w:val="20"/>
              </w:rPr>
              <w:t xml:space="preserve"> affected in much of the area.</w:t>
            </w:r>
          </w:p>
        </w:tc>
      </w:tr>
      <w:tr w:rsidR="006562EB" w:rsidRPr="00A813CF" w14:paraId="2D2DE385" w14:textId="77777777" w:rsidTr="004B6E4A">
        <w:tc>
          <w:tcPr>
            <w:tcW w:w="1560" w:type="dxa"/>
            <w:tcBorders>
              <w:top w:val="single" w:sz="4" w:space="0" w:color="auto"/>
            </w:tcBorders>
          </w:tcPr>
          <w:p w14:paraId="0116147C" w14:textId="77777777" w:rsidR="006562EB" w:rsidRPr="00A813CF" w:rsidRDefault="00551CED" w:rsidP="00551CED">
            <w:pPr>
              <w:rPr>
                <w:rFonts w:ascii="Arial" w:hAnsi="Arial" w:cs="Arial"/>
                <w:szCs w:val="20"/>
              </w:rPr>
            </w:pPr>
            <w:r w:rsidRPr="00A813CF">
              <w:rPr>
                <w:rFonts w:ascii="Arial" w:hAnsi="Arial" w:cs="Arial"/>
                <w:szCs w:val="20"/>
              </w:rPr>
              <w:t>Trend</w:t>
            </w:r>
          </w:p>
        </w:tc>
        <w:tc>
          <w:tcPr>
            <w:tcW w:w="6945" w:type="dxa"/>
            <w:tcBorders>
              <w:top w:val="single" w:sz="4" w:space="0" w:color="auto"/>
            </w:tcBorders>
          </w:tcPr>
          <w:p w14:paraId="471C8BD9" w14:textId="18CF66FF" w:rsidR="006562EB" w:rsidRPr="00A813CF" w:rsidRDefault="00416F34" w:rsidP="00551CED">
            <w:pPr>
              <w:rPr>
                <w:rFonts w:ascii="Arial" w:hAnsi="Arial" w:cs="Arial"/>
              </w:rPr>
            </w:pPr>
            <w:r w:rsidRPr="00A813CF">
              <w:rPr>
                <w:rFonts w:ascii="Arial" w:eastAsia="Calibri" w:hAnsi="Arial" w:cs="Arial"/>
                <w:noProof/>
                <w:szCs w:val="20"/>
              </w:rPr>
              <w:t>Improved</w:t>
            </w:r>
            <w:r w:rsidR="006562EB" w:rsidRPr="00A813CF">
              <w:rPr>
                <w:rFonts w:ascii="Arial" w:eastAsia="Calibri" w:hAnsi="Arial" w:cs="Arial"/>
                <w:noProof/>
                <w:szCs w:val="20"/>
              </w:rPr>
              <w:tab/>
              <w:t>Stable</w:t>
            </w:r>
            <w:r w:rsidR="006562EB" w:rsidRPr="00A813CF">
              <w:rPr>
                <w:rFonts w:ascii="Arial" w:eastAsia="Calibri" w:hAnsi="Arial" w:cs="Arial"/>
                <w:noProof/>
                <w:szCs w:val="20"/>
              </w:rPr>
              <w:tab/>
            </w:r>
            <w:r w:rsidR="006562EB" w:rsidRPr="00A813CF">
              <w:rPr>
                <w:rFonts w:ascii="Arial" w:eastAsia="Calibri" w:hAnsi="Arial" w:cs="Arial"/>
              </w:rPr>
              <w:t xml:space="preserve"> </w:t>
            </w:r>
            <w:r w:rsidRPr="00A813CF">
              <w:rPr>
                <w:rFonts w:ascii="Arial" w:eastAsia="Calibri" w:hAnsi="Arial" w:cs="Arial"/>
                <w:szCs w:val="24"/>
              </w:rPr>
              <w:t>Deteriorated</w:t>
            </w:r>
            <w:r w:rsidR="006562EB" w:rsidRPr="00A813CF">
              <w:rPr>
                <w:rFonts w:ascii="Arial" w:eastAsia="Calibri" w:hAnsi="Arial" w:cs="Arial"/>
                <w:szCs w:val="24"/>
              </w:rPr>
              <w:tab/>
            </w:r>
            <w:r w:rsidR="006562EB" w:rsidRPr="00A813CF">
              <w:rPr>
                <w:rFonts w:ascii="Arial" w:eastAsia="Calibri" w:hAnsi="Arial" w:cs="Arial"/>
              </w:rPr>
              <w:t xml:space="preserve"> </w:t>
            </w:r>
            <w:r w:rsidR="006562EB" w:rsidRPr="00A813CF">
              <w:rPr>
                <w:rFonts w:ascii="Arial" w:eastAsia="Calibri" w:hAnsi="Arial" w:cs="Arial"/>
                <w:szCs w:val="24"/>
              </w:rPr>
              <w:t>No clear trend</w:t>
            </w:r>
          </w:p>
        </w:tc>
      </w:tr>
      <w:tr w:rsidR="006562EB" w:rsidRPr="00A813CF" w14:paraId="3BCD9766" w14:textId="77777777" w:rsidTr="004B6E4A">
        <w:tc>
          <w:tcPr>
            <w:tcW w:w="1560" w:type="dxa"/>
          </w:tcPr>
          <w:p w14:paraId="547E2288" w14:textId="77777777" w:rsidR="006562EB" w:rsidRPr="00A813CF" w:rsidRDefault="00551CED" w:rsidP="00551CED">
            <w:pPr>
              <w:rPr>
                <w:rFonts w:ascii="Arial" w:hAnsi="Arial" w:cs="Arial"/>
                <w:szCs w:val="20"/>
              </w:rPr>
            </w:pPr>
            <w:r w:rsidRPr="00A813CF">
              <w:rPr>
                <w:rFonts w:ascii="Arial" w:hAnsi="Arial" w:cs="Arial"/>
                <w:szCs w:val="20"/>
              </w:rPr>
              <w:t xml:space="preserve">Confidence </w:t>
            </w:r>
            <w:r w:rsidR="006562EB" w:rsidRPr="00A813CF">
              <w:rPr>
                <w:rFonts w:ascii="Arial" w:hAnsi="Arial" w:cs="Arial"/>
                <w:szCs w:val="20"/>
              </w:rPr>
              <w:t>in condition and trend</w:t>
            </w:r>
          </w:p>
        </w:tc>
        <w:tc>
          <w:tcPr>
            <w:tcW w:w="6945" w:type="dxa"/>
          </w:tcPr>
          <w:p w14:paraId="05FFA49C" w14:textId="77777777" w:rsidR="006562EB" w:rsidRPr="00A813CF" w:rsidRDefault="006562EB" w:rsidP="006562EB">
            <w:pPr>
              <w:tabs>
                <w:tab w:val="left" w:pos="517"/>
              </w:tabs>
              <w:ind w:left="57" w:right="57"/>
              <w:rPr>
                <w:rFonts w:ascii="Arial" w:eastAsia="BatangChe" w:hAnsi="Arial" w:cs="Arial"/>
                <w:szCs w:val="20"/>
              </w:rPr>
            </w:pPr>
            <w:r w:rsidRPr="00A813CF">
              <w:rPr>
                <w:rFonts w:ascii="Arial" w:eastAsia="BatangChe" w:hAnsi="Arial" w:cs="Arial"/>
                <w:szCs w:val="20"/>
              </w:rPr>
              <w:t xml:space="preserve">High: </w:t>
            </w:r>
            <w:r w:rsidRPr="00A813CF">
              <w:rPr>
                <w:rFonts w:ascii="Arial" w:eastAsia="Calibri" w:hAnsi="Arial" w:cs="Arial"/>
                <w:noProof/>
                <w:szCs w:val="20"/>
              </w:rPr>
              <w:t>Adequate high-quality evidence and high level of consensus</w:t>
            </w:r>
          </w:p>
          <w:p w14:paraId="3B5AA90C" w14:textId="77777777" w:rsidR="006562EB" w:rsidRPr="00A813CF" w:rsidRDefault="006562EB" w:rsidP="006562EB">
            <w:pPr>
              <w:ind w:left="57" w:right="57"/>
              <w:rPr>
                <w:rFonts w:ascii="Arial" w:eastAsia="BatangChe" w:hAnsi="Arial" w:cs="Arial"/>
                <w:szCs w:val="20"/>
              </w:rPr>
            </w:pPr>
            <w:r w:rsidRPr="00A813CF">
              <w:rPr>
                <w:rFonts w:ascii="Arial" w:eastAsia="MS Gothic" w:hAnsi="Arial" w:cs="Arial"/>
                <w:szCs w:val="20"/>
                <w:lang w:val="en-US"/>
              </w:rPr>
              <w:t xml:space="preserve">Medium: </w:t>
            </w:r>
            <w:r w:rsidRPr="00A813CF">
              <w:rPr>
                <w:rFonts w:ascii="Arial" w:eastAsia="Calibri" w:hAnsi="Arial" w:cs="Arial"/>
                <w:noProof/>
                <w:szCs w:val="20"/>
              </w:rPr>
              <w:t>Limited evidence or limited consensus</w:t>
            </w:r>
          </w:p>
          <w:p w14:paraId="201409ED" w14:textId="77777777" w:rsidR="006562EB" w:rsidRPr="00A813CF" w:rsidRDefault="006562EB" w:rsidP="00FE45E4">
            <w:pPr>
              <w:ind w:left="34"/>
              <w:rPr>
                <w:rFonts w:ascii="Arial" w:hAnsi="Arial" w:cs="Arial"/>
                <w:szCs w:val="20"/>
              </w:rPr>
            </w:pPr>
            <w:r w:rsidRPr="00A813CF">
              <w:rPr>
                <w:rFonts w:ascii="Arial" w:eastAsia="BatangChe" w:hAnsi="Arial" w:cs="Arial"/>
                <w:szCs w:val="20"/>
              </w:rPr>
              <w:t xml:space="preserve">Low: </w:t>
            </w:r>
            <w:r w:rsidRPr="00A813CF">
              <w:rPr>
                <w:rFonts w:ascii="Arial" w:eastAsia="Calibri" w:hAnsi="Arial" w:cs="Arial"/>
                <w:noProof/>
                <w:szCs w:val="20"/>
              </w:rPr>
              <w:t>Very limited evidence, assessment based on anecdotal information</w:t>
            </w:r>
          </w:p>
        </w:tc>
      </w:tr>
      <w:tr w:rsidR="004B6E4A" w:rsidRPr="00A813CF" w14:paraId="3BC70533" w14:textId="77777777" w:rsidTr="004B6E4A">
        <w:tc>
          <w:tcPr>
            <w:tcW w:w="1560" w:type="dxa"/>
          </w:tcPr>
          <w:p w14:paraId="24E718DB" w14:textId="77777777" w:rsidR="004B6E4A" w:rsidRPr="00A813CF" w:rsidRDefault="004B6E4A" w:rsidP="00551CED">
            <w:pPr>
              <w:rPr>
                <w:rFonts w:ascii="Arial" w:hAnsi="Arial" w:cs="Arial"/>
                <w:szCs w:val="20"/>
              </w:rPr>
            </w:pPr>
          </w:p>
        </w:tc>
        <w:tc>
          <w:tcPr>
            <w:tcW w:w="6945" w:type="dxa"/>
          </w:tcPr>
          <w:p w14:paraId="50B14593" w14:textId="77777777" w:rsidR="004B6E4A" w:rsidRPr="00A813CF" w:rsidRDefault="004B6E4A" w:rsidP="006562EB">
            <w:pPr>
              <w:tabs>
                <w:tab w:val="left" w:pos="517"/>
              </w:tabs>
              <w:ind w:left="57" w:right="57"/>
              <w:rPr>
                <w:rFonts w:ascii="Arial" w:eastAsia="BatangChe" w:hAnsi="Arial" w:cs="Arial"/>
                <w:szCs w:val="20"/>
              </w:rPr>
            </w:pPr>
          </w:p>
        </w:tc>
      </w:tr>
    </w:tbl>
    <w:p w14:paraId="5935F6C6" w14:textId="14CE2494" w:rsidR="006562EB" w:rsidRPr="00A813CF" w:rsidRDefault="006562EB" w:rsidP="001E079C">
      <w:pPr>
        <w:keepNext/>
        <w:keepLines/>
        <w:numPr>
          <w:ilvl w:val="2"/>
          <w:numId w:val="0"/>
        </w:numPr>
        <w:spacing w:before="360"/>
        <w:outlineLvl w:val="2"/>
        <w:rPr>
          <w:rFonts w:ascii="Arial" w:hAnsi="Arial" w:cs="Arial"/>
          <w:b/>
        </w:rPr>
      </w:pPr>
      <w:r w:rsidRPr="00A813CF">
        <w:rPr>
          <w:rFonts w:ascii="Arial" w:hAnsi="Arial" w:cs="Arial"/>
          <w:b/>
        </w:rPr>
        <w:t>Chemical processes</w:t>
      </w:r>
    </w:p>
    <w:p w14:paraId="435E08F3" w14:textId="77777777" w:rsidR="00FE0EFB" w:rsidRPr="00A813CF" w:rsidRDefault="00FE0EFB" w:rsidP="00FE0EFB">
      <w:pPr>
        <w:rPr>
          <w:rFonts w:ascii="Arial" w:hAnsi="Arial" w:cs="Arial"/>
          <w:lang w:val="en-GB" w:eastAsia="ja-JP"/>
        </w:rPr>
      </w:pPr>
    </w:p>
    <w:tbl>
      <w:tblPr>
        <w:tblW w:w="8505" w:type="dxa"/>
        <w:tblLayout w:type="fixed"/>
        <w:tblLook w:val="04A0" w:firstRow="1" w:lastRow="0" w:firstColumn="1" w:lastColumn="0" w:noHBand="0" w:noVBand="1"/>
        <w:tblCaption w:val="Grading statements for chemical processes"/>
        <w:tblDescription w:val="Grading statements are the following: Very Good: there are no significant changes in chemical processes; Good: there are some significant changes in chemical processes in some areas, but these are not to the extent that they are significantly affecting ecosystem functions; Poor: there are substantial changes in chemical processes and these are significantly affecting ecosystem functions in some areas; Very Poor: there are substantial changes in chemical processes across a wide area and ecosystem functions are seriously affected in much of the area. Gradings for Trend are: Improving, Stable, Deteriorating, No clear trend. Gradings for confidence  in condition and trend are: High: adequate high quality evidence and high level of consensus, Medium: limited evidence and high level of consensus; and Low: very limited evidence, assessment based on anecdotal information."/>
      </w:tblPr>
      <w:tblGrid>
        <w:gridCol w:w="1560"/>
        <w:gridCol w:w="6945"/>
      </w:tblGrid>
      <w:tr w:rsidR="006562EB" w:rsidRPr="00A813CF" w14:paraId="3864AB10" w14:textId="77777777" w:rsidTr="00551CED">
        <w:tc>
          <w:tcPr>
            <w:tcW w:w="8505" w:type="dxa"/>
            <w:gridSpan w:val="2"/>
            <w:tcBorders>
              <w:bottom w:val="single" w:sz="4" w:space="0" w:color="auto"/>
            </w:tcBorders>
          </w:tcPr>
          <w:p w14:paraId="0648F827" w14:textId="77777777" w:rsidR="006562EB" w:rsidRPr="00A813CF" w:rsidRDefault="006562EB" w:rsidP="005C2EAE">
            <w:pPr>
              <w:rPr>
                <w:rFonts w:ascii="Arial" w:hAnsi="Arial" w:cs="Arial"/>
                <w:szCs w:val="20"/>
              </w:rPr>
            </w:pPr>
            <w:r w:rsidRPr="00A813CF">
              <w:rPr>
                <w:rFonts w:ascii="Arial" w:hAnsi="Arial" w:cs="Arial"/>
                <w:szCs w:val="20"/>
              </w:rPr>
              <w:t xml:space="preserve">Grading </w:t>
            </w:r>
            <w:r w:rsidR="005C2EAE" w:rsidRPr="00A813CF">
              <w:rPr>
                <w:rFonts w:ascii="Arial" w:hAnsi="Arial" w:cs="Arial"/>
                <w:szCs w:val="20"/>
              </w:rPr>
              <w:t>s</w:t>
            </w:r>
            <w:r w:rsidRPr="00A813CF">
              <w:rPr>
                <w:rFonts w:ascii="Arial" w:hAnsi="Arial" w:cs="Arial"/>
                <w:szCs w:val="20"/>
              </w:rPr>
              <w:t>tatement</w:t>
            </w:r>
          </w:p>
        </w:tc>
      </w:tr>
      <w:tr w:rsidR="006562EB" w:rsidRPr="00A813CF" w14:paraId="737F59E5" w14:textId="77777777" w:rsidTr="004B6E4A">
        <w:tc>
          <w:tcPr>
            <w:tcW w:w="1560" w:type="dxa"/>
            <w:tcBorders>
              <w:top w:val="single" w:sz="4" w:space="0" w:color="auto"/>
              <w:left w:val="single" w:sz="4" w:space="0" w:color="auto"/>
              <w:bottom w:val="single" w:sz="4" w:space="0" w:color="auto"/>
              <w:right w:val="single" w:sz="4" w:space="0" w:color="auto"/>
            </w:tcBorders>
            <w:shd w:val="clear" w:color="auto" w:fill="00B050"/>
          </w:tcPr>
          <w:p w14:paraId="090355D0" w14:textId="77777777" w:rsidR="006562EB" w:rsidRPr="00A813CF" w:rsidRDefault="00551CED" w:rsidP="00551CED">
            <w:pPr>
              <w:rPr>
                <w:rFonts w:ascii="Arial" w:hAnsi="Arial" w:cs="Arial"/>
                <w:szCs w:val="20"/>
              </w:rPr>
            </w:pPr>
            <w:r w:rsidRPr="00A813CF">
              <w:rPr>
                <w:rFonts w:ascii="Arial" w:hAnsi="Arial" w:cs="Arial"/>
                <w:szCs w:val="20"/>
              </w:rPr>
              <w:t>Very Good</w:t>
            </w:r>
          </w:p>
        </w:tc>
        <w:tc>
          <w:tcPr>
            <w:tcW w:w="6945" w:type="dxa"/>
            <w:tcBorders>
              <w:top w:val="single" w:sz="4" w:space="0" w:color="auto"/>
              <w:left w:val="single" w:sz="4" w:space="0" w:color="auto"/>
              <w:bottom w:val="single" w:sz="4" w:space="0" w:color="auto"/>
              <w:right w:val="single" w:sz="4" w:space="0" w:color="auto"/>
            </w:tcBorders>
            <w:shd w:val="clear" w:color="auto" w:fill="auto"/>
          </w:tcPr>
          <w:p w14:paraId="5FFFCD99" w14:textId="77777777" w:rsidR="006562EB" w:rsidRPr="00A813CF" w:rsidRDefault="00551CED" w:rsidP="00551CED">
            <w:pPr>
              <w:rPr>
                <w:rFonts w:ascii="Arial" w:hAnsi="Arial" w:cs="Arial"/>
                <w:szCs w:val="20"/>
              </w:rPr>
            </w:pPr>
            <w:r w:rsidRPr="00A813CF">
              <w:rPr>
                <w:rFonts w:ascii="Arial" w:hAnsi="Arial" w:cs="Arial"/>
                <w:szCs w:val="20"/>
              </w:rPr>
              <w:t>Th</w:t>
            </w:r>
            <w:r w:rsidR="006562EB" w:rsidRPr="00A813CF">
              <w:rPr>
                <w:rFonts w:ascii="Arial" w:hAnsi="Arial" w:cs="Arial"/>
                <w:szCs w:val="20"/>
              </w:rPr>
              <w:t xml:space="preserve">ere are </w:t>
            </w:r>
            <w:r w:rsidR="006562EB" w:rsidRPr="00A813CF">
              <w:rPr>
                <w:rFonts w:ascii="Arial" w:hAnsi="Arial" w:cs="Arial"/>
                <w:b/>
                <w:szCs w:val="20"/>
              </w:rPr>
              <w:t>no</w:t>
            </w:r>
            <w:r w:rsidR="006562EB" w:rsidRPr="00A813CF">
              <w:rPr>
                <w:rFonts w:ascii="Arial" w:hAnsi="Arial" w:cs="Arial"/>
                <w:szCs w:val="20"/>
              </w:rPr>
              <w:t xml:space="preserve"> significant changes in chemical processes.</w:t>
            </w:r>
          </w:p>
        </w:tc>
      </w:tr>
      <w:tr w:rsidR="006562EB" w:rsidRPr="00A813CF" w14:paraId="0C622278" w14:textId="77777777" w:rsidTr="004B6E4A">
        <w:tc>
          <w:tcPr>
            <w:tcW w:w="1560" w:type="dxa"/>
            <w:tcBorders>
              <w:top w:val="single" w:sz="4" w:space="0" w:color="auto"/>
              <w:left w:val="single" w:sz="4" w:space="0" w:color="auto"/>
              <w:bottom w:val="single" w:sz="4" w:space="0" w:color="auto"/>
              <w:right w:val="single" w:sz="4" w:space="0" w:color="auto"/>
            </w:tcBorders>
            <w:shd w:val="clear" w:color="auto" w:fill="FFFF00"/>
          </w:tcPr>
          <w:p w14:paraId="77A894EF" w14:textId="77777777" w:rsidR="006562EB" w:rsidRPr="00A813CF" w:rsidRDefault="00551CED" w:rsidP="00551CED">
            <w:pPr>
              <w:rPr>
                <w:rFonts w:ascii="Arial" w:hAnsi="Arial" w:cs="Arial"/>
                <w:szCs w:val="20"/>
              </w:rPr>
            </w:pPr>
            <w:r w:rsidRPr="00A813CF">
              <w:rPr>
                <w:rFonts w:ascii="Arial" w:hAnsi="Arial" w:cs="Arial"/>
                <w:szCs w:val="20"/>
              </w:rPr>
              <w:t>G</w:t>
            </w:r>
            <w:r w:rsidR="006562EB" w:rsidRPr="00A813CF">
              <w:rPr>
                <w:rFonts w:ascii="Arial" w:hAnsi="Arial" w:cs="Arial"/>
                <w:szCs w:val="20"/>
              </w:rPr>
              <w:t>ood</w:t>
            </w:r>
          </w:p>
        </w:tc>
        <w:tc>
          <w:tcPr>
            <w:tcW w:w="6945" w:type="dxa"/>
            <w:tcBorders>
              <w:top w:val="single" w:sz="4" w:space="0" w:color="auto"/>
              <w:left w:val="single" w:sz="4" w:space="0" w:color="auto"/>
              <w:bottom w:val="single" w:sz="4" w:space="0" w:color="auto"/>
              <w:right w:val="single" w:sz="4" w:space="0" w:color="auto"/>
            </w:tcBorders>
            <w:shd w:val="clear" w:color="auto" w:fill="auto"/>
          </w:tcPr>
          <w:p w14:paraId="196680A6" w14:textId="77777777" w:rsidR="006562EB" w:rsidRPr="00A813CF" w:rsidRDefault="006562EB" w:rsidP="00551CED">
            <w:pPr>
              <w:rPr>
                <w:rFonts w:ascii="Arial" w:hAnsi="Arial" w:cs="Arial"/>
                <w:szCs w:val="20"/>
              </w:rPr>
            </w:pPr>
            <w:r w:rsidRPr="00A813CF">
              <w:rPr>
                <w:rFonts w:ascii="Arial" w:hAnsi="Arial" w:cs="Arial"/>
                <w:szCs w:val="20"/>
              </w:rPr>
              <w:t xml:space="preserve">There are </w:t>
            </w:r>
            <w:r w:rsidRPr="00A813CF">
              <w:rPr>
                <w:rFonts w:ascii="Arial" w:hAnsi="Arial" w:cs="Arial"/>
                <w:b/>
                <w:szCs w:val="20"/>
              </w:rPr>
              <w:t>some</w:t>
            </w:r>
            <w:r w:rsidRPr="00A813CF">
              <w:rPr>
                <w:rFonts w:ascii="Arial" w:hAnsi="Arial" w:cs="Arial"/>
                <w:szCs w:val="20"/>
              </w:rPr>
              <w:t xml:space="preserve"> significant changes in chemical processes in some areas, but these are </w:t>
            </w:r>
            <w:r w:rsidRPr="00A813CF">
              <w:rPr>
                <w:rFonts w:ascii="Arial" w:hAnsi="Arial" w:cs="Arial"/>
                <w:b/>
                <w:szCs w:val="20"/>
              </w:rPr>
              <w:t>not to the extent</w:t>
            </w:r>
            <w:r w:rsidRPr="00A813CF">
              <w:rPr>
                <w:rFonts w:ascii="Arial" w:hAnsi="Arial" w:cs="Arial"/>
                <w:szCs w:val="20"/>
              </w:rPr>
              <w:t xml:space="preserve"> that they are significantly affecting ecosystem functions.</w:t>
            </w:r>
          </w:p>
        </w:tc>
      </w:tr>
      <w:tr w:rsidR="006562EB" w:rsidRPr="00A813CF" w14:paraId="67D1463F" w14:textId="77777777" w:rsidTr="004B6E4A">
        <w:tc>
          <w:tcPr>
            <w:tcW w:w="1560" w:type="dxa"/>
            <w:tcBorders>
              <w:top w:val="single" w:sz="4" w:space="0" w:color="auto"/>
              <w:left w:val="single" w:sz="4" w:space="0" w:color="auto"/>
              <w:bottom w:val="single" w:sz="4" w:space="0" w:color="auto"/>
              <w:right w:val="single" w:sz="4" w:space="0" w:color="auto"/>
            </w:tcBorders>
            <w:shd w:val="clear" w:color="auto" w:fill="F79646" w:themeFill="accent6"/>
          </w:tcPr>
          <w:p w14:paraId="2BD117FB" w14:textId="77777777" w:rsidR="006562EB" w:rsidRPr="00A813CF" w:rsidRDefault="00551CED" w:rsidP="00551CED">
            <w:pPr>
              <w:rPr>
                <w:rFonts w:ascii="Arial" w:hAnsi="Arial" w:cs="Arial"/>
                <w:szCs w:val="20"/>
              </w:rPr>
            </w:pPr>
            <w:r w:rsidRPr="00A813CF">
              <w:rPr>
                <w:rFonts w:ascii="Arial" w:hAnsi="Arial" w:cs="Arial"/>
                <w:szCs w:val="20"/>
              </w:rPr>
              <w:t>Po</w:t>
            </w:r>
            <w:r w:rsidR="006562EB" w:rsidRPr="00A813CF">
              <w:rPr>
                <w:rFonts w:ascii="Arial" w:hAnsi="Arial" w:cs="Arial"/>
                <w:szCs w:val="20"/>
              </w:rPr>
              <w:t>or</w:t>
            </w:r>
          </w:p>
        </w:tc>
        <w:tc>
          <w:tcPr>
            <w:tcW w:w="6945" w:type="dxa"/>
            <w:tcBorders>
              <w:top w:val="single" w:sz="4" w:space="0" w:color="auto"/>
              <w:left w:val="single" w:sz="4" w:space="0" w:color="auto"/>
              <w:bottom w:val="single" w:sz="4" w:space="0" w:color="auto"/>
              <w:right w:val="single" w:sz="4" w:space="0" w:color="auto"/>
            </w:tcBorders>
            <w:shd w:val="clear" w:color="auto" w:fill="auto"/>
          </w:tcPr>
          <w:p w14:paraId="0F91CF7A" w14:textId="77777777" w:rsidR="006562EB" w:rsidRPr="00A813CF" w:rsidRDefault="006562EB" w:rsidP="00551CED">
            <w:pPr>
              <w:rPr>
                <w:rFonts w:ascii="Arial" w:hAnsi="Arial" w:cs="Arial"/>
                <w:szCs w:val="20"/>
              </w:rPr>
            </w:pPr>
            <w:r w:rsidRPr="00A813CF">
              <w:rPr>
                <w:rFonts w:ascii="Arial" w:hAnsi="Arial" w:cs="Arial"/>
                <w:szCs w:val="20"/>
              </w:rPr>
              <w:t xml:space="preserve">There are </w:t>
            </w:r>
            <w:r w:rsidRPr="00A813CF">
              <w:rPr>
                <w:rFonts w:ascii="Arial" w:hAnsi="Arial" w:cs="Arial"/>
                <w:b/>
                <w:szCs w:val="20"/>
              </w:rPr>
              <w:t>substantial</w:t>
            </w:r>
            <w:r w:rsidRPr="00A813CF">
              <w:rPr>
                <w:rFonts w:ascii="Arial" w:hAnsi="Arial" w:cs="Arial"/>
                <w:szCs w:val="20"/>
              </w:rPr>
              <w:t xml:space="preserve"> changes in chemical processes and these are </w:t>
            </w:r>
            <w:r w:rsidRPr="00A813CF">
              <w:rPr>
                <w:rFonts w:ascii="Arial" w:hAnsi="Arial" w:cs="Arial"/>
                <w:b/>
                <w:szCs w:val="20"/>
              </w:rPr>
              <w:t>significantly</w:t>
            </w:r>
            <w:r w:rsidRPr="00A813CF">
              <w:rPr>
                <w:rFonts w:ascii="Arial" w:hAnsi="Arial" w:cs="Arial"/>
                <w:szCs w:val="20"/>
              </w:rPr>
              <w:t xml:space="preserve"> affecting ecosystem functions in some areas</w:t>
            </w:r>
            <w:r w:rsidR="0025296B" w:rsidRPr="00A813CF">
              <w:rPr>
                <w:rFonts w:ascii="Arial" w:hAnsi="Arial" w:cs="Arial"/>
                <w:szCs w:val="20"/>
              </w:rPr>
              <w:t>.</w:t>
            </w:r>
          </w:p>
        </w:tc>
      </w:tr>
      <w:tr w:rsidR="006562EB" w:rsidRPr="00A813CF" w14:paraId="7444950C" w14:textId="77777777" w:rsidTr="004B6E4A">
        <w:tc>
          <w:tcPr>
            <w:tcW w:w="1560" w:type="dxa"/>
            <w:tcBorders>
              <w:top w:val="single" w:sz="4" w:space="0" w:color="auto"/>
              <w:left w:val="single" w:sz="4" w:space="0" w:color="auto"/>
              <w:bottom w:val="single" w:sz="4" w:space="0" w:color="auto"/>
              <w:right w:val="single" w:sz="4" w:space="0" w:color="auto"/>
            </w:tcBorders>
            <w:shd w:val="clear" w:color="auto" w:fill="FF0000"/>
          </w:tcPr>
          <w:p w14:paraId="6280D14D" w14:textId="77777777" w:rsidR="006562EB" w:rsidRPr="00A813CF" w:rsidRDefault="00551CED" w:rsidP="0025296B">
            <w:pPr>
              <w:rPr>
                <w:rFonts w:ascii="Arial" w:hAnsi="Arial" w:cs="Arial"/>
                <w:szCs w:val="20"/>
              </w:rPr>
            </w:pPr>
            <w:r w:rsidRPr="00A813CF">
              <w:rPr>
                <w:rFonts w:ascii="Arial" w:hAnsi="Arial" w:cs="Arial"/>
                <w:szCs w:val="20"/>
              </w:rPr>
              <w:t>V</w:t>
            </w:r>
            <w:r w:rsidR="006562EB" w:rsidRPr="00A813CF">
              <w:rPr>
                <w:rFonts w:ascii="Arial" w:hAnsi="Arial" w:cs="Arial"/>
                <w:szCs w:val="20"/>
              </w:rPr>
              <w:t xml:space="preserve">ery </w:t>
            </w:r>
            <w:r w:rsidR="0025296B" w:rsidRPr="00A813CF">
              <w:rPr>
                <w:rFonts w:ascii="Arial" w:hAnsi="Arial" w:cs="Arial"/>
                <w:szCs w:val="20"/>
              </w:rPr>
              <w:t>P</w:t>
            </w:r>
            <w:r w:rsidR="006562EB" w:rsidRPr="00A813CF">
              <w:rPr>
                <w:rFonts w:ascii="Arial" w:hAnsi="Arial" w:cs="Arial"/>
                <w:szCs w:val="20"/>
              </w:rPr>
              <w:t>oor</w:t>
            </w:r>
          </w:p>
        </w:tc>
        <w:tc>
          <w:tcPr>
            <w:tcW w:w="6945" w:type="dxa"/>
            <w:tcBorders>
              <w:top w:val="single" w:sz="4" w:space="0" w:color="auto"/>
              <w:left w:val="single" w:sz="4" w:space="0" w:color="auto"/>
              <w:bottom w:val="single" w:sz="4" w:space="0" w:color="auto"/>
              <w:right w:val="single" w:sz="4" w:space="0" w:color="auto"/>
            </w:tcBorders>
            <w:shd w:val="clear" w:color="auto" w:fill="auto"/>
          </w:tcPr>
          <w:p w14:paraId="02EA5ED4" w14:textId="77777777" w:rsidR="006562EB" w:rsidRPr="00A813CF" w:rsidRDefault="006562EB" w:rsidP="00551CED">
            <w:pPr>
              <w:rPr>
                <w:rFonts w:ascii="Arial" w:hAnsi="Arial" w:cs="Arial"/>
                <w:szCs w:val="20"/>
              </w:rPr>
            </w:pPr>
            <w:r w:rsidRPr="00A813CF">
              <w:rPr>
                <w:rFonts w:ascii="Arial" w:hAnsi="Arial" w:cs="Arial"/>
                <w:szCs w:val="20"/>
              </w:rPr>
              <w:t xml:space="preserve">There are </w:t>
            </w:r>
            <w:r w:rsidRPr="00A813CF">
              <w:rPr>
                <w:rFonts w:ascii="Arial" w:hAnsi="Arial" w:cs="Arial"/>
                <w:b/>
                <w:szCs w:val="20"/>
              </w:rPr>
              <w:t>substantial</w:t>
            </w:r>
            <w:r w:rsidRPr="00A813CF">
              <w:rPr>
                <w:rFonts w:ascii="Arial" w:hAnsi="Arial" w:cs="Arial"/>
                <w:szCs w:val="20"/>
              </w:rPr>
              <w:t xml:space="preserve"> changes in chemical processes </w:t>
            </w:r>
            <w:r w:rsidRPr="00A813CF">
              <w:rPr>
                <w:rFonts w:ascii="Arial" w:hAnsi="Arial" w:cs="Arial"/>
                <w:b/>
                <w:szCs w:val="20"/>
              </w:rPr>
              <w:t>across a wide area</w:t>
            </w:r>
            <w:r w:rsidRPr="00A813CF">
              <w:rPr>
                <w:rFonts w:ascii="Arial" w:hAnsi="Arial" w:cs="Arial"/>
                <w:szCs w:val="20"/>
              </w:rPr>
              <w:t xml:space="preserve"> and ecosystem functions are </w:t>
            </w:r>
            <w:r w:rsidRPr="00A813CF">
              <w:rPr>
                <w:rFonts w:ascii="Arial" w:hAnsi="Arial" w:cs="Arial"/>
                <w:b/>
                <w:szCs w:val="20"/>
              </w:rPr>
              <w:t>seriously</w:t>
            </w:r>
            <w:r w:rsidRPr="00A813CF">
              <w:rPr>
                <w:rFonts w:ascii="Arial" w:hAnsi="Arial" w:cs="Arial"/>
                <w:szCs w:val="20"/>
              </w:rPr>
              <w:t xml:space="preserve"> affected in much of the area.</w:t>
            </w:r>
          </w:p>
        </w:tc>
      </w:tr>
      <w:tr w:rsidR="006562EB" w:rsidRPr="00A813CF" w14:paraId="2516A2AF" w14:textId="77777777" w:rsidTr="004B6E4A">
        <w:tc>
          <w:tcPr>
            <w:tcW w:w="1560" w:type="dxa"/>
            <w:tcBorders>
              <w:top w:val="single" w:sz="4" w:space="0" w:color="auto"/>
            </w:tcBorders>
          </w:tcPr>
          <w:p w14:paraId="0616E9BF" w14:textId="77777777" w:rsidR="006562EB" w:rsidRPr="00A813CF" w:rsidRDefault="006562EB" w:rsidP="00551CED">
            <w:pPr>
              <w:rPr>
                <w:rFonts w:ascii="Arial" w:hAnsi="Arial" w:cs="Arial"/>
                <w:szCs w:val="20"/>
              </w:rPr>
            </w:pPr>
            <w:r w:rsidRPr="00A813CF">
              <w:rPr>
                <w:rFonts w:ascii="Arial" w:hAnsi="Arial" w:cs="Arial"/>
                <w:szCs w:val="20"/>
              </w:rPr>
              <w:t>Trend</w:t>
            </w:r>
          </w:p>
        </w:tc>
        <w:tc>
          <w:tcPr>
            <w:tcW w:w="6945" w:type="dxa"/>
            <w:tcBorders>
              <w:top w:val="single" w:sz="4" w:space="0" w:color="auto"/>
            </w:tcBorders>
          </w:tcPr>
          <w:p w14:paraId="3811FCA9" w14:textId="5D4C2D15" w:rsidR="006562EB" w:rsidRPr="00A813CF" w:rsidRDefault="00416F34" w:rsidP="00551CED">
            <w:pPr>
              <w:rPr>
                <w:rFonts w:ascii="Arial" w:hAnsi="Arial" w:cs="Arial"/>
              </w:rPr>
            </w:pPr>
            <w:r w:rsidRPr="00A813CF">
              <w:rPr>
                <w:rFonts w:ascii="Arial" w:eastAsia="Calibri" w:hAnsi="Arial" w:cs="Arial"/>
                <w:noProof/>
                <w:szCs w:val="20"/>
              </w:rPr>
              <w:t>Improved</w:t>
            </w:r>
            <w:r w:rsidR="006562EB" w:rsidRPr="00A813CF">
              <w:rPr>
                <w:rFonts w:ascii="Arial" w:eastAsia="Calibri" w:hAnsi="Arial" w:cs="Arial"/>
                <w:noProof/>
                <w:szCs w:val="20"/>
              </w:rPr>
              <w:tab/>
              <w:t>Stable</w:t>
            </w:r>
            <w:r w:rsidR="006562EB" w:rsidRPr="00A813CF">
              <w:rPr>
                <w:rFonts w:ascii="Arial" w:eastAsia="Calibri" w:hAnsi="Arial" w:cs="Arial"/>
                <w:noProof/>
                <w:szCs w:val="20"/>
              </w:rPr>
              <w:tab/>
            </w:r>
            <w:r w:rsidR="006562EB" w:rsidRPr="00A813CF">
              <w:rPr>
                <w:rFonts w:ascii="Arial" w:eastAsia="Calibri" w:hAnsi="Arial" w:cs="Arial"/>
              </w:rPr>
              <w:t xml:space="preserve"> </w:t>
            </w:r>
            <w:r w:rsidRPr="00A813CF">
              <w:rPr>
                <w:rFonts w:ascii="Arial" w:eastAsia="Calibri" w:hAnsi="Arial" w:cs="Arial"/>
                <w:szCs w:val="24"/>
              </w:rPr>
              <w:t>Deteriorated</w:t>
            </w:r>
            <w:r w:rsidR="006562EB" w:rsidRPr="00A813CF">
              <w:rPr>
                <w:rFonts w:ascii="Arial" w:eastAsia="Calibri" w:hAnsi="Arial" w:cs="Arial"/>
                <w:szCs w:val="24"/>
              </w:rPr>
              <w:tab/>
            </w:r>
            <w:r w:rsidR="006562EB" w:rsidRPr="00A813CF">
              <w:rPr>
                <w:rFonts w:ascii="Arial" w:eastAsia="Calibri" w:hAnsi="Arial" w:cs="Arial"/>
              </w:rPr>
              <w:t xml:space="preserve"> </w:t>
            </w:r>
            <w:r w:rsidR="006562EB" w:rsidRPr="00A813CF">
              <w:rPr>
                <w:rFonts w:ascii="Arial" w:eastAsia="Calibri" w:hAnsi="Arial" w:cs="Arial"/>
                <w:szCs w:val="24"/>
              </w:rPr>
              <w:t>No clear trend</w:t>
            </w:r>
          </w:p>
        </w:tc>
      </w:tr>
      <w:tr w:rsidR="006562EB" w:rsidRPr="00A813CF" w14:paraId="65FBB6A8" w14:textId="77777777" w:rsidTr="004B6E4A">
        <w:tc>
          <w:tcPr>
            <w:tcW w:w="1560" w:type="dxa"/>
          </w:tcPr>
          <w:p w14:paraId="706BCB65" w14:textId="77777777" w:rsidR="006562EB" w:rsidRPr="00A813CF" w:rsidRDefault="006562EB" w:rsidP="00551CED">
            <w:pPr>
              <w:rPr>
                <w:rFonts w:ascii="Arial" w:hAnsi="Arial" w:cs="Arial"/>
                <w:szCs w:val="20"/>
              </w:rPr>
            </w:pPr>
            <w:r w:rsidRPr="00A813CF">
              <w:rPr>
                <w:rFonts w:ascii="Arial" w:hAnsi="Arial" w:cs="Arial"/>
                <w:szCs w:val="20"/>
              </w:rPr>
              <w:t xml:space="preserve">Confidence in condition and </w:t>
            </w:r>
            <w:r w:rsidR="00551CED" w:rsidRPr="00A813CF">
              <w:rPr>
                <w:rFonts w:ascii="Arial" w:hAnsi="Arial" w:cs="Arial"/>
                <w:szCs w:val="20"/>
              </w:rPr>
              <w:t>trend</w:t>
            </w:r>
          </w:p>
        </w:tc>
        <w:tc>
          <w:tcPr>
            <w:tcW w:w="6945" w:type="dxa"/>
          </w:tcPr>
          <w:p w14:paraId="7266C7E4" w14:textId="77777777" w:rsidR="006562EB" w:rsidRPr="00A813CF" w:rsidRDefault="006562EB" w:rsidP="00551CED">
            <w:pPr>
              <w:tabs>
                <w:tab w:val="left" w:pos="517"/>
              </w:tabs>
              <w:ind w:right="57"/>
              <w:rPr>
                <w:rFonts w:ascii="Arial" w:eastAsia="BatangChe" w:hAnsi="Arial" w:cs="Arial"/>
                <w:szCs w:val="20"/>
              </w:rPr>
            </w:pPr>
            <w:r w:rsidRPr="00A813CF">
              <w:rPr>
                <w:rFonts w:ascii="Arial" w:eastAsia="BatangChe" w:hAnsi="Arial" w:cs="Arial"/>
                <w:szCs w:val="20"/>
              </w:rPr>
              <w:t xml:space="preserve">High: </w:t>
            </w:r>
            <w:r w:rsidRPr="00A813CF">
              <w:rPr>
                <w:rFonts w:ascii="Arial" w:eastAsia="Calibri" w:hAnsi="Arial" w:cs="Arial"/>
                <w:noProof/>
                <w:szCs w:val="20"/>
              </w:rPr>
              <w:t>Adequate high-quality evidence and high level of consensus</w:t>
            </w:r>
          </w:p>
          <w:p w14:paraId="6C0F6CBD" w14:textId="77777777" w:rsidR="006562EB" w:rsidRPr="00A813CF" w:rsidRDefault="006562EB" w:rsidP="00551CED">
            <w:pPr>
              <w:ind w:right="57"/>
              <w:rPr>
                <w:rFonts w:ascii="Arial" w:eastAsia="BatangChe" w:hAnsi="Arial" w:cs="Arial"/>
                <w:szCs w:val="20"/>
              </w:rPr>
            </w:pPr>
            <w:r w:rsidRPr="00A813CF">
              <w:rPr>
                <w:rFonts w:ascii="Arial" w:eastAsia="MS Gothic" w:hAnsi="Arial" w:cs="Arial"/>
                <w:szCs w:val="20"/>
                <w:lang w:val="en-US"/>
              </w:rPr>
              <w:t xml:space="preserve">Medium: </w:t>
            </w:r>
            <w:r w:rsidRPr="00A813CF">
              <w:rPr>
                <w:rFonts w:ascii="Arial" w:eastAsia="Calibri" w:hAnsi="Arial" w:cs="Arial"/>
                <w:noProof/>
                <w:szCs w:val="20"/>
              </w:rPr>
              <w:t>Limited evidence or limited consensus</w:t>
            </w:r>
          </w:p>
          <w:p w14:paraId="26CB72B1" w14:textId="77777777" w:rsidR="006562EB" w:rsidRPr="00A813CF" w:rsidRDefault="006562EB" w:rsidP="00551CED">
            <w:pPr>
              <w:rPr>
                <w:rFonts w:ascii="Arial" w:hAnsi="Arial" w:cs="Arial"/>
                <w:szCs w:val="20"/>
              </w:rPr>
            </w:pPr>
            <w:r w:rsidRPr="00A813CF">
              <w:rPr>
                <w:rFonts w:ascii="Arial" w:eastAsia="BatangChe" w:hAnsi="Arial" w:cs="Arial"/>
                <w:szCs w:val="20"/>
              </w:rPr>
              <w:t xml:space="preserve">Low: </w:t>
            </w:r>
            <w:r w:rsidRPr="00A813CF">
              <w:rPr>
                <w:rFonts w:ascii="Arial" w:eastAsia="Calibri" w:hAnsi="Arial" w:cs="Arial"/>
                <w:noProof/>
                <w:szCs w:val="20"/>
              </w:rPr>
              <w:t>Very limited evidence, assessment based on anecdotal information</w:t>
            </w:r>
          </w:p>
        </w:tc>
      </w:tr>
      <w:tr w:rsidR="00FE0EFB" w:rsidRPr="00A813CF" w14:paraId="35F008F6" w14:textId="77777777" w:rsidTr="004B6E4A">
        <w:tc>
          <w:tcPr>
            <w:tcW w:w="1560" w:type="dxa"/>
          </w:tcPr>
          <w:p w14:paraId="279003D4" w14:textId="77777777" w:rsidR="00FE0EFB" w:rsidRPr="00A813CF" w:rsidRDefault="00FE0EFB" w:rsidP="00551CED">
            <w:pPr>
              <w:rPr>
                <w:rFonts w:ascii="Arial" w:hAnsi="Arial" w:cs="Arial"/>
                <w:szCs w:val="20"/>
              </w:rPr>
            </w:pPr>
          </w:p>
        </w:tc>
        <w:tc>
          <w:tcPr>
            <w:tcW w:w="6945" w:type="dxa"/>
          </w:tcPr>
          <w:p w14:paraId="5AEFA093" w14:textId="77777777" w:rsidR="00FE0EFB" w:rsidRPr="00A813CF" w:rsidRDefault="00FE0EFB" w:rsidP="00551CED">
            <w:pPr>
              <w:tabs>
                <w:tab w:val="left" w:pos="517"/>
              </w:tabs>
              <w:ind w:right="57"/>
              <w:rPr>
                <w:rFonts w:ascii="Arial" w:eastAsia="BatangChe" w:hAnsi="Arial" w:cs="Arial"/>
                <w:szCs w:val="20"/>
              </w:rPr>
            </w:pPr>
          </w:p>
        </w:tc>
      </w:tr>
      <w:tr w:rsidR="004B6E4A" w:rsidRPr="00A813CF" w14:paraId="2B6D85CC" w14:textId="77777777" w:rsidTr="004B6E4A">
        <w:tc>
          <w:tcPr>
            <w:tcW w:w="1560" w:type="dxa"/>
          </w:tcPr>
          <w:p w14:paraId="76F96277" w14:textId="77777777" w:rsidR="004B6E4A" w:rsidRPr="00A813CF" w:rsidRDefault="004B6E4A" w:rsidP="00551CED">
            <w:pPr>
              <w:rPr>
                <w:rFonts w:ascii="Arial" w:hAnsi="Arial" w:cs="Arial"/>
                <w:szCs w:val="20"/>
              </w:rPr>
            </w:pPr>
          </w:p>
        </w:tc>
        <w:tc>
          <w:tcPr>
            <w:tcW w:w="6945" w:type="dxa"/>
          </w:tcPr>
          <w:p w14:paraId="58435DAC" w14:textId="77777777" w:rsidR="004B6E4A" w:rsidRPr="00A813CF" w:rsidRDefault="004B6E4A" w:rsidP="00551CED">
            <w:pPr>
              <w:tabs>
                <w:tab w:val="left" w:pos="517"/>
              </w:tabs>
              <w:ind w:right="57"/>
              <w:rPr>
                <w:rFonts w:ascii="Arial" w:eastAsia="BatangChe" w:hAnsi="Arial" w:cs="Arial"/>
                <w:szCs w:val="20"/>
              </w:rPr>
            </w:pPr>
          </w:p>
        </w:tc>
      </w:tr>
    </w:tbl>
    <w:p w14:paraId="4DF68FD3" w14:textId="77777777" w:rsidR="00FE0EFB" w:rsidRPr="00A813CF" w:rsidRDefault="00FE0EFB">
      <w:pPr>
        <w:spacing w:after="200" w:line="276" w:lineRule="auto"/>
        <w:rPr>
          <w:rFonts w:ascii="Arial" w:eastAsiaTheme="majorEastAsia" w:hAnsi="Arial" w:cs="Arial"/>
          <w:b/>
          <w:szCs w:val="24"/>
          <w:lang w:val="en-GB" w:eastAsia="ja-JP"/>
        </w:rPr>
      </w:pPr>
      <w:r w:rsidRPr="00A813CF">
        <w:rPr>
          <w:rFonts w:ascii="Arial" w:hAnsi="Arial" w:cs="Arial"/>
        </w:rPr>
        <w:br w:type="page"/>
      </w:r>
    </w:p>
    <w:p w14:paraId="6BD8B536" w14:textId="52136AD7" w:rsidR="00FE0EFB" w:rsidRPr="00A813CF" w:rsidRDefault="006562EB" w:rsidP="001E079C">
      <w:pPr>
        <w:keepNext/>
        <w:keepLines/>
        <w:numPr>
          <w:ilvl w:val="2"/>
          <w:numId w:val="0"/>
        </w:numPr>
        <w:spacing w:before="360"/>
        <w:outlineLvl w:val="2"/>
        <w:rPr>
          <w:rFonts w:ascii="Arial" w:hAnsi="Arial" w:cs="Arial"/>
          <w:b/>
        </w:rPr>
      </w:pPr>
      <w:r w:rsidRPr="00A813CF">
        <w:rPr>
          <w:rFonts w:ascii="Arial" w:hAnsi="Arial" w:cs="Arial"/>
          <w:b/>
        </w:rPr>
        <w:lastRenderedPageBreak/>
        <w:t>Ecological processes</w:t>
      </w:r>
    </w:p>
    <w:tbl>
      <w:tblPr>
        <w:tblW w:w="8505" w:type="dxa"/>
        <w:tblLayout w:type="fixed"/>
        <w:tblLook w:val="04A0" w:firstRow="1" w:lastRow="0" w:firstColumn="1" w:lastColumn="0" w:noHBand="0" w:noVBand="1"/>
        <w:tblCaption w:val="Grading statements for ecological processes"/>
        <w:tblDescription w:val="Grading statements are the following: Very Good: there are no significant changes in ecological processes;  Good: there are some significant changes in ecologicall processes in some areas, but there are not to the extent that they are significantly affecting ecosystem functions; Poor: there are substantial changes in ecological processes and they are significantly affecting ecosystem functions in some areas; Very Poor: there are substantial changes in ecological processes across a wide area and ecosystem functions are seriously affected in much of the area. Gradings for Trend are: Improving, Stable, Deteriorating, No clear trend. Gradings for confidence  in condition and trend are: High: adequate high quality evidence and high level of consensus, Medium: limited evidence and high level of consensus; and Low: very limited evidence, assessment based on anecdotal information."/>
      </w:tblPr>
      <w:tblGrid>
        <w:gridCol w:w="1560"/>
        <w:gridCol w:w="6945"/>
      </w:tblGrid>
      <w:tr w:rsidR="006562EB" w:rsidRPr="00A813CF" w14:paraId="7C2ED995" w14:textId="77777777" w:rsidTr="00551CED">
        <w:tc>
          <w:tcPr>
            <w:tcW w:w="8505" w:type="dxa"/>
            <w:gridSpan w:val="2"/>
            <w:tcBorders>
              <w:bottom w:val="single" w:sz="4" w:space="0" w:color="auto"/>
            </w:tcBorders>
          </w:tcPr>
          <w:p w14:paraId="521B4B91" w14:textId="77777777" w:rsidR="006562EB" w:rsidRPr="00A813CF" w:rsidRDefault="006562EB" w:rsidP="0025296B">
            <w:pPr>
              <w:rPr>
                <w:rFonts w:ascii="Arial" w:hAnsi="Arial" w:cs="Arial"/>
                <w:szCs w:val="20"/>
              </w:rPr>
            </w:pPr>
            <w:r w:rsidRPr="00A813CF">
              <w:rPr>
                <w:rFonts w:ascii="Arial" w:hAnsi="Arial" w:cs="Arial"/>
                <w:szCs w:val="20"/>
              </w:rPr>
              <w:t xml:space="preserve">Grading </w:t>
            </w:r>
            <w:r w:rsidR="0025296B" w:rsidRPr="00A813CF">
              <w:rPr>
                <w:rFonts w:ascii="Arial" w:hAnsi="Arial" w:cs="Arial"/>
                <w:szCs w:val="20"/>
              </w:rPr>
              <w:t>s</w:t>
            </w:r>
            <w:r w:rsidRPr="00A813CF">
              <w:rPr>
                <w:rFonts w:ascii="Arial" w:hAnsi="Arial" w:cs="Arial"/>
                <w:szCs w:val="20"/>
              </w:rPr>
              <w:t>tatement</w:t>
            </w:r>
          </w:p>
        </w:tc>
      </w:tr>
      <w:tr w:rsidR="006562EB" w:rsidRPr="00A813CF" w14:paraId="694ABD79" w14:textId="77777777" w:rsidTr="004B6E4A">
        <w:tc>
          <w:tcPr>
            <w:tcW w:w="1560" w:type="dxa"/>
            <w:tcBorders>
              <w:top w:val="single" w:sz="4" w:space="0" w:color="auto"/>
              <w:left w:val="single" w:sz="4" w:space="0" w:color="auto"/>
              <w:bottom w:val="single" w:sz="4" w:space="0" w:color="auto"/>
              <w:right w:val="single" w:sz="4" w:space="0" w:color="auto"/>
            </w:tcBorders>
            <w:shd w:val="clear" w:color="auto" w:fill="38B52F"/>
          </w:tcPr>
          <w:p w14:paraId="2C5E1627" w14:textId="77777777" w:rsidR="006562EB" w:rsidRPr="00A813CF" w:rsidRDefault="00551CED" w:rsidP="00551CED">
            <w:pPr>
              <w:rPr>
                <w:rFonts w:ascii="Arial" w:hAnsi="Arial" w:cs="Arial"/>
                <w:szCs w:val="20"/>
              </w:rPr>
            </w:pPr>
            <w:r w:rsidRPr="00A813CF">
              <w:rPr>
                <w:rFonts w:ascii="Arial" w:hAnsi="Arial" w:cs="Arial"/>
                <w:szCs w:val="20"/>
              </w:rPr>
              <w:t>Very Good</w:t>
            </w:r>
          </w:p>
        </w:tc>
        <w:tc>
          <w:tcPr>
            <w:tcW w:w="6945" w:type="dxa"/>
            <w:tcBorders>
              <w:top w:val="single" w:sz="4" w:space="0" w:color="auto"/>
              <w:left w:val="single" w:sz="4" w:space="0" w:color="auto"/>
              <w:bottom w:val="single" w:sz="4" w:space="0" w:color="auto"/>
              <w:right w:val="single" w:sz="4" w:space="0" w:color="auto"/>
            </w:tcBorders>
            <w:shd w:val="clear" w:color="auto" w:fill="auto"/>
          </w:tcPr>
          <w:p w14:paraId="308494BC" w14:textId="77777777" w:rsidR="006562EB" w:rsidRPr="00A813CF" w:rsidRDefault="006562EB" w:rsidP="00551CED">
            <w:pPr>
              <w:rPr>
                <w:rFonts w:ascii="Arial" w:hAnsi="Arial" w:cs="Arial"/>
                <w:szCs w:val="20"/>
              </w:rPr>
            </w:pPr>
            <w:r w:rsidRPr="00A813CF">
              <w:rPr>
                <w:rFonts w:ascii="Arial" w:hAnsi="Arial" w:cs="Arial"/>
                <w:szCs w:val="20"/>
              </w:rPr>
              <w:t xml:space="preserve">There are </w:t>
            </w:r>
            <w:r w:rsidRPr="00A813CF">
              <w:rPr>
                <w:rFonts w:ascii="Arial" w:hAnsi="Arial" w:cs="Arial"/>
                <w:b/>
                <w:szCs w:val="20"/>
              </w:rPr>
              <w:t>no</w:t>
            </w:r>
            <w:r w:rsidRPr="00A813CF">
              <w:rPr>
                <w:rFonts w:ascii="Arial" w:hAnsi="Arial" w:cs="Arial"/>
                <w:szCs w:val="20"/>
              </w:rPr>
              <w:t xml:space="preserve"> significant changes in ecological processes.</w:t>
            </w:r>
          </w:p>
        </w:tc>
      </w:tr>
      <w:tr w:rsidR="006562EB" w:rsidRPr="00A813CF" w14:paraId="64069404" w14:textId="77777777" w:rsidTr="004B6E4A">
        <w:tc>
          <w:tcPr>
            <w:tcW w:w="1560" w:type="dxa"/>
            <w:tcBorders>
              <w:top w:val="single" w:sz="4" w:space="0" w:color="auto"/>
              <w:left w:val="single" w:sz="4" w:space="0" w:color="auto"/>
              <w:bottom w:val="single" w:sz="4" w:space="0" w:color="auto"/>
              <w:right w:val="single" w:sz="4" w:space="0" w:color="auto"/>
            </w:tcBorders>
            <w:shd w:val="clear" w:color="auto" w:fill="FFFF00"/>
          </w:tcPr>
          <w:p w14:paraId="7353A83D" w14:textId="77777777" w:rsidR="006562EB" w:rsidRPr="00A813CF" w:rsidRDefault="00551CED" w:rsidP="00551CED">
            <w:pPr>
              <w:rPr>
                <w:rFonts w:ascii="Arial" w:hAnsi="Arial" w:cs="Arial"/>
                <w:szCs w:val="20"/>
              </w:rPr>
            </w:pPr>
            <w:r w:rsidRPr="00A813CF">
              <w:rPr>
                <w:rFonts w:ascii="Arial" w:hAnsi="Arial" w:cs="Arial"/>
                <w:szCs w:val="20"/>
              </w:rPr>
              <w:t>Goo</w:t>
            </w:r>
            <w:r w:rsidR="006562EB" w:rsidRPr="00A813CF">
              <w:rPr>
                <w:rFonts w:ascii="Arial" w:hAnsi="Arial" w:cs="Arial"/>
                <w:szCs w:val="20"/>
              </w:rPr>
              <w:t>d</w:t>
            </w:r>
          </w:p>
        </w:tc>
        <w:tc>
          <w:tcPr>
            <w:tcW w:w="6945" w:type="dxa"/>
            <w:tcBorders>
              <w:top w:val="single" w:sz="4" w:space="0" w:color="auto"/>
              <w:left w:val="single" w:sz="4" w:space="0" w:color="auto"/>
              <w:bottom w:val="single" w:sz="4" w:space="0" w:color="auto"/>
              <w:right w:val="single" w:sz="4" w:space="0" w:color="auto"/>
            </w:tcBorders>
            <w:shd w:val="clear" w:color="auto" w:fill="auto"/>
          </w:tcPr>
          <w:p w14:paraId="6B6A31D4" w14:textId="77777777" w:rsidR="006562EB" w:rsidRPr="00A813CF" w:rsidRDefault="006562EB" w:rsidP="00551CED">
            <w:pPr>
              <w:rPr>
                <w:rFonts w:ascii="Arial" w:hAnsi="Arial" w:cs="Arial"/>
                <w:szCs w:val="20"/>
              </w:rPr>
            </w:pPr>
            <w:r w:rsidRPr="00A813CF">
              <w:rPr>
                <w:rFonts w:ascii="Arial" w:hAnsi="Arial" w:cs="Arial"/>
                <w:szCs w:val="20"/>
              </w:rPr>
              <w:t xml:space="preserve">There are </w:t>
            </w:r>
            <w:r w:rsidRPr="00A813CF">
              <w:rPr>
                <w:rFonts w:ascii="Arial" w:hAnsi="Arial" w:cs="Arial"/>
                <w:b/>
                <w:szCs w:val="20"/>
              </w:rPr>
              <w:t>some</w:t>
            </w:r>
            <w:r w:rsidRPr="00A813CF">
              <w:rPr>
                <w:rFonts w:ascii="Arial" w:hAnsi="Arial" w:cs="Arial"/>
                <w:szCs w:val="20"/>
              </w:rPr>
              <w:t xml:space="preserve"> significant changes in ecological processes in some areas, but these are </w:t>
            </w:r>
            <w:r w:rsidRPr="00A813CF">
              <w:rPr>
                <w:rFonts w:ascii="Arial" w:hAnsi="Arial" w:cs="Arial"/>
                <w:b/>
                <w:szCs w:val="20"/>
              </w:rPr>
              <w:t>not to the extent</w:t>
            </w:r>
            <w:r w:rsidRPr="00A813CF">
              <w:rPr>
                <w:rFonts w:ascii="Arial" w:hAnsi="Arial" w:cs="Arial"/>
                <w:szCs w:val="20"/>
              </w:rPr>
              <w:t xml:space="preserve"> that they are significantly affecting ecosystem functions.</w:t>
            </w:r>
          </w:p>
        </w:tc>
      </w:tr>
      <w:tr w:rsidR="006562EB" w:rsidRPr="00A813CF" w14:paraId="4E1FC59A" w14:textId="77777777" w:rsidTr="004B6E4A">
        <w:tc>
          <w:tcPr>
            <w:tcW w:w="1560" w:type="dxa"/>
            <w:tcBorders>
              <w:top w:val="single" w:sz="4" w:space="0" w:color="auto"/>
              <w:left w:val="single" w:sz="4" w:space="0" w:color="auto"/>
              <w:bottom w:val="single" w:sz="4" w:space="0" w:color="auto"/>
              <w:right w:val="single" w:sz="4" w:space="0" w:color="auto"/>
            </w:tcBorders>
            <w:shd w:val="clear" w:color="auto" w:fill="F79646" w:themeFill="accent6"/>
          </w:tcPr>
          <w:p w14:paraId="6B693CFC" w14:textId="77777777" w:rsidR="006562EB" w:rsidRPr="00A813CF" w:rsidRDefault="00551CED" w:rsidP="00551CED">
            <w:pPr>
              <w:rPr>
                <w:rFonts w:ascii="Arial" w:hAnsi="Arial" w:cs="Arial"/>
                <w:szCs w:val="20"/>
              </w:rPr>
            </w:pPr>
            <w:r w:rsidRPr="00A813CF">
              <w:rPr>
                <w:rFonts w:ascii="Arial" w:hAnsi="Arial" w:cs="Arial"/>
                <w:szCs w:val="20"/>
              </w:rPr>
              <w:t>P</w:t>
            </w:r>
            <w:r w:rsidR="006562EB" w:rsidRPr="00A813CF">
              <w:rPr>
                <w:rFonts w:ascii="Arial" w:hAnsi="Arial" w:cs="Arial"/>
                <w:szCs w:val="20"/>
              </w:rPr>
              <w:t>oor</w:t>
            </w:r>
          </w:p>
        </w:tc>
        <w:tc>
          <w:tcPr>
            <w:tcW w:w="6945" w:type="dxa"/>
            <w:tcBorders>
              <w:top w:val="single" w:sz="4" w:space="0" w:color="auto"/>
              <w:left w:val="single" w:sz="4" w:space="0" w:color="auto"/>
              <w:bottom w:val="single" w:sz="4" w:space="0" w:color="auto"/>
              <w:right w:val="single" w:sz="4" w:space="0" w:color="auto"/>
            </w:tcBorders>
            <w:shd w:val="clear" w:color="auto" w:fill="auto"/>
          </w:tcPr>
          <w:p w14:paraId="3F558017" w14:textId="77777777" w:rsidR="006562EB" w:rsidRPr="00A813CF" w:rsidRDefault="006562EB" w:rsidP="00551CED">
            <w:pPr>
              <w:rPr>
                <w:rFonts w:ascii="Arial" w:hAnsi="Arial" w:cs="Arial"/>
                <w:szCs w:val="20"/>
              </w:rPr>
            </w:pPr>
            <w:r w:rsidRPr="00A813CF">
              <w:rPr>
                <w:rFonts w:ascii="Arial" w:hAnsi="Arial" w:cs="Arial"/>
                <w:szCs w:val="20"/>
              </w:rPr>
              <w:t xml:space="preserve">There are </w:t>
            </w:r>
            <w:r w:rsidRPr="00A813CF">
              <w:rPr>
                <w:rFonts w:ascii="Arial" w:hAnsi="Arial" w:cs="Arial"/>
                <w:b/>
                <w:szCs w:val="20"/>
              </w:rPr>
              <w:t>substantial</w:t>
            </w:r>
            <w:r w:rsidRPr="00A813CF">
              <w:rPr>
                <w:rFonts w:ascii="Arial" w:hAnsi="Arial" w:cs="Arial"/>
                <w:szCs w:val="20"/>
              </w:rPr>
              <w:t xml:space="preserve"> changes in ecological processes and these are </w:t>
            </w:r>
            <w:r w:rsidRPr="00A813CF">
              <w:rPr>
                <w:rFonts w:ascii="Arial" w:hAnsi="Arial" w:cs="Arial"/>
                <w:b/>
                <w:szCs w:val="20"/>
              </w:rPr>
              <w:t>significantly</w:t>
            </w:r>
            <w:r w:rsidRPr="00A813CF">
              <w:rPr>
                <w:rFonts w:ascii="Arial" w:hAnsi="Arial" w:cs="Arial"/>
                <w:szCs w:val="20"/>
              </w:rPr>
              <w:t xml:space="preserve"> affecting ecosystem functions in some areas</w:t>
            </w:r>
            <w:r w:rsidR="0025296B" w:rsidRPr="00A813CF">
              <w:rPr>
                <w:rFonts w:ascii="Arial" w:hAnsi="Arial" w:cs="Arial"/>
                <w:szCs w:val="20"/>
              </w:rPr>
              <w:t>.</w:t>
            </w:r>
          </w:p>
        </w:tc>
      </w:tr>
      <w:tr w:rsidR="006562EB" w:rsidRPr="00A813CF" w14:paraId="374DB6BC" w14:textId="77777777" w:rsidTr="004B6E4A">
        <w:tc>
          <w:tcPr>
            <w:tcW w:w="1560" w:type="dxa"/>
            <w:tcBorders>
              <w:top w:val="single" w:sz="4" w:space="0" w:color="auto"/>
              <w:left w:val="single" w:sz="4" w:space="0" w:color="auto"/>
              <w:bottom w:val="single" w:sz="4" w:space="0" w:color="auto"/>
              <w:right w:val="single" w:sz="4" w:space="0" w:color="auto"/>
            </w:tcBorders>
            <w:shd w:val="clear" w:color="auto" w:fill="FF0000"/>
          </w:tcPr>
          <w:p w14:paraId="33EC7738" w14:textId="77777777" w:rsidR="006562EB" w:rsidRPr="00A813CF" w:rsidRDefault="006562EB" w:rsidP="0025296B">
            <w:pPr>
              <w:rPr>
                <w:rFonts w:ascii="Arial" w:hAnsi="Arial" w:cs="Arial"/>
                <w:szCs w:val="20"/>
              </w:rPr>
            </w:pPr>
            <w:r w:rsidRPr="00A813CF">
              <w:rPr>
                <w:rFonts w:ascii="Arial" w:hAnsi="Arial" w:cs="Arial"/>
                <w:szCs w:val="20"/>
              </w:rPr>
              <w:t xml:space="preserve">Very </w:t>
            </w:r>
            <w:r w:rsidR="0025296B" w:rsidRPr="00A813CF">
              <w:rPr>
                <w:rFonts w:ascii="Arial" w:hAnsi="Arial" w:cs="Arial"/>
                <w:szCs w:val="20"/>
              </w:rPr>
              <w:t>P</w:t>
            </w:r>
            <w:r w:rsidRPr="00A813CF">
              <w:rPr>
                <w:rFonts w:ascii="Arial" w:hAnsi="Arial" w:cs="Arial"/>
                <w:szCs w:val="20"/>
              </w:rPr>
              <w:t>oor</w:t>
            </w:r>
          </w:p>
        </w:tc>
        <w:tc>
          <w:tcPr>
            <w:tcW w:w="6945" w:type="dxa"/>
            <w:tcBorders>
              <w:top w:val="single" w:sz="4" w:space="0" w:color="auto"/>
              <w:left w:val="single" w:sz="4" w:space="0" w:color="auto"/>
              <w:bottom w:val="single" w:sz="4" w:space="0" w:color="auto"/>
              <w:right w:val="single" w:sz="4" w:space="0" w:color="auto"/>
            </w:tcBorders>
            <w:shd w:val="clear" w:color="auto" w:fill="auto"/>
          </w:tcPr>
          <w:p w14:paraId="11A663C2" w14:textId="77777777" w:rsidR="006562EB" w:rsidRPr="00A813CF" w:rsidRDefault="006562EB" w:rsidP="00551CED">
            <w:pPr>
              <w:rPr>
                <w:rFonts w:ascii="Arial" w:hAnsi="Arial" w:cs="Arial"/>
                <w:szCs w:val="20"/>
              </w:rPr>
            </w:pPr>
            <w:r w:rsidRPr="00A813CF">
              <w:rPr>
                <w:rFonts w:ascii="Arial" w:hAnsi="Arial" w:cs="Arial"/>
                <w:szCs w:val="20"/>
              </w:rPr>
              <w:t xml:space="preserve">There are </w:t>
            </w:r>
            <w:r w:rsidRPr="00A813CF">
              <w:rPr>
                <w:rFonts w:ascii="Arial" w:hAnsi="Arial" w:cs="Arial"/>
                <w:b/>
                <w:szCs w:val="20"/>
              </w:rPr>
              <w:t>substantial</w:t>
            </w:r>
            <w:r w:rsidRPr="00A813CF">
              <w:rPr>
                <w:rFonts w:ascii="Arial" w:hAnsi="Arial" w:cs="Arial"/>
                <w:szCs w:val="20"/>
              </w:rPr>
              <w:t xml:space="preserve"> changes in ecological processes </w:t>
            </w:r>
            <w:r w:rsidRPr="00A813CF">
              <w:rPr>
                <w:rFonts w:ascii="Arial" w:hAnsi="Arial" w:cs="Arial"/>
                <w:b/>
                <w:szCs w:val="20"/>
              </w:rPr>
              <w:t>across a wide area</w:t>
            </w:r>
            <w:r w:rsidRPr="00A813CF">
              <w:rPr>
                <w:rFonts w:ascii="Arial" w:hAnsi="Arial" w:cs="Arial"/>
                <w:szCs w:val="20"/>
              </w:rPr>
              <w:t xml:space="preserve"> and ecosystem functions are </w:t>
            </w:r>
            <w:r w:rsidRPr="00A813CF">
              <w:rPr>
                <w:rFonts w:ascii="Arial" w:hAnsi="Arial" w:cs="Arial"/>
                <w:b/>
                <w:szCs w:val="20"/>
              </w:rPr>
              <w:t>seriously</w:t>
            </w:r>
            <w:r w:rsidRPr="00A813CF">
              <w:rPr>
                <w:rFonts w:ascii="Arial" w:hAnsi="Arial" w:cs="Arial"/>
                <w:szCs w:val="20"/>
              </w:rPr>
              <w:t xml:space="preserve"> affected in much of the area.</w:t>
            </w:r>
          </w:p>
        </w:tc>
      </w:tr>
      <w:tr w:rsidR="006562EB" w:rsidRPr="00A813CF" w14:paraId="41AE8B89" w14:textId="77777777" w:rsidTr="004B6E4A">
        <w:tc>
          <w:tcPr>
            <w:tcW w:w="1560" w:type="dxa"/>
            <w:tcBorders>
              <w:top w:val="single" w:sz="4" w:space="0" w:color="auto"/>
            </w:tcBorders>
          </w:tcPr>
          <w:p w14:paraId="3B68190C" w14:textId="77777777" w:rsidR="006562EB" w:rsidRPr="00A813CF" w:rsidRDefault="006562EB" w:rsidP="00551CED">
            <w:pPr>
              <w:rPr>
                <w:rFonts w:ascii="Arial" w:hAnsi="Arial" w:cs="Arial"/>
                <w:szCs w:val="20"/>
              </w:rPr>
            </w:pPr>
            <w:r w:rsidRPr="00A813CF">
              <w:rPr>
                <w:rFonts w:ascii="Arial" w:hAnsi="Arial" w:cs="Arial"/>
                <w:szCs w:val="20"/>
              </w:rPr>
              <w:t>Trend</w:t>
            </w:r>
          </w:p>
        </w:tc>
        <w:tc>
          <w:tcPr>
            <w:tcW w:w="6945" w:type="dxa"/>
            <w:tcBorders>
              <w:top w:val="single" w:sz="4" w:space="0" w:color="auto"/>
            </w:tcBorders>
          </w:tcPr>
          <w:p w14:paraId="2395B787" w14:textId="506DA478" w:rsidR="006562EB" w:rsidRPr="00A813CF" w:rsidRDefault="00416F34" w:rsidP="00551CED">
            <w:pPr>
              <w:rPr>
                <w:rFonts w:ascii="Arial" w:hAnsi="Arial" w:cs="Arial"/>
              </w:rPr>
            </w:pPr>
            <w:r w:rsidRPr="00A813CF">
              <w:rPr>
                <w:rFonts w:ascii="Arial" w:eastAsia="Calibri" w:hAnsi="Arial" w:cs="Arial"/>
                <w:noProof/>
                <w:szCs w:val="20"/>
              </w:rPr>
              <w:t>Improved</w:t>
            </w:r>
            <w:r w:rsidR="006562EB" w:rsidRPr="00A813CF">
              <w:rPr>
                <w:rFonts w:ascii="Arial" w:eastAsia="Calibri" w:hAnsi="Arial" w:cs="Arial"/>
                <w:noProof/>
                <w:szCs w:val="20"/>
              </w:rPr>
              <w:tab/>
              <w:t>Stable</w:t>
            </w:r>
            <w:r w:rsidR="006562EB" w:rsidRPr="00A813CF">
              <w:rPr>
                <w:rFonts w:ascii="Arial" w:eastAsia="Calibri" w:hAnsi="Arial" w:cs="Arial"/>
                <w:noProof/>
                <w:szCs w:val="20"/>
              </w:rPr>
              <w:tab/>
            </w:r>
            <w:r w:rsidR="006562EB" w:rsidRPr="00A813CF">
              <w:rPr>
                <w:rFonts w:ascii="Arial" w:eastAsia="Calibri" w:hAnsi="Arial" w:cs="Arial"/>
              </w:rPr>
              <w:t xml:space="preserve"> </w:t>
            </w:r>
            <w:r w:rsidRPr="00A813CF">
              <w:rPr>
                <w:rFonts w:ascii="Arial" w:eastAsia="Calibri" w:hAnsi="Arial" w:cs="Arial"/>
                <w:szCs w:val="24"/>
              </w:rPr>
              <w:t>Deteriorated</w:t>
            </w:r>
            <w:r w:rsidR="006562EB" w:rsidRPr="00A813CF">
              <w:rPr>
                <w:rFonts w:ascii="Arial" w:eastAsia="Calibri" w:hAnsi="Arial" w:cs="Arial"/>
                <w:szCs w:val="24"/>
              </w:rPr>
              <w:tab/>
            </w:r>
            <w:r w:rsidR="006562EB" w:rsidRPr="00A813CF">
              <w:rPr>
                <w:rFonts w:ascii="Arial" w:eastAsia="Calibri" w:hAnsi="Arial" w:cs="Arial"/>
              </w:rPr>
              <w:t xml:space="preserve"> </w:t>
            </w:r>
            <w:r w:rsidR="006562EB" w:rsidRPr="00A813CF">
              <w:rPr>
                <w:rFonts w:ascii="Arial" w:eastAsia="Calibri" w:hAnsi="Arial" w:cs="Arial"/>
                <w:szCs w:val="24"/>
              </w:rPr>
              <w:t>No clear trend</w:t>
            </w:r>
          </w:p>
        </w:tc>
      </w:tr>
      <w:tr w:rsidR="006562EB" w:rsidRPr="00A813CF" w14:paraId="2411F8BC" w14:textId="77777777" w:rsidTr="004B6E4A">
        <w:tc>
          <w:tcPr>
            <w:tcW w:w="1560" w:type="dxa"/>
          </w:tcPr>
          <w:p w14:paraId="602BEA46" w14:textId="77777777" w:rsidR="006562EB" w:rsidRPr="00A813CF" w:rsidRDefault="006562EB" w:rsidP="00551CED">
            <w:pPr>
              <w:rPr>
                <w:rFonts w:ascii="Arial" w:hAnsi="Arial" w:cs="Arial"/>
                <w:szCs w:val="20"/>
              </w:rPr>
            </w:pPr>
            <w:r w:rsidRPr="00A813CF">
              <w:rPr>
                <w:rFonts w:ascii="Arial" w:hAnsi="Arial" w:cs="Arial"/>
                <w:szCs w:val="20"/>
              </w:rPr>
              <w:t>Confidence in condition and trend</w:t>
            </w:r>
          </w:p>
        </w:tc>
        <w:tc>
          <w:tcPr>
            <w:tcW w:w="6945" w:type="dxa"/>
          </w:tcPr>
          <w:p w14:paraId="0FC761AA" w14:textId="77777777" w:rsidR="006562EB" w:rsidRPr="00A813CF" w:rsidRDefault="006562EB" w:rsidP="00551CED">
            <w:pPr>
              <w:tabs>
                <w:tab w:val="left" w:pos="517"/>
              </w:tabs>
              <w:ind w:right="57"/>
              <w:rPr>
                <w:rFonts w:ascii="Arial" w:eastAsia="BatangChe" w:hAnsi="Arial" w:cs="Arial"/>
                <w:szCs w:val="20"/>
              </w:rPr>
            </w:pPr>
            <w:r w:rsidRPr="00A813CF">
              <w:rPr>
                <w:rFonts w:ascii="Arial" w:eastAsia="BatangChe" w:hAnsi="Arial" w:cs="Arial"/>
                <w:szCs w:val="20"/>
              </w:rPr>
              <w:t xml:space="preserve">High: </w:t>
            </w:r>
            <w:r w:rsidRPr="00A813CF">
              <w:rPr>
                <w:rFonts w:ascii="Arial" w:eastAsia="Calibri" w:hAnsi="Arial" w:cs="Arial"/>
                <w:noProof/>
                <w:szCs w:val="20"/>
              </w:rPr>
              <w:t>Adequate high-quality evidence and high level of consensus</w:t>
            </w:r>
          </w:p>
          <w:p w14:paraId="6EFA6F40" w14:textId="77777777" w:rsidR="006562EB" w:rsidRPr="00A813CF" w:rsidRDefault="006562EB" w:rsidP="00551CED">
            <w:pPr>
              <w:ind w:right="57"/>
              <w:rPr>
                <w:rFonts w:ascii="Arial" w:eastAsia="BatangChe" w:hAnsi="Arial" w:cs="Arial"/>
                <w:szCs w:val="20"/>
              </w:rPr>
            </w:pPr>
            <w:r w:rsidRPr="00A813CF">
              <w:rPr>
                <w:rFonts w:ascii="Arial" w:eastAsia="MS Gothic" w:hAnsi="Arial" w:cs="Arial"/>
                <w:szCs w:val="20"/>
                <w:lang w:val="en-US"/>
              </w:rPr>
              <w:t xml:space="preserve">Medium: </w:t>
            </w:r>
            <w:r w:rsidRPr="00A813CF">
              <w:rPr>
                <w:rFonts w:ascii="Arial" w:eastAsia="Calibri" w:hAnsi="Arial" w:cs="Arial"/>
                <w:noProof/>
                <w:szCs w:val="20"/>
              </w:rPr>
              <w:t>Limited evidence or limited consensus</w:t>
            </w:r>
          </w:p>
          <w:p w14:paraId="188AE8CE" w14:textId="77777777" w:rsidR="006562EB" w:rsidRPr="00A813CF" w:rsidRDefault="006562EB" w:rsidP="00551CED">
            <w:pPr>
              <w:rPr>
                <w:rFonts w:ascii="Arial" w:hAnsi="Arial" w:cs="Arial"/>
                <w:szCs w:val="20"/>
              </w:rPr>
            </w:pPr>
            <w:r w:rsidRPr="00A813CF">
              <w:rPr>
                <w:rFonts w:ascii="Arial" w:eastAsia="BatangChe" w:hAnsi="Arial" w:cs="Arial"/>
                <w:szCs w:val="20"/>
              </w:rPr>
              <w:t xml:space="preserve">Low: </w:t>
            </w:r>
            <w:r w:rsidRPr="00A813CF">
              <w:rPr>
                <w:rFonts w:ascii="Arial" w:eastAsia="Calibri" w:hAnsi="Arial" w:cs="Arial"/>
                <w:noProof/>
                <w:szCs w:val="20"/>
              </w:rPr>
              <w:t>Very limited evidence, assessment based on anecdotal information</w:t>
            </w:r>
          </w:p>
        </w:tc>
      </w:tr>
      <w:tr w:rsidR="004B6E4A" w:rsidRPr="00A813CF" w14:paraId="435E1E16" w14:textId="77777777" w:rsidTr="004B6E4A">
        <w:tc>
          <w:tcPr>
            <w:tcW w:w="1560" w:type="dxa"/>
          </w:tcPr>
          <w:p w14:paraId="1C89534D" w14:textId="77777777" w:rsidR="004B6E4A" w:rsidRPr="00A813CF" w:rsidRDefault="004B6E4A" w:rsidP="00551CED">
            <w:pPr>
              <w:rPr>
                <w:rFonts w:ascii="Arial" w:hAnsi="Arial" w:cs="Arial"/>
                <w:szCs w:val="20"/>
              </w:rPr>
            </w:pPr>
          </w:p>
        </w:tc>
        <w:tc>
          <w:tcPr>
            <w:tcW w:w="6945" w:type="dxa"/>
          </w:tcPr>
          <w:p w14:paraId="5B4D6665" w14:textId="77777777" w:rsidR="004B6E4A" w:rsidRPr="00A813CF" w:rsidRDefault="004B6E4A" w:rsidP="00551CED">
            <w:pPr>
              <w:tabs>
                <w:tab w:val="left" w:pos="517"/>
              </w:tabs>
              <w:ind w:right="57"/>
              <w:rPr>
                <w:rFonts w:ascii="Arial" w:eastAsia="BatangChe" w:hAnsi="Arial" w:cs="Arial"/>
                <w:szCs w:val="20"/>
              </w:rPr>
            </w:pPr>
          </w:p>
        </w:tc>
      </w:tr>
    </w:tbl>
    <w:p w14:paraId="60800C3A" w14:textId="77777777" w:rsidR="006562EB" w:rsidRPr="00A813CF" w:rsidRDefault="006562EB" w:rsidP="006562EB">
      <w:pPr>
        <w:rPr>
          <w:rFonts w:ascii="Arial" w:hAnsi="Arial" w:cs="Arial"/>
        </w:rPr>
      </w:pPr>
    </w:p>
    <w:p w14:paraId="2B61F54C" w14:textId="77777777" w:rsidR="006562EB" w:rsidRPr="00A813CF" w:rsidRDefault="006562EB" w:rsidP="001E079C">
      <w:pPr>
        <w:keepNext/>
        <w:keepLines/>
        <w:numPr>
          <w:ilvl w:val="2"/>
          <w:numId w:val="0"/>
        </w:numPr>
        <w:spacing w:before="360"/>
        <w:outlineLvl w:val="2"/>
        <w:rPr>
          <w:rFonts w:ascii="Arial" w:hAnsi="Arial" w:cs="Arial"/>
          <w:b/>
        </w:rPr>
      </w:pPr>
      <w:r w:rsidRPr="00A813CF">
        <w:rPr>
          <w:rFonts w:ascii="Arial" w:hAnsi="Arial" w:cs="Arial"/>
          <w:b/>
        </w:rPr>
        <w:t>Outbreaks of diseases, introduced species and pest species</w:t>
      </w:r>
    </w:p>
    <w:tbl>
      <w:tblPr>
        <w:tblW w:w="8505" w:type="dxa"/>
        <w:tblLayout w:type="fixed"/>
        <w:tblLook w:val="04A0" w:firstRow="1" w:lastRow="0" w:firstColumn="1" w:lastColumn="0" w:noHBand="0" w:noVBand="1"/>
        <w:tblCaption w:val="Grading statements for outbreaks of diseases, introduced species and pest species"/>
        <w:tblDescription w:val="Very Good: no records of diseases above expected natural levels; no introduced species recorded; pest poplations within naturally expected levels; Good: disease occasionally above expected natural levels but recovery prompt; any occurrences of introduced species successfully addressed; pests sometimes present above natural levels with limited effects on ecosystem functions; Poor: unnaturally high levels of disease regularly recorded in some areas; occurrences of introduces species require significant intervention; pests in some areas affecting ecosystem functions more than expected under natural conditions. Very Poor: unnaturally high levels of disease often recorded in many areas; uncontrollable outbreaks of introduced pests; opportunistic pests seriously affecting ecosystem function in many areas. Gradings for Trend are: Improving, Stable, Deteriorating, No clear trend. Gradings for confidence  in condition and trend are: High: adequate high quality evidence and high level of consensus, Medium: limited evidence and high level of consensus; and Low: very limited evidence, assessment based on anecdotal information."/>
      </w:tblPr>
      <w:tblGrid>
        <w:gridCol w:w="1242"/>
        <w:gridCol w:w="7263"/>
      </w:tblGrid>
      <w:tr w:rsidR="006562EB" w:rsidRPr="00A813CF" w14:paraId="36D349D3" w14:textId="77777777" w:rsidTr="00551CED">
        <w:tc>
          <w:tcPr>
            <w:tcW w:w="8505" w:type="dxa"/>
            <w:gridSpan w:val="2"/>
            <w:tcBorders>
              <w:bottom w:val="single" w:sz="4" w:space="0" w:color="auto"/>
            </w:tcBorders>
          </w:tcPr>
          <w:p w14:paraId="680C317C" w14:textId="77777777" w:rsidR="006562EB" w:rsidRPr="00A813CF" w:rsidRDefault="006562EB" w:rsidP="0025296B">
            <w:pPr>
              <w:rPr>
                <w:rFonts w:ascii="Arial" w:hAnsi="Arial" w:cs="Arial"/>
                <w:szCs w:val="20"/>
              </w:rPr>
            </w:pPr>
            <w:r w:rsidRPr="00A813CF">
              <w:rPr>
                <w:rFonts w:ascii="Arial" w:hAnsi="Arial" w:cs="Arial"/>
                <w:szCs w:val="20"/>
              </w:rPr>
              <w:t xml:space="preserve">Grading </w:t>
            </w:r>
            <w:r w:rsidR="0025296B" w:rsidRPr="00A813CF">
              <w:rPr>
                <w:rFonts w:ascii="Arial" w:hAnsi="Arial" w:cs="Arial"/>
                <w:szCs w:val="20"/>
              </w:rPr>
              <w:t>s</w:t>
            </w:r>
            <w:r w:rsidRPr="00A813CF">
              <w:rPr>
                <w:rFonts w:ascii="Arial" w:hAnsi="Arial" w:cs="Arial"/>
                <w:szCs w:val="20"/>
              </w:rPr>
              <w:t>tatement</w:t>
            </w:r>
          </w:p>
        </w:tc>
      </w:tr>
      <w:tr w:rsidR="006562EB" w:rsidRPr="00A813CF" w14:paraId="54A204BF" w14:textId="77777777" w:rsidTr="00462EA0">
        <w:tc>
          <w:tcPr>
            <w:tcW w:w="1242" w:type="dxa"/>
            <w:tcBorders>
              <w:top w:val="single" w:sz="4" w:space="0" w:color="auto"/>
              <w:left w:val="single" w:sz="4" w:space="0" w:color="auto"/>
              <w:bottom w:val="single" w:sz="4" w:space="0" w:color="auto"/>
              <w:right w:val="single" w:sz="4" w:space="0" w:color="auto"/>
            </w:tcBorders>
            <w:shd w:val="clear" w:color="auto" w:fill="00B050"/>
          </w:tcPr>
          <w:p w14:paraId="62C3ED15" w14:textId="77777777" w:rsidR="006562EB" w:rsidRPr="00A813CF" w:rsidRDefault="006562EB" w:rsidP="0025296B">
            <w:pPr>
              <w:rPr>
                <w:rFonts w:ascii="Arial" w:hAnsi="Arial" w:cs="Arial"/>
                <w:szCs w:val="20"/>
              </w:rPr>
            </w:pPr>
            <w:r w:rsidRPr="00A813CF">
              <w:rPr>
                <w:rFonts w:ascii="Arial" w:hAnsi="Arial" w:cs="Arial"/>
                <w:szCs w:val="20"/>
              </w:rPr>
              <w:t xml:space="preserve">Very </w:t>
            </w:r>
            <w:r w:rsidR="0025296B" w:rsidRPr="00A813CF">
              <w:rPr>
                <w:rFonts w:ascii="Arial" w:hAnsi="Arial" w:cs="Arial"/>
                <w:szCs w:val="20"/>
              </w:rPr>
              <w:t>G</w:t>
            </w:r>
            <w:r w:rsidRPr="00A813CF">
              <w:rPr>
                <w:rFonts w:ascii="Arial" w:hAnsi="Arial" w:cs="Arial"/>
                <w:szCs w:val="20"/>
              </w:rPr>
              <w:t>ood</w:t>
            </w:r>
          </w:p>
        </w:tc>
        <w:tc>
          <w:tcPr>
            <w:tcW w:w="7263" w:type="dxa"/>
            <w:tcBorders>
              <w:top w:val="single" w:sz="4" w:space="0" w:color="auto"/>
              <w:left w:val="single" w:sz="4" w:space="0" w:color="auto"/>
              <w:bottom w:val="single" w:sz="4" w:space="0" w:color="auto"/>
              <w:right w:val="single" w:sz="4" w:space="0" w:color="auto"/>
            </w:tcBorders>
            <w:shd w:val="clear" w:color="auto" w:fill="auto"/>
            <w:vAlign w:val="center"/>
          </w:tcPr>
          <w:p w14:paraId="116B18C5" w14:textId="77777777" w:rsidR="006562EB" w:rsidRPr="00A813CF" w:rsidRDefault="006562EB" w:rsidP="0025296B">
            <w:pPr>
              <w:spacing w:line="220" w:lineRule="exact"/>
              <w:rPr>
                <w:rFonts w:ascii="Arial" w:hAnsi="Arial" w:cs="Arial"/>
                <w:szCs w:val="20"/>
              </w:rPr>
            </w:pPr>
            <w:r w:rsidRPr="00A813CF">
              <w:rPr>
                <w:rFonts w:ascii="Arial" w:hAnsi="Arial" w:cs="Arial"/>
                <w:b/>
                <w:szCs w:val="20"/>
              </w:rPr>
              <w:t>No records</w:t>
            </w:r>
            <w:r w:rsidRPr="00A813CF">
              <w:rPr>
                <w:rFonts w:ascii="Arial" w:hAnsi="Arial" w:cs="Arial"/>
                <w:szCs w:val="20"/>
              </w:rPr>
              <w:t xml:space="preserve"> of diseases above expected natural levels; no introduced species recorded; pest populations within naturally expected levels.</w:t>
            </w:r>
          </w:p>
        </w:tc>
      </w:tr>
      <w:tr w:rsidR="006562EB" w:rsidRPr="00A813CF" w14:paraId="151EEE25" w14:textId="77777777" w:rsidTr="00462EA0">
        <w:tc>
          <w:tcPr>
            <w:tcW w:w="1242" w:type="dxa"/>
            <w:tcBorders>
              <w:top w:val="single" w:sz="4" w:space="0" w:color="auto"/>
              <w:left w:val="single" w:sz="4" w:space="0" w:color="auto"/>
              <w:bottom w:val="single" w:sz="4" w:space="0" w:color="auto"/>
              <w:right w:val="single" w:sz="4" w:space="0" w:color="auto"/>
            </w:tcBorders>
            <w:shd w:val="clear" w:color="auto" w:fill="FFFF00"/>
          </w:tcPr>
          <w:p w14:paraId="669D02A7" w14:textId="77777777" w:rsidR="006562EB" w:rsidRPr="00A813CF" w:rsidRDefault="006562EB" w:rsidP="00551CED">
            <w:pPr>
              <w:rPr>
                <w:rFonts w:ascii="Arial" w:hAnsi="Arial" w:cs="Arial"/>
                <w:szCs w:val="20"/>
              </w:rPr>
            </w:pPr>
            <w:r w:rsidRPr="00A813CF">
              <w:rPr>
                <w:rFonts w:ascii="Arial" w:hAnsi="Arial" w:cs="Arial"/>
                <w:szCs w:val="20"/>
              </w:rPr>
              <w:t>Good</w:t>
            </w:r>
          </w:p>
        </w:tc>
        <w:tc>
          <w:tcPr>
            <w:tcW w:w="7263" w:type="dxa"/>
            <w:tcBorders>
              <w:top w:val="single" w:sz="4" w:space="0" w:color="auto"/>
              <w:left w:val="single" w:sz="4" w:space="0" w:color="auto"/>
              <w:bottom w:val="single" w:sz="4" w:space="0" w:color="auto"/>
              <w:right w:val="single" w:sz="4" w:space="0" w:color="auto"/>
            </w:tcBorders>
            <w:shd w:val="clear" w:color="auto" w:fill="auto"/>
            <w:vAlign w:val="center"/>
          </w:tcPr>
          <w:p w14:paraId="307BB6C2" w14:textId="77777777" w:rsidR="006562EB" w:rsidRPr="00A813CF" w:rsidRDefault="006562EB" w:rsidP="00551CED">
            <w:pPr>
              <w:spacing w:line="220" w:lineRule="exact"/>
              <w:rPr>
                <w:rFonts w:ascii="Arial" w:hAnsi="Arial" w:cs="Arial"/>
                <w:szCs w:val="20"/>
              </w:rPr>
            </w:pPr>
            <w:r w:rsidRPr="00A813CF">
              <w:rPr>
                <w:rFonts w:ascii="Arial" w:hAnsi="Arial" w:cs="Arial"/>
                <w:szCs w:val="20"/>
              </w:rPr>
              <w:t xml:space="preserve">Disease </w:t>
            </w:r>
            <w:r w:rsidRPr="00A813CF">
              <w:rPr>
                <w:rFonts w:ascii="Arial" w:hAnsi="Arial" w:cs="Arial"/>
                <w:b/>
                <w:szCs w:val="20"/>
              </w:rPr>
              <w:t>occasionally above expected natural levels</w:t>
            </w:r>
            <w:r w:rsidRPr="00A813CF">
              <w:rPr>
                <w:rFonts w:ascii="Arial" w:hAnsi="Arial" w:cs="Arial"/>
                <w:szCs w:val="20"/>
              </w:rPr>
              <w:t xml:space="preserve"> but recovery prompt; any occurrences of introduced species successfully addressed; pests sometimes present above natural levels with limited effects on ecosystem function.</w:t>
            </w:r>
          </w:p>
        </w:tc>
      </w:tr>
      <w:tr w:rsidR="006562EB" w:rsidRPr="00A813CF" w14:paraId="7484EAF0" w14:textId="77777777" w:rsidTr="00462EA0">
        <w:tc>
          <w:tcPr>
            <w:tcW w:w="1242" w:type="dxa"/>
            <w:tcBorders>
              <w:top w:val="single" w:sz="4" w:space="0" w:color="auto"/>
              <w:left w:val="single" w:sz="4" w:space="0" w:color="auto"/>
              <w:bottom w:val="single" w:sz="4" w:space="0" w:color="auto"/>
              <w:right w:val="single" w:sz="4" w:space="0" w:color="auto"/>
            </w:tcBorders>
            <w:shd w:val="clear" w:color="auto" w:fill="F79646" w:themeFill="accent6"/>
          </w:tcPr>
          <w:p w14:paraId="5EA2C7B9" w14:textId="77777777" w:rsidR="006562EB" w:rsidRPr="00A813CF" w:rsidRDefault="006562EB" w:rsidP="00551CED">
            <w:pPr>
              <w:rPr>
                <w:rFonts w:ascii="Arial" w:hAnsi="Arial" w:cs="Arial"/>
                <w:szCs w:val="20"/>
              </w:rPr>
            </w:pPr>
            <w:r w:rsidRPr="00A813CF">
              <w:rPr>
                <w:rFonts w:ascii="Arial" w:hAnsi="Arial" w:cs="Arial"/>
                <w:szCs w:val="20"/>
              </w:rPr>
              <w:t>Poor</w:t>
            </w:r>
          </w:p>
        </w:tc>
        <w:tc>
          <w:tcPr>
            <w:tcW w:w="7263" w:type="dxa"/>
            <w:tcBorders>
              <w:top w:val="single" w:sz="4" w:space="0" w:color="auto"/>
              <w:left w:val="single" w:sz="4" w:space="0" w:color="auto"/>
              <w:bottom w:val="single" w:sz="4" w:space="0" w:color="auto"/>
              <w:right w:val="single" w:sz="4" w:space="0" w:color="auto"/>
            </w:tcBorders>
            <w:shd w:val="clear" w:color="auto" w:fill="auto"/>
            <w:vAlign w:val="center"/>
          </w:tcPr>
          <w:p w14:paraId="25D4EC96" w14:textId="77777777" w:rsidR="006562EB" w:rsidRPr="00A813CF" w:rsidRDefault="006562EB" w:rsidP="00551CED">
            <w:pPr>
              <w:spacing w:line="220" w:lineRule="exact"/>
              <w:rPr>
                <w:rFonts w:ascii="Arial" w:hAnsi="Arial" w:cs="Arial"/>
                <w:szCs w:val="20"/>
              </w:rPr>
            </w:pPr>
            <w:r w:rsidRPr="00A813CF">
              <w:rPr>
                <w:rFonts w:ascii="Arial" w:hAnsi="Arial" w:cs="Arial"/>
                <w:b/>
                <w:szCs w:val="20"/>
              </w:rPr>
              <w:t>Unnaturally high levels</w:t>
            </w:r>
            <w:r w:rsidRPr="00A813CF">
              <w:rPr>
                <w:rFonts w:ascii="Arial" w:hAnsi="Arial" w:cs="Arial"/>
                <w:szCs w:val="20"/>
              </w:rPr>
              <w:t xml:space="preserve"> of disease regularly recorded in some areas; occurrences of introduced species require significant intervention; pests in some areas affecting ecosystem function more than expected under natural conditions.</w:t>
            </w:r>
          </w:p>
        </w:tc>
      </w:tr>
      <w:tr w:rsidR="006562EB" w:rsidRPr="00A813CF" w14:paraId="15DA7FF4" w14:textId="77777777" w:rsidTr="00462EA0">
        <w:tc>
          <w:tcPr>
            <w:tcW w:w="1242" w:type="dxa"/>
            <w:tcBorders>
              <w:top w:val="single" w:sz="4" w:space="0" w:color="auto"/>
              <w:left w:val="single" w:sz="4" w:space="0" w:color="auto"/>
              <w:bottom w:val="single" w:sz="4" w:space="0" w:color="auto"/>
              <w:right w:val="single" w:sz="4" w:space="0" w:color="auto"/>
            </w:tcBorders>
            <w:shd w:val="clear" w:color="auto" w:fill="FF0000"/>
          </w:tcPr>
          <w:p w14:paraId="2A35FF16" w14:textId="77777777" w:rsidR="006562EB" w:rsidRPr="00A813CF" w:rsidRDefault="006562EB" w:rsidP="0025296B">
            <w:pPr>
              <w:rPr>
                <w:rFonts w:ascii="Arial" w:hAnsi="Arial" w:cs="Arial"/>
                <w:szCs w:val="20"/>
              </w:rPr>
            </w:pPr>
            <w:r w:rsidRPr="00A813CF">
              <w:rPr>
                <w:rFonts w:ascii="Arial" w:hAnsi="Arial" w:cs="Arial"/>
                <w:szCs w:val="20"/>
              </w:rPr>
              <w:t xml:space="preserve">Very </w:t>
            </w:r>
            <w:r w:rsidR="0025296B" w:rsidRPr="00A813CF">
              <w:rPr>
                <w:rFonts w:ascii="Arial" w:hAnsi="Arial" w:cs="Arial"/>
                <w:szCs w:val="20"/>
              </w:rPr>
              <w:t>P</w:t>
            </w:r>
            <w:r w:rsidRPr="00A813CF">
              <w:rPr>
                <w:rFonts w:ascii="Arial" w:hAnsi="Arial" w:cs="Arial"/>
                <w:szCs w:val="20"/>
              </w:rPr>
              <w:t>oor</w:t>
            </w:r>
          </w:p>
        </w:tc>
        <w:tc>
          <w:tcPr>
            <w:tcW w:w="7263" w:type="dxa"/>
            <w:tcBorders>
              <w:top w:val="single" w:sz="4" w:space="0" w:color="auto"/>
              <w:left w:val="single" w:sz="4" w:space="0" w:color="auto"/>
              <w:bottom w:val="single" w:sz="4" w:space="0" w:color="auto"/>
              <w:right w:val="single" w:sz="4" w:space="0" w:color="auto"/>
            </w:tcBorders>
            <w:shd w:val="clear" w:color="auto" w:fill="auto"/>
            <w:vAlign w:val="center"/>
          </w:tcPr>
          <w:p w14:paraId="7487B93E" w14:textId="77777777" w:rsidR="006562EB" w:rsidRPr="00A813CF" w:rsidRDefault="006562EB" w:rsidP="00551CED">
            <w:pPr>
              <w:spacing w:line="220" w:lineRule="exact"/>
              <w:rPr>
                <w:rFonts w:ascii="Arial" w:hAnsi="Arial" w:cs="Arial"/>
                <w:szCs w:val="20"/>
              </w:rPr>
            </w:pPr>
            <w:r w:rsidRPr="00A813CF">
              <w:rPr>
                <w:rFonts w:ascii="Arial" w:hAnsi="Arial" w:cs="Arial"/>
                <w:b/>
                <w:szCs w:val="20"/>
              </w:rPr>
              <w:t>Unnaturally high levels</w:t>
            </w:r>
            <w:r w:rsidRPr="00A813CF">
              <w:rPr>
                <w:rFonts w:ascii="Arial" w:hAnsi="Arial" w:cs="Arial"/>
                <w:szCs w:val="20"/>
              </w:rPr>
              <w:t xml:space="preserve"> of disease often recorded in </w:t>
            </w:r>
            <w:r w:rsidRPr="00A813CF">
              <w:rPr>
                <w:rFonts w:ascii="Arial" w:hAnsi="Arial" w:cs="Arial"/>
                <w:b/>
                <w:szCs w:val="20"/>
              </w:rPr>
              <w:t>many areas</w:t>
            </w:r>
            <w:r w:rsidRPr="00A813CF">
              <w:rPr>
                <w:rFonts w:ascii="Arial" w:hAnsi="Arial" w:cs="Arial"/>
                <w:szCs w:val="20"/>
              </w:rPr>
              <w:t>; uncontrollable outbreaks of introduced pests; opportunistic pests seriously affecting ecosystem function in many areas.</w:t>
            </w:r>
          </w:p>
        </w:tc>
      </w:tr>
      <w:tr w:rsidR="006562EB" w:rsidRPr="00A813CF" w14:paraId="5BFACEC5" w14:textId="77777777" w:rsidTr="00551CED">
        <w:tc>
          <w:tcPr>
            <w:tcW w:w="1242" w:type="dxa"/>
            <w:tcBorders>
              <w:top w:val="single" w:sz="4" w:space="0" w:color="auto"/>
            </w:tcBorders>
          </w:tcPr>
          <w:p w14:paraId="7A6B7400" w14:textId="77777777" w:rsidR="006562EB" w:rsidRPr="00A813CF" w:rsidRDefault="006562EB" w:rsidP="00551CED">
            <w:pPr>
              <w:rPr>
                <w:rFonts w:ascii="Arial" w:hAnsi="Arial" w:cs="Arial"/>
                <w:szCs w:val="20"/>
              </w:rPr>
            </w:pPr>
            <w:r w:rsidRPr="00A813CF">
              <w:rPr>
                <w:rFonts w:ascii="Arial" w:hAnsi="Arial" w:cs="Arial"/>
                <w:szCs w:val="20"/>
              </w:rPr>
              <w:t>Trend</w:t>
            </w:r>
          </w:p>
        </w:tc>
        <w:tc>
          <w:tcPr>
            <w:tcW w:w="7263" w:type="dxa"/>
            <w:tcBorders>
              <w:top w:val="single" w:sz="4" w:space="0" w:color="auto"/>
            </w:tcBorders>
          </w:tcPr>
          <w:p w14:paraId="074E2554" w14:textId="1DCC0A70" w:rsidR="006562EB" w:rsidRPr="00A813CF" w:rsidRDefault="00416F34" w:rsidP="00551CED">
            <w:pPr>
              <w:rPr>
                <w:rFonts w:ascii="Arial" w:hAnsi="Arial" w:cs="Arial"/>
              </w:rPr>
            </w:pPr>
            <w:r w:rsidRPr="00A813CF">
              <w:rPr>
                <w:rFonts w:ascii="Arial" w:eastAsia="Calibri" w:hAnsi="Arial" w:cs="Arial"/>
                <w:noProof/>
                <w:szCs w:val="20"/>
              </w:rPr>
              <w:t>Improved</w:t>
            </w:r>
            <w:r w:rsidR="006562EB" w:rsidRPr="00A813CF">
              <w:rPr>
                <w:rFonts w:ascii="Arial" w:eastAsia="Calibri" w:hAnsi="Arial" w:cs="Arial"/>
                <w:noProof/>
                <w:szCs w:val="20"/>
              </w:rPr>
              <w:tab/>
              <w:t>Stable</w:t>
            </w:r>
            <w:r w:rsidR="006562EB" w:rsidRPr="00A813CF">
              <w:rPr>
                <w:rFonts w:ascii="Arial" w:eastAsia="Calibri" w:hAnsi="Arial" w:cs="Arial"/>
                <w:noProof/>
                <w:szCs w:val="20"/>
              </w:rPr>
              <w:tab/>
            </w:r>
            <w:r w:rsidR="006562EB" w:rsidRPr="00A813CF">
              <w:rPr>
                <w:rFonts w:ascii="Arial" w:eastAsia="Calibri" w:hAnsi="Arial" w:cs="Arial"/>
              </w:rPr>
              <w:t xml:space="preserve"> </w:t>
            </w:r>
            <w:r w:rsidRPr="00A813CF">
              <w:rPr>
                <w:rFonts w:ascii="Arial" w:eastAsia="Calibri" w:hAnsi="Arial" w:cs="Arial"/>
                <w:szCs w:val="24"/>
              </w:rPr>
              <w:t>Deteriorated</w:t>
            </w:r>
            <w:r w:rsidR="006562EB" w:rsidRPr="00A813CF">
              <w:rPr>
                <w:rFonts w:ascii="Arial" w:eastAsia="Calibri" w:hAnsi="Arial" w:cs="Arial"/>
                <w:szCs w:val="24"/>
              </w:rPr>
              <w:tab/>
            </w:r>
            <w:r w:rsidR="006562EB" w:rsidRPr="00A813CF">
              <w:rPr>
                <w:rFonts w:ascii="Arial" w:eastAsia="Calibri" w:hAnsi="Arial" w:cs="Arial"/>
              </w:rPr>
              <w:t xml:space="preserve"> </w:t>
            </w:r>
            <w:r w:rsidR="006562EB" w:rsidRPr="00A813CF">
              <w:rPr>
                <w:rFonts w:ascii="Arial" w:eastAsia="Calibri" w:hAnsi="Arial" w:cs="Arial"/>
                <w:szCs w:val="24"/>
              </w:rPr>
              <w:t>No clear trend</w:t>
            </w:r>
          </w:p>
        </w:tc>
      </w:tr>
      <w:tr w:rsidR="006562EB" w:rsidRPr="00A813CF" w14:paraId="65E69987" w14:textId="77777777" w:rsidTr="006562EB">
        <w:tc>
          <w:tcPr>
            <w:tcW w:w="1242" w:type="dxa"/>
          </w:tcPr>
          <w:p w14:paraId="3FDB51CE" w14:textId="77777777" w:rsidR="006562EB" w:rsidRPr="00A813CF" w:rsidRDefault="006562EB" w:rsidP="00551CED">
            <w:pPr>
              <w:rPr>
                <w:rFonts w:ascii="Arial" w:hAnsi="Arial" w:cs="Arial"/>
                <w:szCs w:val="20"/>
              </w:rPr>
            </w:pPr>
            <w:r w:rsidRPr="00A813CF">
              <w:rPr>
                <w:rFonts w:ascii="Arial" w:hAnsi="Arial" w:cs="Arial"/>
                <w:szCs w:val="20"/>
              </w:rPr>
              <w:t>Confidence in condition and trend</w:t>
            </w:r>
          </w:p>
        </w:tc>
        <w:tc>
          <w:tcPr>
            <w:tcW w:w="7263" w:type="dxa"/>
          </w:tcPr>
          <w:p w14:paraId="5BDE1770" w14:textId="77777777" w:rsidR="006562EB" w:rsidRPr="00A813CF" w:rsidRDefault="006562EB" w:rsidP="00551CED">
            <w:pPr>
              <w:tabs>
                <w:tab w:val="left" w:pos="517"/>
              </w:tabs>
              <w:ind w:right="57"/>
              <w:rPr>
                <w:rFonts w:ascii="Arial" w:eastAsia="BatangChe" w:hAnsi="Arial" w:cs="Arial"/>
                <w:szCs w:val="20"/>
              </w:rPr>
            </w:pPr>
            <w:r w:rsidRPr="00A813CF">
              <w:rPr>
                <w:rFonts w:ascii="Arial" w:eastAsia="BatangChe" w:hAnsi="Arial" w:cs="Arial"/>
                <w:szCs w:val="20"/>
              </w:rPr>
              <w:t xml:space="preserve">High: </w:t>
            </w:r>
            <w:r w:rsidRPr="00A813CF">
              <w:rPr>
                <w:rFonts w:ascii="Arial" w:eastAsia="Calibri" w:hAnsi="Arial" w:cs="Arial"/>
                <w:noProof/>
                <w:szCs w:val="20"/>
              </w:rPr>
              <w:t>Adequate high-quality evidence and high level of consensus</w:t>
            </w:r>
          </w:p>
          <w:p w14:paraId="72360817" w14:textId="77777777" w:rsidR="006562EB" w:rsidRPr="00A813CF" w:rsidRDefault="006562EB" w:rsidP="00551CED">
            <w:pPr>
              <w:ind w:right="57"/>
              <w:rPr>
                <w:rFonts w:ascii="Arial" w:eastAsia="BatangChe" w:hAnsi="Arial" w:cs="Arial"/>
                <w:szCs w:val="20"/>
              </w:rPr>
            </w:pPr>
            <w:r w:rsidRPr="00A813CF">
              <w:rPr>
                <w:rFonts w:ascii="Arial" w:eastAsia="MS Gothic" w:hAnsi="Arial" w:cs="Arial"/>
                <w:szCs w:val="20"/>
                <w:lang w:val="en-US"/>
              </w:rPr>
              <w:t xml:space="preserve">Medium: </w:t>
            </w:r>
            <w:r w:rsidRPr="00A813CF">
              <w:rPr>
                <w:rFonts w:ascii="Arial" w:eastAsia="Calibri" w:hAnsi="Arial" w:cs="Arial"/>
                <w:noProof/>
                <w:szCs w:val="20"/>
              </w:rPr>
              <w:t>Limited evidence or limited consensus</w:t>
            </w:r>
          </w:p>
          <w:p w14:paraId="1DE1437B" w14:textId="77777777" w:rsidR="006562EB" w:rsidRPr="00A813CF" w:rsidRDefault="006562EB" w:rsidP="00551CED">
            <w:pPr>
              <w:rPr>
                <w:rFonts w:ascii="Arial" w:hAnsi="Arial" w:cs="Arial"/>
                <w:szCs w:val="20"/>
              </w:rPr>
            </w:pPr>
            <w:r w:rsidRPr="00A813CF">
              <w:rPr>
                <w:rFonts w:ascii="Arial" w:eastAsia="BatangChe" w:hAnsi="Arial" w:cs="Arial"/>
                <w:szCs w:val="20"/>
              </w:rPr>
              <w:t xml:space="preserve">Low: </w:t>
            </w:r>
            <w:r w:rsidRPr="00A813CF">
              <w:rPr>
                <w:rFonts w:ascii="Arial" w:eastAsia="Calibri" w:hAnsi="Arial" w:cs="Arial"/>
                <w:noProof/>
                <w:szCs w:val="20"/>
              </w:rPr>
              <w:t>Very limited evidence, assessment based on anecdotal information</w:t>
            </w:r>
          </w:p>
        </w:tc>
      </w:tr>
    </w:tbl>
    <w:p w14:paraId="5A9CB3B2" w14:textId="77777777" w:rsidR="006562EB" w:rsidRPr="00A813CF" w:rsidRDefault="006562EB" w:rsidP="006562EB">
      <w:pPr>
        <w:rPr>
          <w:rFonts w:ascii="Arial" w:hAnsi="Arial" w:cs="Arial"/>
        </w:rPr>
      </w:pPr>
    </w:p>
    <w:p w14:paraId="48A6A3D5" w14:textId="77777777" w:rsidR="00FE45E4" w:rsidRPr="00A813CF" w:rsidRDefault="00FE45E4">
      <w:pPr>
        <w:spacing w:after="200" w:line="276" w:lineRule="auto"/>
        <w:rPr>
          <w:rFonts w:ascii="Arial" w:eastAsiaTheme="majorEastAsia" w:hAnsi="Arial" w:cs="Arial"/>
          <w:b/>
          <w:szCs w:val="24"/>
          <w:lang w:val="en-GB" w:eastAsia="ja-JP"/>
        </w:rPr>
      </w:pPr>
      <w:r w:rsidRPr="00A813CF">
        <w:rPr>
          <w:rFonts w:ascii="Arial" w:hAnsi="Arial" w:cs="Arial"/>
        </w:rPr>
        <w:br w:type="page"/>
      </w:r>
    </w:p>
    <w:p w14:paraId="3BE7F8FF" w14:textId="77777777" w:rsidR="006562EB" w:rsidRPr="00A813CF" w:rsidRDefault="006562EB" w:rsidP="001E079C">
      <w:pPr>
        <w:keepNext/>
        <w:keepLines/>
        <w:numPr>
          <w:ilvl w:val="2"/>
          <w:numId w:val="0"/>
        </w:numPr>
        <w:spacing w:before="360"/>
        <w:outlineLvl w:val="2"/>
        <w:rPr>
          <w:rFonts w:ascii="Arial" w:hAnsi="Arial" w:cs="Arial"/>
          <w:b/>
        </w:rPr>
      </w:pPr>
      <w:r w:rsidRPr="00A813CF">
        <w:rPr>
          <w:rFonts w:ascii="Arial" w:hAnsi="Arial" w:cs="Arial"/>
          <w:b/>
        </w:rPr>
        <w:lastRenderedPageBreak/>
        <w:t>Terrestrial habitats that support the Great Barrier Reef</w:t>
      </w:r>
    </w:p>
    <w:tbl>
      <w:tblPr>
        <w:tblW w:w="8505" w:type="dxa"/>
        <w:tblLayout w:type="fixed"/>
        <w:tblLook w:val="04A0" w:firstRow="1" w:lastRow="0" w:firstColumn="1" w:lastColumn="0" w:noHBand="0" w:noVBand="1"/>
        <w:tblCaption w:val="Grading statements for terrestrial habitats that support the GBR"/>
        <w:tblDescription w:val="Very Good: all major habitats are essentially structurally and functionally intact and able to support all dependent species; Good: there is some habitat loss, degradation or alterration in some small areas, leading to minimal degradation but no persistent, substantial effects on populations of dependent species; Poor: habitat loss, degradation or alteration had occured in a number of areas leading to persistent substantial effects on populations of some dependent species; Very Poor: there is a widespread habitat loss, degradation or alteration leading to persistent, substantial effects on many populations of dependent species. Gradings for Trend are: Improving, Stable, Deteriorating, No clear trend. Gradings for confidence  in condition and trend are: High: adequate high quality evidence and high level of consensus, Medium: limited evidence and high level of consensus; and Low: very limited evidence, assessment based on anecdotal information."/>
      </w:tblPr>
      <w:tblGrid>
        <w:gridCol w:w="1701"/>
        <w:gridCol w:w="6804"/>
      </w:tblGrid>
      <w:tr w:rsidR="006562EB" w:rsidRPr="00A813CF" w14:paraId="6423238B" w14:textId="77777777" w:rsidTr="00551CED">
        <w:tc>
          <w:tcPr>
            <w:tcW w:w="8505" w:type="dxa"/>
            <w:gridSpan w:val="2"/>
            <w:tcBorders>
              <w:bottom w:val="single" w:sz="4" w:space="0" w:color="auto"/>
            </w:tcBorders>
          </w:tcPr>
          <w:p w14:paraId="4D482793" w14:textId="77777777" w:rsidR="006562EB" w:rsidRPr="00A813CF" w:rsidRDefault="006562EB" w:rsidP="0025296B">
            <w:pPr>
              <w:rPr>
                <w:rFonts w:ascii="Arial" w:hAnsi="Arial" w:cs="Arial"/>
                <w:szCs w:val="20"/>
              </w:rPr>
            </w:pPr>
            <w:r w:rsidRPr="00A813CF">
              <w:rPr>
                <w:rFonts w:ascii="Arial" w:hAnsi="Arial" w:cs="Arial"/>
                <w:szCs w:val="20"/>
              </w:rPr>
              <w:t xml:space="preserve">Grading </w:t>
            </w:r>
            <w:r w:rsidR="0025296B" w:rsidRPr="00A813CF">
              <w:rPr>
                <w:rFonts w:ascii="Arial" w:hAnsi="Arial" w:cs="Arial"/>
                <w:szCs w:val="20"/>
              </w:rPr>
              <w:t>s</w:t>
            </w:r>
            <w:r w:rsidRPr="00A813CF">
              <w:rPr>
                <w:rFonts w:ascii="Arial" w:hAnsi="Arial" w:cs="Arial"/>
                <w:szCs w:val="20"/>
              </w:rPr>
              <w:t>tatement</w:t>
            </w:r>
          </w:p>
        </w:tc>
      </w:tr>
      <w:tr w:rsidR="006562EB" w:rsidRPr="00A813CF" w14:paraId="2D3C57DF" w14:textId="77777777" w:rsidTr="004B6E4A">
        <w:tc>
          <w:tcPr>
            <w:tcW w:w="1701" w:type="dxa"/>
            <w:tcBorders>
              <w:top w:val="single" w:sz="4" w:space="0" w:color="auto"/>
              <w:left w:val="single" w:sz="4" w:space="0" w:color="auto"/>
              <w:bottom w:val="single" w:sz="4" w:space="0" w:color="auto"/>
              <w:right w:val="single" w:sz="4" w:space="0" w:color="auto"/>
            </w:tcBorders>
            <w:shd w:val="clear" w:color="auto" w:fill="00B050"/>
          </w:tcPr>
          <w:p w14:paraId="33176FFA" w14:textId="77777777" w:rsidR="006562EB" w:rsidRPr="00A813CF" w:rsidRDefault="00551CED" w:rsidP="0025296B">
            <w:pPr>
              <w:rPr>
                <w:rFonts w:ascii="Arial" w:hAnsi="Arial" w:cs="Arial"/>
                <w:szCs w:val="20"/>
              </w:rPr>
            </w:pPr>
            <w:r w:rsidRPr="00A813CF">
              <w:rPr>
                <w:rFonts w:ascii="Arial" w:hAnsi="Arial" w:cs="Arial"/>
                <w:szCs w:val="20"/>
              </w:rPr>
              <w:t>Ve</w:t>
            </w:r>
            <w:r w:rsidR="006562EB" w:rsidRPr="00A813CF">
              <w:rPr>
                <w:rFonts w:ascii="Arial" w:hAnsi="Arial" w:cs="Arial"/>
                <w:szCs w:val="20"/>
              </w:rPr>
              <w:t xml:space="preserve">ry </w:t>
            </w:r>
            <w:r w:rsidR="0025296B" w:rsidRPr="00A813CF">
              <w:rPr>
                <w:rFonts w:ascii="Arial" w:hAnsi="Arial" w:cs="Arial"/>
                <w:szCs w:val="20"/>
              </w:rPr>
              <w:t>G</w:t>
            </w:r>
            <w:r w:rsidR="006562EB" w:rsidRPr="00A813CF">
              <w:rPr>
                <w:rFonts w:ascii="Arial" w:hAnsi="Arial" w:cs="Arial"/>
                <w:szCs w:val="20"/>
              </w:rPr>
              <w:t>ood</w:t>
            </w:r>
          </w:p>
        </w:tc>
        <w:tc>
          <w:tcPr>
            <w:tcW w:w="6804" w:type="dxa"/>
            <w:tcBorders>
              <w:top w:val="single" w:sz="4" w:space="0" w:color="auto"/>
              <w:left w:val="single" w:sz="4" w:space="0" w:color="auto"/>
              <w:bottom w:val="single" w:sz="4" w:space="0" w:color="auto"/>
              <w:right w:val="single" w:sz="4" w:space="0" w:color="auto"/>
            </w:tcBorders>
            <w:shd w:val="clear" w:color="auto" w:fill="auto"/>
          </w:tcPr>
          <w:p w14:paraId="252F938D" w14:textId="77777777" w:rsidR="006562EB" w:rsidRPr="00A813CF" w:rsidRDefault="006562EB" w:rsidP="00551CED">
            <w:pPr>
              <w:rPr>
                <w:rFonts w:ascii="Arial" w:hAnsi="Arial" w:cs="Arial"/>
                <w:szCs w:val="20"/>
              </w:rPr>
            </w:pPr>
            <w:r w:rsidRPr="00A813CF">
              <w:rPr>
                <w:rFonts w:ascii="Arial" w:hAnsi="Arial" w:cs="Arial"/>
                <w:b/>
                <w:szCs w:val="20"/>
              </w:rPr>
              <w:t>All</w:t>
            </w:r>
            <w:r w:rsidRPr="00A813CF">
              <w:rPr>
                <w:rFonts w:ascii="Arial" w:hAnsi="Arial" w:cs="Arial"/>
                <w:szCs w:val="20"/>
              </w:rPr>
              <w:t xml:space="preserve"> major habitats are essentially structurally and functionally intact and able to support all dependent species.</w:t>
            </w:r>
          </w:p>
        </w:tc>
      </w:tr>
      <w:tr w:rsidR="006562EB" w:rsidRPr="00A813CF" w14:paraId="379D0A6A" w14:textId="77777777" w:rsidTr="004B6E4A">
        <w:tc>
          <w:tcPr>
            <w:tcW w:w="1701" w:type="dxa"/>
            <w:tcBorders>
              <w:top w:val="single" w:sz="4" w:space="0" w:color="auto"/>
              <w:left w:val="single" w:sz="4" w:space="0" w:color="auto"/>
              <w:bottom w:val="single" w:sz="4" w:space="0" w:color="auto"/>
              <w:right w:val="single" w:sz="4" w:space="0" w:color="auto"/>
            </w:tcBorders>
            <w:shd w:val="clear" w:color="auto" w:fill="FFFF00"/>
          </w:tcPr>
          <w:p w14:paraId="7F03E312" w14:textId="77777777" w:rsidR="006562EB" w:rsidRPr="00A813CF" w:rsidRDefault="006562EB" w:rsidP="00551CED">
            <w:pPr>
              <w:rPr>
                <w:rFonts w:ascii="Arial" w:hAnsi="Arial" w:cs="Arial"/>
                <w:szCs w:val="20"/>
              </w:rPr>
            </w:pPr>
            <w:r w:rsidRPr="00A813CF">
              <w:rPr>
                <w:rFonts w:ascii="Arial" w:hAnsi="Arial" w:cs="Arial"/>
                <w:szCs w:val="20"/>
              </w:rPr>
              <w:t>Good</w:t>
            </w:r>
          </w:p>
        </w:tc>
        <w:tc>
          <w:tcPr>
            <w:tcW w:w="6804" w:type="dxa"/>
            <w:tcBorders>
              <w:top w:val="single" w:sz="4" w:space="0" w:color="auto"/>
              <w:left w:val="single" w:sz="4" w:space="0" w:color="auto"/>
              <w:bottom w:val="single" w:sz="4" w:space="0" w:color="auto"/>
              <w:right w:val="single" w:sz="4" w:space="0" w:color="auto"/>
            </w:tcBorders>
            <w:shd w:val="clear" w:color="auto" w:fill="auto"/>
          </w:tcPr>
          <w:p w14:paraId="532B1A4E" w14:textId="77777777" w:rsidR="006562EB" w:rsidRPr="00A813CF" w:rsidRDefault="006562EB" w:rsidP="00551CED">
            <w:pPr>
              <w:rPr>
                <w:rFonts w:ascii="Arial" w:hAnsi="Arial" w:cs="Arial"/>
                <w:szCs w:val="20"/>
              </w:rPr>
            </w:pPr>
            <w:r w:rsidRPr="00A813CF">
              <w:rPr>
                <w:rFonts w:ascii="Arial" w:hAnsi="Arial" w:cs="Arial"/>
                <w:szCs w:val="20"/>
              </w:rPr>
              <w:t xml:space="preserve">There is </w:t>
            </w:r>
            <w:r w:rsidRPr="00A813CF">
              <w:rPr>
                <w:rFonts w:ascii="Arial" w:hAnsi="Arial" w:cs="Arial"/>
                <w:b/>
                <w:szCs w:val="20"/>
              </w:rPr>
              <w:t>some</w:t>
            </w:r>
            <w:r w:rsidRPr="00A813CF">
              <w:rPr>
                <w:rFonts w:ascii="Arial" w:hAnsi="Arial" w:cs="Arial"/>
                <w:szCs w:val="20"/>
              </w:rPr>
              <w:t xml:space="preserve"> habitat loss, degradation or alteration </w:t>
            </w:r>
            <w:r w:rsidRPr="00A813CF">
              <w:rPr>
                <w:rFonts w:ascii="Arial" w:hAnsi="Arial" w:cs="Arial"/>
                <w:b/>
                <w:szCs w:val="20"/>
              </w:rPr>
              <w:t>in some small areas</w:t>
            </w:r>
            <w:r w:rsidRPr="00A813CF">
              <w:rPr>
                <w:rFonts w:ascii="Arial" w:hAnsi="Arial" w:cs="Arial"/>
                <w:szCs w:val="20"/>
              </w:rPr>
              <w:t xml:space="preserve">, leading to </w:t>
            </w:r>
            <w:r w:rsidRPr="00A813CF">
              <w:rPr>
                <w:rFonts w:ascii="Arial" w:hAnsi="Arial" w:cs="Arial"/>
                <w:b/>
                <w:szCs w:val="20"/>
              </w:rPr>
              <w:t>minimal degradation</w:t>
            </w:r>
            <w:r w:rsidRPr="00A813CF">
              <w:rPr>
                <w:rFonts w:ascii="Arial" w:hAnsi="Arial" w:cs="Arial"/>
                <w:szCs w:val="20"/>
              </w:rPr>
              <w:t xml:space="preserve"> but no persistent, substantial effects on populations of dependent species.</w:t>
            </w:r>
          </w:p>
        </w:tc>
      </w:tr>
      <w:tr w:rsidR="006562EB" w:rsidRPr="00A813CF" w14:paraId="7074228B" w14:textId="77777777" w:rsidTr="004B6E4A">
        <w:tc>
          <w:tcPr>
            <w:tcW w:w="1701" w:type="dxa"/>
            <w:tcBorders>
              <w:top w:val="single" w:sz="4" w:space="0" w:color="auto"/>
              <w:left w:val="single" w:sz="4" w:space="0" w:color="auto"/>
              <w:bottom w:val="single" w:sz="4" w:space="0" w:color="auto"/>
              <w:right w:val="single" w:sz="4" w:space="0" w:color="auto"/>
            </w:tcBorders>
            <w:shd w:val="clear" w:color="auto" w:fill="F79646" w:themeFill="accent6"/>
          </w:tcPr>
          <w:p w14:paraId="1EA54373" w14:textId="77777777" w:rsidR="008D3C33" w:rsidRPr="00A813CF" w:rsidRDefault="006562EB" w:rsidP="00551CED">
            <w:pPr>
              <w:rPr>
                <w:rFonts w:ascii="Arial" w:hAnsi="Arial" w:cs="Arial"/>
                <w:szCs w:val="20"/>
              </w:rPr>
            </w:pPr>
            <w:r w:rsidRPr="00A813CF">
              <w:rPr>
                <w:rFonts w:ascii="Arial" w:hAnsi="Arial" w:cs="Arial"/>
                <w:szCs w:val="20"/>
              </w:rPr>
              <w:t>Poor</w:t>
            </w:r>
          </w:p>
          <w:p w14:paraId="45195C6F" w14:textId="77777777" w:rsidR="006562EB" w:rsidRPr="00A813CF" w:rsidRDefault="008D3C33" w:rsidP="00462EA0">
            <w:pPr>
              <w:tabs>
                <w:tab w:val="left" w:pos="713"/>
              </w:tabs>
              <w:rPr>
                <w:rFonts w:ascii="Arial" w:hAnsi="Arial" w:cs="Arial"/>
                <w:szCs w:val="20"/>
              </w:rPr>
            </w:pPr>
            <w:r w:rsidRPr="00A813CF">
              <w:rPr>
                <w:rFonts w:ascii="Arial" w:hAnsi="Arial" w:cs="Arial"/>
                <w:szCs w:val="20"/>
              </w:rPr>
              <w:tab/>
            </w:r>
          </w:p>
        </w:tc>
        <w:tc>
          <w:tcPr>
            <w:tcW w:w="6804" w:type="dxa"/>
            <w:tcBorders>
              <w:top w:val="single" w:sz="4" w:space="0" w:color="auto"/>
              <w:left w:val="single" w:sz="4" w:space="0" w:color="auto"/>
              <w:bottom w:val="single" w:sz="4" w:space="0" w:color="auto"/>
              <w:right w:val="single" w:sz="4" w:space="0" w:color="auto"/>
            </w:tcBorders>
            <w:shd w:val="clear" w:color="auto" w:fill="auto"/>
          </w:tcPr>
          <w:p w14:paraId="78FBD700" w14:textId="77777777" w:rsidR="006562EB" w:rsidRPr="00A813CF" w:rsidRDefault="006562EB" w:rsidP="00551CED">
            <w:pPr>
              <w:rPr>
                <w:rFonts w:ascii="Arial" w:hAnsi="Arial" w:cs="Arial"/>
                <w:szCs w:val="20"/>
              </w:rPr>
            </w:pPr>
            <w:r w:rsidRPr="00A813CF">
              <w:rPr>
                <w:rFonts w:ascii="Arial" w:hAnsi="Arial" w:cs="Arial"/>
                <w:szCs w:val="20"/>
              </w:rPr>
              <w:t xml:space="preserve">Habitat loss, degradation or alteration has occurred in a </w:t>
            </w:r>
            <w:r w:rsidRPr="00A813CF">
              <w:rPr>
                <w:rFonts w:ascii="Arial" w:hAnsi="Arial" w:cs="Arial"/>
                <w:b/>
                <w:szCs w:val="20"/>
              </w:rPr>
              <w:t>number of areas</w:t>
            </w:r>
            <w:r w:rsidRPr="00A813CF">
              <w:rPr>
                <w:rFonts w:ascii="Arial" w:hAnsi="Arial" w:cs="Arial"/>
                <w:szCs w:val="20"/>
              </w:rPr>
              <w:t xml:space="preserve"> leading to </w:t>
            </w:r>
            <w:r w:rsidRPr="00A813CF">
              <w:rPr>
                <w:rFonts w:ascii="Arial" w:hAnsi="Arial" w:cs="Arial"/>
                <w:b/>
                <w:szCs w:val="20"/>
              </w:rPr>
              <w:t>persistent substantial effects</w:t>
            </w:r>
            <w:r w:rsidRPr="00A813CF">
              <w:rPr>
                <w:rFonts w:ascii="Arial" w:hAnsi="Arial" w:cs="Arial"/>
                <w:szCs w:val="20"/>
              </w:rPr>
              <w:t xml:space="preserve"> on populations of some dependent species.</w:t>
            </w:r>
          </w:p>
        </w:tc>
      </w:tr>
      <w:tr w:rsidR="006562EB" w:rsidRPr="00A813CF" w14:paraId="4B0E613F" w14:textId="77777777" w:rsidTr="004B6E4A">
        <w:tc>
          <w:tcPr>
            <w:tcW w:w="1701" w:type="dxa"/>
            <w:tcBorders>
              <w:top w:val="single" w:sz="4" w:space="0" w:color="auto"/>
              <w:left w:val="single" w:sz="4" w:space="0" w:color="auto"/>
              <w:bottom w:val="single" w:sz="4" w:space="0" w:color="auto"/>
              <w:right w:val="single" w:sz="4" w:space="0" w:color="auto"/>
            </w:tcBorders>
            <w:shd w:val="clear" w:color="auto" w:fill="FF0000"/>
          </w:tcPr>
          <w:p w14:paraId="325E1EF7" w14:textId="77777777" w:rsidR="006562EB" w:rsidRPr="00A813CF" w:rsidRDefault="006562EB" w:rsidP="0025296B">
            <w:pPr>
              <w:rPr>
                <w:rFonts w:ascii="Arial" w:hAnsi="Arial" w:cs="Arial"/>
                <w:szCs w:val="20"/>
              </w:rPr>
            </w:pPr>
            <w:r w:rsidRPr="00A813CF">
              <w:rPr>
                <w:rFonts w:ascii="Arial" w:hAnsi="Arial" w:cs="Arial"/>
                <w:szCs w:val="20"/>
              </w:rPr>
              <w:t xml:space="preserve">Very </w:t>
            </w:r>
            <w:r w:rsidR="0025296B" w:rsidRPr="00A813CF">
              <w:rPr>
                <w:rFonts w:ascii="Arial" w:hAnsi="Arial" w:cs="Arial"/>
                <w:szCs w:val="20"/>
              </w:rPr>
              <w:t>P</w:t>
            </w:r>
            <w:r w:rsidRPr="00A813CF">
              <w:rPr>
                <w:rFonts w:ascii="Arial" w:hAnsi="Arial" w:cs="Arial"/>
                <w:szCs w:val="20"/>
              </w:rPr>
              <w:t>oor</w:t>
            </w:r>
          </w:p>
        </w:tc>
        <w:tc>
          <w:tcPr>
            <w:tcW w:w="6804" w:type="dxa"/>
            <w:tcBorders>
              <w:top w:val="single" w:sz="4" w:space="0" w:color="auto"/>
              <w:left w:val="single" w:sz="4" w:space="0" w:color="auto"/>
              <w:bottom w:val="single" w:sz="4" w:space="0" w:color="auto"/>
              <w:right w:val="single" w:sz="4" w:space="0" w:color="auto"/>
            </w:tcBorders>
            <w:shd w:val="clear" w:color="auto" w:fill="auto"/>
          </w:tcPr>
          <w:p w14:paraId="5FD6B5EE" w14:textId="77777777" w:rsidR="006562EB" w:rsidRPr="00A813CF" w:rsidRDefault="006562EB" w:rsidP="00551CED">
            <w:pPr>
              <w:rPr>
                <w:rFonts w:ascii="Arial" w:hAnsi="Arial" w:cs="Arial"/>
                <w:szCs w:val="20"/>
              </w:rPr>
            </w:pPr>
            <w:r w:rsidRPr="00A813CF">
              <w:rPr>
                <w:rFonts w:ascii="Arial" w:hAnsi="Arial" w:cs="Arial"/>
                <w:szCs w:val="20"/>
              </w:rPr>
              <w:t xml:space="preserve">There is </w:t>
            </w:r>
            <w:r w:rsidRPr="00A813CF">
              <w:rPr>
                <w:rFonts w:ascii="Arial" w:hAnsi="Arial" w:cs="Arial"/>
                <w:b/>
                <w:szCs w:val="20"/>
              </w:rPr>
              <w:t>widespread</w:t>
            </w:r>
            <w:r w:rsidRPr="00A813CF">
              <w:rPr>
                <w:rFonts w:ascii="Arial" w:hAnsi="Arial" w:cs="Arial"/>
                <w:szCs w:val="20"/>
              </w:rPr>
              <w:t xml:space="preserve"> habitat loss, degradation or alteration leading to </w:t>
            </w:r>
            <w:r w:rsidRPr="00A813CF">
              <w:rPr>
                <w:rFonts w:ascii="Arial" w:hAnsi="Arial" w:cs="Arial"/>
                <w:b/>
                <w:szCs w:val="20"/>
              </w:rPr>
              <w:t>persistent, substantial effects</w:t>
            </w:r>
            <w:r w:rsidRPr="00A813CF">
              <w:rPr>
                <w:rFonts w:ascii="Arial" w:hAnsi="Arial" w:cs="Arial"/>
                <w:szCs w:val="20"/>
              </w:rPr>
              <w:t xml:space="preserve"> on many populations of dependent species.</w:t>
            </w:r>
          </w:p>
        </w:tc>
      </w:tr>
      <w:tr w:rsidR="006562EB" w:rsidRPr="00A813CF" w14:paraId="7C4099BC" w14:textId="77777777" w:rsidTr="004B6E4A">
        <w:tc>
          <w:tcPr>
            <w:tcW w:w="1701" w:type="dxa"/>
            <w:tcBorders>
              <w:top w:val="single" w:sz="4" w:space="0" w:color="auto"/>
            </w:tcBorders>
          </w:tcPr>
          <w:p w14:paraId="01B59C69" w14:textId="77777777" w:rsidR="006562EB" w:rsidRPr="00A813CF" w:rsidRDefault="006562EB" w:rsidP="00551CED">
            <w:pPr>
              <w:rPr>
                <w:rFonts w:ascii="Arial" w:hAnsi="Arial" w:cs="Arial"/>
                <w:szCs w:val="20"/>
              </w:rPr>
            </w:pPr>
            <w:r w:rsidRPr="00A813CF">
              <w:rPr>
                <w:rFonts w:ascii="Arial" w:hAnsi="Arial" w:cs="Arial"/>
                <w:szCs w:val="20"/>
              </w:rPr>
              <w:t>Trend</w:t>
            </w:r>
          </w:p>
        </w:tc>
        <w:tc>
          <w:tcPr>
            <w:tcW w:w="6804" w:type="dxa"/>
            <w:tcBorders>
              <w:top w:val="single" w:sz="4" w:space="0" w:color="auto"/>
            </w:tcBorders>
          </w:tcPr>
          <w:p w14:paraId="2F3E188D" w14:textId="38CABB9D" w:rsidR="006562EB" w:rsidRPr="00A813CF" w:rsidRDefault="00416F34" w:rsidP="00551CED">
            <w:pPr>
              <w:rPr>
                <w:rFonts w:ascii="Arial" w:hAnsi="Arial" w:cs="Arial"/>
              </w:rPr>
            </w:pPr>
            <w:r w:rsidRPr="00A813CF">
              <w:rPr>
                <w:rFonts w:ascii="Arial" w:eastAsia="Calibri" w:hAnsi="Arial" w:cs="Arial"/>
                <w:noProof/>
                <w:szCs w:val="20"/>
              </w:rPr>
              <w:t>Improved</w:t>
            </w:r>
            <w:r w:rsidR="006562EB" w:rsidRPr="00A813CF">
              <w:rPr>
                <w:rFonts w:ascii="Arial" w:eastAsia="Calibri" w:hAnsi="Arial" w:cs="Arial"/>
                <w:noProof/>
                <w:szCs w:val="20"/>
              </w:rPr>
              <w:tab/>
              <w:t>Stable</w:t>
            </w:r>
            <w:r w:rsidR="006562EB" w:rsidRPr="00A813CF">
              <w:rPr>
                <w:rFonts w:ascii="Arial" w:eastAsia="Calibri" w:hAnsi="Arial" w:cs="Arial"/>
                <w:noProof/>
                <w:szCs w:val="20"/>
              </w:rPr>
              <w:tab/>
            </w:r>
            <w:r w:rsidR="006562EB" w:rsidRPr="00A813CF">
              <w:rPr>
                <w:rFonts w:ascii="Arial" w:eastAsia="Calibri" w:hAnsi="Arial" w:cs="Arial"/>
              </w:rPr>
              <w:t xml:space="preserve"> </w:t>
            </w:r>
            <w:r w:rsidRPr="00A813CF">
              <w:rPr>
                <w:rFonts w:ascii="Arial" w:eastAsia="Calibri" w:hAnsi="Arial" w:cs="Arial"/>
                <w:szCs w:val="24"/>
              </w:rPr>
              <w:t>Deteriorated</w:t>
            </w:r>
            <w:r w:rsidR="006562EB" w:rsidRPr="00A813CF">
              <w:rPr>
                <w:rFonts w:ascii="Arial" w:eastAsia="Calibri" w:hAnsi="Arial" w:cs="Arial"/>
                <w:szCs w:val="24"/>
              </w:rPr>
              <w:tab/>
            </w:r>
            <w:r w:rsidR="006562EB" w:rsidRPr="00A813CF">
              <w:rPr>
                <w:rFonts w:ascii="Arial" w:eastAsia="Calibri" w:hAnsi="Arial" w:cs="Arial"/>
              </w:rPr>
              <w:t xml:space="preserve"> </w:t>
            </w:r>
            <w:r w:rsidR="006562EB" w:rsidRPr="00A813CF">
              <w:rPr>
                <w:rFonts w:ascii="Arial" w:eastAsia="Calibri" w:hAnsi="Arial" w:cs="Arial"/>
                <w:szCs w:val="24"/>
              </w:rPr>
              <w:t>No clear trend</w:t>
            </w:r>
          </w:p>
        </w:tc>
      </w:tr>
      <w:tr w:rsidR="006562EB" w:rsidRPr="00A813CF" w14:paraId="68AFD070" w14:textId="77777777" w:rsidTr="004B6E4A">
        <w:trPr>
          <w:trHeight w:val="1283"/>
        </w:trPr>
        <w:tc>
          <w:tcPr>
            <w:tcW w:w="1701" w:type="dxa"/>
          </w:tcPr>
          <w:p w14:paraId="5556C133" w14:textId="77777777" w:rsidR="006562EB" w:rsidRPr="00A813CF" w:rsidRDefault="006562EB" w:rsidP="00551CED">
            <w:pPr>
              <w:rPr>
                <w:rFonts w:ascii="Arial" w:hAnsi="Arial" w:cs="Arial"/>
                <w:szCs w:val="20"/>
              </w:rPr>
            </w:pPr>
            <w:r w:rsidRPr="00A813CF">
              <w:rPr>
                <w:rFonts w:ascii="Arial" w:hAnsi="Arial" w:cs="Arial"/>
                <w:szCs w:val="20"/>
              </w:rPr>
              <w:t>Confidence in condition and trend</w:t>
            </w:r>
          </w:p>
        </w:tc>
        <w:tc>
          <w:tcPr>
            <w:tcW w:w="6804" w:type="dxa"/>
          </w:tcPr>
          <w:p w14:paraId="7C3E9DC3" w14:textId="77777777" w:rsidR="006562EB" w:rsidRPr="00A813CF" w:rsidRDefault="006562EB" w:rsidP="00551CED">
            <w:pPr>
              <w:tabs>
                <w:tab w:val="left" w:pos="517"/>
              </w:tabs>
              <w:ind w:right="57"/>
              <w:rPr>
                <w:rFonts w:ascii="Arial" w:eastAsia="BatangChe" w:hAnsi="Arial" w:cs="Arial"/>
                <w:szCs w:val="20"/>
              </w:rPr>
            </w:pPr>
            <w:r w:rsidRPr="00A813CF">
              <w:rPr>
                <w:rFonts w:ascii="Arial" w:eastAsia="BatangChe" w:hAnsi="Arial" w:cs="Arial"/>
                <w:szCs w:val="20"/>
              </w:rPr>
              <w:t xml:space="preserve">High: </w:t>
            </w:r>
            <w:r w:rsidRPr="00A813CF">
              <w:rPr>
                <w:rFonts w:ascii="Arial" w:eastAsia="Calibri" w:hAnsi="Arial" w:cs="Arial"/>
                <w:noProof/>
                <w:szCs w:val="20"/>
              </w:rPr>
              <w:t>Adequate high-quality evidence and high level of consensus</w:t>
            </w:r>
          </w:p>
          <w:p w14:paraId="093732AF" w14:textId="77777777" w:rsidR="006562EB" w:rsidRPr="00A813CF" w:rsidRDefault="006562EB" w:rsidP="00551CED">
            <w:pPr>
              <w:ind w:right="57"/>
              <w:rPr>
                <w:rFonts w:ascii="Arial" w:eastAsia="BatangChe" w:hAnsi="Arial" w:cs="Arial"/>
                <w:szCs w:val="20"/>
              </w:rPr>
            </w:pPr>
            <w:r w:rsidRPr="00A813CF">
              <w:rPr>
                <w:rFonts w:ascii="Arial" w:eastAsia="MS Gothic" w:hAnsi="Arial" w:cs="Arial"/>
                <w:szCs w:val="20"/>
                <w:lang w:val="en-US"/>
              </w:rPr>
              <w:t xml:space="preserve">Medium: </w:t>
            </w:r>
            <w:r w:rsidRPr="00A813CF">
              <w:rPr>
                <w:rFonts w:ascii="Arial" w:eastAsia="Calibri" w:hAnsi="Arial" w:cs="Arial"/>
                <w:noProof/>
                <w:szCs w:val="20"/>
              </w:rPr>
              <w:t>Limited evidence or limited consensus</w:t>
            </w:r>
          </w:p>
          <w:p w14:paraId="25A02C55" w14:textId="77777777" w:rsidR="006562EB" w:rsidRPr="00A813CF" w:rsidRDefault="006562EB" w:rsidP="00551CED">
            <w:pPr>
              <w:rPr>
                <w:rFonts w:ascii="Arial" w:eastAsia="Calibri" w:hAnsi="Arial" w:cs="Arial"/>
                <w:noProof/>
                <w:szCs w:val="20"/>
              </w:rPr>
            </w:pPr>
            <w:r w:rsidRPr="00A813CF">
              <w:rPr>
                <w:rFonts w:ascii="Arial" w:eastAsia="BatangChe" w:hAnsi="Arial" w:cs="Arial"/>
                <w:szCs w:val="20"/>
              </w:rPr>
              <w:t xml:space="preserve">Low: </w:t>
            </w:r>
            <w:r w:rsidRPr="00A813CF">
              <w:rPr>
                <w:rFonts w:ascii="Arial" w:eastAsia="Calibri" w:hAnsi="Arial" w:cs="Arial"/>
                <w:noProof/>
                <w:szCs w:val="20"/>
              </w:rPr>
              <w:t>Very limited evidence, assessment based on anecdotal information</w:t>
            </w:r>
          </w:p>
          <w:p w14:paraId="0CD17AAB" w14:textId="77777777" w:rsidR="00794418" w:rsidRPr="00A813CF" w:rsidRDefault="00794418" w:rsidP="00551CED">
            <w:pPr>
              <w:rPr>
                <w:rFonts w:ascii="Arial" w:eastAsia="Calibri" w:hAnsi="Arial" w:cs="Arial"/>
                <w:noProof/>
                <w:szCs w:val="20"/>
              </w:rPr>
            </w:pPr>
          </w:p>
          <w:p w14:paraId="5B5BB807" w14:textId="77777777" w:rsidR="00794418" w:rsidRPr="00A813CF" w:rsidRDefault="00794418" w:rsidP="00551CED">
            <w:pPr>
              <w:rPr>
                <w:rFonts w:ascii="Arial" w:hAnsi="Arial" w:cs="Arial"/>
                <w:szCs w:val="20"/>
              </w:rPr>
            </w:pPr>
          </w:p>
        </w:tc>
      </w:tr>
    </w:tbl>
    <w:p w14:paraId="3BDC481B" w14:textId="77777777" w:rsidR="00794418" w:rsidRPr="00A813CF" w:rsidRDefault="00794418" w:rsidP="001E079C">
      <w:pPr>
        <w:keepNext/>
        <w:keepLines/>
        <w:numPr>
          <w:ilvl w:val="2"/>
          <w:numId w:val="0"/>
        </w:numPr>
        <w:spacing w:before="360"/>
        <w:outlineLvl w:val="2"/>
        <w:rPr>
          <w:rFonts w:ascii="Arial" w:hAnsi="Arial" w:cs="Arial"/>
          <w:b/>
        </w:rPr>
      </w:pPr>
      <w:bookmarkStart w:id="73" w:name="_Toc364931193"/>
      <w:r w:rsidRPr="00A813CF">
        <w:rPr>
          <w:rFonts w:ascii="Arial" w:hAnsi="Arial" w:cs="Arial"/>
          <w:b/>
        </w:rPr>
        <w:t>Indigenous and historic heritage</w:t>
      </w:r>
    </w:p>
    <w:p w14:paraId="0CC71179" w14:textId="77777777" w:rsidR="00794418" w:rsidRPr="00A813CF" w:rsidRDefault="00794418" w:rsidP="00794418">
      <w:pPr>
        <w:rPr>
          <w:rFonts w:ascii="Arial" w:hAnsi="Arial" w:cs="Arial"/>
          <w:szCs w:val="20"/>
        </w:rPr>
      </w:pPr>
      <w:r w:rsidRPr="00A813CF">
        <w:rPr>
          <w:rFonts w:ascii="Arial" w:hAnsi="Arial" w:cs="Arial"/>
          <w:szCs w:val="20"/>
        </w:rPr>
        <w:t>This assessment is based on two assessment criteria:</w:t>
      </w:r>
    </w:p>
    <w:p w14:paraId="4BF60461" w14:textId="77777777" w:rsidR="00794418" w:rsidRPr="00A813CF" w:rsidRDefault="00794418" w:rsidP="00113D37">
      <w:pPr>
        <w:pStyle w:val="ListParagraph"/>
        <w:numPr>
          <w:ilvl w:val="0"/>
          <w:numId w:val="24"/>
        </w:numPr>
        <w:rPr>
          <w:rFonts w:ascii="Arial" w:hAnsi="Arial" w:cs="Arial"/>
        </w:rPr>
      </w:pPr>
      <w:r w:rsidRPr="00A813CF">
        <w:rPr>
          <w:rFonts w:ascii="Arial" w:hAnsi="Arial" w:cs="Arial"/>
        </w:rPr>
        <w:t>Heritage values-Indigenous</w:t>
      </w:r>
    </w:p>
    <w:p w14:paraId="48C02A2F" w14:textId="53EF7251" w:rsidR="00794418" w:rsidRPr="00A813CF" w:rsidRDefault="00794418" w:rsidP="007204D9">
      <w:pPr>
        <w:pStyle w:val="ListParagraph"/>
        <w:numPr>
          <w:ilvl w:val="0"/>
          <w:numId w:val="24"/>
        </w:numPr>
        <w:rPr>
          <w:rFonts w:ascii="Arial" w:hAnsi="Arial" w:cs="Arial"/>
        </w:rPr>
      </w:pPr>
      <w:r w:rsidRPr="00A813CF">
        <w:rPr>
          <w:rFonts w:ascii="Arial" w:hAnsi="Arial" w:cs="Arial"/>
        </w:rPr>
        <w:t>Heritage values-historic</w:t>
      </w:r>
    </w:p>
    <w:p w14:paraId="0F1F250B" w14:textId="6E759088" w:rsidR="00794418" w:rsidRPr="00A813CF" w:rsidRDefault="00794418" w:rsidP="00794418">
      <w:pPr>
        <w:rPr>
          <w:rFonts w:ascii="Arial" w:hAnsi="Arial" w:cs="Arial"/>
          <w:szCs w:val="20"/>
        </w:rPr>
      </w:pPr>
      <w:r w:rsidRPr="00A813CF">
        <w:rPr>
          <w:rFonts w:ascii="Arial" w:hAnsi="Arial" w:cs="Arial"/>
          <w:szCs w:val="20"/>
        </w:rPr>
        <w:t>The same grading statement was used for both components.</w:t>
      </w:r>
    </w:p>
    <w:p w14:paraId="2F369DE7" w14:textId="77777777" w:rsidR="004B6E4A" w:rsidRPr="00A813CF" w:rsidRDefault="004B6E4A" w:rsidP="00794418">
      <w:pPr>
        <w:rPr>
          <w:rFonts w:ascii="Arial" w:hAnsi="Arial" w:cs="Arial"/>
          <w:szCs w:val="20"/>
        </w:rPr>
      </w:pPr>
    </w:p>
    <w:tbl>
      <w:tblPr>
        <w:tblW w:w="8505" w:type="dxa"/>
        <w:tblLayout w:type="fixed"/>
        <w:tblLook w:val="04A0" w:firstRow="1" w:lastRow="0" w:firstColumn="1" w:lastColumn="0" w:noHBand="0" w:noVBand="1"/>
      </w:tblPr>
      <w:tblGrid>
        <w:gridCol w:w="1701"/>
        <w:gridCol w:w="6804"/>
      </w:tblGrid>
      <w:tr w:rsidR="001D4AE7" w:rsidRPr="00A813CF" w14:paraId="0ABA8556" w14:textId="77777777" w:rsidTr="006B52B5">
        <w:tc>
          <w:tcPr>
            <w:tcW w:w="8505" w:type="dxa"/>
            <w:gridSpan w:val="2"/>
            <w:tcBorders>
              <w:bottom w:val="single" w:sz="4" w:space="0" w:color="auto"/>
            </w:tcBorders>
          </w:tcPr>
          <w:p w14:paraId="38DCD3EA" w14:textId="77777777" w:rsidR="001D4AE7" w:rsidRPr="00A813CF" w:rsidRDefault="001D4AE7" w:rsidP="006B52B5">
            <w:pPr>
              <w:rPr>
                <w:rFonts w:ascii="Arial" w:hAnsi="Arial" w:cs="Arial"/>
                <w:szCs w:val="20"/>
              </w:rPr>
            </w:pPr>
            <w:r w:rsidRPr="00A813CF">
              <w:rPr>
                <w:rFonts w:ascii="Arial" w:hAnsi="Arial" w:cs="Arial"/>
                <w:szCs w:val="20"/>
              </w:rPr>
              <w:t>Grading statement</w:t>
            </w:r>
          </w:p>
        </w:tc>
      </w:tr>
      <w:tr w:rsidR="001D4AE7" w:rsidRPr="00A813CF" w14:paraId="08D64AFB" w14:textId="77777777" w:rsidTr="004B6E4A">
        <w:tc>
          <w:tcPr>
            <w:tcW w:w="1701" w:type="dxa"/>
            <w:tcBorders>
              <w:top w:val="single" w:sz="4" w:space="0" w:color="auto"/>
              <w:left w:val="single" w:sz="4" w:space="0" w:color="auto"/>
              <w:bottom w:val="single" w:sz="4" w:space="0" w:color="auto"/>
              <w:right w:val="single" w:sz="4" w:space="0" w:color="auto"/>
            </w:tcBorders>
            <w:shd w:val="clear" w:color="auto" w:fill="00B050"/>
          </w:tcPr>
          <w:p w14:paraId="3099F91A" w14:textId="77777777" w:rsidR="001D4AE7" w:rsidRPr="00A813CF" w:rsidRDefault="001D4AE7" w:rsidP="006B52B5">
            <w:pPr>
              <w:rPr>
                <w:rFonts w:ascii="Arial" w:hAnsi="Arial" w:cs="Arial"/>
                <w:szCs w:val="20"/>
              </w:rPr>
            </w:pPr>
            <w:r w:rsidRPr="00A813CF">
              <w:rPr>
                <w:rFonts w:ascii="Arial" w:hAnsi="Arial" w:cs="Arial"/>
                <w:szCs w:val="20"/>
              </w:rPr>
              <w:t>Very Good</w:t>
            </w:r>
          </w:p>
        </w:tc>
        <w:tc>
          <w:tcPr>
            <w:tcW w:w="6804" w:type="dxa"/>
            <w:tcBorders>
              <w:top w:val="single" w:sz="4" w:space="0" w:color="auto"/>
              <w:left w:val="single" w:sz="4" w:space="0" w:color="auto"/>
              <w:bottom w:val="single" w:sz="4" w:space="0" w:color="auto"/>
              <w:right w:val="single" w:sz="4" w:space="0" w:color="auto"/>
            </w:tcBorders>
            <w:shd w:val="clear" w:color="auto" w:fill="auto"/>
          </w:tcPr>
          <w:p w14:paraId="1DF63184" w14:textId="77777777" w:rsidR="001D4AE7" w:rsidRPr="00A813CF" w:rsidRDefault="001D4AE7" w:rsidP="006B52B5">
            <w:pPr>
              <w:rPr>
                <w:rFonts w:ascii="Arial" w:hAnsi="Arial" w:cs="Arial"/>
                <w:szCs w:val="20"/>
              </w:rPr>
            </w:pPr>
            <w:r w:rsidRPr="00A813CF">
              <w:rPr>
                <w:rFonts w:ascii="Arial" w:hAnsi="Arial" w:cs="Arial"/>
                <w:szCs w:val="20"/>
              </w:rPr>
              <w:t xml:space="preserve">Heritage values have been systematically and </w:t>
            </w:r>
            <w:r w:rsidRPr="00A813CF">
              <w:rPr>
                <w:rFonts w:ascii="Arial" w:hAnsi="Arial" w:cs="Arial"/>
                <w:b/>
                <w:szCs w:val="20"/>
              </w:rPr>
              <w:t>comprehensively identified</w:t>
            </w:r>
            <w:r w:rsidRPr="00A813CF">
              <w:rPr>
                <w:rFonts w:ascii="Arial" w:hAnsi="Arial" w:cs="Arial"/>
                <w:szCs w:val="20"/>
              </w:rPr>
              <w:t xml:space="preserve"> and included in relevant inventories or reserves.  Known heritage values are well-maintained and retain a </w:t>
            </w:r>
            <w:r w:rsidRPr="00A813CF">
              <w:rPr>
                <w:rFonts w:ascii="Arial" w:hAnsi="Arial" w:cs="Arial"/>
                <w:b/>
                <w:szCs w:val="20"/>
              </w:rPr>
              <w:t>high degree of integrity</w:t>
            </w:r>
            <w:r w:rsidRPr="00A813CF">
              <w:rPr>
                <w:rFonts w:ascii="Arial" w:hAnsi="Arial" w:cs="Arial"/>
                <w:szCs w:val="20"/>
              </w:rPr>
              <w:t>.</w:t>
            </w:r>
          </w:p>
        </w:tc>
      </w:tr>
      <w:tr w:rsidR="001D4AE7" w:rsidRPr="00A813CF" w14:paraId="35BF3CA5" w14:textId="77777777" w:rsidTr="004B6E4A">
        <w:tc>
          <w:tcPr>
            <w:tcW w:w="1701" w:type="dxa"/>
            <w:tcBorders>
              <w:top w:val="single" w:sz="4" w:space="0" w:color="auto"/>
              <w:left w:val="single" w:sz="4" w:space="0" w:color="auto"/>
              <w:bottom w:val="single" w:sz="4" w:space="0" w:color="auto"/>
              <w:right w:val="single" w:sz="4" w:space="0" w:color="auto"/>
            </w:tcBorders>
            <w:shd w:val="clear" w:color="auto" w:fill="FFFF00"/>
          </w:tcPr>
          <w:p w14:paraId="2007313D" w14:textId="77777777" w:rsidR="001D4AE7" w:rsidRPr="00A813CF" w:rsidRDefault="001D4AE7" w:rsidP="006B52B5">
            <w:pPr>
              <w:rPr>
                <w:rFonts w:ascii="Arial" w:hAnsi="Arial" w:cs="Arial"/>
                <w:szCs w:val="20"/>
              </w:rPr>
            </w:pPr>
            <w:r w:rsidRPr="00A813CF">
              <w:rPr>
                <w:rFonts w:ascii="Arial" w:hAnsi="Arial" w:cs="Arial"/>
                <w:szCs w:val="20"/>
              </w:rPr>
              <w:t>Good</w:t>
            </w:r>
          </w:p>
        </w:tc>
        <w:tc>
          <w:tcPr>
            <w:tcW w:w="6804" w:type="dxa"/>
            <w:tcBorders>
              <w:top w:val="single" w:sz="4" w:space="0" w:color="auto"/>
              <w:left w:val="single" w:sz="4" w:space="0" w:color="auto"/>
              <w:bottom w:val="single" w:sz="4" w:space="0" w:color="auto"/>
              <w:right w:val="single" w:sz="4" w:space="0" w:color="auto"/>
            </w:tcBorders>
            <w:shd w:val="clear" w:color="auto" w:fill="auto"/>
          </w:tcPr>
          <w:p w14:paraId="4EF8B186" w14:textId="77777777" w:rsidR="001D4AE7" w:rsidRPr="00A813CF" w:rsidRDefault="001D4AE7" w:rsidP="006B52B5">
            <w:pPr>
              <w:rPr>
                <w:rFonts w:ascii="Arial" w:hAnsi="Arial" w:cs="Arial"/>
                <w:szCs w:val="20"/>
              </w:rPr>
            </w:pPr>
            <w:r w:rsidRPr="00A813CF">
              <w:rPr>
                <w:rFonts w:ascii="Arial" w:hAnsi="Arial" w:cs="Arial"/>
                <w:szCs w:val="20"/>
              </w:rPr>
              <w:t xml:space="preserve">Heritage values have been </w:t>
            </w:r>
            <w:r w:rsidRPr="00A813CF">
              <w:rPr>
                <w:rFonts w:ascii="Arial" w:hAnsi="Arial" w:cs="Arial"/>
                <w:b/>
                <w:szCs w:val="20"/>
              </w:rPr>
              <w:t>mostly identified</w:t>
            </w:r>
            <w:r w:rsidRPr="00A813CF">
              <w:rPr>
                <w:rFonts w:ascii="Arial" w:hAnsi="Arial" w:cs="Arial"/>
                <w:szCs w:val="20"/>
              </w:rPr>
              <w:t xml:space="preserve"> and included in relevant inventories or reserves.  Known heritage values are generally maintained and </w:t>
            </w:r>
            <w:r w:rsidRPr="00A813CF">
              <w:rPr>
                <w:rFonts w:ascii="Arial" w:hAnsi="Arial" w:cs="Arial"/>
                <w:b/>
                <w:szCs w:val="20"/>
              </w:rPr>
              <w:t>retain</w:t>
            </w:r>
            <w:r w:rsidRPr="00A813CF">
              <w:rPr>
                <w:rFonts w:ascii="Arial" w:hAnsi="Arial" w:cs="Arial"/>
                <w:szCs w:val="20"/>
              </w:rPr>
              <w:t xml:space="preserve"> </w:t>
            </w:r>
            <w:r w:rsidRPr="00A813CF">
              <w:rPr>
                <w:rFonts w:ascii="Arial" w:hAnsi="Arial" w:cs="Arial"/>
                <w:b/>
                <w:szCs w:val="20"/>
              </w:rPr>
              <w:t>much of their integrity</w:t>
            </w:r>
            <w:r w:rsidRPr="00A813CF">
              <w:rPr>
                <w:rFonts w:ascii="Arial" w:hAnsi="Arial" w:cs="Arial"/>
                <w:szCs w:val="20"/>
              </w:rPr>
              <w:t>.</w:t>
            </w:r>
          </w:p>
        </w:tc>
      </w:tr>
      <w:tr w:rsidR="001D4AE7" w:rsidRPr="00A813CF" w14:paraId="4581003D" w14:textId="77777777" w:rsidTr="004B6E4A">
        <w:tc>
          <w:tcPr>
            <w:tcW w:w="1701" w:type="dxa"/>
            <w:tcBorders>
              <w:top w:val="single" w:sz="4" w:space="0" w:color="auto"/>
              <w:left w:val="single" w:sz="4" w:space="0" w:color="auto"/>
              <w:bottom w:val="single" w:sz="4" w:space="0" w:color="auto"/>
              <w:right w:val="single" w:sz="4" w:space="0" w:color="auto"/>
            </w:tcBorders>
            <w:shd w:val="clear" w:color="auto" w:fill="F79646" w:themeFill="accent6"/>
          </w:tcPr>
          <w:p w14:paraId="04864D0D" w14:textId="77777777" w:rsidR="001D4AE7" w:rsidRPr="00A813CF" w:rsidRDefault="001D4AE7" w:rsidP="006B52B5">
            <w:pPr>
              <w:rPr>
                <w:rFonts w:ascii="Arial" w:hAnsi="Arial" w:cs="Arial"/>
                <w:szCs w:val="20"/>
              </w:rPr>
            </w:pPr>
            <w:r w:rsidRPr="00A813CF">
              <w:rPr>
                <w:rFonts w:ascii="Arial" w:hAnsi="Arial" w:cs="Arial"/>
                <w:szCs w:val="20"/>
              </w:rPr>
              <w:t>Poor</w:t>
            </w:r>
          </w:p>
        </w:tc>
        <w:tc>
          <w:tcPr>
            <w:tcW w:w="6804" w:type="dxa"/>
            <w:tcBorders>
              <w:top w:val="single" w:sz="4" w:space="0" w:color="auto"/>
              <w:left w:val="single" w:sz="4" w:space="0" w:color="auto"/>
              <w:bottom w:val="single" w:sz="4" w:space="0" w:color="auto"/>
              <w:right w:val="single" w:sz="4" w:space="0" w:color="auto"/>
            </w:tcBorders>
            <w:shd w:val="clear" w:color="auto" w:fill="auto"/>
          </w:tcPr>
          <w:p w14:paraId="2F46ADA9" w14:textId="77777777" w:rsidR="001D4AE7" w:rsidRPr="00A813CF" w:rsidRDefault="001D4AE7" w:rsidP="006B52B5">
            <w:pPr>
              <w:rPr>
                <w:rFonts w:ascii="Arial" w:hAnsi="Arial" w:cs="Arial"/>
                <w:szCs w:val="20"/>
              </w:rPr>
            </w:pPr>
            <w:r w:rsidRPr="00A813CF">
              <w:rPr>
                <w:rFonts w:ascii="Arial" w:hAnsi="Arial" w:cs="Arial"/>
                <w:szCs w:val="20"/>
              </w:rPr>
              <w:t xml:space="preserve">Heritage values have </w:t>
            </w:r>
            <w:r w:rsidRPr="00A813CF">
              <w:rPr>
                <w:rFonts w:ascii="Arial" w:hAnsi="Arial" w:cs="Arial"/>
                <w:b/>
                <w:szCs w:val="20"/>
              </w:rPr>
              <w:t>not been systematically identified</w:t>
            </w:r>
            <w:r w:rsidRPr="00A813CF">
              <w:rPr>
                <w:rFonts w:ascii="Arial" w:hAnsi="Arial" w:cs="Arial"/>
                <w:szCs w:val="20"/>
              </w:rPr>
              <w:t xml:space="preserve">. Known heritage values are degrading and </w:t>
            </w:r>
            <w:r w:rsidRPr="00A813CF">
              <w:rPr>
                <w:rFonts w:ascii="Arial" w:hAnsi="Arial" w:cs="Arial"/>
                <w:b/>
                <w:szCs w:val="20"/>
              </w:rPr>
              <w:t>generally lack integrity</w:t>
            </w:r>
            <w:r w:rsidRPr="00A813CF">
              <w:rPr>
                <w:rFonts w:ascii="Arial" w:hAnsi="Arial" w:cs="Arial"/>
                <w:szCs w:val="20"/>
              </w:rPr>
              <w:t>.</w:t>
            </w:r>
          </w:p>
        </w:tc>
      </w:tr>
      <w:tr w:rsidR="001D4AE7" w:rsidRPr="00A813CF" w14:paraId="6A2C2A8D" w14:textId="77777777" w:rsidTr="004B6E4A">
        <w:tc>
          <w:tcPr>
            <w:tcW w:w="1701" w:type="dxa"/>
            <w:tcBorders>
              <w:top w:val="single" w:sz="4" w:space="0" w:color="auto"/>
              <w:left w:val="single" w:sz="4" w:space="0" w:color="auto"/>
              <w:bottom w:val="single" w:sz="4" w:space="0" w:color="auto"/>
              <w:right w:val="single" w:sz="4" w:space="0" w:color="auto"/>
            </w:tcBorders>
            <w:shd w:val="clear" w:color="auto" w:fill="FF0000"/>
          </w:tcPr>
          <w:p w14:paraId="00F307D2" w14:textId="77777777" w:rsidR="001D4AE7" w:rsidRPr="00A813CF" w:rsidRDefault="001D4AE7" w:rsidP="006B52B5">
            <w:pPr>
              <w:rPr>
                <w:rFonts w:ascii="Arial" w:hAnsi="Arial" w:cs="Arial"/>
                <w:szCs w:val="20"/>
              </w:rPr>
            </w:pPr>
            <w:r w:rsidRPr="00A813CF">
              <w:rPr>
                <w:rFonts w:ascii="Arial" w:hAnsi="Arial" w:cs="Arial"/>
                <w:szCs w:val="20"/>
              </w:rPr>
              <w:t>Very Poor</w:t>
            </w:r>
          </w:p>
        </w:tc>
        <w:tc>
          <w:tcPr>
            <w:tcW w:w="6804" w:type="dxa"/>
            <w:tcBorders>
              <w:top w:val="single" w:sz="4" w:space="0" w:color="auto"/>
              <w:left w:val="single" w:sz="4" w:space="0" w:color="auto"/>
              <w:bottom w:val="single" w:sz="4" w:space="0" w:color="auto"/>
              <w:right w:val="single" w:sz="4" w:space="0" w:color="auto"/>
            </w:tcBorders>
            <w:shd w:val="clear" w:color="auto" w:fill="auto"/>
          </w:tcPr>
          <w:p w14:paraId="067FA6BC" w14:textId="77777777" w:rsidR="001D4AE7" w:rsidRPr="00A813CF" w:rsidRDefault="001D4AE7" w:rsidP="006B52B5">
            <w:pPr>
              <w:rPr>
                <w:rFonts w:ascii="Arial" w:hAnsi="Arial" w:cs="Arial"/>
                <w:szCs w:val="20"/>
              </w:rPr>
            </w:pPr>
            <w:r w:rsidRPr="00A813CF">
              <w:rPr>
                <w:rFonts w:ascii="Arial" w:hAnsi="Arial" w:cs="Arial"/>
                <w:szCs w:val="20"/>
              </w:rPr>
              <w:t xml:space="preserve">Known heritage values have </w:t>
            </w:r>
            <w:r w:rsidRPr="00A813CF">
              <w:rPr>
                <w:rFonts w:ascii="Arial" w:hAnsi="Arial" w:cs="Arial"/>
                <w:b/>
                <w:szCs w:val="20"/>
              </w:rPr>
              <w:t>not been identified</w:t>
            </w:r>
            <w:r w:rsidRPr="00A813CF">
              <w:rPr>
                <w:rFonts w:ascii="Arial" w:hAnsi="Arial" w:cs="Arial"/>
                <w:szCs w:val="20"/>
              </w:rPr>
              <w:t xml:space="preserve">. Known heritage values are </w:t>
            </w:r>
            <w:r w:rsidRPr="00A813CF">
              <w:rPr>
                <w:rFonts w:ascii="Arial" w:hAnsi="Arial" w:cs="Arial"/>
                <w:b/>
                <w:szCs w:val="20"/>
              </w:rPr>
              <w:t>degraded and lack integrity</w:t>
            </w:r>
            <w:r w:rsidRPr="00A813CF">
              <w:rPr>
                <w:rFonts w:ascii="Arial" w:hAnsi="Arial" w:cs="Arial"/>
                <w:szCs w:val="20"/>
              </w:rPr>
              <w:t>.</w:t>
            </w:r>
          </w:p>
        </w:tc>
      </w:tr>
      <w:tr w:rsidR="001D4AE7" w:rsidRPr="00A813CF" w14:paraId="7982554E" w14:textId="77777777" w:rsidTr="004B6E4A">
        <w:tc>
          <w:tcPr>
            <w:tcW w:w="1701" w:type="dxa"/>
            <w:tcBorders>
              <w:top w:val="single" w:sz="4" w:space="0" w:color="auto"/>
            </w:tcBorders>
          </w:tcPr>
          <w:p w14:paraId="3B6947A9" w14:textId="77777777" w:rsidR="001D4AE7" w:rsidRPr="00A813CF" w:rsidRDefault="001D4AE7" w:rsidP="006B52B5">
            <w:pPr>
              <w:rPr>
                <w:rFonts w:ascii="Arial" w:hAnsi="Arial" w:cs="Arial"/>
                <w:szCs w:val="20"/>
              </w:rPr>
            </w:pPr>
            <w:r w:rsidRPr="00A813CF">
              <w:rPr>
                <w:rFonts w:ascii="Arial" w:hAnsi="Arial" w:cs="Arial"/>
                <w:szCs w:val="20"/>
              </w:rPr>
              <w:t>Trend</w:t>
            </w:r>
          </w:p>
        </w:tc>
        <w:tc>
          <w:tcPr>
            <w:tcW w:w="6804" w:type="dxa"/>
            <w:tcBorders>
              <w:top w:val="single" w:sz="4" w:space="0" w:color="auto"/>
            </w:tcBorders>
          </w:tcPr>
          <w:p w14:paraId="50EEF037" w14:textId="3A748667" w:rsidR="001D4AE7" w:rsidRPr="00A813CF" w:rsidRDefault="00416F34" w:rsidP="006B52B5">
            <w:pPr>
              <w:rPr>
                <w:rFonts w:ascii="Arial" w:hAnsi="Arial" w:cs="Arial"/>
              </w:rPr>
            </w:pPr>
            <w:r w:rsidRPr="00A813CF">
              <w:rPr>
                <w:rFonts w:ascii="Arial" w:eastAsia="Calibri" w:hAnsi="Arial" w:cs="Arial"/>
                <w:noProof/>
                <w:szCs w:val="20"/>
              </w:rPr>
              <w:t>Improved</w:t>
            </w:r>
            <w:r w:rsidR="001D4AE7" w:rsidRPr="00A813CF">
              <w:rPr>
                <w:rFonts w:ascii="Arial" w:eastAsia="Calibri" w:hAnsi="Arial" w:cs="Arial"/>
                <w:noProof/>
                <w:szCs w:val="20"/>
              </w:rPr>
              <w:tab/>
              <w:t>Stable</w:t>
            </w:r>
            <w:r w:rsidR="001D4AE7" w:rsidRPr="00A813CF">
              <w:rPr>
                <w:rFonts w:ascii="Arial" w:eastAsia="Calibri" w:hAnsi="Arial" w:cs="Arial"/>
                <w:noProof/>
                <w:szCs w:val="20"/>
              </w:rPr>
              <w:tab/>
            </w:r>
            <w:r w:rsidR="001D4AE7" w:rsidRPr="00A813CF">
              <w:rPr>
                <w:rFonts w:ascii="Arial" w:eastAsia="Calibri" w:hAnsi="Arial" w:cs="Arial"/>
              </w:rPr>
              <w:t xml:space="preserve"> </w:t>
            </w:r>
            <w:r w:rsidRPr="00A813CF">
              <w:rPr>
                <w:rFonts w:ascii="Arial" w:eastAsia="Calibri" w:hAnsi="Arial" w:cs="Arial"/>
                <w:szCs w:val="24"/>
              </w:rPr>
              <w:t>Deteriorated</w:t>
            </w:r>
            <w:r w:rsidR="001D4AE7" w:rsidRPr="00A813CF">
              <w:rPr>
                <w:rFonts w:ascii="Arial" w:eastAsia="Calibri" w:hAnsi="Arial" w:cs="Arial"/>
                <w:szCs w:val="24"/>
              </w:rPr>
              <w:tab/>
            </w:r>
            <w:r w:rsidR="001D4AE7" w:rsidRPr="00A813CF">
              <w:rPr>
                <w:rFonts w:ascii="Arial" w:eastAsia="Calibri" w:hAnsi="Arial" w:cs="Arial"/>
              </w:rPr>
              <w:t xml:space="preserve"> </w:t>
            </w:r>
            <w:r w:rsidR="001D4AE7" w:rsidRPr="00A813CF">
              <w:rPr>
                <w:rFonts w:ascii="Arial" w:eastAsia="Calibri" w:hAnsi="Arial" w:cs="Arial"/>
                <w:szCs w:val="24"/>
              </w:rPr>
              <w:t>No clear trend</w:t>
            </w:r>
          </w:p>
        </w:tc>
      </w:tr>
      <w:tr w:rsidR="001D4AE7" w:rsidRPr="00A813CF" w14:paraId="689BFB9A" w14:textId="77777777" w:rsidTr="004B6E4A">
        <w:trPr>
          <w:trHeight w:val="1283"/>
        </w:trPr>
        <w:tc>
          <w:tcPr>
            <w:tcW w:w="1701" w:type="dxa"/>
          </w:tcPr>
          <w:p w14:paraId="180F7DAF" w14:textId="77777777" w:rsidR="001D4AE7" w:rsidRPr="00A813CF" w:rsidRDefault="001D4AE7" w:rsidP="006B52B5">
            <w:pPr>
              <w:rPr>
                <w:rFonts w:ascii="Arial" w:hAnsi="Arial" w:cs="Arial"/>
                <w:szCs w:val="20"/>
              </w:rPr>
            </w:pPr>
            <w:r w:rsidRPr="00A813CF">
              <w:rPr>
                <w:rFonts w:ascii="Arial" w:hAnsi="Arial" w:cs="Arial"/>
                <w:szCs w:val="20"/>
              </w:rPr>
              <w:t>Confidence in condition and trend</w:t>
            </w:r>
          </w:p>
        </w:tc>
        <w:tc>
          <w:tcPr>
            <w:tcW w:w="6804" w:type="dxa"/>
          </w:tcPr>
          <w:p w14:paraId="25556F3A" w14:textId="77777777" w:rsidR="001D4AE7" w:rsidRPr="00A813CF" w:rsidRDefault="001D4AE7" w:rsidP="006B52B5">
            <w:pPr>
              <w:tabs>
                <w:tab w:val="left" w:pos="517"/>
              </w:tabs>
              <w:ind w:right="57"/>
              <w:rPr>
                <w:rFonts w:ascii="Arial" w:eastAsia="BatangChe" w:hAnsi="Arial" w:cs="Arial"/>
                <w:szCs w:val="20"/>
              </w:rPr>
            </w:pPr>
            <w:r w:rsidRPr="00A813CF">
              <w:rPr>
                <w:rFonts w:ascii="Arial" w:eastAsia="BatangChe" w:hAnsi="Arial" w:cs="Arial"/>
                <w:szCs w:val="20"/>
              </w:rPr>
              <w:t xml:space="preserve">High: </w:t>
            </w:r>
            <w:r w:rsidRPr="00A813CF">
              <w:rPr>
                <w:rFonts w:ascii="Arial" w:eastAsia="Calibri" w:hAnsi="Arial" w:cs="Arial"/>
                <w:noProof/>
                <w:szCs w:val="20"/>
              </w:rPr>
              <w:t>Adequate high-quality evidence and high level of consensus</w:t>
            </w:r>
          </w:p>
          <w:p w14:paraId="5998D6F1" w14:textId="77777777" w:rsidR="001D4AE7" w:rsidRPr="00A813CF" w:rsidRDefault="001D4AE7" w:rsidP="006B52B5">
            <w:pPr>
              <w:ind w:right="57"/>
              <w:rPr>
                <w:rFonts w:ascii="Arial" w:eastAsia="BatangChe" w:hAnsi="Arial" w:cs="Arial"/>
                <w:szCs w:val="20"/>
              </w:rPr>
            </w:pPr>
            <w:r w:rsidRPr="00A813CF">
              <w:rPr>
                <w:rFonts w:ascii="Arial" w:eastAsia="MS Gothic" w:hAnsi="Arial" w:cs="Arial"/>
                <w:szCs w:val="20"/>
                <w:lang w:val="en-US"/>
              </w:rPr>
              <w:t xml:space="preserve">Medium: </w:t>
            </w:r>
            <w:r w:rsidRPr="00A813CF">
              <w:rPr>
                <w:rFonts w:ascii="Arial" w:eastAsia="Calibri" w:hAnsi="Arial" w:cs="Arial"/>
                <w:noProof/>
                <w:szCs w:val="20"/>
              </w:rPr>
              <w:t>Limited evidence or limited consensus</w:t>
            </w:r>
          </w:p>
          <w:p w14:paraId="577AB158" w14:textId="77777777" w:rsidR="001D4AE7" w:rsidRPr="00A813CF" w:rsidRDefault="001D4AE7" w:rsidP="006B52B5">
            <w:pPr>
              <w:rPr>
                <w:rFonts w:ascii="Arial" w:eastAsia="Calibri" w:hAnsi="Arial" w:cs="Arial"/>
                <w:noProof/>
                <w:szCs w:val="20"/>
              </w:rPr>
            </w:pPr>
            <w:r w:rsidRPr="00A813CF">
              <w:rPr>
                <w:rFonts w:ascii="Arial" w:eastAsia="BatangChe" w:hAnsi="Arial" w:cs="Arial"/>
                <w:szCs w:val="20"/>
              </w:rPr>
              <w:t xml:space="preserve">Low: </w:t>
            </w:r>
            <w:r w:rsidRPr="00A813CF">
              <w:rPr>
                <w:rFonts w:ascii="Arial" w:eastAsia="Calibri" w:hAnsi="Arial" w:cs="Arial"/>
                <w:noProof/>
                <w:szCs w:val="20"/>
              </w:rPr>
              <w:t>Very limited evidence, assessment based on anecdotal information</w:t>
            </w:r>
          </w:p>
          <w:p w14:paraId="18F255FC" w14:textId="77777777" w:rsidR="001D4AE7" w:rsidRPr="00A813CF" w:rsidRDefault="001D4AE7" w:rsidP="006B52B5">
            <w:pPr>
              <w:rPr>
                <w:rFonts w:ascii="Arial" w:eastAsia="Calibri" w:hAnsi="Arial" w:cs="Arial"/>
                <w:noProof/>
                <w:szCs w:val="20"/>
              </w:rPr>
            </w:pPr>
          </w:p>
          <w:p w14:paraId="23D9764C" w14:textId="77777777" w:rsidR="001D4AE7" w:rsidRPr="00A813CF" w:rsidRDefault="001D4AE7" w:rsidP="006B52B5">
            <w:pPr>
              <w:rPr>
                <w:rFonts w:ascii="Arial" w:hAnsi="Arial" w:cs="Arial"/>
                <w:szCs w:val="20"/>
              </w:rPr>
            </w:pPr>
          </w:p>
        </w:tc>
      </w:tr>
    </w:tbl>
    <w:p w14:paraId="4310336A" w14:textId="60C3D8E4" w:rsidR="00743FB1" w:rsidRPr="00A813CF" w:rsidRDefault="00743FB1" w:rsidP="00FE0EFB">
      <w:pPr>
        <w:rPr>
          <w:rFonts w:ascii="Arial" w:hAnsi="Arial" w:cs="Arial"/>
        </w:rPr>
      </w:pPr>
    </w:p>
    <w:p w14:paraId="54649D43" w14:textId="77777777" w:rsidR="00743FB1" w:rsidRPr="00A813CF" w:rsidRDefault="00743FB1">
      <w:pPr>
        <w:spacing w:after="200" w:line="276" w:lineRule="auto"/>
        <w:rPr>
          <w:rFonts w:ascii="Arial" w:eastAsia="Times New Roman" w:hAnsi="Arial" w:cs="Arial"/>
          <w:b/>
          <w:kern w:val="32"/>
          <w:sz w:val="28"/>
          <w:szCs w:val="24"/>
          <w:lang w:val="en-GB" w:eastAsia="ja-JP"/>
        </w:rPr>
      </w:pPr>
      <w:r w:rsidRPr="00A813CF">
        <w:rPr>
          <w:rFonts w:ascii="Arial" w:hAnsi="Arial" w:cs="Arial"/>
        </w:rPr>
        <w:br w:type="page"/>
      </w:r>
    </w:p>
    <w:p w14:paraId="6FD23184" w14:textId="29AC24CD" w:rsidR="00743FB1" w:rsidRPr="00A813CF" w:rsidRDefault="00250429" w:rsidP="004054CC">
      <w:pPr>
        <w:pStyle w:val="Heading1"/>
        <w:rPr>
          <w:rFonts w:ascii="Arial" w:hAnsi="Arial" w:cs="Arial"/>
        </w:rPr>
      </w:pPr>
      <w:bookmarkStart w:id="74" w:name="_Toc535479401"/>
      <w:bookmarkEnd w:id="73"/>
      <w:r w:rsidRPr="00A813CF">
        <w:rPr>
          <w:rFonts w:ascii="Arial" w:hAnsi="Arial" w:cs="Arial"/>
        </w:rPr>
        <w:lastRenderedPageBreak/>
        <w:t>Appendix 2. Risk assessment framework</w:t>
      </w:r>
      <w:bookmarkEnd w:id="74"/>
      <w:r w:rsidRPr="00A813CF">
        <w:rPr>
          <w:rFonts w:ascii="Arial" w:hAnsi="Arial" w:cs="Arial"/>
        </w:rPr>
        <w:t xml:space="preserve"> </w:t>
      </w:r>
    </w:p>
    <w:p w14:paraId="6DC293F4" w14:textId="1A6D25E8" w:rsidR="00743FB1" w:rsidRPr="00A813CF" w:rsidRDefault="00743FB1" w:rsidP="00743FB1">
      <w:pPr>
        <w:pStyle w:val="Heading2"/>
        <w:rPr>
          <w:rFonts w:ascii="Arial" w:eastAsiaTheme="majorEastAsia" w:hAnsi="Arial" w:cs="Arial"/>
        </w:rPr>
      </w:pPr>
      <w:bookmarkStart w:id="75" w:name="_Toc535479402"/>
      <w:r w:rsidRPr="00A813CF">
        <w:rPr>
          <w:rFonts w:ascii="Arial" w:eastAsiaTheme="majorEastAsia" w:hAnsi="Arial" w:cs="Arial"/>
        </w:rPr>
        <w:t>Risks to the Great Barrier Reef Region</w:t>
      </w:r>
      <w:r w:rsidR="00083D04" w:rsidRPr="00A813CF">
        <w:rPr>
          <w:rFonts w:ascii="Arial" w:eastAsiaTheme="majorEastAsia" w:hAnsi="Arial" w:cs="Arial"/>
        </w:rPr>
        <w:t>’s ecosystem and heritage values</w:t>
      </w:r>
      <w:bookmarkEnd w:id="75"/>
    </w:p>
    <w:p w14:paraId="5CB2F359" w14:textId="30610441" w:rsidR="00743FB1" w:rsidRPr="00A813CF" w:rsidRDefault="00743FB1" w:rsidP="00EA2A6C">
      <w:pPr>
        <w:rPr>
          <w:rFonts w:ascii="Arial" w:hAnsi="Arial" w:cs="Arial"/>
        </w:rPr>
      </w:pPr>
      <w:r w:rsidRPr="00A813CF">
        <w:rPr>
          <w:rFonts w:ascii="Arial" w:hAnsi="Arial" w:cs="Arial"/>
        </w:rPr>
        <w:t xml:space="preserve">Section 54(3)(d) of the Great Barrier Reef Marine Park Act 1975 requires “…an assessment of the risks to the ecosystem…" within the Great Barrier Reef Region. </w:t>
      </w:r>
    </w:p>
    <w:p w14:paraId="4E0AF75C" w14:textId="77777777" w:rsidR="00EA2A6C" w:rsidRPr="00A813CF" w:rsidRDefault="00EA2A6C" w:rsidP="00EA2A6C">
      <w:pPr>
        <w:rPr>
          <w:rFonts w:ascii="Arial" w:hAnsi="Arial" w:cs="Arial"/>
        </w:rPr>
      </w:pPr>
    </w:p>
    <w:p w14:paraId="582E72F9" w14:textId="1BDB7B04" w:rsidR="00743FB1" w:rsidRPr="00A813CF" w:rsidRDefault="00743FB1" w:rsidP="00EA2A6C">
      <w:pPr>
        <w:rPr>
          <w:rFonts w:ascii="Arial" w:hAnsi="Arial" w:cs="Arial"/>
        </w:rPr>
      </w:pPr>
      <w:r w:rsidRPr="00A813CF">
        <w:rPr>
          <w:rFonts w:ascii="Arial" w:hAnsi="Arial" w:cs="Arial"/>
        </w:rPr>
        <w:t>This assessment of risk is based on the current state and trends of the Great Barrier Reef ecosystem's biodiversity and health, the factors influencing the values of the Region, the effectiveness of protection and management arrangements and ultimately an understanding of the ecosystem's overall resilience.</w:t>
      </w:r>
    </w:p>
    <w:p w14:paraId="08FDABE7" w14:textId="77777777" w:rsidR="00743FB1" w:rsidRPr="00A813CF" w:rsidRDefault="00743FB1" w:rsidP="00EA2A6C">
      <w:pPr>
        <w:rPr>
          <w:rFonts w:ascii="Arial" w:hAnsi="Arial" w:cs="Arial"/>
        </w:rPr>
      </w:pPr>
    </w:p>
    <w:p w14:paraId="6CC2641A" w14:textId="724CA7D7" w:rsidR="00743FB1" w:rsidRPr="00A813CF" w:rsidRDefault="00743FB1" w:rsidP="00EA2A6C">
      <w:pPr>
        <w:rPr>
          <w:rFonts w:ascii="Arial" w:hAnsi="Arial" w:cs="Arial"/>
        </w:rPr>
      </w:pPr>
      <w:r w:rsidRPr="00A813CF">
        <w:rPr>
          <w:rFonts w:ascii="Arial" w:hAnsi="Arial" w:cs="Arial"/>
        </w:rPr>
        <w:t>In essence this is an assessment of the residual risk to the Region-wide ecosystem, noting the items above. For this risk assessment, threats to natural values components are categorised as Region-wide or local based on the scale of the consequence. A threat may be happening in many places but when the consequence is considered, a threat is at Region-wide scale if the Region-wide ecosystem suffers, and at local scale alone if the consequence does not impact at the Region-wide scale. For example:</w:t>
      </w:r>
    </w:p>
    <w:p w14:paraId="788730F4" w14:textId="77777777" w:rsidR="00743FB1" w:rsidRPr="00A813CF" w:rsidRDefault="00743FB1" w:rsidP="00113D37">
      <w:pPr>
        <w:pStyle w:val="ListParagraph"/>
        <w:numPr>
          <w:ilvl w:val="0"/>
          <w:numId w:val="11"/>
        </w:numPr>
        <w:rPr>
          <w:rFonts w:ascii="Arial" w:hAnsi="Arial" w:cs="Arial"/>
        </w:rPr>
      </w:pPr>
      <w:r w:rsidRPr="00A813CF">
        <w:rPr>
          <w:rFonts w:ascii="Arial" w:hAnsi="Arial" w:cs="Arial"/>
        </w:rPr>
        <w:t>Rising sea temperature happens over a very wide area and the Region-wide ecosystem as a whole suffers.</w:t>
      </w:r>
    </w:p>
    <w:p w14:paraId="756DF60D" w14:textId="77777777" w:rsidR="00743FB1" w:rsidRPr="00A813CF" w:rsidRDefault="00743FB1" w:rsidP="007204D9">
      <w:pPr>
        <w:pStyle w:val="ListParagraph"/>
        <w:numPr>
          <w:ilvl w:val="0"/>
          <w:numId w:val="11"/>
        </w:numPr>
        <w:rPr>
          <w:rFonts w:ascii="Arial" w:hAnsi="Arial" w:cs="Arial"/>
        </w:rPr>
      </w:pPr>
      <w:r w:rsidRPr="00A813CF">
        <w:rPr>
          <w:rFonts w:ascii="Arial" w:hAnsi="Arial" w:cs="Arial"/>
        </w:rPr>
        <w:t>Ship groundings may happen in many places but the Region-wide system as a whole does not suffer.</w:t>
      </w:r>
    </w:p>
    <w:p w14:paraId="1C6D1226" w14:textId="77777777" w:rsidR="00EA2A6C" w:rsidRPr="00A813CF" w:rsidRDefault="00EA2A6C" w:rsidP="00EA2A6C">
      <w:pPr>
        <w:rPr>
          <w:rFonts w:ascii="Arial" w:hAnsi="Arial" w:cs="Arial"/>
        </w:rPr>
      </w:pPr>
    </w:p>
    <w:p w14:paraId="168542D7" w14:textId="0BF3A0D0" w:rsidR="00743FB1" w:rsidRPr="00A813CF" w:rsidRDefault="00743FB1" w:rsidP="00EA2A6C">
      <w:pPr>
        <w:rPr>
          <w:rFonts w:ascii="Arial" w:hAnsi="Arial" w:cs="Arial"/>
        </w:rPr>
      </w:pPr>
      <w:r w:rsidRPr="00A813CF">
        <w:rPr>
          <w:rFonts w:ascii="Arial" w:hAnsi="Arial" w:cs="Arial"/>
        </w:rPr>
        <w:t xml:space="preserve">Risks to heritage values components were assessed at the scale that was appropriate to their occurrence rather than at a regional or local scale, resulting in a single consequence score.  For example, risks to historic lighthouses were considered based on the known extent of historic lighthouses in the region. </w:t>
      </w:r>
    </w:p>
    <w:p w14:paraId="4BBFED6E" w14:textId="77777777" w:rsidR="00743FB1" w:rsidRPr="00A813CF" w:rsidRDefault="00743FB1" w:rsidP="00EA0962">
      <w:pPr>
        <w:rPr>
          <w:rFonts w:ascii="Arial" w:hAnsi="Arial" w:cs="Arial"/>
          <w:lang w:val="en-GB" w:eastAsia="ja-JP"/>
        </w:rPr>
      </w:pPr>
    </w:p>
    <w:tbl>
      <w:tblPr>
        <w:tblW w:w="949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A0" w:firstRow="1" w:lastRow="0" w:firstColumn="1" w:lastColumn="0" w:noHBand="0" w:noVBand="0"/>
        <w:tblCaption w:val="Grading stements for 'likelihood'"/>
        <w:tblDescription w:val="Likelihoos is the expected frequency of a given threat. 'Almost certain': expected to occur more or less continously throughout the year; 'Likely': not expected to be continuous but expected to occur one or more times in a year; 'Possible': not expected to occur annually but expected to occur within a 10-year period; 'unlikely': not expected to occur in a 10-year period but expected to occur in a 100-year period; 'Rare': not expected to occur within the next 100 years. "/>
      </w:tblPr>
      <w:tblGrid>
        <w:gridCol w:w="1736"/>
        <w:gridCol w:w="7757"/>
      </w:tblGrid>
      <w:tr w:rsidR="006562EB" w:rsidRPr="00A813CF" w14:paraId="1E5E52A5" w14:textId="77777777" w:rsidTr="004B6E4A">
        <w:trPr>
          <w:tblHeader/>
        </w:trPr>
        <w:tc>
          <w:tcPr>
            <w:tcW w:w="1736" w:type="dxa"/>
            <w:shd w:val="clear" w:color="auto" w:fill="DBE5F1" w:themeFill="accent1" w:themeFillTint="33"/>
          </w:tcPr>
          <w:p w14:paraId="6E0F095B" w14:textId="77777777" w:rsidR="006562EB" w:rsidRPr="00A813CF" w:rsidRDefault="006562EB" w:rsidP="00027823">
            <w:pPr>
              <w:rPr>
                <w:rFonts w:ascii="Arial" w:hAnsi="Arial" w:cs="Arial"/>
                <w:b/>
              </w:rPr>
            </w:pPr>
            <w:r w:rsidRPr="00A813CF">
              <w:rPr>
                <w:rFonts w:ascii="Arial" w:hAnsi="Arial" w:cs="Arial"/>
                <w:b/>
                <w:szCs w:val="20"/>
              </w:rPr>
              <w:t>Likelihood</w:t>
            </w:r>
          </w:p>
        </w:tc>
        <w:tc>
          <w:tcPr>
            <w:tcW w:w="7757" w:type="dxa"/>
            <w:shd w:val="clear" w:color="auto" w:fill="DBE5F1" w:themeFill="accent1" w:themeFillTint="33"/>
          </w:tcPr>
          <w:p w14:paraId="51E6CD49" w14:textId="77777777" w:rsidR="006562EB" w:rsidRPr="00A813CF" w:rsidRDefault="006562EB" w:rsidP="00027823">
            <w:pPr>
              <w:rPr>
                <w:rFonts w:ascii="Arial" w:hAnsi="Arial" w:cs="Arial"/>
              </w:rPr>
            </w:pPr>
            <w:r w:rsidRPr="00A813CF">
              <w:rPr>
                <w:rFonts w:ascii="Arial" w:hAnsi="Arial" w:cs="Arial"/>
                <w:szCs w:val="20"/>
              </w:rPr>
              <w:t xml:space="preserve">Expected frequency of a given threat </w:t>
            </w:r>
          </w:p>
        </w:tc>
      </w:tr>
      <w:tr w:rsidR="006562EB" w:rsidRPr="00A813CF" w14:paraId="084855C4" w14:textId="77777777" w:rsidTr="004B6E4A">
        <w:tc>
          <w:tcPr>
            <w:tcW w:w="1736" w:type="dxa"/>
            <w:shd w:val="clear" w:color="auto" w:fill="DBE5F1" w:themeFill="accent1" w:themeFillTint="33"/>
          </w:tcPr>
          <w:p w14:paraId="239557B7" w14:textId="77777777" w:rsidR="006562EB" w:rsidRPr="00A813CF" w:rsidRDefault="006562EB" w:rsidP="0025296B">
            <w:pPr>
              <w:rPr>
                <w:rFonts w:ascii="Arial" w:hAnsi="Arial" w:cs="Arial"/>
                <w:szCs w:val="20"/>
              </w:rPr>
            </w:pPr>
            <w:r w:rsidRPr="00A813CF">
              <w:rPr>
                <w:rFonts w:ascii="Arial" w:hAnsi="Arial" w:cs="Arial"/>
                <w:szCs w:val="20"/>
              </w:rPr>
              <w:t xml:space="preserve">Almost </w:t>
            </w:r>
            <w:r w:rsidR="0025296B" w:rsidRPr="00A813CF">
              <w:rPr>
                <w:rFonts w:ascii="Arial" w:hAnsi="Arial" w:cs="Arial"/>
                <w:szCs w:val="20"/>
              </w:rPr>
              <w:t>C</w:t>
            </w:r>
            <w:r w:rsidRPr="00A813CF">
              <w:rPr>
                <w:rFonts w:ascii="Arial" w:hAnsi="Arial" w:cs="Arial"/>
                <w:szCs w:val="20"/>
              </w:rPr>
              <w:t>ertain</w:t>
            </w:r>
          </w:p>
        </w:tc>
        <w:tc>
          <w:tcPr>
            <w:tcW w:w="7757" w:type="dxa"/>
          </w:tcPr>
          <w:p w14:paraId="3352BDCE" w14:textId="77777777" w:rsidR="006562EB" w:rsidRPr="00A813CF" w:rsidRDefault="006562EB" w:rsidP="00027823">
            <w:pPr>
              <w:rPr>
                <w:rFonts w:ascii="Arial" w:hAnsi="Arial" w:cs="Arial"/>
                <w:szCs w:val="20"/>
              </w:rPr>
            </w:pPr>
            <w:r w:rsidRPr="00A813CF">
              <w:rPr>
                <w:rFonts w:ascii="Arial" w:hAnsi="Arial" w:cs="Arial"/>
                <w:szCs w:val="20"/>
              </w:rPr>
              <w:t>Expected to occur more or less continuously throughout a year</w:t>
            </w:r>
          </w:p>
        </w:tc>
      </w:tr>
      <w:tr w:rsidR="006562EB" w:rsidRPr="00A813CF" w14:paraId="1D177BBE" w14:textId="77777777" w:rsidTr="004B6E4A">
        <w:tc>
          <w:tcPr>
            <w:tcW w:w="1736" w:type="dxa"/>
            <w:shd w:val="clear" w:color="auto" w:fill="DBE5F1" w:themeFill="accent1" w:themeFillTint="33"/>
          </w:tcPr>
          <w:p w14:paraId="5A0EF015" w14:textId="77777777" w:rsidR="006562EB" w:rsidRPr="00A813CF" w:rsidRDefault="006562EB" w:rsidP="00027823">
            <w:pPr>
              <w:rPr>
                <w:rFonts w:ascii="Arial" w:hAnsi="Arial" w:cs="Arial"/>
                <w:szCs w:val="20"/>
              </w:rPr>
            </w:pPr>
            <w:r w:rsidRPr="00A813CF">
              <w:rPr>
                <w:rFonts w:ascii="Arial" w:hAnsi="Arial" w:cs="Arial"/>
                <w:szCs w:val="20"/>
              </w:rPr>
              <w:t>Likely</w:t>
            </w:r>
          </w:p>
        </w:tc>
        <w:tc>
          <w:tcPr>
            <w:tcW w:w="7757" w:type="dxa"/>
            <w:shd w:val="clear" w:color="auto" w:fill="D9D9D9" w:themeFill="background1" w:themeFillShade="D9"/>
          </w:tcPr>
          <w:p w14:paraId="0A1D3218" w14:textId="77777777" w:rsidR="006562EB" w:rsidRPr="00A813CF" w:rsidRDefault="006562EB" w:rsidP="00027823">
            <w:pPr>
              <w:rPr>
                <w:rFonts w:ascii="Arial" w:hAnsi="Arial" w:cs="Arial"/>
                <w:szCs w:val="20"/>
              </w:rPr>
            </w:pPr>
            <w:r w:rsidRPr="00A813CF">
              <w:rPr>
                <w:rFonts w:ascii="Arial" w:hAnsi="Arial" w:cs="Arial"/>
                <w:szCs w:val="20"/>
              </w:rPr>
              <w:t>Not expected to be continuous but expected to occur one or more times in a year</w:t>
            </w:r>
          </w:p>
        </w:tc>
      </w:tr>
      <w:tr w:rsidR="006562EB" w:rsidRPr="00A813CF" w14:paraId="733EC994" w14:textId="77777777" w:rsidTr="004B6E4A">
        <w:tc>
          <w:tcPr>
            <w:tcW w:w="1736" w:type="dxa"/>
            <w:shd w:val="clear" w:color="auto" w:fill="DBE5F1" w:themeFill="accent1" w:themeFillTint="33"/>
          </w:tcPr>
          <w:p w14:paraId="28F2E444" w14:textId="77777777" w:rsidR="006562EB" w:rsidRPr="00A813CF" w:rsidRDefault="006562EB" w:rsidP="00027823">
            <w:pPr>
              <w:rPr>
                <w:rFonts w:ascii="Arial" w:hAnsi="Arial" w:cs="Arial"/>
                <w:szCs w:val="20"/>
              </w:rPr>
            </w:pPr>
            <w:r w:rsidRPr="00A813CF">
              <w:rPr>
                <w:rFonts w:ascii="Arial" w:hAnsi="Arial" w:cs="Arial"/>
                <w:szCs w:val="20"/>
              </w:rPr>
              <w:t>Possible</w:t>
            </w:r>
          </w:p>
        </w:tc>
        <w:tc>
          <w:tcPr>
            <w:tcW w:w="7757" w:type="dxa"/>
          </w:tcPr>
          <w:p w14:paraId="092BE00B" w14:textId="77777777" w:rsidR="006562EB" w:rsidRPr="00A813CF" w:rsidRDefault="006562EB" w:rsidP="00027823">
            <w:pPr>
              <w:rPr>
                <w:rFonts w:ascii="Arial" w:hAnsi="Arial" w:cs="Arial"/>
                <w:szCs w:val="20"/>
              </w:rPr>
            </w:pPr>
            <w:r w:rsidRPr="00A813CF">
              <w:rPr>
                <w:rFonts w:ascii="Arial" w:hAnsi="Arial" w:cs="Arial"/>
                <w:szCs w:val="20"/>
              </w:rPr>
              <w:t>Not expected to occur annually but expected to occur within a 10-year period</w:t>
            </w:r>
          </w:p>
        </w:tc>
      </w:tr>
      <w:tr w:rsidR="006562EB" w:rsidRPr="00A813CF" w14:paraId="67229E6D" w14:textId="77777777" w:rsidTr="004B6E4A">
        <w:tc>
          <w:tcPr>
            <w:tcW w:w="1736" w:type="dxa"/>
            <w:shd w:val="clear" w:color="auto" w:fill="DBE5F1" w:themeFill="accent1" w:themeFillTint="33"/>
          </w:tcPr>
          <w:p w14:paraId="4AC82CD3" w14:textId="77777777" w:rsidR="006562EB" w:rsidRPr="00A813CF" w:rsidRDefault="006562EB" w:rsidP="00027823">
            <w:pPr>
              <w:rPr>
                <w:rFonts w:ascii="Arial" w:hAnsi="Arial" w:cs="Arial"/>
                <w:szCs w:val="20"/>
              </w:rPr>
            </w:pPr>
            <w:r w:rsidRPr="00A813CF">
              <w:rPr>
                <w:rFonts w:ascii="Arial" w:hAnsi="Arial" w:cs="Arial"/>
                <w:szCs w:val="20"/>
              </w:rPr>
              <w:t>Unlikely</w:t>
            </w:r>
          </w:p>
        </w:tc>
        <w:tc>
          <w:tcPr>
            <w:tcW w:w="7757" w:type="dxa"/>
            <w:shd w:val="clear" w:color="auto" w:fill="D9D9D9" w:themeFill="background1" w:themeFillShade="D9"/>
          </w:tcPr>
          <w:p w14:paraId="7C6C7071" w14:textId="77777777" w:rsidR="006562EB" w:rsidRPr="00A813CF" w:rsidRDefault="006562EB" w:rsidP="00027823">
            <w:pPr>
              <w:rPr>
                <w:rFonts w:ascii="Arial" w:hAnsi="Arial" w:cs="Arial"/>
                <w:szCs w:val="20"/>
              </w:rPr>
            </w:pPr>
            <w:r w:rsidRPr="00A813CF">
              <w:rPr>
                <w:rFonts w:ascii="Arial" w:hAnsi="Arial" w:cs="Arial"/>
                <w:szCs w:val="20"/>
              </w:rPr>
              <w:t>Not expected to occur in a 10-year period but expected to occur in a 100-year period</w:t>
            </w:r>
          </w:p>
        </w:tc>
      </w:tr>
      <w:tr w:rsidR="006562EB" w:rsidRPr="00A813CF" w14:paraId="1090ADA4" w14:textId="77777777" w:rsidTr="004B6E4A">
        <w:tc>
          <w:tcPr>
            <w:tcW w:w="1736" w:type="dxa"/>
            <w:shd w:val="clear" w:color="auto" w:fill="DBE5F1" w:themeFill="accent1" w:themeFillTint="33"/>
          </w:tcPr>
          <w:p w14:paraId="3624B3B5" w14:textId="77777777" w:rsidR="006562EB" w:rsidRPr="00A813CF" w:rsidRDefault="006562EB" w:rsidP="00027823">
            <w:pPr>
              <w:rPr>
                <w:rFonts w:ascii="Arial" w:hAnsi="Arial" w:cs="Arial"/>
                <w:szCs w:val="20"/>
              </w:rPr>
            </w:pPr>
            <w:r w:rsidRPr="00A813CF">
              <w:rPr>
                <w:rFonts w:ascii="Arial" w:hAnsi="Arial" w:cs="Arial"/>
                <w:szCs w:val="20"/>
              </w:rPr>
              <w:t>Rare</w:t>
            </w:r>
          </w:p>
        </w:tc>
        <w:tc>
          <w:tcPr>
            <w:tcW w:w="7757" w:type="dxa"/>
          </w:tcPr>
          <w:p w14:paraId="390F071D" w14:textId="77777777" w:rsidR="006562EB" w:rsidRPr="00A813CF" w:rsidRDefault="006562EB" w:rsidP="00027823">
            <w:pPr>
              <w:rPr>
                <w:rFonts w:ascii="Arial" w:hAnsi="Arial" w:cs="Arial"/>
                <w:szCs w:val="20"/>
              </w:rPr>
            </w:pPr>
            <w:r w:rsidRPr="00A813CF">
              <w:rPr>
                <w:rFonts w:ascii="Arial" w:hAnsi="Arial" w:cs="Arial"/>
                <w:szCs w:val="20"/>
              </w:rPr>
              <w:t>Not expected to occur within the next 100 years</w:t>
            </w:r>
          </w:p>
        </w:tc>
      </w:tr>
    </w:tbl>
    <w:p w14:paraId="196238B5" w14:textId="41453D54" w:rsidR="00743FB1" w:rsidRPr="00A813CF" w:rsidRDefault="00743FB1" w:rsidP="00027823">
      <w:pPr>
        <w:rPr>
          <w:rFonts w:ascii="Arial" w:hAnsi="Arial" w:cs="Arial"/>
          <w:szCs w:val="20"/>
        </w:rPr>
      </w:pPr>
    </w:p>
    <w:p w14:paraId="6DDFE446" w14:textId="77777777" w:rsidR="006562EB" w:rsidRPr="00A813CF" w:rsidRDefault="006562EB" w:rsidP="002035D0">
      <w:pPr>
        <w:spacing w:after="200" w:line="276" w:lineRule="auto"/>
        <w:rPr>
          <w:rFonts w:ascii="Arial" w:hAnsi="Arial" w:cs="Arial"/>
          <w:szCs w:val="20"/>
        </w:rPr>
      </w:pPr>
    </w:p>
    <w:p w14:paraId="47351EB4" w14:textId="0707C26C" w:rsidR="006843FA" w:rsidRPr="00A813CF" w:rsidRDefault="006843FA">
      <w:pPr>
        <w:spacing w:after="200" w:line="276" w:lineRule="auto"/>
        <w:rPr>
          <w:rFonts w:ascii="Arial" w:hAnsi="Arial" w:cs="Arial"/>
        </w:rPr>
      </w:pPr>
      <w:r w:rsidRPr="00A813CF">
        <w:rPr>
          <w:rFonts w:ascii="Arial" w:hAnsi="Arial" w:cs="Arial"/>
        </w:rPr>
        <w:br w:type="page"/>
      </w:r>
    </w:p>
    <w:p w14:paraId="4FBA57FD" w14:textId="77777777" w:rsidR="006562EB" w:rsidRPr="00A813CF" w:rsidRDefault="006562EB" w:rsidP="00535D6B">
      <w:pPr>
        <w:rPr>
          <w:rFonts w:ascii="Arial" w:hAnsi="Arial" w:cs="Arial"/>
        </w:rPr>
      </w:pPr>
    </w:p>
    <w:tbl>
      <w:tblPr>
        <w:tblW w:w="9267" w:type="dxa"/>
        <w:jc w:val="center"/>
        <w:tblLayout w:type="fixed"/>
        <w:tblLook w:val="00A0" w:firstRow="1" w:lastRow="0" w:firstColumn="1" w:lastColumn="0" w:noHBand="0" w:noVBand="0"/>
        <w:tblCaption w:val="Consequence scale"/>
        <w:tblDescription w:val="This table defines the consequence of a threat occurring (catastrophic, major, moderate, minor, insignificant), based on the extent of the impact at both a broad and local scale under current management arrangements."/>
      </w:tblPr>
      <w:tblGrid>
        <w:gridCol w:w="1560"/>
        <w:gridCol w:w="2268"/>
        <w:gridCol w:w="2730"/>
        <w:gridCol w:w="2709"/>
      </w:tblGrid>
      <w:tr w:rsidR="00083D04" w:rsidRPr="00A813CF" w14:paraId="259ED216" w14:textId="77777777" w:rsidTr="00A53D9A">
        <w:trPr>
          <w:jc w:val="center"/>
        </w:trPr>
        <w:tc>
          <w:tcPr>
            <w:tcW w:w="1560" w:type="dxa"/>
            <w:vMerge w:val="restart"/>
            <w:tcBorders>
              <w:top w:val="double" w:sz="6" w:space="0" w:color="auto"/>
              <w:left w:val="double" w:sz="6" w:space="0" w:color="auto"/>
              <w:right w:val="single" w:sz="4" w:space="0" w:color="auto"/>
            </w:tcBorders>
            <w:noWrap/>
            <w:vAlign w:val="center"/>
          </w:tcPr>
          <w:p w14:paraId="2A7BCD0A" w14:textId="77777777" w:rsidR="00083D04" w:rsidRPr="00A813CF" w:rsidRDefault="00083D04" w:rsidP="00A53D9A">
            <w:pPr>
              <w:rPr>
                <w:rFonts w:ascii="Arial" w:hAnsi="Arial" w:cs="Arial"/>
                <w:sz w:val="20"/>
                <w:szCs w:val="20"/>
                <w:lang w:eastAsia="en-AU"/>
              </w:rPr>
            </w:pPr>
            <w:r w:rsidRPr="00A813CF">
              <w:rPr>
                <w:rFonts w:ascii="Arial" w:hAnsi="Arial" w:cs="Arial"/>
                <w:b/>
                <w:bCs/>
                <w:sz w:val="20"/>
                <w:szCs w:val="20"/>
                <w:lang w:eastAsia="en-AU"/>
              </w:rPr>
              <w:t>Consequence</w:t>
            </w:r>
          </w:p>
        </w:tc>
        <w:tc>
          <w:tcPr>
            <w:tcW w:w="4998" w:type="dxa"/>
            <w:gridSpan w:val="2"/>
            <w:tcBorders>
              <w:top w:val="double" w:sz="6" w:space="0" w:color="auto"/>
              <w:left w:val="single" w:sz="4" w:space="0" w:color="auto"/>
              <w:bottom w:val="single" w:sz="4" w:space="0" w:color="auto"/>
              <w:right w:val="double" w:sz="6" w:space="0" w:color="auto"/>
            </w:tcBorders>
            <w:noWrap/>
            <w:vAlign w:val="center"/>
          </w:tcPr>
          <w:p w14:paraId="6A75AFC7" w14:textId="77777777" w:rsidR="00083D04" w:rsidRPr="00A813CF" w:rsidRDefault="00083D04" w:rsidP="00A53D9A">
            <w:pPr>
              <w:rPr>
                <w:rFonts w:ascii="Arial" w:hAnsi="Arial" w:cs="Arial"/>
                <w:b/>
                <w:bCs/>
                <w:sz w:val="20"/>
                <w:szCs w:val="20"/>
                <w:lang w:eastAsia="en-AU"/>
              </w:rPr>
            </w:pPr>
            <w:r w:rsidRPr="00A813CF">
              <w:rPr>
                <w:rFonts w:ascii="Arial" w:hAnsi="Arial" w:cs="Arial"/>
                <w:b/>
                <w:bCs/>
                <w:sz w:val="20"/>
                <w:szCs w:val="20"/>
                <w:lang w:eastAsia="en-AU"/>
              </w:rPr>
              <w:t>Ecosystem</w:t>
            </w:r>
          </w:p>
        </w:tc>
        <w:tc>
          <w:tcPr>
            <w:tcW w:w="2709" w:type="dxa"/>
            <w:vMerge w:val="restart"/>
            <w:tcBorders>
              <w:top w:val="double" w:sz="6" w:space="0" w:color="auto"/>
              <w:left w:val="double" w:sz="6" w:space="0" w:color="auto"/>
              <w:right w:val="double" w:sz="6" w:space="0" w:color="000000"/>
            </w:tcBorders>
          </w:tcPr>
          <w:p w14:paraId="3FE55982" w14:textId="77777777" w:rsidR="00083D04" w:rsidRPr="00A813CF" w:rsidRDefault="00083D04" w:rsidP="00A53D9A">
            <w:pPr>
              <w:rPr>
                <w:rFonts w:ascii="Arial" w:hAnsi="Arial" w:cs="Arial"/>
                <w:b/>
                <w:bCs/>
                <w:sz w:val="20"/>
                <w:szCs w:val="20"/>
                <w:lang w:eastAsia="en-AU"/>
              </w:rPr>
            </w:pPr>
            <w:r w:rsidRPr="00A813CF">
              <w:rPr>
                <w:rFonts w:ascii="Arial" w:hAnsi="Arial" w:cs="Arial"/>
                <w:b/>
                <w:bCs/>
                <w:sz w:val="20"/>
                <w:szCs w:val="20"/>
                <w:lang w:eastAsia="en-AU"/>
              </w:rPr>
              <w:t>Heritage</w:t>
            </w:r>
          </w:p>
          <w:p w14:paraId="5CA79F80" w14:textId="77777777" w:rsidR="00083D04" w:rsidRPr="00A813CF" w:rsidRDefault="00083D04" w:rsidP="00A53D9A">
            <w:pPr>
              <w:rPr>
                <w:rFonts w:ascii="Arial" w:hAnsi="Arial" w:cs="Arial"/>
                <w:b/>
                <w:bCs/>
                <w:sz w:val="20"/>
                <w:szCs w:val="20"/>
                <w:lang w:eastAsia="en-AU"/>
              </w:rPr>
            </w:pPr>
          </w:p>
        </w:tc>
      </w:tr>
      <w:tr w:rsidR="00083D04" w:rsidRPr="00A813CF" w14:paraId="0EC79E35" w14:textId="77777777" w:rsidTr="00A53D9A">
        <w:trPr>
          <w:jc w:val="center"/>
        </w:trPr>
        <w:tc>
          <w:tcPr>
            <w:tcW w:w="1560" w:type="dxa"/>
            <w:vMerge/>
            <w:tcBorders>
              <w:left w:val="double" w:sz="6" w:space="0" w:color="auto"/>
              <w:bottom w:val="single" w:sz="8" w:space="0" w:color="auto"/>
              <w:right w:val="single" w:sz="4" w:space="0" w:color="auto"/>
            </w:tcBorders>
            <w:shd w:val="clear" w:color="000000" w:fill="FFFFFF"/>
            <w:vAlign w:val="center"/>
          </w:tcPr>
          <w:p w14:paraId="58EE4EA3" w14:textId="77777777" w:rsidR="00083D04" w:rsidRPr="00A813CF" w:rsidRDefault="00083D04" w:rsidP="00A53D9A">
            <w:pPr>
              <w:rPr>
                <w:rFonts w:ascii="Arial" w:hAnsi="Arial" w:cs="Arial"/>
                <w:b/>
                <w:bCs/>
                <w:sz w:val="20"/>
                <w:szCs w:val="20"/>
                <w:lang w:eastAsia="en-AU"/>
              </w:rPr>
            </w:pPr>
          </w:p>
        </w:tc>
        <w:tc>
          <w:tcPr>
            <w:tcW w:w="2268" w:type="dxa"/>
            <w:tcBorders>
              <w:top w:val="nil"/>
              <w:left w:val="nil"/>
              <w:bottom w:val="single" w:sz="8" w:space="0" w:color="auto"/>
              <w:right w:val="single" w:sz="4" w:space="0" w:color="auto"/>
            </w:tcBorders>
            <w:shd w:val="clear" w:color="000000" w:fill="FFFFFF"/>
            <w:vAlign w:val="center"/>
          </w:tcPr>
          <w:p w14:paraId="494BA958" w14:textId="77777777" w:rsidR="00083D04" w:rsidRPr="00A813CF" w:rsidRDefault="00083D04" w:rsidP="00A53D9A">
            <w:pPr>
              <w:rPr>
                <w:rFonts w:ascii="Arial" w:hAnsi="Arial" w:cs="Arial"/>
                <w:b/>
                <w:bCs/>
                <w:sz w:val="20"/>
                <w:szCs w:val="20"/>
                <w:lang w:eastAsia="en-AU"/>
              </w:rPr>
            </w:pPr>
            <w:r w:rsidRPr="00A813CF">
              <w:rPr>
                <w:rFonts w:ascii="Arial" w:hAnsi="Arial" w:cs="Arial"/>
                <w:b/>
                <w:bCs/>
                <w:sz w:val="20"/>
                <w:szCs w:val="20"/>
                <w:lang w:eastAsia="en-AU"/>
              </w:rPr>
              <w:t>Broad scale</w:t>
            </w:r>
          </w:p>
        </w:tc>
        <w:tc>
          <w:tcPr>
            <w:tcW w:w="2730" w:type="dxa"/>
            <w:tcBorders>
              <w:top w:val="nil"/>
              <w:left w:val="nil"/>
              <w:bottom w:val="single" w:sz="8" w:space="0" w:color="auto"/>
              <w:right w:val="double" w:sz="6" w:space="0" w:color="auto"/>
            </w:tcBorders>
            <w:shd w:val="clear" w:color="000000" w:fill="FFFFFF"/>
            <w:vAlign w:val="center"/>
          </w:tcPr>
          <w:p w14:paraId="76AC5E8C" w14:textId="77777777" w:rsidR="00083D04" w:rsidRPr="00A813CF" w:rsidRDefault="00083D04" w:rsidP="00A53D9A">
            <w:pPr>
              <w:rPr>
                <w:rFonts w:ascii="Arial" w:hAnsi="Arial" w:cs="Arial"/>
                <w:b/>
                <w:bCs/>
                <w:sz w:val="20"/>
                <w:szCs w:val="20"/>
                <w:lang w:eastAsia="en-AU"/>
              </w:rPr>
            </w:pPr>
            <w:r w:rsidRPr="00A813CF">
              <w:rPr>
                <w:rFonts w:ascii="Arial" w:hAnsi="Arial" w:cs="Arial"/>
                <w:b/>
                <w:bCs/>
                <w:sz w:val="20"/>
                <w:szCs w:val="20"/>
                <w:lang w:eastAsia="en-AU"/>
              </w:rPr>
              <w:t>Local scale</w:t>
            </w:r>
          </w:p>
        </w:tc>
        <w:tc>
          <w:tcPr>
            <w:tcW w:w="2709" w:type="dxa"/>
            <w:vMerge/>
            <w:tcBorders>
              <w:left w:val="double" w:sz="6" w:space="0" w:color="auto"/>
              <w:bottom w:val="single" w:sz="8" w:space="0" w:color="auto"/>
              <w:right w:val="double" w:sz="6" w:space="0" w:color="000000"/>
            </w:tcBorders>
            <w:shd w:val="clear" w:color="000000" w:fill="FFFFFF"/>
            <w:vAlign w:val="center"/>
          </w:tcPr>
          <w:p w14:paraId="4DB408EF" w14:textId="77777777" w:rsidR="00083D04" w:rsidRPr="00A813CF" w:rsidRDefault="00083D04" w:rsidP="00A53D9A">
            <w:pPr>
              <w:rPr>
                <w:rFonts w:ascii="Arial" w:hAnsi="Arial" w:cs="Arial"/>
                <w:b/>
                <w:bCs/>
                <w:sz w:val="20"/>
                <w:szCs w:val="20"/>
                <w:lang w:eastAsia="en-AU"/>
              </w:rPr>
            </w:pPr>
          </w:p>
        </w:tc>
      </w:tr>
      <w:tr w:rsidR="00083D04" w:rsidRPr="00A813CF" w14:paraId="02E3D3FC" w14:textId="77777777" w:rsidTr="00A53D9A">
        <w:trPr>
          <w:jc w:val="center"/>
        </w:trPr>
        <w:tc>
          <w:tcPr>
            <w:tcW w:w="1560" w:type="dxa"/>
            <w:tcBorders>
              <w:top w:val="nil"/>
              <w:left w:val="double" w:sz="6" w:space="0" w:color="auto"/>
              <w:bottom w:val="single" w:sz="4" w:space="0" w:color="auto"/>
              <w:right w:val="single" w:sz="4" w:space="0" w:color="auto"/>
            </w:tcBorders>
            <w:vAlign w:val="center"/>
          </w:tcPr>
          <w:p w14:paraId="1B0D0184" w14:textId="77777777" w:rsidR="00083D04" w:rsidRPr="00A813CF" w:rsidRDefault="00083D04" w:rsidP="00A53D9A">
            <w:pPr>
              <w:rPr>
                <w:rFonts w:ascii="Arial" w:hAnsi="Arial" w:cs="Arial"/>
                <w:bCs/>
                <w:sz w:val="20"/>
                <w:szCs w:val="20"/>
                <w:lang w:eastAsia="en-AU"/>
              </w:rPr>
            </w:pPr>
            <w:r w:rsidRPr="00A813CF">
              <w:rPr>
                <w:rFonts w:ascii="Arial" w:hAnsi="Arial" w:cs="Arial"/>
                <w:bCs/>
                <w:sz w:val="20"/>
                <w:szCs w:val="20"/>
                <w:lang w:eastAsia="en-AU"/>
              </w:rPr>
              <w:t>Catastrophic</w:t>
            </w:r>
          </w:p>
        </w:tc>
        <w:tc>
          <w:tcPr>
            <w:tcW w:w="2268" w:type="dxa"/>
            <w:tcBorders>
              <w:top w:val="nil"/>
              <w:left w:val="nil"/>
              <w:bottom w:val="single" w:sz="4" w:space="0" w:color="auto"/>
              <w:right w:val="single" w:sz="4" w:space="0" w:color="auto"/>
            </w:tcBorders>
          </w:tcPr>
          <w:p w14:paraId="5CFFE983" w14:textId="77777777" w:rsidR="00083D04" w:rsidRPr="00A813CF" w:rsidRDefault="00083D04" w:rsidP="00A53D9A">
            <w:pPr>
              <w:rPr>
                <w:rFonts w:ascii="Arial" w:hAnsi="Arial" w:cs="Arial"/>
                <w:bCs/>
                <w:sz w:val="20"/>
                <w:szCs w:val="20"/>
                <w:lang w:eastAsia="en-AU"/>
              </w:rPr>
            </w:pPr>
            <w:r w:rsidRPr="00A813CF">
              <w:rPr>
                <w:rFonts w:ascii="Arial" w:hAnsi="Arial" w:cs="Arial"/>
                <w:bCs/>
                <w:sz w:val="20"/>
                <w:szCs w:val="20"/>
                <w:lang w:eastAsia="en-AU"/>
              </w:rPr>
              <w:t>Impact is clearly affecting, or would clearly affect, the nature of the ecosystem over a wide area. Recovery periods greater than 20 years likely.</w:t>
            </w:r>
          </w:p>
        </w:tc>
        <w:tc>
          <w:tcPr>
            <w:tcW w:w="2730" w:type="dxa"/>
            <w:tcBorders>
              <w:top w:val="nil"/>
              <w:left w:val="nil"/>
              <w:bottom w:val="single" w:sz="4" w:space="0" w:color="auto"/>
              <w:right w:val="double" w:sz="6" w:space="0" w:color="auto"/>
            </w:tcBorders>
          </w:tcPr>
          <w:p w14:paraId="60AE2825" w14:textId="77777777" w:rsidR="00083D04" w:rsidRPr="00A813CF" w:rsidRDefault="00083D04" w:rsidP="00A53D9A">
            <w:pPr>
              <w:rPr>
                <w:rFonts w:ascii="Arial" w:hAnsi="Arial" w:cs="Arial"/>
                <w:bCs/>
                <w:sz w:val="20"/>
                <w:szCs w:val="20"/>
                <w:lang w:eastAsia="en-AU"/>
              </w:rPr>
            </w:pPr>
            <w:r w:rsidRPr="00A813CF">
              <w:rPr>
                <w:rFonts w:ascii="Arial" w:hAnsi="Arial" w:cs="Arial"/>
                <w:bCs/>
                <w:sz w:val="20"/>
                <w:szCs w:val="20"/>
                <w:lang w:eastAsia="en-AU"/>
              </w:rPr>
              <w:t>—</w:t>
            </w:r>
          </w:p>
        </w:tc>
        <w:tc>
          <w:tcPr>
            <w:tcW w:w="2709" w:type="dxa"/>
            <w:tcBorders>
              <w:top w:val="nil"/>
              <w:left w:val="nil"/>
              <w:bottom w:val="single" w:sz="4" w:space="0" w:color="auto"/>
              <w:right w:val="double" w:sz="6" w:space="0" w:color="auto"/>
            </w:tcBorders>
          </w:tcPr>
          <w:p w14:paraId="14470051" w14:textId="77777777" w:rsidR="00083D04" w:rsidRPr="00A813CF" w:rsidRDefault="00083D04" w:rsidP="00A53D9A">
            <w:pPr>
              <w:rPr>
                <w:rFonts w:ascii="Arial" w:hAnsi="Arial" w:cs="Arial"/>
                <w:bCs/>
                <w:sz w:val="20"/>
                <w:szCs w:val="20"/>
                <w:lang w:eastAsia="en-AU"/>
              </w:rPr>
            </w:pPr>
            <w:r w:rsidRPr="00A813CF">
              <w:rPr>
                <w:rFonts w:ascii="Arial" w:hAnsi="Arial" w:cs="Arial"/>
                <w:bCs/>
                <w:sz w:val="20"/>
                <w:szCs w:val="20"/>
                <w:lang w:eastAsia="en-AU"/>
              </w:rPr>
              <w:t>Impact is or has the potential to destroy a class or collection of heritage places on a large scale; or is clearly affecting, or would clearly affect, a range of heritage values over a wide area.</w:t>
            </w:r>
          </w:p>
        </w:tc>
      </w:tr>
      <w:tr w:rsidR="00083D04" w:rsidRPr="00A813CF" w14:paraId="6291DD01" w14:textId="77777777" w:rsidTr="00A53D9A">
        <w:trPr>
          <w:jc w:val="center"/>
        </w:trPr>
        <w:tc>
          <w:tcPr>
            <w:tcW w:w="1560" w:type="dxa"/>
            <w:tcBorders>
              <w:top w:val="nil"/>
              <w:left w:val="double" w:sz="6" w:space="0" w:color="auto"/>
              <w:bottom w:val="single" w:sz="4" w:space="0" w:color="auto"/>
              <w:right w:val="single" w:sz="4" w:space="0" w:color="auto"/>
            </w:tcBorders>
            <w:vAlign w:val="center"/>
          </w:tcPr>
          <w:p w14:paraId="794812A1" w14:textId="77777777" w:rsidR="00083D04" w:rsidRPr="00A813CF" w:rsidRDefault="00083D04" w:rsidP="00A53D9A">
            <w:pPr>
              <w:rPr>
                <w:rFonts w:ascii="Arial" w:hAnsi="Arial" w:cs="Arial"/>
                <w:bCs/>
                <w:sz w:val="20"/>
                <w:szCs w:val="20"/>
                <w:lang w:eastAsia="en-AU"/>
              </w:rPr>
            </w:pPr>
            <w:r w:rsidRPr="00A813CF">
              <w:rPr>
                <w:rFonts w:ascii="Arial" w:hAnsi="Arial" w:cs="Arial"/>
                <w:bCs/>
                <w:sz w:val="20"/>
                <w:szCs w:val="20"/>
                <w:lang w:eastAsia="en-AU"/>
              </w:rPr>
              <w:t>Major</w:t>
            </w:r>
          </w:p>
        </w:tc>
        <w:tc>
          <w:tcPr>
            <w:tcW w:w="2268" w:type="dxa"/>
            <w:tcBorders>
              <w:top w:val="nil"/>
              <w:left w:val="nil"/>
              <w:bottom w:val="single" w:sz="4" w:space="0" w:color="auto"/>
              <w:right w:val="single" w:sz="4" w:space="0" w:color="auto"/>
            </w:tcBorders>
          </w:tcPr>
          <w:p w14:paraId="5CFFB183" w14:textId="77777777" w:rsidR="00083D04" w:rsidRPr="00A813CF" w:rsidRDefault="00083D04" w:rsidP="00A53D9A">
            <w:pPr>
              <w:rPr>
                <w:rFonts w:ascii="Arial" w:hAnsi="Arial" w:cs="Arial"/>
                <w:bCs/>
                <w:sz w:val="20"/>
                <w:szCs w:val="20"/>
                <w:lang w:eastAsia="en-AU"/>
              </w:rPr>
            </w:pPr>
            <w:r w:rsidRPr="00A813CF">
              <w:rPr>
                <w:rFonts w:ascii="Arial" w:hAnsi="Arial" w:cs="Arial"/>
                <w:bCs/>
                <w:sz w:val="20"/>
                <w:szCs w:val="20"/>
                <w:lang w:eastAsia="en-AU"/>
              </w:rPr>
              <w:t>Impact is, or would be, significant at a wider scale.</w:t>
            </w:r>
          </w:p>
          <w:p w14:paraId="5849C548" w14:textId="77777777" w:rsidR="00083D04" w:rsidRPr="00A813CF" w:rsidRDefault="00083D04" w:rsidP="00A53D9A">
            <w:pPr>
              <w:rPr>
                <w:rFonts w:ascii="Arial" w:hAnsi="Arial" w:cs="Arial"/>
                <w:bCs/>
                <w:sz w:val="20"/>
                <w:szCs w:val="20"/>
                <w:lang w:eastAsia="en-AU"/>
              </w:rPr>
            </w:pPr>
            <w:r w:rsidRPr="00A813CF">
              <w:rPr>
                <w:rFonts w:ascii="Arial" w:hAnsi="Arial" w:cs="Arial"/>
                <w:bCs/>
                <w:sz w:val="20"/>
                <w:szCs w:val="20"/>
                <w:lang w:eastAsia="en-AU"/>
              </w:rPr>
              <w:t xml:space="preserve">Recovery periods of 10 to 20 years likely. </w:t>
            </w:r>
          </w:p>
        </w:tc>
        <w:tc>
          <w:tcPr>
            <w:tcW w:w="2730" w:type="dxa"/>
            <w:tcBorders>
              <w:top w:val="nil"/>
              <w:left w:val="nil"/>
              <w:bottom w:val="single" w:sz="4" w:space="0" w:color="auto"/>
              <w:right w:val="double" w:sz="6" w:space="0" w:color="auto"/>
            </w:tcBorders>
          </w:tcPr>
          <w:p w14:paraId="21223B11" w14:textId="77777777" w:rsidR="00083D04" w:rsidRPr="00A813CF" w:rsidRDefault="00083D04" w:rsidP="00A53D9A">
            <w:pPr>
              <w:rPr>
                <w:rFonts w:ascii="Arial" w:hAnsi="Arial" w:cs="Arial"/>
                <w:bCs/>
                <w:sz w:val="20"/>
                <w:szCs w:val="20"/>
                <w:lang w:eastAsia="en-AU"/>
              </w:rPr>
            </w:pPr>
            <w:r w:rsidRPr="00A813CF">
              <w:rPr>
                <w:rFonts w:ascii="Arial" w:hAnsi="Arial" w:cs="Arial"/>
                <w:bCs/>
                <w:sz w:val="20"/>
                <w:szCs w:val="20"/>
                <w:lang w:eastAsia="en-AU"/>
              </w:rPr>
              <w:t>Impact is, or would be, extremely serious and possibly irreversible to a sensitive population or community.</w:t>
            </w:r>
          </w:p>
          <w:p w14:paraId="3940C1D5" w14:textId="77777777" w:rsidR="00083D04" w:rsidRPr="00A813CF" w:rsidRDefault="00083D04" w:rsidP="00A53D9A">
            <w:pPr>
              <w:rPr>
                <w:rFonts w:ascii="Arial" w:hAnsi="Arial" w:cs="Arial"/>
                <w:bCs/>
                <w:sz w:val="20"/>
                <w:szCs w:val="20"/>
                <w:lang w:eastAsia="en-AU"/>
              </w:rPr>
            </w:pPr>
            <w:r w:rsidRPr="00A813CF">
              <w:rPr>
                <w:rFonts w:ascii="Arial" w:hAnsi="Arial" w:cs="Arial"/>
                <w:bCs/>
                <w:sz w:val="20"/>
                <w:szCs w:val="20"/>
                <w:lang w:eastAsia="en-AU"/>
              </w:rPr>
              <w:t>Condition of an affected part of the ecosystem possibly irretrievably compromised.</w:t>
            </w:r>
          </w:p>
        </w:tc>
        <w:tc>
          <w:tcPr>
            <w:tcW w:w="2709" w:type="dxa"/>
            <w:tcBorders>
              <w:top w:val="nil"/>
              <w:left w:val="nil"/>
              <w:bottom w:val="single" w:sz="4" w:space="0" w:color="auto"/>
              <w:right w:val="double" w:sz="6" w:space="0" w:color="auto"/>
            </w:tcBorders>
          </w:tcPr>
          <w:p w14:paraId="0458ED3D" w14:textId="77777777" w:rsidR="00083D04" w:rsidRPr="00A813CF" w:rsidRDefault="00083D04" w:rsidP="00A53D9A">
            <w:pPr>
              <w:rPr>
                <w:rFonts w:ascii="Arial" w:hAnsi="Arial" w:cs="Arial"/>
                <w:bCs/>
                <w:sz w:val="20"/>
                <w:szCs w:val="20"/>
                <w:lang w:eastAsia="en-AU"/>
              </w:rPr>
            </w:pPr>
            <w:r w:rsidRPr="00A813CF">
              <w:rPr>
                <w:rFonts w:ascii="Arial" w:hAnsi="Arial" w:cs="Arial"/>
                <w:bCs/>
                <w:sz w:val="20"/>
                <w:szCs w:val="20"/>
                <w:lang w:eastAsia="en-AU"/>
              </w:rPr>
              <w:t>Impact is, or would, adversely affect the heritage values of a number of places; destroy individual heritage places of great significance; or significantly affect the heritage values over a wide area.</w:t>
            </w:r>
          </w:p>
        </w:tc>
      </w:tr>
      <w:tr w:rsidR="00083D04" w:rsidRPr="00A813CF" w14:paraId="2450F66C" w14:textId="77777777" w:rsidTr="00A53D9A">
        <w:trPr>
          <w:jc w:val="center"/>
        </w:trPr>
        <w:tc>
          <w:tcPr>
            <w:tcW w:w="1560" w:type="dxa"/>
            <w:tcBorders>
              <w:top w:val="nil"/>
              <w:left w:val="double" w:sz="6" w:space="0" w:color="auto"/>
              <w:bottom w:val="single" w:sz="4" w:space="0" w:color="auto"/>
              <w:right w:val="single" w:sz="4" w:space="0" w:color="auto"/>
            </w:tcBorders>
            <w:vAlign w:val="center"/>
          </w:tcPr>
          <w:p w14:paraId="10D850C6" w14:textId="77777777" w:rsidR="00083D04" w:rsidRPr="00A813CF" w:rsidRDefault="00083D04" w:rsidP="00A53D9A">
            <w:pPr>
              <w:rPr>
                <w:rFonts w:ascii="Arial" w:hAnsi="Arial" w:cs="Arial"/>
                <w:bCs/>
                <w:sz w:val="20"/>
                <w:szCs w:val="20"/>
                <w:lang w:eastAsia="en-AU"/>
              </w:rPr>
            </w:pPr>
            <w:r w:rsidRPr="00A813CF">
              <w:rPr>
                <w:rFonts w:ascii="Arial" w:hAnsi="Arial" w:cs="Arial"/>
                <w:bCs/>
                <w:sz w:val="20"/>
                <w:szCs w:val="20"/>
                <w:lang w:eastAsia="en-AU"/>
              </w:rPr>
              <w:t>Moderate</w:t>
            </w:r>
          </w:p>
        </w:tc>
        <w:tc>
          <w:tcPr>
            <w:tcW w:w="2268" w:type="dxa"/>
            <w:tcBorders>
              <w:top w:val="nil"/>
              <w:left w:val="nil"/>
              <w:bottom w:val="single" w:sz="4" w:space="0" w:color="auto"/>
              <w:right w:val="single" w:sz="4" w:space="0" w:color="auto"/>
            </w:tcBorders>
          </w:tcPr>
          <w:p w14:paraId="559F7480" w14:textId="77777777" w:rsidR="00083D04" w:rsidRPr="00A813CF" w:rsidRDefault="00083D04" w:rsidP="00A53D9A">
            <w:pPr>
              <w:rPr>
                <w:rFonts w:ascii="Arial" w:hAnsi="Arial" w:cs="Arial"/>
                <w:bCs/>
                <w:sz w:val="20"/>
                <w:szCs w:val="20"/>
                <w:lang w:eastAsia="en-AU"/>
              </w:rPr>
            </w:pPr>
            <w:r w:rsidRPr="00A813CF">
              <w:rPr>
                <w:rFonts w:ascii="Arial" w:hAnsi="Arial" w:cs="Arial"/>
                <w:bCs/>
                <w:sz w:val="20"/>
                <w:szCs w:val="20"/>
                <w:lang w:eastAsia="en-AU"/>
              </w:rPr>
              <w:t>Impact is, or would be, present at a wider scale, affecting some components of the ecosystem. Recovery periods of five to 10 years likely.</w:t>
            </w:r>
          </w:p>
        </w:tc>
        <w:tc>
          <w:tcPr>
            <w:tcW w:w="2730" w:type="dxa"/>
            <w:tcBorders>
              <w:top w:val="nil"/>
              <w:left w:val="nil"/>
              <w:bottom w:val="single" w:sz="4" w:space="0" w:color="auto"/>
              <w:right w:val="double" w:sz="6" w:space="0" w:color="auto"/>
            </w:tcBorders>
          </w:tcPr>
          <w:p w14:paraId="614531A8" w14:textId="77777777" w:rsidR="00083D04" w:rsidRPr="00A813CF" w:rsidRDefault="00083D04" w:rsidP="00A53D9A">
            <w:pPr>
              <w:rPr>
                <w:rFonts w:ascii="Arial" w:hAnsi="Arial" w:cs="Arial"/>
                <w:bCs/>
                <w:sz w:val="20"/>
                <w:szCs w:val="20"/>
                <w:lang w:eastAsia="en-AU"/>
              </w:rPr>
            </w:pPr>
            <w:r w:rsidRPr="00A813CF">
              <w:rPr>
                <w:rFonts w:ascii="Arial" w:hAnsi="Arial" w:cs="Arial"/>
                <w:bCs/>
                <w:sz w:val="20"/>
                <w:szCs w:val="20"/>
                <w:lang w:eastAsia="en-AU"/>
              </w:rPr>
              <w:t>Impact is, or would be, serious and possibly irreversible over a small area. Recovery periods of 10 to 20 years likely.</w:t>
            </w:r>
          </w:p>
        </w:tc>
        <w:tc>
          <w:tcPr>
            <w:tcW w:w="2709" w:type="dxa"/>
            <w:tcBorders>
              <w:top w:val="nil"/>
              <w:left w:val="nil"/>
              <w:bottom w:val="single" w:sz="4" w:space="0" w:color="auto"/>
              <w:right w:val="double" w:sz="6" w:space="0" w:color="auto"/>
            </w:tcBorders>
          </w:tcPr>
          <w:p w14:paraId="368EEE19" w14:textId="77777777" w:rsidR="00083D04" w:rsidRPr="00A813CF" w:rsidRDefault="00083D04" w:rsidP="00A53D9A">
            <w:pPr>
              <w:rPr>
                <w:rFonts w:ascii="Arial" w:hAnsi="Arial" w:cs="Arial"/>
                <w:bCs/>
                <w:sz w:val="20"/>
                <w:szCs w:val="20"/>
                <w:lang w:eastAsia="en-AU"/>
              </w:rPr>
            </w:pPr>
            <w:r w:rsidRPr="00A813CF">
              <w:rPr>
                <w:rFonts w:ascii="Arial" w:hAnsi="Arial" w:cs="Arial"/>
                <w:bCs/>
                <w:sz w:val="20"/>
                <w:szCs w:val="20"/>
                <w:lang w:eastAsia="en-AU"/>
              </w:rPr>
              <w:t>Impact is, or would, affect individual heritage places or values of significance; or affect to some extent the heritage values at a wider scale.</w:t>
            </w:r>
          </w:p>
        </w:tc>
      </w:tr>
      <w:tr w:rsidR="00083D04" w:rsidRPr="00A813CF" w14:paraId="2CF7CAC9" w14:textId="77777777" w:rsidTr="00A53D9A">
        <w:trPr>
          <w:jc w:val="center"/>
        </w:trPr>
        <w:tc>
          <w:tcPr>
            <w:tcW w:w="1560" w:type="dxa"/>
            <w:tcBorders>
              <w:top w:val="nil"/>
              <w:left w:val="double" w:sz="6" w:space="0" w:color="auto"/>
              <w:bottom w:val="single" w:sz="4" w:space="0" w:color="auto"/>
              <w:right w:val="single" w:sz="4" w:space="0" w:color="auto"/>
            </w:tcBorders>
            <w:vAlign w:val="center"/>
          </w:tcPr>
          <w:p w14:paraId="510A4FB2" w14:textId="77777777" w:rsidR="00083D04" w:rsidRPr="00A813CF" w:rsidRDefault="00083D04" w:rsidP="00A53D9A">
            <w:pPr>
              <w:rPr>
                <w:rFonts w:ascii="Arial" w:hAnsi="Arial" w:cs="Arial"/>
                <w:bCs/>
                <w:sz w:val="20"/>
                <w:szCs w:val="20"/>
                <w:lang w:eastAsia="en-AU"/>
              </w:rPr>
            </w:pPr>
            <w:r w:rsidRPr="00A813CF">
              <w:rPr>
                <w:rFonts w:ascii="Arial" w:hAnsi="Arial" w:cs="Arial"/>
                <w:bCs/>
                <w:sz w:val="20"/>
                <w:szCs w:val="20"/>
                <w:lang w:eastAsia="en-AU"/>
              </w:rPr>
              <w:t>Minor</w:t>
            </w:r>
          </w:p>
        </w:tc>
        <w:tc>
          <w:tcPr>
            <w:tcW w:w="2268" w:type="dxa"/>
            <w:tcBorders>
              <w:top w:val="nil"/>
              <w:left w:val="nil"/>
              <w:bottom w:val="single" w:sz="4" w:space="0" w:color="auto"/>
              <w:right w:val="single" w:sz="4" w:space="0" w:color="auto"/>
            </w:tcBorders>
          </w:tcPr>
          <w:p w14:paraId="13A03DED" w14:textId="77777777" w:rsidR="00083D04" w:rsidRPr="00A813CF" w:rsidRDefault="00083D04" w:rsidP="00A53D9A">
            <w:pPr>
              <w:rPr>
                <w:rFonts w:ascii="Arial" w:hAnsi="Arial" w:cs="Arial"/>
                <w:bCs/>
                <w:sz w:val="20"/>
                <w:szCs w:val="20"/>
                <w:lang w:eastAsia="en-AU"/>
              </w:rPr>
            </w:pPr>
            <w:r w:rsidRPr="00A813CF">
              <w:rPr>
                <w:rFonts w:ascii="Arial" w:hAnsi="Arial" w:cs="Arial"/>
                <w:bCs/>
                <w:sz w:val="20"/>
                <w:szCs w:val="20"/>
                <w:lang w:eastAsia="en-AU"/>
              </w:rPr>
              <w:t>Impact is, or would be, not discernible at a wider scale.</w:t>
            </w:r>
          </w:p>
          <w:p w14:paraId="057473E9" w14:textId="77777777" w:rsidR="00083D04" w:rsidRPr="00A813CF" w:rsidRDefault="00083D04" w:rsidP="00A53D9A">
            <w:pPr>
              <w:rPr>
                <w:rFonts w:ascii="Arial" w:hAnsi="Arial" w:cs="Arial"/>
                <w:bCs/>
                <w:sz w:val="20"/>
                <w:szCs w:val="20"/>
                <w:lang w:eastAsia="en-AU"/>
              </w:rPr>
            </w:pPr>
            <w:r w:rsidRPr="00A813CF">
              <w:rPr>
                <w:rFonts w:ascii="Arial" w:hAnsi="Arial" w:cs="Arial"/>
                <w:bCs/>
                <w:sz w:val="20"/>
                <w:szCs w:val="20"/>
                <w:lang w:eastAsia="en-AU"/>
              </w:rPr>
              <w:t>Impact would not impair the overall condition of the ecosystem, or a sensitive population or community, over a wider level.</w:t>
            </w:r>
          </w:p>
        </w:tc>
        <w:tc>
          <w:tcPr>
            <w:tcW w:w="2730" w:type="dxa"/>
            <w:tcBorders>
              <w:top w:val="nil"/>
              <w:left w:val="nil"/>
              <w:bottom w:val="single" w:sz="4" w:space="0" w:color="auto"/>
              <w:right w:val="double" w:sz="6" w:space="0" w:color="auto"/>
            </w:tcBorders>
          </w:tcPr>
          <w:p w14:paraId="5F8F57B5" w14:textId="77777777" w:rsidR="00083D04" w:rsidRPr="00A813CF" w:rsidRDefault="00083D04" w:rsidP="00A53D9A">
            <w:pPr>
              <w:rPr>
                <w:rFonts w:ascii="Arial" w:hAnsi="Arial" w:cs="Arial"/>
                <w:bCs/>
                <w:sz w:val="20"/>
                <w:szCs w:val="20"/>
                <w:lang w:eastAsia="en-AU"/>
              </w:rPr>
            </w:pPr>
            <w:r w:rsidRPr="00A813CF">
              <w:rPr>
                <w:rFonts w:ascii="Arial" w:hAnsi="Arial" w:cs="Arial"/>
                <w:bCs/>
                <w:sz w:val="20"/>
                <w:szCs w:val="20"/>
                <w:lang w:eastAsia="en-AU"/>
              </w:rPr>
              <w:t>Impact is, or would be, significant to a sensitive population or community at a local level. Recovery periods of five to 10 years likely.</w:t>
            </w:r>
          </w:p>
        </w:tc>
        <w:tc>
          <w:tcPr>
            <w:tcW w:w="2709" w:type="dxa"/>
            <w:tcBorders>
              <w:top w:val="nil"/>
              <w:left w:val="nil"/>
              <w:bottom w:val="single" w:sz="4" w:space="0" w:color="auto"/>
              <w:right w:val="double" w:sz="6" w:space="0" w:color="auto"/>
            </w:tcBorders>
          </w:tcPr>
          <w:p w14:paraId="19249F16" w14:textId="77777777" w:rsidR="00083D04" w:rsidRPr="00A813CF" w:rsidRDefault="00083D04" w:rsidP="00A53D9A">
            <w:pPr>
              <w:rPr>
                <w:rFonts w:ascii="Arial" w:hAnsi="Arial" w:cs="Arial"/>
                <w:bCs/>
                <w:sz w:val="20"/>
                <w:szCs w:val="20"/>
                <w:lang w:eastAsia="en-AU"/>
              </w:rPr>
            </w:pPr>
            <w:r w:rsidRPr="00A813CF">
              <w:rPr>
                <w:rFonts w:ascii="Arial" w:hAnsi="Arial" w:cs="Arial"/>
                <w:bCs/>
                <w:sz w:val="20"/>
                <w:szCs w:val="20"/>
                <w:lang w:eastAsia="en-AU"/>
              </w:rPr>
              <w:t>Impact is, or would, affect heritage places or values of local significance, but not at a wider scale. Impact would not impair the overall condition of the heritage values.</w:t>
            </w:r>
          </w:p>
        </w:tc>
      </w:tr>
      <w:tr w:rsidR="00083D04" w:rsidRPr="00A813CF" w14:paraId="7B7220B6" w14:textId="77777777" w:rsidTr="00A53D9A">
        <w:trPr>
          <w:jc w:val="center"/>
        </w:trPr>
        <w:tc>
          <w:tcPr>
            <w:tcW w:w="1560" w:type="dxa"/>
            <w:tcBorders>
              <w:top w:val="nil"/>
              <w:left w:val="double" w:sz="6" w:space="0" w:color="auto"/>
              <w:bottom w:val="double" w:sz="6" w:space="0" w:color="auto"/>
              <w:right w:val="single" w:sz="4" w:space="0" w:color="auto"/>
            </w:tcBorders>
            <w:vAlign w:val="center"/>
          </w:tcPr>
          <w:p w14:paraId="392B58E9" w14:textId="77777777" w:rsidR="00083D04" w:rsidRPr="00A813CF" w:rsidRDefault="00083D04" w:rsidP="00A53D9A">
            <w:pPr>
              <w:rPr>
                <w:rFonts w:ascii="Arial" w:hAnsi="Arial" w:cs="Arial"/>
                <w:bCs/>
                <w:sz w:val="20"/>
                <w:szCs w:val="20"/>
                <w:lang w:eastAsia="en-AU"/>
              </w:rPr>
            </w:pPr>
            <w:r w:rsidRPr="00A813CF">
              <w:rPr>
                <w:rFonts w:ascii="Arial" w:hAnsi="Arial" w:cs="Arial"/>
                <w:bCs/>
                <w:sz w:val="20"/>
                <w:szCs w:val="20"/>
                <w:lang w:eastAsia="en-AU"/>
              </w:rPr>
              <w:t>Insignificant</w:t>
            </w:r>
          </w:p>
        </w:tc>
        <w:tc>
          <w:tcPr>
            <w:tcW w:w="2268" w:type="dxa"/>
            <w:tcBorders>
              <w:top w:val="nil"/>
              <w:left w:val="nil"/>
              <w:bottom w:val="double" w:sz="6" w:space="0" w:color="auto"/>
              <w:right w:val="single" w:sz="4" w:space="0" w:color="auto"/>
            </w:tcBorders>
          </w:tcPr>
          <w:p w14:paraId="4EFEBEF5" w14:textId="77777777" w:rsidR="00083D04" w:rsidRPr="00A813CF" w:rsidRDefault="00083D04" w:rsidP="00A53D9A">
            <w:pPr>
              <w:rPr>
                <w:rFonts w:ascii="Arial" w:hAnsi="Arial" w:cs="Arial"/>
                <w:bCs/>
                <w:sz w:val="20"/>
                <w:szCs w:val="20"/>
                <w:lang w:eastAsia="en-AU"/>
              </w:rPr>
            </w:pPr>
            <w:r w:rsidRPr="00A813CF">
              <w:rPr>
                <w:rFonts w:ascii="Arial" w:hAnsi="Arial" w:cs="Arial"/>
                <w:bCs/>
                <w:sz w:val="20"/>
                <w:szCs w:val="20"/>
                <w:lang w:eastAsia="en-AU"/>
              </w:rPr>
              <w:t>No impact; or if impact is, or would be, present then only to the extent that it has no discernible effect on the overall condition of the ecosystem.</w:t>
            </w:r>
          </w:p>
        </w:tc>
        <w:tc>
          <w:tcPr>
            <w:tcW w:w="2730" w:type="dxa"/>
            <w:tcBorders>
              <w:top w:val="nil"/>
              <w:left w:val="nil"/>
              <w:bottom w:val="double" w:sz="6" w:space="0" w:color="auto"/>
              <w:right w:val="double" w:sz="6" w:space="0" w:color="auto"/>
            </w:tcBorders>
          </w:tcPr>
          <w:p w14:paraId="1DF08E74" w14:textId="77777777" w:rsidR="00083D04" w:rsidRPr="00A813CF" w:rsidRDefault="00083D04" w:rsidP="00A53D9A">
            <w:pPr>
              <w:rPr>
                <w:rFonts w:ascii="Arial" w:hAnsi="Arial" w:cs="Arial"/>
                <w:bCs/>
                <w:sz w:val="20"/>
                <w:szCs w:val="20"/>
                <w:lang w:eastAsia="en-AU"/>
              </w:rPr>
            </w:pPr>
            <w:r w:rsidRPr="00A813CF">
              <w:rPr>
                <w:rFonts w:ascii="Arial" w:hAnsi="Arial" w:cs="Arial"/>
                <w:bCs/>
                <w:sz w:val="20"/>
                <w:szCs w:val="20"/>
                <w:lang w:eastAsia="en-AU"/>
              </w:rPr>
              <w:t>No impact or if impact is, or would be, present then only to the extent that it has no discernible effect on the overall condition of the ecosystem.</w:t>
            </w:r>
          </w:p>
        </w:tc>
        <w:tc>
          <w:tcPr>
            <w:tcW w:w="2709" w:type="dxa"/>
            <w:tcBorders>
              <w:top w:val="nil"/>
              <w:left w:val="nil"/>
              <w:bottom w:val="double" w:sz="6" w:space="0" w:color="auto"/>
              <w:right w:val="double" w:sz="6" w:space="0" w:color="auto"/>
            </w:tcBorders>
          </w:tcPr>
          <w:p w14:paraId="3095BCA0" w14:textId="77777777" w:rsidR="00083D04" w:rsidRPr="00A813CF" w:rsidRDefault="00083D04" w:rsidP="00A53D9A">
            <w:pPr>
              <w:rPr>
                <w:rFonts w:ascii="Arial" w:hAnsi="Arial" w:cs="Arial"/>
                <w:bCs/>
                <w:sz w:val="20"/>
                <w:szCs w:val="20"/>
                <w:lang w:eastAsia="en-AU"/>
              </w:rPr>
            </w:pPr>
            <w:r w:rsidRPr="00A813CF">
              <w:rPr>
                <w:rFonts w:ascii="Arial" w:hAnsi="Arial" w:cs="Arial"/>
                <w:bCs/>
                <w:sz w:val="20"/>
                <w:szCs w:val="20"/>
                <w:lang w:eastAsia="en-AU"/>
              </w:rPr>
              <w:t>No impact; or if impact is, or would be, present then only to the extent that it has no discernible effect on the heritage values; or positive impact.</w:t>
            </w:r>
          </w:p>
        </w:tc>
      </w:tr>
    </w:tbl>
    <w:p w14:paraId="5AFB1626" w14:textId="77777777" w:rsidR="00743FB1" w:rsidRPr="00A813CF" w:rsidRDefault="00743FB1" w:rsidP="00535D6B">
      <w:pPr>
        <w:rPr>
          <w:rFonts w:ascii="Arial" w:hAnsi="Arial" w:cs="Arial"/>
        </w:rPr>
      </w:pPr>
    </w:p>
    <w:tbl>
      <w:tblPr>
        <w:tblW w:w="0" w:type="auto"/>
        <w:jc w:val="center"/>
        <w:tblCellSpacing w:w="2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28" w:type="dxa"/>
          <w:left w:w="57" w:type="dxa"/>
          <w:bottom w:w="28" w:type="dxa"/>
          <w:right w:w="57" w:type="dxa"/>
        </w:tblCellMar>
        <w:tblLook w:val="04A0" w:firstRow="1" w:lastRow="0" w:firstColumn="1" w:lastColumn="0" w:noHBand="0" w:noVBand="1"/>
        <w:tblCaption w:val="Table crossing consequences and likelihood to rate risks. "/>
        <w:tblDescription w:val="Risk is rated as: 'low' for all insignificant consequences, minor consequences that are rated possible, likely or rare, and moderate consequences rated as unliekly or rare; &quot;medium' for minor consequences rated as almost certain or likely; moderate consequences rates as possible, and major consequences rated as unlikely or rare; 'high' for moderate consequences rated as likely or almost certain, major consequences rated as possible or likely, and catastophic consequences rated as rare or unlikely; and 'very high' for major consequences rated as almost certain and catastrophic consequences rated as possible, likely and almost certain. "/>
      </w:tblPr>
      <w:tblGrid>
        <w:gridCol w:w="1783"/>
        <w:gridCol w:w="1486"/>
        <w:gridCol w:w="1210"/>
        <w:gridCol w:w="1210"/>
        <w:gridCol w:w="1210"/>
        <w:gridCol w:w="1557"/>
      </w:tblGrid>
      <w:tr w:rsidR="006562EB" w:rsidRPr="00A813CF" w14:paraId="413D9483" w14:textId="77777777" w:rsidTr="00FE45E4">
        <w:trPr>
          <w:tblCellSpacing w:w="28" w:type="dxa"/>
          <w:jc w:val="center"/>
        </w:trPr>
        <w:tc>
          <w:tcPr>
            <w:tcW w:w="0" w:type="auto"/>
            <w:shd w:val="clear" w:color="auto" w:fill="auto"/>
            <w:noWrap/>
            <w:vAlign w:val="bottom"/>
            <w:hideMark/>
          </w:tcPr>
          <w:p w14:paraId="5BE7B854" w14:textId="77777777" w:rsidR="006562EB" w:rsidRPr="00A813CF" w:rsidRDefault="006562EB" w:rsidP="006562EB">
            <w:pPr>
              <w:jc w:val="center"/>
              <w:rPr>
                <w:rFonts w:ascii="Arial" w:hAnsi="Arial" w:cs="Arial"/>
                <w:szCs w:val="20"/>
              </w:rPr>
            </w:pPr>
          </w:p>
        </w:tc>
        <w:tc>
          <w:tcPr>
            <w:tcW w:w="1077" w:type="dxa"/>
            <w:gridSpan w:val="5"/>
            <w:shd w:val="clear" w:color="auto" w:fill="D9D9D9"/>
            <w:noWrap/>
            <w:vAlign w:val="bottom"/>
            <w:hideMark/>
          </w:tcPr>
          <w:p w14:paraId="63975FA8" w14:textId="77777777" w:rsidR="006562EB" w:rsidRPr="00A813CF" w:rsidRDefault="006562EB" w:rsidP="006562EB">
            <w:pPr>
              <w:jc w:val="center"/>
              <w:rPr>
                <w:rFonts w:ascii="Arial" w:hAnsi="Arial" w:cs="Arial"/>
                <w:b/>
                <w:szCs w:val="20"/>
              </w:rPr>
            </w:pPr>
            <w:r w:rsidRPr="00A813CF">
              <w:rPr>
                <w:rFonts w:ascii="Arial" w:hAnsi="Arial" w:cs="Arial"/>
                <w:b/>
                <w:szCs w:val="20"/>
              </w:rPr>
              <w:t>Consequence</w:t>
            </w:r>
          </w:p>
        </w:tc>
      </w:tr>
      <w:tr w:rsidR="006562EB" w:rsidRPr="00A813CF" w14:paraId="015B1027" w14:textId="77777777" w:rsidTr="00FE45E4">
        <w:trPr>
          <w:tblCellSpacing w:w="28" w:type="dxa"/>
          <w:jc w:val="center"/>
        </w:trPr>
        <w:tc>
          <w:tcPr>
            <w:tcW w:w="0" w:type="auto"/>
            <w:shd w:val="clear" w:color="auto" w:fill="D9D9D9"/>
            <w:noWrap/>
            <w:vAlign w:val="bottom"/>
            <w:hideMark/>
          </w:tcPr>
          <w:p w14:paraId="72772F51" w14:textId="77777777" w:rsidR="006562EB" w:rsidRPr="00A813CF" w:rsidRDefault="006562EB" w:rsidP="006562EB">
            <w:pPr>
              <w:jc w:val="center"/>
              <w:rPr>
                <w:rFonts w:ascii="Arial" w:hAnsi="Arial" w:cs="Arial"/>
                <w:b/>
                <w:szCs w:val="20"/>
              </w:rPr>
            </w:pPr>
            <w:r w:rsidRPr="00A813CF">
              <w:rPr>
                <w:rFonts w:ascii="Arial" w:hAnsi="Arial" w:cs="Arial"/>
                <w:b/>
                <w:szCs w:val="20"/>
              </w:rPr>
              <w:t>Likelihood</w:t>
            </w:r>
          </w:p>
        </w:tc>
        <w:tc>
          <w:tcPr>
            <w:tcW w:w="1077" w:type="dxa"/>
            <w:shd w:val="clear" w:color="auto" w:fill="E8E8E8"/>
            <w:noWrap/>
            <w:vAlign w:val="center"/>
            <w:hideMark/>
          </w:tcPr>
          <w:p w14:paraId="615F2C70" w14:textId="77777777" w:rsidR="006562EB" w:rsidRPr="00A813CF" w:rsidRDefault="006562EB" w:rsidP="006562EB">
            <w:pPr>
              <w:jc w:val="center"/>
              <w:rPr>
                <w:rFonts w:ascii="Arial" w:hAnsi="Arial" w:cs="Arial"/>
                <w:b/>
                <w:szCs w:val="20"/>
              </w:rPr>
            </w:pPr>
            <w:r w:rsidRPr="00A813CF">
              <w:rPr>
                <w:rFonts w:ascii="Arial" w:hAnsi="Arial" w:cs="Arial"/>
                <w:b/>
                <w:szCs w:val="20"/>
              </w:rPr>
              <w:t>Insignificant</w:t>
            </w:r>
          </w:p>
        </w:tc>
        <w:tc>
          <w:tcPr>
            <w:tcW w:w="1134" w:type="dxa"/>
            <w:shd w:val="clear" w:color="auto" w:fill="E8E8E8"/>
            <w:noWrap/>
            <w:vAlign w:val="center"/>
            <w:hideMark/>
          </w:tcPr>
          <w:p w14:paraId="1B38A1D3" w14:textId="77777777" w:rsidR="006562EB" w:rsidRPr="00A813CF" w:rsidRDefault="006562EB" w:rsidP="006562EB">
            <w:pPr>
              <w:jc w:val="center"/>
              <w:rPr>
                <w:rFonts w:ascii="Arial" w:hAnsi="Arial" w:cs="Arial"/>
                <w:b/>
                <w:szCs w:val="20"/>
              </w:rPr>
            </w:pPr>
            <w:r w:rsidRPr="00A813CF">
              <w:rPr>
                <w:rFonts w:ascii="Arial" w:hAnsi="Arial" w:cs="Arial"/>
                <w:b/>
                <w:szCs w:val="20"/>
              </w:rPr>
              <w:t>Minor</w:t>
            </w:r>
          </w:p>
        </w:tc>
        <w:tc>
          <w:tcPr>
            <w:tcW w:w="1134" w:type="dxa"/>
            <w:shd w:val="clear" w:color="auto" w:fill="E8E8E8"/>
            <w:noWrap/>
            <w:vAlign w:val="center"/>
            <w:hideMark/>
          </w:tcPr>
          <w:p w14:paraId="66A4ED06" w14:textId="77777777" w:rsidR="006562EB" w:rsidRPr="00A813CF" w:rsidRDefault="006562EB" w:rsidP="006562EB">
            <w:pPr>
              <w:jc w:val="center"/>
              <w:rPr>
                <w:rFonts w:ascii="Arial" w:hAnsi="Arial" w:cs="Arial"/>
                <w:b/>
                <w:szCs w:val="20"/>
              </w:rPr>
            </w:pPr>
            <w:r w:rsidRPr="00A813CF">
              <w:rPr>
                <w:rFonts w:ascii="Arial" w:hAnsi="Arial" w:cs="Arial"/>
                <w:b/>
                <w:szCs w:val="20"/>
              </w:rPr>
              <w:t>Moderate</w:t>
            </w:r>
          </w:p>
        </w:tc>
        <w:tc>
          <w:tcPr>
            <w:tcW w:w="1134" w:type="dxa"/>
            <w:shd w:val="clear" w:color="auto" w:fill="E8E8E8"/>
            <w:noWrap/>
            <w:vAlign w:val="center"/>
            <w:hideMark/>
          </w:tcPr>
          <w:p w14:paraId="6025E30F" w14:textId="77777777" w:rsidR="006562EB" w:rsidRPr="00A813CF" w:rsidRDefault="006562EB" w:rsidP="006562EB">
            <w:pPr>
              <w:jc w:val="center"/>
              <w:rPr>
                <w:rFonts w:ascii="Arial" w:hAnsi="Arial" w:cs="Arial"/>
                <w:b/>
                <w:szCs w:val="20"/>
              </w:rPr>
            </w:pPr>
            <w:r w:rsidRPr="00A813CF">
              <w:rPr>
                <w:rFonts w:ascii="Arial" w:hAnsi="Arial" w:cs="Arial"/>
                <w:b/>
                <w:szCs w:val="20"/>
              </w:rPr>
              <w:t>Major</w:t>
            </w:r>
          </w:p>
        </w:tc>
        <w:tc>
          <w:tcPr>
            <w:tcW w:w="1134" w:type="dxa"/>
            <w:shd w:val="clear" w:color="auto" w:fill="E8E8E8"/>
            <w:noWrap/>
            <w:vAlign w:val="center"/>
            <w:hideMark/>
          </w:tcPr>
          <w:p w14:paraId="28849529" w14:textId="77777777" w:rsidR="006562EB" w:rsidRPr="00A813CF" w:rsidRDefault="006562EB" w:rsidP="006562EB">
            <w:pPr>
              <w:ind w:hanging="6"/>
              <w:jc w:val="center"/>
              <w:rPr>
                <w:rFonts w:ascii="Arial" w:hAnsi="Arial" w:cs="Arial"/>
                <w:b/>
                <w:szCs w:val="20"/>
              </w:rPr>
            </w:pPr>
            <w:r w:rsidRPr="00A813CF">
              <w:rPr>
                <w:rFonts w:ascii="Arial" w:hAnsi="Arial" w:cs="Arial"/>
                <w:b/>
                <w:szCs w:val="20"/>
              </w:rPr>
              <w:t>Catastrophic</w:t>
            </w:r>
          </w:p>
        </w:tc>
      </w:tr>
      <w:tr w:rsidR="006562EB" w:rsidRPr="00A813CF" w14:paraId="4D9556CE" w14:textId="77777777" w:rsidTr="00FE45E4">
        <w:trPr>
          <w:tblCellSpacing w:w="28" w:type="dxa"/>
          <w:jc w:val="center"/>
        </w:trPr>
        <w:tc>
          <w:tcPr>
            <w:tcW w:w="0" w:type="auto"/>
            <w:shd w:val="clear" w:color="auto" w:fill="E8E8E8"/>
            <w:noWrap/>
            <w:vAlign w:val="bottom"/>
            <w:hideMark/>
          </w:tcPr>
          <w:p w14:paraId="1D875BDF" w14:textId="77777777" w:rsidR="006562EB" w:rsidRPr="00A813CF" w:rsidRDefault="006562EB" w:rsidP="006562EB">
            <w:pPr>
              <w:rPr>
                <w:rFonts w:ascii="Arial" w:hAnsi="Arial" w:cs="Arial"/>
                <w:b/>
                <w:szCs w:val="20"/>
              </w:rPr>
            </w:pPr>
            <w:r w:rsidRPr="00A813CF">
              <w:rPr>
                <w:rFonts w:ascii="Arial" w:hAnsi="Arial" w:cs="Arial"/>
                <w:b/>
                <w:szCs w:val="20"/>
              </w:rPr>
              <w:t>Almost Certain</w:t>
            </w:r>
          </w:p>
        </w:tc>
        <w:tc>
          <w:tcPr>
            <w:tcW w:w="1077" w:type="dxa"/>
            <w:shd w:val="clear" w:color="auto" w:fill="FFFF00"/>
            <w:noWrap/>
            <w:vAlign w:val="center"/>
            <w:hideMark/>
          </w:tcPr>
          <w:p w14:paraId="6CDC3A39" w14:textId="77777777" w:rsidR="006562EB" w:rsidRPr="00A813CF" w:rsidRDefault="006562EB" w:rsidP="006562EB">
            <w:pPr>
              <w:rPr>
                <w:rFonts w:ascii="Arial" w:hAnsi="Arial" w:cs="Arial"/>
                <w:szCs w:val="20"/>
              </w:rPr>
            </w:pPr>
            <w:r w:rsidRPr="00A813CF">
              <w:rPr>
                <w:rFonts w:ascii="Arial" w:hAnsi="Arial" w:cs="Arial"/>
                <w:szCs w:val="20"/>
              </w:rPr>
              <w:t>Low</w:t>
            </w:r>
          </w:p>
        </w:tc>
        <w:tc>
          <w:tcPr>
            <w:tcW w:w="1134" w:type="dxa"/>
            <w:shd w:val="clear" w:color="auto" w:fill="EC7A0C"/>
            <w:noWrap/>
            <w:vAlign w:val="center"/>
            <w:hideMark/>
          </w:tcPr>
          <w:p w14:paraId="57B29B99" w14:textId="77777777" w:rsidR="006562EB" w:rsidRPr="00A813CF" w:rsidRDefault="006562EB" w:rsidP="006562EB">
            <w:pPr>
              <w:rPr>
                <w:rFonts w:ascii="Arial" w:hAnsi="Arial" w:cs="Arial"/>
                <w:szCs w:val="20"/>
              </w:rPr>
            </w:pPr>
            <w:r w:rsidRPr="00A813CF">
              <w:rPr>
                <w:rFonts w:ascii="Arial" w:hAnsi="Arial" w:cs="Arial"/>
                <w:szCs w:val="20"/>
              </w:rPr>
              <w:t>Medium</w:t>
            </w:r>
          </w:p>
        </w:tc>
        <w:tc>
          <w:tcPr>
            <w:tcW w:w="1134" w:type="dxa"/>
            <w:shd w:val="clear" w:color="auto" w:fill="EB0000"/>
            <w:noWrap/>
            <w:vAlign w:val="center"/>
            <w:hideMark/>
          </w:tcPr>
          <w:p w14:paraId="7A081A9D" w14:textId="77777777" w:rsidR="006562EB" w:rsidRPr="00A813CF" w:rsidRDefault="006562EB" w:rsidP="006562EB">
            <w:pPr>
              <w:rPr>
                <w:rFonts w:ascii="Arial" w:hAnsi="Arial" w:cs="Arial"/>
                <w:szCs w:val="20"/>
              </w:rPr>
            </w:pPr>
            <w:r w:rsidRPr="00A813CF">
              <w:rPr>
                <w:rFonts w:ascii="Arial" w:hAnsi="Arial" w:cs="Arial"/>
                <w:szCs w:val="20"/>
              </w:rPr>
              <w:t>High</w:t>
            </w:r>
          </w:p>
        </w:tc>
        <w:tc>
          <w:tcPr>
            <w:tcW w:w="1134" w:type="dxa"/>
            <w:shd w:val="clear" w:color="auto" w:fill="780032"/>
            <w:noWrap/>
            <w:vAlign w:val="center"/>
            <w:hideMark/>
          </w:tcPr>
          <w:p w14:paraId="23F1F7AB" w14:textId="77777777" w:rsidR="006562EB" w:rsidRPr="00A813CF" w:rsidRDefault="006562EB" w:rsidP="0025296B">
            <w:pPr>
              <w:rPr>
                <w:rFonts w:ascii="Arial" w:hAnsi="Arial" w:cs="Arial"/>
                <w:szCs w:val="20"/>
              </w:rPr>
            </w:pPr>
            <w:r w:rsidRPr="00A813CF">
              <w:rPr>
                <w:rFonts w:ascii="Arial" w:hAnsi="Arial" w:cs="Arial"/>
                <w:szCs w:val="20"/>
              </w:rPr>
              <w:t xml:space="preserve">Very </w:t>
            </w:r>
            <w:r w:rsidR="0025296B" w:rsidRPr="00A813CF">
              <w:rPr>
                <w:rFonts w:ascii="Arial" w:hAnsi="Arial" w:cs="Arial"/>
                <w:szCs w:val="20"/>
              </w:rPr>
              <w:t>H</w:t>
            </w:r>
            <w:r w:rsidRPr="00A813CF">
              <w:rPr>
                <w:rFonts w:ascii="Arial" w:hAnsi="Arial" w:cs="Arial"/>
                <w:szCs w:val="20"/>
              </w:rPr>
              <w:t>igh</w:t>
            </w:r>
          </w:p>
        </w:tc>
        <w:tc>
          <w:tcPr>
            <w:tcW w:w="1134" w:type="dxa"/>
            <w:shd w:val="clear" w:color="auto" w:fill="780032"/>
            <w:noWrap/>
            <w:vAlign w:val="center"/>
            <w:hideMark/>
          </w:tcPr>
          <w:p w14:paraId="14B70DB3" w14:textId="77777777" w:rsidR="006562EB" w:rsidRPr="00A813CF" w:rsidRDefault="006562EB" w:rsidP="0025296B">
            <w:pPr>
              <w:ind w:hanging="6"/>
              <w:rPr>
                <w:rFonts w:ascii="Arial" w:hAnsi="Arial" w:cs="Arial"/>
                <w:szCs w:val="20"/>
              </w:rPr>
            </w:pPr>
            <w:r w:rsidRPr="00A813CF">
              <w:rPr>
                <w:rFonts w:ascii="Arial" w:hAnsi="Arial" w:cs="Arial"/>
                <w:szCs w:val="20"/>
              </w:rPr>
              <w:t xml:space="preserve">Very </w:t>
            </w:r>
            <w:r w:rsidR="0025296B" w:rsidRPr="00A813CF">
              <w:rPr>
                <w:rFonts w:ascii="Arial" w:hAnsi="Arial" w:cs="Arial"/>
                <w:szCs w:val="20"/>
              </w:rPr>
              <w:t>H</w:t>
            </w:r>
            <w:r w:rsidRPr="00A813CF">
              <w:rPr>
                <w:rFonts w:ascii="Arial" w:hAnsi="Arial" w:cs="Arial"/>
                <w:szCs w:val="20"/>
              </w:rPr>
              <w:t>igh</w:t>
            </w:r>
          </w:p>
        </w:tc>
      </w:tr>
      <w:tr w:rsidR="006562EB" w:rsidRPr="00A813CF" w14:paraId="5F524512" w14:textId="77777777" w:rsidTr="00FE45E4">
        <w:trPr>
          <w:tblCellSpacing w:w="28" w:type="dxa"/>
          <w:jc w:val="center"/>
        </w:trPr>
        <w:tc>
          <w:tcPr>
            <w:tcW w:w="0" w:type="auto"/>
            <w:shd w:val="clear" w:color="auto" w:fill="E8E8E8"/>
            <w:noWrap/>
            <w:vAlign w:val="bottom"/>
            <w:hideMark/>
          </w:tcPr>
          <w:p w14:paraId="75300150" w14:textId="77777777" w:rsidR="006562EB" w:rsidRPr="00A813CF" w:rsidRDefault="006562EB" w:rsidP="006562EB">
            <w:pPr>
              <w:rPr>
                <w:rFonts w:ascii="Arial" w:hAnsi="Arial" w:cs="Arial"/>
                <w:b/>
                <w:szCs w:val="20"/>
              </w:rPr>
            </w:pPr>
            <w:r w:rsidRPr="00A813CF">
              <w:rPr>
                <w:rFonts w:ascii="Arial" w:hAnsi="Arial" w:cs="Arial"/>
                <w:b/>
                <w:szCs w:val="20"/>
              </w:rPr>
              <w:t>Likely</w:t>
            </w:r>
          </w:p>
        </w:tc>
        <w:tc>
          <w:tcPr>
            <w:tcW w:w="1077" w:type="dxa"/>
            <w:shd w:val="clear" w:color="auto" w:fill="FFFF00"/>
            <w:noWrap/>
            <w:vAlign w:val="center"/>
            <w:hideMark/>
          </w:tcPr>
          <w:p w14:paraId="4DAF4A28" w14:textId="77777777" w:rsidR="006562EB" w:rsidRPr="00A813CF" w:rsidRDefault="006562EB" w:rsidP="006562EB">
            <w:pPr>
              <w:rPr>
                <w:rFonts w:ascii="Arial" w:hAnsi="Arial" w:cs="Arial"/>
                <w:szCs w:val="20"/>
              </w:rPr>
            </w:pPr>
            <w:r w:rsidRPr="00A813CF">
              <w:rPr>
                <w:rFonts w:ascii="Arial" w:hAnsi="Arial" w:cs="Arial"/>
                <w:szCs w:val="20"/>
              </w:rPr>
              <w:t>Low</w:t>
            </w:r>
          </w:p>
        </w:tc>
        <w:tc>
          <w:tcPr>
            <w:tcW w:w="1134" w:type="dxa"/>
            <w:shd w:val="clear" w:color="auto" w:fill="EC7A0C"/>
            <w:noWrap/>
            <w:vAlign w:val="center"/>
            <w:hideMark/>
          </w:tcPr>
          <w:p w14:paraId="58BCB02E" w14:textId="77777777" w:rsidR="006562EB" w:rsidRPr="00A813CF" w:rsidRDefault="006562EB" w:rsidP="006562EB">
            <w:pPr>
              <w:rPr>
                <w:rFonts w:ascii="Arial" w:hAnsi="Arial" w:cs="Arial"/>
                <w:szCs w:val="20"/>
              </w:rPr>
            </w:pPr>
            <w:r w:rsidRPr="00A813CF">
              <w:rPr>
                <w:rFonts w:ascii="Arial" w:hAnsi="Arial" w:cs="Arial"/>
                <w:szCs w:val="20"/>
              </w:rPr>
              <w:t>Medium</w:t>
            </w:r>
          </w:p>
        </w:tc>
        <w:tc>
          <w:tcPr>
            <w:tcW w:w="1134" w:type="dxa"/>
            <w:shd w:val="clear" w:color="auto" w:fill="EB0000"/>
            <w:noWrap/>
            <w:vAlign w:val="center"/>
            <w:hideMark/>
          </w:tcPr>
          <w:p w14:paraId="59BFB1C5" w14:textId="77777777" w:rsidR="006562EB" w:rsidRPr="00A813CF" w:rsidRDefault="006562EB" w:rsidP="006562EB">
            <w:pPr>
              <w:rPr>
                <w:rFonts w:ascii="Arial" w:hAnsi="Arial" w:cs="Arial"/>
                <w:szCs w:val="20"/>
              </w:rPr>
            </w:pPr>
            <w:r w:rsidRPr="00A813CF">
              <w:rPr>
                <w:rFonts w:ascii="Arial" w:hAnsi="Arial" w:cs="Arial"/>
                <w:szCs w:val="20"/>
              </w:rPr>
              <w:t>High</w:t>
            </w:r>
          </w:p>
        </w:tc>
        <w:tc>
          <w:tcPr>
            <w:tcW w:w="1134" w:type="dxa"/>
            <w:shd w:val="clear" w:color="auto" w:fill="EB0000"/>
            <w:noWrap/>
            <w:vAlign w:val="center"/>
            <w:hideMark/>
          </w:tcPr>
          <w:p w14:paraId="2A13C356" w14:textId="77777777" w:rsidR="006562EB" w:rsidRPr="00A813CF" w:rsidRDefault="006562EB" w:rsidP="006562EB">
            <w:pPr>
              <w:rPr>
                <w:rFonts w:ascii="Arial" w:hAnsi="Arial" w:cs="Arial"/>
                <w:szCs w:val="20"/>
              </w:rPr>
            </w:pPr>
            <w:r w:rsidRPr="00A813CF">
              <w:rPr>
                <w:rFonts w:ascii="Arial" w:hAnsi="Arial" w:cs="Arial"/>
                <w:szCs w:val="20"/>
              </w:rPr>
              <w:t>High</w:t>
            </w:r>
          </w:p>
        </w:tc>
        <w:tc>
          <w:tcPr>
            <w:tcW w:w="1134" w:type="dxa"/>
            <w:shd w:val="clear" w:color="auto" w:fill="780032"/>
            <w:noWrap/>
            <w:vAlign w:val="center"/>
            <w:hideMark/>
          </w:tcPr>
          <w:p w14:paraId="53397BE1" w14:textId="77777777" w:rsidR="006562EB" w:rsidRPr="00A813CF" w:rsidRDefault="006562EB" w:rsidP="0025296B">
            <w:pPr>
              <w:ind w:hanging="6"/>
              <w:rPr>
                <w:rFonts w:ascii="Arial" w:hAnsi="Arial" w:cs="Arial"/>
                <w:szCs w:val="20"/>
              </w:rPr>
            </w:pPr>
            <w:r w:rsidRPr="00A813CF">
              <w:rPr>
                <w:rFonts w:ascii="Arial" w:hAnsi="Arial" w:cs="Arial"/>
                <w:szCs w:val="20"/>
              </w:rPr>
              <w:t xml:space="preserve">Very </w:t>
            </w:r>
            <w:r w:rsidR="0025296B" w:rsidRPr="00A813CF">
              <w:rPr>
                <w:rFonts w:ascii="Arial" w:hAnsi="Arial" w:cs="Arial"/>
                <w:szCs w:val="20"/>
              </w:rPr>
              <w:t>H</w:t>
            </w:r>
            <w:r w:rsidRPr="00A813CF">
              <w:rPr>
                <w:rFonts w:ascii="Arial" w:hAnsi="Arial" w:cs="Arial"/>
                <w:szCs w:val="20"/>
              </w:rPr>
              <w:t>igh</w:t>
            </w:r>
          </w:p>
        </w:tc>
      </w:tr>
      <w:tr w:rsidR="006562EB" w:rsidRPr="00A813CF" w14:paraId="29EA844E" w14:textId="77777777" w:rsidTr="00FE45E4">
        <w:trPr>
          <w:tblCellSpacing w:w="28" w:type="dxa"/>
          <w:jc w:val="center"/>
        </w:trPr>
        <w:tc>
          <w:tcPr>
            <w:tcW w:w="0" w:type="auto"/>
            <w:shd w:val="clear" w:color="auto" w:fill="E8E8E8"/>
            <w:noWrap/>
            <w:vAlign w:val="bottom"/>
            <w:hideMark/>
          </w:tcPr>
          <w:p w14:paraId="7230B7AD" w14:textId="77777777" w:rsidR="006562EB" w:rsidRPr="00A813CF" w:rsidRDefault="006562EB" w:rsidP="006562EB">
            <w:pPr>
              <w:rPr>
                <w:rFonts w:ascii="Arial" w:hAnsi="Arial" w:cs="Arial"/>
                <w:b/>
                <w:szCs w:val="20"/>
              </w:rPr>
            </w:pPr>
            <w:r w:rsidRPr="00A813CF">
              <w:rPr>
                <w:rFonts w:ascii="Arial" w:hAnsi="Arial" w:cs="Arial"/>
                <w:b/>
                <w:szCs w:val="20"/>
              </w:rPr>
              <w:t>Possible</w:t>
            </w:r>
          </w:p>
        </w:tc>
        <w:tc>
          <w:tcPr>
            <w:tcW w:w="1077" w:type="dxa"/>
            <w:shd w:val="clear" w:color="auto" w:fill="FFFF00"/>
            <w:noWrap/>
            <w:vAlign w:val="center"/>
            <w:hideMark/>
          </w:tcPr>
          <w:p w14:paraId="52035684" w14:textId="77777777" w:rsidR="006562EB" w:rsidRPr="00A813CF" w:rsidRDefault="006562EB" w:rsidP="006562EB">
            <w:pPr>
              <w:rPr>
                <w:rFonts w:ascii="Arial" w:hAnsi="Arial" w:cs="Arial"/>
                <w:szCs w:val="20"/>
              </w:rPr>
            </w:pPr>
            <w:r w:rsidRPr="00A813CF">
              <w:rPr>
                <w:rFonts w:ascii="Arial" w:hAnsi="Arial" w:cs="Arial"/>
                <w:szCs w:val="20"/>
              </w:rPr>
              <w:t>Low</w:t>
            </w:r>
          </w:p>
        </w:tc>
        <w:tc>
          <w:tcPr>
            <w:tcW w:w="1134" w:type="dxa"/>
            <w:shd w:val="clear" w:color="auto" w:fill="FFFF00"/>
            <w:noWrap/>
            <w:vAlign w:val="center"/>
            <w:hideMark/>
          </w:tcPr>
          <w:p w14:paraId="651AEABB" w14:textId="77777777" w:rsidR="006562EB" w:rsidRPr="00A813CF" w:rsidRDefault="006562EB" w:rsidP="006562EB">
            <w:pPr>
              <w:rPr>
                <w:rFonts w:ascii="Arial" w:hAnsi="Arial" w:cs="Arial"/>
                <w:szCs w:val="20"/>
              </w:rPr>
            </w:pPr>
            <w:r w:rsidRPr="00A813CF">
              <w:rPr>
                <w:rFonts w:ascii="Arial" w:hAnsi="Arial" w:cs="Arial"/>
                <w:szCs w:val="20"/>
              </w:rPr>
              <w:t>Low</w:t>
            </w:r>
          </w:p>
        </w:tc>
        <w:tc>
          <w:tcPr>
            <w:tcW w:w="1134" w:type="dxa"/>
            <w:shd w:val="clear" w:color="auto" w:fill="EC7A0C"/>
            <w:noWrap/>
            <w:vAlign w:val="center"/>
            <w:hideMark/>
          </w:tcPr>
          <w:p w14:paraId="54ABED89" w14:textId="77777777" w:rsidR="006562EB" w:rsidRPr="00A813CF" w:rsidRDefault="006562EB" w:rsidP="006562EB">
            <w:pPr>
              <w:rPr>
                <w:rFonts w:ascii="Arial" w:hAnsi="Arial" w:cs="Arial"/>
                <w:szCs w:val="20"/>
              </w:rPr>
            </w:pPr>
            <w:r w:rsidRPr="00A813CF">
              <w:rPr>
                <w:rFonts w:ascii="Arial" w:hAnsi="Arial" w:cs="Arial"/>
                <w:szCs w:val="20"/>
              </w:rPr>
              <w:t>Medium</w:t>
            </w:r>
          </w:p>
        </w:tc>
        <w:tc>
          <w:tcPr>
            <w:tcW w:w="1134" w:type="dxa"/>
            <w:shd w:val="clear" w:color="auto" w:fill="EB0000"/>
            <w:noWrap/>
            <w:vAlign w:val="center"/>
            <w:hideMark/>
          </w:tcPr>
          <w:p w14:paraId="62C4864C" w14:textId="77777777" w:rsidR="006562EB" w:rsidRPr="00A813CF" w:rsidRDefault="006562EB" w:rsidP="006562EB">
            <w:pPr>
              <w:rPr>
                <w:rFonts w:ascii="Arial" w:hAnsi="Arial" w:cs="Arial"/>
                <w:szCs w:val="20"/>
              </w:rPr>
            </w:pPr>
            <w:r w:rsidRPr="00A813CF">
              <w:rPr>
                <w:rFonts w:ascii="Arial" w:hAnsi="Arial" w:cs="Arial"/>
                <w:szCs w:val="20"/>
              </w:rPr>
              <w:t>High</w:t>
            </w:r>
          </w:p>
        </w:tc>
        <w:tc>
          <w:tcPr>
            <w:tcW w:w="1134" w:type="dxa"/>
            <w:shd w:val="clear" w:color="auto" w:fill="780032"/>
            <w:noWrap/>
            <w:vAlign w:val="center"/>
            <w:hideMark/>
          </w:tcPr>
          <w:p w14:paraId="2860F02C" w14:textId="77777777" w:rsidR="006562EB" w:rsidRPr="00A813CF" w:rsidRDefault="006562EB" w:rsidP="0025296B">
            <w:pPr>
              <w:ind w:hanging="6"/>
              <w:rPr>
                <w:rFonts w:ascii="Arial" w:hAnsi="Arial" w:cs="Arial"/>
                <w:szCs w:val="20"/>
              </w:rPr>
            </w:pPr>
            <w:r w:rsidRPr="00A813CF">
              <w:rPr>
                <w:rFonts w:ascii="Arial" w:hAnsi="Arial" w:cs="Arial"/>
                <w:szCs w:val="20"/>
              </w:rPr>
              <w:t xml:space="preserve">Very </w:t>
            </w:r>
            <w:r w:rsidR="0025296B" w:rsidRPr="00A813CF">
              <w:rPr>
                <w:rFonts w:ascii="Arial" w:hAnsi="Arial" w:cs="Arial"/>
                <w:szCs w:val="20"/>
              </w:rPr>
              <w:t>H</w:t>
            </w:r>
            <w:r w:rsidRPr="00A813CF">
              <w:rPr>
                <w:rFonts w:ascii="Arial" w:hAnsi="Arial" w:cs="Arial"/>
                <w:szCs w:val="20"/>
              </w:rPr>
              <w:t>igh</w:t>
            </w:r>
          </w:p>
        </w:tc>
      </w:tr>
      <w:tr w:rsidR="006562EB" w:rsidRPr="00A813CF" w14:paraId="607F6D03" w14:textId="77777777" w:rsidTr="00FE45E4">
        <w:trPr>
          <w:tblCellSpacing w:w="28" w:type="dxa"/>
          <w:jc w:val="center"/>
        </w:trPr>
        <w:tc>
          <w:tcPr>
            <w:tcW w:w="0" w:type="auto"/>
            <w:shd w:val="clear" w:color="auto" w:fill="E8E8E8"/>
            <w:noWrap/>
            <w:vAlign w:val="bottom"/>
            <w:hideMark/>
          </w:tcPr>
          <w:p w14:paraId="24E26048" w14:textId="77777777" w:rsidR="006562EB" w:rsidRPr="00A813CF" w:rsidRDefault="006562EB" w:rsidP="006562EB">
            <w:pPr>
              <w:rPr>
                <w:rFonts w:ascii="Arial" w:hAnsi="Arial" w:cs="Arial"/>
                <w:b/>
                <w:szCs w:val="20"/>
              </w:rPr>
            </w:pPr>
            <w:r w:rsidRPr="00A813CF">
              <w:rPr>
                <w:rFonts w:ascii="Arial" w:hAnsi="Arial" w:cs="Arial"/>
                <w:b/>
                <w:szCs w:val="20"/>
              </w:rPr>
              <w:t xml:space="preserve">Unlikely </w:t>
            </w:r>
          </w:p>
        </w:tc>
        <w:tc>
          <w:tcPr>
            <w:tcW w:w="1077" w:type="dxa"/>
            <w:shd w:val="clear" w:color="auto" w:fill="FFFF00"/>
            <w:noWrap/>
            <w:vAlign w:val="center"/>
            <w:hideMark/>
          </w:tcPr>
          <w:p w14:paraId="1B9469A0" w14:textId="77777777" w:rsidR="006562EB" w:rsidRPr="00A813CF" w:rsidRDefault="006562EB" w:rsidP="006562EB">
            <w:pPr>
              <w:rPr>
                <w:rFonts w:ascii="Arial" w:hAnsi="Arial" w:cs="Arial"/>
                <w:szCs w:val="20"/>
              </w:rPr>
            </w:pPr>
            <w:r w:rsidRPr="00A813CF">
              <w:rPr>
                <w:rFonts w:ascii="Arial" w:hAnsi="Arial" w:cs="Arial"/>
                <w:szCs w:val="20"/>
              </w:rPr>
              <w:t>Low</w:t>
            </w:r>
          </w:p>
        </w:tc>
        <w:tc>
          <w:tcPr>
            <w:tcW w:w="1134" w:type="dxa"/>
            <w:shd w:val="clear" w:color="auto" w:fill="FFFF00"/>
            <w:noWrap/>
            <w:vAlign w:val="center"/>
            <w:hideMark/>
          </w:tcPr>
          <w:p w14:paraId="27A4CCD5" w14:textId="77777777" w:rsidR="006562EB" w:rsidRPr="00A813CF" w:rsidRDefault="006562EB" w:rsidP="006562EB">
            <w:pPr>
              <w:rPr>
                <w:rFonts w:ascii="Arial" w:hAnsi="Arial" w:cs="Arial"/>
                <w:szCs w:val="20"/>
              </w:rPr>
            </w:pPr>
            <w:r w:rsidRPr="00A813CF">
              <w:rPr>
                <w:rFonts w:ascii="Arial" w:hAnsi="Arial" w:cs="Arial"/>
                <w:szCs w:val="20"/>
              </w:rPr>
              <w:t>Low</w:t>
            </w:r>
          </w:p>
        </w:tc>
        <w:tc>
          <w:tcPr>
            <w:tcW w:w="1134" w:type="dxa"/>
            <w:shd w:val="clear" w:color="auto" w:fill="FFFF00"/>
            <w:noWrap/>
            <w:vAlign w:val="center"/>
            <w:hideMark/>
          </w:tcPr>
          <w:p w14:paraId="7852D992" w14:textId="77777777" w:rsidR="006562EB" w:rsidRPr="00A813CF" w:rsidRDefault="006562EB" w:rsidP="006562EB">
            <w:pPr>
              <w:rPr>
                <w:rFonts w:ascii="Arial" w:hAnsi="Arial" w:cs="Arial"/>
                <w:szCs w:val="20"/>
              </w:rPr>
            </w:pPr>
            <w:r w:rsidRPr="00A813CF">
              <w:rPr>
                <w:rFonts w:ascii="Arial" w:hAnsi="Arial" w:cs="Arial"/>
                <w:szCs w:val="20"/>
              </w:rPr>
              <w:t>Low</w:t>
            </w:r>
          </w:p>
        </w:tc>
        <w:tc>
          <w:tcPr>
            <w:tcW w:w="1134" w:type="dxa"/>
            <w:shd w:val="clear" w:color="auto" w:fill="EC7A0C"/>
            <w:noWrap/>
            <w:vAlign w:val="center"/>
            <w:hideMark/>
          </w:tcPr>
          <w:p w14:paraId="1D71C036" w14:textId="77777777" w:rsidR="006562EB" w:rsidRPr="00A813CF" w:rsidRDefault="006562EB" w:rsidP="006562EB">
            <w:pPr>
              <w:rPr>
                <w:rFonts w:ascii="Arial" w:hAnsi="Arial" w:cs="Arial"/>
                <w:szCs w:val="20"/>
              </w:rPr>
            </w:pPr>
            <w:r w:rsidRPr="00A813CF">
              <w:rPr>
                <w:rFonts w:ascii="Arial" w:hAnsi="Arial" w:cs="Arial"/>
                <w:szCs w:val="20"/>
              </w:rPr>
              <w:t>Medium</w:t>
            </w:r>
          </w:p>
        </w:tc>
        <w:tc>
          <w:tcPr>
            <w:tcW w:w="1134" w:type="dxa"/>
            <w:shd w:val="clear" w:color="auto" w:fill="EB0000"/>
            <w:noWrap/>
            <w:vAlign w:val="center"/>
            <w:hideMark/>
          </w:tcPr>
          <w:p w14:paraId="2FE788FF" w14:textId="77777777" w:rsidR="006562EB" w:rsidRPr="00A813CF" w:rsidRDefault="006562EB" w:rsidP="006562EB">
            <w:pPr>
              <w:ind w:hanging="6"/>
              <w:rPr>
                <w:rFonts w:ascii="Arial" w:hAnsi="Arial" w:cs="Arial"/>
                <w:szCs w:val="20"/>
              </w:rPr>
            </w:pPr>
            <w:r w:rsidRPr="00A813CF">
              <w:rPr>
                <w:rFonts w:ascii="Arial" w:hAnsi="Arial" w:cs="Arial"/>
                <w:szCs w:val="20"/>
              </w:rPr>
              <w:t>High</w:t>
            </w:r>
          </w:p>
        </w:tc>
      </w:tr>
      <w:tr w:rsidR="006562EB" w:rsidRPr="00A813CF" w14:paraId="05373C0E" w14:textId="77777777" w:rsidTr="00FE45E4">
        <w:trPr>
          <w:tblCellSpacing w:w="28" w:type="dxa"/>
          <w:jc w:val="center"/>
        </w:trPr>
        <w:tc>
          <w:tcPr>
            <w:tcW w:w="0" w:type="auto"/>
            <w:shd w:val="clear" w:color="auto" w:fill="E8E8E8"/>
            <w:noWrap/>
            <w:vAlign w:val="bottom"/>
            <w:hideMark/>
          </w:tcPr>
          <w:p w14:paraId="1385E5C8" w14:textId="77777777" w:rsidR="006562EB" w:rsidRPr="00A813CF" w:rsidRDefault="006562EB" w:rsidP="006562EB">
            <w:pPr>
              <w:rPr>
                <w:rFonts w:ascii="Arial" w:hAnsi="Arial" w:cs="Arial"/>
                <w:b/>
                <w:szCs w:val="20"/>
              </w:rPr>
            </w:pPr>
            <w:r w:rsidRPr="00A813CF">
              <w:rPr>
                <w:rFonts w:ascii="Arial" w:hAnsi="Arial" w:cs="Arial"/>
                <w:b/>
                <w:szCs w:val="20"/>
              </w:rPr>
              <w:lastRenderedPageBreak/>
              <w:t>Rare</w:t>
            </w:r>
          </w:p>
        </w:tc>
        <w:tc>
          <w:tcPr>
            <w:tcW w:w="1077" w:type="dxa"/>
            <w:shd w:val="clear" w:color="auto" w:fill="FFFF00"/>
            <w:noWrap/>
            <w:vAlign w:val="center"/>
            <w:hideMark/>
          </w:tcPr>
          <w:p w14:paraId="12CCED65" w14:textId="77777777" w:rsidR="006562EB" w:rsidRPr="00A813CF" w:rsidRDefault="006562EB" w:rsidP="006562EB">
            <w:pPr>
              <w:rPr>
                <w:rFonts w:ascii="Arial" w:hAnsi="Arial" w:cs="Arial"/>
                <w:szCs w:val="20"/>
              </w:rPr>
            </w:pPr>
            <w:r w:rsidRPr="00A813CF">
              <w:rPr>
                <w:rFonts w:ascii="Arial" w:hAnsi="Arial" w:cs="Arial"/>
                <w:szCs w:val="20"/>
              </w:rPr>
              <w:t>Low</w:t>
            </w:r>
          </w:p>
        </w:tc>
        <w:tc>
          <w:tcPr>
            <w:tcW w:w="1134" w:type="dxa"/>
            <w:shd w:val="clear" w:color="auto" w:fill="FFFF00"/>
            <w:noWrap/>
            <w:vAlign w:val="center"/>
            <w:hideMark/>
          </w:tcPr>
          <w:p w14:paraId="5ABBF6F5" w14:textId="77777777" w:rsidR="006562EB" w:rsidRPr="00A813CF" w:rsidRDefault="006562EB" w:rsidP="006562EB">
            <w:pPr>
              <w:rPr>
                <w:rFonts w:ascii="Arial" w:hAnsi="Arial" w:cs="Arial"/>
                <w:szCs w:val="20"/>
              </w:rPr>
            </w:pPr>
            <w:r w:rsidRPr="00A813CF">
              <w:rPr>
                <w:rFonts w:ascii="Arial" w:hAnsi="Arial" w:cs="Arial"/>
                <w:szCs w:val="20"/>
              </w:rPr>
              <w:t>Low</w:t>
            </w:r>
          </w:p>
        </w:tc>
        <w:tc>
          <w:tcPr>
            <w:tcW w:w="1134" w:type="dxa"/>
            <w:shd w:val="clear" w:color="auto" w:fill="FFFF00"/>
            <w:noWrap/>
            <w:vAlign w:val="center"/>
            <w:hideMark/>
          </w:tcPr>
          <w:p w14:paraId="77FE08D7" w14:textId="77777777" w:rsidR="006562EB" w:rsidRPr="00A813CF" w:rsidRDefault="006562EB" w:rsidP="006562EB">
            <w:pPr>
              <w:rPr>
                <w:rFonts w:ascii="Arial" w:hAnsi="Arial" w:cs="Arial"/>
                <w:szCs w:val="20"/>
              </w:rPr>
            </w:pPr>
            <w:r w:rsidRPr="00A813CF">
              <w:rPr>
                <w:rFonts w:ascii="Arial" w:hAnsi="Arial" w:cs="Arial"/>
                <w:szCs w:val="20"/>
              </w:rPr>
              <w:t>Low</w:t>
            </w:r>
          </w:p>
        </w:tc>
        <w:tc>
          <w:tcPr>
            <w:tcW w:w="1134" w:type="dxa"/>
            <w:shd w:val="clear" w:color="auto" w:fill="EC7A0C"/>
            <w:noWrap/>
            <w:vAlign w:val="center"/>
            <w:hideMark/>
          </w:tcPr>
          <w:p w14:paraId="67A61943" w14:textId="77777777" w:rsidR="006562EB" w:rsidRPr="00A813CF" w:rsidRDefault="006562EB" w:rsidP="006562EB">
            <w:pPr>
              <w:rPr>
                <w:rFonts w:ascii="Arial" w:hAnsi="Arial" w:cs="Arial"/>
                <w:szCs w:val="20"/>
              </w:rPr>
            </w:pPr>
            <w:r w:rsidRPr="00A813CF">
              <w:rPr>
                <w:rFonts w:ascii="Arial" w:hAnsi="Arial" w:cs="Arial"/>
                <w:szCs w:val="20"/>
              </w:rPr>
              <w:t>Medium</w:t>
            </w:r>
          </w:p>
        </w:tc>
        <w:tc>
          <w:tcPr>
            <w:tcW w:w="1134" w:type="dxa"/>
            <w:shd w:val="clear" w:color="auto" w:fill="EB0000"/>
            <w:noWrap/>
            <w:vAlign w:val="center"/>
            <w:hideMark/>
          </w:tcPr>
          <w:p w14:paraId="6A24149A" w14:textId="77777777" w:rsidR="006562EB" w:rsidRPr="00A813CF" w:rsidRDefault="006562EB" w:rsidP="006562EB">
            <w:pPr>
              <w:ind w:hanging="6"/>
              <w:rPr>
                <w:rFonts w:ascii="Arial" w:hAnsi="Arial" w:cs="Arial"/>
                <w:szCs w:val="20"/>
              </w:rPr>
            </w:pPr>
            <w:r w:rsidRPr="00A813CF">
              <w:rPr>
                <w:rFonts w:ascii="Arial" w:hAnsi="Arial" w:cs="Arial"/>
                <w:szCs w:val="20"/>
              </w:rPr>
              <w:t>High</w:t>
            </w:r>
          </w:p>
        </w:tc>
      </w:tr>
    </w:tbl>
    <w:p w14:paraId="4391B3B6" w14:textId="77777777" w:rsidR="006562EB" w:rsidRPr="00A813CF" w:rsidRDefault="006562EB" w:rsidP="006562EB">
      <w:pPr>
        <w:rPr>
          <w:rFonts w:ascii="Arial" w:hAnsi="Arial" w:cs="Arial"/>
        </w:rPr>
      </w:pPr>
      <w:r w:rsidRPr="00A813CF">
        <w:rPr>
          <w:rFonts w:ascii="Arial" w:hAnsi="Arial" w:cs="Arial"/>
        </w:rPr>
        <w:br w:type="page"/>
      </w:r>
    </w:p>
    <w:p w14:paraId="191F145A" w14:textId="39066A86" w:rsidR="006562EB" w:rsidRPr="00A813CF" w:rsidRDefault="006562EB" w:rsidP="004054CC">
      <w:pPr>
        <w:pStyle w:val="Heading1"/>
        <w:rPr>
          <w:rFonts w:ascii="Arial" w:hAnsi="Arial" w:cs="Arial"/>
        </w:rPr>
      </w:pPr>
      <w:bookmarkStart w:id="76" w:name="_Toc535479403"/>
      <w:r w:rsidRPr="00A813CF">
        <w:rPr>
          <w:rFonts w:ascii="Arial" w:hAnsi="Arial" w:cs="Arial"/>
        </w:rPr>
        <w:lastRenderedPageBreak/>
        <w:t xml:space="preserve">Appendix </w:t>
      </w:r>
      <w:r w:rsidR="00743FB1" w:rsidRPr="00A813CF">
        <w:rPr>
          <w:rFonts w:ascii="Arial" w:hAnsi="Arial" w:cs="Arial"/>
        </w:rPr>
        <w:t>3</w:t>
      </w:r>
      <w:r w:rsidRPr="00A813CF">
        <w:rPr>
          <w:rFonts w:ascii="Arial" w:hAnsi="Arial" w:cs="Arial"/>
        </w:rPr>
        <w:t>. Workshop participants</w:t>
      </w:r>
      <w:r w:rsidR="00743FB1" w:rsidRPr="00A813CF">
        <w:rPr>
          <w:rFonts w:ascii="Arial" w:hAnsi="Arial" w:cs="Arial"/>
        </w:rPr>
        <w:t xml:space="preserve"> and attendance</w:t>
      </w:r>
      <w:bookmarkEnd w:id="76"/>
      <w:r w:rsidRPr="00A813CF">
        <w:rPr>
          <w:rFonts w:ascii="Arial" w:hAnsi="Arial" w:cs="Arial"/>
        </w:rPr>
        <w:t xml:space="preserve"> </w:t>
      </w:r>
    </w:p>
    <w:p w14:paraId="5918C409" w14:textId="77777777" w:rsidR="006562EB" w:rsidRPr="00A813CF" w:rsidRDefault="006562EB" w:rsidP="006562EB">
      <w:pPr>
        <w:rPr>
          <w:rFonts w:ascii="Arial" w:hAnsi="Arial" w:cs="Arial"/>
        </w:rPr>
      </w:pPr>
    </w:p>
    <w:tbl>
      <w:tblPr>
        <w:tblW w:w="9060" w:type="dxa"/>
        <w:tblLook w:val="04A0" w:firstRow="1" w:lastRow="0" w:firstColumn="1" w:lastColumn="0" w:noHBand="0" w:noVBand="1"/>
      </w:tblPr>
      <w:tblGrid>
        <w:gridCol w:w="1598"/>
        <w:gridCol w:w="1268"/>
        <w:gridCol w:w="1892"/>
        <w:gridCol w:w="620"/>
        <w:gridCol w:w="620"/>
        <w:gridCol w:w="620"/>
        <w:gridCol w:w="620"/>
        <w:gridCol w:w="620"/>
        <w:gridCol w:w="1460"/>
      </w:tblGrid>
      <w:tr w:rsidR="009E217B" w:rsidRPr="00A813CF" w14:paraId="20F9D9ED" w14:textId="77777777" w:rsidTr="009E217B">
        <w:trPr>
          <w:trHeight w:val="645"/>
        </w:trPr>
        <w:tc>
          <w:tcPr>
            <w:tcW w:w="2521" w:type="dxa"/>
            <w:gridSpan w:val="2"/>
            <w:tcBorders>
              <w:top w:val="single" w:sz="8" w:space="0" w:color="auto"/>
              <w:left w:val="single" w:sz="8" w:space="0" w:color="auto"/>
              <w:bottom w:val="nil"/>
              <w:right w:val="nil"/>
            </w:tcBorders>
            <w:shd w:val="clear" w:color="000000" w:fill="F2F2F2"/>
            <w:noWrap/>
            <w:vAlign w:val="bottom"/>
            <w:hideMark/>
          </w:tcPr>
          <w:p w14:paraId="38C16B6A" w14:textId="77777777" w:rsidR="009E217B" w:rsidRPr="00A813CF" w:rsidRDefault="009E217B" w:rsidP="009E217B">
            <w:pPr>
              <w:jc w:val="center"/>
              <w:rPr>
                <w:rFonts w:ascii="Arial" w:eastAsia="Times New Roman" w:hAnsi="Arial" w:cs="Arial"/>
                <w:b/>
                <w:bCs/>
                <w:color w:val="000000"/>
                <w:lang w:eastAsia="en-AU"/>
              </w:rPr>
            </w:pPr>
            <w:r w:rsidRPr="00A813CF">
              <w:rPr>
                <w:rFonts w:ascii="Arial" w:eastAsia="Times New Roman" w:hAnsi="Arial" w:cs="Arial"/>
                <w:b/>
                <w:bCs/>
                <w:color w:val="000000"/>
                <w:lang w:eastAsia="en-AU"/>
              </w:rPr>
              <w:t>Participant name</w:t>
            </w:r>
          </w:p>
        </w:tc>
        <w:tc>
          <w:tcPr>
            <w:tcW w:w="2379" w:type="dxa"/>
            <w:tcBorders>
              <w:top w:val="single" w:sz="8" w:space="0" w:color="auto"/>
              <w:left w:val="nil"/>
              <w:bottom w:val="single" w:sz="8" w:space="0" w:color="auto"/>
              <w:right w:val="single" w:sz="8" w:space="0" w:color="auto"/>
            </w:tcBorders>
            <w:shd w:val="clear" w:color="000000" w:fill="F2F2F2"/>
            <w:vAlign w:val="bottom"/>
            <w:hideMark/>
          </w:tcPr>
          <w:p w14:paraId="6F429FEA" w14:textId="5F6F6040" w:rsidR="009E217B" w:rsidRPr="00A813CF" w:rsidRDefault="00B4046A" w:rsidP="009E217B">
            <w:pPr>
              <w:rPr>
                <w:rFonts w:ascii="Arial" w:eastAsia="Times New Roman" w:hAnsi="Arial" w:cs="Arial"/>
                <w:b/>
                <w:bCs/>
                <w:color w:val="000000"/>
                <w:lang w:eastAsia="en-AU"/>
              </w:rPr>
            </w:pPr>
            <w:r w:rsidRPr="00A813CF">
              <w:rPr>
                <w:rFonts w:ascii="Arial" w:eastAsia="Times New Roman" w:hAnsi="Arial" w:cs="Arial"/>
                <w:b/>
                <w:bCs/>
                <w:color w:val="000000"/>
                <w:lang w:eastAsia="en-AU"/>
              </w:rPr>
              <w:t>Institutional</w:t>
            </w:r>
            <w:r w:rsidR="009E217B" w:rsidRPr="00A813CF">
              <w:rPr>
                <w:rFonts w:ascii="Arial" w:eastAsia="Times New Roman" w:hAnsi="Arial" w:cs="Arial"/>
                <w:b/>
                <w:bCs/>
                <w:color w:val="000000"/>
                <w:lang w:eastAsia="en-AU"/>
              </w:rPr>
              <w:t xml:space="preserve"> affiliation</w:t>
            </w:r>
          </w:p>
        </w:tc>
        <w:tc>
          <w:tcPr>
            <w:tcW w:w="540" w:type="dxa"/>
            <w:tcBorders>
              <w:top w:val="single" w:sz="8" w:space="0" w:color="auto"/>
              <w:left w:val="nil"/>
              <w:bottom w:val="single" w:sz="8" w:space="0" w:color="auto"/>
              <w:right w:val="single" w:sz="4" w:space="0" w:color="auto"/>
            </w:tcBorders>
            <w:shd w:val="clear" w:color="000000" w:fill="DDD9C4"/>
            <w:vAlign w:val="bottom"/>
            <w:hideMark/>
          </w:tcPr>
          <w:p w14:paraId="69FDCF1D" w14:textId="77777777" w:rsidR="009E217B" w:rsidRPr="00A813CF" w:rsidRDefault="009E217B" w:rsidP="009E217B">
            <w:pPr>
              <w:jc w:val="center"/>
              <w:rPr>
                <w:rFonts w:ascii="Arial" w:eastAsia="Times New Roman" w:hAnsi="Arial" w:cs="Arial"/>
                <w:b/>
                <w:bCs/>
                <w:color w:val="000000"/>
                <w:lang w:eastAsia="en-AU"/>
              </w:rPr>
            </w:pPr>
            <w:r w:rsidRPr="00A813CF">
              <w:rPr>
                <w:rFonts w:ascii="Arial" w:eastAsia="Times New Roman" w:hAnsi="Arial" w:cs="Arial"/>
                <w:b/>
                <w:bCs/>
                <w:color w:val="000000"/>
                <w:lang w:eastAsia="en-AU"/>
              </w:rPr>
              <w:t>Day 1</w:t>
            </w:r>
          </w:p>
        </w:tc>
        <w:tc>
          <w:tcPr>
            <w:tcW w:w="540" w:type="dxa"/>
            <w:tcBorders>
              <w:top w:val="single" w:sz="8" w:space="0" w:color="auto"/>
              <w:left w:val="nil"/>
              <w:bottom w:val="single" w:sz="8" w:space="0" w:color="auto"/>
              <w:right w:val="nil"/>
            </w:tcBorders>
            <w:shd w:val="clear" w:color="000000" w:fill="C5D9F1"/>
            <w:vAlign w:val="bottom"/>
            <w:hideMark/>
          </w:tcPr>
          <w:p w14:paraId="48FF7628" w14:textId="77777777" w:rsidR="009E217B" w:rsidRPr="00A813CF" w:rsidRDefault="009E217B" w:rsidP="009E217B">
            <w:pPr>
              <w:jc w:val="center"/>
              <w:rPr>
                <w:rFonts w:ascii="Arial" w:eastAsia="Times New Roman" w:hAnsi="Arial" w:cs="Arial"/>
                <w:b/>
                <w:bCs/>
                <w:color w:val="000000"/>
                <w:lang w:eastAsia="en-AU"/>
              </w:rPr>
            </w:pPr>
            <w:r w:rsidRPr="00A813CF">
              <w:rPr>
                <w:rFonts w:ascii="Arial" w:eastAsia="Times New Roman" w:hAnsi="Arial" w:cs="Arial"/>
                <w:b/>
                <w:bCs/>
                <w:color w:val="000000"/>
                <w:lang w:eastAsia="en-AU"/>
              </w:rPr>
              <w:t xml:space="preserve">Day 2 </w:t>
            </w:r>
          </w:p>
        </w:tc>
        <w:tc>
          <w:tcPr>
            <w:tcW w:w="540" w:type="dxa"/>
            <w:tcBorders>
              <w:top w:val="single" w:sz="8" w:space="0" w:color="auto"/>
              <w:left w:val="single" w:sz="8" w:space="0" w:color="auto"/>
              <w:bottom w:val="single" w:sz="8" w:space="0" w:color="auto"/>
              <w:right w:val="nil"/>
            </w:tcBorders>
            <w:shd w:val="clear" w:color="000000" w:fill="F2DCDB"/>
            <w:vAlign w:val="bottom"/>
            <w:hideMark/>
          </w:tcPr>
          <w:p w14:paraId="0B64C895" w14:textId="77777777" w:rsidR="009E217B" w:rsidRPr="00A813CF" w:rsidRDefault="009E217B" w:rsidP="009E217B">
            <w:pPr>
              <w:jc w:val="center"/>
              <w:rPr>
                <w:rFonts w:ascii="Arial" w:eastAsia="Times New Roman" w:hAnsi="Arial" w:cs="Arial"/>
                <w:b/>
                <w:bCs/>
                <w:color w:val="000000"/>
                <w:lang w:eastAsia="en-AU"/>
              </w:rPr>
            </w:pPr>
            <w:r w:rsidRPr="00A813CF">
              <w:rPr>
                <w:rFonts w:ascii="Arial" w:eastAsia="Times New Roman" w:hAnsi="Arial" w:cs="Arial"/>
                <w:b/>
                <w:bCs/>
                <w:color w:val="000000"/>
                <w:lang w:eastAsia="en-AU"/>
              </w:rPr>
              <w:t>Day 3</w:t>
            </w:r>
          </w:p>
        </w:tc>
        <w:tc>
          <w:tcPr>
            <w:tcW w:w="540" w:type="dxa"/>
            <w:tcBorders>
              <w:top w:val="single" w:sz="8" w:space="0" w:color="auto"/>
              <w:left w:val="single" w:sz="4" w:space="0" w:color="auto"/>
              <w:bottom w:val="single" w:sz="8" w:space="0" w:color="auto"/>
              <w:right w:val="single" w:sz="4" w:space="0" w:color="auto"/>
            </w:tcBorders>
            <w:shd w:val="clear" w:color="000000" w:fill="EBF1DE"/>
            <w:vAlign w:val="bottom"/>
            <w:hideMark/>
          </w:tcPr>
          <w:p w14:paraId="346FACC2" w14:textId="77777777" w:rsidR="009E217B" w:rsidRPr="00A813CF" w:rsidRDefault="009E217B" w:rsidP="009E217B">
            <w:pPr>
              <w:jc w:val="center"/>
              <w:rPr>
                <w:rFonts w:ascii="Arial" w:eastAsia="Times New Roman" w:hAnsi="Arial" w:cs="Arial"/>
                <w:b/>
                <w:bCs/>
                <w:color w:val="000000"/>
                <w:lang w:eastAsia="en-AU"/>
              </w:rPr>
            </w:pPr>
            <w:r w:rsidRPr="00A813CF">
              <w:rPr>
                <w:rFonts w:ascii="Arial" w:eastAsia="Times New Roman" w:hAnsi="Arial" w:cs="Arial"/>
                <w:b/>
                <w:bCs/>
                <w:color w:val="000000"/>
                <w:lang w:eastAsia="en-AU"/>
              </w:rPr>
              <w:t xml:space="preserve">Day 4 </w:t>
            </w:r>
          </w:p>
        </w:tc>
        <w:tc>
          <w:tcPr>
            <w:tcW w:w="540" w:type="dxa"/>
            <w:tcBorders>
              <w:top w:val="single" w:sz="8" w:space="0" w:color="auto"/>
              <w:left w:val="nil"/>
              <w:bottom w:val="single" w:sz="8" w:space="0" w:color="auto"/>
              <w:right w:val="single" w:sz="8" w:space="0" w:color="auto"/>
            </w:tcBorders>
            <w:shd w:val="clear" w:color="000000" w:fill="FDE9D9"/>
            <w:vAlign w:val="bottom"/>
            <w:hideMark/>
          </w:tcPr>
          <w:p w14:paraId="3B4363E5" w14:textId="77777777" w:rsidR="009E217B" w:rsidRPr="00A813CF" w:rsidRDefault="009E217B" w:rsidP="009E217B">
            <w:pPr>
              <w:jc w:val="center"/>
              <w:rPr>
                <w:rFonts w:ascii="Arial" w:eastAsia="Times New Roman" w:hAnsi="Arial" w:cs="Arial"/>
                <w:b/>
                <w:bCs/>
                <w:color w:val="000000"/>
                <w:lang w:eastAsia="en-AU"/>
              </w:rPr>
            </w:pPr>
            <w:r w:rsidRPr="00A813CF">
              <w:rPr>
                <w:rFonts w:ascii="Arial" w:eastAsia="Times New Roman" w:hAnsi="Arial" w:cs="Arial"/>
                <w:b/>
                <w:bCs/>
                <w:color w:val="000000"/>
                <w:lang w:eastAsia="en-AU"/>
              </w:rPr>
              <w:t>Day 5</w:t>
            </w:r>
          </w:p>
        </w:tc>
        <w:tc>
          <w:tcPr>
            <w:tcW w:w="1460" w:type="dxa"/>
            <w:tcBorders>
              <w:top w:val="single" w:sz="8" w:space="0" w:color="auto"/>
              <w:left w:val="nil"/>
              <w:bottom w:val="single" w:sz="8" w:space="0" w:color="auto"/>
              <w:right w:val="single" w:sz="8" w:space="0" w:color="auto"/>
            </w:tcBorders>
            <w:shd w:val="clear" w:color="000000" w:fill="E4DFEC"/>
            <w:vAlign w:val="bottom"/>
            <w:hideMark/>
          </w:tcPr>
          <w:p w14:paraId="235C24BB" w14:textId="4ECC5C1A" w:rsidR="009E217B" w:rsidRPr="00A813CF" w:rsidRDefault="009E217B" w:rsidP="009E217B">
            <w:pPr>
              <w:jc w:val="center"/>
              <w:rPr>
                <w:rFonts w:ascii="Arial" w:eastAsia="Times New Roman" w:hAnsi="Arial" w:cs="Arial"/>
                <w:b/>
                <w:bCs/>
                <w:color w:val="000000"/>
                <w:lang w:eastAsia="en-AU"/>
              </w:rPr>
            </w:pPr>
            <w:r w:rsidRPr="00A813CF">
              <w:rPr>
                <w:rFonts w:ascii="Arial" w:eastAsia="Times New Roman" w:hAnsi="Arial" w:cs="Arial"/>
                <w:b/>
                <w:bCs/>
                <w:color w:val="000000"/>
                <w:lang w:eastAsia="en-AU"/>
              </w:rPr>
              <w:t xml:space="preserve">Remote </w:t>
            </w:r>
          </w:p>
        </w:tc>
      </w:tr>
      <w:tr w:rsidR="009E217B" w:rsidRPr="00A813CF" w14:paraId="18EA4602" w14:textId="77777777" w:rsidTr="009E217B">
        <w:trPr>
          <w:trHeight w:val="945"/>
        </w:trPr>
        <w:tc>
          <w:tcPr>
            <w:tcW w:w="1445" w:type="dxa"/>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2C2A1138" w14:textId="77777777" w:rsidR="009E217B" w:rsidRPr="00A813CF" w:rsidRDefault="009E217B" w:rsidP="009E217B">
            <w:pPr>
              <w:rPr>
                <w:rFonts w:ascii="Arial" w:eastAsia="Times New Roman" w:hAnsi="Arial" w:cs="Arial"/>
                <w:color w:val="000000"/>
                <w:lang w:eastAsia="en-AU"/>
              </w:rPr>
            </w:pPr>
            <w:r w:rsidRPr="00A813CF">
              <w:rPr>
                <w:rFonts w:ascii="Arial" w:eastAsia="Times New Roman" w:hAnsi="Arial" w:cs="Arial"/>
                <w:color w:val="000000"/>
                <w:lang w:eastAsia="en-AU"/>
              </w:rPr>
              <w:t>Bell</w:t>
            </w:r>
          </w:p>
        </w:tc>
        <w:tc>
          <w:tcPr>
            <w:tcW w:w="1076" w:type="dxa"/>
            <w:tcBorders>
              <w:top w:val="single" w:sz="4" w:space="0" w:color="auto"/>
              <w:left w:val="nil"/>
              <w:bottom w:val="single" w:sz="4" w:space="0" w:color="auto"/>
              <w:right w:val="single" w:sz="4" w:space="0" w:color="auto"/>
            </w:tcBorders>
            <w:shd w:val="clear" w:color="auto" w:fill="auto"/>
            <w:noWrap/>
            <w:vAlign w:val="bottom"/>
            <w:hideMark/>
          </w:tcPr>
          <w:p w14:paraId="64E36D0E" w14:textId="77777777" w:rsidR="009E217B" w:rsidRPr="00A813CF" w:rsidRDefault="009E217B" w:rsidP="009E217B">
            <w:pPr>
              <w:rPr>
                <w:rFonts w:ascii="Arial" w:eastAsia="Times New Roman" w:hAnsi="Arial" w:cs="Arial"/>
                <w:color w:val="000000"/>
                <w:lang w:eastAsia="en-AU"/>
              </w:rPr>
            </w:pPr>
            <w:r w:rsidRPr="00A813CF">
              <w:rPr>
                <w:rFonts w:ascii="Arial" w:eastAsia="Times New Roman" w:hAnsi="Arial" w:cs="Arial"/>
                <w:color w:val="000000"/>
                <w:lang w:eastAsia="en-AU"/>
              </w:rPr>
              <w:t>Ian</w:t>
            </w:r>
          </w:p>
        </w:tc>
        <w:tc>
          <w:tcPr>
            <w:tcW w:w="2379" w:type="dxa"/>
            <w:tcBorders>
              <w:top w:val="nil"/>
              <w:left w:val="nil"/>
              <w:bottom w:val="single" w:sz="4" w:space="0" w:color="auto"/>
              <w:right w:val="nil"/>
            </w:tcBorders>
            <w:shd w:val="clear" w:color="auto" w:fill="auto"/>
            <w:vAlign w:val="bottom"/>
            <w:hideMark/>
          </w:tcPr>
          <w:p w14:paraId="03DB9884" w14:textId="77777777" w:rsidR="009E217B" w:rsidRPr="00A813CF" w:rsidRDefault="009E217B" w:rsidP="009E217B">
            <w:pPr>
              <w:rPr>
                <w:rFonts w:ascii="Arial" w:eastAsia="Times New Roman" w:hAnsi="Arial" w:cs="Arial"/>
                <w:color w:val="000000"/>
                <w:lang w:eastAsia="en-AU"/>
              </w:rPr>
            </w:pPr>
            <w:r w:rsidRPr="00A813CF">
              <w:rPr>
                <w:rFonts w:ascii="Arial" w:eastAsia="Times New Roman" w:hAnsi="Arial" w:cs="Arial"/>
                <w:color w:val="000000"/>
                <w:lang w:eastAsia="en-AU"/>
              </w:rPr>
              <w:t>Department of Agriculture and Fisheries</w:t>
            </w:r>
          </w:p>
        </w:tc>
        <w:tc>
          <w:tcPr>
            <w:tcW w:w="540" w:type="dxa"/>
            <w:tcBorders>
              <w:top w:val="single" w:sz="4" w:space="0" w:color="auto"/>
              <w:left w:val="single" w:sz="4" w:space="0" w:color="auto"/>
              <w:bottom w:val="single" w:sz="4" w:space="0" w:color="auto"/>
              <w:right w:val="single" w:sz="4" w:space="0" w:color="auto"/>
            </w:tcBorders>
            <w:shd w:val="clear" w:color="auto" w:fill="auto"/>
            <w:vAlign w:val="bottom"/>
            <w:hideMark/>
          </w:tcPr>
          <w:p w14:paraId="1A76BF0C" w14:textId="77777777" w:rsidR="009E217B" w:rsidRPr="00A813CF" w:rsidRDefault="009E217B" w:rsidP="009E217B">
            <w:pPr>
              <w:jc w:val="center"/>
              <w:rPr>
                <w:rFonts w:ascii="Arial" w:eastAsia="Times New Roman" w:hAnsi="Arial" w:cs="Arial"/>
                <w:color w:val="000000"/>
                <w:lang w:eastAsia="en-AU"/>
              </w:rPr>
            </w:pPr>
            <w:r w:rsidRPr="00A813CF">
              <w:rPr>
                <w:rFonts w:ascii="Segoe UI Symbol" w:eastAsia="Times New Roman" w:hAnsi="Segoe UI Symbol" w:cs="Segoe UI Symbol"/>
                <w:color w:val="000000"/>
                <w:lang w:eastAsia="en-AU"/>
              </w:rPr>
              <w:t>✔</w:t>
            </w:r>
          </w:p>
        </w:tc>
        <w:tc>
          <w:tcPr>
            <w:tcW w:w="540" w:type="dxa"/>
            <w:tcBorders>
              <w:top w:val="single" w:sz="4" w:space="0" w:color="auto"/>
              <w:left w:val="nil"/>
              <w:bottom w:val="single" w:sz="4" w:space="0" w:color="auto"/>
              <w:right w:val="single" w:sz="4" w:space="0" w:color="auto"/>
            </w:tcBorders>
            <w:shd w:val="clear" w:color="auto" w:fill="auto"/>
            <w:vAlign w:val="bottom"/>
            <w:hideMark/>
          </w:tcPr>
          <w:p w14:paraId="588BE096"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540" w:type="dxa"/>
            <w:tcBorders>
              <w:top w:val="single" w:sz="4" w:space="0" w:color="auto"/>
              <w:left w:val="nil"/>
              <w:bottom w:val="single" w:sz="4" w:space="0" w:color="auto"/>
              <w:right w:val="single" w:sz="4" w:space="0" w:color="auto"/>
            </w:tcBorders>
            <w:shd w:val="clear" w:color="auto" w:fill="auto"/>
            <w:vAlign w:val="bottom"/>
            <w:hideMark/>
          </w:tcPr>
          <w:p w14:paraId="0933C14C"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540" w:type="dxa"/>
            <w:tcBorders>
              <w:top w:val="single" w:sz="4" w:space="0" w:color="auto"/>
              <w:left w:val="nil"/>
              <w:bottom w:val="single" w:sz="4" w:space="0" w:color="auto"/>
              <w:right w:val="single" w:sz="4" w:space="0" w:color="auto"/>
            </w:tcBorders>
            <w:shd w:val="clear" w:color="auto" w:fill="auto"/>
            <w:vAlign w:val="bottom"/>
            <w:hideMark/>
          </w:tcPr>
          <w:p w14:paraId="218B3C2E"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540" w:type="dxa"/>
            <w:tcBorders>
              <w:top w:val="single" w:sz="4" w:space="0" w:color="auto"/>
              <w:left w:val="nil"/>
              <w:bottom w:val="single" w:sz="4" w:space="0" w:color="auto"/>
              <w:right w:val="single" w:sz="4" w:space="0" w:color="auto"/>
            </w:tcBorders>
            <w:shd w:val="clear" w:color="auto" w:fill="auto"/>
            <w:vAlign w:val="bottom"/>
            <w:hideMark/>
          </w:tcPr>
          <w:p w14:paraId="759073B2"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1460" w:type="dxa"/>
            <w:tcBorders>
              <w:top w:val="single" w:sz="4" w:space="0" w:color="auto"/>
              <w:left w:val="nil"/>
              <w:bottom w:val="single" w:sz="4" w:space="0" w:color="auto"/>
              <w:right w:val="single" w:sz="4" w:space="0" w:color="auto"/>
            </w:tcBorders>
            <w:shd w:val="clear" w:color="auto" w:fill="auto"/>
            <w:vAlign w:val="bottom"/>
            <w:hideMark/>
          </w:tcPr>
          <w:p w14:paraId="41B35C57"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r>
      <w:tr w:rsidR="009E217B" w:rsidRPr="00A813CF" w14:paraId="27A0F4BF" w14:textId="77777777" w:rsidTr="009E217B">
        <w:trPr>
          <w:trHeight w:val="315"/>
        </w:trPr>
        <w:tc>
          <w:tcPr>
            <w:tcW w:w="1445" w:type="dxa"/>
            <w:tcBorders>
              <w:top w:val="nil"/>
              <w:left w:val="single" w:sz="4" w:space="0" w:color="auto"/>
              <w:bottom w:val="single" w:sz="4" w:space="0" w:color="auto"/>
              <w:right w:val="single" w:sz="4" w:space="0" w:color="auto"/>
            </w:tcBorders>
            <w:shd w:val="clear" w:color="auto" w:fill="auto"/>
            <w:noWrap/>
            <w:vAlign w:val="bottom"/>
            <w:hideMark/>
          </w:tcPr>
          <w:p w14:paraId="6E8C6A61" w14:textId="77777777" w:rsidR="009E217B" w:rsidRPr="00A813CF" w:rsidRDefault="009E217B" w:rsidP="009E217B">
            <w:pPr>
              <w:rPr>
                <w:rFonts w:ascii="Arial" w:eastAsia="Times New Roman" w:hAnsi="Arial" w:cs="Arial"/>
                <w:color w:val="000000"/>
                <w:lang w:eastAsia="en-AU"/>
              </w:rPr>
            </w:pPr>
            <w:r w:rsidRPr="00A813CF">
              <w:rPr>
                <w:rFonts w:ascii="Arial" w:eastAsia="Times New Roman" w:hAnsi="Arial" w:cs="Arial"/>
                <w:color w:val="000000"/>
                <w:lang w:eastAsia="en-AU"/>
              </w:rPr>
              <w:t>Bourne</w:t>
            </w:r>
          </w:p>
        </w:tc>
        <w:tc>
          <w:tcPr>
            <w:tcW w:w="1076" w:type="dxa"/>
            <w:tcBorders>
              <w:top w:val="nil"/>
              <w:left w:val="nil"/>
              <w:bottom w:val="single" w:sz="4" w:space="0" w:color="auto"/>
              <w:right w:val="single" w:sz="4" w:space="0" w:color="auto"/>
            </w:tcBorders>
            <w:shd w:val="clear" w:color="auto" w:fill="auto"/>
            <w:noWrap/>
            <w:vAlign w:val="bottom"/>
            <w:hideMark/>
          </w:tcPr>
          <w:p w14:paraId="1BD9F929" w14:textId="77777777" w:rsidR="009E217B" w:rsidRPr="00A813CF" w:rsidRDefault="009E217B" w:rsidP="009E217B">
            <w:pPr>
              <w:rPr>
                <w:rFonts w:ascii="Arial" w:eastAsia="Times New Roman" w:hAnsi="Arial" w:cs="Arial"/>
                <w:color w:val="000000"/>
                <w:lang w:eastAsia="en-AU"/>
              </w:rPr>
            </w:pPr>
            <w:r w:rsidRPr="00A813CF">
              <w:rPr>
                <w:rFonts w:ascii="Arial" w:eastAsia="Times New Roman" w:hAnsi="Arial" w:cs="Arial"/>
                <w:color w:val="000000"/>
                <w:lang w:eastAsia="en-AU"/>
              </w:rPr>
              <w:t>David</w:t>
            </w:r>
          </w:p>
        </w:tc>
        <w:tc>
          <w:tcPr>
            <w:tcW w:w="2379" w:type="dxa"/>
            <w:tcBorders>
              <w:top w:val="nil"/>
              <w:left w:val="nil"/>
              <w:bottom w:val="single" w:sz="4" w:space="0" w:color="auto"/>
              <w:right w:val="nil"/>
            </w:tcBorders>
            <w:shd w:val="clear" w:color="auto" w:fill="auto"/>
            <w:vAlign w:val="bottom"/>
            <w:hideMark/>
          </w:tcPr>
          <w:p w14:paraId="14385F5B" w14:textId="77777777" w:rsidR="009E217B" w:rsidRPr="00A813CF" w:rsidRDefault="009E217B" w:rsidP="009E217B">
            <w:pPr>
              <w:rPr>
                <w:rFonts w:ascii="Arial" w:eastAsia="Times New Roman" w:hAnsi="Arial" w:cs="Arial"/>
                <w:color w:val="000000"/>
                <w:lang w:eastAsia="en-AU"/>
              </w:rPr>
            </w:pPr>
            <w:r w:rsidRPr="00A813CF">
              <w:rPr>
                <w:rFonts w:ascii="Arial" w:eastAsia="Times New Roman" w:hAnsi="Arial" w:cs="Arial"/>
                <w:color w:val="000000"/>
                <w:lang w:eastAsia="en-AU"/>
              </w:rPr>
              <w:t>James Cook University</w:t>
            </w:r>
          </w:p>
        </w:tc>
        <w:tc>
          <w:tcPr>
            <w:tcW w:w="540" w:type="dxa"/>
            <w:tcBorders>
              <w:top w:val="nil"/>
              <w:left w:val="single" w:sz="4" w:space="0" w:color="auto"/>
              <w:bottom w:val="single" w:sz="4" w:space="0" w:color="auto"/>
              <w:right w:val="single" w:sz="4" w:space="0" w:color="auto"/>
            </w:tcBorders>
            <w:shd w:val="clear" w:color="auto" w:fill="auto"/>
            <w:vAlign w:val="bottom"/>
            <w:hideMark/>
          </w:tcPr>
          <w:p w14:paraId="51AEE825"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540" w:type="dxa"/>
            <w:tcBorders>
              <w:top w:val="nil"/>
              <w:left w:val="nil"/>
              <w:bottom w:val="single" w:sz="4" w:space="0" w:color="auto"/>
              <w:right w:val="single" w:sz="4" w:space="0" w:color="auto"/>
            </w:tcBorders>
            <w:shd w:val="clear" w:color="auto" w:fill="auto"/>
            <w:vAlign w:val="bottom"/>
            <w:hideMark/>
          </w:tcPr>
          <w:p w14:paraId="3E0CB539" w14:textId="77777777" w:rsidR="009E217B" w:rsidRPr="00A813CF" w:rsidRDefault="009E217B" w:rsidP="009E217B">
            <w:pPr>
              <w:jc w:val="center"/>
              <w:rPr>
                <w:rFonts w:ascii="Arial" w:eastAsia="Times New Roman" w:hAnsi="Arial" w:cs="Arial"/>
                <w:color w:val="000000"/>
                <w:lang w:eastAsia="en-AU"/>
              </w:rPr>
            </w:pPr>
            <w:r w:rsidRPr="00A813CF">
              <w:rPr>
                <w:rFonts w:ascii="Segoe UI Symbol" w:eastAsia="Times New Roman" w:hAnsi="Segoe UI Symbol" w:cs="Segoe UI Symbol"/>
                <w:color w:val="000000"/>
                <w:lang w:eastAsia="en-AU"/>
              </w:rPr>
              <w:t>✔</w:t>
            </w:r>
          </w:p>
        </w:tc>
        <w:tc>
          <w:tcPr>
            <w:tcW w:w="540" w:type="dxa"/>
            <w:tcBorders>
              <w:top w:val="nil"/>
              <w:left w:val="nil"/>
              <w:bottom w:val="single" w:sz="4" w:space="0" w:color="auto"/>
              <w:right w:val="single" w:sz="4" w:space="0" w:color="auto"/>
            </w:tcBorders>
            <w:shd w:val="clear" w:color="auto" w:fill="auto"/>
            <w:vAlign w:val="bottom"/>
            <w:hideMark/>
          </w:tcPr>
          <w:p w14:paraId="08912720"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540" w:type="dxa"/>
            <w:tcBorders>
              <w:top w:val="nil"/>
              <w:left w:val="nil"/>
              <w:bottom w:val="single" w:sz="4" w:space="0" w:color="auto"/>
              <w:right w:val="single" w:sz="4" w:space="0" w:color="auto"/>
            </w:tcBorders>
            <w:shd w:val="clear" w:color="auto" w:fill="auto"/>
            <w:vAlign w:val="bottom"/>
            <w:hideMark/>
          </w:tcPr>
          <w:p w14:paraId="43969AD1"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540" w:type="dxa"/>
            <w:tcBorders>
              <w:top w:val="nil"/>
              <w:left w:val="nil"/>
              <w:bottom w:val="single" w:sz="4" w:space="0" w:color="auto"/>
              <w:right w:val="single" w:sz="4" w:space="0" w:color="auto"/>
            </w:tcBorders>
            <w:shd w:val="clear" w:color="auto" w:fill="auto"/>
            <w:vAlign w:val="bottom"/>
            <w:hideMark/>
          </w:tcPr>
          <w:p w14:paraId="03BE1381"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1460" w:type="dxa"/>
            <w:tcBorders>
              <w:top w:val="nil"/>
              <w:left w:val="nil"/>
              <w:bottom w:val="single" w:sz="4" w:space="0" w:color="auto"/>
              <w:right w:val="single" w:sz="4" w:space="0" w:color="auto"/>
            </w:tcBorders>
            <w:shd w:val="clear" w:color="auto" w:fill="auto"/>
            <w:vAlign w:val="bottom"/>
            <w:hideMark/>
          </w:tcPr>
          <w:p w14:paraId="2DFEEB98"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r>
      <w:tr w:rsidR="009E217B" w:rsidRPr="00A813CF" w14:paraId="19F76E36" w14:textId="77777777" w:rsidTr="009E217B">
        <w:trPr>
          <w:trHeight w:val="630"/>
        </w:trPr>
        <w:tc>
          <w:tcPr>
            <w:tcW w:w="1445" w:type="dxa"/>
            <w:tcBorders>
              <w:top w:val="nil"/>
              <w:left w:val="single" w:sz="4" w:space="0" w:color="auto"/>
              <w:bottom w:val="single" w:sz="4" w:space="0" w:color="auto"/>
              <w:right w:val="single" w:sz="4" w:space="0" w:color="auto"/>
            </w:tcBorders>
            <w:shd w:val="clear" w:color="auto" w:fill="auto"/>
            <w:noWrap/>
            <w:vAlign w:val="bottom"/>
            <w:hideMark/>
          </w:tcPr>
          <w:p w14:paraId="64DA04A6" w14:textId="77777777" w:rsidR="009E217B" w:rsidRPr="00A813CF" w:rsidRDefault="009E217B" w:rsidP="009E217B">
            <w:pPr>
              <w:rPr>
                <w:rFonts w:ascii="Arial" w:eastAsia="Times New Roman" w:hAnsi="Arial" w:cs="Arial"/>
                <w:color w:val="000000"/>
                <w:lang w:eastAsia="en-AU"/>
              </w:rPr>
            </w:pPr>
            <w:r w:rsidRPr="00A813CF">
              <w:rPr>
                <w:rFonts w:ascii="Arial" w:eastAsia="Times New Roman" w:hAnsi="Arial" w:cs="Arial"/>
                <w:color w:val="000000"/>
                <w:lang w:eastAsia="en-AU"/>
              </w:rPr>
              <w:t>Bridge</w:t>
            </w:r>
          </w:p>
        </w:tc>
        <w:tc>
          <w:tcPr>
            <w:tcW w:w="1076" w:type="dxa"/>
            <w:tcBorders>
              <w:top w:val="nil"/>
              <w:left w:val="nil"/>
              <w:bottom w:val="single" w:sz="4" w:space="0" w:color="auto"/>
              <w:right w:val="single" w:sz="4" w:space="0" w:color="auto"/>
            </w:tcBorders>
            <w:shd w:val="clear" w:color="auto" w:fill="auto"/>
            <w:noWrap/>
            <w:vAlign w:val="bottom"/>
            <w:hideMark/>
          </w:tcPr>
          <w:p w14:paraId="1AF1362A" w14:textId="77777777" w:rsidR="009E217B" w:rsidRPr="00A813CF" w:rsidRDefault="009E217B" w:rsidP="009E217B">
            <w:pPr>
              <w:rPr>
                <w:rFonts w:ascii="Arial" w:eastAsia="Times New Roman" w:hAnsi="Arial" w:cs="Arial"/>
                <w:color w:val="000000"/>
                <w:lang w:eastAsia="en-AU"/>
              </w:rPr>
            </w:pPr>
            <w:r w:rsidRPr="00A813CF">
              <w:rPr>
                <w:rFonts w:ascii="Arial" w:eastAsia="Times New Roman" w:hAnsi="Arial" w:cs="Arial"/>
                <w:color w:val="000000"/>
                <w:lang w:eastAsia="en-AU"/>
              </w:rPr>
              <w:t>Tom</w:t>
            </w:r>
          </w:p>
        </w:tc>
        <w:tc>
          <w:tcPr>
            <w:tcW w:w="2379" w:type="dxa"/>
            <w:tcBorders>
              <w:top w:val="nil"/>
              <w:left w:val="nil"/>
              <w:bottom w:val="nil"/>
              <w:right w:val="nil"/>
            </w:tcBorders>
            <w:shd w:val="clear" w:color="auto" w:fill="auto"/>
            <w:vAlign w:val="bottom"/>
            <w:hideMark/>
          </w:tcPr>
          <w:p w14:paraId="32B7A547" w14:textId="77777777" w:rsidR="009E217B" w:rsidRPr="00A813CF" w:rsidRDefault="009E217B" w:rsidP="009E217B">
            <w:pPr>
              <w:rPr>
                <w:rFonts w:ascii="Arial" w:eastAsia="Times New Roman" w:hAnsi="Arial" w:cs="Arial"/>
                <w:color w:val="000000"/>
                <w:lang w:eastAsia="en-AU"/>
              </w:rPr>
            </w:pPr>
            <w:r w:rsidRPr="00A813CF">
              <w:rPr>
                <w:rFonts w:ascii="Arial" w:eastAsia="Times New Roman" w:hAnsi="Arial" w:cs="Arial"/>
                <w:color w:val="000000"/>
                <w:lang w:eastAsia="en-AU"/>
              </w:rPr>
              <w:t>Museum of Tropical North Queensland/JCU</w:t>
            </w:r>
          </w:p>
        </w:tc>
        <w:tc>
          <w:tcPr>
            <w:tcW w:w="540" w:type="dxa"/>
            <w:tcBorders>
              <w:top w:val="nil"/>
              <w:left w:val="single" w:sz="4" w:space="0" w:color="auto"/>
              <w:bottom w:val="single" w:sz="4" w:space="0" w:color="auto"/>
              <w:right w:val="single" w:sz="4" w:space="0" w:color="auto"/>
            </w:tcBorders>
            <w:shd w:val="clear" w:color="auto" w:fill="auto"/>
            <w:vAlign w:val="bottom"/>
            <w:hideMark/>
          </w:tcPr>
          <w:p w14:paraId="4A4C5B3A"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540" w:type="dxa"/>
            <w:tcBorders>
              <w:top w:val="nil"/>
              <w:left w:val="nil"/>
              <w:bottom w:val="single" w:sz="4" w:space="0" w:color="auto"/>
              <w:right w:val="single" w:sz="4" w:space="0" w:color="auto"/>
            </w:tcBorders>
            <w:shd w:val="clear" w:color="auto" w:fill="auto"/>
            <w:vAlign w:val="bottom"/>
            <w:hideMark/>
          </w:tcPr>
          <w:p w14:paraId="6E549004"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540" w:type="dxa"/>
            <w:tcBorders>
              <w:top w:val="nil"/>
              <w:left w:val="nil"/>
              <w:bottom w:val="single" w:sz="4" w:space="0" w:color="auto"/>
              <w:right w:val="single" w:sz="4" w:space="0" w:color="auto"/>
            </w:tcBorders>
            <w:shd w:val="clear" w:color="auto" w:fill="auto"/>
            <w:vAlign w:val="bottom"/>
            <w:hideMark/>
          </w:tcPr>
          <w:p w14:paraId="3D25E263" w14:textId="77777777" w:rsidR="009E217B" w:rsidRPr="00A813CF" w:rsidRDefault="009E217B" w:rsidP="009E217B">
            <w:pPr>
              <w:jc w:val="center"/>
              <w:rPr>
                <w:rFonts w:ascii="Arial" w:eastAsia="Times New Roman" w:hAnsi="Arial" w:cs="Arial"/>
                <w:color w:val="000000"/>
                <w:lang w:eastAsia="en-AU"/>
              </w:rPr>
            </w:pPr>
            <w:r w:rsidRPr="00A813CF">
              <w:rPr>
                <w:rFonts w:ascii="Segoe UI Symbol" w:eastAsia="Times New Roman" w:hAnsi="Segoe UI Symbol" w:cs="Segoe UI Symbol"/>
                <w:color w:val="000000"/>
                <w:lang w:eastAsia="en-AU"/>
              </w:rPr>
              <w:t>✔</w:t>
            </w:r>
          </w:p>
        </w:tc>
        <w:tc>
          <w:tcPr>
            <w:tcW w:w="540" w:type="dxa"/>
            <w:tcBorders>
              <w:top w:val="nil"/>
              <w:left w:val="nil"/>
              <w:bottom w:val="single" w:sz="4" w:space="0" w:color="auto"/>
              <w:right w:val="single" w:sz="4" w:space="0" w:color="auto"/>
            </w:tcBorders>
            <w:shd w:val="clear" w:color="auto" w:fill="auto"/>
            <w:vAlign w:val="bottom"/>
            <w:hideMark/>
          </w:tcPr>
          <w:p w14:paraId="716AD065"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540" w:type="dxa"/>
            <w:tcBorders>
              <w:top w:val="nil"/>
              <w:left w:val="nil"/>
              <w:bottom w:val="single" w:sz="4" w:space="0" w:color="auto"/>
              <w:right w:val="single" w:sz="4" w:space="0" w:color="auto"/>
            </w:tcBorders>
            <w:shd w:val="clear" w:color="auto" w:fill="auto"/>
            <w:vAlign w:val="bottom"/>
            <w:hideMark/>
          </w:tcPr>
          <w:p w14:paraId="29C9AA21"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1460" w:type="dxa"/>
            <w:tcBorders>
              <w:top w:val="nil"/>
              <w:left w:val="nil"/>
              <w:bottom w:val="single" w:sz="4" w:space="0" w:color="auto"/>
              <w:right w:val="single" w:sz="4" w:space="0" w:color="auto"/>
            </w:tcBorders>
            <w:shd w:val="clear" w:color="auto" w:fill="auto"/>
            <w:vAlign w:val="bottom"/>
            <w:hideMark/>
          </w:tcPr>
          <w:p w14:paraId="38907C25"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r>
      <w:tr w:rsidR="009E217B" w:rsidRPr="00A813CF" w14:paraId="573497DB" w14:textId="77777777" w:rsidTr="009E217B">
        <w:trPr>
          <w:trHeight w:val="630"/>
        </w:trPr>
        <w:tc>
          <w:tcPr>
            <w:tcW w:w="1445" w:type="dxa"/>
            <w:tcBorders>
              <w:top w:val="nil"/>
              <w:left w:val="single" w:sz="4" w:space="0" w:color="auto"/>
              <w:bottom w:val="single" w:sz="4" w:space="0" w:color="auto"/>
              <w:right w:val="single" w:sz="4" w:space="0" w:color="auto"/>
            </w:tcBorders>
            <w:shd w:val="clear" w:color="auto" w:fill="auto"/>
            <w:noWrap/>
            <w:vAlign w:val="bottom"/>
            <w:hideMark/>
          </w:tcPr>
          <w:p w14:paraId="444BCE21" w14:textId="77777777" w:rsidR="009E217B" w:rsidRPr="00A813CF" w:rsidRDefault="009E217B" w:rsidP="009E217B">
            <w:pPr>
              <w:rPr>
                <w:rFonts w:ascii="Arial" w:eastAsia="Times New Roman" w:hAnsi="Arial" w:cs="Arial"/>
                <w:color w:val="000000"/>
                <w:lang w:eastAsia="en-AU"/>
              </w:rPr>
            </w:pPr>
            <w:r w:rsidRPr="00A813CF">
              <w:rPr>
                <w:rFonts w:ascii="Arial" w:eastAsia="Times New Roman" w:hAnsi="Arial" w:cs="Arial"/>
                <w:color w:val="000000"/>
                <w:lang w:eastAsia="en-AU"/>
              </w:rPr>
              <w:t>Brinkman</w:t>
            </w:r>
          </w:p>
        </w:tc>
        <w:tc>
          <w:tcPr>
            <w:tcW w:w="1076" w:type="dxa"/>
            <w:tcBorders>
              <w:top w:val="nil"/>
              <w:left w:val="nil"/>
              <w:bottom w:val="single" w:sz="4" w:space="0" w:color="auto"/>
              <w:right w:val="single" w:sz="4" w:space="0" w:color="auto"/>
            </w:tcBorders>
            <w:shd w:val="clear" w:color="auto" w:fill="auto"/>
            <w:noWrap/>
            <w:vAlign w:val="bottom"/>
            <w:hideMark/>
          </w:tcPr>
          <w:p w14:paraId="2B2FB0E4" w14:textId="77777777" w:rsidR="009E217B" w:rsidRPr="00A813CF" w:rsidRDefault="009E217B" w:rsidP="009E217B">
            <w:pPr>
              <w:rPr>
                <w:rFonts w:ascii="Arial" w:eastAsia="Times New Roman" w:hAnsi="Arial" w:cs="Arial"/>
                <w:color w:val="000000"/>
                <w:lang w:eastAsia="en-AU"/>
              </w:rPr>
            </w:pPr>
            <w:r w:rsidRPr="00A813CF">
              <w:rPr>
                <w:rFonts w:ascii="Arial" w:eastAsia="Times New Roman" w:hAnsi="Arial" w:cs="Arial"/>
                <w:color w:val="000000"/>
                <w:lang w:eastAsia="en-AU"/>
              </w:rPr>
              <w:t>Richard</w:t>
            </w:r>
          </w:p>
        </w:tc>
        <w:tc>
          <w:tcPr>
            <w:tcW w:w="2379" w:type="dxa"/>
            <w:tcBorders>
              <w:top w:val="single" w:sz="4" w:space="0" w:color="auto"/>
              <w:left w:val="nil"/>
              <w:bottom w:val="single" w:sz="4" w:space="0" w:color="auto"/>
              <w:right w:val="nil"/>
            </w:tcBorders>
            <w:shd w:val="clear" w:color="auto" w:fill="auto"/>
            <w:vAlign w:val="bottom"/>
            <w:hideMark/>
          </w:tcPr>
          <w:p w14:paraId="5FA1D9B1" w14:textId="77777777" w:rsidR="009E217B" w:rsidRPr="00A813CF" w:rsidRDefault="009E217B" w:rsidP="009E217B">
            <w:pPr>
              <w:rPr>
                <w:rFonts w:ascii="Arial" w:eastAsia="Times New Roman" w:hAnsi="Arial" w:cs="Arial"/>
                <w:color w:val="000000"/>
                <w:lang w:eastAsia="en-AU"/>
              </w:rPr>
            </w:pPr>
            <w:r w:rsidRPr="00A813CF">
              <w:rPr>
                <w:rFonts w:ascii="Arial" w:eastAsia="Times New Roman" w:hAnsi="Arial" w:cs="Arial"/>
                <w:color w:val="000000"/>
                <w:lang w:eastAsia="en-AU"/>
              </w:rPr>
              <w:t>Australian Institute of Marine Science</w:t>
            </w:r>
          </w:p>
        </w:tc>
        <w:tc>
          <w:tcPr>
            <w:tcW w:w="540" w:type="dxa"/>
            <w:tcBorders>
              <w:top w:val="nil"/>
              <w:left w:val="single" w:sz="4" w:space="0" w:color="auto"/>
              <w:bottom w:val="single" w:sz="4" w:space="0" w:color="auto"/>
              <w:right w:val="single" w:sz="4" w:space="0" w:color="auto"/>
            </w:tcBorders>
            <w:shd w:val="clear" w:color="auto" w:fill="auto"/>
            <w:vAlign w:val="bottom"/>
            <w:hideMark/>
          </w:tcPr>
          <w:p w14:paraId="5F294459"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540" w:type="dxa"/>
            <w:tcBorders>
              <w:top w:val="nil"/>
              <w:left w:val="nil"/>
              <w:bottom w:val="single" w:sz="4" w:space="0" w:color="auto"/>
              <w:right w:val="single" w:sz="4" w:space="0" w:color="auto"/>
            </w:tcBorders>
            <w:shd w:val="clear" w:color="auto" w:fill="auto"/>
            <w:vAlign w:val="bottom"/>
            <w:hideMark/>
          </w:tcPr>
          <w:p w14:paraId="4D2FFD7F"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540" w:type="dxa"/>
            <w:tcBorders>
              <w:top w:val="nil"/>
              <w:left w:val="nil"/>
              <w:bottom w:val="single" w:sz="4" w:space="0" w:color="auto"/>
              <w:right w:val="single" w:sz="4" w:space="0" w:color="auto"/>
            </w:tcBorders>
            <w:shd w:val="clear" w:color="auto" w:fill="auto"/>
            <w:vAlign w:val="bottom"/>
            <w:hideMark/>
          </w:tcPr>
          <w:p w14:paraId="451CD1F2"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540" w:type="dxa"/>
            <w:tcBorders>
              <w:top w:val="nil"/>
              <w:left w:val="nil"/>
              <w:bottom w:val="single" w:sz="4" w:space="0" w:color="auto"/>
              <w:right w:val="single" w:sz="4" w:space="0" w:color="auto"/>
            </w:tcBorders>
            <w:shd w:val="clear" w:color="auto" w:fill="auto"/>
            <w:vAlign w:val="bottom"/>
            <w:hideMark/>
          </w:tcPr>
          <w:p w14:paraId="7DAEFE76"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540" w:type="dxa"/>
            <w:tcBorders>
              <w:top w:val="nil"/>
              <w:left w:val="nil"/>
              <w:bottom w:val="single" w:sz="4" w:space="0" w:color="auto"/>
              <w:right w:val="single" w:sz="4" w:space="0" w:color="auto"/>
            </w:tcBorders>
            <w:shd w:val="clear" w:color="auto" w:fill="auto"/>
            <w:vAlign w:val="bottom"/>
            <w:hideMark/>
          </w:tcPr>
          <w:p w14:paraId="3D64F4FF"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1460" w:type="dxa"/>
            <w:tcBorders>
              <w:top w:val="nil"/>
              <w:left w:val="nil"/>
              <w:bottom w:val="single" w:sz="4" w:space="0" w:color="auto"/>
              <w:right w:val="single" w:sz="4" w:space="0" w:color="auto"/>
            </w:tcBorders>
            <w:shd w:val="clear" w:color="auto" w:fill="auto"/>
            <w:vAlign w:val="bottom"/>
            <w:hideMark/>
          </w:tcPr>
          <w:p w14:paraId="6517A57D"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r>
      <w:tr w:rsidR="009E217B" w:rsidRPr="00A813CF" w14:paraId="756386C4" w14:textId="77777777" w:rsidTr="009E217B">
        <w:trPr>
          <w:trHeight w:val="315"/>
        </w:trPr>
        <w:tc>
          <w:tcPr>
            <w:tcW w:w="1445" w:type="dxa"/>
            <w:tcBorders>
              <w:top w:val="nil"/>
              <w:left w:val="single" w:sz="4" w:space="0" w:color="auto"/>
              <w:bottom w:val="single" w:sz="4" w:space="0" w:color="auto"/>
              <w:right w:val="single" w:sz="4" w:space="0" w:color="auto"/>
            </w:tcBorders>
            <w:shd w:val="clear" w:color="auto" w:fill="auto"/>
            <w:noWrap/>
            <w:vAlign w:val="bottom"/>
            <w:hideMark/>
          </w:tcPr>
          <w:p w14:paraId="17B29888" w14:textId="77777777" w:rsidR="009E217B" w:rsidRPr="00A813CF" w:rsidRDefault="009E217B" w:rsidP="009E217B">
            <w:pPr>
              <w:rPr>
                <w:rFonts w:ascii="Arial" w:eastAsia="Times New Roman" w:hAnsi="Arial" w:cs="Arial"/>
                <w:color w:val="000000"/>
                <w:lang w:eastAsia="en-AU"/>
              </w:rPr>
            </w:pPr>
            <w:r w:rsidRPr="00A813CF">
              <w:rPr>
                <w:rFonts w:ascii="Arial" w:eastAsia="Times New Roman" w:hAnsi="Arial" w:cs="Arial"/>
                <w:color w:val="000000"/>
                <w:lang w:eastAsia="en-AU"/>
              </w:rPr>
              <w:t>Burrows</w:t>
            </w:r>
          </w:p>
        </w:tc>
        <w:tc>
          <w:tcPr>
            <w:tcW w:w="1076" w:type="dxa"/>
            <w:tcBorders>
              <w:top w:val="nil"/>
              <w:left w:val="nil"/>
              <w:bottom w:val="single" w:sz="4" w:space="0" w:color="auto"/>
              <w:right w:val="single" w:sz="4" w:space="0" w:color="auto"/>
            </w:tcBorders>
            <w:shd w:val="clear" w:color="auto" w:fill="auto"/>
            <w:noWrap/>
            <w:vAlign w:val="bottom"/>
            <w:hideMark/>
          </w:tcPr>
          <w:p w14:paraId="3992696E" w14:textId="77777777" w:rsidR="009E217B" w:rsidRPr="00A813CF" w:rsidRDefault="009E217B" w:rsidP="009E217B">
            <w:pPr>
              <w:rPr>
                <w:rFonts w:ascii="Arial" w:eastAsia="Times New Roman" w:hAnsi="Arial" w:cs="Arial"/>
                <w:color w:val="000000"/>
                <w:lang w:eastAsia="en-AU"/>
              </w:rPr>
            </w:pPr>
            <w:r w:rsidRPr="00A813CF">
              <w:rPr>
                <w:rFonts w:ascii="Arial" w:eastAsia="Times New Roman" w:hAnsi="Arial" w:cs="Arial"/>
                <w:color w:val="000000"/>
                <w:lang w:eastAsia="en-AU"/>
              </w:rPr>
              <w:t>Damien</w:t>
            </w:r>
          </w:p>
        </w:tc>
        <w:tc>
          <w:tcPr>
            <w:tcW w:w="2379" w:type="dxa"/>
            <w:tcBorders>
              <w:top w:val="nil"/>
              <w:left w:val="nil"/>
              <w:bottom w:val="single" w:sz="4" w:space="0" w:color="auto"/>
              <w:right w:val="nil"/>
            </w:tcBorders>
            <w:shd w:val="clear" w:color="auto" w:fill="auto"/>
            <w:vAlign w:val="bottom"/>
            <w:hideMark/>
          </w:tcPr>
          <w:p w14:paraId="40E37A80" w14:textId="77777777" w:rsidR="009E217B" w:rsidRPr="00A813CF" w:rsidRDefault="009E217B" w:rsidP="009E217B">
            <w:pPr>
              <w:rPr>
                <w:rFonts w:ascii="Arial" w:eastAsia="Times New Roman" w:hAnsi="Arial" w:cs="Arial"/>
                <w:color w:val="000000"/>
                <w:lang w:eastAsia="en-AU"/>
              </w:rPr>
            </w:pPr>
            <w:r w:rsidRPr="00A813CF">
              <w:rPr>
                <w:rFonts w:ascii="Arial" w:eastAsia="Times New Roman" w:hAnsi="Arial" w:cs="Arial"/>
                <w:color w:val="000000"/>
                <w:lang w:eastAsia="en-AU"/>
              </w:rPr>
              <w:t>James Cook University</w:t>
            </w:r>
          </w:p>
        </w:tc>
        <w:tc>
          <w:tcPr>
            <w:tcW w:w="540" w:type="dxa"/>
            <w:tcBorders>
              <w:top w:val="nil"/>
              <w:left w:val="single" w:sz="4" w:space="0" w:color="auto"/>
              <w:bottom w:val="single" w:sz="4" w:space="0" w:color="auto"/>
              <w:right w:val="single" w:sz="4" w:space="0" w:color="auto"/>
            </w:tcBorders>
            <w:shd w:val="clear" w:color="auto" w:fill="auto"/>
            <w:vAlign w:val="bottom"/>
            <w:hideMark/>
          </w:tcPr>
          <w:p w14:paraId="71DF5CA9"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540" w:type="dxa"/>
            <w:tcBorders>
              <w:top w:val="nil"/>
              <w:left w:val="nil"/>
              <w:bottom w:val="single" w:sz="4" w:space="0" w:color="auto"/>
              <w:right w:val="single" w:sz="4" w:space="0" w:color="auto"/>
            </w:tcBorders>
            <w:shd w:val="clear" w:color="auto" w:fill="auto"/>
            <w:vAlign w:val="bottom"/>
            <w:hideMark/>
          </w:tcPr>
          <w:p w14:paraId="20F2A945" w14:textId="77777777" w:rsidR="009E217B" w:rsidRPr="00A813CF" w:rsidRDefault="009E217B" w:rsidP="009E217B">
            <w:pPr>
              <w:jc w:val="center"/>
              <w:rPr>
                <w:rFonts w:ascii="Arial" w:eastAsia="Times New Roman" w:hAnsi="Arial" w:cs="Arial"/>
                <w:color w:val="000000"/>
                <w:lang w:eastAsia="en-AU"/>
              </w:rPr>
            </w:pPr>
            <w:r w:rsidRPr="00A813CF">
              <w:rPr>
                <w:rFonts w:ascii="Segoe UI Symbol" w:eastAsia="Times New Roman" w:hAnsi="Segoe UI Symbol" w:cs="Segoe UI Symbol"/>
                <w:color w:val="000000"/>
                <w:lang w:eastAsia="en-AU"/>
              </w:rPr>
              <w:t>✔</w:t>
            </w:r>
          </w:p>
        </w:tc>
        <w:tc>
          <w:tcPr>
            <w:tcW w:w="540" w:type="dxa"/>
            <w:tcBorders>
              <w:top w:val="nil"/>
              <w:left w:val="nil"/>
              <w:bottom w:val="single" w:sz="4" w:space="0" w:color="auto"/>
              <w:right w:val="single" w:sz="4" w:space="0" w:color="auto"/>
            </w:tcBorders>
            <w:shd w:val="clear" w:color="auto" w:fill="auto"/>
            <w:vAlign w:val="bottom"/>
            <w:hideMark/>
          </w:tcPr>
          <w:p w14:paraId="185488DF"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540" w:type="dxa"/>
            <w:tcBorders>
              <w:top w:val="nil"/>
              <w:left w:val="nil"/>
              <w:bottom w:val="single" w:sz="4" w:space="0" w:color="auto"/>
              <w:right w:val="single" w:sz="4" w:space="0" w:color="auto"/>
            </w:tcBorders>
            <w:shd w:val="clear" w:color="auto" w:fill="auto"/>
            <w:vAlign w:val="bottom"/>
            <w:hideMark/>
          </w:tcPr>
          <w:p w14:paraId="7E138D74"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540" w:type="dxa"/>
            <w:tcBorders>
              <w:top w:val="nil"/>
              <w:left w:val="nil"/>
              <w:bottom w:val="single" w:sz="4" w:space="0" w:color="auto"/>
              <w:right w:val="single" w:sz="4" w:space="0" w:color="auto"/>
            </w:tcBorders>
            <w:shd w:val="clear" w:color="auto" w:fill="auto"/>
            <w:vAlign w:val="bottom"/>
            <w:hideMark/>
          </w:tcPr>
          <w:p w14:paraId="4F268F0E"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1460" w:type="dxa"/>
            <w:tcBorders>
              <w:top w:val="nil"/>
              <w:left w:val="nil"/>
              <w:bottom w:val="single" w:sz="4" w:space="0" w:color="auto"/>
              <w:right w:val="single" w:sz="4" w:space="0" w:color="auto"/>
            </w:tcBorders>
            <w:shd w:val="clear" w:color="auto" w:fill="auto"/>
            <w:vAlign w:val="bottom"/>
            <w:hideMark/>
          </w:tcPr>
          <w:p w14:paraId="154AE5EE"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r>
      <w:tr w:rsidR="009E217B" w:rsidRPr="00A813CF" w14:paraId="69BA7A28" w14:textId="77777777" w:rsidTr="009E217B">
        <w:trPr>
          <w:trHeight w:val="630"/>
        </w:trPr>
        <w:tc>
          <w:tcPr>
            <w:tcW w:w="1445" w:type="dxa"/>
            <w:tcBorders>
              <w:top w:val="nil"/>
              <w:left w:val="single" w:sz="4" w:space="0" w:color="auto"/>
              <w:bottom w:val="single" w:sz="4" w:space="0" w:color="auto"/>
              <w:right w:val="single" w:sz="4" w:space="0" w:color="auto"/>
            </w:tcBorders>
            <w:shd w:val="clear" w:color="auto" w:fill="auto"/>
            <w:noWrap/>
            <w:vAlign w:val="bottom"/>
            <w:hideMark/>
          </w:tcPr>
          <w:p w14:paraId="06360CF6" w14:textId="77777777" w:rsidR="009E217B" w:rsidRPr="00A813CF" w:rsidRDefault="009E217B" w:rsidP="009E217B">
            <w:pPr>
              <w:rPr>
                <w:rFonts w:ascii="Arial" w:eastAsia="Times New Roman" w:hAnsi="Arial" w:cs="Arial"/>
                <w:color w:val="000000"/>
                <w:lang w:eastAsia="en-AU"/>
              </w:rPr>
            </w:pPr>
            <w:r w:rsidRPr="00A813CF">
              <w:rPr>
                <w:rFonts w:ascii="Arial" w:eastAsia="Times New Roman" w:hAnsi="Arial" w:cs="Arial"/>
                <w:color w:val="000000"/>
                <w:lang w:eastAsia="en-AU"/>
              </w:rPr>
              <w:t>Cantin</w:t>
            </w:r>
          </w:p>
        </w:tc>
        <w:tc>
          <w:tcPr>
            <w:tcW w:w="1076" w:type="dxa"/>
            <w:tcBorders>
              <w:top w:val="nil"/>
              <w:left w:val="nil"/>
              <w:bottom w:val="single" w:sz="4" w:space="0" w:color="auto"/>
              <w:right w:val="single" w:sz="4" w:space="0" w:color="auto"/>
            </w:tcBorders>
            <w:shd w:val="clear" w:color="auto" w:fill="auto"/>
            <w:noWrap/>
            <w:vAlign w:val="bottom"/>
            <w:hideMark/>
          </w:tcPr>
          <w:p w14:paraId="629BE14D" w14:textId="77777777" w:rsidR="009E217B" w:rsidRPr="00A813CF" w:rsidRDefault="009E217B" w:rsidP="009E217B">
            <w:pPr>
              <w:rPr>
                <w:rFonts w:ascii="Arial" w:eastAsia="Times New Roman" w:hAnsi="Arial" w:cs="Arial"/>
                <w:color w:val="000000"/>
                <w:lang w:eastAsia="en-AU"/>
              </w:rPr>
            </w:pPr>
            <w:r w:rsidRPr="00A813CF">
              <w:rPr>
                <w:rFonts w:ascii="Arial" w:eastAsia="Times New Roman" w:hAnsi="Arial" w:cs="Arial"/>
                <w:color w:val="000000"/>
                <w:lang w:eastAsia="en-AU"/>
              </w:rPr>
              <w:t xml:space="preserve">Neal </w:t>
            </w:r>
          </w:p>
        </w:tc>
        <w:tc>
          <w:tcPr>
            <w:tcW w:w="2379" w:type="dxa"/>
            <w:tcBorders>
              <w:top w:val="nil"/>
              <w:left w:val="nil"/>
              <w:bottom w:val="single" w:sz="4" w:space="0" w:color="auto"/>
              <w:right w:val="nil"/>
            </w:tcBorders>
            <w:shd w:val="clear" w:color="auto" w:fill="auto"/>
            <w:vAlign w:val="bottom"/>
            <w:hideMark/>
          </w:tcPr>
          <w:p w14:paraId="111F400F" w14:textId="77777777" w:rsidR="009E217B" w:rsidRPr="00A813CF" w:rsidRDefault="009E217B" w:rsidP="009E217B">
            <w:pPr>
              <w:rPr>
                <w:rFonts w:ascii="Arial" w:eastAsia="Times New Roman" w:hAnsi="Arial" w:cs="Arial"/>
                <w:color w:val="000000"/>
                <w:lang w:eastAsia="en-AU"/>
              </w:rPr>
            </w:pPr>
            <w:r w:rsidRPr="00A813CF">
              <w:rPr>
                <w:rFonts w:ascii="Arial" w:eastAsia="Times New Roman" w:hAnsi="Arial" w:cs="Arial"/>
                <w:color w:val="000000"/>
                <w:lang w:eastAsia="en-AU"/>
              </w:rPr>
              <w:t>Australian Institute of Marine Science</w:t>
            </w:r>
          </w:p>
        </w:tc>
        <w:tc>
          <w:tcPr>
            <w:tcW w:w="540" w:type="dxa"/>
            <w:tcBorders>
              <w:top w:val="nil"/>
              <w:left w:val="single" w:sz="4" w:space="0" w:color="auto"/>
              <w:bottom w:val="single" w:sz="4" w:space="0" w:color="auto"/>
              <w:right w:val="single" w:sz="4" w:space="0" w:color="auto"/>
            </w:tcBorders>
            <w:shd w:val="clear" w:color="auto" w:fill="auto"/>
            <w:vAlign w:val="bottom"/>
            <w:hideMark/>
          </w:tcPr>
          <w:p w14:paraId="76E9474D"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540" w:type="dxa"/>
            <w:tcBorders>
              <w:top w:val="nil"/>
              <w:left w:val="nil"/>
              <w:bottom w:val="single" w:sz="4" w:space="0" w:color="auto"/>
              <w:right w:val="single" w:sz="4" w:space="0" w:color="auto"/>
            </w:tcBorders>
            <w:shd w:val="clear" w:color="auto" w:fill="auto"/>
            <w:vAlign w:val="bottom"/>
            <w:hideMark/>
          </w:tcPr>
          <w:p w14:paraId="6E615C97"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540" w:type="dxa"/>
            <w:tcBorders>
              <w:top w:val="nil"/>
              <w:left w:val="nil"/>
              <w:bottom w:val="single" w:sz="4" w:space="0" w:color="auto"/>
              <w:right w:val="single" w:sz="4" w:space="0" w:color="auto"/>
            </w:tcBorders>
            <w:shd w:val="clear" w:color="auto" w:fill="auto"/>
            <w:vAlign w:val="bottom"/>
            <w:hideMark/>
          </w:tcPr>
          <w:p w14:paraId="282A045E" w14:textId="77777777" w:rsidR="009E217B" w:rsidRPr="00A813CF" w:rsidRDefault="009E217B" w:rsidP="009E217B">
            <w:pPr>
              <w:jc w:val="center"/>
              <w:rPr>
                <w:rFonts w:ascii="Arial" w:eastAsia="Times New Roman" w:hAnsi="Arial" w:cs="Arial"/>
                <w:color w:val="000000"/>
                <w:lang w:eastAsia="en-AU"/>
              </w:rPr>
            </w:pPr>
            <w:r w:rsidRPr="00A813CF">
              <w:rPr>
                <w:rFonts w:ascii="Segoe UI Symbol" w:eastAsia="Times New Roman" w:hAnsi="Segoe UI Symbol" w:cs="Segoe UI Symbol"/>
                <w:color w:val="000000"/>
                <w:lang w:eastAsia="en-AU"/>
              </w:rPr>
              <w:t>✔</w:t>
            </w:r>
          </w:p>
        </w:tc>
        <w:tc>
          <w:tcPr>
            <w:tcW w:w="540" w:type="dxa"/>
            <w:tcBorders>
              <w:top w:val="nil"/>
              <w:left w:val="nil"/>
              <w:bottom w:val="single" w:sz="4" w:space="0" w:color="auto"/>
              <w:right w:val="single" w:sz="4" w:space="0" w:color="auto"/>
            </w:tcBorders>
            <w:shd w:val="clear" w:color="auto" w:fill="auto"/>
            <w:vAlign w:val="bottom"/>
            <w:hideMark/>
          </w:tcPr>
          <w:p w14:paraId="6EF65932" w14:textId="77777777" w:rsidR="009E217B" w:rsidRPr="00A813CF" w:rsidRDefault="009E217B" w:rsidP="009E217B">
            <w:pPr>
              <w:jc w:val="center"/>
              <w:rPr>
                <w:rFonts w:ascii="Arial" w:eastAsia="Times New Roman" w:hAnsi="Arial" w:cs="Arial"/>
                <w:color w:val="000000"/>
                <w:lang w:eastAsia="en-AU"/>
              </w:rPr>
            </w:pPr>
            <w:r w:rsidRPr="00A813CF">
              <w:rPr>
                <w:rFonts w:ascii="Segoe UI Symbol" w:eastAsia="Times New Roman" w:hAnsi="Segoe UI Symbol" w:cs="Segoe UI Symbol"/>
                <w:color w:val="000000"/>
                <w:lang w:eastAsia="en-AU"/>
              </w:rPr>
              <w:t>✔</w:t>
            </w:r>
          </w:p>
        </w:tc>
        <w:tc>
          <w:tcPr>
            <w:tcW w:w="540" w:type="dxa"/>
            <w:tcBorders>
              <w:top w:val="nil"/>
              <w:left w:val="nil"/>
              <w:bottom w:val="single" w:sz="4" w:space="0" w:color="auto"/>
              <w:right w:val="single" w:sz="4" w:space="0" w:color="auto"/>
            </w:tcBorders>
            <w:shd w:val="clear" w:color="auto" w:fill="auto"/>
            <w:vAlign w:val="bottom"/>
            <w:hideMark/>
          </w:tcPr>
          <w:p w14:paraId="7BC8C534"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1460" w:type="dxa"/>
            <w:tcBorders>
              <w:top w:val="nil"/>
              <w:left w:val="nil"/>
              <w:bottom w:val="single" w:sz="4" w:space="0" w:color="auto"/>
              <w:right w:val="single" w:sz="4" w:space="0" w:color="auto"/>
            </w:tcBorders>
            <w:shd w:val="clear" w:color="auto" w:fill="auto"/>
            <w:vAlign w:val="bottom"/>
            <w:hideMark/>
          </w:tcPr>
          <w:p w14:paraId="60424769"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r>
      <w:tr w:rsidR="009E217B" w:rsidRPr="00A813CF" w14:paraId="51291842" w14:textId="77777777" w:rsidTr="009E217B">
        <w:trPr>
          <w:trHeight w:val="630"/>
        </w:trPr>
        <w:tc>
          <w:tcPr>
            <w:tcW w:w="1445" w:type="dxa"/>
            <w:tcBorders>
              <w:top w:val="nil"/>
              <w:left w:val="single" w:sz="4" w:space="0" w:color="auto"/>
              <w:bottom w:val="single" w:sz="4" w:space="0" w:color="auto"/>
              <w:right w:val="single" w:sz="4" w:space="0" w:color="auto"/>
            </w:tcBorders>
            <w:shd w:val="clear" w:color="auto" w:fill="auto"/>
            <w:noWrap/>
            <w:vAlign w:val="bottom"/>
            <w:hideMark/>
          </w:tcPr>
          <w:p w14:paraId="31ED49C4" w14:textId="77777777" w:rsidR="009E217B" w:rsidRPr="00A813CF" w:rsidRDefault="009E217B" w:rsidP="009E217B">
            <w:pPr>
              <w:rPr>
                <w:rFonts w:ascii="Arial" w:eastAsia="Times New Roman" w:hAnsi="Arial" w:cs="Arial"/>
                <w:color w:val="000000"/>
                <w:lang w:eastAsia="en-AU"/>
              </w:rPr>
            </w:pPr>
            <w:r w:rsidRPr="00A813CF">
              <w:rPr>
                <w:rFonts w:ascii="Arial" w:eastAsia="Times New Roman" w:hAnsi="Arial" w:cs="Arial"/>
                <w:color w:val="000000"/>
                <w:lang w:eastAsia="en-AU"/>
              </w:rPr>
              <w:t>Ceccarelli</w:t>
            </w:r>
          </w:p>
        </w:tc>
        <w:tc>
          <w:tcPr>
            <w:tcW w:w="1076" w:type="dxa"/>
            <w:tcBorders>
              <w:top w:val="nil"/>
              <w:left w:val="nil"/>
              <w:bottom w:val="single" w:sz="4" w:space="0" w:color="auto"/>
              <w:right w:val="single" w:sz="4" w:space="0" w:color="auto"/>
            </w:tcBorders>
            <w:shd w:val="clear" w:color="auto" w:fill="auto"/>
            <w:noWrap/>
            <w:vAlign w:val="bottom"/>
            <w:hideMark/>
          </w:tcPr>
          <w:p w14:paraId="7733B9FE" w14:textId="77777777" w:rsidR="009E217B" w:rsidRPr="00A813CF" w:rsidRDefault="009E217B" w:rsidP="009E217B">
            <w:pPr>
              <w:rPr>
                <w:rFonts w:ascii="Arial" w:eastAsia="Times New Roman" w:hAnsi="Arial" w:cs="Arial"/>
                <w:color w:val="000000"/>
                <w:lang w:eastAsia="en-AU"/>
              </w:rPr>
            </w:pPr>
            <w:r w:rsidRPr="00A813CF">
              <w:rPr>
                <w:rFonts w:ascii="Arial" w:eastAsia="Times New Roman" w:hAnsi="Arial" w:cs="Arial"/>
                <w:color w:val="000000"/>
                <w:lang w:eastAsia="en-AU"/>
              </w:rPr>
              <w:t>Danni</w:t>
            </w:r>
          </w:p>
        </w:tc>
        <w:tc>
          <w:tcPr>
            <w:tcW w:w="2379" w:type="dxa"/>
            <w:tcBorders>
              <w:top w:val="nil"/>
              <w:left w:val="nil"/>
              <w:bottom w:val="single" w:sz="4" w:space="0" w:color="auto"/>
              <w:right w:val="nil"/>
            </w:tcBorders>
            <w:shd w:val="clear" w:color="auto" w:fill="auto"/>
            <w:vAlign w:val="bottom"/>
            <w:hideMark/>
          </w:tcPr>
          <w:p w14:paraId="167344A8" w14:textId="77777777" w:rsidR="009E217B" w:rsidRPr="00A813CF" w:rsidRDefault="009E217B" w:rsidP="009E217B">
            <w:pPr>
              <w:rPr>
                <w:rFonts w:ascii="Arial" w:eastAsia="Times New Roman" w:hAnsi="Arial" w:cs="Arial"/>
                <w:color w:val="000000"/>
                <w:lang w:eastAsia="en-AU"/>
              </w:rPr>
            </w:pPr>
            <w:r w:rsidRPr="00A813CF">
              <w:rPr>
                <w:rFonts w:ascii="Arial" w:eastAsia="Times New Roman" w:hAnsi="Arial" w:cs="Arial"/>
                <w:color w:val="000000"/>
                <w:lang w:eastAsia="en-AU"/>
              </w:rPr>
              <w:t>Consultant Marine Ecology</w:t>
            </w:r>
          </w:p>
        </w:tc>
        <w:tc>
          <w:tcPr>
            <w:tcW w:w="540" w:type="dxa"/>
            <w:tcBorders>
              <w:top w:val="nil"/>
              <w:left w:val="single" w:sz="4" w:space="0" w:color="auto"/>
              <w:bottom w:val="single" w:sz="4" w:space="0" w:color="auto"/>
              <w:right w:val="single" w:sz="4" w:space="0" w:color="auto"/>
            </w:tcBorders>
            <w:shd w:val="clear" w:color="auto" w:fill="auto"/>
            <w:vAlign w:val="bottom"/>
            <w:hideMark/>
          </w:tcPr>
          <w:p w14:paraId="5F1D8C6A"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540" w:type="dxa"/>
            <w:tcBorders>
              <w:top w:val="nil"/>
              <w:left w:val="nil"/>
              <w:bottom w:val="single" w:sz="4" w:space="0" w:color="auto"/>
              <w:right w:val="single" w:sz="4" w:space="0" w:color="auto"/>
            </w:tcBorders>
            <w:shd w:val="clear" w:color="auto" w:fill="auto"/>
            <w:vAlign w:val="bottom"/>
            <w:hideMark/>
          </w:tcPr>
          <w:p w14:paraId="0BA09EDE"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540" w:type="dxa"/>
            <w:tcBorders>
              <w:top w:val="nil"/>
              <w:left w:val="nil"/>
              <w:bottom w:val="single" w:sz="4" w:space="0" w:color="auto"/>
              <w:right w:val="single" w:sz="4" w:space="0" w:color="auto"/>
            </w:tcBorders>
            <w:shd w:val="clear" w:color="auto" w:fill="auto"/>
            <w:vAlign w:val="bottom"/>
            <w:hideMark/>
          </w:tcPr>
          <w:p w14:paraId="2BFB74C1" w14:textId="77777777" w:rsidR="009E217B" w:rsidRPr="00A813CF" w:rsidRDefault="009E217B" w:rsidP="009E217B">
            <w:pPr>
              <w:jc w:val="center"/>
              <w:rPr>
                <w:rFonts w:ascii="Arial" w:eastAsia="Times New Roman" w:hAnsi="Arial" w:cs="Arial"/>
                <w:color w:val="000000"/>
                <w:lang w:eastAsia="en-AU"/>
              </w:rPr>
            </w:pPr>
            <w:r w:rsidRPr="00A813CF">
              <w:rPr>
                <w:rFonts w:ascii="Segoe UI Symbol" w:eastAsia="Times New Roman" w:hAnsi="Segoe UI Symbol" w:cs="Segoe UI Symbol"/>
                <w:color w:val="000000"/>
                <w:lang w:eastAsia="en-AU"/>
              </w:rPr>
              <w:t>✔</w:t>
            </w:r>
          </w:p>
        </w:tc>
        <w:tc>
          <w:tcPr>
            <w:tcW w:w="540" w:type="dxa"/>
            <w:tcBorders>
              <w:top w:val="nil"/>
              <w:left w:val="nil"/>
              <w:bottom w:val="single" w:sz="4" w:space="0" w:color="auto"/>
              <w:right w:val="single" w:sz="4" w:space="0" w:color="auto"/>
            </w:tcBorders>
            <w:shd w:val="clear" w:color="auto" w:fill="auto"/>
            <w:vAlign w:val="bottom"/>
            <w:hideMark/>
          </w:tcPr>
          <w:p w14:paraId="68BADC3D" w14:textId="77777777" w:rsidR="009E217B" w:rsidRPr="00A813CF" w:rsidRDefault="009E217B" w:rsidP="009E217B">
            <w:pPr>
              <w:jc w:val="center"/>
              <w:rPr>
                <w:rFonts w:ascii="Arial" w:eastAsia="Times New Roman" w:hAnsi="Arial" w:cs="Arial"/>
                <w:color w:val="000000"/>
                <w:lang w:eastAsia="en-AU"/>
              </w:rPr>
            </w:pPr>
            <w:r w:rsidRPr="00A813CF">
              <w:rPr>
                <w:rFonts w:ascii="Segoe UI Symbol" w:eastAsia="Times New Roman" w:hAnsi="Segoe UI Symbol" w:cs="Segoe UI Symbol"/>
                <w:color w:val="000000"/>
                <w:lang w:eastAsia="en-AU"/>
              </w:rPr>
              <w:t>✔</w:t>
            </w:r>
          </w:p>
        </w:tc>
        <w:tc>
          <w:tcPr>
            <w:tcW w:w="540" w:type="dxa"/>
            <w:tcBorders>
              <w:top w:val="nil"/>
              <w:left w:val="nil"/>
              <w:bottom w:val="single" w:sz="4" w:space="0" w:color="auto"/>
              <w:right w:val="single" w:sz="4" w:space="0" w:color="auto"/>
            </w:tcBorders>
            <w:shd w:val="clear" w:color="auto" w:fill="auto"/>
            <w:vAlign w:val="bottom"/>
            <w:hideMark/>
          </w:tcPr>
          <w:p w14:paraId="639FFEFA"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1460" w:type="dxa"/>
            <w:tcBorders>
              <w:top w:val="nil"/>
              <w:left w:val="nil"/>
              <w:bottom w:val="single" w:sz="4" w:space="0" w:color="auto"/>
              <w:right w:val="single" w:sz="4" w:space="0" w:color="auto"/>
            </w:tcBorders>
            <w:shd w:val="clear" w:color="auto" w:fill="auto"/>
            <w:vAlign w:val="bottom"/>
            <w:hideMark/>
          </w:tcPr>
          <w:p w14:paraId="0C05AF77"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r>
      <w:tr w:rsidR="009E217B" w:rsidRPr="00A813CF" w14:paraId="7DC8E547" w14:textId="77777777" w:rsidTr="009E217B">
        <w:trPr>
          <w:trHeight w:val="315"/>
        </w:trPr>
        <w:tc>
          <w:tcPr>
            <w:tcW w:w="1445" w:type="dxa"/>
            <w:tcBorders>
              <w:top w:val="nil"/>
              <w:left w:val="single" w:sz="4" w:space="0" w:color="auto"/>
              <w:bottom w:val="single" w:sz="4" w:space="0" w:color="auto"/>
              <w:right w:val="single" w:sz="4" w:space="0" w:color="auto"/>
            </w:tcBorders>
            <w:shd w:val="clear" w:color="auto" w:fill="auto"/>
            <w:noWrap/>
            <w:vAlign w:val="bottom"/>
            <w:hideMark/>
          </w:tcPr>
          <w:p w14:paraId="30948660" w14:textId="77777777" w:rsidR="009E217B" w:rsidRPr="00A813CF" w:rsidRDefault="009E217B" w:rsidP="009E217B">
            <w:pPr>
              <w:rPr>
                <w:rFonts w:ascii="Arial" w:eastAsia="Times New Roman" w:hAnsi="Arial" w:cs="Arial"/>
                <w:color w:val="000000"/>
                <w:lang w:eastAsia="en-AU"/>
              </w:rPr>
            </w:pPr>
            <w:r w:rsidRPr="00A813CF">
              <w:rPr>
                <w:rFonts w:ascii="Arial" w:eastAsia="Times New Roman" w:hAnsi="Arial" w:cs="Arial"/>
                <w:color w:val="000000"/>
                <w:lang w:eastAsia="en-AU"/>
              </w:rPr>
              <w:t>Coles</w:t>
            </w:r>
          </w:p>
        </w:tc>
        <w:tc>
          <w:tcPr>
            <w:tcW w:w="1076" w:type="dxa"/>
            <w:tcBorders>
              <w:top w:val="nil"/>
              <w:left w:val="nil"/>
              <w:bottom w:val="single" w:sz="4" w:space="0" w:color="auto"/>
              <w:right w:val="single" w:sz="4" w:space="0" w:color="auto"/>
            </w:tcBorders>
            <w:shd w:val="clear" w:color="auto" w:fill="auto"/>
            <w:noWrap/>
            <w:vAlign w:val="bottom"/>
            <w:hideMark/>
          </w:tcPr>
          <w:p w14:paraId="4CF3E804" w14:textId="77777777" w:rsidR="009E217B" w:rsidRPr="00A813CF" w:rsidRDefault="009E217B" w:rsidP="009E217B">
            <w:pPr>
              <w:rPr>
                <w:rFonts w:ascii="Arial" w:eastAsia="Times New Roman" w:hAnsi="Arial" w:cs="Arial"/>
                <w:color w:val="000000"/>
                <w:lang w:eastAsia="en-AU"/>
              </w:rPr>
            </w:pPr>
            <w:r w:rsidRPr="00A813CF">
              <w:rPr>
                <w:rFonts w:ascii="Arial" w:eastAsia="Times New Roman" w:hAnsi="Arial" w:cs="Arial"/>
                <w:color w:val="000000"/>
                <w:lang w:eastAsia="en-AU"/>
              </w:rPr>
              <w:t>Rob</w:t>
            </w:r>
          </w:p>
        </w:tc>
        <w:tc>
          <w:tcPr>
            <w:tcW w:w="2379" w:type="dxa"/>
            <w:tcBorders>
              <w:top w:val="nil"/>
              <w:left w:val="nil"/>
              <w:bottom w:val="single" w:sz="4" w:space="0" w:color="auto"/>
              <w:right w:val="nil"/>
            </w:tcBorders>
            <w:shd w:val="clear" w:color="auto" w:fill="auto"/>
            <w:vAlign w:val="bottom"/>
            <w:hideMark/>
          </w:tcPr>
          <w:p w14:paraId="4418C4CF" w14:textId="77777777" w:rsidR="009E217B" w:rsidRPr="00A813CF" w:rsidRDefault="009E217B" w:rsidP="009E217B">
            <w:pPr>
              <w:rPr>
                <w:rFonts w:ascii="Arial" w:eastAsia="Times New Roman" w:hAnsi="Arial" w:cs="Arial"/>
                <w:color w:val="000000"/>
                <w:lang w:eastAsia="en-AU"/>
              </w:rPr>
            </w:pPr>
            <w:r w:rsidRPr="00A813CF">
              <w:rPr>
                <w:rFonts w:ascii="Arial" w:eastAsia="Times New Roman" w:hAnsi="Arial" w:cs="Arial"/>
                <w:color w:val="000000"/>
                <w:lang w:eastAsia="en-AU"/>
              </w:rPr>
              <w:t>James Cook University</w:t>
            </w:r>
          </w:p>
        </w:tc>
        <w:tc>
          <w:tcPr>
            <w:tcW w:w="540" w:type="dxa"/>
            <w:tcBorders>
              <w:top w:val="nil"/>
              <w:left w:val="single" w:sz="4" w:space="0" w:color="auto"/>
              <w:bottom w:val="single" w:sz="4" w:space="0" w:color="auto"/>
              <w:right w:val="single" w:sz="4" w:space="0" w:color="auto"/>
            </w:tcBorders>
            <w:shd w:val="clear" w:color="auto" w:fill="auto"/>
            <w:vAlign w:val="bottom"/>
            <w:hideMark/>
          </w:tcPr>
          <w:p w14:paraId="05430D7F" w14:textId="77777777" w:rsidR="009E217B" w:rsidRPr="00A813CF" w:rsidRDefault="009E217B" w:rsidP="009E217B">
            <w:pPr>
              <w:jc w:val="center"/>
              <w:rPr>
                <w:rFonts w:ascii="Arial" w:eastAsia="Times New Roman" w:hAnsi="Arial" w:cs="Arial"/>
                <w:color w:val="000000"/>
                <w:lang w:eastAsia="en-AU"/>
              </w:rPr>
            </w:pPr>
            <w:r w:rsidRPr="00A813CF">
              <w:rPr>
                <w:rFonts w:ascii="Segoe UI Symbol" w:eastAsia="Times New Roman" w:hAnsi="Segoe UI Symbol" w:cs="Segoe UI Symbol"/>
                <w:color w:val="000000"/>
                <w:lang w:eastAsia="en-AU"/>
              </w:rPr>
              <w:t>✔</w:t>
            </w:r>
          </w:p>
        </w:tc>
        <w:tc>
          <w:tcPr>
            <w:tcW w:w="540" w:type="dxa"/>
            <w:tcBorders>
              <w:top w:val="nil"/>
              <w:left w:val="nil"/>
              <w:bottom w:val="single" w:sz="4" w:space="0" w:color="auto"/>
              <w:right w:val="single" w:sz="4" w:space="0" w:color="auto"/>
            </w:tcBorders>
            <w:shd w:val="clear" w:color="auto" w:fill="auto"/>
            <w:vAlign w:val="bottom"/>
            <w:hideMark/>
          </w:tcPr>
          <w:p w14:paraId="786981DF" w14:textId="77777777" w:rsidR="009E217B" w:rsidRPr="00A813CF" w:rsidRDefault="009E217B" w:rsidP="009E217B">
            <w:pPr>
              <w:jc w:val="center"/>
              <w:rPr>
                <w:rFonts w:ascii="Arial" w:eastAsia="Times New Roman" w:hAnsi="Arial" w:cs="Arial"/>
                <w:color w:val="000000"/>
                <w:lang w:eastAsia="en-AU"/>
              </w:rPr>
            </w:pPr>
            <w:r w:rsidRPr="00A813CF">
              <w:rPr>
                <w:rFonts w:ascii="Segoe UI Symbol" w:eastAsia="Times New Roman" w:hAnsi="Segoe UI Symbol" w:cs="Segoe UI Symbol"/>
                <w:color w:val="000000"/>
                <w:lang w:eastAsia="en-AU"/>
              </w:rPr>
              <w:t>✔</w:t>
            </w:r>
          </w:p>
        </w:tc>
        <w:tc>
          <w:tcPr>
            <w:tcW w:w="540" w:type="dxa"/>
            <w:tcBorders>
              <w:top w:val="nil"/>
              <w:left w:val="nil"/>
              <w:bottom w:val="single" w:sz="4" w:space="0" w:color="auto"/>
              <w:right w:val="single" w:sz="4" w:space="0" w:color="auto"/>
            </w:tcBorders>
            <w:shd w:val="clear" w:color="auto" w:fill="auto"/>
            <w:vAlign w:val="bottom"/>
            <w:hideMark/>
          </w:tcPr>
          <w:p w14:paraId="02A845D2" w14:textId="77777777" w:rsidR="009E217B" w:rsidRPr="00A813CF" w:rsidRDefault="009E217B" w:rsidP="009E217B">
            <w:pPr>
              <w:jc w:val="center"/>
              <w:rPr>
                <w:rFonts w:ascii="Arial" w:eastAsia="Times New Roman" w:hAnsi="Arial" w:cs="Arial"/>
                <w:color w:val="000000"/>
                <w:lang w:eastAsia="en-AU"/>
              </w:rPr>
            </w:pPr>
            <w:r w:rsidRPr="00A813CF">
              <w:rPr>
                <w:rFonts w:ascii="Segoe UI Symbol" w:eastAsia="Times New Roman" w:hAnsi="Segoe UI Symbol" w:cs="Segoe UI Symbol"/>
                <w:color w:val="000000"/>
                <w:lang w:eastAsia="en-AU"/>
              </w:rPr>
              <w:t>✔</w:t>
            </w:r>
          </w:p>
        </w:tc>
        <w:tc>
          <w:tcPr>
            <w:tcW w:w="540" w:type="dxa"/>
            <w:tcBorders>
              <w:top w:val="nil"/>
              <w:left w:val="nil"/>
              <w:bottom w:val="single" w:sz="4" w:space="0" w:color="auto"/>
              <w:right w:val="single" w:sz="4" w:space="0" w:color="auto"/>
            </w:tcBorders>
            <w:shd w:val="clear" w:color="auto" w:fill="auto"/>
            <w:vAlign w:val="bottom"/>
            <w:hideMark/>
          </w:tcPr>
          <w:p w14:paraId="0C8B3BDE" w14:textId="77777777" w:rsidR="009E217B" w:rsidRPr="00A813CF" w:rsidRDefault="009E217B" w:rsidP="009E217B">
            <w:pPr>
              <w:jc w:val="center"/>
              <w:rPr>
                <w:rFonts w:ascii="Arial" w:eastAsia="Times New Roman" w:hAnsi="Arial" w:cs="Arial"/>
                <w:color w:val="000000"/>
                <w:lang w:eastAsia="en-AU"/>
              </w:rPr>
            </w:pPr>
            <w:r w:rsidRPr="00A813CF">
              <w:rPr>
                <w:rFonts w:ascii="Segoe UI Symbol" w:eastAsia="Times New Roman" w:hAnsi="Segoe UI Symbol" w:cs="Segoe UI Symbol"/>
                <w:color w:val="000000"/>
                <w:lang w:eastAsia="en-AU"/>
              </w:rPr>
              <w:t>✔</w:t>
            </w:r>
          </w:p>
        </w:tc>
        <w:tc>
          <w:tcPr>
            <w:tcW w:w="540" w:type="dxa"/>
            <w:tcBorders>
              <w:top w:val="nil"/>
              <w:left w:val="nil"/>
              <w:bottom w:val="single" w:sz="4" w:space="0" w:color="auto"/>
              <w:right w:val="single" w:sz="4" w:space="0" w:color="auto"/>
            </w:tcBorders>
            <w:shd w:val="clear" w:color="auto" w:fill="auto"/>
            <w:vAlign w:val="bottom"/>
            <w:hideMark/>
          </w:tcPr>
          <w:p w14:paraId="54847E6E"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1460" w:type="dxa"/>
            <w:tcBorders>
              <w:top w:val="nil"/>
              <w:left w:val="nil"/>
              <w:bottom w:val="single" w:sz="4" w:space="0" w:color="auto"/>
              <w:right w:val="single" w:sz="4" w:space="0" w:color="auto"/>
            </w:tcBorders>
            <w:shd w:val="clear" w:color="auto" w:fill="auto"/>
            <w:vAlign w:val="bottom"/>
            <w:hideMark/>
          </w:tcPr>
          <w:p w14:paraId="79F31711"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r>
      <w:tr w:rsidR="009E217B" w:rsidRPr="00A813CF" w14:paraId="52E11A98" w14:textId="77777777" w:rsidTr="009E217B">
        <w:trPr>
          <w:trHeight w:val="315"/>
        </w:trPr>
        <w:tc>
          <w:tcPr>
            <w:tcW w:w="1445" w:type="dxa"/>
            <w:tcBorders>
              <w:top w:val="nil"/>
              <w:left w:val="single" w:sz="4" w:space="0" w:color="auto"/>
              <w:bottom w:val="single" w:sz="4" w:space="0" w:color="auto"/>
              <w:right w:val="single" w:sz="4" w:space="0" w:color="auto"/>
            </w:tcBorders>
            <w:shd w:val="clear" w:color="auto" w:fill="auto"/>
            <w:noWrap/>
            <w:vAlign w:val="bottom"/>
            <w:hideMark/>
          </w:tcPr>
          <w:p w14:paraId="1F10C99C" w14:textId="77777777" w:rsidR="009E217B" w:rsidRPr="00A813CF" w:rsidRDefault="009E217B" w:rsidP="009E217B">
            <w:pPr>
              <w:rPr>
                <w:rFonts w:ascii="Arial" w:eastAsia="Times New Roman" w:hAnsi="Arial" w:cs="Arial"/>
                <w:color w:val="000000"/>
                <w:lang w:eastAsia="en-AU"/>
              </w:rPr>
            </w:pPr>
            <w:r w:rsidRPr="00A813CF">
              <w:rPr>
                <w:rFonts w:ascii="Arial" w:eastAsia="Times New Roman" w:hAnsi="Arial" w:cs="Arial"/>
                <w:color w:val="000000"/>
                <w:lang w:eastAsia="en-AU"/>
              </w:rPr>
              <w:t>Collier</w:t>
            </w:r>
          </w:p>
        </w:tc>
        <w:tc>
          <w:tcPr>
            <w:tcW w:w="1076" w:type="dxa"/>
            <w:tcBorders>
              <w:top w:val="nil"/>
              <w:left w:val="nil"/>
              <w:bottom w:val="single" w:sz="4" w:space="0" w:color="auto"/>
              <w:right w:val="single" w:sz="4" w:space="0" w:color="auto"/>
            </w:tcBorders>
            <w:shd w:val="clear" w:color="auto" w:fill="auto"/>
            <w:noWrap/>
            <w:vAlign w:val="bottom"/>
            <w:hideMark/>
          </w:tcPr>
          <w:p w14:paraId="6213200A" w14:textId="77777777" w:rsidR="009E217B" w:rsidRPr="00A813CF" w:rsidRDefault="009E217B" w:rsidP="009E217B">
            <w:pPr>
              <w:rPr>
                <w:rFonts w:ascii="Arial" w:eastAsia="Times New Roman" w:hAnsi="Arial" w:cs="Arial"/>
                <w:color w:val="000000"/>
                <w:lang w:eastAsia="en-AU"/>
              </w:rPr>
            </w:pPr>
            <w:r w:rsidRPr="00A813CF">
              <w:rPr>
                <w:rFonts w:ascii="Arial" w:eastAsia="Times New Roman" w:hAnsi="Arial" w:cs="Arial"/>
                <w:color w:val="000000"/>
                <w:lang w:eastAsia="en-AU"/>
              </w:rPr>
              <w:t>Catherine</w:t>
            </w:r>
          </w:p>
        </w:tc>
        <w:tc>
          <w:tcPr>
            <w:tcW w:w="2379" w:type="dxa"/>
            <w:tcBorders>
              <w:top w:val="nil"/>
              <w:left w:val="nil"/>
              <w:bottom w:val="single" w:sz="4" w:space="0" w:color="auto"/>
              <w:right w:val="nil"/>
            </w:tcBorders>
            <w:shd w:val="clear" w:color="auto" w:fill="auto"/>
            <w:vAlign w:val="bottom"/>
            <w:hideMark/>
          </w:tcPr>
          <w:p w14:paraId="12C10C95" w14:textId="77777777" w:rsidR="009E217B" w:rsidRPr="00A813CF" w:rsidRDefault="009E217B" w:rsidP="009E217B">
            <w:pPr>
              <w:rPr>
                <w:rFonts w:ascii="Arial" w:eastAsia="Times New Roman" w:hAnsi="Arial" w:cs="Arial"/>
                <w:color w:val="000000"/>
                <w:lang w:eastAsia="en-AU"/>
              </w:rPr>
            </w:pPr>
            <w:r w:rsidRPr="00A813CF">
              <w:rPr>
                <w:rFonts w:ascii="Arial" w:eastAsia="Times New Roman" w:hAnsi="Arial" w:cs="Arial"/>
                <w:color w:val="000000"/>
                <w:lang w:eastAsia="en-AU"/>
              </w:rPr>
              <w:t>James Cook University</w:t>
            </w:r>
          </w:p>
        </w:tc>
        <w:tc>
          <w:tcPr>
            <w:tcW w:w="540" w:type="dxa"/>
            <w:tcBorders>
              <w:top w:val="nil"/>
              <w:left w:val="single" w:sz="4" w:space="0" w:color="auto"/>
              <w:bottom w:val="single" w:sz="4" w:space="0" w:color="auto"/>
              <w:right w:val="single" w:sz="4" w:space="0" w:color="auto"/>
            </w:tcBorders>
            <w:shd w:val="clear" w:color="auto" w:fill="auto"/>
            <w:vAlign w:val="bottom"/>
            <w:hideMark/>
          </w:tcPr>
          <w:p w14:paraId="130C67A7" w14:textId="77777777" w:rsidR="009E217B" w:rsidRPr="00A813CF" w:rsidRDefault="009E217B" w:rsidP="009E217B">
            <w:pPr>
              <w:jc w:val="center"/>
              <w:rPr>
                <w:rFonts w:ascii="Arial" w:eastAsia="Times New Roman" w:hAnsi="Arial" w:cs="Arial"/>
                <w:color w:val="000000"/>
                <w:lang w:eastAsia="en-AU"/>
              </w:rPr>
            </w:pPr>
            <w:r w:rsidRPr="00A813CF">
              <w:rPr>
                <w:rFonts w:ascii="Segoe UI Symbol" w:eastAsia="Times New Roman" w:hAnsi="Segoe UI Symbol" w:cs="Segoe UI Symbol"/>
                <w:color w:val="000000"/>
                <w:lang w:eastAsia="en-AU"/>
              </w:rPr>
              <w:t>✔</w:t>
            </w:r>
          </w:p>
        </w:tc>
        <w:tc>
          <w:tcPr>
            <w:tcW w:w="540" w:type="dxa"/>
            <w:tcBorders>
              <w:top w:val="nil"/>
              <w:left w:val="nil"/>
              <w:bottom w:val="single" w:sz="4" w:space="0" w:color="auto"/>
              <w:right w:val="single" w:sz="4" w:space="0" w:color="auto"/>
            </w:tcBorders>
            <w:shd w:val="clear" w:color="auto" w:fill="auto"/>
            <w:vAlign w:val="bottom"/>
            <w:hideMark/>
          </w:tcPr>
          <w:p w14:paraId="5DF13BFF"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540" w:type="dxa"/>
            <w:tcBorders>
              <w:top w:val="nil"/>
              <w:left w:val="nil"/>
              <w:bottom w:val="single" w:sz="4" w:space="0" w:color="auto"/>
              <w:right w:val="single" w:sz="4" w:space="0" w:color="auto"/>
            </w:tcBorders>
            <w:shd w:val="clear" w:color="auto" w:fill="auto"/>
            <w:vAlign w:val="bottom"/>
            <w:hideMark/>
          </w:tcPr>
          <w:p w14:paraId="0A9786AC"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540" w:type="dxa"/>
            <w:tcBorders>
              <w:top w:val="nil"/>
              <w:left w:val="nil"/>
              <w:bottom w:val="single" w:sz="4" w:space="0" w:color="auto"/>
              <w:right w:val="single" w:sz="4" w:space="0" w:color="auto"/>
            </w:tcBorders>
            <w:shd w:val="clear" w:color="auto" w:fill="auto"/>
            <w:vAlign w:val="bottom"/>
            <w:hideMark/>
          </w:tcPr>
          <w:p w14:paraId="72163093" w14:textId="77777777" w:rsidR="009E217B" w:rsidRPr="00A813CF" w:rsidRDefault="009E217B" w:rsidP="009E217B">
            <w:pPr>
              <w:jc w:val="center"/>
              <w:rPr>
                <w:rFonts w:ascii="Arial" w:eastAsia="Times New Roman" w:hAnsi="Arial" w:cs="Arial"/>
                <w:color w:val="000000"/>
                <w:lang w:eastAsia="en-AU"/>
              </w:rPr>
            </w:pPr>
            <w:r w:rsidRPr="00A813CF">
              <w:rPr>
                <w:rFonts w:ascii="Segoe UI Symbol" w:eastAsia="Times New Roman" w:hAnsi="Segoe UI Symbol" w:cs="Segoe UI Symbol"/>
                <w:color w:val="000000"/>
                <w:lang w:eastAsia="en-AU"/>
              </w:rPr>
              <w:t>✔</w:t>
            </w:r>
          </w:p>
        </w:tc>
        <w:tc>
          <w:tcPr>
            <w:tcW w:w="540" w:type="dxa"/>
            <w:tcBorders>
              <w:top w:val="nil"/>
              <w:left w:val="nil"/>
              <w:bottom w:val="single" w:sz="4" w:space="0" w:color="auto"/>
              <w:right w:val="single" w:sz="4" w:space="0" w:color="auto"/>
            </w:tcBorders>
            <w:shd w:val="clear" w:color="auto" w:fill="auto"/>
            <w:vAlign w:val="bottom"/>
            <w:hideMark/>
          </w:tcPr>
          <w:p w14:paraId="58526B2A"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1460" w:type="dxa"/>
            <w:tcBorders>
              <w:top w:val="nil"/>
              <w:left w:val="nil"/>
              <w:bottom w:val="single" w:sz="4" w:space="0" w:color="auto"/>
              <w:right w:val="single" w:sz="4" w:space="0" w:color="auto"/>
            </w:tcBorders>
            <w:shd w:val="clear" w:color="auto" w:fill="auto"/>
            <w:vAlign w:val="bottom"/>
            <w:hideMark/>
          </w:tcPr>
          <w:p w14:paraId="6CE61C85"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r>
      <w:tr w:rsidR="009E217B" w:rsidRPr="00A813CF" w14:paraId="0A41AAB6" w14:textId="77777777" w:rsidTr="009E217B">
        <w:trPr>
          <w:trHeight w:val="315"/>
        </w:trPr>
        <w:tc>
          <w:tcPr>
            <w:tcW w:w="1445" w:type="dxa"/>
            <w:tcBorders>
              <w:top w:val="nil"/>
              <w:left w:val="single" w:sz="4" w:space="0" w:color="auto"/>
              <w:bottom w:val="single" w:sz="4" w:space="0" w:color="auto"/>
              <w:right w:val="single" w:sz="4" w:space="0" w:color="auto"/>
            </w:tcBorders>
            <w:shd w:val="clear" w:color="auto" w:fill="auto"/>
            <w:noWrap/>
            <w:vAlign w:val="bottom"/>
            <w:hideMark/>
          </w:tcPr>
          <w:p w14:paraId="20C611DC" w14:textId="77777777" w:rsidR="009E217B" w:rsidRPr="00A813CF" w:rsidRDefault="009E217B" w:rsidP="009E217B">
            <w:pPr>
              <w:rPr>
                <w:rFonts w:ascii="Arial" w:eastAsia="Times New Roman" w:hAnsi="Arial" w:cs="Arial"/>
                <w:color w:val="000000"/>
                <w:lang w:eastAsia="en-AU"/>
              </w:rPr>
            </w:pPr>
            <w:r w:rsidRPr="00A813CF">
              <w:rPr>
                <w:rFonts w:ascii="Arial" w:eastAsia="Times New Roman" w:hAnsi="Arial" w:cs="Arial"/>
                <w:color w:val="000000"/>
                <w:lang w:eastAsia="en-AU"/>
              </w:rPr>
              <w:t>Diaz Pulido</w:t>
            </w:r>
          </w:p>
        </w:tc>
        <w:tc>
          <w:tcPr>
            <w:tcW w:w="1076" w:type="dxa"/>
            <w:tcBorders>
              <w:top w:val="nil"/>
              <w:left w:val="nil"/>
              <w:bottom w:val="single" w:sz="4" w:space="0" w:color="auto"/>
              <w:right w:val="single" w:sz="4" w:space="0" w:color="auto"/>
            </w:tcBorders>
            <w:shd w:val="clear" w:color="auto" w:fill="auto"/>
            <w:noWrap/>
            <w:vAlign w:val="bottom"/>
            <w:hideMark/>
          </w:tcPr>
          <w:p w14:paraId="69A7FA30" w14:textId="77777777" w:rsidR="009E217B" w:rsidRPr="00A813CF" w:rsidRDefault="009E217B" w:rsidP="009E217B">
            <w:pPr>
              <w:rPr>
                <w:rFonts w:ascii="Arial" w:eastAsia="Times New Roman" w:hAnsi="Arial" w:cs="Arial"/>
                <w:color w:val="000000"/>
                <w:lang w:eastAsia="en-AU"/>
              </w:rPr>
            </w:pPr>
            <w:r w:rsidRPr="00A813CF">
              <w:rPr>
                <w:rFonts w:ascii="Arial" w:eastAsia="Times New Roman" w:hAnsi="Arial" w:cs="Arial"/>
                <w:color w:val="000000"/>
                <w:lang w:eastAsia="en-AU"/>
              </w:rPr>
              <w:t>Guillermo</w:t>
            </w:r>
          </w:p>
        </w:tc>
        <w:tc>
          <w:tcPr>
            <w:tcW w:w="2379" w:type="dxa"/>
            <w:tcBorders>
              <w:top w:val="nil"/>
              <w:left w:val="nil"/>
              <w:bottom w:val="single" w:sz="4" w:space="0" w:color="auto"/>
              <w:right w:val="nil"/>
            </w:tcBorders>
            <w:shd w:val="clear" w:color="auto" w:fill="auto"/>
            <w:vAlign w:val="bottom"/>
            <w:hideMark/>
          </w:tcPr>
          <w:p w14:paraId="6C35F866" w14:textId="77777777" w:rsidR="009E217B" w:rsidRPr="00A813CF" w:rsidRDefault="009E217B" w:rsidP="009E217B">
            <w:pPr>
              <w:rPr>
                <w:rFonts w:ascii="Arial" w:eastAsia="Times New Roman" w:hAnsi="Arial" w:cs="Arial"/>
                <w:color w:val="000000"/>
                <w:lang w:eastAsia="en-AU"/>
              </w:rPr>
            </w:pPr>
            <w:r w:rsidRPr="00A813CF">
              <w:rPr>
                <w:rFonts w:ascii="Arial" w:eastAsia="Times New Roman" w:hAnsi="Arial" w:cs="Arial"/>
                <w:color w:val="000000"/>
                <w:lang w:eastAsia="en-AU"/>
              </w:rPr>
              <w:t>Griffith University</w:t>
            </w:r>
          </w:p>
        </w:tc>
        <w:tc>
          <w:tcPr>
            <w:tcW w:w="540" w:type="dxa"/>
            <w:tcBorders>
              <w:top w:val="nil"/>
              <w:left w:val="single" w:sz="4" w:space="0" w:color="auto"/>
              <w:bottom w:val="single" w:sz="4" w:space="0" w:color="auto"/>
              <w:right w:val="single" w:sz="4" w:space="0" w:color="auto"/>
            </w:tcBorders>
            <w:shd w:val="clear" w:color="auto" w:fill="auto"/>
            <w:vAlign w:val="bottom"/>
            <w:hideMark/>
          </w:tcPr>
          <w:p w14:paraId="6D874FA5" w14:textId="77777777" w:rsidR="009E217B" w:rsidRPr="00A813CF" w:rsidRDefault="009E217B" w:rsidP="009E217B">
            <w:pPr>
              <w:jc w:val="center"/>
              <w:rPr>
                <w:rFonts w:ascii="Arial" w:eastAsia="Times New Roman" w:hAnsi="Arial" w:cs="Arial"/>
                <w:color w:val="000000"/>
                <w:lang w:eastAsia="en-AU"/>
              </w:rPr>
            </w:pPr>
            <w:r w:rsidRPr="00A813CF">
              <w:rPr>
                <w:rFonts w:ascii="Segoe UI Symbol" w:eastAsia="Times New Roman" w:hAnsi="Segoe UI Symbol" w:cs="Segoe UI Symbol"/>
                <w:color w:val="000000"/>
                <w:lang w:eastAsia="en-AU"/>
              </w:rPr>
              <w:t>✔</w:t>
            </w:r>
          </w:p>
        </w:tc>
        <w:tc>
          <w:tcPr>
            <w:tcW w:w="540" w:type="dxa"/>
            <w:tcBorders>
              <w:top w:val="nil"/>
              <w:left w:val="nil"/>
              <w:bottom w:val="single" w:sz="4" w:space="0" w:color="auto"/>
              <w:right w:val="single" w:sz="4" w:space="0" w:color="auto"/>
            </w:tcBorders>
            <w:shd w:val="clear" w:color="auto" w:fill="auto"/>
            <w:vAlign w:val="bottom"/>
            <w:hideMark/>
          </w:tcPr>
          <w:p w14:paraId="7B077109" w14:textId="77777777" w:rsidR="009E217B" w:rsidRPr="00A813CF" w:rsidRDefault="009E217B" w:rsidP="009E217B">
            <w:pPr>
              <w:jc w:val="center"/>
              <w:rPr>
                <w:rFonts w:ascii="Arial" w:eastAsia="Times New Roman" w:hAnsi="Arial" w:cs="Arial"/>
                <w:color w:val="000000"/>
                <w:lang w:eastAsia="en-AU"/>
              </w:rPr>
            </w:pPr>
            <w:r w:rsidRPr="00A813CF">
              <w:rPr>
                <w:rFonts w:ascii="Segoe UI Symbol" w:eastAsia="Times New Roman" w:hAnsi="Segoe UI Symbol" w:cs="Segoe UI Symbol"/>
                <w:color w:val="000000"/>
                <w:lang w:eastAsia="en-AU"/>
              </w:rPr>
              <w:t>✔</w:t>
            </w:r>
          </w:p>
        </w:tc>
        <w:tc>
          <w:tcPr>
            <w:tcW w:w="540" w:type="dxa"/>
            <w:tcBorders>
              <w:top w:val="nil"/>
              <w:left w:val="nil"/>
              <w:bottom w:val="single" w:sz="4" w:space="0" w:color="auto"/>
              <w:right w:val="single" w:sz="4" w:space="0" w:color="auto"/>
            </w:tcBorders>
            <w:shd w:val="clear" w:color="auto" w:fill="auto"/>
            <w:vAlign w:val="bottom"/>
            <w:hideMark/>
          </w:tcPr>
          <w:p w14:paraId="67886F76" w14:textId="77777777" w:rsidR="009E217B" w:rsidRPr="00A813CF" w:rsidRDefault="009E217B" w:rsidP="009E217B">
            <w:pPr>
              <w:jc w:val="center"/>
              <w:rPr>
                <w:rFonts w:ascii="Arial" w:eastAsia="Times New Roman" w:hAnsi="Arial" w:cs="Arial"/>
                <w:color w:val="000000"/>
                <w:lang w:eastAsia="en-AU"/>
              </w:rPr>
            </w:pPr>
            <w:r w:rsidRPr="00A813CF">
              <w:rPr>
                <w:rFonts w:ascii="Segoe UI Symbol" w:eastAsia="Times New Roman" w:hAnsi="Segoe UI Symbol" w:cs="Segoe UI Symbol"/>
                <w:color w:val="000000"/>
                <w:lang w:eastAsia="en-AU"/>
              </w:rPr>
              <w:t>✔</w:t>
            </w:r>
          </w:p>
        </w:tc>
        <w:tc>
          <w:tcPr>
            <w:tcW w:w="540" w:type="dxa"/>
            <w:tcBorders>
              <w:top w:val="nil"/>
              <w:left w:val="nil"/>
              <w:bottom w:val="single" w:sz="4" w:space="0" w:color="auto"/>
              <w:right w:val="single" w:sz="4" w:space="0" w:color="auto"/>
            </w:tcBorders>
            <w:shd w:val="clear" w:color="auto" w:fill="auto"/>
            <w:vAlign w:val="bottom"/>
            <w:hideMark/>
          </w:tcPr>
          <w:p w14:paraId="7828F22E"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540" w:type="dxa"/>
            <w:tcBorders>
              <w:top w:val="nil"/>
              <w:left w:val="nil"/>
              <w:bottom w:val="single" w:sz="4" w:space="0" w:color="auto"/>
              <w:right w:val="single" w:sz="4" w:space="0" w:color="auto"/>
            </w:tcBorders>
            <w:shd w:val="clear" w:color="auto" w:fill="auto"/>
            <w:vAlign w:val="bottom"/>
            <w:hideMark/>
          </w:tcPr>
          <w:p w14:paraId="55DFD9A1"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1460" w:type="dxa"/>
            <w:tcBorders>
              <w:top w:val="nil"/>
              <w:left w:val="nil"/>
              <w:bottom w:val="single" w:sz="4" w:space="0" w:color="auto"/>
              <w:right w:val="single" w:sz="4" w:space="0" w:color="auto"/>
            </w:tcBorders>
            <w:shd w:val="clear" w:color="auto" w:fill="auto"/>
            <w:vAlign w:val="bottom"/>
            <w:hideMark/>
          </w:tcPr>
          <w:p w14:paraId="07ACC657"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r>
      <w:tr w:rsidR="009E217B" w:rsidRPr="00A813CF" w14:paraId="3A6EA86B" w14:textId="77777777" w:rsidTr="009E217B">
        <w:trPr>
          <w:trHeight w:val="630"/>
        </w:trPr>
        <w:tc>
          <w:tcPr>
            <w:tcW w:w="1445" w:type="dxa"/>
            <w:tcBorders>
              <w:top w:val="nil"/>
              <w:left w:val="single" w:sz="4" w:space="0" w:color="auto"/>
              <w:bottom w:val="single" w:sz="4" w:space="0" w:color="auto"/>
              <w:right w:val="single" w:sz="4" w:space="0" w:color="auto"/>
            </w:tcBorders>
            <w:shd w:val="clear" w:color="auto" w:fill="auto"/>
            <w:noWrap/>
            <w:vAlign w:val="bottom"/>
            <w:hideMark/>
          </w:tcPr>
          <w:p w14:paraId="143EB6F3" w14:textId="77777777" w:rsidR="009E217B" w:rsidRPr="00A813CF" w:rsidRDefault="009E217B" w:rsidP="009E217B">
            <w:pPr>
              <w:rPr>
                <w:rFonts w:ascii="Arial" w:eastAsia="Times New Roman" w:hAnsi="Arial" w:cs="Arial"/>
                <w:color w:val="000000"/>
                <w:lang w:eastAsia="en-AU"/>
              </w:rPr>
            </w:pPr>
            <w:r w:rsidRPr="00A813CF">
              <w:rPr>
                <w:rFonts w:ascii="Arial" w:eastAsia="Times New Roman" w:hAnsi="Arial" w:cs="Arial"/>
                <w:color w:val="000000"/>
                <w:lang w:eastAsia="en-AU"/>
              </w:rPr>
              <w:t>Emslie</w:t>
            </w:r>
          </w:p>
        </w:tc>
        <w:tc>
          <w:tcPr>
            <w:tcW w:w="1076" w:type="dxa"/>
            <w:tcBorders>
              <w:top w:val="nil"/>
              <w:left w:val="nil"/>
              <w:bottom w:val="single" w:sz="4" w:space="0" w:color="auto"/>
              <w:right w:val="single" w:sz="4" w:space="0" w:color="auto"/>
            </w:tcBorders>
            <w:shd w:val="clear" w:color="auto" w:fill="auto"/>
            <w:noWrap/>
            <w:vAlign w:val="bottom"/>
            <w:hideMark/>
          </w:tcPr>
          <w:p w14:paraId="44FD4FE9" w14:textId="77777777" w:rsidR="009E217B" w:rsidRPr="00A813CF" w:rsidRDefault="009E217B" w:rsidP="009E217B">
            <w:pPr>
              <w:rPr>
                <w:rFonts w:ascii="Arial" w:eastAsia="Times New Roman" w:hAnsi="Arial" w:cs="Arial"/>
                <w:color w:val="000000"/>
                <w:lang w:eastAsia="en-AU"/>
              </w:rPr>
            </w:pPr>
            <w:r w:rsidRPr="00A813CF">
              <w:rPr>
                <w:rFonts w:ascii="Arial" w:eastAsia="Times New Roman" w:hAnsi="Arial" w:cs="Arial"/>
                <w:color w:val="000000"/>
                <w:lang w:eastAsia="en-AU"/>
              </w:rPr>
              <w:t>Mike</w:t>
            </w:r>
          </w:p>
        </w:tc>
        <w:tc>
          <w:tcPr>
            <w:tcW w:w="2379" w:type="dxa"/>
            <w:tcBorders>
              <w:top w:val="nil"/>
              <w:left w:val="nil"/>
              <w:bottom w:val="single" w:sz="4" w:space="0" w:color="auto"/>
              <w:right w:val="nil"/>
            </w:tcBorders>
            <w:shd w:val="clear" w:color="auto" w:fill="auto"/>
            <w:vAlign w:val="bottom"/>
            <w:hideMark/>
          </w:tcPr>
          <w:p w14:paraId="44EF69FF" w14:textId="77777777" w:rsidR="009E217B" w:rsidRPr="00A813CF" w:rsidRDefault="009E217B" w:rsidP="009E217B">
            <w:pPr>
              <w:rPr>
                <w:rFonts w:ascii="Arial" w:eastAsia="Times New Roman" w:hAnsi="Arial" w:cs="Arial"/>
                <w:color w:val="000000"/>
                <w:lang w:eastAsia="en-AU"/>
              </w:rPr>
            </w:pPr>
            <w:r w:rsidRPr="00A813CF">
              <w:rPr>
                <w:rFonts w:ascii="Arial" w:eastAsia="Times New Roman" w:hAnsi="Arial" w:cs="Arial"/>
                <w:color w:val="000000"/>
                <w:lang w:eastAsia="en-AU"/>
              </w:rPr>
              <w:t>Australian Institute of Marine Science</w:t>
            </w:r>
          </w:p>
        </w:tc>
        <w:tc>
          <w:tcPr>
            <w:tcW w:w="540" w:type="dxa"/>
            <w:tcBorders>
              <w:top w:val="nil"/>
              <w:left w:val="single" w:sz="4" w:space="0" w:color="auto"/>
              <w:bottom w:val="single" w:sz="4" w:space="0" w:color="auto"/>
              <w:right w:val="single" w:sz="4" w:space="0" w:color="auto"/>
            </w:tcBorders>
            <w:shd w:val="clear" w:color="auto" w:fill="auto"/>
            <w:vAlign w:val="bottom"/>
            <w:hideMark/>
          </w:tcPr>
          <w:p w14:paraId="2FC23900"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540" w:type="dxa"/>
            <w:tcBorders>
              <w:top w:val="nil"/>
              <w:left w:val="nil"/>
              <w:bottom w:val="single" w:sz="4" w:space="0" w:color="auto"/>
              <w:right w:val="single" w:sz="4" w:space="0" w:color="auto"/>
            </w:tcBorders>
            <w:shd w:val="clear" w:color="auto" w:fill="auto"/>
            <w:vAlign w:val="bottom"/>
            <w:hideMark/>
          </w:tcPr>
          <w:p w14:paraId="491174EA"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540" w:type="dxa"/>
            <w:tcBorders>
              <w:top w:val="nil"/>
              <w:left w:val="nil"/>
              <w:bottom w:val="single" w:sz="4" w:space="0" w:color="auto"/>
              <w:right w:val="single" w:sz="4" w:space="0" w:color="auto"/>
            </w:tcBorders>
            <w:shd w:val="clear" w:color="auto" w:fill="auto"/>
            <w:vAlign w:val="bottom"/>
            <w:hideMark/>
          </w:tcPr>
          <w:p w14:paraId="3DBF0C86" w14:textId="77777777" w:rsidR="009E217B" w:rsidRPr="00A813CF" w:rsidRDefault="009E217B" w:rsidP="009E217B">
            <w:pPr>
              <w:jc w:val="center"/>
              <w:rPr>
                <w:rFonts w:ascii="Arial" w:eastAsia="Times New Roman" w:hAnsi="Arial" w:cs="Arial"/>
                <w:color w:val="000000"/>
                <w:lang w:eastAsia="en-AU"/>
              </w:rPr>
            </w:pPr>
            <w:r w:rsidRPr="00A813CF">
              <w:rPr>
                <w:rFonts w:ascii="Segoe UI Symbol" w:eastAsia="Times New Roman" w:hAnsi="Segoe UI Symbol" w:cs="Segoe UI Symbol"/>
                <w:color w:val="000000"/>
                <w:lang w:eastAsia="en-AU"/>
              </w:rPr>
              <w:t>✔</w:t>
            </w:r>
          </w:p>
        </w:tc>
        <w:tc>
          <w:tcPr>
            <w:tcW w:w="540" w:type="dxa"/>
            <w:tcBorders>
              <w:top w:val="nil"/>
              <w:left w:val="nil"/>
              <w:bottom w:val="single" w:sz="4" w:space="0" w:color="auto"/>
              <w:right w:val="single" w:sz="4" w:space="0" w:color="auto"/>
            </w:tcBorders>
            <w:shd w:val="clear" w:color="auto" w:fill="auto"/>
            <w:vAlign w:val="bottom"/>
            <w:hideMark/>
          </w:tcPr>
          <w:p w14:paraId="65505083"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540" w:type="dxa"/>
            <w:tcBorders>
              <w:top w:val="nil"/>
              <w:left w:val="nil"/>
              <w:bottom w:val="single" w:sz="4" w:space="0" w:color="auto"/>
              <w:right w:val="single" w:sz="4" w:space="0" w:color="auto"/>
            </w:tcBorders>
            <w:shd w:val="clear" w:color="auto" w:fill="auto"/>
            <w:vAlign w:val="bottom"/>
            <w:hideMark/>
          </w:tcPr>
          <w:p w14:paraId="552D97A4"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1460" w:type="dxa"/>
            <w:tcBorders>
              <w:top w:val="nil"/>
              <w:left w:val="nil"/>
              <w:bottom w:val="single" w:sz="4" w:space="0" w:color="auto"/>
              <w:right w:val="single" w:sz="4" w:space="0" w:color="auto"/>
            </w:tcBorders>
            <w:shd w:val="clear" w:color="auto" w:fill="auto"/>
            <w:vAlign w:val="bottom"/>
            <w:hideMark/>
          </w:tcPr>
          <w:p w14:paraId="511F578D"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r>
      <w:tr w:rsidR="009E217B" w:rsidRPr="00A813CF" w14:paraId="60B50D45" w14:textId="77777777" w:rsidTr="009E217B">
        <w:trPr>
          <w:trHeight w:val="630"/>
        </w:trPr>
        <w:tc>
          <w:tcPr>
            <w:tcW w:w="1445" w:type="dxa"/>
            <w:tcBorders>
              <w:top w:val="nil"/>
              <w:left w:val="single" w:sz="4" w:space="0" w:color="auto"/>
              <w:bottom w:val="single" w:sz="4" w:space="0" w:color="auto"/>
              <w:right w:val="single" w:sz="4" w:space="0" w:color="auto"/>
            </w:tcBorders>
            <w:shd w:val="clear" w:color="auto" w:fill="auto"/>
            <w:noWrap/>
            <w:vAlign w:val="bottom"/>
            <w:hideMark/>
          </w:tcPr>
          <w:p w14:paraId="423FF5CD" w14:textId="77777777" w:rsidR="009E217B" w:rsidRPr="00A813CF" w:rsidRDefault="009E217B" w:rsidP="009E217B">
            <w:pPr>
              <w:rPr>
                <w:rFonts w:ascii="Arial" w:eastAsia="Times New Roman" w:hAnsi="Arial" w:cs="Arial"/>
                <w:color w:val="000000"/>
                <w:lang w:eastAsia="en-AU"/>
              </w:rPr>
            </w:pPr>
            <w:r w:rsidRPr="00A813CF">
              <w:rPr>
                <w:rFonts w:ascii="Arial" w:eastAsia="Times New Roman" w:hAnsi="Arial" w:cs="Arial"/>
                <w:color w:val="000000"/>
                <w:lang w:eastAsia="en-AU"/>
              </w:rPr>
              <w:t>Fabricius</w:t>
            </w:r>
          </w:p>
        </w:tc>
        <w:tc>
          <w:tcPr>
            <w:tcW w:w="1076" w:type="dxa"/>
            <w:tcBorders>
              <w:top w:val="nil"/>
              <w:left w:val="nil"/>
              <w:bottom w:val="single" w:sz="4" w:space="0" w:color="auto"/>
              <w:right w:val="single" w:sz="4" w:space="0" w:color="auto"/>
            </w:tcBorders>
            <w:shd w:val="clear" w:color="auto" w:fill="auto"/>
            <w:noWrap/>
            <w:vAlign w:val="bottom"/>
            <w:hideMark/>
          </w:tcPr>
          <w:p w14:paraId="2AC586A7" w14:textId="77777777" w:rsidR="009E217B" w:rsidRPr="00A813CF" w:rsidRDefault="009E217B" w:rsidP="009E217B">
            <w:pPr>
              <w:rPr>
                <w:rFonts w:ascii="Arial" w:eastAsia="Times New Roman" w:hAnsi="Arial" w:cs="Arial"/>
                <w:color w:val="000000"/>
                <w:lang w:eastAsia="en-AU"/>
              </w:rPr>
            </w:pPr>
            <w:r w:rsidRPr="00A813CF">
              <w:rPr>
                <w:rFonts w:ascii="Arial" w:eastAsia="Times New Roman" w:hAnsi="Arial" w:cs="Arial"/>
                <w:color w:val="000000"/>
                <w:lang w:eastAsia="en-AU"/>
              </w:rPr>
              <w:t>Katharina</w:t>
            </w:r>
          </w:p>
        </w:tc>
        <w:tc>
          <w:tcPr>
            <w:tcW w:w="2379" w:type="dxa"/>
            <w:tcBorders>
              <w:top w:val="nil"/>
              <w:left w:val="nil"/>
              <w:bottom w:val="single" w:sz="4" w:space="0" w:color="auto"/>
              <w:right w:val="nil"/>
            </w:tcBorders>
            <w:shd w:val="clear" w:color="auto" w:fill="auto"/>
            <w:vAlign w:val="bottom"/>
            <w:hideMark/>
          </w:tcPr>
          <w:p w14:paraId="76CB6B96" w14:textId="77777777" w:rsidR="009E217B" w:rsidRPr="00A813CF" w:rsidRDefault="009E217B" w:rsidP="009E217B">
            <w:pPr>
              <w:rPr>
                <w:rFonts w:ascii="Arial" w:eastAsia="Times New Roman" w:hAnsi="Arial" w:cs="Arial"/>
                <w:color w:val="000000"/>
                <w:lang w:eastAsia="en-AU"/>
              </w:rPr>
            </w:pPr>
            <w:r w:rsidRPr="00A813CF">
              <w:rPr>
                <w:rFonts w:ascii="Arial" w:eastAsia="Times New Roman" w:hAnsi="Arial" w:cs="Arial"/>
                <w:color w:val="000000"/>
                <w:lang w:eastAsia="en-AU"/>
              </w:rPr>
              <w:t>Australian Institute of Marine Science</w:t>
            </w:r>
          </w:p>
        </w:tc>
        <w:tc>
          <w:tcPr>
            <w:tcW w:w="540" w:type="dxa"/>
            <w:tcBorders>
              <w:top w:val="nil"/>
              <w:left w:val="single" w:sz="4" w:space="0" w:color="auto"/>
              <w:bottom w:val="single" w:sz="4" w:space="0" w:color="auto"/>
              <w:right w:val="single" w:sz="4" w:space="0" w:color="auto"/>
            </w:tcBorders>
            <w:shd w:val="clear" w:color="auto" w:fill="auto"/>
            <w:vAlign w:val="bottom"/>
            <w:hideMark/>
          </w:tcPr>
          <w:p w14:paraId="74EB5F29"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540" w:type="dxa"/>
            <w:tcBorders>
              <w:top w:val="nil"/>
              <w:left w:val="nil"/>
              <w:bottom w:val="single" w:sz="4" w:space="0" w:color="auto"/>
              <w:right w:val="single" w:sz="4" w:space="0" w:color="auto"/>
            </w:tcBorders>
            <w:shd w:val="clear" w:color="auto" w:fill="auto"/>
            <w:vAlign w:val="bottom"/>
            <w:hideMark/>
          </w:tcPr>
          <w:p w14:paraId="04AEA9E6" w14:textId="77777777" w:rsidR="009E217B" w:rsidRPr="00A813CF" w:rsidRDefault="009E217B" w:rsidP="009E217B">
            <w:pPr>
              <w:jc w:val="center"/>
              <w:rPr>
                <w:rFonts w:ascii="Arial" w:eastAsia="Times New Roman" w:hAnsi="Arial" w:cs="Arial"/>
                <w:color w:val="000000"/>
                <w:lang w:eastAsia="en-AU"/>
              </w:rPr>
            </w:pPr>
            <w:r w:rsidRPr="00A813CF">
              <w:rPr>
                <w:rFonts w:ascii="Segoe UI Symbol" w:eastAsia="Times New Roman" w:hAnsi="Segoe UI Symbol" w:cs="Segoe UI Symbol"/>
                <w:color w:val="000000"/>
                <w:lang w:eastAsia="en-AU"/>
              </w:rPr>
              <w:t>✔</w:t>
            </w:r>
          </w:p>
        </w:tc>
        <w:tc>
          <w:tcPr>
            <w:tcW w:w="540" w:type="dxa"/>
            <w:tcBorders>
              <w:top w:val="nil"/>
              <w:left w:val="nil"/>
              <w:bottom w:val="single" w:sz="4" w:space="0" w:color="auto"/>
              <w:right w:val="single" w:sz="4" w:space="0" w:color="auto"/>
            </w:tcBorders>
            <w:shd w:val="clear" w:color="auto" w:fill="auto"/>
            <w:vAlign w:val="bottom"/>
            <w:hideMark/>
          </w:tcPr>
          <w:p w14:paraId="3BB895BA"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540" w:type="dxa"/>
            <w:tcBorders>
              <w:top w:val="nil"/>
              <w:left w:val="nil"/>
              <w:bottom w:val="single" w:sz="4" w:space="0" w:color="auto"/>
              <w:right w:val="single" w:sz="4" w:space="0" w:color="auto"/>
            </w:tcBorders>
            <w:shd w:val="clear" w:color="auto" w:fill="auto"/>
            <w:vAlign w:val="bottom"/>
            <w:hideMark/>
          </w:tcPr>
          <w:p w14:paraId="3354CAC0" w14:textId="77777777" w:rsidR="009E217B" w:rsidRPr="00A813CF" w:rsidRDefault="009E217B" w:rsidP="009E217B">
            <w:pPr>
              <w:jc w:val="center"/>
              <w:rPr>
                <w:rFonts w:ascii="Arial" w:eastAsia="Times New Roman" w:hAnsi="Arial" w:cs="Arial"/>
                <w:color w:val="000000"/>
                <w:lang w:eastAsia="en-AU"/>
              </w:rPr>
            </w:pPr>
            <w:r w:rsidRPr="00A813CF">
              <w:rPr>
                <w:rFonts w:ascii="Segoe UI Symbol" w:eastAsia="Times New Roman" w:hAnsi="Segoe UI Symbol" w:cs="Segoe UI Symbol"/>
                <w:color w:val="000000"/>
                <w:lang w:eastAsia="en-AU"/>
              </w:rPr>
              <w:t>✔</w:t>
            </w:r>
          </w:p>
        </w:tc>
        <w:tc>
          <w:tcPr>
            <w:tcW w:w="540" w:type="dxa"/>
            <w:tcBorders>
              <w:top w:val="nil"/>
              <w:left w:val="nil"/>
              <w:bottom w:val="single" w:sz="4" w:space="0" w:color="auto"/>
              <w:right w:val="single" w:sz="4" w:space="0" w:color="auto"/>
            </w:tcBorders>
            <w:shd w:val="clear" w:color="auto" w:fill="auto"/>
            <w:vAlign w:val="bottom"/>
            <w:hideMark/>
          </w:tcPr>
          <w:p w14:paraId="56F2FAD8"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1460" w:type="dxa"/>
            <w:tcBorders>
              <w:top w:val="nil"/>
              <w:left w:val="nil"/>
              <w:bottom w:val="single" w:sz="4" w:space="0" w:color="auto"/>
              <w:right w:val="single" w:sz="4" w:space="0" w:color="auto"/>
            </w:tcBorders>
            <w:shd w:val="clear" w:color="auto" w:fill="auto"/>
            <w:vAlign w:val="bottom"/>
            <w:hideMark/>
          </w:tcPr>
          <w:p w14:paraId="428E1B2B"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r>
      <w:tr w:rsidR="009E217B" w:rsidRPr="00A813CF" w14:paraId="759A78AC" w14:textId="77777777" w:rsidTr="009E217B">
        <w:trPr>
          <w:trHeight w:val="315"/>
        </w:trPr>
        <w:tc>
          <w:tcPr>
            <w:tcW w:w="1445" w:type="dxa"/>
            <w:tcBorders>
              <w:top w:val="nil"/>
              <w:left w:val="single" w:sz="4" w:space="0" w:color="auto"/>
              <w:bottom w:val="single" w:sz="4" w:space="0" w:color="auto"/>
              <w:right w:val="single" w:sz="4" w:space="0" w:color="auto"/>
            </w:tcBorders>
            <w:shd w:val="clear" w:color="auto" w:fill="auto"/>
            <w:noWrap/>
            <w:vAlign w:val="bottom"/>
            <w:hideMark/>
          </w:tcPr>
          <w:p w14:paraId="1CCB094E" w14:textId="77777777" w:rsidR="009E217B" w:rsidRPr="00A813CF" w:rsidRDefault="009E217B" w:rsidP="009E217B">
            <w:pPr>
              <w:rPr>
                <w:rFonts w:ascii="Arial" w:eastAsia="Times New Roman" w:hAnsi="Arial" w:cs="Arial"/>
                <w:color w:val="000000"/>
                <w:lang w:eastAsia="en-AU"/>
              </w:rPr>
            </w:pPr>
            <w:r w:rsidRPr="00A813CF">
              <w:rPr>
                <w:rFonts w:ascii="Arial" w:eastAsia="Times New Roman" w:hAnsi="Arial" w:cs="Arial"/>
                <w:color w:val="000000"/>
                <w:lang w:eastAsia="en-AU"/>
              </w:rPr>
              <w:t>Grech</w:t>
            </w:r>
          </w:p>
        </w:tc>
        <w:tc>
          <w:tcPr>
            <w:tcW w:w="1076" w:type="dxa"/>
            <w:tcBorders>
              <w:top w:val="nil"/>
              <w:left w:val="nil"/>
              <w:bottom w:val="single" w:sz="4" w:space="0" w:color="auto"/>
              <w:right w:val="single" w:sz="4" w:space="0" w:color="auto"/>
            </w:tcBorders>
            <w:shd w:val="clear" w:color="auto" w:fill="auto"/>
            <w:noWrap/>
            <w:vAlign w:val="bottom"/>
            <w:hideMark/>
          </w:tcPr>
          <w:p w14:paraId="3430A4C4" w14:textId="77777777" w:rsidR="009E217B" w:rsidRPr="00A813CF" w:rsidRDefault="009E217B" w:rsidP="009E217B">
            <w:pPr>
              <w:rPr>
                <w:rFonts w:ascii="Arial" w:eastAsia="Times New Roman" w:hAnsi="Arial" w:cs="Arial"/>
                <w:color w:val="000000"/>
                <w:lang w:eastAsia="en-AU"/>
              </w:rPr>
            </w:pPr>
            <w:r w:rsidRPr="00A813CF">
              <w:rPr>
                <w:rFonts w:ascii="Arial" w:eastAsia="Times New Roman" w:hAnsi="Arial" w:cs="Arial"/>
                <w:color w:val="000000"/>
                <w:lang w:eastAsia="en-AU"/>
              </w:rPr>
              <w:t>Alana</w:t>
            </w:r>
          </w:p>
        </w:tc>
        <w:tc>
          <w:tcPr>
            <w:tcW w:w="2379" w:type="dxa"/>
            <w:tcBorders>
              <w:top w:val="nil"/>
              <w:left w:val="nil"/>
              <w:bottom w:val="single" w:sz="4" w:space="0" w:color="auto"/>
              <w:right w:val="nil"/>
            </w:tcBorders>
            <w:shd w:val="clear" w:color="auto" w:fill="auto"/>
            <w:vAlign w:val="bottom"/>
            <w:hideMark/>
          </w:tcPr>
          <w:p w14:paraId="492DCC38" w14:textId="77777777" w:rsidR="009E217B" w:rsidRPr="00A813CF" w:rsidRDefault="009E217B" w:rsidP="009E217B">
            <w:pPr>
              <w:rPr>
                <w:rFonts w:ascii="Arial" w:eastAsia="Times New Roman" w:hAnsi="Arial" w:cs="Arial"/>
                <w:color w:val="000000"/>
                <w:lang w:eastAsia="en-AU"/>
              </w:rPr>
            </w:pPr>
            <w:r w:rsidRPr="00A813CF">
              <w:rPr>
                <w:rFonts w:ascii="Arial" w:eastAsia="Times New Roman" w:hAnsi="Arial" w:cs="Arial"/>
                <w:color w:val="000000"/>
                <w:lang w:eastAsia="en-AU"/>
              </w:rPr>
              <w:t>James Cook University</w:t>
            </w:r>
          </w:p>
        </w:tc>
        <w:tc>
          <w:tcPr>
            <w:tcW w:w="540" w:type="dxa"/>
            <w:tcBorders>
              <w:top w:val="nil"/>
              <w:left w:val="single" w:sz="4" w:space="0" w:color="auto"/>
              <w:bottom w:val="single" w:sz="4" w:space="0" w:color="auto"/>
              <w:right w:val="single" w:sz="4" w:space="0" w:color="auto"/>
            </w:tcBorders>
            <w:shd w:val="clear" w:color="auto" w:fill="auto"/>
            <w:vAlign w:val="bottom"/>
            <w:hideMark/>
          </w:tcPr>
          <w:p w14:paraId="7D005216" w14:textId="77777777" w:rsidR="009E217B" w:rsidRPr="00A813CF" w:rsidRDefault="009E217B" w:rsidP="009E217B">
            <w:pPr>
              <w:jc w:val="center"/>
              <w:rPr>
                <w:rFonts w:ascii="Arial" w:eastAsia="Times New Roman" w:hAnsi="Arial" w:cs="Arial"/>
                <w:color w:val="000000"/>
                <w:lang w:eastAsia="en-AU"/>
              </w:rPr>
            </w:pPr>
            <w:r w:rsidRPr="00A813CF">
              <w:rPr>
                <w:rFonts w:ascii="Segoe UI Symbol" w:eastAsia="Times New Roman" w:hAnsi="Segoe UI Symbol" w:cs="Segoe UI Symbol"/>
                <w:color w:val="000000"/>
                <w:lang w:eastAsia="en-AU"/>
              </w:rPr>
              <w:t>✔</w:t>
            </w:r>
          </w:p>
        </w:tc>
        <w:tc>
          <w:tcPr>
            <w:tcW w:w="540" w:type="dxa"/>
            <w:tcBorders>
              <w:top w:val="nil"/>
              <w:left w:val="nil"/>
              <w:bottom w:val="single" w:sz="4" w:space="0" w:color="auto"/>
              <w:right w:val="single" w:sz="4" w:space="0" w:color="auto"/>
            </w:tcBorders>
            <w:shd w:val="clear" w:color="auto" w:fill="auto"/>
            <w:vAlign w:val="bottom"/>
            <w:hideMark/>
          </w:tcPr>
          <w:p w14:paraId="105A1CB7"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540" w:type="dxa"/>
            <w:tcBorders>
              <w:top w:val="nil"/>
              <w:left w:val="nil"/>
              <w:bottom w:val="single" w:sz="4" w:space="0" w:color="auto"/>
              <w:right w:val="single" w:sz="4" w:space="0" w:color="auto"/>
            </w:tcBorders>
            <w:shd w:val="clear" w:color="auto" w:fill="auto"/>
            <w:vAlign w:val="bottom"/>
            <w:hideMark/>
          </w:tcPr>
          <w:p w14:paraId="6C0C62BB"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540" w:type="dxa"/>
            <w:tcBorders>
              <w:top w:val="nil"/>
              <w:left w:val="nil"/>
              <w:bottom w:val="single" w:sz="4" w:space="0" w:color="auto"/>
              <w:right w:val="single" w:sz="4" w:space="0" w:color="auto"/>
            </w:tcBorders>
            <w:shd w:val="clear" w:color="auto" w:fill="auto"/>
            <w:vAlign w:val="bottom"/>
            <w:hideMark/>
          </w:tcPr>
          <w:p w14:paraId="3234A05D" w14:textId="77777777" w:rsidR="009E217B" w:rsidRPr="00A813CF" w:rsidRDefault="009E217B" w:rsidP="009E217B">
            <w:pPr>
              <w:jc w:val="center"/>
              <w:rPr>
                <w:rFonts w:ascii="Arial" w:eastAsia="Times New Roman" w:hAnsi="Arial" w:cs="Arial"/>
                <w:color w:val="000000"/>
                <w:lang w:eastAsia="en-AU"/>
              </w:rPr>
            </w:pPr>
            <w:r w:rsidRPr="00A813CF">
              <w:rPr>
                <w:rFonts w:ascii="Segoe UI Symbol" w:eastAsia="Times New Roman" w:hAnsi="Segoe UI Symbol" w:cs="Segoe UI Symbol"/>
                <w:color w:val="000000"/>
                <w:lang w:eastAsia="en-AU"/>
              </w:rPr>
              <w:t>✔</w:t>
            </w:r>
          </w:p>
        </w:tc>
        <w:tc>
          <w:tcPr>
            <w:tcW w:w="540" w:type="dxa"/>
            <w:tcBorders>
              <w:top w:val="nil"/>
              <w:left w:val="nil"/>
              <w:bottom w:val="single" w:sz="4" w:space="0" w:color="auto"/>
              <w:right w:val="single" w:sz="4" w:space="0" w:color="auto"/>
            </w:tcBorders>
            <w:shd w:val="clear" w:color="auto" w:fill="auto"/>
            <w:vAlign w:val="bottom"/>
            <w:hideMark/>
          </w:tcPr>
          <w:p w14:paraId="27F8D026"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1460" w:type="dxa"/>
            <w:tcBorders>
              <w:top w:val="nil"/>
              <w:left w:val="nil"/>
              <w:bottom w:val="single" w:sz="4" w:space="0" w:color="auto"/>
              <w:right w:val="single" w:sz="4" w:space="0" w:color="auto"/>
            </w:tcBorders>
            <w:shd w:val="clear" w:color="auto" w:fill="auto"/>
            <w:vAlign w:val="bottom"/>
            <w:hideMark/>
          </w:tcPr>
          <w:p w14:paraId="0F561CC5"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r>
      <w:tr w:rsidR="009E217B" w:rsidRPr="00A813CF" w14:paraId="695B87DD" w14:textId="77777777" w:rsidTr="009E217B">
        <w:trPr>
          <w:trHeight w:val="315"/>
        </w:trPr>
        <w:tc>
          <w:tcPr>
            <w:tcW w:w="1445" w:type="dxa"/>
            <w:tcBorders>
              <w:top w:val="nil"/>
              <w:left w:val="single" w:sz="4" w:space="0" w:color="auto"/>
              <w:bottom w:val="single" w:sz="4" w:space="0" w:color="auto"/>
              <w:right w:val="single" w:sz="4" w:space="0" w:color="auto"/>
            </w:tcBorders>
            <w:shd w:val="clear" w:color="auto" w:fill="auto"/>
            <w:noWrap/>
            <w:vAlign w:val="bottom"/>
            <w:hideMark/>
          </w:tcPr>
          <w:p w14:paraId="421446C9" w14:textId="77777777" w:rsidR="009E217B" w:rsidRPr="00A813CF" w:rsidRDefault="009E217B" w:rsidP="009E217B">
            <w:pPr>
              <w:rPr>
                <w:rFonts w:ascii="Arial" w:eastAsia="Times New Roman" w:hAnsi="Arial" w:cs="Arial"/>
                <w:color w:val="000000"/>
                <w:lang w:eastAsia="en-AU"/>
              </w:rPr>
            </w:pPr>
            <w:r w:rsidRPr="00A813CF">
              <w:rPr>
                <w:rFonts w:ascii="Arial" w:eastAsia="Times New Roman" w:hAnsi="Arial" w:cs="Arial"/>
                <w:color w:val="000000"/>
                <w:lang w:eastAsia="en-AU"/>
              </w:rPr>
              <w:t>Hamann</w:t>
            </w:r>
          </w:p>
        </w:tc>
        <w:tc>
          <w:tcPr>
            <w:tcW w:w="1076" w:type="dxa"/>
            <w:tcBorders>
              <w:top w:val="nil"/>
              <w:left w:val="nil"/>
              <w:bottom w:val="single" w:sz="4" w:space="0" w:color="auto"/>
              <w:right w:val="single" w:sz="4" w:space="0" w:color="auto"/>
            </w:tcBorders>
            <w:shd w:val="clear" w:color="auto" w:fill="auto"/>
            <w:noWrap/>
            <w:vAlign w:val="bottom"/>
            <w:hideMark/>
          </w:tcPr>
          <w:p w14:paraId="1EEC60DE" w14:textId="77777777" w:rsidR="009E217B" w:rsidRPr="00A813CF" w:rsidRDefault="009E217B" w:rsidP="009E217B">
            <w:pPr>
              <w:rPr>
                <w:rFonts w:ascii="Arial" w:eastAsia="Times New Roman" w:hAnsi="Arial" w:cs="Arial"/>
                <w:color w:val="000000"/>
                <w:lang w:eastAsia="en-AU"/>
              </w:rPr>
            </w:pPr>
            <w:r w:rsidRPr="00A813CF">
              <w:rPr>
                <w:rFonts w:ascii="Arial" w:eastAsia="Times New Roman" w:hAnsi="Arial" w:cs="Arial"/>
                <w:color w:val="000000"/>
                <w:lang w:eastAsia="en-AU"/>
              </w:rPr>
              <w:t>Mark</w:t>
            </w:r>
          </w:p>
        </w:tc>
        <w:tc>
          <w:tcPr>
            <w:tcW w:w="2379" w:type="dxa"/>
            <w:tcBorders>
              <w:top w:val="nil"/>
              <w:left w:val="nil"/>
              <w:bottom w:val="single" w:sz="4" w:space="0" w:color="auto"/>
              <w:right w:val="nil"/>
            </w:tcBorders>
            <w:shd w:val="clear" w:color="auto" w:fill="auto"/>
            <w:vAlign w:val="bottom"/>
            <w:hideMark/>
          </w:tcPr>
          <w:p w14:paraId="6D4CE1F0" w14:textId="77777777" w:rsidR="009E217B" w:rsidRPr="00A813CF" w:rsidRDefault="009E217B" w:rsidP="009E217B">
            <w:pPr>
              <w:rPr>
                <w:rFonts w:ascii="Arial" w:eastAsia="Times New Roman" w:hAnsi="Arial" w:cs="Arial"/>
                <w:color w:val="000000"/>
                <w:lang w:eastAsia="en-AU"/>
              </w:rPr>
            </w:pPr>
            <w:r w:rsidRPr="00A813CF">
              <w:rPr>
                <w:rFonts w:ascii="Arial" w:eastAsia="Times New Roman" w:hAnsi="Arial" w:cs="Arial"/>
                <w:color w:val="000000"/>
                <w:lang w:eastAsia="en-AU"/>
              </w:rPr>
              <w:t>James Cook University</w:t>
            </w:r>
          </w:p>
        </w:tc>
        <w:tc>
          <w:tcPr>
            <w:tcW w:w="540" w:type="dxa"/>
            <w:tcBorders>
              <w:top w:val="nil"/>
              <w:left w:val="single" w:sz="4" w:space="0" w:color="auto"/>
              <w:bottom w:val="single" w:sz="4" w:space="0" w:color="auto"/>
              <w:right w:val="single" w:sz="4" w:space="0" w:color="auto"/>
            </w:tcBorders>
            <w:shd w:val="clear" w:color="auto" w:fill="auto"/>
            <w:vAlign w:val="bottom"/>
            <w:hideMark/>
          </w:tcPr>
          <w:p w14:paraId="3984A45B" w14:textId="77777777" w:rsidR="009E217B" w:rsidRPr="00A813CF" w:rsidRDefault="009E217B" w:rsidP="009E217B">
            <w:pPr>
              <w:jc w:val="center"/>
              <w:rPr>
                <w:rFonts w:ascii="Arial" w:eastAsia="Times New Roman" w:hAnsi="Arial" w:cs="Arial"/>
                <w:color w:val="000000"/>
                <w:lang w:eastAsia="en-AU"/>
              </w:rPr>
            </w:pPr>
            <w:r w:rsidRPr="00A813CF">
              <w:rPr>
                <w:rFonts w:ascii="Segoe UI Symbol" w:eastAsia="Times New Roman" w:hAnsi="Segoe UI Symbol" w:cs="Segoe UI Symbol"/>
                <w:color w:val="000000"/>
                <w:lang w:eastAsia="en-AU"/>
              </w:rPr>
              <w:t>✔</w:t>
            </w:r>
          </w:p>
        </w:tc>
        <w:tc>
          <w:tcPr>
            <w:tcW w:w="540" w:type="dxa"/>
            <w:tcBorders>
              <w:top w:val="nil"/>
              <w:left w:val="nil"/>
              <w:bottom w:val="single" w:sz="4" w:space="0" w:color="auto"/>
              <w:right w:val="single" w:sz="4" w:space="0" w:color="auto"/>
            </w:tcBorders>
            <w:shd w:val="clear" w:color="auto" w:fill="auto"/>
            <w:vAlign w:val="bottom"/>
            <w:hideMark/>
          </w:tcPr>
          <w:p w14:paraId="30A20DC0"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540" w:type="dxa"/>
            <w:tcBorders>
              <w:top w:val="nil"/>
              <w:left w:val="nil"/>
              <w:bottom w:val="single" w:sz="4" w:space="0" w:color="auto"/>
              <w:right w:val="single" w:sz="4" w:space="0" w:color="auto"/>
            </w:tcBorders>
            <w:shd w:val="clear" w:color="auto" w:fill="auto"/>
            <w:vAlign w:val="bottom"/>
            <w:hideMark/>
          </w:tcPr>
          <w:p w14:paraId="53F65EA8"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540" w:type="dxa"/>
            <w:tcBorders>
              <w:top w:val="nil"/>
              <w:left w:val="nil"/>
              <w:bottom w:val="single" w:sz="4" w:space="0" w:color="auto"/>
              <w:right w:val="single" w:sz="4" w:space="0" w:color="auto"/>
            </w:tcBorders>
            <w:shd w:val="clear" w:color="auto" w:fill="auto"/>
            <w:vAlign w:val="bottom"/>
            <w:hideMark/>
          </w:tcPr>
          <w:p w14:paraId="2D9A400E"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540" w:type="dxa"/>
            <w:tcBorders>
              <w:top w:val="nil"/>
              <w:left w:val="nil"/>
              <w:bottom w:val="single" w:sz="4" w:space="0" w:color="auto"/>
              <w:right w:val="single" w:sz="4" w:space="0" w:color="auto"/>
            </w:tcBorders>
            <w:shd w:val="clear" w:color="auto" w:fill="auto"/>
            <w:vAlign w:val="bottom"/>
            <w:hideMark/>
          </w:tcPr>
          <w:p w14:paraId="11981794"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1460" w:type="dxa"/>
            <w:tcBorders>
              <w:top w:val="nil"/>
              <w:left w:val="nil"/>
              <w:bottom w:val="single" w:sz="4" w:space="0" w:color="auto"/>
              <w:right w:val="single" w:sz="4" w:space="0" w:color="auto"/>
            </w:tcBorders>
            <w:shd w:val="clear" w:color="auto" w:fill="auto"/>
            <w:vAlign w:val="bottom"/>
            <w:hideMark/>
          </w:tcPr>
          <w:p w14:paraId="12CD4EFA"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r>
      <w:tr w:rsidR="009E217B" w:rsidRPr="00A813CF" w14:paraId="0D410B4B" w14:textId="77777777" w:rsidTr="009E217B">
        <w:trPr>
          <w:trHeight w:val="630"/>
        </w:trPr>
        <w:tc>
          <w:tcPr>
            <w:tcW w:w="1445" w:type="dxa"/>
            <w:tcBorders>
              <w:top w:val="nil"/>
              <w:left w:val="single" w:sz="4" w:space="0" w:color="auto"/>
              <w:bottom w:val="single" w:sz="4" w:space="0" w:color="auto"/>
              <w:right w:val="single" w:sz="4" w:space="0" w:color="auto"/>
            </w:tcBorders>
            <w:shd w:val="clear" w:color="auto" w:fill="auto"/>
            <w:noWrap/>
            <w:vAlign w:val="bottom"/>
            <w:hideMark/>
          </w:tcPr>
          <w:p w14:paraId="77780837" w14:textId="77777777" w:rsidR="009E217B" w:rsidRPr="00A813CF" w:rsidRDefault="009E217B" w:rsidP="009E217B">
            <w:pPr>
              <w:rPr>
                <w:rFonts w:ascii="Arial" w:eastAsia="Times New Roman" w:hAnsi="Arial" w:cs="Arial"/>
                <w:color w:val="000000"/>
                <w:lang w:eastAsia="en-AU"/>
              </w:rPr>
            </w:pPr>
            <w:r w:rsidRPr="00A813CF">
              <w:rPr>
                <w:rFonts w:ascii="Arial" w:eastAsia="Times New Roman" w:hAnsi="Arial" w:cs="Arial"/>
                <w:color w:val="000000"/>
                <w:lang w:eastAsia="en-AU"/>
              </w:rPr>
              <w:t>Hemson</w:t>
            </w:r>
          </w:p>
        </w:tc>
        <w:tc>
          <w:tcPr>
            <w:tcW w:w="1076" w:type="dxa"/>
            <w:tcBorders>
              <w:top w:val="nil"/>
              <w:left w:val="nil"/>
              <w:bottom w:val="single" w:sz="4" w:space="0" w:color="auto"/>
              <w:right w:val="single" w:sz="4" w:space="0" w:color="auto"/>
            </w:tcBorders>
            <w:shd w:val="clear" w:color="auto" w:fill="auto"/>
            <w:noWrap/>
            <w:vAlign w:val="bottom"/>
            <w:hideMark/>
          </w:tcPr>
          <w:p w14:paraId="52E02B80" w14:textId="77777777" w:rsidR="009E217B" w:rsidRPr="00A813CF" w:rsidRDefault="009E217B" w:rsidP="009E217B">
            <w:pPr>
              <w:rPr>
                <w:rFonts w:ascii="Arial" w:eastAsia="Times New Roman" w:hAnsi="Arial" w:cs="Arial"/>
                <w:color w:val="000000"/>
                <w:lang w:eastAsia="en-AU"/>
              </w:rPr>
            </w:pPr>
            <w:r w:rsidRPr="00A813CF">
              <w:rPr>
                <w:rFonts w:ascii="Arial" w:eastAsia="Times New Roman" w:hAnsi="Arial" w:cs="Arial"/>
                <w:color w:val="000000"/>
                <w:lang w:eastAsia="en-AU"/>
              </w:rPr>
              <w:t>Graham</w:t>
            </w:r>
          </w:p>
        </w:tc>
        <w:tc>
          <w:tcPr>
            <w:tcW w:w="2379" w:type="dxa"/>
            <w:tcBorders>
              <w:top w:val="nil"/>
              <w:left w:val="nil"/>
              <w:bottom w:val="single" w:sz="4" w:space="0" w:color="auto"/>
              <w:right w:val="nil"/>
            </w:tcBorders>
            <w:shd w:val="clear" w:color="auto" w:fill="auto"/>
            <w:vAlign w:val="bottom"/>
            <w:hideMark/>
          </w:tcPr>
          <w:p w14:paraId="7CF1C1B6" w14:textId="77777777" w:rsidR="009E217B" w:rsidRPr="00A813CF" w:rsidRDefault="009E217B" w:rsidP="009E217B">
            <w:pPr>
              <w:rPr>
                <w:rFonts w:ascii="Arial" w:eastAsia="Times New Roman" w:hAnsi="Arial" w:cs="Arial"/>
                <w:color w:val="000000"/>
                <w:lang w:eastAsia="en-AU"/>
              </w:rPr>
            </w:pPr>
            <w:r w:rsidRPr="00A813CF">
              <w:rPr>
                <w:rFonts w:ascii="Arial" w:eastAsia="Times New Roman" w:hAnsi="Arial" w:cs="Arial"/>
                <w:color w:val="000000"/>
                <w:lang w:eastAsia="en-AU"/>
              </w:rPr>
              <w:t>Queensland Parks and Wildlife</w:t>
            </w:r>
          </w:p>
        </w:tc>
        <w:tc>
          <w:tcPr>
            <w:tcW w:w="540" w:type="dxa"/>
            <w:tcBorders>
              <w:top w:val="nil"/>
              <w:left w:val="single" w:sz="4" w:space="0" w:color="auto"/>
              <w:bottom w:val="single" w:sz="4" w:space="0" w:color="auto"/>
              <w:right w:val="single" w:sz="4" w:space="0" w:color="auto"/>
            </w:tcBorders>
            <w:shd w:val="clear" w:color="auto" w:fill="auto"/>
            <w:vAlign w:val="bottom"/>
            <w:hideMark/>
          </w:tcPr>
          <w:p w14:paraId="61A158C1" w14:textId="77777777" w:rsidR="009E217B" w:rsidRPr="00A813CF" w:rsidRDefault="009E217B" w:rsidP="009E217B">
            <w:pPr>
              <w:jc w:val="center"/>
              <w:rPr>
                <w:rFonts w:ascii="Arial" w:eastAsia="Times New Roman" w:hAnsi="Arial" w:cs="Arial"/>
                <w:color w:val="000000"/>
                <w:lang w:eastAsia="en-AU"/>
              </w:rPr>
            </w:pPr>
            <w:r w:rsidRPr="00A813CF">
              <w:rPr>
                <w:rFonts w:ascii="Segoe UI Symbol" w:eastAsia="Times New Roman" w:hAnsi="Segoe UI Symbol" w:cs="Segoe UI Symbol"/>
                <w:color w:val="000000"/>
                <w:lang w:eastAsia="en-AU"/>
              </w:rPr>
              <w:t>✔</w:t>
            </w:r>
          </w:p>
        </w:tc>
        <w:tc>
          <w:tcPr>
            <w:tcW w:w="540" w:type="dxa"/>
            <w:tcBorders>
              <w:top w:val="nil"/>
              <w:left w:val="nil"/>
              <w:bottom w:val="single" w:sz="4" w:space="0" w:color="auto"/>
              <w:right w:val="single" w:sz="4" w:space="0" w:color="auto"/>
            </w:tcBorders>
            <w:shd w:val="clear" w:color="auto" w:fill="auto"/>
            <w:vAlign w:val="bottom"/>
            <w:hideMark/>
          </w:tcPr>
          <w:p w14:paraId="05D6C4D9" w14:textId="77777777" w:rsidR="009E217B" w:rsidRPr="00A813CF" w:rsidRDefault="009E217B" w:rsidP="009E217B">
            <w:pPr>
              <w:jc w:val="center"/>
              <w:rPr>
                <w:rFonts w:ascii="Arial" w:eastAsia="Times New Roman" w:hAnsi="Arial" w:cs="Arial"/>
                <w:color w:val="000000"/>
                <w:lang w:eastAsia="en-AU"/>
              </w:rPr>
            </w:pPr>
            <w:r w:rsidRPr="00A813CF">
              <w:rPr>
                <w:rFonts w:ascii="Segoe UI Symbol" w:eastAsia="Times New Roman" w:hAnsi="Segoe UI Symbol" w:cs="Segoe UI Symbol"/>
                <w:color w:val="000000"/>
                <w:lang w:eastAsia="en-AU"/>
              </w:rPr>
              <w:t>✔</w:t>
            </w:r>
          </w:p>
        </w:tc>
        <w:tc>
          <w:tcPr>
            <w:tcW w:w="540" w:type="dxa"/>
            <w:tcBorders>
              <w:top w:val="nil"/>
              <w:left w:val="nil"/>
              <w:bottom w:val="single" w:sz="4" w:space="0" w:color="auto"/>
              <w:right w:val="single" w:sz="4" w:space="0" w:color="auto"/>
            </w:tcBorders>
            <w:shd w:val="clear" w:color="auto" w:fill="auto"/>
            <w:vAlign w:val="bottom"/>
            <w:hideMark/>
          </w:tcPr>
          <w:p w14:paraId="1B4A7F6B"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540" w:type="dxa"/>
            <w:tcBorders>
              <w:top w:val="nil"/>
              <w:left w:val="nil"/>
              <w:bottom w:val="single" w:sz="4" w:space="0" w:color="auto"/>
              <w:right w:val="single" w:sz="4" w:space="0" w:color="auto"/>
            </w:tcBorders>
            <w:shd w:val="clear" w:color="auto" w:fill="auto"/>
            <w:vAlign w:val="bottom"/>
            <w:hideMark/>
          </w:tcPr>
          <w:p w14:paraId="1406E365"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540" w:type="dxa"/>
            <w:tcBorders>
              <w:top w:val="nil"/>
              <w:left w:val="nil"/>
              <w:bottom w:val="single" w:sz="4" w:space="0" w:color="auto"/>
              <w:right w:val="single" w:sz="4" w:space="0" w:color="auto"/>
            </w:tcBorders>
            <w:shd w:val="clear" w:color="auto" w:fill="auto"/>
            <w:vAlign w:val="bottom"/>
            <w:hideMark/>
          </w:tcPr>
          <w:p w14:paraId="674E6405"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1460" w:type="dxa"/>
            <w:tcBorders>
              <w:top w:val="nil"/>
              <w:left w:val="nil"/>
              <w:bottom w:val="single" w:sz="4" w:space="0" w:color="auto"/>
              <w:right w:val="single" w:sz="4" w:space="0" w:color="auto"/>
            </w:tcBorders>
            <w:shd w:val="clear" w:color="auto" w:fill="auto"/>
            <w:vAlign w:val="bottom"/>
            <w:hideMark/>
          </w:tcPr>
          <w:p w14:paraId="455FF4D9"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r>
      <w:tr w:rsidR="009E217B" w:rsidRPr="00A813CF" w14:paraId="2807A317" w14:textId="77777777" w:rsidTr="009E217B">
        <w:trPr>
          <w:trHeight w:val="945"/>
        </w:trPr>
        <w:tc>
          <w:tcPr>
            <w:tcW w:w="1445" w:type="dxa"/>
            <w:tcBorders>
              <w:top w:val="nil"/>
              <w:left w:val="single" w:sz="4" w:space="0" w:color="auto"/>
              <w:bottom w:val="single" w:sz="4" w:space="0" w:color="auto"/>
              <w:right w:val="single" w:sz="4" w:space="0" w:color="auto"/>
            </w:tcBorders>
            <w:shd w:val="clear" w:color="auto" w:fill="auto"/>
            <w:noWrap/>
            <w:vAlign w:val="bottom"/>
            <w:hideMark/>
          </w:tcPr>
          <w:p w14:paraId="135AE349" w14:textId="77777777" w:rsidR="009E217B" w:rsidRPr="00A813CF" w:rsidRDefault="009E217B" w:rsidP="009E217B">
            <w:pPr>
              <w:rPr>
                <w:rFonts w:ascii="Arial" w:eastAsia="Times New Roman" w:hAnsi="Arial" w:cs="Arial"/>
                <w:color w:val="000000"/>
                <w:lang w:eastAsia="en-AU"/>
              </w:rPr>
            </w:pPr>
            <w:r w:rsidRPr="00A813CF">
              <w:rPr>
                <w:rFonts w:ascii="Arial" w:eastAsia="Times New Roman" w:hAnsi="Arial" w:cs="Arial"/>
                <w:color w:val="000000"/>
                <w:lang w:eastAsia="en-AU"/>
              </w:rPr>
              <w:t>Heron</w:t>
            </w:r>
          </w:p>
        </w:tc>
        <w:tc>
          <w:tcPr>
            <w:tcW w:w="1076" w:type="dxa"/>
            <w:tcBorders>
              <w:top w:val="nil"/>
              <w:left w:val="nil"/>
              <w:bottom w:val="single" w:sz="4" w:space="0" w:color="auto"/>
              <w:right w:val="single" w:sz="4" w:space="0" w:color="auto"/>
            </w:tcBorders>
            <w:shd w:val="clear" w:color="auto" w:fill="auto"/>
            <w:noWrap/>
            <w:vAlign w:val="bottom"/>
            <w:hideMark/>
          </w:tcPr>
          <w:p w14:paraId="20CE3359" w14:textId="77777777" w:rsidR="009E217B" w:rsidRPr="00A813CF" w:rsidRDefault="009E217B" w:rsidP="009E217B">
            <w:pPr>
              <w:rPr>
                <w:rFonts w:ascii="Arial" w:eastAsia="Times New Roman" w:hAnsi="Arial" w:cs="Arial"/>
                <w:color w:val="000000"/>
                <w:lang w:eastAsia="en-AU"/>
              </w:rPr>
            </w:pPr>
            <w:r w:rsidRPr="00A813CF">
              <w:rPr>
                <w:rFonts w:ascii="Arial" w:eastAsia="Times New Roman" w:hAnsi="Arial" w:cs="Arial"/>
                <w:color w:val="000000"/>
                <w:lang w:eastAsia="en-AU"/>
              </w:rPr>
              <w:t>Scott</w:t>
            </w:r>
          </w:p>
        </w:tc>
        <w:tc>
          <w:tcPr>
            <w:tcW w:w="2379" w:type="dxa"/>
            <w:tcBorders>
              <w:top w:val="nil"/>
              <w:left w:val="nil"/>
              <w:bottom w:val="single" w:sz="4" w:space="0" w:color="auto"/>
              <w:right w:val="nil"/>
            </w:tcBorders>
            <w:shd w:val="clear" w:color="auto" w:fill="auto"/>
            <w:vAlign w:val="bottom"/>
            <w:hideMark/>
          </w:tcPr>
          <w:p w14:paraId="2194B048" w14:textId="77777777" w:rsidR="009E217B" w:rsidRPr="00A813CF" w:rsidRDefault="009E217B" w:rsidP="009E217B">
            <w:pPr>
              <w:rPr>
                <w:rFonts w:ascii="Arial" w:eastAsia="Times New Roman" w:hAnsi="Arial" w:cs="Arial"/>
                <w:color w:val="000000"/>
                <w:lang w:eastAsia="en-AU"/>
              </w:rPr>
            </w:pPr>
            <w:r w:rsidRPr="00A813CF">
              <w:rPr>
                <w:rFonts w:ascii="Arial" w:eastAsia="Times New Roman" w:hAnsi="Arial" w:cs="Arial"/>
                <w:color w:val="000000"/>
                <w:lang w:eastAsia="en-AU"/>
              </w:rPr>
              <w:t>National Oceanic and Atmospheric Administration</w:t>
            </w:r>
          </w:p>
        </w:tc>
        <w:tc>
          <w:tcPr>
            <w:tcW w:w="540" w:type="dxa"/>
            <w:tcBorders>
              <w:top w:val="nil"/>
              <w:left w:val="single" w:sz="4" w:space="0" w:color="auto"/>
              <w:bottom w:val="single" w:sz="4" w:space="0" w:color="auto"/>
              <w:right w:val="single" w:sz="4" w:space="0" w:color="auto"/>
            </w:tcBorders>
            <w:shd w:val="clear" w:color="auto" w:fill="auto"/>
            <w:vAlign w:val="bottom"/>
            <w:hideMark/>
          </w:tcPr>
          <w:p w14:paraId="603B708D" w14:textId="77777777" w:rsidR="009E217B" w:rsidRPr="00A813CF" w:rsidRDefault="009E217B" w:rsidP="009E217B">
            <w:pPr>
              <w:jc w:val="center"/>
              <w:rPr>
                <w:rFonts w:ascii="Arial" w:eastAsia="Times New Roman" w:hAnsi="Arial" w:cs="Arial"/>
                <w:color w:val="000000"/>
                <w:lang w:eastAsia="en-AU"/>
              </w:rPr>
            </w:pPr>
            <w:r w:rsidRPr="00A813CF">
              <w:rPr>
                <w:rFonts w:ascii="Segoe UI Symbol" w:eastAsia="Times New Roman" w:hAnsi="Segoe UI Symbol" w:cs="Segoe UI Symbol"/>
                <w:color w:val="000000"/>
                <w:lang w:eastAsia="en-AU"/>
              </w:rPr>
              <w:t>✔</w:t>
            </w:r>
          </w:p>
        </w:tc>
        <w:tc>
          <w:tcPr>
            <w:tcW w:w="540" w:type="dxa"/>
            <w:tcBorders>
              <w:top w:val="nil"/>
              <w:left w:val="nil"/>
              <w:bottom w:val="single" w:sz="4" w:space="0" w:color="auto"/>
              <w:right w:val="single" w:sz="4" w:space="0" w:color="auto"/>
            </w:tcBorders>
            <w:shd w:val="clear" w:color="auto" w:fill="auto"/>
            <w:vAlign w:val="bottom"/>
            <w:hideMark/>
          </w:tcPr>
          <w:p w14:paraId="6359CC7A" w14:textId="77777777" w:rsidR="009E217B" w:rsidRPr="00A813CF" w:rsidRDefault="009E217B" w:rsidP="009E217B">
            <w:pPr>
              <w:jc w:val="center"/>
              <w:rPr>
                <w:rFonts w:ascii="Arial" w:eastAsia="Times New Roman" w:hAnsi="Arial" w:cs="Arial"/>
                <w:color w:val="000000"/>
                <w:lang w:eastAsia="en-AU"/>
              </w:rPr>
            </w:pPr>
            <w:r w:rsidRPr="00A813CF">
              <w:rPr>
                <w:rFonts w:ascii="Segoe UI Symbol" w:eastAsia="Times New Roman" w:hAnsi="Segoe UI Symbol" w:cs="Segoe UI Symbol"/>
                <w:color w:val="000000"/>
                <w:lang w:eastAsia="en-AU"/>
              </w:rPr>
              <w:t>✔</w:t>
            </w:r>
          </w:p>
        </w:tc>
        <w:tc>
          <w:tcPr>
            <w:tcW w:w="540" w:type="dxa"/>
            <w:tcBorders>
              <w:top w:val="nil"/>
              <w:left w:val="nil"/>
              <w:bottom w:val="single" w:sz="4" w:space="0" w:color="auto"/>
              <w:right w:val="single" w:sz="4" w:space="0" w:color="auto"/>
            </w:tcBorders>
            <w:shd w:val="clear" w:color="auto" w:fill="auto"/>
            <w:vAlign w:val="bottom"/>
            <w:hideMark/>
          </w:tcPr>
          <w:p w14:paraId="07065CCF" w14:textId="77777777" w:rsidR="009E217B" w:rsidRPr="00A813CF" w:rsidRDefault="009E217B" w:rsidP="009E217B">
            <w:pPr>
              <w:jc w:val="center"/>
              <w:rPr>
                <w:rFonts w:ascii="Arial" w:eastAsia="Times New Roman" w:hAnsi="Arial" w:cs="Arial"/>
                <w:color w:val="000000"/>
                <w:lang w:eastAsia="en-AU"/>
              </w:rPr>
            </w:pPr>
            <w:r w:rsidRPr="00A813CF">
              <w:rPr>
                <w:rFonts w:ascii="Segoe UI Symbol" w:eastAsia="Times New Roman" w:hAnsi="Segoe UI Symbol" w:cs="Segoe UI Symbol"/>
                <w:color w:val="000000"/>
                <w:lang w:eastAsia="en-AU"/>
              </w:rPr>
              <w:t>✔</w:t>
            </w:r>
          </w:p>
        </w:tc>
        <w:tc>
          <w:tcPr>
            <w:tcW w:w="540" w:type="dxa"/>
            <w:tcBorders>
              <w:top w:val="nil"/>
              <w:left w:val="nil"/>
              <w:bottom w:val="single" w:sz="4" w:space="0" w:color="auto"/>
              <w:right w:val="single" w:sz="4" w:space="0" w:color="auto"/>
            </w:tcBorders>
            <w:shd w:val="clear" w:color="auto" w:fill="auto"/>
            <w:vAlign w:val="bottom"/>
            <w:hideMark/>
          </w:tcPr>
          <w:p w14:paraId="1A2327AD" w14:textId="77777777" w:rsidR="009E217B" w:rsidRPr="00A813CF" w:rsidRDefault="009E217B" w:rsidP="009E217B">
            <w:pPr>
              <w:jc w:val="center"/>
              <w:rPr>
                <w:rFonts w:ascii="Arial" w:eastAsia="Times New Roman" w:hAnsi="Arial" w:cs="Arial"/>
                <w:color w:val="000000"/>
                <w:lang w:eastAsia="en-AU"/>
              </w:rPr>
            </w:pPr>
            <w:r w:rsidRPr="00A813CF">
              <w:rPr>
                <w:rFonts w:ascii="Segoe UI Symbol" w:eastAsia="Times New Roman" w:hAnsi="Segoe UI Symbol" w:cs="Segoe UI Symbol"/>
                <w:color w:val="000000"/>
                <w:lang w:eastAsia="en-AU"/>
              </w:rPr>
              <w:t>✔</w:t>
            </w:r>
          </w:p>
        </w:tc>
        <w:tc>
          <w:tcPr>
            <w:tcW w:w="540" w:type="dxa"/>
            <w:tcBorders>
              <w:top w:val="nil"/>
              <w:left w:val="nil"/>
              <w:bottom w:val="single" w:sz="4" w:space="0" w:color="auto"/>
              <w:right w:val="single" w:sz="4" w:space="0" w:color="auto"/>
            </w:tcBorders>
            <w:shd w:val="clear" w:color="auto" w:fill="auto"/>
            <w:vAlign w:val="bottom"/>
            <w:hideMark/>
          </w:tcPr>
          <w:p w14:paraId="51B5CD59"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1460" w:type="dxa"/>
            <w:tcBorders>
              <w:top w:val="nil"/>
              <w:left w:val="nil"/>
              <w:bottom w:val="single" w:sz="4" w:space="0" w:color="auto"/>
              <w:right w:val="single" w:sz="4" w:space="0" w:color="auto"/>
            </w:tcBorders>
            <w:shd w:val="clear" w:color="auto" w:fill="auto"/>
            <w:vAlign w:val="bottom"/>
            <w:hideMark/>
          </w:tcPr>
          <w:p w14:paraId="46939D55"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r>
      <w:tr w:rsidR="009E217B" w:rsidRPr="00A813CF" w14:paraId="45A63196" w14:textId="77777777" w:rsidTr="009E217B">
        <w:trPr>
          <w:trHeight w:val="630"/>
        </w:trPr>
        <w:tc>
          <w:tcPr>
            <w:tcW w:w="1445" w:type="dxa"/>
            <w:tcBorders>
              <w:top w:val="nil"/>
              <w:left w:val="single" w:sz="4" w:space="0" w:color="auto"/>
              <w:bottom w:val="single" w:sz="4" w:space="0" w:color="auto"/>
              <w:right w:val="single" w:sz="4" w:space="0" w:color="auto"/>
            </w:tcBorders>
            <w:shd w:val="clear" w:color="auto" w:fill="auto"/>
            <w:noWrap/>
            <w:vAlign w:val="bottom"/>
            <w:hideMark/>
          </w:tcPr>
          <w:p w14:paraId="480881B2" w14:textId="77777777" w:rsidR="009E217B" w:rsidRPr="00A813CF" w:rsidRDefault="009E217B" w:rsidP="009E217B">
            <w:pPr>
              <w:rPr>
                <w:rFonts w:ascii="Arial" w:eastAsia="Times New Roman" w:hAnsi="Arial" w:cs="Arial"/>
                <w:color w:val="000000"/>
                <w:lang w:eastAsia="en-AU"/>
              </w:rPr>
            </w:pPr>
            <w:r w:rsidRPr="00A813CF">
              <w:rPr>
                <w:rFonts w:ascii="Arial" w:eastAsia="Times New Roman" w:hAnsi="Arial" w:cs="Arial"/>
                <w:color w:val="000000"/>
                <w:lang w:eastAsia="en-AU"/>
              </w:rPr>
              <w:t>Heupel</w:t>
            </w:r>
          </w:p>
        </w:tc>
        <w:tc>
          <w:tcPr>
            <w:tcW w:w="1076" w:type="dxa"/>
            <w:tcBorders>
              <w:top w:val="nil"/>
              <w:left w:val="nil"/>
              <w:bottom w:val="single" w:sz="4" w:space="0" w:color="auto"/>
              <w:right w:val="single" w:sz="4" w:space="0" w:color="auto"/>
            </w:tcBorders>
            <w:shd w:val="clear" w:color="auto" w:fill="auto"/>
            <w:noWrap/>
            <w:vAlign w:val="bottom"/>
            <w:hideMark/>
          </w:tcPr>
          <w:p w14:paraId="0964696D" w14:textId="77777777" w:rsidR="009E217B" w:rsidRPr="00A813CF" w:rsidRDefault="009E217B" w:rsidP="009E217B">
            <w:pPr>
              <w:rPr>
                <w:rFonts w:ascii="Arial" w:eastAsia="Times New Roman" w:hAnsi="Arial" w:cs="Arial"/>
                <w:color w:val="000000"/>
                <w:lang w:eastAsia="en-AU"/>
              </w:rPr>
            </w:pPr>
            <w:r w:rsidRPr="00A813CF">
              <w:rPr>
                <w:rFonts w:ascii="Arial" w:eastAsia="Times New Roman" w:hAnsi="Arial" w:cs="Arial"/>
                <w:color w:val="000000"/>
                <w:lang w:eastAsia="en-AU"/>
              </w:rPr>
              <w:t>Michelle</w:t>
            </w:r>
          </w:p>
        </w:tc>
        <w:tc>
          <w:tcPr>
            <w:tcW w:w="2379" w:type="dxa"/>
            <w:tcBorders>
              <w:top w:val="nil"/>
              <w:left w:val="nil"/>
              <w:bottom w:val="single" w:sz="4" w:space="0" w:color="auto"/>
              <w:right w:val="nil"/>
            </w:tcBorders>
            <w:shd w:val="clear" w:color="auto" w:fill="auto"/>
            <w:vAlign w:val="bottom"/>
            <w:hideMark/>
          </w:tcPr>
          <w:p w14:paraId="6C2D3351" w14:textId="77777777" w:rsidR="009E217B" w:rsidRPr="00A813CF" w:rsidRDefault="009E217B" w:rsidP="009E217B">
            <w:pPr>
              <w:rPr>
                <w:rFonts w:ascii="Arial" w:eastAsia="Times New Roman" w:hAnsi="Arial" w:cs="Arial"/>
                <w:color w:val="000000"/>
                <w:lang w:eastAsia="en-AU"/>
              </w:rPr>
            </w:pPr>
            <w:r w:rsidRPr="00A813CF">
              <w:rPr>
                <w:rFonts w:ascii="Arial" w:eastAsia="Times New Roman" w:hAnsi="Arial" w:cs="Arial"/>
                <w:color w:val="000000"/>
                <w:lang w:eastAsia="en-AU"/>
              </w:rPr>
              <w:t>Australian Institute of Marine Science</w:t>
            </w:r>
          </w:p>
        </w:tc>
        <w:tc>
          <w:tcPr>
            <w:tcW w:w="540" w:type="dxa"/>
            <w:tcBorders>
              <w:top w:val="nil"/>
              <w:left w:val="single" w:sz="4" w:space="0" w:color="auto"/>
              <w:bottom w:val="single" w:sz="4" w:space="0" w:color="auto"/>
              <w:right w:val="single" w:sz="4" w:space="0" w:color="auto"/>
            </w:tcBorders>
            <w:shd w:val="clear" w:color="auto" w:fill="auto"/>
            <w:vAlign w:val="bottom"/>
            <w:hideMark/>
          </w:tcPr>
          <w:p w14:paraId="1D169786"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540" w:type="dxa"/>
            <w:tcBorders>
              <w:top w:val="nil"/>
              <w:left w:val="nil"/>
              <w:bottom w:val="single" w:sz="4" w:space="0" w:color="auto"/>
              <w:right w:val="single" w:sz="4" w:space="0" w:color="auto"/>
            </w:tcBorders>
            <w:shd w:val="clear" w:color="auto" w:fill="auto"/>
            <w:vAlign w:val="bottom"/>
            <w:hideMark/>
          </w:tcPr>
          <w:p w14:paraId="06BFB524"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540" w:type="dxa"/>
            <w:tcBorders>
              <w:top w:val="nil"/>
              <w:left w:val="nil"/>
              <w:bottom w:val="single" w:sz="4" w:space="0" w:color="auto"/>
              <w:right w:val="single" w:sz="4" w:space="0" w:color="auto"/>
            </w:tcBorders>
            <w:shd w:val="clear" w:color="auto" w:fill="auto"/>
            <w:vAlign w:val="bottom"/>
            <w:hideMark/>
          </w:tcPr>
          <w:p w14:paraId="0394E82B" w14:textId="77777777" w:rsidR="009E217B" w:rsidRPr="00A813CF" w:rsidRDefault="009E217B" w:rsidP="009E217B">
            <w:pPr>
              <w:jc w:val="center"/>
              <w:rPr>
                <w:rFonts w:ascii="Arial" w:eastAsia="Times New Roman" w:hAnsi="Arial" w:cs="Arial"/>
                <w:color w:val="000000"/>
                <w:lang w:eastAsia="en-AU"/>
              </w:rPr>
            </w:pPr>
            <w:r w:rsidRPr="00A813CF">
              <w:rPr>
                <w:rFonts w:ascii="Segoe UI Symbol" w:eastAsia="Times New Roman" w:hAnsi="Segoe UI Symbol" w:cs="Segoe UI Symbol"/>
                <w:color w:val="000000"/>
                <w:lang w:eastAsia="en-AU"/>
              </w:rPr>
              <w:t>✔</w:t>
            </w:r>
          </w:p>
        </w:tc>
        <w:tc>
          <w:tcPr>
            <w:tcW w:w="540" w:type="dxa"/>
            <w:tcBorders>
              <w:top w:val="nil"/>
              <w:left w:val="nil"/>
              <w:bottom w:val="single" w:sz="4" w:space="0" w:color="auto"/>
              <w:right w:val="single" w:sz="4" w:space="0" w:color="auto"/>
            </w:tcBorders>
            <w:shd w:val="clear" w:color="auto" w:fill="auto"/>
            <w:vAlign w:val="bottom"/>
            <w:hideMark/>
          </w:tcPr>
          <w:p w14:paraId="029B750B"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540" w:type="dxa"/>
            <w:tcBorders>
              <w:top w:val="nil"/>
              <w:left w:val="nil"/>
              <w:bottom w:val="single" w:sz="4" w:space="0" w:color="auto"/>
              <w:right w:val="single" w:sz="4" w:space="0" w:color="auto"/>
            </w:tcBorders>
            <w:shd w:val="clear" w:color="auto" w:fill="auto"/>
            <w:vAlign w:val="bottom"/>
            <w:hideMark/>
          </w:tcPr>
          <w:p w14:paraId="20E5DC0C"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1460" w:type="dxa"/>
            <w:tcBorders>
              <w:top w:val="nil"/>
              <w:left w:val="nil"/>
              <w:bottom w:val="single" w:sz="4" w:space="0" w:color="auto"/>
              <w:right w:val="single" w:sz="4" w:space="0" w:color="auto"/>
            </w:tcBorders>
            <w:shd w:val="clear" w:color="auto" w:fill="auto"/>
            <w:vAlign w:val="bottom"/>
            <w:hideMark/>
          </w:tcPr>
          <w:p w14:paraId="2D3782EB"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r>
      <w:tr w:rsidR="009E217B" w:rsidRPr="00A813CF" w14:paraId="2AB37DE3" w14:textId="77777777" w:rsidTr="009E217B">
        <w:trPr>
          <w:trHeight w:val="315"/>
        </w:trPr>
        <w:tc>
          <w:tcPr>
            <w:tcW w:w="1445" w:type="dxa"/>
            <w:tcBorders>
              <w:top w:val="nil"/>
              <w:left w:val="single" w:sz="4" w:space="0" w:color="auto"/>
              <w:bottom w:val="single" w:sz="4" w:space="0" w:color="auto"/>
              <w:right w:val="single" w:sz="4" w:space="0" w:color="auto"/>
            </w:tcBorders>
            <w:shd w:val="clear" w:color="auto" w:fill="auto"/>
            <w:noWrap/>
            <w:vAlign w:val="bottom"/>
            <w:hideMark/>
          </w:tcPr>
          <w:p w14:paraId="13C91486" w14:textId="77777777" w:rsidR="009E217B" w:rsidRPr="00A813CF" w:rsidRDefault="009E217B" w:rsidP="009E217B">
            <w:pPr>
              <w:rPr>
                <w:rFonts w:ascii="Arial" w:eastAsia="Times New Roman" w:hAnsi="Arial" w:cs="Arial"/>
                <w:color w:val="000000"/>
                <w:lang w:eastAsia="en-AU"/>
              </w:rPr>
            </w:pPr>
            <w:r w:rsidRPr="00A813CF">
              <w:rPr>
                <w:rFonts w:ascii="Arial" w:eastAsia="Times New Roman" w:hAnsi="Arial" w:cs="Arial"/>
                <w:color w:val="000000"/>
                <w:lang w:eastAsia="en-AU"/>
              </w:rPr>
              <w:t>Hoey</w:t>
            </w:r>
          </w:p>
        </w:tc>
        <w:tc>
          <w:tcPr>
            <w:tcW w:w="1076" w:type="dxa"/>
            <w:tcBorders>
              <w:top w:val="nil"/>
              <w:left w:val="nil"/>
              <w:bottom w:val="single" w:sz="4" w:space="0" w:color="auto"/>
              <w:right w:val="single" w:sz="4" w:space="0" w:color="auto"/>
            </w:tcBorders>
            <w:shd w:val="clear" w:color="auto" w:fill="auto"/>
            <w:noWrap/>
            <w:vAlign w:val="bottom"/>
            <w:hideMark/>
          </w:tcPr>
          <w:p w14:paraId="242501AB" w14:textId="77777777" w:rsidR="009E217B" w:rsidRPr="00A813CF" w:rsidRDefault="009E217B" w:rsidP="009E217B">
            <w:pPr>
              <w:rPr>
                <w:rFonts w:ascii="Arial" w:eastAsia="Times New Roman" w:hAnsi="Arial" w:cs="Arial"/>
                <w:color w:val="000000"/>
                <w:lang w:eastAsia="en-AU"/>
              </w:rPr>
            </w:pPr>
            <w:r w:rsidRPr="00A813CF">
              <w:rPr>
                <w:rFonts w:ascii="Arial" w:eastAsia="Times New Roman" w:hAnsi="Arial" w:cs="Arial"/>
                <w:color w:val="000000"/>
                <w:lang w:eastAsia="en-AU"/>
              </w:rPr>
              <w:t>Andrew</w:t>
            </w:r>
          </w:p>
        </w:tc>
        <w:tc>
          <w:tcPr>
            <w:tcW w:w="2379" w:type="dxa"/>
            <w:tcBorders>
              <w:top w:val="nil"/>
              <w:left w:val="nil"/>
              <w:bottom w:val="single" w:sz="4" w:space="0" w:color="auto"/>
              <w:right w:val="nil"/>
            </w:tcBorders>
            <w:shd w:val="clear" w:color="auto" w:fill="auto"/>
            <w:vAlign w:val="bottom"/>
            <w:hideMark/>
          </w:tcPr>
          <w:p w14:paraId="3ABDBE4F" w14:textId="77777777" w:rsidR="009E217B" w:rsidRPr="00A813CF" w:rsidRDefault="009E217B" w:rsidP="009E217B">
            <w:pPr>
              <w:rPr>
                <w:rFonts w:ascii="Arial" w:eastAsia="Times New Roman" w:hAnsi="Arial" w:cs="Arial"/>
                <w:color w:val="000000"/>
                <w:lang w:eastAsia="en-AU"/>
              </w:rPr>
            </w:pPr>
            <w:r w:rsidRPr="00A813CF">
              <w:rPr>
                <w:rFonts w:ascii="Arial" w:eastAsia="Times New Roman" w:hAnsi="Arial" w:cs="Arial"/>
                <w:color w:val="000000"/>
                <w:lang w:eastAsia="en-AU"/>
              </w:rPr>
              <w:t>James Cook University</w:t>
            </w:r>
          </w:p>
        </w:tc>
        <w:tc>
          <w:tcPr>
            <w:tcW w:w="540" w:type="dxa"/>
            <w:tcBorders>
              <w:top w:val="nil"/>
              <w:left w:val="single" w:sz="4" w:space="0" w:color="auto"/>
              <w:bottom w:val="single" w:sz="4" w:space="0" w:color="auto"/>
              <w:right w:val="single" w:sz="4" w:space="0" w:color="auto"/>
            </w:tcBorders>
            <w:shd w:val="clear" w:color="auto" w:fill="auto"/>
            <w:vAlign w:val="bottom"/>
            <w:hideMark/>
          </w:tcPr>
          <w:p w14:paraId="1C3AB797"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540" w:type="dxa"/>
            <w:tcBorders>
              <w:top w:val="nil"/>
              <w:left w:val="nil"/>
              <w:bottom w:val="single" w:sz="4" w:space="0" w:color="auto"/>
              <w:right w:val="single" w:sz="4" w:space="0" w:color="auto"/>
            </w:tcBorders>
            <w:shd w:val="clear" w:color="auto" w:fill="auto"/>
            <w:vAlign w:val="bottom"/>
            <w:hideMark/>
          </w:tcPr>
          <w:p w14:paraId="13A1DBFF" w14:textId="77777777" w:rsidR="009E217B" w:rsidRPr="00A813CF" w:rsidRDefault="009E217B" w:rsidP="009E217B">
            <w:pPr>
              <w:jc w:val="center"/>
              <w:rPr>
                <w:rFonts w:ascii="Arial" w:eastAsia="Times New Roman" w:hAnsi="Arial" w:cs="Arial"/>
                <w:color w:val="000000"/>
                <w:lang w:eastAsia="en-AU"/>
              </w:rPr>
            </w:pPr>
            <w:r w:rsidRPr="00A813CF">
              <w:rPr>
                <w:rFonts w:ascii="Segoe UI Symbol" w:eastAsia="Times New Roman" w:hAnsi="Segoe UI Symbol" w:cs="Segoe UI Symbol"/>
                <w:color w:val="000000"/>
                <w:lang w:eastAsia="en-AU"/>
              </w:rPr>
              <w:t>✔</w:t>
            </w:r>
          </w:p>
        </w:tc>
        <w:tc>
          <w:tcPr>
            <w:tcW w:w="540" w:type="dxa"/>
            <w:tcBorders>
              <w:top w:val="nil"/>
              <w:left w:val="nil"/>
              <w:bottom w:val="single" w:sz="4" w:space="0" w:color="auto"/>
              <w:right w:val="single" w:sz="4" w:space="0" w:color="auto"/>
            </w:tcBorders>
            <w:shd w:val="clear" w:color="auto" w:fill="auto"/>
            <w:vAlign w:val="bottom"/>
            <w:hideMark/>
          </w:tcPr>
          <w:p w14:paraId="43818BB2" w14:textId="77777777" w:rsidR="009E217B" w:rsidRPr="00A813CF" w:rsidRDefault="009E217B" w:rsidP="009E217B">
            <w:pPr>
              <w:jc w:val="center"/>
              <w:rPr>
                <w:rFonts w:ascii="Arial" w:eastAsia="Times New Roman" w:hAnsi="Arial" w:cs="Arial"/>
                <w:color w:val="000000"/>
                <w:lang w:eastAsia="en-AU"/>
              </w:rPr>
            </w:pPr>
            <w:r w:rsidRPr="00A813CF">
              <w:rPr>
                <w:rFonts w:ascii="Segoe UI Symbol" w:eastAsia="Times New Roman" w:hAnsi="Segoe UI Symbol" w:cs="Segoe UI Symbol"/>
                <w:color w:val="000000"/>
                <w:lang w:eastAsia="en-AU"/>
              </w:rPr>
              <w:t>✔</w:t>
            </w:r>
          </w:p>
        </w:tc>
        <w:tc>
          <w:tcPr>
            <w:tcW w:w="540" w:type="dxa"/>
            <w:tcBorders>
              <w:top w:val="nil"/>
              <w:left w:val="nil"/>
              <w:bottom w:val="single" w:sz="4" w:space="0" w:color="auto"/>
              <w:right w:val="single" w:sz="4" w:space="0" w:color="auto"/>
            </w:tcBorders>
            <w:shd w:val="clear" w:color="auto" w:fill="auto"/>
            <w:vAlign w:val="bottom"/>
            <w:hideMark/>
          </w:tcPr>
          <w:p w14:paraId="5BD8FF22" w14:textId="77777777" w:rsidR="009E217B" w:rsidRPr="00A813CF" w:rsidRDefault="009E217B" w:rsidP="009E217B">
            <w:pPr>
              <w:jc w:val="center"/>
              <w:rPr>
                <w:rFonts w:ascii="Arial" w:eastAsia="Times New Roman" w:hAnsi="Arial" w:cs="Arial"/>
                <w:color w:val="000000"/>
                <w:lang w:eastAsia="en-AU"/>
              </w:rPr>
            </w:pPr>
            <w:r w:rsidRPr="00A813CF">
              <w:rPr>
                <w:rFonts w:ascii="Segoe UI Symbol" w:eastAsia="Times New Roman" w:hAnsi="Segoe UI Symbol" w:cs="Segoe UI Symbol"/>
                <w:color w:val="000000"/>
                <w:lang w:eastAsia="en-AU"/>
              </w:rPr>
              <w:t>✔</w:t>
            </w:r>
          </w:p>
        </w:tc>
        <w:tc>
          <w:tcPr>
            <w:tcW w:w="540" w:type="dxa"/>
            <w:tcBorders>
              <w:top w:val="nil"/>
              <w:left w:val="nil"/>
              <w:bottom w:val="single" w:sz="4" w:space="0" w:color="auto"/>
              <w:right w:val="single" w:sz="4" w:space="0" w:color="auto"/>
            </w:tcBorders>
            <w:shd w:val="clear" w:color="auto" w:fill="auto"/>
            <w:vAlign w:val="bottom"/>
            <w:hideMark/>
          </w:tcPr>
          <w:p w14:paraId="2EC0A287"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1460" w:type="dxa"/>
            <w:tcBorders>
              <w:top w:val="nil"/>
              <w:left w:val="nil"/>
              <w:bottom w:val="single" w:sz="4" w:space="0" w:color="auto"/>
              <w:right w:val="single" w:sz="4" w:space="0" w:color="auto"/>
            </w:tcBorders>
            <w:shd w:val="clear" w:color="auto" w:fill="auto"/>
            <w:vAlign w:val="bottom"/>
            <w:hideMark/>
          </w:tcPr>
          <w:p w14:paraId="2F27F374"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r>
      <w:tr w:rsidR="009E217B" w:rsidRPr="00A813CF" w14:paraId="0DFCABDF" w14:textId="77777777" w:rsidTr="000C05F1">
        <w:trPr>
          <w:trHeight w:val="630"/>
        </w:trPr>
        <w:tc>
          <w:tcPr>
            <w:tcW w:w="1445" w:type="dxa"/>
            <w:tcBorders>
              <w:top w:val="nil"/>
              <w:left w:val="single" w:sz="4" w:space="0" w:color="auto"/>
              <w:bottom w:val="single" w:sz="4" w:space="0" w:color="auto"/>
              <w:right w:val="single" w:sz="4" w:space="0" w:color="auto"/>
            </w:tcBorders>
            <w:shd w:val="clear" w:color="auto" w:fill="auto"/>
            <w:noWrap/>
            <w:vAlign w:val="bottom"/>
            <w:hideMark/>
          </w:tcPr>
          <w:p w14:paraId="42F131A6" w14:textId="77777777" w:rsidR="009E217B" w:rsidRPr="00A813CF" w:rsidRDefault="009E217B" w:rsidP="009E217B">
            <w:pPr>
              <w:rPr>
                <w:rFonts w:ascii="Arial" w:eastAsia="Times New Roman" w:hAnsi="Arial" w:cs="Arial"/>
                <w:color w:val="000000"/>
                <w:lang w:eastAsia="en-AU"/>
              </w:rPr>
            </w:pPr>
            <w:r w:rsidRPr="00A813CF">
              <w:rPr>
                <w:rFonts w:ascii="Arial" w:eastAsia="Times New Roman" w:hAnsi="Arial" w:cs="Arial"/>
                <w:color w:val="000000"/>
                <w:lang w:eastAsia="en-AU"/>
              </w:rPr>
              <w:lastRenderedPageBreak/>
              <w:t>Hoggett</w:t>
            </w:r>
          </w:p>
        </w:tc>
        <w:tc>
          <w:tcPr>
            <w:tcW w:w="1076" w:type="dxa"/>
            <w:tcBorders>
              <w:top w:val="nil"/>
              <w:left w:val="nil"/>
              <w:bottom w:val="single" w:sz="4" w:space="0" w:color="auto"/>
              <w:right w:val="single" w:sz="4" w:space="0" w:color="auto"/>
            </w:tcBorders>
            <w:shd w:val="clear" w:color="auto" w:fill="auto"/>
            <w:noWrap/>
            <w:vAlign w:val="bottom"/>
            <w:hideMark/>
          </w:tcPr>
          <w:p w14:paraId="3A0A9262" w14:textId="77777777" w:rsidR="009E217B" w:rsidRPr="00A813CF" w:rsidRDefault="009E217B" w:rsidP="009E217B">
            <w:pPr>
              <w:rPr>
                <w:rFonts w:ascii="Arial" w:eastAsia="Times New Roman" w:hAnsi="Arial" w:cs="Arial"/>
                <w:color w:val="000000"/>
                <w:lang w:eastAsia="en-AU"/>
              </w:rPr>
            </w:pPr>
            <w:r w:rsidRPr="00A813CF">
              <w:rPr>
                <w:rFonts w:ascii="Arial" w:eastAsia="Times New Roman" w:hAnsi="Arial" w:cs="Arial"/>
                <w:color w:val="000000"/>
                <w:lang w:eastAsia="en-AU"/>
              </w:rPr>
              <w:t>Anne</w:t>
            </w:r>
          </w:p>
        </w:tc>
        <w:tc>
          <w:tcPr>
            <w:tcW w:w="2379" w:type="dxa"/>
            <w:tcBorders>
              <w:top w:val="nil"/>
              <w:left w:val="nil"/>
              <w:bottom w:val="single" w:sz="4" w:space="0" w:color="auto"/>
              <w:right w:val="nil"/>
            </w:tcBorders>
            <w:shd w:val="clear" w:color="auto" w:fill="auto"/>
            <w:vAlign w:val="bottom"/>
            <w:hideMark/>
          </w:tcPr>
          <w:p w14:paraId="429E94B7" w14:textId="77777777" w:rsidR="009E217B" w:rsidRPr="00A813CF" w:rsidRDefault="009E217B" w:rsidP="009E217B">
            <w:pPr>
              <w:rPr>
                <w:rFonts w:ascii="Arial" w:eastAsia="Times New Roman" w:hAnsi="Arial" w:cs="Arial"/>
                <w:color w:val="000000"/>
                <w:lang w:eastAsia="en-AU"/>
              </w:rPr>
            </w:pPr>
            <w:r w:rsidRPr="00A813CF">
              <w:rPr>
                <w:rFonts w:ascii="Arial" w:eastAsia="Times New Roman" w:hAnsi="Arial" w:cs="Arial"/>
                <w:color w:val="000000"/>
                <w:lang w:eastAsia="en-AU"/>
              </w:rPr>
              <w:t>Lizard Island Research Station</w:t>
            </w:r>
          </w:p>
        </w:tc>
        <w:tc>
          <w:tcPr>
            <w:tcW w:w="540" w:type="dxa"/>
            <w:tcBorders>
              <w:top w:val="nil"/>
              <w:left w:val="single" w:sz="4" w:space="0" w:color="auto"/>
              <w:bottom w:val="single" w:sz="4" w:space="0" w:color="auto"/>
              <w:right w:val="single" w:sz="4" w:space="0" w:color="auto"/>
            </w:tcBorders>
            <w:shd w:val="clear" w:color="auto" w:fill="auto"/>
            <w:vAlign w:val="bottom"/>
            <w:hideMark/>
          </w:tcPr>
          <w:p w14:paraId="58BC0586"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540" w:type="dxa"/>
            <w:tcBorders>
              <w:top w:val="nil"/>
              <w:left w:val="nil"/>
              <w:bottom w:val="single" w:sz="4" w:space="0" w:color="auto"/>
              <w:right w:val="single" w:sz="4" w:space="0" w:color="auto"/>
            </w:tcBorders>
            <w:shd w:val="clear" w:color="auto" w:fill="auto"/>
            <w:vAlign w:val="bottom"/>
            <w:hideMark/>
          </w:tcPr>
          <w:p w14:paraId="402CC5BD"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540" w:type="dxa"/>
            <w:tcBorders>
              <w:top w:val="nil"/>
              <w:left w:val="nil"/>
              <w:bottom w:val="single" w:sz="4" w:space="0" w:color="auto"/>
              <w:right w:val="single" w:sz="4" w:space="0" w:color="auto"/>
            </w:tcBorders>
            <w:shd w:val="clear" w:color="auto" w:fill="auto"/>
            <w:vAlign w:val="bottom"/>
            <w:hideMark/>
          </w:tcPr>
          <w:p w14:paraId="10AAB842"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540" w:type="dxa"/>
            <w:tcBorders>
              <w:top w:val="nil"/>
              <w:left w:val="nil"/>
              <w:bottom w:val="single" w:sz="4" w:space="0" w:color="auto"/>
              <w:right w:val="single" w:sz="4" w:space="0" w:color="auto"/>
            </w:tcBorders>
            <w:shd w:val="clear" w:color="auto" w:fill="auto"/>
            <w:vAlign w:val="bottom"/>
            <w:hideMark/>
          </w:tcPr>
          <w:p w14:paraId="006B723B"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540" w:type="dxa"/>
            <w:tcBorders>
              <w:top w:val="nil"/>
              <w:left w:val="nil"/>
              <w:bottom w:val="single" w:sz="4" w:space="0" w:color="auto"/>
              <w:right w:val="single" w:sz="4" w:space="0" w:color="auto"/>
            </w:tcBorders>
            <w:shd w:val="clear" w:color="auto" w:fill="auto"/>
            <w:vAlign w:val="bottom"/>
            <w:hideMark/>
          </w:tcPr>
          <w:p w14:paraId="3509E207"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1460" w:type="dxa"/>
            <w:tcBorders>
              <w:top w:val="nil"/>
              <w:left w:val="nil"/>
              <w:bottom w:val="single" w:sz="4" w:space="0" w:color="auto"/>
              <w:right w:val="single" w:sz="4" w:space="0" w:color="auto"/>
            </w:tcBorders>
            <w:shd w:val="clear" w:color="auto" w:fill="auto"/>
            <w:noWrap/>
            <w:vAlign w:val="bottom"/>
            <w:hideMark/>
          </w:tcPr>
          <w:p w14:paraId="573100E8" w14:textId="77777777" w:rsidR="009E217B" w:rsidRPr="00A813CF" w:rsidRDefault="009E217B" w:rsidP="009E217B">
            <w:pPr>
              <w:jc w:val="center"/>
              <w:rPr>
                <w:rFonts w:ascii="Arial" w:eastAsia="Times New Roman" w:hAnsi="Arial" w:cs="Arial"/>
                <w:color w:val="000000"/>
                <w:lang w:eastAsia="en-AU"/>
              </w:rPr>
            </w:pPr>
            <w:r w:rsidRPr="00A813CF">
              <w:rPr>
                <w:rFonts w:ascii="Segoe UI Symbol" w:eastAsia="Times New Roman" w:hAnsi="Segoe UI Symbol" w:cs="Segoe UI Symbol"/>
                <w:color w:val="000000"/>
                <w:lang w:eastAsia="en-AU"/>
              </w:rPr>
              <w:t>✔</w:t>
            </w:r>
          </w:p>
        </w:tc>
      </w:tr>
      <w:tr w:rsidR="009E217B" w:rsidRPr="00A813CF" w14:paraId="5D66F476" w14:textId="77777777" w:rsidTr="000C05F1">
        <w:trPr>
          <w:trHeight w:val="315"/>
        </w:trPr>
        <w:tc>
          <w:tcPr>
            <w:tcW w:w="1445" w:type="dxa"/>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315A553E" w14:textId="77777777" w:rsidR="009E217B" w:rsidRPr="00A813CF" w:rsidRDefault="009E217B" w:rsidP="009E217B">
            <w:pPr>
              <w:rPr>
                <w:rFonts w:ascii="Arial" w:eastAsia="Times New Roman" w:hAnsi="Arial" w:cs="Arial"/>
                <w:color w:val="000000"/>
                <w:lang w:eastAsia="en-AU"/>
              </w:rPr>
            </w:pPr>
            <w:r w:rsidRPr="00A813CF">
              <w:rPr>
                <w:rFonts w:ascii="Arial" w:eastAsia="Times New Roman" w:hAnsi="Arial" w:cs="Arial"/>
                <w:color w:val="000000"/>
                <w:lang w:eastAsia="en-AU"/>
              </w:rPr>
              <w:t>Hutchings</w:t>
            </w:r>
          </w:p>
        </w:tc>
        <w:tc>
          <w:tcPr>
            <w:tcW w:w="1076" w:type="dxa"/>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7184ED15" w14:textId="77777777" w:rsidR="009E217B" w:rsidRPr="00A813CF" w:rsidRDefault="009E217B" w:rsidP="009E217B">
            <w:pPr>
              <w:rPr>
                <w:rFonts w:ascii="Arial" w:eastAsia="Times New Roman" w:hAnsi="Arial" w:cs="Arial"/>
                <w:color w:val="000000"/>
                <w:lang w:eastAsia="en-AU"/>
              </w:rPr>
            </w:pPr>
            <w:r w:rsidRPr="00A813CF">
              <w:rPr>
                <w:rFonts w:ascii="Arial" w:eastAsia="Times New Roman" w:hAnsi="Arial" w:cs="Arial"/>
                <w:color w:val="000000"/>
                <w:lang w:eastAsia="en-AU"/>
              </w:rPr>
              <w:t>Pat</w:t>
            </w:r>
          </w:p>
        </w:tc>
        <w:tc>
          <w:tcPr>
            <w:tcW w:w="2379" w:type="dxa"/>
            <w:tcBorders>
              <w:top w:val="single" w:sz="4" w:space="0" w:color="auto"/>
              <w:left w:val="single" w:sz="4" w:space="0" w:color="auto"/>
              <w:bottom w:val="single" w:sz="4" w:space="0" w:color="auto"/>
              <w:right w:val="single" w:sz="4" w:space="0" w:color="auto"/>
            </w:tcBorders>
            <w:shd w:val="clear" w:color="auto" w:fill="auto"/>
            <w:vAlign w:val="bottom"/>
            <w:hideMark/>
          </w:tcPr>
          <w:p w14:paraId="13883C5D" w14:textId="77777777" w:rsidR="009E217B" w:rsidRPr="00A813CF" w:rsidRDefault="009E217B" w:rsidP="009E217B">
            <w:pPr>
              <w:rPr>
                <w:rFonts w:ascii="Arial" w:eastAsia="Times New Roman" w:hAnsi="Arial" w:cs="Arial"/>
                <w:color w:val="000000"/>
                <w:lang w:eastAsia="en-AU"/>
              </w:rPr>
            </w:pPr>
            <w:r w:rsidRPr="00A813CF">
              <w:rPr>
                <w:rFonts w:ascii="Arial" w:eastAsia="Times New Roman" w:hAnsi="Arial" w:cs="Arial"/>
                <w:color w:val="000000"/>
                <w:lang w:eastAsia="en-AU"/>
              </w:rPr>
              <w:t>Australian Museum</w:t>
            </w:r>
          </w:p>
        </w:tc>
        <w:tc>
          <w:tcPr>
            <w:tcW w:w="540" w:type="dxa"/>
            <w:tcBorders>
              <w:top w:val="single" w:sz="4" w:space="0" w:color="auto"/>
              <w:left w:val="single" w:sz="4" w:space="0" w:color="auto"/>
              <w:bottom w:val="single" w:sz="4" w:space="0" w:color="auto"/>
              <w:right w:val="single" w:sz="4" w:space="0" w:color="auto"/>
            </w:tcBorders>
            <w:shd w:val="clear" w:color="auto" w:fill="auto"/>
            <w:vAlign w:val="bottom"/>
            <w:hideMark/>
          </w:tcPr>
          <w:p w14:paraId="6C806777" w14:textId="77777777" w:rsidR="009E217B" w:rsidRPr="00A813CF" w:rsidRDefault="009E217B" w:rsidP="009E217B">
            <w:pPr>
              <w:jc w:val="center"/>
              <w:rPr>
                <w:rFonts w:ascii="Arial" w:eastAsia="Times New Roman" w:hAnsi="Arial" w:cs="Arial"/>
                <w:color w:val="000000"/>
                <w:lang w:eastAsia="en-AU"/>
              </w:rPr>
            </w:pPr>
            <w:r w:rsidRPr="00A813CF">
              <w:rPr>
                <w:rFonts w:ascii="Segoe UI Symbol" w:eastAsia="Times New Roman" w:hAnsi="Segoe UI Symbol" w:cs="Segoe UI Symbol"/>
                <w:color w:val="000000"/>
                <w:lang w:eastAsia="en-AU"/>
              </w:rPr>
              <w:t>✔</w:t>
            </w:r>
          </w:p>
        </w:tc>
        <w:tc>
          <w:tcPr>
            <w:tcW w:w="540" w:type="dxa"/>
            <w:tcBorders>
              <w:top w:val="single" w:sz="4" w:space="0" w:color="auto"/>
              <w:left w:val="single" w:sz="4" w:space="0" w:color="auto"/>
              <w:bottom w:val="single" w:sz="4" w:space="0" w:color="auto"/>
              <w:right w:val="single" w:sz="4" w:space="0" w:color="auto"/>
            </w:tcBorders>
            <w:shd w:val="clear" w:color="auto" w:fill="auto"/>
            <w:vAlign w:val="bottom"/>
            <w:hideMark/>
          </w:tcPr>
          <w:p w14:paraId="150E3C77" w14:textId="77777777" w:rsidR="009E217B" w:rsidRPr="00A813CF" w:rsidRDefault="009E217B" w:rsidP="009E217B">
            <w:pPr>
              <w:jc w:val="center"/>
              <w:rPr>
                <w:rFonts w:ascii="Arial" w:eastAsia="Times New Roman" w:hAnsi="Arial" w:cs="Arial"/>
                <w:color w:val="000000"/>
                <w:lang w:eastAsia="en-AU"/>
              </w:rPr>
            </w:pPr>
            <w:r w:rsidRPr="00A813CF">
              <w:rPr>
                <w:rFonts w:ascii="Segoe UI Symbol" w:eastAsia="Times New Roman" w:hAnsi="Segoe UI Symbol" w:cs="Segoe UI Symbol"/>
                <w:color w:val="000000"/>
                <w:lang w:eastAsia="en-AU"/>
              </w:rPr>
              <w:t>✔</w:t>
            </w:r>
          </w:p>
        </w:tc>
        <w:tc>
          <w:tcPr>
            <w:tcW w:w="540" w:type="dxa"/>
            <w:tcBorders>
              <w:top w:val="single" w:sz="4" w:space="0" w:color="auto"/>
              <w:left w:val="single" w:sz="4" w:space="0" w:color="auto"/>
              <w:bottom w:val="single" w:sz="4" w:space="0" w:color="auto"/>
              <w:right w:val="single" w:sz="4" w:space="0" w:color="auto"/>
            </w:tcBorders>
            <w:shd w:val="clear" w:color="auto" w:fill="auto"/>
            <w:vAlign w:val="bottom"/>
            <w:hideMark/>
          </w:tcPr>
          <w:p w14:paraId="5E325B00" w14:textId="77777777" w:rsidR="009E217B" w:rsidRPr="00A813CF" w:rsidRDefault="009E217B" w:rsidP="009E217B">
            <w:pPr>
              <w:jc w:val="center"/>
              <w:rPr>
                <w:rFonts w:ascii="Arial" w:eastAsia="Times New Roman" w:hAnsi="Arial" w:cs="Arial"/>
                <w:color w:val="000000"/>
                <w:lang w:eastAsia="en-AU"/>
              </w:rPr>
            </w:pPr>
            <w:r w:rsidRPr="00A813CF">
              <w:rPr>
                <w:rFonts w:ascii="Segoe UI Symbol" w:eastAsia="Times New Roman" w:hAnsi="Segoe UI Symbol" w:cs="Segoe UI Symbol"/>
                <w:color w:val="000000"/>
                <w:lang w:eastAsia="en-AU"/>
              </w:rPr>
              <w:t>✔</w:t>
            </w:r>
          </w:p>
        </w:tc>
        <w:tc>
          <w:tcPr>
            <w:tcW w:w="540" w:type="dxa"/>
            <w:tcBorders>
              <w:top w:val="single" w:sz="4" w:space="0" w:color="auto"/>
              <w:left w:val="single" w:sz="4" w:space="0" w:color="auto"/>
              <w:bottom w:val="single" w:sz="4" w:space="0" w:color="auto"/>
              <w:right w:val="single" w:sz="4" w:space="0" w:color="auto"/>
            </w:tcBorders>
            <w:shd w:val="clear" w:color="auto" w:fill="auto"/>
            <w:vAlign w:val="bottom"/>
            <w:hideMark/>
          </w:tcPr>
          <w:p w14:paraId="4CD9EA90" w14:textId="77777777" w:rsidR="009E217B" w:rsidRPr="00A813CF" w:rsidRDefault="009E217B" w:rsidP="009E217B">
            <w:pPr>
              <w:jc w:val="center"/>
              <w:rPr>
                <w:rFonts w:ascii="Arial" w:eastAsia="Times New Roman" w:hAnsi="Arial" w:cs="Arial"/>
                <w:color w:val="000000"/>
                <w:lang w:eastAsia="en-AU"/>
              </w:rPr>
            </w:pPr>
            <w:r w:rsidRPr="00A813CF">
              <w:rPr>
                <w:rFonts w:ascii="Segoe UI Symbol" w:eastAsia="Times New Roman" w:hAnsi="Segoe UI Symbol" w:cs="Segoe UI Symbol"/>
                <w:color w:val="000000"/>
                <w:lang w:eastAsia="en-AU"/>
              </w:rPr>
              <w:t>✔</w:t>
            </w:r>
          </w:p>
        </w:tc>
        <w:tc>
          <w:tcPr>
            <w:tcW w:w="540" w:type="dxa"/>
            <w:tcBorders>
              <w:top w:val="single" w:sz="4" w:space="0" w:color="auto"/>
              <w:left w:val="single" w:sz="4" w:space="0" w:color="auto"/>
              <w:bottom w:val="single" w:sz="4" w:space="0" w:color="auto"/>
              <w:right w:val="single" w:sz="4" w:space="0" w:color="auto"/>
            </w:tcBorders>
            <w:shd w:val="clear" w:color="auto" w:fill="auto"/>
            <w:vAlign w:val="bottom"/>
            <w:hideMark/>
          </w:tcPr>
          <w:p w14:paraId="5F086ECD"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1460" w:type="dxa"/>
            <w:tcBorders>
              <w:top w:val="single" w:sz="4" w:space="0" w:color="auto"/>
              <w:left w:val="single" w:sz="4" w:space="0" w:color="auto"/>
              <w:bottom w:val="single" w:sz="4" w:space="0" w:color="auto"/>
              <w:right w:val="single" w:sz="4" w:space="0" w:color="auto"/>
            </w:tcBorders>
            <w:shd w:val="clear" w:color="auto" w:fill="auto"/>
            <w:vAlign w:val="bottom"/>
            <w:hideMark/>
          </w:tcPr>
          <w:p w14:paraId="618F9C2A"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r>
      <w:tr w:rsidR="009E217B" w:rsidRPr="00A813CF" w14:paraId="1E0F92BB" w14:textId="77777777" w:rsidTr="000C05F1">
        <w:trPr>
          <w:trHeight w:val="945"/>
        </w:trPr>
        <w:tc>
          <w:tcPr>
            <w:tcW w:w="1445" w:type="dxa"/>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51BD40B6" w14:textId="77777777" w:rsidR="009E217B" w:rsidRPr="00A813CF" w:rsidRDefault="009E217B" w:rsidP="009E217B">
            <w:pPr>
              <w:rPr>
                <w:rFonts w:ascii="Arial" w:eastAsia="Times New Roman" w:hAnsi="Arial" w:cs="Arial"/>
                <w:color w:val="000000"/>
                <w:lang w:eastAsia="en-AU"/>
              </w:rPr>
            </w:pPr>
            <w:r w:rsidRPr="00A813CF">
              <w:rPr>
                <w:rFonts w:ascii="Arial" w:eastAsia="Times New Roman" w:hAnsi="Arial" w:cs="Arial"/>
                <w:color w:val="000000"/>
                <w:lang w:eastAsia="en-AU"/>
              </w:rPr>
              <w:t>Kahn</w:t>
            </w:r>
          </w:p>
        </w:tc>
        <w:tc>
          <w:tcPr>
            <w:tcW w:w="1076" w:type="dxa"/>
            <w:tcBorders>
              <w:top w:val="single" w:sz="4" w:space="0" w:color="auto"/>
              <w:left w:val="nil"/>
              <w:bottom w:val="single" w:sz="4" w:space="0" w:color="auto"/>
              <w:right w:val="single" w:sz="4" w:space="0" w:color="auto"/>
            </w:tcBorders>
            <w:shd w:val="clear" w:color="auto" w:fill="auto"/>
            <w:noWrap/>
            <w:vAlign w:val="bottom"/>
            <w:hideMark/>
          </w:tcPr>
          <w:p w14:paraId="64686AE5" w14:textId="77777777" w:rsidR="009E217B" w:rsidRPr="00A813CF" w:rsidRDefault="009E217B" w:rsidP="009E217B">
            <w:pPr>
              <w:rPr>
                <w:rFonts w:ascii="Arial" w:eastAsia="Times New Roman" w:hAnsi="Arial" w:cs="Arial"/>
                <w:color w:val="000000"/>
                <w:lang w:eastAsia="en-AU"/>
              </w:rPr>
            </w:pPr>
            <w:r w:rsidRPr="00A813CF">
              <w:rPr>
                <w:rFonts w:ascii="Arial" w:eastAsia="Times New Roman" w:hAnsi="Arial" w:cs="Arial"/>
                <w:color w:val="000000"/>
                <w:lang w:eastAsia="en-AU"/>
              </w:rPr>
              <w:t>Amer</w:t>
            </w:r>
          </w:p>
        </w:tc>
        <w:tc>
          <w:tcPr>
            <w:tcW w:w="2379" w:type="dxa"/>
            <w:tcBorders>
              <w:top w:val="single" w:sz="4" w:space="0" w:color="auto"/>
              <w:left w:val="nil"/>
              <w:bottom w:val="single" w:sz="4" w:space="0" w:color="auto"/>
              <w:right w:val="nil"/>
            </w:tcBorders>
            <w:shd w:val="clear" w:color="auto" w:fill="auto"/>
            <w:vAlign w:val="bottom"/>
            <w:hideMark/>
          </w:tcPr>
          <w:p w14:paraId="14D9B8CC" w14:textId="77777777" w:rsidR="009E217B" w:rsidRPr="00A813CF" w:rsidRDefault="009E217B" w:rsidP="009E217B">
            <w:pPr>
              <w:rPr>
                <w:rFonts w:ascii="Arial" w:eastAsia="Times New Roman" w:hAnsi="Arial" w:cs="Arial"/>
                <w:color w:val="000000"/>
                <w:lang w:eastAsia="en-AU"/>
              </w:rPr>
            </w:pPr>
            <w:r w:rsidRPr="00A813CF">
              <w:rPr>
                <w:rFonts w:ascii="Arial" w:eastAsia="Times New Roman" w:hAnsi="Arial" w:cs="Arial"/>
                <w:color w:val="000000"/>
                <w:lang w:eastAsia="en-AU"/>
              </w:rPr>
              <w:t>Department of Environment and Science</w:t>
            </w:r>
          </w:p>
        </w:tc>
        <w:tc>
          <w:tcPr>
            <w:tcW w:w="540" w:type="dxa"/>
            <w:tcBorders>
              <w:top w:val="single" w:sz="4" w:space="0" w:color="auto"/>
              <w:left w:val="single" w:sz="4" w:space="0" w:color="auto"/>
              <w:bottom w:val="single" w:sz="4" w:space="0" w:color="auto"/>
              <w:right w:val="single" w:sz="4" w:space="0" w:color="auto"/>
            </w:tcBorders>
            <w:shd w:val="clear" w:color="auto" w:fill="auto"/>
            <w:vAlign w:val="bottom"/>
            <w:hideMark/>
          </w:tcPr>
          <w:p w14:paraId="7F932945"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540" w:type="dxa"/>
            <w:tcBorders>
              <w:top w:val="single" w:sz="4" w:space="0" w:color="auto"/>
              <w:left w:val="nil"/>
              <w:bottom w:val="single" w:sz="4" w:space="0" w:color="auto"/>
              <w:right w:val="single" w:sz="4" w:space="0" w:color="auto"/>
            </w:tcBorders>
            <w:shd w:val="clear" w:color="auto" w:fill="auto"/>
            <w:vAlign w:val="bottom"/>
            <w:hideMark/>
          </w:tcPr>
          <w:p w14:paraId="4BA340FD"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540" w:type="dxa"/>
            <w:tcBorders>
              <w:top w:val="single" w:sz="4" w:space="0" w:color="auto"/>
              <w:left w:val="nil"/>
              <w:bottom w:val="single" w:sz="4" w:space="0" w:color="auto"/>
              <w:right w:val="single" w:sz="4" w:space="0" w:color="auto"/>
            </w:tcBorders>
            <w:shd w:val="clear" w:color="auto" w:fill="auto"/>
            <w:vAlign w:val="bottom"/>
            <w:hideMark/>
          </w:tcPr>
          <w:p w14:paraId="51010CBD"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540" w:type="dxa"/>
            <w:tcBorders>
              <w:top w:val="single" w:sz="4" w:space="0" w:color="auto"/>
              <w:left w:val="nil"/>
              <w:bottom w:val="single" w:sz="4" w:space="0" w:color="auto"/>
              <w:right w:val="single" w:sz="4" w:space="0" w:color="auto"/>
            </w:tcBorders>
            <w:shd w:val="clear" w:color="auto" w:fill="auto"/>
            <w:vAlign w:val="bottom"/>
            <w:hideMark/>
          </w:tcPr>
          <w:p w14:paraId="30529EE7"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540" w:type="dxa"/>
            <w:tcBorders>
              <w:top w:val="single" w:sz="4" w:space="0" w:color="auto"/>
              <w:left w:val="nil"/>
              <w:bottom w:val="single" w:sz="4" w:space="0" w:color="auto"/>
              <w:right w:val="single" w:sz="4" w:space="0" w:color="auto"/>
            </w:tcBorders>
            <w:shd w:val="clear" w:color="auto" w:fill="auto"/>
            <w:vAlign w:val="bottom"/>
            <w:hideMark/>
          </w:tcPr>
          <w:p w14:paraId="6CA6E180" w14:textId="77777777" w:rsidR="009E217B" w:rsidRPr="00A813CF" w:rsidRDefault="009E217B" w:rsidP="009E217B">
            <w:pPr>
              <w:jc w:val="center"/>
              <w:rPr>
                <w:rFonts w:ascii="Arial" w:eastAsia="Times New Roman" w:hAnsi="Arial" w:cs="Arial"/>
                <w:color w:val="000000"/>
                <w:lang w:eastAsia="en-AU"/>
              </w:rPr>
            </w:pPr>
            <w:r w:rsidRPr="00A813CF">
              <w:rPr>
                <w:rFonts w:ascii="Segoe UI Symbol" w:eastAsia="Times New Roman" w:hAnsi="Segoe UI Symbol" w:cs="Segoe UI Symbol"/>
                <w:color w:val="000000"/>
                <w:lang w:eastAsia="en-AU"/>
              </w:rPr>
              <w:t>✔</w:t>
            </w:r>
          </w:p>
        </w:tc>
        <w:tc>
          <w:tcPr>
            <w:tcW w:w="1460" w:type="dxa"/>
            <w:tcBorders>
              <w:top w:val="single" w:sz="4" w:space="0" w:color="auto"/>
              <w:left w:val="nil"/>
              <w:bottom w:val="single" w:sz="4" w:space="0" w:color="auto"/>
              <w:right w:val="single" w:sz="4" w:space="0" w:color="auto"/>
            </w:tcBorders>
            <w:shd w:val="clear" w:color="auto" w:fill="auto"/>
            <w:vAlign w:val="bottom"/>
            <w:hideMark/>
          </w:tcPr>
          <w:p w14:paraId="5925E6AE"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r>
      <w:tr w:rsidR="009E217B" w:rsidRPr="00A813CF" w14:paraId="20E3F81D" w14:textId="77777777" w:rsidTr="009E217B">
        <w:trPr>
          <w:trHeight w:val="630"/>
        </w:trPr>
        <w:tc>
          <w:tcPr>
            <w:tcW w:w="1445" w:type="dxa"/>
            <w:tcBorders>
              <w:top w:val="nil"/>
              <w:left w:val="single" w:sz="4" w:space="0" w:color="auto"/>
              <w:bottom w:val="single" w:sz="4" w:space="0" w:color="auto"/>
              <w:right w:val="single" w:sz="4" w:space="0" w:color="auto"/>
            </w:tcBorders>
            <w:shd w:val="clear" w:color="auto" w:fill="auto"/>
            <w:noWrap/>
            <w:vAlign w:val="bottom"/>
            <w:hideMark/>
          </w:tcPr>
          <w:p w14:paraId="567CCA87" w14:textId="77777777" w:rsidR="009E217B" w:rsidRPr="00A813CF" w:rsidRDefault="009E217B" w:rsidP="009E217B">
            <w:pPr>
              <w:rPr>
                <w:rFonts w:ascii="Arial" w:eastAsia="Times New Roman" w:hAnsi="Arial" w:cs="Arial"/>
                <w:color w:val="000000"/>
                <w:lang w:eastAsia="en-AU"/>
              </w:rPr>
            </w:pPr>
            <w:r w:rsidRPr="00A813CF">
              <w:rPr>
                <w:rFonts w:ascii="Arial" w:eastAsia="Times New Roman" w:hAnsi="Arial" w:cs="Arial"/>
                <w:color w:val="000000"/>
                <w:lang w:eastAsia="en-AU"/>
              </w:rPr>
              <w:t>Kroon</w:t>
            </w:r>
          </w:p>
        </w:tc>
        <w:tc>
          <w:tcPr>
            <w:tcW w:w="1076" w:type="dxa"/>
            <w:tcBorders>
              <w:top w:val="nil"/>
              <w:left w:val="nil"/>
              <w:bottom w:val="single" w:sz="4" w:space="0" w:color="auto"/>
              <w:right w:val="single" w:sz="4" w:space="0" w:color="auto"/>
            </w:tcBorders>
            <w:shd w:val="clear" w:color="auto" w:fill="auto"/>
            <w:noWrap/>
            <w:vAlign w:val="bottom"/>
            <w:hideMark/>
          </w:tcPr>
          <w:p w14:paraId="0C727889" w14:textId="77777777" w:rsidR="009E217B" w:rsidRPr="00A813CF" w:rsidRDefault="009E217B" w:rsidP="009E217B">
            <w:pPr>
              <w:rPr>
                <w:rFonts w:ascii="Arial" w:eastAsia="Times New Roman" w:hAnsi="Arial" w:cs="Arial"/>
                <w:color w:val="000000"/>
                <w:lang w:eastAsia="en-AU"/>
              </w:rPr>
            </w:pPr>
            <w:r w:rsidRPr="00A813CF">
              <w:rPr>
                <w:rFonts w:ascii="Arial" w:eastAsia="Times New Roman" w:hAnsi="Arial" w:cs="Arial"/>
                <w:color w:val="000000"/>
                <w:lang w:eastAsia="en-AU"/>
              </w:rPr>
              <w:t>Frederieke</w:t>
            </w:r>
          </w:p>
        </w:tc>
        <w:tc>
          <w:tcPr>
            <w:tcW w:w="2379" w:type="dxa"/>
            <w:tcBorders>
              <w:top w:val="nil"/>
              <w:left w:val="nil"/>
              <w:bottom w:val="single" w:sz="4" w:space="0" w:color="auto"/>
              <w:right w:val="nil"/>
            </w:tcBorders>
            <w:shd w:val="clear" w:color="auto" w:fill="auto"/>
            <w:vAlign w:val="bottom"/>
            <w:hideMark/>
          </w:tcPr>
          <w:p w14:paraId="1E86CAEE" w14:textId="77777777" w:rsidR="009E217B" w:rsidRPr="00A813CF" w:rsidRDefault="009E217B" w:rsidP="009E217B">
            <w:pPr>
              <w:rPr>
                <w:rFonts w:ascii="Arial" w:eastAsia="Times New Roman" w:hAnsi="Arial" w:cs="Arial"/>
                <w:color w:val="000000"/>
                <w:lang w:eastAsia="en-AU"/>
              </w:rPr>
            </w:pPr>
            <w:r w:rsidRPr="00A813CF">
              <w:rPr>
                <w:rFonts w:ascii="Arial" w:eastAsia="Times New Roman" w:hAnsi="Arial" w:cs="Arial"/>
                <w:color w:val="000000"/>
                <w:lang w:eastAsia="en-AU"/>
              </w:rPr>
              <w:t>Australian Institute of Marine Science</w:t>
            </w:r>
          </w:p>
        </w:tc>
        <w:tc>
          <w:tcPr>
            <w:tcW w:w="540" w:type="dxa"/>
            <w:tcBorders>
              <w:top w:val="nil"/>
              <w:left w:val="single" w:sz="4" w:space="0" w:color="auto"/>
              <w:bottom w:val="single" w:sz="4" w:space="0" w:color="auto"/>
              <w:right w:val="single" w:sz="4" w:space="0" w:color="auto"/>
            </w:tcBorders>
            <w:shd w:val="clear" w:color="auto" w:fill="auto"/>
            <w:vAlign w:val="bottom"/>
            <w:hideMark/>
          </w:tcPr>
          <w:p w14:paraId="3423D7EA" w14:textId="77777777" w:rsidR="009E217B" w:rsidRPr="00A813CF" w:rsidRDefault="009E217B" w:rsidP="009E217B">
            <w:pPr>
              <w:jc w:val="center"/>
              <w:rPr>
                <w:rFonts w:ascii="Arial" w:eastAsia="Times New Roman" w:hAnsi="Arial" w:cs="Arial"/>
                <w:color w:val="000000"/>
                <w:lang w:eastAsia="en-AU"/>
              </w:rPr>
            </w:pPr>
            <w:r w:rsidRPr="00A813CF">
              <w:rPr>
                <w:rFonts w:ascii="Segoe UI Symbol" w:eastAsia="Times New Roman" w:hAnsi="Segoe UI Symbol" w:cs="Segoe UI Symbol"/>
                <w:color w:val="000000"/>
                <w:lang w:eastAsia="en-AU"/>
              </w:rPr>
              <w:t>✔</w:t>
            </w:r>
          </w:p>
        </w:tc>
        <w:tc>
          <w:tcPr>
            <w:tcW w:w="540" w:type="dxa"/>
            <w:tcBorders>
              <w:top w:val="nil"/>
              <w:left w:val="nil"/>
              <w:bottom w:val="single" w:sz="4" w:space="0" w:color="auto"/>
              <w:right w:val="single" w:sz="4" w:space="0" w:color="auto"/>
            </w:tcBorders>
            <w:shd w:val="clear" w:color="auto" w:fill="auto"/>
            <w:vAlign w:val="bottom"/>
            <w:hideMark/>
          </w:tcPr>
          <w:p w14:paraId="5E1F0279"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540" w:type="dxa"/>
            <w:tcBorders>
              <w:top w:val="nil"/>
              <w:left w:val="nil"/>
              <w:bottom w:val="single" w:sz="4" w:space="0" w:color="auto"/>
              <w:right w:val="single" w:sz="4" w:space="0" w:color="auto"/>
            </w:tcBorders>
            <w:shd w:val="clear" w:color="auto" w:fill="auto"/>
            <w:vAlign w:val="bottom"/>
            <w:hideMark/>
          </w:tcPr>
          <w:p w14:paraId="66AECD52"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540" w:type="dxa"/>
            <w:tcBorders>
              <w:top w:val="nil"/>
              <w:left w:val="nil"/>
              <w:bottom w:val="single" w:sz="4" w:space="0" w:color="auto"/>
              <w:right w:val="single" w:sz="4" w:space="0" w:color="auto"/>
            </w:tcBorders>
            <w:shd w:val="clear" w:color="auto" w:fill="auto"/>
            <w:vAlign w:val="bottom"/>
            <w:hideMark/>
          </w:tcPr>
          <w:p w14:paraId="5B07BC2C" w14:textId="77777777" w:rsidR="009E217B" w:rsidRPr="00A813CF" w:rsidRDefault="009E217B" w:rsidP="009E217B">
            <w:pPr>
              <w:jc w:val="center"/>
              <w:rPr>
                <w:rFonts w:ascii="Arial" w:eastAsia="Times New Roman" w:hAnsi="Arial" w:cs="Arial"/>
                <w:color w:val="000000"/>
                <w:lang w:eastAsia="en-AU"/>
              </w:rPr>
            </w:pPr>
            <w:r w:rsidRPr="00A813CF">
              <w:rPr>
                <w:rFonts w:ascii="Segoe UI Symbol" w:eastAsia="Times New Roman" w:hAnsi="Segoe UI Symbol" w:cs="Segoe UI Symbol"/>
                <w:color w:val="000000"/>
                <w:lang w:eastAsia="en-AU"/>
              </w:rPr>
              <w:t>✔</w:t>
            </w:r>
          </w:p>
        </w:tc>
        <w:tc>
          <w:tcPr>
            <w:tcW w:w="540" w:type="dxa"/>
            <w:tcBorders>
              <w:top w:val="nil"/>
              <w:left w:val="nil"/>
              <w:bottom w:val="single" w:sz="4" w:space="0" w:color="auto"/>
              <w:right w:val="single" w:sz="4" w:space="0" w:color="auto"/>
            </w:tcBorders>
            <w:shd w:val="clear" w:color="auto" w:fill="auto"/>
            <w:vAlign w:val="bottom"/>
            <w:hideMark/>
          </w:tcPr>
          <w:p w14:paraId="52CAC7B7"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1460" w:type="dxa"/>
            <w:tcBorders>
              <w:top w:val="nil"/>
              <w:left w:val="nil"/>
              <w:bottom w:val="single" w:sz="4" w:space="0" w:color="auto"/>
              <w:right w:val="single" w:sz="4" w:space="0" w:color="auto"/>
            </w:tcBorders>
            <w:shd w:val="clear" w:color="auto" w:fill="auto"/>
            <w:vAlign w:val="bottom"/>
            <w:hideMark/>
          </w:tcPr>
          <w:p w14:paraId="485C8841"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r>
      <w:tr w:rsidR="009E217B" w:rsidRPr="00A813CF" w14:paraId="5CDCFAAF" w14:textId="77777777" w:rsidTr="009E217B">
        <w:trPr>
          <w:trHeight w:val="315"/>
        </w:trPr>
        <w:tc>
          <w:tcPr>
            <w:tcW w:w="1445" w:type="dxa"/>
            <w:tcBorders>
              <w:top w:val="nil"/>
              <w:left w:val="single" w:sz="4" w:space="0" w:color="auto"/>
              <w:bottom w:val="single" w:sz="4" w:space="0" w:color="auto"/>
              <w:right w:val="single" w:sz="4" w:space="0" w:color="auto"/>
            </w:tcBorders>
            <w:shd w:val="clear" w:color="auto" w:fill="auto"/>
            <w:noWrap/>
            <w:vAlign w:val="bottom"/>
            <w:hideMark/>
          </w:tcPr>
          <w:p w14:paraId="64B2237C" w14:textId="77777777" w:rsidR="009E217B" w:rsidRPr="00A813CF" w:rsidRDefault="009E217B" w:rsidP="009E217B">
            <w:pPr>
              <w:rPr>
                <w:rFonts w:ascii="Arial" w:eastAsia="Times New Roman" w:hAnsi="Arial" w:cs="Arial"/>
                <w:color w:val="000000"/>
                <w:lang w:eastAsia="en-AU"/>
              </w:rPr>
            </w:pPr>
            <w:r w:rsidRPr="00A813CF">
              <w:rPr>
                <w:rFonts w:ascii="Arial" w:eastAsia="Times New Roman" w:hAnsi="Arial" w:cs="Arial"/>
                <w:color w:val="000000"/>
                <w:lang w:eastAsia="en-AU"/>
              </w:rPr>
              <w:t>Lambrides</w:t>
            </w:r>
          </w:p>
        </w:tc>
        <w:tc>
          <w:tcPr>
            <w:tcW w:w="1076" w:type="dxa"/>
            <w:tcBorders>
              <w:top w:val="nil"/>
              <w:left w:val="nil"/>
              <w:bottom w:val="single" w:sz="4" w:space="0" w:color="auto"/>
              <w:right w:val="single" w:sz="4" w:space="0" w:color="auto"/>
            </w:tcBorders>
            <w:shd w:val="clear" w:color="auto" w:fill="auto"/>
            <w:noWrap/>
            <w:vAlign w:val="bottom"/>
            <w:hideMark/>
          </w:tcPr>
          <w:p w14:paraId="210839AB" w14:textId="77777777" w:rsidR="009E217B" w:rsidRPr="00A813CF" w:rsidRDefault="009E217B" w:rsidP="009E217B">
            <w:pPr>
              <w:rPr>
                <w:rFonts w:ascii="Arial" w:eastAsia="Times New Roman" w:hAnsi="Arial" w:cs="Arial"/>
                <w:color w:val="000000"/>
                <w:lang w:eastAsia="en-AU"/>
              </w:rPr>
            </w:pPr>
            <w:r w:rsidRPr="00A813CF">
              <w:rPr>
                <w:rFonts w:ascii="Arial" w:eastAsia="Times New Roman" w:hAnsi="Arial" w:cs="Arial"/>
                <w:color w:val="000000"/>
                <w:lang w:eastAsia="en-AU"/>
              </w:rPr>
              <w:t>Ariana</w:t>
            </w:r>
          </w:p>
        </w:tc>
        <w:tc>
          <w:tcPr>
            <w:tcW w:w="2379" w:type="dxa"/>
            <w:tcBorders>
              <w:top w:val="nil"/>
              <w:left w:val="nil"/>
              <w:bottom w:val="single" w:sz="4" w:space="0" w:color="auto"/>
              <w:right w:val="nil"/>
            </w:tcBorders>
            <w:shd w:val="clear" w:color="auto" w:fill="auto"/>
            <w:vAlign w:val="bottom"/>
            <w:hideMark/>
          </w:tcPr>
          <w:p w14:paraId="539924FE" w14:textId="77777777" w:rsidR="009E217B" w:rsidRPr="00A813CF" w:rsidRDefault="009E217B" w:rsidP="009E217B">
            <w:pPr>
              <w:rPr>
                <w:rFonts w:ascii="Arial" w:eastAsia="Times New Roman" w:hAnsi="Arial" w:cs="Arial"/>
                <w:color w:val="000000"/>
                <w:lang w:eastAsia="en-AU"/>
              </w:rPr>
            </w:pPr>
            <w:r w:rsidRPr="00A813CF">
              <w:rPr>
                <w:rFonts w:ascii="Arial" w:eastAsia="Times New Roman" w:hAnsi="Arial" w:cs="Arial"/>
                <w:color w:val="000000"/>
                <w:lang w:eastAsia="en-AU"/>
              </w:rPr>
              <w:t>James Cook University</w:t>
            </w:r>
          </w:p>
        </w:tc>
        <w:tc>
          <w:tcPr>
            <w:tcW w:w="540" w:type="dxa"/>
            <w:tcBorders>
              <w:top w:val="nil"/>
              <w:left w:val="single" w:sz="4" w:space="0" w:color="auto"/>
              <w:bottom w:val="single" w:sz="4" w:space="0" w:color="auto"/>
              <w:right w:val="single" w:sz="4" w:space="0" w:color="auto"/>
            </w:tcBorders>
            <w:shd w:val="clear" w:color="auto" w:fill="auto"/>
            <w:vAlign w:val="bottom"/>
            <w:hideMark/>
          </w:tcPr>
          <w:p w14:paraId="352D163E"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540" w:type="dxa"/>
            <w:tcBorders>
              <w:top w:val="nil"/>
              <w:left w:val="nil"/>
              <w:bottom w:val="single" w:sz="4" w:space="0" w:color="auto"/>
              <w:right w:val="single" w:sz="4" w:space="0" w:color="auto"/>
            </w:tcBorders>
            <w:shd w:val="clear" w:color="auto" w:fill="auto"/>
            <w:vAlign w:val="bottom"/>
            <w:hideMark/>
          </w:tcPr>
          <w:p w14:paraId="1DBB0691"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540" w:type="dxa"/>
            <w:tcBorders>
              <w:top w:val="nil"/>
              <w:left w:val="nil"/>
              <w:bottom w:val="single" w:sz="4" w:space="0" w:color="auto"/>
              <w:right w:val="single" w:sz="4" w:space="0" w:color="auto"/>
            </w:tcBorders>
            <w:shd w:val="clear" w:color="auto" w:fill="auto"/>
            <w:vAlign w:val="bottom"/>
            <w:hideMark/>
          </w:tcPr>
          <w:p w14:paraId="2AF7AB70"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540" w:type="dxa"/>
            <w:tcBorders>
              <w:top w:val="nil"/>
              <w:left w:val="nil"/>
              <w:bottom w:val="single" w:sz="4" w:space="0" w:color="auto"/>
              <w:right w:val="single" w:sz="4" w:space="0" w:color="auto"/>
            </w:tcBorders>
            <w:shd w:val="clear" w:color="auto" w:fill="auto"/>
            <w:vAlign w:val="bottom"/>
            <w:hideMark/>
          </w:tcPr>
          <w:p w14:paraId="7A78BB74"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540" w:type="dxa"/>
            <w:tcBorders>
              <w:top w:val="nil"/>
              <w:left w:val="nil"/>
              <w:bottom w:val="single" w:sz="4" w:space="0" w:color="auto"/>
              <w:right w:val="single" w:sz="4" w:space="0" w:color="auto"/>
            </w:tcBorders>
            <w:shd w:val="clear" w:color="auto" w:fill="auto"/>
            <w:vAlign w:val="bottom"/>
            <w:hideMark/>
          </w:tcPr>
          <w:p w14:paraId="04BC5432" w14:textId="77777777" w:rsidR="009E217B" w:rsidRPr="00A813CF" w:rsidRDefault="009E217B" w:rsidP="009E217B">
            <w:pPr>
              <w:jc w:val="center"/>
              <w:rPr>
                <w:rFonts w:ascii="Arial" w:eastAsia="Times New Roman" w:hAnsi="Arial" w:cs="Arial"/>
                <w:color w:val="000000"/>
                <w:lang w:eastAsia="en-AU"/>
              </w:rPr>
            </w:pPr>
            <w:r w:rsidRPr="00A813CF">
              <w:rPr>
                <w:rFonts w:ascii="Segoe UI Symbol" w:eastAsia="Times New Roman" w:hAnsi="Segoe UI Symbol" w:cs="Segoe UI Symbol"/>
                <w:color w:val="000000"/>
                <w:lang w:eastAsia="en-AU"/>
              </w:rPr>
              <w:t>✔</w:t>
            </w:r>
          </w:p>
        </w:tc>
        <w:tc>
          <w:tcPr>
            <w:tcW w:w="1460" w:type="dxa"/>
            <w:tcBorders>
              <w:top w:val="nil"/>
              <w:left w:val="nil"/>
              <w:bottom w:val="single" w:sz="4" w:space="0" w:color="auto"/>
              <w:right w:val="single" w:sz="4" w:space="0" w:color="auto"/>
            </w:tcBorders>
            <w:shd w:val="clear" w:color="auto" w:fill="auto"/>
            <w:vAlign w:val="bottom"/>
            <w:hideMark/>
          </w:tcPr>
          <w:p w14:paraId="47F6A9CD"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r>
      <w:tr w:rsidR="009E217B" w:rsidRPr="00A813CF" w14:paraId="1D8C4FEE" w14:textId="77777777" w:rsidTr="009E217B">
        <w:trPr>
          <w:trHeight w:val="315"/>
        </w:trPr>
        <w:tc>
          <w:tcPr>
            <w:tcW w:w="1445" w:type="dxa"/>
            <w:tcBorders>
              <w:top w:val="nil"/>
              <w:left w:val="single" w:sz="4" w:space="0" w:color="auto"/>
              <w:bottom w:val="single" w:sz="4" w:space="0" w:color="auto"/>
              <w:right w:val="single" w:sz="4" w:space="0" w:color="auto"/>
            </w:tcBorders>
            <w:shd w:val="clear" w:color="auto" w:fill="auto"/>
            <w:noWrap/>
            <w:vAlign w:val="bottom"/>
            <w:hideMark/>
          </w:tcPr>
          <w:p w14:paraId="2489E3EB" w14:textId="77777777" w:rsidR="009E217B" w:rsidRPr="00A813CF" w:rsidRDefault="009E217B" w:rsidP="009E217B">
            <w:pPr>
              <w:rPr>
                <w:rFonts w:ascii="Arial" w:eastAsia="Times New Roman" w:hAnsi="Arial" w:cs="Arial"/>
                <w:color w:val="000000"/>
                <w:lang w:eastAsia="en-AU"/>
              </w:rPr>
            </w:pPr>
            <w:r w:rsidRPr="00A813CF">
              <w:rPr>
                <w:rFonts w:ascii="Arial" w:eastAsia="Times New Roman" w:hAnsi="Arial" w:cs="Arial"/>
                <w:color w:val="000000"/>
                <w:lang w:eastAsia="en-AU"/>
              </w:rPr>
              <w:t>Lewis</w:t>
            </w:r>
          </w:p>
        </w:tc>
        <w:tc>
          <w:tcPr>
            <w:tcW w:w="1076" w:type="dxa"/>
            <w:tcBorders>
              <w:top w:val="nil"/>
              <w:left w:val="nil"/>
              <w:bottom w:val="single" w:sz="4" w:space="0" w:color="auto"/>
              <w:right w:val="single" w:sz="4" w:space="0" w:color="auto"/>
            </w:tcBorders>
            <w:shd w:val="clear" w:color="auto" w:fill="auto"/>
            <w:noWrap/>
            <w:vAlign w:val="bottom"/>
            <w:hideMark/>
          </w:tcPr>
          <w:p w14:paraId="58F967C4" w14:textId="77777777" w:rsidR="009E217B" w:rsidRPr="00A813CF" w:rsidRDefault="009E217B" w:rsidP="009E217B">
            <w:pPr>
              <w:rPr>
                <w:rFonts w:ascii="Arial" w:eastAsia="Times New Roman" w:hAnsi="Arial" w:cs="Arial"/>
                <w:color w:val="000000"/>
                <w:lang w:eastAsia="en-AU"/>
              </w:rPr>
            </w:pPr>
            <w:r w:rsidRPr="00A813CF">
              <w:rPr>
                <w:rFonts w:ascii="Arial" w:eastAsia="Times New Roman" w:hAnsi="Arial" w:cs="Arial"/>
                <w:color w:val="000000"/>
                <w:lang w:eastAsia="en-AU"/>
              </w:rPr>
              <w:t>Stephen</w:t>
            </w:r>
          </w:p>
        </w:tc>
        <w:tc>
          <w:tcPr>
            <w:tcW w:w="2379" w:type="dxa"/>
            <w:tcBorders>
              <w:top w:val="nil"/>
              <w:left w:val="nil"/>
              <w:bottom w:val="single" w:sz="4" w:space="0" w:color="auto"/>
              <w:right w:val="nil"/>
            </w:tcBorders>
            <w:shd w:val="clear" w:color="auto" w:fill="auto"/>
            <w:vAlign w:val="bottom"/>
            <w:hideMark/>
          </w:tcPr>
          <w:p w14:paraId="730EA949" w14:textId="77777777" w:rsidR="009E217B" w:rsidRPr="00A813CF" w:rsidRDefault="009E217B" w:rsidP="009E217B">
            <w:pPr>
              <w:rPr>
                <w:rFonts w:ascii="Arial" w:eastAsia="Times New Roman" w:hAnsi="Arial" w:cs="Arial"/>
                <w:color w:val="000000"/>
                <w:lang w:eastAsia="en-AU"/>
              </w:rPr>
            </w:pPr>
            <w:r w:rsidRPr="00A813CF">
              <w:rPr>
                <w:rFonts w:ascii="Arial" w:eastAsia="Times New Roman" w:hAnsi="Arial" w:cs="Arial"/>
                <w:color w:val="000000"/>
                <w:lang w:eastAsia="en-AU"/>
              </w:rPr>
              <w:t>James Cook University</w:t>
            </w:r>
          </w:p>
        </w:tc>
        <w:tc>
          <w:tcPr>
            <w:tcW w:w="540" w:type="dxa"/>
            <w:tcBorders>
              <w:top w:val="nil"/>
              <w:left w:val="single" w:sz="4" w:space="0" w:color="auto"/>
              <w:bottom w:val="single" w:sz="4" w:space="0" w:color="auto"/>
              <w:right w:val="single" w:sz="4" w:space="0" w:color="auto"/>
            </w:tcBorders>
            <w:shd w:val="clear" w:color="auto" w:fill="auto"/>
            <w:vAlign w:val="bottom"/>
            <w:hideMark/>
          </w:tcPr>
          <w:p w14:paraId="1481429E"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540" w:type="dxa"/>
            <w:tcBorders>
              <w:top w:val="nil"/>
              <w:left w:val="nil"/>
              <w:bottom w:val="single" w:sz="4" w:space="0" w:color="auto"/>
              <w:right w:val="single" w:sz="4" w:space="0" w:color="auto"/>
            </w:tcBorders>
            <w:shd w:val="clear" w:color="auto" w:fill="auto"/>
            <w:vAlign w:val="bottom"/>
            <w:hideMark/>
          </w:tcPr>
          <w:p w14:paraId="3DE56CDB"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540" w:type="dxa"/>
            <w:tcBorders>
              <w:top w:val="nil"/>
              <w:left w:val="nil"/>
              <w:bottom w:val="single" w:sz="4" w:space="0" w:color="auto"/>
              <w:right w:val="single" w:sz="4" w:space="0" w:color="auto"/>
            </w:tcBorders>
            <w:shd w:val="clear" w:color="auto" w:fill="auto"/>
            <w:vAlign w:val="bottom"/>
            <w:hideMark/>
          </w:tcPr>
          <w:p w14:paraId="258DF603"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540" w:type="dxa"/>
            <w:tcBorders>
              <w:top w:val="nil"/>
              <w:left w:val="nil"/>
              <w:bottom w:val="single" w:sz="4" w:space="0" w:color="auto"/>
              <w:right w:val="single" w:sz="4" w:space="0" w:color="auto"/>
            </w:tcBorders>
            <w:shd w:val="clear" w:color="auto" w:fill="auto"/>
            <w:vAlign w:val="bottom"/>
            <w:hideMark/>
          </w:tcPr>
          <w:p w14:paraId="52238C82"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540" w:type="dxa"/>
            <w:tcBorders>
              <w:top w:val="nil"/>
              <w:left w:val="nil"/>
              <w:bottom w:val="single" w:sz="4" w:space="0" w:color="auto"/>
              <w:right w:val="single" w:sz="4" w:space="0" w:color="auto"/>
            </w:tcBorders>
            <w:shd w:val="clear" w:color="auto" w:fill="auto"/>
            <w:vAlign w:val="bottom"/>
            <w:hideMark/>
          </w:tcPr>
          <w:p w14:paraId="38D232A4"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1460" w:type="dxa"/>
            <w:tcBorders>
              <w:top w:val="nil"/>
              <w:left w:val="nil"/>
              <w:bottom w:val="single" w:sz="4" w:space="0" w:color="auto"/>
              <w:right w:val="single" w:sz="4" w:space="0" w:color="auto"/>
            </w:tcBorders>
            <w:shd w:val="clear" w:color="auto" w:fill="auto"/>
            <w:noWrap/>
            <w:vAlign w:val="bottom"/>
            <w:hideMark/>
          </w:tcPr>
          <w:p w14:paraId="72ED8821" w14:textId="77777777" w:rsidR="009E217B" w:rsidRPr="00A813CF" w:rsidRDefault="009E217B" w:rsidP="009E217B">
            <w:pPr>
              <w:jc w:val="center"/>
              <w:rPr>
                <w:rFonts w:ascii="Arial" w:eastAsia="Times New Roman" w:hAnsi="Arial" w:cs="Arial"/>
                <w:color w:val="000000"/>
                <w:lang w:eastAsia="en-AU"/>
              </w:rPr>
            </w:pPr>
            <w:r w:rsidRPr="00A813CF">
              <w:rPr>
                <w:rFonts w:ascii="Segoe UI Symbol" w:eastAsia="Times New Roman" w:hAnsi="Segoe UI Symbol" w:cs="Segoe UI Symbol"/>
                <w:color w:val="000000"/>
                <w:lang w:eastAsia="en-AU"/>
              </w:rPr>
              <w:t>✔</w:t>
            </w:r>
          </w:p>
        </w:tc>
      </w:tr>
      <w:tr w:rsidR="009E217B" w:rsidRPr="00A813CF" w14:paraId="1625C30C" w14:textId="77777777" w:rsidTr="009E217B">
        <w:trPr>
          <w:trHeight w:val="630"/>
        </w:trPr>
        <w:tc>
          <w:tcPr>
            <w:tcW w:w="1445" w:type="dxa"/>
            <w:tcBorders>
              <w:top w:val="nil"/>
              <w:left w:val="single" w:sz="4" w:space="0" w:color="auto"/>
              <w:bottom w:val="single" w:sz="4" w:space="0" w:color="auto"/>
              <w:right w:val="single" w:sz="4" w:space="0" w:color="auto"/>
            </w:tcBorders>
            <w:shd w:val="clear" w:color="auto" w:fill="auto"/>
            <w:noWrap/>
            <w:vAlign w:val="bottom"/>
            <w:hideMark/>
          </w:tcPr>
          <w:p w14:paraId="2AE30D57" w14:textId="77777777" w:rsidR="009E217B" w:rsidRPr="00A813CF" w:rsidRDefault="009E217B" w:rsidP="009E217B">
            <w:pPr>
              <w:rPr>
                <w:rFonts w:ascii="Arial" w:eastAsia="Times New Roman" w:hAnsi="Arial" w:cs="Arial"/>
                <w:color w:val="000000"/>
                <w:lang w:eastAsia="en-AU"/>
              </w:rPr>
            </w:pPr>
            <w:r w:rsidRPr="00A813CF">
              <w:rPr>
                <w:rFonts w:ascii="Arial" w:eastAsia="Times New Roman" w:hAnsi="Arial" w:cs="Arial"/>
                <w:color w:val="000000"/>
                <w:lang w:eastAsia="en-AU"/>
              </w:rPr>
              <w:t>Lough</w:t>
            </w:r>
          </w:p>
        </w:tc>
        <w:tc>
          <w:tcPr>
            <w:tcW w:w="1076" w:type="dxa"/>
            <w:tcBorders>
              <w:top w:val="nil"/>
              <w:left w:val="nil"/>
              <w:bottom w:val="single" w:sz="4" w:space="0" w:color="auto"/>
              <w:right w:val="single" w:sz="4" w:space="0" w:color="auto"/>
            </w:tcBorders>
            <w:shd w:val="clear" w:color="auto" w:fill="auto"/>
            <w:noWrap/>
            <w:vAlign w:val="bottom"/>
            <w:hideMark/>
          </w:tcPr>
          <w:p w14:paraId="63839F11" w14:textId="77777777" w:rsidR="009E217B" w:rsidRPr="00A813CF" w:rsidRDefault="009E217B" w:rsidP="009E217B">
            <w:pPr>
              <w:rPr>
                <w:rFonts w:ascii="Arial" w:eastAsia="Times New Roman" w:hAnsi="Arial" w:cs="Arial"/>
                <w:color w:val="000000"/>
                <w:lang w:eastAsia="en-AU"/>
              </w:rPr>
            </w:pPr>
            <w:r w:rsidRPr="00A813CF">
              <w:rPr>
                <w:rFonts w:ascii="Arial" w:eastAsia="Times New Roman" w:hAnsi="Arial" w:cs="Arial"/>
                <w:color w:val="000000"/>
                <w:lang w:eastAsia="en-AU"/>
              </w:rPr>
              <w:t>Janice</w:t>
            </w:r>
          </w:p>
        </w:tc>
        <w:tc>
          <w:tcPr>
            <w:tcW w:w="2379" w:type="dxa"/>
            <w:tcBorders>
              <w:top w:val="nil"/>
              <w:left w:val="nil"/>
              <w:bottom w:val="single" w:sz="4" w:space="0" w:color="auto"/>
              <w:right w:val="nil"/>
            </w:tcBorders>
            <w:shd w:val="clear" w:color="auto" w:fill="auto"/>
            <w:vAlign w:val="bottom"/>
            <w:hideMark/>
          </w:tcPr>
          <w:p w14:paraId="4B7A2E8F" w14:textId="77777777" w:rsidR="009E217B" w:rsidRPr="00A813CF" w:rsidRDefault="009E217B" w:rsidP="009E217B">
            <w:pPr>
              <w:rPr>
                <w:rFonts w:ascii="Arial" w:eastAsia="Times New Roman" w:hAnsi="Arial" w:cs="Arial"/>
                <w:color w:val="000000"/>
                <w:lang w:eastAsia="en-AU"/>
              </w:rPr>
            </w:pPr>
            <w:r w:rsidRPr="00A813CF">
              <w:rPr>
                <w:rFonts w:ascii="Arial" w:eastAsia="Times New Roman" w:hAnsi="Arial" w:cs="Arial"/>
                <w:color w:val="000000"/>
                <w:lang w:eastAsia="en-AU"/>
              </w:rPr>
              <w:t>Australian Institute of Marine Science</w:t>
            </w:r>
          </w:p>
        </w:tc>
        <w:tc>
          <w:tcPr>
            <w:tcW w:w="540" w:type="dxa"/>
            <w:tcBorders>
              <w:top w:val="nil"/>
              <w:left w:val="single" w:sz="4" w:space="0" w:color="auto"/>
              <w:bottom w:val="single" w:sz="4" w:space="0" w:color="auto"/>
              <w:right w:val="single" w:sz="4" w:space="0" w:color="auto"/>
            </w:tcBorders>
            <w:shd w:val="clear" w:color="auto" w:fill="auto"/>
            <w:vAlign w:val="bottom"/>
            <w:hideMark/>
          </w:tcPr>
          <w:p w14:paraId="2959068E"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540" w:type="dxa"/>
            <w:tcBorders>
              <w:top w:val="nil"/>
              <w:left w:val="nil"/>
              <w:bottom w:val="single" w:sz="4" w:space="0" w:color="auto"/>
              <w:right w:val="single" w:sz="4" w:space="0" w:color="auto"/>
            </w:tcBorders>
            <w:shd w:val="clear" w:color="auto" w:fill="auto"/>
            <w:vAlign w:val="bottom"/>
            <w:hideMark/>
          </w:tcPr>
          <w:p w14:paraId="575D50EC"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540" w:type="dxa"/>
            <w:tcBorders>
              <w:top w:val="nil"/>
              <w:left w:val="nil"/>
              <w:bottom w:val="single" w:sz="4" w:space="0" w:color="auto"/>
              <w:right w:val="single" w:sz="4" w:space="0" w:color="auto"/>
            </w:tcBorders>
            <w:shd w:val="clear" w:color="auto" w:fill="auto"/>
            <w:vAlign w:val="bottom"/>
            <w:hideMark/>
          </w:tcPr>
          <w:p w14:paraId="31F657AF"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540" w:type="dxa"/>
            <w:tcBorders>
              <w:top w:val="nil"/>
              <w:left w:val="nil"/>
              <w:bottom w:val="single" w:sz="4" w:space="0" w:color="auto"/>
              <w:right w:val="single" w:sz="4" w:space="0" w:color="auto"/>
            </w:tcBorders>
            <w:shd w:val="clear" w:color="auto" w:fill="auto"/>
            <w:vAlign w:val="bottom"/>
            <w:hideMark/>
          </w:tcPr>
          <w:p w14:paraId="528EA845"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540" w:type="dxa"/>
            <w:tcBorders>
              <w:top w:val="nil"/>
              <w:left w:val="nil"/>
              <w:bottom w:val="single" w:sz="4" w:space="0" w:color="auto"/>
              <w:right w:val="single" w:sz="4" w:space="0" w:color="auto"/>
            </w:tcBorders>
            <w:shd w:val="clear" w:color="auto" w:fill="auto"/>
            <w:vAlign w:val="bottom"/>
            <w:hideMark/>
          </w:tcPr>
          <w:p w14:paraId="45DA34C9"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1460" w:type="dxa"/>
            <w:tcBorders>
              <w:top w:val="nil"/>
              <w:left w:val="nil"/>
              <w:bottom w:val="single" w:sz="4" w:space="0" w:color="auto"/>
              <w:right w:val="single" w:sz="4" w:space="0" w:color="auto"/>
            </w:tcBorders>
            <w:shd w:val="clear" w:color="auto" w:fill="auto"/>
            <w:noWrap/>
            <w:vAlign w:val="bottom"/>
            <w:hideMark/>
          </w:tcPr>
          <w:p w14:paraId="5F27D510" w14:textId="77777777" w:rsidR="009E217B" w:rsidRPr="00A813CF" w:rsidRDefault="009E217B" w:rsidP="009E217B">
            <w:pPr>
              <w:jc w:val="center"/>
              <w:rPr>
                <w:rFonts w:ascii="Arial" w:eastAsia="Times New Roman" w:hAnsi="Arial" w:cs="Arial"/>
                <w:color w:val="000000"/>
                <w:lang w:eastAsia="en-AU"/>
              </w:rPr>
            </w:pPr>
            <w:r w:rsidRPr="00A813CF">
              <w:rPr>
                <w:rFonts w:ascii="Segoe UI Symbol" w:eastAsia="Times New Roman" w:hAnsi="Segoe UI Symbol" w:cs="Segoe UI Symbol"/>
                <w:color w:val="000000"/>
                <w:lang w:eastAsia="en-AU"/>
              </w:rPr>
              <w:t>✔</w:t>
            </w:r>
          </w:p>
        </w:tc>
      </w:tr>
      <w:tr w:rsidR="009E217B" w:rsidRPr="00A813CF" w14:paraId="36CF09E5" w14:textId="77777777" w:rsidTr="009E217B">
        <w:trPr>
          <w:trHeight w:val="315"/>
        </w:trPr>
        <w:tc>
          <w:tcPr>
            <w:tcW w:w="1445" w:type="dxa"/>
            <w:tcBorders>
              <w:top w:val="nil"/>
              <w:left w:val="single" w:sz="4" w:space="0" w:color="auto"/>
              <w:bottom w:val="single" w:sz="4" w:space="0" w:color="auto"/>
              <w:right w:val="single" w:sz="4" w:space="0" w:color="auto"/>
            </w:tcBorders>
            <w:shd w:val="clear" w:color="auto" w:fill="auto"/>
            <w:noWrap/>
            <w:vAlign w:val="bottom"/>
            <w:hideMark/>
          </w:tcPr>
          <w:p w14:paraId="41B85CFB" w14:textId="77777777" w:rsidR="009E217B" w:rsidRPr="00A813CF" w:rsidRDefault="009E217B" w:rsidP="009E217B">
            <w:pPr>
              <w:rPr>
                <w:rFonts w:ascii="Arial" w:eastAsia="Times New Roman" w:hAnsi="Arial" w:cs="Arial"/>
                <w:color w:val="000000"/>
                <w:lang w:eastAsia="en-AU"/>
              </w:rPr>
            </w:pPr>
            <w:r w:rsidRPr="00A813CF">
              <w:rPr>
                <w:rFonts w:ascii="Arial" w:eastAsia="Times New Roman" w:hAnsi="Arial" w:cs="Arial"/>
                <w:color w:val="000000"/>
                <w:lang w:eastAsia="en-AU"/>
              </w:rPr>
              <w:t xml:space="preserve">Marsh </w:t>
            </w:r>
          </w:p>
        </w:tc>
        <w:tc>
          <w:tcPr>
            <w:tcW w:w="1076" w:type="dxa"/>
            <w:tcBorders>
              <w:top w:val="nil"/>
              <w:left w:val="nil"/>
              <w:bottom w:val="single" w:sz="4" w:space="0" w:color="auto"/>
              <w:right w:val="single" w:sz="4" w:space="0" w:color="auto"/>
            </w:tcBorders>
            <w:shd w:val="clear" w:color="auto" w:fill="auto"/>
            <w:noWrap/>
            <w:vAlign w:val="bottom"/>
            <w:hideMark/>
          </w:tcPr>
          <w:p w14:paraId="58D3D6CF" w14:textId="77777777" w:rsidR="009E217B" w:rsidRPr="00A813CF" w:rsidRDefault="009E217B" w:rsidP="009E217B">
            <w:pPr>
              <w:rPr>
                <w:rFonts w:ascii="Arial" w:eastAsia="Times New Roman" w:hAnsi="Arial" w:cs="Arial"/>
                <w:color w:val="000000"/>
                <w:lang w:eastAsia="en-AU"/>
              </w:rPr>
            </w:pPr>
            <w:r w:rsidRPr="00A813CF">
              <w:rPr>
                <w:rFonts w:ascii="Arial" w:eastAsia="Times New Roman" w:hAnsi="Arial" w:cs="Arial"/>
                <w:color w:val="000000"/>
                <w:lang w:eastAsia="en-AU"/>
              </w:rPr>
              <w:t>Helene</w:t>
            </w:r>
          </w:p>
        </w:tc>
        <w:tc>
          <w:tcPr>
            <w:tcW w:w="2379" w:type="dxa"/>
            <w:tcBorders>
              <w:top w:val="nil"/>
              <w:left w:val="nil"/>
              <w:bottom w:val="single" w:sz="4" w:space="0" w:color="auto"/>
              <w:right w:val="nil"/>
            </w:tcBorders>
            <w:shd w:val="clear" w:color="auto" w:fill="auto"/>
            <w:vAlign w:val="bottom"/>
            <w:hideMark/>
          </w:tcPr>
          <w:p w14:paraId="51E4A3EE" w14:textId="77777777" w:rsidR="009E217B" w:rsidRPr="00A813CF" w:rsidRDefault="009E217B" w:rsidP="009E217B">
            <w:pPr>
              <w:rPr>
                <w:rFonts w:ascii="Arial" w:eastAsia="Times New Roman" w:hAnsi="Arial" w:cs="Arial"/>
                <w:color w:val="000000"/>
                <w:lang w:eastAsia="en-AU"/>
              </w:rPr>
            </w:pPr>
            <w:r w:rsidRPr="00A813CF">
              <w:rPr>
                <w:rFonts w:ascii="Arial" w:eastAsia="Times New Roman" w:hAnsi="Arial" w:cs="Arial"/>
                <w:color w:val="000000"/>
                <w:lang w:eastAsia="en-AU"/>
              </w:rPr>
              <w:t>James Cook University</w:t>
            </w:r>
          </w:p>
        </w:tc>
        <w:tc>
          <w:tcPr>
            <w:tcW w:w="540" w:type="dxa"/>
            <w:tcBorders>
              <w:top w:val="nil"/>
              <w:left w:val="single" w:sz="4" w:space="0" w:color="auto"/>
              <w:bottom w:val="single" w:sz="4" w:space="0" w:color="auto"/>
              <w:right w:val="single" w:sz="4" w:space="0" w:color="auto"/>
            </w:tcBorders>
            <w:shd w:val="clear" w:color="auto" w:fill="auto"/>
            <w:vAlign w:val="bottom"/>
            <w:hideMark/>
          </w:tcPr>
          <w:p w14:paraId="4B71CE68" w14:textId="77777777" w:rsidR="009E217B" w:rsidRPr="00A813CF" w:rsidRDefault="009E217B" w:rsidP="009E217B">
            <w:pPr>
              <w:jc w:val="center"/>
              <w:rPr>
                <w:rFonts w:ascii="Arial" w:eastAsia="Times New Roman" w:hAnsi="Arial" w:cs="Arial"/>
                <w:color w:val="000000"/>
                <w:lang w:eastAsia="en-AU"/>
              </w:rPr>
            </w:pPr>
            <w:r w:rsidRPr="00A813CF">
              <w:rPr>
                <w:rFonts w:ascii="Segoe UI Symbol" w:eastAsia="Times New Roman" w:hAnsi="Segoe UI Symbol" w:cs="Segoe UI Symbol"/>
                <w:color w:val="000000"/>
                <w:lang w:eastAsia="en-AU"/>
              </w:rPr>
              <w:t>✔</w:t>
            </w:r>
          </w:p>
        </w:tc>
        <w:tc>
          <w:tcPr>
            <w:tcW w:w="540" w:type="dxa"/>
            <w:tcBorders>
              <w:top w:val="nil"/>
              <w:left w:val="nil"/>
              <w:bottom w:val="single" w:sz="4" w:space="0" w:color="auto"/>
              <w:right w:val="single" w:sz="4" w:space="0" w:color="auto"/>
            </w:tcBorders>
            <w:shd w:val="clear" w:color="auto" w:fill="auto"/>
            <w:vAlign w:val="bottom"/>
            <w:hideMark/>
          </w:tcPr>
          <w:p w14:paraId="680849AA" w14:textId="77777777" w:rsidR="009E217B" w:rsidRPr="00A813CF" w:rsidRDefault="009E217B" w:rsidP="009E217B">
            <w:pPr>
              <w:jc w:val="center"/>
              <w:rPr>
                <w:rFonts w:ascii="Arial" w:eastAsia="Times New Roman" w:hAnsi="Arial" w:cs="Arial"/>
                <w:color w:val="000000"/>
                <w:lang w:eastAsia="en-AU"/>
              </w:rPr>
            </w:pPr>
            <w:r w:rsidRPr="00A813CF">
              <w:rPr>
                <w:rFonts w:ascii="Segoe UI Symbol" w:eastAsia="Times New Roman" w:hAnsi="Segoe UI Symbol" w:cs="Segoe UI Symbol"/>
                <w:color w:val="000000"/>
                <w:lang w:eastAsia="en-AU"/>
              </w:rPr>
              <w:t>✔</w:t>
            </w:r>
          </w:p>
        </w:tc>
        <w:tc>
          <w:tcPr>
            <w:tcW w:w="540" w:type="dxa"/>
            <w:tcBorders>
              <w:top w:val="nil"/>
              <w:left w:val="nil"/>
              <w:bottom w:val="single" w:sz="4" w:space="0" w:color="auto"/>
              <w:right w:val="single" w:sz="4" w:space="0" w:color="auto"/>
            </w:tcBorders>
            <w:shd w:val="clear" w:color="auto" w:fill="auto"/>
            <w:vAlign w:val="bottom"/>
            <w:hideMark/>
          </w:tcPr>
          <w:p w14:paraId="20FEEF74"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540" w:type="dxa"/>
            <w:tcBorders>
              <w:top w:val="nil"/>
              <w:left w:val="nil"/>
              <w:bottom w:val="single" w:sz="4" w:space="0" w:color="auto"/>
              <w:right w:val="single" w:sz="4" w:space="0" w:color="auto"/>
            </w:tcBorders>
            <w:shd w:val="clear" w:color="auto" w:fill="auto"/>
            <w:vAlign w:val="bottom"/>
            <w:hideMark/>
          </w:tcPr>
          <w:p w14:paraId="6F34EFCF"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540" w:type="dxa"/>
            <w:tcBorders>
              <w:top w:val="nil"/>
              <w:left w:val="nil"/>
              <w:bottom w:val="single" w:sz="4" w:space="0" w:color="auto"/>
              <w:right w:val="single" w:sz="4" w:space="0" w:color="auto"/>
            </w:tcBorders>
            <w:shd w:val="clear" w:color="auto" w:fill="auto"/>
            <w:vAlign w:val="bottom"/>
            <w:hideMark/>
          </w:tcPr>
          <w:p w14:paraId="5CE0BAA7"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1460" w:type="dxa"/>
            <w:tcBorders>
              <w:top w:val="nil"/>
              <w:left w:val="nil"/>
              <w:bottom w:val="single" w:sz="4" w:space="0" w:color="auto"/>
              <w:right w:val="single" w:sz="4" w:space="0" w:color="auto"/>
            </w:tcBorders>
            <w:shd w:val="clear" w:color="auto" w:fill="auto"/>
            <w:vAlign w:val="bottom"/>
            <w:hideMark/>
          </w:tcPr>
          <w:p w14:paraId="34658C95"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r>
      <w:tr w:rsidR="009E217B" w:rsidRPr="00A813CF" w14:paraId="7ADE0D5A" w14:textId="77777777" w:rsidTr="009E217B">
        <w:trPr>
          <w:trHeight w:val="630"/>
        </w:trPr>
        <w:tc>
          <w:tcPr>
            <w:tcW w:w="1445" w:type="dxa"/>
            <w:tcBorders>
              <w:top w:val="nil"/>
              <w:left w:val="single" w:sz="4" w:space="0" w:color="auto"/>
              <w:bottom w:val="single" w:sz="4" w:space="0" w:color="auto"/>
              <w:right w:val="single" w:sz="4" w:space="0" w:color="auto"/>
            </w:tcBorders>
            <w:shd w:val="clear" w:color="auto" w:fill="auto"/>
            <w:noWrap/>
            <w:vAlign w:val="bottom"/>
            <w:hideMark/>
          </w:tcPr>
          <w:p w14:paraId="3FBB60E5" w14:textId="77777777" w:rsidR="009E217B" w:rsidRPr="00A813CF" w:rsidRDefault="009E217B" w:rsidP="009E217B">
            <w:pPr>
              <w:rPr>
                <w:rFonts w:ascii="Arial" w:eastAsia="Times New Roman" w:hAnsi="Arial" w:cs="Arial"/>
                <w:color w:val="000000"/>
                <w:lang w:eastAsia="en-AU"/>
              </w:rPr>
            </w:pPr>
            <w:r w:rsidRPr="00A813CF">
              <w:rPr>
                <w:rFonts w:ascii="Arial" w:eastAsia="Times New Roman" w:hAnsi="Arial" w:cs="Arial"/>
                <w:color w:val="000000"/>
                <w:lang w:eastAsia="en-AU"/>
              </w:rPr>
              <w:t>McDougall</w:t>
            </w:r>
          </w:p>
        </w:tc>
        <w:tc>
          <w:tcPr>
            <w:tcW w:w="1076" w:type="dxa"/>
            <w:tcBorders>
              <w:top w:val="nil"/>
              <w:left w:val="nil"/>
              <w:bottom w:val="single" w:sz="4" w:space="0" w:color="auto"/>
              <w:right w:val="single" w:sz="4" w:space="0" w:color="auto"/>
            </w:tcBorders>
            <w:shd w:val="clear" w:color="auto" w:fill="auto"/>
            <w:noWrap/>
            <w:vAlign w:val="bottom"/>
            <w:hideMark/>
          </w:tcPr>
          <w:p w14:paraId="12810EB4" w14:textId="77777777" w:rsidR="009E217B" w:rsidRPr="00A813CF" w:rsidRDefault="009E217B" w:rsidP="009E217B">
            <w:pPr>
              <w:rPr>
                <w:rFonts w:ascii="Arial" w:eastAsia="Times New Roman" w:hAnsi="Arial" w:cs="Arial"/>
                <w:color w:val="000000"/>
                <w:lang w:eastAsia="en-AU"/>
              </w:rPr>
            </w:pPr>
            <w:r w:rsidRPr="00A813CF">
              <w:rPr>
                <w:rFonts w:ascii="Arial" w:eastAsia="Times New Roman" w:hAnsi="Arial" w:cs="Arial"/>
                <w:color w:val="000000"/>
                <w:lang w:eastAsia="en-AU"/>
              </w:rPr>
              <w:t>Andrew</w:t>
            </w:r>
          </w:p>
        </w:tc>
        <w:tc>
          <w:tcPr>
            <w:tcW w:w="2379" w:type="dxa"/>
            <w:tcBorders>
              <w:top w:val="nil"/>
              <w:left w:val="nil"/>
              <w:bottom w:val="single" w:sz="4" w:space="0" w:color="auto"/>
              <w:right w:val="nil"/>
            </w:tcBorders>
            <w:shd w:val="clear" w:color="auto" w:fill="auto"/>
            <w:vAlign w:val="bottom"/>
            <w:hideMark/>
          </w:tcPr>
          <w:p w14:paraId="7C1DDD3D" w14:textId="77777777" w:rsidR="009E217B" w:rsidRPr="00A813CF" w:rsidRDefault="009E217B" w:rsidP="009E217B">
            <w:pPr>
              <w:rPr>
                <w:rFonts w:ascii="Arial" w:eastAsia="Times New Roman" w:hAnsi="Arial" w:cs="Arial"/>
                <w:color w:val="000000"/>
                <w:lang w:eastAsia="en-AU"/>
              </w:rPr>
            </w:pPr>
            <w:r w:rsidRPr="00A813CF">
              <w:rPr>
                <w:rFonts w:ascii="Arial" w:eastAsia="Times New Roman" w:hAnsi="Arial" w:cs="Arial"/>
                <w:color w:val="000000"/>
                <w:lang w:eastAsia="en-AU"/>
              </w:rPr>
              <w:t>Queensland Parks and Wildlife</w:t>
            </w:r>
          </w:p>
        </w:tc>
        <w:tc>
          <w:tcPr>
            <w:tcW w:w="540" w:type="dxa"/>
            <w:tcBorders>
              <w:top w:val="nil"/>
              <w:left w:val="single" w:sz="4" w:space="0" w:color="auto"/>
              <w:bottom w:val="single" w:sz="4" w:space="0" w:color="auto"/>
              <w:right w:val="single" w:sz="4" w:space="0" w:color="auto"/>
            </w:tcBorders>
            <w:shd w:val="clear" w:color="auto" w:fill="auto"/>
            <w:vAlign w:val="bottom"/>
            <w:hideMark/>
          </w:tcPr>
          <w:p w14:paraId="20BD62CD" w14:textId="77777777" w:rsidR="009E217B" w:rsidRPr="00A813CF" w:rsidRDefault="009E217B" w:rsidP="009E217B">
            <w:pPr>
              <w:jc w:val="center"/>
              <w:rPr>
                <w:rFonts w:ascii="Arial" w:eastAsia="Times New Roman" w:hAnsi="Arial" w:cs="Arial"/>
                <w:color w:val="000000"/>
                <w:lang w:eastAsia="en-AU"/>
              </w:rPr>
            </w:pPr>
            <w:r w:rsidRPr="00A813CF">
              <w:rPr>
                <w:rFonts w:ascii="Segoe UI Symbol" w:eastAsia="Times New Roman" w:hAnsi="Segoe UI Symbol" w:cs="Segoe UI Symbol"/>
                <w:color w:val="000000"/>
                <w:lang w:eastAsia="en-AU"/>
              </w:rPr>
              <w:t>✔</w:t>
            </w:r>
          </w:p>
        </w:tc>
        <w:tc>
          <w:tcPr>
            <w:tcW w:w="540" w:type="dxa"/>
            <w:tcBorders>
              <w:top w:val="nil"/>
              <w:left w:val="nil"/>
              <w:bottom w:val="single" w:sz="4" w:space="0" w:color="auto"/>
              <w:right w:val="single" w:sz="4" w:space="0" w:color="auto"/>
            </w:tcBorders>
            <w:shd w:val="clear" w:color="auto" w:fill="auto"/>
            <w:vAlign w:val="bottom"/>
            <w:hideMark/>
          </w:tcPr>
          <w:p w14:paraId="1C840CD8" w14:textId="77777777" w:rsidR="009E217B" w:rsidRPr="00A813CF" w:rsidRDefault="009E217B" w:rsidP="009E217B">
            <w:pPr>
              <w:jc w:val="center"/>
              <w:rPr>
                <w:rFonts w:ascii="Arial" w:eastAsia="Times New Roman" w:hAnsi="Arial" w:cs="Arial"/>
                <w:color w:val="000000"/>
                <w:lang w:eastAsia="en-AU"/>
              </w:rPr>
            </w:pPr>
            <w:r w:rsidRPr="00A813CF">
              <w:rPr>
                <w:rFonts w:ascii="Segoe UI Symbol" w:eastAsia="Times New Roman" w:hAnsi="Segoe UI Symbol" w:cs="Segoe UI Symbol"/>
                <w:color w:val="000000"/>
                <w:lang w:eastAsia="en-AU"/>
              </w:rPr>
              <w:t>✔</w:t>
            </w:r>
          </w:p>
        </w:tc>
        <w:tc>
          <w:tcPr>
            <w:tcW w:w="540" w:type="dxa"/>
            <w:tcBorders>
              <w:top w:val="nil"/>
              <w:left w:val="nil"/>
              <w:bottom w:val="single" w:sz="4" w:space="0" w:color="auto"/>
              <w:right w:val="single" w:sz="4" w:space="0" w:color="auto"/>
            </w:tcBorders>
            <w:shd w:val="clear" w:color="auto" w:fill="auto"/>
            <w:vAlign w:val="bottom"/>
            <w:hideMark/>
          </w:tcPr>
          <w:p w14:paraId="10ED810E" w14:textId="77777777" w:rsidR="009E217B" w:rsidRPr="00A813CF" w:rsidRDefault="009E217B" w:rsidP="009E217B">
            <w:pPr>
              <w:jc w:val="center"/>
              <w:rPr>
                <w:rFonts w:ascii="Arial" w:eastAsia="Times New Roman" w:hAnsi="Arial" w:cs="Arial"/>
                <w:color w:val="000000"/>
                <w:lang w:eastAsia="en-AU"/>
              </w:rPr>
            </w:pPr>
            <w:r w:rsidRPr="00A813CF">
              <w:rPr>
                <w:rFonts w:ascii="Segoe UI Symbol" w:eastAsia="Times New Roman" w:hAnsi="Segoe UI Symbol" w:cs="Segoe UI Symbol"/>
                <w:color w:val="000000"/>
                <w:lang w:eastAsia="en-AU"/>
              </w:rPr>
              <w:t>✔</w:t>
            </w:r>
          </w:p>
        </w:tc>
        <w:tc>
          <w:tcPr>
            <w:tcW w:w="540" w:type="dxa"/>
            <w:tcBorders>
              <w:top w:val="nil"/>
              <w:left w:val="nil"/>
              <w:bottom w:val="single" w:sz="4" w:space="0" w:color="auto"/>
              <w:right w:val="single" w:sz="4" w:space="0" w:color="auto"/>
            </w:tcBorders>
            <w:shd w:val="clear" w:color="auto" w:fill="auto"/>
            <w:vAlign w:val="bottom"/>
            <w:hideMark/>
          </w:tcPr>
          <w:p w14:paraId="027CAD9D" w14:textId="77777777" w:rsidR="009E217B" w:rsidRPr="00A813CF" w:rsidRDefault="009E217B" w:rsidP="009E217B">
            <w:pPr>
              <w:jc w:val="center"/>
              <w:rPr>
                <w:rFonts w:ascii="Arial" w:eastAsia="Times New Roman" w:hAnsi="Arial" w:cs="Arial"/>
                <w:color w:val="000000"/>
                <w:lang w:eastAsia="en-AU"/>
              </w:rPr>
            </w:pPr>
            <w:r w:rsidRPr="00A813CF">
              <w:rPr>
                <w:rFonts w:ascii="Segoe UI Symbol" w:eastAsia="Times New Roman" w:hAnsi="Segoe UI Symbol" w:cs="Segoe UI Symbol"/>
                <w:color w:val="000000"/>
                <w:lang w:eastAsia="en-AU"/>
              </w:rPr>
              <w:t>✔</w:t>
            </w:r>
          </w:p>
        </w:tc>
        <w:tc>
          <w:tcPr>
            <w:tcW w:w="540" w:type="dxa"/>
            <w:tcBorders>
              <w:top w:val="nil"/>
              <w:left w:val="nil"/>
              <w:bottom w:val="single" w:sz="4" w:space="0" w:color="auto"/>
              <w:right w:val="single" w:sz="4" w:space="0" w:color="auto"/>
            </w:tcBorders>
            <w:shd w:val="clear" w:color="auto" w:fill="auto"/>
            <w:vAlign w:val="bottom"/>
            <w:hideMark/>
          </w:tcPr>
          <w:p w14:paraId="041D0401"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1460" w:type="dxa"/>
            <w:tcBorders>
              <w:top w:val="nil"/>
              <w:left w:val="nil"/>
              <w:bottom w:val="single" w:sz="4" w:space="0" w:color="auto"/>
              <w:right w:val="single" w:sz="4" w:space="0" w:color="auto"/>
            </w:tcBorders>
            <w:shd w:val="clear" w:color="auto" w:fill="auto"/>
            <w:vAlign w:val="bottom"/>
            <w:hideMark/>
          </w:tcPr>
          <w:p w14:paraId="682F5508"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r>
      <w:tr w:rsidR="009E217B" w:rsidRPr="00A813CF" w14:paraId="7799BF2D" w14:textId="77777777" w:rsidTr="009E217B">
        <w:trPr>
          <w:trHeight w:val="315"/>
        </w:trPr>
        <w:tc>
          <w:tcPr>
            <w:tcW w:w="1445" w:type="dxa"/>
            <w:tcBorders>
              <w:top w:val="nil"/>
              <w:left w:val="single" w:sz="4" w:space="0" w:color="auto"/>
              <w:bottom w:val="single" w:sz="4" w:space="0" w:color="auto"/>
              <w:right w:val="single" w:sz="4" w:space="0" w:color="auto"/>
            </w:tcBorders>
            <w:shd w:val="clear" w:color="auto" w:fill="auto"/>
            <w:noWrap/>
            <w:vAlign w:val="bottom"/>
            <w:hideMark/>
          </w:tcPr>
          <w:p w14:paraId="33B33779" w14:textId="77777777" w:rsidR="009E217B" w:rsidRPr="00A813CF" w:rsidRDefault="009E217B" w:rsidP="009E217B">
            <w:pPr>
              <w:rPr>
                <w:rFonts w:ascii="Arial" w:eastAsia="Times New Roman" w:hAnsi="Arial" w:cs="Arial"/>
                <w:color w:val="000000"/>
                <w:lang w:eastAsia="en-AU"/>
              </w:rPr>
            </w:pPr>
            <w:r w:rsidRPr="00A813CF">
              <w:rPr>
                <w:rFonts w:ascii="Arial" w:eastAsia="Times New Roman" w:hAnsi="Arial" w:cs="Arial"/>
                <w:color w:val="000000"/>
                <w:lang w:eastAsia="en-AU"/>
              </w:rPr>
              <w:t>McKenzie</w:t>
            </w:r>
          </w:p>
        </w:tc>
        <w:tc>
          <w:tcPr>
            <w:tcW w:w="1076" w:type="dxa"/>
            <w:tcBorders>
              <w:top w:val="nil"/>
              <w:left w:val="nil"/>
              <w:bottom w:val="single" w:sz="4" w:space="0" w:color="auto"/>
              <w:right w:val="single" w:sz="4" w:space="0" w:color="auto"/>
            </w:tcBorders>
            <w:shd w:val="clear" w:color="auto" w:fill="auto"/>
            <w:noWrap/>
            <w:vAlign w:val="bottom"/>
            <w:hideMark/>
          </w:tcPr>
          <w:p w14:paraId="7D63E782" w14:textId="77777777" w:rsidR="009E217B" w:rsidRPr="00A813CF" w:rsidRDefault="009E217B" w:rsidP="009E217B">
            <w:pPr>
              <w:rPr>
                <w:rFonts w:ascii="Arial" w:eastAsia="Times New Roman" w:hAnsi="Arial" w:cs="Arial"/>
                <w:color w:val="000000"/>
                <w:lang w:eastAsia="en-AU"/>
              </w:rPr>
            </w:pPr>
            <w:r w:rsidRPr="00A813CF">
              <w:rPr>
                <w:rFonts w:ascii="Arial" w:eastAsia="Times New Roman" w:hAnsi="Arial" w:cs="Arial"/>
                <w:color w:val="000000"/>
                <w:lang w:eastAsia="en-AU"/>
              </w:rPr>
              <w:t>Len</w:t>
            </w:r>
          </w:p>
        </w:tc>
        <w:tc>
          <w:tcPr>
            <w:tcW w:w="2379" w:type="dxa"/>
            <w:tcBorders>
              <w:top w:val="nil"/>
              <w:left w:val="nil"/>
              <w:bottom w:val="single" w:sz="4" w:space="0" w:color="auto"/>
              <w:right w:val="nil"/>
            </w:tcBorders>
            <w:shd w:val="clear" w:color="auto" w:fill="auto"/>
            <w:vAlign w:val="bottom"/>
            <w:hideMark/>
          </w:tcPr>
          <w:p w14:paraId="7CB55C29" w14:textId="77777777" w:rsidR="009E217B" w:rsidRPr="00A813CF" w:rsidRDefault="009E217B" w:rsidP="009E217B">
            <w:pPr>
              <w:rPr>
                <w:rFonts w:ascii="Arial" w:eastAsia="Times New Roman" w:hAnsi="Arial" w:cs="Arial"/>
                <w:color w:val="000000"/>
                <w:lang w:eastAsia="en-AU"/>
              </w:rPr>
            </w:pPr>
            <w:r w:rsidRPr="00A813CF">
              <w:rPr>
                <w:rFonts w:ascii="Arial" w:eastAsia="Times New Roman" w:hAnsi="Arial" w:cs="Arial"/>
                <w:color w:val="000000"/>
                <w:lang w:eastAsia="en-AU"/>
              </w:rPr>
              <w:t>James Cook University</w:t>
            </w:r>
          </w:p>
        </w:tc>
        <w:tc>
          <w:tcPr>
            <w:tcW w:w="540" w:type="dxa"/>
            <w:tcBorders>
              <w:top w:val="nil"/>
              <w:left w:val="single" w:sz="4" w:space="0" w:color="auto"/>
              <w:bottom w:val="single" w:sz="4" w:space="0" w:color="auto"/>
              <w:right w:val="single" w:sz="4" w:space="0" w:color="auto"/>
            </w:tcBorders>
            <w:shd w:val="clear" w:color="auto" w:fill="auto"/>
            <w:vAlign w:val="bottom"/>
            <w:hideMark/>
          </w:tcPr>
          <w:p w14:paraId="549D8D80" w14:textId="77777777" w:rsidR="009E217B" w:rsidRPr="00A813CF" w:rsidRDefault="009E217B" w:rsidP="009E217B">
            <w:pPr>
              <w:jc w:val="center"/>
              <w:rPr>
                <w:rFonts w:ascii="Arial" w:eastAsia="Times New Roman" w:hAnsi="Arial" w:cs="Arial"/>
                <w:color w:val="000000"/>
                <w:lang w:eastAsia="en-AU"/>
              </w:rPr>
            </w:pPr>
            <w:r w:rsidRPr="00A813CF">
              <w:rPr>
                <w:rFonts w:ascii="Segoe UI Symbol" w:eastAsia="Times New Roman" w:hAnsi="Segoe UI Symbol" w:cs="Segoe UI Symbol"/>
                <w:color w:val="000000"/>
                <w:lang w:eastAsia="en-AU"/>
              </w:rPr>
              <w:t>✔</w:t>
            </w:r>
          </w:p>
        </w:tc>
        <w:tc>
          <w:tcPr>
            <w:tcW w:w="540" w:type="dxa"/>
            <w:tcBorders>
              <w:top w:val="nil"/>
              <w:left w:val="nil"/>
              <w:bottom w:val="single" w:sz="4" w:space="0" w:color="auto"/>
              <w:right w:val="single" w:sz="4" w:space="0" w:color="auto"/>
            </w:tcBorders>
            <w:shd w:val="clear" w:color="auto" w:fill="auto"/>
            <w:vAlign w:val="bottom"/>
            <w:hideMark/>
          </w:tcPr>
          <w:p w14:paraId="3B4A4409" w14:textId="77777777" w:rsidR="009E217B" w:rsidRPr="00A813CF" w:rsidRDefault="009E217B" w:rsidP="009E217B">
            <w:pPr>
              <w:jc w:val="center"/>
              <w:rPr>
                <w:rFonts w:ascii="Arial" w:eastAsia="Times New Roman" w:hAnsi="Arial" w:cs="Arial"/>
                <w:color w:val="000000"/>
                <w:lang w:eastAsia="en-AU"/>
              </w:rPr>
            </w:pPr>
            <w:r w:rsidRPr="00A813CF">
              <w:rPr>
                <w:rFonts w:ascii="Segoe UI Symbol" w:eastAsia="Times New Roman" w:hAnsi="Segoe UI Symbol" w:cs="Segoe UI Symbol"/>
                <w:color w:val="000000"/>
                <w:lang w:eastAsia="en-AU"/>
              </w:rPr>
              <w:t>✔</w:t>
            </w:r>
          </w:p>
        </w:tc>
        <w:tc>
          <w:tcPr>
            <w:tcW w:w="540" w:type="dxa"/>
            <w:tcBorders>
              <w:top w:val="nil"/>
              <w:left w:val="nil"/>
              <w:bottom w:val="single" w:sz="4" w:space="0" w:color="auto"/>
              <w:right w:val="single" w:sz="4" w:space="0" w:color="auto"/>
            </w:tcBorders>
            <w:shd w:val="clear" w:color="auto" w:fill="auto"/>
            <w:vAlign w:val="bottom"/>
            <w:hideMark/>
          </w:tcPr>
          <w:p w14:paraId="2B20F3A0" w14:textId="77777777" w:rsidR="009E217B" w:rsidRPr="00A813CF" w:rsidRDefault="009E217B" w:rsidP="009E217B">
            <w:pPr>
              <w:jc w:val="center"/>
              <w:rPr>
                <w:rFonts w:ascii="Arial" w:eastAsia="Times New Roman" w:hAnsi="Arial" w:cs="Arial"/>
                <w:color w:val="000000"/>
                <w:lang w:eastAsia="en-AU"/>
              </w:rPr>
            </w:pPr>
            <w:r w:rsidRPr="00A813CF">
              <w:rPr>
                <w:rFonts w:ascii="Segoe UI Symbol" w:eastAsia="Times New Roman" w:hAnsi="Segoe UI Symbol" w:cs="Segoe UI Symbol"/>
                <w:color w:val="000000"/>
                <w:lang w:eastAsia="en-AU"/>
              </w:rPr>
              <w:t>✔</w:t>
            </w:r>
          </w:p>
        </w:tc>
        <w:tc>
          <w:tcPr>
            <w:tcW w:w="540" w:type="dxa"/>
            <w:tcBorders>
              <w:top w:val="nil"/>
              <w:left w:val="nil"/>
              <w:bottom w:val="single" w:sz="4" w:space="0" w:color="auto"/>
              <w:right w:val="single" w:sz="4" w:space="0" w:color="auto"/>
            </w:tcBorders>
            <w:shd w:val="clear" w:color="auto" w:fill="auto"/>
            <w:vAlign w:val="bottom"/>
            <w:hideMark/>
          </w:tcPr>
          <w:p w14:paraId="2A2EF93F" w14:textId="77777777" w:rsidR="009E217B" w:rsidRPr="00A813CF" w:rsidRDefault="009E217B" w:rsidP="009E217B">
            <w:pPr>
              <w:jc w:val="center"/>
              <w:rPr>
                <w:rFonts w:ascii="Arial" w:eastAsia="Times New Roman" w:hAnsi="Arial" w:cs="Arial"/>
                <w:color w:val="000000"/>
                <w:lang w:eastAsia="en-AU"/>
              </w:rPr>
            </w:pPr>
            <w:r w:rsidRPr="00A813CF">
              <w:rPr>
                <w:rFonts w:ascii="Segoe UI Symbol" w:eastAsia="Times New Roman" w:hAnsi="Segoe UI Symbol" w:cs="Segoe UI Symbol"/>
                <w:color w:val="000000"/>
                <w:lang w:eastAsia="en-AU"/>
              </w:rPr>
              <w:t>✔</w:t>
            </w:r>
          </w:p>
        </w:tc>
        <w:tc>
          <w:tcPr>
            <w:tcW w:w="540" w:type="dxa"/>
            <w:tcBorders>
              <w:top w:val="nil"/>
              <w:left w:val="nil"/>
              <w:bottom w:val="single" w:sz="4" w:space="0" w:color="auto"/>
              <w:right w:val="single" w:sz="4" w:space="0" w:color="auto"/>
            </w:tcBorders>
            <w:shd w:val="clear" w:color="auto" w:fill="auto"/>
            <w:vAlign w:val="bottom"/>
            <w:hideMark/>
          </w:tcPr>
          <w:p w14:paraId="671CC199"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1460" w:type="dxa"/>
            <w:tcBorders>
              <w:top w:val="nil"/>
              <w:left w:val="nil"/>
              <w:bottom w:val="single" w:sz="4" w:space="0" w:color="auto"/>
              <w:right w:val="single" w:sz="4" w:space="0" w:color="auto"/>
            </w:tcBorders>
            <w:shd w:val="clear" w:color="auto" w:fill="auto"/>
            <w:vAlign w:val="bottom"/>
            <w:hideMark/>
          </w:tcPr>
          <w:p w14:paraId="553BF102"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r>
      <w:tr w:rsidR="009E217B" w:rsidRPr="00A813CF" w14:paraId="69AC5E0F" w14:textId="77777777" w:rsidTr="009E217B">
        <w:trPr>
          <w:trHeight w:val="630"/>
        </w:trPr>
        <w:tc>
          <w:tcPr>
            <w:tcW w:w="1445" w:type="dxa"/>
            <w:tcBorders>
              <w:top w:val="nil"/>
              <w:left w:val="single" w:sz="4" w:space="0" w:color="auto"/>
              <w:bottom w:val="single" w:sz="4" w:space="0" w:color="auto"/>
              <w:right w:val="single" w:sz="4" w:space="0" w:color="auto"/>
            </w:tcBorders>
            <w:shd w:val="clear" w:color="auto" w:fill="auto"/>
            <w:noWrap/>
            <w:vAlign w:val="bottom"/>
            <w:hideMark/>
          </w:tcPr>
          <w:p w14:paraId="60481F4D" w14:textId="77777777" w:rsidR="009E217B" w:rsidRPr="00A813CF" w:rsidRDefault="009E217B" w:rsidP="009E217B">
            <w:pPr>
              <w:rPr>
                <w:rFonts w:ascii="Arial" w:eastAsia="Times New Roman" w:hAnsi="Arial" w:cs="Arial"/>
                <w:color w:val="000000"/>
                <w:lang w:eastAsia="en-AU"/>
              </w:rPr>
            </w:pPr>
            <w:r w:rsidRPr="00A813CF">
              <w:rPr>
                <w:rFonts w:ascii="Arial" w:eastAsia="Times New Roman" w:hAnsi="Arial" w:cs="Arial"/>
                <w:color w:val="000000"/>
                <w:lang w:eastAsia="en-AU"/>
              </w:rPr>
              <w:t>McNeil</w:t>
            </w:r>
          </w:p>
        </w:tc>
        <w:tc>
          <w:tcPr>
            <w:tcW w:w="1076" w:type="dxa"/>
            <w:tcBorders>
              <w:top w:val="nil"/>
              <w:left w:val="nil"/>
              <w:bottom w:val="single" w:sz="4" w:space="0" w:color="auto"/>
              <w:right w:val="single" w:sz="4" w:space="0" w:color="auto"/>
            </w:tcBorders>
            <w:shd w:val="clear" w:color="auto" w:fill="auto"/>
            <w:noWrap/>
            <w:vAlign w:val="bottom"/>
            <w:hideMark/>
          </w:tcPr>
          <w:p w14:paraId="49E5B3D9" w14:textId="77777777" w:rsidR="009E217B" w:rsidRPr="00A813CF" w:rsidRDefault="009E217B" w:rsidP="009E217B">
            <w:pPr>
              <w:rPr>
                <w:rFonts w:ascii="Arial" w:eastAsia="Times New Roman" w:hAnsi="Arial" w:cs="Arial"/>
                <w:color w:val="000000"/>
                <w:lang w:eastAsia="en-AU"/>
              </w:rPr>
            </w:pPr>
            <w:r w:rsidRPr="00A813CF">
              <w:rPr>
                <w:rFonts w:ascii="Arial" w:eastAsia="Times New Roman" w:hAnsi="Arial" w:cs="Arial"/>
                <w:color w:val="000000"/>
                <w:lang w:eastAsia="en-AU"/>
              </w:rPr>
              <w:t>Mardi</w:t>
            </w:r>
          </w:p>
        </w:tc>
        <w:tc>
          <w:tcPr>
            <w:tcW w:w="2379" w:type="dxa"/>
            <w:tcBorders>
              <w:top w:val="nil"/>
              <w:left w:val="nil"/>
              <w:bottom w:val="single" w:sz="4" w:space="0" w:color="auto"/>
              <w:right w:val="nil"/>
            </w:tcBorders>
            <w:shd w:val="clear" w:color="auto" w:fill="auto"/>
            <w:vAlign w:val="bottom"/>
            <w:hideMark/>
          </w:tcPr>
          <w:p w14:paraId="0C3174BC" w14:textId="77777777" w:rsidR="009E217B" w:rsidRPr="00A813CF" w:rsidRDefault="009E217B" w:rsidP="009E217B">
            <w:pPr>
              <w:rPr>
                <w:rFonts w:ascii="Arial" w:eastAsia="Times New Roman" w:hAnsi="Arial" w:cs="Arial"/>
                <w:color w:val="000000"/>
                <w:lang w:eastAsia="en-AU"/>
              </w:rPr>
            </w:pPr>
            <w:r w:rsidRPr="00A813CF">
              <w:rPr>
                <w:rFonts w:ascii="Arial" w:eastAsia="Times New Roman" w:hAnsi="Arial" w:cs="Arial"/>
                <w:color w:val="000000"/>
                <w:lang w:eastAsia="en-AU"/>
              </w:rPr>
              <w:t>Queensland University of Technology</w:t>
            </w:r>
          </w:p>
        </w:tc>
        <w:tc>
          <w:tcPr>
            <w:tcW w:w="540" w:type="dxa"/>
            <w:tcBorders>
              <w:top w:val="nil"/>
              <w:left w:val="single" w:sz="4" w:space="0" w:color="auto"/>
              <w:bottom w:val="single" w:sz="4" w:space="0" w:color="auto"/>
              <w:right w:val="single" w:sz="4" w:space="0" w:color="auto"/>
            </w:tcBorders>
            <w:shd w:val="clear" w:color="auto" w:fill="auto"/>
            <w:vAlign w:val="bottom"/>
            <w:hideMark/>
          </w:tcPr>
          <w:p w14:paraId="60580F29" w14:textId="77777777" w:rsidR="009E217B" w:rsidRPr="00A813CF" w:rsidRDefault="009E217B" w:rsidP="009E217B">
            <w:pPr>
              <w:jc w:val="center"/>
              <w:rPr>
                <w:rFonts w:ascii="Arial" w:eastAsia="Times New Roman" w:hAnsi="Arial" w:cs="Arial"/>
                <w:color w:val="000000"/>
                <w:lang w:eastAsia="en-AU"/>
              </w:rPr>
            </w:pPr>
            <w:r w:rsidRPr="00A813CF">
              <w:rPr>
                <w:rFonts w:ascii="Segoe UI Symbol" w:eastAsia="Times New Roman" w:hAnsi="Segoe UI Symbol" w:cs="Segoe UI Symbol"/>
                <w:color w:val="000000"/>
                <w:lang w:eastAsia="en-AU"/>
              </w:rPr>
              <w:t>✔</w:t>
            </w:r>
          </w:p>
        </w:tc>
        <w:tc>
          <w:tcPr>
            <w:tcW w:w="540" w:type="dxa"/>
            <w:tcBorders>
              <w:top w:val="nil"/>
              <w:left w:val="nil"/>
              <w:bottom w:val="single" w:sz="4" w:space="0" w:color="auto"/>
              <w:right w:val="single" w:sz="4" w:space="0" w:color="auto"/>
            </w:tcBorders>
            <w:shd w:val="clear" w:color="auto" w:fill="auto"/>
            <w:vAlign w:val="bottom"/>
            <w:hideMark/>
          </w:tcPr>
          <w:p w14:paraId="2D4A80F2" w14:textId="77777777" w:rsidR="009E217B" w:rsidRPr="00A813CF" w:rsidRDefault="009E217B" w:rsidP="009E217B">
            <w:pPr>
              <w:jc w:val="center"/>
              <w:rPr>
                <w:rFonts w:ascii="Arial" w:eastAsia="Times New Roman" w:hAnsi="Arial" w:cs="Arial"/>
                <w:color w:val="000000"/>
                <w:lang w:eastAsia="en-AU"/>
              </w:rPr>
            </w:pPr>
            <w:r w:rsidRPr="00A813CF">
              <w:rPr>
                <w:rFonts w:ascii="Segoe UI Symbol" w:eastAsia="Times New Roman" w:hAnsi="Segoe UI Symbol" w:cs="Segoe UI Symbol"/>
                <w:color w:val="000000"/>
                <w:lang w:eastAsia="en-AU"/>
              </w:rPr>
              <w:t>✔</w:t>
            </w:r>
          </w:p>
        </w:tc>
        <w:tc>
          <w:tcPr>
            <w:tcW w:w="540" w:type="dxa"/>
            <w:tcBorders>
              <w:top w:val="nil"/>
              <w:left w:val="nil"/>
              <w:bottom w:val="single" w:sz="4" w:space="0" w:color="auto"/>
              <w:right w:val="single" w:sz="4" w:space="0" w:color="auto"/>
            </w:tcBorders>
            <w:shd w:val="clear" w:color="auto" w:fill="auto"/>
            <w:vAlign w:val="bottom"/>
            <w:hideMark/>
          </w:tcPr>
          <w:p w14:paraId="1E4190B8"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540" w:type="dxa"/>
            <w:tcBorders>
              <w:top w:val="nil"/>
              <w:left w:val="nil"/>
              <w:bottom w:val="single" w:sz="4" w:space="0" w:color="auto"/>
              <w:right w:val="single" w:sz="4" w:space="0" w:color="auto"/>
            </w:tcBorders>
            <w:shd w:val="clear" w:color="auto" w:fill="auto"/>
            <w:vAlign w:val="bottom"/>
            <w:hideMark/>
          </w:tcPr>
          <w:p w14:paraId="54599D49"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540" w:type="dxa"/>
            <w:tcBorders>
              <w:top w:val="nil"/>
              <w:left w:val="nil"/>
              <w:bottom w:val="single" w:sz="4" w:space="0" w:color="auto"/>
              <w:right w:val="single" w:sz="4" w:space="0" w:color="auto"/>
            </w:tcBorders>
            <w:shd w:val="clear" w:color="auto" w:fill="auto"/>
            <w:vAlign w:val="bottom"/>
            <w:hideMark/>
          </w:tcPr>
          <w:p w14:paraId="0CF3ED70"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1460" w:type="dxa"/>
            <w:tcBorders>
              <w:top w:val="nil"/>
              <w:left w:val="nil"/>
              <w:bottom w:val="single" w:sz="4" w:space="0" w:color="auto"/>
              <w:right w:val="single" w:sz="4" w:space="0" w:color="auto"/>
            </w:tcBorders>
            <w:shd w:val="clear" w:color="auto" w:fill="auto"/>
            <w:vAlign w:val="bottom"/>
            <w:hideMark/>
          </w:tcPr>
          <w:p w14:paraId="04E89518"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r>
      <w:tr w:rsidR="009E217B" w:rsidRPr="00A813CF" w14:paraId="052E4F1C" w14:textId="77777777" w:rsidTr="009E217B">
        <w:trPr>
          <w:trHeight w:val="315"/>
        </w:trPr>
        <w:tc>
          <w:tcPr>
            <w:tcW w:w="1445" w:type="dxa"/>
            <w:tcBorders>
              <w:top w:val="nil"/>
              <w:left w:val="single" w:sz="4" w:space="0" w:color="auto"/>
              <w:bottom w:val="single" w:sz="4" w:space="0" w:color="auto"/>
              <w:right w:val="single" w:sz="4" w:space="0" w:color="auto"/>
            </w:tcBorders>
            <w:shd w:val="clear" w:color="auto" w:fill="auto"/>
            <w:noWrap/>
            <w:vAlign w:val="bottom"/>
            <w:hideMark/>
          </w:tcPr>
          <w:p w14:paraId="14A142F6" w14:textId="77777777" w:rsidR="009E217B" w:rsidRPr="00A813CF" w:rsidRDefault="009E217B" w:rsidP="009E217B">
            <w:pPr>
              <w:rPr>
                <w:rFonts w:ascii="Arial" w:eastAsia="Times New Roman" w:hAnsi="Arial" w:cs="Arial"/>
                <w:color w:val="000000"/>
                <w:lang w:eastAsia="en-AU"/>
              </w:rPr>
            </w:pPr>
            <w:r w:rsidRPr="00A813CF">
              <w:rPr>
                <w:rFonts w:ascii="Arial" w:eastAsia="Times New Roman" w:hAnsi="Arial" w:cs="Arial"/>
                <w:color w:val="000000"/>
                <w:lang w:eastAsia="en-AU"/>
              </w:rPr>
              <w:t>Munday</w:t>
            </w:r>
          </w:p>
        </w:tc>
        <w:tc>
          <w:tcPr>
            <w:tcW w:w="1076" w:type="dxa"/>
            <w:tcBorders>
              <w:top w:val="nil"/>
              <w:left w:val="nil"/>
              <w:bottom w:val="single" w:sz="4" w:space="0" w:color="auto"/>
              <w:right w:val="single" w:sz="4" w:space="0" w:color="auto"/>
            </w:tcBorders>
            <w:shd w:val="clear" w:color="auto" w:fill="auto"/>
            <w:noWrap/>
            <w:vAlign w:val="bottom"/>
            <w:hideMark/>
          </w:tcPr>
          <w:p w14:paraId="0992A539" w14:textId="77777777" w:rsidR="009E217B" w:rsidRPr="00A813CF" w:rsidRDefault="009E217B" w:rsidP="009E217B">
            <w:pPr>
              <w:rPr>
                <w:rFonts w:ascii="Arial" w:eastAsia="Times New Roman" w:hAnsi="Arial" w:cs="Arial"/>
                <w:color w:val="000000"/>
                <w:lang w:eastAsia="en-AU"/>
              </w:rPr>
            </w:pPr>
            <w:r w:rsidRPr="00A813CF">
              <w:rPr>
                <w:rFonts w:ascii="Arial" w:eastAsia="Times New Roman" w:hAnsi="Arial" w:cs="Arial"/>
                <w:color w:val="000000"/>
                <w:lang w:eastAsia="en-AU"/>
              </w:rPr>
              <w:t>Phil</w:t>
            </w:r>
          </w:p>
        </w:tc>
        <w:tc>
          <w:tcPr>
            <w:tcW w:w="2379" w:type="dxa"/>
            <w:tcBorders>
              <w:top w:val="nil"/>
              <w:left w:val="nil"/>
              <w:bottom w:val="single" w:sz="4" w:space="0" w:color="auto"/>
              <w:right w:val="nil"/>
            </w:tcBorders>
            <w:shd w:val="clear" w:color="auto" w:fill="auto"/>
            <w:vAlign w:val="bottom"/>
            <w:hideMark/>
          </w:tcPr>
          <w:p w14:paraId="59D9249E" w14:textId="77777777" w:rsidR="009E217B" w:rsidRPr="00A813CF" w:rsidRDefault="009E217B" w:rsidP="009E217B">
            <w:pPr>
              <w:rPr>
                <w:rFonts w:ascii="Arial" w:eastAsia="Times New Roman" w:hAnsi="Arial" w:cs="Arial"/>
                <w:color w:val="000000"/>
                <w:lang w:eastAsia="en-AU"/>
              </w:rPr>
            </w:pPr>
            <w:r w:rsidRPr="00A813CF">
              <w:rPr>
                <w:rFonts w:ascii="Arial" w:eastAsia="Times New Roman" w:hAnsi="Arial" w:cs="Arial"/>
                <w:color w:val="000000"/>
                <w:lang w:eastAsia="en-AU"/>
              </w:rPr>
              <w:t>James Cook University</w:t>
            </w:r>
          </w:p>
        </w:tc>
        <w:tc>
          <w:tcPr>
            <w:tcW w:w="540" w:type="dxa"/>
            <w:tcBorders>
              <w:top w:val="nil"/>
              <w:left w:val="single" w:sz="4" w:space="0" w:color="auto"/>
              <w:bottom w:val="single" w:sz="4" w:space="0" w:color="auto"/>
              <w:right w:val="single" w:sz="4" w:space="0" w:color="auto"/>
            </w:tcBorders>
            <w:shd w:val="clear" w:color="auto" w:fill="auto"/>
            <w:vAlign w:val="bottom"/>
            <w:hideMark/>
          </w:tcPr>
          <w:p w14:paraId="7A5EA1FA" w14:textId="77777777" w:rsidR="009E217B" w:rsidRPr="00A813CF" w:rsidRDefault="009E217B" w:rsidP="009E217B">
            <w:pPr>
              <w:jc w:val="center"/>
              <w:rPr>
                <w:rFonts w:ascii="Arial" w:eastAsia="Times New Roman" w:hAnsi="Arial" w:cs="Arial"/>
                <w:color w:val="000000"/>
                <w:lang w:eastAsia="en-AU"/>
              </w:rPr>
            </w:pPr>
            <w:r w:rsidRPr="00A813CF">
              <w:rPr>
                <w:rFonts w:ascii="Segoe UI Symbol" w:eastAsia="Times New Roman" w:hAnsi="Segoe UI Symbol" w:cs="Segoe UI Symbol"/>
                <w:color w:val="000000"/>
                <w:lang w:eastAsia="en-AU"/>
              </w:rPr>
              <w:t>✔</w:t>
            </w:r>
          </w:p>
        </w:tc>
        <w:tc>
          <w:tcPr>
            <w:tcW w:w="540" w:type="dxa"/>
            <w:tcBorders>
              <w:top w:val="nil"/>
              <w:left w:val="nil"/>
              <w:bottom w:val="single" w:sz="4" w:space="0" w:color="auto"/>
              <w:right w:val="single" w:sz="4" w:space="0" w:color="auto"/>
            </w:tcBorders>
            <w:shd w:val="clear" w:color="auto" w:fill="auto"/>
            <w:vAlign w:val="bottom"/>
            <w:hideMark/>
          </w:tcPr>
          <w:p w14:paraId="1B78F932"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540" w:type="dxa"/>
            <w:tcBorders>
              <w:top w:val="nil"/>
              <w:left w:val="nil"/>
              <w:bottom w:val="single" w:sz="4" w:space="0" w:color="auto"/>
              <w:right w:val="single" w:sz="4" w:space="0" w:color="auto"/>
            </w:tcBorders>
            <w:shd w:val="clear" w:color="auto" w:fill="auto"/>
            <w:vAlign w:val="bottom"/>
            <w:hideMark/>
          </w:tcPr>
          <w:p w14:paraId="0AFCB2EE" w14:textId="77777777" w:rsidR="009E217B" w:rsidRPr="00A813CF" w:rsidRDefault="009E217B" w:rsidP="009E217B">
            <w:pPr>
              <w:jc w:val="center"/>
              <w:rPr>
                <w:rFonts w:ascii="Arial" w:eastAsia="Times New Roman" w:hAnsi="Arial" w:cs="Arial"/>
                <w:color w:val="000000"/>
                <w:lang w:eastAsia="en-AU"/>
              </w:rPr>
            </w:pPr>
            <w:r w:rsidRPr="00A813CF">
              <w:rPr>
                <w:rFonts w:ascii="Segoe UI Symbol" w:eastAsia="Times New Roman" w:hAnsi="Segoe UI Symbol" w:cs="Segoe UI Symbol"/>
                <w:color w:val="000000"/>
                <w:lang w:eastAsia="en-AU"/>
              </w:rPr>
              <w:t>✔</w:t>
            </w:r>
          </w:p>
        </w:tc>
        <w:tc>
          <w:tcPr>
            <w:tcW w:w="540" w:type="dxa"/>
            <w:tcBorders>
              <w:top w:val="nil"/>
              <w:left w:val="nil"/>
              <w:bottom w:val="single" w:sz="4" w:space="0" w:color="auto"/>
              <w:right w:val="single" w:sz="4" w:space="0" w:color="auto"/>
            </w:tcBorders>
            <w:shd w:val="clear" w:color="auto" w:fill="auto"/>
            <w:vAlign w:val="bottom"/>
            <w:hideMark/>
          </w:tcPr>
          <w:p w14:paraId="1B691E0B" w14:textId="77777777" w:rsidR="009E217B" w:rsidRPr="00A813CF" w:rsidRDefault="009E217B" w:rsidP="009E217B">
            <w:pPr>
              <w:jc w:val="center"/>
              <w:rPr>
                <w:rFonts w:ascii="Arial" w:eastAsia="Times New Roman" w:hAnsi="Arial" w:cs="Arial"/>
                <w:color w:val="000000"/>
                <w:lang w:eastAsia="en-AU"/>
              </w:rPr>
            </w:pPr>
            <w:r w:rsidRPr="00A813CF">
              <w:rPr>
                <w:rFonts w:ascii="Segoe UI Symbol" w:eastAsia="Times New Roman" w:hAnsi="Segoe UI Symbol" w:cs="Segoe UI Symbol"/>
                <w:color w:val="000000"/>
                <w:lang w:eastAsia="en-AU"/>
              </w:rPr>
              <w:t>✔</w:t>
            </w:r>
          </w:p>
        </w:tc>
        <w:tc>
          <w:tcPr>
            <w:tcW w:w="540" w:type="dxa"/>
            <w:tcBorders>
              <w:top w:val="nil"/>
              <w:left w:val="nil"/>
              <w:bottom w:val="single" w:sz="4" w:space="0" w:color="auto"/>
              <w:right w:val="single" w:sz="4" w:space="0" w:color="auto"/>
            </w:tcBorders>
            <w:shd w:val="clear" w:color="auto" w:fill="auto"/>
            <w:vAlign w:val="bottom"/>
            <w:hideMark/>
          </w:tcPr>
          <w:p w14:paraId="2AB24DB6"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1460" w:type="dxa"/>
            <w:tcBorders>
              <w:top w:val="nil"/>
              <w:left w:val="nil"/>
              <w:bottom w:val="single" w:sz="4" w:space="0" w:color="auto"/>
              <w:right w:val="single" w:sz="4" w:space="0" w:color="auto"/>
            </w:tcBorders>
            <w:shd w:val="clear" w:color="auto" w:fill="auto"/>
            <w:vAlign w:val="bottom"/>
            <w:hideMark/>
          </w:tcPr>
          <w:p w14:paraId="155BFE0F"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r>
      <w:tr w:rsidR="009E217B" w:rsidRPr="00A813CF" w14:paraId="67B884DC" w14:textId="77777777" w:rsidTr="009E217B">
        <w:trPr>
          <w:trHeight w:val="630"/>
        </w:trPr>
        <w:tc>
          <w:tcPr>
            <w:tcW w:w="1445" w:type="dxa"/>
            <w:tcBorders>
              <w:top w:val="nil"/>
              <w:left w:val="single" w:sz="4" w:space="0" w:color="auto"/>
              <w:bottom w:val="single" w:sz="4" w:space="0" w:color="auto"/>
              <w:right w:val="single" w:sz="4" w:space="0" w:color="auto"/>
            </w:tcBorders>
            <w:shd w:val="clear" w:color="auto" w:fill="auto"/>
            <w:noWrap/>
            <w:vAlign w:val="bottom"/>
            <w:hideMark/>
          </w:tcPr>
          <w:p w14:paraId="5C9D877D" w14:textId="77777777" w:rsidR="009E217B" w:rsidRPr="00A813CF" w:rsidRDefault="009E217B" w:rsidP="009E217B">
            <w:pPr>
              <w:rPr>
                <w:rFonts w:ascii="Arial" w:eastAsia="Times New Roman" w:hAnsi="Arial" w:cs="Arial"/>
                <w:color w:val="000000"/>
                <w:lang w:eastAsia="en-AU"/>
              </w:rPr>
            </w:pPr>
            <w:r w:rsidRPr="00A813CF">
              <w:rPr>
                <w:rFonts w:ascii="Arial" w:eastAsia="Times New Roman" w:hAnsi="Arial" w:cs="Arial"/>
                <w:color w:val="000000"/>
                <w:lang w:eastAsia="en-AU"/>
              </w:rPr>
              <w:t>Noad</w:t>
            </w:r>
          </w:p>
        </w:tc>
        <w:tc>
          <w:tcPr>
            <w:tcW w:w="1076" w:type="dxa"/>
            <w:tcBorders>
              <w:top w:val="nil"/>
              <w:left w:val="nil"/>
              <w:bottom w:val="single" w:sz="4" w:space="0" w:color="auto"/>
              <w:right w:val="single" w:sz="4" w:space="0" w:color="auto"/>
            </w:tcBorders>
            <w:shd w:val="clear" w:color="auto" w:fill="auto"/>
            <w:noWrap/>
            <w:vAlign w:val="bottom"/>
            <w:hideMark/>
          </w:tcPr>
          <w:p w14:paraId="2263A798" w14:textId="77777777" w:rsidR="009E217B" w:rsidRPr="00A813CF" w:rsidRDefault="009E217B" w:rsidP="009E217B">
            <w:pPr>
              <w:rPr>
                <w:rFonts w:ascii="Arial" w:eastAsia="Times New Roman" w:hAnsi="Arial" w:cs="Arial"/>
                <w:color w:val="000000"/>
                <w:lang w:eastAsia="en-AU"/>
              </w:rPr>
            </w:pPr>
            <w:r w:rsidRPr="00A813CF">
              <w:rPr>
                <w:rFonts w:ascii="Arial" w:eastAsia="Times New Roman" w:hAnsi="Arial" w:cs="Arial"/>
                <w:color w:val="000000"/>
                <w:lang w:eastAsia="en-AU"/>
              </w:rPr>
              <w:t>Michael</w:t>
            </w:r>
          </w:p>
        </w:tc>
        <w:tc>
          <w:tcPr>
            <w:tcW w:w="2379" w:type="dxa"/>
            <w:tcBorders>
              <w:top w:val="nil"/>
              <w:left w:val="nil"/>
              <w:bottom w:val="single" w:sz="4" w:space="0" w:color="auto"/>
              <w:right w:val="nil"/>
            </w:tcBorders>
            <w:shd w:val="clear" w:color="auto" w:fill="auto"/>
            <w:vAlign w:val="bottom"/>
            <w:hideMark/>
          </w:tcPr>
          <w:p w14:paraId="64213C3F" w14:textId="77777777" w:rsidR="009E217B" w:rsidRPr="00A813CF" w:rsidRDefault="009E217B" w:rsidP="009E217B">
            <w:pPr>
              <w:rPr>
                <w:rFonts w:ascii="Arial" w:eastAsia="Times New Roman" w:hAnsi="Arial" w:cs="Arial"/>
                <w:color w:val="000000"/>
                <w:lang w:eastAsia="en-AU"/>
              </w:rPr>
            </w:pPr>
            <w:r w:rsidRPr="00A813CF">
              <w:rPr>
                <w:rFonts w:ascii="Arial" w:eastAsia="Times New Roman" w:hAnsi="Arial" w:cs="Arial"/>
                <w:color w:val="000000"/>
                <w:lang w:eastAsia="en-AU"/>
              </w:rPr>
              <w:t>University of Queensland</w:t>
            </w:r>
          </w:p>
        </w:tc>
        <w:tc>
          <w:tcPr>
            <w:tcW w:w="540" w:type="dxa"/>
            <w:tcBorders>
              <w:top w:val="nil"/>
              <w:left w:val="single" w:sz="4" w:space="0" w:color="auto"/>
              <w:bottom w:val="single" w:sz="4" w:space="0" w:color="auto"/>
              <w:right w:val="single" w:sz="4" w:space="0" w:color="auto"/>
            </w:tcBorders>
            <w:shd w:val="clear" w:color="auto" w:fill="auto"/>
            <w:vAlign w:val="bottom"/>
            <w:hideMark/>
          </w:tcPr>
          <w:p w14:paraId="6A112868"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540" w:type="dxa"/>
            <w:tcBorders>
              <w:top w:val="nil"/>
              <w:left w:val="nil"/>
              <w:bottom w:val="single" w:sz="4" w:space="0" w:color="auto"/>
              <w:right w:val="single" w:sz="4" w:space="0" w:color="auto"/>
            </w:tcBorders>
            <w:shd w:val="clear" w:color="auto" w:fill="auto"/>
            <w:vAlign w:val="bottom"/>
            <w:hideMark/>
          </w:tcPr>
          <w:p w14:paraId="2F4810B9" w14:textId="77777777" w:rsidR="009E217B" w:rsidRPr="00A813CF" w:rsidRDefault="009E217B" w:rsidP="009E217B">
            <w:pPr>
              <w:jc w:val="center"/>
              <w:rPr>
                <w:rFonts w:ascii="Arial" w:eastAsia="Times New Roman" w:hAnsi="Arial" w:cs="Arial"/>
                <w:color w:val="000000"/>
                <w:lang w:eastAsia="en-AU"/>
              </w:rPr>
            </w:pPr>
            <w:r w:rsidRPr="00A813CF">
              <w:rPr>
                <w:rFonts w:ascii="Segoe UI Symbol" w:eastAsia="Times New Roman" w:hAnsi="Segoe UI Symbol" w:cs="Segoe UI Symbol"/>
                <w:color w:val="000000"/>
                <w:lang w:eastAsia="en-AU"/>
              </w:rPr>
              <w:t>✔</w:t>
            </w:r>
          </w:p>
        </w:tc>
        <w:tc>
          <w:tcPr>
            <w:tcW w:w="540" w:type="dxa"/>
            <w:tcBorders>
              <w:top w:val="nil"/>
              <w:left w:val="nil"/>
              <w:bottom w:val="single" w:sz="4" w:space="0" w:color="auto"/>
              <w:right w:val="single" w:sz="4" w:space="0" w:color="auto"/>
            </w:tcBorders>
            <w:shd w:val="clear" w:color="auto" w:fill="auto"/>
            <w:vAlign w:val="bottom"/>
            <w:hideMark/>
          </w:tcPr>
          <w:p w14:paraId="7AB6551B"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540" w:type="dxa"/>
            <w:tcBorders>
              <w:top w:val="nil"/>
              <w:left w:val="nil"/>
              <w:bottom w:val="single" w:sz="4" w:space="0" w:color="auto"/>
              <w:right w:val="single" w:sz="4" w:space="0" w:color="auto"/>
            </w:tcBorders>
            <w:shd w:val="clear" w:color="auto" w:fill="auto"/>
            <w:vAlign w:val="bottom"/>
            <w:hideMark/>
          </w:tcPr>
          <w:p w14:paraId="3FEBED16"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540" w:type="dxa"/>
            <w:tcBorders>
              <w:top w:val="nil"/>
              <w:left w:val="nil"/>
              <w:bottom w:val="single" w:sz="4" w:space="0" w:color="auto"/>
              <w:right w:val="single" w:sz="4" w:space="0" w:color="auto"/>
            </w:tcBorders>
            <w:shd w:val="clear" w:color="auto" w:fill="auto"/>
            <w:vAlign w:val="bottom"/>
            <w:hideMark/>
          </w:tcPr>
          <w:p w14:paraId="58F33DA2"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1460" w:type="dxa"/>
            <w:tcBorders>
              <w:top w:val="nil"/>
              <w:left w:val="nil"/>
              <w:bottom w:val="single" w:sz="4" w:space="0" w:color="auto"/>
              <w:right w:val="single" w:sz="4" w:space="0" w:color="auto"/>
            </w:tcBorders>
            <w:shd w:val="clear" w:color="auto" w:fill="auto"/>
            <w:vAlign w:val="bottom"/>
            <w:hideMark/>
          </w:tcPr>
          <w:p w14:paraId="06904520"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r>
      <w:tr w:rsidR="009E217B" w:rsidRPr="00A813CF" w14:paraId="3BA26CE4" w14:textId="77777777" w:rsidTr="009E217B">
        <w:trPr>
          <w:trHeight w:val="630"/>
        </w:trPr>
        <w:tc>
          <w:tcPr>
            <w:tcW w:w="1445" w:type="dxa"/>
            <w:tcBorders>
              <w:top w:val="nil"/>
              <w:left w:val="single" w:sz="4" w:space="0" w:color="auto"/>
              <w:bottom w:val="single" w:sz="4" w:space="0" w:color="auto"/>
              <w:right w:val="single" w:sz="4" w:space="0" w:color="auto"/>
            </w:tcBorders>
            <w:shd w:val="clear" w:color="auto" w:fill="auto"/>
            <w:noWrap/>
            <w:vAlign w:val="bottom"/>
            <w:hideMark/>
          </w:tcPr>
          <w:p w14:paraId="2CCDDA84" w14:textId="77777777" w:rsidR="009E217B" w:rsidRPr="00A813CF" w:rsidRDefault="009E217B" w:rsidP="009E217B">
            <w:pPr>
              <w:rPr>
                <w:rFonts w:ascii="Arial" w:eastAsia="Times New Roman" w:hAnsi="Arial" w:cs="Arial"/>
                <w:color w:val="000000"/>
                <w:lang w:eastAsia="en-AU"/>
              </w:rPr>
            </w:pPr>
            <w:r w:rsidRPr="00A813CF">
              <w:rPr>
                <w:rFonts w:ascii="Arial" w:eastAsia="Times New Roman" w:hAnsi="Arial" w:cs="Arial"/>
                <w:color w:val="000000"/>
                <w:lang w:eastAsia="en-AU"/>
              </w:rPr>
              <w:t>Pandolfi</w:t>
            </w:r>
          </w:p>
        </w:tc>
        <w:tc>
          <w:tcPr>
            <w:tcW w:w="1076" w:type="dxa"/>
            <w:tcBorders>
              <w:top w:val="nil"/>
              <w:left w:val="nil"/>
              <w:bottom w:val="single" w:sz="4" w:space="0" w:color="auto"/>
              <w:right w:val="single" w:sz="4" w:space="0" w:color="auto"/>
            </w:tcBorders>
            <w:shd w:val="clear" w:color="auto" w:fill="auto"/>
            <w:noWrap/>
            <w:vAlign w:val="bottom"/>
            <w:hideMark/>
          </w:tcPr>
          <w:p w14:paraId="7044D7B0" w14:textId="77777777" w:rsidR="009E217B" w:rsidRPr="00A813CF" w:rsidRDefault="009E217B" w:rsidP="009E217B">
            <w:pPr>
              <w:rPr>
                <w:rFonts w:ascii="Arial" w:eastAsia="Times New Roman" w:hAnsi="Arial" w:cs="Arial"/>
                <w:color w:val="000000"/>
                <w:lang w:eastAsia="en-AU"/>
              </w:rPr>
            </w:pPr>
            <w:r w:rsidRPr="00A813CF">
              <w:rPr>
                <w:rFonts w:ascii="Arial" w:eastAsia="Times New Roman" w:hAnsi="Arial" w:cs="Arial"/>
                <w:color w:val="000000"/>
                <w:lang w:eastAsia="en-AU"/>
              </w:rPr>
              <w:t>John</w:t>
            </w:r>
          </w:p>
        </w:tc>
        <w:tc>
          <w:tcPr>
            <w:tcW w:w="2379" w:type="dxa"/>
            <w:tcBorders>
              <w:top w:val="nil"/>
              <w:left w:val="nil"/>
              <w:bottom w:val="single" w:sz="4" w:space="0" w:color="auto"/>
              <w:right w:val="nil"/>
            </w:tcBorders>
            <w:shd w:val="clear" w:color="auto" w:fill="auto"/>
            <w:vAlign w:val="bottom"/>
            <w:hideMark/>
          </w:tcPr>
          <w:p w14:paraId="1C135DB2" w14:textId="77777777" w:rsidR="009E217B" w:rsidRPr="00A813CF" w:rsidRDefault="009E217B" w:rsidP="009E217B">
            <w:pPr>
              <w:rPr>
                <w:rFonts w:ascii="Arial" w:eastAsia="Times New Roman" w:hAnsi="Arial" w:cs="Arial"/>
                <w:color w:val="000000"/>
                <w:lang w:eastAsia="en-AU"/>
              </w:rPr>
            </w:pPr>
            <w:r w:rsidRPr="00A813CF">
              <w:rPr>
                <w:rFonts w:ascii="Arial" w:eastAsia="Times New Roman" w:hAnsi="Arial" w:cs="Arial"/>
                <w:color w:val="000000"/>
                <w:lang w:eastAsia="en-AU"/>
              </w:rPr>
              <w:t>University of Queensland</w:t>
            </w:r>
          </w:p>
        </w:tc>
        <w:tc>
          <w:tcPr>
            <w:tcW w:w="540" w:type="dxa"/>
            <w:tcBorders>
              <w:top w:val="nil"/>
              <w:left w:val="single" w:sz="4" w:space="0" w:color="auto"/>
              <w:bottom w:val="single" w:sz="4" w:space="0" w:color="auto"/>
              <w:right w:val="single" w:sz="4" w:space="0" w:color="auto"/>
            </w:tcBorders>
            <w:shd w:val="clear" w:color="auto" w:fill="auto"/>
            <w:vAlign w:val="bottom"/>
            <w:hideMark/>
          </w:tcPr>
          <w:p w14:paraId="2DFE38BA"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540" w:type="dxa"/>
            <w:tcBorders>
              <w:top w:val="nil"/>
              <w:left w:val="nil"/>
              <w:bottom w:val="single" w:sz="4" w:space="0" w:color="auto"/>
              <w:right w:val="single" w:sz="4" w:space="0" w:color="auto"/>
            </w:tcBorders>
            <w:shd w:val="clear" w:color="auto" w:fill="auto"/>
            <w:vAlign w:val="bottom"/>
            <w:hideMark/>
          </w:tcPr>
          <w:p w14:paraId="0CD300DB"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540" w:type="dxa"/>
            <w:tcBorders>
              <w:top w:val="nil"/>
              <w:left w:val="nil"/>
              <w:bottom w:val="single" w:sz="4" w:space="0" w:color="auto"/>
              <w:right w:val="single" w:sz="4" w:space="0" w:color="auto"/>
            </w:tcBorders>
            <w:shd w:val="clear" w:color="auto" w:fill="auto"/>
            <w:vAlign w:val="bottom"/>
            <w:hideMark/>
          </w:tcPr>
          <w:p w14:paraId="15D47766"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540" w:type="dxa"/>
            <w:tcBorders>
              <w:top w:val="nil"/>
              <w:left w:val="nil"/>
              <w:bottom w:val="single" w:sz="4" w:space="0" w:color="auto"/>
              <w:right w:val="single" w:sz="4" w:space="0" w:color="auto"/>
            </w:tcBorders>
            <w:shd w:val="clear" w:color="auto" w:fill="auto"/>
            <w:vAlign w:val="bottom"/>
            <w:hideMark/>
          </w:tcPr>
          <w:p w14:paraId="12F5537B"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540" w:type="dxa"/>
            <w:tcBorders>
              <w:top w:val="nil"/>
              <w:left w:val="nil"/>
              <w:bottom w:val="single" w:sz="4" w:space="0" w:color="auto"/>
              <w:right w:val="single" w:sz="4" w:space="0" w:color="auto"/>
            </w:tcBorders>
            <w:shd w:val="clear" w:color="auto" w:fill="auto"/>
            <w:vAlign w:val="bottom"/>
            <w:hideMark/>
          </w:tcPr>
          <w:p w14:paraId="68905DD6"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1460" w:type="dxa"/>
            <w:tcBorders>
              <w:top w:val="nil"/>
              <w:left w:val="nil"/>
              <w:bottom w:val="single" w:sz="4" w:space="0" w:color="auto"/>
              <w:right w:val="single" w:sz="4" w:space="0" w:color="auto"/>
            </w:tcBorders>
            <w:shd w:val="clear" w:color="auto" w:fill="auto"/>
            <w:noWrap/>
            <w:vAlign w:val="bottom"/>
            <w:hideMark/>
          </w:tcPr>
          <w:p w14:paraId="056CD7E0" w14:textId="77777777" w:rsidR="009E217B" w:rsidRPr="00A813CF" w:rsidRDefault="009E217B" w:rsidP="009E217B">
            <w:pPr>
              <w:jc w:val="center"/>
              <w:rPr>
                <w:rFonts w:ascii="Arial" w:eastAsia="Times New Roman" w:hAnsi="Arial" w:cs="Arial"/>
                <w:color w:val="000000"/>
                <w:lang w:eastAsia="en-AU"/>
              </w:rPr>
            </w:pPr>
            <w:r w:rsidRPr="00A813CF">
              <w:rPr>
                <w:rFonts w:ascii="Segoe UI Symbol" w:eastAsia="Times New Roman" w:hAnsi="Segoe UI Symbol" w:cs="Segoe UI Symbol"/>
                <w:color w:val="000000"/>
                <w:lang w:eastAsia="en-AU"/>
              </w:rPr>
              <w:t>✔</w:t>
            </w:r>
          </w:p>
        </w:tc>
      </w:tr>
      <w:tr w:rsidR="009E217B" w:rsidRPr="00A813CF" w14:paraId="578F0851" w14:textId="77777777" w:rsidTr="009E217B">
        <w:trPr>
          <w:trHeight w:val="315"/>
        </w:trPr>
        <w:tc>
          <w:tcPr>
            <w:tcW w:w="1445" w:type="dxa"/>
            <w:tcBorders>
              <w:top w:val="nil"/>
              <w:left w:val="single" w:sz="4" w:space="0" w:color="auto"/>
              <w:bottom w:val="single" w:sz="4" w:space="0" w:color="auto"/>
              <w:right w:val="single" w:sz="4" w:space="0" w:color="auto"/>
            </w:tcBorders>
            <w:shd w:val="clear" w:color="auto" w:fill="auto"/>
            <w:noWrap/>
            <w:vAlign w:val="bottom"/>
            <w:hideMark/>
          </w:tcPr>
          <w:p w14:paraId="6138295D" w14:textId="77777777" w:rsidR="009E217B" w:rsidRPr="00A813CF" w:rsidRDefault="009E217B" w:rsidP="009E217B">
            <w:pPr>
              <w:rPr>
                <w:rFonts w:ascii="Arial" w:eastAsia="Times New Roman" w:hAnsi="Arial" w:cs="Arial"/>
                <w:color w:val="000000"/>
                <w:lang w:eastAsia="en-AU"/>
              </w:rPr>
            </w:pPr>
            <w:r w:rsidRPr="00A813CF">
              <w:rPr>
                <w:rFonts w:ascii="Arial" w:eastAsia="Times New Roman" w:hAnsi="Arial" w:cs="Arial"/>
                <w:color w:val="000000"/>
                <w:lang w:eastAsia="en-AU"/>
              </w:rPr>
              <w:t>Rasheed</w:t>
            </w:r>
          </w:p>
        </w:tc>
        <w:tc>
          <w:tcPr>
            <w:tcW w:w="1076" w:type="dxa"/>
            <w:tcBorders>
              <w:top w:val="nil"/>
              <w:left w:val="nil"/>
              <w:bottom w:val="single" w:sz="4" w:space="0" w:color="auto"/>
              <w:right w:val="single" w:sz="4" w:space="0" w:color="auto"/>
            </w:tcBorders>
            <w:shd w:val="clear" w:color="auto" w:fill="auto"/>
            <w:noWrap/>
            <w:vAlign w:val="bottom"/>
            <w:hideMark/>
          </w:tcPr>
          <w:p w14:paraId="4297BA03" w14:textId="77777777" w:rsidR="009E217B" w:rsidRPr="00A813CF" w:rsidRDefault="009E217B" w:rsidP="009E217B">
            <w:pPr>
              <w:rPr>
                <w:rFonts w:ascii="Arial" w:eastAsia="Times New Roman" w:hAnsi="Arial" w:cs="Arial"/>
                <w:color w:val="000000"/>
                <w:lang w:eastAsia="en-AU"/>
              </w:rPr>
            </w:pPr>
            <w:r w:rsidRPr="00A813CF">
              <w:rPr>
                <w:rFonts w:ascii="Arial" w:eastAsia="Times New Roman" w:hAnsi="Arial" w:cs="Arial"/>
                <w:color w:val="000000"/>
                <w:lang w:eastAsia="en-AU"/>
              </w:rPr>
              <w:t>Michael</w:t>
            </w:r>
          </w:p>
        </w:tc>
        <w:tc>
          <w:tcPr>
            <w:tcW w:w="2379" w:type="dxa"/>
            <w:tcBorders>
              <w:top w:val="nil"/>
              <w:left w:val="nil"/>
              <w:bottom w:val="single" w:sz="4" w:space="0" w:color="auto"/>
              <w:right w:val="nil"/>
            </w:tcBorders>
            <w:shd w:val="clear" w:color="auto" w:fill="auto"/>
            <w:vAlign w:val="bottom"/>
            <w:hideMark/>
          </w:tcPr>
          <w:p w14:paraId="51C7EE23" w14:textId="77777777" w:rsidR="009E217B" w:rsidRPr="00A813CF" w:rsidRDefault="009E217B" w:rsidP="009E217B">
            <w:pPr>
              <w:rPr>
                <w:rFonts w:ascii="Arial" w:eastAsia="Times New Roman" w:hAnsi="Arial" w:cs="Arial"/>
                <w:color w:val="000000"/>
                <w:lang w:eastAsia="en-AU"/>
              </w:rPr>
            </w:pPr>
            <w:r w:rsidRPr="00A813CF">
              <w:rPr>
                <w:rFonts w:ascii="Arial" w:eastAsia="Times New Roman" w:hAnsi="Arial" w:cs="Arial"/>
                <w:color w:val="000000"/>
                <w:lang w:eastAsia="en-AU"/>
              </w:rPr>
              <w:t>James Cook University</w:t>
            </w:r>
          </w:p>
        </w:tc>
        <w:tc>
          <w:tcPr>
            <w:tcW w:w="540" w:type="dxa"/>
            <w:tcBorders>
              <w:top w:val="nil"/>
              <w:left w:val="single" w:sz="4" w:space="0" w:color="auto"/>
              <w:bottom w:val="single" w:sz="4" w:space="0" w:color="auto"/>
              <w:right w:val="single" w:sz="4" w:space="0" w:color="auto"/>
            </w:tcBorders>
            <w:shd w:val="clear" w:color="auto" w:fill="auto"/>
            <w:vAlign w:val="bottom"/>
            <w:hideMark/>
          </w:tcPr>
          <w:p w14:paraId="7E07A7E0" w14:textId="77777777" w:rsidR="009E217B" w:rsidRPr="00A813CF" w:rsidRDefault="009E217B" w:rsidP="009E217B">
            <w:pPr>
              <w:jc w:val="center"/>
              <w:rPr>
                <w:rFonts w:ascii="Arial" w:eastAsia="Times New Roman" w:hAnsi="Arial" w:cs="Arial"/>
                <w:color w:val="000000"/>
                <w:lang w:eastAsia="en-AU"/>
              </w:rPr>
            </w:pPr>
            <w:r w:rsidRPr="00A813CF">
              <w:rPr>
                <w:rFonts w:ascii="Segoe UI Symbol" w:eastAsia="Times New Roman" w:hAnsi="Segoe UI Symbol" w:cs="Segoe UI Symbol"/>
                <w:color w:val="000000"/>
                <w:lang w:eastAsia="en-AU"/>
              </w:rPr>
              <w:t>✔</w:t>
            </w:r>
          </w:p>
        </w:tc>
        <w:tc>
          <w:tcPr>
            <w:tcW w:w="540" w:type="dxa"/>
            <w:tcBorders>
              <w:top w:val="nil"/>
              <w:left w:val="nil"/>
              <w:bottom w:val="single" w:sz="4" w:space="0" w:color="auto"/>
              <w:right w:val="single" w:sz="4" w:space="0" w:color="auto"/>
            </w:tcBorders>
            <w:shd w:val="clear" w:color="auto" w:fill="auto"/>
            <w:vAlign w:val="bottom"/>
            <w:hideMark/>
          </w:tcPr>
          <w:p w14:paraId="06C0438D" w14:textId="77777777" w:rsidR="009E217B" w:rsidRPr="00A813CF" w:rsidRDefault="009E217B" w:rsidP="009E217B">
            <w:pPr>
              <w:jc w:val="center"/>
              <w:rPr>
                <w:rFonts w:ascii="Arial" w:eastAsia="Times New Roman" w:hAnsi="Arial" w:cs="Arial"/>
                <w:color w:val="000000"/>
                <w:lang w:eastAsia="en-AU"/>
              </w:rPr>
            </w:pPr>
            <w:r w:rsidRPr="00A813CF">
              <w:rPr>
                <w:rFonts w:ascii="Segoe UI Symbol" w:eastAsia="Times New Roman" w:hAnsi="Segoe UI Symbol" w:cs="Segoe UI Symbol"/>
                <w:color w:val="000000"/>
                <w:lang w:eastAsia="en-AU"/>
              </w:rPr>
              <w:t>✔</w:t>
            </w:r>
          </w:p>
        </w:tc>
        <w:tc>
          <w:tcPr>
            <w:tcW w:w="540" w:type="dxa"/>
            <w:tcBorders>
              <w:top w:val="nil"/>
              <w:left w:val="nil"/>
              <w:bottom w:val="single" w:sz="4" w:space="0" w:color="auto"/>
              <w:right w:val="single" w:sz="4" w:space="0" w:color="auto"/>
            </w:tcBorders>
            <w:shd w:val="clear" w:color="auto" w:fill="auto"/>
            <w:vAlign w:val="bottom"/>
            <w:hideMark/>
          </w:tcPr>
          <w:p w14:paraId="18EC1F6A" w14:textId="77777777" w:rsidR="009E217B" w:rsidRPr="00A813CF" w:rsidRDefault="009E217B" w:rsidP="009E217B">
            <w:pPr>
              <w:jc w:val="center"/>
              <w:rPr>
                <w:rFonts w:ascii="Arial" w:eastAsia="Times New Roman" w:hAnsi="Arial" w:cs="Arial"/>
                <w:color w:val="000000"/>
                <w:lang w:eastAsia="en-AU"/>
              </w:rPr>
            </w:pPr>
            <w:r w:rsidRPr="00A813CF">
              <w:rPr>
                <w:rFonts w:ascii="Segoe UI Symbol" w:eastAsia="Times New Roman" w:hAnsi="Segoe UI Symbol" w:cs="Segoe UI Symbol"/>
                <w:color w:val="000000"/>
                <w:lang w:eastAsia="en-AU"/>
              </w:rPr>
              <w:t>✔</w:t>
            </w:r>
          </w:p>
        </w:tc>
        <w:tc>
          <w:tcPr>
            <w:tcW w:w="540" w:type="dxa"/>
            <w:tcBorders>
              <w:top w:val="nil"/>
              <w:left w:val="nil"/>
              <w:bottom w:val="single" w:sz="4" w:space="0" w:color="auto"/>
              <w:right w:val="single" w:sz="4" w:space="0" w:color="auto"/>
            </w:tcBorders>
            <w:shd w:val="clear" w:color="auto" w:fill="auto"/>
            <w:vAlign w:val="bottom"/>
            <w:hideMark/>
          </w:tcPr>
          <w:p w14:paraId="357DD8E9" w14:textId="77777777" w:rsidR="009E217B" w:rsidRPr="00A813CF" w:rsidRDefault="009E217B" w:rsidP="009E217B">
            <w:pPr>
              <w:jc w:val="center"/>
              <w:rPr>
                <w:rFonts w:ascii="Arial" w:eastAsia="Times New Roman" w:hAnsi="Arial" w:cs="Arial"/>
                <w:color w:val="000000"/>
                <w:lang w:eastAsia="en-AU"/>
              </w:rPr>
            </w:pPr>
            <w:r w:rsidRPr="00A813CF">
              <w:rPr>
                <w:rFonts w:ascii="Segoe UI Symbol" w:eastAsia="Times New Roman" w:hAnsi="Segoe UI Symbol" w:cs="Segoe UI Symbol"/>
                <w:color w:val="000000"/>
                <w:lang w:eastAsia="en-AU"/>
              </w:rPr>
              <w:t>✔</w:t>
            </w:r>
          </w:p>
        </w:tc>
        <w:tc>
          <w:tcPr>
            <w:tcW w:w="540" w:type="dxa"/>
            <w:tcBorders>
              <w:top w:val="nil"/>
              <w:left w:val="nil"/>
              <w:bottom w:val="single" w:sz="4" w:space="0" w:color="auto"/>
              <w:right w:val="single" w:sz="4" w:space="0" w:color="auto"/>
            </w:tcBorders>
            <w:shd w:val="clear" w:color="auto" w:fill="auto"/>
            <w:vAlign w:val="bottom"/>
            <w:hideMark/>
          </w:tcPr>
          <w:p w14:paraId="37F72D59"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1460" w:type="dxa"/>
            <w:tcBorders>
              <w:top w:val="nil"/>
              <w:left w:val="nil"/>
              <w:bottom w:val="single" w:sz="4" w:space="0" w:color="auto"/>
              <w:right w:val="single" w:sz="4" w:space="0" w:color="auto"/>
            </w:tcBorders>
            <w:shd w:val="clear" w:color="auto" w:fill="auto"/>
            <w:vAlign w:val="bottom"/>
            <w:hideMark/>
          </w:tcPr>
          <w:p w14:paraId="20938CD8"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r>
      <w:tr w:rsidR="009E217B" w:rsidRPr="00A813CF" w14:paraId="1E69FB42" w14:textId="77777777" w:rsidTr="009E217B">
        <w:trPr>
          <w:trHeight w:val="945"/>
        </w:trPr>
        <w:tc>
          <w:tcPr>
            <w:tcW w:w="1445" w:type="dxa"/>
            <w:tcBorders>
              <w:top w:val="nil"/>
              <w:left w:val="single" w:sz="4" w:space="0" w:color="auto"/>
              <w:bottom w:val="single" w:sz="4" w:space="0" w:color="auto"/>
              <w:right w:val="single" w:sz="4" w:space="0" w:color="auto"/>
            </w:tcBorders>
            <w:shd w:val="clear" w:color="auto" w:fill="auto"/>
            <w:noWrap/>
            <w:vAlign w:val="bottom"/>
            <w:hideMark/>
          </w:tcPr>
          <w:p w14:paraId="253F0111" w14:textId="77777777" w:rsidR="009E217B" w:rsidRPr="00A813CF" w:rsidRDefault="009E217B" w:rsidP="009E217B">
            <w:pPr>
              <w:rPr>
                <w:rFonts w:ascii="Arial" w:eastAsia="Times New Roman" w:hAnsi="Arial" w:cs="Arial"/>
                <w:color w:val="000000"/>
                <w:lang w:eastAsia="en-AU"/>
              </w:rPr>
            </w:pPr>
            <w:r w:rsidRPr="00A813CF">
              <w:rPr>
                <w:rFonts w:ascii="Arial" w:eastAsia="Times New Roman" w:hAnsi="Arial" w:cs="Arial"/>
                <w:color w:val="000000"/>
                <w:lang w:eastAsia="en-AU"/>
              </w:rPr>
              <w:t>Roelofs</w:t>
            </w:r>
          </w:p>
        </w:tc>
        <w:tc>
          <w:tcPr>
            <w:tcW w:w="1076" w:type="dxa"/>
            <w:tcBorders>
              <w:top w:val="nil"/>
              <w:left w:val="nil"/>
              <w:bottom w:val="single" w:sz="4" w:space="0" w:color="auto"/>
              <w:right w:val="single" w:sz="4" w:space="0" w:color="auto"/>
            </w:tcBorders>
            <w:shd w:val="clear" w:color="auto" w:fill="auto"/>
            <w:noWrap/>
            <w:vAlign w:val="bottom"/>
            <w:hideMark/>
          </w:tcPr>
          <w:p w14:paraId="7D18A364" w14:textId="77777777" w:rsidR="009E217B" w:rsidRPr="00A813CF" w:rsidRDefault="009E217B" w:rsidP="009E217B">
            <w:pPr>
              <w:rPr>
                <w:rFonts w:ascii="Arial" w:eastAsia="Times New Roman" w:hAnsi="Arial" w:cs="Arial"/>
                <w:color w:val="000000"/>
                <w:lang w:eastAsia="en-AU"/>
              </w:rPr>
            </w:pPr>
            <w:r w:rsidRPr="00A813CF">
              <w:rPr>
                <w:rFonts w:ascii="Arial" w:eastAsia="Times New Roman" w:hAnsi="Arial" w:cs="Arial"/>
                <w:color w:val="000000"/>
                <w:lang w:eastAsia="en-AU"/>
              </w:rPr>
              <w:t>Anthony</w:t>
            </w:r>
          </w:p>
        </w:tc>
        <w:tc>
          <w:tcPr>
            <w:tcW w:w="2379" w:type="dxa"/>
            <w:tcBorders>
              <w:top w:val="nil"/>
              <w:left w:val="nil"/>
              <w:bottom w:val="single" w:sz="4" w:space="0" w:color="auto"/>
              <w:right w:val="nil"/>
            </w:tcBorders>
            <w:shd w:val="clear" w:color="auto" w:fill="auto"/>
            <w:vAlign w:val="bottom"/>
            <w:hideMark/>
          </w:tcPr>
          <w:p w14:paraId="354138B4" w14:textId="77777777" w:rsidR="009E217B" w:rsidRPr="00A813CF" w:rsidRDefault="009E217B" w:rsidP="009E217B">
            <w:pPr>
              <w:rPr>
                <w:rFonts w:ascii="Arial" w:eastAsia="Times New Roman" w:hAnsi="Arial" w:cs="Arial"/>
                <w:color w:val="000000"/>
                <w:lang w:eastAsia="en-AU"/>
              </w:rPr>
            </w:pPr>
            <w:r w:rsidRPr="00A813CF">
              <w:rPr>
                <w:rFonts w:ascii="Arial" w:eastAsia="Times New Roman" w:hAnsi="Arial" w:cs="Arial"/>
                <w:color w:val="000000"/>
                <w:lang w:eastAsia="en-AU"/>
              </w:rPr>
              <w:t>Department of Agriculture and Fisheries</w:t>
            </w:r>
          </w:p>
        </w:tc>
        <w:tc>
          <w:tcPr>
            <w:tcW w:w="540" w:type="dxa"/>
            <w:tcBorders>
              <w:top w:val="nil"/>
              <w:left w:val="single" w:sz="4" w:space="0" w:color="auto"/>
              <w:bottom w:val="single" w:sz="4" w:space="0" w:color="auto"/>
              <w:right w:val="single" w:sz="4" w:space="0" w:color="auto"/>
            </w:tcBorders>
            <w:shd w:val="clear" w:color="auto" w:fill="auto"/>
            <w:vAlign w:val="bottom"/>
            <w:hideMark/>
          </w:tcPr>
          <w:p w14:paraId="22291128"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540" w:type="dxa"/>
            <w:tcBorders>
              <w:top w:val="nil"/>
              <w:left w:val="nil"/>
              <w:bottom w:val="single" w:sz="4" w:space="0" w:color="auto"/>
              <w:right w:val="single" w:sz="4" w:space="0" w:color="auto"/>
            </w:tcBorders>
            <w:shd w:val="clear" w:color="auto" w:fill="auto"/>
            <w:vAlign w:val="bottom"/>
            <w:hideMark/>
          </w:tcPr>
          <w:p w14:paraId="1C83F51D"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540" w:type="dxa"/>
            <w:tcBorders>
              <w:top w:val="nil"/>
              <w:left w:val="nil"/>
              <w:bottom w:val="single" w:sz="4" w:space="0" w:color="auto"/>
              <w:right w:val="single" w:sz="4" w:space="0" w:color="auto"/>
            </w:tcBorders>
            <w:shd w:val="clear" w:color="auto" w:fill="auto"/>
            <w:vAlign w:val="bottom"/>
            <w:hideMark/>
          </w:tcPr>
          <w:p w14:paraId="0D5F1B40" w14:textId="77777777" w:rsidR="009E217B" w:rsidRPr="00A813CF" w:rsidRDefault="009E217B" w:rsidP="009E217B">
            <w:pPr>
              <w:jc w:val="center"/>
              <w:rPr>
                <w:rFonts w:ascii="Arial" w:eastAsia="Times New Roman" w:hAnsi="Arial" w:cs="Arial"/>
                <w:color w:val="000000"/>
                <w:lang w:eastAsia="en-AU"/>
              </w:rPr>
            </w:pPr>
            <w:r w:rsidRPr="00A813CF">
              <w:rPr>
                <w:rFonts w:ascii="Segoe UI Symbol" w:eastAsia="Times New Roman" w:hAnsi="Segoe UI Symbol" w:cs="Segoe UI Symbol"/>
                <w:color w:val="000000"/>
                <w:lang w:eastAsia="en-AU"/>
              </w:rPr>
              <w:t>✔</w:t>
            </w:r>
          </w:p>
        </w:tc>
        <w:tc>
          <w:tcPr>
            <w:tcW w:w="540" w:type="dxa"/>
            <w:tcBorders>
              <w:top w:val="nil"/>
              <w:left w:val="nil"/>
              <w:bottom w:val="single" w:sz="4" w:space="0" w:color="auto"/>
              <w:right w:val="single" w:sz="4" w:space="0" w:color="auto"/>
            </w:tcBorders>
            <w:shd w:val="clear" w:color="auto" w:fill="auto"/>
            <w:vAlign w:val="bottom"/>
            <w:hideMark/>
          </w:tcPr>
          <w:p w14:paraId="14A52531" w14:textId="77777777" w:rsidR="009E217B" w:rsidRPr="00A813CF" w:rsidRDefault="009E217B" w:rsidP="009E217B">
            <w:pPr>
              <w:jc w:val="center"/>
              <w:rPr>
                <w:rFonts w:ascii="Arial" w:eastAsia="Times New Roman" w:hAnsi="Arial" w:cs="Arial"/>
                <w:color w:val="000000"/>
                <w:lang w:eastAsia="en-AU"/>
              </w:rPr>
            </w:pPr>
            <w:r w:rsidRPr="00A813CF">
              <w:rPr>
                <w:rFonts w:ascii="Segoe UI Symbol" w:eastAsia="Times New Roman" w:hAnsi="Segoe UI Symbol" w:cs="Segoe UI Symbol"/>
                <w:color w:val="000000"/>
                <w:lang w:eastAsia="en-AU"/>
              </w:rPr>
              <w:t>✔</w:t>
            </w:r>
          </w:p>
        </w:tc>
        <w:tc>
          <w:tcPr>
            <w:tcW w:w="540" w:type="dxa"/>
            <w:tcBorders>
              <w:top w:val="nil"/>
              <w:left w:val="nil"/>
              <w:bottom w:val="single" w:sz="4" w:space="0" w:color="auto"/>
              <w:right w:val="single" w:sz="4" w:space="0" w:color="auto"/>
            </w:tcBorders>
            <w:shd w:val="clear" w:color="auto" w:fill="auto"/>
            <w:vAlign w:val="bottom"/>
            <w:hideMark/>
          </w:tcPr>
          <w:p w14:paraId="1E909275"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1460" w:type="dxa"/>
            <w:tcBorders>
              <w:top w:val="nil"/>
              <w:left w:val="nil"/>
              <w:bottom w:val="single" w:sz="4" w:space="0" w:color="auto"/>
              <w:right w:val="single" w:sz="4" w:space="0" w:color="auto"/>
            </w:tcBorders>
            <w:shd w:val="clear" w:color="auto" w:fill="auto"/>
            <w:vAlign w:val="bottom"/>
            <w:hideMark/>
          </w:tcPr>
          <w:p w14:paraId="2B4F5B30"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r>
      <w:tr w:rsidR="009E217B" w:rsidRPr="00A813CF" w14:paraId="4021F792" w14:textId="77777777" w:rsidTr="009E217B">
        <w:trPr>
          <w:trHeight w:val="630"/>
        </w:trPr>
        <w:tc>
          <w:tcPr>
            <w:tcW w:w="1445" w:type="dxa"/>
            <w:tcBorders>
              <w:top w:val="nil"/>
              <w:left w:val="single" w:sz="4" w:space="0" w:color="auto"/>
              <w:bottom w:val="single" w:sz="4" w:space="0" w:color="auto"/>
              <w:right w:val="single" w:sz="4" w:space="0" w:color="auto"/>
            </w:tcBorders>
            <w:shd w:val="clear" w:color="auto" w:fill="auto"/>
            <w:noWrap/>
            <w:vAlign w:val="bottom"/>
            <w:hideMark/>
          </w:tcPr>
          <w:p w14:paraId="62D8DD01" w14:textId="77777777" w:rsidR="009E217B" w:rsidRPr="00A813CF" w:rsidRDefault="009E217B" w:rsidP="009E217B">
            <w:pPr>
              <w:rPr>
                <w:rFonts w:ascii="Arial" w:eastAsia="Times New Roman" w:hAnsi="Arial" w:cs="Arial"/>
                <w:color w:val="000000"/>
                <w:lang w:eastAsia="en-AU"/>
              </w:rPr>
            </w:pPr>
            <w:r w:rsidRPr="00A813CF">
              <w:rPr>
                <w:rFonts w:ascii="Arial" w:eastAsia="Times New Roman" w:hAnsi="Arial" w:cs="Arial"/>
                <w:color w:val="000000"/>
                <w:lang w:eastAsia="en-AU"/>
              </w:rPr>
              <w:t>Schaffelke</w:t>
            </w:r>
          </w:p>
        </w:tc>
        <w:tc>
          <w:tcPr>
            <w:tcW w:w="1076" w:type="dxa"/>
            <w:tcBorders>
              <w:top w:val="nil"/>
              <w:left w:val="nil"/>
              <w:bottom w:val="single" w:sz="4" w:space="0" w:color="auto"/>
              <w:right w:val="single" w:sz="4" w:space="0" w:color="auto"/>
            </w:tcBorders>
            <w:shd w:val="clear" w:color="auto" w:fill="auto"/>
            <w:noWrap/>
            <w:vAlign w:val="bottom"/>
            <w:hideMark/>
          </w:tcPr>
          <w:p w14:paraId="34A35AE3" w14:textId="77777777" w:rsidR="009E217B" w:rsidRPr="00A813CF" w:rsidRDefault="009E217B" w:rsidP="009E217B">
            <w:pPr>
              <w:rPr>
                <w:rFonts w:ascii="Arial" w:eastAsia="Times New Roman" w:hAnsi="Arial" w:cs="Arial"/>
                <w:color w:val="000000"/>
                <w:lang w:eastAsia="en-AU"/>
              </w:rPr>
            </w:pPr>
            <w:r w:rsidRPr="00A813CF">
              <w:rPr>
                <w:rFonts w:ascii="Arial" w:eastAsia="Times New Roman" w:hAnsi="Arial" w:cs="Arial"/>
                <w:color w:val="000000"/>
                <w:lang w:eastAsia="en-AU"/>
              </w:rPr>
              <w:t>Britta</w:t>
            </w:r>
          </w:p>
        </w:tc>
        <w:tc>
          <w:tcPr>
            <w:tcW w:w="2379" w:type="dxa"/>
            <w:tcBorders>
              <w:top w:val="nil"/>
              <w:left w:val="nil"/>
              <w:bottom w:val="single" w:sz="4" w:space="0" w:color="auto"/>
              <w:right w:val="nil"/>
            </w:tcBorders>
            <w:shd w:val="clear" w:color="auto" w:fill="auto"/>
            <w:vAlign w:val="bottom"/>
            <w:hideMark/>
          </w:tcPr>
          <w:p w14:paraId="79E2830A" w14:textId="77777777" w:rsidR="009E217B" w:rsidRPr="00A813CF" w:rsidRDefault="009E217B" w:rsidP="009E217B">
            <w:pPr>
              <w:rPr>
                <w:rFonts w:ascii="Arial" w:eastAsia="Times New Roman" w:hAnsi="Arial" w:cs="Arial"/>
                <w:color w:val="000000"/>
                <w:lang w:eastAsia="en-AU"/>
              </w:rPr>
            </w:pPr>
            <w:r w:rsidRPr="00A813CF">
              <w:rPr>
                <w:rFonts w:ascii="Arial" w:eastAsia="Times New Roman" w:hAnsi="Arial" w:cs="Arial"/>
                <w:color w:val="000000"/>
                <w:lang w:eastAsia="en-AU"/>
              </w:rPr>
              <w:t>Australian Institute of Marine Science</w:t>
            </w:r>
          </w:p>
        </w:tc>
        <w:tc>
          <w:tcPr>
            <w:tcW w:w="540" w:type="dxa"/>
            <w:tcBorders>
              <w:top w:val="nil"/>
              <w:left w:val="single" w:sz="4" w:space="0" w:color="auto"/>
              <w:bottom w:val="single" w:sz="4" w:space="0" w:color="auto"/>
              <w:right w:val="single" w:sz="4" w:space="0" w:color="auto"/>
            </w:tcBorders>
            <w:shd w:val="clear" w:color="auto" w:fill="auto"/>
            <w:vAlign w:val="bottom"/>
            <w:hideMark/>
          </w:tcPr>
          <w:p w14:paraId="01CA08E7" w14:textId="77777777" w:rsidR="009E217B" w:rsidRPr="00A813CF" w:rsidRDefault="009E217B" w:rsidP="009E217B">
            <w:pPr>
              <w:jc w:val="center"/>
              <w:rPr>
                <w:rFonts w:ascii="Arial" w:eastAsia="Times New Roman" w:hAnsi="Arial" w:cs="Arial"/>
                <w:color w:val="000000"/>
                <w:lang w:eastAsia="en-AU"/>
              </w:rPr>
            </w:pPr>
            <w:r w:rsidRPr="00A813CF">
              <w:rPr>
                <w:rFonts w:ascii="Segoe UI Symbol" w:eastAsia="Times New Roman" w:hAnsi="Segoe UI Symbol" w:cs="Segoe UI Symbol"/>
                <w:color w:val="000000"/>
                <w:lang w:eastAsia="en-AU"/>
              </w:rPr>
              <w:t>✔</w:t>
            </w:r>
          </w:p>
        </w:tc>
        <w:tc>
          <w:tcPr>
            <w:tcW w:w="540" w:type="dxa"/>
            <w:tcBorders>
              <w:top w:val="nil"/>
              <w:left w:val="nil"/>
              <w:bottom w:val="single" w:sz="4" w:space="0" w:color="auto"/>
              <w:right w:val="single" w:sz="4" w:space="0" w:color="auto"/>
            </w:tcBorders>
            <w:shd w:val="clear" w:color="auto" w:fill="auto"/>
            <w:vAlign w:val="bottom"/>
            <w:hideMark/>
          </w:tcPr>
          <w:p w14:paraId="3EC4398B"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540" w:type="dxa"/>
            <w:tcBorders>
              <w:top w:val="nil"/>
              <w:left w:val="nil"/>
              <w:bottom w:val="single" w:sz="4" w:space="0" w:color="auto"/>
              <w:right w:val="single" w:sz="4" w:space="0" w:color="auto"/>
            </w:tcBorders>
            <w:shd w:val="clear" w:color="auto" w:fill="auto"/>
            <w:vAlign w:val="bottom"/>
            <w:hideMark/>
          </w:tcPr>
          <w:p w14:paraId="08E0691C"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540" w:type="dxa"/>
            <w:tcBorders>
              <w:top w:val="nil"/>
              <w:left w:val="nil"/>
              <w:bottom w:val="single" w:sz="4" w:space="0" w:color="auto"/>
              <w:right w:val="single" w:sz="4" w:space="0" w:color="auto"/>
            </w:tcBorders>
            <w:shd w:val="clear" w:color="auto" w:fill="auto"/>
            <w:vAlign w:val="bottom"/>
            <w:hideMark/>
          </w:tcPr>
          <w:p w14:paraId="242D18F6" w14:textId="77777777" w:rsidR="009E217B" w:rsidRPr="00A813CF" w:rsidRDefault="009E217B" w:rsidP="009E217B">
            <w:pPr>
              <w:jc w:val="center"/>
              <w:rPr>
                <w:rFonts w:ascii="Arial" w:eastAsia="Times New Roman" w:hAnsi="Arial" w:cs="Arial"/>
                <w:color w:val="000000"/>
                <w:lang w:eastAsia="en-AU"/>
              </w:rPr>
            </w:pPr>
            <w:r w:rsidRPr="00A813CF">
              <w:rPr>
                <w:rFonts w:ascii="Segoe UI Symbol" w:eastAsia="Times New Roman" w:hAnsi="Segoe UI Symbol" w:cs="Segoe UI Symbol"/>
                <w:color w:val="000000"/>
                <w:lang w:eastAsia="en-AU"/>
              </w:rPr>
              <w:t>✔</w:t>
            </w:r>
          </w:p>
        </w:tc>
        <w:tc>
          <w:tcPr>
            <w:tcW w:w="540" w:type="dxa"/>
            <w:tcBorders>
              <w:top w:val="nil"/>
              <w:left w:val="nil"/>
              <w:bottom w:val="single" w:sz="4" w:space="0" w:color="auto"/>
              <w:right w:val="single" w:sz="4" w:space="0" w:color="auto"/>
            </w:tcBorders>
            <w:shd w:val="clear" w:color="auto" w:fill="auto"/>
            <w:vAlign w:val="bottom"/>
            <w:hideMark/>
          </w:tcPr>
          <w:p w14:paraId="71235B46"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1460" w:type="dxa"/>
            <w:tcBorders>
              <w:top w:val="nil"/>
              <w:left w:val="nil"/>
              <w:bottom w:val="single" w:sz="4" w:space="0" w:color="auto"/>
              <w:right w:val="single" w:sz="4" w:space="0" w:color="auto"/>
            </w:tcBorders>
            <w:shd w:val="clear" w:color="auto" w:fill="auto"/>
            <w:vAlign w:val="bottom"/>
            <w:hideMark/>
          </w:tcPr>
          <w:p w14:paraId="74717853"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r>
      <w:tr w:rsidR="009E217B" w:rsidRPr="00A813CF" w14:paraId="689C5E2E" w14:textId="77777777" w:rsidTr="009E217B">
        <w:trPr>
          <w:trHeight w:val="315"/>
        </w:trPr>
        <w:tc>
          <w:tcPr>
            <w:tcW w:w="1445" w:type="dxa"/>
            <w:tcBorders>
              <w:top w:val="nil"/>
              <w:left w:val="single" w:sz="4" w:space="0" w:color="auto"/>
              <w:bottom w:val="single" w:sz="4" w:space="0" w:color="auto"/>
              <w:right w:val="single" w:sz="4" w:space="0" w:color="auto"/>
            </w:tcBorders>
            <w:shd w:val="clear" w:color="auto" w:fill="auto"/>
            <w:noWrap/>
            <w:vAlign w:val="bottom"/>
            <w:hideMark/>
          </w:tcPr>
          <w:p w14:paraId="722379C6" w14:textId="77777777" w:rsidR="009E217B" w:rsidRPr="00A813CF" w:rsidRDefault="009E217B" w:rsidP="009E217B">
            <w:pPr>
              <w:rPr>
                <w:rFonts w:ascii="Arial" w:eastAsia="Times New Roman" w:hAnsi="Arial" w:cs="Arial"/>
                <w:color w:val="000000"/>
                <w:lang w:eastAsia="en-AU"/>
              </w:rPr>
            </w:pPr>
            <w:r w:rsidRPr="00A813CF">
              <w:rPr>
                <w:rFonts w:ascii="Arial" w:eastAsia="Times New Roman" w:hAnsi="Arial" w:cs="Arial"/>
                <w:color w:val="000000"/>
                <w:lang w:eastAsia="en-AU"/>
              </w:rPr>
              <w:t>Shimada</w:t>
            </w:r>
          </w:p>
        </w:tc>
        <w:tc>
          <w:tcPr>
            <w:tcW w:w="1076" w:type="dxa"/>
            <w:tcBorders>
              <w:top w:val="nil"/>
              <w:left w:val="nil"/>
              <w:bottom w:val="single" w:sz="4" w:space="0" w:color="auto"/>
              <w:right w:val="single" w:sz="4" w:space="0" w:color="auto"/>
            </w:tcBorders>
            <w:shd w:val="clear" w:color="auto" w:fill="auto"/>
            <w:noWrap/>
            <w:vAlign w:val="bottom"/>
            <w:hideMark/>
          </w:tcPr>
          <w:p w14:paraId="560383AF" w14:textId="77777777" w:rsidR="009E217B" w:rsidRPr="00A813CF" w:rsidRDefault="009E217B" w:rsidP="009E217B">
            <w:pPr>
              <w:rPr>
                <w:rFonts w:ascii="Arial" w:eastAsia="Times New Roman" w:hAnsi="Arial" w:cs="Arial"/>
                <w:color w:val="000000"/>
                <w:lang w:eastAsia="en-AU"/>
              </w:rPr>
            </w:pPr>
            <w:r w:rsidRPr="00A813CF">
              <w:rPr>
                <w:rFonts w:ascii="Arial" w:eastAsia="Times New Roman" w:hAnsi="Arial" w:cs="Arial"/>
                <w:color w:val="000000"/>
                <w:lang w:eastAsia="en-AU"/>
              </w:rPr>
              <w:t>Taka</w:t>
            </w:r>
          </w:p>
        </w:tc>
        <w:tc>
          <w:tcPr>
            <w:tcW w:w="2379" w:type="dxa"/>
            <w:tcBorders>
              <w:top w:val="nil"/>
              <w:left w:val="nil"/>
              <w:bottom w:val="single" w:sz="4" w:space="0" w:color="auto"/>
              <w:right w:val="nil"/>
            </w:tcBorders>
            <w:shd w:val="clear" w:color="auto" w:fill="auto"/>
            <w:vAlign w:val="bottom"/>
            <w:hideMark/>
          </w:tcPr>
          <w:p w14:paraId="5FDFB9FF" w14:textId="77777777" w:rsidR="009E217B" w:rsidRPr="00A813CF" w:rsidRDefault="009E217B" w:rsidP="009E217B">
            <w:pPr>
              <w:rPr>
                <w:rFonts w:ascii="Arial" w:eastAsia="Times New Roman" w:hAnsi="Arial" w:cs="Arial"/>
                <w:color w:val="000000"/>
                <w:lang w:eastAsia="en-AU"/>
              </w:rPr>
            </w:pPr>
            <w:r w:rsidRPr="00A813CF">
              <w:rPr>
                <w:rFonts w:ascii="Arial" w:eastAsia="Times New Roman" w:hAnsi="Arial" w:cs="Arial"/>
                <w:color w:val="000000"/>
                <w:lang w:eastAsia="en-AU"/>
              </w:rPr>
              <w:t>James Cook University</w:t>
            </w:r>
          </w:p>
        </w:tc>
        <w:tc>
          <w:tcPr>
            <w:tcW w:w="540" w:type="dxa"/>
            <w:tcBorders>
              <w:top w:val="nil"/>
              <w:left w:val="single" w:sz="4" w:space="0" w:color="auto"/>
              <w:bottom w:val="single" w:sz="4" w:space="0" w:color="auto"/>
              <w:right w:val="single" w:sz="4" w:space="0" w:color="auto"/>
            </w:tcBorders>
            <w:shd w:val="clear" w:color="auto" w:fill="auto"/>
            <w:vAlign w:val="bottom"/>
            <w:hideMark/>
          </w:tcPr>
          <w:p w14:paraId="24EF5B48" w14:textId="77777777" w:rsidR="009E217B" w:rsidRPr="00A813CF" w:rsidRDefault="009E217B" w:rsidP="009E217B">
            <w:pPr>
              <w:jc w:val="center"/>
              <w:rPr>
                <w:rFonts w:ascii="Arial" w:eastAsia="Times New Roman" w:hAnsi="Arial" w:cs="Arial"/>
                <w:color w:val="000000"/>
                <w:lang w:eastAsia="en-AU"/>
              </w:rPr>
            </w:pPr>
            <w:r w:rsidRPr="00A813CF">
              <w:rPr>
                <w:rFonts w:ascii="Segoe UI Symbol" w:eastAsia="Times New Roman" w:hAnsi="Segoe UI Symbol" w:cs="Segoe UI Symbol"/>
                <w:color w:val="000000"/>
                <w:lang w:eastAsia="en-AU"/>
              </w:rPr>
              <w:t>✔</w:t>
            </w:r>
          </w:p>
        </w:tc>
        <w:tc>
          <w:tcPr>
            <w:tcW w:w="540" w:type="dxa"/>
            <w:tcBorders>
              <w:top w:val="nil"/>
              <w:left w:val="nil"/>
              <w:bottom w:val="single" w:sz="4" w:space="0" w:color="auto"/>
              <w:right w:val="single" w:sz="4" w:space="0" w:color="auto"/>
            </w:tcBorders>
            <w:shd w:val="clear" w:color="auto" w:fill="auto"/>
            <w:vAlign w:val="bottom"/>
            <w:hideMark/>
          </w:tcPr>
          <w:p w14:paraId="0D8DA55D"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540" w:type="dxa"/>
            <w:tcBorders>
              <w:top w:val="nil"/>
              <w:left w:val="nil"/>
              <w:bottom w:val="single" w:sz="4" w:space="0" w:color="auto"/>
              <w:right w:val="single" w:sz="4" w:space="0" w:color="auto"/>
            </w:tcBorders>
            <w:shd w:val="clear" w:color="auto" w:fill="auto"/>
            <w:vAlign w:val="bottom"/>
            <w:hideMark/>
          </w:tcPr>
          <w:p w14:paraId="0E0D89D9"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540" w:type="dxa"/>
            <w:tcBorders>
              <w:top w:val="nil"/>
              <w:left w:val="nil"/>
              <w:bottom w:val="single" w:sz="4" w:space="0" w:color="auto"/>
              <w:right w:val="single" w:sz="4" w:space="0" w:color="auto"/>
            </w:tcBorders>
            <w:shd w:val="clear" w:color="auto" w:fill="auto"/>
            <w:vAlign w:val="bottom"/>
            <w:hideMark/>
          </w:tcPr>
          <w:p w14:paraId="386E11FD"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540" w:type="dxa"/>
            <w:tcBorders>
              <w:top w:val="nil"/>
              <w:left w:val="nil"/>
              <w:bottom w:val="single" w:sz="4" w:space="0" w:color="auto"/>
              <w:right w:val="single" w:sz="4" w:space="0" w:color="auto"/>
            </w:tcBorders>
            <w:shd w:val="clear" w:color="auto" w:fill="auto"/>
            <w:vAlign w:val="bottom"/>
            <w:hideMark/>
          </w:tcPr>
          <w:p w14:paraId="71B4EDAD"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1460" w:type="dxa"/>
            <w:tcBorders>
              <w:top w:val="nil"/>
              <w:left w:val="nil"/>
              <w:bottom w:val="single" w:sz="4" w:space="0" w:color="auto"/>
              <w:right w:val="single" w:sz="4" w:space="0" w:color="auto"/>
            </w:tcBorders>
            <w:shd w:val="clear" w:color="auto" w:fill="auto"/>
            <w:vAlign w:val="bottom"/>
            <w:hideMark/>
          </w:tcPr>
          <w:p w14:paraId="450EECB9"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r>
      <w:tr w:rsidR="009E217B" w:rsidRPr="00A813CF" w14:paraId="156C5600" w14:textId="77777777" w:rsidTr="009E217B">
        <w:trPr>
          <w:trHeight w:val="315"/>
        </w:trPr>
        <w:tc>
          <w:tcPr>
            <w:tcW w:w="1445" w:type="dxa"/>
            <w:tcBorders>
              <w:top w:val="nil"/>
              <w:left w:val="single" w:sz="4" w:space="0" w:color="auto"/>
              <w:bottom w:val="single" w:sz="4" w:space="0" w:color="auto"/>
              <w:right w:val="single" w:sz="4" w:space="0" w:color="auto"/>
            </w:tcBorders>
            <w:shd w:val="clear" w:color="auto" w:fill="auto"/>
            <w:noWrap/>
            <w:vAlign w:val="bottom"/>
            <w:hideMark/>
          </w:tcPr>
          <w:p w14:paraId="51D5F6E8" w14:textId="77777777" w:rsidR="009E217B" w:rsidRPr="00A813CF" w:rsidRDefault="009E217B" w:rsidP="009E217B">
            <w:pPr>
              <w:rPr>
                <w:rFonts w:ascii="Arial" w:eastAsia="Times New Roman" w:hAnsi="Arial" w:cs="Arial"/>
                <w:color w:val="000000"/>
                <w:lang w:eastAsia="en-AU"/>
              </w:rPr>
            </w:pPr>
            <w:r w:rsidRPr="00A813CF">
              <w:rPr>
                <w:rFonts w:ascii="Arial" w:eastAsia="Times New Roman" w:hAnsi="Arial" w:cs="Arial"/>
                <w:color w:val="000000"/>
                <w:lang w:eastAsia="en-AU"/>
              </w:rPr>
              <w:t>Simpfendorfer</w:t>
            </w:r>
          </w:p>
        </w:tc>
        <w:tc>
          <w:tcPr>
            <w:tcW w:w="1076" w:type="dxa"/>
            <w:tcBorders>
              <w:top w:val="nil"/>
              <w:left w:val="nil"/>
              <w:bottom w:val="single" w:sz="4" w:space="0" w:color="auto"/>
              <w:right w:val="single" w:sz="4" w:space="0" w:color="auto"/>
            </w:tcBorders>
            <w:shd w:val="clear" w:color="auto" w:fill="auto"/>
            <w:noWrap/>
            <w:vAlign w:val="bottom"/>
            <w:hideMark/>
          </w:tcPr>
          <w:p w14:paraId="186E0736" w14:textId="77777777" w:rsidR="009E217B" w:rsidRPr="00A813CF" w:rsidRDefault="009E217B" w:rsidP="009E217B">
            <w:pPr>
              <w:rPr>
                <w:rFonts w:ascii="Arial" w:eastAsia="Times New Roman" w:hAnsi="Arial" w:cs="Arial"/>
                <w:color w:val="000000"/>
                <w:lang w:eastAsia="en-AU"/>
              </w:rPr>
            </w:pPr>
            <w:r w:rsidRPr="00A813CF">
              <w:rPr>
                <w:rFonts w:ascii="Arial" w:eastAsia="Times New Roman" w:hAnsi="Arial" w:cs="Arial"/>
                <w:color w:val="000000"/>
                <w:lang w:eastAsia="en-AU"/>
              </w:rPr>
              <w:t>Colin</w:t>
            </w:r>
          </w:p>
        </w:tc>
        <w:tc>
          <w:tcPr>
            <w:tcW w:w="2379" w:type="dxa"/>
            <w:tcBorders>
              <w:top w:val="nil"/>
              <w:left w:val="nil"/>
              <w:bottom w:val="single" w:sz="4" w:space="0" w:color="auto"/>
              <w:right w:val="nil"/>
            </w:tcBorders>
            <w:shd w:val="clear" w:color="auto" w:fill="auto"/>
            <w:vAlign w:val="bottom"/>
            <w:hideMark/>
          </w:tcPr>
          <w:p w14:paraId="50176FCB" w14:textId="77777777" w:rsidR="009E217B" w:rsidRPr="00A813CF" w:rsidRDefault="009E217B" w:rsidP="009E217B">
            <w:pPr>
              <w:rPr>
                <w:rFonts w:ascii="Arial" w:eastAsia="Times New Roman" w:hAnsi="Arial" w:cs="Arial"/>
                <w:color w:val="000000"/>
                <w:lang w:eastAsia="en-AU"/>
              </w:rPr>
            </w:pPr>
            <w:r w:rsidRPr="00A813CF">
              <w:rPr>
                <w:rFonts w:ascii="Arial" w:eastAsia="Times New Roman" w:hAnsi="Arial" w:cs="Arial"/>
                <w:color w:val="000000"/>
                <w:lang w:eastAsia="en-AU"/>
              </w:rPr>
              <w:t>James Cook University</w:t>
            </w:r>
          </w:p>
        </w:tc>
        <w:tc>
          <w:tcPr>
            <w:tcW w:w="540" w:type="dxa"/>
            <w:tcBorders>
              <w:top w:val="nil"/>
              <w:left w:val="single" w:sz="4" w:space="0" w:color="auto"/>
              <w:bottom w:val="single" w:sz="4" w:space="0" w:color="auto"/>
              <w:right w:val="single" w:sz="4" w:space="0" w:color="auto"/>
            </w:tcBorders>
            <w:shd w:val="clear" w:color="auto" w:fill="auto"/>
            <w:vAlign w:val="bottom"/>
            <w:hideMark/>
          </w:tcPr>
          <w:p w14:paraId="2E289C09"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540" w:type="dxa"/>
            <w:tcBorders>
              <w:top w:val="nil"/>
              <w:left w:val="nil"/>
              <w:bottom w:val="single" w:sz="4" w:space="0" w:color="auto"/>
              <w:right w:val="single" w:sz="4" w:space="0" w:color="auto"/>
            </w:tcBorders>
            <w:shd w:val="clear" w:color="auto" w:fill="auto"/>
            <w:vAlign w:val="bottom"/>
            <w:hideMark/>
          </w:tcPr>
          <w:p w14:paraId="66F6BE37"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540" w:type="dxa"/>
            <w:tcBorders>
              <w:top w:val="nil"/>
              <w:left w:val="nil"/>
              <w:bottom w:val="single" w:sz="4" w:space="0" w:color="auto"/>
              <w:right w:val="single" w:sz="4" w:space="0" w:color="auto"/>
            </w:tcBorders>
            <w:shd w:val="clear" w:color="auto" w:fill="auto"/>
            <w:vAlign w:val="bottom"/>
            <w:hideMark/>
          </w:tcPr>
          <w:p w14:paraId="22EC1F9F" w14:textId="77777777" w:rsidR="009E217B" w:rsidRPr="00A813CF" w:rsidRDefault="009E217B" w:rsidP="009E217B">
            <w:pPr>
              <w:jc w:val="center"/>
              <w:rPr>
                <w:rFonts w:ascii="Arial" w:eastAsia="Times New Roman" w:hAnsi="Arial" w:cs="Arial"/>
                <w:color w:val="000000"/>
                <w:lang w:eastAsia="en-AU"/>
              </w:rPr>
            </w:pPr>
            <w:r w:rsidRPr="00A813CF">
              <w:rPr>
                <w:rFonts w:ascii="Segoe UI Symbol" w:eastAsia="Times New Roman" w:hAnsi="Segoe UI Symbol" w:cs="Segoe UI Symbol"/>
                <w:color w:val="000000"/>
                <w:lang w:eastAsia="en-AU"/>
              </w:rPr>
              <w:t>✔</w:t>
            </w:r>
          </w:p>
        </w:tc>
        <w:tc>
          <w:tcPr>
            <w:tcW w:w="540" w:type="dxa"/>
            <w:tcBorders>
              <w:top w:val="nil"/>
              <w:left w:val="nil"/>
              <w:bottom w:val="single" w:sz="4" w:space="0" w:color="auto"/>
              <w:right w:val="single" w:sz="4" w:space="0" w:color="auto"/>
            </w:tcBorders>
            <w:shd w:val="clear" w:color="auto" w:fill="auto"/>
            <w:vAlign w:val="bottom"/>
            <w:hideMark/>
          </w:tcPr>
          <w:p w14:paraId="5785CFDB"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540" w:type="dxa"/>
            <w:tcBorders>
              <w:top w:val="nil"/>
              <w:left w:val="nil"/>
              <w:bottom w:val="single" w:sz="4" w:space="0" w:color="auto"/>
              <w:right w:val="single" w:sz="4" w:space="0" w:color="auto"/>
            </w:tcBorders>
            <w:shd w:val="clear" w:color="auto" w:fill="auto"/>
            <w:vAlign w:val="bottom"/>
            <w:hideMark/>
          </w:tcPr>
          <w:p w14:paraId="4383EE22"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1460" w:type="dxa"/>
            <w:tcBorders>
              <w:top w:val="nil"/>
              <w:left w:val="nil"/>
              <w:bottom w:val="single" w:sz="4" w:space="0" w:color="auto"/>
              <w:right w:val="single" w:sz="4" w:space="0" w:color="auto"/>
            </w:tcBorders>
            <w:shd w:val="clear" w:color="auto" w:fill="auto"/>
            <w:vAlign w:val="bottom"/>
            <w:hideMark/>
          </w:tcPr>
          <w:p w14:paraId="37536592"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r>
      <w:tr w:rsidR="009E217B" w:rsidRPr="00A813CF" w14:paraId="09984441" w14:textId="77777777" w:rsidTr="009E217B">
        <w:trPr>
          <w:trHeight w:val="315"/>
        </w:trPr>
        <w:tc>
          <w:tcPr>
            <w:tcW w:w="1445" w:type="dxa"/>
            <w:tcBorders>
              <w:top w:val="nil"/>
              <w:left w:val="single" w:sz="4" w:space="0" w:color="auto"/>
              <w:bottom w:val="single" w:sz="4" w:space="0" w:color="auto"/>
              <w:right w:val="single" w:sz="4" w:space="0" w:color="auto"/>
            </w:tcBorders>
            <w:shd w:val="clear" w:color="auto" w:fill="auto"/>
            <w:noWrap/>
            <w:vAlign w:val="bottom"/>
            <w:hideMark/>
          </w:tcPr>
          <w:p w14:paraId="782C0E2C" w14:textId="77777777" w:rsidR="009E217B" w:rsidRPr="00A813CF" w:rsidRDefault="009E217B" w:rsidP="009E217B">
            <w:pPr>
              <w:rPr>
                <w:rFonts w:ascii="Arial" w:eastAsia="Times New Roman" w:hAnsi="Arial" w:cs="Arial"/>
                <w:color w:val="000000"/>
                <w:lang w:eastAsia="en-AU"/>
              </w:rPr>
            </w:pPr>
            <w:r w:rsidRPr="00A813CF">
              <w:rPr>
                <w:rFonts w:ascii="Arial" w:eastAsia="Times New Roman" w:hAnsi="Arial" w:cs="Arial"/>
                <w:color w:val="000000"/>
                <w:lang w:eastAsia="en-AU"/>
              </w:rPr>
              <w:t>Smith</w:t>
            </w:r>
          </w:p>
        </w:tc>
        <w:tc>
          <w:tcPr>
            <w:tcW w:w="1076" w:type="dxa"/>
            <w:tcBorders>
              <w:top w:val="nil"/>
              <w:left w:val="nil"/>
              <w:bottom w:val="single" w:sz="4" w:space="0" w:color="auto"/>
              <w:right w:val="single" w:sz="4" w:space="0" w:color="auto"/>
            </w:tcBorders>
            <w:shd w:val="clear" w:color="auto" w:fill="auto"/>
            <w:noWrap/>
            <w:vAlign w:val="bottom"/>
            <w:hideMark/>
          </w:tcPr>
          <w:p w14:paraId="4D289576" w14:textId="77777777" w:rsidR="009E217B" w:rsidRPr="00A813CF" w:rsidRDefault="009E217B" w:rsidP="009E217B">
            <w:pPr>
              <w:rPr>
                <w:rFonts w:ascii="Arial" w:eastAsia="Times New Roman" w:hAnsi="Arial" w:cs="Arial"/>
                <w:color w:val="000000"/>
                <w:lang w:eastAsia="en-AU"/>
              </w:rPr>
            </w:pPr>
            <w:r w:rsidRPr="00A813CF">
              <w:rPr>
                <w:rFonts w:ascii="Arial" w:eastAsia="Times New Roman" w:hAnsi="Arial" w:cs="Arial"/>
                <w:color w:val="000000"/>
                <w:lang w:eastAsia="en-AU"/>
              </w:rPr>
              <w:t>Grant</w:t>
            </w:r>
          </w:p>
        </w:tc>
        <w:tc>
          <w:tcPr>
            <w:tcW w:w="2379" w:type="dxa"/>
            <w:tcBorders>
              <w:top w:val="nil"/>
              <w:left w:val="nil"/>
              <w:bottom w:val="single" w:sz="4" w:space="0" w:color="auto"/>
              <w:right w:val="nil"/>
            </w:tcBorders>
            <w:shd w:val="clear" w:color="auto" w:fill="auto"/>
            <w:vAlign w:val="bottom"/>
            <w:hideMark/>
          </w:tcPr>
          <w:p w14:paraId="28FAA3DD" w14:textId="77777777" w:rsidR="009E217B" w:rsidRPr="00A813CF" w:rsidRDefault="009E217B" w:rsidP="009E217B">
            <w:pPr>
              <w:rPr>
                <w:rFonts w:ascii="Arial" w:eastAsia="Times New Roman" w:hAnsi="Arial" w:cs="Arial"/>
                <w:color w:val="000000"/>
                <w:lang w:eastAsia="en-AU"/>
              </w:rPr>
            </w:pPr>
            <w:r w:rsidRPr="00A813CF">
              <w:rPr>
                <w:rFonts w:ascii="Arial" w:eastAsia="Times New Roman" w:hAnsi="Arial" w:cs="Arial"/>
                <w:color w:val="000000"/>
                <w:lang w:eastAsia="en-AU"/>
              </w:rPr>
              <w:t>Bureau of Meteorology</w:t>
            </w:r>
          </w:p>
        </w:tc>
        <w:tc>
          <w:tcPr>
            <w:tcW w:w="540" w:type="dxa"/>
            <w:tcBorders>
              <w:top w:val="nil"/>
              <w:left w:val="single" w:sz="4" w:space="0" w:color="auto"/>
              <w:bottom w:val="single" w:sz="4" w:space="0" w:color="auto"/>
              <w:right w:val="single" w:sz="4" w:space="0" w:color="auto"/>
            </w:tcBorders>
            <w:shd w:val="clear" w:color="auto" w:fill="auto"/>
            <w:vAlign w:val="bottom"/>
            <w:hideMark/>
          </w:tcPr>
          <w:p w14:paraId="326D2084" w14:textId="77777777" w:rsidR="009E217B" w:rsidRPr="00A813CF" w:rsidRDefault="009E217B" w:rsidP="009E217B">
            <w:pPr>
              <w:jc w:val="center"/>
              <w:rPr>
                <w:rFonts w:ascii="Arial" w:eastAsia="Times New Roman" w:hAnsi="Arial" w:cs="Arial"/>
                <w:color w:val="000000"/>
                <w:lang w:eastAsia="en-AU"/>
              </w:rPr>
            </w:pPr>
            <w:r w:rsidRPr="00A813CF">
              <w:rPr>
                <w:rFonts w:ascii="Segoe UI Symbol" w:eastAsia="Times New Roman" w:hAnsi="Segoe UI Symbol" w:cs="Segoe UI Symbol"/>
                <w:color w:val="000000"/>
                <w:lang w:eastAsia="en-AU"/>
              </w:rPr>
              <w:t>✔</w:t>
            </w:r>
          </w:p>
        </w:tc>
        <w:tc>
          <w:tcPr>
            <w:tcW w:w="540" w:type="dxa"/>
            <w:tcBorders>
              <w:top w:val="nil"/>
              <w:left w:val="nil"/>
              <w:bottom w:val="single" w:sz="4" w:space="0" w:color="auto"/>
              <w:right w:val="single" w:sz="4" w:space="0" w:color="auto"/>
            </w:tcBorders>
            <w:shd w:val="clear" w:color="auto" w:fill="auto"/>
            <w:vAlign w:val="bottom"/>
            <w:hideMark/>
          </w:tcPr>
          <w:p w14:paraId="1F852985" w14:textId="77777777" w:rsidR="009E217B" w:rsidRPr="00A813CF" w:rsidRDefault="009E217B" w:rsidP="009E217B">
            <w:pPr>
              <w:jc w:val="center"/>
              <w:rPr>
                <w:rFonts w:ascii="Arial" w:eastAsia="Times New Roman" w:hAnsi="Arial" w:cs="Arial"/>
                <w:color w:val="000000"/>
                <w:lang w:eastAsia="en-AU"/>
              </w:rPr>
            </w:pPr>
            <w:r w:rsidRPr="00A813CF">
              <w:rPr>
                <w:rFonts w:ascii="Segoe UI Symbol" w:eastAsia="Times New Roman" w:hAnsi="Segoe UI Symbol" w:cs="Segoe UI Symbol"/>
                <w:color w:val="000000"/>
                <w:lang w:eastAsia="en-AU"/>
              </w:rPr>
              <w:t>✔</w:t>
            </w:r>
          </w:p>
        </w:tc>
        <w:tc>
          <w:tcPr>
            <w:tcW w:w="540" w:type="dxa"/>
            <w:tcBorders>
              <w:top w:val="nil"/>
              <w:left w:val="nil"/>
              <w:bottom w:val="single" w:sz="4" w:space="0" w:color="auto"/>
              <w:right w:val="single" w:sz="4" w:space="0" w:color="auto"/>
            </w:tcBorders>
            <w:shd w:val="clear" w:color="auto" w:fill="auto"/>
            <w:vAlign w:val="bottom"/>
            <w:hideMark/>
          </w:tcPr>
          <w:p w14:paraId="52968452" w14:textId="77777777" w:rsidR="009E217B" w:rsidRPr="00A813CF" w:rsidRDefault="009E217B" w:rsidP="009E217B">
            <w:pPr>
              <w:jc w:val="center"/>
              <w:rPr>
                <w:rFonts w:ascii="Arial" w:eastAsia="Times New Roman" w:hAnsi="Arial" w:cs="Arial"/>
                <w:color w:val="000000"/>
                <w:lang w:eastAsia="en-AU"/>
              </w:rPr>
            </w:pPr>
            <w:r w:rsidRPr="00A813CF">
              <w:rPr>
                <w:rFonts w:ascii="Segoe UI Symbol" w:eastAsia="Times New Roman" w:hAnsi="Segoe UI Symbol" w:cs="Segoe UI Symbol"/>
                <w:color w:val="000000"/>
                <w:lang w:eastAsia="en-AU"/>
              </w:rPr>
              <w:t>✔</w:t>
            </w:r>
          </w:p>
        </w:tc>
        <w:tc>
          <w:tcPr>
            <w:tcW w:w="540" w:type="dxa"/>
            <w:tcBorders>
              <w:top w:val="nil"/>
              <w:left w:val="nil"/>
              <w:bottom w:val="single" w:sz="4" w:space="0" w:color="auto"/>
              <w:right w:val="single" w:sz="4" w:space="0" w:color="auto"/>
            </w:tcBorders>
            <w:shd w:val="clear" w:color="auto" w:fill="auto"/>
            <w:vAlign w:val="bottom"/>
            <w:hideMark/>
          </w:tcPr>
          <w:p w14:paraId="735F0FAF" w14:textId="77777777" w:rsidR="009E217B" w:rsidRPr="00A813CF" w:rsidRDefault="009E217B" w:rsidP="009E217B">
            <w:pPr>
              <w:jc w:val="center"/>
              <w:rPr>
                <w:rFonts w:ascii="Arial" w:eastAsia="Times New Roman" w:hAnsi="Arial" w:cs="Arial"/>
                <w:color w:val="000000"/>
                <w:lang w:eastAsia="en-AU"/>
              </w:rPr>
            </w:pPr>
            <w:r w:rsidRPr="00A813CF">
              <w:rPr>
                <w:rFonts w:ascii="Segoe UI Symbol" w:eastAsia="Times New Roman" w:hAnsi="Segoe UI Symbol" w:cs="Segoe UI Symbol"/>
                <w:color w:val="000000"/>
                <w:lang w:eastAsia="en-AU"/>
              </w:rPr>
              <w:t>✔</w:t>
            </w:r>
          </w:p>
        </w:tc>
        <w:tc>
          <w:tcPr>
            <w:tcW w:w="540" w:type="dxa"/>
            <w:tcBorders>
              <w:top w:val="nil"/>
              <w:left w:val="nil"/>
              <w:bottom w:val="single" w:sz="4" w:space="0" w:color="auto"/>
              <w:right w:val="single" w:sz="4" w:space="0" w:color="auto"/>
            </w:tcBorders>
            <w:shd w:val="clear" w:color="auto" w:fill="auto"/>
            <w:vAlign w:val="bottom"/>
            <w:hideMark/>
          </w:tcPr>
          <w:p w14:paraId="20E99ADF"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1460" w:type="dxa"/>
            <w:tcBorders>
              <w:top w:val="nil"/>
              <w:left w:val="nil"/>
              <w:bottom w:val="single" w:sz="4" w:space="0" w:color="auto"/>
              <w:right w:val="single" w:sz="4" w:space="0" w:color="auto"/>
            </w:tcBorders>
            <w:shd w:val="clear" w:color="auto" w:fill="auto"/>
            <w:vAlign w:val="bottom"/>
            <w:hideMark/>
          </w:tcPr>
          <w:p w14:paraId="3CE71EE0"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r>
      <w:tr w:rsidR="009E217B" w:rsidRPr="00A813CF" w14:paraId="683D69A3" w14:textId="77777777" w:rsidTr="009E217B">
        <w:trPr>
          <w:trHeight w:val="315"/>
        </w:trPr>
        <w:tc>
          <w:tcPr>
            <w:tcW w:w="1445" w:type="dxa"/>
            <w:tcBorders>
              <w:top w:val="nil"/>
              <w:left w:val="single" w:sz="4" w:space="0" w:color="auto"/>
              <w:bottom w:val="single" w:sz="4" w:space="0" w:color="auto"/>
              <w:right w:val="single" w:sz="4" w:space="0" w:color="auto"/>
            </w:tcBorders>
            <w:shd w:val="clear" w:color="auto" w:fill="auto"/>
            <w:noWrap/>
            <w:vAlign w:val="bottom"/>
            <w:hideMark/>
          </w:tcPr>
          <w:p w14:paraId="317F3307" w14:textId="77777777" w:rsidR="009E217B" w:rsidRPr="00A813CF" w:rsidRDefault="009E217B" w:rsidP="009E217B">
            <w:pPr>
              <w:rPr>
                <w:rFonts w:ascii="Arial" w:eastAsia="Times New Roman" w:hAnsi="Arial" w:cs="Arial"/>
                <w:color w:val="000000"/>
                <w:lang w:eastAsia="en-AU"/>
              </w:rPr>
            </w:pPr>
            <w:r w:rsidRPr="00A813CF">
              <w:rPr>
                <w:rFonts w:ascii="Arial" w:eastAsia="Times New Roman" w:hAnsi="Arial" w:cs="Arial"/>
                <w:color w:val="000000"/>
                <w:lang w:eastAsia="en-AU"/>
              </w:rPr>
              <w:t>Stuart</w:t>
            </w:r>
          </w:p>
        </w:tc>
        <w:tc>
          <w:tcPr>
            <w:tcW w:w="1076" w:type="dxa"/>
            <w:tcBorders>
              <w:top w:val="nil"/>
              <w:left w:val="nil"/>
              <w:bottom w:val="single" w:sz="4" w:space="0" w:color="auto"/>
              <w:right w:val="single" w:sz="4" w:space="0" w:color="auto"/>
            </w:tcBorders>
            <w:shd w:val="clear" w:color="auto" w:fill="auto"/>
            <w:noWrap/>
            <w:vAlign w:val="bottom"/>
            <w:hideMark/>
          </w:tcPr>
          <w:p w14:paraId="77D55CF8" w14:textId="77777777" w:rsidR="009E217B" w:rsidRPr="00A813CF" w:rsidRDefault="009E217B" w:rsidP="009E217B">
            <w:pPr>
              <w:rPr>
                <w:rFonts w:ascii="Arial" w:eastAsia="Times New Roman" w:hAnsi="Arial" w:cs="Arial"/>
                <w:color w:val="000000"/>
                <w:lang w:eastAsia="en-AU"/>
              </w:rPr>
            </w:pPr>
            <w:r w:rsidRPr="00A813CF">
              <w:rPr>
                <w:rFonts w:ascii="Arial" w:eastAsia="Times New Roman" w:hAnsi="Arial" w:cs="Arial"/>
                <w:color w:val="000000"/>
                <w:lang w:eastAsia="en-AU"/>
              </w:rPr>
              <w:t>Greg</w:t>
            </w:r>
          </w:p>
        </w:tc>
        <w:tc>
          <w:tcPr>
            <w:tcW w:w="2379" w:type="dxa"/>
            <w:tcBorders>
              <w:top w:val="nil"/>
              <w:left w:val="nil"/>
              <w:bottom w:val="single" w:sz="4" w:space="0" w:color="auto"/>
              <w:right w:val="nil"/>
            </w:tcBorders>
            <w:shd w:val="clear" w:color="auto" w:fill="auto"/>
            <w:vAlign w:val="bottom"/>
            <w:hideMark/>
          </w:tcPr>
          <w:p w14:paraId="4F5C9698" w14:textId="77777777" w:rsidR="009E217B" w:rsidRPr="00A813CF" w:rsidRDefault="009E217B" w:rsidP="009E217B">
            <w:pPr>
              <w:rPr>
                <w:rFonts w:ascii="Arial" w:eastAsia="Times New Roman" w:hAnsi="Arial" w:cs="Arial"/>
                <w:color w:val="000000"/>
                <w:lang w:eastAsia="en-AU"/>
              </w:rPr>
            </w:pPr>
            <w:r w:rsidRPr="00A813CF">
              <w:rPr>
                <w:rFonts w:ascii="Arial" w:eastAsia="Times New Roman" w:hAnsi="Arial" w:cs="Arial"/>
                <w:color w:val="000000"/>
                <w:lang w:eastAsia="en-AU"/>
              </w:rPr>
              <w:t>Bureau of Meteorology</w:t>
            </w:r>
          </w:p>
        </w:tc>
        <w:tc>
          <w:tcPr>
            <w:tcW w:w="540" w:type="dxa"/>
            <w:tcBorders>
              <w:top w:val="nil"/>
              <w:left w:val="single" w:sz="4" w:space="0" w:color="auto"/>
              <w:bottom w:val="single" w:sz="4" w:space="0" w:color="auto"/>
              <w:right w:val="single" w:sz="4" w:space="0" w:color="auto"/>
            </w:tcBorders>
            <w:shd w:val="clear" w:color="auto" w:fill="auto"/>
            <w:vAlign w:val="bottom"/>
            <w:hideMark/>
          </w:tcPr>
          <w:p w14:paraId="2E0A32D7" w14:textId="77777777" w:rsidR="009E217B" w:rsidRPr="00A813CF" w:rsidRDefault="009E217B" w:rsidP="009E217B">
            <w:pPr>
              <w:jc w:val="center"/>
              <w:rPr>
                <w:rFonts w:ascii="Arial" w:eastAsia="Times New Roman" w:hAnsi="Arial" w:cs="Arial"/>
                <w:color w:val="000000"/>
                <w:lang w:eastAsia="en-AU"/>
              </w:rPr>
            </w:pPr>
            <w:r w:rsidRPr="00A813CF">
              <w:rPr>
                <w:rFonts w:ascii="Segoe UI Symbol" w:eastAsia="Times New Roman" w:hAnsi="Segoe UI Symbol" w:cs="Segoe UI Symbol"/>
                <w:color w:val="000000"/>
                <w:lang w:eastAsia="en-AU"/>
              </w:rPr>
              <w:t>✔</w:t>
            </w:r>
          </w:p>
        </w:tc>
        <w:tc>
          <w:tcPr>
            <w:tcW w:w="540" w:type="dxa"/>
            <w:tcBorders>
              <w:top w:val="nil"/>
              <w:left w:val="nil"/>
              <w:bottom w:val="single" w:sz="4" w:space="0" w:color="auto"/>
              <w:right w:val="single" w:sz="4" w:space="0" w:color="auto"/>
            </w:tcBorders>
            <w:shd w:val="clear" w:color="auto" w:fill="auto"/>
            <w:vAlign w:val="bottom"/>
            <w:hideMark/>
          </w:tcPr>
          <w:p w14:paraId="584D31FA" w14:textId="77777777" w:rsidR="009E217B" w:rsidRPr="00A813CF" w:rsidRDefault="009E217B" w:rsidP="009E217B">
            <w:pPr>
              <w:jc w:val="center"/>
              <w:rPr>
                <w:rFonts w:ascii="Arial" w:eastAsia="Times New Roman" w:hAnsi="Arial" w:cs="Arial"/>
                <w:color w:val="000000"/>
                <w:lang w:eastAsia="en-AU"/>
              </w:rPr>
            </w:pPr>
            <w:r w:rsidRPr="00A813CF">
              <w:rPr>
                <w:rFonts w:ascii="Segoe UI Symbol" w:eastAsia="Times New Roman" w:hAnsi="Segoe UI Symbol" w:cs="Segoe UI Symbol"/>
                <w:color w:val="000000"/>
                <w:lang w:eastAsia="en-AU"/>
              </w:rPr>
              <w:t>✔</w:t>
            </w:r>
          </w:p>
        </w:tc>
        <w:tc>
          <w:tcPr>
            <w:tcW w:w="540" w:type="dxa"/>
            <w:tcBorders>
              <w:top w:val="nil"/>
              <w:left w:val="nil"/>
              <w:bottom w:val="single" w:sz="4" w:space="0" w:color="auto"/>
              <w:right w:val="single" w:sz="4" w:space="0" w:color="auto"/>
            </w:tcBorders>
            <w:shd w:val="clear" w:color="auto" w:fill="auto"/>
            <w:vAlign w:val="bottom"/>
            <w:hideMark/>
          </w:tcPr>
          <w:p w14:paraId="248335CA" w14:textId="77777777" w:rsidR="009E217B" w:rsidRPr="00A813CF" w:rsidRDefault="009E217B" w:rsidP="009E217B">
            <w:pPr>
              <w:jc w:val="center"/>
              <w:rPr>
                <w:rFonts w:ascii="Arial" w:eastAsia="Times New Roman" w:hAnsi="Arial" w:cs="Arial"/>
                <w:color w:val="000000"/>
                <w:lang w:eastAsia="en-AU"/>
              </w:rPr>
            </w:pPr>
            <w:r w:rsidRPr="00A813CF">
              <w:rPr>
                <w:rFonts w:ascii="Segoe UI Symbol" w:eastAsia="Times New Roman" w:hAnsi="Segoe UI Symbol" w:cs="Segoe UI Symbol"/>
                <w:color w:val="000000"/>
                <w:lang w:eastAsia="en-AU"/>
              </w:rPr>
              <w:t>✔</w:t>
            </w:r>
          </w:p>
        </w:tc>
        <w:tc>
          <w:tcPr>
            <w:tcW w:w="540" w:type="dxa"/>
            <w:tcBorders>
              <w:top w:val="nil"/>
              <w:left w:val="nil"/>
              <w:bottom w:val="single" w:sz="4" w:space="0" w:color="auto"/>
              <w:right w:val="single" w:sz="4" w:space="0" w:color="auto"/>
            </w:tcBorders>
            <w:shd w:val="clear" w:color="auto" w:fill="auto"/>
            <w:vAlign w:val="bottom"/>
            <w:hideMark/>
          </w:tcPr>
          <w:p w14:paraId="58B3446C" w14:textId="77777777" w:rsidR="009E217B" w:rsidRPr="00A813CF" w:rsidRDefault="009E217B" w:rsidP="009E217B">
            <w:pPr>
              <w:jc w:val="center"/>
              <w:rPr>
                <w:rFonts w:ascii="Arial" w:eastAsia="Times New Roman" w:hAnsi="Arial" w:cs="Arial"/>
                <w:color w:val="000000"/>
                <w:lang w:eastAsia="en-AU"/>
              </w:rPr>
            </w:pPr>
            <w:r w:rsidRPr="00A813CF">
              <w:rPr>
                <w:rFonts w:ascii="Segoe UI Symbol" w:eastAsia="Times New Roman" w:hAnsi="Segoe UI Symbol" w:cs="Segoe UI Symbol"/>
                <w:color w:val="000000"/>
                <w:lang w:eastAsia="en-AU"/>
              </w:rPr>
              <w:t>✔</w:t>
            </w:r>
          </w:p>
        </w:tc>
        <w:tc>
          <w:tcPr>
            <w:tcW w:w="540" w:type="dxa"/>
            <w:tcBorders>
              <w:top w:val="nil"/>
              <w:left w:val="nil"/>
              <w:bottom w:val="single" w:sz="4" w:space="0" w:color="auto"/>
              <w:right w:val="single" w:sz="4" w:space="0" w:color="auto"/>
            </w:tcBorders>
            <w:shd w:val="clear" w:color="auto" w:fill="auto"/>
            <w:vAlign w:val="bottom"/>
            <w:hideMark/>
          </w:tcPr>
          <w:p w14:paraId="7054CC5B"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1460" w:type="dxa"/>
            <w:tcBorders>
              <w:top w:val="nil"/>
              <w:left w:val="nil"/>
              <w:bottom w:val="single" w:sz="4" w:space="0" w:color="auto"/>
              <w:right w:val="single" w:sz="4" w:space="0" w:color="auto"/>
            </w:tcBorders>
            <w:shd w:val="clear" w:color="auto" w:fill="auto"/>
            <w:vAlign w:val="bottom"/>
            <w:hideMark/>
          </w:tcPr>
          <w:p w14:paraId="0030B932"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r>
      <w:tr w:rsidR="009E217B" w:rsidRPr="00A813CF" w14:paraId="79553179" w14:textId="77777777" w:rsidTr="000C05F1">
        <w:trPr>
          <w:trHeight w:val="630"/>
        </w:trPr>
        <w:tc>
          <w:tcPr>
            <w:tcW w:w="1445" w:type="dxa"/>
            <w:tcBorders>
              <w:top w:val="nil"/>
              <w:left w:val="single" w:sz="4" w:space="0" w:color="auto"/>
              <w:bottom w:val="single" w:sz="4" w:space="0" w:color="auto"/>
              <w:right w:val="single" w:sz="4" w:space="0" w:color="auto"/>
            </w:tcBorders>
            <w:shd w:val="clear" w:color="auto" w:fill="auto"/>
            <w:noWrap/>
            <w:vAlign w:val="bottom"/>
            <w:hideMark/>
          </w:tcPr>
          <w:p w14:paraId="170A6E15" w14:textId="77777777" w:rsidR="009E217B" w:rsidRPr="00A813CF" w:rsidRDefault="009E217B" w:rsidP="009E217B">
            <w:pPr>
              <w:rPr>
                <w:rFonts w:ascii="Arial" w:eastAsia="Times New Roman" w:hAnsi="Arial" w:cs="Arial"/>
                <w:color w:val="000000"/>
                <w:lang w:eastAsia="en-AU"/>
              </w:rPr>
            </w:pPr>
            <w:r w:rsidRPr="00A813CF">
              <w:rPr>
                <w:rFonts w:ascii="Arial" w:eastAsia="Times New Roman" w:hAnsi="Arial" w:cs="Arial"/>
                <w:color w:val="000000"/>
                <w:lang w:eastAsia="en-AU"/>
              </w:rPr>
              <w:t>Sweatman</w:t>
            </w:r>
          </w:p>
        </w:tc>
        <w:tc>
          <w:tcPr>
            <w:tcW w:w="1076" w:type="dxa"/>
            <w:tcBorders>
              <w:top w:val="nil"/>
              <w:left w:val="nil"/>
              <w:bottom w:val="single" w:sz="4" w:space="0" w:color="auto"/>
              <w:right w:val="single" w:sz="4" w:space="0" w:color="auto"/>
            </w:tcBorders>
            <w:shd w:val="clear" w:color="auto" w:fill="auto"/>
            <w:noWrap/>
            <w:vAlign w:val="bottom"/>
            <w:hideMark/>
          </w:tcPr>
          <w:p w14:paraId="062DD1A8" w14:textId="77777777" w:rsidR="009E217B" w:rsidRPr="00A813CF" w:rsidRDefault="009E217B" w:rsidP="009E217B">
            <w:pPr>
              <w:rPr>
                <w:rFonts w:ascii="Arial" w:eastAsia="Times New Roman" w:hAnsi="Arial" w:cs="Arial"/>
                <w:color w:val="000000"/>
                <w:lang w:eastAsia="en-AU"/>
              </w:rPr>
            </w:pPr>
            <w:r w:rsidRPr="00A813CF">
              <w:rPr>
                <w:rFonts w:ascii="Arial" w:eastAsia="Times New Roman" w:hAnsi="Arial" w:cs="Arial"/>
                <w:color w:val="000000"/>
                <w:lang w:eastAsia="en-AU"/>
              </w:rPr>
              <w:t>Hugh</w:t>
            </w:r>
          </w:p>
        </w:tc>
        <w:tc>
          <w:tcPr>
            <w:tcW w:w="2379" w:type="dxa"/>
            <w:tcBorders>
              <w:top w:val="nil"/>
              <w:left w:val="nil"/>
              <w:bottom w:val="single" w:sz="4" w:space="0" w:color="auto"/>
              <w:right w:val="nil"/>
            </w:tcBorders>
            <w:shd w:val="clear" w:color="auto" w:fill="auto"/>
            <w:vAlign w:val="bottom"/>
            <w:hideMark/>
          </w:tcPr>
          <w:p w14:paraId="26D0CC16" w14:textId="77777777" w:rsidR="009E217B" w:rsidRPr="00A813CF" w:rsidRDefault="009E217B" w:rsidP="009E217B">
            <w:pPr>
              <w:rPr>
                <w:rFonts w:ascii="Arial" w:eastAsia="Times New Roman" w:hAnsi="Arial" w:cs="Arial"/>
                <w:color w:val="000000"/>
                <w:lang w:eastAsia="en-AU"/>
              </w:rPr>
            </w:pPr>
            <w:r w:rsidRPr="00A813CF">
              <w:rPr>
                <w:rFonts w:ascii="Arial" w:eastAsia="Times New Roman" w:hAnsi="Arial" w:cs="Arial"/>
                <w:color w:val="000000"/>
                <w:lang w:eastAsia="en-AU"/>
              </w:rPr>
              <w:t>Australian Institute of Marine Science</w:t>
            </w:r>
          </w:p>
        </w:tc>
        <w:tc>
          <w:tcPr>
            <w:tcW w:w="540" w:type="dxa"/>
            <w:tcBorders>
              <w:top w:val="nil"/>
              <w:left w:val="single" w:sz="4" w:space="0" w:color="auto"/>
              <w:bottom w:val="single" w:sz="4" w:space="0" w:color="auto"/>
              <w:right w:val="single" w:sz="4" w:space="0" w:color="auto"/>
            </w:tcBorders>
            <w:shd w:val="clear" w:color="auto" w:fill="auto"/>
            <w:vAlign w:val="bottom"/>
            <w:hideMark/>
          </w:tcPr>
          <w:p w14:paraId="3332285B"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540" w:type="dxa"/>
            <w:tcBorders>
              <w:top w:val="nil"/>
              <w:left w:val="nil"/>
              <w:bottom w:val="single" w:sz="4" w:space="0" w:color="auto"/>
              <w:right w:val="single" w:sz="4" w:space="0" w:color="auto"/>
            </w:tcBorders>
            <w:shd w:val="clear" w:color="auto" w:fill="auto"/>
            <w:vAlign w:val="bottom"/>
            <w:hideMark/>
          </w:tcPr>
          <w:p w14:paraId="26430606"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540" w:type="dxa"/>
            <w:tcBorders>
              <w:top w:val="nil"/>
              <w:left w:val="nil"/>
              <w:bottom w:val="single" w:sz="4" w:space="0" w:color="auto"/>
              <w:right w:val="single" w:sz="4" w:space="0" w:color="auto"/>
            </w:tcBorders>
            <w:shd w:val="clear" w:color="auto" w:fill="auto"/>
            <w:vAlign w:val="bottom"/>
            <w:hideMark/>
          </w:tcPr>
          <w:p w14:paraId="744ADB49" w14:textId="77777777" w:rsidR="009E217B" w:rsidRPr="00A813CF" w:rsidRDefault="009E217B" w:rsidP="009E217B">
            <w:pPr>
              <w:jc w:val="center"/>
              <w:rPr>
                <w:rFonts w:ascii="Arial" w:eastAsia="Times New Roman" w:hAnsi="Arial" w:cs="Arial"/>
                <w:color w:val="000000"/>
                <w:lang w:eastAsia="en-AU"/>
              </w:rPr>
            </w:pPr>
            <w:r w:rsidRPr="00A813CF">
              <w:rPr>
                <w:rFonts w:ascii="Segoe UI Symbol" w:eastAsia="Times New Roman" w:hAnsi="Segoe UI Symbol" w:cs="Segoe UI Symbol"/>
                <w:color w:val="000000"/>
                <w:lang w:eastAsia="en-AU"/>
              </w:rPr>
              <w:t>✔</w:t>
            </w:r>
          </w:p>
        </w:tc>
        <w:tc>
          <w:tcPr>
            <w:tcW w:w="540" w:type="dxa"/>
            <w:tcBorders>
              <w:top w:val="nil"/>
              <w:left w:val="nil"/>
              <w:bottom w:val="single" w:sz="4" w:space="0" w:color="auto"/>
              <w:right w:val="single" w:sz="4" w:space="0" w:color="auto"/>
            </w:tcBorders>
            <w:shd w:val="clear" w:color="auto" w:fill="auto"/>
            <w:vAlign w:val="bottom"/>
            <w:hideMark/>
          </w:tcPr>
          <w:p w14:paraId="76CB67D1"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540" w:type="dxa"/>
            <w:tcBorders>
              <w:top w:val="nil"/>
              <w:left w:val="nil"/>
              <w:bottom w:val="single" w:sz="4" w:space="0" w:color="auto"/>
              <w:right w:val="single" w:sz="4" w:space="0" w:color="auto"/>
            </w:tcBorders>
            <w:shd w:val="clear" w:color="auto" w:fill="auto"/>
            <w:vAlign w:val="bottom"/>
            <w:hideMark/>
          </w:tcPr>
          <w:p w14:paraId="745AB722"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1460" w:type="dxa"/>
            <w:tcBorders>
              <w:top w:val="nil"/>
              <w:left w:val="nil"/>
              <w:bottom w:val="single" w:sz="4" w:space="0" w:color="auto"/>
              <w:right w:val="single" w:sz="4" w:space="0" w:color="auto"/>
            </w:tcBorders>
            <w:shd w:val="clear" w:color="auto" w:fill="auto"/>
            <w:vAlign w:val="bottom"/>
            <w:hideMark/>
          </w:tcPr>
          <w:p w14:paraId="57307714"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r>
      <w:tr w:rsidR="009E217B" w:rsidRPr="00A813CF" w14:paraId="570320C9" w14:textId="77777777" w:rsidTr="000C05F1">
        <w:trPr>
          <w:trHeight w:val="630"/>
        </w:trPr>
        <w:tc>
          <w:tcPr>
            <w:tcW w:w="1445" w:type="dxa"/>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5457EEC9" w14:textId="77777777" w:rsidR="009E217B" w:rsidRPr="00A813CF" w:rsidRDefault="009E217B" w:rsidP="009E217B">
            <w:pPr>
              <w:rPr>
                <w:rFonts w:ascii="Arial" w:eastAsia="Times New Roman" w:hAnsi="Arial" w:cs="Arial"/>
                <w:color w:val="000000"/>
                <w:lang w:eastAsia="en-AU"/>
              </w:rPr>
            </w:pPr>
            <w:r w:rsidRPr="00A813CF">
              <w:rPr>
                <w:rFonts w:ascii="Arial" w:eastAsia="Times New Roman" w:hAnsi="Arial" w:cs="Arial"/>
                <w:color w:val="000000"/>
                <w:lang w:eastAsia="en-AU"/>
              </w:rPr>
              <w:t>Thompson</w:t>
            </w:r>
          </w:p>
        </w:tc>
        <w:tc>
          <w:tcPr>
            <w:tcW w:w="1076" w:type="dxa"/>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4C706A5D" w14:textId="77777777" w:rsidR="009E217B" w:rsidRPr="00A813CF" w:rsidRDefault="009E217B" w:rsidP="009E217B">
            <w:pPr>
              <w:rPr>
                <w:rFonts w:ascii="Arial" w:eastAsia="Times New Roman" w:hAnsi="Arial" w:cs="Arial"/>
                <w:color w:val="000000"/>
                <w:lang w:eastAsia="en-AU"/>
              </w:rPr>
            </w:pPr>
            <w:r w:rsidRPr="00A813CF">
              <w:rPr>
                <w:rFonts w:ascii="Arial" w:eastAsia="Times New Roman" w:hAnsi="Arial" w:cs="Arial"/>
                <w:color w:val="000000"/>
                <w:lang w:eastAsia="en-AU"/>
              </w:rPr>
              <w:t>Angus</w:t>
            </w:r>
          </w:p>
        </w:tc>
        <w:tc>
          <w:tcPr>
            <w:tcW w:w="2379" w:type="dxa"/>
            <w:tcBorders>
              <w:top w:val="single" w:sz="4" w:space="0" w:color="auto"/>
              <w:left w:val="single" w:sz="4" w:space="0" w:color="auto"/>
              <w:bottom w:val="single" w:sz="4" w:space="0" w:color="auto"/>
              <w:right w:val="single" w:sz="4" w:space="0" w:color="auto"/>
            </w:tcBorders>
            <w:shd w:val="clear" w:color="auto" w:fill="auto"/>
            <w:vAlign w:val="bottom"/>
            <w:hideMark/>
          </w:tcPr>
          <w:p w14:paraId="0FAD475B" w14:textId="77777777" w:rsidR="009E217B" w:rsidRPr="00A813CF" w:rsidRDefault="009E217B" w:rsidP="009E217B">
            <w:pPr>
              <w:rPr>
                <w:rFonts w:ascii="Arial" w:eastAsia="Times New Roman" w:hAnsi="Arial" w:cs="Arial"/>
                <w:color w:val="000000"/>
                <w:lang w:eastAsia="en-AU"/>
              </w:rPr>
            </w:pPr>
            <w:r w:rsidRPr="00A813CF">
              <w:rPr>
                <w:rFonts w:ascii="Arial" w:eastAsia="Times New Roman" w:hAnsi="Arial" w:cs="Arial"/>
                <w:color w:val="000000"/>
                <w:lang w:eastAsia="en-AU"/>
              </w:rPr>
              <w:t>Australian Institute of Marine Science</w:t>
            </w:r>
          </w:p>
        </w:tc>
        <w:tc>
          <w:tcPr>
            <w:tcW w:w="540" w:type="dxa"/>
            <w:tcBorders>
              <w:top w:val="single" w:sz="4" w:space="0" w:color="auto"/>
              <w:left w:val="single" w:sz="4" w:space="0" w:color="auto"/>
              <w:bottom w:val="single" w:sz="4" w:space="0" w:color="auto"/>
              <w:right w:val="single" w:sz="4" w:space="0" w:color="auto"/>
            </w:tcBorders>
            <w:shd w:val="clear" w:color="auto" w:fill="auto"/>
            <w:vAlign w:val="bottom"/>
            <w:hideMark/>
          </w:tcPr>
          <w:p w14:paraId="0597322C"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540" w:type="dxa"/>
            <w:tcBorders>
              <w:top w:val="single" w:sz="4" w:space="0" w:color="auto"/>
              <w:left w:val="single" w:sz="4" w:space="0" w:color="auto"/>
              <w:bottom w:val="single" w:sz="4" w:space="0" w:color="auto"/>
              <w:right w:val="single" w:sz="4" w:space="0" w:color="auto"/>
            </w:tcBorders>
            <w:shd w:val="clear" w:color="auto" w:fill="auto"/>
            <w:vAlign w:val="bottom"/>
            <w:hideMark/>
          </w:tcPr>
          <w:p w14:paraId="146C79BC"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540" w:type="dxa"/>
            <w:tcBorders>
              <w:top w:val="single" w:sz="4" w:space="0" w:color="auto"/>
              <w:left w:val="single" w:sz="4" w:space="0" w:color="auto"/>
              <w:bottom w:val="single" w:sz="4" w:space="0" w:color="auto"/>
              <w:right w:val="single" w:sz="4" w:space="0" w:color="auto"/>
            </w:tcBorders>
            <w:shd w:val="clear" w:color="auto" w:fill="auto"/>
            <w:vAlign w:val="bottom"/>
            <w:hideMark/>
          </w:tcPr>
          <w:p w14:paraId="2086DA2B" w14:textId="77777777" w:rsidR="009E217B" w:rsidRPr="00A813CF" w:rsidRDefault="009E217B" w:rsidP="009E217B">
            <w:pPr>
              <w:jc w:val="center"/>
              <w:rPr>
                <w:rFonts w:ascii="Arial" w:eastAsia="Times New Roman" w:hAnsi="Arial" w:cs="Arial"/>
                <w:color w:val="000000"/>
                <w:lang w:eastAsia="en-AU"/>
              </w:rPr>
            </w:pPr>
            <w:r w:rsidRPr="00A813CF">
              <w:rPr>
                <w:rFonts w:ascii="Segoe UI Symbol" w:eastAsia="Times New Roman" w:hAnsi="Segoe UI Symbol" w:cs="Segoe UI Symbol"/>
                <w:color w:val="000000"/>
                <w:lang w:eastAsia="en-AU"/>
              </w:rPr>
              <w:t>✔</w:t>
            </w:r>
          </w:p>
        </w:tc>
        <w:tc>
          <w:tcPr>
            <w:tcW w:w="540" w:type="dxa"/>
            <w:tcBorders>
              <w:top w:val="single" w:sz="4" w:space="0" w:color="auto"/>
              <w:left w:val="single" w:sz="4" w:space="0" w:color="auto"/>
              <w:bottom w:val="single" w:sz="4" w:space="0" w:color="auto"/>
              <w:right w:val="single" w:sz="4" w:space="0" w:color="auto"/>
            </w:tcBorders>
            <w:shd w:val="clear" w:color="auto" w:fill="auto"/>
            <w:vAlign w:val="bottom"/>
            <w:hideMark/>
          </w:tcPr>
          <w:p w14:paraId="706C784A"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540" w:type="dxa"/>
            <w:tcBorders>
              <w:top w:val="single" w:sz="4" w:space="0" w:color="auto"/>
              <w:left w:val="single" w:sz="4" w:space="0" w:color="auto"/>
              <w:bottom w:val="single" w:sz="4" w:space="0" w:color="auto"/>
              <w:right w:val="single" w:sz="4" w:space="0" w:color="auto"/>
            </w:tcBorders>
            <w:shd w:val="clear" w:color="auto" w:fill="auto"/>
            <w:vAlign w:val="bottom"/>
            <w:hideMark/>
          </w:tcPr>
          <w:p w14:paraId="0C4F9277"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1460" w:type="dxa"/>
            <w:tcBorders>
              <w:top w:val="single" w:sz="4" w:space="0" w:color="auto"/>
              <w:left w:val="single" w:sz="4" w:space="0" w:color="auto"/>
              <w:bottom w:val="single" w:sz="4" w:space="0" w:color="auto"/>
              <w:right w:val="single" w:sz="4" w:space="0" w:color="auto"/>
            </w:tcBorders>
            <w:shd w:val="clear" w:color="auto" w:fill="auto"/>
            <w:vAlign w:val="bottom"/>
            <w:hideMark/>
          </w:tcPr>
          <w:p w14:paraId="63B2A224"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r>
      <w:tr w:rsidR="009E217B" w:rsidRPr="00A813CF" w14:paraId="60BFB646" w14:textId="77777777" w:rsidTr="000C05F1">
        <w:trPr>
          <w:trHeight w:val="630"/>
        </w:trPr>
        <w:tc>
          <w:tcPr>
            <w:tcW w:w="1445" w:type="dxa"/>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2E0D9377" w14:textId="77777777" w:rsidR="009E217B" w:rsidRPr="00A813CF" w:rsidRDefault="009E217B" w:rsidP="009E217B">
            <w:pPr>
              <w:rPr>
                <w:rFonts w:ascii="Arial" w:eastAsia="Times New Roman" w:hAnsi="Arial" w:cs="Arial"/>
                <w:color w:val="000000"/>
                <w:lang w:eastAsia="en-AU"/>
              </w:rPr>
            </w:pPr>
            <w:r w:rsidRPr="00A813CF">
              <w:rPr>
                <w:rFonts w:ascii="Arial" w:eastAsia="Times New Roman" w:hAnsi="Arial" w:cs="Arial"/>
                <w:color w:val="000000"/>
                <w:lang w:eastAsia="en-AU"/>
              </w:rPr>
              <w:t>Udywayer</w:t>
            </w:r>
          </w:p>
        </w:tc>
        <w:tc>
          <w:tcPr>
            <w:tcW w:w="1076" w:type="dxa"/>
            <w:tcBorders>
              <w:top w:val="single" w:sz="4" w:space="0" w:color="auto"/>
              <w:left w:val="nil"/>
              <w:bottom w:val="single" w:sz="4" w:space="0" w:color="auto"/>
              <w:right w:val="single" w:sz="4" w:space="0" w:color="auto"/>
            </w:tcBorders>
            <w:shd w:val="clear" w:color="auto" w:fill="auto"/>
            <w:noWrap/>
            <w:vAlign w:val="bottom"/>
            <w:hideMark/>
          </w:tcPr>
          <w:p w14:paraId="59DF0AE7" w14:textId="77777777" w:rsidR="009E217B" w:rsidRPr="00A813CF" w:rsidRDefault="009E217B" w:rsidP="009E217B">
            <w:pPr>
              <w:rPr>
                <w:rFonts w:ascii="Arial" w:eastAsia="Times New Roman" w:hAnsi="Arial" w:cs="Arial"/>
                <w:color w:val="000000"/>
                <w:lang w:eastAsia="en-AU"/>
              </w:rPr>
            </w:pPr>
            <w:r w:rsidRPr="00A813CF">
              <w:rPr>
                <w:rFonts w:ascii="Arial" w:eastAsia="Times New Roman" w:hAnsi="Arial" w:cs="Arial"/>
                <w:color w:val="000000"/>
                <w:lang w:eastAsia="en-AU"/>
              </w:rPr>
              <w:t>Vinay</w:t>
            </w:r>
          </w:p>
        </w:tc>
        <w:tc>
          <w:tcPr>
            <w:tcW w:w="2379" w:type="dxa"/>
            <w:tcBorders>
              <w:top w:val="single" w:sz="4" w:space="0" w:color="auto"/>
              <w:left w:val="nil"/>
              <w:bottom w:val="single" w:sz="4" w:space="0" w:color="auto"/>
              <w:right w:val="nil"/>
            </w:tcBorders>
            <w:shd w:val="clear" w:color="auto" w:fill="auto"/>
            <w:vAlign w:val="bottom"/>
            <w:hideMark/>
          </w:tcPr>
          <w:p w14:paraId="5CB2357B" w14:textId="77777777" w:rsidR="009E217B" w:rsidRPr="00A813CF" w:rsidRDefault="009E217B" w:rsidP="009E217B">
            <w:pPr>
              <w:rPr>
                <w:rFonts w:ascii="Arial" w:eastAsia="Times New Roman" w:hAnsi="Arial" w:cs="Arial"/>
                <w:color w:val="000000"/>
                <w:lang w:eastAsia="en-AU"/>
              </w:rPr>
            </w:pPr>
            <w:r w:rsidRPr="00A813CF">
              <w:rPr>
                <w:rFonts w:ascii="Arial" w:eastAsia="Times New Roman" w:hAnsi="Arial" w:cs="Arial"/>
                <w:color w:val="000000"/>
                <w:lang w:eastAsia="en-AU"/>
              </w:rPr>
              <w:t>Australian Institute of Marine Science</w:t>
            </w:r>
          </w:p>
        </w:tc>
        <w:tc>
          <w:tcPr>
            <w:tcW w:w="540" w:type="dxa"/>
            <w:tcBorders>
              <w:top w:val="single" w:sz="4" w:space="0" w:color="auto"/>
              <w:left w:val="single" w:sz="4" w:space="0" w:color="auto"/>
              <w:bottom w:val="single" w:sz="4" w:space="0" w:color="auto"/>
              <w:right w:val="single" w:sz="4" w:space="0" w:color="auto"/>
            </w:tcBorders>
            <w:shd w:val="clear" w:color="auto" w:fill="auto"/>
            <w:vAlign w:val="bottom"/>
            <w:hideMark/>
          </w:tcPr>
          <w:p w14:paraId="3BBA894C"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540" w:type="dxa"/>
            <w:tcBorders>
              <w:top w:val="single" w:sz="4" w:space="0" w:color="auto"/>
              <w:left w:val="nil"/>
              <w:bottom w:val="single" w:sz="4" w:space="0" w:color="auto"/>
              <w:right w:val="single" w:sz="4" w:space="0" w:color="auto"/>
            </w:tcBorders>
            <w:shd w:val="clear" w:color="auto" w:fill="auto"/>
            <w:vAlign w:val="bottom"/>
            <w:hideMark/>
          </w:tcPr>
          <w:p w14:paraId="7E320BBC"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540" w:type="dxa"/>
            <w:tcBorders>
              <w:top w:val="single" w:sz="4" w:space="0" w:color="auto"/>
              <w:left w:val="nil"/>
              <w:bottom w:val="single" w:sz="4" w:space="0" w:color="auto"/>
              <w:right w:val="single" w:sz="4" w:space="0" w:color="auto"/>
            </w:tcBorders>
            <w:shd w:val="clear" w:color="auto" w:fill="auto"/>
            <w:vAlign w:val="bottom"/>
            <w:hideMark/>
          </w:tcPr>
          <w:p w14:paraId="60F93769"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540" w:type="dxa"/>
            <w:tcBorders>
              <w:top w:val="single" w:sz="4" w:space="0" w:color="auto"/>
              <w:left w:val="nil"/>
              <w:bottom w:val="single" w:sz="4" w:space="0" w:color="auto"/>
              <w:right w:val="single" w:sz="4" w:space="0" w:color="auto"/>
            </w:tcBorders>
            <w:shd w:val="clear" w:color="auto" w:fill="auto"/>
            <w:vAlign w:val="bottom"/>
            <w:hideMark/>
          </w:tcPr>
          <w:p w14:paraId="53CFAAC2"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540" w:type="dxa"/>
            <w:tcBorders>
              <w:top w:val="single" w:sz="4" w:space="0" w:color="auto"/>
              <w:left w:val="nil"/>
              <w:bottom w:val="single" w:sz="4" w:space="0" w:color="auto"/>
              <w:right w:val="single" w:sz="4" w:space="0" w:color="auto"/>
            </w:tcBorders>
            <w:shd w:val="clear" w:color="auto" w:fill="auto"/>
            <w:vAlign w:val="bottom"/>
            <w:hideMark/>
          </w:tcPr>
          <w:p w14:paraId="60D6B8BB"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1460" w:type="dxa"/>
            <w:tcBorders>
              <w:top w:val="single" w:sz="4" w:space="0" w:color="auto"/>
              <w:left w:val="nil"/>
              <w:bottom w:val="single" w:sz="4" w:space="0" w:color="auto"/>
              <w:right w:val="single" w:sz="4" w:space="0" w:color="auto"/>
            </w:tcBorders>
            <w:shd w:val="clear" w:color="auto" w:fill="auto"/>
            <w:noWrap/>
            <w:vAlign w:val="bottom"/>
            <w:hideMark/>
          </w:tcPr>
          <w:p w14:paraId="2879B920" w14:textId="77777777" w:rsidR="009E217B" w:rsidRPr="00A813CF" w:rsidRDefault="009E217B" w:rsidP="009E217B">
            <w:pPr>
              <w:jc w:val="center"/>
              <w:rPr>
                <w:rFonts w:ascii="Arial" w:eastAsia="Times New Roman" w:hAnsi="Arial" w:cs="Arial"/>
                <w:color w:val="000000"/>
                <w:lang w:eastAsia="en-AU"/>
              </w:rPr>
            </w:pPr>
            <w:r w:rsidRPr="00A813CF">
              <w:rPr>
                <w:rFonts w:ascii="Segoe UI Symbol" w:eastAsia="Times New Roman" w:hAnsi="Segoe UI Symbol" w:cs="Segoe UI Symbol"/>
                <w:color w:val="000000"/>
                <w:lang w:eastAsia="en-AU"/>
              </w:rPr>
              <w:t>✔</w:t>
            </w:r>
          </w:p>
        </w:tc>
      </w:tr>
      <w:tr w:rsidR="009E217B" w:rsidRPr="00A813CF" w14:paraId="03671454" w14:textId="77777777" w:rsidTr="009E217B">
        <w:trPr>
          <w:trHeight w:val="315"/>
        </w:trPr>
        <w:tc>
          <w:tcPr>
            <w:tcW w:w="1445" w:type="dxa"/>
            <w:tcBorders>
              <w:top w:val="nil"/>
              <w:left w:val="single" w:sz="4" w:space="0" w:color="auto"/>
              <w:bottom w:val="single" w:sz="4" w:space="0" w:color="auto"/>
              <w:right w:val="single" w:sz="4" w:space="0" w:color="auto"/>
            </w:tcBorders>
            <w:shd w:val="clear" w:color="auto" w:fill="auto"/>
            <w:noWrap/>
            <w:vAlign w:val="bottom"/>
            <w:hideMark/>
          </w:tcPr>
          <w:p w14:paraId="35C0775E" w14:textId="77777777" w:rsidR="009E217B" w:rsidRPr="00A813CF" w:rsidRDefault="009E217B" w:rsidP="009E217B">
            <w:pPr>
              <w:rPr>
                <w:rFonts w:ascii="Arial" w:eastAsia="Times New Roman" w:hAnsi="Arial" w:cs="Arial"/>
                <w:color w:val="000000"/>
                <w:lang w:eastAsia="en-AU"/>
              </w:rPr>
            </w:pPr>
            <w:r w:rsidRPr="00A813CF">
              <w:rPr>
                <w:rFonts w:ascii="Arial" w:eastAsia="Times New Roman" w:hAnsi="Arial" w:cs="Arial"/>
                <w:color w:val="000000"/>
                <w:lang w:eastAsia="en-AU"/>
              </w:rPr>
              <w:t>Ulm</w:t>
            </w:r>
          </w:p>
        </w:tc>
        <w:tc>
          <w:tcPr>
            <w:tcW w:w="1076" w:type="dxa"/>
            <w:tcBorders>
              <w:top w:val="nil"/>
              <w:left w:val="nil"/>
              <w:bottom w:val="single" w:sz="4" w:space="0" w:color="auto"/>
              <w:right w:val="single" w:sz="4" w:space="0" w:color="auto"/>
            </w:tcBorders>
            <w:shd w:val="clear" w:color="auto" w:fill="auto"/>
            <w:noWrap/>
            <w:vAlign w:val="bottom"/>
            <w:hideMark/>
          </w:tcPr>
          <w:p w14:paraId="33B0261E" w14:textId="77777777" w:rsidR="009E217B" w:rsidRPr="00A813CF" w:rsidRDefault="009E217B" w:rsidP="009E217B">
            <w:pPr>
              <w:rPr>
                <w:rFonts w:ascii="Arial" w:eastAsia="Times New Roman" w:hAnsi="Arial" w:cs="Arial"/>
                <w:color w:val="000000"/>
                <w:lang w:eastAsia="en-AU"/>
              </w:rPr>
            </w:pPr>
            <w:r w:rsidRPr="00A813CF">
              <w:rPr>
                <w:rFonts w:ascii="Arial" w:eastAsia="Times New Roman" w:hAnsi="Arial" w:cs="Arial"/>
                <w:color w:val="000000"/>
                <w:lang w:eastAsia="en-AU"/>
              </w:rPr>
              <w:t>Sean</w:t>
            </w:r>
          </w:p>
        </w:tc>
        <w:tc>
          <w:tcPr>
            <w:tcW w:w="2379" w:type="dxa"/>
            <w:tcBorders>
              <w:top w:val="nil"/>
              <w:left w:val="nil"/>
              <w:bottom w:val="single" w:sz="4" w:space="0" w:color="auto"/>
              <w:right w:val="nil"/>
            </w:tcBorders>
            <w:shd w:val="clear" w:color="auto" w:fill="auto"/>
            <w:vAlign w:val="bottom"/>
            <w:hideMark/>
          </w:tcPr>
          <w:p w14:paraId="07B325FE" w14:textId="77777777" w:rsidR="009E217B" w:rsidRPr="00A813CF" w:rsidRDefault="009E217B" w:rsidP="009E217B">
            <w:pPr>
              <w:rPr>
                <w:rFonts w:ascii="Arial" w:eastAsia="Times New Roman" w:hAnsi="Arial" w:cs="Arial"/>
                <w:color w:val="000000"/>
                <w:lang w:eastAsia="en-AU"/>
              </w:rPr>
            </w:pPr>
            <w:r w:rsidRPr="00A813CF">
              <w:rPr>
                <w:rFonts w:ascii="Arial" w:eastAsia="Times New Roman" w:hAnsi="Arial" w:cs="Arial"/>
                <w:color w:val="000000"/>
                <w:lang w:eastAsia="en-AU"/>
              </w:rPr>
              <w:t>James Cook University</w:t>
            </w:r>
          </w:p>
        </w:tc>
        <w:tc>
          <w:tcPr>
            <w:tcW w:w="540" w:type="dxa"/>
            <w:tcBorders>
              <w:top w:val="nil"/>
              <w:left w:val="single" w:sz="4" w:space="0" w:color="auto"/>
              <w:bottom w:val="single" w:sz="4" w:space="0" w:color="auto"/>
              <w:right w:val="single" w:sz="4" w:space="0" w:color="auto"/>
            </w:tcBorders>
            <w:shd w:val="clear" w:color="auto" w:fill="auto"/>
            <w:vAlign w:val="bottom"/>
            <w:hideMark/>
          </w:tcPr>
          <w:p w14:paraId="7EC5339F"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540" w:type="dxa"/>
            <w:tcBorders>
              <w:top w:val="nil"/>
              <w:left w:val="nil"/>
              <w:bottom w:val="single" w:sz="4" w:space="0" w:color="auto"/>
              <w:right w:val="single" w:sz="4" w:space="0" w:color="auto"/>
            </w:tcBorders>
            <w:shd w:val="clear" w:color="auto" w:fill="auto"/>
            <w:vAlign w:val="bottom"/>
            <w:hideMark/>
          </w:tcPr>
          <w:p w14:paraId="6E5A5D5C"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540" w:type="dxa"/>
            <w:tcBorders>
              <w:top w:val="nil"/>
              <w:left w:val="nil"/>
              <w:bottom w:val="single" w:sz="4" w:space="0" w:color="auto"/>
              <w:right w:val="single" w:sz="4" w:space="0" w:color="auto"/>
            </w:tcBorders>
            <w:shd w:val="clear" w:color="auto" w:fill="auto"/>
            <w:vAlign w:val="bottom"/>
            <w:hideMark/>
          </w:tcPr>
          <w:p w14:paraId="1BBC8357"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540" w:type="dxa"/>
            <w:tcBorders>
              <w:top w:val="nil"/>
              <w:left w:val="nil"/>
              <w:bottom w:val="single" w:sz="4" w:space="0" w:color="auto"/>
              <w:right w:val="single" w:sz="4" w:space="0" w:color="auto"/>
            </w:tcBorders>
            <w:shd w:val="clear" w:color="auto" w:fill="auto"/>
            <w:vAlign w:val="bottom"/>
            <w:hideMark/>
          </w:tcPr>
          <w:p w14:paraId="2A077042"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540" w:type="dxa"/>
            <w:tcBorders>
              <w:top w:val="nil"/>
              <w:left w:val="nil"/>
              <w:bottom w:val="single" w:sz="4" w:space="0" w:color="auto"/>
              <w:right w:val="single" w:sz="4" w:space="0" w:color="auto"/>
            </w:tcBorders>
            <w:shd w:val="clear" w:color="auto" w:fill="auto"/>
            <w:vAlign w:val="bottom"/>
            <w:hideMark/>
          </w:tcPr>
          <w:p w14:paraId="7A6A4AAC" w14:textId="77777777" w:rsidR="009E217B" w:rsidRPr="00A813CF" w:rsidRDefault="009E217B" w:rsidP="009E217B">
            <w:pPr>
              <w:jc w:val="center"/>
              <w:rPr>
                <w:rFonts w:ascii="Arial" w:eastAsia="Times New Roman" w:hAnsi="Arial" w:cs="Arial"/>
                <w:color w:val="000000"/>
                <w:lang w:eastAsia="en-AU"/>
              </w:rPr>
            </w:pPr>
            <w:r w:rsidRPr="00A813CF">
              <w:rPr>
                <w:rFonts w:ascii="Segoe UI Symbol" w:eastAsia="Times New Roman" w:hAnsi="Segoe UI Symbol" w:cs="Segoe UI Symbol"/>
                <w:color w:val="000000"/>
                <w:lang w:eastAsia="en-AU"/>
              </w:rPr>
              <w:t>✔</w:t>
            </w:r>
          </w:p>
        </w:tc>
        <w:tc>
          <w:tcPr>
            <w:tcW w:w="1460" w:type="dxa"/>
            <w:tcBorders>
              <w:top w:val="nil"/>
              <w:left w:val="nil"/>
              <w:bottom w:val="single" w:sz="4" w:space="0" w:color="auto"/>
              <w:right w:val="single" w:sz="4" w:space="0" w:color="auto"/>
            </w:tcBorders>
            <w:shd w:val="clear" w:color="auto" w:fill="auto"/>
            <w:vAlign w:val="bottom"/>
            <w:hideMark/>
          </w:tcPr>
          <w:p w14:paraId="5ABF9940"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r>
      <w:tr w:rsidR="009E217B" w:rsidRPr="00A813CF" w14:paraId="7BD6F16A" w14:textId="77777777" w:rsidTr="009E217B">
        <w:trPr>
          <w:trHeight w:val="630"/>
        </w:trPr>
        <w:tc>
          <w:tcPr>
            <w:tcW w:w="1445" w:type="dxa"/>
            <w:tcBorders>
              <w:top w:val="nil"/>
              <w:left w:val="single" w:sz="4" w:space="0" w:color="auto"/>
              <w:bottom w:val="single" w:sz="4" w:space="0" w:color="auto"/>
              <w:right w:val="single" w:sz="4" w:space="0" w:color="auto"/>
            </w:tcBorders>
            <w:shd w:val="clear" w:color="auto" w:fill="auto"/>
            <w:noWrap/>
            <w:vAlign w:val="bottom"/>
            <w:hideMark/>
          </w:tcPr>
          <w:p w14:paraId="24839975" w14:textId="77777777" w:rsidR="009E217B" w:rsidRPr="00A813CF" w:rsidRDefault="009E217B" w:rsidP="009E217B">
            <w:pPr>
              <w:rPr>
                <w:rFonts w:ascii="Arial" w:eastAsia="Times New Roman" w:hAnsi="Arial" w:cs="Arial"/>
                <w:color w:val="000000"/>
                <w:lang w:eastAsia="en-AU"/>
              </w:rPr>
            </w:pPr>
            <w:r w:rsidRPr="00A813CF">
              <w:rPr>
                <w:rFonts w:ascii="Arial" w:eastAsia="Times New Roman" w:hAnsi="Arial" w:cs="Arial"/>
                <w:color w:val="000000"/>
                <w:lang w:eastAsia="en-AU"/>
              </w:rPr>
              <w:t>Vale</w:t>
            </w:r>
          </w:p>
        </w:tc>
        <w:tc>
          <w:tcPr>
            <w:tcW w:w="1076" w:type="dxa"/>
            <w:tcBorders>
              <w:top w:val="nil"/>
              <w:left w:val="nil"/>
              <w:bottom w:val="single" w:sz="4" w:space="0" w:color="auto"/>
              <w:right w:val="single" w:sz="4" w:space="0" w:color="auto"/>
            </w:tcBorders>
            <w:shd w:val="clear" w:color="auto" w:fill="auto"/>
            <w:noWrap/>
            <w:vAlign w:val="bottom"/>
            <w:hideMark/>
          </w:tcPr>
          <w:p w14:paraId="67A2E728" w14:textId="77777777" w:rsidR="009E217B" w:rsidRPr="00A813CF" w:rsidRDefault="009E217B" w:rsidP="009E217B">
            <w:pPr>
              <w:rPr>
                <w:rFonts w:ascii="Arial" w:eastAsia="Times New Roman" w:hAnsi="Arial" w:cs="Arial"/>
                <w:color w:val="000000"/>
                <w:lang w:eastAsia="en-AU"/>
              </w:rPr>
            </w:pPr>
            <w:r w:rsidRPr="00A813CF">
              <w:rPr>
                <w:rFonts w:ascii="Arial" w:eastAsia="Times New Roman" w:hAnsi="Arial" w:cs="Arial"/>
                <w:color w:val="000000"/>
                <w:lang w:eastAsia="en-AU"/>
              </w:rPr>
              <w:t>Lyle</w:t>
            </w:r>
          </w:p>
        </w:tc>
        <w:tc>
          <w:tcPr>
            <w:tcW w:w="2379" w:type="dxa"/>
            <w:tcBorders>
              <w:top w:val="nil"/>
              <w:left w:val="nil"/>
              <w:bottom w:val="single" w:sz="4" w:space="0" w:color="auto"/>
              <w:right w:val="nil"/>
            </w:tcBorders>
            <w:shd w:val="clear" w:color="auto" w:fill="auto"/>
            <w:vAlign w:val="bottom"/>
            <w:hideMark/>
          </w:tcPr>
          <w:p w14:paraId="6F8AD893" w14:textId="77777777" w:rsidR="009E217B" w:rsidRPr="00A813CF" w:rsidRDefault="009E217B" w:rsidP="009E217B">
            <w:pPr>
              <w:rPr>
                <w:rFonts w:ascii="Arial" w:eastAsia="Times New Roman" w:hAnsi="Arial" w:cs="Arial"/>
                <w:color w:val="000000"/>
                <w:lang w:eastAsia="en-AU"/>
              </w:rPr>
            </w:pPr>
            <w:r w:rsidRPr="00A813CF">
              <w:rPr>
                <w:rFonts w:ascii="Arial" w:eastAsia="Times New Roman" w:hAnsi="Arial" w:cs="Arial"/>
                <w:color w:val="000000"/>
                <w:lang w:eastAsia="en-AU"/>
              </w:rPr>
              <w:t>Lizard Island Research Station</w:t>
            </w:r>
          </w:p>
        </w:tc>
        <w:tc>
          <w:tcPr>
            <w:tcW w:w="540" w:type="dxa"/>
            <w:tcBorders>
              <w:top w:val="nil"/>
              <w:left w:val="single" w:sz="4" w:space="0" w:color="auto"/>
              <w:bottom w:val="single" w:sz="4" w:space="0" w:color="auto"/>
              <w:right w:val="single" w:sz="4" w:space="0" w:color="auto"/>
            </w:tcBorders>
            <w:shd w:val="clear" w:color="auto" w:fill="auto"/>
            <w:vAlign w:val="bottom"/>
            <w:hideMark/>
          </w:tcPr>
          <w:p w14:paraId="3CA36096"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540" w:type="dxa"/>
            <w:tcBorders>
              <w:top w:val="nil"/>
              <w:left w:val="nil"/>
              <w:bottom w:val="single" w:sz="4" w:space="0" w:color="auto"/>
              <w:right w:val="single" w:sz="4" w:space="0" w:color="auto"/>
            </w:tcBorders>
            <w:shd w:val="clear" w:color="auto" w:fill="auto"/>
            <w:vAlign w:val="bottom"/>
            <w:hideMark/>
          </w:tcPr>
          <w:p w14:paraId="62BD2498"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540" w:type="dxa"/>
            <w:tcBorders>
              <w:top w:val="nil"/>
              <w:left w:val="nil"/>
              <w:bottom w:val="single" w:sz="4" w:space="0" w:color="auto"/>
              <w:right w:val="single" w:sz="4" w:space="0" w:color="auto"/>
            </w:tcBorders>
            <w:shd w:val="clear" w:color="auto" w:fill="auto"/>
            <w:vAlign w:val="bottom"/>
            <w:hideMark/>
          </w:tcPr>
          <w:p w14:paraId="0D31CDB6"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540" w:type="dxa"/>
            <w:tcBorders>
              <w:top w:val="nil"/>
              <w:left w:val="nil"/>
              <w:bottom w:val="single" w:sz="4" w:space="0" w:color="auto"/>
              <w:right w:val="single" w:sz="4" w:space="0" w:color="auto"/>
            </w:tcBorders>
            <w:shd w:val="clear" w:color="auto" w:fill="auto"/>
            <w:vAlign w:val="bottom"/>
            <w:hideMark/>
          </w:tcPr>
          <w:p w14:paraId="4AAD8793"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540" w:type="dxa"/>
            <w:tcBorders>
              <w:top w:val="nil"/>
              <w:left w:val="nil"/>
              <w:bottom w:val="single" w:sz="4" w:space="0" w:color="auto"/>
              <w:right w:val="single" w:sz="4" w:space="0" w:color="auto"/>
            </w:tcBorders>
            <w:shd w:val="clear" w:color="auto" w:fill="auto"/>
            <w:vAlign w:val="bottom"/>
            <w:hideMark/>
          </w:tcPr>
          <w:p w14:paraId="7E36DEAD"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1460" w:type="dxa"/>
            <w:tcBorders>
              <w:top w:val="nil"/>
              <w:left w:val="nil"/>
              <w:bottom w:val="single" w:sz="4" w:space="0" w:color="auto"/>
              <w:right w:val="single" w:sz="4" w:space="0" w:color="auto"/>
            </w:tcBorders>
            <w:shd w:val="clear" w:color="auto" w:fill="auto"/>
            <w:noWrap/>
            <w:vAlign w:val="bottom"/>
            <w:hideMark/>
          </w:tcPr>
          <w:p w14:paraId="1A098F9B" w14:textId="77777777" w:rsidR="009E217B" w:rsidRPr="00A813CF" w:rsidRDefault="009E217B" w:rsidP="009E217B">
            <w:pPr>
              <w:jc w:val="center"/>
              <w:rPr>
                <w:rFonts w:ascii="Arial" w:eastAsia="Times New Roman" w:hAnsi="Arial" w:cs="Arial"/>
                <w:color w:val="000000"/>
                <w:lang w:eastAsia="en-AU"/>
              </w:rPr>
            </w:pPr>
            <w:r w:rsidRPr="00A813CF">
              <w:rPr>
                <w:rFonts w:ascii="Segoe UI Symbol" w:eastAsia="Times New Roman" w:hAnsi="Segoe UI Symbol" w:cs="Segoe UI Symbol"/>
                <w:color w:val="000000"/>
                <w:lang w:eastAsia="en-AU"/>
              </w:rPr>
              <w:t>✔</w:t>
            </w:r>
          </w:p>
        </w:tc>
      </w:tr>
      <w:tr w:rsidR="009E217B" w:rsidRPr="00A813CF" w14:paraId="0A27E4B9" w14:textId="77777777" w:rsidTr="009E217B">
        <w:trPr>
          <w:trHeight w:val="630"/>
        </w:trPr>
        <w:tc>
          <w:tcPr>
            <w:tcW w:w="1445" w:type="dxa"/>
            <w:tcBorders>
              <w:top w:val="nil"/>
              <w:left w:val="single" w:sz="4" w:space="0" w:color="auto"/>
              <w:bottom w:val="single" w:sz="4" w:space="0" w:color="auto"/>
              <w:right w:val="single" w:sz="4" w:space="0" w:color="auto"/>
            </w:tcBorders>
            <w:shd w:val="clear" w:color="auto" w:fill="auto"/>
            <w:noWrap/>
            <w:vAlign w:val="bottom"/>
            <w:hideMark/>
          </w:tcPr>
          <w:p w14:paraId="7FF873FA" w14:textId="77777777" w:rsidR="009E217B" w:rsidRPr="00A813CF" w:rsidRDefault="009E217B" w:rsidP="009E217B">
            <w:pPr>
              <w:rPr>
                <w:rFonts w:ascii="Arial" w:eastAsia="Times New Roman" w:hAnsi="Arial" w:cs="Arial"/>
                <w:color w:val="000000"/>
                <w:lang w:eastAsia="en-AU"/>
              </w:rPr>
            </w:pPr>
            <w:r w:rsidRPr="00A813CF">
              <w:rPr>
                <w:rFonts w:ascii="Arial" w:eastAsia="Times New Roman" w:hAnsi="Arial" w:cs="Arial"/>
                <w:color w:val="000000"/>
                <w:lang w:eastAsia="en-AU"/>
              </w:rPr>
              <w:t>Webster</w:t>
            </w:r>
          </w:p>
        </w:tc>
        <w:tc>
          <w:tcPr>
            <w:tcW w:w="1076" w:type="dxa"/>
            <w:tcBorders>
              <w:top w:val="nil"/>
              <w:left w:val="nil"/>
              <w:bottom w:val="single" w:sz="4" w:space="0" w:color="auto"/>
              <w:right w:val="single" w:sz="4" w:space="0" w:color="auto"/>
            </w:tcBorders>
            <w:shd w:val="clear" w:color="auto" w:fill="auto"/>
            <w:noWrap/>
            <w:vAlign w:val="bottom"/>
            <w:hideMark/>
          </w:tcPr>
          <w:p w14:paraId="7986436A" w14:textId="77777777" w:rsidR="009E217B" w:rsidRPr="00A813CF" w:rsidRDefault="009E217B" w:rsidP="009E217B">
            <w:pPr>
              <w:rPr>
                <w:rFonts w:ascii="Arial" w:eastAsia="Times New Roman" w:hAnsi="Arial" w:cs="Arial"/>
                <w:color w:val="000000"/>
                <w:lang w:eastAsia="en-AU"/>
              </w:rPr>
            </w:pPr>
            <w:r w:rsidRPr="00A813CF">
              <w:rPr>
                <w:rFonts w:ascii="Arial" w:eastAsia="Times New Roman" w:hAnsi="Arial" w:cs="Arial"/>
                <w:color w:val="000000"/>
                <w:lang w:eastAsia="en-AU"/>
              </w:rPr>
              <w:t>Nicole</w:t>
            </w:r>
          </w:p>
        </w:tc>
        <w:tc>
          <w:tcPr>
            <w:tcW w:w="2379" w:type="dxa"/>
            <w:tcBorders>
              <w:top w:val="nil"/>
              <w:left w:val="nil"/>
              <w:bottom w:val="single" w:sz="4" w:space="0" w:color="auto"/>
              <w:right w:val="nil"/>
            </w:tcBorders>
            <w:shd w:val="clear" w:color="auto" w:fill="auto"/>
            <w:vAlign w:val="bottom"/>
            <w:hideMark/>
          </w:tcPr>
          <w:p w14:paraId="2ED5349E" w14:textId="77777777" w:rsidR="009E217B" w:rsidRPr="00A813CF" w:rsidRDefault="009E217B" w:rsidP="009E217B">
            <w:pPr>
              <w:rPr>
                <w:rFonts w:ascii="Arial" w:eastAsia="Times New Roman" w:hAnsi="Arial" w:cs="Arial"/>
                <w:color w:val="000000"/>
                <w:lang w:eastAsia="en-AU"/>
              </w:rPr>
            </w:pPr>
            <w:r w:rsidRPr="00A813CF">
              <w:rPr>
                <w:rFonts w:ascii="Arial" w:eastAsia="Times New Roman" w:hAnsi="Arial" w:cs="Arial"/>
                <w:color w:val="000000"/>
                <w:lang w:eastAsia="en-AU"/>
              </w:rPr>
              <w:t>Australian Institute of Marine Science</w:t>
            </w:r>
          </w:p>
        </w:tc>
        <w:tc>
          <w:tcPr>
            <w:tcW w:w="540" w:type="dxa"/>
            <w:tcBorders>
              <w:top w:val="nil"/>
              <w:left w:val="single" w:sz="4" w:space="0" w:color="auto"/>
              <w:bottom w:val="single" w:sz="4" w:space="0" w:color="auto"/>
              <w:right w:val="single" w:sz="4" w:space="0" w:color="auto"/>
            </w:tcBorders>
            <w:shd w:val="clear" w:color="auto" w:fill="auto"/>
            <w:vAlign w:val="bottom"/>
            <w:hideMark/>
          </w:tcPr>
          <w:p w14:paraId="445055A8"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540" w:type="dxa"/>
            <w:tcBorders>
              <w:top w:val="nil"/>
              <w:left w:val="nil"/>
              <w:bottom w:val="single" w:sz="4" w:space="0" w:color="auto"/>
              <w:right w:val="single" w:sz="4" w:space="0" w:color="auto"/>
            </w:tcBorders>
            <w:shd w:val="clear" w:color="auto" w:fill="auto"/>
            <w:vAlign w:val="bottom"/>
            <w:hideMark/>
          </w:tcPr>
          <w:p w14:paraId="58F2FA14" w14:textId="77777777" w:rsidR="009E217B" w:rsidRPr="00A813CF" w:rsidRDefault="009E217B" w:rsidP="009E217B">
            <w:pPr>
              <w:jc w:val="center"/>
              <w:rPr>
                <w:rFonts w:ascii="Arial" w:eastAsia="Times New Roman" w:hAnsi="Arial" w:cs="Arial"/>
                <w:color w:val="000000"/>
                <w:lang w:eastAsia="en-AU"/>
              </w:rPr>
            </w:pPr>
            <w:r w:rsidRPr="00A813CF">
              <w:rPr>
                <w:rFonts w:ascii="Segoe UI Symbol" w:eastAsia="Times New Roman" w:hAnsi="Segoe UI Symbol" w:cs="Segoe UI Symbol"/>
                <w:color w:val="000000"/>
                <w:lang w:eastAsia="en-AU"/>
              </w:rPr>
              <w:t>✔</w:t>
            </w:r>
          </w:p>
        </w:tc>
        <w:tc>
          <w:tcPr>
            <w:tcW w:w="540" w:type="dxa"/>
            <w:tcBorders>
              <w:top w:val="nil"/>
              <w:left w:val="nil"/>
              <w:bottom w:val="single" w:sz="4" w:space="0" w:color="auto"/>
              <w:right w:val="single" w:sz="4" w:space="0" w:color="auto"/>
            </w:tcBorders>
            <w:shd w:val="clear" w:color="auto" w:fill="auto"/>
            <w:vAlign w:val="bottom"/>
            <w:hideMark/>
          </w:tcPr>
          <w:p w14:paraId="7C70A841"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540" w:type="dxa"/>
            <w:tcBorders>
              <w:top w:val="nil"/>
              <w:left w:val="nil"/>
              <w:bottom w:val="single" w:sz="4" w:space="0" w:color="auto"/>
              <w:right w:val="single" w:sz="4" w:space="0" w:color="auto"/>
            </w:tcBorders>
            <w:shd w:val="clear" w:color="auto" w:fill="auto"/>
            <w:vAlign w:val="bottom"/>
            <w:hideMark/>
          </w:tcPr>
          <w:p w14:paraId="08F3C166"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540" w:type="dxa"/>
            <w:tcBorders>
              <w:top w:val="nil"/>
              <w:left w:val="nil"/>
              <w:bottom w:val="single" w:sz="4" w:space="0" w:color="auto"/>
              <w:right w:val="single" w:sz="4" w:space="0" w:color="auto"/>
            </w:tcBorders>
            <w:shd w:val="clear" w:color="auto" w:fill="auto"/>
            <w:vAlign w:val="bottom"/>
            <w:hideMark/>
          </w:tcPr>
          <w:p w14:paraId="0A4F1C3B"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1460" w:type="dxa"/>
            <w:tcBorders>
              <w:top w:val="nil"/>
              <w:left w:val="nil"/>
              <w:bottom w:val="single" w:sz="4" w:space="0" w:color="auto"/>
              <w:right w:val="single" w:sz="4" w:space="0" w:color="auto"/>
            </w:tcBorders>
            <w:shd w:val="clear" w:color="auto" w:fill="auto"/>
            <w:vAlign w:val="bottom"/>
            <w:hideMark/>
          </w:tcPr>
          <w:p w14:paraId="17FAC36D"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r>
      <w:tr w:rsidR="009E217B" w:rsidRPr="00A813CF" w14:paraId="4053500D" w14:textId="77777777" w:rsidTr="009E217B">
        <w:trPr>
          <w:trHeight w:val="630"/>
        </w:trPr>
        <w:tc>
          <w:tcPr>
            <w:tcW w:w="1445" w:type="dxa"/>
            <w:tcBorders>
              <w:top w:val="nil"/>
              <w:left w:val="single" w:sz="4" w:space="0" w:color="auto"/>
              <w:bottom w:val="single" w:sz="4" w:space="0" w:color="auto"/>
              <w:right w:val="single" w:sz="4" w:space="0" w:color="auto"/>
            </w:tcBorders>
            <w:shd w:val="clear" w:color="auto" w:fill="auto"/>
            <w:noWrap/>
            <w:vAlign w:val="bottom"/>
            <w:hideMark/>
          </w:tcPr>
          <w:p w14:paraId="377E428F" w14:textId="77777777" w:rsidR="009E217B" w:rsidRPr="00A813CF" w:rsidRDefault="009E217B" w:rsidP="009E217B">
            <w:pPr>
              <w:rPr>
                <w:rFonts w:ascii="Arial" w:eastAsia="Times New Roman" w:hAnsi="Arial" w:cs="Arial"/>
                <w:color w:val="000000"/>
                <w:lang w:eastAsia="en-AU"/>
              </w:rPr>
            </w:pPr>
            <w:r w:rsidRPr="00A813CF">
              <w:rPr>
                <w:rFonts w:ascii="Arial" w:eastAsia="Times New Roman" w:hAnsi="Arial" w:cs="Arial"/>
                <w:color w:val="000000"/>
                <w:lang w:eastAsia="en-AU"/>
              </w:rPr>
              <w:t>Wolfe</w:t>
            </w:r>
          </w:p>
        </w:tc>
        <w:tc>
          <w:tcPr>
            <w:tcW w:w="1076" w:type="dxa"/>
            <w:tcBorders>
              <w:top w:val="nil"/>
              <w:left w:val="nil"/>
              <w:bottom w:val="single" w:sz="4" w:space="0" w:color="auto"/>
              <w:right w:val="single" w:sz="4" w:space="0" w:color="auto"/>
            </w:tcBorders>
            <w:shd w:val="clear" w:color="auto" w:fill="auto"/>
            <w:noWrap/>
            <w:vAlign w:val="bottom"/>
            <w:hideMark/>
          </w:tcPr>
          <w:p w14:paraId="01CC2804" w14:textId="77777777" w:rsidR="009E217B" w:rsidRPr="00A813CF" w:rsidRDefault="009E217B" w:rsidP="009E217B">
            <w:pPr>
              <w:rPr>
                <w:rFonts w:ascii="Arial" w:eastAsia="Times New Roman" w:hAnsi="Arial" w:cs="Arial"/>
                <w:color w:val="000000"/>
                <w:lang w:eastAsia="en-AU"/>
              </w:rPr>
            </w:pPr>
            <w:r w:rsidRPr="00A813CF">
              <w:rPr>
                <w:rFonts w:ascii="Arial" w:eastAsia="Times New Roman" w:hAnsi="Arial" w:cs="Arial"/>
                <w:color w:val="000000"/>
                <w:lang w:eastAsia="en-AU"/>
              </w:rPr>
              <w:t>Kenny</w:t>
            </w:r>
          </w:p>
        </w:tc>
        <w:tc>
          <w:tcPr>
            <w:tcW w:w="2379" w:type="dxa"/>
            <w:tcBorders>
              <w:top w:val="nil"/>
              <w:left w:val="nil"/>
              <w:bottom w:val="single" w:sz="4" w:space="0" w:color="auto"/>
              <w:right w:val="single" w:sz="4" w:space="0" w:color="auto"/>
            </w:tcBorders>
            <w:shd w:val="clear" w:color="auto" w:fill="auto"/>
            <w:vAlign w:val="bottom"/>
            <w:hideMark/>
          </w:tcPr>
          <w:p w14:paraId="1027E08C" w14:textId="77777777" w:rsidR="009E217B" w:rsidRPr="00A813CF" w:rsidRDefault="009E217B" w:rsidP="009E217B">
            <w:pPr>
              <w:rPr>
                <w:rFonts w:ascii="Arial" w:eastAsia="Times New Roman" w:hAnsi="Arial" w:cs="Arial"/>
                <w:color w:val="000000"/>
                <w:lang w:eastAsia="en-AU"/>
              </w:rPr>
            </w:pPr>
            <w:r w:rsidRPr="00A813CF">
              <w:rPr>
                <w:rFonts w:ascii="Arial" w:eastAsia="Times New Roman" w:hAnsi="Arial" w:cs="Arial"/>
                <w:color w:val="000000"/>
                <w:lang w:eastAsia="en-AU"/>
              </w:rPr>
              <w:t>University of Queensland</w:t>
            </w:r>
          </w:p>
        </w:tc>
        <w:tc>
          <w:tcPr>
            <w:tcW w:w="540" w:type="dxa"/>
            <w:tcBorders>
              <w:top w:val="nil"/>
              <w:left w:val="nil"/>
              <w:bottom w:val="single" w:sz="4" w:space="0" w:color="auto"/>
              <w:right w:val="single" w:sz="4" w:space="0" w:color="auto"/>
            </w:tcBorders>
            <w:shd w:val="clear" w:color="auto" w:fill="auto"/>
            <w:vAlign w:val="bottom"/>
            <w:hideMark/>
          </w:tcPr>
          <w:p w14:paraId="64DE0C16" w14:textId="77777777" w:rsidR="009E217B" w:rsidRPr="00A813CF" w:rsidRDefault="009E217B" w:rsidP="009E217B">
            <w:pPr>
              <w:jc w:val="center"/>
              <w:rPr>
                <w:rFonts w:ascii="Arial" w:eastAsia="Times New Roman" w:hAnsi="Arial" w:cs="Arial"/>
                <w:color w:val="000000"/>
                <w:lang w:eastAsia="en-AU"/>
              </w:rPr>
            </w:pPr>
            <w:r w:rsidRPr="00A813CF">
              <w:rPr>
                <w:rFonts w:ascii="Segoe UI Symbol" w:eastAsia="Times New Roman" w:hAnsi="Segoe UI Symbol" w:cs="Segoe UI Symbol"/>
                <w:color w:val="000000"/>
                <w:lang w:eastAsia="en-AU"/>
              </w:rPr>
              <w:t>✔</w:t>
            </w:r>
          </w:p>
        </w:tc>
        <w:tc>
          <w:tcPr>
            <w:tcW w:w="540" w:type="dxa"/>
            <w:tcBorders>
              <w:top w:val="nil"/>
              <w:left w:val="nil"/>
              <w:bottom w:val="single" w:sz="4" w:space="0" w:color="auto"/>
              <w:right w:val="single" w:sz="4" w:space="0" w:color="auto"/>
            </w:tcBorders>
            <w:shd w:val="clear" w:color="auto" w:fill="auto"/>
            <w:vAlign w:val="bottom"/>
            <w:hideMark/>
          </w:tcPr>
          <w:p w14:paraId="3582A5CC" w14:textId="77777777" w:rsidR="009E217B" w:rsidRPr="00A813CF" w:rsidRDefault="009E217B" w:rsidP="009E217B">
            <w:pPr>
              <w:jc w:val="center"/>
              <w:rPr>
                <w:rFonts w:ascii="Arial" w:eastAsia="Times New Roman" w:hAnsi="Arial" w:cs="Arial"/>
                <w:color w:val="000000"/>
                <w:lang w:eastAsia="en-AU"/>
              </w:rPr>
            </w:pPr>
            <w:r w:rsidRPr="00A813CF">
              <w:rPr>
                <w:rFonts w:ascii="Segoe UI Symbol" w:eastAsia="Times New Roman" w:hAnsi="Segoe UI Symbol" w:cs="Segoe UI Symbol"/>
                <w:color w:val="000000"/>
                <w:lang w:eastAsia="en-AU"/>
              </w:rPr>
              <w:t>✔</w:t>
            </w:r>
          </w:p>
        </w:tc>
        <w:tc>
          <w:tcPr>
            <w:tcW w:w="540" w:type="dxa"/>
            <w:tcBorders>
              <w:top w:val="nil"/>
              <w:left w:val="nil"/>
              <w:bottom w:val="single" w:sz="4" w:space="0" w:color="auto"/>
              <w:right w:val="single" w:sz="4" w:space="0" w:color="auto"/>
            </w:tcBorders>
            <w:shd w:val="clear" w:color="auto" w:fill="auto"/>
            <w:vAlign w:val="bottom"/>
            <w:hideMark/>
          </w:tcPr>
          <w:p w14:paraId="701F5BF9" w14:textId="77777777" w:rsidR="009E217B" w:rsidRPr="00A813CF" w:rsidRDefault="009E217B" w:rsidP="009E217B">
            <w:pPr>
              <w:jc w:val="center"/>
              <w:rPr>
                <w:rFonts w:ascii="Arial" w:eastAsia="Times New Roman" w:hAnsi="Arial" w:cs="Arial"/>
                <w:color w:val="000000"/>
                <w:lang w:eastAsia="en-AU"/>
              </w:rPr>
            </w:pPr>
            <w:r w:rsidRPr="00A813CF">
              <w:rPr>
                <w:rFonts w:ascii="Segoe UI Symbol" w:eastAsia="Times New Roman" w:hAnsi="Segoe UI Symbol" w:cs="Segoe UI Symbol"/>
                <w:color w:val="000000"/>
                <w:lang w:eastAsia="en-AU"/>
              </w:rPr>
              <w:t>✔</w:t>
            </w:r>
          </w:p>
        </w:tc>
        <w:tc>
          <w:tcPr>
            <w:tcW w:w="540" w:type="dxa"/>
            <w:tcBorders>
              <w:top w:val="nil"/>
              <w:left w:val="nil"/>
              <w:bottom w:val="single" w:sz="4" w:space="0" w:color="auto"/>
              <w:right w:val="single" w:sz="4" w:space="0" w:color="auto"/>
            </w:tcBorders>
            <w:shd w:val="clear" w:color="auto" w:fill="auto"/>
            <w:vAlign w:val="bottom"/>
            <w:hideMark/>
          </w:tcPr>
          <w:p w14:paraId="7E1849A1" w14:textId="77777777" w:rsidR="009E217B" w:rsidRPr="00A813CF" w:rsidRDefault="009E217B" w:rsidP="009E217B">
            <w:pPr>
              <w:jc w:val="center"/>
              <w:rPr>
                <w:rFonts w:ascii="Arial" w:eastAsia="Times New Roman" w:hAnsi="Arial" w:cs="Arial"/>
                <w:color w:val="000000"/>
                <w:lang w:eastAsia="en-AU"/>
              </w:rPr>
            </w:pPr>
            <w:r w:rsidRPr="00A813CF">
              <w:rPr>
                <w:rFonts w:ascii="Segoe UI Symbol" w:eastAsia="Times New Roman" w:hAnsi="Segoe UI Symbol" w:cs="Segoe UI Symbol"/>
                <w:color w:val="000000"/>
                <w:lang w:eastAsia="en-AU"/>
              </w:rPr>
              <w:t>✔</w:t>
            </w:r>
          </w:p>
        </w:tc>
        <w:tc>
          <w:tcPr>
            <w:tcW w:w="540" w:type="dxa"/>
            <w:tcBorders>
              <w:top w:val="nil"/>
              <w:left w:val="nil"/>
              <w:bottom w:val="single" w:sz="4" w:space="0" w:color="auto"/>
              <w:right w:val="single" w:sz="4" w:space="0" w:color="auto"/>
            </w:tcBorders>
            <w:shd w:val="clear" w:color="auto" w:fill="auto"/>
            <w:vAlign w:val="bottom"/>
            <w:hideMark/>
          </w:tcPr>
          <w:p w14:paraId="04CD8E2B"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c>
          <w:tcPr>
            <w:tcW w:w="1460" w:type="dxa"/>
            <w:tcBorders>
              <w:top w:val="nil"/>
              <w:left w:val="nil"/>
              <w:bottom w:val="single" w:sz="4" w:space="0" w:color="auto"/>
              <w:right w:val="single" w:sz="4" w:space="0" w:color="auto"/>
            </w:tcBorders>
            <w:shd w:val="clear" w:color="auto" w:fill="auto"/>
            <w:vAlign w:val="bottom"/>
            <w:hideMark/>
          </w:tcPr>
          <w:p w14:paraId="5CD3B1A8" w14:textId="77777777" w:rsidR="009E217B" w:rsidRPr="00A813CF" w:rsidRDefault="009E217B" w:rsidP="009E217B">
            <w:pPr>
              <w:jc w:val="center"/>
              <w:rPr>
                <w:rFonts w:ascii="Arial" w:eastAsia="Times New Roman" w:hAnsi="Arial" w:cs="Arial"/>
                <w:color w:val="000000"/>
                <w:lang w:eastAsia="en-AU"/>
              </w:rPr>
            </w:pPr>
            <w:r w:rsidRPr="00A813CF">
              <w:rPr>
                <w:rFonts w:ascii="Arial" w:eastAsia="Times New Roman" w:hAnsi="Arial" w:cs="Arial"/>
                <w:color w:val="000000"/>
                <w:lang w:eastAsia="en-AU"/>
              </w:rPr>
              <w:t> </w:t>
            </w:r>
          </w:p>
        </w:tc>
      </w:tr>
    </w:tbl>
    <w:p w14:paraId="26257A24" w14:textId="77777777" w:rsidR="006562EB" w:rsidRPr="00A813CF" w:rsidRDefault="006562EB" w:rsidP="006562EB">
      <w:pPr>
        <w:tabs>
          <w:tab w:val="left" w:pos="930"/>
        </w:tabs>
        <w:rPr>
          <w:rFonts w:ascii="Arial" w:hAnsi="Arial" w:cs="Arial"/>
        </w:rPr>
      </w:pPr>
    </w:p>
    <w:sectPr w:rsidR="006562EB" w:rsidRPr="00A813CF" w:rsidSect="00025EDC">
      <w:pgSz w:w="11901" w:h="16817"/>
      <w:pgMar w:top="1247" w:right="1247" w:bottom="1247" w:left="1247" w:header="709" w:footer="709" w:gutter="0"/>
      <w:cols w:space="708"/>
      <w:docGrid w:linePitch="360"/>
    </w:sectPr>
  </w:body>
</w:document>
</file>

<file path=word/endnotes.xml><?xml version="1.0" encoding="utf-8"?>
<w:end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endnote w:type="separator" w:id="-1">
    <w:p w14:paraId="3B19345C" w14:textId="77777777" w:rsidR="00EB13F4" w:rsidRDefault="00EB13F4" w:rsidP="0030771C">
      <w:r>
        <w:separator/>
      </w:r>
    </w:p>
  </w:endnote>
  <w:endnote w:type="continuationSeparator" w:id="0">
    <w:p w14:paraId="35D0963A" w14:textId="77777777" w:rsidR="00EB13F4" w:rsidRDefault="00EB13F4" w:rsidP="0030771C">
      <w:r>
        <w:continuationSeparator/>
      </w:r>
    </w:p>
  </w:endnote>
  <w:endnote w:type="continuationNotice" w:id="1">
    <w:p w14:paraId="4D676B4D" w14:textId="77777777" w:rsidR="00EB13F4" w:rsidRDefault="00EB13F4"/>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mc:Ignorable="w14 w15">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AFF" w:usb1="C0007841" w:usb2="00000009" w:usb3="00000000" w:csb0="000001FF" w:csb1="00000000"/>
  </w:font>
  <w:font w:name="Courier New">
    <w:panose1 w:val="02070309020205020404"/>
    <w:charset w:val="00"/>
    <w:family w:val="modern"/>
    <w:pitch w:val="fixed"/>
    <w:sig w:usb0="E0002A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AFF" w:usb1="C0007843" w:usb2="00000009" w:usb3="00000000" w:csb0="000001FF" w:csb1="00000000"/>
  </w:font>
  <w:font w:name="Calibri">
    <w:panose1 w:val="020F0502020204030204"/>
    <w:charset w:val="00"/>
    <w:family w:val="swiss"/>
    <w:pitch w:val="variable"/>
    <w:sig w:usb0="E00002FF" w:usb1="4000ACFF" w:usb2="00000001" w:usb3="00000000" w:csb0="0000019F" w:csb1="00000000"/>
  </w:font>
  <w:font w:name="Candara">
    <w:panose1 w:val="020E0502030303020204"/>
    <w:charset w:val="00"/>
    <w:family w:val="swiss"/>
    <w:pitch w:val="variable"/>
    <w:sig w:usb0="A00002EF" w:usb1="4000A44B" w:usb2="00000000" w:usb3="00000000" w:csb0="0000019F" w:csb1="00000000"/>
  </w:font>
  <w:font w:name="MS Gothic">
    <w:altName w:val="ＭＳ ゴシック"/>
    <w:panose1 w:val="020B0609070205080204"/>
    <w:charset w:val="80"/>
    <w:family w:val="modern"/>
    <w:pitch w:val="fixed"/>
    <w:sig w:usb0="E00002FF" w:usb1="6AC7FDFB" w:usb2="00000012" w:usb3="00000000" w:csb0="0002009F" w:csb1="00000000"/>
  </w:font>
  <w:font w:name="Tahoma">
    <w:panose1 w:val="020B0604030504040204"/>
    <w:charset w:val="00"/>
    <w:family w:val="swiss"/>
    <w:pitch w:val="variable"/>
    <w:sig w:usb0="E1002EFF" w:usb1="C000605B" w:usb2="00000029" w:usb3="00000000" w:csb0="000101FF" w:csb1="00000000"/>
  </w:font>
  <w:font w:name="Verdana">
    <w:panose1 w:val="020B0604030504040204"/>
    <w:charset w:val="00"/>
    <w:family w:val="swiss"/>
    <w:pitch w:val="variable"/>
    <w:sig w:usb0="A00006FF" w:usb1="4000205B" w:usb2="00000010" w:usb3="00000000" w:csb0="0000019F" w:csb1="00000000"/>
  </w:font>
  <w:font w:name="Cambria">
    <w:panose1 w:val="02040503050406030204"/>
    <w:charset w:val="00"/>
    <w:family w:val="roman"/>
    <w:pitch w:val="variable"/>
    <w:sig w:usb0="E00002FF" w:usb1="400004FF" w:usb2="00000000" w:usb3="00000000" w:csb0="0000019F" w:csb1="00000000"/>
  </w:font>
  <w:font w:name="Kozuka Gothic Pro R">
    <w:altName w:val="MS Gothic"/>
    <w:panose1 w:val="00000000000000000000"/>
    <w:charset w:val="80"/>
    <w:family w:val="swiss"/>
    <w:notTrueType/>
    <w:pitch w:val="variable"/>
    <w:sig w:usb0="00000283" w:usb1="2AC71C11" w:usb2="00000012" w:usb3="00000000" w:csb0="00020005" w:csb1="00000000"/>
  </w:font>
  <w:font w:name="Arial Unicode MS">
    <w:panose1 w:val="020B0604020202020204"/>
    <w:charset w:val="00"/>
    <w:family w:val="roman"/>
    <w:notTrueType/>
    <w:pitch w:val="variable"/>
    <w:sig w:usb0="00000003" w:usb1="00000000" w:usb2="00000000" w:usb3="00000000" w:csb0="00000001" w:csb1="00000000"/>
  </w:font>
  <w:font w:name="MS Mincho">
    <w:altName w:val="ＭＳ 明朝"/>
    <w:panose1 w:val="02020609040205080304"/>
    <w:charset w:val="80"/>
    <w:family w:val="modern"/>
    <w:pitch w:val="fixed"/>
    <w:sig w:usb0="E00002FF" w:usb1="6AC7FDFB" w:usb2="00000012" w:usb3="00000000" w:csb0="0002009F" w:csb1="00000000"/>
  </w:font>
  <w:font w:name="Malgun Gothic">
    <w:panose1 w:val="020B0503020000020004"/>
    <w:charset w:val="81"/>
    <w:family w:val="swiss"/>
    <w:pitch w:val="variable"/>
    <w:sig w:usb0="9000002F" w:usb1="29D77CFB" w:usb2="00000012" w:usb3="00000000" w:csb0="00080001" w:csb1="00000000"/>
  </w:font>
  <w:font w:name="BatangChe">
    <w:panose1 w:val="02030609000101010101"/>
    <w:charset w:val="81"/>
    <w:family w:val="modern"/>
    <w:pitch w:val="fixed"/>
    <w:sig w:usb0="B00002AF" w:usb1="69D77CFB" w:usb2="00000030" w:usb3="00000000" w:csb0="0008009F" w:csb1="00000000"/>
  </w:font>
  <w:font w:name="Segoe UI Symbol">
    <w:panose1 w:val="020B0502040204020203"/>
    <w:charset w:val="00"/>
    <w:family w:val="swiss"/>
    <w:pitch w:val="variable"/>
    <w:sig w:usb0="8000006F" w:usb1="1200FBEF" w:usb2="0064C000" w:usb3="00000000" w:csb0="00000001" w:csb1="00000000"/>
  </w:font>
</w:fonts>
</file>

<file path=word/footer1.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p w14:paraId="145C45DF" w14:textId="77777777" w:rsidR="00BC7266" w:rsidRDefault="00BC7266">
    <w:pPr>
      <w:pStyle w:val="Footer"/>
      <w:jc w:val="right"/>
    </w:pPr>
  </w:p>
  <w:p w14:paraId="32F13A6E" w14:textId="77777777" w:rsidR="00BC7266" w:rsidRDefault="00BC7266">
    <w:pPr>
      <w:pStyle w:val="Footer"/>
    </w:pPr>
  </w:p>
</w:ftr>
</file>

<file path=word/footer2.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p w14:paraId="3F6D8603" w14:textId="77777777" w:rsidR="00BC7266" w:rsidRDefault="00BC7266">
    <w:pPr>
      <w:pStyle w:val="Footer"/>
    </w:pPr>
  </w:p>
</w:ftr>
</file>

<file path=word/footer3.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p w14:paraId="2911CE32" w14:textId="77777777" w:rsidR="00BC7266" w:rsidRDefault="00BC7266">
    <w:pPr>
      <w:pStyle w:val="Footer"/>
    </w:pPr>
  </w:p>
</w:ftr>
</file>

<file path=word/footer4.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sdt>
    <w:sdtPr>
      <w:id w:val="1018666487"/>
      <w:docPartObj>
        <w:docPartGallery w:val="Page Numbers (Bottom of Page)"/>
        <w:docPartUnique/>
      </w:docPartObj>
    </w:sdtPr>
    <w:sdtEndPr>
      <w:rPr>
        <w:noProof/>
      </w:rPr>
    </w:sdtEndPr>
    <w:sdtContent>
      <w:p w14:paraId="28AD830F" w14:textId="5EBBD33B" w:rsidR="00BC7266" w:rsidRDefault="00BC7266">
        <w:pPr>
          <w:pStyle w:val="Footer"/>
        </w:pPr>
        <w:r>
          <w:fldChar w:fldCharType="begin"/>
        </w:r>
        <w:r>
          <w:instrText xml:space="preserve"> PAGE   \* MERGEFORMAT </w:instrText>
        </w:r>
        <w:r>
          <w:fldChar w:fldCharType="separate"/>
        </w:r>
        <w:r>
          <w:rPr>
            <w:noProof/>
          </w:rPr>
          <w:t>ii</w:t>
        </w:r>
        <w:r>
          <w:rPr>
            <w:noProof/>
          </w:rPr>
          <w:fldChar w:fldCharType="end"/>
        </w:r>
      </w:p>
    </w:sdtContent>
  </w:sdt>
  <w:p w14:paraId="23898EB9" w14:textId="77777777" w:rsidR="00BC7266" w:rsidRDefault="00BC7266">
    <w:pPr>
      <w:pStyle w:val="Footer"/>
    </w:pPr>
  </w:p>
</w:ftr>
</file>

<file path=word/footer5.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sdt>
    <w:sdtPr>
      <w:id w:val="1113479527"/>
      <w:docPartObj>
        <w:docPartGallery w:val="Page Numbers (Bottom of Page)"/>
        <w:docPartUnique/>
      </w:docPartObj>
    </w:sdtPr>
    <w:sdtEndPr>
      <w:rPr>
        <w:rFonts w:cs="Arial"/>
        <w:noProof/>
        <w:szCs w:val="20"/>
      </w:rPr>
    </w:sdtEndPr>
    <w:sdtContent>
      <w:p w14:paraId="621349F5" w14:textId="72C30175" w:rsidR="00BC7266" w:rsidRPr="002E3ABB" w:rsidRDefault="00BC7266">
        <w:pPr>
          <w:pStyle w:val="Footer"/>
          <w:jc w:val="right"/>
          <w:rPr>
            <w:rFonts w:cs="Arial"/>
            <w:szCs w:val="20"/>
          </w:rPr>
        </w:pPr>
        <w:r w:rsidRPr="002E3ABB">
          <w:rPr>
            <w:rFonts w:cs="Arial"/>
            <w:szCs w:val="20"/>
          </w:rPr>
          <w:fldChar w:fldCharType="begin"/>
        </w:r>
        <w:r w:rsidRPr="002E3ABB">
          <w:rPr>
            <w:rFonts w:cs="Arial"/>
            <w:szCs w:val="20"/>
          </w:rPr>
          <w:instrText xml:space="preserve"> PAGE   \* MERGEFORMAT </w:instrText>
        </w:r>
        <w:r w:rsidRPr="002E3ABB">
          <w:rPr>
            <w:rFonts w:cs="Arial"/>
            <w:szCs w:val="20"/>
          </w:rPr>
          <w:fldChar w:fldCharType="separate"/>
        </w:r>
        <w:r w:rsidR="00127514">
          <w:rPr>
            <w:rFonts w:cs="Arial"/>
            <w:noProof/>
            <w:szCs w:val="20"/>
          </w:rPr>
          <w:t>i</w:t>
        </w:r>
        <w:r w:rsidRPr="002E3ABB">
          <w:rPr>
            <w:rFonts w:cs="Arial"/>
            <w:noProof/>
            <w:szCs w:val="20"/>
          </w:rPr>
          <w:fldChar w:fldCharType="end"/>
        </w:r>
      </w:p>
    </w:sdtContent>
  </w:sdt>
  <w:p w14:paraId="19092249" w14:textId="77777777" w:rsidR="00BC7266" w:rsidRDefault="00BC7266">
    <w:pPr>
      <w:pStyle w:val="Footer"/>
    </w:pPr>
  </w:p>
</w:ftr>
</file>

<file path=word/footer6.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sdt>
    <w:sdtPr>
      <w:id w:val="721021665"/>
      <w:docPartObj>
        <w:docPartGallery w:val="Page Numbers (Bottom of Page)"/>
        <w:docPartUnique/>
      </w:docPartObj>
    </w:sdtPr>
    <w:sdtEndPr>
      <w:rPr>
        <w:rFonts w:cs="Arial"/>
        <w:noProof/>
        <w:szCs w:val="20"/>
      </w:rPr>
    </w:sdtEndPr>
    <w:sdtContent>
      <w:p w14:paraId="38E7D552" w14:textId="00E2E529" w:rsidR="00BC7266" w:rsidRPr="002E3ABB" w:rsidRDefault="00BC7266">
        <w:pPr>
          <w:pStyle w:val="Footer"/>
          <w:rPr>
            <w:rFonts w:cs="Arial"/>
            <w:szCs w:val="20"/>
          </w:rPr>
        </w:pPr>
        <w:r w:rsidRPr="002E3ABB">
          <w:rPr>
            <w:rFonts w:cs="Arial"/>
            <w:szCs w:val="20"/>
          </w:rPr>
          <w:fldChar w:fldCharType="begin"/>
        </w:r>
        <w:r w:rsidRPr="002E3ABB">
          <w:rPr>
            <w:rFonts w:cs="Arial"/>
            <w:szCs w:val="20"/>
          </w:rPr>
          <w:instrText xml:space="preserve"> PAGE   \* MERGEFORMAT </w:instrText>
        </w:r>
        <w:r w:rsidRPr="002E3ABB">
          <w:rPr>
            <w:rFonts w:cs="Arial"/>
            <w:szCs w:val="20"/>
          </w:rPr>
          <w:fldChar w:fldCharType="separate"/>
        </w:r>
        <w:r w:rsidR="00127514">
          <w:rPr>
            <w:rFonts w:cs="Arial"/>
            <w:noProof/>
            <w:szCs w:val="20"/>
          </w:rPr>
          <w:t>ii</w:t>
        </w:r>
        <w:r w:rsidRPr="002E3ABB">
          <w:rPr>
            <w:rFonts w:cs="Arial"/>
            <w:noProof/>
            <w:szCs w:val="20"/>
          </w:rPr>
          <w:fldChar w:fldCharType="end"/>
        </w:r>
      </w:p>
    </w:sdtContent>
  </w:sdt>
  <w:p w14:paraId="30EF6A7B" w14:textId="77777777" w:rsidR="00BC7266" w:rsidRDefault="00BC7266">
    <w:pPr>
      <w:pStyle w:val="Footer"/>
    </w:pPr>
  </w:p>
</w:ftr>
</file>

<file path=word/footer7.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sdt>
    <w:sdtPr>
      <w:id w:val="633221531"/>
      <w:docPartObj>
        <w:docPartGallery w:val="Page Numbers (Bottom of Page)"/>
        <w:docPartUnique/>
      </w:docPartObj>
    </w:sdtPr>
    <w:sdtEndPr>
      <w:rPr>
        <w:noProof/>
      </w:rPr>
    </w:sdtEndPr>
    <w:sdtContent>
      <w:p w14:paraId="59EF3071" w14:textId="3AB77FC7" w:rsidR="00BC7266" w:rsidRDefault="00BC7266">
        <w:pPr>
          <w:pStyle w:val="Footer"/>
          <w:jc w:val="right"/>
        </w:pPr>
        <w:r>
          <w:fldChar w:fldCharType="begin"/>
        </w:r>
        <w:r>
          <w:instrText xml:space="preserve"> PAGE   \* MERGEFORMAT </w:instrText>
        </w:r>
        <w:r>
          <w:fldChar w:fldCharType="separate"/>
        </w:r>
        <w:r>
          <w:rPr>
            <w:noProof/>
          </w:rPr>
          <w:t>iii</w:t>
        </w:r>
        <w:r>
          <w:rPr>
            <w:noProof/>
          </w:rPr>
          <w:fldChar w:fldCharType="end"/>
        </w:r>
      </w:p>
    </w:sdtContent>
  </w:sdt>
  <w:p w14:paraId="482243FB" w14:textId="77777777" w:rsidR="00BC7266" w:rsidRDefault="00BC7266">
    <w:pPr>
      <w:pStyle w:val="Footer"/>
    </w:pPr>
  </w:p>
</w:ftr>
</file>

<file path=word/footer8.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sdt>
    <w:sdtPr>
      <w:id w:val="600077741"/>
      <w:docPartObj>
        <w:docPartGallery w:val="Page Numbers (Bottom of Page)"/>
        <w:docPartUnique/>
      </w:docPartObj>
    </w:sdtPr>
    <w:sdtEndPr>
      <w:rPr>
        <w:rFonts w:cs="Arial"/>
        <w:noProof/>
        <w:szCs w:val="20"/>
      </w:rPr>
    </w:sdtEndPr>
    <w:sdtContent>
      <w:p w14:paraId="0CA4FF74" w14:textId="4E951883" w:rsidR="00BC7266" w:rsidRPr="002E3ABB" w:rsidRDefault="00BC7266">
        <w:pPr>
          <w:pStyle w:val="Footer"/>
          <w:rPr>
            <w:rFonts w:cs="Arial"/>
            <w:szCs w:val="20"/>
          </w:rPr>
        </w:pPr>
        <w:r w:rsidRPr="002E3ABB">
          <w:rPr>
            <w:rFonts w:cs="Arial"/>
            <w:szCs w:val="20"/>
          </w:rPr>
          <w:fldChar w:fldCharType="begin"/>
        </w:r>
        <w:r w:rsidRPr="002E3ABB">
          <w:rPr>
            <w:rFonts w:cs="Arial"/>
            <w:szCs w:val="20"/>
          </w:rPr>
          <w:instrText xml:space="preserve"> PAGE   \* MERGEFORMAT </w:instrText>
        </w:r>
        <w:r w:rsidRPr="002E3ABB">
          <w:rPr>
            <w:rFonts w:cs="Arial"/>
            <w:szCs w:val="20"/>
          </w:rPr>
          <w:fldChar w:fldCharType="separate"/>
        </w:r>
        <w:r w:rsidR="00127514">
          <w:rPr>
            <w:rFonts w:cs="Arial"/>
            <w:noProof/>
            <w:szCs w:val="20"/>
          </w:rPr>
          <w:t>vi</w:t>
        </w:r>
        <w:r w:rsidRPr="002E3ABB">
          <w:rPr>
            <w:rFonts w:cs="Arial"/>
            <w:noProof/>
            <w:szCs w:val="20"/>
          </w:rPr>
          <w:fldChar w:fldCharType="end"/>
        </w:r>
      </w:p>
    </w:sdtContent>
  </w:sdt>
  <w:p w14:paraId="30E8BE50" w14:textId="77777777" w:rsidR="00BC7266" w:rsidRDefault="00BC7266" w:rsidP="006562EB">
    <w:pPr>
      <w:pStyle w:val="Footer"/>
      <w:ind w:right="360"/>
    </w:pPr>
  </w:p>
</w:ftr>
</file>

<file path=word/footer9.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sdt>
    <w:sdtPr>
      <w:id w:val="-975294579"/>
      <w:docPartObj>
        <w:docPartGallery w:val="Page Numbers (Bottom of Page)"/>
        <w:docPartUnique/>
      </w:docPartObj>
    </w:sdtPr>
    <w:sdtEndPr>
      <w:rPr>
        <w:rFonts w:cs="Arial"/>
        <w:noProof/>
        <w:szCs w:val="20"/>
      </w:rPr>
    </w:sdtEndPr>
    <w:sdtContent>
      <w:p w14:paraId="1DA3969F" w14:textId="06659E03" w:rsidR="00BC7266" w:rsidRPr="002E3ABB" w:rsidRDefault="00BC7266">
        <w:pPr>
          <w:pStyle w:val="Footer"/>
          <w:jc w:val="right"/>
          <w:rPr>
            <w:rFonts w:cs="Arial"/>
            <w:szCs w:val="20"/>
          </w:rPr>
        </w:pPr>
        <w:r w:rsidRPr="002E3ABB">
          <w:rPr>
            <w:rFonts w:cs="Arial"/>
            <w:szCs w:val="20"/>
          </w:rPr>
          <w:fldChar w:fldCharType="begin"/>
        </w:r>
        <w:r w:rsidRPr="002E3ABB">
          <w:rPr>
            <w:rFonts w:cs="Arial"/>
            <w:szCs w:val="20"/>
          </w:rPr>
          <w:instrText xml:space="preserve"> PAGE   \* MERGEFORMAT </w:instrText>
        </w:r>
        <w:r w:rsidRPr="002E3ABB">
          <w:rPr>
            <w:rFonts w:cs="Arial"/>
            <w:szCs w:val="20"/>
          </w:rPr>
          <w:fldChar w:fldCharType="separate"/>
        </w:r>
        <w:r w:rsidR="00127514">
          <w:rPr>
            <w:rFonts w:cs="Arial"/>
            <w:noProof/>
            <w:szCs w:val="20"/>
          </w:rPr>
          <w:t>v</w:t>
        </w:r>
        <w:r w:rsidRPr="002E3ABB">
          <w:rPr>
            <w:rFonts w:cs="Arial"/>
            <w:noProof/>
            <w:szCs w:val="20"/>
          </w:rPr>
          <w:fldChar w:fldCharType="end"/>
        </w:r>
      </w:p>
    </w:sdtContent>
  </w:sdt>
  <w:p w14:paraId="27D6162C" w14:textId="77777777" w:rsidR="00BC7266" w:rsidRPr="00F32C58" w:rsidRDefault="00BC7266" w:rsidP="00F32C58">
    <w:pPr>
      <w:pStyle w:val="Footer"/>
      <w:pBdr>
        <w:top w:val="single" w:sz="4" w:space="1" w:color="D9D9D9" w:themeColor="background1" w:themeShade="D9"/>
      </w:pBdr>
      <w:rPr>
        <w:b/>
        <w:bCs/>
      </w:rPr>
    </w:pPr>
  </w:p>
</w:ftr>
</file>

<file path=word/footer10.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sdt>
    <w:sdtPr>
      <w:id w:val="2108386982"/>
      <w:docPartObj>
        <w:docPartGallery w:val="Page Numbers (Bottom of Page)"/>
        <w:docPartUnique/>
      </w:docPartObj>
    </w:sdtPr>
    <w:sdtEndPr/>
    <w:sdtContent>
      <w:p w14:paraId="12692E10" w14:textId="6472F8C0" w:rsidR="00BC7266" w:rsidRDefault="00BC7266">
        <w:pPr>
          <w:pStyle w:val="Footer"/>
          <w:jc w:val="right"/>
        </w:pPr>
        <w:r>
          <w:t xml:space="preserve">Page | </w:t>
        </w:r>
        <w:r>
          <w:fldChar w:fldCharType="begin"/>
        </w:r>
        <w:r>
          <w:instrText xml:space="preserve"> PAGE   \* MERGEFORMAT </w:instrText>
        </w:r>
        <w:r>
          <w:fldChar w:fldCharType="separate"/>
        </w:r>
        <w:r w:rsidR="00127514">
          <w:rPr>
            <w:noProof/>
          </w:rPr>
          <w:t>22</w:t>
        </w:r>
        <w:r>
          <w:rPr>
            <w:noProof/>
          </w:rPr>
          <w:fldChar w:fldCharType="end"/>
        </w:r>
        <w:r>
          <w:t xml:space="preserve"> </w:t>
        </w:r>
      </w:p>
    </w:sdtContent>
  </w:sdt>
  <w:p w14:paraId="6818CB9D" w14:textId="77777777" w:rsidR="00BC7266" w:rsidRDefault="00BC7266" w:rsidP="006562EB">
    <w:pPr>
      <w:pStyle w:val="Footer"/>
      <w:ind w:right="360"/>
    </w:pPr>
  </w:p>
</w:ftr>
</file>

<file path=word/footer11.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sdt>
    <w:sdtPr>
      <w:id w:val="1041248897"/>
      <w:docPartObj>
        <w:docPartGallery w:val="Page Numbers (Bottom of Page)"/>
        <w:docPartUnique/>
      </w:docPartObj>
    </w:sdtPr>
    <w:sdtEndPr>
      <w:rPr>
        <w:noProof/>
      </w:rPr>
    </w:sdtEndPr>
    <w:sdtContent>
      <w:p w14:paraId="6114AB55" w14:textId="5AF60D22" w:rsidR="00BC7266" w:rsidRDefault="00BC7266">
        <w:pPr>
          <w:pStyle w:val="Footer"/>
        </w:pPr>
        <w:r>
          <w:t xml:space="preserve">Page | </w:t>
        </w:r>
        <w:r>
          <w:fldChar w:fldCharType="begin"/>
        </w:r>
        <w:r>
          <w:instrText xml:space="preserve"> PAGE   \* MERGEFORMAT </w:instrText>
        </w:r>
        <w:r>
          <w:fldChar w:fldCharType="separate"/>
        </w:r>
        <w:r w:rsidR="00127514">
          <w:rPr>
            <w:noProof/>
          </w:rPr>
          <w:t>23</w:t>
        </w:r>
        <w:r>
          <w:rPr>
            <w:noProof/>
          </w:rPr>
          <w:fldChar w:fldCharType="end"/>
        </w:r>
      </w:p>
    </w:sdtContent>
  </w:sdt>
  <w:p w14:paraId="70FDBE1B" w14:textId="77777777" w:rsidR="00BC7266" w:rsidRPr="00F32C58" w:rsidRDefault="00BC7266" w:rsidP="00F32C58">
    <w:pPr>
      <w:pStyle w:val="Footer"/>
      <w:pBdr>
        <w:top w:val="single" w:sz="4" w:space="1" w:color="D9D9D9" w:themeColor="background1" w:themeShade="D9"/>
      </w:pBdr>
      <w:rPr>
        <w:b/>
        <w:bCs/>
      </w:rPr>
    </w:pPr>
  </w:p>
</w:ftr>
</file>

<file path=word/footnotes.xml><?xml version="1.0" encoding="utf-8"?>
<w:foot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footnote w:type="separator" w:id="-1">
    <w:p w14:paraId="297A01A4" w14:textId="77777777" w:rsidR="00EB13F4" w:rsidRDefault="00EB13F4" w:rsidP="0030771C">
      <w:r>
        <w:separator/>
      </w:r>
    </w:p>
  </w:footnote>
  <w:footnote w:type="continuationSeparator" w:id="0">
    <w:p w14:paraId="66B65033" w14:textId="77777777" w:rsidR="00EB13F4" w:rsidRDefault="00EB13F4" w:rsidP="0030771C">
      <w:r>
        <w:continuationSeparator/>
      </w:r>
    </w:p>
  </w:footnote>
  <w:footnote w:type="continuationNotice" w:id="1">
    <w:p w14:paraId="6C4728DE" w14:textId="77777777" w:rsidR="00EB13F4" w:rsidRDefault="00EB13F4"/>
  </w:footnote>
  <w:footnote w:id="2">
    <w:p w14:paraId="192A5EA6" w14:textId="77777777" w:rsidR="00BC7266" w:rsidRPr="00A813CF" w:rsidRDefault="00BC7266" w:rsidP="006562EB">
      <w:pPr>
        <w:pStyle w:val="FootnoteText"/>
        <w:rPr>
          <w:rFonts w:ascii="Arial" w:hAnsi="Arial" w:cs="Arial"/>
        </w:rPr>
      </w:pPr>
      <w:r w:rsidRPr="00A813CF">
        <w:rPr>
          <w:rStyle w:val="FootnoteReference"/>
          <w:rFonts w:ascii="Arial" w:hAnsi="Arial" w:cs="Arial"/>
        </w:rPr>
        <w:footnoteRef/>
      </w:r>
      <w:r w:rsidRPr="00A813CF">
        <w:rPr>
          <w:rFonts w:ascii="Arial" w:hAnsi="Arial" w:cs="Arial"/>
        </w:rPr>
        <w:t xml:space="preserve"> The Great Barrier Reef Region encompasses the Great Barrier Reef Marine Park as well as the areas around major ports.</w:t>
      </w:r>
    </w:p>
  </w:footnote>
</w:footnotes>
</file>

<file path=word/header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p w14:paraId="531777FA" w14:textId="77777777" w:rsidR="00BC7266" w:rsidRDefault="00BC7266">
    <w:pPr>
      <w:pStyle w:val="Header"/>
    </w:pPr>
  </w:p>
</w:hdr>
</file>

<file path=word/header2.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p w14:paraId="4E079EE5" w14:textId="77777777" w:rsidR="00BC7266" w:rsidRDefault="00BC7266">
    <w:pPr>
      <w:pStyle w:val="Header"/>
    </w:pPr>
  </w:p>
</w:hdr>
</file>

<file path=word/header3.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p w14:paraId="0AFFD0B9" w14:textId="77777777" w:rsidR="00BC7266" w:rsidRDefault="00BC7266">
    <w:pPr>
      <w:pStyle w:val="Header"/>
    </w:pPr>
  </w:p>
</w:hdr>
</file>

<file path=word/header4.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p w14:paraId="6384C3B5" w14:textId="77777777" w:rsidR="00BC7266" w:rsidRDefault="00BC7266">
    <w:pPr>
      <w:pStyle w:val="Header"/>
    </w:pPr>
  </w:p>
</w:hdr>
</file>

<file path=word/numbering.xml><?xml version="1.0" encoding="utf-8"?>
<w:numbering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abstractNum w:abstractNumId="0" w15:restartNumberingAfterBreak="0">
    <w:nsid w:val="FFFFFF7C"/>
    <w:multiLevelType w:val="singleLevel"/>
    <w:tmpl w:val="4A8A03BA"/>
    <w:lvl w:ilvl="0">
      <w:start w:val="1"/>
      <w:numFmt w:val="decimal"/>
      <w:lvlText w:val="%1."/>
      <w:lvlJc w:val="left"/>
      <w:pPr>
        <w:tabs>
          <w:tab w:val="num" w:pos="1492"/>
        </w:tabs>
        <w:ind w:left="1492" w:hanging="360"/>
      </w:pPr>
    </w:lvl>
  </w:abstractNum>
  <w:abstractNum w:abstractNumId="1" w15:restartNumberingAfterBreak="0">
    <w:nsid w:val="FFFFFF7D"/>
    <w:multiLevelType w:val="singleLevel"/>
    <w:tmpl w:val="4D482E96"/>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821C0720"/>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DA7A35EC"/>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0314930C"/>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A7145522"/>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5DEEEA18"/>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5DFA99AE"/>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184A416A"/>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BE0099D8"/>
    <w:lvl w:ilvl="0">
      <w:start w:val="1"/>
      <w:numFmt w:val="bullet"/>
      <w:pStyle w:val="ListBullet"/>
      <w:lvlText w:val=""/>
      <w:lvlJc w:val="left"/>
      <w:pPr>
        <w:tabs>
          <w:tab w:val="num" w:pos="360"/>
        </w:tabs>
        <w:ind w:left="360" w:hanging="360"/>
      </w:pPr>
      <w:rPr>
        <w:rFonts w:ascii="Symbol" w:hAnsi="Symbol" w:hint="default"/>
      </w:rPr>
    </w:lvl>
  </w:abstractNum>
  <w:abstractNum w:abstractNumId="10" w15:restartNumberingAfterBreak="0">
    <w:nsid w:val="02C72FA1"/>
    <w:multiLevelType w:val="hybridMultilevel"/>
    <w:tmpl w:val="D31677A6"/>
    <w:lvl w:ilvl="0" w:tplc="0C090001">
      <w:start w:val="1"/>
      <w:numFmt w:val="bullet"/>
      <w:lvlText w:val=""/>
      <w:lvlJc w:val="left"/>
      <w:pPr>
        <w:ind w:left="720" w:hanging="360"/>
      </w:pPr>
      <w:rPr>
        <w:rFonts w:ascii="Symbol" w:hAnsi="Symbol"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1" w15:restartNumberingAfterBreak="0">
    <w:nsid w:val="03987D6C"/>
    <w:multiLevelType w:val="hybridMultilevel"/>
    <w:tmpl w:val="E2381BE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2" w15:restartNumberingAfterBreak="0">
    <w:nsid w:val="03E22C80"/>
    <w:multiLevelType w:val="hybridMultilevel"/>
    <w:tmpl w:val="C20AB272"/>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3" w15:restartNumberingAfterBreak="0">
    <w:nsid w:val="08321078"/>
    <w:multiLevelType w:val="hybridMultilevel"/>
    <w:tmpl w:val="F3769E74"/>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4" w15:restartNumberingAfterBreak="0">
    <w:nsid w:val="0A4409CF"/>
    <w:multiLevelType w:val="hybridMultilevel"/>
    <w:tmpl w:val="DDEAF5F6"/>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15" w15:restartNumberingAfterBreak="0">
    <w:nsid w:val="0AF21E70"/>
    <w:multiLevelType w:val="hybridMultilevel"/>
    <w:tmpl w:val="AD3A1850"/>
    <w:lvl w:ilvl="0" w:tplc="04090017">
      <w:start w:val="1"/>
      <w:numFmt w:val="lowerLetter"/>
      <w:lvlText w:val="%1)"/>
      <w:lvlJc w:val="left"/>
      <w:pPr>
        <w:ind w:left="360" w:hanging="360"/>
      </w:pPr>
    </w:lvl>
    <w:lvl w:ilvl="1" w:tplc="04090019">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16" w15:restartNumberingAfterBreak="0">
    <w:nsid w:val="0BDD42CC"/>
    <w:multiLevelType w:val="hybridMultilevel"/>
    <w:tmpl w:val="94F04284"/>
    <w:lvl w:ilvl="0" w:tplc="04090017">
      <w:start w:val="1"/>
      <w:numFmt w:val="lowerLetter"/>
      <w:lvlText w:val="%1)"/>
      <w:lvlJc w:val="left"/>
      <w:pPr>
        <w:ind w:left="360" w:hanging="360"/>
      </w:pPr>
      <w:rPr>
        <w:rFonts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17" w15:restartNumberingAfterBreak="0">
    <w:nsid w:val="0BE7479C"/>
    <w:multiLevelType w:val="hybridMultilevel"/>
    <w:tmpl w:val="33E09138"/>
    <w:lvl w:ilvl="0" w:tplc="732E44D6">
      <w:start w:val="1"/>
      <w:numFmt w:val="decimal"/>
      <w:lvlText w:val="%1."/>
      <w:lvlJc w:val="left"/>
      <w:pPr>
        <w:ind w:left="284" w:hanging="284"/>
      </w:pPr>
      <w:rPr>
        <w:rFonts w:hint="default"/>
      </w:rPr>
    </w:lvl>
    <w:lvl w:ilvl="1" w:tplc="04090019" w:tentative="1">
      <w:start w:val="1"/>
      <w:numFmt w:val="lowerLetter"/>
      <w:lvlText w:val="%2."/>
      <w:lvlJc w:val="left"/>
      <w:pPr>
        <w:ind w:left="1593" w:hanging="360"/>
      </w:pPr>
    </w:lvl>
    <w:lvl w:ilvl="2" w:tplc="0409001B" w:tentative="1">
      <w:start w:val="1"/>
      <w:numFmt w:val="lowerRoman"/>
      <w:lvlText w:val="%3."/>
      <w:lvlJc w:val="right"/>
      <w:pPr>
        <w:ind w:left="2313" w:hanging="180"/>
      </w:pPr>
    </w:lvl>
    <w:lvl w:ilvl="3" w:tplc="0409000F" w:tentative="1">
      <w:start w:val="1"/>
      <w:numFmt w:val="decimal"/>
      <w:lvlText w:val="%4."/>
      <w:lvlJc w:val="left"/>
      <w:pPr>
        <w:ind w:left="3033" w:hanging="360"/>
      </w:pPr>
    </w:lvl>
    <w:lvl w:ilvl="4" w:tplc="04090019" w:tentative="1">
      <w:start w:val="1"/>
      <w:numFmt w:val="lowerLetter"/>
      <w:lvlText w:val="%5."/>
      <w:lvlJc w:val="left"/>
      <w:pPr>
        <w:ind w:left="3753" w:hanging="360"/>
      </w:pPr>
    </w:lvl>
    <w:lvl w:ilvl="5" w:tplc="0409001B" w:tentative="1">
      <w:start w:val="1"/>
      <w:numFmt w:val="lowerRoman"/>
      <w:lvlText w:val="%6."/>
      <w:lvlJc w:val="right"/>
      <w:pPr>
        <w:ind w:left="4473" w:hanging="180"/>
      </w:pPr>
    </w:lvl>
    <w:lvl w:ilvl="6" w:tplc="0409000F" w:tentative="1">
      <w:start w:val="1"/>
      <w:numFmt w:val="decimal"/>
      <w:lvlText w:val="%7."/>
      <w:lvlJc w:val="left"/>
      <w:pPr>
        <w:ind w:left="5193" w:hanging="360"/>
      </w:pPr>
    </w:lvl>
    <w:lvl w:ilvl="7" w:tplc="04090019" w:tentative="1">
      <w:start w:val="1"/>
      <w:numFmt w:val="lowerLetter"/>
      <w:lvlText w:val="%8."/>
      <w:lvlJc w:val="left"/>
      <w:pPr>
        <w:ind w:left="5913" w:hanging="360"/>
      </w:pPr>
    </w:lvl>
    <w:lvl w:ilvl="8" w:tplc="0409001B" w:tentative="1">
      <w:start w:val="1"/>
      <w:numFmt w:val="lowerRoman"/>
      <w:lvlText w:val="%9."/>
      <w:lvlJc w:val="right"/>
      <w:pPr>
        <w:ind w:left="6633" w:hanging="180"/>
      </w:pPr>
    </w:lvl>
  </w:abstractNum>
  <w:abstractNum w:abstractNumId="18" w15:restartNumberingAfterBreak="0">
    <w:nsid w:val="10391492"/>
    <w:multiLevelType w:val="hybridMultilevel"/>
    <w:tmpl w:val="C64E3EA2"/>
    <w:lvl w:ilvl="0" w:tplc="04090001">
      <w:start w:val="1"/>
      <w:numFmt w:val="bullet"/>
      <w:lvlText w:val=""/>
      <w:lvlJc w:val="left"/>
      <w:pPr>
        <w:ind w:left="1440" w:hanging="360"/>
      </w:pPr>
      <w:rPr>
        <w:rFonts w:ascii="Symbol" w:hAnsi="Symbol" w:hint="default"/>
      </w:rPr>
    </w:lvl>
    <w:lvl w:ilvl="1" w:tplc="04090003" w:tentative="1">
      <w:start w:val="1"/>
      <w:numFmt w:val="bullet"/>
      <w:lvlText w:val="o"/>
      <w:lvlJc w:val="left"/>
      <w:pPr>
        <w:ind w:left="2160" w:hanging="360"/>
      </w:pPr>
      <w:rPr>
        <w:rFonts w:ascii="Courier New" w:hAnsi="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19" w15:restartNumberingAfterBreak="0">
    <w:nsid w:val="12847295"/>
    <w:multiLevelType w:val="hybridMultilevel"/>
    <w:tmpl w:val="2D50CF5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0" w15:restartNumberingAfterBreak="0">
    <w:nsid w:val="1B3C740D"/>
    <w:multiLevelType w:val="hybridMultilevel"/>
    <w:tmpl w:val="AF9C940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1" w15:restartNumberingAfterBreak="0">
    <w:nsid w:val="1BEF5DFE"/>
    <w:multiLevelType w:val="hybridMultilevel"/>
    <w:tmpl w:val="64A2270C"/>
    <w:lvl w:ilvl="0" w:tplc="7A4C3B92">
      <w:start w:val="1"/>
      <w:numFmt w:val="bullet"/>
      <w:pStyle w:val="ListParagraph"/>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22" w15:restartNumberingAfterBreak="0">
    <w:nsid w:val="1CB042A3"/>
    <w:multiLevelType w:val="hybridMultilevel"/>
    <w:tmpl w:val="A5EAA2A4"/>
    <w:lvl w:ilvl="0" w:tplc="04090001">
      <w:start w:val="1"/>
      <w:numFmt w:val="bullet"/>
      <w:lvlText w:val=""/>
      <w:lvlJc w:val="left"/>
      <w:pPr>
        <w:ind w:left="360" w:hanging="360"/>
      </w:pPr>
      <w:rPr>
        <w:rFonts w:ascii="Symbol" w:hAnsi="Symbol" w:hint="default"/>
      </w:rPr>
    </w:lvl>
    <w:lvl w:ilvl="1" w:tplc="04090003">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23" w15:restartNumberingAfterBreak="0">
    <w:nsid w:val="1ECD49CB"/>
    <w:multiLevelType w:val="hybridMultilevel"/>
    <w:tmpl w:val="4FA6E644"/>
    <w:lvl w:ilvl="0" w:tplc="723271EA">
      <w:start w:val="1"/>
      <w:numFmt w:val="bullet"/>
      <w:lvlText w:val="•"/>
      <w:lvlJc w:val="left"/>
      <w:pPr>
        <w:tabs>
          <w:tab w:val="num" w:pos="720"/>
        </w:tabs>
        <w:ind w:left="720" w:hanging="360"/>
      </w:pPr>
      <w:rPr>
        <w:rFonts w:ascii="Arial" w:hAnsi="Arial" w:hint="default"/>
      </w:rPr>
    </w:lvl>
    <w:lvl w:ilvl="1" w:tplc="8E26BD38" w:tentative="1">
      <w:start w:val="1"/>
      <w:numFmt w:val="bullet"/>
      <w:lvlText w:val="•"/>
      <w:lvlJc w:val="left"/>
      <w:pPr>
        <w:tabs>
          <w:tab w:val="num" w:pos="1440"/>
        </w:tabs>
        <w:ind w:left="1440" w:hanging="360"/>
      </w:pPr>
      <w:rPr>
        <w:rFonts w:ascii="Arial" w:hAnsi="Arial" w:hint="default"/>
      </w:rPr>
    </w:lvl>
    <w:lvl w:ilvl="2" w:tplc="9B3CB670" w:tentative="1">
      <w:start w:val="1"/>
      <w:numFmt w:val="bullet"/>
      <w:lvlText w:val="•"/>
      <w:lvlJc w:val="left"/>
      <w:pPr>
        <w:tabs>
          <w:tab w:val="num" w:pos="2160"/>
        </w:tabs>
        <w:ind w:left="2160" w:hanging="360"/>
      </w:pPr>
      <w:rPr>
        <w:rFonts w:ascii="Arial" w:hAnsi="Arial" w:hint="default"/>
      </w:rPr>
    </w:lvl>
    <w:lvl w:ilvl="3" w:tplc="9528903E" w:tentative="1">
      <w:start w:val="1"/>
      <w:numFmt w:val="bullet"/>
      <w:lvlText w:val="•"/>
      <w:lvlJc w:val="left"/>
      <w:pPr>
        <w:tabs>
          <w:tab w:val="num" w:pos="2880"/>
        </w:tabs>
        <w:ind w:left="2880" w:hanging="360"/>
      </w:pPr>
      <w:rPr>
        <w:rFonts w:ascii="Arial" w:hAnsi="Arial" w:hint="default"/>
      </w:rPr>
    </w:lvl>
    <w:lvl w:ilvl="4" w:tplc="0AE446D6" w:tentative="1">
      <w:start w:val="1"/>
      <w:numFmt w:val="bullet"/>
      <w:lvlText w:val="•"/>
      <w:lvlJc w:val="left"/>
      <w:pPr>
        <w:tabs>
          <w:tab w:val="num" w:pos="3600"/>
        </w:tabs>
        <w:ind w:left="3600" w:hanging="360"/>
      </w:pPr>
      <w:rPr>
        <w:rFonts w:ascii="Arial" w:hAnsi="Arial" w:hint="default"/>
      </w:rPr>
    </w:lvl>
    <w:lvl w:ilvl="5" w:tplc="14C08318" w:tentative="1">
      <w:start w:val="1"/>
      <w:numFmt w:val="bullet"/>
      <w:lvlText w:val="•"/>
      <w:lvlJc w:val="left"/>
      <w:pPr>
        <w:tabs>
          <w:tab w:val="num" w:pos="4320"/>
        </w:tabs>
        <w:ind w:left="4320" w:hanging="360"/>
      </w:pPr>
      <w:rPr>
        <w:rFonts w:ascii="Arial" w:hAnsi="Arial" w:hint="default"/>
      </w:rPr>
    </w:lvl>
    <w:lvl w:ilvl="6" w:tplc="B8FAFFB2" w:tentative="1">
      <w:start w:val="1"/>
      <w:numFmt w:val="bullet"/>
      <w:lvlText w:val="•"/>
      <w:lvlJc w:val="left"/>
      <w:pPr>
        <w:tabs>
          <w:tab w:val="num" w:pos="5040"/>
        </w:tabs>
        <w:ind w:left="5040" w:hanging="360"/>
      </w:pPr>
      <w:rPr>
        <w:rFonts w:ascii="Arial" w:hAnsi="Arial" w:hint="default"/>
      </w:rPr>
    </w:lvl>
    <w:lvl w:ilvl="7" w:tplc="F7701CB2" w:tentative="1">
      <w:start w:val="1"/>
      <w:numFmt w:val="bullet"/>
      <w:lvlText w:val="•"/>
      <w:lvlJc w:val="left"/>
      <w:pPr>
        <w:tabs>
          <w:tab w:val="num" w:pos="5760"/>
        </w:tabs>
        <w:ind w:left="5760" w:hanging="360"/>
      </w:pPr>
      <w:rPr>
        <w:rFonts w:ascii="Arial" w:hAnsi="Arial" w:hint="default"/>
      </w:rPr>
    </w:lvl>
    <w:lvl w:ilvl="8" w:tplc="5DDC2F44" w:tentative="1">
      <w:start w:val="1"/>
      <w:numFmt w:val="bullet"/>
      <w:lvlText w:val="•"/>
      <w:lvlJc w:val="left"/>
      <w:pPr>
        <w:tabs>
          <w:tab w:val="num" w:pos="6480"/>
        </w:tabs>
        <w:ind w:left="6480" w:hanging="360"/>
      </w:pPr>
      <w:rPr>
        <w:rFonts w:ascii="Arial" w:hAnsi="Arial" w:hint="default"/>
      </w:rPr>
    </w:lvl>
  </w:abstractNum>
  <w:abstractNum w:abstractNumId="24" w15:restartNumberingAfterBreak="0">
    <w:nsid w:val="28AD2256"/>
    <w:multiLevelType w:val="hybridMultilevel"/>
    <w:tmpl w:val="D9CE65A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5" w15:restartNumberingAfterBreak="0">
    <w:nsid w:val="29513F3F"/>
    <w:multiLevelType w:val="hybridMultilevel"/>
    <w:tmpl w:val="350097D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6" w15:restartNumberingAfterBreak="0">
    <w:nsid w:val="2DEE39CE"/>
    <w:multiLevelType w:val="hybridMultilevel"/>
    <w:tmpl w:val="9250A8B0"/>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27" w15:restartNumberingAfterBreak="0">
    <w:nsid w:val="2E133AA1"/>
    <w:multiLevelType w:val="hybridMultilevel"/>
    <w:tmpl w:val="E914479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8" w15:restartNumberingAfterBreak="0">
    <w:nsid w:val="2EC32730"/>
    <w:multiLevelType w:val="hybridMultilevel"/>
    <w:tmpl w:val="3B64F24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9" w15:restartNumberingAfterBreak="0">
    <w:nsid w:val="3214589B"/>
    <w:multiLevelType w:val="hybridMultilevel"/>
    <w:tmpl w:val="D0AE5C0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0" w15:restartNumberingAfterBreak="0">
    <w:nsid w:val="37B147F8"/>
    <w:multiLevelType w:val="hybridMultilevel"/>
    <w:tmpl w:val="931054C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1" w15:restartNumberingAfterBreak="0">
    <w:nsid w:val="512C5AAC"/>
    <w:multiLevelType w:val="hybridMultilevel"/>
    <w:tmpl w:val="1CF07DC8"/>
    <w:lvl w:ilvl="0" w:tplc="E2162774">
      <w:start w:val="1"/>
      <w:numFmt w:val="bullet"/>
      <w:lvlText w:val=""/>
      <w:lvlJc w:val="left"/>
      <w:pPr>
        <w:ind w:left="360" w:hanging="360"/>
      </w:pPr>
      <w:rPr>
        <w:rFonts w:ascii="Symbol" w:hAnsi="Symbol" w:hint="default"/>
      </w:rPr>
    </w:lvl>
    <w:lvl w:ilvl="1" w:tplc="0C090003">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32" w15:restartNumberingAfterBreak="0">
    <w:nsid w:val="5A746D5C"/>
    <w:multiLevelType w:val="hybridMultilevel"/>
    <w:tmpl w:val="7184431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3" w15:restartNumberingAfterBreak="0">
    <w:nsid w:val="5AEE23A3"/>
    <w:multiLevelType w:val="hybridMultilevel"/>
    <w:tmpl w:val="DEF4DDF0"/>
    <w:lvl w:ilvl="0" w:tplc="0409000F">
      <w:start w:val="1"/>
      <w:numFmt w:val="decimal"/>
      <w:lvlText w:val="%1."/>
      <w:lvlJc w:val="left"/>
      <w:pPr>
        <w:ind w:left="1440" w:hanging="360"/>
      </w:pPr>
    </w:lvl>
    <w:lvl w:ilvl="1" w:tplc="04090019" w:tentative="1">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34" w15:restartNumberingAfterBreak="0">
    <w:nsid w:val="63021916"/>
    <w:multiLevelType w:val="hybridMultilevel"/>
    <w:tmpl w:val="4E986EE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5" w15:restartNumberingAfterBreak="0">
    <w:nsid w:val="6778410B"/>
    <w:multiLevelType w:val="hybridMultilevel"/>
    <w:tmpl w:val="0F84B0E4"/>
    <w:lvl w:ilvl="0" w:tplc="CD7E0058">
      <w:start w:val="1"/>
      <w:numFmt w:val="lowerLetter"/>
      <w:lvlText w:val="%1)"/>
      <w:lvlJc w:val="left"/>
      <w:pPr>
        <w:tabs>
          <w:tab w:val="num" w:pos="720"/>
        </w:tabs>
        <w:ind w:left="720" w:hanging="360"/>
      </w:pPr>
    </w:lvl>
    <w:lvl w:ilvl="1" w:tplc="76400B12" w:tentative="1">
      <w:start w:val="1"/>
      <w:numFmt w:val="lowerLetter"/>
      <w:lvlText w:val="%2)"/>
      <w:lvlJc w:val="left"/>
      <w:pPr>
        <w:tabs>
          <w:tab w:val="num" w:pos="1440"/>
        </w:tabs>
        <w:ind w:left="1440" w:hanging="360"/>
      </w:pPr>
    </w:lvl>
    <w:lvl w:ilvl="2" w:tplc="EB580D44" w:tentative="1">
      <w:start w:val="1"/>
      <w:numFmt w:val="lowerLetter"/>
      <w:lvlText w:val="%3)"/>
      <w:lvlJc w:val="left"/>
      <w:pPr>
        <w:tabs>
          <w:tab w:val="num" w:pos="2160"/>
        </w:tabs>
        <w:ind w:left="2160" w:hanging="360"/>
      </w:pPr>
    </w:lvl>
    <w:lvl w:ilvl="3" w:tplc="58BA2D1E" w:tentative="1">
      <w:start w:val="1"/>
      <w:numFmt w:val="lowerLetter"/>
      <w:lvlText w:val="%4)"/>
      <w:lvlJc w:val="left"/>
      <w:pPr>
        <w:tabs>
          <w:tab w:val="num" w:pos="2880"/>
        </w:tabs>
        <w:ind w:left="2880" w:hanging="360"/>
      </w:pPr>
    </w:lvl>
    <w:lvl w:ilvl="4" w:tplc="4BA46646" w:tentative="1">
      <w:start w:val="1"/>
      <w:numFmt w:val="lowerLetter"/>
      <w:lvlText w:val="%5)"/>
      <w:lvlJc w:val="left"/>
      <w:pPr>
        <w:tabs>
          <w:tab w:val="num" w:pos="3600"/>
        </w:tabs>
        <w:ind w:left="3600" w:hanging="360"/>
      </w:pPr>
    </w:lvl>
    <w:lvl w:ilvl="5" w:tplc="F3B8A460" w:tentative="1">
      <w:start w:val="1"/>
      <w:numFmt w:val="lowerLetter"/>
      <w:lvlText w:val="%6)"/>
      <w:lvlJc w:val="left"/>
      <w:pPr>
        <w:tabs>
          <w:tab w:val="num" w:pos="4320"/>
        </w:tabs>
        <w:ind w:left="4320" w:hanging="360"/>
      </w:pPr>
    </w:lvl>
    <w:lvl w:ilvl="6" w:tplc="9E803DA4" w:tentative="1">
      <w:start w:val="1"/>
      <w:numFmt w:val="lowerLetter"/>
      <w:lvlText w:val="%7)"/>
      <w:lvlJc w:val="left"/>
      <w:pPr>
        <w:tabs>
          <w:tab w:val="num" w:pos="5040"/>
        </w:tabs>
        <w:ind w:left="5040" w:hanging="360"/>
      </w:pPr>
    </w:lvl>
    <w:lvl w:ilvl="7" w:tplc="46128334" w:tentative="1">
      <w:start w:val="1"/>
      <w:numFmt w:val="lowerLetter"/>
      <w:lvlText w:val="%8)"/>
      <w:lvlJc w:val="left"/>
      <w:pPr>
        <w:tabs>
          <w:tab w:val="num" w:pos="5760"/>
        </w:tabs>
        <w:ind w:left="5760" w:hanging="360"/>
      </w:pPr>
    </w:lvl>
    <w:lvl w:ilvl="8" w:tplc="C4F8FF7E" w:tentative="1">
      <w:start w:val="1"/>
      <w:numFmt w:val="lowerLetter"/>
      <w:lvlText w:val="%9)"/>
      <w:lvlJc w:val="left"/>
      <w:pPr>
        <w:tabs>
          <w:tab w:val="num" w:pos="6480"/>
        </w:tabs>
        <w:ind w:left="6480" w:hanging="360"/>
      </w:pPr>
    </w:lvl>
  </w:abstractNum>
  <w:abstractNum w:abstractNumId="36" w15:restartNumberingAfterBreak="0">
    <w:nsid w:val="6A727846"/>
    <w:multiLevelType w:val="hybridMultilevel"/>
    <w:tmpl w:val="D85A8DB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7" w15:restartNumberingAfterBreak="0">
    <w:nsid w:val="6B7378D3"/>
    <w:multiLevelType w:val="hybridMultilevel"/>
    <w:tmpl w:val="1652862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8" w15:restartNumberingAfterBreak="0">
    <w:nsid w:val="6C5304A6"/>
    <w:multiLevelType w:val="hybridMultilevel"/>
    <w:tmpl w:val="0762871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9" w15:restartNumberingAfterBreak="0">
    <w:nsid w:val="707A5818"/>
    <w:multiLevelType w:val="hybridMultilevel"/>
    <w:tmpl w:val="CB003E5A"/>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0" w15:restartNumberingAfterBreak="0">
    <w:nsid w:val="70F7031F"/>
    <w:multiLevelType w:val="hybridMultilevel"/>
    <w:tmpl w:val="D2C8FA48"/>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41" w15:restartNumberingAfterBreak="0">
    <w:nsid w:val="72A4513C"/>
    <w:multiLevelType w:val="hybridMultilevel"/>
    <w:tmpl w:val="5A2812C4"/>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2" w15:restartNumberingAfterBreak="0">
    <w:nsid w:val="752C7C71"/>
    <w:multiLevelType w:val="hybridMultilevel"/>
    <w:tmpl w:val="60B69ED2"/>
    <w:lvl w:ilvl="0" w:tplc="790E69A4">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43" w15:restartNumberingAfterBreak="0">
    <w:nsid w:val="76311A00"/>
    <w:multiLevelType w:val="hybridMultilevel"/>
    <w:tmpl w:val="5144F140"/>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44" w15:restartNumberingAfterBreak="0">
    <w:nsid w:val="767B1E3D"/>
    <w:multiLevelType w:val="hybridMultilevel"/>
    <w:tmpl w:val="9D5EC34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5" w15:restartNumberingAfterBreak="0">
    <w:nsid w:val="78FC3E5E"/>
    <w:multiLevelType w:val="hybridMultilevel"/>
    <w:tmpl w:val="F5348736"/>
    <w:lvl w:ilvl="0" w:tplc="BD1A3C08">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6" w15:restartNumberingAfterBreak="0">
    <w:nsid w:val="7A5B3EDC"/>
    <w:multiLevelType w:val="hybridMultilevel"/>
    <w:tmpl w:val="A2926D3C"/>
    <w:lvl w:ilvl="0" w:tplc="04090017">
      <w:start w:val="1"/>
      <w:numFmt w:val="lowerLetter"/>
      <w:lvlText w:val="%1)"/>
      <w:lvlJc w:val="left"/>
      <w:pPr>
        <w:ind w:left="360" w:hanging="360"/>
      </w:pPr>
    </w:lvl>
    <w:lvl w:ilvl="1" w:tplc="04090001">
      <w:start w:val="1"/>
      <w:numFmt w:val="bullet"/>
      <w:lvlText w:val=""/>
      <w:lvlJc w:val="left"/>
      <w:pPr>
        <w:ind w:left="720" w:hanging="360"/>
      </w:pPr>
      <w:rPr>
        <w:rFonts w:ascii="Symbol" w:hAnsi="Symbol" w:hint="default"/>
      </w:r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num w:numId="1">
    <w:abstractNumId w:val="18"/>
  </w:num>
  <w:num w:numId="2">
    <w:abstractNumId w:val="17"/>
  </w:num>
  <w:num w:numId="3">
    <w:abstractNumId w:val="10"/>
  </w:num>
  <w:num w:numId="4">
    <w:abstractNumId w:val="13"/>
  </w:num>
  <w:num w:numId="5">
    <w:abstractNumId w:val="31"/>
  </w:num>
  <w:num w:numId="6">
    <w:abstractNumId w:val="33"/>
  </w:num>
  <w:num w:numId="7">
    <w:abstractNumId w:val="39"/>
  </w:num>
  <w:num w:numId="8">
    <w:abstractNumId w:val="41"/>
  </w:num>
  <w:num w:numId="9">
    <w:abstractNumId w:val="11"/>
  </w:num>
  <w:num w:numId="10">
    <w:abstractNumId w:val="12"/>
  </w:num>
  <w:num w:numId="11">
    <w:abstractNumId w:val="24"/>
  </w:num>
  <w:num w:numId="12">
    <w:abstractNumId w:val="40"/>
  </w:num>
  <w:num w:numId="13">
    <w:abstractNumId w:val="35"/>
  </w:num>
  <w:num w:numId="14">
    <w:abstractNumId w:val="23"/>
  </w:num>
  <w:num w:numId="15">
    <w:abstractNumId w:val="30"/>
  </w:num>
  <w:num w:numId="16">
    <w:abstractNumId w:val="22"/>
  </w:num>
  <w:num w:numId="17">
    <w:abstractNumId w:val="42"/>
  </w:num>
  <w:num w:numId="18">
    <w:abstractNumId w:val="16"/>
  </w:num>
  <w:num w:numId="19">
    <w:abstractNumId w:val="15"/>
  </w:num>
  <w:num w:numId="20">
    <w:abstractNumId w:val="46"/>
  </w:num>
  <w:num w:numId="21">
    <w:abstractNumId w:val="26"/>
  </w:num>
  <w:num w:numId="22">
    <w:abstractNumId w:val="43"/>
  </w:num>
  <w:num w:numId="23">
    <w:abstractNumId w:val="44"/>
  </w:num>
  <w:num w:numId="24">
    <w:abstractNumId w:val="36"/>
  </w:num>
  <w:num w:numId="25">
    <w:abstractNumId w:val="0"/>
  </w:num>
  <w:num w:numId="26">
    <w:abstractNumId w:val="1"/>
  </w:num>
  <w:num w:numId="27">
    <w:abstractNumId w:val="2"/>
  </w:num>
  <w:num w:numId="28">
    <w:abstractNumId w:val="3"/>
  </w:num>
  <w:num w:numId="29">
    <w:abstractNumId w:val="8"/>
  </w:num>
  <w:num w:numId="30">
    <w:abstractNumId w:val="4"/>
  </w:num>
  <w:num w:numId="31">
    <w:abstractNumId w:val="5"/>
  </w:num>
  <w:num w:numId="32">
    <w:abstractNumId w:val="6"/>
  </w:num>
  <w:num w:numId="33">
    <w:abstractNumId w:val="7"/>
  </w:num>
  <w:num w:numId="34">
    <w:abstractNumId w:val="9"/>
  </w:num>
  <w:num w:numId="35">
    <w:abstractNumId w:val="14"/>
  </w:num>
  <w:num w:numId="36">
    <w:abstractNumId w:val="29"/>
  </w:num>
  <w:num w:numId="37">
    <w:abstractNumId w:val="20"/>
  </w:num>
  <w:num w:numId="38">
    <w:abstractNumId w:val="19"/>
  </w:num>
  <w:num w:numId="39">
    <w:abstractNumId w:val="34"/>
  </w:num>
  <w:num w:numId="40">
    <w:abstractNumId w:val="25"/>
  </w:num>
  <w:num w:numId="41">
    <w:abstractNumId w:val="27"/>
  </w:num>
  <w:num w:numId="42">
    <w:abstractNumId w:val="32"/>
  </w:num>
  <w:num w:numId="43">
    <w:abstractNumId w:val="45"/>
  </w:num>
  <w:num w:numId="44">
    <w:abstractNumId w:val="37"/>
  </w:num>
  <w:num w:numId="45">
    <w:abstractNumId w:val="38"/>
  </w:num>
  <w:num w:numId="46">
    <w:abstractNumId w:val="28"/>
  </w:num>
  <w:num w:numId="47">
    <w:abstractNumId w:val="17"/>
    <w:lvlOverride w:ilvl="0">
      <w:startOverride w:val="1"/>
    </w:lvlOverride>
  </w:num>
  <w:num w:numId="48">
    <w:abstractNumId w:val="17"/>
  </w:num>
  <w:num w:numId="49">
    <w:abstractNumId w:val="21"/>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sl="http://schemas.openxmlformats.org/schemaLibrary/2006/main" mc:Ignorable="w14 w15">
  <w:zoom w:percent="100"/>
  <w:stylePaneFormatFilter w:val="1004" w:allStyles="0" w:customStyles="0" w:latentStyles="1" w:stylesInUse="0" w:headingStyles="0" w:numberingStyles="0" w:tableStyles="0" w:directFormattingOnRuns="0" w:directFormattingOnParagraphs="0" w:directFormattingOnNumbering="0" w:directFormattingOnTables="0" w:clearFormatting="1" w:top3HeadingStyles="0" w:visibleStyles="0" w:alternateStyleNames="0"/>
  <w:defaultTabStop w:val="720"/>
  <w:evenAndOddHeaders/>
  <w:characterSpacingControl w:val="doNotCompress"/>
  <w:hdrShapeDefaults>
    <o:shapedefaults v:ext="edit" spidmax="4097"/>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
  <w:rsids>
    <w:rsidRoot w:val="0030771C"/>
    <w:rsid w:val="00006C92"/>
    <w:rsid w:val="00011EC7"/>
    <w:rsid w:val="0001375C"/>
    <w:rsid w:val="000254B7"/>
    <w:rsid w:val="00025EDC"/>
    <w:rsid w:val="00027823"/>
    <w:rsid w:val="000278E0"/>
    <w:rsid w:val="00030149"/>
    <w:rsid w:val="00034EBC"/>
    <w:rsid w:val="000376B4"/>
    <w:rsid w:val="00043C76"/>
    <w:rsid w:val="00044785"/>
    <w:rsid w:val="00053B42"/>
    <w:rsid w:val="00053F7A"/>
    <w:rsid w:val="000612AC"/>
    <w:rsid w:val="00065B8F"/>
    <w:rsid w:val="00065CF1"/>
    <w:rsid w:val="000665A7"/>
    <w:rsid w:val="000677ED"/>
    <w:rsid w:val="00067898"/>
    <w:rsid w:val="00073058"/>
    <w:rsid w:val="00073545"/>
    <w:rsid w:val="00080B80"/>
    <w:rsid w:val="000822D8"/>
    <w:rsid w:val="00083D04"/>
    <w:rsid w:val="00090613"/>
    <w:rsid w:val="000922F4"/>
    <w:rsid w:val="00096071"/>
    <w:rsid w:val="00096262"/>
    <w:rsid w:val="000978CC"/>
    <w:rsid w:val="000A45CD"/>
    <w:rsid w:val="000B0325"/>
    <w:rsid w:val="000B1C74"/>
    <w:rsid w:val="000B3C7C"/>
    <w:rsid w:val="000B7D19"/>
    <w:rsid w:val="000C05F1"/>
    <w:rsid w:val="000C29CD"/>
    <w:rsid w:val="000C5262"/>
    <w:rsid w:val="000D0B6F"/>
    <w:rsid w:val="000D32FA"/>
    <w:rsid w:val="000D4D73"/>
    <w:rsid w:val="000D6290"/>
    <w:rsid w:val="000D76A8"/>
    <w:rsid w:val="000E0FD4"/>
    <w:rsid w:val="000E21D8"/>
    <w:rsid w:val="000E688C"/>
    <w:rsid w:val="000E6D5C"/>
    <w:rsid w:val="000E7D12"/>
    <w:rsid w:val="000F0CFC"/>
    <w:rsid w:val="000F1240"/>
    <w:rsid w:val="00100BD8"/>
    <w:rsid w:val="001011D5"/>
    <w:rsid w:val="001024D5"/>
    <w:rsid w:val="00103AE1"/>
    <w:rsid w:val="00103E83"/>
    <w:rsid w:val="001043B4"/>
    <w:rsid w:val="00106926"/>
    <w:rsid w:val="00113D37"/>
    <w:rsid w:val="00115F8A"/>
    <w:rsid w:val="00117BAD"/>
    <w:rsid w:val="001245D0"/>
    <w:rsid w:val="00127514"/>
    <w:rsid w:val="00131150"/>
    <w:rsid w:val="001325C5"/>
    <w:rsid w:val="001326B8"/>
    <w:rsid w:val="00136AC5"/>
    <w:rsid w:val="00141431"/>
    <w:rsid w:val="001427B9"/>
    <w:rsid w:val="00146A95"/>
    <w:rsid w:val="001522FF"/>
    <w:rsid w:val="00161CC4"/>
    <w:rsid w:val="001625CF"/>
    <w:rsid w:val="00164BCF"/>
    <w:rsid w:val="00166015"/>
    <w:rsid w:val="00170177"/>
    <w:rsid w:val="00172AA7"/>
    <w:rsid w:val="001758B7"/>
    <w:rsid w:val="00175B11"/>
    <w:rsid w:val="00184322"/>
    <w:rsid w:val="00192462"/>
    <w:rsid w:val="001B0F5B"/>
    <w:rsid w:val="001B4C28"/>
    <w:rsid w:val="001C184E"/>
    <w:rsid w:val="001C2838"/>
    <w:rsid w:val="001C65AF"/>
    <w:rsid w:val="001C7263"/>
    <w:rsid w:val="001D001F"/>
    <w:rsid w:val="001D0159"/>
    <w:rsid w:val="001D0CB0"/>
    <w:rsid w:val="001D2134"/>
    <w:rsid w:val="001D4AE7"/>
    <w:rsid w:val="001E079C"/>
    <w:rsid w:val="001E43F0"/>
    <w:rsid w:val="001E6946"/>
    <w:rsid w:val="001F0294"/>
    <w:rsid w:val="001F1DED"/>
    <w:rsid w:val="001F4DD6"/>
    <w:rsid w:val="001F7113"/>
    <w:rsid w:val="002035D0"/>
    <w:rsid w:val="0020577A"/>
    <w:rsid w:val="002109C2"/>
    <w:rsid w:val="00211497"/>
    <w:rsid w:val="0021549C"/>
    <w:rsid w:val="002155A8"/>
    <w:rsid w:val="0021590B"/>
    <w:rsid w:val="0021614C"/>
    <w:rsid w:val="002161EB"/>
    <w:rsid w:val="00217A12"/>
    <w:rsid w:val="002202CF"/>
    <w:rsid w:val="00220E99"/>
    <w:rsid w:val="00221202"/>
    <w:rsid w:val="0022229B"/>
    <w:rsid w:val="00223C9E"/>
    <w:rsid w:val="00230130"/>
    <w:rsid w:val="002304FB"/>
    <w:rsid w:val="00231206"/>
    <w:rsid w:val="002339A1"/>
    <w:rsid w:val="00237FE9"/>
    <w:rsid w:val="00242A16"/>
    <w:rsid w:val="0025000B"/>
    <w:rsid w:val="00250429"/>
    <w:rsid w:val="0025178D"/>
    <w:rsid w:val="0025296B"/>
    <w:rsid w:val="00255049"/>
    <w:rsid w:val="002556B3"/>
    <w:rsid w:val="00255EB5"/>
    <w:rsid w:val="00263CA5"/>
    <w:rsid w:val="00264189"/>
    <w:rsid w:val="002667FF"/>
    <w:rsid w:val="00270A82"/>
    <w:rsid w:val="002725B8"/>
    <w:rsid w:val="00277343"/>
    <w:rsid w:val="00285239"/>
    <w:rsid w:val="00292074"/>
    <w:rsid w:val="00294CF2"/>
    <w:rsid w:val="00295E52"/>
    <w:rsid w:val="002971BF"/>
    <w:rsid w:val="0029799C"/>
    <w:rsid w:val="002A06A0"/>
    <w:rsid w:val="002A4E05"/>
    <w:rsid w:val="002B5AD6"/>
    <w:rsid w:val="002C00E4"/>
    <w:rsid w:val="002C0798"/>
    <w:rsid w:val="002C5789"/>
    <w:rsid w:val="002D15AE"/>
    <w:rsid w:val="002D1DD4"/>
    <w:rsid w:val="002D2147"/>
    <w:rsid w:val="002D3D0A"/>
    <w:rsid w:val="002D65E1"/>
    <w:rsid w:val="002D7D20"/>
    <w:rsid w:val="002E18E3"/>
    <w:rsid w:val="002E3650"/>
    <w:rsid w:val="002E3ABB"/>
    <w:rsid w:val="002E69C5"/>
    <w:rsid w:val="002E7E65"/>
    <w:rsid w:val="002F09FA"/>
    <w:rsid w:val="002F10EF"/>
    <w:rsid w:val="002F29F1"/>
    <w:rsid w:val="002F5010"/>
    <w:rsid w:val="00300993"/>
    <w:rsid w:val="0030771C"/>
    <w:rsid w:val="00310634"/>
    <w:rsid w:val="00312E83"/>
    <w:rsid w:val="00313619"/>
    <w:rsid w:val="00314C78"/>
    <w:rsid w:val="0031624C"/>
    <w:rsid w:val="0031769E"/>
    <w:rsid w:val="003254BF"/>
    <w:rsid w:val="00331A98"/>
    <w:rsid w:val="00334277"/>
    <w:rsid w:val="00334541"/>
    <w:rsid w:val="00336029"/>
    <w:rsid w:val="003376B3"/>
    <w:rsid w:val="0034171F"/>
    <w:rsid w:val="00342012"/>
    <w:rsid w:val="003467DB"/>
    <w:rsid w:val="0034732C"/>
    <w:rsid w:val="003507B9"/>
    <w:rsid w:val="00354DC9"/>
    <w:rsid w:val="00361271"/>
    <w:rsid w:val="00361A02"/>
    <w:rsid w:val="00365040"/>
    <w:rsid w:val="00370732"/>
    <w:rsid w:val="00370E29"/>
    <w:rsid w:val="00372DD6"/>
    <w:rsid w:val="00376577"/>
    <w:rsid w:val="00380720"/>
    <w:rsid w:val="00380E09"/>
    <w:rsid w:val="003821F8"/>
    <w:rsid w:val="0039054E"/>
    <w:rsid w:val="003907D6"/>
    <w:rsid w:val="00394D9D"/>
    <w:rsid w:val="003971B2"/>
    <w:rsid w:val="003A31F5"/>
    <w:rsid w:val="003A4DC3"/>
    <w:rsid w:val="003A71E6"/>
    <w:rsid w:val="003B19C3"/>
    <w:rsid w:val="003B3606"/>
    <w:rsid w:val="003B5822"/>
    <w:rsid w:val="003B7832"/>
    <w:rsid w:val="003C2FE5"/>
    <w:rsid w:val="003C66B1"/>
    <w:rsid w:val="003D05E7"/>
    <w:rsid w:val="003D5EF7"/>
    <w:rsid w:val="003D764D"/>
    <w:rsid w:val="003E026C"/>
    <w:rsid w:val="003E028D"/>
    <w:rsid w:val="003E0C5E"/>
    <w:rsid w:val="003E1714"/>
    <w:rsid w:val="003E19A7"/>
    <w:rsid w:val="003E1D16"/>
    <w:rsid w:val="003E4606"/>
    <w:rsid w:val="003F0D30"/>
    <w:rsid w:val="003F1B8C"/>
    <w:rsid w:val="003F3F4E"/>
    <w:rsid w:val="003F42F4"/>
    <w:rsid w:val="003F6223"/>
    <w:rsid w:val="003F7EAE"/>
    <w:rsid w:val="0040083F"/>
    <w:rsid w:val="004009B1"/>
    <w:rsid w:val="00400C65"/>
    <w:rsid w:val="00401258"/>
    <w:rsid w:val="00402A82"/>
    <w:rsid w:val="004054CC"/>
    <w:rsid w:val="00405F3E"/>
    <w:rsid w:val="00406165"/>
    <w:rsid w:val="00406203"/>
    <w:rsid w:val="00406786"/>
    <w:rsid w:val="00406A7B"/>
    <w:rsid w:val="004077EE"/>
    <w:rsid w:val="00410DF7"/>
    <w:rsid w:val="00413B70"/>
    <w:rsid w:val="004167B2"/>
    <w:rsid w:val="00416F34"/>
    <w:rsid w:val="0042330D"/>
    <w:rsid w:val="0042596F"/>
    <w:rsid w:val="00426030"/>
    <w:rsid w:val="00430D3A"/>
    <w:rsid w:val="0043109E"/>
    <w:rsid w:val="004346B7"/>
    <w:rsid w:val="00436044"/>
    <w:rsid w:val="004372FE"/>
    <w:rsid w:val="0043764D"/>
    <w:rsid w:val="00437A9B"/>
    <w:rsid w:val="00441AF7"/>
    <w:rsid w:val="00443B52"/>
    <w:rsid w:val="0044790E"/>
    <w:rsid w:val="0045151B"/>
    <w:rsid w:val="00454FBF"/>
    <w:rsid w:val="00455A66"/>
    <w:rsid w:val="0046010B"/>
    <w:rsid w:val="00460E4E"/>
    <w:rsid w:val="00462EA0"/>
    <w:rsid w:val="0046366F"/>
    <w:rsid w:val="00466BDB"/>
    <w:rsid w:val="0047074E"/>
    <w:rsid w:val="00471ADA"/>
    <w:rsid w:val="00476634"/>
    <w:rsid w:val="00476763"/>
    <w:rsid w:val="00477D2F"/>
    <w:rsid w:val="00481116"/>
    <w:rsid w:val="00482CB9"/>
    <w:rsid w:val="00482F43"/>
    <w:rsid w:val="0048373A"/>
    <w:rsid w:val="00490C48"/>
    <w:rsid w:val="00492D1E"/>
    <w:rsid w:val="00492DC1"/>
    <w:rsid w:val="004A2BA1"/>
    <w:rsid w:val="004A4C62"/>
    <w:rsid w:val="004A6378"/>
    <w:rsid w:val="004A7AEC"/>
    <w:rsid w:val="004A7EC0"/>
    <w:rsid w:val="004B12B4"/>
    <w:rsid w:val="004B5E37"/>
    <w:rsid w:val="004B6DF0"/>
    <w:rsid w:val="004B6E4A"/>
    <w:rsid w:val="004C03C9"/>
    <w:rsid w:val="004C435B"/>
    <w:rsid w:val="004C6D7B"/>
    <w:rsid w:val="004C6E49"/>
    <w:rsid w:val="004D2431"/>
    <w:rsid w:val="004D4AF8"/>
    <w:rsid w:val="004D5E41"/>
    <w:rsid w:val="004E2BC3"/>
    <w:rsid w:val="004E2E52"/>
    <w:rsid w:val="004E5399"/>
    <w:rsid w:val="004E7766"/>
    <w:rsid w:val="004F28F3"/>
    <w:rsid w:val="004F593C"/>
    <w:rsid w:val="005011AB"/>
    <w:rsid w:val="00501D7C"/>
    <w:rsid w:val="005047C1"/>
    <w:rsid w:val="00507D3F"/>
    <w:rsid w:val="00512DE8"/>
    <w:rsid w:val="00521FA9"/>
    <w:rsid w:val="005244F2"/>
    <w:rsid w:val="0052497D"/>
    <w:rsid w:val="0053166A"/>
    <w:rsid w:val="00535D6B"/>
    <w:rsid w:val="00536819"/>
    <w:rsid w:val="00540FAC"/>
    <w:rsid w:val="005444C3"/>
    <w:rsid w:val="00545BE2"/>
    <w:rsid w:val="005517C4"/>
    <w:rsid w:val="00551CED"/>
    <w:rsid w:val="00552CCD"/>
    <w:rsid w:val="00562C31"/>
    <w:rsid w:val="005642D8"/>
    <w:rsid w:val="005642E7"/>
    <w:rsid w:val="00564969"/>
    <w:rsid w:val="005665A2"/>
    <w:rsid w:val="00567849"/>
    <w:rsid w:val="00570122"/>
    <w:rsid w:val="00572B54"/>
    <w:rsid w:val="00575D0B"/>
    <w:rsid w:val="00576D82"/>
    <w:rsid w:val="00577102"/>
    <w:rsid w:val="00577B18"/>
    <w:rsid w:val="00580121"/>
    <w:rsid w:val="005816CF"/>
    <w:rsid w:val="00583952"/>
    <w:rsid w:val="00585467"/>
    <w:rsid w:val="005869CD"/>
    <w:rsid w:val="00591150"/>
    <w:rsid w:val="005976B5"/>
    <w:rsid w:val="005A193D"/>
    <w:rsid w:val="005A6B23"/>
    <w:rsid w:val="005B0901"/>
    <w:rsid w:val="005B1328"/>
    <w:rsid w:val="005B42CC"/>
    <w:rsid w:val="005B5AD6"/>
    <w:rsid w:val="005B6698"/>
    <w:rsid w:val="005B7324"/>
    <w:rsid w:val="005C2B2E"/>
    <w:rsid w:val="005C2EAE"/>
    <w:rsid w:val="005C34AB"/>
    <w:rsid w:val="005C388F"/>
    <w:rsid w:val="005D679F"/>
    <w:rsid w:val="005D72CB"/>
    <w:rsid w:val="005E0C95"/>
    <w:rsid w:val="005E197F"/>
    <w:rsid w:val="005E206F"/>
    <w:rsid w:val="005E4993"/>
    <w:rsid w:val="005E4D50"/>
    <w:rsid w:val="005E5262"/>
    <w:rsid w:val="005E5935"/>
    <w:rsid w:val="005E689F"/>
    <w:rsid w:val="005E7592"/>
    <w:rsid w:val="005F2E6A"/>
    <w:rsid w:val="005F503A"/>
    <w:rsid w:val="005F7F71"/>
    <w:rsid w:val="00600E78"/>
    <w:rsid w:val="006010C5"/>
    <w:rsid w:val="0060444F"/>
    <w:rsid w:val="006058F2"/>
    <w:rsid w:val="0061028A"/>
    <w:rsid w:val="00613DB9"/>
    <w:rsid w:val="006223FB"/>
    <w:rsid w:val="00622B14"/>
    <w:rsid w:val="006265D0"/>
    <w:rsid w:val="006342EF"/>
    <w:rsid w:val="00636E66"/>
    <w:rsid w:val="00645924"/>
    <w:rsid w:val="006472BC"/>
    <w:rsid w:val="00650C2D"/>
    <w:rsid w:val="006562EB"/>
    <w:rsid w:val="006564B3"/>
    <w:rsid w:val="0065707A"/>
    <w:rsid w:val="00657291"/>
    <w:rsid w:val="006607F0"/>
    <w:rsid w:val="00660BA2"/>
    <w:rsid w:val="00662EE1"/>
    <w:rsid w:val="00663D66"/>
    <w:rsid w:val="006647C3"/>
    <w:rsid w:val="00664A67"/>
    <w:rsid w:val="00664FC8"/>
    <w:rsid w:val="00666DB9"/>
    <w:rsid w:val="0067100C"/>
    <w:rsid w:val="00680626"/>
    <w:rsid w:val="00684350"/>
    <w:rsid w:val="006843FA"/>
    <w:rsid w:val="00685199"/>
    <w:rsid w:val="006857E1"/>
    <w:rsid w:val="00686C49"/>
    <w:rsid w:val="00690153"/>
    <w:rsid w:val="006949C1"/>
    <w:rsid w:val="006A20EA"/>
    <w:rsid w:val="006A26BD"/>
    <w:rsid w:val="006A673E"/>
    <w:rsid w:val="006A79F5"/>
    <w:rsid w:val="006B3AAB"/>
    <w:rsid w:val="006B40B1"/>
    <w:rsid w:val="006B4E94"/>
    <w:rsid w:val="006B52B5"/>
    <w:rsid w:val="006B5D8D"/>
    <w:rsid w:val="006B61C6"/>
    <w:rsid w:val="006C1752"/>
    <w:rsid w:val="006C41CA"/>
    <w:rsid w:val="006C620D"/>
    <w:rsid w:val="006D4931"/>
    <w:rsid w:val="006D60DB"/>
    <w:rsid w:val="006D711B"/>
    <w:rsid w:val="006F1F1B"/>
    <w:rsid w:val="007056AA"/>
    <w:rsid w:val="00705DF9"/>
    <w:rsid w:val="00713073"/>
    <w:rsid w:val="0071422E"/>
    <w:rsid w:val="00714776"/>
    <w:rsid w:val="007150B2"/>
    <w:rsid w:val="00716464"/>
    <w:rsid w:val="007204D9"/>
    <w:rsid w:val="0072572E"/>
    <w:rsid w:val="007268F4"/>
    <w:rsid w:val="007279BD"/>
    <w:rsid w:val="00727A17"/>
    <w:rsid w:val="00740412"/>
    <w:rsid w:val="0074041E"/>
    <w:rsid w:val="00743FB1"/>
    <w:rsid w:val="00754195"/>
    <w:rsid w:val="00757B37"/>
    <w:rsid w:val="007615D7"/>
    <w:rsid w:val="007631B1"/>
    <w:rsid w:val="00775948"/>
    <w:rsid w:val="00777485"/>
    <w:rsid w:val="00780784"/>
    <w:rsid w:val="00781310"/>
    <w:rsid w:val="00785A29"/>
    <w:rsid w:val="00785DD8"/>
    <w:rsid w:val="00792583"/>
    <w:rsid w:val="00794418"/>
    <w:rsid w:val="0079731A"/>
    <w:rsid w:val="007A0F42"/>
    <w:rsid w:val="007B1237"/>
    <w:rsid w:val="007B2E6C"/>
    <w:rsid w:val="007B7AB7"/>
    <w:rsid w:val="007C384D"/>
    <w:rsid w:val="007C5BDD"/>
    <w:rsid w:val="007C6247"/>
    <w:rsid w:val="007C6DAC"/>
    <w:rsid w:val="007C70DF"/>
    <w:rsid w:val="007C7BBB"/>
    <w:rsid w:val="007D3F4C"/>
    <w:rsid w:val="007D48D1"/>
    <w:rsid w:val="007D60C7"/>
    <w:rsid w:val="007E1D1C"/>
    <w:rsid w:val="007E2C86"/>
    <w:rsid w:val="007E3AC4"/>
    <w:rsid w:val="007E6CB7"/>
    <w:rsid w:val="007F02C4"/>
    <w:rsid w:val="007F03AC"/>
    <w:rsid w:val="007F06E0"/>
    <w:rsid w:val="007F0F89"/>
    <w:rsid w:val="007F4263"/>
    <w:rsid w:val="007F555F"/>
    <w:rsid w:val="007F7E09"/>
    <w:rsid w:val="0080046F"/>
    <w:rsid w:val="0080047C"/>
    <w:rsid w:val="0080153A"/>
    <w:rsid w:val="00803AC4"/>
    <w:rsid w:val="00804021"/>
    <w:rsid w:val="008041ED"/>
    <w:rsid w:val="00804A6B"/>
    <w:rsid w:val="00805BE9"/>
    <w:rsid w:val="00806434"/>
    <w:rsid w:val="008117F9"/>
    <w:rsid w:val="0081759A"/>
    <w:rsid w:val="00820B52"/>
    <w:rsid w:val="00821C37"/>
    <w:rsid w:val="0082333F"/>
    <w:rsid w:val="00825D99"/>
    <w:rsid w:val="008276DB"/>
    <w:rsid w:val="0083150A"/>
    <w:rsid w:val="008316BE"/>
    <w:rsid w:val="00841A34"/>
    <w:rsid w:val="00846A36"/>
    <w:rsid w:val="0085002A"/>
    <w:rsid w:val="008535F8"/>
    <w:rsid w:val="00857A21"/>
    <w:rsid w:val="00862953"/>
    <w:rsid w:val="008644B8"/>
    <w:rsid w:val="008652BF"/>
    <w:rsid w:val="008740EF"/>
    <w:rsid w:val="008812FB"/>
    <w:rsid w:val="0088215A"/>
    <w:rsid w:val="00883938"/>
    <w:rsid w:val="00883F2F"/>
    <w:rsid w:val="0088568F"/>
    <w:rsid w:val="0089334E"/>
    <w:rsid w:val="00897151"/>
    <w:rsid w:val="00897185"/>
    <w:rsid w:val="008A4B2C"/>
    <w:rsid w:val="008A4F42"/>
    <w:rsid w:val="008A4F77"/>
    <w:rsid w:val="008A5E6B"/>
    <w:rsid w:val="008A6204"/>
    <w:rsid w:val="008B1D04"/>
    <w:rsid w:val="008B2FB3"/>
    <w:rsid w:val="008B3D82"/>
    <w:rsid w:val="008B5376"/>
    <w:rsid w:val="008B6762"/>
    <w:rsid w:val="008C0192"/>
    <w:rsid w:val="008C07DD"/>
    <w:rsid w:val="008C22A4"/>
    <w:rsid w:val="008C4E35"/>
    <w:rsid w:val="008C597B"/>
    <w:rsid w:val="008C665E"/>
    <w:rsid w:val="008D1276"/>
    <w:rsid w:val="008D3C33"/>
    <w:rsid w:val="008D429A"/>
    <w:rsid w:val="008E1CC3"/>
    <w:rsid w:val="008E1E2F"/>
    <w:rsid w:val="008E68C8"/>
    <w:rsid w:val="008F057A"/>
    <w:rsid w:val="008F2A4A"/>
    <w:rsid w:val="008F2CE7"/>
    <w:rsid w:val="008F2D5F"/>
    <w:rsid w:val="008F3B52"/>
    <w:rsid w:val="008F3B85"/>
    <w:rsid w:val="008F5750"/>
    <w:rsid w:val="008F6FB1"/>
    <w:rsid w:val="0090211D"/>
    <w:rsid w:val="009024EE"/>
    <w:rsid w:val="009042D8"/>
    <w:rsid w:val="00904D5B"/>
    <w:rsid w:val="0092062B"/>
    <w:rsid w:val="00922F82"/>
    <w:rsid w:val="00923D09"/>
    <w:rsid w:val="009242FC"/>
    <w:rsid w:val="00924E65"/>
    <w:rsid w:val="00932B78"/>
    <w:rsid w:val="009335AC"/>
    <w:rsid w:val="00933C76"/>
    <w:rsid w:val="00935531"/>
    <w:rsid w:val="00936D61"/>
    <w:rsid w:val="00937A1D"/>
    <w:rsid w:val="009424AC"/>
    <w:rsid w:val="009438F7"/>
    <w:rsid w:val="009447E0"/>
    <w:rsid w:val="00945CFD"/>
    <w:rsid w:val="0096045A"/>
    <w:rsid w:val="00965A6E"/>
    <w:rsid w:val="00966664"/>
    <w:rsid w:val="009678E5"/>
    <w:rsid w:val="009705CD"/>
    <w:rsid w:val="009721DE"/>
    <w:rsid w:val="009808A0"/>
    <w:rsid w:val="00987363"/>
    <w:rsid w:val="00991B0E"/>
    <w:rsid w:val="00992437"/>
    <w:rsid w:val="00993AC9"/>
    <w:rsid w:val="009A1165"/>
    <w:rsid w:val="009A7F75"/>
    <w:rsid w:val="009B0C7A"/>
    <w:rsid w:val="009B2A71"/>
    <w:rsid w:val="009B3490"/>
    <w:rsid w:val="009B726D"/>
    <w:rsid w:val="009B7D9A"/>
    <w:rsid w:val="009C00DA"/>
    <w:rsid w:val="009C0402"/>
    <w:rsid w:val="009C062D"/>
    <w:rsid w:val="009C3DB3"/>
    <w:rsid w:val="009C4EC3"/>
    <w:rsid w:val="009C69CD"/>
    <w:rsid w:val="009C7DDD"/>
    <w:rsid w:val="009D1D4F"/>
    <w:rsid w:val="009D22B5"/>
    <w:rsid w:val="009D338E"/>
    <w:rsid w:val="009D48D4"/>
    <w:rsid w:val="009D4D0C"/>
    <w:rsid w:val="009D7186"/>
    <w:rsid w:val="009D73F7"/>
    <w:rsid w:val="009D7BE9"/>
    <w:rsid w:val="009E217B"/>
    <w:rsid w:val="009E2C86"/>
    <w:rsid w:val="009E3914"/>
    <w:rsid w:val="009F391B"/>
    <w:rsid w:val="00A02930"/>
    <w:rsid w:val="00A04140"/>
    <w:rsid w:val="00A06C83"/>
    <w:rsid w:val="00A06D47"/>
    <w:rsid w:val="00A11FD8"/>
    <w:rsid w:val="00A12B6E"/>
    <w:rsid w:val="00A12BD7"/>
    <w:rsid w:val="00A23C85"/>
    <w:rsid w:val="00A35B77"/>
    <w:rsid w:val="00A35D33"/>
    <w:rsid w:val="00A3771C"/>
    <w:rsid w:val="00A4080E"/>
    <w:rsid w:val="00A41405"/>
    <w:rsid w:val="00A438C0"/>
    <w:rsid w:val="00A462A2"/>
    <w:rsid w:val="00A46675"/>
    <w:rsid w:val="00A471D7"/>
    <w:rsid w:val="00A52799"/>
    <w:rsid w:val="00A53D9A"/>
    <w:rsid w:val="00A55675"/>
    <w:rsid w:val="00A7099C"/>
    <w:rsid w:val="00A75F80"/>
    <w:rsid w:val="00A813CF"/>
    <w:rsid w:val="00A858AC"/>
    <w:rsid w:val="00A9018B"/>
    <w:rsid w:val="00A91393"/>
    <w:rsid w:val="00A91C0A"/>
    <w:rsid w:val="00A95CC5"/>
    <w:rsid w:val="00AA1FF8"/>
    <w:rsid w:val="00AA2B99"/>
    <w:rsid w:val="00AA63D4"/>
    <w:rsid w:val="00AA74AB"/>
    <w:rsid w:val="00AB134A"/>
    <w:rsid w:val="00AB2A12"/>
    <w:rsid w:val="00AB55B7"/>
    <w:rsid w:val="00AB669F"/>
    <w:rsid w:val="00AC3463"/>
    <w:rsid w:val="00AD3997"/>
    <w:rsid w:val="00AD5819"/>
    <w:rsid w:val="00AD6797"/>
    <w:rsid w:val="00AE5AFC"/>
    <w:rsid w:val="00AE688E"/>
    <w:rsid w:val="00AF030E"/>
    <w:rsid w:val="00AF10F3"/>
    <w:rsid w:val="00AF1D86"/>
    <w:rsid w:val="00AF2EB6"/>
    <w:rsid w:val="00B035F4"/>
    <w:rsid w:val="00B0362E"/>
    <w:rsid w:val="00B108DA"/>
    <w:rsid w:val="00B13B04"/>
    <w:rsid w:val="00B159CB"/>
    <w:rsid w:val="00B1755E"/>
    <w:rsid w:val="00B22084"/>
    <w:rsid w:val="00B231DA"/>
    <w:rsid w:val="00B25B1E"/>
    <w:rsid w:val="00B268A3"/>
    <w:rsid w:val="00B32171"/>
    <w:rsid w:val="00B372C4"/>
    <w:rsid w:val="00B4046A"/>
    <w:rsid w:val="00B40F65"/>
    <w:rsid w:val="00B42303"/>
    <w:rsid w:val="00B441B6"/>
    <w:rsid w:val="00B47031"/>
    <w:rsid w:val="00B47D09"/>
    <w:rsid w:val="00B725FD"/>
    <w:rsid w:val="00B75108"/>
    <w:rsid w:val="00B75910"/>
    <w:rsid w:val="00B8687B"/>
    <w:rsid w:val="00B91F67"/>
    <w:rsid w:val="00B92391"/>
    <w:rsid w:val="00B92970"/>
    <w:rsid w:val="00B93622"/>
    <w:rsid w:val="00B93910"/>
    <w:rsid w:val="00B941A9"/>
    <w:rsid w:val="00B94212"/>
    <w:rsid w:val="00BB2C70"/>
    <w:rsid w:val="00BB4BCA"/>
    <w:rsid w:val="00BB6325"/>
    <w:rsid w:val="00BB634F"/>
    <w:rsid w:val="00BC0047"/>
    <w:rsid w:val="00BC1075"/>
    <w:rsid w:val="00BC2AF1"/>
    <w:rsid w:val="00BC3204"/>
    <w:rsid w:val="00BC520D"/>
    <w:rsid w:val="00BC7266"/>
    <w:rsid w:val="00BD0638"/>
    <w:rsid w:val="00BD2BF8"/>
    <w:rsid w:val="00BD6E0F"/>
    <w:rsid w:val="00BE3FDB"/>
    <w:rsid w:val="00BE7A5C"/>
    <w:rsid w:val="00BF2B77"/>
    <w:rsid w:val="00BF68B5"/>
    <w:rsid w:val="00C017A6"/>
    <w:rsid w:val="00C04E5A"/>
    <w:rsid w:val="00C11698"/>
    <w:rsid w:val="00C116F9"/>
    <w:rsid w:val="00C12A90"/>
    <w:rsid w:val="00C1515D"/>
    <w:rsid w:val="00C15348"/>
    <w:rsid w:val="00C215F4"/>
    <w:rsid w:val="00C21A00"/>
    <w:rsid w:val="00C30252"/>
    <w:rsid w:val="00C30B85"/>
    <w:rsid w:val="00C30EF7"/>
    <w:rsid w:val="00C31FDF"/>
    <w:rsid w:val="00C3452C"/>
    <w:rsid w:val="00C4149D"/>
    <w:rsid w:val="00C44420"/>
    <w:rsid w:val="00C4544A"/>
    <w:rsid w:val="00C5233E"/>
    <w:rsid w:val="00C54062"/>
    <w:rsid w:val="00C6467A"/>
    <w:rsid w:val="00C65A67"/>
    <w:rsid w:val="00C672B7"/>
    <w:rsid w:val="00C676BA"/>
    <w:rsid w:val="00C70225"/>
    <w:rsid w:val="00C713EF"/>
    <w:rsid w:val="00C73359"/>
    <w:rsid w:val="00C802F0"/>
    <w:rsid w:val="00C91C15"/>
    <w:rsid w:val="00C91D83"/>
    <w:rsid w:val="00C946B1"/>
    <w:rsid w:val="00C95208"/>
    <w:rsid w:val="00C95AED"/>
    <w:rsid w:val="00C95B5E"/>
    <w:rsid w:val="00C96DBC"/>
    <w:rsid w:val="00CA550C"/>
    <w:rsid w:val="00CB1DC6"/>
    <w:rsid w:val="00CB3471"/>
    <w:rsid w:val="00CB3A6D"/>
    <w:rsid w:val="00CB6751"/>
    <w:rsid w:val="00CC0580"/>
    <w:rsid w:val="00CC450E"/>
    <w:rsid w:val="00CC686F"/>
    <w:rsid w:val="00CC7114"/>
    <w:rsid w:val="00CC7F7C"/>
    <w:rsid w:val="00CD2529"/>
    <w:rsid w:val="00CE161F"/>
    <w:rsid w:val="00CE685C"/>
    <w:rsid w:val="00CF1B8F"/>
    <w:rsid w:val="00CF6B93"/>
    <w:rsid w:val="00CF7067"/>
    <w:rsid w:val="00CF7596"/>
    <w:rsid w:val="00D02C1B"/>
    <w:rsid w:val="00D03A20"/>
    <w:rsid w:val="00D04394"/>
    <w:rsid w:val="00D05820"/>
    <w:rsid w:val="00D059AD"/>
    <w:rsid w:val="00D10057"/>
    <w:rsid w:val="00D12F29"/>
    <w:rsid w:val="00D136FD"/>
    <w:rsid w:val="00D14522"/>
    <w:rsid w:val="00D16774"/>
    <w:rsid w:val="00D20D01"/>
    <w:rsid w:val="00D24805"/>
    <w:rsid w:val="00D25881"/>
    <w:rsid w:val="00D269D6"/>
    <w:rsid w:val="00D27C92"/>
    <w:rsid w:val="00D31DE5"/>
    <w:rsid w:val="00D402BC"/>
    <w:rsid w:val="00D506E7"/>
    <w:rsid w:val="00D51120"/>
    <w:rsid w:val="00D57442"/>
    <w:rsid w:val="00D606CD"/>
    <w:rsid w:val="00D64234"/>
    <w:rsid w:val="00D64F55"/>
    <w:rsid w:val="00D67A1C"/>
    <w:rsid w:val="00D71CD7"/>
    <w:rsid w:val="00D741F2"/>
    <w:rsid w:val="00D77989"/>
    <w:rsid w:val="00D77BB6"/>
    <w:rsid w:val="00D80010"/>
    <w:rsid w:val="00D813F7"/>
    <w:rsid w:val="00D87FD4"/>
    <w:rsid w:val="00DA181F"/>
    <w:rsid w:val="00DA1A59"/>
    <w:rsid w:val="00DA6918"/>
    <w:rsid w:val="00DA7BDF"/>
    <w:rsid w:val="00DB0693"/>
    <w:rsid w:val="00DB1814"/>
    <w:rsid w:val="00DB3598"/>
    <w:rsid w:val="00DB468A"/>
    <w:rsid w:val="00DB5A33"/>
    <w:rsid w:val="00DB7801"/>
    <w:rsid w:val="00DB7D52"/>
    <w:rsid w:val="00DD0A42"/>
    <w:rsid w:val="00DD7EB6"/>
    <w:rsid w:val="00DE40CB"/>
    <w:rsid w:val="00DE68CB"/>
    <w:rsid w:val="00DF03BE"/>
    <w:rsid w:val="00DF058A"/>
    <w:rsid w:val="00DF4E52"/>
    <w:rsid w:val="00DF744A"/>
    <w:rsid w:val="00E02C0C"/>
    <w:rsid w:val="00E03596"/>
    <w:rsid w:val="00E03E2C"/>
    <w:rsid w:val="00E07C69"/>
    <w:rsid w:val="00E16C50"/>
    <w:rsid w:val="00E24068"/>
    <w:rsid w:val="00E25D26"/>
    <w:rsid w:val="00E349E6"/>
    <w:rsid w:val="00E35A22"/>
    <w:rsid w:val="00E37083"/>
    <w:rsid w:val="00E40ABB"/>
    <w:rsid w:val="00E43E34"/>
    <w:rsid w:val="00E56B4C"/>
    <w:rsid w:val="00E573FB"/>
    <w:rsid w:val="00E6106D"/>
    <w:rsid w:val="00E6624A"/>
    <w:rsid w:val="00E71A25"/>
    <w:rsid w:val="00E72D7F"/>
    <w:rsid w:val="00E74F99"/>
    <w:rsid w:val="00E75C09"/>
    <w:rsid w:val="00E815CB"/>
    <w:rsid w:val="00E8185B"/>
    <w:rsid w:val="00E843B9"/>
    <w:rsid w:val="00E844C0"/>
    <w:rsid w:val="00E84811"/>
    <w:rsid w:val="00E87979"/>
    <w:rsid w:val="00E90BAE"/>
    <w:rsid w:val="00E93110"/>
    <w:rsid w:val="00E958F1"/>
    <w:rsid w:val="00E96EF8"/>
    <w:rsid w:val="00EA0962"/>
    <w:rsid w:val="00EA2A6C"/>
    <w:rsid w:val="00EA3969"/>
    <w:rsid w:val="00EA3B0B"/>
    <w:rsid w:val="00EA65E7"/>
    <w:rsid w:val="00EA666E"/>
    <w:rsid w:val="00EA70FE"/>
    <w:rsid w:val="00EB13F4"/>
    <w:rsid w:val="00EB18F6"/>
    <w:rsid w:val="00EB1ABC"/>
    <w:rsid w:val="00EB60A8"/>
    <w:rsid w:val="00EB75B5"/>
    <w:rsid w:val="00EB7EB4"/>
    <w:rsid w:val="00EC1032"/>
    <w:rsid w:val="00EC5119"/>
    <w:rsid w:val="00EC6E8C"/>
    <w:rsid w:val="00ED4842"/>
    <w:rsid w:val="00EE18F2"/>
    <w:rsid w:val="00EE2F0C"/>
    <w:rsid w:val="00EE3380"/>
    <w:rsid w:val="00EE3D32"/>
    <w:rsid w:val="00EE3EE1"/>
    <w:rsid w:val="00EE4606"/>
    <w:rsid w:val="00EF35E5"/>
    <w:rsid w:val="00EF6F4C"/>
    <w:rsid w:val="00F00458"/>
    <w:rsid w:val="00F03031"/>
    <w:rsid w:val="00F036C5"/>
    <w:rsid w:val="00F04934"/>
    <w:rsid w:val="00F04CBF"/>
    <w:rsid w:val="00F113E3"/>
    <w:rsid w:val="00F123FB"/>
    <w:rsid w:val="00F135AE"/>
    <w:rsid w:val="00F2009E"/>
    <w:rsid w:val="00F275A1"/>
    <w:rsid w:val="00F31C6C"/>
    <w:rsid w:val="00F32C58"/>
    <w:rsid w:val="00F41866"/>
    <w:rsid w:val="00F4521D"/>
    <w:rsid w:val="00F50331"/>
    <w:rsid w:val="00F53531"/>
    <w:rsid w:val="00F53DF0"/>
    <w:rsid w:val="00F55600"/>
    <w:rsid w:val="00F62A48"/>
    <w:rsid w:val="00F64EC3"/>
    <w:rsid w:val="00F66286"/>
    <w:rsid w:val="00F67479"/>
    <w:rsid w:val="00F71607"/>
    <w:rsid w:val="00F759E6"/>
    <w:rsid w:val="00F75ACE"/>
    <w:rsid w:val="00F80312"/>
    <w:rsid w:val="00F845A6"/>
    <w:rsid w:val="00F925E0"/>
    <w:rsid w:val="00F971C4"/>
    <w:rsid w:val="00FA06A2"/>
    <w:rsid w:val="00FA0B8C"/>
    <w:rsid w:val="00FA2310"/>
    <w:rsid w:val="00FA37E5"/>
    <w:rsid w:val="00FB39CF"/>
    <w:rsid w:val="00FB493B"/>
    <w:rsid w:val="00FB5159"/>
    <w:rsid w:val="00FB5591"/>
    <w:rsid w:val="00FC111E"/>
    <w:rsid w:val="00FC4FFC"/>
    <w:rsid w:val="00FD5826"/>
    <w:rsid w:val="00FD623B"/>
    <w:rsid w:val="00FD69CD"/>
    <w:rsid w:val="00FD741F"/>
    <w:rsid w:val="00FE0950"/>
    <w:rsid w:val="00FE0CC0"/>
    <w:rsid w:val="00FE0EFB"/>
    <w:rsid w:val="00FE2655"/>
    <w:rsid w:val="00FE45E4"/>
    <w:rsid w:val="00FE48EB"/>
    <w:rsid w:val="00FF3261"/>
    <w:rsid w:val="00FF38A0"/>
    <w:rsid w:val="00FF60DF"/>
  </w:rsids>
  <m:mathPr>
    <m:mathFont m:val="Cambria Math"/>
    <m:brkBin m:val="before"/>
    <m:brkBinSub m:val="--"/>
    <m:smallFrac m:val="0"/>
    <m:dispDef/>
    <m:lMargin m:val="0"/>
    <m:rMargin m:val="0"/>
    <m:defJc m:val="centerGroup"/>
    <m:wrapIndent m:val="1440"/>
    <m:intLim m:val="subSup"/>
    <m:naryLim m:val="undOvr"/>
  </m:mathPr>
  <w:themeFontLang w:val="en-AU" w:eastAsia="ja-JP"/>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4097"/>
    <o:shapelayout v:ext="edit">
      <o:idmap v:ext="edit" data="1"/>
    </o:shapelayout>
  </w:shapeDefaults>
  <w:decimalSymbol w:val="."/>
  <w:listSeparator w:val=","/>
  <w14:docId w14:val="32B0123C"/>
  <w15:docId w15:val="{43A9708F-9BF1-4D28-9109-3774D6E43AE5}"/>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mc:Ignorable="w14 w15">
  <w:docDefaults>
    <w:rPrDefault>
      <w:rPr>
        <w:rFonts w:asciiTheme="minorHAnsi" w:eastAsiaTheme="minorHAnsi" w:hAnsiTheme="minorHAnsi" w:cstheme="minorBidi"/>
        <w:sz w:val="22"/>
        <w:szCs w:val="22"/>
        <w:lang w:val="en-AU" w:eastAsia="en-US" w:bidi="ar-SA"/>
      </w:rPr>
    </w:rPrDefault>
    <w:pPrDefault>
      <w:pPr>
        <w:spacing w:after="200" w:line="276" w:lineRule="auto"/>
      </w:pPr>
    </w:pPrDefault>
  </w:docDefaults>
  <w:latentStyles w:defLockedState="0" w:defUIPriority="99" w:defSemiHidden="0" w:defUnhideWhenUsed="0" w:defQFormat="0" w:count="371">
    <w:lsdException w:name="Normal" w:uiPriority="0" w:qFormat="1"/>
    <w:lsdException w:name="heading 1" w:uiPriority="0" w:qFormat="1"/>
    <w:lsdException w:name="heading 2" w:semiHidden="1" w:uiPriority="0" w:unhideWhenUsed="1"/>
    <w:lsdException w:name="heading 3" w:semiHidden="1" w:uiPriority="0"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atentStyles>
  <w:style w:type="paragraph" w:default="1" w:styleId="Normal">
    <w:name w:val="Normal"/>
    <w:qFormat/>
    <w:rsid w:val="004C435B"/>
    <w:pPr>
      <w:spacing w:after="0" w:line="240" w:lineRule="auto"/>
    </w:pPr>
    <w:rPr>
      <w:rFonts w:ascii="Candara" w:hAnsi="Candara" w:cs="Times New Roman"/>
    </w:rPr>
  </w:style>
  <w:style w:type="paragraph" w:styleId="Heading1">
    <w:name w:val="heading 1"/>
    <w:basedOn w:val="Normal"/>
    <w:next w:val="Normal"/>
    <w:link w:val="Heading1Char"/>
    <w:autoRedefine/>
    <w:qFormat/>
    <w:rsid w:val="004054CC"/>
    <w:pPr>
      <w:keepNext/>
      <w:tabs>
        <w:tab w:val="left" w:pos="3370"/>
      </w:tabs>
      <w:spacing w:before="240" w:after="60"/>
      <w:outlineLvl w:val="0"/>
    </w:pPr>
    <w:rPr>
      <w:rFonts w:eastAsia="Times New Roman"/>
      <w:b/>
      <w:kern w:val="32"/>
      <w:sz w:val="28"/>
      <w:szCs w:val="24"/>
      <w:lang w:val="en-GB" w:eastAsia="ja-JP"/>
    </w:rPr>
  </w:style>
  <w:style w:type="paragraph" w:styleId="Heading2">
    <w:name w:val="heading 2"/>
    <w:basedOn w:val="Normal"/>
    <w:next w:val="Normal"/>
    <w:link w:val="Heading2Char"/>
    <w:autoRedefine/>
    <w:rsid w:val="001D2134"/>
    <w:pPr>
      <w:keepNext/>
      <w:spacing w:before="240" w:after="60"/>
      <w:outlineLvl w:val="1"/>
    </w:pPr>
    <w:rPr>
      <w:rFonts w:eastAsia="Times New Roman"/>
      <w:b/>
      <w:sz w:val="24"/>
      <w:szCs w:val="28"/>
      <w:lang w:val="en-GB" w:eastAsia="ja-JP"/>
    </w:rPr>
  </w:style>
  <w:style w:type="paragraph" w:styleId="Heading3">
    <w:name w:val="heading 3"/>
    <w:basedOn w:val="Normal"/>
    <w:next w:val="Normal"/>
    <w:link w:val="Heading3Char"/>
    <w:autoRedefine/>
    <w:qFormat/>
    <w:rsid w:val="008B5376"/>
    <w:pPr>
      <w:keepNext/>
      <w:spacing w:after="60"/>
      <w:outlineLvl w:val="2"/>
    </w:pPr>
    <w:rPr>
      <w:rFonts w:eastAsiaTheme="majorEastAsia" w:cs="Arial"/>
      <w:b/>
      <w:szCs w:val="24"/>
      <w:lang w:val="en-GB" w:eastAsia="ja-JP"/>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rsid w:val="004054CC"/>
    <w:rPr>
      <w:rFonts w:ascii="Candara" w:eastAsia="Times New Roman" w:hAnsi="Candara" w:cs="Times New Roman"/>
      <w:b/>
      <w:kern w:val="32"/>
      <w:sz w:val="28"/>
      <w:szCs w:val="24"/>
      <w:lang w:val="en-GB" w:eastAsia="ja-JP"/>
    </w:rPr>
  </w:style>
  <w:style w:type="character" w:customStyle="1" w:styleId="Heading2Char">
    <w:name w:val="Heading 2 Char"/>
    <w:basedOn w:val="DefaultParagraphFont"/>
    <w:link w:val="Heading2"/>
    <w:rsid w:val="001D2134"/>
    <w:rPr>
      <w:rFonts w:ascii="Candara" w:eastAsia="Times New Roman" w:hAnsi="Candara" w:cs="Times New Roman"/>
      <w:b/>
      <w:sz w:val="24"/>
      <w:szCs w:val="28"/>
      <w:lang w:val="en-GB" w:eastAsia="ja-JP"/>
    </w:rPr>
  </w:style>
  <w:style w:type="character" w:customStyle="1" w:styleId="Heading3Char">
    <w:name w:val="Heading 3 Char"/>
    <w:basedOn w:val="DefaultParagraphFont"/>
    <w:link w:val="Heading3"/>
    <w:rsid w:val="008B5376"/>
    <w:rPr>
      <w:rFonts w:ascii="Candara" w:eastAsiaTheme="majorEastAsia" w:hAnsi="Candara" w:cs="Arial"/>
      <w:b/>
      <w:szCs w:val="24"/>
      <w:lang w:val="en-GB" w:eastAsia="ja-JP"/>
    </w:rPr>
  </w:style>
  <w:style w:type="character" w:customStyle="1" w:styleId="BodyTextChar">
    <w:name w:val="Body Text Char"/>
    <w:aliases w:val="Body Text1 Char,Body Text Char Char Char Char Char"/>
    <w:basedOn w:val="DefaultParagraphFont"/>
    <w:link w:val="BodyText"/>
    <w:locked/>
    <w:rsid w:val="0030771C"/>
    <w:rPr>
      <w:rFonts w:ascii="Calibri" w:hAnsi="Calibri"/>
    </w:rPr>
  </w:style>
  <w:style w:type="paragraph" w:styleId="BodyText">
    <w:name w:val="Body Text"/>
    <w:aliases w:val="Body Text1,Body Text Char Char Char Char"/>
    <w:basedOn w:val="Normal"/>
    <w:link w:val="BodyTextChar"/>
    <w:unhideWhenUsed/>
    <w:rsid w:val="0030771C"/>
    <w:pPr>
      <w:spacing w:after="200" w:line="240" w:lineRule="exact"/>
      <w:jc w:val="both"/>
    </w:pPr>
    <w:rPr>
      <w:rFonts w:cstheme="minorBidi"/>
    </w:rPr>
  </w:style>
  <w:style w:type="character" w:customStyle="1" w:styleId="BodyTextChar1">
    <w:name w:val="Body Text Char1"/>
    <w:basedOn w:val="DefaultParagraphFont"/>
    <w:uiPriority w:val="99"/>
    <w:semiHidden/>
    <w:rsid w:val="0030771C"/>
    <w:rPr>
      <w:rFonts w:ascii="Calibri" w:hAnsi="Calibri" w:cs="Times New Roman"/>
    </w:rPr>
  </w:style>
  <w:style w:type="paragraph" w:styleId="BalloonText">
    <w:name w:val="Balloon Text"/>
    <w:basedOn w:val="Normal"/>
    <w:link w:val="BalloonTextChar"/>
    <w:uiPriority w:val="99"/>
    <w:semiHidden/>
    <w:unhideWhenUsed/>
    <w:rsid w:val="0030771C"/>
    <w:rPr>
      <w:rFonts w:ascii="Tahoma" w:hAnsi="Tahoma" w:cs="Tahoma"/>
      <w:sz w:val="16"/>
      <w:szCs w:val="16"/>
    </w:rPr>
  </w:style>
  <w:style w:type="character" w:customStyle="1" w:styleId="BalloonTextChar">
    <w:name w:val="Balloon Text Char"/>
    <w:basedOn w:val="DefaultParagraphFont"/>
    <w:link w:val="BalloonText"/>
    <w:uiPriority w:val="99"/>
    <w:semiHidden/>
    <w:rsid w:val="0030771C"/>
    <w:rPr>
      <w:rFonts w:ascii="Tahoma" w:hAnsi="Tahoma" w:cs="Tahoma"/>
      <w:sz w:val="16"/>
      <w:szCs w:val="16"/>
    </w:rPr>
  </w:style>
  <w:style w:type="paragraph" w:styleId="Header">
    <w:name w:val="header"/>
    <w:basedOn w:val="Normal"/>
    <w:link w:val="HeaderChar"/>
    <w:uiPriority w:val="99"/>
    <w:unhideWhenUsed/>
    <w:rsid w:val="0030771C"/>
    <w:pPr>
      <w:tabs>
        <w:tab w:val="center" w:pos="4513"/>
        <w:tab w:val="right" w:pos="9026"/>
      </w:tabs>
    </w:pPr>
  </w:style>
  <w:style w:type="character" w:customStyle="1" w:styleId="HeaderChar">
    <w:name w:val="Header Char"/>
    <w:basedOn w:val="DefaultParagraphFont"/>
    <w:link w:val="Header"/>
    <w:uiPriority w:val="99"/>
    <w:rsid w:val="0030771C"/>
    <w:rPr>
      <w:rFonts w:ascii="Calibri" w:hAnsi="Calibri" w:cs="Times New Roman"/>
    </w:rPr>
  </w:style>
  <w:style w:type="paragraph" w:styleId="Footer">
    <w:name w:val="footer"/>
    <w:basedOn w:val="Normal"/>
    <w:link w:val="FooterChar"/>
    <w:uiPriority w:val="99"/>
    <w:unhideWhenUsed/>
    <w:rsid w:val="0030771C"/>
    <w:pPr>
      <w:tabs>
        <w:tab w:val="center" w:pos="4513"/>
        <w:tab w:val="right" w:pos="9026"/>
      </w:tabs>
    </w:pPr>
  </w:style>
  <w:style w:type="character" w:customStyle="1" w:styleId="FooterChar">
    <w:name w:val="Footer Char"/>
    <w:basedOn w:val="DefaultParagraphFont"/>
    <w:link w:val="Footer"/>
    <w:uiPriority w:val="99"/>
    <w:rsid w:val="0030771C"/>
    <w:rPr>
      <w:rFonts w:ascii="Calibri" w:hAnsi="Calibri" w:cs="Times New Roman"/>
    </w:rPr>
  </w:style>
  <w:style w:type="character" w:styleId="Hyperlink">
    <w:name w:val="Hyperlink"/>
    <w:basedOn w:val="DefaultParagraphFont"/>
    <w:uiPriority w:val="99"/>
    <w:unhideWhenUsed/>
    <w:rsid w:val="00C30EF7"/>
    <w:rPr>
      <w:color w:val="0000FF"/>
      <w:u w:val="single"/>
    </w:rPr>
  </w:style>
  <w:style w:type="paragraph" w:styleId="ListParagraph">
    <w:name w:val="List Paragraph"/>
    <w:basedOn w:val="Normal"/>
    <w:link w:val="ListParagraphChar"/>
    <w:autoRedefine/>
    <w:uiPriority w:val="34"/>
    <w:rsid w:val="00113D37"/>
    <w:pPr>
      <w:numPr>
        <w:numId w:val="49"/>
      </w:numPr>
      <w:contextualSpacing/>
    </w:pPr>
    <w:rPr>
      <w:rFonts w:eastAsia="Times New Roman"/>
      <w:szCs w:val="24"/>
      <w:lang w:val="en-GB" w:eastAsia="ja-JP"/>
    </w:rPr>
  </w:style>
  <w:style w:type="character" w:customStyle="1" w:styleId="ListParagraphChar">
    <w:name w:val="List Paragraph Char"/>
    <w:basedOn w:val="DefaultParagraphFont"/>
    <w:link w:val="ListParagraph"/>
    <w:uiPriority w:val="34"/>
    <w:locked/>
    <w:rsid w:val="00113D37"/>
    <w:rPr>
      <w:rFonts w:ascii="Candara" w:eastAsia="Times New Roman" w:hAnsi="Candara" w:cs="Times New Roman"/>
      <w:szCs w:val="24"/>
      <w:lang w:val="en-GB" w:eastAsia="ja-JP"/>
    </w:rPr>
  </w:style>
  <w:style w:type="paragraph" w:styleId="TOC1">
    <w:name w:val="toc 1"/>
    <w:basedOn w:val="Normal"/>
    <w:next w:val="Normal"/>
    <w:autoRedefine/>
    <w:uiPriority w:val="39"/>
    <w:unhideWhenUsed/>
    <w:rsid w:val="002B5AD6"/>
    <w:pPr>
      <w:tabs>
        <w:tab w:val="right" w:leader="dot" w:pos="8432"/>
      </w:tabs>
    </w:pPr>
    <w:rPr>
      <w:rFonts w:ascii="Arial" w:eastAsia="Times New Roman" w:hAnsi="Arial"/>
      <w:szCs w:val="24"/>
      <w:lang w:val="en-GB" w:eastAsia="ja-JP"/>
    </w:rPr>
  </w:style>
  <w:style w:type="paragraph" w:styleId="TOC2">
    <w:name w:val="toc 2"/>
    <w:basedOn w:val="Normal"/>
    <w:next w:val="Normal"/>
    <w:autoRedefine/>
    <w:uiPriority w:val="39"/>
    <w:unhideWhenUsed/>
    <w:rsid w:val="005047C1"/>
    <w:pPr>
      <w:tabs>
        <w:tab w:val="right" w:leader="dot" w:pos="8931"/>
      </w:tabs>
      <w:ind w:left="238"/>
      <w:mirrorIndents/>
      <w:outlineLvl w:val="3"/>
    </w:pPr>
    <w:rPr>
      <w:rFonts w:eastAsia="Times New Roman"/>
      <w:szCs w:val="24"/>
      <w:lang w:val="en-GB" w:eastAsia="ja-JP"/>
    </w:rPr>
  </w:style>
  <w:style w:type="paragraph" w:styleId="TOC3">
    <w:name w:val="toc 3"/>
    <w:basedOn w:val="Normal"/>
    <w:next w:val="Normal"/>
    <w:autoRedefine/>
    <w:uiPriority w:val="39"/>
    <w:unhideWhenUsed/>
    <w:rsid w:val="00D136FD"/>
    <w:pPr>
      <w:tabs>
        <w:tab w:val="right" w:leader="dot" w:pos="8432"/>
      </w:tabs>
      <w:ind w:left="238"/>
    </w:pPr>
    <w:rPr>
      <w:rFonts w:eastAsia="Times New Roman"/>
      <w:szCs w:val="24"/>
      <w:lang w:val="en-GB" w:eastAsia="ja-JP"/>
    </w:rPr>
  </w:style>
  <w:style w:type="paragraph" w:styleId="TOC4">
    <w:name w:val="toc 4"/>
    <w:basedOn w:val="Normal"/>
    <w:next w:val="Normal"/>
    <w:autoRedefine/>
    <w:uiPriority w:val="39"/>
    <w:unhideWhenUsed/>
    <w:rsid w:val="006562EB"/>
    <w:pPr>
      <w:ind w:left="720"/>
    </w:pPr>
    <w:rPr>
      <w:rFonts w:ascii="Verdana" w:eastAsia="Times New Roman" w:hAnsi="Verdana"/>
      <w:szCs w:val="24"/>
      <w:lang w:val="en-GB" w:eastAsia="ja-JP"/>
    </w:rPr>
  </w:style>
  <w:style w:type="paragraph" w:styleId="TOC5">
    <w:name w:val="toc 5"/>
    <w:basedOn w:val="Normal"/>
    <w:next w:val="Normal"/>
    <w:autoRedefine/>
    <w:uiPriority w:val="39"/>
    <w:unhideWhenUsed/>
    <w:rsid w:val="006562EB"/>
    <w:pPr>
      <w:ind w:left="960"/>
    </w:pPr>
    <w:rPr>
      <w:rFonts w:ascii="Verdana" w:eastAsia="Times New Roman" w:hAnsi="Verdana"/>
      <w:szCs w:val="24"/>
      <w:lang w:val="en-GB" w:eastAsia="ja-JP"/>
    </w:rPr>
  </w:style>
  <w:style w:type="paragraph" w:styleId="TOC6">
    <w:name w:val="toc 6"/>
    <w:basedOn w:val="Normal"/>
    <w:next w:val="Normal"/>
    <w:autoRedefine/>
    <w:uiPriority w:val="39"/>
    <w:unhideWhenUsed/>
    <w:rsid w:val="006562EB"/>
    <w:pPr>
      <w:ind w:left="1200"/>
    </w:pPr>
    <w:rPr>
      <w:rFonts w:ascii="Verdana" w:eastAsia="Times New Roman" w:hAnsi="Verdana"/>
      <w:szCs w:val="24"/>
      <w:lang w:val="en-GB" w:eastAsia="ja-JP"/>
    </w:rPr>
  </w:style>
  <w:style w:type="paragraph" w:styleId="TOC7">
    <w:name w:val="toc 7"/>
    <w:basedOn w:val="Normal"/>
    <w:next w:val="Normal"/>
    <w:autoRedefine/>
    <w:uiPriority w:val="39"/>
    <w:unhideWhenUsed/>
    <w:rsid w:val="006562EB"/>
    <w:pPr>
      <w:ind w:left="1440"/>
    </w:pPr>
    <w:rPr>
      <w:rFonts w:ascii="Verdana" w:eastAsia="Times New Roman" w:hAnsi="Verdana"/>
      <w:szCs w:val="24"/>
      <w:lang w:val="en-GB" w:eastAsia="ja-JP"/>
    </w:rPr>
  </w:style>
  <w:style w:type="paragraph" w:styleId="TOC8">
    <w:name w:val="toc 8"/>
    <w:basedOn w:val="Normal"/>
    <w:next w:val="Normal"/>
    <w:autoRedefine/>
    <w:uiPriority w:val="39"/>
    <w:unhideWhenUsed/>
    <w:rsid w:val="006562EB"/>
    <w:pPr>
      <w:ind w:left="1680"/>
    </w:pPr>
    <w:rPr>
      <w:rFonts w:ascii="Verdana" w:eastAsia="Times New Roman" w:hAnsi="Verdana"/>
      <w:szCs w:val="24"/>
      <w:lang w:val="en-GB" w:eastAsia="ja-JP"/>
    </w:rPr>
  </w:style>
  <w:style w:type="paragraph" w:styleId="TOC9">
    <w:name w:val="toc 9"/>
    <w:basedOn w:val="Normal"/>
    <w:next w:val="Normal"/>
    <w:autoRedefine/>
    <w:uiPriority w:val="39"/>
    <w:unhideWhenUsed/>
    <w:rsid w:val="006562EB"/>
    <w:pPr>
      <w:ind w:left="1920"/>
    </w:pPr>
    <w:rPr>
      <w:rFonts w:ascii="Verdana" w:eastAsia="Times New Roman" w:hAnsi="Verdana"/>
      <w:szCs w:val="24"/>
      <w:lang w:val="en-GB" w:eastAsia="ja-JP"/>
    </w:rPr>
  </w:style>
  <w:style w:type="character" w:styleId="PageNumber">
    <w:name w:val="page number"/>
    <w:basedOn w:val="DefaultParagraphFont"/>
    <w:uiPriority w:val="99"/>
    <w:unhideWhenUsed/>
    <w:rsid w:val="006562EB"/>
    <w:rPr>
      <w:rFonts w:ascii="Arial" w:hAnsi="Arial"/>
      <w:b w:val="0"/>
      <w:bCs w:val="0"/>
      <w:i w:val="0"/>
      <w:iCs w:val="0"/>
      <w:sz w:val="24"/>
      <w:szCs w:val="24"/>
    </w:rPr>
  </w:style>
  <w:style w:type="paragraph" w:styleId="FootnoteText">
    <w:name w:val="footnote text"/>
    <w:basedOn w:val="Normal"/>
    <w:link w:val="FootnoteTextChar"/>
    <w:uiPriority w:val="99"/>
    <w:semiHidden/>
    <w:unhideWhenUsed/>
    <w:rsid w:val="006562EB"/>
    <w:rPr>
      <w:rFonts w:asciiTheme="minorHAnsi" w:hAnsiTheme="minorHAnsi" w:cstheme="minorBidi"/>
      <w:szCs w:val="20"/>
    </w:rPr>
  </w:style>
  <w:style w:type="character" w:customStyle="1" w:styleId="FootnoteTextChar">
    <w:name w:val="Footnote Text Char"/>
    <w:basedOn w:val="DefaultParagraphFont"/>
    <w:link w:val="FootnoteText"/>
    <w:uiPriority w:val="99"/>
    <w:semiHidden/>
    <w:rsid w:val="006562EB"/>
    <w:rPr>
      <w:sz w:val="20"/>
      <w:szCs w:val="20"/>
    </w:rPr>
  </w:style>
  <w:style w:type="character" w:styleId="FootnoteReference">
    <w:name w:val="footnote reference"/>
    <w:basedOn w:val="DefaultParagraphFont"/>
    <w:uiPriority w:val="99"/>
    <w:semiHidden/>
    <w:unhideWhenUsed/>
    <w:rsid w:val="006562EB"/>
    <w:rPr>
      <w:vertAlign w:val="superscript"/>
    </w:rPr>
  </w:style>
  <w:style w:type="paragraph" w:customStyle="1" w:styleId="paragraph">
    <w:name w:val="paragraph"/>
    <w:aliases w:val="a"/>
    <w:autoRedefine/>
    <w:rsid w:val="00C12A90"/>
    <w:pPr>
      <w:tabs>
        <w:tab w:val="right" w:pos="1531"/>
      </w:tabs>
      <w:spacing w:after="0" w:line="240" w:lineRule="auto"/>
      <w:ind w:left="1644" w:hanging="935"/>
    </w:pPr>
    <w:rPr>
      <w:rFonts w:ascii="Candara" w:eastAsia="Times New Roman" w:hAnsi="Candara" w:cs="Times New Roman"/>
      <w:b/>
      <w:lang w:eastAsia="en-AU"/>
    </w:rPr>
  </w:style>
  <w:style w:type="paragraph" w:customStyle="1" w:styleId="subsection">
    <w:name w:val="subsection"/>
    <w:aliases w:val="ss"/>
    <w:autoRedefine/>
    <w:rsid w:val="007150B2"/>
    <w:pPr>
      <w:tabs>
        <w:tab w:val="right" w:pos="1021"/>
      </w:tabs>
      <w:spacing w:before="180" w:after="0" w:line="240" w:lineRule="auto"/>
      <w:ind w:left="1134" w:hanging="1134"/>
    </w:pPr>
    <w:rPr>
      <w:rFonts w:ascii="Candara" w:eastAsia="Times New Roman" w:hAnsi="Candara" w:cs="Times New Roman"/>
      <w:lang w:eastAsia="en-AU"/>
    </w:rPr>
  </w:style>
  <w:style w:type="paragraph" w:customStyle="1" w:styleId="SubsectionHead">
    <w:name w:val="SubsectionHead"/>
    <w:aliases w:val="ssh"/>
    <w:basedOn w:val="subsection"/>
    <w:next w:val="subsection"/>
    <w:rsid w:val="006562EB"/>
    <w:pPr>
      <w:keepNext/>
      <w:keepLines/>
      <w:tabs>
        <w:tab w:val="clear" w:pos="1021"/>
      </w:tabs>
      <w:spacing w:before="240"/>
      <w:ind w:firstLine="0"/>
    </w:pPr>
    <w:rPr>
      <w:i/>
      <w:iCs/>
    </w:rPr>
  </w:style>
  <w:style w:type="table" w:styleId="TableGrid">
    <w:name w:val="Table Grid"/>
    <w:basedOn w:val="TableNormal"/>
    <w:uiPriority w:val="59"/>
    <w:rsid w:val="006562EB"/>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CommentTextChar">
    <w:name w:val="Comment Text Char"/>
    <w:basedOn w:val="DefaultParagraphFont"/>
    <w:link w:val="CommentText"/>
    <w:uiPriority w:val="99"/>
    <w:semiHidden/>
    <w:rsid w:val="006562EB"/>
    <w:rPr>
      <w:rFonts w:ascii="Verdana" w:eastAsia="Times New Roman" w:hAnsi="Verdana" w:cs="Times New Roman"/>
      <w:sz w:val="20"/>
      <w:szCs w:val="20"/>
      <w:lang w:val="en-GB" w:eastAsia="ja-JP"/>
    </w:rPr>
  </w:style>
  <w:style w:type="paragraph" w:styleId="CommentText">
    <w:name w:val="annotation text"/>
    <w:basedOn w:val="Normal"/>
    <w:link w:val="CommentTextChar"/>
    <w:uiPriority w:val="99"/>
    <w:semiHidden/>
    <w:unhideWhenUsed/>
    <w:rsid w:val="006562EB"/>
    <w:rPr>
      <w:rFonts w:ascii="Verdana" w:eastAsia="Times New Roman" w:hAnsi="Verdana"/>
      <w:szCs w:val="20"/>
      <w:lang w:val="en-GB" w:eastAsia="ja-JP"/>
    </w:rPr>
  </w:style>
  <w:style w:type="character" w:customStyle="1" w:styleId="CommentSubjectChar">
    <w:name w:val="Comment Subject Char"/>
    <w:basedOn w:val="CommentTextChar"/>
    <w:link w:val="CommentSubject"/>
    <w:uiPriority w:val="99"/>
    <w:semiHidden/>
    <w:rsid w:val="006562EB"/>
    <w:rPr>
      <w:rFonts w:ascii="Verdana" w:eastAsia="Times New Roman" w:hAnsi="Verdana" w:cs="Times New Roman"/>
      <w:b/>
      <w:bCs/>
      <w:sz w:val="20"/>
      <w:szCs w:val="20"/>
      <w:lang w:val="en-GB" w:eastAsia="ja-JP"/>
    </w:rPr>
  </w:style>
  <w:style w:type="paragraph" w:styleId="CommentSubject">
    <w:name w:val="annotation subject"/>
    <w:basedOn w:val="CommentText"/>
    <w:next w:val="CommentText"/>
    <w:link w:val="CommentSubjectChar"/>
    <w:uiPriority w:val="99"/>
    <w:semiHidden/>
    <w:unhideWhenUsed/>
    <w:rsid w:val="006562EB"/>
    <w:rPr>
      <w:b/>
      <w:bCs/>
    </w:rPr>
  </w:style>
  <w:style w:type="paragraph" w:styleId="Caption">
    <w:name w:val="caption"/>
    <w:basedOn w:val="Normal"/>
    <w:next w:val="Normal"/>
    <w:autoRedefine/>
    <w:uiPriority w:val="35"/>
    <w:unhideWhenUsed/>
    <w:qFormat/>
    <w:rsid w:val="00477D2F"/>
    <w:pPr>
      <w:spacing w:after="200"/>
    </w:pPr>
    <w:rPr>
      <w:rFonts w:eastAsia="Times New Roman"/>
      <w:b/>
      <w:bCs/>
      <w:color w:val="4F81BD" w:themeColor="accent1"/>
      <w:sz w:val="18"/>
      <w:szCs w:val="18"/>
      <w:lang w:val="en-GB" w:eastAsia="ja-JP"/>
    </w:rPr>
  </w:style>
  <w:style w:type="character" w:styleId="CommentReference">
    <w:name w:val="annotation reference"/>
    <w:basedOn w:val="DefaultParagraphFont"/>
    <w:uiPriority w:val="99"/>
    <w:semiHidden/>
    <w:unhideWhenUsed/>
    <w:rsid w:val="001326B8"/>
    <w:rPr>
      <w:sz w:val="16"/>
      <w:szCs w:val="16"/>
    </w:rPr>
  </w:style>
  <w:style w:type="character" w:styleId="FollowedHyperlink">
    <w:name w:val="FollowedHyperlink"/>
    <w:basedOn w:val="DefaultParagraphFont"/>
    <w:uiPriority w:val="99"/>
    <w:semiHidden/>
    <w:unhideWhenUsed/>
    <w:rsid w:val="001326B8"/>
    <w:rPr>
      <w:color w:val="800080" w:themeColor="followedHyperlink"/>
      <w:u w:val="single"/>
    </w:rPr>
  </w:style>
  <w:style w:type="paragraph" w:styleId="Revision">
    <w:name w:val="Revision"/>
    <w:hidden/>
    <w:uiPriority w:val="99"/>
    <w:semiHidden/>
    <w:rsid w:val="008D1276"/>
    <w:pPr>
      <w:spacing w:after="0" w:line="240" w:lineRule="auto"/>
    </w:pPr>
    <w:rPr>
      <w:rFonts w:ascii="Arial" w:hAnsi="Arial" w:cs="Times New Roman"/>
      <w:sz w:val="20"/>
    </w:rPr>
  </w:style>
  <w:style w:type="character" w:customStyle="1" w:styleId="apple-converted-space">
    <w:name w:val="apple-converted-space"/>
    <w:basedOn w:val="DefaultParagraphFont"/>
    <w:rsid w:val="003F6223"/>
  </w:style>
  <w:style w:type="paragraph" w:styleId="ListBullet">
    <w:name w:val="List Bullet"/>
    <w:basedOn w:val="Normal"/>
    <w:uiPriority w:val="99"/>
    <w:semiHidden/>
    <w:unhideWhenUsed/>
    <w:rsid w:val="00E349E6"/>
    <w:pPr>
      <w:numPr>
        <w:numId w:val="34"/>
      </w:numPr>
      <w:contextualSpacing/>
    </w:pPr>
  </w:style>
  <w:style w:type="character" w:styleId="PlaceholderText">
    <w:name w:val="Placeholder Text"/>
    <w:basedOn w:val="DefaultParagraphFont"/>
    <w:uiPriority w:val="99"/>
    <w:semiHidden/>
    <w:rsid w:val="00CC686F"/>
    <w:rPr>
      <w:color w:val="808080"/>
    </w:rPr>
  </w:style>
  <w:style w:type="paragraph" w:styleId="TOCHeading">
    <w:name w:val="TOC Heading"/>
    <w:basedOn w:val="Heading1"/>
    <w:next w:val="Normal"/>
    <w:uiPriority w:val="39"/>
    <w:unhideWhenUsed/>
    <w:qFormat/>
    <w:rsid w:val="00D136FD"/>
    <w:pPr>
      <w:keepLines/>
      <w:tabs>
        <w:tab w:val="clear" w:pos="3370"/>
      </w:tabs>
      <w:spacing w:after="0" w:line="259" w:lineRule="auto"/>
      <w:outlineLvl w:val="9"/>
    </w:pPr>
    <w:rPr>
      <w:rFonts w:asciiTheme="majorHAnsi" w:eastAsiaTheme="majorEastAsia" w:hAnsiTheme="majorHAnsi" w:cstheme="majorBidi"/>
      <w:b w:val="0"/>
      <w:color w:val="365F91" w:themeColor="accent1" w:themeShade="BF"/>
      <w:kern w:val="0"/>
      <w:sz w:val="32"/>
      <w:szCs w:val="32"/>
      <w:lang w:val="en-US" w:eastAsia="en-U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mc:Ignorable="w14 w15">
  <w:divs>
    <w:div w:id="163477004">
      <w:bodyDiv w:val="1"/>
      <w:marLeft w:val="0"/>
      <w:marRight w:val="0"/>
      <w:marTop w:val="0"/>
      <w:marBottom w:val="0"/>
      <w:divBdr>
        <w:top w:val="none" w:sz="0" w:space="0" w:color="auto"/>
        <w:left w:val="none" w:sz="0" w:space="0" w:color="auto"/>
        <w:bottom w:val="none" w:sz="0" w:space="0" w:color="auto"/>
        <w:right w:val="none" w:sz="0" w:space="0" w:color="auto"/>
      </w:divBdr>
    </w:div>
    <w:div w:id="347679651">
      <w:bodyDiv w:val="1"/>
      <w:marLeft w:val="0"/>
      <w:marRight w:val="0"/>
      <w:marTop w:val="0"/>
      <w:marBottom w:val="0"/>
      <w:divBdr>
        <w:top w:val="none" w:sz="0" w:space="0" w:color="auto"/>
        <w:left w:val="none" w:sz="0" w:space="0" w:color="auto"/>
        <w:bottom w:val="none" w:sz="0" w:space="0" w:color="auto"/>
        <w:right w:val="none" w:sz="0" w:space="0" w:color="auto"/>
      </w:divBdr>
    </w:div>
    <w:div w:id="394470104">
      <w:bodyDiv w:val="1"/>
      <w:marLeft w:val="0"/>
      <w:marRight w:val="0"/>
      <w:marTop w:val="0"/>
      <w:marBottom w:val="0"/>
      <w:divBdr>
        <w:top w:val="none" w:sz="0" w:space="0" w:color="auto"/>
        <w:left w:val="none" w:sz="0" w:space="0" w:color="auto"/>
        <w:bottom w:val="none" w:sz="0" w:space="0" w:color="auto"/>
        <w:right w:val="none" w:sz="0" w:space="0" w:color="auto"/>
      </w:divBdr>
      <w:divsChild>
        <w:div w:id="1042562159">
          <w:marLeft w:val="547"/>
          <w:marRight w:val="0"/>
          <w:marTop w:val="154"/>
          <w:marBottom w:val="0"/>
          <w:divBdr>
            <w:top w:val="none" w:sz="0" w:space="0" w:color="auto"/>
            <w:left w:val="none" w:sz="0" w:space="0" w:color="auto"/>
            <w:bottom w:val="none" w:sz="0" w:space="0" w:color="auto"/>
            <w:right w:val="none" w:sz="0" w:space="0" w:color="auto"/>
          </w:divBdr>
        </w:div>
        <w:div w:id="282732391">
          <w:marLeft w:val="547"/>
          <w:marRight w:val="0"/>
          <w:marTop w:val="154"/>
          <w:marBottom w:val="0"/>
          <w:divBdr>
            <w:top w:val="none" w:sz="0" w:space="0" w:color="auto"/>
            <w:left w:val="none" w:sz="0" w:space="0" w:color="auto"/>
            <w:bottom w:val="none" w:sz="0" w:space="0" w:color="auto"/>
            <w:right w:val="none" w:sz="0" w:space="0" w:color="auto"/>
          </w:divBdr>
        </w:div>
        <w:div w:id="1610042531">
          <w:marLeft w:val="547"/>
          <w:marRight w:val="0"/>
          <w:marTop w:val="154"/>
          <w:marBottom w:val="0"/>
          <w:divBdr>
            <w:top w:val="none" w:sz="0" w:space="0" w:color="auto"/>
            <w:left w:val="none" w:sz="0" w:space="0" w:color="auto"/>
            <w:bottom w:val="none" w:sz="0" w:space="0" w:color="auto"/>
            <w:right w:val="none" w:sz="0" w:space="0" w:color="auto"/>
          </w:divBdr>
        </w:div>
      </w:divsChild>
    </w:div>
    <w:div w:id="497231742">
      <w:bodyDiv w:val="1"/>
      <w:marLeft w:val="0"/>
      <w:marRight w:val="0"/>
      <w:marTop w:val="0"/>
      <w:marBottom w:val="0"/>
      <w:divBdr>
        <w:top w:val="none" w:sz="0" w:space="0" w:color="auto"/>
        <w:left w:val="none" w:sz="0" w:space="0" w:color="auto"/>
        <w:bottom w:val="none" w:sz="0" w:space="0" w:color="auto"/>
        <w:right w:val="none" w:sz="0" w:space="0" w:color="auto"/>
      </w:divBdr>
    </w:div>
    <w:div w:id="513761812">
      <w:bodyDiv w:val="1"/>
      <w:marLeft w:val="0"/>
      <w:marRight w:val="0"/>
      <w:marTop w:val="0"/>
      <w:marBottom w:val="0"/>
      <w:divBdr>
        <w:top w:val="none" w:sz="0" w:space="0" w:color="auto"/>
        <w:left w:val="none" w:sz="0" w:space="0" w:color="auto"/>
        <w:bottom w:val="none" w:sz="0" w:space="0" w:color="auto"/>
        <w:right w:val="none" w:sz="0" w:space="0" w:color="auto"/>
      </w:divBdr>
    </w:div>
    <w:div w:id="563292973">
      <w:bodyDiv w:val="1"/>
      <w:marLeft w:val="0"/>
      <w:marRight w:val="0"/>
      <w:marTop w:val="0"/>
      <w:marBottom w:val="0"/>
      <w:divBdr>
        <w:top w:val="none" w:sz="0" w:space="0" w:color="auto"/>
        <w:left w:val="none" w:sz="0" w:space="0" w:color="auto"/>
        <w:bottom w:val="none" w:sz="0" w:space="0" w:color="auto"/>
        <w:right w:val="none" w:sz="0" w:space="0" w:color="auto"/>
      </w:divBdr>
    </w:div>
    <w:div w:id="867838423">
      <w:bodyDiv w:val="1"/>
      <w:marLeft w:val="0"/>
      <w:marRight w:val="0"/>
      <w:marTop w:val="0"/>
      <w:marBottom w:val="0"/>
      <w:divBdr>
        <w:top w:val="none" w:sz="0" w:space="0" w:color="auto"/>
        <w:left w:val="none" w:sz="0" w:space="0" w:color="auto"/>
        <w:bottom w:val="none" w:sz="0" w:space="0" w:color="auto"/>
        <w:right w:val="none" w:sz="0" w:space="0" w:color="auto"/>
      </w:divBdr>
      <w:divsChild>
        <w:div w:id="2088771115">
          <w:marLeft w:val="907"/>
          <w:marRight w:val="0"/>
          <w:marTop w:val="115"/>
          <w:marBottom w:val="0"/>
          <w:divBdr>
            <w:top w:val="none" w:sz="0" w:space="0" w:color="auto"/>
            <w:left w:val="none" w:sz="0" w:space="0" w:color="auto"/>
            <w:bottom w:val="none" w:sz="0" w:space="0" w:color="auto"/>
            <w:right w:val="none" w:sz="0" w:space="0" w:color="auto"/>
          </w:divBdr>
        </w:div>
        <w:div w:id="1414545167">
          <w:marLeft w:val="907"/>
          <w:marRight w:val="0"/>
          <w:marTop w:val="115"/>
          <w:marBottom w:val="0"/>
          <w:divBdr>
            <w:top w:val="none" w:sz="0" w:space="0" w:color="auto"/>
            <w:left w:val="none" w:sz="0" w:space="0" w:color="auto"/>
            <w:bottom w:val="none" w:sz="0" w:space="0" w:color="auto"/>
            <w:right w:val="none" w:sz="0" w:space="0" w:color="auto"/>
          </w:divBdr>
        </w:div>
      </w:divsChild>
    </w:div>
    <w:div w:id="1425808612">
      <w:bodyDiv w:val="1"/>
      <w:marLeft w:val="0"/>
      <w:marRight w:val="0"/>
      <w:marTop w:val="0"/>
      <w:marBottom w:val="0"/>
      <w:divBdr>
        <w:top w:val="none" w:sz="0" w:space="0" w:color="auto"/>
        <w:left w:val="none" w:sz="0" w:space="0" w:color="auto"/>
        <w:bottom w:val="none" w:sz="0" w:space="0" w:color="auto"/>
        <w:right w:val="none" w:sz="0" w:space="0" w:color="auto"/>
      </w:divBdr>
    </w:div>
    <w:div w:id="1868061812">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26" Type="http://schemas.openxmlformats.org/officeDocument/2006/relationships/hyperlink" Target="http://creativecommons.org/licences/by/4.0" TargetMode="External"/><Relationship Id="rId21" Type="http://schemas.openxmlformats.org/officeDocument/2006/relationships/image" Target="media/image3.png"/><Relationship Id="rId42" Type="http://schemas.openxmlformats.org/officeDocument/2006/relationships/hyperlink" Target="http://www.environment.gov.au/topics/science-and-research/state-environment-reporting/soe-2011" TargetMode="External"/><Relationship Id="rId47" Type="http://schemas.openxmlformats.org/officeDocument/2006/relationships/chart" Target="charts/chart1.xml"/><Relationship Id="rId63" Type="http://schemas.openxmlformats.org/officeDocument/2006/relationships/chart" Target="charts/chart17.xml"/><Relationship Id="rId68" Type="http://schemas.openxmlformats.org/officeDocument/2006/relationships/chart" Target="charts/chart20.xml"/><Relationship Id="rId16" Type="http://schemas.openxmlformats.org/officeDocument/2006/relationships/header" Target="header2.xml"/><Relationship Id="rId11" Type="http://schemas.openxmlformats.org/officeDocument/2006/relationships/endnotes" Target="endnotes.xml"/><Relationship Id="rId24" Type="http://schemas.openxmlformats.org/officeDocument/2006/relationships/footer" Target="footer4.xml"/><Relationship Id="rId32" Type="http://schemas.openxmlformats.org/officeDocument/2006/relationships/footer" Target="footer6.xml"/><Relationship Id="rId37" Type="http://schemas.openxmlformats.org/officeDocument/2006/relationships/footer" Target="footer9.xml"/><Relationship Id="rId40" Type="http://schemas.openxmlformats.org/officeDocument/2006/relationships/hyperlink" Target="http://www.environment.gov.au/topics/science-and-research/state-environment-reporting/soe-2011" TargetMode="External"/><Relationship Id="rId45" Type="http://schemas.openxmlformats.org/officeDocument/2006/relationships/image" Target="media/image7.jpeg"/><Relationship Id="rId53" Type="http://schemas.openxmlformats.org/officeDocument/2006/relationships/chart" Target="charts/chart7.xml"/><Relationship Id="rId58" Type="http://schemas.openxmlformats.org/officeDocument/2006/relationships/chart" Target="charts/chart12.xml"/><Relationship Id="rId66" Type="http://schemas.openxmlformats.org/officeDocument/2006/relationships/footer" Target="footer11.xml"/><Relationship Id="rId74" Type="http://schemas.openxmlformats.org/officeDocument/2006/relationships/chart" Target="charts/chart26.xml"/><Relationship Id="rId5" Type="http://schemas.openxmlformats.org/officeDocument/2006/relationships/customXml" Target="../customXml/item5.xml"/><Relationship Id="rId61" Type="http://schemas.openxmlformats.org/officeDocument/2006/relationships/chart" Target="charts/chart15.xml"/><Relationship Id="rId19" Type="http://schemas.openxmlformats.org/officeDocument/2006/relationships/header" Target="header3.xml"/><Relationship Id="rId14" Type="http://schemas.openxmlformats.org/officeDocument/2006/relationships/image" Target="media/image2.png"/><Relationship Id="rId22" Type="http://schemas.openxmlformats.org/officeDocument/2006/relationships/image" Target="media/image4.jpg"/><Relationship Id="rId27" Type="http://schemas.openxmlformats.org/officeDocument/2006/relationships/image" Target="media/image5.jpeg"/><Relationship Id="rId30" Type="http://schemas.openxmlformats.org/officeDocument/2006/relationships/hyperlink" Target="mailto:info@gbrmpa.gov.au" TargetMode="External"/><Relationship Id="rId35" Type="http://schemas.openxmlformats.org/officeDocument/2006/relationships/header" Target="header4.xml"/><Relationship Id="rId43" Type="http://schemas.openxmlformats.org/officeDocument/2006/relationships/hyperlink" Target="http://www.worldoceanassessment.org/" TargetMode="External"/><Relationship Id="rId48" Type="http://schemas.openxmlformats.org/officeDocument/2006/relationships/chart" Target="charts/chart2.xml"/><Relationship Id="rId56" Type="http://schemas.openxmlformats.org/officeDocument/2006/relationships/chart" Target="charts/chart10.xml"/><Relationship Id="rId64" Type="http://schemas.openxmlformats.org/officeDocument/2006/relationships/chart" Target="charts/chart18.xml"/><Relationship Id="rId69" Type="http://schemas.openxmlformats.org/officeDocument/2006/relationships/chart" Target="charts/chart21.xml"/><Relationship Id="rId77" Type="http://schemas.openxmlformats.org/officeDocument/2006/relationships/theme" Target="theme/theme1.xml"/><Relationship Id="rId8" Type="http://schemas.openxmlformats.org/officeDocument/2006/relationships/settings" Target="settings.xml"/><Relationship Id="rId51" Type="http://schemas.openxmlformats.org/officeDocument/2006/relationships/chart" Target="charts/chart5.xml"/><Relationship Id="rId72" Type="http://schemas.openxmlformats.org/officeDocument/2006/relationships/chart" Target="charts/chart24.xml"/><Relationship Id="rId3" Type="http://schemas.openxmlformats.org/officeDocument/2006/relationships/customXml" Target="../customXml/item3.xml"/><Relationship Id="rId12" Type="http://schemas.openxmlformats.org/officeDocument/2006/relationships/image" Target="media/image1.jpeg"/><Relationship Id="rId17" Type="http://schemas.openxmlformats.org/officeDocument/2006/relationships/footer" Target="footer1.xml"/><Relationship Id="rId25" Type="http://schemas.openxmlformats.org/officeDocument/2006/relationships/footer" Target="footer5.xml"/><Relationship Id="rId33" Type="http://schemas.openxmlformats.org/officeDocument/2006/relationships/footer" Target="footer7.xml"/><Relationship Id="rId38" Type="http://schemas.openxmlformats.org/officeDocument/2006/relationships/hyperlink" Target="http://www.gbrmpa.gov.au/outlook-for-the-reef/great-barrier-reef-outlook-report" TargetMode="External"/><Relationship Id="rId46" Type="http://schemas.openxmlformats.org/officeDocument/2006/relationships/image" Target="media/image8.emf"/><Relationship Id="rId59" Type="http://schemas.openxmlformats.org/officeDocument/2006/relationships/chart" Target="charts/chart13.xml"/><Relationship Id="rId67" Type="http://schemas.openxmlformats.org/officeDocument/2006/relationships/chart" Target="charts/chart19.xml"/><Relationship Id="rId20" Type="http://schemas.openxmlformats.org/officeDocument/2006/relationships/footer" Target="footer3.xml"/><Relationship Id="rId41" Type="http://schemas.openxmlformats.org/officeDocument/2006/relationships/hyperlink" Target="http://hdl.handle.net/11017/2861" TargetMode="External"/><Relationship Id="rId54" Type="http://schemas.openxmlformats.org/officeDocument/2006/relationships/chart" Target="charts/chart8.xml"/><Relationship Id="rId62" Type="http://schemas.openxmlformats.org/officeDocument/2006/relationships/chart" Target="charts/chart16.xml"/><Relationship Id="rId70" Type="http://schemas.openxmlformats.org/officeDocument/2006/relationships/chart" Target="charts/chart22.xml"/><Relationship Id="rId75" Type="http://schemas.openxmlformats.org/officeDocument/2006/relationships/chart" Target="charts/chart27.xml"/><Relationship Id="rId1" Type="http://schemas.openxmlformats.org/officeDocument/2006/relationships/customXml" Target="../customXml/item1.xml"/><Relationship Id="rId6" Type="http://schemas.openxmlformats.org/officeDocument/2006/relationships/numbering" Target="numbering.xml"/><Relationship Id="rId15" Type="http://schemas.openxmlformats.org/officeDocument/2006/relationships/header" Target="header1.xml"/><Relationship Id="rId23" Type="http://schemas.openxmlformats.org/officeDocument/2006/relationships/image" Target="media/image40.jpg"/><Relationship Id="rId28" Type="http://schemas.openxmlformats.org/officeDocument/2006/relationships/image" Target="cid:image001.jpg@01CF69F7.3B2060D0" TargetMode="External"/><Relationship Id="rId36" Type="http://schemas.openxmlformats.org/officeDocument/2006/relationships/footer" Target="footer8.xml"/><Relationship Id="rId49" Type="http://schemas.openxmlformats.org/officeDocument/2006/relationships/chart" Target="charts/chart3.xml"/><Relationship Id="rId57" Type="http://schemas.openxmlformats.org/officeDocument/2006/relationships/chart" Target="charts/chart11.xml"/><Relationship Id="rId10" Type="http://schemas.openxmlformats.org/officeDocument/2006/relationships/footnotes" Target="footnotes.xml"/><Relationship Id="rId31" Type="http://schemas.openxmlformats.org/officeDocument/2006/relationships/hyperlink" Target="http://www.gbrmpa.gov.au/" TargetMode="External"/><Relationship Id="rId44" Type="http://schemas.openxmlformats.org/officeDocument/2006/relationships/hyperlink" Target="http://www.turningtechnologies.com/" TargetMode="External"/><Relationship Id="rId52" Type="http://schemas.openxmlformats.org/officeDocument/2006/relationships/chart" Target="charts/chart6.xml"/><Relationship Id="rId60" Type="http://schemas.openxmlformats.org/officeDocument/2006/relationships/chart" Target="charts/chart14.xml"/><Relationship Id="rId65" Type="http://schemas.openxmlformats.org/officeDocument/2006/relationships/footer" Target="footer10.xml"/><Relationship Id="rId73" Type="http://schemas.openxmlformats.org/officeDocument/2006/relationships/chart" Target="charts/chart25.xml"/><Relationship Id="rId4" Type="http://schemas.openxmlformats.org/officeDocument/2006/relationships/customXml" Target="../customXml/item4.xml"/><Relationship Id="rId9" Type="http://schemas.openxmlformats.org/officeDocument/2006/relationships/webSettings" Target="webSettings.xml"/><Relationship Id="rId13" Type="http://schemas.microsoft.com/office/2007/relationships/hdphoto" Target="media/hdphoto1.wdp"/><Relationship Id="rId18" Type="http://schemas.openxmlformats.org/officeDocument/2006/relationships/footer" Target="footer2.xml"/><Relationship Id="rId39" Type="http://schemas.openxmlformats.org/officeDocument/2006/relationships/hyperlink" Target="http://hdl.handle.net/11017/2855" TargetMode="External"/><Relationship Id="rId34" Type="http://schemas.openxmlformats.org/officeDocument/2006/relationships/hyperlink" Target="http://www.gbrmpa.gov.au/outlook-for-the-reef/great-barrier-reef-outlook-report" TargetMode="External"/><Relationship Id="rId50" Type="http://schemas.openxmlformats.org/officeDocument/2006/relationships/chart" Target="charts/chart4.xml"/><Relationship Id="rId55" Type="http://schemas.openxmlformats.org/officeDocument/2006/relationships/chart" Target="charts/chart9.xml"/><Relationship Id="rId76" Type="http://schemas.openxmlformats.org/officeDocument/2006/relationships/fontTable" Target="fontTable.xml"/><Relationship Id="rId7" Type="http://schemas.openxmlformats.org/officeDocument/2006/relationships/styles" Target="styles.xml"/><Relationship Id="rId71" Type="http://schemas.openxmlformats.org/officeDocument/2006/relationships/chart" Target="charts/chart23.xml"/><Relationship Id="rId2" Type="http://schemas.openxmlformats.org/officeDocument/2006/relationships/customXml" Target="../customXml/item2.xml"/><Relationship Id="rId29" Type="http://schemas.openxmlformats.org/officeDocument/2006/relationships/image" Target="media/image6.jpeg"/></Relationships>
</file>

<file path=word/charts/_rels/chart1.xml.rels><?xml version="1.0" encoding="UTF-8" standalone="yes"?>
<Relationships xmlns="http://schemas.openxmlformats.org/package/2006/relationships"><Relationship Id="rId3" Type="http://schemas.openxmlformats.org/officeDocument/2006/relationships/oleObject" Target="http://thedock.gbrmpa.gov.au/sites/Projects/P000097/Workshops/Workshop%20results/calculated-overall-grades-bio-eco-her.xlsx" TargetMode="External"/><Relationship Id="rId2" Type="http://schemas.microsoft.com/office/2011/relationships/chartColorStyle" Target="colors1.xml"/><Relationship Id="rId1" Type="http://schemas.microsoft.com/office/2011/relationships/chartStyle" Target="style1.xml"/></Relationships>
</file>

<file path=word/charts/_rels/chart2.xml.rels><?xml version="1.0" encoding="UTF-8" standalone="yes"?>
<Relationships xmlns="http://schemas.openxmlformats.org/package/2006/relationships"><Relationship Id="rId3" Type="http://schemas.openxmlformats.org/officeDocument/2006/relationships/oleObject" Target="http://thedock.gbrmpa.gov.au/sites/Projects/P000097/Workshops/Workshop%20results/calculated-overall-grades-bio-eco-her.xlsx" TargetMode="External"/><Relationship Id="rId2" Type="http://schemas.microsoft.com/office/2011/relationships/chartColorStyle" Target="colors2.xml"/><Relationship Id="rId1" Type="http://schemas.microsoft.com/office/2011/relationships/chartStyle" Target="style2.xml"/></Relationships>
</file>

<file path=word/charts/_rels/chart3.xml.rels><?xml version="1.0" encoding="UTF-8" standalone="yes"?>
<Relationships xmlns="http://schemas.openxmlformats.org/package/2006/relationships"><Relationship Id="rId3" Type="http://schemas.openxmlformats.org/officeDocument/2006/relationships/oleObject" Target="file:///\\Users\lieslandterryharper\Documents\0TerraFormDesign\TFD%20Consultancy%20Jobs\Great%20Barrier%20Reef\GBR%20Outlook%20Report%202019\calculated-overall-grades-bio-eco-her.xlsx" TargetMode="External"/><Relationship Id="rId2" Type="http://schemas.microsoft.com/office/2011/relationships/chartColorStyle" Target="colors3.xml"/><Relationship Id="rId1" Type="http://schemas.microsoft.com/office/2011/relationships/chartStyle" Target="style3.xml"/></Relationships>
</file>

<file path=word/charts/_rels/chart4.xml.rels><?xml version="1.0" encoding="UTF-8" standalone="yes"?>
<Relationships xmlns="http://schemas.openxmlformats.org/package/2006/relationships"><Relationship Id="rId3" Type="http://schemas.openxmlformats.org/officeDocument/2006/relationships/oleObject" Target="file:///\\Users\lieslandterryharper\Documents\0TerraFormDesign\TFD%20Consultancy%20Jobs\Great%20Barrier%20Reef\GBR%20Outlook%20Report%202019\calculated-overall-grades-bio-eco-her.xlsx" TargetMode="External"/><Relationship Id="rId2" Type="http://schemas.microsoft.com/office/2011/relationships/chartColorStyle" Target="colors4.xml"/><Relationship Id="rId1" Type="http://schemas.microsoft.com/office/2011/relationships/chartStyle" Target="style4.xml"/></Relationships>
</file>

<file path=word/charts/_rels/chart5.xml.rels><?xml version="1.0" encoding="UTF-8" standalone="yes"?>
<Relationships xmlns="http://schemas.openxmlformats.org/package/2006/relationships"><Relationship Id="rId3" Type="http://schemas.openxmlformats.org/officeDocument/2006/relationships/oleObject" Target="http://thedock.gbrmpa.gov.au/sites/Projects/P000097/Workshops/Workshop%20results/calculated-overall-grades-bio-eco-her.xlsx" TargetMode="External"/><Relationship Id="rId2" Type="http://schemas.microsoft.com/office/2011/relationships/chartColorStyle" Target="colors5.xml"/><Relationship Id="rId1" Type="http://schemas.microsoft.com/office/2011/relationships/chartStyle" Target="style5.xml"/></Relationships>
</file>

<file path=word/charts/_rels/chart6.xml.rels><?xml version="1.0" encoding="UTF-8" standalone="yes"?>
<Relationships xmlns="http://schemas.openxmlformats.org/package/2006/relationships"><Relationship Id="rId3" Type="http://schemas.openxmlformats.org/officeDocument/2006/relationships/oleObject" Target="http://thedock.gbrmpa.gov.au/sites/Projects/P000097/Workshops/Workshop%20results/calculated-overall-grades-bio-eco-her.xlsx" TargetMode="External"/><Relationship Id="rId2" Type="http://schemas.microsoft.com/office/2011/relationships/chartColorStyle" Target="colors6.xml"/><Relationship Id="rId1" Type="http://schemas.microsoft.com/office/2011/relationships/chartStyle" Target="style6.xml"/></Relationships>
</file>

<file path=word/charts/_rels/chart7.xml.rels><?xml version="1.0" encoding="UTF-8" standalone="yes"?>
<Relationships xmlns="http://schemas.openxmlformats.org/package/2006/relationships"><Relationship Id="rId3" Type="http://schemas.openxmlformats.org/officeDocument/2006/relationships/oleObject" Target="http://thedock.gbrmpa.gov.au/sites/Projects/P000097/Workshops/Workshop%20results/calculated-overall-grades-bio-eco-her.xlsx" TargetMode="External"/><Relationship Id="rId2" Type="http://schemas.microsoft.com/office/2011/relationships/chartColorStyle" Target="colors7.xml"/><Relationship Id="rId1" Type="http://schemas.microsoft.com/office/2011/relationships/chartStyle" Target="style7.xml"/></Relationships>
</file>

<file path=word/charts/_rels/chart8.xml.rels><?xml version="1.0" encoding="UTF-8" standalone="yes"?>
<Relationships xmlns="http://schemas.openxmlformats.org/package/2006/relationships"><Relationship Id="rId3" Type="http://schemas.openxmlformats.org/officeDocument/2006/relationships/themeOverride" Target="../theme/themeOverride1.xml"/><Relationship Id="rId2" Type="http://schemas.microsoft.com/office/2011/relationships/chartColorStyle" Target="colors8.xml"/><Relationship Id="rId1" Type="http://schemas.microsoft.com/office/2011/relationships/chartStyle" Target="style8.xml"/><Relationship Id="rId4" Type="http://schemas.openxmlformats.org/officeDocument/2006/relationships/oleObject" Target="http://thedock.gbrmpa.gov.au/sites/Projects/P000097/Workshops/Workshop%20results/calculated-overall-grades-bio-eco-her.xlsx" TargetMode="External"/></Relationships>
</file>

<file path=word/charts/_rels/chart9.xml.rels><?xml version="1.0" encoding="UTF-8" standalone="yes"?>
<Relationships xmlns="http://schemas.openxmlformats.org/package/2006/relationships"><Relationship Id="rId3" Type="http://schemas.openxmlformats.org/officeDocument/2006/relationships/oleObject" Target="http://thedock.gbrmpa.gov.au/sites/Projects/P000097/Workshops/Workshop%20results/calculated-overall-grades-bio-eco-her.xlsx" TargetMode="External"/><Relationship Id="rId2" Type="http://schemas.microsoft.com/office/2011/relationships/chartColorStyle" Target="colors9.xml"/><Relationship Id="rId1" Type="http://schemas.microsoft.com/office/2011/relationships/chartStyle" Target="style9.xml"/></Relationships>
</file>

<file path=word/charts/_rels/chart10.xml.rels><?xml version="1.0" encoding="UTF-8" standalone="yes"?>
<Relationships xmlns="http://schemas.openxmlformats.org/package/2006/relationships"><Relationship Id="rId3" Type="http://schemas.openxmlformats.org/officeDocument/2006/relationships/oleObject" Target="http://thedock.gbrmpa.gov.au/sites/Projects/P000097/Workshops/Workshop%20results/calculated-overall-grades-bio-eco-her.xlsx" TargetMode="External"/><Relationship Id="rId2" Type="http://schemas.microsoft.com/office/2011/relationships/chartColorStyle" Target="colors10.xml"/><Relationship Id="rId1" Type="http://schemas.microsoft.com/office/2011/relationships/chartStyle" Target="style10.xml"/></Relationships>
</file>

<file path=word/charts/_rels/chart11.xml.rels><?xml version="1.0" encoding="UTF-8" standalone="yes"?>
<Relationships xmlns="http://schemas.openxmlformats.org/package/2006/relationships"><Relationship Id="rId3" Type="http://schemas.openxmlformats.org/officeDocument/2006/relationships/oleObject" Target="http://thedock.gbrmpa.gov.au/sites/Projects/P000097/Workshops/Workshop%20results/calculated-overall-grades-bio-eco-her.xlsx" TargetMode="External"/><Relationship Id="rId2" Type="http://schemas.microsoft.com/office/2011/relationships/chartColorStyle" Target="colors11.xml"/><Relationship Id="rId1" Type="http://schemas.microsoft.com/office/2011/relationships/chartStyle" Target="style11.xml"/></Relationships>
</file>

<file path=word/charts/_rels/chart12.xml.rels><?xml version="1.0" encoding="UTF-8" standalone="yes"?>
<Relationships xmlns="http://schemas.openxmlformats.org/package/2006/relationships"><Relationship Id="rId3" Type="http://schemas.openxmlformats.org/officeDocument/2006/relationships/oleObject" Target="http://thedock.gbrmpa.gov.au/sites/Projects/P000097/Workshops/Workshop%20results/calculated-overall-grades-bio-eco-her.xlsx" TargetMode="External"/><Relationship Id="rId2" Type="http://schemas.microsoft.com/office/2011/relationships/chartColorStyle" Target="colors12.xml"/><Relationship Id="rId1" Type="http://schemas.microsoft.com/office/2011/relationships/chartStyle" Target="style12.xml"/></Relationships>
</file>

<file path=word/charts/_rels/chart13.xml.rels><?xml version="1.0" encoding="UTF-8" standalone="yes"?>
<Relationships xmlns="http://schemas.openxmlformats.org/package/2006/relationships"><Relationship Id="rId3" Type="http://schemas.openxmlformats.org/officeDocument/2006/relationships/oleObject" Target="http://thedock.gbrmpa.gov.au/sites/Projects/P000097/Workshops/Workshop%20results/calculated-overall-grades-bio-eco-her.xlsx" TargetMode="External"/><Relationship Id="rId2" Type="http://schemas.microsoft.com/office/2011/relationships/chartColorStyle" Target="colors13.xml"/><Relationship Id="rId1" Type="http://schemas.microsoft.com/office/2011/relationships/chartStyle" Target="style13.xml"/></Relationships>
</file>

<file path=word/charts/_rels/chart14.xml.rels><?xml version="1.0" encoding="UTF-8" standalone="yes"?>
<Relationships xmlns="http://schemas.openxmlformats.org/package/2006/relationships"><Relationship Id="rId3" Type="http://schemas.openxmlformats.org/officeDocument/2006/relationships/oleObject" Target="http://thedock.gbrmpa.gov.au/sites/Projects/P000097/Workshops/Workshop%20results/calculated-overall-grades-bio-eco-her.xlsx" TargetMode="External"/><Relationship Id="rId2" Type="http://schemas.microsoft.com/office/2011/relationships/chartColorStyle" Target="colors14.xml"/><Relationship Id="rId1" Type="http://schemas.microsoft.com/office/2011/relationships/chartStyle" Target="style14.xml"/></Relationships>
</file>

<file path=word/charts/_rels/chart15.xml.rels><?xml version="1.0" encoding="UTF-8" standalone="yes"?>
<Relationships xmlns="http://schemas.openxmlformats.org/package/2006/relationships"><Relationship Id="rId3" Type="http://schemas.openxmlformats.org/officeDocument/2006/relationships/oleObject" Target="http://thedock.gbrmpa.gov.au/sites/Projects/P000097/Workshops/Workshop%20results/calculated-overall-grades-bio-eco-her.xlsx" TargetMode="External"/><Relationship Id="rId2" Type="http://schemas.microsoft.com/office/2011/relationships/chartColorStyle" Target="colors15.xml"/><Relationship Id="rId1" Type="http://schemas.microsoft.com/office/2011/relationships/chartStyle" Target="style15.xml"/></Relationships>
</file>

<file path=word/charts/_rels/chart16.xml.rels><?xml version="1.0" encoding="UTF-8" standalone="yes"?>
<Relationships xmlns="http://schemas.openxmlformats.org/package/2006/relationships"><Relationship Id="rId3" Type="http://schemas.openxmlformats.org/officeDocument/2006/relationships/oleObject" Target="http://thedock.gbrmpa.gov.au/sites/Projects/P000097/Workshops/Workshop%20results/calculated-overall-grades-bio-eco-her.xlsx" TargetMode="External"/><Relationship Id="rId2" Type="http://schemas.microsoft.com/office/2011/relationships/chartColorStyle" Target="colors16.xml"/><Relationship Id="rId1" Type="http://schemas.microsoft.com/office/2011/relationships/chartStyle" Target="style16.xml"/></Relationships>
</file>

<file path=word/charts/_rels/chart17.xml.rels><?xml version="1.0" encoding="UTF-8" standalone="yes"?>
<Relationships xmlns="http://schemas.openxmlformats.org/package/2006/relationships"><Relationship Id="rId3" Type="http://schemas.openxmlformats.org/officeDocument/2006/relationships/oleObject" Target="http://thedock.gbrmpa.gov.au/sites/Projects/P000097/Workshops/Workshop%20results/calculated-overall-grades-bio-eco-her.xlsx" TargetMode="External"/><Relationship Id="rId2" Type="http://schemas.microsoft.com/office/2011/relationships/chartColorStyle" Target="colors17.xml"/><Relationship Id="rId1" Type="http://schemas.microsoft.com/office/2011/relationships/chartStyle" Target="style17.xml"/></Relationships>
</file>

<file path=word/charts/_rels/chart18.xml.rels><?xml version="1.0" encoding="UTF-8" standalone="yes"?>
<Relationships xmlns="http://schemas.openxmlformats.org/package/2006/relationships"><Relationship Id="rId3" Type="http://schemas.openxmlformats.org/officeDocument/2006/relationships/oleObject" Target="http://thedock.gbrmpa.gov.au/sites/Projects/P000097/Workshops/Workshop%20results/calculated-overall-grades-bio-eco-her.xlsx" TargetMode="External"/><Relationship Id="rId2" Type="http://schemas.microsoft.com/office/2011/relationships/chartColorStyle" Target="colors18.xml"/><Relationship Id="rId1" Type="http://schemas.microsoft.com/office/2011/relationships/chartStyle" Target="style18.xml"/></Relationships>
</file>

<file path=word/charts/_rels/chart19.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19.xml"/><Relationship Id="rId1" Type="http://schemas.microsoft.com/office/2011/relationships/chartStyle" Target="style19.xml"/></Relationships>
</file>

<file path=word/charts/_rels/chart20.xml.rels><?xml version="1.0" encoding="UTF-8" standalone="yes"?>
<Relationships xmlns="http://schemas.openxmlformats.org/package/2006/relationships"><Relationship Id="rId1" Type="http://schemas.openxmlformats.org/officeDocument/2006/relationships/oleObject" Target="http://thedock.gbrmpa.gov.au/sites/Projects/P000097/Workshops/Workshop%20results/31-05-2018%203-12%20PM-feedback1%20Report.xlsm" TargetMode="External"/></Relationships>
</file>

<file path=word/charts/_rels/chart21.xml.rels><?xml version="1.0" encoding="UTF-8" standalone="yes"?>
<Relationships xmlns="http://schemas.openxmlformats.org/package/2006/relationships"><Relationship Id="rId1" Type="http://schemas.openxmlformats.org/officeDocument/2006/relationships/oleObject" Target="http://thedock.gbrmpa.gov.au/sites/Projects/P000097/Workshops/Workshop%20results/31-05-2018%203-12%20PM-feedback1%20Report.xlsm" TargetMode="External"/></Relationships>
</file>

<file path=word/charts/_rels/chart22.xml.rels><?xml version="1.0" encoding="UTF-8" standalone="yes"?>
<Relationships xmlns="http://schemas.openxmlformats.org/package/2006/relationships"><Relationship Id="rId1" Type="http://schemas.openxmlformats.org/officeDocument/2006/relationships/oleObject" Target="http://thedock.gbrmpa.gov.au/sites/Projects/P000097/Workshops/Workshop%20results/31-05-2018%203-12%20PM-feedback1%20Report.xlsm" TargetMode="External"/></Relationships>
</file>

<file path=word/charts/_rels/chart23.xml.rels><?xml version="1.0" encoding="UTF-8" standalone="yes"?>
<Relationships xmlns="http://schemas.openxmlformats.org/package/2006/relationships"><Relationship Id="rId1" Type="http://schemas.openxmlformats.org/officeDocument/2006/relationships/oleObject" Target="http://thedock.gbrmpa.gov.au/sites/Projects/P000097/Workshops/Workshop%20results/31-05-2018%203-12%20PM-feedback1%20Report.xlsm" TargetMode="External"/></Relationships>
</file>

<file path=word/charts/_rels/chart24.xml.rels><?xml version="1.0" encoding="UTF-8" standalone="yes"?>
<Relationships xmlns="http://schemas.openxmlformats.org/package/2006/relationships"><Relationship Id="rId1" Type="http://schemas.openxmlformats.org/officeDocument/2006/relationships/oleObject" Target="http://thedock.gbrmpa.gov.au/sites/Projects/P000097/Workshops/Workshop%20results/31-05-2018%203-12%20PM-feedback1%20Report.xlsm" TargetMode="External"/></Relationships>
</file>

<file path=word/charts/_rels/chart25.xml.rels><?xml version="1.0" encoding="UTF-8" standalone="yes"?>
<Relationships xmlns="http://schemas.openxmlformats.org/package/2006/relationships"><Relationship Id="rId1" Type="http://schemas.openxmlformats.org/officeDocument/2006/relationships/oleObject" Target="http://thedock.gbrmpa.gov.au/sites/Projects/P000097/Workshops/Workshop%20results/31-05-2018%203-12%20PM-feedback1%20Report.xlsm" TargetMode="External"/></Relationships>
</file>

<file path=word/charts/_rels/chart26.xml.rels><?xml version="1.0" encoding="UTF-8" standalone="yes"?>
<Relationships xmlns="http://schemas.openxmlformats.org/package/2006/relationships"><Relationship Id="rId1" Type="http://schemas.openxmlformats.org/officeDocument/2006/relationships/oleObject" Target="http://thedock.gbrmpa.gov.au/sites/Projects/P000097/Workshops/Workshop%20results/31-05-2018%203-12%20PM-feedback1%20Report.xlsm" TargetMode="External"/></Relationships>
</file>

<file path=word/charts/_rels/chart27.xml.rels><?xml version="1.0" encoding="UTF-8" standalone="yes"?>
<Relationships xmlns="http://schemas.openxmlformats.org/package/2006/relationships"><Relationship Id="rId1" Type="http://schemas.openxmlformats.org/officeDocument/2006/relationships/oleObject" Target="http://thedock.gbrmpa.gov.au/sites/Projects/P000097/Workshops/Workshop%20results/31-05-2018%203-12%20PM-feedback1%20Report.xlsm" TargetMode="External"/></Relationships>
</file>

<file path=word/charts/chart1.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2"/>
          <c:order val="0"/>
          <c:tx>
            <c:v>Most</c:v>
          </c:tx>
          <c:spPr>
            <a:solidFill>
              <a:schemeClr val="accent3"/>
            </a:solidFill>
            <a:ln>
              <a:solidFill>
                <a:schemeClr val="tx1"/>
              </a:solidFill>
            </a:ln>
            <a:effectLst/>
          </c:spPr>
          <c:invertIfNegative val="0"/>
          <c:dPt>
            <c:idx val="1"/>
            <c:invertIfNegative val="0"/>
            <c:bubble3D val="0"/>
            <c:spPr>
              <a:solidFill>
                <a:srgbClr val="FF0000"/>
              </a:solidFill>
              <a:ln>
                <a:solidFill>
                  <a:schemeClr val="tx1"/>
                </a:solidFill>
              </a:ln>
              <a:effectLst/>
            </c:spPr>
            <c:extLst xmlns:c16r2="http://schemas.microsoft.com/office/drawing/2015/06/chart">
              <c:ext xmlns:c16="http://schemas.microsoft.com/office/drawing/2014/chart" uri="{C3380CC4-5D6E-409C-BE32-E72D297353CC}">
                <c16:uniqueId val="{00000001-7893-F842-BADA-E40DC55D9295}"/>
              </c:ext>
            </c:extLst>
          </c:dPt>
          <c:dPt>
            <c:idx val="2"/>
            <c:invertIfNegative val="0"/>
            <c:bubble3D val="0"/>
            <c:spPr>
              <a:solidFill>
                <a:srgbClr val="FFC000"/>
              </a:solidFill>
              <a:ln>
                <a:solidFill>
                  <a:schemeClr val="tx1"/>
                </a:solidFill>
              </a:ln>
              <a:effectLst/>
            </c:spPr>
            <c:extLst xmlns:c16r2="http://schemas.microsoft.com/office/drawing/2015/06/chart">
              <c:ext xmlns:c16="http://schemas.microsoft.com/office/drawing/2014/chart" uri="{C3380CC4-5D6E-409C-BE32-E72D297353CC}">
                <c16:uniqueId val="{00000003-7893-F842-BADA-E40DC55D9295}"/>
              </c:ext>
            </c:extLst>
          </c:dPt>
          <c:dPt>
            <c:idx val="3"/>
            <c:invertIfNegative val="0"/>
            <c:bubble3D val="0"/>
            <c:spPr>
              <a:solidFill>
                <a:srgbClr val="FFC000"/>
              </a:solidFill>
              <a:ln>
                <a:solidFill>
                  <a:schemeClr val="tx1"/>
                </a:solidFill>
              </a:ln>
              <a:effectLst/>
            </c:spPr>
            <c:extLst xmlns:c16r2="http://schemas.microsoft.com/office/drawing/2015/06/chart">
              <c:ext xmlns:c16="http://schemas.microsoft.com/office/drawing/2014/chart" uri="{C3380CC4-5D6E-409C-BE32-E72D297353CC}">
                <c16:uniqueId val="{00000005-7893-F842-BADA-E40DC55D9295}"/>
              </c:ext>
            </c:extLst>
          </c:dPt>
          <c:dPt>
            <c:idx val="4"/>
            <c:invertIfNegative val="0"/>
            <c:bubble3D val="0"/>
            <c:spPr>
              <a:solidFill>
                <a:srgbClr val="FFC000"/>
              </a:solidFill>
              <a:ln>
                <a:solidFill>
                  <a:schemeClr val="tx1"/>
                </a:solidFill>
              </a:ln>
              <a:effectLst/>
            </c:spPr>
            <c:extLst xmlns:c16r2="http://schemas.microsoft.com/office/drawing/2015/06/chart">
              <c:ext xmlns:c16="http://schemas.microsoft.com/office/drawing/2014/chart" uri="{C3380CC4-5D6E-409C-BE32-E72D297353CC}">
                <c16:uniqueId val="{00000007-7893-F842-BADA-E40DC55D9295}"/>
              </c:ext>
            </c:extLst>
          </c:dPt>
          <c:dPt>
            <c:idx val="5"/>
            <c:invertIfNegative val="0"/>
            <c:bubble3D val="0"/>
            <c:spPr>
              <a:solidFill>
                <a:srgbClr val="FFFF00"/>
              </a:solidFill>
              <a:ln>
                <a:solidFill>
                  <a:schemeClr val="tx1"/>
                </a:solidFill>
              </a:ln>
              <a:effectLst/>
            </c:spPr>
            <c:extLst xmlns:c16r2="http://schemas.microsoft.com/office/drawing/2015/06/chart">
              <c:ext xmlns:c16="http://schemas.microsoft.com/office/drawing/2014/chart" uri="{C3380CC4-5D6E-409C-BE32-E72D297353CC}">
                <c16:uniqueId val="{00000009-7893-F842-BADA-E40DC55D9295}"/>
              </c:ext>
            </c:extLst>
          </c:dPt>
          <c:dPt>
            <c:idx val="6"/>
            <c:invertIfNegative val="0"/>
            <c:bubble3D val="0"/>
            <c:spPr>
              <a:solidFill>
                <a:srgbClr val="FFFF00"/>
              </a:solidFill>
              <a:ln>
                <a:solidFill>
                  <a:schemeClr val="tx1"/>
                </a:solidFill>
              </a:ln>
              <a:effectLst/>
            </c:spPr>
            <c:extLst xmlns:c16r2="http://schemas.microsoft.com/office/drawing/2015/06/chart">
              <c:ext xmlns:c16="http://schemas.microsoft.com/office/drawing/2014/chart" uri="{C3380CC4-5D6E-409C-BE32-E72D297353CC}">
                <c16:uniqueId val="{0000000B-7893-F842-BADA-E40DC55D9295}"/>
              </c:ext>
            </c:extLst>
          </c:dPt>
          <c:dPt>
            <c:idx val="7"/>
            <c:invertIfNegative val="0"/>
            <c:bubble3D val="0"/>
            <c:spPr>
              <a:solidFill>
                <a:srgbClr val="00B050"/>
              </a:solidFill>
              <a:ln>
                <a:solidFill>
                  <a:schemeClr val="tx1"/>
                </a:solidFill>
              </a:ln>
              <a:effectLst/>
            </c:spPr>
            <c:extLst xmlns:c16r2="http://schemas.microsoft.com/office/drawing/2015/06/chart">
              <c:ext xmlns:c16="http://schemas.microsoft.com/office/drawing/2014/chart" uri="{C3380CC4-5D6E-409C-BE32-E72D297353CC}">
                <c16:uniqueId val="{0000000D-7893-F842-BADA-E40DC55D9295}"/>
              </c:ext>
            </c:extLst>
          </c:dPt>
          <c:dPt>
            <c:idx val="9"/>
            <c:invertIfNegative val="0"/>
            <c:bubble3D val="0"/>
            <c:spPr>
              <a:solidFill>
                <a:srgbClr val="00B050"/>
              </a:solidFill>
              <a:ln>
                <a:solidFill>
                  <a:schemeClr val="tx1"/>
                </a:solidFill>
              </a:ln>
              <a:effectLst/>
            </c:spPr>
            <c:extLst xmlns:c16r2="http://schemas.microsoft.com/office/drawing/2015/06/chart">
              <c:ext xmlns:c16="http://schemas.microsoft.com/office/drawing/2014/chart" uri="{C3380CC4-5D6E-409C-BE32-E72D297353CC}">
                <c16:uniqueId val="{0000000F-7893-F842-BADA-E40DC55D9295}"/>
              </c:ext>
            </c:extLst>
          </c:dPt>
          <c:cat>
            <c:strRef>
              <c:f>'Habitats to support species'!$N$4:$N$13</c:f>
              <c:strCache>
                <c:ptCount val="10"/>
                <c:pt idx="0">
                  <c:v>Very Poor-1</c:v>
                </c:pt>
                <c:pt idx="1">
                  <c:v>Very Poor-2</c:v>
                </c:pt>
                <c:pt idx="2">
                  <c:v>Poor-3</c:v>
                </c:pt>
                <c:pt idx="3">
                  <c:v>Poor-4</c:v>
                </c:pt>
                <c:pt idx="4">
                  <c:v>Poor-5</c:v>
                </c:pt>
                <c:pt idx="5">
                  <c:v>Good-6</c:v>
                </c:pt>
                <c:pt idx="6">
                  <c:v>Good-7</c:v>
                </c:pt>
                <c:pt idx="7">
                  <c:v>Very Good-8</c:v>
                </c:pt>
                <c:pt idx="8">
                  <c:v>Very Good-9</c:v>
                </c:pt>
                <c:pt idx="9">
                  <c:v>Very good-10</c:v>
                </c:pt>
              </c:strCache>
            </c:strRef>
          </c:cat>
          <c:val>
            <c:numRef>
              <c:f>'Habitats to support species'!$M$30:$M$39</c:f>
              <c:numCache>
                <c:formatCode>General</c:formatCode>
                <c:ptCount val="10"/>
                <c:pt idx="0">
                  <c:v>0</c:v>
                </c:pt>
                <c:pt idx="1">
                  <c:v>2.4691358024691357</c:v>
                </c:pt>
                <c:pt idx="2">
                  <c:v>1.2345679012345678</c:v>
                </c:pt>
                <c:pt idx="3">
                  <c:v>7.4074074074074066</c:v>
                </c:pt>
                <c:pt idx="4">
                  <c:v>16.049382716049383</c:v>
                </c:pt>
                <c:pt idx="5">
                  <c:v>34.567901234567898</c:v>
                </c:pt>
                <c:pt idx="6">
                  <c:v>24.691358024691358</c:v>
                </c:pt>
                <c:pt idx="7">
                  <c:v>12.345679012345679</c:v>
                </c:pt>
                <c:pt idx="8">
                  <c:v>0</c:v>
                </c:pt>
                <c:pt idx="9">
                  <c:v>1.2345679012345678</c:v>
                </c:pt>
              </c:numCache>
            </c:numRef>
          </c:val>
          <c:extLst xmlns:c16r2="http://schemas.microsoft.com/office/drawing/2015/06/chart">
            <c:ext xmlns:c16="http://schemas.microsoft.com/office/drawing/2014/chart" uri="{C3380CC4-5D6E-409C-BE32-E72D297353CC}">
              <c16:uniqueId val="{00000010-7893-F842-BADA-E40DC55D9295}"/>
            </c:ext>
          </c:extLst>
        </c:ser>
        <c:dLbls>
          <c:showLegendKey val="0"/>
          <c:showVal val="0"/>
          <c:showCatName val="0"/>
          <c:showSerName val="0"/>
          <c:showPercent val="0"/>
          <c:showBubbleSize val="0"/>
        </c:dLbls>
        <c:gapWidth val="219"/>
        <c:overlap val="-27"/>
        <c:axId val="187870000"/>
        <c:axId val="187877840"/>
      </c:barChart>
      <c:catAx>
        <c:axId val="187870000"/>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AU"/>
                  <a:t>Condition grade-score</a:t>
                </a:r>
              </a:p>
            </c:rich>
          </c:tx>
          <c:layout/>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out"/>
        <c:minorTickMark val="none"/>
        <c:tickLblPos val="nextTo"/>
        <c:spPr>
          <a:noFill/>
          <a:ln w="9525" cap="flat" cmpd="sng" algn="ctr">
            <a:solidFill>
              <a:schemeClr val="tx1"/>
            </a:solidFill>
            <a:round/>
          </a:ln>
          <a:effectLst/>
        </c:spPr>
        <c:txPr>
          <a:bodyPr rot="-2700000" spcFirstLastPara="1" vertOverflow="ellipsis" wrap="square" anchor="b"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87877840"/>
        <c:crosses val="autoZero"/>
        <c:auto val="0"/>
        <c:lblAlgn val="ctr"/>
        <c:lblOffset val="100"/>
        <c:noMultiLvlLbl val="0"/>
      </c:catAx>
      <c:valAx>
        <c:axId val="187877840"/>
        <c:scaling>
          <c:orientation val="minMax"/>
        </c:scaling>
        <c:delete val="0"/>
        <c:axPos val="l"/>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AU"/>
                  <a:t>Proportion</a:t>
                </a:r>
                <a:r>
                  <a:rPr lang="en-AU" baseline="0"/>
                  <a:t> of all votes</a:t>
                </a:r>
                <a:endParaRPr lang="en-AU"/>
              </a:p>
            </c:rich>
          </c:tx>
          <c:layout>
            <c:manualLayout>
              <c:xMode val="edge"/>
              <c:yMode val="edge"/>
              <c:x val="1.3888888888888888E-2"/>
              <c:y val="0.25196011956838726"/>
            </c:manualLayout>
          </c:layout>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out"/>
        <c:minorTickMark val="none"/>
        <c:tickLblPos val="nextTo"/>
        <c:spPr>
          <a:noFill/>
          <a:ln>
            <a:solidFill>
              <a:schemeClr val="tx1"/>
            </a:solid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87870000"/>
        <c:crosses val="autoZero"/>
        <c:crossBetween val="between"/>
      </c:valAx>
      <c:spPr>
        <a:noFill/>
        <a:ln>
          <a:noFill/>
        </a:ln>
        <a:effectLst/>
      </c:spPr>
    </c:plotArea>
    <c:plotVisOnly val="1"/>
    <c:dispBlanksAs val="gap"/>
    <c:showDLblsOverMax val="0"/>
  </c:chart>
  <c:spPr>
    <a:solidFill>
      <a:schemeClr val="bg1"/>
    </a:solidFill>
    <a:ln w="9525" cap="flat" cmpd="sng" algn="ctr">
      <a:noFill/>
      <a:round/>
    </a:ln>
    <a:effectLst/>
  </c:spPr>
  <c:txPr>
    <a:bodyPr/>
    <a:lstStyle/>
    <a:p>
      <a:pPr>
        <a:defRPr/>
      </a:pPr>
      <a:endParaRPr lang="en-US"/>
    </a:p>
  </c:txPr>
  <c:externalData r:id="rId3">
    <c:autoUpdate val="0"/>
  </c:externalData>
</c:chartSpace>
</file>

<file path=word/charts/chart2.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1"/>
    </mc:Choice>
    <mc:Fallback>
      <c:style val="1"/>
    </mc:Fallback>
  </mc:AlternateContent>
  <c:chart>
    <c:autoTitleDeleted val="1"/>
    <c:plotArea>
      <c:layout/>
      <c:barChart>
        <c:barDir val="col"/>
        <c:grouping val="clustered"/>
        <c:varyColors val="0"/>
        <c:ser>
          <c:idx val="2"/>
          <c:order val="0"/>
          <c:tx>
            <c:v>Most</c:v>
          </c:tx>
          <c:spPr>
            <a:solidFill>
              <a:schemeClr val="dk1">
                <a:tint val="75000"/>
              </a:schemeClr>
            </a:solidFill>
            <a:ln>
              <a:noFill/>
            </a:ln>
            <a:effectLst/>
          </c:spPr>
          <c:invertIfNegative val="0"/>
          <c:cat>
            <c:strRef>
              <c:f>'Habitats to support species'!$N$45:$N$48</c:f>
              <c:strCache>
                <c:ptCount val="4"/>
                <c:pt idx="0">
                  <c:v>No clear trend</c:v>
                </c:pt>
                <c:pt idx="1">
                  <c:v>Deteriorated</c:v>
                </c:pt>
                <c:pt idx="2">
                  <c:v>Stable</c:v>
                </c:pt>
                <c:pt idx="3">
                  <c:v>Improved</c:v>
                </c:pt>
              </c:strCache>
            </c:strRef>
          </c:cat>
          <c:val>
            <c:numRef>
              <c:f>'Habitats to support species'!$M$59:$M$62</c:f>
              <c:numCache>
                <c:formatCode>General</c:formatCode>
                <c:ptCount val="4"/>
                <c:pt idx="0">
                  <c:v>7.5</c:v>
                </c:pt>
                <c:pt idx="1">
                  <c:v>47.5</c:v>
                </c:pt>
                <c:pt idx="2">
                  <c:v>37.5</c:v>
                </c:pt>
                <c:pt idx="3">
                  <c:v>7.5</c:v>
                </c:pt>
              </c:numCache>
            </c:numRef>
          </c:val>
          <c:extLst xmlns:c16r2="http://schemas.microsoft.com/office/drawing/2015/06/chart">
            <c:ext xmlns:c16="http://schemas.microsoft.com/office/drawing/2014/chart" uri="{C3380CC4-5D6E-409C-BE32-E72D297353CC}">
              <c16:uniqueId val="{00000000-C1EC-FB44-B73C-BEEDA4AC4585}"/>
            </c:ext>
          </c:extLst>
        </c:ser>
        <c:dLbls>
          <c:showLegendKey val="0"/>
          <c:showVal val="0"/>
          <c:showCatName val="0"/>
          <c:showSerName val="0"/>
          <c:showPercent val="0"/>
          <c:showBubbleSize val="0"/>
        </c:dLbls>
        <c:gapWidth val="219"/>
        <c:overlap val="-27"/>
        <c:axId val="1673249936"/>
        <c:axId val="1673234816"/>
      </c:barChart>
      <c:catAx>
        <c:axId val="1673249936"/>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AU"/>
                  <a:t>Trend since 2014</a:t>
                </a:r>
              </a:p>
            </c:rich>
          </c:tx>
          <c:layout/>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out"/>
        <c:minorTickMark val="none"/>
        <c:tickLblPos val="nextTo"/>
        <c:spPr>
          <a:noFill/>
          <a:ln w="9525" cap="flat" cmpd="sng" algn="ctr">
            <a:solidFill>
              <a:schemeClr val="tx1"/>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673234816"/>
        <c:crosses val="autoZero"/>
        <c:auto val="1"/>
        <c:lblAlgn val="ctr"/>
        <c:lblOffset val="100"/>
        <c:noMultiLvlLbl val="0"/>
      </c:catAx>
      <c:valAx>
        <c:axId val="1673234816"/>
        <c:scaling>
          <c:orientation val="minMax"/>
        </c:scaling>
        <c:delete val="0"/>
        <c:axPos val="l"/>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AU"/>
                  <a:t>Proportion of all votes</a:t>
                </a:r>
              </a:p>
            </c:rich>
          </c:tx>
          <c:layout>
            <c:manualLayout>
              <c:xMode val="edge"/>
              <c:yMode val="edge"/>
              <c:x val="1.3888888888888888E-2"/>
              <c:y val="0.20826771653543308"/>
            </c:manualLayout>
          </c:layout>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out"/>
        <c:minorTickMark val="none"/>
        <c:tickLblPos val="nextTo"/>
        <c:spPr>
          <a:noFill/>
          <a:ln>
            <a:solidFill>
              <a:schemeClr val="tx1"/>
            </a:solid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673249936"/>
        <c:crosses val="autoZero"/>
        <c:crossBetween val="between"/>
      </c:valAx>
      <c:spPr>
        <a:noFill/>
        <a:ln>
          <a:noFill/>
        </a:ln>
        <a:effectLst/>
      </c:spPr>
    </c:plotArea>
    <c:plotVisOnly val="1"/>
    <c:dispBlanksAs val="gap"/>
    <c:showDLblsOverMax val="0"/>
  </c:chart>
  <c:spPr>
    <a:solidFill>
      <a:schemeClr val="bg1"/>
    </a:solidFill>
    <a:ln w="9525" cap="flat" cmpd="sng" algn="ctr">
      <a:noFill/>
      <a:round/>
    </a:ln>
    <a:effectLst/>
  </c:spPr>
  <c:txPr>
    <a:bodyPr/>
    <a:lstStyle/>
    <a:p>
      <a:pPr>
        <a:defRPr/>
      </a:pPr>
      <a:endParaRPr lang="en-US"/>
    </a:p>
  </c:txPr>
  <c:externalData r:id="rId3">
    <c:autoUpdate val="0"/>
  </c:externalData>
</c:chartSpace>
</file>

<file path=word/charts/chart3.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5722464408348463"/>
          <c:y val="5.7591623036649213E-2"/>
          <c:w val="0.81263424069525214"/>
          <c:h val="0.54475945088015831"/>
        </c:manualLayout>
      </c:layout>
      <c:barChart>
        <c:barDir val="col"/>
        <c:grouping val="clustered"/>
        <c:varyColors val="0"/>
        <c:ser>
          <c:idx val="2"/>
          <c:order val="0"/>
          <c:tx>
            <c:v>Most</c:v>
          </c:tx>
          <c:spPr>
            <a:solidFill>
              <a:schemeClr val="accent3"/>
            </a:solidFill>
            <a:ln>
              <a:solidFill>
                <a:schemeClr val="tx1"/>
              </a:solidFill>
            </a:ln>
            <a:effectLst/>
          </c:spPr>
          <c:invertIfNegative val="0"/>
          <c:dPt>
            <c:idx val="1"/>
            <c:invertIfNegative val="0"/>
            <c:bubble3D val="0"/>
            <c:spPr>
              <a:solidFill>
                <a:srgbClr val="FF0000"/>
              </a:solidFill>
              <a:ln>
                <a:solidFill>
                  <a:schemeClr val="tx1"/>
                </a:solidFill>
              </a:ln>
              <a:effectLst/>
            </c:spPr>
            <c:extLst xmlns:c16r2="http://schemas.microsoft.com/office/drawing/2015/06/chart">
              <c:ext xmlns:c16="http://schemas.microsoft.com/office/drawing/2014/chart" uri="{C3380CC4-5D6E-409C-BE32-E72D297353CC}">
                <c16:uniqueId val="{00000001-DD21-6B49-81F0-0A4D761F326A}"/>
              </c:ext>
            </c:extLst>
          </c:dPt>
          <c:dPt>
            <c:idx val="2"/>
            <c:invertIfNegative val="0"/>
            <c:bubble3D val="0"/>
            <c:spPr>
              <a:solidFill>
                <a:srgbClr val="FFC000"/>
              </a:solidFill>
              <a:ln>
                <a:solidFill>
                  <a:schemeClr val="tx1"/>
                </a:solidFill>
              </a:ln>
              <a:effectLst/>
            </c:spPr>
            <c:extLst xmlns:c16r2="http://schemas.microsoft.com/office/drawing/2015/06/chart">
              <c:ext xmlns:c16="http://schemas.microsoft.com/office/drawing/2014/chart" uri="{C3380CC4-5D6E-409C-BE32-E72D297353CC}">
                <c16:uniqueId val="{00000003-DD21-6B49-81F0-0A4D761F326A}"/>
              </c:ext>
            </c:extLst>
          </c:dPt>
          <c:dPt>
            <c:idx val="3"/>
            <c:invertIfNegative val="0"/>
            <c:bubble3D val="0"/>
            <c:spPr>
              <a:solidFill>
                <a:srgbClr val="FFC000"/>
              </a:solidFill>
              <a:ln>
                <a:solidFill>
                  <a:schemeClr val="tx1"/>
                </a:solidFill>
              </a:ln>
              <a:effectLst/>
            </c:spPr>
            <c:extLst xmlns:c16r2="http://schemas.microsoft.com/office/drawing/2015/06/chart">
              <c:ext xmlns:c16="http://schemas.microsoft.com/office/drawing/2014/chart" uri="{C3380CC4-5D6E-409C-BE32-E72D297353CC}">
                <c16:uniqueId val="{00000005-DD21-6B49-81F0-0A4D761F326A}"/>
              </c:ext>
            </c:extLst>
          </c:dPt>
          <c:dPt>
            <c:idx val="4"/>
            <c:invertIfNegative val="0"/>
            <c:bubble3D val="0"/>
            <c:spPr>
              <a:solidFill>
                <a:srgbClr val="FFC000"/>
              </a:solidFill>
              <a:ln>
                <a:solidFill>
                  <a:schemeClr val="tx1"/>
                </a:solidFill>
              </a:ln>
              <a:effectLst/>
            </c:spPr>
            <c:extLst xmlns:c16r2="http://schemas.microsoft.com/office/drawing/2015/06/chart">
              <c:ext xmlns:c16="http://schemas.microsoft.com/office/drawing/2014/chart" uri="{C3380CC4-5D6E-409C-BE32-E72D297353CC}">
                <c16:uniqueId val="{00000007-DD21-6B49-81F0-0A4D761F326A}"/>
              </c:ext>
            </c:extLst>
          </c:dPt>
          <c:dPt>
            <c:idx val="5"/>
            <c:invertIfNegative val="0"/>
            <c:bubble3D val="0"/>
            <c:spPr>
              <a:solidFill>
                <a:srgbClr val="FFFF00"/>
              </a:solidFill>
              <a:ln>
                <a:solidFill>
                  <a:schemeClr val="tx1"/>
                </a:solidFill>
              </a:ln>
              <a:effectLst/>
            </c:spPr>
            <c:extLst xmlns:c16r2="http://schemas.microsoft.com/office/drawing/2015/06/chart">
              <c:ext xmlns:c16="http://schemas.microsoft.com/office/drawing/2014/chart" uri="{C3380CC4-5D6E-409C-BE32-E72D297353CC}">
                <c16:uniqueId val="{00000009-DD21-6B49-81F0-0A4D761F326A}"/>
              </c:ext>
            </c:extLst>
          </c:dPt>
          <c:dPt>
            <c:idx val="6"/>
            <c:invertIfNegative val="0"/>
            <c:bubble3D val="0"/>
            <c:spPr>
              <a:solidFill>
                <a:srgbClr val="FFFF00"/>
              </a:solidFill>
              <a:ln>
                <a:solidFill>
                  <a:schemeClr val="tx1"/>
                </a:solidFill>
              </a:ln>
              <a:effectLst/>
            </c:spPr>
            <c:extLst xmlns:c16r2="http://schemas.microsoft.com/office/drawing/2015/06/chart">
              <c:ext xmlns:c16="http://schemas.microsoft.com/office/drawing/2014/chart" uri="{C3380CC4-5D6E-409C-BE32-E72D297353CC}">
                <c16:uniqueId val="{0000000B-DD21-6B49-81F0-0A4D761F326A}"/>
              </c:ext>
            </c:extLst>
          </c:dPt>
          <c:dPt>
            <c:idx val="7"/>
            <c:invertIfNegative val="0"/>
            <c:bubble3D val="0"/>
            <c:spPr>
              <a:solidFill>
                <a:srgbClr val="00B050"/>
              </a:solidFill>
              <a:ln>
                <a:solidFill>
                  <a:schemeClr val="tx1"/>
                </a:solidFill>
              </a:ln>
              <a:effectLst/>
            </c:spPr>
            <c:extLst xmlns:c16r2="http://schemas.microsoft.com/office/drawing/2015/06/chart">
              <c:ext xmlns:c16="http://schemas.microsoft.com/office/drawing/2014/chart" uri="{C3380CC4-5D6E-409C-BE32-E72D297353CC}">
                <c16:uniqueId val="{0000000D-DD21-6B49-81F0-0A4D761F326A}"/>
              </c:ext>
            </c:extLst>
          </c:dPt>
          <c:dPt>
            <c:idx val="8"/>
            <c:invertIfNegative val="0"/>
            <c:bubble3D val="0"/>
            <c:spPr>
              <a:solidFill>
                <a:srgbClr val="00B050"/>
              </a:solidFill>
              <a:ln>
                <a:solidFill>
                  <a:schemeClr val="tx1"/>
                </a:solidFill>
              </a:ln>
              <a:effectLst/>
            </c:spPr>
            <c:extLst xmlns:c16r2="http://schemas.microsoft.com/office/drawing/2015/06/chart">
              <c:ext xmlns:c16="http://schemas.microsoft.com/office/drawing/2014/chart" uri="{C3380CC4-5D6E-409C-BE32-E72D297353CC}">
                <c16:uniqueId val="{0000000F-DD21-6B49-81F0-0A4D761F326A}"/>
              </c:ext>
            </c:extLst>
          </c:dPt>
          <c:cat>
            <c:strRef>
              <c:f>Species!$T$4:$T$13</c:f>
              <c:strCache>
                <c:ptCount val="10"/>
                <c:pt idx="0">
                  <c:v>Very Poor-1</c:v>
                </c:pt>
                <c:pt idx="1">
                  <c:v>Very Poor-2</c:v>
                </c:pt>
                <c:pt idx="2">
                  <c:v>Poor-3</c:v>
                </c:pt>
                <c:pt idx="3">
                  <c:v>Poor-4</c:v>
                </c:pt>
                <c:pt idx="4">
                  <c:v>Poor-5</c:v>
                </c:pt>
                <c:pt idx="5">
                  <c:v>Good-6</c:v>
                </c:pt>
                <c:pt idx="6">
                  <c:v>Good-7</c:v>
                </c:pt>
                <c:pt idx="7">
                  <c:v>Very Good-8</c:v>
                </c:pt>
                <c:pt idx="8">
                  <c:v>Very Good-9</c:v>
                </c:pt>
                <c:pt idx="9">
                  <c:v>Very good-10</c:v>
                </c:pt>
              </c:strCache>
            </c:strRef>
          </c:cat>
          <c:val>
            <c:numRef>
              <c:f>Species!$S$30:$S$39</c:f>
              <c:numCache>
                <c:formatCode>General</c:formatCode>
                <c:ptCount val="10"/>
                <c:pt idx="0">
                  <c:v>0</c:v>
                </c:pt>
                <c:pt idx="1">
                  <c:v>6.3636363636363633</c:v>
                </c:pt>
                <c:pt idx="2">
                  <c:v>4.5454545454545459</c:v>
                </c:pt>
                <c:pt idx="3">
                  <c:v>12.727272727272727</c:v>
                </c:pt>
                <c:pt idx="4">
                  <c:v>20</c:v>
                </c:pt>
                <c:pt idx="5">
                  <c:v>20.909090909090907</c:v>
                </c:pt>
                <c:pt idx="6">
                  <c:v>20</c:v>
                </c:pt>
                <c:pt idx="7">
                  <c:v>13.636363636363635</c:v>
                </c:pt>
                <c:pt idx="8">
                  <c:v>1.8181818181818181</c:v>
                </c:pt>
                <c:pt idx="9">
                  <c:v>0</c:v>
                </c:pt>
              </c:numCache>
            </c:numRef>
          </c:val>
          <c:extLst xmlns:c16r2="http://schemas.microsoft.com/office/drawing/2015/06/chart">
            <c:ext xmlns:c16="http://schemas.microsoft.com/office/drawing/2014/chart" uri="{C3380CC4-5D6E-409C-BE32-E72D297353CC}">
              <c16:uniqueId val="{00000002-5CFA-3B4D-AD4E-DCEA7B9F6288}"/>
            </c:ext>
          </c:extLst>
        </c:ser>
        <c:dLbls>
          <c:showLegendKey val="0"/>
          <c:showVal val="0"/>
          <c:showCatName val="0"/>
          <c:showSerName val="0"/>
          <c:showPercent val="0"/>
          <c:showBubbleSize val="0"/>
        </c:dLbls>
        <c:gapWidth val="219"/>
        <c:overlap val="-27"/>
        <c:axId val="185794944"/>
        <c:axId val="185802784"/>
      </c:barChart>
      <c:catAx>
        <c:axId val="185794944"/>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AU"/>
                  <a:t>Condition grade-score</a:t>
                </a:r>
              </a:p>
            </c:rich>
          </c:tx>
          <c:layout/>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out"/>
        <c:minorTickMark val="none"/>
        <c:tickLblPos val="nextTo"/>
        <c:spPr>
          <a:noFill/>
          <a:ln w="9525" cap="flat" cmpd="sng" algn="ctr">
            <a:solidFill>
              <a:schemeClr val="tx1"/>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85802784"/>
        <c:crosses val="autoZero"/>
        <c:auto val="1"/>
        <c:lblAlgn val="ctr"/>
        <c:lblOffset val="100"/>
        <c:noMultiLvlLbl val="0"/>
      </c:catAx>
      <c:valAx>
        <c:axId val="185802784"/>
        <c:scaling>
          <c:orientation val="minMax"/>
        </c:scaling>
        <c:delete val="0"/>
        <c:axPos val="l"/>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AU"/>
                  <a:t>Proportion of all votes (%)</a:t>
                </a:r>
              </a:p>
              <a:p>
                <a:pPr>
                  <a:defRPr/>
                </a:pPr>
                <a:endParaRPr lang="en-AU"/>
              </a:p>
            </c:rich>
          </c:tx>
          <c:layout/>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out"/>
        <c:minorTickMark val="none"/>
        <c:tickLblPos val="nextTo"/>
        <c:spPr>
          <a:noFill/>
          <a:ln>
            <a:solidFill>
              <a:schemeClr val="tx1"/>
            </a:solid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85794944"/>
        <c:crosses val="autoZero"/>
        <c:crossBetween val="between"/>
      </c:valAx>
      <c:spPr>
        <a:noFill/>
        <a:ln>
          <a:noFill/>
        </a:ln>
        <a:effectLst/>
      </c:spPr>
    </c:plotArea>
    <c:plotVisOnly val="1"/>
    <c:dispBlanksAs val="gap"/>
    <c:showDLblsOverMax val="0"/>
  </c:chart>
  <c:spPr>
    <a:solidFill>
      <a:schemeClr val="bg1"/>
    </a:solidFill>
    <a:ln w="9525" cap="flat" cmpd="sng" algn="ctr">
      <a:noFill/>
      <a:round/>
    </a:ln>
    <a:effectLst/>
  </c:spPr>
  <c:txPr>
    <a:bodyPr/>
    <a:lstStyle/>
    <a:p>
      <a:pPr>
        <a:defRPr/>
      </a:pPr>
      <a:endParaRPr lang="en-US"/>
    </a:p>
  </c:txPr>
  <c:externalData r:id="rId3">
    <c:autoUpdate val="0"/>
  </c:externalData>
</c:chartSpace>
</file>

<file path=word/charts/chart4.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1"/>
    </mc:Choice>
    <mc:Fallback>
      <c:style val="1"/>
    </mc:Fallback>
  </mc:AlternateContent>
  <c:chart>
    <c:autoTitleDeleted val="1"/>
    <c:plotArea>
      <c:layout/>
      <c:barChart>
        <c:barDir val="col"/>
        <c:grouping val="clustered"/>
        <c:varyColors val="0"/>
        <c:ser>
          <c:idx val="2"/>
          <c:order val="0"/>
          <c:tx>
            <c:v>Most</c:v>
          </c:tx>
          <c:spPr>
            <a:solidFill>
              <a:schemeClr val="dk1">
                <a:tint val="75000"/>
              </a:schemeClr>
            </a:solidFill>
            <a:ln>
              <a:noFill/>
            </a:ln>
            <a:effectLst/>
          </c:spPr>
          <c:invertIfNegative val="0"/>
          <c:cat>
            <c:strRef>
              <c:f>Species!$T$45:$T$48</c:f>
              <c:strCache>
                <c:ptCount val="4"/>
                <c:pt idx="0">
                  <c:v>No clear trend</c:v>
                </c:pt>
                <c:pt idx="1">
                  <c:v>Deteriorated</c:v>
                </c:pt>
                <c:pt idx="2">
                  <c:v>Stable</c:v>
                </c:pt>
                <c:pt idx="3">
                  <c:v>Improved</c:v>
                </c:pt>
              </c:strCache>
            </c:strRef>
          </c:cat>
          <c:val>
            <c:numRef>
              <c:f>Species!$S$59:$S$62</c:f>
              <c:numCache>
                <c:formatCode>General</c:formatCode>
                <c:ptCount val="4"/>
                <c:pt idx="0">
                  <c:v>22.222222222222221</c:v>
                </c:pt>
                <c:pt idx="1">
                  <c:v>28.703703703703702</c:v>
                </c:pt>
                <c:pt idx="2">
                  <c:v>29.629629629629626</c:v>
                </c:pt>
                <c:pt idx="3">
                  <c:v>19.444444444444446</c:v>
                </c:pt>
              </c:numCache>
            </c:numRef>
          </c:val>
          <c:extLst xmlns:c16r2="http://schemas.microsoft.com/office/drawing/2015/06/chart">
            <c:ext xmlns:c16="http://schemas.microsoft.com/office/drawing/2014/chart" uri="{C3380CC4-5D6E-409C-BE32-E72D297353CC}">
              <c16:uniqueId val="{00000002-895F-3440-866B-22FE34631F9B}"/>
            </c:ext>
          </c:extLst>
        </c:ser>
        <c:dLbls>
          <c:showLegendKey val="0"/>
          <c:showVal val="0"/>
          <c:showCatName val="0"/>
          <c:showSerName val="0"/>
          <c:showPercent val="0"/>
          <c:showBubbleSize val="0"/>
        </c:dLbls>
        <c:gapWidth val="219"/>
        <c:overlap val="-27"/>
        <c:axId val="185803344"/>
        <c:axId val="185807824"/>
      </c:barChart>
      <c:catAx>
        <c:axId val="185803344"/>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AU"/>
                  <a:t>Trend since 2014</a:t>
                </a:r>
              </a:p>
            </c:rich>
          </c:tx>
          <c:layout/>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out"/>
        <c:minorTickMark val="none"/>
        <c:tickLblPos val="nextTo"/>
        <c:spPr>
          <a:noFill/>
          <a:ln w="9525" cap="flat" cmpd="sng" algn="ctr">
            <a:solidFill>
              <a:schemeClr val="tx1"/>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85807824"/>
        <c:crosses val="autoZero"/>
        <c:auto val="1"/>
        <c:lblAlgn val="ctr"/>
        <c:lblOffset val="100"/>
        <c:noMultiLvlLbl val="0"/>
      </c:catAx>
      <c:valAx>
        <c:axId val="185807824"/>
        <c:scaling>
          <c:orientation val="minMax"/>
        </c:scaling>
        <c:delete val="0"/>
        <c:axPos val="l"/>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AU"/>
                  <a:t>Proportion of all votes (%)</a:t>
                </a:r>
              </a:p>
              <a:p>
                <a:pPr>
                  <a:defRPr/>
                </a:pPr>
                <a:endParaRPr lang="en-AU"/>
              </a:p>
            </c:rich>
          </c:tx>
          <c:layout>
            <c:manualLayout>
              <c:xMode val="edge"/>
              <c:yMode val="edge"/>
              <c:x val="3.4017221218241737E-2"/>
              <c:y val="0.23156823605141844"/>
            </c:manualLayout>
          </c:layout>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out"/>
        <c:minorTickMark val="none"/>
        <c:tickLblPos val="nextTo"/>
        <c:spPr>
          <a:noFill/>
          <a:ln>
            <a:solidFill>
              <a:schemeClr val="tx1"/>
            </a:solid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85803344"/>
        <c:crosses val="autoZero"/>
        <c:crossBetween val="between"/>
      </c:valAx>
      <c:spPr>
        <a:noFill/>
        <a:ln>
          <a:noFill/>
        </a:ln>
        <a:effectLst/>
      </c:spPr>
    </c:plotArea>
    <c:plotVisOnly val="1"/>
    <c:dispBlanksAs val="gap"/>
    <c:showDLblsOverMax val="0"/>
  </c:chart>
  <c:spPr>
    <a:solidFill>
      <a:schemeClr val="bg1"/>
    </a:solidFill>
    <a:ln w="9525" cap="flat" cmpd="sng" algn="ctr">
      <a:noFill/>
      <a:round/>
    </a:ln>
    <a:effectLst/>
  </c:spPr>
  <c:txPr>
    <a:bodyPr/>
    <a:lstStyle/>
    <a:p>
      <a:pPr>
        <a:defRPr/>
      </a:pPr>
      <a:endParaRPr lang="en-US"/>
    </a:p>
  </c:txPr>
  <c:externalData r:id="rId3">
    <c:autoUpdate val="0"/>
  </c:externalData>
</c:chartSpace>
</file>

<file path=word/charts/chart5.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barChart>
        <c:barDir val="col"/>
        <c:grouping val="clustered"/>
        <c:varyColors val="0"/>
        <c:ser>
          <c:idx val="0"/>
          <c:order val="0"/>
          <c:spPr>
            <a:solidFill>
              <a:schemeClr val="accent1"/>
            </a:solidFill>
            <a:ln>
              <a:solidFill>
                <a:schemeClr val="tx1"/>
              </a:solidFill>
            </a:ln>
            <a:effectLst/>
          </c:spPr>
          <c:invertIfNegative val="0"/>
          <c:dPt>
            <c:idx val="1"/>
            <c:invertIfNegative val="0"/>
            <c:bubble3D val="0"/>
            <c:spPr>
              <a:solidFill>
                <a:srgbClr val="FF0000"/>
              </a:solidFill>
              <a:ln>
                <a:solidFill>
                  <a:schemeClr val="tx1"/>
                </a:solidFill>
              </a:ln>
              <a:effectLst/>
            </c:spPr>
            <c:extLst xmlns:c16r2="http://schemas.microsoft.com/office/drawing/2015/06/chart">
              <c:ext xmlns:c16="http://schemas.microsoft.com/office/drawing/2014/chart" uri="{C3380CC4-5D6E-409C-BE32-E72D297353CC}">
                <c16:uniqueId val="{00000001-4977-CD49-A6BB-CB5E88DECB22}"/>
              </c:ext>
            </c:extLst>
          </c:dPt>
          <c:dPt>
            <c:idx val="2"/>
            <c:invertIfNegative val="0"/>
            <c:bubble3D val="0"/>
            <c:spPr>
              <a:solidFill>
                <a:srgbClr val="FFC000"/>
              </a:solidFill>
              <a:ln>
                <a:solidFill>
                  <a:schemeClr val="tx1"/>
                </a:solidFill>
              </a:ln>
              <a:effectLst/>
            </c:spPr>
            <c:extLst xmlns:c16r2="http://schemas.microsoft.com/office/drawing/2015/06/chart">
              <c:ext xmlns:c16="http://schemas.microsoft.com/office/drawing/2014/chart" uri="{C3380CC4-5D6E-409C-BE32-E72D297353CC}">
                <c16:uniqueId val="{00000003-4977-CD49-A6BB-CB5E88DECB22}"/>
              </c:ext>
            </c:extLst>
          </c:dPt>
          <c:dPt>
            <c:idx val="3"/>
            <c:invertIfNegative val="0"/>
            <c:bubble3D val="0"/>
            <c:spPr>
              <a:solidFill>
                <a:srgbClr val="FFC000"/>
              </a:solidFill>
              <a:ln>
                <a:solidFill>
                  <a:schemeClr val="tx1"/>
                </a:solidFill>
              </a:ln>
              <a:effectLst/>
            </c:spPr>
            <c:extLst xmlns:c16r2="http://schemas.microsoft.com/office/drawing/2015/06/chart">
              <c:ext xmlns:c16="http://schemas.microsoft.com/office/drawing/2014/chart" uri="{C3380CC4-5D6E-409C-BE32-E72D297353CC}">
                <c16:uniqueId val="{00000005-4977-CD49-A6BB-CB5E88DECB22}"/>
              </c:ext>
            </c:extLst>
          </c:dPt>
          <c:dPt>
            <c:idx val="4"/>
            <c:invertIfNegative val="0"/>
            <c:bubble3D val="0"/>
            <c:spPr>
              <a:solidFill>
                <a:srgbClr val="FFC000"/>
              </a:solidFill>
              <a:ln>
                <a:solidFill>
                  <a:schemeClr val="tx1"/>
                </a:solidFill>
              </a:ln>
              <a:effectLst/>
            </c:spPr>
            <c:extLst xmlns:c16r2="http://schemas.microsoft.com/office/drawing/2015/06/chart">
              <c:ext xmlns:c16="http://schemas.microsoft.com/office/drawing/2014/chart" uri="{C3380CC4-5D6E-409C-BE32-E72D297353CC}">
                <c16:uniqueId val="{00000007-4977-CD49-A6BB-CB5E88DECB22}"/>
              </c:ext>
            </c:extLst>
          </c:dPt>
          <c:dPt>
            <c:idx val="5"/>
            <c:invertIfNegative val="0"/>
            <c:bubble3D val="0"/>
            <c:spPr>
              <a:solidFill>
                <a:srgbClr val="FFFF00"/>
              </a:solidFill>
              <a:ln>
                <a:solidFill>
                  <a:schemeClr val="tx1"/>
                </a:solidFill>
              </a:ln>
              <a:effectLst/>
            </c:spPr>
            <c:extLst xmlns:c16r2="http://schemas.microsoft.com/office/drawing/2015/06/chart">
              <c:ext xmlns:c16="http://schemas.microsoft.com/office/drawing/2014/chart" uri="{C3380CC4-5D6E-409C-BE32-E72D297353CC}">
                <c16:uniqueId val="{00000009-4977-CD49-A6BB-CB5E88DECB22}"/>
              </c:ext>
            </c:extLst>
          </c:dPt>
          <c:dPt>
            <c:idx val="6"/>
            <c:invertIfNegative val="0"/>
            <c:bubble3D val="0"/>
            <c:spPr>
              <a:solidFill>
                <a:srgbClr val="FFFF00"/>
              </a:solidFill>
              <a:ln>
                <a:solidFill>
                  <a:schemeClr val="tx1"/>
                </a:solidFill>
              </a:ln>
              <a:effectLst/>
            </c:spPr>
            <c:extLst xmlns:c16r2="http://schemas.microsoft.com/office/drawing/2015/06/chart">
              <c:ext xmlns:c16="http://schemas.microsoft.com/office/drawing/2014/chart" uri="{C3380CC4-5D6E-409C-BE32-E72D297353CC}">
                <c16:uniqueId val="{0000000B-4977-CD49-A6BB-CB5E88DECB22}"/>
              </c:ext>
            </c:extLst>
          </c:dPt>
          <c:dPt>
            <c:idx val="7"/>
            <c:invertIfNegative val="0"/>
            <c:bubble3D val="0"/>
            <c:spPr>
              <a:solidFill>
                <a:srgbClr val="00B050"/>
              </a:solidFill>
              <a:ln>
                <a:solidFill>
                  <a:schemeClr val="tx1"/>
                </a:solidFill>
              </a:ln>
              <a:effectLst/>
            </c:spPr>
            <c:extLst xmlns:c16r2="http://schemas.microsoft.com/office/drawing/2015/06/chart">
              <c:ext xmlns:c16="http://schemas.microsoft.com/office/drawing/2014/chart" uri="{C3380CC4-5D6E-409C-BE32-E72D297353CC}">
                <c16:uniqueId val="{0000000D-4977-CD49-A6BB-CB5E88DECB22}"/>
              </c:ext>
            </c:extLst>
          </c:dPt>
          <c:cat>
            <c:strRef>
              <c:f>'Physical processes'!$K$4:$K$13</c:f>
              <c:strCache>
                <c:ptCount val="10"/>
                <c:pt idx="0">
                  <c:v>Very Poor-1</c:v>
                </c:pt>
                <c:pt idx="1">
                  <c:v>Very Poor-2</c:v>
                </c:pt>
                <c:pt idx="2">
                  <c:v>Poor-3</c:v>
                </c:pt>
                <c:pt idx="3">
                  <c:v>Poor-4</c:v>
                </c:pt>
                <c:pt idx="4">
                  <c:v>Poor-5</c:v>
                </c:pt>
                <c:pt idx="5">
                  <c:v>Good-6</c:v>
                </c:pt>
                <c:pt idx="6">
                  <c:v>Good-7</c:v>
                </c:pt>
                <c:pt idx="7">
                  <c:v>Very Good-8</c:v>
                </c:pt>
                <c:pt idx="8">
                  <c:v>Very Good-9</c:v>
                </c:pt>
                <c:pt idx="9">
                  <c:v>Very good-10</c:v>
                </c:pt>
              </c:strCache>
            </c:strRef>
          </c:cat>
          <c:val>
            <c:numRef>
              <c:f>'Physical processes'!$J$30:$J$39</c:f>
              <c:numCache>
                <c:formatCode>General</c:formatCode>
                <c:ptCount val="10"/>
                <c:pt idx="0">
                  <c:v>0</c:v>
                </c:pt>
                <c:pt idx="1">
                  <c:v>5.0847457627118651</c:v>
                </c:pt>
                <c:pt idx="2">
                  <c:v>6.7796610169491522</c:v>
                </c:pt>
                <c:pt idx="3">
                  <c:v>13.559322033898304</c:v>
                </c:pt>
                <c:pt idx="4">
                  <c:v>20.33898305084746</c:v>
                </c:pt>
                <c:pt idx="5">
                  <c:v>20.33898305084746</c:v>
                </c:pt>
                <c:pt idx="6">
                  <c:v>25.423728813559322</c:v>
                </c:pt>
                <c:pt idx="7">
                  <c:v>8.4745762711864394</c:v>
                </c:pt>
                <c:pt idx="8">
                  <c:v>0</c:v>
                </c:pt>
                <c:pt idx="9">
                  <c:v>0</c:v>
                </c:pt>
              </c:numCache>
            </c:numRef>
          </c:val>
          <c:extLst xmlns:c16r2="http://schemas.microsoft.com/office/drawing/2015/06/chart">
            <c:ext xmlns:c16="http://schemas.microsoft.com/office/drawing/2014/chart" uri="{C3380CC4-5D6E-409C-BE32-E72D297353CC}">
              <c16:uniqueId val="{0000000E-4977-CD49-A6BB-CB5E88DECB22}"/>
            </c:ext>
          </c:extLst>
        </c:ser>
        <c:dLbls>
          <c:showLegendKey val="0"/>
          <c:showVal val="0"/>
          <c:showCatName val="0"/>
          <c:showSerName val="0"/>
          <c:showPercent val="0"/>
          <c:showBubbleSize val="0"/>
        </c:dLbls>
        <c:gapWidth val="219"/>
        <c:overlap val="-27"/>
        <c:axId val="185805024"/>
        <c:axId val="185801104"/>
      </c:barChart>
      <c:catAx>
        <c:axId val="185805024"/>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AU"/>
                  <a:t>Condition grade-score</a:t>
                </a:r>
              </a:p>
            </c:rich>
          </c:tx>
          <c:layout/>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out"/>
        <c:minorTickMark val="none"/>
        <c:tickLblPos val="nextTo"/>
        <c:spPr>
          <a:noFill/>
          <a:ln w="9525" cap="flat" cmpd="sng" algn="ctr">
            <a:solidFill>
              <a:schemeClr val="tx1"/>
            </a:solidFill>
            <a:round/>
          </a:ln>
          <a:effectLst/>
        </c:spPr>
        <c:txPr>
          <a:bodyPr rot="-2700000" spcFirstLastPara="1" vertOverflow="ellipsis"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85801104"/>
        <c:crosses val="autoZero"/>
        <c:auto val="1"/>
        <c:lblAlgn val="ctr"/>
        <c:lblOffset val="100"/>
        <c:noMultiLvlLbl val="0"/>
      </c:catAx>
      <c:valAx>
        <c:axId val="185801104"/>
        <c:scaling>
          <c:orientation val="minMax"/>
        </c:scaling>
        <c:delete val="0"/>
        <c:axPos val="l"/>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AU"/>
                  <a:t>Proportion of all votes (%)</a:t>
                </a:r>
              </a:p>
            </c:rich>
          </c:tx>
          <c:layout/>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out"/>
        <c:minorTickMark val="none"/>
        <c:tickLblPos val="nextTo"/>
        <c:spPr>
          <a:noFill/>
          <a:ln>
            <a:solidFill>
              <a:schemeClr val="tx1"/>
            </a:solid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85805024"/>
        <c:crosses val="autoZero"/>
        <c:crossBetween val="between"/>
      </c:valAx>
      <c:spPr>
        <a:noFill/>
        <a:ln>
          <a:noFill/>
        </a:ln>
        <a:effectLst/>
      </c:spPr>
    </c:plotArea>
    <c:plotVisOnly val="1"/>
    <c:dispBlanksAs val="gap"/>
    <c:showDLblsOverMax val="0"/>
  </c:chart>
  <c:spPr>
    <a:solidFill>
      <a:schemeClr val="bg1"/>
    </a:solidFill>
    <a:ln w="9525" cap="flat" cmpd="sng" algn="ctr">
      <a:noFill/>
      <a:round/>
    </a:ln>
    <a:effectLst/>
  </c:spPr>
  <c:txPr>
    <a:bodyPr/>
    <a:lstStyle/>
    <a:p>
      <a:pPr>
        <a:defRPr/>
      </a:pPr>
      <a:endParaRPr lang="en-US"/>
    </a:p>
  </c:txPr>
  <c:externalData r:id="rId3">
    <c:autoUpdate val="0"/>
  </c:externalData>
</c:chartSpace>
</file>

<file path=word/charts/chart6.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1"/>
    </mc:Choice>
    <mc:Fallback>
      <c:style val="1"/>
    </mc:Fallback>
  </mc:AlternateContent>
  <c:chart>
    <c:autoTitleDeleted val="1"/>
    <c:plotArea>
      <c:layout/>
      <c:barChart>
        <c:barDir val="col"/>
        <c:grouping val="clustered"/>
        <c:varyColors val="0"/>
        <c:ser>
          <c:idx val="0"/>
          <c:order val="0"/>
          <c:spPr>
            <a:solidFill>
              <a:schemeClr val="dk1">
                <a:tint val="88500"/>
              </a:schemeClr>
            </a:solidFill>
            <a:ln>
              <a:solidFill>
                <a:schemeClr val="tx1"/>
              </a:solidFill>
            </a:ln>
            <a:effectLst/>
          </c:spPr>
          <c:invertIfNegative val="0"/>
          <c:cat>
            <c:strRef>
              <c:f>'Physical processes'!$A$59:$A$62</c:f>
              <c:strCache>
                <c:ptCount val="4"/>
                <c:pt idx="0">
                  <c:v>No clear trend</c:v>
                </c:pt>
                <c:pt idx="1">
                  <c:v>Deteriorated</c:v>
                </c:pt>
                <c:pt idx="2">
                  <c:v>Stable</c:v>
                </c:pt>
                <c:pt idx="3">
                  <c:v>Improved</c:v>
                </c:pt>
              </c:strCache>
            </c:strRef>
          </c:cat>
          <c:val>
            <c:numRef>
              <c:f>'Physical processes'!$J$59:$J$62</c:f>
              <c:numCache>
                <c:formatCode>General</c:formatCode>
                <c:ptCount val="4"/>
                <c:pt idx="0">
                  <c:v>18.64406779661017</c:v>
                </c:pt>
                <c:pt idx="1">
                  <c:v>61.016949152542374</c:v>
                </c:pt>
                <c:pt idx="2">
                  <c:v>18.64406779661017</c:v>
                </c:pt>
                <c:pt idx="3">
                  <c:v>1.6949152542372881</c:v>
                </c:pt>
              </c:numCache>
            </c:numRef>
          </c:val>
          <c:extLst xmlns:c16r2="http://schemas.microsoft.com/office/drawing/2015/06/chart">
            <c:ext xmlns:c16="http://schemas.microsoft.com/office/drawing/2014/chart" uri="{C3380CC4-5D6E-409C-BE32-E72D297353CC}">
              <c16:uniqueId val="{00000000-26B6-824E-A35C-5B7719F1417D}"/>
            </c:ext>
          </c:extLst>
        </c:ser>
        <c:dLbls>
          <c:showLegendKey val="0"/>
          <c:showVal val="0"/>
          <c:showCatName val="0"/>
          <c:showSerName val="0"/>
          <c:showPercent val="0"/>
          <c:showBubbleSize val="0"/>
        </c:dLbls>
        <c:gapWidth val="219"/>
        <c:overlap val="-27"/>
        <c:axId val="864529536"/>
        <c:axId val="864527856"/>
      </c:barChart>
      <c:catAx>
        <c:axId val="864529536"/>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AU"/>
                  <a:t>Trend since 2014</a:t>
                </a:r>
              </a:p>
            </c:rich>
          </c:tx>
          <c:layout/>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out"/>
        <c:minorTickMark val="none"/>
        <c:tickLblPos val="nextTo"/>
        <c:spPr>
          <a:noFill/>
          <a:ln w="9525" cap="flat" cmpd="sng" algn="ctr">
            <a:solidFill>
              <a:schemeClr val="tx1"/>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64527856"/>
        <c:crosses val="autoZero"/>
        <c:auto val="1"/>
        <c:lblAlgn val="ctr"/>
        <c:lblOffset val="100"/>
        <c:noMultiLvlLbl val="0"/>
      </c:catAx>
      <c:valAx>
        <c:axId val="864527856"/>
        <c:scaling>
          <c:orientation val="minMax"/>
        </c:scaling>
        <c:delete val="0"/>
        <c:axPos val="l"/>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AU"/>
                  <a:t>Proportion of all votes (%)</a:t>
                </a:r>
              </a:p>
            </c:rich>
          </c:tx>
          <c:layout>
            <c:manualLayout>
              <c:xMode val="edge"/>
              <c:yMode val="edge"/>
              <c:x val="2.716284123319299E-3"/>
              <c:y val="7.1559407547554785E-2"/>
            </c:manualLayout>
          </c:layout>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out"/>
        <c:minorTickMark val="none"/>
        <c:tickLblPos val="nextTo"/>
        <c:spPr>
          <a:noFill/>
          <a:ln>
            <a:solidFill>
              <a:schemeClr val="tx1"/>
            </a:solid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64529536"/>
        <c:crosses val="autoZero"/>
        <c:crossBetween val="between"/>
      </c:valAx>
      <c:spPr>
        <a:noFill/>
        <a:ln>
          <a:noFill/>
        </a:ln>
        <a:effectLst/>
      </c:spPr>
    </c:plotArea>
    <c:plotVisOnly val="1"/>
    <c:dispBlanksAs val="gap"/>
    <c:showDLblsOverMax val="0"/>
  </c:chart>
  <c:spPr>
    <a:solidFill>
      <a:schemeClr val="bg1"/>
    </a:solidFill>
    <a:ln w="9525" cap="flat" cmpd="sng" algn="ctr">
      <a:noFill/>
      <a:round/>
    </a:ln>
    <a:effectLst/>
  </c:spPr>
  <c:txPr>
    <a:bodyPr/>
    <a:lstStyle/>
    <a:p>
      <a:pPr>
        <a:defRPr/>
      </a:pPr>
      <a:endParaRPr lang="en-US"/>
    </a:p>
  </c:txPr>
  <c:externalData r:id="rId3">
    <c:autoUpdate val="0"/>
  </c:externalData>
</c:chartSpace>
</file>

<file path=word/charts/chart7.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2"/>
          <c:order val="0"/>
          <c:tx>
            <c:v>Most</c:v>
          </c:tx>
          <c:spPr>
            <a:solidFill>
              <a:schemeClr val="accent3"/>
            </a:solidFill>
            <a:ln>
              <a:solidFill>
                <a:schemeClr val="tx1"/>
              </a:solidFill>
            </a:ln>
            <a:effectLst/>
          </c:spPr>
          <c:invertIfNegative val="0"/>
          <c:dPt>
            <c:idx val="3"/>
            <c:invertIfNegative val="0"/>
            <c:bubble3D val="0"/>
            <c:spPr>
              <a:solidFill>
                <a:srgbClr val="FFC000"/>
              </a:solidFill>
              <a:ln>
                <a:solidFill>
                  <a:schemeClr val="tx1"/>
                </a:solidFill>
              </a:ln>
              <a:effectLst/>
            </c:spPr>
          </c:dPt>
          <c:dPt>
            <c:idx val="4"/>
            <c:invertIfNegative val="0"/>
            <c:bubble3D val="0"/>
            <c:spPr>
              <a:solidFill>
                <a:srgbClr val="FFC000"/>
              </a:solidFill>
              <a:ln>
                <a:solidFill>
                  <a:schemeClr val="tx1"/>
                </a:solidFill>
              </a:ln>
              <a:effectLst/>
            </c:spPr>
          </c:dPt>
          <c:dPt>
            <c:idx val="5"/>
            <c:invertIfNegative val="0"/>
            <c:bubble3D val="0"/>
            <c:spPr>
              <a:solidFill>
                <a:srgbClr val="FFFF00"/>
              </a:solidFill>
              <a:ln>
                <a:solidFill>
                  <a:schemeClr val="tx1"/>
                </a:solidFill>
              </a:ln>
              <a:effectLst/>
            </c:spPr>
          </c:dPt>
          <c:dPt>
            <c:idx val="6"/>
            <c:invertIfNegative val="0"/>
            <c:bubble3D val="0"/>
            <c:spPr>
              <a:solidFill>
                <a:srgbClr val="FFFF00"/>
              </a:solidFill>
              <a:ln>
                <a:solidFill>
                  <a:schemeClr val="tx1"/>
                </a:solidFill>
              </a:ln>
              <a:effectLst/>
            </c:spPr>
          </c:dPt>
          <c:dPt>
            <c:idx val="7"/>
            <c:invertIfNegative val="0"/>
            <c:bubble3D val="0"/>
            <c:spPr>
              <a:solidFill>
                <a:srgbClr val="00B050"/>
              </a:solidFill>
              <a:ln>
                <a:solidFill>
                  <a:schemeClr val="tx1"/>
                </a:solidFill>
              </a:ln>
              <a:effectLst/>
            </c:spPr>
          </c:dPt>
          <c:dPt>
            <c:idx val="8"/>
            <c:invertIfNegative val="0"/>
            <c:bubble3D val="0"/>
            <c:spPr>
              <a:solidFill>
                <a:srgbClr val="00B050"/>
              </a:solidFill>
              <a:ln>
                <a:solidFill>
                  <a:schemeClr val="tx1"/>
                </a:solidFill>
              </a:ln>
              <a:effectLst/>
            </c:spPr>
          </c:dPt>
          <c:cat>
            <c:strRef>
              <c:f>'Chemical processes'!$G$4:$G$13</c:f>
              <c:strCache>
                <c:ptCount val="10"/>
                <c:pt idx="0">
                  <c:v>Very Poor-1</c:v>
                </c:pt>
                <c:pt idx="1">
                  <c:v>Very Poor-2</c:v>
                </c:pt>
                <c:pt idx="2">
                  <c:v>Poor-3</c:v>
                </c:pt>
                <c:pt idx="3">
                  <c:v>Poor-4</c:v>
                </c:pt>
                <c:pt idx="4">
                  <c:v>Poor-5</c:v>
                </c:pt>
                <c:pt idx="5">
                  <c:v>Good-6</c:v>
                </c:pt>
                <c:pt idx="6">
                  <c:v>Good-7</c:v>
                </c:pt>
                <c:pt idx="7">
                  <c:v>Very Good-8</c:v>
                </c:pt>
                <c:pt idx="8">
                  <c:v>Very Good-9</c:v>
                </c:pt>
                <c:pt idx="9">
                  <c:v>Very good-10</c:v>
                </c:pt>
              </c:strCache>
            </c:strRef>
          </c:cat>
          <c:val>
            <c:numRef>
              <c:f>'Chemical processes'!$F$30:$F$39</c:f>
              <c:numCache>
                <c:formatCode>General</c:formatCode>
                <c:ptCount val="10"/>
                <c:pt idx="0">
                  <c:v>0</c:v>
                </c:pt>
                <c:pt idx="1">
                  <c:v>0</c:v>
                </c:pt>
                <c:pt idx="2">
                  <c:v>0</c:v>
                </c:pt>
                <c:pt idx="3">
                  <c:v>10.526315789473683</c:v>
                </c:pt>
                <c:pt idx="4">
                  <c:v>21.052631578947366</c:v>
                </c:pt>
                <c:pt idx="5">
                  <c:v>31.578947368421051</c:v>
                </c:pt>
                <c:pt idx="6">
                  <c:v>15.789473684210526</c:v>
                </c:pt>
                <c:pt idx="7">
                  <c:v>10.526315789473683</c:v>
                </c:pt>
                <c:pt idx="8">
                  <c:v>10.526315789473683</c:v>
                </c:pt>
                <c:pt idx="9">
                  <c:v>0</c:v>
                </c:pt>
              </c:numCache>
            </c:numRef>
          </c:val>
        </c:ser>
        <c:dLbls>
          <c:showLegendKey val="0"/>
          <c:showVal val="0"/>
          <c:showCatName val="0"/>
          <c:showSerName val="0"/>
          <c:showPercent val="0"/>
          <c:showBubbleSize val="0"/>
        </c:dLbls>
        <c:gapWidth val="219"/>
        <c:overlap val="-27"/>
        <c:axId val="1704902256"/>
        <c:axId val="1704908976"/>
      </c:barChart>
      <c:catAx>
        <c:axId val="1704902256"/>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AU"/>
                  <a:t>Condition grade-score</a:t>
                </a:r>
              </a:p>
            </c:rich>
          </c:tx>
          <c:layout/>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out"/>
        <c:minorTickMark val="none"/>
        <c:tickLblPos val="nextTo"/>
        <c:spPr>
          <a:noFill/>
          <a:ln w="9525" cap="flat" cmpd="sng" algn="ctr">
            <a:solidFill>
              <a:schemeClr val="tx1"/>
            </a:solidFill>
            <a:round/>
          </a:ln>
          <a:effectLst/>
        </c:spPr>
        <c:txPr>
          <a:bodyPr rot="-2700000" spcFirstLastPara="1" vertOverflow="ellipsis" wrap="square" anchor="b"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704908976"/>
        <c:crosses val="autoZero"/>
        <c:auto val="0"/>
        <c:lblAlgn val="ctr"/>
        <c:lblOffset val="100"/>
        <c:noMultiLvlLbl val="0"/>
      </c:catAx>
      <c:valAx>
        <c:axId val="1704908976"/>
        <c:scaling>
          <c:orientation val="minMax"/>
        </c:scaling>
        <c:delete val="0"/>
        <c:axPos val="l"/>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AU"/>
                  <a:t>Proportion</a:t>
                </a:r>
                <a:r>
                  <a:rPr lang="en-AU" baseline="0"/>
                  <a:t> of all votes</a:t>
                </a:r>
                <a:endParaRPr lang="en-AU"/>
              </a:p>
            </c:rich>
          </c:tx>
          <c:layout>
            <c:manualLayout>
              <c:xMode val="edge"/>
              <c:yMode val="edge"/>
              <c:x val="1.3888888888888888E-2"/>
              <c:y val="0.25196011956838726"/>
            </c:manualLayout>
          </c:layout>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out"/>
        <c:minorTickMark val="none"/>
        <c:tickLblPos val="nextTo"/>
        <c:spPr>
          <a:noFill/>
          <a:ln>
            <a:solidFill>
              <a:schemeClr val="tx1"/>
            </a:solid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704902256"/>
        <c:crosses val="autoZero"/>
        <c:crossBetween val="between"/>
      </c:valAx>
      <c:spPr>
        <a:noFill/>
        <a:ln>
          <a:noFill/>
        </a:ln>
        <a:effectLst/>
      </c:spPr>
    </c:plotArea>
    <c:plotVisOnly val="1"/>
    <c:dispBlanksAs val="gap"/>
    <c:showDLblsOverMax val="0"/>
  </c:chart>
  <c:spPr>
    <a:solidFill>
      <a:schemeClr val="bg1"/>
    </a:solidFill>
    <a:ln w="9525" cap="flat" cmpd="sng" algn="ctr">
      <a:noFill/>
      <a:round/>
    </a:ln>
    <a:effectLst/>
  </c:spPr>
  <c:txPr>
    <a:bodyPr/>
    <a:lstStyle/>
    <a:p>
      <a:pPr>
        <a:defRPr/>
      </a:pPr>
      <a:endParaRPr lang="en-US"/>
    </a:p>
  </c:txPr>
  <c:externalData r:id="rId3">
    <c:autoUpdate val="0"/>
  </c:externalData>
</c:chartSpace>
</file>

<file path=word/charts/chart8.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0.12826159230096237"/>
          <c:y val="0.13831073199183436"/>
          <c:w val="0.84396062992125986"/>
          <c:h val="0.63759988334791484"/>
        </c:manualLayout>
      </c:layout>
      <c:barChart>
        <c:barDir val="col"/>
        <c:grouping val="clustered"/>
        <c:varyColors val="0"/>
        <c:ser>
          <c:idx val="2"/>
          <c:order val="0"/>
          <c:tx>
            <c:v>Most</c:v>
          </c:tx>
          <c:spPr>
            <a:solidFill>
              <a:schemeClr val="accent3"/>
            </a:solidFill>
            <a:ln>
              <a:solidFill>
                <a:schemeClr val="tx1"/>
              </a:solidFill>
            </a:ln>
            <a:effectLst/>
          </c:spPr>
          <c:invertIfNegative val="0"/>
          <c:cat>
            <c:strRef>
              <c:f>'[15]Habitats to support species'!$N$45:$N$48</c:f>
              <c:strCache>
                <c:ptCount val="4"/>
                <c:pt idx="0">
                  <c:v>No clear trend</c:v>
                </c:pt>
                <c:pt idx="1">
                  <c:v>Deteriorated</c:v>
                </c:pt>
                <c:pt idx="2">
                  <c:v>Stable</c:v>
                </c:pt>
                <c:pt idx="3">
                  <c:v>Improved</c:v>
                </c:pt>
              </c:strCache>
            </c:strRef>
          </c:cat>
          <c:val>
            <c:numRef>
              <c:f>'[15]Chemical Processes'!$F$59:$F$62</c:f>
              <c:numCache>
                <c:formatCode>General</c:formatCode>
                <c:ptCount val="4"/>
                <c:pt idx="0">
                  <c:v>5.2631578947368416</c:v>
                </c:pt>
                <c:pt idx="1">
                  <c:v>47.368421052631575</c:v>
                </c:pt>
                <c:pt idx="2">
                  <c:v>42.105263157894733</c:v>
                </c:pt>
                <c:pt idx="3">
                  <c:v>5.2631578947368416</c:v>
                </c:pt>
              </c:numCache>
            </c:numRef>
          </c:val>
          <c:extLst xmlns:c16r2="http://schemas.microsoft.com/office/drawing/2015/06/chart">
            <c:ext xmlns:c16="http://schemas.microsoft.com/office/drawing/2014/chart" uri="{C3380CC4-5D6E-409C-BE32-E72D297353CC}">
              <c16:uniqueId val="{00000000-A192-5D48-8134-31D11C03BF0F}"/>
            </c:ext>
          </c:extLst>
        </c:ser>
        <c:dLbls>
          <c:showLegendKey val="0"/>
          <c:showVal val="0"/>
          <c:showCatName val="0"/>
          <c:showSerName val="0"/>
          <c:showPercent val="0"/>
          <c:showBubbleSize val="0"/>
        </c:dLbls>
        <c:gapWidth val="219"/>
        <c:overlap val="-27"/>
        <c:axId val="1679464048"/>
        <c:axId val="1679464608"/>
      </c:barChart>
      <c:catAx>
        <c:axId val="1679464048"/>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AU"/>
                  <a:t>Trend since 2014</a:t>
                </a:r>
              </a:p>
            </c:rich>
          </c:tx>
          <c:layout/>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out"/>
        <c:minorTickMark val="none"/>
        <c:tickLblPos val="nextTo"/>
        <c:spPr>
          <a:noFill/>
          <a:ln w="9525" cap="flat" cmpd="sng" algn="ctr">
            <a:solidFill>
              <a:schemeClr val="tx1"/>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679464608"/>
        <c:crosses val="autoZero"/>
        <c:auto val="1"/>
        <c:lblAlgn val="ctr"/>
        <c:lblOffset val="100"/>
        <c:noMultiLvlLbl val="0"/>
      </c:catAx>
      <c:valAx>
        <c:axId val="1679464608"/>
        <c:scaling>
          <c:orientation val="minMax"/>
        </c:scaling>
        <c:delete val="0"/>
        <c:axPos val="l"/>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AU"/>
                  <a:t>Proportion of all votes</a:t>
                </a:r>
              </a:p>
            </c:rich>
          </c:tx>
          <c:layout>
            <c:manualLayout>
              <c:xMode val="edge"/>
              <c:yMode val="edge"/>
              <c:x val="1.3888888888888888E-2"/>
              <c:y val="0.20826771653543308"/>
            </c:manualLayout>
          </c:layout>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out"/>
        <c:minorTickMark val="none"/>
        <c:tickLblPos val="nextTo"/>
        <c:spPr>
          <a:noFill/>
          <a:ln>
            <a:solidFill>
              <a:schemeClr val="tx1"/>
            </a:solid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679464048"/>
        <c:crosses val="autoZero"/>
        <c:crossBetween val="between"/>
      </c:valAx>
      <c:spPr>
        <a:noFill/>
        <a:ln>
          <a:noFill/>
        </a:ln>
        <a:effectLst/>
      </c:spPr>
    </c:plotArea>
    <c:plotVisOnly val="1"/>
    <c:dispBlanksAs val="gap"/>
    <c:showDLblsOverMax val="0"/>
  </c:chart>
  <c:spPr>
    <a:solidFill>
      <a:schemeClr val="bg1"/>
    </a:solidFill>
    <a:ln w="9525" cap="flat" cmpd="sng" algn="ctr">
      <a:noFill/>
      <a:round/>
    </a:ln>
    <a:effectLst/>
  </c:spPr>
  <c:txPr>
    <a:bodyPr/>
    <a:lstStyle/>
    <a:p>
      <a:pPr>
        <a:defRPr/>
      </a:pPr>
      <a:endParaRPr lang="en-US"/>
    </a:p>
  </c:txPr>
  <c:externalData r:id="rId4">
    <c:autoUpdate val="0"/>
  </c:externalData>
</c:chartSpace>
</file>

<file path=word/charts/chart9.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2"/>
          <c:order val="0"/>
          <c:tx>
            <c:v>Most</c:v>
          </c:tx>
          <c:spPr>
            <a:solidFill>
              <a:schemeClr val="accent3"/>
            </a:solidFill>
            <a:ln>
              <a:solidFill>
                <a:schemeClr val="tx1"/>
              </a:solidFill>
            </a:ln>
            <a:effectLst/>
          </c:spPr>
          <c:invertIfNegative val="0"/>
          <c:dPt>
            <c:idx val="2"/>
            <c:invertIfNegative val="0"/>
            <c:bubble3D val="0"/>
            <c:spPr>
              <a:solidFill>
                <a:srgbClr val="FFC000"/>
              </a:solidFill>
              <a:ln>
                <a:solidFill>
                  <a:schemeClr val="tx1"/>
                </a:solidFill>
              </a:ln>
              <a:effectLst/>
            </c:spPr>
            <c:extLst xmlns:c16r2="http://schemas.microsoft.com/office/drawing/2015/06/chart">
              <c:ext xmlns:c16="http://schemas.microsoft.com/office/drawing/2014/chart" uri="{C3380CC4-5D6E-409C-BE32-E72D297353CC}">
                <c16:uniqueId val="{00000001-82E8-1F49-9AC4-B09B41095F9A}"/>
              </c:ext>
            </c:extLst>
          </c:dPt>
          <c:dPt>
            <c:idx val="3"/>
            <c:invertIfNegative val="0"/>
            <c:bubble3D val="0"/>
            <c:spPr>
              <a:solidFill>
                <a:srgbClr val="FFC000"/>
              </a:solidFill>
              <a:ln>
                <a:solidFill>
                  <a:schemeClr val="tx1"/>
                </a:solidFill>
              </a:ln>
              <a:effectLst/>
            </c:spPr>
            <c:extLst xmlns:c16r2="http://schemas.microsoft.com/office/drawing/2015/06/chart">
              <c:ext xmlns:c16="http://schemas.microsoft.com/office/drawing/2014/chart" uri="{C3380CC4-5D6E-409C-BE32-E72D297353CC}">
                <c16:uniqueId val="{00000003-82E8-1F49-9AC4-B09B41095F9A}"/>
              </c:ext>
            </c:extLst>
          </c:dPt>
          <c:dPt>
            <c:idx val="4"/>
            <c:invertIfNegative val="0"/>
            <c:bubble3D val="0"/>
            <c:spPr>
              <a:solidFill>
                <a:srgbClr val="FFC000"/>
              </a:solidFill>
              <a:ln>
                <a:solidFill>
                  <a:schemeClr val="tx1"/>
                </a:solidFill>
              </a:ln>
              <a:effectLst/>
            </c:spPr>
            <c:extLst xmlns:c16r2="http://schemas.microsoft.com/office/drawing/2015/06/chart">
              <c:ext xmlns:c16="http://schemas.microsoft.com/office/drawing/2014/chart" uri="{C3380CC4-5D6E-409C-BE32-E72D297353CC}">
                <c16:uniqueId val="{00000005-82E8-1F49-9AC4-B09B41095F9A}"/>
              </c:ext>
            </c:extLst>
          </c:dPt>
          <c:dPt>
            <c:idx val="5"/>
            <c:invertIfNegative val="0"/>
            <c:bubble3D val="0"/>
            <c:spPr>
              <a:solidFill>
                <a:srgbClr val="FFFF00"/>
              </a:solidFill>
              <a:ln>
                <a:solidFill>
                  <a:schemeClr val="tx1"/>
                </a:solidFill>
              </a:ln>
              <a:effectLst/>
            </c:spPr>
            <c:extLst xmlns:c16r2="http://schemas.microsoft.com/office/drawing/2015/06/chart">
              <c:ext xmlns:c16="http://schemas.microsoft.com/office/drawing/2014/chart" uri="{C3380CC4-5D6E-409C-BE32-E72D297353CC}">
                <c16:uniqueId val="{00000007-82E8-1F49-9AC4-B09B41095F9A}"/>
              </c:ext>
            </c:extLst>
          </c:dPt>
          <c:dPt>
            <c:idx val="6"/>
            <c:invertIfNegative val="0"/>
            <c:bubble3D val="0"/>
            <c:spPr>
              <a:solidFill>
                <a:srgbClr val="FFFF00"/>
              </a:solidFill>
              <a:ln>
                <a:solidFill>
                  <a:schemeClr val="tx1"/>
                </a:solidFill>
              </a:ln>
              <a:effectLst/>
            </c:spPr>
            <c:extLst xmlns:c16r2="http://schemas.microsoft.com/office/drawing/2015/06/chart">
              <c:ext xmlns:c16="http://schemas.microsoft.com/office/drawing/2014/chart" uri="{C3380CC4-5D6E-409C-BE32-E72D297353CC}">
                <c16:uniqueId val="{00000009-82E8-1F49-9AC4-B09B41095F9A}"/>
              </c:ext>
            </c:extLst>
          </c:dPt>
          <c:dPt>
            <c:idx val="7"/>
            <c:invertIfNegative val="0"/>
            <c:bubble3D val="0"/>
            <c:spPr>
              <a:solidFill>
                <a:srgbClr val="00B050"/>
              </a:solidFill>
              <a:ln>
                <a:solidFill>
                  <a:schemeClr val="tx1"/>
                </a:solidFill>
              </a:ln>
              <a:effectLst/>
            </c:spPr>
            <c:extLst xmlns:c16r2="http://schemas.microsoft.com/office/drawing/2015/06/chart">
              <c:ext xmlns:c16="http://schemas.microsoft.com/office/drawing/2014/chart" uri="{C3380CC4-5D6E-409C-BE32-E72D297353CC}">
                <c16:uniqueId val="{0000000B-82E8-1F49-9AC4-B09B41095F9A}"/>
              </c:ext>
            </c:extLst>
          </c:dPt>
          <c:cat>
            <c:strRef>
              <c:f>'Ecological processes'!$N$4:$N$13</c:f>
              <c:strCache>
                <c:ptCount val="10"/>
                <c:pt idx="0">
                  <c:v>Very Poor-1</c:v>
                </c:pt>
                <c:pt idx="1">
                  <c:v>Very Poor-2</c:v>
                </c:pt>
                <c:pt idx="2">
                  <c:v>Poor-3</c:v>
                </c:pt>
                <c:pt idx="3">
                  <c:v>Poor-4</c:v>
                </c:pt>
                <c:pt idx="4">
                  <c:v>Poor-5</c:v>
                </c:pt>
                <c:pt idx="5">
                  <c:v>Good-6</c:v>
                </c:pt>
                <c:pt idx="6">
                  <c:v>Good-7</c:v>
                </c:pt>
                <c:pt idx="7">
                  <c:v>Very Good-8</c:v>
                </c:pt>
                <c:pt idx="8">
                  <c:v>Very Good-9</c:v>
                </c:pt>
                <c:pt idx="9">
                  <c:v>Very good-10</c:v>
                </c:pt>
              </c:strCache>
            </c:strRef>
          </c:cat>
          <c:val>
            <c:numRef>
              <c:f>'Ecological processes'!$M$30:$M$39</c:f>
              <c:numCache>
                <c:formatCode>General</c:formatCode>
                <c:ptCount val="10"/>
                <c:pt idx="0">
                  <c:v>0</c:v>
                </c:pt>
                <c:pt idx="1">
                  <c:v>0</c:v>
                </c:pt>
                <c:pt idx="2">
                  <c:v>3.79746835443038</c:v>
                </c:pt>
                <c:pt idx="3">
                  <c:v>6.3291139240506329</c:v>
                </c:pt>
                <c:pt idx="4">
                  <c:v>18.9873417721519</c:v>
                </c:pt>
                <c:pt idx="5">
                  <c:v>30.37974683544304</c:v>
                </c:pt>
                <c:pt idx="6">
                  <c:v>31.645569620253166</c:v>
                </c:pt>
                <c:pt idx="7">
                  <c:v>8.8607594936708853</c:v>
                </c:pt>
                <c:pt idx="8">
                  <c:v>0</c:v>
                </c:pt>
                <c:pt idx="9">
                  <c:v>0</c:v>
                </c:pt>
              </c:numCache>
            </c:numRef>
          </c:val>
          <c:extLst xmlns:c16r2="http://schemas.microsoft.com/office/drawing/2015/06/chart">
            <c:ext xmlns:c16="http://schemas.microsoft.com/office/drawing/2014/chart" uri="{C3380CC4-5D6E-409C-BE32-E72D297353CC}">
              <c16:uniqueId val="{0000000C-82E8-1F49-9AC4-B09B41095F9A}"/>
            </c:ext>
          </c:extLst>
        </c:ser>
        <c:dLbls>
          <c:showLegendKey val="0"/>
          <c:showVal val="0"/>
          <c:showCatName val="0"/>
          <c:showSerName val="0"/>
          <c:showPercent val="0"/>
          <c:showBubbleSize val="0"/>
        </c:dLbls>
        <c:gapWidth val="219"/>
        <c:overlap val="-27"/>
        <c:axId val="1679466848"/>
        <c:axId val="1679467408"/>
      </c:barChart>
      <c:catAx>
        <c:axId val="1679466848"/>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AU"/>
                  <a:t>Condition grade-score</a:t>
                </a:r>
              </a:p>
            </c:rich>
          </c:tx>
          <c:layout/>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out"/>
        <c:minorTickMark val="none"/>
        <c:tickLblPos val="nextTo"/>
        <c:spPr>
          <a:noFill/>
          <a:ln w="9525" cap="flat" cmpd="sng" algn="ctr">
            <a:solidFill>
              <a:schemeClr val="tx1"/>
            </a:solidFill>
            <a:round/>
          </a:ln>
          <a:effectLst/>
        </c:spPr>
        <c:txPr>
          <a:bodyPr rot="-2700000" spcFirstLastPara="1" vertOverflow="ellipsis" wrap="square" anchor="b"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679467408"/>
        <c:crosses val="autoZero"/>
        <c:auto val="0"/>
        <c:lblAlgn val="ctr"/>
        <c:lblOffset val="100"/>
        <c:noMultiLvlLbl val="0"/>
      </c:catAx>
      <c:valAx>
        <c:axId val="1679467408"/>
        <c:scaling>
          <c:orientation val="minMax"/>
        </c:scaling>
        <c:delete val="0"/>
        <c:axPos val="l"/>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AU"/>
                  <a:t>Proportion</a:t>
                </a:r>
                <a:r>
                  <a:rPr lang="en-AU" baseline="0"/>
                  <a:t> of all votes</a:t>
                </a:r>
                <a:endParaRPr lang="en-AU"/>
              </a:p>
            </c:rich>
          </c:tx>
          <c:layout>
            <c:manualLayout>
              <c:xMode val="edge"/>
              <c:yMode val="edge"/>
              <c:x val="1.3888888888888888E-2"/>
              <c:y val="0.25196011956838726"/>
            </c:manualLayout>
          </c:layout>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out"/>
        <c:minorTickMark val="none"/>
        <c:tickLblPos val="nextTo"/>
        <c:spPr>
          <a:noFill/>
          <a:ln>
            <a:solidFill>
              <a:schemeClr val="tx1"/>
            </a:solid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679466848"/>
        <c:crosses val="autoZero"/>
        <c:crossBetween val="between"/>
      </c:valAx>
      <c:spPr>
        <a:noFill/>
        <a:ln>
          <a:noFill/>
        </a:ln>
        <a:effectLst/>
      </c:spPr>
    </c:plotArea>
    <c:plotVisOnly val="1"/>
    <c:dispBlanksAs val="gap"/>
    <c:showDLblsOverMax val="0"/>
  </c:chart>
  <c:spPr>
    <a:solidFill>
      <a:schemeClr val="bg1"/>
    </a:solidFill>
    <a:ln w="9525" cap="flat" cmpd="sng" algn="ctr">
      <a:noFill/>
      <a:round/>
    </a:ln>
    <a:effectLst/>
  </c:spPr>
  <c:txPr>
    <a:bodyPr/>
    <a:lstStyle/>
    <a:p>
      <a:pPr>
        <a:defRPr/>
      </a:pPr>
      <a:endParaRPr lang="en-US"/>
    </a:p>
  </c:txPr>
  <c:externalData r:id="rId3">
    <c:autoUpdate val="0"/>
  </c:externalData>
</c:chartSpace>
</file>

<file path=word/charts/chart10.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1"/>
    </mc:Choice>
    <mc:Fallback>
      <c:style val="1"/>
    </mc:Fallback>
  </mc:AlternateContent>
  <c:chart>
    <c:autoTitleDeleted val="1"/>
    <c:plotArea>
      <c:layout>
        <c:manualLayout>
          <c:layoutTarget val="inner"/>
          <c:xMode val="edge"/>
          <c:yMode val="edge"/>
          <c:x val="0.1227060367454068"/>
          <c:y val="0.14294036162146398"/>
          <c:w val="0.84396062992125986"/>
          <c:h val="0.63759988334791484"/>
        </c:manualLayout>
      </c:layout>
      <c:barChart>
        <c:barDir val="col"/>
        <c:grouping val="clustered"/>
        <c:varyColors val="0"/>
        <c:ser>
          <c:idx val="2"/>
          <c:order val="0"/>
          <c:tx>
            <c:v>Most</c:v>
          </c:tx>
          <c:spPr>
            <a:solidFill>
              <a:schemeClr val="dk1">
                <a:tint val="75000"/>
              </a:schemeClr>
            </a:solidFill>
            <a:ln>
              <a:solidFill>
                <a:schemeClr val="tx1"/>
              </a:solidFill>
            </a:ln>
            <a:effectLst/>
          </c:spPr>
          <c:invertIfNegative val="0"/>
          <c:cat>
            <c:strRef>
              <c:f>'Ecological processes'!$A$59:$A$62</c:f>
              <c:strCache>
                <c:ptCount val="4"/>
                <c:pt idx="0">
                  <c:v>No clear trend</c:v>
                </c:pt>
                <c:pt idx="1">
                  <c:v>Deteriorated</c:v>
                </c:pt>
                <c:pt idx="2">
                  <c:v>Stable</c:v>
                </c:pt>
                <c:pt idx="3">
                  <c:v>Improved</c:v>
                </c:pt>
              </c:strCache>
            </c:strRef>
          </c:cat>
          <c:val>
            <c:numRef>
              <c:f>'Ecological processes'!$M$59:$M$62</c:f>
              <c:numCache>
                <c:formatCode>General</c:formatCode>
                <c:ptCount val="4"/>
                <c:pt idx="0">
                  <c:v>26.582278481012654</c:v>
                </c:pt>
                <c:pt idx="1">
                  <c:v>36.708860759493675</c:v>
                </c:pt>
                <c:pt idx="2">
                  <c:v>32.911392405063289</c:v>
                </c:pt>
                <c:pt idx="3">
                  <c:v>3.79746835443038</c:v>
                </c:pt>
              </c:numCache>
            </c:numRef>
          </c:val>
          <c:extLst xmlns:c16r2="http://schemas.microsoft.com/office/drawing/2015/06/chart">
            <c:ext xmlns:c16="http://schemas.microsoft.com/office/drawing/2014/chart" uri="{C3380CC4-5D6E-409C-BE32-E72D297353CC}">
              <c16:uniqueId val="{00000000-7E88-5B49-9719-C023DC210434}"/>
            </c:ext>
          </c:extLst>
        </c:ser>
        <c:dLbls>
          <c:showLegendKey val="0"/>
          <c:showVal val="0"/>
          <c:showCatName val="0"/>
          <c:showSerName val="0"/>
          <c:showPercent val="0"/>
          <c:showBubbleSize val="0"/>
        </c:dLbls>
        <c:gapWidth val="219"/>
        <c:overlap val="-27"/>
        <c:axId val="1679469648"/>
        <c:axId val="1679470208"/>
      </c:barChart>
      <c:catAx>
        <c:axId val="1679469648"/>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AU"/>
                  <a:t>Trend since 2014</a:t>
                </a:r>
              </a:p>
            </c:rich>
          </c:tx>
          <c:layout/>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out"/>
        <c:minorTickMark val="none"/>
        <c:tickLblPos val="nextTo"/>
        <c:spPr>
          <a:noFill/>
          <a:ln w="9525" cap="flat" cmpd="sng" algn="ctr">
            <a:solidFill>
              <a:schemeClr val="tx1"/>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679470208"/>
        <c:crosses val="autoZero"/>
        <c:auto val="1"/>
        <c:lblAlgn val="ctr"/>
        <c:lblOffset val="100"/>
        <c:noMultiLvlLbl val="0"/>
      </c:catAx>
      <c:valAx>
        <c:axId val="1679470208"/>
        <c:scaling>
          <c:orientation val="minMax"/>
        </c:scaling>
        <c:delete val="0"/>
        <c:axPos val="l"/>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AU"/>
                  <a:t>Proportion of all votes</a:t>
                </a:r>
              </a:p>
            </c:rich>
          </c:tx>
          <c:layout>
            <c:manualLayout>
              <c:xMode val="edge"/>
              <c:yMode val="edge"/>
              <c:x val="1.3888888888888888E-2"/>
              <c:y val="0.20826771653543308"/>
            </c:manualLayout>
          </c:layout>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out"/>
        <c:minorTickMark val="none"/>
        <c:tickLblPos val="nextTo"/>
        <c:spPr>
          <a:noFill/>
          <a:ln>
            <a:solidFill>
              <a:schemeClr val="tx1"/>
            </a:solid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679469648"/>
        <c:crosses val="autoZero"/>
        <c:crossBetween val="between"/>
      </c:valAx>
      <c:spPr>
        <a:noFill/>
        <a:ln>
          <a:noFill/>
        </a:ln>
        <a:effectLst/>
      </c:spPr>
    </c:plotArea>
    <c:plotVisOnly val="1"/>
    <c:dispBlanksAs val="gap"/>
    <c:showDLblsOverMax val="0"/>
  </c:chart>
  <c:spPr>
    <a:solidFill>
      <a:schemeClr val="bg1"/>
    </a:solidFill>
    <a:ln w="9525" cap="flat" cmpd="sng" algn="ctr">
      <a:noFill/>
      <a:round/>
    </a:ln>
    <a:effectLst/>
  </c:spPr>
  <c:txPr>
    <a:bodyPr/>
    <a:lstStyle/>
    <a:p>
      <a:pPr>
        <a:defRPr/>
      </a:pPr>
      <a:endParaRPr lang="en-US"/>
    </a:p>
  </c:txPr>
  <c:externalData r:id="rId3">
    <c:autoUpdate val="0"/>
  </c:externalData>
</c:chartSpace>
</file>

<file path=word/charts/chart11.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2"/>
          <c:order val="0"/>
          <c:tx>
            <c:v>Most</c:v>
          </c:tx>
          <c:spPr>
            <a:solidFill>
              <a:schemeClr val="accent3"/>
            </a:solidFill>
            <a:ln>
              <a:solidFill>
                <a:schemeClr val="tx1"/>
              </a:solidFill>
            </a:ln>
            <a:effectLst/>
          </c:spPr>
          <c:invertIfNegative val="0"/>
          <c:dPt>
            <c:idx val="2"/>
            <c:invertIfNegative val="0"/>
            <c:bubble3D val="0"/>
            <c:spPr>
              <a:solidFill>
                <a:srgbClr val="FFC000"/>
              </a:solidFill>
              <a:ln>
                <a:solidFill>
                  <a:schemeClr val="tx1"/>
                </a:solidFill>
              </a:ln>
              <a:effectLst/>
            </c:spPr>
            <c:extLst xmlns:c16r2="http://schemas.microsoft.com/office/drawing/2015/06/chart">
              <c:ext xmlns:c16="http://schemas.microsoft.com/office/drawing/2014/chart" uri="{C3380CC4-5D6E-409C-BE32-E72D297353CC}">
                <c16:uniqueId val="{00000001-B06B-5742-91FE-EB63A4FC5A9A}"/>
              </c:ext>
            </c:extLst>
          </c:dPt>
          <c:dPt>
            <c:idx val="3"/>
            <c:invertIfNegative val="0"/>
            <c:bubble3D val="0"/>
            <c:spPr>
              <a:solidFill>
                <a:srgbClr val="FFC000"/>
              </a:solidFill>
              <a:ln>
                <a:solidFill>
                  <a:schemeClr val="tx1"/>
                </a:solidFill>
              </a:ln>
              <a:effectLst/>
            </c:spPr>
            <c:extLst xmlns:c16r2="http://schemas.microsoft.com/office/drawing/2015/06/chart">
              <c:ext xmlns:c16="http://schemas.microsoft.com/office/drawing/2014/chart" uri="{C3380CC4-5D6E-409C-BE32-E72D297353CC}">
                <c16:uniqueId val="{00000003-B06B-5742-91FE-EB63A4FC5A9A}"/>
              </c:ext>
            </c:extLst>
          </c:dPt>
          <c:dPt>
            <c:idx val="4"/>
            <c:invertIfNegative val="0"/>
            <c:bubble3D val="0"/>
            <c:spPr>
              <a:solidFill>
                <a:srgbClr val="FFC000"/>
              </a:solidFill>
              <a:ln>
                <a:solidFill>
                  <a:schemeClr val="tx1"/>
                </a:solidFill>
              </a:ln>
              <a:effectLst/>
            </c:spPr>
            <c:extLst xmlns:c16r2="http://schemas.microsoft.com/office/drawing/2015/06/chart">
              <c:ext xmlns:c16="http://schemas.microsoft.com/office/drawing/2014/chart" uri="{C3380CC4-5D6E-409C-BE32-E72D297353CC}">
                <c16:uniqueId val="{00000005-B06B-5742-91FE-EB63A4FC5A9A}"/>
              </c:ext>
            </c:extLst>
          </c:dPt>
          <c:dPt>
            <c:idx val="5"/>
            <c:invertIfNegative val="0"/>
            <c:bubble3D val="0"/>
            <c:spPr>
              <a:solidFill>
                <a:srgbClr val="FFFF00"/>
              </a:solidFill>
              <a:ln>
                <a:solidFill>
                  <a:schemeClr val="tx1"/>
                </a:solidFill>
              </a:ln>
              <a:effectLst/>
            </c:spPr>
            <c:extLst xmlns:c16r2="http://schemas.microsoft.com/office/drawing/2015/06/chart">
              <c:ext xmlns:c16="http://schemas.microsoft.com/office/drawing/2014/chart" uri="{C3380CC4-5D6E-409C-BE32-E72D297353CC}">
                <c16:uniqueId val="{00000007-B06B-5742-91FE-EB63A4FC5A9A}"/>
              </c:ext>
            </c:extLst>
          </c:dPt>
          <c:dPt>
            <c:idx val="6"/>
            <c:invertIfNegative val="0"/>
            <c:bubble3D val="0"/>
            <c:spPr>
              <a:solidFill>
                <a:srgbClr val="FFFF00"/>
              </a:solidFill>
              <a:ln>
                <a:solidFill>
                  <a:schemeClr val="tx1"/>
                </a:solidFill>
              </a:ln>
              <a:effectLst/>
            </c:spPr>
            <c:extLst xmlns:c16r2="http://schemas.microsoft.com/office/drawing/2015/06/chart">
              <c:ext xmlns:c16="http://schemas.microsoft.com/office/drawing/2014/chart" uri="{C3380CC4-5D6E-409C-BE32-E72D297353CC}">
                <c16:uniqueId val="{00000009-B06B-5742-91FE-EB63A4FC5A9A}"/>
              </c:ext>
            </c:extLst>
          </c:dPt>
          <c:dPt>
            <c:idx val="7"/>
            <c:invertIfNegative val="0"/>
            <c:bubble3D val="0"/>
            <c:spPr>
              <a:solidFill>
                <a:srgbClr val="00B050"/>
              </a:solidFill>
              <a:ln>
                <a:solidFill>
                  <a:schemeClr val="tx1"/>
                </a:solidFill>
              </a:ln>
              <a:effectLst/>
            </c:spPr>
            <c:extLst xmlns:c16r2="http://schemas.microsoft.com/office/drawing/2015/06/chart">
              <c:ext xmlns:c16="http://schemas.microsoft.com/office/drawing/2014/chart" uri="{C3380CC4-5D6E-409C-BE32-E72D297353CC}">
                <c16:uniqueId val="{0000000B-B06B-5742-91FE-EB63A4FC5A9A}"/>
              </c:ext>
            </c:extLst>
          </c:dPt>
          <c:cat>
            <c:strRef>
              <c:f>'Outbreaks disease cots species'!$H$4:$H$13</c:f>
              <c:strCache>
                <c:ptCount val="10"/>
                <c:pt idx="0">
                  <c:v>Very Poor-1</c:v>
                </c:pt>
                <c:pt idx="1">
                  <c:v>Very Poor-2</c:v>
                </c:pt>
                <c:pt idx="2">
                  <c:v>Poor-3</c:v>
                </c:pt>
                <c:pt idx="3">
                  <c:v>Poor-4</c:v>
                </c:pt>
                <c:pt idx="4">
                  <c:v>Poor-5</c:v>
                </c:pt>
                <c:pt idx="5">
                  <c:v>Good-6</c:v>
                </c:pt>
                <c:pt idx="6">
                  <c:v>Good-7</c:v>
                </c:pt>
                <c:pt idx="7">
                  <c:v>Very Good-8</c:v>
                </c:pt>
                <c:pt idx="8">
                  <c:v>Very Good-9</c:v>
                </c:pt>
                <c:pt idx="9">
                  <c:v>Very good-10</c:v>
                </c:pt>
              </c:strCache>
            </c:strRef>
          </c:cat>
          <c:val>
            <c:numRef>
              <c:f>'Outbreaks disease cots species'!$G$30:$G$39</c:f>
              <c:numCache>
                <c:formatCode>General</c:formatCode>
                <c:ptCount val="10"/>
                <c:pt idx="0">
                  <c:v>0</c:v>
                </c:pt>
                <c:pt idx="1">
                  <c:v>0</c:v>
                </c:pt>
                <c:pt idx="2">
                  <c:v>11.111111111111111</c:v>
                </c:pt>
                <c:pt idx="3">
                  <c:v>11.111111111111111</c:v>
                </c:pt>
                <c:pt idx="4">
                  <c:v>11.111111111111111</c:v>
                </c:pt>
                <c:pt idx="5">
                  <c:v>22.222222222222221</c:v>
                </c:pt>
                <c:pt idx="6">
                  <c:v>33.333333333333329</c:v>
                </c:pt>
                <c:pt idx="7">
                  <c:v>11.111111111111111</c:v>
                </c:pt>
                <c:pt idx="8">
                  <c:v>0</c:v>
                </c:pt>
                <c:pt idx="9">
                  <c:v>0</c:v>
                </c:pt>
              </c:numCache>
            </c:numRef>
          </c:val>
          <c:extLst xmlns:c16r2="http://schemas.microsoft.com/office/drawing/2015/06/chart">
            <c:ext xmlns:c16="http://schemas.microsoft.com/office/drawing/2014/chart" uri="{C3380CC4-5D6E-409C-BE32-E72D297353CC}">
              <c16:uniqueId val="{0000000C-B06B-5742-91FE-EB63A4FC5A9A}"/>
            </c:ext>
          </c:extLst>
        </c:ser>
        <c:dLbls>
          <c:showLegendKey val="0"/>
          <c:showVal val="0"/>
          <c:showCatName val="0"/>
          <c:showSerName val="0"/>
          <c:showPercent val="0"/>
          <c:showBubbleSize val="0"/>
        </c:dLbls>
        <c:gapWidth val="219"/>
        <c:overlap val="-27"/>
        <c:axId val="1679472448"/>
        <c:axId val="1679473008"/>
      </c:barChart>
      <c:catAx>
        <c:axId val="1679472448"/>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AU"/>
                  <a:t>Condition grade-score</a:t>
                </a:r>
              </a:p>
            </c:rich>
          </c:tx>
          <c:layout/>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out"/>
        <c:minorTickMark val="none"/>
        <c:tickLblPos val="nextTo"/>
        <c:spPr>
          <a:noFill/>
          <a:ln w="9525" cap="flat" cmpd="sng" algn="ctr">
            <a:solidFill>
              <a:schemeClr val="tx1"/>
            </a:solidFill>
            <a:round/>
          </a:ln>
          <a:effectLst/>
        </c:spPr>
        <c:txPr>
          <a:bodyPr rot="-2700000" spcFirstLastPara="1" vertOverflow="ellipsis" wrap="square" anchor="b"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679473008"/>
        <c:crosses val="autoZero"/>
        <c:auto val="0"/>
        <c:lblAlgn val="ctr"/>
        <c:lblOffset val="100"/>
        <c:noMultiLvlLbl val="0"/>
      </c:catAx>
      <c:valAx>
        <c:axId val="1679473008"/>
        <c:scaling>
          <c:orientation val="minMax"/>
        </c:scaling>
        <c:delete val="0"/>
        <c:axPos val="l"/>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AU"/>
                  <a:t>Proportion</a:t>
                </a:r>
                <a:r>
                  <a:rPr lang="en-AU" baseline="0"/>
                  <a:t> of all votes</a:t>
                </a:r>
                <a:endParaRPr lang="en-AU"/>
              </a:p>
            </c:rich>
          </c:tx>
          <c:layout>
            <c:manualLayout>
              <c:xMode val="edge"/>
              <c:yMode val="edge"/>
              <c:x val="1.3888888888888888E-2"/>
              <c:y val="0.25196011956838726"/>
            </c:manualLayout>
          </c:layout>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out"/>
        <c:minorTickMark val="none"/>
        <c:tickLblPos val="nextTo"/>
        <c:spPr>
          <a:noFill/>
          <a:ln>
            <a:solidFill>
              <a:schemeClr val="tx1"/>
            </a:solid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679472448"/>
        <c:crosses val="autoZero"/>
        <c:crossBetween val="between"/>
      </c:valAx>
      <c:spPr>
        <a:noFill/>
        <a:ln>
          <a:noFill/>
        </a:ln>
        <a:effectLst/>
      </c:spPr>
    </c:plotArea>
    <c:plotVisOnly val="1"/>
    <c:dispBlanksAs val="gap"/>
    <c:showDLblsOverMax val="0"/>
  </c:chart>
  <c:spPr>
    <a:solidFill>
      <a:schemeClr val="bg1"/>
    </a:solidFill>
    <a:ln w="9525" cap="flat" cmpd="sng" algn="ctr">
      <a:noFill/>
      <a:round/>
    </a:ln>
    <a:effectLst/>
  </c:spPr>
  <c:txPr>
    <a:bodyPr/>
    <a:lstStyle/>
    <a:p>
      <a:pPr>
        <a:defRPr/>
      </a:pPr>
      <a:endParaRPr lang="en-US"/>
    </a:p>
  </c:txPr>
  <c:externalData r:id="rId3">
    <c:autoUpdate val="0"/>
  </c:externalData>
</c:chartSpace>
</file>

<file path=word/charts/chart12.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1"/>
    </mc:Choice>
    <mc:Fallback>
      <c:style val="1"/>
    </mc:Fallback>
  </mc:AlternateContent>
  <c:chart>
    <c:autoTitleDeleted val="1"/>
    <c:plotArea>
      <c:layout>
        <c:manualLayout>
          <c:layoutTarget val="inner"/>
          <c:xMode val="edge"/>
          <c:yMode val="edge"/>
          <c:x val="0.10215715872561035"/>
          <c:y val="4.800872061055271E-2"/>
          <c:w val="0.86708271400086967"/>
          <c:h val="0.75819619174346231"/>
        </c:manualLayout>
      </c:layout>
      <c:barChart>
        <c:barDir val="col"/>
        <c:grouping val="clustered"/>
        <c:varyColors val="0"/>
        <c:ser>
          <c:idx val="2"/>
          <c:order val="0"/>
          <c:tx>
            <c:v>Most</c:v>
          </c:tx>
          <c:spPr>
            <a:solidFill>
              <a:schemeClr val="dk1">
                <a:tint val="75000"/>
              </a:schemeClr>
            </a:solidFill>
            <a:ln>
              <a:solidFill>
                <a:schemeClr val="tx1"/>
              </a:solidFill>
            </a:ln>
            <a:effectLst/>
          </c:spPr>
          <c:invertIfNegative val="0"/>
          <c:cat>
            <c:strRef>
              <c:f>'Outbreaks disease cots species'!$H$45:$H$48</c:f>
              <c:strCache>
                <c:ptCount val="4"/>
                <c:pt idx="0">
                  <c:v>No clear trend</c:v>
                </c:pt>
                <c:pt idx="1">
                  <c:v>Deteriorated</c:v>
                </c:pt>
                <c:pt idx="2">
                  <c:v>Stable</c:v>
                </c:pt>
                <c:pt idx="3">
                  <c:v>Improved</c:v>
                </c:pt>
              </c:strCache>
            </c:strRef>
          </c:cat>
          <c:val>
            <c:numRef>
              <c:f>'Outbreaks disease cots species'!$G$59:$G$62</c:f>
              <c:numCache>
                <c:formatCode>General</c:formatCode>
                <c:ptCount val="4"/>
                <c:pt idx="0">
                  <c:v>27.777777777777779</c:v>
                </c:pt>
                <c:pt idx="1">
                  <c:v>50</c:v>
                </c:pt>
                <c:pt idx="2">
                  <c:v>22.222222222222221</c:v>
                </c:pt>
                <c:pt idx="3">
                  <c:v>0</c:v>
                </c:pt>
              </c:numCache>
            </c:numRef>
          </c:val>
          <c:extLst xmlns:c16r2="http://schemas.microsoft.com/office/drawing/2015/06/chart">
            <c:ext xmlns:c16="http://schemas.microsoft.com/office/drawing/2014/chart" uri="{C3380CC4-5D6E-409C-BE32-E72D297353CC}">
              <c16:uniqueId val="{00000000-BD76-D842-B44D-AAB275B295E2}"/>
            </c:ext>
          </c:extLst>
        </c:ser>
        <c:dLbls>
          <c:showLegendKey val="0"/>
          <c:showVal val="0"/>
          <c:showCatName val="0"/>
          <c:showSerName val="0"/>
          <c:showPercent val="0"/>
          <c:showBubbleSize val="0"/>
        </c:dLbls>
        <c:gapWidth val="219"/>
        <c:overlap val="-27"/>
        <c:axId val="1679475248"/>
        <c:axId val="1679475808"/>
      </c:barChart>
      <c:catAx>
        <c:axId val="1679475248"/>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AU"/>
                  <a:t>Trend since 2014</a:t>
                </a:r>
              </a:p>
            </c:rich>
          </c:tx>
          <c:layout/>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out"/>
        <c:minorTickMark val="none"/>
        <c:tickLblPos val="nextTo"/>
        <c:spPr>
          <a:noFill/>
          <a:ln w="9525" cap="flat" cmpd="sng" algn="ctr">
            <a:solidFill>
              <a:schemeClr val="tx1"/>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679475808"/>
        <c:crosses val="autoZero"/>
        <c:auto val="1"/>
        <c:lblAlgn val="ctr"/>
        <c:lblOffset val="100"/>
        <c:noMultiLvlLbl val="0"/>
      </c:catAx>
      <c:valAx>
        <c:axId val="1679475808"/>
        <c:scaling>
          <c:orientation val="minMax"/>
        </c:scaling>
        <c:delete val="0"/>
        <c:axPos val="l"/>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AU"/>
                  <a:t>Proportion of all votes</a:t>
                </a:r>
              </a:p>
            </c:rich>
          </c:tx>
          <c:layout>
            <c:manualLayout>
              <c:xMode val="edge"/>
              <c:yMode val="edge"/>
              <c:x val="1.3888888888888888E-2"/>
              <c:y val="0.20826771653543308"/>
            </c:manualLayout>
          </c:layout>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out"/>
        <c:minorTickMark val="none"/>
        <c:tickLblPos val="nextTo"/>
        <c:spPr>
          <a:noFill/>
          <a:ln>
            <a:solidFill>
              <a:schemeClr val="tx1"/>
            </a:solid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679475248"/>
        <c:crosses val="autoZero"/>
        <c:crossBetween val="between"/>
      </c:valAx>
      <c:spPr>
        <a:noFill/>
        <a:ln>
          <a:noFill/>
        </a:ln>
        <a:effectLst/>
      </c:spPr>
    </c:plotArea>
    <c:plotVisOnly val="1"/>
    <c:dispBlanksAs val="gap"/>
    <c:showDLblsOverMax val="0"/>
  </c:chart>
  <c:spPr>
    <a:solidFill>
      <a:schemeClr val="bg1"/>
    </a:solidFill>
    <a:ln w="9525" cap="flat" cmpd="sng" algn="ctr">
      <a:noFill/>
      <a:round/>
    </a:ln>
    <a:effectLst/>
  </c:spPr>
  <c:txPr>
    <a:bodyPr/>
    <a:lstStyle/>
    <a:p>
      <a:pPr>
        <a:defRPr/>
      </a:pPr>
      <a:endParaRPr lang="en-US"/>
    </a:p>
  </c:txPr>
  <c:externalData r:id="rId3">
    <c:autoUpdate val="0"/>
  </c:externalData>
</c:chartSpace>
</file>

<file path=word/charts/chart13.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2"/>
          <c:order val="0"/>
          <c:tx>
            <c:v>Most</c:v>
          </c:tx>
          <c:spPr>
            <a:solidFill>
              <a:schemeClr val="accent3"/>
            </a:solidFill>
            <a:ln>
              <a:solidFill>
                <a:schemeClr val="tx1"/>
              </a:solidFill>
            </a:ln>
            <a:effectLst/>
          </c:spPr>
          <c:invertIfNegative val="0"/>
          <c:dPt>
            <c:idx val="2"/>
            <c:invertIfNegative val="0"/>
            <c:bubble3D val="0"/>
            <c:spPr>
              <a:solidFill>
                <a:srgbClr val="FFC000"/>
              </a:solidFill>
              <a:ln>
                <a:solidFill>
                  <a:schemeClr val="tx1"/>
                </a:solidFill>
              </a:ln>
              <a:effectLst/>
            </c:spPr>
            <c:extLst xmlns:c16r2="http://schemas.microsoft.com/office/drawing/2015/06/chart">
              <c:ext xmlns:c16="http://schemas.microsoft.com/office/drawing/2014/chart" uri="{C3380CC4-5D6E-409C-BE32-E72D297353CC}">
                <c16:uniqueId val="{00000001-524A-A640-9405-DE60A22B52C3}"/>
              </c:ext>
            </c:extLst>
          </c:dPt>
          <c:dPt>
            <c:idx val="3"/>
            <c:invertIfNegative val="0"/>
            <c:bubble3D val="0"/>
            <c:spPr>
              <a:solidFill>
                <a:srgbClr val="FFC000"/>
              </a:solidFill>
              <a:ln>
                <a:solidFill>
                  <a:schemeClr val="tx1"/>
                </a:solidFill>
              </a:ln>
              <a:effectLst/>
            </c:spPr>
            <c:extLst xmlns:c16r2="http://schemas.microsoft.com/office/drawing/2015/06/chart">
              <c:ext xmlns:c16="http://schemas.microsoft.com/office/drawing/2014/chart" uri="{C3380CC4-5D6E-409C-BE32-E72D297353CC}">
                <c16:uniqueId val="{00000003-524A-A640-9405-DE60A22B52C3}"/>
              </c:ext>
            </c:extLst>
          </c:dPt>
          <c:dPt>
            <c:idx val="5"/>
            <c:invertIfNegative val="0"/>
            <c:bubble3D val="0"/>
            <c:spPr>
              <a:solidFill>
                <a:srgbClr val="FFFF00"/>
              </a:solidFill>
              <a:ln>
                <a:solidFill>
                  <a:schemeClr val="tx1"/>
                </a:solidFill>
              </a:ln>
              <a:effectLst/>
            </c:spPr>
            <c:extLst xmlns:c16r2="http://schemas.microsoft.com/office/drawing/2015/06/chart">
              <c:ext xmlns:c16="http://schemas.microsoft.com/office/drawing/2014/chart" uri="{C3380CC4-5D6E-409C-BE32-E72D297353CC}">
                <c16:uniqueId val="{00000005-524A-A640-9405-DE60A22B52C3}"/>
              </c:ext>
            </c:extLst>
          </c:dPt>
          <c:dPt>
            <c:idx val="6"/>
            <c:invertIfNegative val="0"/>
            <c:bubble3D val="0"/>
            <c:spPr>
              <a:solidFill>
                <a:srgbClr val="FFFF00"/>
              </a:solidFill>
              <a:ln>
                <a:solidFill>
                  <a:schemeClr val="tx1"/>
                </a:solidFill>
              </a:ln>
              <a:effectLst/>
            </c:spPr>
            <c:extLst xmlns:c16r2="http://schemas.microsoft.com/office/drawing/2015/06/chart">
              <c:ext xmlns:c16="http://schemas.microsoft.com/office/drawing/2014/chart" uri="{C3380CC4-5D6E-409C-BE32-E72D297353CC}">
                <c16:uniqueId val="{00000007-524A-A640-9405-DE60A22B52C3}"/>
              </c:ext>
            </c:extLst>
          </c:dPt>
          <c:dPt>
            <c:idx val="7"/>
            <c:invertIfNegative val="0"/>
            <c:bubble3D val="0"/>
            <c:spPr>
              <a:solidFill>
                <a:srgbClr val="00B050"/>
              </a:solidFill>
              <a:ln>
                <a:solidFill>
                  <a:schemeClr val="tx1"/>
                </a:solidFill>
              </a:ln>
              <a:effectLst/>
            </c:spPr>
            <c:extLst xmlns:c16r2="http://schemas.microsoft.com/office/drawing/2015/06/chart">
              <c:ext xmlns:c16="http://schemas.microsoft.com/office/drawing/2014/chart" uri="{C3380CC4-5D6E-409C-BE32-E72D297353CC}">
                <c16:uniqueId val="{00000009-524A-A640-9405-DE60A22B52C3}"/>
              </c:ext>
            </c:extLst>
          </c:dPt>
          <c:cat>
            <c:strRef>
              <c:f>'Terrestrial habitats support'!$K$4:$K$13</c:f>
              <c:strCache>
                <c:ptCount val="10"/>
                <c:pt idx="0">
                  <c:v>Very Poor-1</c:v>
                </c:pt>
                <c:pt idx="1">
                  <c:v>Very Poor-2</c:v>
                </c:pt>
                <c:pt idx="2">
                  <c:v>Poor-3</c:v>
                </c:pt>
                <c:pt idx="3">
                  <c:v>Poor-4</c:v>
                </c:pt>
                <c:pt idx="4">
                  <c:v>Poor-5</c:v>
                </c:pt>
                <c:pt idx="5">
                  <c:v>Good-6</c:v>
                </c:pt>
                <c:pt idx="6">
                  <c:v>Good-7</c:v>
                </c:pt>
                <c:pt idx="7">
                  <c:v>Very Good-8</c:v>
                </c:pt>
                <c:pt idx="8">
                  <c:v>Very Good-9</c:v>
                </c:pt>
                <c:pt idx="9">
                  <c:v>Very good-10</c:v>
                </c:pt>
              </c:strCache>
            </c:strRef>
          </c:cat>
          <c:val>
            <c:numRef>
              <c:f>'Terrestrial habitats support'!$J$30:$J$39</c:f>
              <c:numCache>
                <c:formatCode>General</c:formatCode>
                <c:ptCount val="10"/>
                <c:pt idx="0">
                  <c:v>0</c:v>
                </c:pt>
                <c:pt idx="1">
                  <c:v>0</c:v>
                </c:pt>
                <c:pt idx="2">
                  <c:v>11.111111111111111</c:v>
                </c:pt>
                <c:pt idx="3">
                  <c:v>22.222222222222221</c:v>
                </c:pt>
                <c:pt idx="4">
                  <c:v>0</c:v>
                </c:pt>
                <c:pt idx="5">
                  <c:v>33.333333333333329</c:v>
                </c:pt>
                <c:pt idx="6">
                  <c:v>22.222222222222221</c:v>
                </c:pt>
                <c:pt idx="7">
                  <c:v>11.111111111111111</c:v>
                </c:pt>
                <c:pt idx="8">
                  <c:v>0</c:v>
                </c:pt>
                <c:pt idx="9">
                  <c:v>0</c:v>
                </c:pt>
              </c:numCache>
            </c:numRef>
          </c:val>
          <c:extLst xmlns:c16r2="http://schemas.microsoft.com/office/drawing/2015/06/chart">
            <c:ext xmlns:c16="http://schemas.microsoft.com/office/drawing/2014/chart" uri="{C3380CC4-5D6E-409C-BE32-E72D297353CC}">
              <c16:uniqueId val="{0000000A-524A-A640-9405-DE60A22B52C3}"/>
            </c:ext>
          </c:extLst>
        </c:ser>
        <c:dLbls>
          <c:showLegendKey val="0"/>
          <c:showVal val="0"/>
          <c:showCatName val="0"/>
          <c:showSerName val="0"/>
          <c:showPercent val="0"/>
          <c:showBubbleSize val="0"/>
        </c:dLbls>
        <c:gapWidth val="219"/>
        <c:overlap val="-27"/>
        <c:axId val="1679478048"/>
        <c:axId val="1679478608"/>
      </c:barChart>
      <c:catAx>
        <c:axId val="1679478048"/>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AU"/>
                  <a:t>Condition grade-score</a:t>
                </a:r>
              </a:p>
            </c:rich>
          </c:tx>
          <c:layout/>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out"/>
        <c:minorTickMark val="none"/>
        <c:tickLblPos val="nextTo"/>
        <c:spPr>
          <a:noFill/>
          <a:ln w="9525" cap="flat" cmpd="sng" algn="ctr">
            <a:solidFill>
              <a:schemeClr val="tx1"/>
            </a:solidFill>
            <a:round/>
          </a:ln>
          <a:effectLst/>
        </c:spPr>
        <c:txPr>
          <a:bodyPr rot="-2700000" spcFirstLastPara="1" vertOverflow="ellipsis" wrap="square" anchor="b"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679478608"/>
        <c:crosses val="autoZero"/>
        <c:auto val="0"/>
        <c:lblAlgn val="ctr"/>
        <c:lblOffset val="100"/>
        <c:noMultiLvlLbl val="0"/>
      </c:catAx>
      <c:valAx>
        <c:axId val="1679478608"/>
        <c:scaling>
          <c:orientation val="minMax"/>
        </c:scaling>
        <c:delete val="0"/>
        <c:axPos val="l"/>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AU"/>
                  <a:t>Proportion</a:t>
                </a:r>
                <a:r>
                  <a:rPr lang="en-AU" baseline="0"/>
                  <a:t> of all votes</a:t>
                </a:r>
                <a:endParaRPr lang="en-AU"/>
              </a:p>
            </c:rich>
          </c:tx>
          <c:layout>
            <c:manualLayout>
              <c:xMode val="edge"/>
              <c:yMode val="edge"/>
              <c:x val="1.3888888888888888E-2"/>
              <c:y val="0.25196011956838726"/>
            </c:manualLayout>
          </c:layout>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out"/>
        <c:minorTickMark val="none"/>
        <c:tickLblPos val="nextTo"/>
        <c:spPr>
          <a:noFill/>
          <a:ln>
            <a:solidFill>
              <a:schemeClr val="tx1"/>
            </a:solid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679478048"/>
        <c:crosses val="autoZero"/>
        <c:crossBetween val="between"/>
      </c:valAx>
      <c:spPr>
        <a:noFill/>
        <a:ln>
          <a:noFill/>
        </a:ln>
        <a:effectLst/>
      </c:spPr>
    </c:plotArea>
    <c:plotVisOnly val="1"/>
    <c:dispBlanksAs val="gap"/>
    <c:showDLblsOverMax val="0"/>
  </c:chart>
  <c:spPr>
    <a:solidFill>
      <a:schemeClr val="bg1"/>
    </a:solidFill>
    <a:ln w="9525" cap="flat" cmpd="sng" algn="ctr">
      <a:noFill/>
      <a:round/>
    </a:ln>
    <a:effectLst/>
  </c:spPr>
  <c:txPr>
    <a:bodyPr/>
    <a:lstStyle/>
    <a:p>
      <a:pPr>
        <a:defRPr/>
      </a:pPr>
      <a:endParaRPr lang="en-US"/>
    </a:p>
  </c:txPr>
  <c:externalData r:id="rId3">
    <c:autoUpdate val="0"/>
  </c:externalData>
</c:chartSpace>
</file>

<file path=word/charts/chart14.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1"/>
    </mc:Choice>
    <mc:Fallback>
      <c:style val="1"/>
    </mc:Fallback>
  </mc:AlternateContent>
  <c:chart>
    <c:autoTitleDeleted val="1"/>
    <c:plotArea>
      <c:layout/>
      <c:barChart>
        <c:barDir val="col"/>
        <c:grouping val="clustered"/>
        <c:varyColors val="0"/>
        <c:ser>
          <c:idx val="2"/>
          <c:order val="0"/>
          <c:tx>
            <c:v>Most</c:v>
          </c:tx>
          <c:spPr>
            <a:solidFill>
              <a:schemeClr val="dk1">
                <a:tint val="75000"/>
              </a:schemeClr>
            </a:solidFill>
            <a:ln>
              <a:solidFill>
                <a:schemeClr val="tx1"/>
              </a:solidFill>
            </a:ln>
            <a:effectLst/>
          </c:spPr>
          <c:invertIfNegative val="0"/>
          <c:cat>
            <c:strRef>
              <c:f>'Habitats to support species'!$N$45:$N$48</c:f>
              <c:strCache>
                <c:ptCount val="4"/>
                <c:pt idx="0">
                  <c:v>No clear trend</c:v>
                </c:pt>
                <c:pt idx="1">
                  <c:v>Deteriorated</c:v>
                </c:pt>
                <c:pt idx="2">
                  <c:v>Stable</c:v>
                </c:pt>
                <c:pt idx="3">
                  <c:v>Improved</c:v>
                </c:pt>
              </c:strCache>
            </c:strRef>
          </c:cat>
          <c:val>
            <c:numRef>
              <c:f>'Terrestrial habitats support'!$J$59:$J$62</c:f>
              <c:numCache>
                <c:formatCode>General</c:formatCode>
                <c:ptCount val="4"/>
                <c:pt idx="0">
                  <c:v>11.111111111111111</c:v>
                </c:pt>
                <c:pt idx="1">
                  <c:v>33.333333333333329</c:v>
                </c:pt>
                <c:pt idx="2">
                  <c:v>55.555555555555557</c:v>
                </c:pt>
                <c:pt idx="3">
                  <c:v>0</c:v>
                </c:pt>
              </c:numCache>
            </c:numRef>
          </c:val>
          <c:extLst xmlns:c16r2="http://schemas.microsoft.com/office/drawing/2015/06/chart">
            <c:ext xmlns:c16="http://schemas.microsoft.com/office/drawing/2014/chart" uri="{C3380CC4-5D6E-409C-BE32-E72D297353CC}">
              <c16:uniqueId val="{00000000-65BE-7347-A025-DB65C6B6EBE7}"/>
            </c:ext>
          </c:extLst>
        </c:ser>
        <c:dLbls>
          <c:showLegendKey val="0"/>
          <c:showVal val="0"/>
          <c:showCatName val="0"/>
          <c:showSerName val="0"/>
          <c:showPercent val="0"/>
          <c:showBubbleSize val="0"/>
        </c:dLbls>
        <c:gapWidth val="219"/>
        <c:overlap val="-27"/>
        <c:axId val="1679480848"/>
        <c:axId val="1679481408"/>
      </c:barChart>
      <c:catAx>
        <c:axId val="1679480848"/>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AU"/>
                  <a:t>Trend since 2014</a:t>
                </a:r>
              </a:p>
            </c:rich>
          </c:tx>
          <c:layout/>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out"/>
        <c:minorTickMark val="none"/>
        <c:tickLblPos val="nextTo"/>
        <c:spPr>
          <a:noFill/>
          <a:ln w="9525" cap="flat" cmpd="sng" algn="ctr">
            <a:solidFill>
              <a:schemeClr val="tx1"/>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679481408"/>
        <c:crosses val="autoZero"/>
        <c:auto val="1"/>
        <c:lblAlgn val="ctr"/>
        <c:lblOffset val="100"/>
        <c:noMultiLvlLbl val="0"/>
      </c:catAx>
      <c:valAx>
        <c:axId val="1679481408"/>
        <c:scaling>
          <c:orientation val="minMax"/>
        </c:scaling>
        <c:delete val="0"/>
        <c:axPos val="l"/>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AU"/>
                  <a:t>Proportion of all votes</a:t>
                </a:r>
              </a:p>
            </c:rich>
          </c:tx>
          <c:layout>
            <c:manualLayout>
              <c:xMode val="edge"/>
              <c:yMode val="edge"/>
              <c:x val="1.3888888888888888E-2"/>
              <c:y val="0.20826771653543308"/>
            </c:manualLayout>
          </c:layout>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out"/>
        <c:minorTickMark val="none"/>
        <c:tickLblPos val="nextTo"/>
        <c:spPr>
          <a:noFill/>
          <a:ln>
            <a:solidFill>
              <a:schemeClr val="tx1"/>
            </a:solid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679480848"/>
        <c:crosses val="autoZero"/>
        <c:crossBetween val="between"/>
      </c:valAx>
      <c:spPr>
        <a:noFill/>
        <a:ln>
          <a:noFill/>
        </a:ln>
        <a:effectLst/>
      </c:spPr>
    </c:plotArea>
    <c:plotVisOnly val="1"/>
    <c:dispBlanksAs val="gap"/>
    <c:showDLblsOverMax val="0"/>
  </c:chart>
  <c:spPr>
    <a:solidFill>
      <a:schemeClr val="bg1"/>
    </a:solidFill>
    <a:ln w="9525" cap="flat" cmpd="sng" algn="ctr">
      <a:noFill/>
      <a:round/>
    </a:ln>
    <a:effectLst/>
  </c:spPr>
  <c:txPr>
    <a:bodyPr/>
    <a:lstStyle/>
    <a:p>
      <a:pPr>
        <a:defRPr/>
      </a:pPr>
      <a:endParaRPr lang="en-US"/>
    </a:p>
  </c:txPr>
  <c:externalData r:id="rId3">
    <c:autoUpdate val="0"/>
  </c:externalData>
</c:chartSpace>
</file>

<file path=word/charts/chart15.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2"/>
          <c:order val="2"/>
          <c:tx>
            <c:v>Most</c:v>
          </c:tx>
          <c:spPr>
            <a:solidFill>
              <a:schemeClr val="accent3"/>
            </a:solidFill>
            <a:ln>
              <a:solidFill>
                <a:schemeClr val="tx1"/>
              </a:solidFill>
            </a:ln>
            <a:effectLst/>
          </c:spPr>
          <c:invertIfNegative val="0"/>
          <c:dPt>
            <c:idx val="1"/>
            <c:invertIfNegative val="0"/>
            <c:bubble3D val="0"/>
            <c:spPr>
              <a:solidFill>
                <a:srgbClr val="FF0000"/>
              </a:solidFill>
              <a:ln>
                <a:solidFill>
                  <a:schemeClr val="tx1"/>
                </a:solidFill>
              </a:ln>
              <a:effectLst/>
            </c:spPr>
            <c:extLst xmlns:c16r2="http://schemas.microsoft.com/office/drawing/2015/06/chart">
              <c:ext xmlns:c16="http://schemas.microsoft.com/office/drawing/2014/chart" uri="{C3380CC4-5D6E-409C-BE32-E72D297353CC}">
                <c16:uniqueId val="{00000001-BC9B-4746-860C-5707F43A9B28}"/>
              </c:ext>
            </c:extLst>
          </c:dPt>
          <c:dPt>
            <c:idx val="2"/>
            <c:invertIfNegative val="0"/>
            <c:bubble3D val="0"/>
            <c:spPr>
              <a:solidFill>
                <a:srgbClr val="FFC000"/>
              </a:solidFill>
              <a:ln>
                <a:solidFill>
                  <a:schemeClr val="tx1"/>
                </a:solidFill>
              </a:ln>
              <a:effectLst/>
            </c:spPr>
            <c:extLst xmlns:c16r2="http://schemas.microsoft.com/office/drawing/2015/06/chart">
              <c:ext xmlns:c16="http://schemas.microsoft.com/office/drawing/2014/chart" uri="{C3380CC4-5D6E-409C-BE32-E72D297353CC}">
                <c16:uniqueId val="{00000003-BC9B-4746-860C-5707F43A9B28}"/>
              </c:ext>
            </c:extLst>
          </c:dPt>
          <c:dPt>
            <c:idx val="3"/>
            <c:invertIfNegative val="0"/>
            <c:bubble3D val="0"/>
            <c:spPr>
              <a:solidFill>
                <a:srgbClr val="FFC000"/>
              </a:solidFill>
              <a:ln>
                <a:solidFill>
                  <a:schemeClr val="tx1"/>
                </a:solidFill>
              </a:ln>
              <a:effectLst/>
            </c:spPr>
            <c:extLst xmlns:c16r2="http://schemas.microsoft.com/office/drawing/2015/06/chart">
              <c:ext xmlns:c16="http://schemas.microsoft.com/office/drawing/2014/chart" uri="{C3380CC4-5D6E-409C-BE32-E72D297353CC}">
                <c16:uniqueId val="{00000005-BC9B-4746-860C-5707F43A9B28}"/>
              </c:ext>
            </c:extLst>
          </c:dPt>
          <c:cat>
            <c:strRef>
              <c:f>'Habitats to support species'!$N$4:$N$13</c:f>
              <c:strCache>
                <c:ptCount val="10"/>
                <c:pt idx="0">
                  <c:v>Very Poor-1</c:v>
                </c:pt>
                <c:pt idx="1">
                  <c:v>Very Poor-2</c:v>
                </c:pt>
                <c:pt idx="2">
                  <c:v>Poor-3</c:v>
                </c:pt>
                <c:pt idx="3">
                  <c:v>Poor-4</c:v>
                </c:pt>
                <c:pt idx="4">
                  <c:v>Poor-5</c:v>
                </c:pt>
                <c:pt idx="5">
                  <c:v>Good-6</c:v>
                </c:pt>
                <c:pt idx="6">
                  <c:v>Good-7</c:v>
                </c:pt>
                <c:pt idx="7">
                  <c:v>Very Good-8</c:v>
                </c:pt>
                <c:pt idx="8">
                  <c:v>Very Good-9</c:v>
                </c:pt>
                <c:pt idx="9">
                  <c:v>Very good-10</c:v>
                </c:pt>
              </c:strCache>
            </c:strRef>
          </c:cat>
          <c:val>
            <c:numRef>
              <c:f>'Indigenous heritage'!$G$4:$G$13</c:f>
              <c:numCache>
                <c:formatCode>General</c:formatCode>
                <c:ptCount val="10"/>
                <c:pt idx="0">
                  <c:v>0</c:v>
                </c:pt>
                <c:pt idx="1">
                  <c:v>62.5</c:v>
                </c:pt>
                <c:pt idx="2">
                  <c:v>25</c:v>
                </c:pt>
                <c:pt idx="3">
                  <c:v>12.5</c:v>
                </c:pt>
                <c:pt idx="4">
                  <c:v>0</c:v>
                </c:pt>
                <c:pt idx="5">
                  <c:v>0</c:v>
                </c:pt>
                <c:pt idx="6">
                  <c:v>0</c:v>
                </c:pt>
                <c:pt idx="7">
                  <c:v>0</c:v>
                </c:pt>
                <c:pt idx="8">
                  <c:v>0</c:v>
                </c:pt>
                <c:pt idx="9">
                  <c:v>0</c:v>
                </c:pt>
              </c:numCache>
            </c:numRef>
          </c:val>
          <c:extLst xmlns:c16r2="http://schemas.microsoft.com/office/drawing/2015/06/chart">
            <c:ext xmlns:c16="http://schemas.microsoft.com/office/drawing/2014/chart" uri="{C3380CC4-5D6E-409C-BE32-E72D297353CC}">
              <c16:uniqueId val="{00000006-BC9B-4746-860C-5707F43A9B28}"/>
            </c:ext>
          </c:extLst>
        </c:ser>
        <c:dLbls>
          <c:showLegendKey val="0"/>
          <c:showVal val="0"/>
          <c:showCatName val="0"/>
          <c:showSerName val="0"/>
          <c:showPercent val="0"/>
          <c:showBubbleSize val="0"/>
        </c:dLbls>
        <c:gapWidth val="219"/>
        <c:overlap val="-27"/>
        <c:axId val="1679484768"/>
        <c:axId val="1679485328"/>
        <c:extLst xmlns:c16r2="http://schemas.microsoft.com/office/drawing/2015/06/chart">
          <c:ext xmlns:c15="http://schemas.microsoft.com/office/drawing/2012/chart" uri="{02D57815-91ED-43cb-92C2-25804820EDAC}">
            <c15:filteredBarSeries>
              <c15:ser>
                <c:idx val="0"/>
                <c:order val="0"/>
                <c:tx>
                  <c:v>Worst 10% </c:v>
                </c:tx>
                <c:spPr>
                  <a:solidFill>
                    <a:schemeClr val="accent1"/>
                  </a:solidFill>
                  <a:ln>
                    <a:noFill/>
                  </a:ln>
                  <a:effectLst/>
                </c:spPr>
                <c:invertIfNegative val="0"/>
                <c:cat>
                  <c:strRef>
                    <c:extLst xmlns:c16r2="http://schemas.microsoft.com/office/drawing/2015/06/chart">
                      <c:ext uri="{02D57815-91ED-43cb-92C2-25804820EDAC}">
                        <c15:formulaRef>
                          <c15:sqref>'Habitats to support species'!$N$4:$N$13</c15:sqref>
                        </c15:formulaRef>
                      </c:ext>
                    </c:extLst>
                    <c:strCache>
                      <c:ptCount val="10"/>
                      <c:pt idx="0">
                        <c:v>Very Poor-1</c:v>
                      </c:pt>
                      <c:pt idx="1">
                        <c:v>Very Poor-2</c:v>
                      </c:pt>
                      <c:pt idx="2">
                        <c:v>Poor-3</c:v>
                      </c:pt>
                      <c:pt idx="3">
                        <c:v>Poor-4</c:v>
                      </c:pt>
                      <c:pt idx="4">
                        <c:v>Poor-5</c:v>
                      </c:pt>
                      <c:pt idx="5">
                        <c:v>Good-6</c:v>
                      </c:pt>
                      <c:pt idx="6">
                        <c:v>Good-7</c:v>
                      </c:pt>
                      <c:pt idx="7">
                        <c:v>Very Good-8</c:v>
                      </c:pt>
                      <c:pt idx="8">
                        <c:v>Very Good-9</c:v>
                      </c:pt>
                      <c:pt idx="9">
                        <c:v>Very good-10</c:v>
                      </c:pt>
                    </c:strCache>
                  </c:strRef>
                </c:cat>
                <c:val>
                  <c:numRef>
                    <c:extLst xmlns:c16r2="http://schemas.microsoft.com/office/drawing/2015/06/chart">
                      <c:ext uri="{02D57815-91ED-43cb-92C2-25804820EDAC}">
                        <c15:formulaRef>
                          <c15:sqref>'Habitats to support species'!$M$4:$M$13</c15:sqref>
                        </c15:formulaRef>
                      </c:ext>
                    </c:extLst>
                    <c:numCache>
                      <c:formatCode>General</c:formatCode>
                      <c:ptCount val="10"/>
                      <c:pt idx="0">
                        <c:v>20.253164556962027</c:v>
                      </c:pt>
                      <c:pt idx="1">
                        <c:v>31.645569620253166</c:v>
                      </c:pt>
                      <c:pt idx="2">
                        <c:v>24.050632911392405</c:v>
                      </c:pt>
                      <c:pt idx="3">
                        <c:v>11.39240506329114</c:v>
                      </c:pt>
                      <c:pt idx="4">
                        <c:v>7.59493670886076</c:v>
                      </c:pt>
                      <c:pt idx="5">
                        <c:v>2.5316455696202533</c:v>
                      </c:pt>
                      <c:pt idx="6">
                        <c:v>1.2658227848101267</c:v>
                      </c:pt>
                      <c:pt idx="7">
                        <c:v>1.2658227848101267</c:v>
                      </c:pt>
                      <c:pt idx="8">
                        <c:v>0</c:v>
                      </c:pt>
                      <c:pt idx="9">
                        <c:v>0</c:v>
                      </c:pt>
                    </c:numCache>
                  </c:numRef>
                </c:val>
                <c:extLst xmlns:c16r2="http://schemas.microsoft.com/office/drawing/2015/06/chart">
                  <c:ext xmlns:c16="http://schemas.microsoft.com/office/drawing/2014/chart" uri="{C3380CC4-5D6E-409C-BE32-E72D297353CC}">
                    <c16:uniqueId val="{00000007-BC9B-4746-860C-5707F43A9B28}"/>
                  </c:ext>
                </c:extLst>
              </c15:ser>
            </c15:filteredBarSeries>
            <c15:filteredBarSeries>
              <c15:ser>
                <c:idx val="1"/>
                <c:order val="1"/>
                <c:tx>
                  <c:v>Best 10%</c:v>
                </c:tx>
                <c:spPr>
                  <a:solidFill>
                    <a:schemeClr val="accent2"/>
                  </a:solidFill>
                  <a:ln>
                    <a:noFill/>
                  </a:ln>
                  <a:effectLst/>
                </c:spPr>
                <c:invertIfNegative val="0"/>
                <c:cat>
                  <c:strRef>
                    <c:extLst xmlns:c16r2="http://schemas.microsoft.com/office/drawing/2015/06/chart" xmlns:c15="http://schemas.microsoft.com/office/drawing/2012/chart">
                      <c:ext xmlns:c15="http://schemas.microsoft.com/office/drawing/2012/chart" uri="{02D57815-91ED-43cb-92C2-25804820EDAC}">
                        <c15:formulaRef>
                          <c15:sqref>'Habitats to support species'!$N$4:$N$13</c15:sqref>
                        </c15:formulaRef>
                      </c:ext>
                    </c:extLst>
                    <c:strCache>
                      <c:ptCount val="10"/>
                      <c:pt idx="0">
                        <c:v>Very Poor-1</c:v>
                      </c:pt>
                      <c:pt idx="1">
                        <c:v>Very Poor-2</c:v>
                      </c:pt>
                      <c:pt idx="2">
                        <c:v>Poor-3</c:v>
                      </c:pt>
                      <c:pt idx="3">
                        <c:v>Poor-4</c:v>
                      </c:pt>
                      <c:pt idx="4">
                        <c:v>Poor-5</c:v>
                      </c:pt>
                      <c:pt idx="5">
                        <c:v>Good-6</c:v>
                      </c:pt>
                      <c:pt idx="6">
                        <c:v>Good-7</c:v>
                      </c:pt>
                      <c:pt idx="7">
                        <c:v>Very Good-8</c:v>
                      </c:pt>
                      <c:pt idx="8">
                        <c:v>Very Good-9</c:v>
                      </c:pt>
                      <c:pt idx="9">
                        <c:v>Very good-10</c:v>
                      </c:pt>
                    </c:strCache>
                  </c:strRef>
                </c:cat>
                <c:val>
                  <c:numRef>
                    <c:extLst xmlns:c16r2="http://schemas.microsoft.com/office/drawing/2015/06/chart" xmlns:c15="http://schemas.microsoft.com/office/drawing/2012/chart">
                      <c:ext xmlns:c15="http://schemas.microsoft.com/office/drawing/2012/chart" uri="{02D57815-91ED-43cb-92C2-25804820EDAC}">
                        <c15:formulaRef>
                          <c15:sqref>'Habitats to support species'!$M$17:$M$26</c15:sqref>
                        </c15:formulaRef>
                      </c:ext>
                    </c:extLst>
                    <c:numCache>
                      <c:formatCode>General</c:formatCode>
                      <c:ptCount val="10"/>
                      <c:pt idx="0">
                        <c:v>0</c:v>
                      </c:pt>
                      <c:pt idx="1">
                        <c:v>0</c:v>
                      </c:pt>
                      <c:pt idx="2">
                        <c:v>0</c:v>
                      </c:pt>
                      <c:pt idx="3">
                        <c:v>1.2820512820512819</c:v>
                      </c:pt>
                      <c:pt idx="4">
                        <c:v>2.5641025641025639</c:v>
                      </c:pt>
                      <c:pt idx="5">
                        <c:v>3.8461538461538463</c:v>
                      </c:pt>
                      <c:pt idx="6">
                        <c:v>20.512820512820511</c:v>
                      </c:pt>
                      <c:pt idx="7">
                        <c:v>28.205128205128204</c:v>
                      </c:pt>
                      <c:pt idx="8">
                        <c:v>34.615384615384613</c:v>
                      </c:pt>
                      <c:pt idx="9">
                        <c:v>8.9743589743589745</c:v>
                      </c:pt>
                    </c:numCache>
                  </c:numRef>
                </c:val>
                <c:extLst xmlns:c16r2="http://schemas.microsoft.com/office/drawing/2015/06/chart" xmlns:c15="http://schemas.microsoft.com/office/drawing/2012/chart">
                  <c:ext xmlns:c16="http://schemas.microsoft.com/office/drawing/2014/chart" uri="{C3380CC4-5D6E-409C-BE32-E72D297353CC}">
                    <c16:uniqueId val="{00000008-BC9B-4746-860C-5707F43A9B28}"/>
                  </c:ext>
                </c:extLst>
              </c15:ser>
            </c15:filteredBarSeries>
          </c:ext>
        </c:extLst>
      </c:barChart>
      <c:catAx>
        <c:axId val="1679484768"/>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AU"/>
                  <a:t>Condition grade-score</a:t>
                </a:r>
              </a:p>
            </c:rich>
          </c:tx>
          <c:layout/>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out"/>
        <c:minorTickMark val="none"/>
        <c:tickLblPos val="nextTo"/>
        <c:spPr>
          <a:noFill/>
          <a:ln w="9525" cap="flat" cmpd="sng" algn="ctr">
            <a:solidFill>
              <a:schemeClr val="tx1"/>
            </a:solidFill>
            <a:round/>
          </a:ln>
          <a:effectLst/>
        </c:spPr>
        <c:txPr>
          <a:bodyPr rot="-2700000" spcFirstLastPara="1" vertOverflow="ellipsis" wrap="square" anchor="b"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679485328"/>
        <c:crosses val="autoZero"/>
        <c:auto val="0"/>
        <c:lblAlgn val="ctr"/>
        <c:lblOffset val="100"/>
        <c:noMultiLvlLbl val="0"/>
      </c:catAx>
      <c:valAx>
        <c:axId val="1679485328"/>
        <c:scaling>
          <c:orientation val="minMax"/>
        </c:scaling>
        <c:delete val="0"/>
        <c:axPos val="l"/>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AU"/>
                  <a:t>Proportion</a:t>
                </a:r>
                <a:r>
                  <a:rPr lang="en-AU" baseline="0"/>
                  <a:t> of all votes</a:t>
                </a:r>
                <a:endParaRPr lang="en-AU"/>
              </a:p>
            </c:rich>
          </c:tx>
          <c:layout>
            <c:manualLayout>
              <c:xMode val="edge"/>
              <c:yMode val="edge"/>
              <c:x val="1.3888888888888888E-2"/>
              <c:y val="0.25196011956838726"/>
            </c:manualLayout>
          </c:layout>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out"/>
        <c:minorTickMark val="none"/>
        <c:tickLblPos val="nextTo"/>
        <c:spPr>
          <a:noFill/>
          <a:ln>
            <a:solidFill>
              <a:schemeClr val="tx1"/>
            </a:solid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679484768"/>
        <c:crosses val="autoZero"/>
        <c:crossBetween val="between"/>
      </c:valAx>
      <c:spPr>
        <a:noFill/>
        <a:ln>
          <a:noFill/>
        </a:ln>
        <a:effectLst/>
      </c:spPr>
    </c:plotArea>
    <c:plotVisOnly val="1"/>
    <c:dispBlanksAs val="gap"/>
    <c:showDLblsOverMax val="0"/>
  </c:chart>
  <c:spPr>
    <a:solidFill>
      <a:schemeClr val="bg1"/>
    </a:solidFill>
    <a:ln w="9525" cap="flat" cmpd="sng" algn="ctr">
      <a:noFill/>
      <a:round/>
    </a:ln>
    <a:effectLst/>
  </c:spPr>
  <c:txPr>
    <a:bodyPr/>
    <a:lstStyle/>
    <a:p>
      <a:pPr>
        <a:defRPr/>
      </a:pPr>
      <a:endParaRPr lang="en-US"/>
    </a:p>
  </c:txPr>
  <c:externalData r:id="rId3">
    <c:autoUpdate val="0"/>
  </c:externalData>
</c:chartSpace>
</file>

<file path=word/charts/chart16.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1"/>
    </mc:Choice>
    <mc:Fallback>
      <c:style val="1"/>
    </mc:Fallback>
  </mc:AlternateContent>
  <c:chart>
    <c:autoTitleDeleted val="1"/>
    <c:plotArea>
      <c:layout/>
      <c:barChart>
        <c:barDir val="col"/>
        <c:grouping val="clustered"/>
        <c:varyColors val="0"/>
        <c:ser>
          <c:idx val="2"/>
          <c:order val="0"/>
          <c:tx>
            <c:v>Most</c:v>
          </c:tx>
          <c:spPr>
            <a:solidFill>
              <a:schemeClr val="dk1">
                <a:tint val="75000"/>
              </a:schemeClr>
            </a:solidFill>
            <a:ln>
              <a:solidFill>
                <a:schemeClr val="tx1"/>
              </a:solidFill>
            </a:ln>
            <a:effectLst/>
          </c:spPr>
          <c:invertIfNegative val="0"/>
          <c:cat>
            <c:strRef>
              <c:f>'Indigenous heritage'!$H$45:$H$48</c:f>
              <c:strCache>
                <c:ptCount val="4"/>
                <c:pt idx="0">
                  <c:v>No clear trend</c:v>
                </c:pt>
                <c:pt idx="1">
                  <c:v>Deteriorated</c:v>
                </c:pt>
                <c:pt idx="2">
                  <c:v>Stable</c:v>
                </c:pt>
                <c:pt idx="3">
                  <c:v>Improved</c:v>
                </c:pt>
              </c:strCache>
            </c:strRef>
          </c:cat>
          <c:val>
            <c:numRef>
              <c:f>'Indigenous heritage'!$G$45:$G$48</c:f>
              <c:numCache>
                <c:formatCode>General</c:formatCode>
                <c:ptCount val="4"/>
                <c:pt idx="0">
                  <c:v>0</c:v>
                </c:pt>
                <c:pt idx="1">
                  <c:v>75</c:v>
                </c:pt>
                <c:pt idx="2">
                  <c:v>25</c:v>
                </c:pt>
                <c:pt idx="3">
                  <c:v>0</c:v>
                </c:pt>
              </c:numCache>
            </c:numRef>
          </c:val>
          <c:extLst xmlns:c16r2="http://schemas.microsoft.com/office/drawing/2015/06/chart">
            <c:ext xmlns:c16="http://schemas.microsoft.com/office/drawing/2014/chart" uri="{C3380CC4-5D6E-409C-BE32-E72D297353CC}">
              <c16:uniqueId val="{00000000-F35B-7E4C-AA8C-9EB6E922F499}"/>
            </c:ext>
          </c:extLst>
        </c:ser>
        <c:dLbls>
          <c:showLegendKey val="0"/>
          <c:showVal val="0"/>
          <c:showCatName val="0"/>
          <c:showSerName val="0"/>
          <c:showPercent val="0"/>
          <c:showBubbleSize val="0"/>
        </c:dLbls>
        <c:gapWidth val="219"/>
        <c:overlap val="-27"/>
        <c:axId val="1679487568"/>
        <c:axId val="1679488128"/>
      </c:barChart>
      <c:catAx>
        <c:axId val="1679487568"/>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AU"/>
                  <a:t>Trend since 2014</a:t>
                </a:r>
              </a:p>
            </c:rich>
          </c:tx>
          <c:layout/>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out"/>
        <c:minorTickMark val="none"/>
        <c:tickLblPos val="nextTo"/>
        <c:spPr>
          <a:noFill/>
          <a:ln w="9525" cap="flat" cmpd="sng" algn="ctr">
            <a:solidFill>
              <a:schemeClr val="tx1"/>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679488128"/>
        <c:crosses val="autoZero"/>
        <c:auto val="1"/>
        <c:lblAlgn val="ctr"/>
        <c:lblOffset val="100"/>
        <c:noMultiLvlLbl val="0"/>
      </c:catAx>
      <c:valAx>
        <c:axId val="1679488128"/>
        <c:scaling>
          <c:orientation val="minMax"/>
        </c:scaling>
        <c:delete val="0"/>
        <c:axPos val="l"/>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AU"/>
                  <a:t>Proportion of all votes</a:t>
                </a:r>
              </a:p>
            </c:rich>
          </c:tx>
          <c:layout>
            <c:manualLayout>
              <c:xMode val="edge"/>
              <c:yMode val="edge"/>
              <c:x val="1.3888888888888888E-2"/>
              <c:y val="0.20826771653543308"/>
            </c:manualLayout>
          </c:layout>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out"/>
        <c:minorTickMark val="none"/>
        <c:tickLblPos val="nextTo"/>
        <c:spPr>
          <a:noFill/>
          <a:ln>
            <a:solidFill>
              <a:schemeClr val="tx1"/>
            </a:solid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679487568"/>
        <c:crosses val="autoZero"/>
        <c:crossBetween val="between"/>
      </c:valAx>
      <c:spPr>
        <a:noFill/>
        <a:ln>
          <a:noFill/>
        </a:ln>
        <a:effectLst/>
      </c:spPr>
    </c:plotArea>
    <c:plotVisOnly val="1"/>
    <c:dispBlanksAs val="gap"/>
    <c:showDLblsOverMax val="0"/>
  </c:chart>
  <c:spPr>
    <a:solidFill>
      <a:schemeClr val="bg1"/>
    </a:solidFill>
    <a:ln w="9525" cap="flat" cmpd="sng" algn="ctr">
      <a:noFill/>
      <a:round/>
    </a:ln>
    <a:effectLst/>
  </c:spPr>
  <c:txPr>
    <a:bodyPr/>
    <a:lstStyle/>
    <a:p>
      <a:pPr>
        <a:defRPr/>
      </a:pPr>
      <a:endParaRPr lang="en-US"/>
    </a:p>
  </c:txPr>
  <c:externalData r:id="rId3">
    <c:autoUpdate val="0"/>
  </c:externalData>
</c:chartSpace>
</file>

<file path=word/charts/chart17.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2"/>
          <c:order val="0"/>
          <c:tx>
            <c:v>Most</c:v>
          </c:tx>
          <c:spPr>
            <a:solidFill>
              <a:schemeClr val="accent3"/>
            </a:solidFill>
            <a:ln>
              <a:solidFill>
                <a:schemeClr val="tx1"/>
              </a:solidFill>
            </a:ln>
            <a:effectLst/>
          </c:spPr>
          <c:invertIfNegative val="0"/>
          <c:dPt>
            <c:idx val="3"/>
            <c:invertIfNegative val="0"/>
            <c:bubble3D val="0"/>
            <c:spPr>
              <a:solidFill>
                <a:srgbClr val="FFC000"/>
              </a:solidFill>
              <a:ln>
                <a:solidFill>
                  <a:schemeClr val="tx1"/>
                </a:solidFill>
              </a:ln>
              <a:effectLst/>
            </c:spPr>
            <c:extLst xmlns:c16r2="http://schemas.microsoft.com/office/drawing/2015/06/chart">
              <c:ext xmlns:c16="http://schemas.microsoft.com/office/drawing/2014/chart" uri="{C3380CC4-5D6E-409C-BE32-E72D297353CC}">
                <c16:uniqueId val="{00000001-A190-524A-823D-D7AC99023347}"/>
              </c:ext>
            </c:extLst>
          </c:dPt>
          <c:dPt>
            <c:idx val="4"/>
            <c:invertIfNegative val="0"/>
            <c:bubble3D val="0"/>
            <c:spPr>
              <a:solidFill>
                <a:srgbClr val="FFC000"/>
              </a:solidFill>
              <a:ln>
                <a:solidFill>
                  <a:schemeClr val="tx1"/>
                </a:solidFill>
              </a:ln>
              <a:effectLst/>
            </c:spPr>
            <c:extLst xmlns:c16r2="http://schemas.microsoft.com/office/drawing/2015/06/chart">
              <c:ext xmlns:c16="http://schemas.microsoft.com/office/drawing/2014/chart" uri="{C3380CC4-5D6E-409C-BE32-E72D297353CC}">
                <c16:uniqueId val="{00000003-A190-524A-823D-D7AC99023347}"/>
              </c:ext>
            </c:extLst>
          </c:dPt>
          <c:dPt>
            <c:idx val="5"/>
            <c:invertIfNegative val="0"/>
            <c:bubble3D val="0"/>
            <c:spPr>
              <a:solidFill>
                <a:srgbClr val="FFFF00"/>
              </a:solidFill>
              <a:ln>
                <a:solidFill>
                  <a:schemeClr val="tx1"/>
                </a:solidFill>
              </a:ln>
              <a:effectLst/>
            </c:spPr>
            <c:extLst xmlns:c16r2="http://schemas.microsoft.com/office/drawing/2015/06/chart">
              <c:ext xmlns:c16="http://schemas.microsoft.com/office/drawing/2014/chart" uri="{C3380CC4-5D6E-409C-BE32-E72D297353CC}">
                <c16:uniqueId val="{00000005-A190-524A-823D-D7AC99023347}"/>
              </c:ext>
            </c:extLst>
          </c:dPt>
          <c:dPt>
            <c:idx val="6"/>
            <c:invertIfNegative val="0"/>
            <c:bubble3D val="0"/>
            <c:spPr>
              <a:solidFill>
                <a:srgbClr val="FFFF00"/>
              </a:solidFill>
              <a:ln>
                <a:solidFill>
                  <a:schemeClr val="tx1"/>
                </a:solidFill>
              </a:ln>
              <a:effectLst/>
            </c:spPr>
            <c:extLst xmlns:c16r2="http://schemas.microsoft.com/office/drawing/2015/06/chart">
              <c:ext xmlns:c16="http://schemas.microsoft.com/office/drawing/2014/chart" uri="{C3380CC4-5D6E-409C-BE32-E72D297353CC}">
                <c16:uniqueId val="{00000007-A190-524A-823D-D7AC99023347}"/>
              </c:ext>
            </c:extLst>
          </c:dPt>
          <c:dPt>
            <c:idx val="7"/>
            <c:invertIfNegative val="0"/>
            <c:bubble3D val="0"/>
            <c:spPr>
              <a:solidFill>
                <a:srgbClr val="00B050"/>
              </a:solidFill>
              <a:ln>
                <a:solidFill>
                  <a:schemeClr val="tx1"/>
                </a:solidFill>
              </a:ln>
              <a:effectLst/>
            </c:spPr>
            <c:extLst xmlns:c16r2="http://schemas.microsoft.com/office/drawing/2015/06/chart">
              <c:ext xmlns:c16="http://schemas.microsoft.com/office/drawing/2014/chart" uri="{C3380CC4-5D6E-409C-BE32-E72D297353CC}">
                <c16:uniqueId val="{00000009-A190-524A-823D-D7AC99023347}"/>
              </c:ext>
            </c:extLst>
          </c:dPt>
          <c:cat>
            <c:strRef>
              <c:f>'Historic heritage'!$H$4:$H$13</c:f>
              <c:strCache>
                <c:ptCount val="10"/>
                <c:pt idx="0">
                  <c:v>Very Poor-1</c:v>
                </c:pt>
                <c:pt idx="1">
                  <c:v>Very Poor-2</c:v>
                </c:pt>
                <c:pt idx="2">
                  <c:v>Poor-3</c:v>
                </c:pt>
                <c:pt idx="3">
                  <c:v>Poor-4</c:v>
                </c:pt>
                <c:pt idx="4">
                  <c:v>Poor-5</c:v>
                </c:pt>
                <c:pt idx="5">
                  <c:v>Good-6</c:v>
                </c:pt>
                <c:pt idx="6">
                  <c:v>Good-7</c:v>
                </c:pt>
                <c:pt idx="7">
                  <c:v>Very Good-8</c:v>
                </c:pt>
                <c:pt idx="8">
                  <c:v>Very Good-9</c:v>
                </c:pt>
                <c:pt idx="9">
                  <c:v>Very good-10</c:v>
                </c:pt>
              </c:strCache>
            </c:strRef>
          </c:cat>
          <c:val>
            <c:numRef>
              <c:f>'Historic heritage'!$G$30:$G$39</c:f>
              <c:numCache>
                <c:formatCode>General</c:formatCode>
                <c:ptCount val="10"/>
                <c:pt idx="0">
                  <c:v>0</c:v>
                </c:pt>
                <c:pt idx="1">
                  <c:v>0</c:v>
                </c:pt>
                <c:pt idx="2">
                  <c:v>0</c:v>
                </c:pt>
                <c:pt idx="3">
                  <c:v>30</c:v>
                </c:pt>
                <c:pt idx="4">
                  <c:v>20</c:v>
                </c:pt>
                <c:pt idx="5">
                  <c:v>20</c:v>
                </c:pt>
                <c:pt idx="6">
                  <c:v>10</c:v>
                </c:pt>
                <c:pt idx="7">
                  <c:v>20</c:v>
                </c:pt>
                <c:pt idx="8">
                  <c:v>0</c:v>
                </c:pt>
                <c:pt idx="9">
                  <c:v>0</c:v>
                </c:pt>
              </c:numCache>
            </c:numRef>
          </c:val>
          <c:extLst xmlns:c16r2="http://schemas.microsoft.com/office/drawing/2015/06/chart">
            <c:ext xmlns:c16="http://schemas.microsoft.com/office/drawing/2014/chart" uri="{C3380CC4-5D6E-409C-BE32-E72D297353CC}">
              <c16:uniqueId val="{0000000A-A190-524A-823D-D7AC99023347}"/>
            </c:ext>
          </c:extLst>
        </c:ser>
        <c:dLbls>
          <c:showLegendKey val="0"/>
          <c:showVal val="0"/>
          <c:showCatName val="0"/>
          <c:showSerName val="0"/>
          <c:showPercent val="0"/>
          <c:showBubbleSize val="0"/>
        </c:dLbls>
        <c:gapWidth val="219"/>
        <c:overlap val="-27"/>
        <c:axId val="1679490368"/>
        <c:axId val="1679490928"/>
      </c:barChart>
      <c:catAx>
        <c:axId val="1679490368"/>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AU"/>
                  <a:t>Condition grade-score</a:t>
                </a:r>
              </a:p>
            </c:rich>
          </c:tx>
          <c:layout/>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out"/>
        <c:minorTickMark val="none"/>
        <c:tickLblPos val="nextTo"/>
        <c:spPr>
          <a:noFill/>
          <a:ln w="9525" cap="flat" cmpd="sng" algn="ctr">
            <a:solidFill>
              <a:schemeClr val="tx1"/>
            </a:solidFill>
            <a:round/>
          </a:ln>
          <a:effectLst/>
        </c:spPr>
        <c:txPr>
          <a:bodyPr rot="-2700000" spcFirstLastPara="1" vertOverflow="ellipsis" wrap="square" anchor="b"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679490928"/>
        <c:crosses val="autoZero"/>
        <c:auto val="0"/>
        <c:lblAlgn val="ctr"/>
        <c:lblOffset val="100"/>
        <c:noMultiLvlLbl val="0"/>
      </c:catAx>
      <c:valAx>
        <c:axId val="1679490928"/>
        <c:scaling>
          <c:orientation val="minMax"/>
        </c:scaling>
        <c:delete val="0"/>
        <c:axPos val="l"/>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AU"/>
                  <a:t>Proportion</a:t>
                </a:r>
                <a:r>
                  <a:rPr lang="en-AU" baseline="0"/>
                  <a:t> of all votes</a:t>
                </a:r>
                <a:endParaRPr lang="en-AU"/>
              </a:p>
            </c:rich>
          </c:tx>
          <c:layout>
            <c:manualLayout>
              <c:xMode val="edge"/>
              <c:yMode val="edge"/>
              <c:x val="1.3888888888888888E-2"/>
              <c:y val="0.25196011956838726"/>
            </c:manualLayout>
          </c:layout>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out"/>
        <c:minorTickMark val="none"/>
        <c:tickLblPos val="nextTo"/>
        <c:spPr>
          <a:noFill/>
          <a:ln>
            <a:solidFill>
              <a:schemeClr val="tx1"/>
            </a:solid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679490368"/>
        <c:crosses val="autoZero"/>
        <c:crossBetween val="between"/>
      </c:valAx>
      <c:spPr>
        <a:noFill/>
        <a:ln>
          <a:noFill/>
        </a:ln>
        <a:effectLst/>
      </c:spPr>
    </c:plotArea>
    <c:plotVisOnly val="1"/>
    <c:dispBlanksAs val="gap"/>
    <c:showDLblsOverMax val="0"/>
  </c:chart>
  <c:spPr>
    <a:solidFill>
      <a:schemeClr val="bg1"/>
    </a:solidFill>
    <a:ln w="9525" cap="flat" cmpd="sng" algn="ctr">
      <a:noFill/>
      <a:round/>
    </a:ln>
    <a:effectLst/>
  </c:spPr>
  <c:txPr>
    <a:bodyPr/>
    <a:lstStyle/>
    <a:p>
      <a:pPr>
        <a:defRPr/>
      </a:pPr>
      <a:endParaRPr lang="en-US"/>
    </a:p>
  </c:txPr>
  <c:externalData r:id="rId3">
    <c:autoUpdate val="0"/>
  </c:externalData>
</c:chartSpace>
</file>

<file path=word/charts/chart18.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1"/>
    </mc:Choice>
    <mc:Fallback>
      <c:style val="1"/>
    </mc:Fallback>
  </mc:AlternateContent>
  <c:chart>
    <c:autoTitleDeleted val="1"/>
    <c:plotArea>
      <c:layout/>
      <c:barChart>
        <c:barDir val="col"/>
        <c:grouping val="clustered"/>
        <c:varyColors val="0"/>
        <c:ser>
          <c:idx val="2"/>
          <c:order val="0"/>
          <c:spPr>
            <a:solidFill>
              <a:schemeClr val="dk1">
                <a:tint val="75000"/>
              </a:schemeClr>
            </a:solidFill>
            <a:ln>
              <a:noFill/>
            </a:ln>
            <a:effectLst/>
          </c:spPr>
          <c:invertIfNegative val="0"/>
          <c:cat>
            <c:strRef>
              <c:f>'Historic heritage'!$A$59:$A$62</c:f>
              <c:strCache>
                <c:ptCount val="4"/>
                <c:pt idx="0">
                  <c:v>No clear trend</c:v>
                </c:pt>
                <c:pt idx="1">
                  <c:v>Deteriorated</c:v>
                </c:pt>
                <c:pt idx="2">
                  <c:v>Stable</c:v>
                </c:pt>
                <c:pt idx="3">
                  <c:v>Improved</c:v>
                </c:pt>
              </c:strCache>
            </c:strRef>
          </c:cat>
          <c:val>
            <c:numRef>
              <c:f>'Historic heritage'!$G$59:$G$62</c:f>
              <c:numCache>
                <c:formatCode>General</c:formatCode>
                <c:ptCount val="4"/>
                <c:pt idx="0">
                  <c:v>10</c:v>
                </c:pt>
                <c:pt idx="1">
                  <c:v>50</c:v>
                </c:pt>
                <c:pt idx="2">
                  <c:v>30</c:v>
                </c:pt>
                <c:pt idx="3">
                  <c:v>10</c:v>
                </c:pt>
              </c:numCache>
            </c:numRef>
          </c:val>
          <c:extLst xmlns:c16r2="http://schemas.microsoft.com/office/drawing/2015/06/chart">
            <c:ext xmlns:c16="http://schemas.microsoft.com/office/drawing/2014/chart" uri="{C3380CC4-5D6E-409C-BE32-E72D297353CC}">
              <c16:uniqueId val="{00000000-C266-024C-AC3B-66371D8BF8DE}"/>
            </c:ext>
            <c:ext xmlns:c15="http://schemas.microsoft.com/office/drawing/2012/chart" uri="{02D57815-91ED-43cb-92C2-25804820EDAC}">
              <c15:filteredSeriesTitle>
                <c15:tx>
                  <c:v>Most</c:v>
                </c15:tx>
              </c15:filteredSeriesTitle>
            </c:ext>
          </c:extLst>
        </c:ser>
        <c:dLbls>
          <c:showLegendKey val="0"/>
          <c:showVal val="0"/>
          <c:showCatName val="0"/>
          <c:showSerName val="0"/>
          <c:showPercent val="0"/>
          <c:showBubbleSize val="0"/>
        </c:dLbls>
        <c:gapWidth val="219"/>
        <c:overlap val="-27"/>
        <c:axId val="1679493168"/>
        <c:axId val="1679493728"/>
      </c:barChart>
      <c:catAx>
        <c:axId val="1679493168"/>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AU"/>
                  <a:t>Trend since 2014</a:t>
                </a:r>
              </a:p>
            </c:rich>
          </c:tx>
          <c:layout/>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out"/>
        <c:minorTickMark val="none"/>
        <c:tickLblPos val="nextTo"/>
        <c:spPr>
          <a:noFill/>
          <a:ln w="9525" cap="flat" cmpd="sng" algn="ctr">
            <a:solidFill>
              <a:schemeClr val="tx1"/>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679493728"/>
        <c:crosses val="autoZero"/>
        <c:auto val="1"/>
        <c:lblAlgn val="ctr"/>
        <c:lblOffset val="100"/>
        <c:noMultiLvlLbl val="0"/>
      </c:catAx>
      <c:valAx>
        <c:axId val="1679493728"/>
        <c:scaling>
          <c:orientation val="minMax"/>
        </c:scaling>
        <c:delete val="0"/>
        <c:axPos val="l"/>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AU"/>
                  <a:t>Proportion of all votes</a:t>
                </a:r>
              </a:p>
            </c:rich>
          </c:tx>
          <c:layout>
            <c:manualLayout>
              <c:xMode val="edge"/>
              <c:yMode val="edge"/>
              <c:x val="1.3888888888888888E-2"/>
              <c:y val="0.20826771653543308"/>
            </c:manualLayout>
          </c:layout>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out"/>
        <c:minorTickMark val="none"/>
        <c:tickLblPos val="nextTo"/>
        <c:spPr>
          <a:noFill/>
          <a:ln>
            <a:solidFill>
              <a:schemeClr val="tx1"/>
            </a:solid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679493168"/>
        <c:crosses val="autoZero"/>
        <c:crossBetween val="between"/>
      </c:valAx>
      <c:spPr>
        <a:noFill/>
        <a:ln>
          <a:noFill/>
        </a:ln>
        <a:effectLst/>
      </c:spPr>
    </c:plotArea>
    <c:plotVisOnly val="1"/>
    <c:dispBlanksAs val="gap"/>
    <c:showDLblsOverMax val="0"/>
  </c:chart>
  <c:spPr>
    <a:solidFill>
      <a:schemeClr val="bg1"/>
    </a:solidFill>
    <a:ln w="9525" cap="flat" cmpd="sng" algn="ctr">
      <a:noFill/>
      <a:round/>
    </a:ln>
    <a:effectLst/>
  </c:spPr>
  <c:txPr>
    <a:bodyPr/>
    <a:lstStyle/>
    <a:p>
      <a:pPr>
        <a:defRPr/>
      </a:pPr>
      <a:endParaRPr lang="en-US"/>
    </a:p>
  </c:txPr>
  <c:externalData r:id="rId3">
    <c:autoUpdate val="0"/>
  </c:externalData>
</c:chartSpace>
</file>

<file path=word/charts/chart19.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1"/>
    </mc:Choice>
    <mc:Fallback>
      <c:style val="1"/>
    </mc:Fallback>
  </mc:AlternateContent>
  <c:chart>
    <c:autoTitleDeleted val="0"/>
    <c:plotArea>
      <c:layout>
        <c:manualLayout>
          <c:layoutTarget val="inner"/>
          <c:xMode val="edge"/>
          <c:yMode val="edge"/>
          <c:x val="0.1477060367454068"/>
          <c:y val="5.0925925925925923E-2"/>
          <c:w val="0.82173840769903772"/>
          <c:h val="0.52776939340915718"/>
        </c:manualLayout>
      </c:layout>
      <c:barChart>
        <c:barDir val="col"/>
        <c:grouping val="clustered"/>
        <c:varyColors val="0"/>
        <c:ser>
          <c:idx val="0"/>
          <c:order val="0"/>
          <c:spPr>
            <a:solidFill>
              <a:schemeClr val="dk1">
                <a:tint val="88500"/>
              </a:schemeClr>
            </a:solidFill>
            <a:ln>
              <a:solidFill>
                <a:schemeClr val="tx1"/>
              </a:solidFill>
            </a:ln>
            <a:effectLst/>
          </c:spPr>
          <c:invertIfNegative val="0"/>
          <c:cat>
            <c:strRef>
              <c:f>Sheet1!$A$3:$A$12</c:f>
              <c:strCache>
                <c:ptCount val="10"/>
                <c:pt idx="0">
                  <c:v>Strongly disagree-1</c:v>
                </c:pt>
                <c:pt idx="1">
                  <c:v>2</c:v>
                </c:pt>
                <c:pt idx="2">
                  <c:v>3</c:v>
                </c:pt>
                <c:pt idx="3">
                  <c:v>4</c:v>
                </c:pt>
                <c:pt idx="4">
                  <c:v>5</c:v>
                </c:pt>
                <c:pt idx="5">
                  <c:v>6</c:v>
                </c:pt>
                <c:pt idx="6">
                  <c:v>7</c:v>
                </c:pt>
                <c:pt idx="7">
                  <c:v>8</c:v>
                </c:pt>
                <c:pt idx="8">
                  <c:v>9</c:v>
                </c:pt>
                <c:pt idx="9">
                  <c:v>Strongly agree-10</c:v>
                </c:pt>
              </c:strCache>
            </c:strRef>
          </c:cat>
          <c:val>
            <c:numRef>
              <c:f>Sheet1!$L$3:$L$12</c:f>
              <c:numCache>
                <c:formatCode>0</c:formatCode>
                <c:ptCount val="10"/>
                <c:pt idx="0">
                  <c:v>0</c:v>
                </c:pt>
                <c:pt idx="1">
                  <c:v>0</c:v>
                </c:pt>
                <c:pt idx="2" formatCode="General">
                  <c:v>5.2083333333333339</c:v>
                </c:pt>
                <c:pt idx="3" formatCode="General">
                  <c:v>6.25</c:v>
                </c:pt>
                <c:pt idx="4" formatCode="General">
                  <c:v>15.625</c:v>
                </c:pt>
                <c:pt idx="5" formatCode="General">
                  <c:v>11.458333333333332</c:v>
                </c:pt>
                <c:pt idx="6" formatCode="General">
                  <c:v>22.916666666666664</c:v>
                </c:pt>
                <c:pt idx="7" formatCode="General">
                  <c:v>20.833333333333336</c:v>
                </c:pt>
                <c:pt idx="8" formatCode="General">
                  <c:v>12.5</c:v>
                </c:pt>
                <c:pt idx="9" formatCode="General">
                  <c:v>5.2083333333333339</c:v>
                </c:pt>
              </c:numCache>
            </c:numRef>
          </c:val>
          <c:extLst xmlns:c16r2="http://schemas.microsoft.com/office/drawing/2015/06/chart">
            <c:ext xmlns:c16="http://schemas.microsoft.com/office/drawing/2014/chart" uri="{C3380CC4-5D6E-409C-BE32-E72D297353CC}">
              <c16:uniqueId val="{00000000-546A-E048-A661-643C85EE21E3}"/>
            </c:ext>
          </c:extLst>
        </c:ser>
        <c:dLbls>
          <c:showLegendKey val="0"/>
          <c:showVal val="0"/>
          <c:showCatName val="0"/>
          <c:showSerName val="0"/>
          <c:showPercent val="0"/>
          <c:showBubbleSize val="0"/>
        </c:dLbls>
        <c:gapWidth val="42"/>
        <c:overlap val="36"/>
        <c:axId val="1679496528"/>
        <c:axId val="1679497088"/>
      </c:barChart>
      <c:catAx>
        <c:axId val="1679496528"/>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AU"/>
                  <a:t>Score</a:t>
                </a:r>
              </a:p>
            </c:rich>
          </c:tx>
          <c:layout/>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679497088"/>
        <c:crosses val="autoZero"/>
        <c:auto val="1"/>
        <c:lblAlgn val="ctr"/>
        <c:lblOffset val="100"/>
        <c:noMultiLvlLbl val="0"/>
      </c:catAx>
      <c:valAx>
        <c:axId val="1679497088"/>
        <c:scaling>
          <c:orientation val="minMax"/>
        </c:scaling>
        <c:delete val="0"/>
        <c:axPos val="l"/>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AU"/>
                  <a:t>Proportion</a:t>
                </a:r>
                <a:r>
                  <a:rPr lang="en-AU" baseline="0"/>
                  <a:t> of all votes (%)</a:t>
                </a:r>
                <a:endParaRPr lang="en-AU"/>
              </a:p>
            </c:rich>
          </c:tx>
          <c:layout>
            <c:manualLayout>
              <c:xMode val="edge"/>
              <c:yMode val="edge"/>
              <c:x val="1.6666666666666666E-2"/>
              <c:y val="9.6998031496062995E-2"/>
            </c:manualLayout>
          </c:layout>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679496528"/>
        <c:crosses val="autoZero"/>
        <c:crossBetween val="between"/>
      </c:valAx>
      <c:spPr>
        <a:noFill/>
        <a:ln>
          <a:noFill/>
        </a:ln>
        <a:effectLst/>
      </c:spPr>
    </c:plotArea>
    <c:plotVisOnly val="1"/>
    <c:dispBlanksAs val="gap"/>
    <c:showDLblsOverMax val="0"/>
  </c:chart>
  <c:spPr>
    <a:solidFill>
      <a:schemeClr val="bg1"/>
    </a:solidFill>
    <a:ln w="9525" cap="flat" cmpd="sng" algn="ctr">
      <a:noFill/>
      <a:round/>
    </a:ln>
    <a:effectLst/>
  </c:spPr>
  <c:txPr>
    <a:bodyPr/>
    <a:lstStyle/>
    <a:p>
      <a:pPr>
        <a:defRPr/>
      </a:pPr>
      <a:endParaRPr lang="en-US"/>
    </a:p>
  </c:txPr>
  <c:externalData r:id="rId3">
    <c:autoUpdate val="0"/>
  </c:externalData>
</c:chartSpace>
</file>

<file path=word/charts/chart20.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barChart>
        <c:barDir val="col"/>
        <c:grouping val="clustered"/>
        <c:varyColors val="0"/>
        <c:ser>
          <c:idx val="0"/>
          <c:order val="0"/>
          <c:spPr>
            <a:solidFill>
              <a:srgbClr val="2B5B7F"/>
            </a:solidFill>
          </c:spPr>
          <c:invertIfNegative val="0"/>
          <c:cat>
            <c:strRef>
              <c:f>'Results by Question'!$A$18:$A$27</c:f>
              <c:strCache>
                <c:ptCount val="10"/>
                <c:pt idx="0">
                  <c:v>1-Strongly disagree</c:v>
                </c:pt>
                <c:pt idx="1">
                  <c:v>2</c:v>
                </c:pt>
                <c:pt idx="2">
                  <c:v>3</c:v>
                </c:pt>
                <c:pt idx="3">
                  <c:v>4</c:v>
                </c:pt>
                <c:pt idx="4">
                  <c:v>5</c:v>
                </c:pt>
                <c:pt idx="5">
                  <c:v>6</c:v>
                </c:pt>
                <c:pt idx="6">
                  <c:v>7</c:v>
                </c:pt>
                <c:pt idx="7">
                  <c:v>8</c:v>
                </c:pt>
                <c:pt idx="8">
                  <c:v>9</c:v>
                </c:pt>
                <c:pt idx="9">
                  <c:v>10 Strongly agree</c:v>
                </c:pt>
              </c:strCache>
            </c:strRef>
          </c:cat>
          <c:val>
            <c:numRef>
              <c:f>'Results by Question'!$B$18:$B$27</c:f>
              <c:numCache>
                <c:formatCode>0.00%</c:formatCode>
                <c:ptCount val="10"/>
                <c:pt idx="0">
                  <c:v>0</c:v>
                </c:pt>
                <c:pt idx="1">
                  <c:v>0</c:v>
                </c:pt>
                <c:pt idx="2">
                  <c:v>0.25</c:v>
                </c:pt>
                <c:pt idx="3">
                  <c:v>8.3333333333333329E-2</c:v>
                </c:pt>
                <c:pt idx="4">
                  <c:v>0.41666666666666669</c:v>
                </c:pt>
                <c:pt idx="5">
                  <c:v>0.16666666666666666</c:v>
                </c:pt>
                <c:pt idx="6">
                  <c:v>8.3333333333333329E-2</c:v>
                </c:pt>
                <c:pt idx="7">
                  <c:v>0</c:v>
                </c:pt>
                <c:pt idx="8">
                  <c:v>0</c:v>
                </c:pt>
                <c:pt idx="9">
                  <c:v>0</c:v>
                </c:pt>
              </c:numCache>
            </c:numRef>
          </c:val>
          <c:extLst xmlns:c16r2="http://schemas.microsoft.com/office/drawing/2015/06/chart">
            <c:ext xmlns:c16="http://schemas.microsoft.com/office/drawing/2014/chart" uri="{C3380CC4-5D6E-409C-BE32-E72D297353CC}">
              <c16:uniqueId val="{00000000-A2D1-4747-B822-F10ABB971540}"/>
            </c:ext>
          </c:extLst>
        </c:ser>
        <c:dLbls>
          <c:showLegendKey val="0"/>
          <c:showVal val="0"/>
          <c:showCatName val="0"/>
          <c:showSerName val="0"/>
          <c:showPercent val="0"/>
          <c:showBubbleSize val="0"/>
        </c:dLbls>
        <c:gapWidth val="150"/>
        <c:axId val="1679499328"/>
        <c:axId val="1679499888"/>
      </c:barChart>
      <c:catAx>
        <c:axId val="1679499328"/>
        <c:scaling>
          <c:orientation val="minMax"/>
        </c:scaling>
        <c:delete val="0"/>
        <c:axPos val="b"/>
        <c:numFmt formatCode="General" sourceLinked="1"/>
        <c:majorTickMark val="out"/>
        <c:minorTickMark val="none"/>
        <c:tickLblPos val="nextTo"/>
        <c:crossAx val="1679499888"/>
        <c:crosses val="autoZero"/>
        <c:auto val="1"/>
        <c:lblAlgn val="ctr"/>
        <c:lblOffset val="100"/>
        <c:noMultiLvlLbl val="0"/>
      </c:catAx>
      <c:valAx>
        <c:axId val="1679499888"/>
        <c:scaling>
          <c:orientation val="minMax"/>
        </c:scaling>
        <c:delete val="0"/>
        <c:axPos val="l"/>
        <c:numFmt formatCode="0%" sourceLinked="0"/>
        <c:majorTickMark val="out"/>
        <c:minorTickMark val="none"/>
        <c:tickLblPos val="nextTo"/>
        <c:crossAx val="1679499328"/>
        <c:crosses val="autoZero"/>
        <c:crossBetween val="between"/>
      </c:valAx>
    </c:plotArea>
    <c:plotVisOnly val="1"/>
    <c:dispBlanksAs val="gap"/>
    <c:showDLblsOverMax val="0"/>
  </c:chart>
  <c:spPr>
    <a:ln>
      <a:noFill/>
    </a:ln>
  </c:spPr>
  <c:externalData r:id="rId1">
    <c:autoUpdate val="0"/>
  </c:externalData>
</c:chartSpace>
</file>

<file path=word/charts/chart21.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barChart>
        <c:barDir val="col"/>
        <c:grouping val="clustered"/>
        <c:varyColors val="0"/>
        <c:ser>
          <c:idx val="0"/>
          <c:order val="0"/>
          <c:spPr>
            <a:solidFill>
              <a:srgbClr val="2B5B7F"/>
            </a:solidFill>
          </c:spPr>
          <c:invertIfNegative val="0"/>
          <c:cat>
            <c:strRef>
              <c:f>'Results by Question'!$A$35:$A$44</c:f>
              <c:strCache>
                <c:ptCount val="10"/>
                <c:pt idx="0">
                  <c:v>1-Strongly disagree</c:v>
                </c:pt>
                <c:pt idx="1">
                  <c:v>2</c:v>
                </c:pt>
                <c:pt idx="2">
                  <c:v>3</c:v>
                </c:pt>
                <c:pt idx="3">
                  <c:v>4</c:v>
                </c:pt>
                <c:pt idx="4">
                  <c:v>5</c:v>
                </c:pt>
                <c:pt idx="5">
                  <c:v>6</c:v>
                </c:pt>
                <c:pt idx="6">
                  <c:v>7</c:v>
                </c:pt>
                <c:pt idx="7">
                  <c:v>8</c:v>
                </c:pt>
                <c:pt idx="8">
                  <c:v>9</c:v>
                </c:pt>
                <c:pt idx="9">
                  <c:v>10 Strongly agree</c:v>
                </c:pt>
              </c:strCache>
            </c:strRef>
          </c:cat>
          <c:val>
            <c:numRef>
              <c:f>'Results by Question'!$B$35:$B$44</c:f>
              <c:numCache>
                <c:formatCode>0.00%</c:formatCode>
                <c:ptCount val="10"/>
                <c:pt idx="0">
                  <c:v>0</c:v>
                </c:pt>
                <c:pt idx="1">
                  <c:v>0</c:v>
                </c:pt>
                <c:pt idx="2">
                  <c:v>0</c:v>
                </c:pt>
                <c:pt idx="3">
                  <c:v>0</c:v>
                </c:pt>
                <c:pt idx="4">
                  <c:v>0</c:v>
                </c:pt>
                <c:pt idx="5">
                  <c:v>0</c:v>
                </c:pt>
                <c:pt idx="6">
                  <c:v>0.33333333333333331</c:v>
                </c:pt>
                <c:pt idx="7">
                  <c:v>0.25</c:v>
                </c:pt>
                <c:pt idx="8">
                  <c:v>0.33333333333333331</c:v>
                </c:pt>
                <c:pt idx="9">
                  <c:v>8.3333333333333329E-2</c:v>
                </c:pt>
              </c:numCache>
            </c:numRef>
          </c:val>
          <c:extLst xmlns:c16r2="http://schemas.microsoft.com/office/drawing/2015/06/chart">
            <c:ext xmlns:c16="http://schemas.microsoft.com/office/drawing/2014/chart" uri="{C3380CC4-5D6E-409C-BE32-E72D297353CC}">
              <c16:uniqueId val="{00000000-202A-D140-B09F-45038B201C25}"/>
            </c:ext>
          </c:extLst>
        </c:ser>
        <c:dLbls>
          <c:showLegendKey val="0"/>
          <c:showVal val="0"/>
          <c:showCatName val="0"/>
          <c:showSerName val="0"/>
          <c:showPercent val="0"/>
          <c:showBubbleSize val="0"/>
        </c:dLbls>
        <c:gapWidth val="150"/>
        <c:axId val="1679502128"/>
        <c:axId val="1679502688"/>
      </c:barChart>
      <c:catAx>
        <c:axId val="1679502128"/>
        <c:scaling>
          <c:orientation val="minMax"/>
        </c:scaling>
        <c:delete val="0"/>
        <c:axPos val="b"/>
        <c:numFmt formatCode="General" sourceLinked="1"/>
        <c:majorTickMark val="out"/>
        <c:minorTickMark val="none"/>
        <c:tickLblPos val="nextTo"/>
        <c:crossAx val="1679502688"/>
        <c:crosses val="autoZero"/>
        <c:auto val="1"/>
        <c:lblAlgn val="ctr"/>
        <c:lblOffset val="100"/>
        <c:noMultiLvlLbl val="0"/>
      </c:catAx>
      <c:valAx>
        <c:axId val="1679502688"/>
        <c:scaling>
          <c:orientation val="minMax"/>
        </c:scaling>
        <c:delete val="0"/>
        <c:axPos val="l"/>
        <c:numFmt formatCode="0%" sourceLinked="0"/>
        <c:majorTickMark val="out"/>
        <c:minorTickMark val="none"/>
        <c:tickLblPos val="nextTo"/>
        <c:crossAx val="1679502128"/>
        <c:crosses val="autoZero"/>
        <c:crossBetween val="between"/>
      </c:valAx>
    </c:plotArea>
    <c:plotVisOnly val="1"/>
    <c:dispBlanksAs val="gap"/>
    <c:showDLblsOverMax val="0"/>
  </c:chart>
  <c:spPr>
    <a:ln>
      <a:noFill/>
    </a:ln>
  </c:spPr>
  <c:externalData r:id="rId1">
    <c:autoUpdate val="0"/>
  </c:externalData>
</c:chartSpace>
</file>

<file path=word/charts/chart22.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7.2666516285730773E-2"/>
          <c:y val="4.9659136306815982E-2"/>
          <c:w val="0.92168143372484834"/>
          <c:h val="0.2760361128513607"/>
        </c:manualLayout>
      </c:layout>
      <c:barChart>
        <c:barDir val="col"/>
        <c:grouping val="clustered"/>
        <c:varyColors val="0"/>
        <c:ser>
          <c:idx val="0"/>
          <c:order val="0"/>
          <c:spPr>
            <a:solidFill>
              <a:srgbClr val="2B5B7F"/>
            </a:solidFill>
          </c:spPr>
          <c:invertIfNegative val="0"/>
          <c:cat>
            <c:strRef>
              <c:f>'Results by Question'!$A$52:$A$61</c:f>
              <c:strCache>
                <c:ptCount val="10"/>
                <c:pt idx="0">
                  <c:v>1-Strongly disagree</c:v>
                </c:pt>
                <c:pt idx="1">
                  <c:v>2</c:v>
                </c:pt>
                <c:pt idx="2">
                  <c:v>3</c:v>
                </c:pt>
                <c:pt idx="3">
                  <c:v>4</c:v>
                </c:pt>
                <c:pt idx="4">
                  <c:v>5</c:v>
                </c:pt>
                <c:pt idx="5">
                  <c:v>6</c:v>
                </c:pt>
                <c:pt idx="6">
                  <c:v>7</c:v>
                </c:pt>
                <c:pt idx="7">
                  <c:v>8</c:v>
                </c:pt>
                <c:pt idx="8">
                  <c:v>9</c:v>
                </c:pt>
                <c:pt idx="9">
                  <c:v>10 Strongly agree</c:v>
                </c:pt>
              </c:strCache>
            </c:strRef>
          </c:cat>
          <c:val>
            <c:numRef>
              <c:f>'Results by Question'!$B$52:$B$61</c:f>
              <c:numCache>
                <c:formatCode>0.00%</c:formatCode>
                <c:ptCount val="10"/>
                <c:pt idx="0">
                  <c:v>0</c:v>
                </c:pt>
                <c:pt idx="1">
                  <c:v>0</c:v>
                </c:pt>
                <c:pt idx="2">
                  <c:v>0.16666666666666666</c:v>
                </c:pt>
                <c:pt idx="3">
                  <c:v>8.3333333333333329E-2</c:v>
                </c:pt>
                <c:pt idx="4">
                  <c:v>0.16666666666666666</c:v>
                </c:pt>
                <c:pt idx="5">
                  <c:v>8.3333333333333329E-2</c:v>
                </c:pt>
                <c:pt idx="6">
                  <c:v>0.25</c:v>
                </c:pt>
                <c:pt idx="7">
                  <c:v>8.3333333333333329E-2</c:v>
                </c:pt>
                <c:pt idx="8">
                  <c:v>0.16666666666666666</c:v>
                </c:pt>
                <c:pt idx="9">
                  <c:v>0</c:v>
                </c:pt>
              </c:numCache>
            </c:numRef>
          </c:val>
          <c:extLst xmlns:c16r2="http://schemas.microsoft.com/office/drawing/2015/06/chart">
            <c:ext xmlns:c16="http://schemas.microsoft.com/office/drawing/2014/chart" uri="{C3380CC4-5D6E-409C-BE32-E72D297353CC}">
              <c16:uniqueId val="{00000000-9261-9D40-B693-A6BB1BFD1AF1}"/>
            </c:ext>
          </c:extLst>
        </c:ser>
        <c:dLbls>
          <c:showLegendKey val="0"/>
          <c:showVal val="0"/>
          <c:showCatName val="0"/>
          <c:showSerName val="0"/>
          <c:showPercent val="0"/>
          <c:showBubbleSize val="0"/>
        </c:dLbls>
        <c:gapWidth val="150"/>
        <c:axId val="1679504928"/>
        <c:axId val="1679505488"/>
      </c:barChart>
      <c:catAx>
        <c:axId val="1679504928"/>
        <c:scaling>
          <c:orientation val="minMax"/>
        </c:scaling>
        <c:delete val="0"/>
        <c:axPos val="b"/>
        <c:numFmt formatCode="General" sourceLinked="1"/>
        <c:majorTickMark val="out"/>
        <c:minorTickMark val="none"/>
        <c:tickLblPos val="nextTo"/>
        <c:crossAx val="1679505488"/>
        <c:crosses val="autoZero"/>
        <c:auto val="1"/>
        <c:lblAlgn val="ctr"/>
        <c:lblOffset val="100"/>
        <c:noMultiLvlLbl val="0"/>
      </c:catAx>
      <c:valAx>
        <c:axId val="1679505488"/>
        <c:scaling>
          <c:orientation val="minMax"/>
        </c:scaling>
        <c:delete val="0"/>
        <c:axPos val="l"/>
        <c:numFmt formatCode="0%" sourceLinked="0"/>
        <c:majorTickMark val="out"/>
        <c:minorTickMark val="none"/>
        <c:tickLblPos val="nextTo"/>
        <c:crossAx val="1679504928"/>
        <c:crosses val="autoZero"/>
        <c:crossBetween val="between"/>
      </c:valAx>
    </c:plotArea>
    <c:plotVisOnly val="1"/>
    <c:dispBlanksAs val="gap"/>
    <c:showDLblsOverMax val="0"/>
  </c:chart>
  <c:spPr>
    <a:ln>
      <a:noFill/>
    </a:ln>
  </c:spPr>
  <c:externalData r:id="rId1">
    <c:autoUpdate val="0"/>
  </c:externalData>
</c:chartSpace>
</file>

<file path=word/charts/chart23.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7.2552554627873925E-2"/>
          <c:y val="0.10029376409249657"/>
          <c:w val="0.90331140587678871"/>
          <c:h val="0.34954086023799869"/>
        </c:manualLayout>
      </c:layout>
      <c:barChart>
        <c:barDir val="col"/>
        <c:grouping val="clustered"/>
        <c:varyColors val="0"/>
        <c:ser>
          <c:idx val="0"/>
          <c:order val="0"/>
          <c:spPr>
            <a:solidFill>
              <a:srgbClr val="2B5B7F"/>
            </a:solidFill>
          </c:spPr>
          <c:invertIfNegative val="0"/>
          <c:cat>
            <c:strRef>
              <c:f>'Results by Question'!$A$69:$A$78</c:f>
              <c:strCache>
                <c:ptCount val="10"/>
                <c:pt idx="0">
                  <c:v>1-Strongly disagree</c:v>
                </c:pt>
                <c:pt idx="1">
                  <c:v>2</c:v>
                </c:pt>
                <c:pt idx="2">
                  <c:v>3</c:v>
                </c:pt>
                <c:pt idx="3">
                  <c:v>4</c:v>
                </c:pt>
                <c:pt idx="4">
                  <c:v>5</c:v>
                </c:pt>
                <c:pt idx="5">
                  <c:v>6</c:v>
                </c:pt>
                <c:pt idx="6">
                  <c:v>7</c:v>
                </c:pt>
                <c:pt idx="7">
                  <c:v>8</c:v>
                </c:pt>
                <c:pt idx="8">
                  <c:v>9</c:v>
                </c:pt>
                <c:pt idx="9">
                  <c:v>10 Strongly agree</c:v>
                </c:pt>
              </c:strCache>
            </c:strRef>
          </c:cat>
          <c:val>
            <c:numRef>
              <c:f>'Results by Question'!$B$69:$B$78</c:f>
              <c:numCache>
                <c:formatCode>0.00%</c:formatCode>
                <c:ptCount val="10"/>
                <c:pt idx="0">
                  <c:v>0</c:v>
                </c:pt>
                <c:pt idx="1">
                  <c:v>0</c:v>
                </c:pt>
                <c:pt idx="2">
                  <c:v>0</c:v>
                </c:pt>
                <c:pt idx="3">
                  <c:v>0.25</c:v>
                </c:pt>
                <c:pt idx="4">
                  <c:v>0.16666666666666666</c:v>
                </c:pt>
                <c:pt idx="5">
                  <c:v>8.3333333333333329E-2</c:v>
                </c:pt>
                <c:pt idx="6">
                  <c:v>0.16666666666666666</c:v>
                </c:pt>
                <c:pt idx="7">
                  <c:v>0.33333333333333331</c:v>
                </c:pt>
                <c:pt idx="8">
                  <c:v>0</c:v>
                </c:pt>
                <c:pt idx="9">
                  <c:v>0</c:v>
                </c:pt>
              </c:numCache>
            </c:numRef>
          </c:val>
          <c:extLst xmlns:c16r2="http://schemas.microsoft.com/office/drawing/2015/06/chart">
            <c:ext xmlns:c16="http://schemas.microsoft.com/office/drawing/2014/chart" uri="{C3380CC4-5D6E-409C-BE32-E72D297353CC}">
              <c16:uniqueId val="{00000000-A374-DC4D-B5FE-8878CDCCBB4D}"/>
            </c:ext>
          </c:extLst>
        </c:ser>
        <c:dLbls>
          <c:showLegendKey val="0"/>
          <c:showVal val="0"/>
          <c:showCatName val="0"/>
          <c:showSerName val="0"/>
          <c:showPercent val="0"/>
          <c:showBubbleSize val="0"/>
        </c:dLbls>
        <c:gapWidth val="150"/>
        <c:axId val="1679507728"/>
        <c:axId val="1679508288"/>
      </c:barChart>
      <c:catAx>
        <c:axId val="1679507728"/>
        <c:scaling>
          <c:orientation val="minMax"/>
        </c:scaling>
        <c:delete val="0"/>
        <c:axPos val="b"/>
        <c:numFmt formatCode="General" sourceLinked="1"/>
        <c:majorTickMark val="out"/>
        <c:minorTickMark val="none"/>
        <c:tickLblPos val="nextTo"/>
        <c:crossAx val="1679508288"/>
        <c:crosses val="autoZero"/>
        <c:auto val="1"/>
        <c:lblAlgn val="ctr"/>
        <c:lblOffset val="100"/>
        <c:noMultiLvlLbl val="0"/>
      </c:catAx>
      <c:valAx>
        <c:axId val="1679508288"/>
        <c:scaling>
          <c:orientation val="minMax"/>
        </c:scaling>
        <c:delete val="0"/>
        <c:axPos val="l"/>
        <c:numFmt formatCode="0%" sourceLinked="0"/>
        <c:majorTickMark val="out"/>
        <c:minorTickMark val="none"/>
        <c:tickLblPos val="nextTo"/>
        <c:crossAx val="1679507728"/>
        <c:crosses val="autoZero"/>
        <c:crossBetween val="between"/>
      </c:valAx>
    </c:plotArea>
    <c:plotVisOnly val="1"/>
    <c:dispBlanksAs val="gap"/>
    <c:showDLblsOverMax val="0"/>
  </c:chart>
  <c:spPr>
    <a:ln>
      <a:noFill/>
    </a:ln>
  </c:spPr>
  <c:externalData r:id="rId1">
    <c:autoUpdate val="0"/>
  </c:externalData>
</c:chartSpace>
</file>

<file path=word/charts/chart24.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barChart>
        <c:barDir val="col"/>
        <c:grouping val="clustered"/>
        <c:varyColors val="0"/>
        <c:ser>
          <c:idx val="0"/>
          <c:order val="0"/>
          <c:spPr>
            <a:solidFill>
              <a:srgbClr val="2B5B7F"/>
            </a:solidFill>
          </c:spPr>
          <c:invertIfNegative val="0"/>
          <c:cat>
            <c:strRef>
              <c:f>'Results by Question'!$A$86:$A$95</c:f>
              <c:strCache>
                <c:ptCount val="10"/>
                <c:pt idx="0">
                  <c:v>1-Strongly disagree</c:v>
                </c:pt>
                <c:pt idx="1">
                  <c:v>2</c:v>
                </c:pt>
                <c:pt idx="2">
                  <c:v>3</c:v>
                </c:pt>
                <c:pt idx="3">
                  <c:v>4</c:v>
                </c:pt>
                <c:pt idx="4">
                  <c:v>5</c:v>
                </c:pt>
                <c:pt idx="5">
                  <c:v>6</c:v>
                </c:pt>
                <c:pt idx="6">
                  <c:v>7</c:v>
                </c:pt>
                <c:pt idx="7">
                  <c:v>8</c:v>
                </c:pt>
                <c:pt idx="8">
                  <c:v>9</c:v>
                </c:pt>
                <c:pt idx="9">
                  <c:v>10 Strongly agree</c:v>
                </c:pt>
              </c:strCache>
            </c:strRef>
          </c:cat>
          <c:val>
            <c:numRef>
              <c:f>'Results by Question'!$B$86:$B$95</c:f>
              <c:numCache>
                <c:formatCode>0.00%</c:formatCode>
                <c:ptCount val="10"/>
                <c:pt idx="0">
                  <c:v>0</c:v>
                </c:pt>
                <c:pt idx="1">
                  <c:v>0</c:v>
                </c:pt>
                <c:pt idx="2">
                  <c:v>0</c:v>
                </c:pt>
                <c:pt idx="3">
                  <c:v>0</c:v>
                </c:pt>
                <c:pt idx="4">
                  <c:v>0.16666666666666666</c:v>
                </c:pt>
                <c:pt idx="5">
                  <c:v>0.25</c:v>
                </c:pt>
                <c:pt idx="6">
                  <c:v>0.25</c:v>
                </c:pt>
                <c:pt idx="7">
                  <c:v>0.25</c:v>
                </c:pt>
                <c:pt idx="8">
                  <c:v>8.3333333333333329E-2</c:v>
                </c:pt>
                <c:pt idx="9">
                  <c:v>0</c:v>
                </c:pt>
              </c:numCache>
            </c:numRef>
          </c:val>
          <c:extLst xmlns:c16r2="http://schemas.microsoft.com/office/drawing/2015/06/chart">
            <c:ext xmlns:c16="http://schemas.microsoft.com/office/drawing/2014/chart" uri="{C3380CC4-5D6E-409C-BE32-E72D297353CC}">
              <c16:uniqueId val="{00000000-4E63-0542-80DE-1182C6FFC027}"/>
            </c:ext>
          </c:extLst>
        </c:ser>
        <c:dLbls>
          <c:showLegendKey val="0"/>
          <c:showVal val="0"/>
          <c:showCatName val="0"/>
          <c:showSerName val="0"/>
          <c:showPercent val="0"/>
          <c:showBubbleSize val="0"/>
        </c:dLbls>
        <c:gapWidth val="150"/>
        <c:axId val="1679510528"/>
        <c:axId val="1679511088"/>
      </c:barChart>
      <c:catAx>
        <c:axId val="1679510528"/>
        <c:scaling>
          <c:orientation val="minMax"/>
        </c:scaling>
        <c:delete val="0"/>
        <c:axPos val="b"/>
        <c:numFmt formatCode="General" sourceLinked="1"/>
        <c:majorTickMark val="out"/>
        <c:minorTickMark val="none"/>
        <c:tickLblPos val="nextTo"/>
        <c:crossAx val="1679511088"/>
        <c:crosses val="autoZero"/>
        <c:auto val="1"/>
        <c:lblAlgn val="ctr"/>
        <c:lblOffset val="100"/>
        <c:noMultiLvlLbl val="0"/>
      </c:catAx>
      <c:valAx>
        <c:axId val="1679511088"/>
        <c:scaling>
          <c:orientation val="minMax"/>
        </c:scaling>
        <c:delete val="0"/>
        <c:axPos val="l"/>
        <c:numFmt formatCode="0%" sourceLinked="0"/>
        <c:majorTickMark val="out"/>
        <c:minorTickMark val="none"/>
        <c:tickLblPos val="nextTo"/>
        <c:crossAx val="1679510528"/>
        <c:crosses val="autoZero"/>
        <c:crossBetween val="between"/>
      </c:valAx>
    </c:plotArea>
    <c:plotVisOnly val="1"/>
    <c:dispBlanksAs val="gap"/>
    <c:showDLblsOverMax val="0"/>
  </c:chart>
  <c:spPr>
    <a:ln>
      <a:noFill/>
    </a:ln>
  </c:spPr>
  <c:externalData r:id="rId1">
    <c:autoUpdate val="0"/>
  </c:externalData>
</c:chartSpace>
</file>

<file path=word/charts/chart25.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barChart>
        <c:barDir val="col"/>
        <c:grouping val="clustered"/>
        <c:varyColors val="0"/>
        <c:ser>
          <c:idx val="0"/>
          <c:order val="0"/>
          <c:spPr>
            <a:solidFill>
              <a:srgbClr val="2B5B7F"/>
            </a:solidFill>
          </c:spPr>
          <c:invertIfNegative val="0"/>
          <c:cat>
            <c:strRef>
              <c:f>'Results by Question'!$A$103:$A$112</c:f>
              <c:strCache>
                <c:ptCount val="10"/>
                <c:pt idx="0">
                  <c:v>1-Strongly disagree</c:v>
                </c:pt>
                <c:pt idx="1">
                  <c:v>2</c:v>
                </c:pt>
                <c:pt idx="2">
                  <c:v>3</c:v>
                </c:pt>
                <c:pt idx="3">
                  <c:v>4</c:v>
                </c:pt>
                <c:pt idx="4">
                  <c:v>5</c:v>
                </c:pt>
                <c:pt idx="5">
                  <c:v>6</c:v>
                </c:pt>
                <c:pt idx="6">
                  <c:v>7</c:v>
                </c:pt>
                <c:pt idx="7">
                  <c:v>8</c:v>
                </c:pt>
                <c:pt idx="8">
                  <c:v>9</c:v>
                </c:pt>
                <c:pt idx="9">
                  <c:v>10 Strongly agree</c:v>
                </c:pt>
              </c:strCache>
            </c:strRef>
          </c:cat>
          <c:val>
            <c:numRef>
              <c:f>'Results by Question'!$B$103:$B$112</c:f>
              <c:numCache>
                <c:formatCode>0.00%</c:formatCode>
                <c:ptCount val="10"/>
                <c:pt idx="0">
                  <c:v>0</c:v>
                </c:pt>
                <c:pt idx="1">
                  <c:v>0</c:v>
                </c:pt>
                <c:pt idx="2">
                  <c:v>0</c:v>
                </c:pt>
                <c:pt idx="3">
                  <c:v>0</c:v>
                </c:pt>
                <c:pt idx="4">
                  <c:v>0</c:v>
                </c:pt>
                <c:pt idx="5">
                  <c:v>0</c:v>
                </c:pt>
                <c:pt idx="6">
                  <c:v>0.16666666666666666</c:v>
                </c:pt>
                <c:pt idx="7">
                  <c:v>0.33333333333333331</c:v>
                </c:pt>
                <c:pt idx="8">
                  <c:v>0.16666666666666666</c:v>
                </c:pt>
                <c:pt idx="9">
                  <c:v>0.33333333333333331</c:v>
                </c:pt>
              </c:numCache>
            </c:numRef>
          </c:val>
          <c:extLst xmlns:c16r2="http://schemas.microsoft.com/office/drawing/2015/06/chart">
            <c:ext xmlns:c16="http://schemas.microsoft.com/office/drawing/2014/chart" uri="{C3380CC4-5D6E-409C-BE32-E72D297353CC}">
              <c16:uniqueId val="{00000000-A238-1943-801B-087CE08698CF}"/>
            </c:ext>
          </c:extLst>
        </c:ser>
        <c:dLbls>
          <c:showLegendKey val="0"/>
          <c:showVal val="0"/>
          <c:showCatName val="0"/>
          <c:showSerName val="0"/>
          <c:showPercent val="0"/>
          <c:showBubbleSize val="0"/>
        </c:dLbls>
        <c:gapWidth val="150"/>
        <c:axId val="1679513328"/>
        <c:axId val="1679513888"/>
      </c:barChart>
      <c:catAx>
        <c:axId val="1679513328"/>
        <c:scaling>
          <c:orientation val="minMax"/>
        </c:scaling>
        <c:delete val="0"/>
        <c:axPos val="b"/>
        <c:numFmt formatCode="General" sourceLinked="1"/>
        <c:majorTickMark val="out"/>
        <c:minorTickMark val="none"/>
        <c:tickLblPos val="nextTo"/>
        <c:crossAx val="1679513888"/>
        <c:crosses val="autoZero"/>
        <c:auto val="1"/>
        <c:lblAlgn val="ctr"/>
        <c:lblOffset val="100"/>
        <c:noMultiLvlLbl val="0"/>
      </c:catAx>
      <c:valAx>
        <c:axId val="1679513888"/>
        <c:scaling>
          <c:orientation val="minMax"/>
        </c:scaling>
        <c:delete val="0"/>
        <c:axPos val="l"/>
        <c:numFmt formatCode="0%" sourceLinked="0"/>
        <c:majorTickMark val="out"/>
        <c:minorTickMark val="none"/>
        <c:tickLblPos val="nextTo"/>
        <c:crossAx val="1679513328"/>
        <c:crosses val="autoZero"/>
        <c:crossBetween val="between"/>
      </c:valAx>
    </c:plotArea>
    <c:plotVisOnly val="1"/>
    <c:dispBlanksAs val="gap"/>
    <c:showDLblsOverMax val="0"/>
  </c:chart>
  <c:spPr>
    <a:ln>
      <a:noFill/>
    </a:ln>
  </c:spPr>
  <c:externalData r:id="rId1">
    <c:autoUpdate val="0"/>
  </c:externalData>
</c:chartSpace>
</file>

<file path=word/charts/chart26.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barChart>
        <c:barDir val="col"/>
        <c:grouping val="clustered"/>
        <c:varyColors val="0"/>
        <c:ser>
          <c:idx val="0"/>
          <c:order val="0"/>
          <c:spPr>
            <a:solidFill>
              <a:srgbClr val="2B5B7F"/>
            </a:solidFill>
          </c:spPr>
          <c:invertIfNegative val="0"/>
          <c:cat>
            <c:strRef>
              <c:f>'Results by Question'!$A$120:$A$129</c:f>
              <c:strCache>
                <c:ptCount val="10"/>
                <c:pt idx="0">
                  <c:v>1-Strongly disagree</c:v>
                </c:pt>
                <c:pt idx="1">
                  <c:v>2</c:v>
                </c:pt>
                <c:pt idx="2">
                  <c:v>3</c:v>
                </c:pt>
                <c:pt idx="3">
                  <c:v>4</c:v>
                </c:pt>
                <c:pt idx="4">
                  <c:v>5</c:v>
                </c:pt>
                <c:pt idx="5">
                  <c:v>6</c:v>
                </c:pt>
                <c:pt idx="6">
                  <c:v>7</c:v>
                </c:pt>
                <c:pt idx="7">
                  <c:v>8</c:v>
                </c:pt>
                <c:pt idx="8">
                  <c:v>9</c:v>
                </c:pt>
                <c:pt idx="9">
                  <c:v>10 Strongly agree</c:v>
                </c:pt>
              </c:strCache>
            </c:strRef>
          </c:cat>
          <c:val>
            <c:numRef>
              <c:f>'Results by Question'!$B$120:$B$129</c:f>
              <c:numCache>
                <c:formatCode>0.00%</c:formatCode>
                <c:ptCount val="10"/>
                <c:pt idx="0">
                  <c:v>0</c:v>
                </c:pt>
                <c:pt idx="1">
                  <c:v>0</c:v>
                </c:pt>
                <c:pt idx="2">
                  <c:v>0</c:v>
                </c:pt>
                <c:pt idx="3">
                  <c:v>0</c:v>
                </c:pt>
                <c:pt idx="4">
                  <c:v>8.3333333333333329E-2</c:v>
                </c:pt>
                <c:pt idx="5">
                  <c:v>0.16666666666666666</c:v>
                </c:pt>
                <c:pt idx="6">
                  <c:v>0.16666666666666666</c:v>
                </c:pt>
                <c:pt idx="7">
                  <c:v>0.33333333333333331</c:v>
                </c:pt>
                <c:pt idx="8">
                  <c:v>0.25</c:v>
                </c:pt>
                <c:pt idx="9">
                  <c:v>0</c:v>
                </c:pt>
              </c:numCache>
            </c:numRef>
          </c:val>
          <c:extLst xmlns:c16r2="http://schemas.microsoft.com/office/drawing/2015/06/chart">
            <c:ext xmlns:c16="http://schemas.microsoft.com/office/drawing/2014/chart" uri="{C3380CC4-5D6E-409C-BE32-E72D297353CC}">
              <c16:uniqueId val="{00000000-F5D5-E64B-ACFB-250BEFDDBBDA}"/>
            </c:ext>
          </c:extLst>
        </c:ser>
        <c:dLbls>
          <c:showLegendKey val="0"/>
          <c:showVal val="0"/>
          <c:showCatName val="0"/>
          <c:showSerName val="0"/>
          <c:showPercent val="0"/>
          <c:showBubbleSize val="0"/>
        </c:dLbls>
        <c:gapWidth val="150"/>
        <c:axId val="1679516688"/>
        <c:axId val="1679517248"/>
      </c:barChart>
      <c:catAx>
        <c:axId val="1679516688"/>
        <c:scaling>
          <c:orientation val="minMax"/>
        </c:scaling>
        <c:delete val="0"/>
        <c:axPos val="b"/>
        <c:numFmt formatCode="General" sourceLinked="1"/>
        <c:majorTickMark val="out"/>
        <c:minorTickMark val="none"/>
        <c:tickLblPos val="nextTo"/>
        <c:crossAx val="1679517248"/>
        <c:crosses val="autoZero"/>
        <c:auto val="1"/>
        <c:lblAlgn val="ctr"/>
        <c:lblOffset val="100"/>
        <c:noMultiLvlLbl val="0"/>
      </c:catAx>
      <c:valAx>
        <c:axId val="1679517248"/>
        <c:scaling>
          <c:orientation val="minMax"/>
        </c:scaling>
        <c:delete val="0"/>
        <c:axPos val="l"/>
        <c:numFmt formatCode="0%" sourceLinked="0"/>
        <c:majorTickMark val="out"/>
        <c:minorTickMark val="none"/>
        <c:tickLblPos val="nextTo"/>
        <c:crossAx val="1679516688"/>
        <c:crosses val="autoZero"/>
        <c:crossBetween val="between"/>
      </c:valAx>
    </c:plotArea>
    <c:plotVisOnly val="1"/>
    <c:dispBlanksAs val="gap"/>
    <c:showDLblsOverMax val="0"/>
  </c:chart>
  <c:spPr>
    <a:ln>
      <a:noFill/>
    </a:ln>
  </c:spPr>
  <c:externalData r:id="rId1">
    <c:autoUpdate val="0"/>
  </c:externalData>
</c:chartSpace>
</file>

<file path=word/charts/chart27.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barChart>
        <c:barDir val="col"/>
        <c:grouping val="clustered"/>
        <c:varyColors val="0"/>
        <c:ser>
          <c:idx val="0"/>
          <c:order val="0"/>
          <c:spPr>
            <a:solidFill>
              <a:srgbClr val="2B5B7F"/>
            </a:solidFill>
          </c:spPr>
          <c:invertIfNegative val="0"/>
          <c:cat>
            <c:strRef>
              <c:f>'Results by Question'!$A$137:$A$146</c:f>
              <c:strCache>
                <c:ptCount val="10"/>
                <c:pt idx="0">
                  <c:v>1-Strongly disagree</c:v>
                </c:pt>
                <c:pt idx="1">
                  <c:v>2</c:v>
                </c:pt>
                <c:pt idx="2">
                  <c:v>3</c:v>
                </c:pt>
                <c:pt idx="3">
                  <c:v>4</c:v>
                </c:pt>
                <c:pt idx="4">
                  <c:v>5</c:v>
                </c:pt>
                <c:pt idx="5">
                  <c:v>6</c:v>
                </c:pt>
                <c:pt idx="6">
                  <c:v>7</c:v>
                </c:pt>
                <c:pt idx="7">
                  <c:v>8</c:v>
                </c:pt>
                <c:pt idx="8">
                  <c:v>9</c:v>
                </c:pt>
                <c:pt idx="9">
                  <c:v>10 Strongly agree</c:v>
                </c:pt>
              </c:strCache>
            </c:strRef>
          </c:cat>
          <c:val>
            <c:numRef>
              <c:f>'Results by Question'!$B$137:$B$146</c:f>
              <c:numCache>
                <c:formatCode>0.00%</c:formatCode>
                <c:ptCount val="10"/>
                <c:pt idx="0">
                  <c:v>0</c:v>
                </c:pt>
                <c:pt idx="1">
                  <c:v>0</c:v>
                </c:pt>
                <c:pt idx="2">
                  <c:v>0</c:v>
                </c:pt>
                <c:pt idx="3">
                  <c:v>8.3333333333333329E-2</c:v>
                </c:pt>
                <c:pt idx="4">
                  <c:v>0.25</c:v>
                </c:pt>
                <c:pt idx="5">
                  <c:v>0.16666666666666666</c:v>
                </c:pt>
                <c:pt idx="6">
                  <c:v>0.41666666666666669</c:v>
                </c:pt>
                <c:pt idx="7">
                  <c:v>8.3333333333333329E-2</c:v>
                </c:pt>
                <c:pt idx="8">
                  <c:v>0</c:v>
                </c:pt>
                <c:pt idx="9">
                  <c:v>0</c:v>
                </c:pt>
              </c:numCache>
            </c:numRef>
          </c:val>
          <c:extLst xmlns:c16r2="http://schemas.microsoft.com/office/drawing/2015/06/chart">
            <c:ext xmlns:c16="http://schemas.microsoft.com/office/drawing/2014/chart" uri="{C3380CC4-5D6E-409C-BE32-E72D297353CC}">
              <c16:uniqueId val="{00000000-3F5D-4C4B-9C6C-0C9A60DE6667}"/>
            </c:ext>
          </c:extLst>
        </c:ser>
        <c:dLbls>
          <c:showLegendKey val="0"/>
          <c:showVal val="0"/>
          <c:showCatName val="0"/>
          <c:showSerName val="0"/>
          <c:showPercent val="0"/>
          <c:showBubbleSize val="0"/>
        </c:dLbls>
        <c:gapWidth val="150"/>
        <c:axId val="1679519488"/>
        <c:axId val="1679520048"/>
      </c:barChart>
      <c:catAx>
        <c:axId val="1679519488"/>
        <c:scaling>
          <c:orientation val="minMax"/>
        </c:scaling>
        <c:delete val="0"/>
        <c:axPos val="b"/>
        <c:numFmt formatCode="General" sourceLinked="1"/>
        <c:majorTickMark val="out"/>
        <c:minorTickMark val="none"/>
        <c:tickLblPos val="nextTo"/>
        <c:crossAx val="1679520048"/>
        <c:crosses val="autoZero"/>
        <c:auto val="1"/>
        <c:lblAlgn val="ctr"/>
        <c:lblOffset val="100"/>
        <c:noMultiLvlLbl val="0"/>
      </c:catAx>
      <c:valAx>
        <c:axId val="1679520048"/>
        <c:scaling>
          <c:orientation val="minMax"/>
        </c:scaling>
        <c:delete val="0"/>
        <c:axPos val="l"/>
        <c:numFmt formatCode="0%" sourceLinked="0"/>
        <c:majorTickMark val="out"/>
        <c:minorTickMark val="none"/>
        <c:tickLblPos val="nextTo"/>
        <c:crossAx val="1679519488"/>
        <c:crosses val="autoZero"/>
        <c:crossBetween val="between"/>
      </c:valAx>
    </c:plotArea>
    <c:plotVisOnly val="1"/>
    <c:dispBlanksAs val="gap"/>
    <c:showDLblsOverMax val="0"/>
  </c:chart>
  <c:spPr>
    <a:ln>
      <a:noFill/>
    </a:ln>
  </c:spPr>
  <c:externalData r:id="rId1">
    <c:autoUpdate val="0"/>
  </c:externalData>
</c:chartSpace>
</file>

<file path=word/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xml><?xml version="1.0" encoding="utf-8"?>
<cs:colorStyle xmlns:cs="http://schemas.microsoft.com/office/drawing/2012/chartStyle" xmlns:a="http://schemas.openxmlformats.org/drawingml/2006/main" meth="cycle" id="20">
  <a:schemeClr val="dk1"/>
  <cs:variation>
    <a:tint val="88500"/>
  </cs:variation>
  <cs:variation>
    <a:tint val="55000"/>
  </cs:variation>
  <cs:variation>
    <a:tint val="75000"/>
  </cs:variation>
  <cs:variation>
    <a:tint val="98500"/>
  </cs:variation>
  <cs:variation>
    <a:tint val="30000"/>
  </cs:variation>
  <cs:variation>
    <a:tint val="60000"/>
  </cs:variation>
  <cs:variation>
    <a:tint val="80000"/>
  </cs:variation>
</cs:colorStyle>
</file>

<file path=word/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4.xml><?xml version="1.0" encoding="utf-8"?>
<cs:colorStyle xmlns:cs="http://schemas.microsoft.com/office/drawing/2012/chartStyle" xmlns:a="http://schemas.openxmlformats.org/drawingml/2006/main" meth="cycle" id="20">
  <a:schemeClr val="dk1"/>
  <cs:variation>
    <a:tint val="88500"/>
  </cs:variation>
  <cs:variation>
    <a:tint val="55000"/>
  </cs:variation>
  <cs:variation>
    <a:tint val="75000"/>
  </cs:variation>
  <cs:variation>
    <a:tint val="98500"/>
  </cs:variation>
  <cs:variation>
    <a:tint val="30000"/>
  </cs:variation>
  <cs:variation>
    <a:tint val="60000"/>
  </cs:variation>
  <cs:variation>
    <a:tint val="80000"/>
  </cs:variation>
</cs:colorStyle>
</file>

<file path=word/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6.xml><?xml version="1.0" encoding="utf-8"?>
<cs:colorStyle xmlns:cs="http://schemas.microsoft.com/office/drawing/2012/chartStyle" xmlns:a="http://schemas.openxmlformats.org/drawingml/2006/main" meth="cycle" id="20">
  <a:schemeClr val="dk1"/>
  <cs:variation>
    <a:tint val="88500"/>
  </cs:variation>
  <cs:variation>
    <a:tint val="55000"/>
  </cs:variation>
  <cs:variation>
    <a:tint val="75000"/>
  </cs:variation>
  <cs:variation>
    <a:tint val="98500"/>
  </cs:variation>
  <cs:variation>
    <a:tint val="30000"/>
  </cs:variation>
  <cs:variation>
    <a:tint val="60000"/>
  </cs:variation>
  <cs:variation>
    <a:tint val="80000"/>
  </cs:variation>
</cs:colorStyle>
</file>

<file path=word/charts/colors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0.xml><?xml version="1.0" encoding="utf-8"?>
<cs:colorStyle xmlns:cs="http://schemas.microsoft.com/office/drawing/2012/chartStyle" xmlns:a="http://schemas.openxmlformats.org/drawingml/2006/main" meth="cycle" id="20">
  <a:schemeClr val="dk1"/>
  <cs:variation>
    <a:tint val="88500"/>
  </cs:variation>
  <cs:variation>
    <a:tint val="55000"/>
  </cs:variation>
  <cs:variation>
    <a:tint val="75000"/>
  </cs:variation>
  <cs:variation>
    <a:tint val="98500"/>
  </cs:variation>
  <cs:variation>
    <a:tint val="30000"/>
  </cs:variation>
  <cs:variation>
    <a:tint val="60000"/>
  </cs:variation>
  <cs:variation>
    <a:tint val="80000"/>
  </cs:variation>
</cs:colorStyle>
</file>

<file path=word/charts/colors1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2.xml><?xml version="1.0" encoding="utf-8"?>
<cs:colorStyle xmlns:cs="http://schemas.microsoft.com/office/drawing/2012/chartStyle" xmlns:a="http://schemas.openxmlformats.org/drawingml/2006/main" meth="cycle" id="20">
  <a:schemeClr val="dk1"/>
  <cs:variation>
    <a:tint val="88500"/>
  </cs:variation>
  <cs:variation>
    <a:tint val="55000"/>
  </cs:variation>
  <cs:variation>
    <a:tint val="75000"/>
  </cs:variation>
  <cs:variation>
    <a:tint val="98500"/>
  </cs:variation>
  <cs:variation>
    <a:tint val="30000"/>
  </cs:variation>
  <cs:variation>
    <a:tint val="60000"/>
  </cs:variation>
  <cs:variation>
    <a:tint val="80000"/>
  </cs:variation>
</cs:colorStyle>
</file>

<file path=word/charts/colors1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4.xml><?xml version="1.0" encoding="utf-8"?>
<cs:colorStyle xmlns:cs="http://schemas.microsoft.com/office/drawing/2012/chartStyle" xmlns:a="http://schemas.openxmlformats.org/drawingml/2006/main" meth="cycle" id="20">
  <a:schemeClr val="dk1"/>
  <cs:variation>
    <a:tint val="88500"/>
  </cs:variation>
  <cs:variation>
    <a:tint val="55000"/>
  </cs:variation>
  <cs:variation>
    <a:tint val="75000"/>
  </cs:variation>
  <cs:variation>
    <a:tint val="98500"/>
  </cs:variation>
  <cs:variation>
    <a:tint val="30000"/>
  </cs:variation>
  <cs:variation>
    <a:tint val="60000"/>
  </cs:variation>
  <cs:variation>
    <a:tint val="80000"/>
  </cs:variation>
</cs:colorStyle>
</file>

<file path=word/charts/colors1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6.xml><?xml version="1.0" encoding="utf-8"?>
<cs:colorStyle xmlns:cs="http://schemas.microsoft.com/office/drawing/2012/chartStyle" xmlns:a="http://schemas.openxmlformats.org/drawingml/2006/main" meth="cycle" id="20">
  <a:schemeClr val="dk1"/>
  <cs:variation>
    <a:tint val="88500"/>
  </cs:variation>
  <cs:variation>
    <a:tint val="55000"/>
  </cs:variation>
  <cs:variation>
    <a:tint val="75000"/>
  </cs:variation>
  <cs:variation>
    <a:tint val="98500"/>
  </cs:variation>
  <cs:variation>
    <a:tint val="30000"/>
  </cs:variation>
  <cs:variation>
    <a:tint val="60000"/>
  </cs:variation>
  <cs:variation>
    <a:tint val="80000"/>
  </cs:variation>
</cs:colorStyle>
</file>

<file path=word/charts/colors1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8.xml><?xml version="1.0" encoding="utf-8"?>
<cs:colorStyle xmlns:cs="http://schemas.microsoft.com/office/drawing/2012/chartStyle" xmlns:a="http://schemas.openxmlformats.org/drawingml/2006/main" meth="cycle" id="20">
  <a:schemeClr val="dk1"/>
  <cs:variation>
    <a:tint val="88500"/>
  </cs:variation>
  <cs:variation>
    <a:tint val="55000"/>
  </cs:variation>
  <cs:variation>
    <a:tint val="75000"/>
  </cs:variation>
  <cs:variation>
    <a:tint val="98500"/>
  </cs:variation>
  <cs:variation>
    <a:tint val="30000"/>
  </cs:variation>
  <cs:variation>
    <a:tint val="60000"/>
  </cs:variation>
  <cs:variation>
    <a:tint val="80000"/>
  </cs:variation>
</cs:colorStyle>
</file>

<file path=word/charts/colors19.xml><?xml version="1.0" encoding="utf-8"?>
<cs:colorStyle xmlns:cs="http://schemas.microsoft.com/office/drawing/2012/chartStyle" xmlns:a="http://schemas.openxmlformats.org/drawingml/2006/main" meth="cycle" id="20">
  <a:schemeClr val="dk1"/>
  <cs:variation>
    <a:tint val="88500"/>
  </cs:variation>
  <cs:variation>
    <a:tint val="55000"/>
  </cs:variation>
  <cs:variation>
    <a:tint val="75000"/>
  </cs:variation>
  <cs:variation>
    <a:tint val="98500"/>
  </cs:variation>
  <cs:variation>
    <a:tint val="30000"/>
  </cs:variation>
  <cs:variation>
    <a:tint val="60000"/>
  </cs:variation>
  <cs:variation>
    <a:tint val="80000"/>
  </cs:variation>
</cs:colorStyle>
</file>

<file path=word/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4.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5.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6.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7.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8.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9.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0.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3.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4.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5.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6.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7.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8.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9.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word/theme/themeOverride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GBRMPA Document" ma:contentTypeID="0x010100441936E5D27A4AF2935B3316DA024CF200D5875B5F3C06D141B71E024F4FE5B0DD" ma:contentTypeVersion="11" ma:contentTypeDescription="" ma:contentTypeScope="" ma:versionID="12d7f650ad6fd9e0dde2e0d785f660d0">
  <xsd:schema xmlns:xsd="http://www.w3.org/2001/XMLSchema" xmlns:xs="http://www.w3.org/2001/XMLSchema" xmlns:p="http://schemas.microsoft.com/office/2006/metadata/properties" xmlns:ns2="8ccc4631-9afc-4718-b120-5e2e37a03cc7" xmlns:ns4="http://schemas.microsoft.com/sharepoint/v4" targetNamespace="http://schemas.microsoft.com/office/2006/metadata/properties" ma:root="true" ma:fieldsID="21c94f77aaa36ac75cc876921cb95467" ns2:_="" ns4:_="">
    <xsd:import namespace="8ccc4631-9afc-4718-b120-5e2e37a03cc7"/>
    <xsd:import namespace="http://schemas.microsoft.com/sharepoint/v4"/>
    <xsd:element name="properties">
      <xsd:complexType>
        <xsd:sequence>
          <xsd:element name="documentManagement">
            <xsd:complexType>
              <xsd:all>
                <xsd:element ref="ns2:_dlc_DocId" minOccurs="0"/>
                <xsd:element ref="ns2:_dlc_DocIdUrl" minOccurs="0"/>
                <xsd:element ref="ns2:_dlc_DocIdPersistId" minOccurs="0"/>
                <xsd:element ref="ns4:IconOverla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ccc4631-9afc-4718-b120-5e2e37a03cc7"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12"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pe:Receivers xmlns:spe="http://schemas.microsoft.com/sharepoint/events">
  <Receiver>
    <Name/>
    <Synchronization>Asynchronous</Synchronization>
    <Type>10003</Type>
    <SequenceNumber>10000</SequenceNumber>
    <Assembly>RecordPoint.Active.UI, Version=1.0.0.0, Culture=neutral, PublicKeyToken=d49476ae5b650bf3</Assembly>
    <Class>RecordPoint.Active.UI.Events.WorkflowItemEventReceiver</Class>
    <Data/>
    <Filter/>
  </Receiver>
  <Receiver>
    <Name/>
    <Synchronization>Synchronous</Synchronization>
    <Type>3</Type>
    <SequenceNumber>10000</SequenceNumber>
    <Assembly>RecordPoint.Active.UI, Version=1.0.0.0, Culture=neutral, PublicKeyToken=d49476ae5b650bf3</Assembly>
    <Class>RecordPoint.Active.UI.Events.WorkflowItemEventReceiver</Class>
    <Data/>
    <Filter/>
  </Receiver>
  <Receiver>
    <Name/>
    <Synchronization>Asynchronous</Synchronization>
    <Type>10009</Type>
    <SequenceNumber>10000</SequenceNumber>
    <Assembly>RecordPoint.Active.UI, Version=1.0.0.0, Culture=neutral, PublicKeyToken=d49476ae5b650bf3</Assembly>
    <Class>RecordPoint.Active.UI.Events.WorkflowItemEventReceiver</Class>
    <Data/>
    <Filter/>
  </Receiver>
  <Receiver>
    <Name/>
    <Synchronization>Synchronous</Synchronization>
    <Type>9</Type>
    <SequenceNumber>10000</SequenceNumber>
    <Assembly>RecordPoint.Active.UI, Version=1.0.0.0, Culture=neutral, PublicKeyToken=d49476ae5b650bf3</Assembly>
    <Class>RecordPoint.Active.UI.Events.WorkflowItemEventReceiver</Class>
    <Data/>
    <Filter/>
  </Receiver>
  <Receiver>
    <Name/>
    <Synchronization>Asynchronous</Synchronization>
    <Type>10103</Type>
    <SequenceNumber>10000</SequenceNumber>
    <Assembly>RecordPoint.Active.UI, Version=1.0.0.0, Culture=neutral, PublicKeyToken=d49476ae5b650bf3</Assembly>
    <Class>RecordPoint.Active.UI.Events.WorkflowListEventReceiver</Class>
    <Data/>
    <Filter/>
  </Receiver>
  <Receiver>
    <Name/>
    <Synchronization>Synchronous</Synchronization>
    <Type>102</Type>
    <SequenceNumber>10000</SequenceNumber>
    <Assembly>RecordPoint.Active.UI, Version=1.0.0.0, Culture=neutral, PublicKeyToken=d49476ae5b650bf3</Assembly>
    <Class>RecordPoint.Active.UI.Events.WorkflowListEventReceiver</Class>
    <Data/>
    <Filter/>
  </Receiver>
  <Receiver>
    <Name/>
    <Synchronization>Asynchronous</Synchronization>
    <Type>10105</Type>
    <SequenceNumber>10000</SequenceNumber>
    <Assembly>RecordPoint.Active.UI, Version=1.0.0.0, Culture=neutral, PublicKeyToken=d49476ae5b650bf3</Assembly>
    <Class>RecordPoint.Active.UI.Events.WorkflowListEventReceiver</Class>
    <Data/>
    <Filter/>
  </Receiver>
  <Receiver>
    <Name/>
    <Synchronization>Synchronous</Synchronization>
    <Type>105</Type>
    <SequenceNumber>10000</SequenceNumber>
    <Assembly>RecordPoint.Active.UI, Version=1.0.0.0, Culture=neutral, PublicKeyToken=d49476ae5b650bf3</Assembly>
    <Class>RecordPoint.Active.UI.Events.WorkflowListEventReceiver</Class>
    <Data/>
    <Filter/>
  </Receiver>
  <Receiver>
    <Name/>
    <Synchronization>Asynchronous</Synchronization>
    <Type>10002</Type>
    <SequenceNumber>10000</SequenceNumber>
    <Assembly>RecordPoint.Active.UI, Version=1.0.0.0, Culture=neutral, PublicKeyToken=d49476ae5b650bf3</Assembly>
    <Class>RecordPoint.Active.UI.Events.WorkflowItemEventReceiver</Class>
    <Data/>
    <Filter/>
  </Receiver>
  <Receiver>
    <Name/>
    <Synchronization>Synchronous</Synchronization>
    <Type>2</Type>
    <SequenceNumber>10000</SequenceNumber>
    <Assembly>RecordPoint.Active.UI, Version=1.0.0.0, Culture=neutral, PublicKeyToken=d49476ae5b650bf3</Assembly>
    <Class>RecordPoint.Active.UI.Events.WorkflowItemEventReceiver</Class>
    <Data/>
    <Filter/>
  </Receiver>
  <Receiver>
    <Name>Document ID Generator</Name>
    <Synchronization>Synchronous</Synchronization>
    <Type>10001</Type>
    <SequenceNumber>1000</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10002</Type>
    <SequenceNumber>1001</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10004</Type>
    <SequenceNumber>1002</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10006</Type>
    <SequenceNumber>1003</SequenceNumber>
    <Assembly>Microsoft.Office.DocumentManagement, Version=14.0.0.0, Culture=neutral, PublicKeyToken=71e9bce111e9429c</Assembly>
    <Class>Microsoft.Office.DocumentManagement.Internal.DocIdHandler</Class>
    <Data/>
    <Filter/>
  </Receiver>
</spe:Receivers>
</file>

<file path=customXml/item4.xml><?xml version="1.0" encoding="utf-8"?>
<p:properties xmlns:p="http://schemas.microsoft.com/office/2006/metadata/properties" xmlns:xsi="http://www.w3.org/2001/XMLSchema-instance" xmlns:pc="http://schemas.microsoft.com/office/infopath/2007/PartnerControls">
  <documentManagement>
    <_dlc_DocId xmlns="8ccc4631-9afc-4718-b120-5e2e37a03cc7">PROJ-2094460674-499</_dlc_DocId>
    <_dlc_DocIdUrl xmlns="8ccc4631-9afc-4718-b120-5e2e37a03cc7">
      <Url>http://thedock.gbrmpa.gov.au/sites/Projects/P000097/_layouts/DocIdRedir.aspx?ID=PROJ-2094460674-499</Url>
      <Description>PROJ-2094460674-499</Description>
    </_dlc_DocIdUrl>
    <IconOverlay xmlns="http://schemas.microsoft.com/sharepoint/v4" xsi:nil="true"/>
  </documentManagement>
</p:properties>
</file>

<file path=customXml/item5.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2A98208E-5EBE-4C9C-9ABF-E9CE1426CCB8}"/>
</file>

<file path=customXml/itemProps2.xml><?xml version="1.0" encoding="utf-8"?>
<ds:datastoreItem xmlns:ds="http://schemas.openxmlformats.org/officeDocument/2006/customXml" ds:itemID="{860BFE8D-4573-46D2-B083-11601FF620D3}"/>
</file>

<file path=customXml/itemProps3.xml><?xml version="1.0" encoding="utf-8"?>
<ds:datastoreItem xmlns:ds="http://schemas.openxmlformats.org/officeDocument/2006/customXml" ds:itemID="{3B6963F6-92BF-4362-8C81-EB4A906B5C51}"/>
</file>

<file path=customXml/itemProps4.xml><?xml version="1.0" encoding="utf-8"?>
<ds:datastoreItem xmlns:ds="http://schemas.openxmlformats.org/officeDocument/2006/customXml" ds:itemID="{9C5D4496-6975-44D9-AA8E-70DFB9DE1025}"/>
</file>

<file path=customXml/itemProps5.xml><?xml version="1.0" encoding="utf-8"?>
<ds:datastoreItem xmlns:ds="http://schemas.openxmlformats.org/officeDocument/2006/customXml" ds:itemID="{08531329-9126-4897-8B5D-A326CE4CDBAB}"/>
</file>

<file path=docProps/app.xml><?xml version="1.0" encoding="utf-8"?>
<Properties xmlns="http://schemas.openxmlformats.org/officeDocument/2006/extended-properties" xmlns:vt="http://schemas.openxmlformats.org/officeDocument/2006/docPropsVTypes">
  <Template>Normal</Template>
  <TotalTime>29</TotalTime>
  <Pages>58</Pages>
  <Words>19427</Words>
  <Characters>110738</Characters>
  <Application>Microsoft Office Word</Application>
  <DocSecurity>0</DocSecurity>
  <Lines>922</Lines>
  <Paragraphs>259</Paragraphs>
  <ScaleCrop>false</ScaleCrop>
  <HeadingPairs>
    <vt:vector size="2" baseType="variant">
      <vt:variant>
        <vt:lpstr>Title</vt:lpstr>
      </vt:variant>
      <vt:variant>
        <vt:i4>1</vt:i4>
      </vt:variant>
    </vt:vector>
  </HeadingPairs>
  <TitlesOfParts>
    <vt:vector size="1" baseType="lpstr">
      <vt:lpstr>Outlook-Consensus-Workshop-2018 Report (Final 10 July 2018)_</vt:lpstr>
    </vt:vector>
  </TitlesOfParts>
  <Company>GBRMPA</Company>
  <LinksUpToDate>false</LinksUpToDate>
  <CharactersWithSpaces>129906</CharactersWithSpaces>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Outlook-Consensus-Workshop-2018 Report (Final 10 July 2018)_</dc:title>
  <dc:creator>Asheley Ings</dc:creator>
  <cp:lastModifiedBy>Susan Sobtzick</cp:lastModifiedBy>
  <cp:revision>5</cp:revision>
  <cp:lastPrinted>2019-07-19T00:24:00Z</cp:lastPrinted>
  <dcterms:created xsi:type="dcterms:W3CDTF">2019-07-19T00:24:00Z</dcterms:created>
  <dcterms:modified xsi:type="dcterms:W3CDTF">2019-07-23T00:45:00Z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dlc_DocIdItemGuid">
    <vt:lpwstr>a9d58b88-db8a-492b-8bdf-4536939a5db8</vt:lpwstr>
  </property>
  <property fmtid="{D5CDD505-2E9C-101B-9397-08002B2CF9AE}" pid="3" name="ContentTypeId">
    <vt:lpwstr>0x010100441936E5D27A4AF2935B3316DA024CF200D5875B5F3C06D141B71E024F4FE5B0DD</vt:lpwstr>
  </property>
  <property fmtid="{D5CDD505-2E9C-101B-9397-08002B2CF9AE}" pid="4" name="TitusGUID">
    <vt:lpwstr>4ccec9fe-b8f0-470e-a046-dabfbb55dc34</vt:lpwstr>
  </property>
  <property fmtid="{D5CDD505-2E9C-101B-9397-08002B2CF9AE}" pid="5" name="SEC">
    <vt:lpwstr>UNCLASSIFIED</vt:lpwstr>
  </property>
  <property fmtid="{D5CDD505-2E9C-101B-9397-08002B2CF9AE}" pid="6" name="DLM">
    <vt:lpwstr>No DLM</vt:lpwstr>
  </property>
  <property fmtid="{D5CDD505-2E9C-101B-9397-08002B2CF9AE}" pid="7" name="RecordPoint_WorkflowType">
    <vt:lpwstr>ActiveSubmit</vt:lpwstr>
  </property>
  <property fmtid="{D5CDD505-2E9C-101B-9397-08002B2CF9AE}" pid="8" name="RecordPoint_ActiveItemSiteId">
    <vt:lpwstr>{8ce9eba2-d4a5-4da0-9276-1d47a92e9210}</vt:lpwstr>
  </property>
  <property fmtid="{D5CDD505-2E9C-101B-9397-08002B2CF9AE}" pid="9" name="RecordPoint_ActiveItemListId">
    <vt:lpwstr>{0056dbc8-d229-4a4c-8cc1-6f64ca678532}</vt:lpwstr>
  </property>
  <property fmtid="{D5CDD505-2E9C-101B-9397-08002B2CF9AE}" pid="10" name="RecordPoint_ActiveItemUniqueId">
    <vt:lpwstr>{a9d58b88-db8a-492b-8bdf-4536939a5db8}</vt:lpwstr>
  </property>
  <property fmtid="{D5CDD505-2E9C-101B-9397-08002B2CF9AE}" pid="11" name="RecordPoint_ActiveItemWebId">
    <vt:lpwstr>{bdbfc7f6-81fa-446f-9c2f-c76241cd69d2}</vt:lpwstr>
  </property>
</Properties>
</file>