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59"/>
  </p:notesMasterIdLst>
  <p:sldIdLst>
    <p:sldId id="257" r:id="rId6"/>
    <p:sldId id="1127" r:id="rId7"/>
    <p:sldId id="1610" r:id="rId8"/>
    <p:sldId id="1611" r:id="rId9"/>
    <p:sldId id="602" r:id="rId10"/>
    <p:sldId id="617" r:id="rId11"/>
    <p:sldId id="1494" r:id="rId12"/>
    <p:sldId id="1526" r:id="rId13"/>
    <p:sldId id="1424" r:id="rId14"/>
    <p:sldId id="1425" r:id="rId15"/>
    <p:sldId id="1427" r:id="rId16"/>
    <p:sldId id="1426" r:id="rId17"/>
    <p:sldId id="1428" r:id="rId18"/>
    <p:sldId id="1495" r:id="rId19"/>
    <p:sldId id="1429" r:id="rId20"/>
    <p:sldId id="1430" r:id="rId21"/>
    <p:sldId id="1132" r:id="rId22"/>
    <p:sldId id="1431" r:id="rId23"/>
    <p:sldId id="1227" r:id="rId24"/>
    <p:sldId id="1228" r:id="rId25"/>
    <p:sldId id="1463" r:id="rId26"/>
    <p:sldId id="1527" r:id="rId27"/>
    <p:sldId id="1439" r:id="rId28"/>
    <p:sldId id="1498" r:id="rId29"/>
    <p:sldId id="1528" r:id="rId30"/>
    <p:sldId id="1529" r:id="rId31"/>
    <p:sldId id="1530" r:id="rId32"/>
    <p:sldId id="1241" r:id="rId33"/>
    <p:sldId id="1243" r:id="rId34"/>
    <p:sldId id="1531" r:id="rId35"/>
    <p:sldId id="1251" r:id="rId36"/>
    <p:sldId id="1252" r:id="rId37"/>
    <p:sldId id="1253" r:id="rId38"/>
    <p:sldId id="1260" r:id="rId39"/>
    <p:sldId id="1266" r:id="rId40"/>
    <p:sldId id="1262" r:id="rId41"/>
    <p:sldId id="1263" r:id="rId42"/>
    <p:sldId id="1261" r:id="rId43"/>
    <p:sldId id="1264" r:id="rId44"/>
    <p:sldId id="1271" r:id="rId45"/>
    <p:sldId id="1274" r:id="rId46"/>
    <p:sldId id="1272" r:id="rId47"/>
    <p:sldId id="1285" r:id="rId48"/>
    <p:sldId id="1290" r:id="rId49"/>
    <p:sldId id="1532" r:id="rId50"/>
    <p:sldId id="1452" r:id="rId51"/>
    <p:sldId id="1287" r:id="rId52"/>
    <p:sldId id="1533" r:id="rId53"/>
    <p:sldId id="1298" r:id="rId54"/>
    <p:sldId id="1301" r:id="rId55"/>
    <p:sldId id="1435" r:id="rId56"/>
    <p:sldId id="1307" r:id="rId57"/>
    <p:sldId id="1312" r:id="rId58"/>
    <p:sldId id="1534" r:id="rId59"/>
    <p:sldId id="1311" r:id="rId60"/>
    <p:sldId id="1535" r:id="rId61"/>
    <p:sldId id="1315" r:id="rId62"/>
    <p:sldId id="1509" r:id="rId63"/>
    <p:sldId id="1324" r:id="rId64"/>
    <p:sldId id="1536" r:id="rId65"/>
    <p:sldId id="881" r:id="rId66"/>
    <p:sldId id="1521" r:id="rId67"/>
    <p:sldId id="1523" r:id="rId68"/>
    <p:sldId id="1331" r:id="rId69"/>
    <p:sldId id="1345" r:id="rId70"/>
    <p:sldId id="1339" r:id="rId71"/>
    <p:sldId id="1539" r:id="rId72"/>
    <p:sldId id="1540" r:id="rId73"/>
    <p:sldId id="1541" r:id="rId74"/>
    <p:sldId id="1542" r:id="rId75"/>
    <p:sldId id="1543" r:id="rId76"/>
    <p:sldId id="1544" r:id="rId77"/>
    <p:sldId id="1545" r:id="rId78"/>
    <p:sldId id="1546" r:id="rId79"/>
    <p:sldId id="1547" r:id="rId80"/>
    <p:sldId id="1548" r:id="rId81"/>
    <p:sldId id="1549" r:id="rId82"/>
    <p:sldId id="1550" r:id="rId83"/>
    <p:sldId id="1551" r:id="rId84"/>
    <p:sldId id="1552" r:id="rId85"/>
    <p:sldId id="1553" r:id="rId86"/>
    <p:sldId id="1554" r:id="rId87"/>
    <p:sldId id="1555" r:id="rId88"/>
    <p:sldId id="1556" r:id="rId89"/>
    <p:sldId id="1557" r:id="rId90"/>
    <p:sldId id="1558" r:id="rId91"/>
    <p:sldId id="1559" r:id="rId92"/>
    <p:sldId id="1560" r:id="rId93"/>
    <p:sldId id="1561" r:id="rId94"/>
    <p:sldId id="1562" r:id="rId95"/>
    <p:sldId id="1563" r:id="rId96"/>
    <p:sldId id="1564" r:id="rId97"/>
    <p:sldId id="1565" r:id="rId98"/>
    <p:sldId id="1566" r:id="rId99"/>
    <p:sldId id="1567" r:id="rId100"/>
    <p:sldId id="1568" r:id="rId101"/>
    <p:sldId id="1569" r:id="rId102"/>
    <p:sldId id="1570" r:id="rId103"/>
    <p:sldId id="1571" r:id="rId104"/>
    <p:sldId id="1572" r:id="rId105"/>
    <p:sldId id="1573" r:id="rId106"/>
    <p:sldId id="1574" r:id="rId107"/>
    <p:sldId id="1575" r:id="rId108"/>
    <p:sldId id="1576" r:id="rId109"/>
    <p:sldId id="1577" r:id="rId110"/>
    <p:sldId id="1578" r:id="rId111"/>
    <p:sldId id="1579" r:id="rId112"/>
    <p:sldId id="1580" r:id="rId113"/>
    <p:sldId id="1581" r:id="rId114"/>
    <p:sldId id="1582" r:id="rId115"/>
    <p:sldId id="1583" r:id="rId116"/>
    <p:sldId id="1584" r:id="rId117"/>
    <p:sldId id="1585" r:id="rId118"/>
    <p:sldId id="1586" r:id="rId119"/>
    <p:sldId id="1587" r:id="rId120"/>
    <p:sldId id="1588" r:id="rId121"/>
    <p:sldId id="1589" r:id="rId122"/>
    <p:sldId id="1590" r:id="rId123"/>
    <p:sldId id="1591" r:id="rId124"/>
    <p:sldId id="1592" r:id="rId125"/>
    <p:sldId id="1593" r:id="rId126"/>
    <p:sldId id="1594" r:id="rId127"/>
    <p:sldId id="1595" r:id="rId128"/>
    <p:sldId id="1596" r:id="rId129"/>
    <p:sldId id="1597" r:id="rId130"/>
    <p:sldId id="1598" r:id="rId131"/>
    <p:sldId id="1599" r:id="rId132"/>
    <p:sldId id="1600" r:id="rId133"/>
    <p:sldId id="1601" r:id="rId134"/>
    <p:sldId id="1602" r:id="rId135"/>
    <p:sldId id="1441" r:id="rId136"/>
    <p:sldId id="1537" r:id="rId137"/>
    <p:sldId id="1603" r:id="rId138"/>
    <p:sldId id="1604" r:id="rId139"/>
    <p:sldId id="1605" r:id="rId140"/>
    <p:sldId id="1606" r:id="rId141"/>
    <p:sldId id="1607" r:id="rId142"/>
    <p:sldId id="1608" r:id="rId143"/>
    <p:sldId id="1538" r:id="rId144"/>
    <p:sldId id="1366" r:id="rId145"/>
    <p:sldId id="1442" r:id="rId146"/>
    <p:sldId id="1443" r:id="rId147"/>
    <p:sldId id="1482" r:id="rId148"/>
    <p:sldId id="1483" r:id="rId149"/>
    <p:sldId id="1484" r:id="rId150"/>
    <p:sldId id="1485" r:id="rId151"/>
    <p:sldId id="897" r:id="rId152"/>
    <p:sldId id="1486" r:id="rId153"/>
    <p:sldId id="1487" r:id="rId154"/>
    <p:sldId id="899" r:id="rId155"/>
    <p:sldId id="1489" r:id="rId156"/>
    <p:sldId id="1368" r:id="rId157"/>
    <p:sldId id="1609" r:id="rId1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610"/>
            <p14:sldId id="1611"/>
            <p14:sldId id="602"/>
            <p14:sldId id="617"/>
            <p14:sldId id="1494"/>
            <p14:sldId id="1526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228"/>
            <p14:sldId id="1463"/>
            <p14:sldId id="1527"/>
            <p14:sldId id="1439"/>
            <p14:sldId id="1498"/>
            <p14:sldId id="1528"/>
            <p14:sldId id="1529"/>
            <p14:sldId id="1530"/>
            <p14:sldId id="1241"/>
            <p14:sldId id="1243"/>
            <p14:sldId id="1531"/>
            <p14:sldId id="1251"/>
            <p14:sldId id="1252"/>
            <p14:sldId id="1253"/>
            <p14:sldId id="1260"/>
            <p14:sldId id="1266"/>
            <p14:sldId id="1262"/>
            <p14:sldId id="1263"/>
            <p14:sldId id="1261"/>
            <p14:sldId id="1264"/>
            <p14:sldId id="1271"/>
            <p14:sldId id="1274"/>
            <p14:sldId id="1272"/>
            <p14:sldId id="1285"/>
            <p14:sldId id="1290"/>
            <p14:sldId id="1532"/>
            <p14:sldId id="1452"/>
            <p14:sldId id="1287"/>
            <p14:sldId id="1533"/>
            <p14:sldId id="1298"/>
            <p14:sldId id="1301"/>
            <p14:sldId id="1435"/>
            <p14:sldId id="1307"/>
            <p14:sldId id="1312"/>
            <p14:sldId id="1534"/>
            <p14:sldId id="1311"/>
            <p14:sldId id="1535"/>
            <p14:sldId id="1315"/>
            <p14:sldId id="1509"/>
            <p14:sldId id="1324"/>
            <p14:sldId id="1536"/>
            <p14:sldId id="881"/>
            <p14:sldId id="1521"/>
            <p14:sldId id="1523"/>
            <p14:sldId id="1331"/>
            <p14:sldId id="1345"/>
            <p14:sldId id="1339"/>
            <p14:sldId id="1539"/>
            <p14:sldId id="1540"/>
            <p14:sldId id="1541"/>
            <p14:sldId id="1542"/>
            <p14:sldId id="1543"/>
            <p14:sldId id="1544"/>
            <p14:sldId id="1545"/>
            <p14:sldId id="1546"/>
            <p14:sldId id="1547"/>
            <p14:sldId id="1548"/>
            <p14:sldId id="1549"/>
            <p14:sldId id="1550"/>
            <p14:sldId id="1551"/>
            <p14:sldId id="1552"/>
            <p14:sldId id="1553"/>
            <p14:sldId id="1554"/>
            <p14:sldId id="1555"/>
            <p14:sldId id="1556"/>
            <p14:sldId id="1557"/>
            <p14:sldId id="1558"/>
            <p14:sldId id="1559"/>
            <p14:sldId id="1560"/>
            <p14:sldId id="1561"/>
            <p14:sldId id="1562"/>
            <p14:sldId id="1563"/>
            <p14:sldId id="1564"/>
            <p14:sldId id="1565"/>
            <p14:sldId id="1566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6"/>
            <p14:sldId id="1577"/>
            <p14:sldId id="1578"/>
            <p14:sldId id="1579"/>
            <p14:sldId id="1580"/>
            <p14:sldId id="1581"/>
            <p14:sldId id="1582"/>
            <p14:sldId id="1583"/>
            <p14:sldId id="1584"/>
            <p14:sldId id="1585"/>
            <p14:sldId id="1586"/>
            <p14:sldId id="1587"/>
            <p14:sldId id="1588"/>
            <p14:sldId id="1589"/>
            <p14:sldId id="1590"/>
            <p14:sldId id="1591"/>
            <p14:sldId id="1592"/>
            <p14:sldId id="1593"/>
            <p14:sldId id="1594"/>
            <p14:sldId id="1595"/>
            <p14:sldId id="1596"/>
            <p14:sldId id="1597"/>
            <p14:sldId id="1598"/>
            <p14:sldId id="1599"/>
            <p14:sldId id="1600"/>
            <p14:sldId id="1601"/>
            <p14:sldId id="1602"/>
            <p14:sldId id="1441"/>
            <p14:sldId id="1537"/>
            <p14:sldId id="1603"/>
            <p14:sldId id="1604"/>
            <p14:sldId id="1605"/>
            <p14:sldId id="1606"/>
            <p14:sldId id="1607"/>
            <p14:sldId id="1608"/>
            <p14:sldId id="1538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6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07"/>
    <p:restoredTop sz="91860"/>
  </p:normalViewPr>
  <p:slideViewPr>
    <p:cSldViewPr snapToGrid="0" snapToObjects="1" showGuides="1">
      <p:cViewPr varScale="1">
        <p:scale>
          <a:sx n="90" d="100"/>
          <a:sy n="90" d="100"/>
        </p:scale>
        <p:origin x="96" y="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notesMaster" Target="notesMasters/notesMaster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presProps" Target="presProps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6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slide" Target="slides/slide15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tableStyles" Target="tableStyles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Zell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Images: (Left)</a:t>
            </a:r>
            <a:r>
              <a:rPr lang="en-US" baseline="0" dirty="0"/>
              <a:t> J. Jones, Copyright Commonwealth of Australia (GBRMPA); (Middle) Copyright Commonwealth of Australia; (Right) Copyright Commonwealth of Australia 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0236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9687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40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948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2406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3223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49627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42745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0589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6192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85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Elliott,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03530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2322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21599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50209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3002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11062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71150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83804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994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27117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64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7488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93119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24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22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60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C. Jones,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</a:t>
            </a:r>
            <a:r>
              <a:rPr lang="en-AU" dirty="0"/>
              <a:t>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22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570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76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Walls,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065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932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12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 Taylor,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71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 Taylor,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782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4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Ron &amp; Valerie Taylor,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697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A. Elliott,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58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</a:t>
            </a:r>
            <a:r>
              <a:rPr lang="en-AU" baseline="0" dirty="0"/>
              <a:t> U. Engelhardt, </a:t>
            </a:r>
            <a:r>
              <a:rPr lang="en-US" dirty="0"/>
              <a:t>Copyright Commonwealth of Australia (GBRMPA)</a:t>
            </a:r>
            <a:r>
              <a:rPr lang="en-AU" dirty="0"/>
              <a:t>; (Right)</a:t>
            </a:r>
            <a:r>
              <a:rPr lang="en-AU" baseline="0" dirty="0"/>
              <a:t> M.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022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Images: (Left)</a:t>
            </a:r>
            <a:r>
              <a:rPr lang="en-AU" baseline="0" dirty="0"/>
              <a:t> U. Engelhardt, </a:t>
            </a:r>
            <a:r>
              <a:rPr lang="en-US" dirty="0"/>
              <a:t>Copyright Commonwealth of Australia (GBRMPA)</a:t>
            </a:r>
            <a:r>
              <a:rPr lang="en-AU" dirty="0"/>
              <a:t>; (Right)</a:t>
            </a:r>
            <a:r>
              <a:rPr lang="en-AU" baseline="0" dirty="0"/>
              <a:t> M.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309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8919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519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59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42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32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1955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</a:t>
            </a:r>
            <a:r>
              <a:rPr lang="en-AU" dirty="0" err="1"/>
              <a:t>theoceancleanup.com</a:t>
            </a:r>
            <a:r>
              <a:rPr lang="en-AU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8816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Miller,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0594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508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004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407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832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8652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9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08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717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2501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355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999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6010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812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1895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3537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21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748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3297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078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6466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8181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581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400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8256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81862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130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2160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812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9458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429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985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9481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7212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055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93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5684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8274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6964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2107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2160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1276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3935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7335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1793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4124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09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g"/><Relationship Id="rId4" Type="http://schemas.openxmlformats.org/officeDocument/2006/relationships/image" Target="../media/image83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g"/><Relationship Id="rId4" Type="http://schemas.openxmlformats.org/officeDocument/2006/relationships/image" Target="../media/image8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g"/><Relationship Id="rId4" Type="http://schemas.openxmlformats.org/officeDocument/2006/relationships/image" Target="../media/image8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g"/><Relationship Id="rId4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0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91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2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4.jp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8.wdp"/><Relationship Id="rId5" Type="http://schemas.openxmlformats.org/officeDocument/2006/relationships/image" Target="../media/image106.png"/><Relationship Id="rId4" Type="http://schemas.microsoft.com/office/2007/relationships/hdphoto" Target="../media/hdphoto7.wdp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8.jpg"/><Relationship Id="rId5" Type="http://schemas.openxmlformats.org/officeDocument/2006/relationships/image" Target="../media/image107.jpg"/><Relationship Id="rId4" Type="http://schemas.microsoft.com/office/2007/relationships/hdphoto" Target="../media/hdphoto7.wdp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g"/><Relationship Id="rId5" Type="http://schemas.openxmlformats.org/officeDocument/2006/relationships/image" Target="../media/image109.jpg"/><Relationship Id="rId4" Type="http://schemas.microsoft.com/office/2007/relationships/hdphoto" Target="../media/hdphoto7.wdp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g"/><Relationship Id="rId3" Type="http://schemas.openxmlformats.org/officeDocument/2006/relationships/image" Target="../media/image105.png"/><Relationship Id="rId7" Type="http://schemas.openxmlformats.org/officeDocument/2006/relationships/image" Target="../media/image1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g"/><Relationship Id="rId5" Type="http://schemas.openxmlformats.org/officeDocument/2006/relationships/image" Target="../media/image111.jpg"/><Relationship Id="rId4" Type="http://schemas.microsoft.com/office/2007/relationships/hdphoto" Target="../media/hdphoto7.wdp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1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g"/><Relationship Id="rId5" Type="http://schemas.openxmlformats.org/officeDocument/2006/relationships/image" Target="../media/image115.jpg"/><Relationship Id="rId4" Type="http://schemas.microsoft.com/office/2007/relationships/hdphoto" Target="../media/hdphoto7.wdp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g"/><Relationship Id="rId3" Type="http://schemas.openxmlformats.org/officeDocument/2006/relationships/image" Target="../media/image119.jpg"/><Relationship Id="rId7" Type="http://schemas.openxmlformats.org/officeDocument/2006/relationships/image" Target="../media/image123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2.jpg"/><Relationship Id="rId11" Type="http://schemas.openxmlformats.org/officeDocument/2006/relationships/image" Target="../media/image127.jpg"/><Relationship Id="rId5" Type="http://schemas.openxmlformats.org/officeDocument/2006/relationships/image" Target="../media/image121.jpg"/><Relationship Id="rId10" Type="http://schemas.openxmlformats.org/officeDocument/2006/relationships/image" Target="../media/image126.jpg"/><Relationship Id="rId4" Type="http://schemas.openxmlformats.org/officeDocument/2006/relationships/image" Target="../media/image120.jpg"/><Relationship Id="rId9" Type="http://schemas.openxmlformats.org/officeDocument/2006/relationships/image" Target="../media/image125.jp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g"/><Relationship Id="rId3" Type="http://schemas.openxmlformats.org/officeDocument/2006/relationships/image" Target="../media/image105.png"/><Relationship Id="rId7" Type="http://schemas.openxmlformats.org/officeDocument/2006/relationships/image" Target="../media/image1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g"/><Relationship Id="rId5" Type="http://schemas.openxmlformats.org/officeDocument/2006/relationships/image" Target="../media/image128.jpeg"/><Relationship Id="rId4" Type="http://schemas.microsoft.com/office/2007/relationships/hdphoto" Target="../media/hdphoto7.wdp"/><Relationship Id="rId9" Type="http://schemas.openxmlformats.org/officeDocument/2006/relationships/image" Target="../media/image132.jp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g"/><Relationship Id="rId5" Type="http://schemas.openxmlformats.org/officeDocument/2006/relationships/image" Target="../media/image133.jp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g"/><Relationship Id="rId3" Type="http://schemas.openxmlformats.org/officeDocument/2006/relationships/image" Target="../media/image136.jpeg"/><Relationship Id="rId7" Type="http://schemas.openxmlformats.org/officeDocument/2006/relationships/image" Target="../media/image140.jp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9.jpeg"/><Relationship Id="rId5" Type="http://schemas.openxmlformats.org/officeDocument/2006/relationships/image" Target="../media/image138.jpeg"/><Relationship Id="rId10" Type="http://schemas.openxmlformats.org/officeDocument/2006/relationships/image" Target="../media/image143.jpeg"/><Relationship Id="rId4" Type="http://schemas.openxmlformats.org/officeDocument/2006/relationships/image" Target="../media/image137.jpeg"/><Relationship Id="rId9" Type="http://schemas.openxmlformats.org/officeDocument/2006/relationships/image" Target="../media/image142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4.jp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gbrmpa.gov.au/our-work/eye-on-the-ree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g"/><Relationship Id="rId4" Type="http://schemas.openxmlformats.org/officeDocument/2006/relationships/image" Target="../media/image8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g"/><Relationship Id="rId4" Type="http://schemas.openxmlformats.org/officeDocument/2006/relationships/image" Target="../media/image8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g"/><Relationship Id="rId4" Type="http://schemas.openxmlformats.org/officeDocument/2006/relationships/image" Target="../media/image8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g"/><Relationship Id="rId4" Type="http://schemas.openxmlformats.org/officeDocument/2006/relationships/image" Target="../media/image8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8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3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9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7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5DF1BAE-55D9-874B-9274-5C8BD8EA1898}"/>
              </a:ext>
            </a:extLst>
          </p:cNvPr>
          <p:cNvSpPr/>
          <p:nvPr/>
        </p:nvSpPr>
        <p:spPr>
          <a:xfrm>
            <a:off x="1000100" y="3829861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4080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04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CB79A18-4CBA-5B46-938E-1524D406914F}"/>
              </a:ext>
            </a:extLst>
          </p:cNvPr>
          <p:cNvSpPr/>
          <p:nvPr/>
        </p:nvSpPr>
        <p:spPr>
          <a:xfrm>
            <a:off x="914797" y="3726254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19032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672446-9F12-A14F-845F-987C482294C7}"/>
              </a:ext>
            </a:extLst>
          </p:cNvPr>
          <p:cNvSpPr/>
          <p:nvPr/>
        </p:nvSpPr>
        <p:spPr>
          <a:xfrm>
            <a:off x="1000100" y="4021590"/>
            <a:ext cx="961435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350643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3C1F98-A61A-6344-B6ED-C18636D4C20F}"/>
              </a:ext>
            </a:extLst>
          </p:cNvPr>
          <p:cNvSpPr/>
          <p:nvPr/>
        </p:nvSpPr>
        <p:spPr>
          <a:xfrm>
            <a:off x="1289317" y="423247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59266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DFCE32-EAC9-AB42-8BB2-8CCD7A0226DC}"/>
              </a:ext>
            </a:extLst>
          </p:cNvPr>
          <p:cNvSpPr/>
          <p:nvPr/>
        </p:nvSpPr>
        <p:spPr>
          <a:xfrm>
            <a:off x="905859" y="449794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0138037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61BD69-FC93-3949-9699-2F9C4C8F23B7}"/>
              </a:ext>
            </a:extLst>
          </p:cNvPr>
          <p:cNvSpPr/>
          <p:nvPr/>
        </p:nvSpPr>
        <p:spPr>
          <a:xfrm>
            <a:off x="1112336" y="445370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9330517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0130904-AA2C-7749-B59A-C8F099BBBA2E}"/>
              </a:ext>
            </a:extLst>
          </p:cNvPr>
          <p:cNvSpPr/>
          <p:nvPr/>
        </p:nvSpPr>
        <p:spPr>
          <a:xfrm>
            <a:off x="1053343" y="466017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7644952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8D85B-069B-174B-8A38-52F5B443F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D403B2-FBF4-6247-A4A0-52F0E6470ACC}"/>
              </a:ext>
            </a:extLst>
          </p:cNvPr>
          <p:cNvSpPr/>
          <p:nvPr/>
        </p:nvSpPr>
        <p:spPr>
          <a:xfrm>
            <a:off x="920607" y="417348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37A9BD-607B-8343-AC30-2F8FF12D102D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19410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0A2F3B-C98B-DE44-B8FE-A5FA627A3407}"/>
              </a:ext>
            </a:extLst>
          </p:cNvPr>
          <p:cNvSpPr/>
          <p:nvPr/>
        </p:nvSpPr>
        <p:spPr>
          <a:xfrm>
            <a:off x="1141833" y="450566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7949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42AA4D-8B9B-7B43-83C5-B687F204A490}"/>
              </a:ext>
            </a:extLst>
          </p:cNvPr>
          <p:cNvSpPr/>
          <p:nvPr/>
        </p:nvSpPr>
        <p:spPr>
          <a:xfrm>
            <a:off x="1169023" y="39670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762863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0B790C-4A39-D842-B89E-14F2169B28E4}"/>
              </a:ext>
            </a:extLst>
          </p:cNvPr>
          <p:cNvSpPr/>
          <p:nvPr/>
        </p:nvSpPr>
        <p:spPr>
          <a:xfrm>
            <a:off x="1186079" y="424722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311795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4C997D-9B01-6048-AC3C-1889007FD0F3}"/>
              </a:ext>
            </a:extLst>
          </p:cNvPr>
          <p:cNvSpPr/>
          <p:nvPr/>
        </p:nvSpPr>
        <p:spPr>
          <a:xfrm>
            <a:off x="832117" y="45421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8956193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743DAC-812E-9147-99C1-D885A9C11E1A}"/>
              </a:ext>
            </a:extLst>
          </p:cNvPr>
          <p:cNvSpPr/>
          <p:nvPr/>
        </p:nvSpPr>
        <p:spPr>
          <a:xfrm>
            <a:off x="787872" y="45716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939654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3CA89F-80CE-CD46-8B63-F4E668EE4AF8}"/>
              </a:ext>
            </a:extLst>
          </p:cNvPr>
          <p:cNvSpPr/>
          <p:nvPr/>
        </p:nvSpPr>
        <p:spPr>
          <a:xfrm>
            <a:off x="1156582" y="455508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12981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EA74F2-207E-5949-82B6-61D5129075A1}"/>
              </a:ext>
            </a:extLst>
          </p:cNvPr>
          <p:cNvSpPr/>
          <p:nvPr/>
        </p:nvSpPr>
        <p:spPr>
          <a:xfrm>
            <a:off x="905859" y="4571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8807078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727576-7F94-FE40-8789-2A4C928BC886}"/>
              </a:ext>
            </a:extLst>
          </p:cNvPr>
          <p:cNvSpPr/>
          <p:nvPr/>
        </p:nvSpPr>
        <p:spPr>
          <a:xfrm>
            <a:off x="832117" y="4616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4139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FB6A4-263D-B748-939F-7E544DADF910}"/>
              </a:ext>
            </a:extLst>
          </p:cNvPr>
          <p:cNvSpPr/>
          <p:nvPr/>
        </p:nvSpPr>
        <p:spPr>
          <a:xfrm>
            <a:off x="738865" y="458643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5060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BB1B46-5C38-D74B-BFAF-2A7329366B6F}"/>
              </a:ext>
            </a:extLst>
          </p:cNvPr>
          <p:cNvSpPr/>
          <p:nvPr/>
        </p:nvSpPr>
        <p:spPr>
          <a:xfrm>
            <a:off x="846865" y="457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1247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54BE95-F52C-D743-8D71-85C110C87742}"/>
              </a:ext>
            </a:extLst>
          </p:cNvPr>
          <p:cNvSpPr/>
          <p:nvPr/>
        </p:nvSpPr>
        <p:spPr>
          <a:xfrm>
            <a:off x="846865" y="455056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0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11680"/>
            <a:ext cx="6471386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A186ED-07E9-BC4C-9654-4D688A43B4B5}"/>
              </a:ext>
            </a:extLst>
          </p:cNvPr>
          <p:cNvSpPr/>
          <p:nvPr/>
        </p:nvSpPr>
        <p:spPr>
          <a:xfrm>
            <a:off x="832117" y="46175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BED8A4-A6C3-6942-AD82-5AE078757922}"/>
              </a:ext>
            </a:extLst>
          </p:cNvPr>
          <p:cNvSpPr txBox="1"/>
          <p:nvPr/>
        </p:nvSpPr>
        <p:spPr>
          <a:xfrm>
            <a:off x="654485" y="2056036"/>
            <a:ext cx="623024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?</a:t>
            </a:r>
            <a:endParaRPr lang="en-AU" sz="20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4B3CED-DAB3-7C4E-B108-F99DBC3F4CA3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783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F75E9-4C51-E742-BAF9-D402427F750A}"/>
              </a:ext>
            </a:extLst>
          </p:cNvPr>
          <p:cNvSpPr txBox="1"/>
          <p:nvPr/>
        </p:nvSpPr>
        <p:spPr>
          <a:xfrm>
            <a:off x="929606" y="2050780"/>
            <a:ext cx="53732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Sea cucumbers are Echinoderms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and are related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to sea stars and sea urchins. What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these animals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all have in common?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Radial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symmetry 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Tube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feet 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Powers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regeneration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432903-464B-8D42-8673-6DDED1E52838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2"/>
          <a:stretch/>
        </p:blipFill>
        <p:spPr>
          <a:xfrm>
            <a:off x="6445949" y="1798440"/>
            <a:ext cx="4864352" cy="35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1330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687737" y="2081894"/>
            <a:ext cx="59801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giant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lam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stays open to provide enough sunlight for which guest to carry out photosynthesis in its mantle?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Protist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Zooxanthellae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algae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Dinoflagellate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Cilia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77AB73-43D0-A44D-9564-CDCC1FF6657B}"/>
              </a:ext>
            </a:extLst>
          </p:cNvPr>
          <p:cNvSpPr/>
          <p:nvPr/>
        </p:nvSpPr>
        <p:spPr>
          <a:xfrm>
            <a:off x="1054756" y="505723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6769041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69755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168009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anemones and jellyfish are both Cnidarians, what do they have in common?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Stinging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cells (nematocysts)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Anemonefish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Same </a:t>
            </a:r>
            <a:r>
              <a:rPr lang="en-US" sz="2000" b="1" dirty="0" err="1">
                <a:solidFill>
                  <a:schemeClr val="tx2"/>
                </a:solidFill>
                <a:latin typeface="Arial Rounded MT Bold" panose="020F0704030504030204" pitchFamily="34" charset="0"/>
              </a:rPr>
              <a:t>colour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Same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size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8FAFBB-6A8A-954C-B6EC-96F7AB14C21A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728745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789465" y="2290026"/>
            <a:ext cx="59801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eat?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Coral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polyps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Anemones 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Small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invertebrates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C3B5861-5B56-CB49-A936-2D31CDF6A8F8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61983751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816864" y="2063175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Why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are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grazing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erbivores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called the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lawnmowers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 the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Reef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graze on so much algae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sound like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lawnmowers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look like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lawnmowers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above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863B8B-D54D-FA4F-AB3E-2785179B621D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7742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31447" y="4709131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4242A-4C3B-8742-A419-C3AF074AA071}"/>
              </a:ext>
            </a:extLst>
          </p:cNvPr>
          <p:cNvSpPr txBox="1"/>
          <p:nvPr/>
        </p:nvSpPr>
        <p:spPr>
          <a:xfrm>
            <a:off x="931447" y="2188480"/>
            <a:ext cx="57253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and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grouper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hunt?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actively chase their prey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hunt in groups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They sit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and wait to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ambush their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prey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wobble their lips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706386-E89D-DF41-B564-5AA2E1E73E5B}"/>
              </a:ext>
            </a:extLst>
          </p:cNvPr>
          <p:cNvSpPr/>
          <p:nvPr/>
        </p:nvSpPr>
        <p:spPr>
          <a:xfrm>
            <a:off x="1054756" y="473092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r="16273"/>
          <a:stretch/>
        </p:blipFill>
        <p:spPr>
          <a:xfrm>
            <a:off x="6817259" y="1722619"/>
            <a:ext cx="4445134" cy="381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2971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E2E911-611C-8D4D-B52F-9E7DEDE6CBD7}"/>
              </a:ext>
            </a:extLst>
          </p:cNvPr>
          <p:cNvSpPr txBox="1"/>
          <p:nvPr/>
        </p:nvSpPr>
        <p:spPr>
          <a:xfrm>
            <a:off x="859536" y="2200306"/>
            <a:ext cx="57241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Lots of people like to eat coral trout. What size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coral trout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can people legally catch and keep?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30cm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35cm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38cm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42cm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1C5551-0381-2443-BA3C-85D3A24B6EB1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866133" y="2170725"/>
            <a:ext cx="4356603" cy="34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0831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73D834-F744-7542-B7EA-3D3249B440BF}"/>
              </a:ext>
            </a:extLst>
          </p:cNvPr>
          <p:cNvSpPr txBox="1"/>
          <p:nvPr/>
        </p:nvSpPr>
        <p:spPr>
          <a:xfrm>
            <a:off x="803229" y="2063175"/>
            <a:ext cx="52927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 sea turtles eat that look like jellyfish?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Fruit cups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Plastic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bags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Fishing line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Mops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2B09DD-20B1-6444-B0A3-8051823D6540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95" y="1693494"/>
            <a:ext cx="2950626" cy="39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8238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8" y="1298448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757BE-E0A8-BD47-9A50-98D65FBA0F66}"/>
              </a:ext>
            </a:extLst>
          </p:cNvPr>
          <p:cNvSpPr txBox="1"/>
          <p:nvPr/>
        </p:nvSpPr>
        <p:spPr>
          <a:xfrm>
            <a:off x="803228" y="1931220"/>
            <a:ext cx="741162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1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2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6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30FB29E-1BF8-D54F-8E82-BAE74E3FA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7010138" y="3058423"/>
            <a:ext cx="4378634" cy="25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7A3551-8180-F54B-ADCD-50A3096689F3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4284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130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CC4458-F675-7E4B-866A-DD5992BE1283}"/>
              </a:ext>
            </a:extLst>
          </p:cNvPr>
          <p:cNvSpPr txBox="1"/>
          <p:nvPr/>
        </p:nvSpPr>
        <p:spPr>
          <a:xfrm>
            <a:off x="803229" y="2180493"/>
            <a:ext cx="47563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Where are sharks positioned in the food chain?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At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bottom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In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middle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At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top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above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EE2AC8-F639-0A43-B885-15D328B67ABD}"/>
              </a:ext>
            </a:extLst>
          </p:cNvPr>
          <p:cNvSpPr/>
          <p:nvPr/>
        </p:nvSpPr>
        <p:spPr>
          <a:xfrm>
            <a:off x="1054756" y="504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5973222" y="1708992"/>
            <a:ext cx="5392327" cy="37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8138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74531D-9532-AB46-B396-75CE339D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03A3-9B80-7C4C-BC12-023F49EE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think next time, you could count all the animals yourself?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6D6B2-FFFD-EE43-A671-93CB41491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94" y="998649"/>
            <a:ext cx="5541067" cy="4695599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46169341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You’ve now learnt that the Great Barrier Reef is one of the world’s most biodiverse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4741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35982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1105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65101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137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8294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Reef?</a:t>
            </a:r>
            <a:endParaRPr lang="en-AU" dirty="0"/>
          </a:p>
          <a:p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7346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0B654D-A27B-6F47-87FB-3420E6E09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Remember, the Great Barrier </a:t>
            </a:r>
            <a:br>
              <a:rPr lang="en-US" sz="4400" dirty="0"/>
            </a:br>
            <a:r>
              <a:rPr lang="en-US" sz="4400" dirty="0"/>
              <a:t>Reef Marine Park Authority also </a:t>
            </a:r>
            <a:br>
              <a:rPr lang="en-US" sz="4400" dirty="0"/>
            </a:br>
            <a:r>
              <a:rPr lang="en-US" sz="4400" dirty="0"/>
              <a:t>has an </a:t>
            </a:r>
            <a:r>
              <a:rPr lang="en-US" sz="4400" i="1" dirty="0"/>
              <a:t>Eye on the Reef </a:t>
            </a:r>
            <a:r>
              <a:rPr lang="en-US" sz="4400" dirty="0"/>
              <a:t>app.</a:t>
            </a:r>
          </a:p>
          <a:p>
            <a:r>
              <a:rPr lang="en-US" sz="3200" dirty="0"/>
              <a:t>Do you remember this from your excursion?</a:t>
            </a:r>
          </a:p>
          <a:p>
            <a:r>
              <a:rPr lang="en-US" sz="3200" dirty="0"/>
              <a:t>It’s also a great tool for learning more about the</a:t>
            </a:r>
            <a:br>
              <a:rPr lang="en-US" sz="3200" dirty="0"/>
            </a:br>
            <a:r>
              <a:rPr lang="en-US" sz="3200" dirty="0"/>
              <a:t>animals you saw!</a:t>
            </a:r>
          </a:p>
          <a:p>
            <a:r>
              <a:rPr lang="en-US" sz="3200" dirty="0"/>
              <a:t>Do you recognize any wildlife in the app?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95F3E-487F-A442-8327-15C7278CCD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76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140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Sightings</a:t>
            </a:r>
            <a:r>
              <a:rPr lang="en-US" sz="4400" dirty="0">
                <a:solidFill>
                  <a:schemeClr val="bg1"/>
                </a:solidFill>
              </a:rPr>
              <a:t>” and “</a:t>
            </a:r>
            <a:r>
              <a:rPr lang="en-US" sz="4400" i="1" dirty="0">
                <a:solidFill>
                  <a:schemeClr val="bg1"/>
                </a:solidFill>
              </a:rPr>
              <a:t>Create</a:t>
            </a:r>
            <a:r>
              <a:rPr lang="en-US" sz="4400" dirty="0" smtClean="0">
                <a:solidFill>
                  <a:schemeClr val="bg1"/>
                </a:solidFill>
              </a:rPr>
              <a:t>”.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Wildlife</a:t>
            </a:r>
            <a:r>
              <a:rPr lang="en-US" sz="4400" i="1" dirty="0" smtClean="0">
                <a:solidFill>
                  <a:schemeClr val="bg1"/>
                </a:solidFill>
              </a:rPr>
              <a:t>”.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>
                <a:solidFill>
                  <a:schemeClr val="bg1"/>
                </a:solidFill>
              </a:rPr>
              <a:t>Marine </a:t>
            </a:r>
            <a:r>
              <a:rPr lang="en-AU" sz="4400" dirty="0" smtClean="0">
                <a:solidFill>
                  <a:schemeClr val="bg1"/>
                </a:solidFill>
              </a:rPr>
              <a:t>mammals.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Explore the other tabs too!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4878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 p</a:t>
            </a:r>
            <a:r>
              <a:rPr lang="en-AU" sz="1600" dirty="0"/>
              <a:t>rogram designed for year 7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</a:t>
            </a:r>
            <a:r>
              <a:rPr lang="en-US" sz="1600" i="1" dirty="0"/>
              <a:t>after</a:t>
            </a:r>
            <a:r>
              <a:rPr lang="en-US" sz="1600" dirty="0"/>
              <a:t>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guide. </a:t>
            </a:r>
            <a:r>
              <a:rPr lang="en-US" sz="1600" dirty="0"/>
              <a:t>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animals eat sea cucumbers?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896CD0-794C-7246-9005-C370B906EAF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9" t="4239" r="10952" b="2684"/>
          <a:stretch/>
        </p:blipFill>
        <p:spPr>
          <a:xfrm>
            <a:off x="6286500" y="549274"/>
            <a:ext cx="5393031" cy="55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60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Humans!</a:t>
            </a:r>
          </a:p>
          <a:p>
            <a:r>
              <a:rPr lang="en-US" sz="3200" dirty="0"/>
              <a:t>Sold as </a:t>
            </a:r>
            <a:r>
              <a:rPr lang="en-US" sz="3200" i="1" dirty="0"/>
              <a:t>trepang</a:t>
            </a:r>
            <a:r>
              <a:rPr lang="en-US" sz="3200" dirty="0"/>
              <a:t> or </a:t>
            </a:r>
            <a:br>
              <a:rPr lang="en-US" sz="3200" dirty="0"/>
            </a:br>
            <a:r>
              <a:rPr lang="en-US" sz="3200" i="1" dirty="0" err="1"/>
              <a:t>beche</a:t>
            </a:r>
            <a:r>
              <a:rPr lang="en-US" sz="3200" i="1" dirty="0"/>
              <a:t> de mer</a:t>
            </a:r>
            <a:r>
              <a:rPr lang="en-US" sz="3200" dirty="0"/>
              <a:t>.</a:t>
            </a:r>
          </a:p>
          <a:p>
            <a:r>
              <a:rPr lang="en-US" sz="3200" dirty="0">
                <a:solidFill>
                  <a:prstClr val="white"/>
                </a:solidFill>
              </a:rPr>
              <a:t>Other predators include some fish and sea turtles. </a:t>
            </a:r>
            <a:endParaRPr lang="en-AU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F4E0C36-AA3C-204C-B5D3-66D7B78171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0" b="296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504AB0-118E-EB45-A2AC-DCC051D5B0C4}"/>
              </a:ext>
            </a:extLst>
          </p:cNvPr>
          <p:cNvSpPr txBox="1"/>
          <p:nvPr/>
        </p:nvSpPr>
        <p:spPr>
          <a:xfrm>
            <a:off x="9129252" y="904994"/>
            <a:ext cx="216568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Some eject their internal organs when threatened.</a:t>
            </a:r>
          </a:p>
        </p:txBody>
      </p:sp>
    </p:spTree>
    <p:extLst>
      <p:ext uri="{BB962C8B-B14F-4D97-AF65-F5344CB8AC3E}">
        <p14:creationId xmlns:p14="http://schemas.microsoft.com/office/powerpoint/2010/main" val="2459753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A5B8FC-8586-334F-B4B4-477A254E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1073048"/>
          </a:xfrm>
        </p:spPr>
        <p:txBody>
          <a:bodyPr/>
          <a:lstStyle/>
          <a:p>
            <a:pPr algn="ctr"/>
            <a:r>
              <a:rPr lang="en-US" dirty="0"/>
              <a:t>The phylum Echinodermata</a:t>
            </a:r>
            <a:r>
              <a:rPr lang="en-US" i="1" dirty="0"/>
              <a:t> </a:t>
            </a:r>
            <a:r>
              <a:rPr lang="en-US" dirty="0"/>
              <a:t>also includes sea stars and sea urchins. What do all echinoderms have in common?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A9511-C221-2C41-A311-5F8F826C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8264EC-8945-0442-8C2E-5A2BD5EB55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2265587"/>
            <a:ext cx="4560831" cy="30405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7881F7-F35D-7F48-BE8F-048AC8337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986" y="2265586"/>
            <a:ext cx="2635366" cy="3040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BDC816-42FC-9243-BC40-49F709A208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"/>
          <a:stretch/>
        </p:blipFill>
        <p:spPr>
          <a:xfrm>
            <a:off x="7148352" y="2267590"/>
            <a:ext cx="4527709" cy="303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98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Echinoderms have radial symmetry.</a:t>
            </a:r>
          </a:p>
          <a:p>
            <a:r>
              <a:rPr lang="en-AU" sz="3200" dirty="0"/>
              <a:t>Their body parts </a:t>
            </a:r>
            <a:br>
              <a:rPr lang="en-AU" sz="3200" dirty="0"/>
            </a:br>
            <a:r>
              <a:rPr lang="en-AU" sz="3200" dirty="0"/>
              <a:t>are arranged like the </a:t>
            </a:r>
            <a:br>
              <a:rPr lang="en-AU" sz="3200" dirty="0"/>
            </a:br>
            <a:r>
              <a:rPr lang="en-AU" sz="3200" dirty="0"/>
              <a:t>spokes of a wheel.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0B934F-C2F3-4B4B-AF11-53731A7568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32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Echinoderms </a:t>
            </a:r>
            <a:br>
              <a:rPr lang="en-AU" dirty="0"/>
            </a:br>
            <a:r>
              <a:rPr lang="en-AU" dirty="0"/>
              <a:t>have tube feet.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7CC3525-F825-324A-8416-0348777177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50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Echinoderms have amazing powers of regeneration.</a:t>
            </a:r>
          </a:p>
          <a:p>
            <a:r>
              <a:rPr lang="en-AU" sz="3200" dirty="0"/>
              <a:t> They can regrow lost body parts, including internal organs that are ejected when threatened.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F4E0C36-AA3C-204C-B5D3-66D7B78171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0" b="296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0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and how </a:t>
            </a:r>
            <a:br>
              <a:rPr lang="en-US" dirty="0"/>
            </a:br>
            <a:r>
              <a:rPr lang="en-US" dirty="0"/>
              <a:t>does a sea cucumber eat?</a:t>
            </a:r>
            <a:endParaRPr lang="en-AU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2A5D893-380E-9243-8751-48A380A601B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5" r="537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85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200" dirty="0"/>
              <a:t>Some eat food on </a:t>
            </a:r>
            <a:br>
              <a:rPr lang="en-US" sz="3200" dirty="0"/>
            </a:br>
            <a:r>
              <a:rPr lang="en-US" sz="3200" dirty="0"/>
              <a:t>the seafloor.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Others eat food in the water.</a:t>
            </a:r>
          </a:p>
          <a:p>
            <a:pPr>
              <a:spcAft>
                <a:spcPts val="1800"/>
              </a:spcAft>
            </a:pPr>
            <a:r>
              <a:rPr lang="en-AU" sz="3200" dirty="0"/>
              <a:t>They gather food using </a:t>
            </a:r>
            <a:r>
              <a:rPr lang="en-US" sz="3200" dirty="0"/>
              <a:t>branching tentacles that surround </a:t>
            </a:r>
            <a:r>
              <a:rPr lang="en-US" sz="3200" dirty="0" smtClean="0"/>
              <a:t>their </a:t>
            </a:r>
            <a:r>
              <a:rPr lang="en-US" sz="3200" dirty="0"/>
              <a:t>mouth.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7CC3525-F825-324A-8416-0348777177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C832A0-922B-544C-938E-BD29DAFFF046}"/>
              </a:ext>
            </a:extLst>
          </p:cNvPr>
          <p:cNvSpPr txBox="1"/>
          <p:nvPr/>
        </p:nvSpPr>
        <p:spPr>
          <a:xfrm>
            <a:off x="6607278" y="897256"/>
            <a:ext cx="128311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Branched feeding tentacles. </a:t>
            </a:r>
          </a:p>
        </p:txBody>
      </p:sp>
    </p:spTree>
    <p:extLst>
      <p:ext uri="{BB962C8B-B14F-4D97-AF65-F5344CB8AC3E}">
        <p14:creationId xmlns:p14="http://schemas.microsoft.com/office/powerpoint/2010/main" val="2702845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 algae (</a:t>
            </a:r>
            <a:r>
              <a:rPr lang="en-US" i="1" dirty="0"/>
              <a:t>zooxanthellae</a:t>
            </a:r>
            <a:r>
              <a:rPr lang="en-US" dirty="0"/>
              <a:t>) live in the mantle of a giant clam?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5F9466F-EC43-A14D-B78D-A1937D9F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08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feeds the clam in exchange for a safe place to live.</a:t>
            </a:r>
          </a:p>
          <a:p>
            <a:r>
              <a:rPr lang="en-US" sz="2000" dirty="0"/>
              <a:t>The algae (zooxanthellae) turns sunlight into energy via photosynthesis. </a:t>
            </a:r>
          </a:p>
          <a:p>
            <a:r>
              <a:rPr lang="en-US" sz="2000" dirty="0"/>
              <a:t>That’s why the giant clam is always open.</a:t>
            </a:r>
          </a:p>
          <a:p>
            <a:r>
              <a:rPr lang="en-US" sz="2000" dirty="0"/>
              <a:t>So their algae can access lots of sunlight.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E4ADCED-71AC-C34A-8876-09A2AB7C3C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45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anemones and jellyfish are both cnidarians, what do they have in common? 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D1A3E5-7BF8-7643-A0EE-4825C06B78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960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580061" cy="5594349"/>
          </a:xfrm>
        </p:spPr>
        <p:txBody>
          <a:bodyPr/>
          <a:lstStyle/>
          <a:p>
            <a:r>
              <a:rPr lang="en-US" dirty="0"/>
              <a:t>Stinging cells on </a:t>
            </a:r>
            <a:br>
              <a:rPr lang="en-US" dirty="0"/>
            </a:br>
            <a:r>
              <a:rPr lang="en-US" dirty="0"/>
              <a:t>their tentacles</a:t>
            </a:r>
            <a:br>
              <a:rPr lang="en-US" dirty="0"/>
            </a:br>
            <a:r>
              <a:rPr lang="en-US" dirty="0"/>
              <a:t>(called </a:t>
            </a:r>
            <a:r>
              <a:rPr lang="en-US" i="1" dirty="0"/>
              <a:t>nematocysts</a:t>
            </a:r>
            <a:r>
              <a:rPr lang="en-US" dirty="0"/>
              <a:t>).</a:t>
            </a:r>
          </a:p>
          <a:p>
            <a:r>
              <a:rPr lang="en-US" sz="3200" dirty="0"/>
              <a:t>The anemonefish has a protective layer of mucus that stops it from getting stung.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17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Did you see any butterflyfish with a fake eye spot?</a:t>
            </a:r>
          </a:p>
          <a:p>
            <a:r>
              <a:rPr lang="en-US" dirty="0"/>
              <a:t>What is the </a:t>
            </a:r>
            <a:br>
              <a:rPr lang="en-US" dirty="0"/>
            </a:br>
            <a:r>
              <a:rPr lang="en-US" dirty="0"/>
              <a:t>reason for the </a:t>
            </a:r>
            <a:br>
              <a:rPr lang="en-US" dirty="0"/>
            </a:br>
            <a:r>
              <a:rPr lang="en-US" dirty="0"/>
              <a:t>fake eye spot?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avoid</a:t>
            </a:r>
            <a:br>
              <a:rPr lang="en-US" dirty="0"/>
            </a:br>
            <a:r>
              <a:rPr lang="en-US" dirty="0"/>
              <a:t>predation.</a:t>
            </a:r>
          </a:p>
          <a:p>
            <a:r>
              <a:rPr lang="en-US" sz="3200" dirty="0"/>
              <a:t>Designed to trick </a:t>
            </a:r>
            <a:br>
              <a:rPr lang="en-US" sz="3200" dirty="0"/>
            </a:br>
            <a:r>
              <a:rPr lang="en-US" sz="3200" dirty="0"/>
              <a:t>their predators about the location of their head.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F039C53D-9681-BB43-A534-D8B0BFAC40FB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329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Did you see what the butterflyfish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were eating?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4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10DD39-258A-8546-AEA2-91871A7B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3481-4705-C24D-BAD6-51E2D0FAE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eat tiny invertebrates.</a:t>
            </a:r>
          </a:p>
          <a:p>
            <a:r>
              <a:rPr lang="en-US" sz="3200" dirty="0"/>
              <a:t>Or pluck off bits of larger organisms, such as the </a:t>
            </a:r>
            <a:br>
              <a:rPr lang="en-US" sz="3200" dirty="0"/>
            </a:br>
            <a:r>
              <a:rPr lang="en-US" sz="3200" dirty="0"/>
              <a:t>tube feet of echinoderms.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2549D82-B2F8-A849-9536-BFF1E86F5D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5" r="1858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565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Most feed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directly on living coral polyps.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32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excursion.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59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0120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22A26757-F782-454C-8587-D9C14531BA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775" y="549275"/>
            <a:ext cx="9188450" cy="824914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What is the name of this fish?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32F00C4-568F-8A43-92B6-915ED04DEA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7286" b="17997"/>
          <a:stretch/>
        </p:blipFill>
        <p:spPr>
          <a:xfrm>
            <a:off x="515937" y="2044286"/>
            <a:ext cx="11160125" cy="40993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73D068-7366-D24A-8BFC-F222032B955F}"/>
              </a:ext>
            </a:extLst>
          </p:cNvPr>
          <p:cNvSpPr txBox="1"/>
          <p:nvPr/>
        </p:nvSpPr>
        <p:spPr>
          <a:xfrm>
            <a:off x="2368457" y="5083701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Potato-like markings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F2F580-94D4-1640-978D-4E71480EA9FE}"/>
              </a:ext>
            </a:extLst>
          </p:cNvPr>
          <p:cNvSpPr txBox="1"/>
          <p:nvPr/>
        </p:nvSpPr>
        <p:spPr>
          <a:xfrm>
            <a:off x="348558" y="2256318"/>
            <a:ext cx="2596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Paddle-like tail </a:t>
            </a:r>
          </a:p>
        </p:txBody>
      </p:sp>
    </p:spTree>
    <p:extLst>
      <p:ext uri="{BB962C8B-B14F-4D97-AF65-F5344CB8AC3E}">
        <p14:creationId xmlns:p14="http://schemas.microsoft.com/office/powerpoint/2010/main" val="41607926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Potato cod</a:t>
            </a:r>
            <a:br>
              <a:rPr lang="en-US" dirty="0"/>
            </a:br>
            <a:r>
              <a:rPr lang="en-US" sz="3200" i="1" dirty="0" err="1"/>
              <a:t>Epinephelus</a:t>
            </a:r>
            <a:r>
              <a:rPr lang="en-US" sz="3200" i="1" dirty="0"/>
              <a:t> </a:t>
            </a:r>
            <a:r>
              <a:rPr lang="en-US" sz="3200" i="1" dirty="0" err="1"/>
              <a:t>tukula</a:t>
            </a:r>
            <a:endParaRPr lang="en-US" sz="3200" i="1" dirty="0"/>
          </a:p>
          <a:p>
            <a:r>
              <a:rPr lang="en-US" sz="3200" dirty="0"/>
              <a:t>Why does it have a common name and a scientific name?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DDD8B44-BBD1-5642-B3BD-3A67CD5B74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36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Common names are nicknames, so they can </a:t>
            </a:r>
            <a:br>
              <a:rPr lang="en-US" sz="3200" dirty="0"/>
            </a:br>
            <a:r>
              <a:rPr lang="en-US" sz="3200" dirty="0"/>
              <a:t>vary, but are easy </a:t>
            </a:r>
            <a:br>
              <a:rPr lang="en-US" sz="3200" dirty="0"/>
            </a:br>
            <a:r>
              <a:rPr lang="en-US" sz="3200" dirty="0"/>
              <a:t>to remember.</a:t>
            </a:r>
          </a:p>
          <a:p>
            <a:r>
              <a:rPr lang="en-US" sz="3200" dirty="0"/>
              <a:t>Scientific names </a:t>
            </a:r>
            <a:br>
              <a:rPr lang="en-US" sz="3200" dirty="0"/>
            </a:br>
            <a:r>
              <a:rPr lang="en-US" sz="3200" dirty="0"/>
              <a:t>are more exact.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1BAA9A4-4AB2-A744-AB0B-A31F8F834AB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5" t="2062" r="21837" b="4809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35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DCF928-8B51-7045-861F-ADD1C79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20954-E6D3-3245-9469-9C8CEEC04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How do cods and groupers hunt?</a:t>
            </a:r>
          </a:p>
        </p:txBody>
      </p:sp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70F3CDFF-D4C1-8F4E-837F-E3B2AC2B9D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407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10A916-2F1A-FE49-89E4-CEB05526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0CB6-102E-4D41-B29A-03F439E33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200" dirty="0"/>
              <a:t>They are opportunistic  ambush predators. 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They sit still and wait. 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Then, pounce, suck in, and swallow their prey whole.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DDD8B44-BBD1-5642-B3BD-3A67CD5B74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35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Lots of people like </a:t>
            </a:r>
            <a:br>
              <a:rPr lang="en-US" dirty="0"/>
            </a:br>
            <a:r>
              <a:rPr lang="en-US" dirty="0"/>
              <a:t>to eat coral trout.</a:t>
            </a:r>
          </a:p>
          <a:p>
            <a:r>
              <a:rPr lang="en-US" dirty="0"/>
              <a:t>What is the </a:t>
            </a:r>
            <a:br>
              <a:rPr lang="en-US" dirty="0"/>
            </a:br>
            <a:r>
              <a:rPr lang="en-US" dirty="0"/>
              <a:t>legal size of a </a:t>
            </a:r>
            <a:br>
              <a:rPr lang="en-US" dirty="0"/>
            </a:br>
            <a:r>
              <a:rPr lang="en-US" dirty="0"/>
              <a:t>coral trout?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46DBC-E6A8-5C47-81FC-9AA616B245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2" t="1961" r="20585" b="1961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98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38cm.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6F5E7-C535-D54D-AC83-AAADDF53A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" t="2466"/>
          <a:stretch/>
        </p:blipFill>
        <p:spPr>
          <a:xfrm>
            <a:off x="515938" y="1788558"/>
            <a:ext cx="6096000" cy="41437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041200-20F9-0344-AE1F-EAEECD0756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t="2405" r="7745" b="2405"/>
          <a:stretch/>
        </p:blipFill>
        <p:spPr>
          <a:xfrm>
            <a:off x="6119450" y="1788558"/>
            <a:ext cx="5556611" cy="414377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7F34E28-8A92-A048-B894-49E0621C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Are these two fish the same species?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7B221-1CAE-2B45-90FA-330DF302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4078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F34E28-8A92-A048-B894-49E0621CC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sz="4400" dirty="0"/>
              <a:t>Yes!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7B221-1CAE-2B45-90FA-330DF3028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28B51-B1F9-4A40-92E3-2C285AD03DE3}"/>
              </a:ext>
            </a:extLst>
          </p:cNvPr>
          <p:cNvSpPr txBox="1"/>
          <p:nvPr/>
        </p:nvSpPr>
        <p:spPr>
          <a:xfrm>
            <a:off x="2238014" y="1419053"/>
            <a:ext cx="161997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D41314-1770-944E-AF22-998065031783}"/>
              </a:ext>
            </a:extLst>
          </p:cNvPr>
          <p:cNvSpPr txBox="1"/>
          <p:nvPr/>
        </p:nvSpPr>
        <p:spPr>
          <a:xfrm>
            <a:off x="8559549" y="1419053"/>
            <a:ext cx="1168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32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46B21F-FF6E-CF48-AC67-264ABC6E89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5" t="2466"/>
          <a:stretch/>
        </p:blipFill>
        <p:spPr>
          <a:xfrm>
            <a:off x="515938" y="2005782"/>
            <a:ext cx="6096000" cy="41437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9908478-3131-D745-ACB9-CED74C8D15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t="2405" r="7745" b="2405"/>
          <a:stretch/>
        </p:blipFill>
        <p:spPr>
          <a:xfrm>
            <a:off x="6119450" y="2005782"/>
            <a:ext cx="5556611" cy="41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653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133E9-2567-AB43-AAEB-A0926B3C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8AD87-9604-7F40-A678-69F5BE01A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82" y="790558"/>
            <a:ext cx="5389519" cy="2462980"/>
          </a:xfrm>
        </p:spPr>
        <p:txBody>
          <a:bodyPr/>
          <a:lstStyle/>
          <a:p>
            <a:r>
              <a:rPr lang="en-US" dirty="0"/>
              <a:t>Maori wrasse </a:t>
            </a:r>
            <a:r>
              <a:rPr lang="en-US" sz="4400" dirty="0"/>
              <a:t>are </a:t>
            </a:r>
            <a:r>
              <a:rPr lang="en-US" sz="4400" b="1" u="sng" dirty="0"/>
              <a:t>ENDANGERED</a:t>
            </a:r>
            <a:r>
              <a:rPr lang="en-US" sz="4400" dirty="0"/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56276F6-A692-EF43-B19E-D2BF6A4FA08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4" r="13854"/>
          <a:stretch/>
        </p:blipFill>
        <p:spPr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B4B82-6C2D-BF41-8F48-E88143479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9913" y="3253538"/>
            <a:ext cx="3261569" cy="12901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AE41D4-E66E-1346-959B-BD93B1F4A898}"/>
              </a:ext>
            </a:extLst>
          </p:cNvPr>
          <p:cNvSpPr/>
          <p:nvPr/>
        </p:nvSpPr>
        <p:spPr>
          <a:xfrm>
            <a:off x="2083436" y="4872786"/>
            <a:ext cx="22545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33996803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333D92-146A-4B47-B12D-E6351848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11F8-F17F-004D-A3CF-E7F271AAD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Mostly because they are a highly valued fish on the luxury live reef fish trade.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E63654C-BECC-FE45-B55D-48E0F37FA1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366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86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238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761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every kilogram of plankton in the Great Pacific Garbage Patch,</a:t>
            </a:r>
            <a:br>
              <a:rPr lang="en-US" dirty="0"/>
            </a:br>
            <a:r>
              <a:rPr lang="en-US" dirty="0"/>
              <a:t>how many kilograms is plastic? </a:t>
            </a:r>
          </a:p>
        </p:txBody>
      </p:sp>
      <p:pic>
        <p:nvPicPr>
          <p:cNvPr id="8" name="Picture 2" descr="It's estimated that between 1.15 to 2.41 million tonnes of plastic are entering the ocean each year.">
            <a:extLst>
              <a:ext uri="{FF2B5EF4-FFF2-40B4-BE49-F238E27FC236}">
                <a16:creationId xmlns:a16="http://schemas.microsoft.com/office/drawing/2014/main" id="{516785BB-92AE-0844-88A3-57319F7BCA6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5" r="2029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4158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DC8DA81-149D-5A47-B400-B959B5647F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6kg</a:t>
            </a:r>
          </a:p>
        </p:txBody>
      </p:sp>
    </p:spTree>
    <p:extLst>
      <p:ext uri="{BB962C8B-B14F-4D97-AF65-F5344CB8AC3E}">
        <p14:creationId xmlns:p14="http://schemas.microsoft.com/office/powerpoint/2010/main" val="27035125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are sharks positioned in the food chain? 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09584C8-BB81-9941-9B0E-E4244ABD68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8" r="1869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7E9C3-EAD5-BA48-972C-8942BDF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A9738-6210-EB42-9744-03ABC6EEB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200" dirty="0"/>
              <a:t> </a:t>
            </a:r>
            <a:r>
              <a:rPr lang="en-US" dirty="0"/>
              <a:t>Sharks are apex predators at the top of the food chain.</a:t>
            </a:r>
          </a:p>
          <a:p>
            <a:r>
              <a:rPr lang="en-US" sz="3200" dirty="0"/>
              <a:t>They help regulate the number of prey species and maintain ecological balance.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9B24086-F406-1C42-94A1-B4DBABE7D9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6" b="463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03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Quiz time!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30 questions. Answers are </a:t>
            </a:r>
            <a:br>
              <a:rPr lang="en-US" sz="4400" dirty="0"/>
            </a:br>
            <a:r>
              <a:rPr lang="en-US" sz="4400" dirty="0"/>
              <a:t>provided at the end.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358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65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10 MINUTE TIMED SWIM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51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19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43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144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081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864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18D85B-069B-174B-8A38-52F5B443F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FF91D6-122D-F447-BDC0-350E5B72D581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1323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0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56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6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Have you got your data ready?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374AA-3AC3-344D-9D6E-D85E611E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8238"/>
            <a:ext cx="10548721" cy="48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3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421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804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051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216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285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7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09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91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49141"/>
            <a:ext cx="6471386" cy="32957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3E58D7-FCAB-5649-A8DF-849423B1EDA8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9610" y="2079175"/>
            <a:ext cx="62750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animal?</a:t>
            </a:r>
            <a:endParaRPr lang="en-AU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3136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F75E9-4C51-E742-BAF9-D402427F750A}"/>
              </a:ext>
            </a:extLst>
          </p:cNvPr>
          <p:cNvSpPr txBox="1"/>
          <p:nvPr/>
        </p:nvSpPr>
        <p:spPr>
          <a:xfrm>
            <a:off x="929606" y="2068661"/>
            <a:ext cx="53732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Sea cucumbers are Echinoderms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are related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to sea stars and sea urchins. What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these animals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all have in common?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Radial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symmetry 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Tube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feet </a:t>
            </a:r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Powers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regeneration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2"/>
          <a:stretch/>
        </p:blipFill>
        <p:spPr>
          <a:xfrm>
            <a:off x="6445949" y="1798440"/>
            <a:ext cx="4864352" cy="35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Because it’s time to upload it to GBRMPA!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859536" y="2194800"/>
            <a:ext cx="59801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giant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lam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stays open to provide enough sunlight for which guest to carry out photosynthesis in its mantle?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Protist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Zooxanthellae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algae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Dinoflagellate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Cilia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85060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168931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anemones and jellyfish are both Cnidarians, what do they have in common?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Stinging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cells (nematocysts)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Anemonefish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Same </a:t>
            </a:r>
            <a:r>
              <a:rPr lang="en-US" sz="2000" b="1" dirty="0" err="1">
                <a:solidFill>
                  <a:schemeClr val="tx2"/>
                </a:solidFill>
                <a:latin typeface="Arial Rounded MT Bold" panose="020F0704030504030204" pitchFamily="34" charset="0"/>
              </a:rPr>
              <a:t>colour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Same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size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805634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2505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777995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929607" y="2391054"/>
            <a:ext cx="59801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eat?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Coral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polyps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Anemones 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Small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invertebrates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768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816864" y="2073266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Why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are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grazing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erbivores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called the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lawnmowers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 the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Reef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graze on so much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algae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sound like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lawnmowers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Because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they look like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lawnmowers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above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28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67927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4242A-4C3B-8742-A419-C3AF074AA071}"/>
              </a:ext>
            </a:extLst>
          </p:cNvPr>
          <p:cNvSpPr txBox="1"/>
          <p:nvPr/>
        </p:nvSpPr>
        <p:spPr>
          <a:xfrm>
            <a:off x="854201" y="2049543"/>
            <a:ext cx="59630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How do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and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grouper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hunt?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actively chase their prey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hunt in groups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They sit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and wait to ambush </a:t>
            </a:r>
            <a:b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 their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prey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They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wobble their lips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r="16273"/>
          <a:stretch/>
        </p:blipFill>
        <p:spPr>
          <a:xfrm>
            <a:off x="6817259" y="1722619"/>
            <a:ext cx="4445134" cy="381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292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E2E911-611C-8D4D-B52F-9E7DEDE6CBD7}"/>
              </a:ext>
            </a:extLst>
          </p:cNvPr>
          <p:cNvSpPr txBox="1"/>
          <p:nvPr/>
        </p:nvSpPr>
        <p:spPr>
          <a:xfrm>
            <a:off x="828963" y="2355255"/>
            <a:ext cx="57241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Lots of people like to eat coral trout. What size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coral trout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can people legally catch and keep?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30cm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35cm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38cm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42cm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866133" y="2170725"/>
            <a:ext cx="4356603" cy="34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33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875251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73D834-F744-7542-B7EA-3D3249B440BF}"/>
              </a:ext>
            </a:extLst>
          </p:cNvPr>
          <p:cNvSpPr txBox="1"/>
          <p:nvPr/>
        </p:nvSpPr>
        <p:spPr>
          <a:xfrm>
            <a:off x="847583" y="2277789"/>
            <a:ext cx="52927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 sea turtles eat that look like jellyfish?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Fruit cups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Plastic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bags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Fishing line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Mops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95" y="1693494"/>
            <a:ext cx="2950626" cy="39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3640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D757BE-E0A8-BD47-9A50-98D65FBA0F66}"/>
              </a:ext>
            </a:extLst>
          </p:cNvPr>
          <p:cNvSpPr txBox="1"/>
          <p:nvPr/>
        </p:nvSpPr>
        <p:spPr>
          <a:xfrm>
            <a:off x="803229" y="1652279"/>
            <a:ext cx="69417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1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2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3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6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30FB29E-1BF8-D54F-8E82-BAE74E3FA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6656770" y="2560320"/>
            <a:ext cx="4539978" cy="269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66092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987554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CC4458-F675-7E4B-866A-DD5992BE1283}"/>
              </a:ext>
            </a:extLst>
          </p:cNvPr>
          <p:cNvSpPr txBox="1"/>
          <p:nvPr/>
        </p:nvSpPr>
        <p:spPr>
          <a:xfrm>
            <a:off x="866418" y="2189637"/>
            <a:ext cx="47563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Where are sharks positioned in the food chain?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At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bottom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In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middle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At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top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None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above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5973222" y="1708992"/>
            <a:ext cx="5392327" cy="377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9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PROJ-2005426192-199</_dlc_DocId>
    <_dlc_DocIdUrl xmlns="8ccc4631-9afc-4718-b120-5e2e37a03cc7">
      <Url>http://thedock.gbrmpa.gov.au/sites/Projects/P000462/_layouts/15/DocIdRedir.aspx?ID=PROJ-2005426192-199</Url>
      <Description>PROJ-2005426192-199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97AC1-A3E3-45F9-8028-3C6193033C93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8ccc4631-9afc-4718-b120-5e2e37a03cc7"/>
  </ds:schemaRefs>
</ds:datastoreItem>
</file>

<file path=customXml/itemProps2.xml><?xml version="1.0" encoding="utf-8"?>
<ds:datastoreItem xmlns:ds="http://schemas.openxmlformats.org/officeDocument/2006/customXml" ds:itemID="{CD6EA995-BFC0-401C-8900-4AFD1AAEE6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3BAAA1-742E-4608-B3FF-5B021C9DF49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DD82F44-595B-4012-96A4-080410B5BD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3714</Words>
  <Application>Microsoft Office PowerPoint</Application>
  <PresentationFormat>Widescreen</PresentationFormat>
  <Paragraphs>697</Paragraphs>
  <Slides>153</Slides>
  <Notes>122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153</vt:i4>
      </vt:variant>
    </vt:vector>
  </HeadingPairs>
  <TitlesOfParts>
    <vt:vector size="159" baseType="lpstr">
      <vt:lpstr>Arial</vt:lpstr>
      <vt:lpstr>Arial Body</vt:lpstr>
      <vt:lpstr>Arial Rounded MT Bold</vt:lpstr>
      <vt:lpstr>Calibri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Have you got your data ready?</vt:lpstr>
      <vt:lpstr>Because it’s time to upload it to GBRMPA!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The phylum Echinodermata also includes sea stars and sea urchins. What do all echinoderms have in common?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name of this fish?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these two fish the same species? </vt:lpstr>
      <vt:lpstr>Yes!</vt:lpstr>
      <vt:lpstr>PowerPoint Presentation</vt:lpstr>
      <vt:lpstr>PowerPoint Presentation</vt:lpstr>
      <vt:lpstr>PowerPoint Presentation</vt:lpstr>
      <vt:lpstr>How many sea turtles pictured below are  threatened with extinction?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142</cp:revision>
  <dcterms:created xsi:type="dcterms:W3CDTF">2021-08-15T07:02:58Z</dcterms:created>
  <dcterms:modified xsi:type="dcterms:W3CDTF">2021-11-05T00:44:13Z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51196e54-0a9b-49b8-b93b-e895068874e9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93f04619-25a7-4145-a0db-0e41d51ca75e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{51196e54-0a9b-49b8-b93b-e895068874e9}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