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89"/>
  </p:notesMasterIdLst>
  <p:sldIdLst>
    <p:sldId id="257" r:id="rId6"/>
    <p:sldId id="1127" r:id="rId7"/>
    <p:sldId id="1670" r:id="rId8"/>
    <p:sldId id="1671" r:id="rId9"/>
    <p:sldId id="602" r:id="rId10"/>
    <p:sldId id="617" r:id="rId11"/>
    <p:sldId id="1494" r:id="rId12"/>
    <p:sldId id="1526" r:id="rId13"/>
    <p:sldId id="1424" r:id="rId14"/>
    <p:sldId id="1425" r:id="rId15"/>
    <p:sldId id="1427" r:id="rId16"/>
    <p:sldId id="1426" r:id="rId17"/>
    <p:sldId id="1428" r:id="rId18"/>
    <p:sldId id="1495" r:id="rId19"/>
    <p:sldId id="1429" r:id="rId20"/>
    <p:sldId id="1430" r:id="rId21"/>
    <p:sldId id="1132" r:id="rId22"/>
    <p:sldId id="1431" r:id="rId23"/>
    <p:sldId id="1227" r:id="rId24"/>
    <p:sldId id="1238" r:id="rId25"/>
    <p:sldId id="1236" r:id="rId26"/>
    <p:sldId id="1239" r:id="rId27"/>
    <p:sldId id="1241" r:id="rId28"/>
    <p:sldId id="1657" r:id="rId29"/>
    <p:sldId id="1641" r:id="rId30"/>
    <p:sldId id="1607" r:id="rId31"/>
    <p:sldId id="1481" r:id="rId32"/>
    <p:sldId id="1440" r:id="rId33"/>
    <p:sldId id="1639" r:id="rId34"/>
    <p:sldId id="1608" r:id="rId35"/>
    <p:sldId id="1251" r:id="rId36"/>
    <p:sldId id="1253" r:id="rId37"/>
    <p:sldId id="1252" r:id="rId38"/>
    <p:sldId id="1416" r:id="rId39"/>
    <p:sldId id="1642" r:id="rId40"/>
    <p:sldId id="1260" r:id="rId41"/>
    <p:sldId id="1658" r:id="rId42"/>
    <p:sldId id="1659" r:id="rId43"/>
    <p:sldId id="1271" r:id="rId44"/>
    <p:sldId id="1274" r:id="rId45"/>
    <p:sldId id="1272" r:id="rId46"/>
    <p:sldId id="1660" r:id="rId47"/>
    <p:sldId id="1386" r:id="rId48"/>
    <p:sldId id="1285" r:id="rId49"/>
    <p:sldId id="1457" r:id="rId50"/>
    <p:sldId id="1648" r:id="rId51"/>
    <p:sldId id="1298" r:id="rId52"/>
    <p:sldId id="1649" r:id="rId53"/>
    <p:sldId id="1661" r:id="rId54"/>
    <p:sldId id="1307" r:id="rId55"/>
    <p:sldId id="1391" r:id="rId56"/>
    <p:sldId id="1614" r:id="rId57"/>
    <p:sldId id="1315" r:id="rId58"/>
    <p:sldId id="1317" r:id="rId59"/>
    <p:sldId id="1318" r:id="rId60"/>
    <p:sldId id="1319" r:id="rId61"/>
    <p:sldId id="1320" r:id="rId62"/>
    <p:sldId id="1171" r:id="rId63"/>
    <p:sldId id="1331" r:id="rId64"/>
    <p:sldId id="1343" r:id="rId65"/>
    <p:sldId id="1662" r:id="rId66"/>
    <p:sldId id="1351" r:id="rId67"/>
    <p:sldId id="1358" r:id="rId68"/>
    <p:sldId id="1359" r:id="rId69"/>
    <p:sldId id="1664" r:id="rId70"/>
    <p:sldId id="1665" r:id="rId71"/>
    <p:sldId id="1667" r:id="rId72"/>
    <p:sldId id="1668" r:id="rId73"/>
    <p:sldId id="1663" r:id="rId74"/>
    <p:sldId id="1366" r:id="rId75"/>
    <p:sldId id="1442" r:id="rId76"/>
    <p:sldId id="1443" r:id="rId77"/>
    <p:sldId id="1482" r:id="rId78"/>
    <p:sldId id="1483" r:id="rId79"/>
    <p:sldId id="1484" r:id="rId80"/>
    <p:sldId id="1485" r:id="rId81"/>
    <p:sldId id="897" r:id="rId82"/>
    <p:sldId id="1486" r:id="rId83"/>
    <p:sldId id="1487" r:id="rId84"/>
    <p:sldId id="899" r:id="rId85"/>
    <p:sldId id="1489" r:id="rId86"/>
    <p:sldId id="1368" r:id="rId87"/>
    <p:sldId id="1669" r:id="rId8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670"/>
            <p14:sldId id="1671"/>
            <p14:sldId id="602"/>
            <p14:sldId id="617"/>
            <p14:sldId id="1494"/>
            <p14:sldId id="1526"/>
            <p14:sldId id="1424"/>
            <p14:sldId id="1425"/>
            <p14:sldId id="1427"/>
            <p14:sldId id="1426"/>
            <p14:sldId id="1428"/>
            <p14:sldId id="1495"/>
            <p14:sldId id="1429"/>
            <p14:sldId id="1430"/>
            <p14:sldId id="1132"/>
            <p14:sldId id="1431"/>
            <p14:sldId id="1227"/>
            <p14:sldId id="1238"/>
            <p14:sldId id="1236"/>
            <p14:sldId id="1239"/>
            <p14:sldId id="1241"/>
            <p14:sldId id="1657"/>
            <p14:sldId id="1641"/>
            <p14:sldId id="1607"/>
            <p14:sldId id="1481"/>
            <p14:sldId id="1440"/>
            <p14:sldId id="1639"/>
            <p14:sldId id="1608"/>
            <p14:sldId id="1251"/>
            <p14:sldId id="1253"/>
            <p14:sldId id="1252"/>
            <p14:sldId id="1416"/>
            <p14:sldId id="1642"/>
            <p14:sldId id="1260"/>
            <p14:sldId id="1658"/>
            <p14:sldId id="1659"/>
            <p14:sldId id="1271"/>
            <p14:sldId id="1274"/>
            <p14:sldId id="1272"/>
            <p14:sldId id="1660"/>
            <p14:sldId id="1386"/>
            <p14:sldId id="1285"/>
            <p14:sldId id="1457"/>
            <p14:sldId id="1648"/>
            <p14:sldId id="1298"/>
            <p14:sldId id="1649"/>
            <p14:sldId id="1661"/>
            <p14:sldId id="1307"/>
            <p14:sldId id="1391"/>
            <p14:sldId id="1614"/>
            <p14:sldId id="1315"/>
            <p14:sldId id="1317"/>
            <p14:sldId id="1318"/>
            <p14:sldId id="1319"/>
            <p14:sldId id="1320"/>
            <p14:sldId id="1171"/>
            <p14:sldId id="1331"/>
            <p14:sldId id="1343"/>
            <p14:sldId id="1662"/>
            <p14:sldId id="1351"/>
            <p14:sldId id="1358"/>
            <p14:sldId id="1359"/>
            <p14:sldId id="1664"/>
            <p14:sldId id="1665"/>
            <p14:sldId id="1667"/>
            <p14:sldId id="1668"/>
            <p14:sldId id="1663"/>
            <p14:sldId id="1366"/>
            <p14:sldId id="1442"/>
            <p14:sldId id="1443"/>
            <p14:sldId id="1482"/>
            <p14:sldId id="1483"/>
            <p14:sldId id="1484"/>
            <p14:sldId id="1485"/>
            <p14:sldId id="897"/>
            <p14:sldId id="1486"/>
            <p14:sldId id="1487"/>
            <p14:sldId id="899"/>
            <p14:sldId id="1489"/>
            <p14:sldId id="1368"/>
            <p14:sldId id="16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70"/>
    <p:restoredTop sz="91824"/>
  </p:normalViewPr>
  <p:slideViewPr>
    <p:cSldViewPr snapToGrid="0" snapToObjects="1" showGuides="1">
      <p:cViewPr varScale="1">
        <p:scale>
          <a:sx n="97" d="100"/>
          <a:sy n="97" d="100"/>
        </p:scale>
        <p:origin x="90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1.xml"/><Relationship Id="rId90" Type="http://schemas.openxmlformats.org/officeDocument/2006/relationships/presProps" Target="presProps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Golino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31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8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Berklemans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Ans. oxygen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60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Anthony,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0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sz="1200" b="0" i="0" dirty="0">
                <a:solidFill>
                  <a:srgbClr val="333333"/>
                </a:solidFill>
                <a:effectLst/>
              </a:rPr>
              <a:t>https://</a:t>
            </a:r>
            <a:r>
              <a:rPr lang="en-US" sz="1200" b="0" i="0" dirty="0" err="1">
                <a:solidFill>
                  <a:srgbClr val="333333"/>
                </a:solidFill>
                <a:effectLst/>
              </a:rPr>
              <a:t>www.biorxiv.org</a:t>
            </a:r>
            <a:r>
              <a:rPr lang="en-US" sz="1200" b="0" i="0" dirty="0">
                <a:solidFill>
                  <a:srgbClr val="333333"/>
                </a:solidFill>
                <a:effectLst/>
              </a:rPr>
              <a:t>/content/10.1101/672907v1.full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89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missionbeachislandreefadventures.com.au</a:t>
            </a:r>
            <a:r>
              <a:rPr lang="en-AU" dirty="0"/>
              <a:t>/giant-</a:t>
            </a:r>
            <a:r>
              <a:rPr lang="en-AU" dirty="0" err="1"/>
              <a:t>clams.html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12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57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975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E. Smart,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10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9770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324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914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15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151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089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3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15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00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N. Mattocks,</a:t>
            </a:r>
            <a:r>
              <a:rPr lang="en-AU" baseline="0" dirty="0"/>
              <a:t> </a:t>
            </a:r>
            <a:r>
              <a:rPr lang="en-AU" dirty="0"/>
              <a:t>Copyright Commonwealth of Australia (GBRMPA); (Right) R. Ramasamy,</a:t>
            </a:r>
            <a:r>
              <a:rPr lang="en-AU" baseline="0" dirty="0"/>
              <a:t> </a:t>
            </a: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672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90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96269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Ron &amp; Valerie</a:t>
            </a:r>
            <a:r>
              <a:rPr lang="en-AU" baseline="0" dirty="0"/>
              <a:t> Taylor,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379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www.reelpursuits.com</a:t>
            </a:r>
            <a:r>
              <a:rPr lang="en-AU" dirty="0"/>
              <a:t>/7-tips-on-how-to-catch-big-grouper/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9920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557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A. Elliott,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237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dirty="0"/>
              <a:t>The toxin is a marine algae called </a:t>
            </a:r>
            <a:r>
              <a:rPr lang="en-A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Gambierdiscus</a:t>
            </a:r>
            <a:r>
              <a:rPr lang="en-A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A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toxicus</a:t>
            </a:r>
            <a:r>
              <a:rPr lang="en-A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  <a:endParaRPr lang="en-US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Image: T. Mayne, Copyright</a:t>
            </a:r>
            <a:r>
              <a:rPr lang="en-US" b="0" i="0" baseline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Commonwealth of Australia (GBRMPA)</a:t>
            </a:r>
            <a:endParaRPr lang="en-AU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467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62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043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91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726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74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728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786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87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Hawksbill turtle (Eretmochelys imbricata) swimming underwater, Nosy Be, North Madagascar. Image: </a:t>
            </a:r>
            <a:r>
              <a:rPr lang="en-AU" b="0" i="0" dirty="0" err="1">
                <a:solidFill>
                  <a:srgbClr val="FFFFFF"/>
                </a:solidFill>
                <a:effectLst/>
                <a:latin typeface="apercu-pro"/>
              </a:rPr>
              <a:t>naturepl.com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 / </a:t>
            </a:r>
            <a:r>
              <a:rPr lang="en-AU" b="0" i="0" dirty="0" err="1">
                <a:solidFill>
                  <a:srgbClr val="FFFFFF"/>
                </a:solidFill>
                <a:effectLst/>
                <a:latin typeface="apercu-pro"/>
              </a:rPr>
              <a:t>Inaki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 </a:t>
            </a:r>
            <a:r>
              <a:rPr lang="en-AU" b="0" i="0" dirty="0" err="1">
                <a:solidFill>
                  <a:srgbClr val="FFFFFF"/>
                </a:solidFill>
                <a:effectLst/>
                <a:latin typeface="apercu-pro"/>
              </a:rPr>
              <a:t>Relanzon</a:t>
            </a:r>
            <a:r>
              <a:rPr lang="en-AU" b="0" i="0" dirty="0">
                <a:solidFill>
                  <a:srgbClr val="FFFFFF"/>
                </a:solidFill>
                <a:effectLst/>
                <a:latin typeface="apercu-pro"/>
              </a:rPr>
              <a:t> / WWF</a:t>
            </a:r>
            <a:r>
              <a:rPr lang="en-AU" dirty="0"/>
              <a:t/>
            </a:r>
            <a:br>
              <a:rPr lang="en-AU" dirty="0"/>
            </a:br>
            <a:r>
              <a:rPr lang="en-AU" b="0" i="0" dirty="0">
                <a:effectLst/>
                <a:latin typeface="apercu-pro"/>
              </a:rPr>
              <a:t>© </a:t>
            </a:r>
            <a:r>
              <a:rPr lang="en-AU" b="0" i="0" dirty="0" err="1">
                <a:effectLst/>
                <a:latin typeface="apercu-pro"/>
              </a:rPr>
              <a:t>naturepl.com</a:t>
            </a:r>
            <a:r>
              <a:rPr lang="en-AU" b="0" i="0" dirty="0">
                <a:effectLst/>
                <a:latin typeface="apercu-pro"/>
              </a:rPr>
              <a:t> / </a:t>
            </a:r>
            <a:r>
              <a:rPr lang="en-AU" b="0" i="0" dirty="0" err="1">
                <a:effectLst/>
                <a:latin typeface="apercu-pro"/>
              </a:rPr>
              <a:t>Inaki</a:t>
            </a:r>
            <a:r>
              <a:rPr lang="en-AU" b="0" i="0" dirty="0">
                <a:effectLst/>
                <a:latin typeface="apercu-pro"/>
              </a:rPr>
              <a:t> </a:t>
            </a:r>
            <a:r>
              <a:rPr lang="en-AU" b="0" i="0" dirty="0" err="1">
                <a:effectLst/>
                <a:latin typeface="apercu-pro"/>
              </a:rPr>
              <a:t>Relanzon</a:t>
            </a:r>
            <a:r>
              <a:rPr lang="en-AU" b="0" i="0" dirty="0">
                <a:effectLst/>
                <a:latin typeface="apercu-pro"/>
              </a:rPr>
              <a:t> / WWF   Source: https://</a:t>
            </a:r>
            <a:r>
              <a:rPr lang="en-AU" b="0" i="0" dirty="0" err="1">
                <a:effectLst/>
                <a:latin typeface="apercu-pro"/>
              </a:rPr>
              <a:t>australian.museum</a:t>
            </a:r>
            <a:r>
              <a:rPr lang="en-AU" b="0" i="0" dirty="0">
                <a:effectLst/>
                <a:latin typeface="apercu-pro"/>
              </a:rPr>
              <a:t>/learn/animals/reptiles/hawksbill-sea-turtle/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506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85022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38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T. Mayne,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870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792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59527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9612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D. Shultz,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55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29454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685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view. The remaining slides are for 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38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</a:t>
            </a:r>
            <a:r>
              <a:rPr lang="en-US" dirty="0"/>
              <a:t>(Left)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(Middle)</a:t>
            </a:r>
            <a:r>
              <a:rPr lang="en-AU" baseline="0" dirty="0"/>
              <a:t>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(Right) J. Jones,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07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55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www.gbrmpa.gov.au/our-work/eye-on-the-ree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6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9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5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6.wdp"/><Relationship Id="rId5" Type="http://schemas.openxmlformats.org/officeDocument/2006/relationships/image" Target="../media/image77.png"/><Relationship Id="rId4" Type="http://schemas.microsoft.com/office/2007/relationships/hdphoto" Target="../media/hdphoto5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9.jpg"/><Relationship Id="rId5" Type="http://schemas.openxmlformats.org/officeDocument/2006/relationships/image" Target="../media/image78.jpg"/><Relationship Id="rId4" Type="http://schemas.microsoft.com/office/2007/relationships/hdphoto" Target="../media/hdphoto5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microsoft.com/office/2007/relationships/hdphoto" Target="../media/hdphoto5.wdp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g"/><Relationship Id="rId3" Type="http://schemas.openxmlformats.org/officeDocument/2006/relationships/image" Target="../media/image76.png"/><Relationship Id="rId7" Type="http://schemas.openxmlformats.org/officeDocument/2006/relationships/image" Target="../media/image8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g"/><Relationship Id="rId5" Type="http://schemas.openxmlformats.org/officeDocument/2006/relationships/image" Target="../media/image82.jpg"/><Relationship Id="rId4" Type="http://schemas.microsoft.com/office/2007/relationships/hdphoto" Target="../media/hdphoto5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microsoft.com/office/2007/relationships/hdphoto" Target="../media/hdphoto5.wdp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3" Type="http://schemas.openxmlformats.org/officeDocument/2006/relationships/image" Target="../media/image90.jpg"/><Relationship Id="rId7" Type="http://schemas.openxmlformats.org/officeDocument/2006/relationships/image" Target="../media/image94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jpg"/><Relationship Id="rId11" Type="http://schemas.openxmlformats.org/officeDocument/2006/relationships/image" Target="../media/image98.jpg"/><Relationship Id="rId5" Type="http://schemas.openxmlformats.org/officeDocument/2006/relationships/image" Target="../media/image92.jpg"/><Relationship Id="rId10" Type="http://schemas.openxmlformats.org/officeDocument/2006/relationships/image" Target="../media/image97.jpg"/><Relationship Id="rId4" Type="http://schemas.openxmlformats.org/officeDocument/2006/relationships/image" Target="../media/image91.jpg"/><Relationship Id="rId9" Type="http://schemas.openxmlformats.org/officeDocument/2006/relationships/image" Target="../media/image96.jp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g"/><Relationship Id="rId3" Type="http://schemas.openxmlformats.org/officeDocument/2006/relationships/image" Target="../media/image76.png"/><Relationship Id="rId7" Type="http://schemas.openxmlformats.org/officeDocument/2006/relationships/image" Target="../media/image10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g"/><Relationship Id="rId5" Type="http://schemas.openxmlformats.org/officeDocument/2006/relationships/image" Target="../media/image99.jpeg"/><Relationship Id="rId4" Type="http://schemas.microsoft.com/office/2007/relationships/hdphoto" Target="../media/hdphoto5.wdp"/><Relationship Id="rId9" Type="http://schemas.openxmlformats.org/officeDocument/2006/relationships/image" Target="../media/image103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g"/><Relationship Id="rId5" Type="http://schemas.openxmlformats.org/officeDocument/2006/relationships/image" Target="../media/image104.jp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g"/><Relationship Id="rId3" Type="http://schemas.openxmlformats.org/officeDocument/2006/relationships/image" Target="../media/image107.jpeg"/><Relationship Id="rId7" Type="http://schemas.openxmlformats.org/officeDocument/2006/relationships/image" Target="../media/image111.jp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10" Type="http://schemas.openxmlformats.org/officeDocument/2006/relationships/image" Target="../media/image114.jpeg"/><Relationship Id="rId4" Type="http://schemas.openxmlformats.org/officeDocument/2006/relationships/image" Target="../media/image108.jpeg"/><Relationship Id="rId9" Type="http://schemas.openxmlformats.org/officeDocument/2006/relationships/image" Target="../media/image113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5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3: Making connections</a:t>
            </a:r>
          </a:p>
          <a:p>
            <a:r>
              <a:rPr lang="en-AU" b="1" dirty="0"/>
              <a:t>Senior School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83653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/>
              <a:t>This is the website for GBRMPA’s </a:t>
            </a:r>
            <a:r>
              <a:rPr lang="en-US" i="1" dirty="0"/>
              <a:t>Eye on the Reef.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The link to connect is provided at the end of this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9BD07CA-5AE2-F84E-829A-F4158586C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67"/>
          <a:stretch/>
        </p:blipFill>
        <p:spPr>
          <a:xfrm>
            <a:off x="783166" y="1840408"/>
            <a:ext cx="10625668" cy="383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466F67B-AF55-E54D-9219-38A710734661}"/>
              </a:ext>
            </a:extLst>
          </p:cNvPr>
          <p:cNvSpPr/>
          <p:nvPr/>
        </p:nvSpPr>
        <p:spPr>
          <a:xfrm rot="10800000">
            <a:off x="5192998" y="3093467"/>
            <a:ext cx="724724" cy="512966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3421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Login.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055E4-7019-244E-9D6D-8F60E17A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87" y="1264356"/>
            <a:ext cx="10069426" cy="48655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Left 4">
            <a:extLst>
              <a:ext uri="{FF2B5EF4-FFF2-40B4-BE49-F238E27FC236}">
                <a16:creationId xmlns:a16="http://schemas.microsoft.com/office/drawing/2014/main" id="{8F5E5832-F4A6-304C-BE3F-B35F7F937C1E}"/>
              </a:ext>
            </a:extLst>
          </p:cNvPr>
          <p:cNvSpPr/>
          <p:nvPr/>
        </p:nvSpPr>
        <p:spPr>
          <a:xfrm rot="5400000">
            <a:off x="8993488" y="2004362"/>
            <a:ext cx="789658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396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Select ‘Rapid Monitoring Survey’ </a:t>
            </a:r>
            <a:r>
              <a:rPr lang="en-US" sz="4400" dirty="0" smtClean="0"/>
              <a:t>tab.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46B42-7435-9843-BFE7-D7803AC4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85" y="1837666"/>
            <a:ext cx="5323430" cy="378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5562A-FF5F-294A-8EFA-5C1D8BD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85" y="2298343"/>
            <a:ext cx="5323429" cy="3283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6">
            <a:extLst>
              <a:ext uri="{FF2B5EF4-FFF2-40B4-BE49-F238E27FC236}">
                <a16:creationId xmlns:a16="http://schemas.microsoft.com/office/drawing/2014/main" id="{06AA3FCA-F354-7645-A0F7-A634FAE655B2}"/>
              </a:ext>
            </a:extLst>
          </p:cNvPr>
          <p:cNvSpPr/>
          <p:nvPr/>
        </p:nvSpPr>
        <p:spPr>
          <a:xfrm rot="10800000">
            <a:off x="2474934" y="1747454"/>
            <a:ext cx="869529" cy="604911"/>
          </a:xfrm>
          <a:prstGeom prst="lef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35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Enter your </a:t>
            </a:r>
            <a:r>
              <a:rPr lang="en-US" sz="4400" dirty="0" smtClean="0"/>
              <a:t>data.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A39F-682E-D443-9F3B-FF9DE007B8B6}"/>
              </a:ext>
            </a:extLst>
          </p:cNvPr>
          <p:cNvSpPr/>
          <p:nvPr/>
        </p:nvSpPr>
        <p:spPr>
          <a:xfrm>
            <a:off x="515938" y="1297709"/>
            <a:ext cx="11160124" cy="48625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25513-7DFD-9C46-A3CC-EE166F0CF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84"/>
          <a:stretch/>
        </p:blipFill>
        <p:spPr>
          <a:xfrm>
            <a:off x="737639" y="1448085"/>
            <a:ext cx="6466078" cy="11735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55935-91AC-9C4A-A0A9-DC15BF5E1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41" y="4928489"/>
            <a:ext cx="4315380" cy="1173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9A4E9-1562-4143-8E9D-5CAC64AB2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0" r="32579" b="60526"/>
          <a:stretch/>
        </p:blipFill>
        <p:spPr>
          <a:xfrm>
            <a:off x="7203717" y="1440336"/>
            <a:ext cx="4416884" cy="1175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F1E57-1179-1049-A64B-22B0645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1" t="19916" b="60343"/>
          <a:stretch/>
        </p:blipFill>
        <p:spPr>
          <a:xfrm>
            <a:off x="757339" y="2598891"/>
            <a:ext cx="2143425" cy="11750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64DD7B-6638-964F-9B08-6F63121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69" b="40016"/>
          <a:stretch/>
        </p:blipFill>
        <p:spPr>
          <a:xfrm>
            <a:off x="2900765" y="2615439"/>
            <a:ext cx="6466077" cy="1173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8ABEBE-A88E-BC48-AEF3-3668808C9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31" r="66851" b="20229"/>
          <a:stretch/>
        </p:blipFill>
        <p:spPr>
          <a:xfrm>
            <a:off x="9366842" y="2589206"/>
            <a:ext cx="2253759" cy="1235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79D5B-A647-EE4E-88C6-59A9DA029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44" t="59783" b="20501"/>
          <a:stretch/>
        </p:blipFill>
        <p:spPr>
          <a:xfrm>
            <a:off x="754468" y="3768455"/>
            <a:ext cx="4322953" cy="1173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71971-887C-A143-A17E-3DD9ABB10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990" b="294"/>
          <a:stretch/>
        </p:blipFill>
        <p:spPr>
          <a:xfrm>
            <a:off x="5077421" y="3739562"/>
            <a:ext cx="6532359" cy="1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06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If you also completed the (more advanced) 360°survey, complete all questions. Otherwise, leave blank.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EA905-0E83-1549-95B5-B25B30A1D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30" y="1662142"/>
            <a:ext cx="7876940" cy="45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08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Save!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Scroll down to the bottom of the page to ‘Save’.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B4D184-0EB2-3947-95E3-C4DA2E69E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" t="28413" r="240" b="1"/>
          <a:stretch/>
        </p:blipFill>
        <p:spPr>
          <a:xfrm>
            <a:off x="742095" y="2014780"/>
            <a:ext cx="10707809" cy="38615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20" name="Arrow: Left 5">
            <a:extLst>
              <a:ext uri="{FF2B5EF4-FFF2-40B4-BE49-F238E27FC236}">
                <a16:creationId xmlns:a16="http://schemas.microsoft.com/office/drawing/2014/main" id="{D1FC9FB8-F799-B94A-A77E-E6227941792B}"/>
              </a:ext>
            </a:extLst>
          </p:cNvPr>
          <p:cNvSpPr/>
          <p:nvPr/>
        </p:nvSpPr>
        <p:spPr>
          <a:xfrm>
            <a:off x="1434899" y="5256897"/>
            <a:ext cx="1323799" cy="921435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5544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ready?</a:t>
            </a:r>
            <a:br>
              <a:rPr lang="en-US" sz="4400" dirty="0"/>
            </a:br>
            <a:r>
              <a:rPr lang="en-US" dirty="0"/>
              <a:t>Click on the image below to connect.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16</a:t>
            </a:fld>
            <a:endParaRPr lang="en-US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F998464-C427-954F-9615-FC3AB0D6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1837619"/>
            <a:ext cx="11160124" cy="4315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Left 4">
            <a:extLst>
              <a:ext uri="{FF2B5EF4-FFF2-40B4-BE49-F238E27FC236}">
                <a16:creationId xmlns:a16="http://schemas.microsoft.com/office/drawing/2014/main" id="{90A825CE-1B7B-4340-905E-295362A202C8}"/>
              </a:ext>
            </a:extLst>
          </p:cNvPr>
          <p:cNvSpPr/>
          <p:nvPr/>
        </p:nvSpPr>
        <p:spPr>
          <a:xfrm rot="10800000">
            <a:off x="5082475" y="3142042"/>
            <a:ext cx="779584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493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2922183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35E88E-5747-A243-B4DF-94CA943EF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Check understanding.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Next, is what you’ve all been waiting for.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The answers to questions asked in </a:t>
            </a:r>
            <a:r>
              <a:rPr lang="en-US" sz="3200" dirty="0" smtClean="0"/>
              <a:t>Part </a:t>
            </a:r>
            <a:r>
              <a:rPr lang="en-US" sz="3200" dirty="0"/>
              <a:t>1 (</a:t>
            </a:r>
            <a:r>
              <a:rPr lang="en-US" sz="3200" i="1" dirty="0"/>
              <a:t>before</a:t>
            </a:r>
            <a:r>
              <a:rPr lang="en-US" sz="3200" dirty="0"/>
              <a:t> the excursion) and/or </a:t>
            </a:r>
            <a:r>
              <a:rPr lang="en-US" sz="3200" dirty="0" smtClean="0"/>
              <a:t>Part </a:t>
            </a:r>
            <a:r>
              <a:rPr lang="en-US" sz="3200" dirty="0"/>
              <a:t>2 (</a:t>
            </a:r>
            <a:r>
              <a:rPr lang="en-US" sz="3200" i="1" dirty="0"/>
              <a:t>on</a:t>
            </a:r>
            <a:r>
              <a:rPr lang="en-US" sz="3200" dirty="0"/>
              <a:t> the excursion).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Let’s check how you went!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AD124-4DDF-8549-87E8-DAE5625A5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18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Sea cucumber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1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3073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</a:t>
            </a:r>
            <a:r>
              <a:rPr lang="en-AU" sz="1600" dirty="0" smtClean="0"/>
              <a:t>Part </a:t>
            </a:r>
            <a:r>
              <a:rPr lang="en-AU" sz="1600" dirty="0"/>
              <a:t>3 of the </a:t>
            </a:r>
            <a:r>
              <a:rPr lang="en-AU" sz="1600" i="1" dirty="0"/>
              <a:t>Be a Marine Biologist for a Day</a:t>
            </a:r>
            <a:r>
              <a:rPr lang="en-AU" sz="1600" dirty="0"/>
              <a:t> program designed for senior school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</a:t>
            </a:r>
            <a:r>
              <a:rPr lang="en-US" sz="1600" i="1" dirty="0"/>
              <a:t>after</a:t>
            </a:r>
            <a:r>
              <a:rPr lang="en-US" sz="1600" dirty="0"/>
              <a:t> your excursion, with the accompanying activity book.</a:t>
            </a:r>
          </a:p>
          <a:p>
            <a:pPr marL="0" indent="0">
              <a:buNone/>
            </a:pPr>
            <a:r>
              <a:rPr lang="en-US" sz="1600" dirty="0"/>
              <a:t>This is Part 3: Making connections. This is the last part of the program. This is when your students make connections with all they’ve learned and experienced so far. </a:t>
            </a:r>
          </a:p>
          <a:p>
            <a:pPr marL="0" indent="0">
              <a:buNone/>
            </a:pPr>
            <a:r>
              <a:rPr lang="en-US" sz="1600" dirty="0"/>
              <a:t>On your excursion, you conducted an Eye on the Reef citizen science activity with your </a:t>
            </a:r>
            <a:r>
              <a:rPr lang="en-US" sz="1600" dirty="0" smtClean="0"/>
              <a:t>reef guide. </a:t>
            </a:r>
            <a:r>
              <a:rPr lang="en-US" sz="1600" dirty="0"/>
              <a:t>Now it’s time to upload your data to the GBRMPA website. </a:t>
            </a:r>
          </a:p>
          <a:p>
            <a:pPr marL="0" indent="0">
              <a:buNone/>
            </a:pPr>
            <a:r>
              <a:rPr lang="en-US" sz="1600" dirty="0"/>
              <a:t>The Great Barrier Reef Marine Park Authority would like to thank you for uploading your data to their </a:t>
            </a:r>
            <a:r>
              <a:rPr lang="en-US" sz="1600" dirty="0" smtClean="0"/>
              <a:t>Rapid Monitoring </a:t>
            </a:r>
            <a:r>
              <a:rPr lang="en-US" sz="1600" dirty="0"/>
              <a:t>database. We hope to see you again next year!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 dirty="0">
                <a:solidFill>
                  <a:schemeClr val="accent2"/>
                </a:solidFill>
              </a:rPr>
              <a:t>We had a great time and hope you did too.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5C92C0-4EC9-0542-BEAE-3B94A83B6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73667"/>
            <a:ext cx="11160124" cy="1638820"/>
          </a:xfrm>
        </p:spPr>
        <p:txBody>
          <a:bodyPr/>
          <a:lstStyle/>
          <a:p>
            <a:pPr algn="ctr"/>
            <a:r>
              <a:rPr lang="en-AU" sz="5400" dirty="0"/>
              <a:t>Why count sea cucumbers?</a:t>
            </a:r>
            <a:br>
              <a:rPr lang="en-AU" sz="5400" dirty="0"/>
            </a:br>
            <a:r>
              <a:rPr lang="en-AU" sz="5400" dirty="0"/>
              <a:t>What is their functional role?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2DE4B-3580-254E-BF4C-C27051920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23F06-AC1C-C24F-891F-C7A282B93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7" b="8737"/>
          <a:stretch/>
        </p:blipFill>
        <p:spPr>
          <a:xfrm>
            <a:off x="1" y="2187758"/>
            <a:ext cx="4147000" cy="38794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292B61-6184-3741-8741-9B2B97C83B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3" b="4089"/>
          <a:stretch/>
        </p:blipFill>
        <p:spPr>
          <a:xfrm>
            <a:off x="4147000" y="2188564"/>
            <a:ext cx="3897999" cy="3890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2EB561-F949-CA45-9D9C-FB612EC0CC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" r="16314" b="4386"/>
          <a:stretch/>
        </p:blipFill>
        <p:spPr>
          <a:xfrm>
            <a:off x="8044999" y="2200231"/>
            <a:ext cx="4147001" cy="388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88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D013C2-13D4-884B-AC28-466C1B1EBB3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6" b="114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48E3CA-D9E9-7940-A71B-959BE525398F}"/>
              </a:ext>
            </a:extLst>
          </p:cNvPr>
          <p:cNvSpPr txBox="1"/>
          <p:nvPr/>
        </p:nvSpPr>
        <p:spPr>
          <a:xfrm>
            <a:off x="515937" y="2371150"/>
            <a:ext cx="5256901" cy="584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bg1"/>
                </a:solidFill>
              </a:rPr>
              <a:t>vacuum cleaners of the sea.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26A276-35AF-4642-A97F-BCC54F87103A}"/>
              </a:ext>
            </a:extLst>
          </p:cNvPr>
          <p:cNvSpPr txBox="1"/>
          <p:nvPr/>
        </p:nvSpPr>
        <p:spPr>
          <a:xfrm>
            <a:off x="515937" y="1732172"/>
            <a:ext cx="5400121" cy="588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i="1" dirty="0">
                <a:solidFill>
                  <a:schemeClr val="bg1"/>
                </a:solidFill>
              </a:rPr>
              <a:t>Hint: </a:t>
            </a:r>
            <a:r>
              <a:rPr lang="en-AU" sz="3200" dirty="0">
                <a:solidFill>
                  <a:schemeClr val="bg1"/>
                </a:solidFill>
              </a:rPr>
              <a:t>Sea cucumbers are the</a:t>
            </a:r>
          </a:p>
        </p:txBody>
      </p:sp>
    </p:spTree>
    <p:extLst>
      <p:ext uri="{BB962C8B-B14F-4D97-AF65-F5344CB8AC3E}">
        <p14:creationId xmlns:p14="http://schemas.microsoft.com/office/powerpoint/2010/main" val="875804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49512E-E631-9648-868D-7CD29AE9D9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Sea cucumbers </a:t>
            </a:r>
          </a:p>
          <a:p>
            <a:r>
              <a:rPr lang="en-US" dirty="0"/>
              <a:t>= </a:t>
            </a:r>
            <a:r>
              <a:rPr lang="en-US" dirty="0" smtClean="0"/>
              <a:t>clean </a:t>
            </a:r>
            <a:r>
              <a:rPr lang="en-US" dirty="0"/>
              <a:t>sand </a:t>
            </a:r>
          </a:p>
          <a:p>
            <a:r>
              <a:rPr lang="en-US" dirty="0"/>
              <a:t>= </a:t>
            </a:r>
            <a:r>
              <a:rPr lang="en-US" dirty="0" smtClean="0"/>
              <a:t>healthy </a:t>
            </a:r>
            <a:r>
              <a:rPr lang="en-US" dirty="0"/>
              <a:t>r</a:t>
            </a:r>
            <a:r>
              <a:rPr lang="en-US" dirty="0" smtClean="0"/>
              <a:t>eef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r>
              <a:rPr lang="en-US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AF9B2C-DFE1-8349-985A-6599D04D71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009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>
                <a:solidFill>
                  <a:schemeClr val="bg1"/>
                </a:solidFill>
              </a:rPr>
              <a:t>Giant clam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1277760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B08E8F-D4CC-C047-BDC2-4072E4663F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Giant clams, like corals, are susceptible to bleaching.</a:t>
            </a:r>
          </a:p>
          <a:p>
            <a:r>
              <a:rPr lang="en-US" dirty="0"/>
              <a:t>What causes giant clams </a:t>
            </a:r>
            <a:br>
              <a:rPr lang="en-US" dirty="0"/>
            </a:br>
            <a:r>
              <a:rPr lang="en-US" dirty="0"/>
              <a:t>to bleach?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A8224F-9C5F-194F-AF69-0A11933EE6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449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Giant clams share a mutualistic symbiotic relationship with an algae called zooxanthellae.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FFA2C-2A8D-8249-87CB-D147349C668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99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algae live in the mantle and carry out photosynthesis. </a:t>
            </a:r>
          </a:p>
          <a:p>
            <a:r>
              <a:rPr lang="en-US" sz="3200" dirty="0"/>
              <a:t>Oxygen is a byproduct of photosynthesis.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B004B9B-6276-CD47-A9E5-CC4C1F053D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5" r="1810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95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EE72C0-18AF-9F41-A7C0-78B875425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DAB45-C52A-334A-A4C1-01A695DCD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  stress event, such as a heat wave, causes the zooxanthellae to produce toxic levels of oxygen.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988E354-BD29-F848-9FEB-20FDE83BF96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6" b="1674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85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843692-0D14-EA4A-9833-744BE71D1E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0C5882-57BC-9D4C-92A5-C74A46A0DC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52240"/>
            <a:ext cx="11160125" cy="1183790"/>
          </a:xfrm>
          <a:prstGeom prst="rect">
            <a:avLst/>
          </a:prstGeo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The clam does not like this and, as a result, expels its zooxanthellae. The clam bleaches white</a:t>
            </a:r>
            <a:r>
              <a:rPr lang="en-US" sz="3200" i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03EFA5D-51FA-0E46-8C5B-35DF3387B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6" b="67658"/>
          <a:stretch/>
        </p:blipFill>
        <p:spPr bwMode="auto">
          <a:xfrm>
            <a:off x="515939" y="2388056"/>
            <a:ext cx="3765302" cy="267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9D3D6C-6A32-A747-9785-3F5CCF943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11" r="10783" b="34199"/>
          <a:stretch/>
        </p:blipFill>
        <p:spPr bwMode="auto">
          <a:xfrm>
            <a:off x="4281241" y="2388056"/>
            <a:ext cx="3560034" cy="267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6A080CB6-3494-CD4F-8EE1-70A56F323E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" t="68789" r="4300" b="408"/>
          <a:stretch/>
        </p:blipFill>
        <p:spPr bwMode="auto">
          <a:xfrm>
            <a:off x="7841275" y="2388056"/>
            <a:ext cx="3765302" cy="267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7527AE-3F64-6C4A-8DD4-C24A9DE6853B}"/>
              </a:ext>
            </a:extLst>
          </p:cNvPr>
          <p:cNvSpPr txBox="1"/>
          <p:nvPr/>
        </p:nvSpPr>
        <p:spPr>
          <a:xfrm>
            <a:off x="515938" y="5121970"/>
            <a:ext cx="111601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dirty="0">
                <a:solidFill>
                  <a:schemeClr val="bg1"/>
                </a:solidFill>
                <a:effectLst/>
              </a:rPr>
              <a:t>(A) Non-bleached specimen exposed to 29.2°C 430 </a:t>
            </a:r>
            <a:r>
              <a:rPr lang="en-US" sz="1400" b="1" i="1" dirty="0">
                <a:solidFill>
                  <a:schemeClr val="bg1"/>
                </a:solidFill>
                <a:effectLst/>
              </a:rPr>
              <a:t>µ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atm of CO</a:t>
            </a:r>
            <a:r>
              <a:rPr lang="en-US" sz="1400" b="1" i="0" baseline="-25000" dirty="0">
                <a:solidFill>
                  <a:schemeClr val="bg1"/>
                </a:solidFill>
                <a:effectLst/>
              </a:rPr>
              <a:t>2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, (B) partially bleached and</a:t>
            </a:r>
            <a:br>
              <a:rPr lang="en-US" sz="1400" b="1" i="0" dirty="0">
                <a:solidFill>
                  <a:schemeClr val="bg1"/>
                </a:solidFill>
                <a:effectLst/>
              </a:rPr>
            </a:br>
            <a:r>
              <a:rPr lang="en-US" sz="1400" b="1" i="0" dirty="0">
                <a:solidFill>
                  <a:schemeClr val="bg1"/>
                </a:solidFill>
                <a:effectLst/>
              </a:rPr>
              <a:t>(C) completely bleached specimens exposed to 30.7°C 1212 </a:t>
            </a:r>
            <a:r>
              <a:rPr lang="en-US" sz="1400" b="1" i="1" dirty="0">
                <a:solidFill>
                  <a:schemeClr val="bg1"/>
                </a:solidFill>
                <a:effectLst/>
              </a:rPr>
              <a:t>µ</a:t>
            </a:r>
            <a:r>
              <a:rPr lang="en-US" sz="1400" b="1" i="0" dirty="0">
                <a:solidFill>
                  <a:schemeClr val="bg1"/>
                </a:solidFill>
                <a:effectLst/>
              </a:rPr>
              <a:t>atm of CO</a:t>
            </a:r>
            <a:r>
              <a:rPr lang="en-US" sz="1400" b="1" i="0" baseline="-25000" dirty="0">
                <a:solidFill>
                  <a:schemeClr val="bg1"/>
                </a:solidFill>
                <a:effectLst/>
              </a:rPr>
              <a:t>2</a:t>
            </a:r>
            <a:endParaRPr lang="en-AU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4439E3-B880-7846-B320-64AE0A10C22A}"/>
              </a:ext>
            </a:extLst>
          </p:cNvPr>
          <p:cNvSpPr txBox="1"/>
          <p:nvPr/>
        </p:nvSpPr>
        <p:spPr>
          <a:xfrm>
            <a:off x="515938" y="5844095"/>
            <a:ext cx="111601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200" i="0" dirty="0">
                <a:solidFill>
                  <a:schemeClr val="bg1"/>
                </a:solidFill>
                <a:effectLst/>
              </a:rPr>
              <a:t>Chloé Brahmi </a:t>
            </a:r>
            <a:r>
              <a:rPr lang="en-AU" sz="1200" i="1" dirty="0">
                <a:solidFill>
                  <a:schemeClr val="bg1"/>
                </a:solidFill>
                <a:effectLst/>
              </a:rPr>
              <a:t>et al., </a:t>
            </a:r>
            <a:r>
              <a:rPr lang="en-AU" sz="1200" i="0" dirty="0">
                <a:solidFill>
                  <a:schemeClr val="bg1"/>
                </a:solidFill>
                <a:effectLst/>
              </a:rPr>
              <a:t>(2019). </a:t>
            </a:r>
            <a:r>
              <a:rPr lang="en-US" sz="1200" i="0" dirty="0">
                <a:solidFill>
                  <a:schemeClr val="bg1"/>
                </a:solidFill>
                <a:effectLst/>
              </a:rPr>
              <a:t>Effects of temperature and pCO2 on the respiration, biomineralization and </a:t>
            </a:r>
            <a:r>
              <a:rPr lang="en-US" sz="1200" i="0" dirty="0" err="1">
                <a:solidFill>
                  <a:schemeClr val="bg1"/>
                </a:solidFill>
                <a:effectLst/>
              </a:rPr>
              <a:t>photophysiology</a:t>
            </a:r>
            <a:r>
              <a:rPr lang="en-US" sz="1200" i="0" dirty="0">
                <a:solidFill>
                  <a:schemeClr val="bg1"/>
                </a:solidFill>
                <a:effectLst/>
              </a:rPr>
              <a:t> of the giant clam </a:t>
            </a:r>
            <a:r>
              <a:rPr lang="en-US" sz="1200" i="1" dirty="0">
                <a:solidFill>
                  <a:schemeClr val="bg1"/>
                </a:solidFill>
                <a:effectLst/>
              </a:rPr>
              <a:t>Tridacna maxima</a:t>
            </a:r>
            <a:r>
              <a:rPr lang="en-US" sz="1200" i="0" dirty="0">
                <a:solidFill>
                  <a:schemeClr val="bg1"/>
                </a:solidFill>
                <a:effectLst/>
              </a:rPr>
              <a:t>. </a:t>
            </a:r>
            <a:r>
              <a:rPr lang="en-US" sz="1200" i="0" dirty="0" err="1">
                <a:solidFill>
                  <a:schemeClr val="bg1"/>
                </a:solidFill>
                <a:effectLst/>
              </a:rPr>
              <a:t>Biorxiv</a:t>
            </a:r>
            <a:r>
              <a:rPr lang="en-US" sz="1200" i="0" dirty="0">
                <a:solidFill>
                  <a:schemeClr val="bg1"/>
                </a:solidFill>
                <a:effectLst/>
              </a:rPr>
              <a:t>. </a:t>
            </a:r>
            <a:r>
              <a:rPr lang="en-AU" sz="1200" dirty="0">
                <a:solidFill>
                  <a:schemeClr val="bg1"/>
                </a:solidFill>
              </a:rPr>
              <a:t>DOI: </a:t>
            </a:r>
            <a:r>
              <a:rPr lang="en-AU" sz="1200" i="0" dirty="0">
                <a:solidFill>
                  <a:schemeClr val="bg1"/>
                </a:solidFill>
                <a:effectLst/>
              </a:rPr>
              <a:t>https://doi.org/10.1101/672907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555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Like coral bleaching, except in clams.</a:t>
            </a:r>
          </a:p>
        </p:txBody>
      </p:sp>
      <p:pic>
        <p:nvPicPr>
          <p:cNvPr id="7" name="Picture 2" descr="Giant Clams - REEF EXPRESS">
            <a:extLst>
              <a:ext uri="{FF2B5EF4-FFF2-40B4-BE49-F238E27FC236}">
                <a16:creationId xmlns:a16="http://schemas.microsoft.com/office/drawing/2014/main" id="{F84B282D-D954-9446-B4BF-7332C6C9A54A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" r="18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981E39F-C0C9-B94D-9BC9-1777D4E8D484}"/>
              </a:ext>
            </a:extLst>
          </p:cNvPr>
          <p:cNvSpPr/>
          <p:nvPr/>
        </p:nvSpPr>
        <p:spPr>
          <a:xfrm>
            <a:off x="6286500" y="5858933"/>
            <a:ext cx="50249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https://</a:t>
            </a:r>
            <a:r>
              <a:rPr lang="en-AU" sz="1200" dirty="0" err="1">
                <a:solidFill>
                  <a:schemeClr val="bg1"/>
                </a:solidFill>
              </a:rPr>
              <a:t>missionbeachislandreefadventures.com.au</a:t>
            </a:r>
            <a:r>
              <a:rPr lang="en-AU" sz="1200" dirty="0">
                <a:solidFill>
                  <a:schemeClr val="bg1"/>
                </a:solidFill>
              </a:rPr>
              <a:t>/giant-</a:t>
            </a:r>
            <a:r>
              <a:rPr lang="en-AU" sz="1200" dirty="0" err="1">
                <a:solidFill>
                  <a:schemeClr val="bg1"/>
                </a:solidFill>
              </a:rPr>
              <a:t>clams.html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151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102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temperature cools, and the clam is still alive, the zooxanthellae returns </a:t>
            </a:r>
            <a:r>
              <a:rPr lang="en-US" dirty="0">
                <a:sym typeface="Wingdings" panose="05000000000000000000" pitchFamily="2" charset="2"/>
              </a:rPr>
              <a:t>.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F7AE138-F453-1E4C-8358-9C146EE9D7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80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</a:rPr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2020923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8BBF-2EFD-F344-8D59-35C47688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B9A4-E0B0-2147-9384-250CF8254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580061" cy="5594349"/>
          </a:xfrm>
        </p:spPr>
        <p:txBody>
          <a:bodyPr/>
          <a:lstStyle/>
          <a:p>
            <a:r>
              <a:rPr lang="en-US" dirty="0"/>
              <a:t>Anemonefish are hermaphrodites</a:t>
            </a:r>
            <a:r>
              <a:rPr lang="en-US" i="1" dirty="0"/>
              <a:t>.</a:t>
            </a:r>
          </a:p>
          <a:p>
            <a:r>
              <a:rPr lang="en-US" dirty="0"/>
              <a:t>What does this mean?</a:t>
            </a:r>
            <a:endParaRPr lang="en-US" sz="28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2979B-7DD4-7141-A4D7-F2392571B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2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means they produce both male and female gametes (at different stages in their life).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B980FC4-2781-E74E-9007-08CB1A22F6C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r="1388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15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CC671-C48D-B24E-BA9F-F6F38E1A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0C75-AFB4-BB49-8695-04199EE52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 biggest anemonefish</a:t>
            </a:r>
            <a:br>
              <a:rPr lang="en-US" sz="3200" dirty="0"/>
            </a:br>
            <a:r>
              <a:rPr lang="en-US" sz="3200" dirty="0"/>
              <a:t>is always the female, and the second largest is the breeding male. </a:t>
            </a:r>
          </a:p>
          <a:p>
            <a:r>
              <a:rPr lang="en-US" sz="3200" dirty="0"/>
              <a:t>All of the other fish are subordinate males (these don’t breed).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97C6BCA-0AB1-A742-BA11-17E30EB6C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373" r="25597" b="137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A24B7A-22BF-7340-BB7F-DEC298FA2E70}"/>
              </a:ext>
            </a:extLst>
          </p:cNvPr>
          <p:cNvSpPr txBox="1"/>
          <p:nvPr/>
        </p:nvSpPr>
        <p:spPr>
          <a:xfrm>
            <a:off x="9366249" y="4779652"/>
            <a:ext cx="113771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Female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06307-5DC0-174A-A5C4-59D4EEA3A284}"/>
              </a:ext>
            </a:extLst>
          </p:cNvPr>
          <p:cNvSpPr txBox="1"/>
          <p:nvPr/>
        </p:nvSpPr>
        <p:spPr>
          <a:xfrm>
            <a:off x="6584883" y="2800894"/>
            <a:ext cx="1054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Male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A96018-3BE6-F44B-90A5-418DF8E37596}"/>
              </a:ext>
            </a:extLst>
          </p:cNvPr>
          <p:cNvSpPr txBox="1"/>
          <p:nvPr/>
        </p:nvSpPr>
        <p:spPr>
          <a:xfrm>
            <a:off x="9136507" y="714326"/>
            <a:ext cx="15971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Subordinate male</a:t>
            </a:r>
          </a:p>
        </p:txBody>
      </p:sp>
    </p:spTree>
    <p:extLst>
      <p:ext uri="{BB962C8B-B14F-4D97-AF65-F5344CB8AC3E}">
        <p14:creationId xmlns:p14="http://schemas.microsoft.com/office/powerpoint/2010/main" val="2997752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CC671-C48D-B24E-BA9F-F6F38E1A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0C75-AFB4-BB49-8695-04199EE52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When the female dies, </a:t>
            </a:r>
            <a:br>
              <a:rPr lang="en-US" sz="3200" dirty="0"/>
            </a:br>
            <a:r>
              <a:rPr lang="en-US" sz="3200" dirty="0"/>
              <a:t>her male partner turns into </a:t>
            </a:r>
            <a:br>
              <a:rPr lang="en-US" sz="3200" dirty="0"/>
            </a:br>
            <a:r>
              <a:rPr lang="en-US" sz="3200" dirty="0"/>
              <a:t>a female, and the next largest male becomes the breeding male.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97C6BCA-0AB1-A742-BA11-17E30EB6C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373" r="25597" b="137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A24B7A-22BF-7340-BB7F-DEC298FA2E70}"/>
              </a:ext>
            </a:extLst>
          </p:cNvPr>
          <p:cNvSpPr txBox="1"/>
          <p:nvPr/>
        </p:nvSpPr>
        <p:spPr>
          <a:xfrm>
            <a:off x="9366249" y="4779652"/>
            <a:ext cx="113771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Female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406307-5DC0-174A-A5C4-59D4EEA3A284}"/>
              </a:ext>
            </a:extLst>
          </p:cNvPr>
          <p:cNvSpPr txBox="1"/>
          <p:nvPr/>
        </p:nvSpPr>
        <p:spPr>
          <a:xfrm>
            <a:off x="6584883" y="2800894"/>
            <a:ext cx="1054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Male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A96018-3BE6-F44B-90A5-418DF8E37596}"/>
              </a:ext>
            </a:extLst>
          </p:cNvPr>
          <p:cNvSpPr txBox="1"/>
          <p:nvPr/>
        </p:nvSpPr>
        <p:spPr>
          <a:xfrm>
            <a:off x="9136507" y="714326"/>
            <a:ext cx="15971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Subordinate male</a:t>
            </a:r>
          </a:p>
        </p:txBody>
      </p:sp>
    </p:spTree>
    <p:extLst>
      <p:ext uri="{BB962C8B-B14F-4D97-AF65-F5344CB8AC3E}">
        <p14:creationId xmlns:p14="http://schemas.microsoft.com/office/powerpoint/2010/main" val="39979778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Flat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>
                <a:solidFill>
                  <a:schemeClr val="bg1"/>
                </a:solidFill>
              </a:rPr>
              <a:t>Butterflyfish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27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butterflyfish amplify sounds?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5233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7AA33-9192-FD4E-8F67-9F8FD92A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33BAB-CE07-2348-A40C-30DC3672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Their swim bladder is linked to their lateral line.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151E83F-0AAE-2C41-9A44-5EED838B6E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836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E6CAC-4679-1848-98AB-5E36F61E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7743" r="-1" b="22397"/>
          <a:stretch/>
        </p:blipFill>
        <p:spPr>
          <a:xfrm>
            <a:off x="0" y="0"/>
            <a:ext cx="12192000" cy="68744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Grazing </a:t>
            </a:r>
            <a:r>
              <a:rPr lang="en-US" sz="5400" dirty="0" smtClean="0">
                <a:solidFill>
                  <a:schemeClr val="bg1"/>
                </a:solidFill>
              </a:rPr>
              <a:t>herbivores</a:t>
            </a:r>
            <a:r>
              <a:rPr lang="en-US" sz="5400" dirty="0">
                <a:solidFill>
                  <a:schemeClr val="bg1"/>
                </a:solidFill>
              </a:rPr>
              <a:t/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Parrotfish / Surgeonfish / Rabbitfish / </a:t>
            </a:r>
            <a:r>
              <a:rPr lang="en-US" sz="2000" dirty="0" err="1">
                <a:solidFill>
                  <a:schemeClr val="bg1"/>
                </a:solidFill>
              </a:rPr>
              <a:t>Unicornfish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90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visited as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part of your excursion. 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7753"/>
          <a:stretch/>
        </p:blipFill>
        <p:spPr>
          <a:xfrm>
            <a:off x="7510939" y="1204425"/>
            <a:ext cx="3405448" cy="43151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7886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it important to have grazing herbivores?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59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Grazing herbivores are like the lawnmowers on </a:t>
            </a:r>
            <a:br>
              <a:rPr lang="en-US" dirty="0"/>
            </a:br>
            <a:r>
              <a:rPr lang="en-US" dirty="0"/>
              <a:t>the Reef.</a:t>
            </a:r>
            <a:endParaRPr lang="en-US" sz="40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09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B45D29-0DCC-4B4E-BE44-D31721E630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They play a very important role.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They eat algae that </a:t>
            </a:r>
            <a:br>
              <a:rPr lang="en-US" sz="4400" dirty="0"/>
            </a:br>
            <a:r>
              <a:rPr lang="en-US" sz="4400" dirty="0"/>
              <a:t>competes with coral for space.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By limiting the growth and spread of algae, coral reefs stay healthy and resilient.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14F269-40DE-2C4D-932B-94BDA42EF9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1618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C4A88-35E6-774D-98D9-FE058D349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43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BA125-0BD1-F64D-8516-83E98E10E9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" t="3638" r="2188" b="7989"/>
          <a:stretch/>
        </p:blipFill>
        <p:spPr>
          <a:xfrm>
            <a:off x="0" y="1769031"/>
            <a:ext cx="6123638" cy="4163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DF0F66-359A-1042-BF96-819A640CFC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1" r="786" b="4621"/>
          <a:stretch/>
        </p:blipFill>
        <p:spPr>
          <a:xfrm>
            <a:off x="6123638" y="1769031"/>
            <a:ext cx="6068362" cy="4163303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22DC8ACE-06AD-514E-9606-5B89C8B6C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</p:spPr>
        <p:txBody>
          <a:bodyPr/>
          <a:lstStyle/>
          <a:p>
            <a:pPr algn="ctr"/>
            <a:r>
              <a:rPr lang="en-US" dirty="0"/>
              <a:t>Algae-dominated reef  vs  coral-dominated reef.</a:t>
            </a:r>
          </a:p>
        </p:txBody>
      </p:sp>
    </p:spTree>
    <p:extLst>
      <p:ext uri="{BB962C8B-B14F-4D97-AF65-F5344CB8AC3E}">
        <p14:creationId xmlns:p14="http://schemas.microsoft.com/office/powerpoint/2010/main" val="1572698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4A82A5C2-04D4-7540-AFFA-3F120E3336B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35557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>
                <a:solidFill>
                  <a:schemeClr val="bg1"/>
                </a:solidFill>
              </a:rPr>
              <a:t>Cods and groupers</a:t>
            </a:r>
            <a:br>
              <a:rPr lang="en-AU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Pronounced grow-per.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707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6B1902-A9B6-AF45-96A7-47F8D6D6D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7B091-C33A-AD44-B4F3-E992649FD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Are Queensland grouper, potato cod and barramundi cod protected in the Great Barrier Reef Marine Park?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072ACEC-B08C-404B-9F85-9DB1ABB5A69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9" r="1785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097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D0C8E6-D03D-7B44-8696-6C503249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136650"/>
          </a:xfrm>
        </p:spPr>
        <p:txBody>
          <a:bodyPr/>
          <a:lstStyle/>
          <a:p>
            <a:pPr algn="ctr"/>
            <a:r>
              <a:rPr lang="en-US" dirty="0"/>
              <a:t>What should you do if you catch one? Use best practice methods to release it. E.g. avoid lifting into the boat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346D8-D5B7-F249-AD0F-15D6DB6A1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46</a:t>
            </a:fld>
            <a:endParaRPr lang="en-US" dirty="0"/>
          </a:p>
        </p:txBody>
      </p:sp>
      <p:pic>
        <p:nvPicPr>
          <p:cNvPr id="5" name="Picture 2" descr="7 Tips on How to Catch Big Grouper - Reel Pursuits">
            <a:extLst>
              <a:ext uri="{FF2B5EF4-FFF2-40B4-BE49-F238E27FC236}">
                <a16:creationId xmlns:a16="http://schemas.microsoft.com/office/drawing/2014/main" id="{04419012-8482-CA45-93DA-FF1423DA91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9" b="6482"/>
          <a:stretch/>
        </p:blipFill>
        <p:spPr bwMode="auto">
          <a:xfrm>
            <a:off x="1015999" y="1555404"/>
            <a:ext cx="10160001" cy="455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5E1EB8-7EF6-7C4B-9189-5BAA6B84CB0C}"/>
              </a:ext>
            </a:extLst>
          </p:cNvPr>
          <p:cNvSpPr txBox="1"/>
          <p:nvPr/>
        </p:nvSpPr>
        <p:spPr>
          <a:xfrm>
            <a:off x="7404851" y="2106623"/>
            <a:ext cx="3056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400" b="1" dirty="0" smtClean="0">
                <a:solidFill>
                  <a:schemeClr val="tx2"/>
                </a:solidFill>
              </a:rPr>
              <a:t>Not this!</a:t>
            </a:r>
            <a:endParaRPr lang="en-AU" sz="4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420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Coral trout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342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Lots of people like </a:t>
            </a:r>
            <a:br>
              <a:rPr lang="en-US" sz="4400" dirty="0"/>
            </a:br>
            <a:r>
              <a:rPr lang="en-US" sz="4400" dirty="0"/>
              <a:t>to eat coral trout.</a:t>
            </a:r>
          </a:p>
          <a:p>
            <a:r>
              <a:rPr lang="en-US" sz="3200" dirty="0"/>
              <a:t>The legal size is </a:t>
            </a:r>
            <a:r>
              <a:rPr lang="en-US" sz="3200" dirty="0" smtClean="0"/>
              <a:t>38cm</a:t>
            </a:r>
            <a:r>
              <a:rPr lang="en-US" sz="3200" dirty="0"/>
              <a:t>.</a:t>
            </a:r>
          </a:p>
          <a:p>
            <a:r>
              <a:rPr lang="en-US" sz="2000" dirty="0"/>
              <a:t>Penalties for keeping undersize fish are hundreds to thousands of dollars.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9E46DBC-E6A8-5C47-81FC-9AA616B245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2" t="1961" r="20585" b="196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871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eat really </a:t>
            </a:r>
            <a:br>
              <a:rPr lang="en-US" dirty="0"/>
            </a:br>
            <a:r>
              <a:rPr lang="en-US" dirty="0"/>
              <a:t>big reef fish, you </a:t>
            </a:r>
            <a:br>
              <a:rPr lang="en-US" dirty="0"/>
            </a:br>
            <a:r>
              <a:rPr lang="en-US" dirty="0"/>
              <a:t>risk getting ciguatera poisoning. </a:t>
            </a:r>
          </a:p>
          <a:p>
            <a:r>
              <a:rPr lang="en-US" sz="2000" dirty="0"/>
              <a:t>Large fish, including coral trout (&gt;6kg) bioaccumulate a toxin from eating lots of smaller contaminated fish. </a:t>
            </a:r>
          </a:p>
          <a:p>
            <a:r>
              <a:rPr lang="en-US" sz="2000" dirty="0"/>
              <a:t>Eat it and you get very sick.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E8AF31F-323B-3549-A56A-650FF59DF2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r="1836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72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40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Maori wrasse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also called </a:t>
            </a:r>
            <a:r>
              <a:rPr lang="en-AU" sz="2000" dirty="0" err="1">
                <a:solidFill>
                  <a:schemeClr val="bg1"/>
                </a:solidFill>
              </a:rPr>
              <a:t>humphead</a:t>
            </a:r>
            <a:r>
              <a:rPr lang="en-AU" sz="2000" dirty="0">
                <a:solidFill>
                  <a:schemeClr val="bg1"/>
                </a:solidFill>
              </a:rPr>
              <a:t> wrasse or Napoleon wrasse.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920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Maori wrasse live </a:t>
            </a:r>
            <a:br>
              <a:rPr lang="en-US" dirty="0"/>
            </a:br>
            <a:r>
              <a:rPr lang="en-US" dirty="0"/>
              <a:t>on the Reef and occupy limited</a:t>
            </a:r>
            <a:br>
              <a:rPr lang="en-US" dirty="0"/>
            </a:br>
            <a:r>
              <a:rPr lang="en-US" dirty="0"/>
              <a:t>home ranges.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F706185-8934-1441-949E-F16D672C0C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7" t="4124" r="19594" b="274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</p:spTree>
    <p:extLst>
      <p:ext uri="{BB962C8B-B14F-4D97-AF65-F5344CB8AC3E}">
        <p14:creationId xmlns:p14="http://schemas.microsoft.com/office/powerpoint/2010/main" val="1349815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Adults swim across the reefs during the day, resting at night in caves and under coral ledges.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23D6396-A8F6-254C-B64D-DAADC03B5B9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7" t="2933" r="19480" b="355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51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Sea turtles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427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F38CFA0-0CDF-9448-838B-4F4421AACAB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4" r="19144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B77CEB-0670-BC43-8319-C6412F95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59605-F15E-6E4A-B7A4-187E7F86E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Green turtle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i="1" dirty="0"/>
              <a:t>Chelonia mydas)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Small head.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High domed carapace (shell).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Carapace </a:t>
            </a:r>
            <a:r>
              <a:rPr lang="en-US" sz="2000" dirty="0" err="1"/>
              <a:t>colour</a:t>
            </a:r>
            <a:r>
              <a:rPr lang="en-US" sz="2000" dirty="0"/>
              <a:t> – cream and rusty brown to grey.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4 pairs of costal </a:t>
            </a:r>
            <a:r>
              <a:rPr lang="en-US" sz="2000" dirty="0" err="1"/>
              <a:t>scutes</a:t>
            </a:r>
            <a:r>
              <a:rPr lang="en-US" sz="2000" dirty="0"/>
              <a:t> (side scales) on carapace.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EB3647-ECA8-8E4A-8219-BEC394CFA145}"/>
              </a:ext>
            </a:extLst>
          </p:cNvPr>
          <p:cNvSpPr txBox="1"/>
          <p:nvPr/>
        </p:nvSpPr>
        <p:spPr>
          <a:xfrm>
            <a:off x="8019074" y="2332306"/>
            <a:ext cx="382577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F4E1EE-E238-CF40-8239-9D485FF4A7AA}"/>
              </a:ext>
            </a:extLst>
          </p:cNvPr>
          <p:cNvSpPr txBox="1"/>
          <p:nvPr/>
        </p:nvSpPr>
        <p:spPr>
          <a:xfrm>
            <a:off x="8783460" y="2726580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DDDDAA-2A92-8F41-9165-599432FE07B0}"/>
              </a:ext>
            </a:extLst>
          </p:cNvPr>
          <p:cNvSpPr txBox="1"/>
          <p:nvPr/>
        </p:nvSpPr>
        <p:spPr>
          <a:xfrm>
            <a:off x="9621783" y="2928785"/>
            <a:ext cx="431868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E500A-60AB-4F49-A5A5-A54C5AD0E3A7}"/>
              </a:ext>
            </a:extLst>
          </p:cNvPr>
          <p:cNvSpPr txBox="1"/>
          <p:nvPr/>
        </p:nvSpPr>
        <p:spPr>
          <a:xfrm>
            <a:off x="10244172" y="2946339"/>
            <a:ext cx="431869" cy="400110"/>
          </a:xfrm>
          <a:prstGeom prst="rect">
            <a:avLst/>
          </a:prstGeom>
          <a:solidFill>
            <a:srgbClr val="363D41">
              <a:alpha val="7529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BA5D98-0D17-CD4E-8ACF-C6A66345F718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26418916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D7379A-C067-7C49-8CB9-7A67DAD81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01A6D-1F4D-ED4D-9D36-E858350D0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1 pair of</a:t>
            </a:r>
            <a:br>
              <a:rPr lang="en-US" sz="4400" dirty="0"/>
            </a:br>
            <a:r>
              <a:rPr lang="en-US" sz="4400" dirty="0"/>
              <a:t>pre-frontal scales above beak.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9BC60E5-8665-3441-890C-0F6DA9D4435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0" r="11860"/>
          <a:stretch>
            <a:fillRect/>
          </a:stretch>
        </p:blipFill>
        <p:spPr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FD7C07F-BA00-D446-BA32-B4CD0294E1D9}"/>
              </a:ext>
            </a:extLst>
          </p:cNvPr>
          <p:cNvCxnSpPr>
            <a:cxnSpLocks/>
          </p:cNvCxnSpPr>
          <p:nvPr/>
        </p:nvCxnSpPr>
        <p:spPr>
          <a:xfrm>
            <a:off x="8128000" y="1637553"/>
            <a:ext cx="242277" cy="894632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532C28F-640C-C142-B76A-265A6855F311}"/>
              </a:ext>
            </a:extLst>
          </p:cNvPr>
          <p:cNvCxnSpPr>
            <a:cxnSpLocks/>
          </p:cNvCxnSpPr>
          <p:nvPr/>
        </p:nvCxnSpPr>
        <p:spPr>
          <a:xfrm>
            <a:off x="8128000" y="1637553"/>
            <a:ext cx="573873" cy="80419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BFD4063-0665-2A4B-9979-2F5CE59CBB8B}"/>
              </a:ext>
            </a:extLst>
          </p:cNvPr>
          <p:cNvSpPr txBox="1"/>
          <p:nvPr/>
        </p:nvSpPr>
        <p:spPr>
          <a:xfrm>
            <a:off x="7709406" y="1424877"/>
            <a:ext cx="837187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1 pair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70BAEA-A120-9942-9E03-77A665CD9465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20442872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9A8AF5-34CE-984F-889F-EEF9377A1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5D43D-FFEB-0B4A-8E0D-B7DDA7D0B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Hawksbill turtle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US" sz="3200" i="1" dirty="0" err="1"/>
              <a:t>Eretmochelys</a:t>
            </a:r>
            <a:r>
              <a:rPr lang="en-US" sz="3200" i="1" dirty="0"/>
              <a:t> </a:t>
            </a:r>
            <a:r>
              <a:rPr lang="en-US" sz="3200" i="1" dirty="0" err="1" smtClean="0"/>
              <a:t>imbricata</a:t>
            </a:r>
            <a:r>
              <a:rPr lang="en-US" sz="3200" i="1" dirty="0" smtClean="0"/>
              <a:t>)</a:t>
            </a:r>
            <a:endParaRPr lang="en-US" sz="3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Small head.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Black scales on head and flippers.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Carapace with serrated edges (smaller turtles only).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4 pairs of costal </a:t>
            </a:r>
            <a:r>
              <a:rPr lang="en-US" sz="2000" dirty="0" err="1"/>
              <a:t>scutes</a:t>
            </a:r>
            <a:r>
              <a:rPr lang="en-US" sz="20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Overlapping </a:t>
            </a:r>
            <a:r>
              <a:rPr lang="en-US" sz="2000" dirty="0" err="1"/>
              <a:t>scutes</a:t>
            </a:r>
            <a:r>
              <a:rPr lang="en-US" sz="2000" dirty="0"/>
              <a:t> (like fish scales).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0C0C061-C3D9-7644-AE76-0908C65C780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8" r="27508" b="1132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C4E1C33-4D2A-3A40-97B1-229FEE72A5A8}"/>
              </a:ext>
            </a:extLst>
          </p:cNvPr>
          <p:cNvSpPr txBox="1"/>
          <p:nvPr/>
        </p:nvSpPr>
        <p:spPr>
          <a:xfrm>
            <a:off x="7028270" y="4490377"/>
            <a:ext cx="1332818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Serrated edges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3B81F1-772E-E545-AA0A-B5E55E12EEB0}"/>
              </a:ext>
            </a:extLst>
          </p:cNvPr>
          <p:cNvSpPr txBox="1"/>
          <p:nvPr/>
        </p:nvSpPr>
        <p:spPr>
          <a:xfrm>
            <a:off x="9606708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CRITICALLY ENDANGERED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51DBE-E582-8B46-8339-02727AF7D86A}"/>
              </a:ext>
            </a:extLst>
          </p:cNvPr>
          <p:cNvSpPr txBox="1"/>
          <p:nvPr/>
        </p:nvSpPr>
        <p:spPr>
          <a:xfrm>
            <a:off x="8210362" y="2673714"/>
            <a:ext cx="382577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FCBE42-1514-E841-B8B4-B2DD306A40D4}"/>
              </a:ext>
            </a:extLst>
          </p:cNvPr>
          <p:cNvSpPr txBox="1"/>
          <p:nvPr/>
        </p:nvSpPr>
        <p:spPr>
          <a:xfrm>
            <a:off x="8675493" y="3122268"/>
            <a:ext cx="431868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9EBCEE-50A5-8044-9D77-96E370888DB1}"/>
              </a:ext>
            </a:extLst>
          </p:cNvPr>
          <p:cNvSpPr txBox="1"/>
          <p:nvPr/>
        </p:nvSpPr>
        <p:spPr>
          <a:xfrm>
            <a:off x="9272469" y="3429000"/>
            <a:ext cx="431868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E80374-C9FF-8046-BCD5-BF2E9F9D60F0}"/>
              </a:ext>
            </a:extLst>
          </p:cNvPr>
          <p:cNvSpPr txBox="1"/>
          <p:nvPr/>
        </p:nvSpPr>
        <p:spPr>
          <a:xfrm>
            <a:off x="10007104" y="3629055"/>
            <a:ext cx="431869" cy="400110"/>
          </a:xfrm>
          <a:prstGeom prst="rect">
            <a:avLst/>
          </a:prstGeom>
          <a:solidFill>
            <a:srgbClr val="363D41">
              <a:alpha val="9058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bg1"/>
                </a:solidFill>
              </a:rPr>
              <a:t>4 </a:t>
            </a:r>
          </a:p>
        </p:txBody>
      </p:sp>
    </p:spTree>
    <p:extLst>
      <p:ext uri="{BB962C8B-B14F-4D97-AF65-F5344CB8AC3E}">
        <p14:creationId xmlns:p14="http://schemas.microsoft.com/office/powerpoint/2010/main" val="3815337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523359-51C0-0341-AEA6-B50663A4D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3E0C8-3831-3B40-8DCB-47AA9A17F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spcAft>
                <a:spcPts val="1800"/>
              </a:spcAft>
              <a:defRPr/>
            </a:pPr>
            <a:r>
              <a:rPr lang="en-US" sz="4400" dirty="0"/>
              <a:t>2 pairs of</a:t>
            </a:r>
            <a:br>
              <a:rPr lang="en-US" sz="4400" dirty="0"/>
            </a:br>
            <a:r>
              <a:rPr lang="en-US" sz="4400" dirty="0"/>
              <a:t>pre-frontal scales.</a:t>
            </a:r>
          </a:p>
          <a:p>
            <a:pPr lvl="0" algn="ctr">
              <a:spcAft>
                <a:spcPts val="1800"/>
              </a:spcAft>
              <a:defRPr/>
            </a:pPr>
            <a:r>
              <a:rPr lang="en-US" sz="4400" dirty="0"/>
              <a:t>Hawk-like beak.</a:t>
            </a:r>
          </a:p>
        </p:txBody>
      </p:sp>
      <p:pic>
        <p:nvPicPr>
          <p:cNvPr id="5" name="Picture 2" descr="Hawksbill turtle">
            <a:extLst>
              <a:ext uri="{FF2B5EF4-FFF2-40B4-BE49-F238E27FC236}">
                <a16:creationId xmlns:a16="http://schemas.microsoft.com/office/drawing/2014/main" id="{D83863C1-84FE-034E-9456-37D62F7C99F6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5" r="1801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07C892-E903-C749-8D0E-88A3C878479F}"/>
              </a:ext>
            </a:extLst>
          </p:cNvPr>
          <p:cNvSpPr/>
          <p:nvPr/>
        </p:nvSpPr>
        <p:spPr>
          <a:xfrm>
            <a:off x="6258841" y="5873676"/>
            <a:ext cx="2930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 dirty="0">
                <a:solidFill>
                  <a:schemeClr val="bg1"/>
                </a:solidFill>
              </a:rPr>
              <a:t>© </a:t>
            </a:r>
            <a:r>
              <a:rPr lang="en-AU" sz="1200" dirty="0" err="1">
                <a:solidFill>
                  <a:schemeClr val="bg1"/>
                </a:solidFill>
              </a:rPr>
              <a:t>naturepl.com</a:t>
            </a:r>
            <a:r>
              <a:rPr lang="en-AU" sz="1200" dirty="0">
                <a:solidFill>
                  <a:schemeClr val="bg1"/>
                </a:solidFill>
              </a:rPr>
              <a:t> / </a:t>
            </a:r>
            <a:r>
              <a:rPr lang="en-AU" sz="1200" dirty="0" err="1">
                <a:solidFill>
                  <a:schemeClr val="bg1"/>
                </a:solidFill>
              </a:rPr>
              <a:t>Inaki</a:t>
            </a:r>
            <a:r>
              <a:rPr lang="en-AU" sz="1200" dirty="0">
                <a:solidFill>
                  <a:schemeClr val="bg1"/>
                </a:solidFill>
              </a:rPr>
              <a:t> </a:t>
            </a:r>
            <a:r>
              <a:rPr lang="en-AU" sz="1200" dirty="0" err="1">
                <a:solidFill>
                  <a:schemeClr val="bg1"/>
                </a:solidFill>
              </a:rPr>
              <a:t>Relanzon</a:t>
            </a:r>
            <a:r>
              <a:rPr lang="en-AU" sz="1200" dirty="0">
                <a:solidFill>
                  <a:schemeClr val="bg1"/>
                </a:solidFill>
              </a:rPr>
              <a:t> / WWF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FCDBAAE-189B-D741-A8AF-095C8DE4BDCF}"/>
              </a:ext>
            </a:extLst>
          </p:cNvPr>
          <p:cNvCxnSpPr>
            <a:cxnSpLocks/>
          </p:cNvCxnSpPr>
          <p:nvPr/>
        </p:nvCxnSpPr>
        <p:spPr>
          <a:xfrm>
            <a:off x="8585056" y="1930021"/>
            <a:ext cx="252672" cy="108896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9E073B4-43C6-784A-BCE5-9914F8EA014F}"/>
              </a:ext>
            </a:extLst>
          </p:cNvPr>
          <p:cNvCxnSpPr>
            <a:cxnSpLocks/>
          </p:cNvCxnSpPr>
          <p:nvPr/>
        </p:nvCxnSpPr>
        <p:spPr>
          <a:xfrm>
            <a:off x="9115211" y="2194615"/>
            <a:ext cx="148480" cy="87606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3A8A97D-2288-4B4E-BD07-B12AB564801B}"/>
              </a:ext>
            </a:extLst>
          </p:cNvPr>
          <p:cNvSpPr txBox="1"/>
          <p:nvPr/>
        </p:nvSpPr>
        <p:spPr>
          <a:xfrm>
            <a:off x="8157432" y="1886976"/>
            <a:ext cx="1106259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1st pair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DBC8CFD-1257-474B-B39C-5097C6EFC825}"/>
              </a:ext>
            </a:extLst>
          </p:cNvPr>
          <p:cNvCxnSpPr>
            <a:cxnSpLocks/>
          </p:cNvCxnSpPr>
          <p:nvPr/>
        </p:nvCxnSpPr>
        <p:spPr>
          <a:xfrm flipH="1">
            <a:off x="9460653" y="3070683"/>
            <a:ext cx="409938" cy="310993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AD6CF4-8DDF-0242-AFE1-1380D7344261}"/>
              </a:ext>
            </a:extLst>
          </p:cNvPr>
          <p:cNvCxnSpPr>
            <a:cxnSpLocks/>
          </p:cNvCxnSpPr>
          <p:nvPr/>
        </p:nvCxnSpPr>
        <p:spPr>
          <a:xfrm flipH="1">
            <a:off x="8932860" y="3070683"/>
            <a:ext cx="878492" cy="12169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A160E42-3E65-A748-BAF5-E0AAAE54A14F}"/>
              </a:ext>
            </a:extLst>
          </p:cNvPr>
          <p:cNvSpPr txBox="1"/>
          <p:nvPr/>
        </p:nvSpPr>
        <p:spPr>
          <a:xfrm>
            <a:off x="9431046" y="4628000"/>
            <a:ext cx="1426545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Hawk-like beak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FAB0F3-B15F-354E-8D2C-9E1DFE0F38D6}"/>
              </a:ext>
            </a:extLst>
          </p:cNvPr>
          <p:cNvSpPr txBox="1"/>
          <p:nvPr/>
        </p:nvSpPr>
        <p:spPr>
          <a:xfrm>
            <a:off x="9751332" y="2742525"/>
            <a:ext cx="1106259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2nd pair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0370B-8C81-5547-831F-04AE62CF130E}"/>
              </a:ext>
            </a:extLst>
          </p:cNvPr>
          <p:cNvSpPr txBox="1"/>
          <p:nvPr/>
        </p:nvSpPr>
        <p:spPr>
          <a:xfrm>
            <a:off x="9606708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CRITICALLY ENDANGERED</a:t>
            </a:r>
          </a:p>
        </p:txBody>
      </p:sp>
    </p:spTree>
    <p:extLst>
      <p:ext uri="{BB962C8B-B14F-4D97-AF65-F5344CB8AC3E}">
        <p14:creationId xmlns:p14="http://schemas.microsoft.com/office/powerpoint/2010/main" val="39702987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5D137AA-74B4-4A73-831A-E84602619A22}"/>
              </a:ext>
            </a:extLst>
          </p:cNvPr>
          <p:cNvCxnSpPr>
            <a:cxnSpLocks/>
          </p:cNvCxnSpPr>
          <p:nvPr/>
        </p:nvCxnSpPr>
        <p:spPr>
          <a:xfrm flipH="1" flipV="1">
            <a:off x="10018022" y="908865"/>
            <a:ext cx="462709" cy="85931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7052603-051B-0E4A-A73D-C22BCF706A70}"/>
              </a:ext>
            </a:extLst>
          </p:cNvPr>
          <p:cNvSpPr txBox="1"/>
          <p:nvPr/>
        </p:nvSpPr>
        <p:spPr>
          <a:xfrm>
            <a:off x="498384" y="558521"/>
            <a:ext cx="20693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CRITICALLY ENDANGERED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3676EE-13B8-0141-B253-9C38EF48B4D8}"/>
              </a:ext>
            </a:extLst>
          </p:cNvPr>
          <p:cNvSpPr txBox="1"/>
          <p:nvPr/>
        </p:nvSpPr>
        <p:spPr>
          <a:xfrm>
            <a:off x="9927602" y="1568126"/>
            <a:ext cx="1106259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nostril</a:t>
            </a:r>
          </a:p>
        </p:txBody>
      </p:sp>
    </p:spTree>
    <p:extLst>
      <p:ext uri="{BB962C8B-B14F-4D97-AF65-F5344CB8AC3E}">
        <p14:creationId xmlns:p14="http://schemas.microsoft.com/office/powerpoint/2010/main" val="1487604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Sharks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45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69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Whitetip reef </a:t>
            </a:r>
            <a:br>
              <a:rPr lang="en-AU" sz="4400" dirty="0"/>
            </a:br>
            <a:r>
              <a:rPr lang="en-AU" sz="4400" dirty="0"/>
              <a:t>shark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E8C2821-7E72-2A47-A749-64914A8609C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43200E-2045-3440-AF0B-456CC64F97FB}"/>
              </a:ext>
            </a:extLst>
          </p:cNvPr>
          <p:cNvSpPr txBox="1"/>
          <p:nvPr/>
        </p:nvSpPr>
        <p:spPr>
          <a:xfrm>
            <a:off x="9523142" y="558521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VULNERABLE TO EXTINCTION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C936EB-FFC8-5248-A689-CF83CA07FD70}"/>
              </a:ext>
            </a:extLst>
          </p:cNvPr>
          <p:cNvSpPr txBox="1"/>
          <p:nvPr/>
        </p:nvSpPr>
        <p:spPr>
          <a:xfrm>
            <a:off x="7065851" y="1389070"/>
            <a:ext cx="1565194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White tip on dorsal fin</a:t>
            </a:r>
          </a:p>
        </p:txBody>
      </p:sp>
    </p:spTree>
    <p:extLst>
      <p:ext uri="{BB962C8B-B14F-4D97-AF65-F5344CB8AC3E}">
        <p14:creationId xmlns:p14="http://schemas.microsoft.com/office/powerpoint/2010/main" val="7626395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4400" dirty="0"/>
              <a:t>Blacktip reef </a:t>
            </a:r>
            <a:br>
              <a:rPr lang="en-AU" sz="4400" dirty="0"/>
            </a:br>
            <a:r>
              <a:rPr lang="en-AU" sz="4400" dirty="0"/>
              <a:t>shark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09584C8-BB81-9941-9B0E-E4244ABD68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18698"/>
          <a:stretch/>
        </p:blipFill>
        <p:spPr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43200E-2045-3440-AF0B-456CC64F97FB}"/>
              </a:ext>
            </a:extLst>
          </p:cNvPr>
          <p:cNvSpPr txBox="1"/>
          <p:nvPr/>
        </p:nvSpPr>
        <p:spPr>
          <a:xfrm>
            <a:off x="9523142" y="558521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VULNERABLE TO EXTINCTION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C936EB-FFC8-5248-A689-CF83CA07FD70}"/>
              </a:ext>
            </a:extLst>
          </p:cNvPr>
          <p:cNvSpPr txBox="1"/>
          <p:nvPr/>
        </p:nvSpPr>
        <p:spPr>
          <a:xfrm>
            <a:off x="6642105" y="1623245"/>
            <a:ext cx="1565194" cy="7078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Black tip on dorsal fin</a:t>
            </a:r>
          </a:p>
        </p:txBody>
      </p:sp>
    </p:spTree>
    <p:extLst>
      <p:ext uri="{BB962C8B-B14F-4D97-AF65-F5344CB8AC3E}">
        <p14:creationId xmlns:p14="http://schemas.microsoft.com/office/powerpoint/2010/main" val="437966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CEB9CA-23CF-F944-A356-0E2F34B739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9214" r="1" b="6134"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810A9217-EBB0-5149-86D1-1D79AFA24F57}"/>
              </a:ext>
            </a:extLst>
          </p:cNvPr>
          <p:cNvSpPr txBox="1">
            <a:spLocks/>
          </p:cNvSpPr>
          <p:nvPr/>
        </p:nvSpPr>
        <p:spPr>
          <a:xfrm>
            <a:off x="515937" y="549275"/>
            <a:ext cx="5580063" cy="178310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Crown-of-Thorns Starfish (COTS)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6239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E7D87E-47E4-2E47-A0BC-9F98A0339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crown-of-thorns starfish?</a:t>
            </a:r>
            <a:endParaRPr lang="en-US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5FDCD-9C70-9C4A-8310-C6034CEAE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8CD81-BFFE-0743-83F0-27D8938A7A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6" r="5392"/>
          <a:stretch/>
        </p:blipFill>
        <p:spPr>
          <a:xfrm>
            <a:off x="6096000" y="1788557"/>
            <a:ext cx="6095999" cy="4143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F36F2A-9F40-9144-A9A3-965B62690F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/>
          <a:stretch/>
        </p:blipFill>
        <p:spPr>
          <a:xfrm>
            <a:off x="0" y="1788557"/>
            <a:ext cx="6096000" cy="414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305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9ABF03-E34B-FD4F-9ACA-A21B6C3BE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5DE7-5ED5-3C4A-B973-7ACD6C9ED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800"/>
              </a:spcAft>
            </a:pPr>
            <a:r>
              <a:rPr lang="en-US" sz="4400" dirty="0"/>
              <a:t>To prevent an outbreak, report </a:t>
            </a:r>
            <a:br>
              <a:rPr lang="en-US" sz="4400" dirty="0"/>
            </a:br>
            <a:r>
              <a:rPr lang="en-US" sz="4400" b="1" dirty="0" smtClean="0"/>
              <a:t>all</a:t>
            </a:r>
            <a:r>
              <a:rPr lang="en-US" sz="4400" dirty="0" smtClean="0"/>
              <a:t> </a:t>
            </a:r>
            <a:r>
              <a:rPr lang="en-US" sz="4400" dirty="0"/>
              <a:t>sightings!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347A192-D770-0A48-89F6-5C51E59649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" r="22239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726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are coral reefs so biodiverse and interconnected?</a:t>
            </a:r>
            <a:endParaRPr lang="en-AU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3430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716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threats impact on the Great Barrier Reef?</a:t>
            </a:r>
            <a:endParaRPr lang="en-A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657" y="1144798"/>
            <a:ext cx="5505247" cy="412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1483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actions can you take to protect the Great Barrier Reef?</a:t>
            </a:r>
            <a:endParaRPr lang="en-AU" dirty="0"/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710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CCADD1-01B8-C449-BA48-02586F30E7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Remember, the Great Barrier Reef </a:t>
            </a:r>
            <a:br>
              <a:rPr lang="en-US" sz="4400" dirty="0"/>
            </a:br>
            <a:r>
              <a:rPr lang="en-US" sz="4400" dirty="0"/>
              <a:t>Marine Park Authority also has an </a:t>
            </a:r>
            <a:r>
              <a:rPr lang="en-US" sz="4400" i="1" dirty="0"/>
              <a:t>Eye on the Reef </a:t>
            </a:r>
            <a:r>
              <a:rPr lang="en-US" sz="4400" dirty="0"/>
              <a:t>app.</a:t>
            </a:r>
          </a:p>
          <a:p>
            <a:r>
              <a:rPr lang="en-US" sz="3200" dirty="0"/>
              <a:t>Do you remember this from your excursion?</a:t>
            </a:r>
          </a:p>
          <a:p>
            <a:r>
              <a:rPr lang="en-US" sz="3200" dirty="0"/>
              <a:t>It’s also a wonderful animal I.D. tool. </a:t>
            </a:r>
          </a:p>
          <a:p>
            <a:r>
              <a:rPr lang="en-US" sz="3200" dirty="0"/>
              <a:t>Do you recognize any wildlife in the app?</a:t>
            </a:r>
          </a:p>
          <a:p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D46E24-1BF7-4842-ADF7-43DDAD00274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907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7EC4FAC-D3D3-C140-9628-A37463462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i="1" dirty="0"/>
              <a:t>Eye on the Reef</a:t>
            </a:r>
            <a:br>
              <a:rPr lang="en-AU" i="1" dirty="0"/>
            </a:br>
            <a:r>
              <a:rPr lang="en-AU" dirty="0"/>
              <a:t>Rapid Monitoring survey</a:t>
            </a:r>
          </a:p>
          <a:p>
            <a:r>
              <a:rPr lang="en-AU" sz="3200" b="1" dirty="0">
                <a:solidFill>
                  <a:schemeClr val="accent2"/>
                </a:solidFill>
              </a:rPr>
              <a:t>10 MINUTE TIMED SWIM</a:t>
            </a:r>
          </a:p>
        </p:txBody>
      </p:sp>
    </p:spTree>
    <p:extLst>
      <p:ext uri="{BB962C8B-B14F-4D97-AF65-F5344CB8AC3E}">
        <p14:creationId xmlns:p14="http://schemas.microsoft.com/office/powerpoint/2010/main" val="18566443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7" y="549275"/>
            <a:ext cx="5389563" cy="5280025"/>
          </a:xfrm>
        </p:spPr>
        <p:txBody>
          <a:bodyPr/>
          <a:lstStyle/>
          <a:p>
            <a:r>
              <a:rPr lang="en-US" sz="4400" dirty="0"/>
              <a:t>Download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70</a:t>
            </a:fld>
            <a:endParaRPr lang="en-US" dirty="0"/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E6EC866A-883A-1B42-928B-FD96E91E46A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5"/>
            <a:ext cx="5389562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75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Sightings</a:t>
            </a:r>
            <a:r>
              <a:rPr lang="en-US" sz="4400" dirty="0">
                <a:solidFill>
                  <a:schemeClr val="bg1"/>
                </a:solidFill>
              </a:rPr>
              <a:t>” and “</a:t>
            </a:r>
            <a:r>
              <a:rPr lang="en-US" sz="4400" i="1" dirty="0">
                <a:solidFill>
                  <a:schemeClr val="bg1"/>
                </a:solidFill>
              </a:rPr>
              <a:t>Create</a:t>
            </a:r>
            <a:r>
              <a:rPr lang="en-US" sz="4400" dirty="0" smtClean="0">
                <a:solidFill>
                  <a:schemeClr val="bg1"/>
                </a:solidFill>
              </a:rPr>
              <a:t>”.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79896492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578735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Wildlife</a:t>
            </a:r>
            <a:r>
              <a:rPr lang="en-US" sz="4400" i="1" dirty="0" smtClean="0">
                <a:solidFill>
                  <a:schemeClr val="bg1"/>
                </a:solidFill>
              </a:rPr>
              <a:t>”.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0D0CE-3C44-8C4E-807A-4EB2D167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639352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4E45E-99FD-2148-A1D5-58B8C3AAF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639351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3410C-A5CD-D643-B253-83D948206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3140817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15E87-7A79-8E4D-A02A-916A49952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3130949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A277E0-2A1B-3D4D-8A5A-06E54AFB7A84}"/>
              </a:ext>
            </a:extLst>
          </p:cNvPr>
          <p:cNvSpPr/>
          <p:nvPr/>
        </p:nvSpPr>
        <p:spPr>
          <a:xfrm>
            <a:off x="1225296" y="5516408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E5BD6-58FB-084E-913D-7E92FE804A94}"/>
              </a:ext>
            </a:extLst>
          </p:cNvPr>
          <p:cNvSpPr/>
          <p:nvPr/>
        </p:nvSpPr>
        <p:spPr>
          <a:xfrm>
            <a:off x="1225296" y="4108231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89D671-CB82-EB41-B882-8CD5AE52AB8D}"/>
              </a:ext>
            </a:extLst>
          </p:cNvPr>
          <p:cNvSpPr/>
          <p:nvPr/>
        </p:nvSpPr>
        <p:spPr>
          <a:xfrm>
            <a:off x="1280160" y="3045198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3071C-FF70-6B45-9D8D-536F0A5CEC8E}"/>
              </a:ext>
            </a:extLst>
          </p:cNvPr>
          <p:cNvSpPr/>
          <p:nvPr/>
        </p:nvSpPr>
        <p:spPr>
          <a:xfrm>
            <a:off x="4752651" y="3594250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E574E1-3354-204C-A303-CFA47B65467E}"/>
              </a:ext>
            </a:extLst>
          </p:cNvPr>
          <p:cNvSpPr/>
          <p:nvPr/>
        </p:nvSpPr>
        <p:spPr>
          <a:xfrm>
            <a:off x="4742808" y="4615716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CED16F-AA12-7541-8B62-89964B28D402}"/>
              </a:ext>
            </a:extLst>
          </p:cNvPr>
          <p:cNvSpPr/>
          <p:nvPr/>
        </p:nvSpPr>
        <p:spPr>
          <a:xfrm>
            <a:off x="4788625" y="5516409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A52A53-4D5F-1F49-A414-4C352B487A7A}"/>
              </a:ext>
            </a:extLst>
          </p:cNvPr>
          <p:cNvSpPr/>
          <p:nvPr/>
        </p:nvSpPr>
        <p:spPr>
          <a:xfrm>
            <a:off x="7530060" y="3802822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94DFA-E3DB-B54D-85AA-96F5B037E6D5}"/>
              </a:ext>
            </a:extLst>
          </p:cNvPr>
          <p:cNvSpPr/>
          <p:nvPr/>
        </p:nvSpPr>
        <p:spPr>
          <a:xfrm>
            <a:off x="7731228" y="5195178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39C0A-E1B1-0B4D-9A92-CB128AFD9C8E}"/>
              </a:ext>
            </a:extLst>
          </p:cNvPr>
          <p:cNvSpPr/>
          <p:nvPr/>
        </p:nvSpPr>
        <p:spPr>
          <a:xfrm>
            <a:off x="4495800" y="1469425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Text, table&#10;&#10;Description automatically generated">
            <a:extLst>
              <a:ext uri="{FF2B5EF4-FFF2-40B4-BE49-F238E27FC236}">
                <a16:creationId xmlns:a16="http://schemas.microsoft.com/office/drawing/2014/main" id="{CC90FF71-AFB1-C346-9C76-55015130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586075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876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76990"/>
            <a:ext cx="5580063" cy="536575"/>
          </a:xfrm>
          <a:prstGeom prst="rect">
            <a:avLst/>
          </a:prstGeom>
        </p:spPr>
        <p:txBody>
          <a:bodyPr/>
          <a:lstStyle/>
          <a:p>
            <a:r>
              <a:rPr lang="en-AU" sz="4400" dirty="0">
                <a:solidFill>
                  <a:schemeClr val="bg1"/>
                </a:solidFill>
              </a:rPr>
              <a:t>Marine </a:t>
            </a:r>
            <a:r>
              <a:rPr lang="en-AU" sz="4400" dirty="0" smtClean="0">
                <a:solidFill>
                  <a:schemeClr val="bg1"/>
                </a:solidFill>
              </a:rPr>
              <a:t>mammals.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6393043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AFCFC-BD2C-A844-9CFB-2A5EAC8CB2E7}"/>
              </a:ext>
            </a:extLst>
          </p:cNvPr>
          <p:cNvSpPr/>
          <p:nvPr/>
        </p:nvSpPr>
        <p:spPr>
          <a:xfrm>
            <a:off x="1061848" y="2484778"/>
            <a:ext cx="4929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Select your animal and press “INFORMATION” to learn more.</a:t>
            </a:r>
          </a:p>
        </p:txBody>
      </p:sp>
      <p:sp>
        <p:nvSpPr>
          <p:cNvPr id="9" name="Arrow: Up 1">
            <a:extLst>
              <a:ext uri="{FF2B5EF4-FFF2-40B4-BE49-F238E27FC236}">
                <a16:creationId xmlns:a16="http://schemas.microsoft.com/office/drawing/2014/main" id="{9DE57E40-D69B-0044-8CAF-BA1088927B5B}"/>
              </a:ext>
            </a:extLst>
          </p:cNvPr>
          <p:cNvSpPr/>
          <p:nvPr/>
        </p:nvSpPr>
        <p:spPr>
          <a:xfrm>
            <a:off x="7746743" y="3429000"/>
            <a:ext cx="1993392" cy="1981848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673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reptiles.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42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</a:t>
            </a:r>
            <a:r>
              <a:rPr lang="en-AU" sz="4400" dirty="0" smtClean="0"/>
              <a:t>rays.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1174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33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41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9381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90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Have you got your data ready?</a:t>
            </a:r>
            <a:endParaRPr lang="en-US" sz="1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D374AA-3AC3-344D-9D6E-D85E611E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639" y="1278238"/>
            <a:ext cx="10548721" cy="488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532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34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Explore the other tabs too!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63669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</a:t>
            </a:r>
            <a:r>
              <a:rPr lang="en-US" sz="4400"/>
              <a:t>a </a:t>
            </a:r>
            <a:r>
              <a:rPr lang="en-US" sz="440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925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998142" cy="3270035"/>
          </a:xfrm>
        </p:spPr>
        <p:txBody>
          <a:bodyPr/>
          <a:lstStyle/>
          <a:p>
            <a:r>
              <a:rPr lang="en-US" dirty="0" smtClean="0"/>
              <a:t>Thank you for helping the Great </a:t>
            </a:r>
            <a:r>
              <a:rPr lang="en-US" smtClean="0"/>
              <a:t>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04921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Because it’s time to upload it to GBRMPA!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0498-7355-1847-AE00-75714BC2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40" y="1667251"/>
            <a:ext cx="10421319" cy="44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86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ENIOR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E93E7B"/>
      </a:accent1>
      <a:accent2>
        <a:srgbClr val="98499C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98499C"/>
      </a:hlink>
      <a:folHlink>
        <a:srgbClr val="E93D7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PROJ-2005426192-204</_dlc_DocId>
    <_dlc_DocIdUrl xmlns="8ccc4631-9afc-4718-b120-5e2e37a03cc7">
      <Url>http://thedock.gbrmpa.gov.au/sites/Projects/P000462/_layouts/15/DocIdRedir.aspx?ID=PROJ-2005426192-204</Url>
      <Description>PROJ-2005426192-204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77A3A97-9E7E-4E67-B73D-C745BC494E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8E4A8E-0633-47B8-8587-106CE637987C}">
  <ds:schemaRefs>
    <ds:schemaRef ds:uri="http://purl.org/dc/terms/"/>
    <ds:schemaRef ds:uri="8ccc4631-9afc-4718-b120-5e2e37a03cc7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66177AA-E466-470A-B755-E7E51AA64EB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8023AF2-F753-4B79-9420-56944D91DA31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2255</Words>
  <Application>Microsoft Office PowerPoint</Application>
  <PresentationFormat>Widescreen</PresentationFormat>
  <Paragraphs>333</Paragraphs>
  <Slides>83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1" baseType="lpstr">
      <vt:lpstr>apercu-pro</vt:lpstr>
      <vt:lpstr>Arial</vt:lpstr>
      <vt:lpstr>Arial</vt:lpstr>
      <vt:lpstr>Arial Body</vt:lpstr>
      <vt:lpstr>Calibri</vt:lpstr>
      <vt:lpstr>Times New Roman</vt:lpstr>
      <vt:lpstr>Wingdings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Have you got your data ready?</vt:lpstr>
      <vt:lpstr>Because it’s time to upload it to GBRMPA!</vt:lpstr>
      <vt:lpstr>This is the website for GBRMPA’s Eye on the Reef. The link to connect is provided at the end of this presentation.</vt:lpstr>
      <vt:lpstr>Login.</vt:lpstr>
      <vt:lpstr>Select ‘Rapid Monitoring Survey’ tab.</vt:lpstr>
      <vt:lpstr>Enter your data.</vt:lpstr>
      <vt:lpstr>If you also completed the (more advanced) 360°survey, complete all questions. Otherwise, leave blank.</vt:lpstr>
      <vt:lpstr>Save! Scroll down to the bottom of the page to ‘Save’.</vt:lpstr>
      <vt:lpstr>Are you ready? Click on the image below to connect.</vt:lpstr>
      <vt:lpstr>PowerPoint Presentation</vt:lpstr>
      <vt:lpstr>PowerPoint Presentation</vt:lpstr>
      <vt:lpstr>Sea cucumber</vt:lpstr>
      <vt:lpstr>Why count sea cucumbers? What is their functional role?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clam does not like this and, as a result, expels its zooxanthellae. The clam bleaches white.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Algae-dominated reef  vs  coral-dominated reef.</vt:lpstr>
      <vt:lpstr>PowerPoint Presentation</vt:lpstr>
      <vt:lpstr>PowerPoint Presentation</vt:lpstr>
      <vt:lpstr>What should you do if you catch one? Use best practice methods to release it. E.g. avoid lifting into the boat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crown-of-thorns starfish?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 “Sightings” and “Create”.</vt:lpstr>
      <vt:lpstr>Press “Wildlife”.</vt:lpstr>
      <vt:lpstr>Marine mammals.</vt:lpstr>
      <vt:lpstr>Marine reptiles.</vt:lpstr>
      <vt:lpstr>Sharks and rays.</vt:lpstr>
      <vt:lpstr>Fishes.</vt:lpstr>
      <vt:lpstr>PowerPoint Presentation</vt:lpstr>
      <vt:lpstr>Birds.</vt:lpstr>
      <vt:lpstr>Invertebrates.</vt:lpstr>
      <vt:lpstr>PowerPoint Presentation</vt:lpstr>
      <vt:lpstr>Explore the other tabs too!</vt:lpstr>
      <vt:lpstr>PowerPoint Presentation</vt:lpstr>
      <vt:lpstr>Thank you for helping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147</cp:revision>
  <dcterms:created xsi:type="dcterms:W3CDTF">2021-08-15T07:02:58Z</dcterms:created>
  <dcterms:modified xsi:type="dcterms:W3CDTF">2021-11-05T00:33:49Z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4846d8b8-5f6e-4dcd-a9c5-cfe9e855eafe</vt:lpwstr>
  </property>
  <property fmtid="{D5CDD505-2E9C-101B-9397-08002B2CF9AE}" pid="5" name="ProjectPhase">
    <vt:lpwstr/>
  </property>
  <property fmtid="{D5CDD505-2E9C-101B-9397-08002B2CF9AE}" pid="6" name="Department Type">
    <vt:lpwstr/>
  </property>
  <property fmtid="{D5CDD505-2E9C-101B-9397-08002B2CF9AE}" pid="7" name="Document Type">
    <vt:lpwstr/>
  </property>
  <property fmtid="{D5CDD505-2E9C-101B-9397-08002B2CF9AE}" pid="8" name="TitusGUID">
    <vt:lpwstr>5fad9ec0-ebea-4a51-9f30-2a8f895ae05a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{4846d8b8-5f6e-4dcd-a9c5-cfe9e855eafe}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