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158"/>
  </p:notesMasterIdLst>
  <p:sldIdLst>
    <p:sldId id="257" r:id="rId6"/>
    <p:sldId id="1127" r:id="rId7"/>
    <p:sldId id="1645" r:id="rId8"/>
    <p:sldId id="1646" r:id="rId9"/>
    <p:sldId id="602" r:id="rId10"/>
    <p:sldId id="617" r:id="rId11"/>
    <p:sldId id="1494" r:id="rId12"/>
    <p:sldId id="1526" r:id="rId13"/>
    <p:sldId id="1424" r:id="rId14"/>
    <p:sldId id="1425" r:id="rId15"/>
    <p:sldId id="1427" r:id="rId16"/>
    <p:sldId id="1426" r:id="rId17"/>
    <p:sldId id="1428" r:id="rId18"/>
    <p:sldId id="1495" r:id="rId19"/>
    <p:sldId id="1429" r:id="rId20"/>
    <p:sldId id="1430" r:id="rId21"/>
    <p:sldId id="1132" r:id="rId22"/>
    <p:sldId id="1431" r:id="rId23"/>
    <p:sldId id="1227" r:id="rId24"/>
    <p:sldId id="1232" r:id="rId25"/>
    <p:sldId id="1603" r:id="rId26"/>
    <p:sldId id="1241" r:id="rId27"/>
    <p:sldId id="1604" r:id="rId28"/>
    <p:sldId id="1605" r:id="rId29"/>
    <p:sldId id="1243" r:id="rId30"/>
    <p:sldId id="1606" r:id="rId31"/>
    <p:sldId id="1607" r:id="rId32"/>
    <p:sldId id="1608" r:id="rId33"/>
    <p:sldId id="1251" r:id="rId34"/>
    <p:sldId id="1609" r:id="rId35"/>
    <p:sldId id="1493" r:id="rId36"/>
    <p:sldId id="1260" r:id="rId37"/>
    <p:sldId id="1264" r:id="rId38"/>
    <p:sldId id="1610" r:id="rId39"/>
    <p:sldId id="1263" r:id="rId40"/>
    <p:sldId id="1611" r:id="rId41"/>
    <p:sldId id="1612" r:id="rId42"/>
    <p:sldId id="1266" r:id="rId43"/>
    <p:sldId id="1613" r:id="rId44"/>
    <p:sldId id="1271" r:id="rId45"/>
    <p:sldId id="1274" r:id="rId46"/>
    <p:sldId id="1272" r:id="rId47"/>
    <p:sldId id="1285" r:id="rId48"/>
    <p:sldId id="1452" r:id="rId49"/>
    <p:sldId id="1515" r:id="rId50"/>
    <p:sldId id="1516" r:id="rId51"/>
    <p:sldId id="1298" r:id="rId52"/>
    <p:sldId id="1301" r:id="rId53"/>
    <p:sldId id="1435" r:id="rId54"/>
    <p:sldId id="1307" r:id="rId55"/>
    <p:sldId id="1535" r:id="rId56"/>
    <p:sldId id="1391" r:id="rId57"/>
    <p:sldId id="1614" r:id="rId58"/>
    <p:sldId id="1392" r:id="rId59"/>
    <p:sldId id="1308" r:id="rId60"/>
    <p:sldId id="1315" r:id="rId61"/>
    <p:sldId id="1393" r:id="rId62"/>
    <p:sldId id="1615" r:id="rId63"/>
    <p:sldId id="1509" r:id="rId64"/>
    <p:sldId id="1324" r:id="rId65"/>
    <p:sldId id="1536" r:id="rId66"/>
    <p:sldId id="881" r:id="rId67"/>
    <p:sldId id="1331" r:id="rId68"/>
    <p:sldId id="1345" r:id="rId69"/>
    <p:sldId id="1616" r:id="rId70"/>
    <p:sldId id="1539" r:id="rId71"/>
    <p:sldId id="1540" r:id="rId72"/>
    <p:sldId id="1541" r:id="rId73"/>
    <p:sldId id="1542" r:id="rId74"/>
    <p:sldId id="1543" r:id="rId75"/>
    <p:sldId id="1544" r:id="rId76"/>
    <p:sldId id="1545" r:id="rId77"/>
    <p:sldId id="1546" r:id="rId78"/>
    <p:sldId id="1547" r:id="rId79"/>
    <p:sldId id="1548" r:id="rId80"/>
    <p:sldId id="1549" r:id="rId81"/>
    <p:sldId id="1550" r:id="rId82"/>
    <p:sldId id="1551" r:id="rId83"/>
    <p:sldId id="1552" r:id="rId84"/>
    <p:sldId id="1553" r:id="rId85"/>
    <p:sldId id="1554" r:id="rId86"/>
    <p:sldId id="1555" r:id="rId87"/>
    <p:sldId id="1556" r:id="rId88"/>
    <p:sldId id="1557" r:id="rId89"/>
    <p:sldId id="1558" r:id="rId90"/>
    <p:sldId id="1559" r:id="rId91"/>
    <p:sldId id="1560" r:id="rId92"/>
    <p:sldId id="1561" r:id="rId93"/>
    <p:sldId id="1562" r:id="rId94"/>
    <p:sldId id="1563" r:id="rId95"/>
    <p:sldId id="1564" r:id="rId96"/>
    <p:sldId id="1565" r:id="rId97"/>
    <p:sldId id="1566" r:id="rId98"/>
    <p:sldId id="1567" r:id="rId99"/>
    <p:sldId id="1568" r:id="rId100"/>
    <p:sldId id="1569" r:id="rId101"/>
    <p:sldId id="1570" r:id="rId102"/>
    <p:sldId id="1571" r:id="rId103"/>
    <p:sldId id="1572" r:id="rId104"/>
    <p:sldId id="1573" r:id="rId105"/>
    <p:sldId id="1574" r:id="rId106"/>
    <p:sldId id="1575" r:id="rId107"/>
    <p:sldId id="1576" r:id="rId108"/>
    <p:sldId id="1577" r:id="rId109"/>
    <p:sldId id="1578" r:id="rId110"/>
    <p:sldId id="1579" r:id="rId111"/>
    <p:sldId id="1580" r:id="rId112"/>
    <p:sldId id="1581" r:id="rId113"/>
    <p:sldId id="1582" r:id="rId114"/>
    <p:sldId id="1583" r:id="rId115"/>
    <p:sldId id="1584" r:id="rId116"/>
    <p:sldId id="1585" r:id="rId117"/>
    <p:sldId id="1586" r:id="rId118"/>
    <p:sldId id="1587" r:id="rId119"/>
    <p:sldId id="1588" r:id="rId120"/>
    <p:sldId id="1589" r:id="rId121"/>
    <p:sldId id="1590" r:id="rId122"/>
    <p:sldId id="1591" r:id="rId123"/>
    <p:sldId id="1627" r:id="rId124"/>
    <p:sldId id="1628" r:id="rId125"/>
    <p:sldId id="1629" r:id="rId126"/>
    <p:sldId id="1630" r:id="rId127"/>
    <p:sldId id="1631" r:id="rId128"/>
    <p:sldId id="1632" r:id="rId129"/>
    <p:sldId id="1633" r:id="rId130"/>
    <p:sldId id="1634" r:id="rId131"/>
    <p:sldId id="1635" r:id="rId132"/>
    <p:sldId id="1636" r:id="rId133"/>
    <p:sldId id="1637" r:id="rId134"/>
    <p:sldId id="1441" r:id="rId135"/>
    <p:sldId id="1537" r:id="rId136"/>
    <p:sldId id="1638" r:id="rId137"/>
    <p:sldId id="1639" r:id="rId138"/>
    <p:sldId id="1640" r:id="rId139"/>
    <p:sldId id="1641" r:id="rId140"/>
    <p:sldId id="1642" r:id="rId141"/>
    <p:sldId id="1643" r:id="rId142"/>
    <p:sldId id="1538" r:id="rId143"/>
    <p:sldId id="1366" r:id="rId144"/>
    <p:sldId id="1442" r:id="rId145"/>
    <p:sldId id="1443" r:id="rId146"/>
    <p:sldId id="1482" r:id="rId147"/>
    <p:sldId id="1483" r:id="rId148"/>
    <p:sldId id="1484" r:id="rId149"/>
    <p:sldId id="1485" r:id="rId150"/>
    <p:sldId id="897" r:id="rId151"/>
    <p:sldId id="1486" r:id="rId152"/>
    <p:sldId id="1487" r:id="rId153"/>
    <p:sldId id="899" r:id="rId154"/>
    <p:sldId id="1489" r:id="rId155"/>
    <p:sldId id="1368" r:id="rId156"/>
    <p:sldId id="1644" r:id="rId1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27"/>
            <p14:sldId id="1645"/>
            <p14:sldId id="1646"/>
            <p14:sldId id="602"/>
            <p14:sldId id="617"/>
            <p14:sldId id="1494"/>
            <p14:sldId id="1526"/>
            <p14:sldId id="1424"/>
            <p14:sldId id="1425"/>
            <p14:sldId id="1427"/>
            <p14:sldId id="1426"/>
            <p14:sldId id="1428"/>
            <p14:sldId id="1495"/>
            <p14:sldId id="1429"/>
            <p14:sldId id="1430"/>
            <p14:sldId id="1132"/>
            <p14:sldId id="1431"/>
            <p14:sldId id="1227"/>
            <p14:sldId id="1232"/>
            <p14:sldId id="1603"/>
            <p14:sldId id="1241"/>
            <p14:sldId id="1604"/>
            <p14:sldId id="1605"/>
            <p14:sldId id="1243"/>
            <p14:sldId id="1606"/>
            <p14:sldId id="1607"/>
            <p14:sldId id="1608"/>
            <p14:sldId id="1251"/>
            <p14:sldId id="1609"/>
            <p14:sldId id="1493"/>
            <p14:sldId id="1260"/>
            <p14:sldId id="1264"/>
            <p14:sldId id="1610"/>
            <p14:sldId id="1263"/>
            <p14:sldId id="1611"/>
            <p14:sldId id="1612"/>
            <p14:sldId id="1266"/>
            <p14:sldId id="1613"/>
            <p14:sldId id="1271"/>
            <p14:sldId id="1274"/>
            <p14:sldId id="1272"/>
            <p14:sldId id="1285"/>
            <p14:sldId id="1452"/>
            <p14:sldId id="1515"/>
            <p14:sldId id="1516"/>
            <p14:sldId id="1298"/>
            <p14:sldId id="1301"/>
            <p14:sldId id="1435"/>
            <p14:sldId id="1307"/>
            <p14:sldId id="1535"/>
            <p14:sldId id="1391"/>
            <p14:sldId id="1614"/>
            <p14:sldId id="1392"/>
            <p14:sldId id="1308"/>
            <p14:sldId id="1315"/>
            <p14:sldId id="1393"/>
            <p14:sldId id="1615"/>
            <p14:sldId id="1509"/>
            <p14:sldId id="1324"/>
            <p14:sldId id="1536"/>
            <p14:sldId id="881"/>
            <p14:sldId id="1331"/>
            <p14:sldId id="1345"/>
            <p14:sldId id="1616"/>
            <p14:sldId id="1539"/>
            <p14:sldId id="1540"/>
            <p14:sldId id="1541"/>
            <p14:sldId id="1542"/>
            <p14:sldId id="1543"/>
            <p14:sldId id="1544"/>
            <p14:sldId id="1545"/>
            <p14:sldId id="1546"/>
            <p14:sldId id="1547"/>
            <p14:sldId id="1548"/>
            <p14:sldId id="1549"/>
            <p14:sldId id="1550"/>
            <p14:sldId id="1551"/>
            <p14:sldId id="1552"/>
            <p14:sldId id="1553"/>
            <p14:sldId id="1554"/>
            <p14:sldId id="1555"/>
            <p14:sldId id="1556"/>
            <p14:sldId id="1557"/>
            <p14:sldId id="1558"/>
            <p14:sldId id="1559"/>
            <p14:sldId id="1560"/>
            <p14:sldId id="1561"/>
            <p14:sldId id="1562"/>
            <p14:sldId id="1563"/>
            <p14:sldId id="1564"/>
            <p14:sldId id="1565"/>
            <p14:sldId id="1566"/>
            <p14:sldId id="1567"/>
            <p14:sldId id="1568"/>
            <p14:sldId id="1569"/>
            <p14:sldId id="1570"/>
            <p14:sldId id="1571"/>
            <p14:sldId id="1572"/>
            <p14:sldId id="1573"/>
            <p14:sldId id="1574"/>
            <p14:sldId id="1575"/>
            <p14:sldId id="1576"/>
            <p14:sldId id="1577"/>
            <p14:sldId id="1578"/>
            <p14:sldId id="1579"/>
            <p14:sldId id="1580"/>
            <p14:sldId id="1581"/>
            <p14:sldId id="1582"/>
            <p14:sldId id="1583"/>
            <p14:sldId id="1584"/>
            <p14:sldId id="1585"/>
            <p14:sldId id="1586"/>
            <p14:sldId id="1587"/>
            <p14:sldId id="1588"/>
            <p14:sldId id="1589"/>
            <p14:sldId id="1590"/>
            <p14:sldId id="1591"/>
            <p14:sldId id="1627"/>
            <p14:sldId id="1628"/>
            <p14:sldId id="1629"/>
            <p14:sldId id="1630"/>
            <p14:sldId id="1631"/>
            <p14:sldId id="1632"/>
            <p14:sldId id="1633"/>
            <p14:sldId id="1634"/>
            <p14:sldId id="1635"/>
            <p14:sldId id="1636"/>
            <p14:sldId id="1637"/>
            <p14:sldId id="1441"/>
            <p14:sldId id="1537"/>
            <p14:sldId id="1638"/>
            <p14:sldId id="1639"/>
            <p14:sldId id="1640"/>
            <p14:sldId id="1641"/>
            <p14:sldId id="1642"/>
            <p14:sldId id="1643"/>
            <p14:sldId id="1538"/>
            <p14:sldId id="1366"/>
            <p14:sldId id="1442"/>
            <p14:sldId id="1443"/>
            <p14:sldId id="1482"/>
            <p14:sldId id="1483"/>
            <p14:sldId id="1484"/>
            <p14:sldId id="1485"/>
            <p14:sldId id="897"/>
            <p14:sldId id="1486"/>
            <p14:sldId id="1487"/>
            <p14:sldId id="899"/>
            <p14:sldId id="1489"/>
            <p14:sldId id="1368"/>
            <p14:sldId id="164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63D4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84"/>
    <p:restoredTop sz="91860"/>
  </p:normalViewPr>
  <p:slideViewPr>
    <p:cSldViewPr snapToGrid="0" snapToObjects="1" showGuides="1">
      <p:cViewPr varScale="1">
        <p:scale>
          <a:sx n="94" d="100"/>
          <a:sy n="94" d="100"/>
        </p:scale>
        <p:origin x="96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slide" Target="slides/slide133.xml"/><Relationship Id="rId159" Type="http://schemas.openxmlformats.org/officeDocument/2006/relationships/presProps" Target="presProps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53" Type="http://schemas.openxmlformats.org/officeDocument/2006/relationships/slide" Target="slides/slide48.xml"/><Relationship Id="rId74" Type="http://schemas.openxmlformats.org/officeDocument/2006/relationships/slide" Target="slides/slide69.xml"/><Relationship Id="rId128" Type="http://schemas.openxmlformats.org/officeDocument/2006/relationships/slide" Target="slides/slide123.xml"/><Relationship Id="rId149" Type="http://schemas.openxmlformats.org/officeDocument/2006/relationships/slide" Target="slides/slide144.xml"/><Relationship Id="rId5" Type="http://schemas.openxmlformats.org/officeDocument/2006/relationships/slideMaster" Target="slideMasters/slideMaster1.xml"/><Relationship Id="rId95" Type="http://schemas.openxmlformats.org/officeDocument/2006/relationships/slide" Target="slides/slide90.xml"/><Relationship Id="rId160" Type="http://schemas.openxmlformats.org/officeDocument/2006/relationships/viewProps" Target="viewProps.xml"/><Relationship Id="rId22" Type="http://schemas.openxmlformats.org/officeDocument/2006/relationships/slide" Target="slides/slide17.xml"/><Relationship Id="rId43" Type="http://schemas.openxmlformats.org/officeDocument/2006/relationships/slide" Target="slides/slide38.xml"/><Relationship Id="rId64" Type="http://schemas.openxmlformats.org/officeDocument/2006/relationships/slide" Target="slides/slide59.xml"/><Relationship Id="rId118" Type="http://schemas.openxmlformats.org/officeDocument/2006/relationships/slide" Target="slides/slide113.xml"/><Relationship Id="rId139" Type="http://schemas.openxmlformats.org/officeDocument/2006/relationships/slide" Target="slides/slide134.xml"/><Relationship Id="rId85" Type="http://schemas.openxmlformats.org/officeDocument/2006/relationships/slide" Target="slides/slide80.xml"/><Relationship Id="rId150" Type="http://schemas.openxmlformats.org/officeDocument/2006/relationships/slide" Target="slides/slide145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24" Type="http://schemas.openxmlformats.org/officeDocument/2006/relationships/slide" Target="slides/slide119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40" Type="http://schemas.openxmlformats.org/officeDocument/2006/relationships/slide" Target="slides/slide135.xml"/><Relationship Id="rId145" Type="http://schemas.openxmlformats.org/officeDocument/2006/relationships/slide" Target="slides/slide140.xml"/><Relationship Id="rId16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35" Type="http://schemas.openxmlformats.org/officeDocument/2006/relationships/slide" Target="slides/slide130.xml"/><Relationship Id="rId151" Type="http://schemas.openxmlformats.org/officeDocument/2006/relationships/slide" Target="slides/slide146.xml"/><Relationship Id="rId156" Type="http://schemas.openxmlformats.org/officeDocument/2006/relationships/slide" Target="slides/slide15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141" Type="http://schemas.openxmlformats.org/officeDocument/2006/relationships/slide" Target="slides/slide136.xml"/><Relationship Id="rId146" Type="http://schemas.openxmlformats.org/officeDocument/2006/relationships/slide" Target="slides/slide14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162" Type="http://schemas.openxmlformats.org/officeDocument/2006/relationships/tableStyles" Target="tableStyles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slide" Target="slides/slide131.xml"/><Relationship Id="rId157" Type="http://schemas.openxmlformats.org/officeDocument/2006/relationships/slide" Target="slides/slide15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52" Type="http://schemas.openxmlformats.org/officeDocument/2006/relationships/slide" Target="slides/slide14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158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3" Type="http://schemas.openxmlformats.org/officeDocument/2006/relationships/slide" Target="slides/slide148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43" Type="http://schemas.openxmlformats.org/officeDocument/2006/relationships/slide" Target="slides/slide138.xml"/><Relationship Id="rId148" Type="http://schemas.openxmlformats.org/officeDocument/2006/relationships/slide" Target="slides/slide143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54" Type="http://schemas.openxmlformats.org/officeDocument/2006/relationships/slide" Target="slides/slide149.xml"/><Relationship Id="rId16" Type="http://schemas.openxmlformats.org/officeDocument/2006/relationships/slide" Target="slides/slide11.xml"/><Relationship Id="rId37" Type="http://schemas.openxmlformats.org/officeDocument/2006/relationships/slide" Target="slides/slide32.xml"/><Relationship Id="rId58" Type="http://schemas.openxmlformats.org/officeDocument/2006/relationships/slide" Target="slides/slide53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44" Type="http://schemas.openxmlformats.org/officeDocument/2006/relationships/slide" Target="slides/slide139.xml"/><Relationship Id="rId90" Type="http://schemas.openxmlformats.org/officeDocument/2006/relationships/slide" Target="slides/slide85.xml"/><Relationship Id="rId27" Type="http://schemas.openxmlformats.org/officeDocument/2006/relationships/slide" Target="slides/slide22.xml"/><Relationship Id="rId48" Type="http://schemas.openxmlformats.org/officeDocument/2006/relationships/slide" Target="slides/slide43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34" Type="http://schemas.openxmlformats.org/officeDocument/2006/relationships/slide" Target="slides/slide129.xml"/><Relationship Id="rId80" Type="http://schemas.openxmlformats.org/officeDocument/2006/relationships/slide" Target="slides/slide75.xml"/><Relationship Id="rId155" Type="http://schemas.openxmlformats.org/officeDocument/2006/relationships/slide" Target="slides/slide1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L. </a:t>
            </a:r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Zell</a:t>
            </a:r>
            <a:r>
              <a:rPr lang="en-AU" baseline="0"/>
              <a:t>, </a:t>
            </a:r>
            <a:r>
              <a:rPr lang="en-AU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3103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240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59482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112406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632237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049627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42745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80589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61645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83208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3218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reefs.com</a:t>
            </a:r>
            <a:r>
              <a:rPr lang="en-AU" dirty="0"/>
              <a:t>/magazine/aquarium-invertebrates-a-look-at-giant-clam-spawning-in-aquaria/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5382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273678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95412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82312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870824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30510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972709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407689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044814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Image: Copyright Commonwealth of Australia (GBRMPA)</a:t>
            </a:r>
            <a:endParaRPr lang="en-A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77680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Image: Copyright Commonwealth of Australia (GBRMPA)</a:t>
            </a:r>
            <a:endParaRPr lang="en-A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095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reefs.com</a:t>
            </a:r>
            <a:r>
              <a:rPr lang="en-AU" dirty="0"/>
              <a:t>/magazine/aquarium-invertebrates-a-look-at-giant-clam-spawning-in-aquaria/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051817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6855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This is the last slide for students to view. The remaining slides are for the teachers.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9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354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C. Jones,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15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Stella,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60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Stella,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57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7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4707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141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This is the overarching inquiry question that encompasses the entire BAMBFAD Program and is the starting slide to this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97706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015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932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Walls,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3801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Berkelmans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676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Berkelmans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46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Berkelmans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326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Copyright Commonwealth of Australia</a:t>
            </a:r>
            <a:r>
              <a:rPr lang="en-AU" baseline="0" dirty="0"/>
              <a:t>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77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Copyright Commonwealth of Australia</a:t>
            </a:r>
            <a:r>
              <a:rPr lang="en-AU" baseline="0" dirty="0"/>
              <a:t>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211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W. Gladstone,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13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91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Johnson,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96269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200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902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Ron &amp; Valerie Taylor,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782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http://</a:t>
            </a:r>
            <a:r>
              <a:rPr lang="en-AU" dirty="0" err="1"/>
              <a:t>divepbc.com</a:t>
            </a:r>
            <a:r>
              <a:rPr lang="en-AU" dirty="0"/>
              <a:t>/goliath-grouper-spawning-season/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1" dirty="0">
                <a:solidFill>
                  <a:srgbClr val="888888"/>
                </a:solidFill>
                <a:effectLst/>
                <a:latin typeface="Open Sans" panose="020B0606030504020204" pitchFamily="34" charset="0"/>
              </a:rPr>
              <a:t>Giant grouper spawning aggregation in the waters off Jupiter Florida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809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http://</a:t>
            </a:r>
            <a:r>
              <a:rPr lang="en-AU" dirty="0" err="1"/>
              <a:t>divepbc.com</a:t>
            </a:r>
            <a:r>
              <a:rPr lang="en-AU" dirty="0"/>
              <a:t>/goliath-grouper-spawning-season/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1" dirty="0">
                <a:solidFill>
                  <a:srgbClr val="888888"/>
                </a:solidFill>
                <a:effectLst/>
                <a:latin typeface="Open Sans" panose="020B0606030504020204" pitchFamily="34" charset="0"/>
              </a:rPr>
              <a:t>Giant grouper spawning aggregation in the waters off Jupiter Florida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1605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557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T. Mayne,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158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Zell,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531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162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Monkivitch</a:t>
            </a:r>
            <a:r>
              <a:rPr lang="en-AU" dirty="0"/>
              <a:t>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51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err="1"/>
              <a:t>www.gbrmpa.gov.au</a:t>
            </a:r>
            <a:r>
              <a:rPr lang="en-US" sz="1200" b="0" dirty="0"/>
              <a:t>/our-work/eye-on-the-reef</a:t>
            </a:r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0728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40432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918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77096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40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7269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Simmons,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276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Turner,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3203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GBRMPA Image Library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7593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427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33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Jones, Copyright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294544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https://theconversation.com/ghostnets-fish-on-marine-rubbish-threatens-northern-australian-turtles-11585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195537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</a:t>
            </a:r>
            <a:r>
              <a:rPr lang="en-AU" baseline="0" dirty="0"/>
              <a:t> </a:t>
            </a:r>
            <a:r>
              <a:rPr lang="en-AU" baseline="0" dirty="0" err="1"/>
              <a:t>Sumerling</a:t>
            </a:r>
            <a:r>
              <a:rPr lang="en-AU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9388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4482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52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5004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4073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8325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8652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9947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0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3827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59717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2501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2355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5999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6010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4812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1895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73537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476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02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4943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1748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3297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8078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6466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8181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5813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8400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18256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994646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21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fineartamerica.com</a:t>
            </a:r>
            <a:r>
              <a:rPr lang="en-AU" dirty="0"/>
              <a:t>/featured/a-sea-cucumber-spawning-in-challenger-</a:t>
            </a:r>
            <a:r>
              <a:rPr lang="en-AU" dirty="0" err="1"/>
              <a:t>david</a:t>
            </a:r>
            <a:r>
              <a:rPr lang="en-AU" dirty="0"/>
              <a:t>-</a:t>
            </a:r>
            <a:r>
              <a:rPr lang="en-AU" dirty="0" err="1"/>
              <a:t>doubilet.html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08789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21604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48126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94585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24290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39855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9481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07212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905509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93074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482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fineartamerica.com</a:t>
            </a:r>
            <a:r>
              <a:rPr lang="en-AU" dirty="0"/>
              <a:t>/featured/a-sea-cucumber-spawning-in-challenger-</a:t>
            </a:r>
            <a:r>
              <a:rPr lang="en-AU" dirty="0" err="1"/>
              <a:t>david</a:t>
            </a:r>
            <a:r>
              <a:rPr lang="en-AU" dirty="0"/>
              <a:t>-</a:t>
            </a:r>
            <a:r>
              <a:rPr lang="en-AU" dirty="0" err="1"/>
              <a:t>doubilet.html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88472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69648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2107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21602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812768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3935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7335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17934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341249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0925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96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818437" cy="327003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5465620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5" y="341310"/>
            <a:ext cx="2866734" cy="104551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5280027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bg1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brmpa.gov.au/our-work/eye-on-the-ree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9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g"/><Relationship Id="rId4" Type="http://schemas.openxmlformats.org/officeDocument/2006/relationships/image" Target="../media/image77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g"/><Relationship Id="rId4" Type="http://schemas.openxmlformats.org/officeDocument/2006/relationships/image" Target="../media/image77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g"/><Relationship Id="rId4" Type="http://schemas.openxmlformats.org/officeDocument/2006/relationships/image" Target="../media/image75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g"/><Relationship Id="rId4" Type="http://schemas.openxmlformats.org/officeDocument/2006/relationships/image" Target="../media/image74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84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85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7.jp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8.wdp"/><Relationship Id="rId5" Type="http://schemas.openxmlformats.org/officeDocument/2006/relationships/image" Target="../media/image99.png"/><Relationship Id="rId4" Type="http://schemas.microsoft.com/office/2007/relationships/hdphoto" Target="../media/hdphoto7.wdp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1.jpg"/><Relationship Id="rId5" Type="http://schemas.openxmlformats.org/officeDocument/2006/relationships/image" Target="../media/image100.jpg"/><Relationship Id="rId4" Type="http://schemas.microsoft.com/office/2007/relationships/hdphoto" Target="../media/hdphoto7.wdp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g"/><Relationship Id="rId5" Type="http://schemas.openxmlformats.org/officeDocument/2006/relationships/image" Target="../media/image102.jpg"/><Relationship Id="rId4" Type="http://schemas.microsoft.com/office/2007/relationships/hdphoto" Target="../media/hdphoto7.wdp"/></Relationships>
</file>

<file path=ppt/slides/_rels/slide1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g"/><Relationship Id="rId3" Type="http://schemas.openxmlformats.org/officeDocument/2006/relationships/image" Target="../media/image98.png"/><Relationship Id="rId7" Type="http://schemas.openxmlformats.org/officeDocument/2006/relationships/image" Target="../media/image106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g"/><Relationship Id="rId5" Type="http://schemas.openxmlformats.org/officeDocument/2006/relationships/image" Target="../media/image104.jpg"/><Relationship Id="rId4" Type="http://schemas.microsoft.com/office/2007/relationships/hdphoto" Target="../media/hdphoto7.wdp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1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g"/><Relationship Id="rId5" Type="http://schemas.openxmlformats.org/officeDocument/2006/relationships/image" Target="../media/image108.jpg"/><Relationship Id="rId4" Type="http://schemas.microsoft.com/office/2007/relationships/hdphoto" Target="../media/hdphoto7.wdp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g"/><Relationship Id="rId3" Type="http://schemas.openxmlformats.org/officeDocument/2006/relationships/image" Target="../media/image112.jpg"/><Relationship Id="rId7" Type="http://schemas.openxmlformats.org/officeDocument/2006/relationships/image" Target="../media/image116.jpg"/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5.jpg"/><Relationship Id="rId11" Type="http://schemas.openxmlformats.org/officeDocument/2006/relationships/image" Target="../media/image120.jpg"/><Relationship Id="rId5" Type="http://schemas.openxmlformats.org/officeDocument/2006/relationships/image" Target="../media/image114.jpg"/><Relationship Id="rId10" Type="http://schemas.openxmlformats.org/officeDocument/2006/relationships/image" Target="../media/image119.jpg"/><Relationship Id="rId4" Type="http://schemas.openxmlformats.org/officeDocument/2006/relationships/image" Target="../media/image113.jpg"/><Relationship Id="rId9" Type="http://schemas.openxmlformats.org/officeDocument/2006/relationships/image" Target="../media/image118.jpg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g"/><Relationship Id="rId3" Type="http://schemas.openxmlformats.org/officeDocument/2006/relationships/image" Target="../media/image98.png"/><Relationship Id="rId7" Type="http://schemas.openxmlformats.org/officeDocument/2006/relationships/image" Target="../media/image12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jpg"/><Relationship Id="rId5" Type="http://schemas.openxmlformats.org/officeDocument/2006/relationships/image" Target="../media/image121.jpeg"/><Relationship Id="rId4" Type="http://schemas.microsoft.com/office/2007/relationships/hdphoto" Target="../media/hdphoto7.wdp"/><Relationship Id="rId9" Type="http://schemas.openxmlformats.org/officeDocument/2006/relationships/image" Target="../media/image125.jp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jpg"/><Relationship Id="rId5" Type="http://schemas.openxmlformats.org/officeDocument/2006/relationships/image" Target="../media/image126.jpg"/><Relationship Id="rId4" Type="http://schemas.microsoft.com/office/2007/relationships/hdphoto" Target="../media/hdphoto7.wdp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jpg"/><Relationship Id="rId3" Type="http://schemas.openxmlformats.org/officeDocument/2006/relationships/image" Target="../media/image129.jpeg"/><Relationship Id="rId7" Type="http://schemas.openxmlformats.org/officeDocument/2006/relationships/image" Target="../media/image133.jp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10" Type="http://schemas.openxmlformats.org/officeDocument/2006/relationships/image" Target="../media/image136.jpeg"/><Relationship Id="rId4" Type="http://schemas.openxmlformats.org/officeDocument/2006/relationships/image" Target="../media/image130.jpeg"/><Relationship Id="rId9" Type="http://schemas.openxmlformats.org/officeDocument/2006/relationships/image" Target="../media/image1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7.jp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1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://www.gbrmpa.gov.au/our-work/eye-on-the-ree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ces/by/4.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7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7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0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1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g"/><Relationship Id="rId4" Type="http://schemas.openxmlformats.org/officeDocument/2006/relationships/image" Target="../media/image7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g"/><Relationship Id="rId4" Type="http://schemas.openxmlformats.org/officeDocument/2006/relationships/image" Target="../media/image7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g"/><Relationship Id="rId4" Type="http://schemas.openxmlformats.org/officeDocument/2006/relationships/image" Target="../media/image7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g"/><Relationship Id="rId4" Type="http://schemas.openxmlformats.org/officeDocument/2006/relationships/image" Target="../media/image74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84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8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b="1" dirty="0"/>
              <a:t>Part 3: Making connections</a:t>
            </a:r>
          </a:p>
          <a:p>
            <a:r>
              <a:rPr lang="en-AU" b="1" dirty="0"/>
              <a:t>Year 8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836537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/>
              <a:t>This is the website for GBRMPA’s </a:t>
            </a:r>
            <a:r>
              <a:rPr lang="en-US" i="1" dirty="0"/>
              <a:t>Eye on the Reef.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The link to connect is provided at the end of this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10</a:t>
            </a:fld>
            <a:endParaRPr lang="en-US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A9BD07CA-5AE2-F84E-829A-F4158586C9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567"/>
          <a:stretch/>
        </p:blipFill>
        <p:spPr>
          <a:xfrm>
            <a:off x="783166" y="1840408"/>
            <a:ext cx="10625668" cy="38388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5466F67B-AF55-E54D-9219-38A710734661}"/>
              </a:ext>
            </a:extLst>
          </p:cNvPr>
          <p:cNvSpPr/>
          <p:nvPr/>
        </p:nvSpPr>
        <p:spPr>
          <a:xfrm rot="10800000">
            <a:off x="5192998" y="3093467"/>
            <a:ext cx="724724" cy="512966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342150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Read to answer the next question.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434C6C-A62C-CB46-A6E2-CB0079A82F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494" b="56319"/>
          <a:stretch/>
        </p:blipFill>
        <p:spPr>
          <a:xfrm>
            <a:off x="931621" y="1805671"/>
            <a:ext cx="5997555" cy="36807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F16959-F0D9-EF46-94C3-00E0A6D3A3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680" r="47494"/>
          <a:stretch/>
        </p:blipFill>
        <p:spPr>
          <a:xfrm>
            <a:off x="6600487" y="1805671"/>
            <a:ext cx="4651632" cy="368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1044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126826-6C5A-CF4F-B4F1-6161136F32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87" b="33700"/>
          <a:stretch/>
        </p:blipFill>
        <p:spPr>
          <a:xfrm>
            <a:off x="914797" y="2684736"/>
            <a:ext cx="10362405" cy="211253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CB79A18-4CBA-5B46-938E-1524D406914F}"/>
              </a:ext>
            </a:extLst>
          </p:cNvPr>
          <p:cNvSpPr/>
          <p:nvPr/>
        </p:nvSpPr>
        <p:spPr>
          <a:xfrm>
            <a:off x="914797" y="3726254"/>
            <a:ext cx="1655533" cy="65836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219032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BF644D-7EA3-D946-973A-5057B46C08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24" b="27572"/>
          <a:stretch/>
        </p:blipFill>
        <p:spPr>
          <a:xfrm>
            <a:off x="1113950" y="2023184"/>
            <a:ext cx="9964100" cy="321868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6672446-9F12-A14F-845F-987C482294C7}"/>
              </a:ext>
            </a:extLst>
          </p:cNvPr>
          <p:cNvSpPr/>
          <p:nvPr/>
        </p:nvSpPr>
        <p:spPr>
          <a:xfrm>
            <a:off x="1000100" y="4021590"/>
            <a:ext cx="961435" cy="65836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350643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A66A29-8DD0-3740-9242-5887B123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517" y="2242830"/>
            <a:ext cx="10078964" cy="277939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E3C1F98-A61A-6344-B6ED-C18636D4C20F}"/>
              </a:ext>
            </a:extLst>
          </p:cNvPr>
          <p:cNvSpPr/>
          <p:nvPr/>
        </p:nvSpPr>
        <p:spPr>
          <a:xfrm>
            <a:off x="1289317" y="423247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2592666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D815D3-7388-674A-A3F3-1A68943F2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444" y="1924310"/>
            <a:ext cx="10753111" cy="34164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5DFCE32-EAC9-AB42-8BB2-8CCD7A0226DC}"/>
              </a:ext>
            </a:extLst>
          </p:cNvPr>
          <p:cNvSpPr/>
          <p:nvPr/>
        </p:nvSpPr>
        <p:spPr>
          <a:xfrm>
            <a:off x="905859" y="449794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30138037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E06703-F54A-874A-93A7-F779A73C2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34" y="2031643"/>
            <a:ext cx="10596332" cy="32017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761BD69-FC93-3949-9699-2F9C4C8F23B7}"/>
              </a:ext>
            </a:extLst>
          </p:cNvPr>
          <p:cNvSpPr/>
          <p:nvPr/>
        </p:nvSpPr>
        <p:spPr>
          <a:xfrm>
            <a:off x="1112336" y="445370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39330517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BAE0CE-6531-0541-A920-E95D780357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852"/>
          <a:stretch/>
        </p:blipFill>
        <p:spPr>
          <a:xfrm>
            <a:off x="7070376" y="2069965"/>
            <a:ext cx="4293027" cy="300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59D280-3CD3-7547-A824-84B9829823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471"/>
          <a:stretch/>
        </p:blipFill>
        <p:spPr>
          <a:xfrm>
            <a:off x="887591" y="2069965"/>
            <a:ext cx="5541031" cy="34164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0130904-AA2C-7749-B59A-C8F099BBBA2E}"/>
              </a:ext>
            </a:extLst>
          </p:cNvPr>
          <p:cNvSpPr/>
          <p:nvPr/>
        </p:nvSpPr>
        <p:spPr>
          <a:xfrm>
            <a:off x="1053343" y="466017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77644952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C77D4B-3942-3D4C-842F-49414E447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47" y="1957489"/>
            <a:ext cx="10820906" cy="33500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55FA35-A4EB-3041-BE95-CA205E5D8C46}"/>
              </a:ext>
            </a:extLst>
          </p:cNvPr>
          <p:cNvSpPr txBox="1"/>
          <p:nvPr/>
        </p:nvSpPr>
        <p:spPr>
          <a:xfrm>
            <a:off x="1133498" y="3697100"/>
            <a:ext cx="31272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Hawksbill </a:t>
            </a:r>
            <a:r>
              <a:rPr lang="en-AU" sz="2000" b="1" dirty="0" smtClean="0">
                <a:latin typeface="Arial Rounded MT Bold" panose="020F0704030504030204" pitchFamily="34" charset="0"/>
              </a:rPr>
              <a:t>turtle</a:t>
            </a:r>
            <a:endParaRPr lang="en-AU" sz="2000" b="1" dirty="0">
              <a:latin typeface="Arial Rounded MT Bold" panose="020F07040305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107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D403B2-FBF4-6247-A4A0-52F0E6470ACC}"/>
              </a:ext>
            </a:extLst>
          </p:cNvPr>
          <p:cNvSpPr/>
          <p:nvPr/>
        </p:nvSpPr>
        <p:spPr>
          <a:xfrm>
            <a:off x="920607" y="417348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51419410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098052-AF17-C149-BFF7-07CD1DDF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017" y="2113671"/>
            <a:ext cx="10225965" cy="30377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D0A2F3B-C98B-DE44-B8FE-A5FA627A3407}"/>
              </a:ext>
            </a:extLst>
          </p:cNvPr>
          <p:cNvSpPr/>
          <p:nvPr/>
        </p:nvSpPr>
        <p:spPr>
          <a:xfrm>
            <a:off x="1141833" y="450566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57949312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533375-4204-7642-AEFE-50B4B9EC0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665" y="1606274"/>
            <a:ext cx="10079312" cy="405250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42AA4D-8B9B-7B43-83C5-B687F204A490}"/>
              </a:ext>
            </a:extLst>
          </p:cNvPr>
          <p:cNvSpPr/>
          <p:nvPr/>
        </p:nvSpPr>
        <p:spPr>
          <a:xfrm>
            <a:off x="1169023" y="396700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027628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Login.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4055E4-7019-244E-9D6D-8F60E17AC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87" y="1264356"/>
            <a:ext cx="10069426" cy="48655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Arrow: Left 4">
            <a:extLst>
              <a:ext uri="{FF2B5EF4-FFF2-40B4-BE49-F238E27FC236}">
                <a16:creationId xmlns:a16="http://schemas.microsoft.com/office/drawing/2014/main" id="{8F5E5832-F4A6-304C-BE3F-B35F7F937C1E}"/>
              </a:ext>
            </a:extLst>
          </p:cNvPr>
          <p:cNvSpPr/>
          <p:nvPr/>
        </p:nvSpPr>
        <p:spPr>
          <a:xfrm rot="5400000">
            <a:off x="8993488" y="2004362"/>
            <a:ext cx="789658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339615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5B69BF-CFDB-2F49-AAF2-6E6B51B33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89" y="2155895"/>
            <a:ext cx="10246021" cy="29532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70B790C-4A39-D842-B89E-14F2169B28E4}"/>
              </a:ext>
            </a:extLst>
          </p:cNvPr>
          <p:cNvSpPr/>
          <p:nvPr/>
        </p:nvSpPr>
        <p:spPr>
          <a:xfrm>
            <a:off x="1186079" y="424722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4311795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FA183-150C-974F-AD25-6F04FF431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37" y="1969396"/>
            <a:ext cx="10874325" cy="33262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E4C997D-9B01-6048-AC3C-1889007FD0F3}"/>
              </a:ext>
            </a:extLst>
          </p:cNvPr>
          <p:cNvSpPr/>
          <p:nvPr/>
        </p:nvSpPr>
        <p:spPr>
          <a:xfrm>
            <a:off x="832117" y="454219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88956193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94939D-E220-B74C-819E-42C178E61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56" y="1919750"/>
            <a:ext cx="11039706" cy="34255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A743DAC-812E-9147-99C1-D885A9C11E1A}"/>
              </a:ext>
            </a:extLst>
          </p:cNvPr>
          <p:cNvSpPr/>
          <p:nvPr/>
        </p:nvSpPr>
        <p:spPr>
          <a:xfrm>
            <a:off x="787872" y="4571688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19396545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E9B1A7-618B-514C-8E6B-716CCB153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73" y="2125196"/>
            <a:ext cx="10258853" cy="30146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3CA89F-80CE-CD46-8B63-F4E668EE4AF8}"/>
              </a:ext>
            </a:extLst>
          </p:cNvPr>
          <p:cNvSpPr/>
          <p:nvPr/>
        </p:nvSpPr>
        <p:spPr>
          <a:xfrm>
            <a:off x="1156582" y="455508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6129811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1CFD13-4EC6-7644-8509-35503748F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36" y="1984636"/>
            <a:ext cx="10943282" cy="32957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FEA74F2-207E-5949-82B6-61D5129075A1}"/>
              </a:ext>
            </a:extLst>
          </p:cNvPr>
          <p:cNvSpPr/>
          <p:nvPr/>
        </p:nvSpPr>
        <p:spPr>
          <a:xfrm>
            <a:off x="905859" y="45716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58807078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8F9416-15CC-894A-ADAE-B2436198AA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804"/>
          <a:stretch/>
        </p:blipFill>
        <p:spPr>
          <a:xfrm>
            <a:off x="624358" y="2026429"/>
            <a:ext cx="6368626" cy="32957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8727576-7F94-FE40-8789-2A4C928BC886}"/>
              </a:ext>
            </a:extLst>
          </p:cNvPr>
          <p:cNvSpPr/>
          <p:nvPr/>
        </p:nvSpPr>
        <p:spPr>
          <a:xfrm>
            <a:off x="832117" y="46166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5" t="7778" r="14094" b="17469"/>
          <a:stretch/>
        </p:blipFill>
        <p:spPr>
          <a:xfrm>
            <a:off x="6992984" y="2015412"/>
            <a:ext cx="4579011" cy="315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4139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A3BE18-0B79-C640-BC09-4192B62318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034"/>
          <a:stretch/>
        </p:blipFill>
        <p:spPr>
          <a:xfrm>
            <a:off x="515938" y="1982183"/>
            <a:ext cx="6343369" cy="32957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6DFB6A4-263D-B748-939F-7E544DADF910}"/>
              </a:ext>
            </a:extLst>
          </p:cNvPr>
          <p:cNvSpPr/>
          <p:nvPr/>
        </p:nvSpPr>
        <p:spPr>
          <a:xfrm>
            <a:off x="738865" y="458643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/>
          <a:stretch/>
        </p:blipFill>
        <p:spPr>
          <a:xfrm>
            <a:off x="6858000" y="1898086"/>
            <a:ext cx="4577110" cy="339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5060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63EAE9-997C-FE40-89C0-6ABBE808DA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418"/>
          <a:stretch/>
        </p:blipFill>
        <p:spPr>
          <a:xfrm>
            <a:off x="672874" y="1926796"/>
            <a:ext cx="6577694" cy="34255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BB1B46-5C38-D74B-BFAF-2A7329366B6F}"/>
              </a:ext>
            </a:extLst>
          </p:cNvPr>
          <p:cNvSpPr/>
          <p:nvPr/>
        </p:nvSpPr>
        <p:spPr>
          <a:xfrm>
            <a:off x="846865" y="457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2" t="2257" r="11711" b="10658"/>
          <a:stretch/>
        </p:blipFill>
        <p:spPr>
          <a:xfrm>
            <a:off x="7250568" y="2009869"/>
            <a:ext cx="4297420" cy="320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61247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D10AF2-F32A-B34B-ADC2-1CD369E836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902"/>
          <a:stretch/>
        </p:blipFill>
        <p:spPr>
          <a:xfrm>
            <a:off x="644088" y="1966452"/>
            <a:ext cx="6426503" cy="33262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CEA875-34CB-3E41-9122-EF4D9846D7D5}"/>
              </a:ext>
            </a:extLst>
          </p:cNvPr>
          <p:cNvSpPr txBox="1"/>
          <p:nvPr/>
        </p:nvSpPr>
        <p:spPr>
          <a:xfrm>
            <a:off x="7190740" y="4612116"/>
            <a:ext cx="2322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54BE95-F52C-D743-8D71-85C110C87742}"/>
              </a:ext>
            </a:extLst>
          </p:cNvPr>
          <p:cNvSpPr/>
          <p:nvPr/>
        </p:nvSpPr>
        <p:spPr>
          <a:xfrm>
            <a:off x="846865" y="4550560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9468" b="-74"/>
          <a:stretch/>
        </p:blipFill>
        <p:spPr>
          <a:xfrm>
            <a:off x="7070591" y="1963622"/>
            <a:ext cx="4436363" cy="32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90416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2"/>
          <a:stretch/>
        </p:blipFill>
        <p:spPr>
          <a:xfrm>
            <a:off x="7080996" y="2011680"/>
            <a:ext cx="4398798" cy="32488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71652" y="2290285"/>
            <a:ext cx="61473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On the Rapid Monitoring form, in which category would you put this animal?</a:t>
            </a: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A   Anemonefish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B   Crown-of-thorns starfish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C   Butterflyfish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D   Sea cucumber</a:t>
            </a:r>
            <a:endParaRPr lang="en-AU" sz="2000" b="1" dirty="0">
              <a:latin typeface="Arial Rounded MT Bold" panose="020F07040305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528" y="4760317"/>
            <a:ext cx="695422" cy="69542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0A186ED-07E9-BC4C-9654-4D688A43B4B5}"/>
              </a:ext>
            </a:extLst>
          </p:cNvPr>
          <p:cNvSpPr/>
          <p:nvPr/>
        </p:nvSpPr>
        <p:spPr>
          <a:xfrm>
            <a:off x="965628" y="4815640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907543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Select ‘Rapid Monitoring Survey’ </a:t>
            </a:r>
            <a:r>
              <a:rPr lang="en-US" sz="4400" dirty="0" smtClean="0"/>
              <a:t>tab.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046B42-7435-9843-BFE7-D7803AC49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285" y="1837666"/>
            <a:ext cx="5323430" cy="3782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45562A-FF5F-294A-8EFA-5C1D8BD11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285" y="2298343"/>
            <a:ext cx="5323429" cy="32830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rrow: Left 6">
            <a:extLst>
              <a:ext uri="{FF2B5EF4-FFF2-40B4-BE49-F238E27FC236}">
                <a16:creationId xmlns:a16="http://schemas.microsoft.com/office/drawing/2014/main" id="{06AA3FCA-F354-7645-A0F7-A634FAE655B2}"/>
              </a:ext>
            </a:extLst>
          </p:cNvPr>
          <p:cNvSpPr/>
          <p:nvPr/>
        </p:nvSpPr>
        <p:spPr>
          <a:xfrm rot="10800000">
            <a:off x="2474934" y="1747454"/>
            <a:ext cx="869529" cy="604911"/>
          </a:xfrm>
          <a:prstGeom prst="lef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53585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1F75E9-4C51-E742-BAF9-D402427F750A}"/>
              </a:ext>
            </a:extLst>
          </p:cNvPr>
          <p:cNvSpPr txBox="1"/>
          <p:nvPr/>
        </p:nvSpPr>
        <p:spPr>
          <a:xfrm>
            <a:off x="929607" y="1909287"/>
            <a:ext cx="53732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If sea cucumbers don’t have a heart and blood, what is their circulatory system made of? 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Catalysts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Water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vascular system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Digestive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fluids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Central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nervous system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BB2018-3793-D749-93EE-F346BB1C1899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12"/>
          <a:stretch/>
        </p:blipFill>
        <p:spPr>
          <a:xfrm>
            <a:off x="6445949" y="1798440"/>
            <a:ext cx="4864352" cy="354460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DAC587A-8905-0C45-8772-1289FE610D49}"/>
              </a:ext>
            </a:extLst>
          </p:cNvPr>
          <p:cNvSpPr/>
          <p:nvPr/>
        </p:nvSpPr>
        <p:spPr>
          <a:xfrm>
            <a:off x="1054756" y="504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68061617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29D555-4E6F-774F-9868-7183FD9BF3C0}"/>
              </a:ext>
            </a:extLst>
          </p:cNvPr>
          <p:cNvSpPr txBox="1"/>
          <p:nvPr/>
        </p:nvSpPr>
        <p:spPr>
          <a:xfrm>
            <a:off x="822960" y="2227154"/>
            <a:ext cx="5980176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How does a giant clam manage to </a:t>
            </a:r>
          </a:p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reproduce when stationary?</a:t>
            </a: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   It </a:t>
            </a:r>
            <a:r>
              <a:rPr lang="en-US" sz="2000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spawns when others spawn too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B   Chemical </a:t>
            </a:r>
            <a:r>
              <a:rPr lang="en-US" sz="2000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signals initiate spawning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   The </a:t>
            </a:r>
            <a:r>
              <a:rPr lang="en-US" sz="2000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release of eggs and sperm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D   All </a:t>
            </a:r>
            <a:r>
              <a:rPr lang="en-US" sz="2000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the above</a:t>
            </a: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289422-29DE-8946-B174-0B4187152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9712" y="2081799"/>
            <a:ext cx="4213301" cy="31014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0B284A-BDAD-4E42-A2FF-33D864218C44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806E6A-CF18-D64B-AF9E-2889A18ED885}"/>
              </a:ext>
            </a:extLst>
          </p:cNvPr>
          <p:cNvSpPr/>
          <p:nvPr/>
        </p:nvSpPr>
        <p:spPr>
          <a:xfrm>
            <a:off x="1054756" y="504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88499338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871DA5-63C3-6A43-B5D6-838D64DB7F96}"/>
              </a:ext>
            </a:extLst>
          </p:cNvPr>
          <p:cNvSpPr txBox="1"/>
          <p:nvPr/>
        </p:nvSpPr>
        <p:spPr>
          <a:xfrm>
            <a:off x="822960" y="2653792"/>
            <a:ext cx="56243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Can an anemonefish change sex from male to female?</a:t>
            </a:r>
          </a:p>
          <a:p>
            <a:endParaRPr lang="en-US" sz="2000" b="1" dirty="0">
              <a:solidFill>
                <a:srgbClr val="000000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Yes</a:t>
            </a:r>
          </a:p>
          <a:p>
            <a:r>
              <a:rPr lang="en-US" sz="2000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No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86C8E6-319A-6E4C-9889-759E4D2C7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820"/>
          <a:stretch/>
        </p:blipFill>
        <p:spPr>
          <a:xfrm>
            <a:off x="6803136" y="1838184"/>
            <a:ext cx="4517136" cy="35886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9EC63-AFEA-B34E-86A0-69CCE3F9C45F}"/>
              </a:ext>
            </a:extLst>
          </p:cNvPr>
          <p:cNvSpPr/>
          <p:nvPr/>
        </p:nvSpPr>
        <p:spPr>
          <a:xfrm>
            <a:off x="871728" y="5042887"/>
            <a:ext cx="8913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17033609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F5CA58-EB14-FE4F-8C78-1D6D88BAABE9}"/>
              </a:ext>
            </a:extLst>
          </p:cNvPr>
          <p:cNvSpPr txBox="1"/>
          <p:nvPr/>
        </p:nvSpPr>
        <p:spPr>
          <a:xfrm>
            <a:off x="789465" y="1854927"/>
            <a:ext cx="579062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Butterflyfish often mate for life. They stay in pairs. What is the reproductive  benefit of having a mate for life? </a:t>
            </a: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A   Guarantees </a:t>
            </a:r>
            <a:r>
              <a:rPr lang="en-US" sz="2000" b="1" dirty="0">
                <a:latin typeface="Arial Rounded MT Bold" panose="020F0704030504030204" pitchFamily="34" charset="0"/>
              </a:rPr>
              <a:t>a mate for reproduction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B   Someone </a:t>
            </a:r>
            <a:r>
              <a:rPr lang="en-US" sz="2000" b="1" dirty="0">
                <a:latin typeface="Arial Rounded MT Bold" panose="020F0704030504030204" pitchFamily="34" charset="0"/>
              </a:rPr>
              <a:t>to hang out with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C   Protection </a:t>
            </a:r>
            <a:r>
              <a:rPr lang="en-US" sz="2000" b="1" dirty="0">
                <a:latin typeface="Arial Rounded MT Bold" panose="020F0704030504030204" pitchFamily="34" charset="0"/>
              </a:rPr>
              <a:t>from predatory attack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D   Genetic </a:t>
            </a:r>
            <a:r>
              <a:rPr lang="en-US" sz="2000" b="1" dirty="0">
                <a:latin typeface="Arial Rounded MT Bold" panose="020F0704030504030204" pitchFamily="34" charset="0"/>
              </a:rPr>
              <a:t>diversity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D528E4-1DA3-9045-AD8A-93219E7B4D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6064" r="3975"/>
          <a:stretch/>
        </p:blipFill>
        <p:spPr>
          <a:xfrm>
            <a:off x="6769641" y="1851815"/>
            <a:ext cx="4492752" cy="363458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309E724-9003-6C44-9D33-5FD70DD2CD67}"/>
              </a:ext>
            </a:extLst>
          </p:cNvPr>
          <p:cNvSpPr/>
          <p:nvPr/>
        </p:nvSpPr>
        <p:spPr>
          <a:xfrm>
            <a:off x="1054756" y="504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245425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9D8DED-ADEF-BB4E-AB93-6D324F72BB3F}"/>
              </a:ext>
            </a:extLst>
          </p:cNvPr>
          <p:cNvSpPr txBox="1"/>
          <p:nvPr/>
        </p:nvSpPr>
        <p:spPr>
          <a:xfrm>
            <a:off x="683119" y="1960718"/>
            <a:ext cx="64739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How is the digestive system in a herbivore different to a carnivore?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Herbivores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have molar-like teeth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Herbivores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have smaller mouths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Herbivores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have longer intestines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above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8"/>
          <a:stretch/>
        </p:blipFill>
        <p:spPr>
          <a:xfrm>
            <a:off x="7324253" y="1994431"/>
            <a:ext cx="4028946" cy="33408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E74A0DC-74BB-3D4B-BF02-4E0549ACF3C5}"/>
              </a:ext>
            </a:extLst>
          </p:cNvPr>
          <p:cNvSpPr/>
          <p:nvPr/>
        </p:nvSpPr>
        <p:spPr>
          <a:xfrm>
            <a:off x="1054756" y="504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27191872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141F04-297D-2E4A-BAB3-F1F5133B5918}"/>
              </a:ext>
            </a:extLst>
          </p:cNvPr>
          <p:cNvSpPr txBox="1"/>
          <p:nvPr/>
        </p:nvSpPr>
        <p:spPr>
          <a:xfrm>
            <a:off x="859536" y="2047411"/>
            <a:ext cx="621792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Coral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trout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change from female to male. What size do they change gender? </a:t>
            </a:r>
          </a:p>
          <a:p>
            <a:r>
              <a:rPr lang="en-US" sz="2000" i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Note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: legal catch size is 38cm.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US" sz="2000" dirty="0" smtClean="0">
                <a:latin typeface="Arial Rounded MT Bold" panose="020F0704030504030204" pitchFamily="34" charset="0"/>
              </a:rPr>
              <a:t>A   36cm</a:t>
            </a:r>
            <a:endParaRPr lang="en-US" sz="2000" dirty="0">
              <a:latin typeface="Arial Rounded MT Bold" panose="020F0704030504030204" pitchFamily="34" charset="0"/>
            </a:endParaRPr>
          </a:p>
          <a:p>
            <a:r>
              <a:rPr lang="en-US" sz="2000" dirty="0" smtClean="0">
                <a:latin typeface="Arial Rounded MT Bold" panose="020F0704030504030204" pitchFamily="34" charset="0"/>
              </a:rPr>
              <a:t>B   36cm</a:t>
            </a:r>
            <a:endParaRPr lang="en-US" sz="2000" dirty="0">
              <a:latin typeface="Arial Rounded MT Bold" panose="020F0704030504030204" pitchFamily="34" charset="0"/>
            </a:endParaRPr>
          </a:p>
          <a:p>
            <a:r>
              <a:rPr lang="en-US" sz="2000" dirty="0" smtClean="0">
                <a:latin typeface="Arial Rounded MT Bold" panose="020F0704030504030204" pitchFamily="34" charset="0"/>
              </a:rPr>
              <a:t>C   40cm</a:t>
            </a:r>
            <a:endParaRPr lang="en-US" sz="2000" dirty="0">
              <a:latin typeface="Arial Rounded MT Bold" panose="020F0704030504030204" pitchFamily="34" charset="0"/>
            </a:endParaRPr>
          </a:p>
          <a:p>
            <a:r>
              <a:rPr lang="en-US" sz="2000" dirty="0" smtClean="0">
                <a:latin typeface="Arial Rounded MT Bold" panose="020F0704030504030204" pitchFamily="34" charset="0"/>
              </a:rPr>
              <a:t>D   42cm</a:t>
            </a:r>
            <a:endParaRPr lang="en-US" sz="2000" dirty="0">
              <a:latin typeface="Arial Rounded MT Bold" panose="020F07040305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3" t="22783" r="31552" b="15308"/>
          <a:stretch/>
        </p:blipFill>
        <p:spPr>
          <a:xfrm>
            <a:off x="6983828" y="1926985"/>
            <a:ext cx="4356603" cy="341108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72488DF-A1BF-DC46-8B55-E83F007EFEE3}"/>
              </a:ext>
            </a:extLst>
          </p:cNvPr>
          <p:cNvSpPr/>
          <p:nvPr/>
        </p:nvSpPr>
        <p:spPr>
          <a:xfrm>
            <a:off x="929607" y="5042887"/>
            <a:ext cx="731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65457332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F665B6-AD05-B44E-B11F-AAB7049BF533}"/>
              </a:ext>
            </a:extLst>
          </p:cNvPr>
          <p:cNvSpPr txBox="1"/>
          <p:nvPr/>
        </p:nvSpPr>
        <p:spPr>
          <a:xfrm>
            <a:off x="616018" y="2068661"/>
            <a:ext cx="714809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Maori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wrasse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, like all fish, have a protective layer of mucous coating their body. Why is it so important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not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to touch the animals, including this friendly fish? </a:t>
            </a: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A   They </a:t>
            </a:r>
            <a:r>
              <a:rPr lang="en-US" sz="2000" b="1" dirty="0">
                <a:latin typeface="Arial Rounded MT Bold" panose="020F0704030504030204" pitchFamily="34" charset="0"/>
              </a:rPr>
              <a:t>can get sick.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B   You </a:t>
            </a:r>
            <a:r>
              <a:rPr lang="en-US" sz="2000" b="1" dirty="0">
                <a:latin typeface="Arial Rounded MT Bold" panose="020F0704030504030204" pitchFamily="34" charset="0"/>
              </a:rPr>
              <a:t>can get sick.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C   They </a:t>
            </a:r>
            <a:r>
              <a:rPr lang="en-US" sz="2000" b="1" dirty="0">
                <a:latin typeface="Arial Rounded MT Bold" panose="020F0704030504030204" pitchFamily="34" charset="0"/>
              </a:rPr>
              <a:t>will attack you.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D   It </a:t>
            </a:r>
            <a:r>
              <a:rPr lang="en-US" sz="2000" b="1" dirty="0">
                <a:latin typeface="Arial Rounded MT Bold" panose="020F0704030504030204" pitchFamily="34" charset="0"/>
              </a:rPr>
              <a:t>scares them away.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189" y="2308458"/>
            <a:ext cx="3530852" cy="264813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FC2F866-6426-9F4F-A82C-44FA82DDE65C}"/>
              </a:ext>
            </a:extLst>
          </p:cNvPr>
          <p:cNvSpPr/>
          <p:nvPr/>
        </p:nvSpPr>
        <p:spPr>
          <a:xfrm>
            <a:off x="929607" y="5042887"/>
            <a:ext cx="731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88198755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0C2474-97D1-F041-9F76-C67D745F84E0}"/>
              </a:ext>
            </a:extLst>
          </p:cNvPr>
          <p:cNvSpPr txBox="1"/>
          <p:nvPr/>
        </p:nvSpPr>
        <p:spPr>
          <a:xfrm>
            <a:off x="803228" y="2339995"/>
            <a:ext cx="52927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When is turtle breeding season? </a:t>
            </a:r>
          </a:p>
          <a:p>
            <a:pPr algn="ctr"/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A   Spring</a:t>
            </a:r>
            <a:endParaRPr lang="en-US" sz="2000" b="1" dirty="0"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B   Summer</a:t>
            </a:r>
            <a:endParaRPr lang="en-US" sz="2000" b="1" dirty="0"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C   Winter 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D   Autumn</a:t>
            </a:r>
            <a:endParaRPr lang="en-US" sz="2000" b="1" dirty="0">
              <a:latin typeface="Arial Rounded MT Bold" panose="020F07040305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10"/>
          <a:stretch/>
        </p:blipFill>
        <p:spPr>
          <a:xfrm>
            <a:off x="6294646" y="1662352"/>
            <a:ext cx="5075838" cy="38240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AC7858B-40C7-0842-9C8C-A753B0EFDBD6}"/>
              </a:ext>
            </a:extLst>
          </p:cNvPr>
          <p:cNvSpPr/>
          <p:nvPr/>
        </p:nvSpPr>
        <p:spPr>
          <a:xfrm>
            <a:off x="929607" y="5042887"/>
            <a:ext cx="731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82252674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FEB6C3-6AA9-4241-B4DB-035E050DB319}"/>
              </a:ext>
            </a:extLst>
          </p:cNvPr>
          <p:cNvSpPr txBox="1"/>
          <p:nvPr/>
        </p:nvSpPr>
        <p:spPr>
          <a:xfrm>
            <a:off x="803229" y="2291856"/>
            <a:ext cx="508550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How do you tell the difference between a male and female shark? </a:t>
            </a:r>
          </a:p>
          <a:p>
            <a:endParaRPr lang="en-US" sz="2000" b="1" dirty="0">
              <a:latin typeface="Arial Rounded MT Bold" panose="020F070403050403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2000" b="1" dirty="0">
                <a:latin typeface="Arial Rounded MT Bold" panose="020F0704030504030204" pitchFamily="34" charset="0"/>
              </a:rPr>
              <a:t>Males have one clasper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b="1" dirty="0">
                <a:latin typeface="Arial Rounded MT Bold" panose="020F0704030504030204" pitchFamily="34" charset="0"/>
              </a:rPr>
              <a:t>Males have two claspers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b="1" dirty="0">
                <a:latin typeface="Arial Rounded MT Bold" panose="020F0704030504030204" pitchFamily="34" charset="0"/>
              </a:rPr>
              <a:t>Males have three claspers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b="1" dirty="0">
                <a:latin typeface="Arial Rounded MT Bold" panose="020F0704030504030204" pitchFamily="34" charset="0"/>
              </a:rPr>
              <a:t>You can’t tell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83"/>
          <a:stretch/>
        </p:blipFill>
        <p:spPr>
          <a:xfrm>
            <a:off x="5973222" y="1708992"/>
            <a:ext cx="5392327" cy="377740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A2D0752-8FD7-524F-8394-222BB3A88122}"/>
              </a:ext>
            </a:extLst>
          </p:cNvPr>
          <p:cNvSpPr/>
          <p:nvPr/>
        </p:nvSpPr>
        <p:spPr>
          <a:xfrm>
            <a:off x="929607" y="5042887"/>
            <a:ext cx="731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14285564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811686" y="5001519"/>
            <a:ext cx="1022924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29E12F-342B-EE49-A967-2C04AF8C2B0C}"/>
              </a:ext>
            </a:extLst>
          </p:cNvPr>
          <p:cNvSpPr txBox="1"/>
          <p:nvPr/>
        </p:nvSpPr>
        <p:spPr>
          <a:xfrm>
            <a:off x="811685" y="2274837"/>
            <a:ext cx="503685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True or False?</a:t>
            </a:r>
          </a:p>
          <a:p>
            <a:endParaRPr lang="en-US" sz="2000" b="1" dirty="0">
              <a:latin typeface="Arial Rounded MT Bold" panose="020F0704030504030204" pitchFamily="34" charset="0"/>
            </a:endParaRPr>
          </a:p>
          <a:p>
            <a:r>
              <a:rPr lang="en-US" sz="2000" b="1" i="0" dirty="0">
                <a:effectLst/>
                <a:latin typeface="Arial Rounded MT Bold" panose="020F0704030504030204" pitchFamily="34" charset="0"/>
              </a:rPr>
              <a:t>Crown-of-thorns starfish eat coral.</a:t>
            </a:r>
            <a:endParaRPr lang="en-US" sz="2000" b="1" dirty="0">
              <a:latin typeface="Arial Rounded MT Bold" panose="020F07040305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2"/>
          <a:stretch/>
        </p:blipFill>
        <p:spPr>
          <a:xfrm>
            <a:off x="7080996" y="2011680"/>
            <a:ext cx="4398798" cy="324881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87E4046-31EF-EA47-86D4-183CCF1AEB05}"/>
              </a:ext>
            </a:extLst>
          </p:cNvPr>
          <p:cNvSpPr/>
          <p:nvPr/>
        </p:nvSpPr>
        <p:spPr>
          <a:xfrm>
            <a:off x="756123" y="5056001"/>
            <a:ext cx="1078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3932145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Enter your </a:t>
            </a:r>
            <a:r>
              <a:rPr lang="en-US" sz="4400" dirty="0" smtClean="0"/>
              <a:t>data.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13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32A39F-682E-D443-9F3B-FF9DE007B8B6}"/>
              </a:ext>
            </a:extLst>
          </p:cNvPr>
          <p:cNvSpPr/>
          <p:nvPr/>
        </p:nvSpPr>
        <p:spPr>
          <a:xfrm>
            <a:off x="515938" y="1297709"/>
            <a:ext cx="11160124" cy="48625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025513-7DFD-9C46-A3CC-EE166F0CFB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284"/>
          <a:stretch/>
        </p:blipFill>
        <p:spPr>
          <a:xfrm>
            <a:off x="737639" y="1448085"/>
            <a:ext cx="6466078" cy="11735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F55935-91AC-9C4A-A0A9-DC15BF5E1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41" y="4928489"/>
            <a:ext cx="4315380" cy="11735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A9A4E9-1562-4143-8E9D-5CAC64AB2C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90" r="32579" b="60526"/>
          <a:stretch/>
        </p:blipFill>
        <p:spPr>
          <a:xfrm>
            <a:off x="7203717" y="1440336"/>
            <a:ext cx="4416884" cy="11750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1F1E57-1179-1049-A64B-22B0645B5F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51" t="19916" b="60343"/>
          <a:stretch/>
        </p:blipFill>
        <p:spPr>
          <a:xfrm>
            <a:off x="757339" y="2598891"/>
            <a:ext cx="2143425" cy="11750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64DD7B-6638-964F-9B08-6F631213E5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269" b="40016"/>
          <a:stretch/>
        </p:blipFill>
        <p:spPr>
          <a:xfrm>
            <a:off x="2900765" y="2615439"/>
            <a:ext cx="6466077" cy="11735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8ABEBE-A88E-BC48-AEF3-3668808C90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031" r="66851" b="20229"/>
          <a:stretch/>
        </p:blipFill>
        <p:spPr>
          <a:xfrm>
            <a:off x="9366842" y="2589206"/>
            <a:ext cx="2253759" cy="1235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079D5B-A647-EE4E-88C6-59A9DA029B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44" t="59783" b="20501"/>
          <a:stretch/>
        </p:blipFill>
        <p:spPr>
          <a:xfrm>
            <a:off x="754468" y="3768455"/>
            <a:ext cx="4322953" cy="11735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971971-887C-A143-A17E-3DD9ABB10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990" b="294"/>
          <a:stretch/>
        </p:blipFill>
        <p:spPr>
          <a:xfrm>
            <a:off x="5077421" y="3739562"/>
            <a:ext cx="6532359" cy="11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0618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AF470B-D1E4-7340-86A1-13FCED3CF1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How did you go?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A3DC4-0A6D-994A-BDC2-AB6A691D17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44159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74531D-9532-AB46-B396-75CE339D9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E03A3-9B80-7C4C-BC12-023F49EEC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think next time, you could count all the animals yourself?</a:t>
            </a:r>
            <a:endParaRPr lang="en-US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6D6B2-FFFD-EE43-A671-93CB41491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994" y="998649"/>
            <a:ext cx="5541067" cy="4695599"/>
          </a:xfrm>
          <a:prstGeom prst="rect">
            <a:avLst/>
          </a:prstGeom>
          <a:ln w="57150">
            <a:noFill/>
          </a:ln>
        </p:spPr>
      </p:pic>
    </p:spTree>
    <p:extLst>
      <p:ext uri="{BB962C8B-B14F-4D97-AF65-F5344CB8AC3E}">
        <p14:creationId xmlns:p14="http://schemas.microsoft.com/office/powerpoint/2010/main" val="346169341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You’ve now learnt that the Great Barrier Reef is one of the world’s most biodiverse ecosystems.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483991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Coral </a:t>
            </a:r>
            <a:r>
              <a:rPr lang="en-US" dirty="0"/>
              <a:t>reefs </a:t>
            </a:r>
            <a:r>
              <a:rPr lang="en-US" dirty="0" smtClean="0"/>
              <a:t>are dependent on many factors.  They are highly interconnected ecosystems.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321458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134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49022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The Great Barrier Reef faces many threats that impact on its health and resilience. 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4528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136</a:t>
            </a:fld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8184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actions can you take to protect the Great Barrier Reef?</a:t>
            </a:r>
            <a:endParaRPr lang="en-AU" dirty="0"/>
          </a:p>
          <a:p>
            <a:endParaRPr lang="en-AU" dirty="0"/>
          </a:p>
        </p:txBody>
      </p:sp>
      <p:pic>
        <p:nvPicPr>
          <p:cNvPr id="5" name="Picture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12" y="549224"/>
            <a:ext cx="3953962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1292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0B654D-A27B-6F47-87FB-3420E6E099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Remember, the Great Barrier </a:t>
            </a:r>
            <a:br>
              <a:rPr lang="en-US" sz="4400" dirty="0"/>
            </a:br>
            <a:r>
              <a:rPr lang="en-US" sz="4400" dirty="0"/>
              <a:t>Reef Marine Park Authority also </a:t>
            </a:r>
            <a:br>
              <a:rPr lang="en-US" sz="4400" dirty="0"/>
            </a:br>
            <a:r>
              <a:rPr lang="en-US" sz="4400" dirty="0"/>
              <a:t>has an </a:t>
            </a:r>
            <a:r>
              <a:rPr lang="en-US" sz="4400" i="1" dirty="0"/>
              <a:t>Eye on the Reef </a:t>
            </a:r>
            <a:r>
              <a:rPr lang="en-US" sz="4400" dirty="0"/>
              <a:t>app.</a:t>
            </a:r>
          </a:p>
          <a:p>
            <a:r>
              <a:rPr lang="en-US" sz="3200" dirty="0"/>
              <a:t>Do you remember this from your excursion?</a:t>
            </a:r>
          </a:p>
          <a:p>
            <a:r>
              <a:rPr lang="en-US" sz="3200" dirty="0"/>
              <a:t>It’s also a great tool for learning more about the</a:t>
            </a:r>
            <a:br>
              <a:rPr lang="en-US" sz="3200" dirty="0"/>
            </a:br>
            <a:r>
              <a:rPr lang="en-US" sz="3200" dirty="0"/>
              <a:t>animals you saw!</a:t>
            </a:r>
          </a:p>
          <a:p>
            <a:r>
              <a:rPr lang="en-US" sz="3200" dirty="0"/>
              <a:t>Do you recognize any wildlife in the app?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095F3E-487F-A442-8327-15C7278CCDB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576976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7" y="549275"/>
            <a:ext cx="5389563" cy="5280025"/>
          </a:xfrm>
        </p:spPr>
        <p:txBody>
          <a:bodyPr/>
          <a:lstStyle/>
          <a:p>
            <a:r>
              <a:rPr lang="en-US" sz="4400" dirty="0"/>
              <a:t>Download</a:t>
            </a:r>
            <a:br>
              <a:rPr lang="en-US" sz="4400" dirty="0"/>
            </a:br>
            <a:r>
              <a:rPr lang="en-US" sz="4400" dirty="0"/>
              <a:t>the </a:t>
            </a:r>
            <a:r>
              <a:rPr lang="en-US" sz="4400" i="1" dirty="0"/>
              <a:t>Eye on the</a:t>
            </a:r>
            <a:br>
              <a:rPr lang="en-US" sz="4400" i="1" dirty="0"/>
            </a:br>
            <a:r>
              <a:rPr lang="en-US" sz="4400" i="1" dirty="0"/>
              <a:t>Reef </a:t>
            </a:r>
            <a:r>
              <a:rPr lang="en-US" sz="4400" dirty="0"/>
              <a:t>app.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139</a:t>
            </a:fld>
            <a:endParaRPr lang="en-US" dirty="0"/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E6EC866A-883A-1B42-928B-FD96E91E46A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/>
          <a:srcRect l="-17158" t="-1" r="-19615" b="-1"/>
          <a:stretch/>
        </p:blipFill>
        <p:spPr>
          <a:xfrm>
            <a:off x="6286500" y="549275"/>
            <a:ext cx="5389562" cy="559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7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If you also completed the (more advanced) 360°survey, complete all questions. Otherwise, leave blank.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A4EA905-0E83-1549-95B5-B25B30A1D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530" y="1662142"/>
            <a:ext cx="7876940" cy="45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0864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Press “</a:t>
            </a:r>
            <a:r>
              <a:rPr lang="en-US" sz="4400" i="1" dirty="0">
                <a:solidFill>
                  <a:schemeClr val="bg1"/>
                </a:solidFill>
              </a:rPr>
              <a:t>Sightings</a:t>
            </a:r>
            <a:r>
              <a:rPr lang="en-US" sz="4400" dirty="0">
                <a:solidFill>
                  <a:schemeClr val="bg1"/>
                </a:solidFill>
              </a:rPr>
              <a:t>” and “</a:t>
            </a:r>
            <a:r>
              <a:rPr lang="en-US" sz="4400" i="1" dirty="0">
                <a:solidFill>
                  <a:schemeClr val="bg1"/>
                </a:solidFill>
              </a:rPr>
              <a:t>Create</a:t>
            </a:r>
            <a:r>
              <a:rPr lang="en-US" sz="4400" dirty="0" smtClean="0">
                <a:solidFill>
                  <a:schemeClr val="bg1"/>
                </a:solidFill>
              </a:rPr>
              <a:t>”.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798964928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7" y="578735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Press “</a:t>
            </a:r>
            <a:r>
              <a:rPr lang="en-US" sz="4400" i="1" dirty="0">
                <a:solidFill>
                  <a:schemeClr val="bg1"/>
                </a:solidFill>
              </a:rPr>
              <a:t>Wildlife</a:t>
            </a:r>
            <a:r>
              <a:rPr lang="en-US" sz="4400" i="1" dirty="0" smtClean="0">
                <a:solidFill>
                  <a:schemeClr val="bg1"/>
                </a:solidFill>
              </a:rPr>
              <a:t>”.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20D0CE-3C44-8C4E-807A-4EB2D1670C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639352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94E45E-99FD-2148-A1D5-58B8C3AAF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639351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03410C-A5CD-D643-B253-83D9482066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3140817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515E87-7A79-8E4D-A02A-916A499521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3130949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4A277E0-2A1B-3D4D-8A5A-06E54AFB7A84}"/>
              </a:ext>
            </a:extLst>
          </p:cNvPr>
          <p:cNvSpPr/>
          <p:nvPr/>
        </p:nvSpPr>
        <p:spPr>
          <a:xfrm>
            <a:off x="1225296" y="5516408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8E5BD6-58FB-084E-913D-7E92FE804A94}"/>
              </a:ext>
            </a:extLst>
          </p:cNvPr>
          <p:cNvSpPr/>
          <p:nvPr/>
        </p:nvSpPr>
        <p:spPr>
          <a:xfrm>
            <a:off x="1225296" y="4108231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89D671-CB82-EB41-B882-8CD5AE52AB8D}"/>
              </a:ext>
            </a:extLst>
          </p:cNvPr>
          <p:cNvSpPr/>
          <p:nvPr/>
        </p:nvSpPr>
        <p:spPr>
          <a:xfrm>
            <a:off x="1280160" y="3045198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33071C-FF70-6B45-9D8D-536F0A5CEC8E}"/>
              </a:ext>
            </a:extLst>
          </p:cNvPr>
          <p:cNvSpPr/>
          <p:nvPr/>
        </p:nvSpPr>
        <p:spPr>
          <a:xfrm>
            <a:off x="4752651" y="3594250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E574E1-3354-204C-A303-CFA47B65467E}"/>
              </a:ext>
            </a:extLst>
          </p:cNvPr>
          <p:cNvSpPr/>
          <p:nvPr/>
        </p:nvSpPr>
        <p:spPr>
          <a:xfrm>
            <a:off x="4742808" y="4615716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CED16F-AA12-7541-8B62-89964B28D402}"/>
              </a:ext>
            </a:extLst>
          </p:cNvPr>
          <p:cNvSpPr/>
          <p:nvPr/>
        </p:nvSpPr>
        <p:spPr>
          <a:xfrm>
            <a:off x="4788625" y="5516409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A52A53-4D5F-1F49-A414-4C352B487A7A}"/>
              </a:ext>
            </a:extLst>
          </p:cNvPr>
          <p:cNvSpPr/>
          <p:nvPr/>
        </p:nvSpPr>
        <p:spPr>
          <a:xfrm>
            <a:off x="7530060" y="3802822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E94DFA-E3DB-B54D-85AA-96F5B037E6D5}"/>
              </a:ext>
            </a:extLst>
          </p:cNvPr>
          <p:cNvSpPr/>
          <p:nvPr/>
        </p:nvSpPr>
        <p:spPr>
          <a:xfrm>
            <a:off x="7731228" y="5195178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7139C0A-E1B1-0B4D-9A92-CB128AFD9C8E}"/>
              </a:ext>
            </a:extLst>
          </p:cNvPr>
          <p:cNvSpPr/>
          <p:nvPr/>
        </p:nvSpPr>
        <p:spPr>
          <a:xfrm>
            <a:off x="4495800" y="1469425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5" name="Picture 24" descr="Text, table&#10;&#10;Description automatically generated">
            <a:extLst>
              <a:ext uri="{FF2B5EF4-FFF2-40B4-BE49-F238E27FC236}">
                <a16:creationId xmlns:a16="http://schemas.microsoft.com/office/drawing/2014/main" id="{CC90FF71-AFB1-C346-9C76-550151301D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586075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8765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76990"/>
            <a:ext cx="5580063" cy="536575"/>
          </a:xfrm>
          <a:prstGeom prst="rect">
            <a:avLst/>
          </a:prstGeom>
        </p:spPr>
        <p:txBody>
          <a:bodyPr/>
          <a:lstStyle/>
          <a:p>
            <a:r>
              <a:rPr lang="en-AU" sz="4400" dirty="0">
                <a:solidFill>
                  <a:schemeClr val="bg1"/>
                </a:solidFill>
              </a:rPr>
              <a:t>Marine </a:t>
            </a:r>
            <a:r>
              <a:rPr lang="en-AU" sz="4400" dirty="0" smtClean="0">
                <a:solidFill>
                  <a:schemeClr val="bg1"/>
                </a:solidFill>
              </a:rPr>
              <a:t>mammals.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79946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3900E9F-4769-6E4A-A813-CB8B0A13CD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8" b="38399"/>
          <a:stretch/>
        </p:blipFill>
        <p:spPr>
          <a:xfrm>
            <a:off x="6393043" y="1952515"/>
            <a:ext cx="4142509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9DC80E-DA91-0744-9C6E-29AA6917AF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" t="23611" r="5473" b="56999"/>
          <a:stretch/>
        </p:blipFill>
        <p:spPr>
          <a:xfrm>
            <a:off x="9378248" y="549275"/>
            <a:ext cx="2314608" cy="11285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11AFCFC-BD2C-A844-9CFB-2A5EAC8CB2E7}"/>
              </a:ext>
            </a:extLst>
          </p:cNvPr>
          <p:cNvSpPr/>
          <p:nvPr/>
        </p:nvSpPr>
        <p:spPr>
          <a:xfrm>
            <a:off x="1061848" y="2484778"/>
            <a:ext cx="49295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Select your animal and press “INFORMATION” to learn more.</a:t>
            </a:r>
          </a:p>
        </p:txBody>
      </p:sp>
      <p:sp>
        <p:nvSpPr>
          <p:cNvPr id="9" name="Arrow: Up 1">
            <a:extLst>
              <a:ext uri="{FF2B5EF4-FFF2-40B4-BE49-F238E27FC236}">
                <a16:creationId xmlns:a16="http://schemas.microsoft.com/office/drawing/2014/main" id="{9DE57E40-D69B-0044-8CAF-BA1088927B5B}"/>
              </a:ext>
            </a:extLst>
          </p:cNvPr>
          <p:cNvSpPr/>
          <p:nvPr/>
        </p:nvSpPr>
        <p:spPr>
          <a:xfrm>
            <a:off x="7746743" y="3429000"/>
            <a:ext cx="1993392" cy="1981848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406737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</a:t>
            </a:r>
            <a:r>
              <a:rPr lang="en-AU" sz="4400" dirty="0" smtClean="0"/>
              <a:t>reptiles.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091669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BBE686-BB65-4B4E-9B46-36B90843C6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23468" r="4225" b="54840"/>
          <a:stretch/>
        </p:blipFill>
        <p:spPr>
          <a:xfrm>
            <a:off x="9490364" y="549276"/>
            <a:ext cx="2190507" cy="11285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12996-1314-484F-B011-606DFCE48E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" t="29590" r="6731" b="48470"/>
          <a:stretch/>
        </p:blipFill>
        <p:spPr>
          <a:xfrm>
            <a:off x="698534" y="2678419"/>
            <a:ext cx="5178400" cy="29912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E903D5-F997-FF40-B05D-850EF49467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52558" r="-960" b="26057"/>
          <a:stretch/>
        </p:blipFill>
        <p:spPr>
          <a:xfrm>
            <a:off x="5837159" y="2678419"/>
            <a:ext cx="5715560" cy="29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3142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Sharks and </a:t>
            </a:r>
            <a:r>
              <a:rPr lang="en-AU" sz="4400" dirty="0" smtClean="0"/>
              <a:t>rays.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426804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9836727" y="549275"/>
            <a:ext cx="1839336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88C7BB-093C-EF49-91EA-B3323319C1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 t="23611" r="32724" b="59445"/>
          <a:stretch/>
        </p:blipFill>
        <p:spPr>
          <a:xfrm>
            <a:off x="10026449" y="608064"/>
            <a:ext cx="1526270" cy="9598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17E25C-2CCD-914F-9919-ECC28784474C}"/>
              </a:ext>
            </a:extLst>
          </p:cNvPr>
          <p:cNvGrpSpPr/>
          <p:nvPr/>
        </p:nvGrpSpPr>
        <p:grpSpPr>
          <a:xfrm>
            <a:off x="958757" y="2854199"/>
            <a:ext cx="10302196" cy="2567908"/>
            <a:chOff x="843451" y="2854199"/>
            <a:chExt cx="10302196" cy="256790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39A260-C22B-8A4B-9018-9C25A181C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4" t="29649" r="63893" b="47796"/>
            <a:stretch/>
          </p:blipFill>
          <p:spPr>
            <a:xfrm>
              <a:off x="843451" y="2933766"/>
              <a:ext cx="1449175" cy="248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E58F50-EA0C-834F-8381-B41B992B4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05" t="51930" r="6282" b="27485"/>
            <a:stretch/>
          </p:blipFill>
          <p:spPr>
            <a:xfrm>
              <a:off x="2292626" y="2854199"/>
              <a:ext cx="2921912" cy="2279381"/>
            </a:xfrm>
            <a:prstGeom prst="rect">
              <a:avLst/>
            </a:prstGeom>
          </p:spPr>
        </p:pic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C9965B3-29CF-4148-A9F5-4F5FBAD6B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50000" r="61479" b="27802"/>
            <a:stretch/>
          </p:blipFill>
          <p:spPr>
            <a:xfrm>
              <a:off x="8070009" y="2926426"/>
              <a:ext cx="1571532" cy="2495681"/>
            </a:xfrm>
            <a:prstGeom prst="rect">
              <a:avLst/>
            </a:prstGeom>
          </p:spPr>
        </p:pic>
        <p:pic>
          <p:nvPicPr>
            <p:cNvPr id="18" name="Picture 1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B0F8DD6B-6A2C-D14F-BA44-42B5E1602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1" t="44444" r="4318" b="33082"/>
            <a:stretch/>
          </p:blipFill>
          <p:spPr>
            <a:xfrm>
              <a:off x="5214538" y="2854199"/>
              <a:ext cx="1506391" cy="2495680"/>
            </a:xfrm>
            <a:prstGeom prst="rect">
              <a:avLst/>
            </a:prstGeom>
          </p:spPr>
        </p:pic>
        <p:pic>
          <p:nvPicPr>
            <p:cNvPr id="19" name="Picture 1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3560D3BD-092C-404D-8BC0-392922378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29851" r="61788" b="53234"/>
            <a:stretch/>
          </p:blipFill>
          <p:spPr>
            <a:xfrm>
              <a:off x="9574116" y="2954136"/>
              <a:ext cx="1571531" cy="192085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48F574-F727-894A-B85B-17B53C38A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53" t="74037" r="34007" b="11082"/>
            <a:stretch/>
          </p:blipFill>
          <p:spPr>
            <a:xfrm>
              <a:off x="6469356" y="3033962"/>
              <a:ext cx="1600653" cy="1672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8117402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Fishes.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4A794-073C-E047-95E5-DF947771DB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 b="13778"/>
          <a:stretch/>
        </p:blipFill>
        <p:spPr>
          <a:xfrm>
            <a:off x="1178606" y="1951751"/>
            <a:ext cx="3009991" cy="41291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C1F95-2F6A-E44D-8F95-DB8E9922A1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31245"/>
          <a:stretch/>
        </p:blipFill>
        <p:spPr>
          <a:xfrm>
            <a:off x="4295425" y="1951751"/>
            <a:ext cx="3494323" cy="41291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525103-283A-9C4B-B776-4D93585F0C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4722"/>
          <a:stretch/>
        </p:blipFill>
        <p:spPr>
          <a:xfrm>
            <a:off x="7896576" y="1953279"/>
            <a:ext cx="3779486" cy="4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03350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2AC06E-8839-43B9-94E1-FE42A646D9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0" b="53066"/>
          <a:stretch/>
        </p:blipFill>
        <p:spPr>
          <a:xfrm>
            <a:off x="254600" y="292608"/>
            <a:ext cx="3087439" cy="1188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026969-9B23-4818-B724-3C42E2B5DD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13067"/>
          <a:stretch/>
        </p:blipFill>
        <p:spPr>
          <a:xfrm>
            <a:off x="249935" y="1453896"/>
            <a:ext cx="3087439" cy="39136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04F020-52BA-4C5F-A103-6F8BA99BC4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3" b="24533"/>
          <a:stretch/>
        </p:blipFill>
        <p:spPr>
          <a:xfrm>
            <a:off x="3066658" y="329184"/>
            <a:ext cx="3087439" cy="31089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49B51-2320-4EE4-86F3-5EED230897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29600" r="6609" b="29866"/>
          <a:stretch/>
        </p:blipFill>
        <p:spPr>
          <a:xfrm>
            <a:off x="6039332" y="292609"/>
            <a:ext cx="2934897" cy="310895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1E1B6C-86AF-4C46-981B-57AFBBA58C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52800"/>
          <a:stretch/>
        </p:blipFill>
        <p:spPr>
          <a:xfrm>
            <a:off x="259580" y="5394960"/>
            <a:ext cx="3087439" cy="11887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9F2316A-BEBB-4F2C-B298-1FFCB2A8A9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9" t="29333" r="6667" b="30134"/>
          <a:stretch/>
        </p:blipFill>
        <p:spPr>
          <a:xfrm>
            <a:off x="9032871" y="301750"/>
            <a:ext cx="2874476" cy="30449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4E3E4D-9668-4E2E-947B-E4DE24A1FB1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9600" r="4941" b="27466"/>
          <a:stretch/>
        </p:blipFill>
        <p:spPr>
          <a:xfrm>
            <a:off x="9185383" y="3346704"/>
            <a:ext cx="2825636" cy="3044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670FE89-5FB2-4D46-92F9-9C5F6AABA4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600" b="53066"/>
          <a:stretch/>
        </p:blipFill>
        <p:spPr>
          <a:xfrm>
            <a:off x="3248337" y="3410712"/>
            <a:ext cx="2934897" cy="11887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9BA469-E057-4CEA-A349-02E373C0B72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48667" b="32534"/>
          <a:stretch/>
        </p:blipFill>
        <p:spPr>
          <a:xfrm>
            <a:off x="3299314" y="4775453"/>
            <a:ext cx="2934897" cy="12893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C6737B4-5370-4357-9414-48EB10899A0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48533"/>
          <a:stretch/>
        </p:blipFill>
        <p:spPr>
          <a:xfrm>
            <a:off x="6116232" y="3364990"/>
            <a:ext cx="3087439" cy="148133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9A17A8A-BF58-432C-9CCA-6D68BA20001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" t="52534" r="64786" b="28000"/>
          <a:stretch/>
        </p:blipFill>
        <p:spPr>
          <a:xfrm>
            <a:off x="2351210" y="4032504"/>
            <a:ext cx="858677" cy="133502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B4CFDD5-5A4B-4428-8918-DEA279424F3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867" b="49600"/>
          <a:stretch/>
        </p:blipFill>
        <p:spPr>
          <a:xfrm>
            <a:off x="6242462" y="4832601"/>
            <a:ext cx="2934897" cy="14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04172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Birds.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6741698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8153768" y="549275"/>
            <a:ext cx="3522295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9BFD88-545C-944D-ACE2-811750BFADC5}"/>
              </a:ext>
            </a:extLst>
          </p:cNvPr>
          <p:cNvGrpSpPr/>
          <p:nvPr/>
        </p:nvGrpSpPr>
        <p:grpSpPr>
          <a:xfrm>
            <a:off x="8153768" y="549275"/>
            <a:ext cx="3522294" cy="1122064"/>
            <a:chOff x="3765197" y="549275"/>
            <a:chExt cx="3522294" cy="112206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8F6F06-751C-954F-9B7C-2EAF8F262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23467" r="4766" b="57368"/>
            <a:stretch/>
          </p:blipFill>
          <p:spPr>
            <a:xfrm>
              <a:off x="3765197" y="549275"/>
              <a:ext cx="2109130" cy="100010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2BF774-8F86-EB46-B3B2-F5A1BEA6B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41094" r="34391" b="37404"/>
            <a:stretch/>
          </p:blipFill>
          <p:spPr>
            <a:xfrm>
              <a:off x="5874327" y="549275"/>
              <a:ext cx="1413164" cy="1122064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D5CD6D9-C77C-E443-A81F-2F31BE7F3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6" t="29303" r="6914" b="48773"/>
          <a:stretch/>
        </p:blipFill>
        <p:spPr>
          <a:xfrm>
            <a:off x="553452" y="2298856"/>
            <a:ext cx="4330350" cy="37450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D3ECE2-B6CF-EB4B-980C-38E04F5594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9" t="29047" r="5236" b="49999"/>
          <a:stretch/>
        </p:blipFill>
        <p:spPr>
          <a:xfrm>
            <a:off x="4883802" y="2298856"/>
            <a:ext cx="2374233" cy="3542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BF51A5-F1C7-8740-9CE5-285A070442E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897" r="63585" b="51035"/>
          <a:stretch/>
        </p:blipFill>
        <p:spPr>
          <a:xfrm>
            <a:off x="7258035" y="2421781"/>
            <a:ext cx="2245515" cy="33529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3EC8C0-10D6-934C-A4A5-9834B152F3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3" t="29940" r="7795" b="51370"/>
          <a:stretch/>
        </p:blipFill>
        <p:spPr>
          <a:xfrm>
            <a:off x="9503550" y="2412186"/>
            <a:ext cx="2129265" cy="33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93814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Invertebrates.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3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81C203-EFEF-7B4B-A939-BD3AA5B1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30234" r="6619" b="47274"/>
          <a:stretch/>
        </p:blipFill>
        <p:spPr>
          <a:xfrm>
            <a:off x="727100" y="2426485"/>
            <a:ext cx="6076950" cy="35859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C3BDAD-B103-3040-B4CA-0558775D5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3" t="65148" r="6502" b="16111"/>
          <a:stretch/>
        </p:blipFill>
        <p:spPr>
          <a:xfrm>
            <a:off x="7146950" y="2426485"/>
            <a:ext cx="4086545" cy="301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90841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E2853D-9952-45BE-ADEB-D7CB948978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29444"/>
          <a:stretch/>
        </p:blipFill>
        <p:spPr>
          <a:xfrm>
            <a:off x="989931" y="247650"/>
            <a:ext cx="2191420" cy="2663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6A426-02FA-4C17-86E4-FF3E68FA3E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4444"/>
          <a:stretch/>
        </p:blipFill>
        <p:spPr>
          <a:xfrm>
            <a:off x="3733801" y="270949"/>
            <a:ext cx="2038349" cy="27166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C9143E-081D-419D-BCCD-A6C7EDA1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9" b="24722"/>
          <a:stretch/>
        </p:blipFill>
        <p:spPr>
          <a:xfrm>
            <a:off x="6342981" y="270949"/>
            <a:ext cx="2195824" cy="28723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498292-99BB-4749-9532-17BBC64883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7500"/>
          <a:stretch/>
        </p:blipFill>
        <p:spPr>
          <a:xfrm>
            <a:off x="9067683" y="209550"/>
            <a:ext cx="2270803" cy="28723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49E72C-B295-4C6D-B1F7-B23FB69F2F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1111"/>
          <a:stretch/>
        </p:blipFill>
        <p:spPr>
          <a:xfrm>
            <a:off x="918931" y="3036032"/>
            <a:ext cx="2230469" cy="3619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2D3BB6-54BB-40F0-99C1-5B966B551C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1111"/>
          <a:stretch/>
        </p:blipFill>
        <p:spPr>
          <a:xfrm>
            <a:off x="9186409" y="3046230"/>
            <a:ext cx="2317281" cy="27166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FCFB1E-0BC4-4DE4-AD12-F355874AA0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" t="16112" r="7992" b="53594"/>
          <a:stretch/>
        </p:blipFill>
        <p:spPr>
          <a:xfrm>
            <a:off x="6542169" y="4902932"/>
            <a:ext cx="2198968" cy="15962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9CF52E-C97E-4540-BFCB-5EEDCB4A297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6111"/>
          <a:stretch/>
        </p:blipFill>
        <p:spPr>
          <a:xfrm>
            <a:off x="3657601" y="3028045"/>
            <a:ext cx="2317280" cy="35030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9F2423-7605-4F2C-B1E6-2284E3DDEE7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49389"/>
          <a:stretch/>
        </p:blipFill>
        <p:spPr>
          <a:xfrm>
            <a:off x="6447576" y="3055082"/>
            <a:ext cx="2234941" cy="17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73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Save!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Scroll down to the bottom of the page to ‘Save’.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B4D184-0EB2-3947-95E3-C4DA2E69E7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-1" t="28413" r="240" b="1"/>
          <a:stretch/>
        </p:blipFill>
        <p:spPr>
          <a:xfrm>
            <a:off x="742095" y="2014780"/>
            <a:ext cx="10707809" cy="386155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sp>
        <p:nvSpPr>
          <p:cNvPr id="20" name="Arrow: Left 5">
            <a:extLst>
              <a:ext uri="{FF2B5EF4-FFF2-40B4-BE49-F238E27FC236}">
                <a16:creationId xmlns:a16="http://schemas.microsoft.com/office/drawing/2014/main" id="{D1FC9FB8-F799-B94A-A77E-E6227941792B}"/>
              </a:ext>
            </a:extLst>
          </p:cNvPr>
          <p:cNvSpPr/>
          <p:nvPr/>
        </p:nvSpPr>
        <p:spPr>
          <a:xfrm>
            <a:off x="1434899" y="5256897"/>
            <a:ext cx="1323799" cy="921435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554406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Explore the other tabs too!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66366934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0F1164-DA85-E74F-A0AE-F3C29C8668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400" dirty="0"/>
              <a:t>Create </a:t>
            </a:r>
            <a:r>
              <a:rPr lang="en-US" sz="4400"/>
              <a:t>a </a:t>
            </a:r>
            <a:r>
              <a:rPr lang="en-US" sz="4400" smtClean="0"/>
              <a:t>poster </a:t>
            </a:r>
            <a:r>
              <a:rPr lang="en-US" sz="4400" dirty="0"/>
              <a:t>to answer the question:</a:t>
            </a:r>
          </a:p>
          <a:p>
            <a:r>
              <a:rPr lang="en-US" sz="4400" i="1" dirty="0"/>
              <a:t>How can I help the Great Barrier Reef?</a:t>
            </a:r>
          </a:p>
          <a:p>
            <a:r>
              <a:rPr lang="en-US" sz="4400" dirty="0"/>
              <a:t>Display it proudly in your classroom.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6F3101-BDA7-0847-A103-A60990C3FA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792591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998142" cy="3270035"/>
          </a:xfrm>
        </p:spPr>
        <p:txBody>
          <a:bodyPr/>
          <a:lstStyle/>
          <a:p>
            <a:r>
              <a:rPr lang="en-US" dirty="0" smtClean="0"/>
              <a:t>Thank you for helping the Great </a:t>
            </a:r>
            <a:r>
              <a:rPr lang="en-US" smtClean="0"/>
              <a:t>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09518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Are you ready?</a:t>
            </a:r>
            <a:br>
              <a:rPr lang="en-US" sz="4400" dirty="0"/>
            </a:br>
            <a:r>
              <a:rPr lang="en-US" dirty="0"/>
              <a:t>Click on the image below to connect.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16</a:t>
            </a:fld>
            <a:endParaRPr lang="en-US" dirty="0"/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AF998464-C427-954F-9615-FC3AB0D674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38" y="1837619"/>
            <a:ext cx="11160124" cy="43152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Left 4">
            <a:extLst>
              <a:ext uri="{FF2B5EF4-FFF2-40B4-BE49-F238E27FC236}">
                <a16:creationId xmlns:a16="http://schemas.microsoft.com/office/drawing/2014/main" id="{90A825CE-1B7B-4340-905E-295362A202C8}"/>
              </a:ext>
            </a:extLst>
          </p:cNvPr>
          <p:cNvSpPr/>
          <p:nvPr/>
        </p:nvSpPr>
        <p:spPr>
          <a:xfrm rot="10800000">
            <a:off x="5082475" y="3142042"/>
            <a:ext cx="779584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6493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864C5852-C660-4260-A51A-572E795C6AD1}"/>
              </a:ext>
            </a:extLst>
          </p:cNvPr>
          <p:cNvSpPr/>
          <p:nvPr/>
        </p:nvSpPr>
        <p:spPr>
          <a:xfrm>
            <a:off x="224534" y="3973206"/>
            <a:ext cx="2740820" cy="2701089"/>
          </a:xfrm>
          <a:prstGeom prst="wedgeEllipseCallout">
            <a:avLst>
              <a:gd name="adj1" fmla="val 59947"/>
              <a:gd name="adj2" fmla="val 26832"/>
            </a:avLst>
          </a:prstGeom>
          <a:solidFill>
            <a:srgbClr val="363D41">
              <a:alpha val="69804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52DC0-82AC-4DE9-8145-7B92CE1D6BB6}"/>
              </a:ext>
            </a:extLst>
          </p:cNvPr>
          <p:cNvSpPr txBox="1"/>
          <p:nvPr/>
        </p:nvSpPr>
        <p:spPr>
          <a:xfrm>
            <a:off x="331627" y="4674287"/>
            <a:ext cx="2526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 smtClean="0">
                <a:solidFill>
                  <a:schemeClr val="bg1"/>
                </a:solidFill>
              </a:rPr>
              <a:t>Thank</a:t>
            </a:r>
            <a:br>
              <a:rPr lang="en-AU" sz="4400" dirty="0" smtClean="0">
                <a:solidFill>
                  <a:schemeClr val="bg1"/>
                </a:solidFill>
              </a:rPr>
            </a:br>
            <a:r>
              <a:rPr lang="en-AU" sz="4400" dirty="0" smtClean="0">
                <a:solidFill>
                  <a:schemeClr val="bg1"/>
                </a:solidFill>
              </a:rPr>
              <a:t>you</a:t>
            </a:r>
            <a:endParaRPr lang="en-AU" sz="4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7E745-B2AC-EF42-A368-272E56142CD3}"/>
              </a:ext>
            </a:extLst>
          </p:cNvPr>
          <p:cNvSpPr txBox="1"/>
          <p:nvPr/>
        </p:nvSpPr>
        <p:spPr>
          <a:xfrm>
            <a:off x="9769811" y="5970171"/>
            <a:ext cx="19062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Male Maori wrasse</a:t>
            </a:r>
          </a:p>
        </p:txBody>
      </p:sp>
    </p:spTree>
    <p:extLst>
      <p:ext uri="{BB962C8B-B14F-4D97-AF65-F5344CB8AC3E}">
        <p14:creationId xmlns:p14="http://schemas.microsoft.com/office/powerpoint/2010/main" val="2922183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35E88E-5747-A243-B4DF-94CA943EFF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Check understanding.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Next, is what you’ve all been waiting for.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The answers to questions asked in </a:t>
            </a:r>
            <a:r>
              <a:rPr lang="en-US" sz="3200" dirty="0" smtClean="0"/>
              <a:t>Part </a:t>
            </a:r>
            <a:r>
              <a:rPr lang="en-US" sz="3200" dirty="0"/>
              <a:t>1 (</a:t>
            </a:r>
            <a:r>
              <a:rPr lang="en-US" sz="3200" i="1" dirty="0"/>
              <a:t>before</a:t>
            </a:r>
            <a:r>
              <a:rPr lang="en-US" sz="3200" dirty="0"/>
              <a:t> the excursion) and/or </a:t>
            </a:r>
            <a:r>
              <a:rPr lang="en-US" sz="3200" dirty="0" smtClean="0"/>
              <a:t>Part </a:t>
            </a:r>
            <a:r>
              <a:rPr lang="en-US" sz="3200" dirty="0"/>
              <a:t>2 (</a:t>
            </a:r>
            <a:r>
              <a:rPr lang="en-US" sz="3200" i="1" dirty="0"/>
              <a:t>on</a:t>
            </a:r>
            <a:r>
              <a:rPr lang="en-US" sz="3200" dirty="0"/>
              <a:t> the excursion).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Let’s check how you went!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AAD124-4DDF-8549-87E8-DAE5625A5D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18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1586FC-7C64-8844-9D6E-CEEB1CBAA2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3047" r="148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79062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AU" sz="5400" dirty="0">
                <a:solidFill>
                  <a:schemeClr val="bg1"/>
                </a:solidFill>
              </a:rPr>
              <a:t>Sea cucumber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1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A400A-EC3C-6D4B-B81D-A9B134AE6E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5939" y="1745360"/>
            <a:ext cx="11160124" cy="2307351"/>
          </a:xfrm>
          <a:prstGeom prst="rect">
            <a:avLst/>
          </a:prstGeom>
        </p:spPr>
        <p:txBody>
          <a:bodyPr numCol="2" spcCol="360000"/>
          <a:lstStyle/>
          <a:p>
            <a:pPr marL="0" indent="0">
              <a:buNone/>
            </a:pPr>
            <a:r>
              <a:rPr lang="en-AU" sz="1600" dirty="0"/>
              <a:t>This PowerPoint is </a:t>
            </a:r>
            <a:r>
              <a:rPr lang="en-AU" sz="1600" dirty="0" smtClean="0"/>
              <a:t>Part </a:t>
            </a:r>
            <a:r>
              <a:rPr lang="en-AU" sz="1600" dirty="0"/>
              <a:t>3 of the </a:t>
            </a:r>
            <a:r>
              <a:rPr lang="en-AU" sz="1600" i="1" dirty="0"/>
              <a:t>Be a Marine Biologist for a Day</a:t>
            </a:r>
            <a:r>
              <a:rPr lang="en-AU" sz="1600" dirty="0"/>
              <a:t> program designed for year 8 by the Great Barrier Reef Marine Park Authority (GBRMPA). </a:t>
            </a:r>
          </a:p>
          <a:p>
            <a:pPr marL="0" indent="0">
              <a:buNone/>
            </a:pPr>
            <a:r>
              <a:rPr lang="en-US" sz="1600" dirty="0"/>
              <a:t>View this PowerPoint after your excursion, with the accompanying activity book.</a:t>
            </a:r>
          </a:p>
          <a:p>
            <a:pPr marL="0" indent="0">
              <a:buNone/>
            </a:pPr>
            <a:r>
              <a:rPr lang="en-US" sz="1600" dirty="0"/>
              <a:t>This is Part 3: Making connections</a:t>
            </a:r>
            <a:r>
              <a:rPr lang="en-US" sz="1600" i="1" dirty="0"/>
              <a:t>.</a:t>
            </a:r>
            <a:r>
              <a:rPr lang="en-US" sz="1600" dirty="0"/>
              <a:t> This is the last part of the program. This is when your students make connections with all they’ve learned and experienced so far. </a:t>
            </a:r>
          </a:p>
          <a:p>
            <a:pPr marL="0" indent="0">
              <a:buNone/>
            </a:pPr>
            <a:r>
              <a:rPr lang="en-US" sz="1600" dirty="0"/>
              <a:t>On your excursion, you conducted an Eye on the Reef citizen science activity with your </a:t>
            </a:r>
            <a:r>
              <a:rPr lang="en-US" sz="1600" dirty="0" smtClean="0"/>
              <a:t>reef guide. </a:t>
            </a:r>
            <a:r>
              <a:rPr lang="en-US" sz="1600" dirty="0"/>
              <a:t>Now it’s time to upload your data to the GBRMPA website. It’s also time for students to check understanding by answering any questions in Parts 1 and 2. </a:t>
            </a:r>
          </a:p>
          <a:p>
            <a:pPr marL="0" indent="0">
              <a:buNone/>
            </a:pPr>
            <a:r>
              <a:rPr lang="en-US" sz="1600" dirty="0"/>
              <a:t>The Great Barrier Reef Marine Park Authority would like to thank you for uploading your data to their </a:t>
            </a:r>
            <a:r>
              <a:rPr lang="en-US" sz="1600" dirty="0" smtClean="0"/>
              <a:t>Rapid Monitoring database</a:t>
            </a:r>
            <a:r>
              <a:rPr lang="en-US" sz="1600" dirty="0"/>
              <a:t>. We hope to see you again next year!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86CF89F-3475-C340-A8A6-AB11D2F0AE2B}"/>
              </a:ext>
            </a:extLst>
          </p:cNvPr>
          <p:cNvSpPr txBox="1">
            <a:spLocks/>
          </p:cNvSpPr>
          <p:nvPr/>
        </p:nvSpPr>
        <p:spPr>
          <a:xfrm>
            <a:off x="515938" y="570592"/>
            <a:ext cx="11160124" cy="103239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chemeClr val="accent2"/>
                </a:solidFill>
              </a:rPr>
              <a:t>Thank you for organising your trip to the reef with us. </a:t>
            </a:r>
            <a:br>
              <a:rPr lang="en-AU" dirty="0">
                <a:solidFill>
                  <a:schemeClr val="accent2"/>
                </a:solidFill>
              </a:rPr>
            </a:br>
            <a:r>
              <a:rPr lang="en-AU" dirty="0">
                <a:solidFill>
                  <a:schemeClr val="accent2"/>
                </a:solidFill>
              </a:rPr>
              <a:t>We had a great time and hope you did too.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58787E-7667-044B-A520-CC41F82E9197}"/>
              </a:ext>
            </a:extLst>
          </p:cNvPr>
          <p:cNvGrpSpPr/>
          <p:nvPr/>
        </p:nvGrpSpPr>
        <p:grpSpPr>
          <a:xfrm>
            <a:off x="6283678" y="5582391"/>
            <a:ext cx="5298368" cy="572459"/>
            <a:chOff x="6179390" y="5574953"/>
            <a:chExt cx="5298368" cy="57245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A72E96-A864-C345-A638-048EF69DFB8D}"/>
                </a:ext>
              </a:extLst>
            </p:cNvPr>
            <p:cNvSpPr/>
            <p:nvPr/>
          </p:nvSpPr>
          <p:spPr>
            <a:xfrm>
              <a:off x="6179390" y="5574953"/>
              <a:ext cx="5298368" cy="57245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DE311-B1F6-204A-9CC6-532A50206063}"/>
                </a:ext>
              </a:extLst>
            </p:cNvPr>
            <p:cNvSpPr txBox="1"/>
            <p:nvPr/>
          </p:nvSpPr>
          <p:spPr>
            <a:xfrm>
              <a:off x="7186121" y="5600336"/>
              <a:ext cx="4291637" cy="52504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AU" sz="900" dirty="0">
                  <a:solidFill>
                    <a:schemeClr val="tx2"/>
                  </a:solidFill>
                </a:rPr>
                <a:t>Licensed by the Commonwealth of Australia for use under a Creative Commons By Attribution 4.0 International licence with the exception of content supplied by third parties and any photographs. </a:t>
              </a:r>
              <a:r>
                <a:rPr lang="en-AU" sz="900" u="sng" dirty="0">
                  <a:solidFill>
                    <a:schemeClr val="tx2"/>
                  </a:solidFill>
                  <a:hlinkClick r:id="rId3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http://creativecommons.org/licences/by/4.0</a:t>
              </a:r>
              <a:endParaRPr lang="en-US" sz="900" dirty="0">
                <a:solidFill>
                  <a:schemeClr val="tx2"/>
                </a:solidFill>
              </a:endParaRPr>
            </a:p>
          </p:txBody>
        </p:sp>
        <p:pic>
          <p:nvPicPr>
            <p:cNvPr id="9" name="Picture 8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430E015F-5D40-844A-BF02-AFDE4C58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3592" y="5665879"/>
              <a:ext cx="857480" cy="30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806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45BED3-3037-154A-858F-8CCDD8FB2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23D7C-5B4A-F447-93A5-B4070A8B5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How does </a:t>
            </a:r>
            <a:br>
              <a:rPr lang="en-US" sz="4400" dirty="0"/>
            </a:br>
            <a:r>
              <a:rPr lang="en-US" sz="4400" dirty="0"/>
              <a:t>a sea cucumber reproduce? </a:t>
            </a:r>
            <a:endParaRPr lang="en-AU" sz="4400" dirty="0"/>
          </a:p>
        </p:txBody>
      </p:sp>
      <p:pic>
        <p:nvPicPr>
          <p:cNvPr id="7" name="Picture 2" descr="Underwater Photograph - A Sea Cucumber Spawning In Challenger by David Doubilet">
            <a:extLst>
              <a:ext uri="{FF2B5EF4-FFF2-40B4-BE49-F238E27FC236}">
                <a16:creationId xmlns:a16="http://schemas.microsoft.com/office/drawing/2014/main" id="{D2D26B56-1140-224B-9D83-C8B6CD55B547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6" r="30284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400136-03DB-584F-A55A-22F9F30362AA}"/>
              </a:ext>
            </a:extLst>
          </p:cNvPr>
          <p:cNvSpPr txBox="1"/>
          <p:nvPr/>
        </p:nvSpPr>
        <p:spPr>
          <a:xfrm>
            <a:off x="6286500" y="5681959"/>
            <a:ext cx="45815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>
                <a:solidFill>
                  <a:schemeClr val="bg1"/>
                </a:solidFill>
              </a:rPr>
              <a:t>Image: https://fineartamerica.com/featured/a-sea-cucumber-spawning-in-challenger-david-doubilet.html</a:t>
            </a:r>
          </a:p>
        </p:txBody>
      </p:sp>
    </p:spTree>
    <p:extLst>
      <p:ext uri="{BB962C8B-B14F-4D97-AF65-F5344CB8AC3E}">
        <p14:creationId xmlns:p14="http://schemas.microsoft.com/office/powerpoint/2010/main" val="2801277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45BED3-3037-154A-858F-8CCDD8FB2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23D7C-5B4A-F447-93A5-B4070A8B5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lift their head, high above the seafloor, and spawn eggs or sperm into the water. </a:t>
            </a:r>
            <a:endParaRPr lang="en-AU" dirty="0"/>
          </a:p>
        </p:txBody>
      </p:sp>
      <p:pic>
        <p:nvPicPr>
          <p:cNvPr id="7" name="Picture 2" descr="Underwater Photograph - A Sea Cucumber Spawning In Challenger by David Doubilet">
            <a:extLst>
              <a:ext uri="{FF2B5EF4-FFF2-40B4-BE49-F238E27FC236}">
                <a16:creationId xmlns:a16="http://schemas.microsoft.com/office/drawing/2014/main" id="{D2D26B56-1140-224B-9D83-C8B6CD55B547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6" r="30284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400136-03DB-584F-A55A-22F9F30362AA}"/>
              </a:ext>
            </a:extLst>
          </p:cNvPr>
          <p:cNvSpPr txBox="1"/>
          <p:nvPr/>
        </p:nvSpPr>
        <p:spPr>
          <a:xfrm>
            <a:off x="6286500" y="5681959"/>
            <a:ext cx="45815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>
                <a:solidFill>
                  <a:schemeClr val="bg1"/>
                </a:solidFill>
              </a:rPr>
              <a:t>Image: https://fineartamerica.com/featured/a-sea-cucumber-spawning-in-challenger-david-doubilet.html</a:t>
            </a:r>
          </a:p>
        </p:txBody>
      </p:sp>
    </p:spTree>
    <p:extLst>
      <p:ext uri="{BB962C8B-B14F-4D97-AF65-F5344CB8AC3E}">
        <p14:creationId xmlns:p14="http://schemas.microsoft.com/office/powerpoint/2010/main" val="35558472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>
                <a:solidFill>
                  <a:schemeClr val="bg1"/>
                </a:solidFill>
              </a:rPr>
              <a:t>Giant clam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E00D93-E084-C24F-A849-B577075A15D0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393FE9-969E-C34D-98E8-B212850E4704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</p:spTree>
    <p:extLst>
      <p:ext uri="{BB962C8B-B14F-4D97-AF65-F5344CB8AC3E}">
        <p14:creationId xmlns:p14="http://schemas.microsoft.com/office/powerpoint/2010/main" val="1277760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How do giant clams reproduce?</a:t>
            </a:r>
          </a:p>
          <a:p>
            <a:r>
              <a:rPr lang="en-US" dirty="0"/>
              <a:t>Particularly when they are stationary?  </a:t>
            </a:r>
            <a:endParaRPr lang="en-AU" dirty="0"/>
          </a:p>
        </p:txBody>
      </p:sp>
      <p:pic>
        <p:nvPicPr>
          <p:cNvPr id="7" name="Picture 2" descr="Aquarium Invertebrates: A Look at Giant Clam Spawning in Aquaria - Reefs.com">
            <a:extLst>
              <a:ext uri="{FF2B5EF4-FFF2-40B4-BE49-F238E27FC236}">
                <a16:creationId xmlns:a16="http://schemas.microsoft.com/office/drawing/2014/main" id="{42CBB099-BBD7-644A-BA9F-926E2320FFF7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2" r="16462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929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They eject eggs and sperm into the water. </a:t>
            </a:r>
          </a:p>
          <a:p>
            <a:r>
              <a:rPr lang="en-US" sz="3200" dirty="0"/>
              <a:t>Usually when other clams are spawning too.</a:t>
            </a:r>
          </a:p>
          <a:p>
            <a:r>
              <a:rPr lang="en-US" sz="3200" dirty="0"/>
              <a:t>Chemical signals initiate spawning.</a:t>
            </a:r>
            <a:endParaRPr lang="en-AU" sz="3200" dirty="0"/>
          </a:p>
        </p:txBody>
      </p:sp>
      <p:pic>
        <p:nvPicPr>
          <p:cNvPr id="7" name="Picture 2" descr="Aquarium Invertebrates: A Look at Giant Clam Spawning in Aquaria - Reefs.com">
            <a:extLst>
              <a:ext uri="{FF2B5EF4-FFF2-40B4-BE49-F238E27FC236}">
                <a16:creationId xmlns:a16="http://schemas.microsoft.com/office/drawing/2014/main" id="{42CBB099-BBD7-644A-BA9F-926E2320FFF7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2" r="16462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Up 1">
            <a:extLst>
              <a:ext uri="{FF2B5EF4-FFF2-40B4-BE49-F238E27FC236}">
                <a16:creationId xmlns:a16="http://schemas.microsoft.com/office/drawing/2014/main" id="{E94A38B2-316F-7B48-A575-AD5753194E45}"/>
              </a:ext>
            </a:extLst>
          </p:cNvPr>
          <p:cNvSpPr/>
          <p:nvPr/>
        </p:nvSpPr>
        <p:spPr>
          <a:xfrm rot="3107372">
            <a:off x="7401535" y="3677109"/>
            <a:ext cx="1261872" cy="1298448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B075CD-5B25-B84A-A51D-89397617AD04}"/>
              </a:ext>
            </a:extLst>
          </p:cNvPr>
          <p:cNvSpPr/>
          <p:nvPr/>
        </p:nvSpPr>
        <p:spPr>
          <a:xfrm>
            <a:off x="6286500" y="5681959"/>
            <a:ext cx="50245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AU" sz="1200" dirty="0">
                <a:solidFill>
                  <a:schemeClr val="bg1"/>
                </a:solidFill>
              </a:rPr>
              <a:t>Image: https://</a:t>
            </a:r>
            <a:r>
              <a:rPr lang="en-AU" sz="1200" dirty="0" err="1">
                <a:solidFill>
                  <a:schemeClr val="bg1"/>
                </a:solidFill>
              </a:rPr>
              <a:t>reefs.com</a:t>
            </a:r>
            <a:r>
              <a:rPr lang="en-AU" sz="1200" dirty="0">
                <a:solidFill>
                  <a:schemeClr val="bg1"/>
                </a:solidFill>
              </a:rPr>
              <a:t>/magazine/aquarium-invertebrates-a-look-at-giant-clam-spawning-in-aquaria/</a:t>
            </a:r>
          </a:p>
        </p:txBody>
      </p:sp>
    </p:spTree>
    <p:extLst>
      <p:ext uri="{BB962C8B-B14F-4D97-AF65-F5344CB8AC3E}">
        <p14:creationId xmlns:p14="http://schemas.microsoft.com/office/powerpoint/2010/main" val="1418066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giant </a:t>
            </a:r>
            <a:br>
              <a:rPr lang="en-US" dirty="0"/>
            </a:br>
            <a:r>
              <a:rPr lang="en-US" dirty="0"/>
              <a:t>clams see? </a:t>
            </a:r>
            <a:endParaRPr lang="en-US" sz="4800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5F9466F-EC43-A14D-B78D-A1937D9FC0B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7" r="2032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03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Yes. </a:t>
            </a:r>
          </a:p>
          <a:p>
            <a:r>
              <a:rPr lang="en-US" sz="3200" dirty="0"/>
              <a:t>With hundreds of </a:t>
            </a:r>
            <a:br>
              <a:rPr lang="en-US" sz="3200" dirty="0"/>
            </a:br>
            <a:r>
              <a:rPr lang="en-US" sz="3200" dirty="0"/>
              <a:t>pin-hole eyespots that respond to light and dark.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4FFA2C-2A8D-8249-87CB-D147349C668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231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</a:t>
            </a:r>
            <a:br>
              <a:rPr lang="en-US" dirty="0"/>
            </a:br>
            <a:r>
              <a:rPr lang="en-US" dirty="0"/>
              <a:t>holes (siphons) </a:t>
            </a:r>
            <a:br>
              <a:rPr lang="en-US" dirty="0"/>
            </a:br>
            <a:r>
              <a:rPr lang="en-US" dirty="0"/>
              <a:t>are there in the mantle?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49A0F64-8647-374C-A54A-96A4EDE25C0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95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</a:t>
            </a:r>
          </a:p>
          <a:p>
            <a:r>
              <a:rPr lang="en-US" sz="3200" dirty="0"/>
              <a:t>Water goes in one hole</a:t>
            </a:r>
            <a:br>
              <a:rPr lang="en-US" sz="3200" dirty="0"/>
            </a:br>
            <a:r>
              <a:rPr lang="en-US" sz="3200" dirty="0"/>
              <a:t>(it filter feeds) and comes out the other.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49A0F64-8647-374C-A54A-96A4EDE25C0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806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6DA798-8E26-B94F-9D5B-D510655D11C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7" b="482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</a:rPr>
              <a:t>Anemonefish</a:t>
            </a:r>
          </a:p>
        </p:txBody>
      </p:sp>
    </p:spTree>
    <p:extLst>
      <p:ext uri="{BB962C8B-B14F-4D97-AF65-F5344CB8AC3E}">
        <p14:creationId xmlns:p14="http://schemas.microsoft.com/office/powerpoint/2010/main" val="2020923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C6E650-4E1D-B54C-AC8A-3B17A1B41E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8765" y="2033044"/>
            <a:ext cx="5719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would like to acknowledge all of the Aboriginal and Torres Straight Islander peoples who have connection to the Great Barrier Reef.</a:t>
            </a:r>
          </a:p>
          <a:p>
            <a:pPr defTabSz="457200">
              <a:defRPr/>
            </a:pPr>
            <a:endParaRPr lang="en-US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</a:t>
            </a:r>
            <a:r>
              <a:rPr lang="en-US" sz="2000" dirty="0" err="1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recognise</a:t>
            </a: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 their continuing connection to land, water and community, and pay our respects to their Elders past, present and emerging.</a:t>
            </a:r>
            <a:endParaRPr lang="en-AU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4558" r="19132"/>
          <a:stretch/>
        </p:blipFill>
        <p:spPr>
          <a:xfrm>
            <a:off x="7013645" y="1296785"/>
            <a:ext cx="4235715" cy="42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2750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CF6FE-022E-7145-86A9-5AB15D7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5E9A-590C-A349-9A6B-23B7A0F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anemonefish reproduce?</a:t>
            </a:r>
            <a:endParaRPr lang="en-US" sz="48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9210449-4EA1-A445-B174-17FA79357E8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5" t="4218" r="19053" b="632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5" name="Arrow: Up 5">
            <a:extLst>
              <a:ext uri="{FF2B5EF4-FFF2-40B4-BE49-F238E27FC236}">
                <a16:creationId xmlns:a16="http://schemas.microsoft.com/office/drawing/2014/main" id="{54283181-BCF4-A746-81BE-FEB944F21671}"/>
              </a:ext>
            </a:extLst>
          </p:cNvPr>
          <p:cNvSpPr/>
          <p:nvPr/>
        </p:nvSpPr>
        <p:spPr>
          <a:xfrm rot="3107372">
            <a:off x="7137319" y="3574707"/>
            <a:ext cx="1261872" cy="1402529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729054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6">
            <a:extLst>
              <a:ext uri="{FF2B5EF4-FFF2-40B4-BE49-F238E27FC236}">
                <a16:creationId xmlns:a16="http://schemas.microsoft.com/office/drawing/2014/main" id="{234FDEEA-04E7-7043-A032-29AB5B226F2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5" t="4218" r="19053" b="632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CF6FE-022E-7145-86A9-5AB15D7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5E9A-590C-A349-9A6B-23B7A0F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The female attaches her eggs to the </a:t>
            </a:r>
            <a:r>
              <a:rPr lang="en-US" dirty="0" smtClean="0"/>
              <a:t>reef substrate </a:t>
            </a:r>
            <a:r>
              <a:rPr lang="en-US" dirty="0"/>
              <a:t>and the male fertilizes them.</a:t>
            </a:r>
          </a:p>
          <a:p>
            <a:pPr>
              <a:spcAft>
                <a:spcPts val="1800"/>
              </a:spcAft>
            </a:pPr>
            <a:r>
              <a:rPr lang="en-US" sz="3200" dirty="0"/>
              <a:t>Baby anemonefish can</a:t>
            </a:r>
            <a:br>
              <a:rPr lang="en-US" sz="3200" dirty="0"/>
            </a:br>
            <a:r>
              <a:rPr lang="en-US" sz="3200" dirty="0"/>
              <a:t>swim very fast soon </a:t>
            </a:r>
            <a:br>
              <a:rPr lang="en-US" sz="3200" dirty="0"/>
            </a:br>
            <a:r>
              <a:rPr lang="en-US" sz="3200" dirty="0"/>
              <a:t>after hatching.</a:t>
            </a:r>
            <a:endParaRPr lang="en-AU" sz="3200" dirty="0"/>
          </a:p>
        </p:txBody>
      </p:sp>
      <p:sp>
        <p:nvSpPr>
          <p:cNvPr id="5" name="Arrow: Up 5">
            <a:extLst>
              <a:ext uri="{FF2B5EF4-FFF2-40B4-BE49-F238E27FC236}">
                <a16:creationId xmlns:a16="http://schemas.microsoft.com/office/drawing/2014/main" id="{8BC92CDF-BFFC-944F-A6A9-21FE5BA45671}"/>
              </a:ext>
            </a:extLst>
          </p:cNvPr>
          <p:cNvSpPr/>
          <p:nvPr/>
        </p:nvSpPr>
        <p:spPr>
          <a:xfrm rot="3107372">
            <a:off x="7137319" y="3574707"/>
            <a:ext cx="1261872" cy="1402529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937032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1" b="1627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AC4DAB-E953-4F46-8016-0DC3024E1333}"/>
              </a:ext>
            </a:extLst>
          </p:cNvPr>
          <p:cNvSpPr txBox="1"/>
          <p:nvPr/>
        </p:nvSpPr>
        <p:spPr>
          <a:xfrm>
            <a:off x="515938" y="1935106"/>
            <a:ext cx="1908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Bright colours and pretty patterns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C08C3A-28BB-FA43-9AC1-3EE8F09DE8CB}"/>
              </a:ext>
            </a:extLst>
          </p:cNvPr>
          <p:cNvSpPr txBox="1"/>
          <p:nvPr/>
        </p:nvSpPr>
        <p:spPr>
          <a:xfrm>
            <a:off x="8955680" y="3786774"/>
            <a:ext cx="2336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 Long snout and little mouth for eating coral polyps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8ACC1-5CAF-6D40-AA4E-9307EB219B67}"/>
              </a:ext>
            </a:extLst>
          </p:cNvPr>
          <p:cNvSpPr txBox="1"/>
          <p:nvPr/>
        </p:nvSpPr>
        <p:spPr>
          <a:xfrm>
            <a:off x="4910353" y="5612051"/>
            <a:ext cx="237129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Flat body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>
                <a:solidFill>
                  <a:schemeClr val="bg1"/>
                </a:solidFill>
              </a:rPr>
              <a:t>Butterflyfish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27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67AA33-9192-FD4E-8F67-9F8FD92A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33BAB-CE07-2348-A40C-30DC36721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 </a:t>
            </a:r>
            <a:r>
              <a:rPr lang="en-US" dirty="0"/>
              <a:t>Do all </a:t>
            </a:r>
            <a:r>
              <a:rPr lang="en-US" dirty="0" smtClean="0"/>
              <a:t>butterflyfish </a:t>
            </a:r>
            <a:r>
              <a:rPr lang="en-US" dirty="0"/>
              <a:t>form pairs? </a:t>
            </a:r>
            <a:endParaRPr lang="en-AU" sz="36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151E83F-0AAE-2C41-9A44-5EED838B6E5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6324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10DD39-258A-8546-AEA2-91871A7BE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A3481-4705-C24D-BAD6-51E2D0FAE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No. </a:t>
            </a:r>
          </a:p>
          <a:p>
            <a:r>
              <a:rPr lang="en-US" sz="3200" dirty="0"/>
              <a:t>But pairs of </a:t>
            </a:r>
            <a:br>
              <a:rPr lang="en-US" sz="3200" dirty="0"/>
            </a:br>
            <a:r>
              <a:rPr lang="en-US" sz="3200" dirty="0" smtClean="0"/>
              <a:t>butterflyfish </a:t>
            </a:r>
            <a:r>
              <a:rPr lang="en-US" sz="3200" dirty="0"/>
              <a:t>are </a:t>
            </a:r>
            <a:br>
              <a:rPr lang="en-US" sz="3200" dirty="0"/>
            </a:br>
            <a:r>
              <a:rPr lang="en-US" sz="3200" dirty="0"/>
              <a:t>very common. </a:t>
            </a:r>
            <a:endParaRPr lang="en-AU" sz="32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2549D82-B2F8-A849-9536-BFF1E86F5D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5" r="1858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165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C5C5B2-1477-154C-BA0C-D15AC746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35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C42FB8-63DB-B14E-B46A-656D33A95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Did you see </a:t>
            </a:r>
            <a:br>
              <a:rPr lang="en-US" dirty="0"/>
            </a:br>
            <a:r>
              <a:rPr lang="en-US" dirty="0"/>
              <a:t>any pairs of </a:t>
            </a:r>
            <a:br>
              <a:rPr lang="en-US" dirty="0"/>
            </a:br>
            <a:r>
              <a:rPr lang="en-US" dirty="0" smtClean="0"/>
              <a:t>butterflyfish</a:t>
            </a:r>
            <a:r>
              <a:rPr lang="en-US" dirty="0"/>
              <a:t>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C480E03-E1A5-E44B-8791-F6838A1241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447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C5C5B2-1477-154C-BA0C-D15AC746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36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C42FB8-63DB-B14E-B46A-656D33A95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</a:t>
            </a:r>
            <a:br>
              <a:rPr lang="en-US" dirty="0"/>
            </a:br>
            <a:r>
              <a:rPr lang="en-US" dirty="0"/>
              <a:t>butterflyfish reproduce? </a:t>
            </a:r>
            <a:endParaRPr lang="en-AU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C480E03-E1A5-E44B-8791-F6838A1241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6564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C5C5B2-1477-154C-BA0C-D15AC746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37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C42FB8-63DB-B14E-B46A-656D33A95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580061" cy="5594349"/>
          </a:xfrm>
        </p:spPr>
        <p:txBody>
          <a:bodyPr/>
          <a:lstStyle/>
          <a:p>
            <a:r>
              <a:rPr lang="en-US" dirty="0"/>
              <a:t>A pair will swim to the surface and release sperm and eggs.</a:t>
            </a:r>
          </a:p>
          <a:p>
            <a:r>
              <a:rPr lang="en-AU" sz="2000" dirty="0"/>
              <a:t>Sometimes other males follow the pair upwards and shed their sperm moments after the initial gametes were released.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C480E03-E1A5-E44B-8791-F6838A1241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0667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75F97F-CC5B-B749-A0FE-7B05508A7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28F1E-8014-114D-96C8-8AEA7A39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the </a:t>
            </a:r>
            <a:br>
              <a:rPr lang="en-US" dirty="0"/>
            </a:br>
            <a:r>
              <a:rPr lang="en-US" dirty="0"/>
              <a:t>eggs fertilize, </a:t>
            </a:r>
            <a:br>
              <a:rPr lang="en-US" dirty="0"/>
            </a:br>
            <a:r>
              <a:rPr lang="en-US" dirty="0"/>
              <a:t>how long do the larvae drift?</a:t>
            </a:r>
            <a:endParaRPr lang="en-AU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9A2FE00-46B3-DC48-9418-55AFF15CCE2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7" r="17847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813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75F97F-CC5B-B749-A0FE-7B05508A7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28F1E-8014-114D-96C8-8AEA7A39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Approximately</a:t>
            </a:r>
            <a:br>
              <a:rPr lang="en-US" dirty="0"/>
            </a:br>
            <a:r>
              <a:rPr lang="en-US" dirty="0"/>
              <a:t>1 month</a:t>
            </a:r>
          </a:p>
          <a:p>
            <a:r>
              <a:rPr lang="en-US" dirty="0"/>
              <a:t>(varies depending on species).</a:t>
            </a:r>
            <a:endParaRPr lang="en-AU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9A2FE00-46B3-DC48-9418-55AFF15CCE2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7" r="17847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94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2494" y="2330073"/>
            <a:ext cx="53561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would like to acknowledge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(insert name of local 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Traditional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wner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group)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peoples as the Traditional Owners of the Land and Sea Country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that we visited as 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part of your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excursion.</a:t>
            </a:r>
            <a:endParaRPr lang="en-A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425" y="1050668"/>
            <a:ext cx="5470874" cy="431513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2105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CE6CAC-4679-1848-98AB-5E36F61E6E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" t="7743" r="-1" b="22397"/>
          <a:stretch/>
        </p:blipFill>
        <p:spPr>
          <a:xfrm>
            <a:off x="0" y="0"/>
            <a:ext cx="12192000" cy="687449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D8F19883-D4EB-DD4A-9781-563C025AB635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127952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Grazing </a:t>
            </a:r>
            <a:r>
              <a:rPr lang="en-US" sz="5400" dirty="0" smtClean="0">
                <a:solidFill>
                  <a:schemeClr val="bg1"/>
                </a:solidFill>
              </a:rPr>
              <a:t>herbivores</a:t>
            </a:r>
            <a:r>
              <a:rPr lang="en-US" sz="5400" dirty="0">
                <a:solidFill>
                  <a:schemeClr val="bg1"/>
                </a:solidFill>
              </a:rPr>
              <a:t/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Parrotfish / Surgeonfish / Rabbitfish / </a:t>
            </a:r>
            <a:r>
              <a:rPr lang="en-US" sz="2000" dirty="0" err="1">
                <a:solidFill>
                  <a:schemeClr val="bg1"/>
                </a:solidFill>
              </a:rPr>
              <a:t>Unicornfish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6906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grazing herbivores called </a:t>
            </a:r>
            <a:br>
              <a:rPr lang="en-US" dirty="0"/>
            </a:br>
            <a:r>
              <a:rPr lang="en-US" dirty="0"/>
              <a:t>the lawnmowers of the Reef?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6943BF-C734-6647-AD4C-05A04A1B84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059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Because they graze on so much algae.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1A6AB1-3B17-A445-8D3C-5696D9832E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709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E5E521D-02F8-DA4B-AFE9-6C88148335B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6043890" cy="101209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AU" sz="5400" dirty="0">
                <a:solidFill>
                  <a:schemeClr val="bg1"/>
                </a:solidFill>
              </a:rPr>
              <a:t>Cods and groupers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707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10A916-2F1A-FE49-89E4-CEB05526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0CB6-102E-4D41-B29A-03F439E33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sz="3200" dirty="0"/>
              <a:t>Cods and </a:t>
            </a:r>
            <a:r>
              <a:rPr lang="en-US" sz="3200" dirty="0" smtClean="0"/>
              <a:t>groupers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are solitary animals.</a:t>
            </a:r>
          </a:p>
          <a:p>
            <a:pPr>
              <a:spcAft>
                <a:spcPts val="1800"/>
              </a:spcAft>
            </a:pPr>
            <a:r>
              <a:rPr lang="en-US" sz="3200" dirty="0"/>
              <a:t> They live alone. </a:t>
            </a:r>
          </a:p>
          <a:p>
            <a:pPr>
              <a:spcAft>
                <a:spcPts val="1800"/>
              </a:spcAft>
            </a:pPr>
            <a:r>
              <a:rPr lang="en-US" sz="3200" dirty="0"/>
              <a:t>How do they find a mate </a:t>
            </a:r>
            <a:br>
              <a:rPr lang="en-US" sz="3200" dirty="0"/>
            </a:br>
            <a:r>
              <a:rPr lang="en-US" sz="3200" dirty="0"/>
              <a:t>to reproduce?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1BAA9A4-4AB2-A744-AB0B-A31F8F834AB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5" t="2062" r="21837" b="4809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35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Goliath grouper spawning aggregation in the waters off Jupiter Florida">
            <a:extLst>
              <a:ext uri="{FF2B5EF4-FFF2-40B4-BE49-F238E27FC236}">
                <a16:creationId xmlns:a16="http://schemas.microsoft.com/office/drawing/2014/main" id="{4601D619-125B-1742-A4AA-77C55702F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23" b="18187"/>
          <a:stretch/>
        </p:blipFill>
        <p:spPr bwMode="auto">
          <a:xfrm>
            <a:off x="1060450" y="2061882"/>
            <a:ext cx="10071100" cy="414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7DB4267-0500-BF4E-87FE-B92994F65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081" y="549275"/>
            <a:ext cx="9241837" cy="536575"/>
          </a:xfrm>
        </p:spPr>
        <p:txBody>
          <a:bodyPr/>
          <a:lstStyle/>
          <a:p>
            <a:pPr algn="ctr"/>
            <a:r>
              <a:rPr lang="en-US" dirty="0"/>
              <a:t>At spawning aggregations. They all gather in one spot and, in pairs, simultaneously release eggs and sperm in the water.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CBDCB-5CD6-7D43-935C-4FDE1C162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45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169DCF-2764-D34B-85DF-165601DFD414}"/>
              </a:ext>
            </a:extLst>
          </p:cNvPr>
          <p:cNvSpPr txBox="1"/>
          <p:nvPr/>
        </p:nvSpPr>
        <p:spPr>
          <a:xfrm>
            <a:off x="1060450" y="5928747"/>
            <a:ext cx="3438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Image: Walt Sterns Divepbc.com</a:t>
            </a:r>
          </a:p>
        </p:txBody>
      </p:sp>
    </p:spTree>
    <p:extLst>
      <p:ext uri="{BB962C8B-B14F-4D97-AF65-F5344CB8AC3E}">
        <p14:creationId xmlns:p14="http://schemas.microsoft.com/office/powerpoint/2010/main" val="39373988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E4530A-558A-BB48-8ED2-54FDB4A54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897C6-0AAC-F546-9258-10FBDBBB2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After spawning one or </a:t>
            </a:r>
            <a:br>
              <a:rPr lang="en-US" sz="3200" dirty="0"/>
            </a:br>
            <a:r>
              <a:rPr lang="en-US" sz="3200" dirty="0"/>
              <a:t>more times as females, </a:t>
            </a:r>
            <a:br>
              <a:rPr lang="en-US" sz="3200" dirty="0"/>
            </a:br>
            <a:r>
              <a:rPr lang="en-US" sz="3200" dirty="0"/>
              <a:t>they change sex and become a male. </a:t>
            </a:r>
          </a:p>
        </p:txBody>
      </p:sp>
      <p:pic>
        <p:nvPicPr>
          <p:cNvPr id="5" name="Picture 2" descr="Goliath grouper spawning aggregation in the waters off Jupiter Florida">
            <a:extLst>
              <a:ext uri="{FF2B5EF4-FFF2-40B4-BE49-F238E27FC236}">
                <a16:creationId xmlns:a16="http://schemas.microsoft.com/office/drawing/2014/main" id="{18328064-3972-2A4F-B677-078AD751F8E6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1" r="17871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3210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3E37D1-5B26-C742-96D0-3A249A60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8" y="549276"/>
            <a:ext cx="3565732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Coral trout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4342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759218-08CE-F540-98D1-1BFE0E99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7636-EEEE-8C42-A18E-917822564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size do coral trout change from female to male?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E8AF31F-323B-3549-A56A-650FF59DF2C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6" r="1836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498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EE390AC-3151-F949-8E88-68245EC0A38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r="17913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Approximately  42cm.</a:t>
            </a:r>
          </a:p>
        </p:txBody>
      </p:sp>
    </p:spTree>
    <p:extLst>
      <p:ext uri="{BB962C8B-B14F-4D97-AF65-F5344CB8AC3E}">
        <p14:creationId xmlns:p14="http://schemas.microsoft.com/office/powerpoint/2010/main" val="3777764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90955"/>
            <a:ext cx="11160124" cy="1582719"/>
          </a:xfrm>
        </p:spPr>
        <p:txBody>
          <a:bodyPr/>
          <a:lstStyle/>
          <a:p>
            <a:pPr algn="ctr"/>
            <a:r>
              <a:rPr lang="en-AU" sz="5400" i="1" dirty="0"/>
              <a:t>How can I help the </a:t>
            </a:r>
            <a:br>
              <a:rPr lang="en-AU" sz="5400" i="1" dirty="0"/>
            </a:br>
            <a:r>
              <a:rPr lang="en-AU" sz="5400" i="1" dirty="0"/>
              <a:t>Great Barrier Reef?</a:t>
            </a:r>
            <a:endParaRPr lang="en-US" sz="54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409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" b="251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460BCCE-F4E4-1342-9E9E-D887AF906CBC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5990881" cy="136883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Maori wrasse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also called </a:t>
            </a:r>
            <a:r>
              <a:rPr lang="en-AU" sz="2000" dirty="0" err="1">
                <a:solidFill>
                  <a:schemeClr val="bg1"/>
                </a:solidFill>
              </a:rPr>
              <a:t>humphead</a:t>
            </a:r>
            <a:r>
              <a:rPr lang="en-AU" sz="2000" dirty="0">
                <a:solidFill>
                  <a:schemeClr val="bg1"/>
                </a:solidFill>
              </a:rPr>
              <a:t> wrasse or Napoleon wrasse.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920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333D92-146A-4B47-B12D-E63518486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411F8-F17F-004D-A3CF-E7F271AAD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 Maori wrasse live?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E63654C-BECC-FE45-B55D-48E0F37FA10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7" r="1389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7366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CF78E0-9576-8A41-A1D9-06ABB63E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210AE-7698-2B42-BCC8-44CCB2337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Maori wrasse live </a:t>
            </a:r>
            <a:br>
              <a:rPr lang="en-US" dirty="0"/>
            </a:br>
            <a:r>
              <a:rPr lang="en-US" dirty="0"/>
              <a:t>on the Reef and occupy limited</a:t>
            </a:r>
            <a:br>
              <a:rPr lang="en-US" dirty="0"/>
            </a:br>
            <a:r>
              <a:rPr lang="en-US" dirty="0"/>
              <a:t>home ranges.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F706185-8934-1441-949E-F16D672C0C0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7" t="4124" r="19594" b="274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BA06D5-A62A-FB44-8A5E-C64C8B75C734}"/>
              </a:ext>
            </a:extLst>
          </p:cNvPr>
          <p:cNvSpPr txBox="1"/>
          <p:nvPr/>
        </p:nvSpPr>
        <p:spPr>
          <a:xfrm>
            <a:off x="10854813" y="5737123"/>
            <a:ext cx="766165" cy="351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Male</a:t>
            </a:r>
          </a:p>
        </p:txBody>
      </p:sp>
    </p:spTree>
    <p:extLst>
      <p:ext uri="{BB962C8B-B14F-4D97-AF65-F5344CB8AC3E}">
        <p14:creationId xmlns:p14="http://schemas.microsoft.com/office/powerpoint/2010/main" val="13498150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CF78E0-9576-8A41-A1D9-06ABB63E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210AE-7698-2B42-BCC8-44CCB2337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Adults swim across the reefs during the day, resting at night in caves and under coral ledges.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BA06D5-A62A-FB44-8A5E-C64C8B75C734}"/>
              </a:ext>
            </a:extLst>
          </p:cNvPr>
          <p:cNvSpPr txBox="1"/>
          <p:nvPr/>
        </p:nvSpPr>
        <p:spPr>
          <a:xfrm>
            <a:off x="10854813" y="5737123"/>
            <a:ext cx="766165" cy="351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Male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23D6396-A8F6-254C-B64D-DAADC03B5B9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7" t="2933" r="19480" b="3555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3511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88C778-3506-3742-95E1-2C1FC3361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09694-F2D5-924A-96D3-8391C748E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happens</a:t>
            </a:r>
            <a:br>
              <a:rPr lang="en-US" dirty="0"/>
            </a:br>
            <a:r>
              <a:rPr lang="en-US" dirty="0"/>
              <a:t>if people touch</a:t>
            </a:r>
            <a:br>
              <a:rPr lang="en-US" dirty="0"/>
            </a:br>
            <a:r>
              <a:rPr lang="en-US" dirty="0"/>
              <a:t>a Maori wrasse</a:t>
            </a:r>
            <a:br>
              <a:rPr lang="en-US" dirty="0"/>
            </a:br>
            <a:r>
              <a:rPr lang="en-US" dirty="0"/>
              <a:t>and remove its protective coating</a:t>
            </a:r>
            <a:br>
              <a:rPr lang="en-US" dirty="0"/>
            </a:br>
            <a:r>
              <a:rPr lang="en-US" dirty="0"/>
              <a:t>of fish mucus?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3393DF8-654A-1744-9204-1FDD1546A83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2" r="1389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1867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D02077F-A28A-5A49-95A0-0D717940E5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98F3D6-3D99-7445-B681-A77E70A2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9B43B-30E7-7142-A2F5-489F4C28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can </a:t>
            </a:r>
            <a:br>
              <a:rPr lang="en-US" dirty="0"/>
            </a:br>
            <a:r>
              <a:rPr lang="en-US" dirty="0"/>
              <a:t>get sick.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21607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453321-270E-2842-9865-C387B7BB4E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" b="234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B51F2173-75A7-3B4E-9217-1942C6458C01}"/>
              </a:ext>
            </a:extLst>
          </p:cNvPr>
          <p:cNvSpPr txBox="1">
            <a:spLocks/>
          </p:cNvSpPr>
          <p:nvPr/>
        </p:nvSpPr>
        <p:spPr>
          <a:xfrm>
            <a:off x="515937" y="549276"/>
            <a:ext cx="3671749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Sea turtles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7427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185C9D-2F04-EC46-A27B-0095E2627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77061-7A34-2F4B-8123-98DC0BD1E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is turtle breeding season?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ED110C-110B-C543-97E5-4A2BAF5982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3" t="1926" r="27716" b="468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900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185C9D-2F04-EC46-A27B-0095E2627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77061-7A34-2F4B-8123-98DC0BD1E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Summer!</a:t>
            </a:r>
          </a:p>
          <a:p>
            <a:r>
              <a:rPr lang="en-US" sz="3200" dirty="0"/>
              <a:t>Cool nests produce</a:t>
            </a:r>
            <a:br>
              <a:rPr lang="en-US" sz="3200" dirty="0"/>
            </a:br>
            <a:r>
              <a:rPr lang="en-US" sz="3200" dirty="0"/>
              <a:t>male turtles.</a:t>
            </a:r>
            <a:br>
              <a:rPr lang="en-US" sz="3200" dirty="0"/>
            </a:br>
            <a:r>
              <a:rPr lang="en-US" sz="3200" dirty="0"/>
              <a:t>Warm nests produce</a:t>
            </a:r>
            <a:br>
              <a:rPr lang="en-US" sz="3200" dirty="0"/>
            </a:br>
            <a:r>
              <a:rPr lang="en-US" sz="3200" dirty="0"/>
              <a:t>female turtles.</a:t>
            </a:r>
          </a:p>
          <a:p>
            <a:r>
              <a:rPr lang="en-US" sz="3200" i="1" dirty="0"/>
              <a:t>Boys are cool.</a:t>
            </a:r>
            <a:br>
              <a:rPr lang="en-US" sz="3200" i="1" dirty="0"/>
            </a:br>
            <a:r>
              <a:rPr lang="en-US" sz="3200" i="1" dirty="0"/>
              <a:t>Girls are hot.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9888F0B-5909-9340-A6E4-F33A92C8A06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7" r="17907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210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334CB5-26CE-D84F-A1C7-AE426C7F7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many sea turtles pictured below are </a:t>
            </a:r>
            <a:br>
              <a:rPr lang="en-US" dirty="0"/>
            </a:br>
            <a:r>
              <a:rPr lang="en-US" dirty="0"/>
              <a:t>threatened with extinction?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5DFB7-BE50-784C-8F25-D4FB0B20F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DB4FF3-44EA-744E-A663-A82F7DD2D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682" y="1646210"/>
            <a:ext cx="7354636" cy="4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88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699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What do sea </a:t>
            </a:r>
            <a:br>
              <a:rPr lang="en-US" sz="4400" dirty="0"/>
            </a:br>
            <a:r>
              <a:rPr lang="en-US" sz="4400" dirty="0"/>
              <a:t>turtles eat that look like jellyfish?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612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Plastic </a:t>
            </a:r>
            <a:br>
              <a:rPr lang="en-US" dirty="0"/>
            </a:br>
            <a:r>
              <a:rPr lang="en-US" dirty="0" smtClean="0"/>
              <a:t>bags.</a:t>
            </a:r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32387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hostnets fish on: marine rubbish threatens northern Australian turtles">
            <a:extLst>
              <a:ext uri="{FF2B5EF4-FFF2-40B4-BE49-F238E27FC236}">
                <a16:creationId xmlns:a16="http://schemas.microsoft.com/office/drawing/2014/main" id="{39E02A60-05E0-47FA-B9CB-6C4116906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3C5DB7-ED2A-43D8-A1D9-B040B9E72EDC}"/>
              </a:ext>
            </a:extLst>
          </p:cNvPr>
          <p:cNvSpPr txBox="1"/>
          <p:nvPr/>
        </p:nvSpPr>
        <p:spPr>
          <a:xfrm>
            <a:off x="0" y="6581001"/>
            <a:ext cx="5431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1"/>
                </a:solidFill>
                <a:effectLst/>
              </a:rPr>
              <a:t>AAP Image/Department of the Environment and Heritage/Melbourne Zoo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7761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826D4A-76F8-6E4A-A308-BD7553829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" b="115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2492307" cy="95801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Sharks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455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you tell </a:t>
            </a:r>
            <a:br>
              <a:rPr lang="en-US" dirty="0"/>
            </a:br>
            <a:r>
              <a:rPr lang="en-US" dirty="0"/>
              <a:t>the difference between a male and female shark? 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09584C8-BB81-9941-9B0E-E4244ABD68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8" r="1869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790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Males have </a:t>
            </a:r>
            <a:br>
              <a:rPr lang="en-US" dirty="0"/>
            </a:br>
            <a:r>
              <a:rPr lang="en-US" dirty="0"/>
              <a:t>2 claspers.</a:t>
            </a:r>
          </a:p>
          <a:p>
            <a:pPr>
              <a:spcAft>
                <a:spcPts val="1800"/>
              </a:spcAft>
            </a:pPr>
            <a:r>
              <a:rPr lang="en-AU" sz="3200" dirty="0"/>
              <a:t>Put your hands side by</a:t>
            </a:r>
            <a:br>
              <a:rPr lang="en-AU" sz="3200" dirty="0"/>
            </a:br>
            <a:r>
              <a:rPr lang="en-AU" sz="3200" dirty="0"/>
              <a:t>side, fingers together. Push the thumbs outwards to model the claspers.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C8DCF96-C2E1-EF46-AF26-988D286BE5A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7" r="18547"/>
          <a:stretch/>
        </p:blipFill>
        <p:spPr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A163066-F904-D543-9135-D654CBF17479}"/>
              </a:ext>
            </a:extLst>
          </p:cNvPr>
          <p:cNvSpPr/>
          <p:nvPr/>
        </p:nvSpPr>
        <p:spPr>
          <a:xfrm>
            <a:off x="7418973" y="4177553"/>
            <a:ext cx="1191491" cy="71177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99053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0D3E1E-36E9-1C47-8BF4-4E0ADFFB76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Quiz time!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30 questions. Answers are </a:t>
            </a:r>
            <a:br>
              <a:rPr lang="en-US" sz="4400" dirty="0"/>
            </a:br>
            <a:r>
              <a:rPr lang="en-US" sz="4400" dirty="0"/>
              <a:t>provided at the end.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3702C4-1A6F-904B-8D1E-E9FE2AC8B1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0358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007C5D-DC9A-BA4F-AAE4-825662A6AA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68" r="10445" b="32512"/>
          <a:stretch/>
        </p:blipFill>
        <p:spPr>
          <a:xfrm>
            <a:off x="1000100" y="2415097"/>
            <a:ext cx="9980090" cy="243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965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Read to answer the next question.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434C6C-A62C-CB46-A6E2-CB0079A82F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494" b="56319"/>
          <a:stretch/>
        </p:blipFill>
        <p:spPr>
          <a:xfrm>
            <a:off x="931621" y="1805671"/>
            <a:ext cx="5997555" cy="36807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F16959-F0D9-EF46-94C3-00E0A6D3A3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680" r="47494"/>
          <a:stretch/>
        </p:blipFill>
        <p:spPr>
          <a:xfrm>
            <a:off x="6600487" y="1805671"/>
            <a:ext cx="4651632" cy="368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4768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126826-6C5A-CF4F-B4F1-6161136F32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87" b="33700"/>
          <a:stretch/>
        </p:blipFill>
        <p:spPr>
          <a:xfrm>
            <a:off x="914797" y="2684736"/>
            <a:ext cx="10362405" cy="211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35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7EC4FAC-D3D3-C140-9628-A374634622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AU" i="1" dirty="0"/>
              <a:t>Eye on the Reef</a:t>
            </a:r>
            <a:br>
              <a:rPr lang="en-AU" i="1" dirty="0"/>
            </a:br>
            <a:r>
              <a:rPr lang="en-AU" dirty="0"/>
              <a:t>Rapid Monitoring survey</a:t>
            </a:r>
          </a:p>
          <a:p>
            <a:r>
              <a:rPr lang="en-AU" sz="3200" b="1" dirty="0">
                <a:solidFill>
                  <a:schemeClr val="accent2"/>
                </a:solidFill>
              </a:rPr>
              <a:t>10 MINUTE TIMED SWIM</a:t>
            </a:r>
          </a:p>
        </p:txBody>
      </p:sp>
    </p:spTree>
    <p:extLst>
      <p:ext uri="{BB962C8B-B14F-4D97-AF65-F5344CB8AC3E}">
        <p14:creationId xmlns:p14="http://schemas.microsoft.com/office/powerpoint/2010/main" val="18566443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BF644D-7EA3-D946-973A-5057B46C08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24" b="27572"/>
          <a:stretch/>
        </p:blipFill>
        <p:spPr>
          <a:xfrm>
            <a:off x="1113950" y="2023184"/>
            <a:ext cx="9964100" cy="321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4199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A66A29-8DD0-3740-9242-5887B123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517" y="2242830"/>
            <a:ext cx="10078964" cy="277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043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D815D3-7388-674A-A3F3-1A68943F2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444" y="1924310"/>
            <a:ext cx="10753111" cy="341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144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E06703-F54A-874A-93A7-F779A73C2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34" y="2031643"/>
            <a:ext cx="10596332" cy="320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6081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BAE0CE-6531-0541-A920-E95D780357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852"/>
          <a:stretch/>
        </p:blipFill>
        <p:spPr>
          <a:xfrm>
            <a:off x="7070376" y="2069965"/>
            <a:ext cx="4293027" cy="300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59D280-3CD3-7547-A824-84B9829823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471"/>
          <a:stretch/>
        </p:blipFill>
        <p:spPr>
          <a:xfrm>
            <a:off x="887591" y="2069965"/>
            <a:ext cx="5541031" cy="341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38642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230D21-6289-B34C-84FD-C7BB0EC88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47" y="1957489"/>
            <a:ext cx="10820906" cy="33500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279740-AEFD-6242-AFA0-53C55CC2B754}"/>
              </a:ext>
            </a:extLst>
          </p:cNvPr>
          <p:cNvSpPr txBox="1"/>
          <p:nvPr/>
        </p:nvSpPr>
        <p:spPr>
          <a:xfrm>
            <a:off x="1133498" y="3697100"/>
            <a:ext cx="31272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Hawksbill </a:t>
            </a:r>
            <a:r>
              <a:rPr lang="en-AU" sz="2000" b="1" dirty="0" smtClean="0">
                <a:latin typeface="Arial Rounded MT Bold" panose="020F0704030504030204" pitchFamily="34" charset="0"/>
              </a:rPr>
              <a:t>turtle</a:t>
            </a:r>
            <a:endParaRPr lang="en-AU" sz="2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31323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098052-AF17-C149-BFF7-07CD1DDF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017" y="2113671"/>
            <a:ext cx="10225965" cy="303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5109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533375-4204-7642-AEFE-50B4B9EC0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665" y="1606274"/>
            <a:ext cx="10079312" cy="405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35566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5B69BF-CFDB-2F49-AAF2-6E6B51B33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89" y="2155895"/>
            <a:ext cx="10246021" cy="295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2664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FA183-150C-974F-AD25-6F04FF431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37" y="1969396"/>
            <a:ext cx="10874325" cy="332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42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</a:rPr>
              <a:t>Have you got your data ready?</a:t>
            </a:r>
            <a:endParaRPr lang="en-US" sz="1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D374AA-3AC3-344D-9D6E-D85E611E6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639" y="1278238"/>
            <a:ext cx="10548721" cy="488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532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94939D-E220-B74C-819E-42C178E61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56" y="1919750"/>
            <a:ext cx="11039706" cy="342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804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E9B1A7-618B-514C-8E6B-716CCB153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73" y="2125196"/>
            <a:ext cx="10258853" cy="301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70511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1CFD13-4EC6-7644-8509-35503748F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36" y="1984636"/>
            <a:ext cx="10943282" cy="329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2167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8F9416-15CC-894A-ADAE-B2436198AA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804"/>
          <a:stretch/>
        </p:blipFill>
        <p:spPr>
          <a:xfrm>
            <a:off x="624358" y="2026429"/>
            <a:ext cx="6368626" cy="32957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5" t="7778" r="14094" b="17469"/>
          <a:stretch/>
        </p:blipFill>
        <p:spPr>
          <a:xfrm>
            <a:off x="6992984" y="2015412"/>
            <a:ext cx="4579011" cy="315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2859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A3BE18-0B79-C640-BC09-4192B62318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034"/>
          <a:stretch/>
        </p:blipFill>
        <p:spPr>
          <a:xfrm>
            <a:off x="515938" y="1982183"/>
            <a:ext cx="6343369" cy="32957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/>
          <a:stretch/>
        </p:blipFill>
        <p:spPr>
          <a:xfrm>
            <a:off x="6858000" y="1898086"/>
            <a:ext cx="4577110" cy="339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475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63EAE9-997C-FE40-89C0-6ABBE808DA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418"/>
          <a:stretch/>
        </p:blipFill>
        <p:spPr>
          <a:xfrm>
            <a:off x="672874" y="1926796"/>
            <a:ext cx="6577694" cy="34255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2" t="2257" r="11711" b="10658"/>
          <a:stretch/>
        </p:blipFill>
        <p:spPr>
          <a:xfrm>
            <a:off x="7250568" y="2009869"/>
            <a:ext cx="4297420" cy="320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5094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D10AF2-F32A-B34B-ADC2-1CD369E836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902"/>
          <a:stretch/>
        </p:blipFill>
        <p:spPr>
          <a:xfrm>
            <a:off x="644088" y="1966452"/>
            <a:ext cx="6426503" cy="33262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CEA875-34CB-3E41-9122-EF4D9846D7D5}"/>
              </a:ext>
            </a:extLst>
          </p:cNvPr>
          <p:cNvSpPr txBox="1"/>
          <p:nvPr/>
        </p:nvSpPr>
        <p:spPr>
          <a:xfrm>
            <a:off x="7190740" y="4612116"/>
            <a:ext cx="2322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bg1"/>
                </a:solidFill>
              </a:rPr>
              <a:t>FEMALE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9468" b="-74"/>
          <a:stretch/>
        </p:blipFill>
        <p:spPr>
          <a:xfrm>
            <a:off x="7070591" y="1963622"/>
            <a:ext cx="4436363" cy="32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3912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2"/>
          <a:stretch/>
        </p:blipFill>
        <p:spPr>
          <a:xfrm>
            <a:off x="7080996" y="2011680"/>
            <a:ext cx="4398798" cy="32488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71652" y="2290285"/>
            <a:ext cx="61473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On the Rapid Monitoring form, in which category would you put this animal?</a:t>
            </a: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A   Anemonefish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B   Crown-of-thorns starfish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C   Butterflyfish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D   Sea cucumber</a:t>
            </a:r>
            <a:endParaRPr lang="en-AU" sz="2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93136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1F75E9-4C51-E742-BAF9-D402427F750A}"/>
              </a:ext>
            </a:extLst>
          </p:cNvPr>
          <p:cNvSpPr txBox="1"/>
          <p:nvPr/>
        </p:nvSpPr>
        <p:spPr>
          <a:xfrm>
            <a:off x="929607" y="1909287"/>
            <a:ext cx="53732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If sea cucumbers don’t have a heart and blood, what is their circulatory system made of? 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Catalysts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Water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vascular system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Digestive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fluids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Central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nervous system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BB2018-3793-D749-93EE-F346BB1C1899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12"/>
          <a:stretch/>
        </p:blipFill>
        <p:spPr>
          <a:xfrm>
            <a:off x="6445949" y="1798440"/>
            <a:ext cx="4864352" cy="354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864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29D555-4E6F-774F-9868-7183FD9BF3C0}"/>
              </a:ext>
            </a:extLst>
          </p:cNvPr>
          <p:cNvSpPr txBox="1"/>
          <p:nvPr/>
        </p:nvSpPr>
        <p:spPr>
          <a:xfrm>
            <a:off x="822960" y="2227154"/>
            <a:ext cx="5980176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How does a giant clam manage to </a:t>
            </a:r>
          </a:p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reproduce when stationary?</a:t>
            </a: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   It </a:t>
            </a:r>
            <a:r>
              <a:rPr lang="en-US" sz="2000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spawns when others spawn too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B   Chemical </a:t>
            </a:r>
            <a:r>
              <a:rPr lang="en-US" sz="2000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signals initiate spawning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   The </a:t>
            </a:r>
            <a:r>
              <a:rPr lang="en-US" sz="2000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release of eggs and sperm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D   All </a:t>
            </a:r>
            <a:r>
              <a:rPr lang="en-US" sz="2000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the above</a:t>
            </a: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289422-29DE-8946-B174-0B4187152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9712" y="2081799"/>
            <a:ext cx="4213301" cy="31014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0B284A-BDAD-4E42-A2FF-33D864218C44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4850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Because it’s time to upload it to GBRMPA!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40498-7355-1847-AE00-75714BC21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40" y="1667251"/>
            <a:ext cx="10421319" cy="449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8698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871DA5-63C3-6A43-B5D6-838D64DB7F96}"/>
              </a:ext>
            </a:extLst>
          </p:cNvPr>
          <p:cNvSpPr txBox="1"/>
          <p:nvPr/>
        </p:nvSpPr>
        <p:spPr>
          <a:xfrm>
            <a:off x="822960" y="2816920"/>
            <a:ext cx="59801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Can an anemonefish change sex from male to female?</a:t>
            </a:r>
          </a:p>
          <a:p>
            <a:endParaRPr lang="en-US" sz="2000" b="1" dirty="0">
              <a:solidFill>
                <a:srgbClr val="000000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Yes</a:t>
            </a:r>
          </a:p>
          <a:p>
            <a:r>
              <a:rPr lang="en-US" sz="2000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No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86C8E6-319A-6E4C-9889-759E4D2C7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820"/>
          <a:stretch/>
        </p:blipFill>
        <p:spPr>
          <a:xfrm>
            <a:off x="6803136" y="1838184"/>
            <a:ext cx="4517136" cy="35886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82505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F5CA58-EB14-FE4F-8C78-1D6D88BAABE9}"/>
              </a:ext>
            </a:extLst>
          </p:cNvPr>
          <p:cNvSpPr txBox="1"/>
          <p:nvPr/>
        </p:nvSpPr>
        <p:spPr>
          <a:xfrm>
            <a:off x="789465" y="1854927"/>
            <a:ext cx="579062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Butterflyfish often mate for life. They stay in pairs. What is the reproductive  benefit of having a mate for life? </a:t>
            </a: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A   Guarantees </a:t>
            </a:r>
            <a:r>
              <a:rPr lang="en-US" sz="2000" b="1" dirty="0">
                <a:latin typeface="Arial Rounded MT Bold" panose="020F0704030504030204" pitchFamily="34" charset="0"/>
              </a:rPr>
              <a:t>a mate for reproduction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B   Someone </a:t>
            </a:r>
            <a:r>
              <a:rPr lang="en-US" sz="2000" b="1" dirty="0">
                <a:latin typeface="Arial Rounded MT Bold" panose="020F0704030504030204" pitchFamily="34" charset="0"/>
              </a:rPr>
              <a:t>to hang out with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C   Protection </a:t>
            </a:r>
            <a:r>
              <a:rPr lang="en-US" sz="2000" b="1" dirty="0">
                <a:latin typeface="Arial Rounded MT Bold" panose="020F0704030504030204" pitchFamily="34" charset="0"/>
              </a:rPr>
              <a:t>from predatory attack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D   Genetic </a:t>
            </a:r>
            <a:r>
              <a:rPr lang="en-US" sz="2000" b="1" dirty="0">
                <a:latin typeface="Arial Rounded MT Bold" panose="020F0704030504030204" pitchFamily="34" charset="0"/>
              </a:rPr>
              <a:t>diversity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D528E4-1DA3-9045-AD8A-93219E7B4D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6064" r="3975"/>
          <a:stretch/>
        </p:blipFill>
        <p:spPr>
          <a:xfrm>
            <a:off x="6769641" y="1851815"/>
            <a:ext cx="4492752" cy="363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7687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9D8DED-ADEF-BB4E-AB93-6D324F72BB3F}"/>
              </a:ext>
            </a:extLst>
          </p:cNvPr>
          <p:cNvSpPr txBox="1"/>
          <p:nvPr/>
        </p:nvSpPr>
        <p:spPr>
          <a:xfrm>
            <a:off x="683119" y="1960718"/>
            <a:ext cx="64739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How is the digestive system in a herbivore different to a carnivore?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Herbivores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have molar-like teeth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Herbivores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have smaller mouths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Herbivores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have longer intestines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above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8"/>
          <a:stretch/>
        </p:blipFill>
        <p:spPr>
          <a:xfrm>
            <a:off x="7324253" y="1994431"/>
            <a:ext cx="4028946" cy="334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4287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141F04-297D-2E4A-BAB3-F1F5133B5918}"/>
              </a:ext>
            </a:extLst>
          </p:cNvPr>
          <p:cNvSpPr txBox="1"/>
          <p:nvPr/>
        </p:nvSpPr>
        <p:spPr>
          <a:xfrm>
            <a:off x="859536" y="2047411"/>
            <a:ext cx="621792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Coral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trout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change from female to male. What size do they change gender? </a:t>
            </a:r>
          </a:p>
          <a:p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Note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: legal catch size is 38cm.</a:t>
            </a: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A   36cm</a:t>
            </a:r>
            <a:endParaRPr lang="en-US" sz="2000" b="1" dirty="0"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B   36cm</a:t>
            </a:r>
            <a:endParaRPr lang="en-US" sz="2000" b="1" dirty="0"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C   40cm</a:t>
            </a:r>
            <a:endParaRPr lang="en-US" sz="2000" b="1" dirty="0"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D   42cm</a:t>
            </a:r>
            <a:endParaRPr lang="en-US" sz="2000" b="1" dirty="0">
              <a:latin typeface="Arial Rounded MT Bold" panose="020F07040305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3" t="22783" r="31552" b="15308"/>
          <a:stretch/>
        </p:blipFill>
        <p:spPr>
          <a:xfrm>
            <a:off x="6983828" y="1926985"/>
            <a:ext cx="4356603" cy="341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2929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F665B6-AD05-B44E-B11F-AAB7049BF533}"/>
              </a:ext>
            </a:extLst>
          </p:cNvPr>
          <p:cNvSpPr txBox="1"/>
          <p:nvPr/>
        </p:nvSpPr>
        <p:spPr>
          <a:xfrm>
            <a:off x="616018" y="2068661"/>
            <a:ext cx="714809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Maori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wrasse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, like all fish, have a protective layer of mucous coating their body. Why is it so important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not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to touch the animals, including this friendly fish? </a:t>
            </a: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A   They </a:t>
            </a:r>
            <a:r>
              <a:rPr lang="en-US" sz="2000" b="1" dirty="0">
                <a:latin typeface="Arial Rounded MT Bold" panose="020F0704030504030204" pitchFamily="34" charset="0"/>
              </a:rPr>
              <a:t>can get sick.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B   You </a:t>
            </a:r>
            <a:r>
              <a:rPr lang="en-US" sz="2000" b="1" dirty="0">
                <a:latin typeface="Arial Rounded MT Bold" panose="020F0704030504030204" pitchFamily="34" charset="0"/>
              </a:rPr>
              <a:t>can get sick.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C   They </a:t>
            </a:r>
            <a:r>
              <a:rPr lang="en-US" sz="2000" b="1" dirty="0">
                <a:latin typeface="Arial Rounded MT Bold" panose="020F0704030504030204" pitchFamily="34" charset="0"/>
              </a:rPr>
              <a:t>will attack you.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D   It </a:t>
            </a:r>
            <a:r>
              <a:rPr lang="en-US" sz="2000" b="1" dirty="0">
                <a:latin typeface="Arial Rounded MT Bold" panose="020F0704030504030204" pitchFamily="34" charset="0"/>
              </a:rPr>
              <a:t>scares them away.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189" y="2308458"/>
            <a:ext cx="3530852" cy="264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30337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0C2474-97D1-F041-9F76-C67D745F84E0}"/>
              </a:ext>
            </a:extLst>
          </p:cNvPr>
          <p:cNvSpPr txBox="1"/>
          <p:nvPr/>
        </p:nvSpPr>
        <p:spPr>
          <a:xfrm>
            <a:off x="803228" y="2339995"/>
            <a:ext cx="52927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When is turtle breeding season? </a:t>
            </a:r>
          </a:p>
          <a:p>
            <a:pPr algn="ctr"/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A   Spring</a:t>
            </a:r>
            <a:endParaRPr lang="en-US" sz="2000" b="1" dirty="0"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B   Summer</a:t>
            </a:r>
            <a:endParaRPr lang="en-US" sz="2000" b="1" dirty="0"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C   Winter </a:t>
            </a:r>
          </a:p>
          <a:p>
            <a:r>
              <a:rPr lang="en-US" sz="2000" b="1" dirty="0" smtClean="0">
                <a:latin typeface="Arial Rounded MT Bold" panose="020F0704030504030204" pitchFamily="34" charset="0"/>
              </a:rPr>
              <a:t>D   Autumn</a:t>
            </a:r>
            <a:endParaRPr lang="en-US" sz="2000" b="1" dirty="0">
              <a:latin typeface="Arial Rounded MT Bold" panose="020F07040305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10"/>
          <a:stretch/>
        </p:blipFill>
        <p:spPr>
          <a:xfrm>
            <a:off x="6294646" y="1662352"/>
            <a:ext cx="5075838" cy="382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3640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FEB6C3-6AA9-4241-B4DB-035E050DB319}"/>
              </a:ext>
            </a:extLst>
          </p:cNvPr>
          <p:cNvSpPr txBox="1"/>
          <p:nvPr/>
        </p:nvSpPr>
        <p:spPr>
          <a:xfrm>
            <a:off x="803229" y="2291856"/>
            <a:ext cx="516999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How do you tell the difference between a male and female shark? </a:t>
            </a:r>
          </a:p>
          <a:p>
            <a:endParaRPr lang="en-US" sz="2000" b="1" dirty="0">
              <a:latin typeface="Arial Rounded MT Bold" panose="020F070403050403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2000" b="1" dirty="0">
                <a:latin typeface="Arial Rounded MT Bold" panose="020F0704030504030204" pitchFamily="34" charset="0"/>
              </a:rPr>
              <a:t>Males have one clasper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b="1" dirty="0">
                <a:latin typeface="Arial Rounded MT Bold" panose="020F0704030504030204" pitchFamily="34" charset="0"/>
              </a:rPr>
              <a:t>Males have two claspers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b="1" dirty="0">
                <a:latin typeface="Arial Rounded MT Bold" panose="020F0704030504030204" pitchFamily="34" charset="0"/>
              </a:rPr>
              <a:t>Males have three claspers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000" b="1" dirty="0">
                <a:latin typeface="Arial Rounded MT Bold" panose="020F0704030504030204" pitchFamily="34" charset="0"/>
              </a:rPr>
              <a:t>You can’t tell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83"/>
          <a:stretch/>
        </p:blipFill>
        <p:spPr>
          <a:xfrm>
            <a:off x="5973222" y="1708992"/>
            <a:ext cx="5392327" cy="37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6092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29E12F-342B-EE49-A967-2C04AF8C2B0C}"/>
              </a:ext>
            </a:extLst>
          </p:cNvPr>
          <p:cNvSpPr txBox="1"/>
          <p:nvPr/>
        </p:nvSpPr>
        <p:spPr>
          <a:xfrm>
            <a:off x="929607" y="2782668"/>
            <a:ext cx="503685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True or False?</a:t>
            </a:r>
          </a:p>
          <a:p>
            <a:endParaRPr lang="en-US" sz="2000" b="1" dirty="0">
              <a:latin typeface="Arial Rounded MT Bold" panose="020F0704030504030204" pitchFamily="34" charset="0"/>
            </a:endParaRPr>
          </a:p>
          <a:p>
            <a:r>
              <a:rPr lang="en-US" sz="2000" b="1" i="0" dirty="0">
                <a:effectLst/>
                <a:latin typeface="Arial Rounded MT Bold" panose="020F0704030504030204" pitchFamily="34" charset="0"/>
              </a:rPr>
              <a:t>Crown-of-thorns starfish eat coral.</a:t>
            </a:r>
            <a:endParaRPr lang="en-US" sz="2000" b="1" dirty="0">
              <a:latin typeface="Arial Rounded MT Bold" panose="020F07040305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2"/>
          <a:stretch/>
        </p:blipFill>
        <p:spPr>
          <a:xfrm>
            <a:off x="7080996" y="2011680"/>
            <a:ext cx="4398798" cy="324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092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0D3E1E-36E9-1C47-8BF4-4E0ADFFB76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Answers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3702C4-1A6F-904B-8D1E-E9FE2AC8B1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7179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007C5D-DC9A-BA4F-AAE4-825662A6AA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68" r="10445" b="32512"/>
          <a:stretch/>
        </p:blipFill>
        <p:spPr>
          <a:xfrm>
            <a:off x="1000100" y="2415097"/>
            <a:ext cx="9980090" cy="243486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5DF1BAE-55D9-874B-9274-5C8BD8EA1898}"/>
              </a:ext>
            </a:extLst>
          </p:cNvPr>
          <p:cNvSpPr/>
          <p:nvPr/>
        </p:nvSpPr>
        <p:spPr>
          <a:xfrm>
            <a:off x="1000100" y="3829861"/>
            <a:ext cx="1655533" cy="65836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408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IDDLE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08A1CD"/>
      </a:accent1>
      <a:accent2>
        <a:srgbClr val="4B5EAA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4B5EAA"/>
      </a:hlink>
      <a:folHlink>
        <a:srgbClr val="08A0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PROJ-2005426192-200</_dlc_DocId>
    <_dlc_DocIdUrl xmlns="8ccc4631-9afc-4718-b120-5e2e37a03cc7">
      <Url>http://thedock.gbrmpa.gov.au/sites/Projects/P000462/_layouts/15/DocIdRedir.aspx?ID=PROJ-2005426192-200</Url>
      <Description>PROJ-2005426192-200</Description>
    </_dlc_DocIdUrl>
  </documentManagement>
</p:properties>
</file>

<file path=customXml/itemProps1.xml><?xml version="1.0" encoding="utf-8"?>
<ds:datastoreItem xmlns:ds="http://schemas.openxmlformats.org/officeDocument/2006/customXml" ds:itemID="{53875EE4-B723-4159-9478-B58BE4BE90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BCCA691-F6E9-4DE3-A9EE-8E2F7871D7A8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43ED5ADA-8934-4B55-840A-D2A5B5A23D7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48CEED6-C8E1-409A-AFF0-25CD178D03D7}">
  <ds:schemaRefs>
    <ds:schemaRef ds:uri="http://schemas.microsoft.com/office/2006/metadata/properties"/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ccc4631-9afc-4718-b120-5e2e37a03cc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1535</TotalTime>
  <Words>3596</Words>
  <Application>Microsoft Office PowerPoint</Application>
  <PresentationFormat>Widescreen</PresentationFormat>
  <Paragraphs>689</Paragraphs>
  <Slides>152</Slides>
  <Notes>121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152</vt:i4>
      </vt:variant>
    </vt:vector>
  </HeadingPairs>
  <TitlesOfParts>
    <vt:vector size="159" baseType="lpstr">
      <vt:lpstr>Arial</vt:lpstr>
      <vt:lpstr>Arial Body</vt:lpstr>
      <vt:lpstr>Arial Rounded MT Bold</vt:lpstr>
      <vt:lpstr>Calibri</vt:lpstr>
      <vt:lpstr>Open Sans</vt:lpstr>
      <vt:lpstr>Times New Roman</vt:lpstr>
      <vt:lpstr>Office Theme</vt:lpstr>
      <vt:lpstr>Be a Marine Biologist for a Day </vt:lpstr>
      <vt:lpstr>PowerPoint Presentation</vt:lpstr>
      <vt:lpstr>PowerPoint Presentation</vt:lpstr>
      <vt:lpstr>PowerPoint Presentation</vt:lpstr>
      <vt:lpstr>How can I help the  Great Barrier Reef?</vt:lpstr>
      <vt:lpstr>PowerPoint Presentation</vt:lpstr>
      <vt:lpstr>PowerPoint Presentation</vt:lpstr>
      <vt:lpstr>Have you got your data ready?</vt:lpstr>
      <vt:lpstr>Because it’s time to upload it to GBRMPA!</vt:lpstr>
      <vt:lpstr>This is the website for GBRMPA’s Eye on the Reef. The link to connect is provided at the end of this presentation.</vt:lpstr>
      <vt:lpstr>Login.</vt:lpstr>
      <vt:lpstr>Select ‘Rapid Monitoring Survey’ tab.</vt:lpstr>
      <vt:lpstr>Enter your data.</vt:lpstr>
      <vt:lpstr>If you also completed the (more advanced) 360°survey, complete all questions. Otherwise, leave blank.</vt:lpstr>
      <vt:lpstr>Save! Scroll down to the bottom of the page to ‘Save’.</vt:lpstr>
      <vt:lpstr>Are you ready? Click on the image below to connect.</vt:lpstr>
      <vt:lpstr>PowerPoint Presentation</vt:lpstr>
      <vt:lpstr>PowerPoint Presentation</vt:lpstr>
      <vt:lpstr>Sea cucumber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 spawning aggregations. They all gather in one spot and, in pairs, simultaneously release eggs and sperm in the water.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many sea turtles pictured below are  threatened with extinction?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 1.</vt:lpstr>
      <vt:lpstr>Read to answer the next question.</vt:lpstr>
      <vt:lpstr>Question 2.</vt:lpstr>
      <vt:lpstr>Question 3.</vt:lpstr>
      <vt:lpstr>Question 4.</vt:lpstr>
      <vt:lpstr>Question 5.</vt:lpstr>
      <vt:lpstr>Question 6.</vt:lpstr>
      <vt:lpstr>Question 7.</vt:lpstr>
      <vt:lpstr>Question 8.</vt:lpstr>
      <vt:lpstr>Question 9.</vt:lpstr>
      <vt:lpstr>Question 10.</vt:lpstr>
      <vt:lpstr>Question 11.</vt:lpstr>
      <vt:lpstr>Question 12.</vt:lpstr>
      <vt:lpstr>Question 13.</vt:lpstr>
      <vt:lpstr>Question 14.</vt:lpstr>
      <vt:lpstr>Question 15.</vt:lpstr>
      <vt:lpstr>Question 16.</vt:lpstr>
      <vt:lpstr>Question 17.</vt:lpstr>
      <vt:lpstr>Question 18.</vt:lpstr>
      <vt:lpstr>Question 19.</vt:lpstr>
      <vt:lpstr>Question 20.</vt:lpstr>
      <vt:lpstr>Question 21.</vt:lpstr>
      <vt:lpstr>Question 22.</vt:lpstr>
      <vt:lpstr>Question 23.</vt:lpstr>
      <vt:lpstr>Question 24.</vt:lpstr>
      <vt:lpstr>Question 25.</vt:lpstr>
      <vt:lpstr>Question 26.</vt:lpstr>
      <vt:lpstr>Question 27.</vt:lpstr>
      <vt:lpstr>Question 28.</vt:lpstr>
      <vt:lpstr>Question 29.</vt:lpstr>
      <vt:lpstr>Question 30.</vt:lpstr>
      <vt:lpstr>PowerPoint Presentation</vt:lpstr>
      <vt:lpstr>Question 1.</vt:lpstr>
      <vt:lpstr>Read to answer the next question.</vt:lpstr>
      <vt:lpstr>Question 2.</vt:lpstr>
      <vt:lpstr>Question 3.</vt:lpstr>
      <vt:lpstr>Question 4.</vt:lpstr>
      <vt:lpstr>Question 5.</vt:lpstr>
      <vt:lpstr>Question 6.</vt:lpstr>
      <vt:lpstr>Question 7.</vt:lpstr>
      <vt:lpstr>Question 8.</vt:lpstr>
      <vt:lpstr>Question 9.</vt:lpstr>
      <vt:lpstr>Question 10.</vt:lpstr>
      <vt:lpstr>Question 11.</vt:lpstr>
      <vt:lpstr>Question 12.</vt:lpstr>
      <vt:lpstr>Question 13.</vt:lpstr>
      <vt:lpstr>Question 14.</vt:lpstr>
      <vt:lpstr>Question 15.</vt:lpstr>
      <vt:lpstr>Question 16.</vt:lpstr>
      <vt:lpstr>Question 17.</vt:lpstr>
      <vt:lpstr>Question 18.</vt:lpstr>
      <vt:lpstr>Question 19.</vt:lpstr>
      <vt:lpstr>Question 20.</vt:lpstr>
      <vt:lpstr>Question 21.</vt:lpstr>
      <vt:lpstr>Question 22.</vt:lpstr>
      <vt:lpstr>Question 23.</vt:lpstr>
      <vt:lpstr>Question 24.</vt:lpstr>
      <vt:lpstr>Question 25.</vt:lpstr>
      <vt:lpstr>Question 26.</vt:lpstr>
      <vt:lpstr>Question 27.</vt:lpstr>
      <vt:lpstr>Question 28.</vt:lpstr>
      <vt:lpstr>Question 29.</vt:lpstr>
      <vt:lpstr>Question 30.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Press “Sightings” and “Create”.</vt:lpstr>
      <vt:lpstr>Press “Wildlife”.</vt:lpstr>
      <vt:lpstr>Marine mammals.</vt:lpstr>
      <vt:lpstr>Marine reptiles.</vt:lpstr>
      <vt:lpstr>Sharks and rays.</vt:lpstr>
      <vt:lpstr>Fishes.</vt:lpstr>
      <vt:lpstr>PowerPoint Presentation</vt:lpstr>
      <vt:lpstr>Birds.</vt:lpstr>
      <vt:lpstr>Invertebrates.</vt:lpstr>
      <vt:lpstr>PowerPoint Presentation</vt:lpstr>
      <vt:lpstr>Explore the other tabs too!</vt:lpstr>
      <vt:lpstr>PowerPoint Presentation</vt:lpstr>
      <vt:lpstr>Thank you for helping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145</cp:revision>
  <dcterms:created xsi:type="dcterms:W3CDTF">2021-08-15T07:02:58Z</dcterms:created>
  <dcterms:modified xsi:type="dcterms:W3CDTF">2021-11-05T00:45:59Z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11f8e917-1abc-477e-9deb-639293c8de31</vt:lpwstr>
  </property>
  <property fmtid="{D5CDD505-2E9C-101B-9397-08002B2CF9AE}" pid="5" name="ProjectPhase">
    <vt:lpwstr/>
  </property>
  <property fmtid="{D5CDD505-2E9C-101B-9397-08002B2CF9AE}" pid="6" name="Department Type">
    <vt:lpwstr/>
  </property>
  <property fmtid="{D5CDD505-2E9C-101B-9397-08002B2CF9AE}" pid="7" name="Document Type">
    <vt:lpwstr/>
  </property>
  <property fmtid="{D5CDD505-2E9C-101B-9397-08002B2CF9AE}" pid="8" name="TitusGUID">
    <vt:lpwstr>7f35a16b-a258-47be-8757-64642c8cf2f5</vt:lpwstr>
  </property>
  <property fmtid="{D5CDD505-2E9C-101B-9397-08002B2CF9AE}" pid="9" name="SEC">
    <vt:lpwstr>OFFICIAL</vt:lpwstr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{11f8e917-1abc-477e-9deb-639293c8de31}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