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215"/>
  </p:notesMasterIdLst>
  <p:sldIdLst>
    <p:sldId id="257" r:id="rId6"/>
    <p:sldId id="1127" r:id="rId7"/>
    <p:sldId id="1397" r:id="rId8"/>
    <p:sldId id="1398" r:id="rId9"/>
    <p:sldId id="1385" r:id="rId10"/>
    <p:sldId id="1386" r:id="rId11"/>
    <p:sldId id="1387" r:id="rId12"/>
    <p:sldId id="1388" r:id="rId13"/>
    <p:sldId id="1389" r:id="rId14"/>
    <p:sldId id="1395" r:id="rId15"/>
    <p:sldId id="1391" r:id="rId16"/>
    <p:sldId id="1392" r:id="rId17"/>
    <p:sldId id="1393" r:id="rId18"/>
    <p:sldId id="1394" r:id="rId19"/>
    <p:sldId id="602" r:id="rId20"/>
    <p:sldId id="1129" r:id="rId21"/>
    <p:sldId id="1128" r:id="rId22"/>
    <p:sldId id="1208" r:id="rId23"/>
    <p:sldId id="1209" r:id="rId24"/>
    <p:sldId id="617" r:id="rId25"/>
    <p:sldId id="1211" r:id="rId26"/>
    <p:sldId id="621" r:id="rId27"/>
    <p:sldId id="1212" r:id="rId28"/>
    <p:sldId id="628" r:id="rId29"/>
    <p:sldId id="1213" r:id="rId30"/>
    <p:sldId id="1132" r:id="rId31"/>
    <p:sldId id="1214" r:id="rId32"/>
    <p:sldId id="1215" r:id="rId33"/>
    <p:sldId id="1216" r:id="rId34"/>
    <p:sldId id="1217" r:id="rId35"/>
    <p:sldId id="1218" r:id="rId36"/>
    <p:sldId id="1219" r:id="rId37"/>
    <p:sldId id="1220" r:id="rId38"/>
    <p:sldId id="1221" r:id="rId39"/>
    <p:sldId id="1222" r:id="rId40"/>
    <p:sldId id="1223" r:id="rId41"/>
    <p:sldId id="1224" r:id="rId42"/>
    <p:sldId id="1136" r:id="rId43"/>
    <p:sldId id="1225" r:id="rId44"/>
    <p:sldId id="594" r:id="rId45"/>
    <p:sldId id="1226" r:id="rId46"/>
    <p:sldId id="1227" r:id="rId47"/>
    <p:sldId id="1228" r:id="rId48"/>
    <p:sldId id="1229" r:id="rId49"/>
    <p:sldId id="1230" r:id="rId50"/>
    <p:sldId id="1231" r:id="rId51"/>
    <p:sldId id="1232" r:id="rId52"/>
    <p:sldId id="1233" r:id="rId53"/>
    <p:sldId id="1234" r:id="rId54"/>
    <p:sldId id="1235" r:id="rId55"/>
    <p:sldId id="1236" r:id="rId56"/>
    <p:sldId id="1237" r:id="rId57"/>
    <p:sldId id="1238" r:id="rId58"/>
    <p:sldId id="1239" r:id="rId59"/>
    <p:sldId id="1240" r:id="rId60"/>
    <p:sldId id="1241" r:id="rId61"/>
    <p:sldId id="1139" r:id="rId62"/>
    <p:sldId id="1242" r:id="rId63"/>
    <p:sldId id="1243" r:id="rId64"/>
    <p:sldId id="1244" r:id="rId65"/>
    <p:sldId id="1245" r:id="rId66"/>
    <p:sldId id="1246" r:id="rId67"/>
    <p:sldId id="1247" r:id="rId68"/>
    <p:sldId id="1248" r:id="rId69"/>
    <p:sldId id="1249" r:id="rId70"/>
    <p:sldId id="1250" r:id="rId71"/>
    <p:sldId id="1251" r:id="rId72"/>
    <p:sldId id="1252" r:id="rId73"/>
    <p:sldId id="1253" r:id="rId74"/>
    <p:sldId id="1254" r:id="rId75"/>
    <p:sldId id="1255" r:id="rId76"/>
    <p:sldId id="1256" r:id="rId77"/>
    <p:sldId id="1257" r:id="rId78"/>
    <p:sldId id="1258" r:id="rId79"/>
    <p:sldId id="1259" r:id="rId80"/>
    <p:sldId id="1260" r:id="rId81"/>
    <p:sldId id="1261" r:id="rId82"/>
    <p:sldId id="1262" r:id="rId83"/>
    <p:sldId id="1263" r:id="rId84"/>
    <p:sldId id="1264" r:id="rId85"/>
    <p:sldId id="1265" r:id="rId86"/>
    <p:sldId id="1266" r:id="rId87"/>
    <p:sldId id="1267" r:id="rId88"/>
    <p:sldId id="1268" r:id="rId89"/>
    <p:sldId id="1269" r:id="rId90"/>
    <p:sldId id="1270" r:id="rId91"/>
    <p:sldId id="1271" r:id="rId92"/>
    <p:sldId id="1272" r:id="rId93"/>
    <p:sldId id="1273" r:id="rId94"/>
    <p:sldId id="1274" r:id="rId95"/>
    <p:sldId id="1275" r:id="rId96"/>
    <p:sldId id="1276" r:id="rId97"/>
    <p:sldId id="1277" r:id="rId98"/>
    <p:sldId id="1278" r:id="rId99"/>
    <p:sldId id="1149" r:id="rId100"/>
    <p:sldId id="1279" r:id="rId101"/>
    <p:sldId id="1280" r:id="rId102"/>
    <p:sldId id="1281" r:id="rId103"/>
    <p:sldId id="1282" r:id="rId104"/>
    <p:sldId id="1283" r:id="rId105"/>
    <p:sldId id="1284" r:id="rId106"/>
    <p:sldId id="1285" r:id="rId107"/>
    <p:sldId id="1286" r:id="rId108"/>
    <p:sldId id="1287" r:id="rId109"/>
    <p:sldId id="1288" r:id="rId110"/>
    <p:sldId id="1289" r:id="rId111"/>
    <p:sldId id="1290" r:id="rId112"/>
    <p:sldId id="1291" r:id="rId113"/>
    <p:sldId id="1292" r:id="rId114"/>
    <p:sldId id="1293" r:id="rId115"/>
    <p:sldId id="899" r:id="rId116"/>
    <p:sldId id="900" r:id="rId117"/>
    <p:sldId id="1294" r:id="rId118"/>
    <p:sldId id="1295" r:id="rId119"/>
    <p:sldId id="1296" r:id="rId120"/>
    <p:sldId id="1297" r:id="rId121"/>
    <p:sldId id="1298" r:id="rId122"/>
    <p:sldId id="1299" r:id="rId123"/>
    <p:sldId id="1300" r:id="rId124"/>
    <p:sldId id="1301" r:id="rId125"/>
    <p:sldId id="1302" r:id="rId126"/>
    <p:sldId id="1303" r:id="rId127"/>
    <p:sldId id="1304" r:id="rId128"/>
    <p:sldId id="1305" r:id="rId129"/>
    <p:sldId id="1306" r:id="rId130"/>
    <p:sldId id="1307" r:id="rId131"/>
    <p:sldId id="1308" r:id="rId132"/>
    <p:sldId id="1384" r:id="rId133"/>
    <p:sldId id="1309" r:id="rId134"/>
    <p:sldId id="1310" r:id="rId135"/>
    <p:sldId id="1311" r:id="rId136"/>
    <p:sldId id="1312" r:id="rId137"/>
    <p:sldId id="1313" r:id="rId138"/>
    <p:sldId id="1314" r:id="rId139"/>
    <p:sldId id="1315" r:id="rId140"/>
    <p:sldId id="1165" r:id="rId141"/>
    <p:sldId id="1316" r:id="rId142"/>
    <p:sldId id="1317" r:id="rId143"/>
    <p:sldId id="1318" r:id="rId144"/>
    <p:sldId id="1319" r:id="rId145"/>
    <p:sldId id="1320" r:id="rId146"/>
    <p:sldId id="1171" r:id="rId147"/>
    <p:sldId id="1321" r:id="rId148"/>
    <p:sldId id="1322" r:id="rId149"/>
    <p:sldId id="1323" r:id="rId150"/>
    <p:sldId id="1324" r:id="rId151"/>
    <p:sldId id="881" r:id="rId152"/>
    <p:sldId id="882" r:id="rId153"/>
    <p:sldId id="1325" r:id="rId154"/>
    <p:sldId id="1326" r:id="rId155"/>
    <p:sldId id="1327" r:id="rId156"/>
    <p:sldId id="1328" r:id="rId157"/>
    <p:sldId id="1329" r:id="rId158"/>
    <p:sldId id="1330" r:id="rId159"/>
    <p:sldId id="1331" r:id="rId160"/>
    <p:sldId id="1332" r:id="rId161"/>
    <p:sldId id="1333" r:id="rId162"/>
    <p:sldId id="1334" r:id="rId163"/>
    <p:sldId id="1335" r:id="rId164"/>
    <p:sldId id="1336" r:id="rId165"/>
    <p:sldId id="1337" r:id="rId166"/>
    <p:sldId id="1338" r:id="rId167"/>
    <p:sldId id="1339" r:id="rId168"/>
    <p:sldId id="1340" r:id="rId169"/>
    <p:sldId id="1341" r:id="rId170"/>
    <p:sldId id="1342" r:id="rId171"/>
    <p:sldId id="1343" r:id="rId172"/>
    <p:sldId id="1344" r:id="rId173"/>
    <p:sldId id="1345" r:id="rId174"/>
    <p:sldId id="1346" r:id="rId175"/>
    <p:sldId id="1347" r:id="rId176"/>
    <p:sldId id="1348" r:id="rId177"/>
    <p:sldId id="1349" r:id="rId178"/>
    <p:sldId id="1350" r:id="rId179"/>
    <p:sldId id="1351" r:id="rId180"/>
    <p:sldId id="1194" r:id="rId181"/>
    <p:sldId id="1352" r:id="rId182"/>
    <p:sldId id="1353" r:id="rId183"/>
    <p:sldId id="1354" r:id="rId184"/>
    <p:sldId id="1355" r:id="rId185"/>
    <p:sldId id="1356" r:id="rId186"/>
    <p:sldId id="1357" r:id="rId187"/>
    <p:sldId id="1358" r:id="rId188"/>
    <p:sldId id="1359" r:id="rId189"/>
    <p:sldId id="1360" r:id="rId190"/>
    <p:sldId id="1361" r:id="rId191"/>
    <p:sldId id="1362" r:id="rId192"/>
    <p:sldId id="1363" r:id="rId193"/>
    <p:sldId id="1364" r:id="rId194"/>
    <p:sldId id="1365" r:id="rId195"/>
    <p:sldId id="1366" r:id="rId196"/>
    <p:sldId id="1367" r:id="rId197"/>
    <p:sldId id="1368" r:id="rId198"/>
    <p:sldId id="1396" r:id="rId199"/>
    <p:sldId id="1369" r:id="rId200"/>
    <p:sldId id="1370" r:id="rId201"/>
    <p:sldId id="1371" r:id="rId202"/>
    <p:sldId id="1372" r:id="rId203"/>
    <p:sldId id="1373" r:id="rId204"/>
    <p:sldId id="1374" r:id="rId205"/>
    <p:sldId id="1375" r:id="rId206"/>
    <p:sldId id="1376" r:id="rId207"/>
    <p:sldId id="1377" r:id="rId208"/>
    <p:sldId id="1378" r:id="rId209"/>
    <p:sldId id="1379" r:id="rId210"/>
    <p:sldId id="1380" r:id="rId211"/>
    <p:sldId id="1381" r:id="rId212"/>
    <p:sldId id="1382" r:id="rId213"/>
    <p:sldId id="1383" r:id="rId2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397"/>
            <p14:sldId id="1398"/>
            <p14:sldId id="1385"/>
            <p14:sldId id="1386"/>
            <p14:sldId id="1387"/>
            <p14:sldId id="1388"/>
            <p14:sldId id="1389"/>
            <p14:sldId id="1395"/>
            <p14:sldId id="1391"/>
            <p14:sldId id="1392"/>
            <p14:sldId id="1393"/>
            <p14:sldId id="1394"/>
            <p14:sldId id="602"/>
            <p14:sldId id="1129"/>
            <p14:sldId id="1128"/>
            <p14:sldId id="1208"/>
            <p14:sldId id="1209"/>
            <p14:sldId id="617"/>
            <p14:sldId id="1211"/>
            <p14:sldId id="621"/>
            <p14:sldId id="1212"/>
            <p14:sldId id="628"/>
            <p14:sldId id="1213"/>
            <p14:sldId id="1132"/>
            <p14:sldId id="1214"/>
            <p14:sldId id="1215"/>
            <p14:sldId id="1216"/>
            <p14:sldId id="1217"/>
            <p14:sldId id="1218"/>
            <p14:sldId id="1219"/>
            <p14:sldId id="1220"/>
            <p14:sldId id="1221"/>
            <p14:sldId id="1222"/>
            <p14:sldId id="1223"/>
            <p14:sldId id="1224"/>
            <p14:sldId id="1136"/>
            <p14:sldId id="1225"/>
            <p14:sldId id="594"/>
            <p14:sldId id="1226"/>
            <p14:sldId id="1227"/>
            <p14:sldId id="1228"/>
            <p14:sldId id="1229"/>
            <p14:sldId id="1230"/>
            <p14:sldId id="1231"/>
            <p14:sldId id="1232"/>
            <p14:sldId id="1233"/>
            <p14:sldId id="1234"/>
            <p14:sldId id="1235"/>
            <p14:sldId id="1236"/>
            <p14:sldId id="1237"/>
            <p14:sldId id="1238"/>
            <p14:sldId id="1239"/>
            <p14:sldId id="1240"/>
            <p14:sldId id="1241"/>
            <p14:sldId id="1139"/>
            <p14:sldId id="1242"/>
            <p14:sldId id="1243"/>
            <p14:sldId id="1244"/>
            <p14:sldId id="1245"/>
            <p14:sldId id="1246"/>
            <p14:sldId id="1247"/>
            <p14:sldId id="1248"/>
            <p14:sldId id="1249"/>
            <p14:sldId id="1250"/>
            <p14:sldId id="1251"/>
            <p14:sldId id="1252"/>
            <p14:sldId id="1253"/>
            <p14:sldId id="1254"/>
            <p14:sldId id="1255"/>
            <p14:sldId id="1256"/>
            <p14:sldId id="1257"/>
            <p14:sldId id="1258"/>
            <p14:sldId id="1259"/>
            <p14:sldId id="1260"/>
            <p14:sldId id="1261"/>
            <p14:sldId id="1262"/>
            <p14:sldId id="1263"/>
            <p14:sldId id="1264"/>
            <p14:sldId id="1265"/>
            <p14:sldId id="1266"/>
            <p14:sldId id="1267"/>
            <p14:sldId id="1268"/>
            <p14:sldId id="1269"/>
            <p14:sldId id="1270"/>
            <p14:sldId id="1271"/>
            <p14:sldId id="1272"/>
            <p14:sldId id="1273"/>
            <p14:sldId id="1274"/>
            <p14:sldId id="1275"/>
            <p14:sldId id="1276"/>
            <p14:sldId id="1277"/>
            <p14:sldId id="1278"/>
            <p14:sldId id="1149"/>
            <p14:sldId id="1279"/>
            <p14:sldId id="1280"/>
            <p14:sldId id="1281"/>
            <p14:sldId id="1282"/>
            <p14:sldId id="1283"/>
            <p14:sldId id="1284"/>
            <p14:sldId id="1285"/>
            <p14:sldId id="1286"/>
            <p14:sldId id="1287"/>
            <p14:sldId id="1288"/>
            <p14:sldId id="1289"/>
            <p14:sldId id="1290"/>
            <p14:sldId id="1291"/>
            <p14:sldId id="1292"/>
            <p14:sldId id="1293"/>
            <p14:sldId id="899"/>
            <p14:sldId id="900"/>
            <p14:sldId id="1294"/>
            <p14:sldId id="1295"/>
            <p14:sldId id="1296"/>
            <p14:sldId id="1297"/>
            <p14:sldId id="1298"/>
            <p14:sldId id="1299"/>
            <p14:sldId id="1300"/>
            <p14:sldId id="1301"/>
            <p14:sldId id="1302"/>
            <p14:sldId id="1303"/>
            <p14:sldId id="1304"/>
            <p14:sldId id="1305"/>
            <p14:sldId id="1306"/>
            <p14:sldId id="1307"/>
            <p14:sldId id="1308"/>
            <p14:sldId id="1384"/>
            <p14:sldId id="1309"/>
            <p14:sldId id="1310"/>
            <p14:sldId id="1311"/>
            <p14:sldId id="1312"/>
            <p14:sldId id="1313"/>
            <p14:sldId id="1314"/>
            <p14:sldId id="1315"/>
            <p14:sldId id="1165"/>
            <p14:sldId id="1316"/>
            <p14:sldId id="1317"/>
            <p14:sldId id="1318"/>
            <p14:sldId id="1319"/>
            <p14:sldId id="1320"/>
            <p14:sldId id="1171"/>
            <p14:sldId id="1321"/>
            <p14:sldId id="1322"/>
            <p14:sldId id="1323"/>
            <p14:sldId id="1324"/>
            <p14:sldId id="881"/>
            <p14:sldId id="882"/>
            <p14:sldId id="1325"/>
            <p14:sldId id="1326"/>
            <p14:sldId id="1327"/>
            <p14:sldId id="1328"/>
            <p14:sldId id="1329"/>
            <p14:sldId id="1330"/>
            <p14:sldId id="1331"/>
            <p14:sldId id="1332"/>
            <p14:sldId id="1333"/>
            <p14:sldId id="1334"/>
            <p14:sldId id="1335"/>
            <p14:sldId id="1336"/>
            <p14:sldId id="1337"/>
            <p14:sldId id="1338"/>
            <p14:sldId id="1339"/>
            <p14:sldId id="1340"/>
            <p14:sldId id="1341"/>
            <p14:sldId id="1342"/>
            <p14:sldId id="1343"/>
            <p14:sldId id="1344"/>
            <p14:sldId id="1345"/>
            <p14:sldId id="1346"/>
            <p14:sldId id="1347"/>
            <p14:sldId id="1348"/>
            <p14:sldId id="1349"/>
            <p14:sldId id="1350"/>
            <p14:sldId id="1351"/>
            <p14:sldId id="1194"/>
            <p14:sldId id="1352"/>
            <p14:sldId id="1353"/>
            <p14:sldId id="1354"/>
            <p14:sldId id="1355"/>
            <p14:sldId id="1356"/>
            <p14:sldId id="1357"/>
            <p14:sldId id="1358"/>
            <p14:sldId id="1359"/>
            <p14:sldId id="1360"/>
            <p14:sldId id="1361"/>
            <p14:sldId id="1362"/>
            <p14:sldId id="1363"/>
            <p14:sldId id="1364"/>
            <p14:sldId id="1365"/>
            <p14:sldId id="1366"/>
            <p14:sldId id="1367"/>
            <p14:sldId id="1368"/>
            <p14:sldId id="1396"/>
          </p14:sldIdLst>
        </p14:section>
        <p14:section name="Teacher Instructions" id="{C5F01435-1456-594E-8DFA-731DB9446D88}">
          <p14:sldIdLst>
            <p14:sldId id="1369"/>
            <p14:sldId id="1370"/>
            <p14:sldId id="1371"/>
            <p14:sldId id="1372"/>
            <p14:sldId id="1373"/>
            <p14:sldId id="1374"/>
            <p14:sldId id="1375"/>
            <p14:sldId id="1376"/>
            <p14:sldId id="1377"/>
            <p14:sldId id="1378"/>
            <p14:sldId id="1379"/>
            <p14:sldId id="1380"/>
            <p14:sldId id="1381"/>
            <p14:sldId id="1382"/>
            <p14:sldId id="13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1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2"/>
    <p:restoredTop sz="91837"/>
  </p:normalViewPr>
  <p:slideViewPr>
    <p:cSldViewPr snapToGrid="0" snapToObjects="1" showGuides="1">
      <p:cViewPr varScale="1">
        <p:scale>
          <a:sx n="100" d="100"/>
          <a:sy n="100" d="100"/>
        </p:scale>
        <p:origin x="96" y="210"/>
      </p:cViewPr>
      <p:guideLst>
        <p:guide orient="horz" pos="2160"/>
        <p:guide pos="619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slide" Target="slides/slide154.xml"/><Relationship Id="rId170" Type="http://schemas.openxmlformats.org/officeDocument/2006/relationships/slide" Target="slides/slide165.xml"/><Relationship Id="rId191" Type="http://schemas.openxmlformats.org/officeDocument/2006/relationships/slide" Target="slides/slide186.xml"/><Relationship Id="rId205" Type="http://schemas.openxmlformats.org/officeDocument/2006/relationships/slide" Target="slides/slide200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1.xml"/><Relationship Id="rId95" Type="http://schemas.openxmlformats.org/officeDocument/2006/relationships/slide" Target="slides/slide90.xml"/><Relationship Id="rId160" Type="http://schemas.openxmlformats.org/officeDocument/2006/relationships/slide" Target="slides/slide155.xml"/><Relationship Id="rId181" Type="http://schemas.openxmlformats.org/officeDocument/2006/relationships/slide" Target="slides/slide176.xml"/><Relationship Id="rId216" Type="http://schemas.openxmlformats.org/officeDocument/2006/relationships/presProps" Target="presProps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71" Type="http://schemas.openxmlformats.org/officeDocument/2006/relationships/slide" Target="slides/slide166.xml"/><Relationship Id="rId192" Type="http://schemas.openxmlformats.org/officeDocument/2006/relationships/slide" Target="slides/slide187.xml"/><Relationship Id="rId206" Type="http://schemas.openxmlformats.org/officeDocument/2006/relationships/slide" Target="slides/slide201.xml"/><Relationship Id="rId12" Type="http://schemas.openxmlformats.org/officeDocument/2006/relationships/slide" Target="slides/slide7.xml"/><Relationship Id="rId33" Type="http://schemas.openxmlformats.org/officeDocument/2006/relationships/slide" Target="slides/slide28.xml"/><Relationship Id="rId108" Type="http://schemas.openxmlformats.org/officeDocument/2006/relationships/slide" Target="slides/slide103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5" Type="http://schemas.openxmlformats.org/officeDocument/2006/relationships/slide" Target="slides/slide70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61" Type="http://schemas.openxmlformats.org/officeDocument/2006/relationships/slide" Target="slides/slide156.xml"/><Relationship Id="rId182" Type="http://schemas.openxmlformats.org/officeDocument/2006/relationships/slide" Target="slides/slide177.xml"/><Relationship Id="rId217" Type="http://schemas.openxmlformats.org/officeDocument/2006/relationships/viewProps" Target="viewProps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5" Type="http://schemas.openxmlformats.org/officeDocument/2006/relationships/slide" Target="slides/slide60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51" Type="http://schemas.openxmlformats.org/officeDocument/2006/relationships/slide" Target="slides/slide146.xml"/><Relationship Id="rId172" Type="http://schemas.openxmlformats.org/officeDocument/2006/relationships/slide" Target="slides/slide167.xml"/><Relationship Id="rId193" Type="http://schemas.openxmlformats.org/officeDocument/2006/relationships/slide" Target="slides/slide188.xml"/><Relationship Id="rId207" Type="http://schemas.openxmlformats.org/officeDocument/2006/relationships/slide" Target="slides/slide202.xml"/><Relationship Id="rId13" Type="http://schemas.openxmlformats.org/officeDocument/2006/relationships/slide" Target="slides/slide8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20" Type="http://schemas.openxmlformats.org/officeDocument/2006/relationships/slide" Target="slides/slide115.xml"/><Relationship Id="rId141" Type="http://schemas.openxmlformats.org/officeDocument/2006/relationships/slide" Target="slides/slide136.xml"/><Relationship Id="rId7" Type="http://schemas.openxmlformats.org/officeDocument/2006/relationships/slide" Target="slides/slide2.xml"/><Relationship Id="rId162" Type="http://schemas.openxmlformats.org/officeDocument/2006/relationships/slide" Target="slides/slide157.xml"/><Relationship Id="rId183" Type="http://schemas.openxmlformats.org/officeDocument/2006/relationships/slide" Target="slides/slide178.xml"/><Relationship Id="rId218" Type="http://schemas.openxmlformats.org/officeDocument/2006/relationships/theme" Target="theme/theme1.xml"/><Relationship Id="rId24" Type="http://schemas.openxmlformats.org/officeDocument/2006/relationships/slide" Target="slides/slide19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31" Type="http://schemas.openxmlformats.org/officeDocument/2006/relationships/slide" Target="slides/slide126.xml"/><Relationship Id="rId152" Type="http://schemas.openxmlformats.org/officeDocument/2006/relationships/slide" Target="slides/slide147.xml"/><Relationship Id="rId173" Type="http://schemas.openxmlformats.org/officeDocument/2006/relationships/slide" Target="slides/slide168.xml"/><Relationship Id="rId194" Type="http://schemas.openxmlformats.org/officeDocument/2006/relationships/slide" Target="slides/slide189.xml"/><Relationship Id="rId208" Type="http://schemas.openxmlformats.org/officeDocument/2006/relationships/slide" Target="slides/slide203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168" Type="http://schemas.openxmlformats.org/officeDocument/2006/relationships/slide" Target="slides/slide163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163" Type="http://schemas.openxmlformats.org/officeDocument/2006/relationships/slide" Target="slides/slide158.xml"/><Relationship Id="rId184" Type="http://schemas.openxmlformats.org/officeDocument/2006/relationships/slide" Target="slides/slide179.xml"/><Relationship Id="rId189" Type="http://schemas.openxmlformats.org/officeDocument/2006/relationships/slide" Target="slides/slide184.xml"/><Relationship Id="rId21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4" Type="http://schemas.openxmlformats.org/officeDocument/2006/relationships/slide" Target="slides/slide209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slide" Target="slides/slide153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74" Type="http://schemas.openxmlformats.org/officeDocument/2006/relationships/slide" Target="slides/slide169.xml"/><Relationship Id="rId179" Type="http://schemas.openxmlformats.org/officeDocument/2006/relationships/slide" Target="slides/slide174.xml"/><Relationship Id="rId195" Type="http://schemas.openxmlformats.org/officeDocument/2006/relationships/slide" Target="slides/slide190.xml"/><Relationship Id="rId209" Type="http://schemas.openxmlformats.org/officeDocument/2006/relationships/slide" Target="slides/slide204.xml"/><Relationship Id="rId190" Type="http://schemas.openxmlformats.org/officeDocument/2006/relationships/slide" Target="slides/slide185.xml"/><Relationship Id="rId204" Type="http://schemas.openxmlformats.org/officeDocument/2006/relationships/slide" Target="slides/slide199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164" Type="http://schemas.openxmlformats.org/officeDocument/2006/relationships/slide" Target="slides/slide159.xml"/><Relationship Id="rId169" Type="http://schemas.openxmlformats.org/officeDocument/2006/relationships/slide" Target="slides/slide164.xml"/><Relationship Id="rId185" Type="http://schemas.openxmlformats.org/officeDocument/2006/relationships/slide" Target="slides/slide180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80" Type="http://schemas.openxmlformats.org/officeDocument/2006/relationships/slide" Target="slides/slide175.xml"/><Relationship Id="rId210" Type="http://schemas.openxmlformats.org/officeDocument/2006/relationships/slide" Target="slides/slide205.xml"/><Relationship Id="rId215" Type="http://schemas.openxmlformats.org/officeDocument/2006/relationships/notesMaster" Target="notesMasters/notesMaster1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75" Type="http://schemas.openxmlformats.org/officeDocument/2006/relationships/slide" Target="slides/slide170.xml"/><Relationship Id="rId196" Type="http://schemas.openxmlformats.org/officeDocument/2006/relationships/slide" Target="slides/slide191.xml"/><Relationship Id="rId200" Type="http://schemas.openxmlformats.org/officeDocument/2006/relationships/slide" Target="slides/slide195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165" Type="http://schemas.openxmlformats.org/officeDocument/2006/relationships/slide" Target="slides/slide160.xml"/><Relationship Id="rId186" Type="http://schemas.openxmlformats.org/officeDocument/2006/relationships/slide" Target="slides/slide181.xml"/><Relationship Id="rId211" Type="http://schemas.openxmlformats.org/officeDocument/2006/relationships/slide" Target="slides/slide206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Relationship Id="rId176" Type="http://schemas.openxmlformats.org/officeDocument/2006/relationships/slide" Target="slides/slide171.xml"/><Relationship Id="rId197" Type="http://schemas.openxmlformats.org/officeDocument/2006/relationships/slide" Target="slides/slide192.xml"/><Relationship Id="rId201" Type="http://schemas.openxmlformats.org/officeDocument/2006/relationships/slide" Target="slides/slide196.xml"/><Relationship Id="rId17" Type="http://schemas.openxmlformats.org/officeDocument/2006/relationships/slide" Target="slides/slide12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24" Type="http://schemas.openxmlformats.org/officeDocument/2006/relationships/slide" Target="slides/slide119.xml"/><Relationship Id="rId70" Type="http://schemas.openxmlformats.org/officeDocument/2006/relationships/slide" Target="slides/slide65.xml"/><Relationship Id="rId91" Type="http://schemas.openxmlformats.org/officeDocument/2006/relationships/slide" Target="slides/slide86.xml"/><Relationship Id="rId145" Type="http://schemas.openxmlformats.org/officeDocument/2006/relationships/slide" Target="slides/slide140.xml"/><Relationship Id="rId166" Type="http://schemas.openxmlformats.org/officeDocument/2006/relationships/slide" Target="slides/slide161.xml"/><Relationship Id="rId187" Type="http://schemas.openxmlformats.org/officeDocument/2006/relationships/slide" Target="slides/slide182.xml"/><Relationship Id="rId1" Type="http://schemas.openxmlformats.org/officeDocument/2006/relationships/customXml" Target="../customXml/item1.xml"/><Relationship Id="rId212" Type="http://schemas.openxmlformats.org/officeDocument/2006/relationships/slide" Target="slides/slide207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60" Type="http://schemas.openxmlformats.org/officeDocument/2006/relationships/slide" Target="slides/slide55.xml"/><Relationship Id="rId81" Type="http://schemas.openxmlformats.org/officeDocument/2006/relationships/slide" Target="slides/slide76.xml"/><Relationship Id="rId135" Type="http://schemas.openxmlformats.org/officeDocument/2006/relationships/slide" Target="slides/slide130.xml"/><Relationship Id="rId156" Type="http://schemas.openxmlformats.org/officeDocument/2006/relationships/slide" Target="slides/slide151.xml"/><Relationship Id="rId177" Type="http://schemas.openxmlformats.org/officeDocument/2006/relationships/slide" Target="slides/slide172.xml"/><Relationship Id="rId198" Type="http://schemas.openxmlformats.org/officeDocument/2006/relationships/slide" Target="slides/slide193.xml"/><Relationship Id="rId202" Type="http://schemas.openxmlformats.org/officeDocument/2006/relationships/slide" Target="slides/slide197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50" Type="http://schemas.openxmlformats.org/officeDocument/2006/relationships/slide" Target="slides/slide45.xml"/><Relationship Id="rId104" Type="http://schemas.openxmlformats.org/officeDocument/2006/relationships/slide" Target="slides/slide99.xml"/><Relationship Id="rId125" Type="http://schemas.openxmlformats.org/officeDocument/2006/relationships/slide" Target="slides/slide120.xml"/><Relationship Id="rId146" Type="http://schemas.openxmlformats.org/officeDocument/2006/relationships/slide" Target="slides/slide141.xml"/><Relationship Id="rId167" Type="http://schemas.openxmlformats.org/officeDocument/2006/relationships/slide" Target="slides/slide162.xml"/><Relationship Id="rId188" Type="http://schemas.openxmlformats.org/officeDocument/2006/relationships/slide" Target="slides/slide183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13" Type="http://schemas.openxmlformats.org/officeDocument/2006/relationships/slide" Target="slides/slide208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40" Type="http://schemas.openxmlformats.org/officeDocument/2006/relationships/slide" Target="slides/slide35.xml"/><Relationship Id="rId115" Type="http://schemas.openxmlformats.org/officeDocument/2006/relationships/slide" Target="slides/slide110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178" Type="http://schemas.openxmlformats.org/officeDocument/2006/relationships/slide" Target="slides/slide173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9" Type="http://schemas.openxmlformats.org/officeDocument/2006/relationships/slide" Target="slides/slide194.xml"/><Relationship Id="rId203" Type="http://schemas.openxmlformats.org/officeDocument/2006/relationships/slide" Target="slides/slide198.xml"/><Relationship Id="rId19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L. Zell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71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Optional: Replace with pictures of your operation and your Master </a:t>
            </a:r>
            <a:r>
              <a:rPr lang="en-AU" dirty="0" smtClean="0"/>
              <a:t>reef guide/s </a:t>
            </a:r>
            <a:r>
              <a:rPr lang="en-AU" dirty="0"/>
              <a:t>here.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Knapton,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4803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8487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22560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</a:t>
            </a:r>
            <a:r>
              <a:rPr lang="en-AU" baseline="0" dirty="0"/>
              <a:t> U. Engelhardt, </a:t>
            </a:r>
            <a:r>
              <a:rPr lang="en-US" dirty="0"/>
              <a:t>Copyright Commonwealth of Australia (GBRMPA)</a:t>
            </a:r>
            <a:r>
              <a:rPr lang="en-AU" dirty="0"/>
              <a:t>; (Right)</a:t>
            </a:r>
            <a:r>
              <a:rPr lang="en-AU" baseline="0" dirty="0"/>
              <a:t> M.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32102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53898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29352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Simmonds,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136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5945837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8591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99014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17391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81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3941209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Hawksbill turtle (Eretmochelys imbricata) swimming underwater, Nosy Be</a:t>
            </a:r>
            <a:r>
              <a:rPr lang="en-AU" b="0" i="0">
                <a:solidFill>
                  <a:srgbClr val="FFFFFF"/>
                </a:solidFill>
                <a:effectLst/>
                <a:latin typeface="apercu-pro"/>
              </a:rPr>
              <a:t>, </a:t>
            </a:r>
            <a:r>
              <a:rPr lang="en-AU" b="0" i="0" smtClean="0">
                <a:solidFill>
                  <a:srgbClr val="FFFFFF"/>
                </a:solidFill>
                <a:effectLst/>
                <a:latin typeface="apercu-pro"/>
              </a:rPr>
              <a:t>North 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Madagascar. Image: </a:t>
            </a:r>
            <a:r>
              <a:rPr lang="en-AU" b="0" i="0" dirty="0" err="1">
                <a:solidFill>
                  <a:srgbClr val="FFFFFF"/>
                </a:solidFill>
                <a:effectLst/>
                <a:latin typeface="apercu-pro"/>
              </a:rPr>
              <a:t>naturepl.com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 / </a:t>
            </a:r>
            <a:r>
              <a:rPr lang="en-AU" b="0" i="0" dirty="0" err="1">
                <a:solidFill>
                  <a:srgbClr val="FFFFFF"/>
                </a:solidFill>
                <a:effectLst/>
                <a:latin typeface="apercu-pro"/>
              </a:rPr>
              <a:t>Inaki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 </a:t>
            </a:r>
            <a:r>
              <a:rPr lang="en-AU" b="0" i="0" dirty="0" err="1">
                <a:solidFill>
                  <a:srgbClr val="FFFFFF"/>
                </a:solidFill>
                <a:effectLst/>
                <a:latin typeface="apercu-pro"/>
              </a:rPr>
              <a:t>Relanzon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 / WWF</a:t>
            </a:r>
            <a:r>
              <a:rPr lang="en-AU" dirty="0"/>
              <a:t/>
            </a:r>
            <a:br>
              <a:rPr lang="en-AU" dirty="0"/>
            </a:br>
            <a:r>
              <a:rPr lang="en-AU" b="0" i="0" dirty="0">
                <a:effectLst/>
                <a:latin typeface="apercu-pro"/>
              </a:rPr>
              <a:t>© </a:t>
            </a:r>
            <a:r>
              <a:rPr lang="en-AU" b="0" i="0" dirty="0" err="1">
                <a:effectLst/>
                <a:latin typeface="apercu-pro"/>
              </a:rPr>
              <a:t>naturepl.com</a:t>
            </a:r>
            <a:r>
              <a:rPr lang="en-AU" b="0" i="0" dirty="0">
                <a:effectLst/>
                <a:latin typeface="apercu-pro"/>
              </a:rPr>
              <a:t> / </a:t>
            </a:r>
            <a:r>
              <a:rPr lang="en-AU" b="0" i="0" dirty="0" err="1">
                <a:effectLst/>
                <a:latin typeface="apercu-pro"/>
              </a:rPr>
              <a:t>Inaki</a:t>
            </a:r>
            <a:r>
              <a:rPr lang="en-AU" b="0" i="0" dirty="0">
                <a:effectLst/>
                <a:latin typeface="apercu-pro"/>
              </a:rPr>
              <a:t> </a:t>
            </a:r>
            <a:r>
              <a:rPr lang="en-AU" b="0" i="0" dirty="0" err="1">
                <a:effectLst/>
                <a:latin typeface="apercu-pro"/>
              </a:rPr>
              <a:t>Relanzon</a:t>
            </a:r>
            <a:r>
              <a:rPr lang="en-AU" b="0" i="0" dirty="0">
                <a:effectLst/>
                <a:latin typeface="apercu-pro"/>
              </a:rPr>
              <a:t> / WWF   Source: https://</a:t>
            </a:r>
            <a:r>
              <a:rPr lang="en-AU" b="0" i="0" dirty="0" err="1">
                <a:effectLst/>
                <a:latin typeface="apercu-pro"/>
              </a:rPr>
              <a:t>australian.museum</a:t>
            </a:r>
            <a:r>
              <a:rPr lang="en-AU" b="0" i="0" dirty="0">
                <a:effectLst/>
                <a:latin typeface="apercu-pro"/>
              </a:rPr>
              <a:t>/learn/animals/reptiles/hawksbill-sea-turtle/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94586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142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611079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Simmons,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13047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054246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</a:t>
            </a:r>
            <a:r>
              <a:rPr lang="en-AU" dirty="0" err="1"/>
              <a:t>joYlPlQqdAA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10206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541800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</a:t>
            </a:r>
            <a:r>
              <a:rPr lang="en-AU"/>
              <a:t>://</a:t>
            </a:r>
            <a:r>
              <a:rPr lang="en-AU" smtClean="0"/>
              <a:t>theconversation.com/ghostnets-fish-on-marine-rubbish-threatens-northern-australian-turtles-11585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147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2071692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</a:t>
            </a:r>
            <a:r>
              <a:rPr lang="en-AU"/>
              <a:t>://</a:t>
            </a:r>
            <a:r>
              <a:rPr lang="en-AU" smtClean="0"/>
              <a:t>www.gbrmpa.gov.au/our-work/threats-to-the-reef/marine-debris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148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4016016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</a:t>
            </a:r>
            <a:r>
              <a:rPr lang="en-AU" dirty="0" err="1"/>
              <a:t>UyaGjSMEjsA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9280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Images: (Left) https</a:t>
            </a:r>
            <a:r>
              <a:rPr lang="en-AU"/>
              <a:t>://</a:t>
            </a:r>
            <a:r>
              <a:rPr lang="en-AU" smtClean="0"/>
              <a:t>www.gbrmpa.gov.au/our-work/threats-to-the-reef/marine-debris</a:t>
            </a:r>
            <a:r>
              <a:rPr lang="en-AU" dirty="0"/>
              <a:t>; (Right) C. Miller, Copyright Commonwealth of Australia</a:t>
            </a:r>
            <a:r>
              <a:rPr lang="en-AU" baseline="0" dirty="0"/>
              <a:t>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238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Shultz, Copyright Commonwealth</a:t>
            </a:r>
            <a:r>
              <a:rPr lang="en-AU" baseline="0" dirty="0"/>
              <a:t> of Australia (GBRMPA)</a:t>
            </a:r>
            <a:r>
              <a:rPr lang="en-AU" dirty="0"/>
              <a:t>. Divers collecting Crown </a:t>
            </a:r>
            <a:r>
              <a:rPr lang="en-AU"/>
              <a:t>of </a:t>
            </a:r>
            <a:r>
              <a:rPr lang="en-AU" smtClean="0"/>
              <a:t>Thorns </a:t>
            </a:r>
            <a:r>
              <a:rPr lang="en-AU" dirty="0"/>
              <a:t>Starfish that </a:t>
            </a:r>
            <a:r>
              <a:rPr lang="en-AU"/>
              <a:t>eat </a:t>
            </a:r>
            <a:r>
              <a:rPr lang="en-AU" smtClean="0"/>
              <a:t>coral</a:t>
            </a:r>
            <a:r>
              <a:rPr lang="en-AU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1109304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</a:t>
            </a:r>
            <a:r>
              <a:rPr lang="en-AU"/>
              <a:t>://</a:t>
            </a:r>
            <a:r>
              <a:rPr lang="en-AU" smtClean="0"/>
              <a:t>www.tangaroablue.org</a:t>
            </a:r>
            <a:r>
              <a:rPr lang="en-AU" dirty="0"/>
              <a:t>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30910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1742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31527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34210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smtClean="0"/>
              <a:t>Marshall,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79293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aseline="0" dirty="0"/>
              <a:t>K. Hoppen,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18315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104665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21711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19168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550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Knapton, Copyright Commonwealth</a:t>
            </a:r>
            <a:r>
              <a:rPr lang="en-AU" baseline="0" dirty="0"/>
              <a:t>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2406389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8722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00669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8487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</a:t>
            </a:r>
            <a:r>
              <a:rPr lang="en-AU" dirty="0" err="1"/>
              <a:t>Mcgrogan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76134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T. Mayne,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57619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=U71rdSRAu_w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74707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34289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=ZSU6hzmwZwA   (black tip whalers)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28362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463436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81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7378018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K. Hoppen,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51001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</a:t>
            </a:r>
            <a:r>
              <a:rPr lang="en-AU"/>
              <a:t>. </a:t>
            </a:r>
            <a:r>
              <a:rPr lang="en-AU" smtClean="0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02933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Batley,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176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8460827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aseline="0" dirty="0"/>
              <a:t>K. Garnett,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17547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</a:t>
            </a:r>
            <a:r>
              <a:rPr lang="en-AU" dirty="0" err="1"/>
              <a:t>Curnock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02047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77427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</a:t>
            </a:r>
            <a:r>
              <a:rPr lang="en-AU" baseline="0" dirty="0"/>
              <a:t>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63579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Garnett,</a:t>
            </a:r>
            <a:r>
              <a:rPr lang="en-AU" baseline="0" dirty="0"/>
              <a:t> </a:t>
            </a: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30957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Shultz,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22204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75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/>
              <a:t>Reef </a:t>
            </a:r>
            <a:r>
              <a:rPr lang="en-AU" smtClean="0"/>
              <a:t>Monitoring </a:t>
            </a:r>
            <a:r>
              <a:rPr lang="en-AU" dirty="0"/>
              <a:t>Survey Course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61367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Shultz,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234285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M. </a:t>
            </a:r>
            <a:r>
              <a:rPr lang="en-AU" dirty="0" err="1"/>
              <a:t>Curnock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r>
              <a:rPr lang="en-AU" baseline="0" dirty="0"/>
              <a:t>; (Right)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54352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https://www.gbrmpa.gov.au/__</a:t>
            </a:r>
            <a:r>
              <a:rPr lang="en-AU" dirty="0" smtClean="0"/>
              <a:t>data/assets/pdf_file/0020/265430/Eye-on-the-Reef-app-poster.pdf 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0973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=G_ZOfdJb_6A&amp;t=33s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233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</a:t>
            </a:r>
            <a:r>
              <a:rPr lang="en-AU"/>
              <a:t>slide </a:t>
            </a:r>
            <a:r>
              <a:rPr lang="en-AU" smtClean="0"/>
              <a:t>for </a:t>
            </a:r>
            <a:r>
              <a:rPr lang="en-AU" dirty="0"/>
              <a:t>students to view. The remaining slides </a:t>
            </a:r>
            <a:r>
              <a:rPr lang="en-AU"/>
              <a:t>are </a:t>
            </a:r>
            <a:r>
              <a:rPr lang="en-AU" smtClean="0"/>
              <a:t>for </a:t>
            </a:r>
            <a:r>
              <a:rPr lang="en-AU" dirty="0"/>
              <a:t>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51595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smtClean="0"/>
              <a:t>www.gbrmpa.gov.au/our-work/eye-on-the-reef</a:t>
            </a:r>
            <a:endParaRPr lang="en-US" sz="12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62504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https://www.gbrmpa.gov.au</a:t>
            </a:r>
            <a:r>
              <a:rPr lang="en-AU"/>
              <a:t>/__</a:t>
            </a:r>
            <a:r>
              <a:rPr lang="en-AU" smtClean="0"/>
              <a:t>data/assets/pdf_file/0007/237346/Rapid-Monitoring-Form-V.2.0.pdf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5619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2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Optional: Replace with pictures of your operation and your Master </a:t>
            </a:r>
            <a:r>
              <a:rPr lang="en-AU" dirty="0" smtClean="0"/>
              <a:t>reef guide/s </a:t>
            </a:r>
            <a:r>
              <a:rPr lang="en-AU" dirty="0"/>
              <a:t>here.</a:t>
            </a:r>
          </a:p>
          <a:p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019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Optional: Replace with pictures of your operation and your Master </a:t>
            </a:r>
            <a:r>
              <a:rPr lang="en-AU" dirty="0" smtClean="0"/>
              <a:t>reef guide/s </a:t>
            </a:r>
            <a:r>
              <a:rPr lang="en-AU" dirty="0"/>
              <a:t>here.</a:t>
            </a:r>
          </a:p>
          <a:p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50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556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163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www.ozsail.com.au</a:t>
            </a:r>
            <a:r>
              <a:rPr lang="en-AU" dirty="0"/>
              <a:t>/blog/the-great-barrier-reef/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96318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/>
              <a:t>all </a:t>
            </a:r>
            <a:r>
              <a:rPr lang="en-AU" dirty="0"/>
              <a:t>questions are linked to the ACARA curriculum </a:t>
            </a:r>
            <a:r>
              <a:rPr lang="en-AU"/>
              <a:t>content </a:t>
            </a:r>
            <a:r>
              <a:rPr lang="en-AU" smtClean="0"/>
              <a:t>elaborations for </a:t>
            </a:r>
            <a:r>
              <a:rPr lang="en-AU" dirty="0"/>
              <a:t>Year 8 Biological Sciences (Science Understanding).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662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672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97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764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397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243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J.</a:t>
            </a:r>
            <a:r>
              <a:rPr lang="en-US" baseline="0" dirty="0"/>
              <a:t> Jones,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289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465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</a:t>
            </a:r>
            <a:r>
              <a:rPr lang="en-US" dirty="0"/>
              <a:t>(Left)</a:t>
            </a:r>
            <a:r>
              <a:rPr lang="en-US" baseline="0" dirty="0"/>
              <a:t> J. Jones, Copyright Commonwealth of Australia (GBRMPA); (Middle) Copyright Commonwealth of Australia; (Right) Copyright Commonwealth of Australia 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985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5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Optional: Replace with pictures of students conducting a survey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45882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380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=LsxP5Aa_A5U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854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</a:t>
            </a:r>
            <a:r>
              <a:rPr lang="en-US" dirty="0"/>
              <a:t>(Left)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(Middle)</a:t>
            </a:r>
            <a:r>
              <a:rPr lang="en-AU" baseline="0" dirty="0"/>
              <a:t>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(Right) J. Jones,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9878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133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R. </a:t>
            </a:r>
            <a:r>
              <a:rPr lang="en-US" dirty="0" err="1"/>
              <a:t>Berklemans</a:t>
            </a:r>
            <a:r>
              <a:rPr lang="en-US" dirty="0"/>
              <a:t>, 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92410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Stella,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316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256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Summerling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77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R. </a:t>
            </a:r>
            <a:r>
              <a:rPr lang="en-US" dirty="0" err="1"/>
              <a:t>Berklemans</a:t>
            </a:r>
            <a:r>
              <a:rPr lang="en-US" dirty="0"/>
              <a:t>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824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</a:t>
            </a:r>
            <a:r>
              <a:rPr lang="en-AU" dirty="0" err="1"/>
              <a:t>Summerling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22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</a:t>
            </a:r>
            <a:r>
              <a:rPr lang="en-US" dirty="0" smtClean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0685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=WbeY7Z9jBkQ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662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823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C. Jones,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445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9524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E. Smart, </a:t>
            </a:r>
            <a:r>
              <a:rPr lang="en-US" dirty="0"/>
              <a:t>Copyright</a:t>
            </a:r>
            <a:r>
              <a:rPr lang="en-AU" dirty="0"/>
              <a:t>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876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7846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E. Smart,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24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66351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=bT3FsyJxp0I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762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18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Image:</a:t>
            </a:r>
            <a:r>
              <a:rPr lang="en-US" baseline="0" dirty="0" smtClean="0"/>
              <a:t> H. Lambert</a:t>
            </a:r>
            <a:r>
              <a:rPr lang="en-US" dirty="0" smtClean="0"/>
              <a:t>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791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3757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8342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smtClean="0"/>
              <a:t>Walls</a:t>
            </a:r>
            <a:r>
              <a:rPr lang="en-AU" dirty="0"/>
              <a:t>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1245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155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237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1941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Berklemans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2487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4426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R. </a:t>
            </a:r>
            <a:r>
              <a:rPr lang="en-AU" dirty="0" smtClean="0"/>
              <a:t>Walls</a:t>
            </a:r>
            <a:r>
              <a:rPr lang="en-AU" dirty="0"/>
              <a:t>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5206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994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7139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Ramasamy,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8553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9247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92859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4769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3441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N. Collins,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4096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7522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5624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2902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95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5894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3748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Smith,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3012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3545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N. Mattocks,</a:t>
            </a:r>
            <a:r>
              <a:rPr lang="en-AU" baseline="0" dirty="0"/>
              <a:t> </a:t>
            </a:r>
            <a:r>
              <a:rPr lang="en-AU" dirty="0"/>
              <a:t>Copyright Commonwealth of Australia (GBRMPA); (Right) R. Ramasamy,</a:t>
            </a:r>
            <a:r>
              <a:rPr lang="en-AU" baseline="0" dirty="0"/>
              <a:t> </a:t>
            </a: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9682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=UHh7WThgpNQ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88008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</a:t>
            </a:r>
            <a:r>
              <a:rPr lang="en-AU"/>
              <a:t>. </a:t>
            </a:r>
            <a:r>
              <a:rPr lang="en-AU" smtClean="0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9771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0987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J. </a:t>
            </a:r>
            <a:r>
              <a:rPr lang="en-AU" dirty="0" err="1" smtClean="0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3134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Image: J. </a:t>
            </a:r>
            <a:r>
              <a:rPr lang="en-AU" dirty="0" err="1" smtClean="0"/>
              <a:t>Hurford</a:t>
            </a:r>
            <a:r>
              <a:rPr lang="en-AU" dirty="0" smtClean="0"/>
              <a:t>, </a:t>
            </a:r>
            <a:r>
              <a:rPr lang="en-US" dirty="0" smtClean="0"/>
              <a:t>Copyright Commonwealth of Australia (GBRMPA)</a:t>
            </a:r>
            <a:endParaRPr lang="en-A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3726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=aURh4J-Gp7c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9748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69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158911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=ZV3wNHYoBM8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9362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(Top) L. Zell,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r>
              <a:rPr lang="en-AU" dirty="0"/>
              <a:t>; (Bottom)</a:t>
            </a:r>
            <a:r>
              <a:rPr lang="en-AU" baseline="0" dirty="0"/>
              <a:t> K. </a:t>
            </a:r>
            <a:r>
              <a:rPr lang="en-AU" baseline="0" dirty="0" err="1"/>
              <a:t>McClymont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4742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Copyright Commonwealth of Australia</a:t>
            </a:r>
            <a:r>
              <a:rPr lang="en-AU" baseline="0" dirty="0"/>
              <a:t>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8612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http://www.underwaterphotography.com/Photo-Contest/underwater-photo.aspx?ID=41930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031985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https://www.theatlantic.com/science/archive/2018/03/the-fish-that-makes-other-fish-smarter/554924/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750560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Image: https://www.theatlantic.com/science/archive/2018/03/the-fish-that-makes-other-fish-smarter/554924/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806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K. </a:t>
            </a:r>
            <a:r>
              <a:rPr lang="en-AU" dirty="0" err="1"/>
              <a:t>McClymont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r>
              <a:rPr lang="en-AU" dirty="0"/>
              <a:t>; (Middle</a:t>
            </a:r>
            <a:r>
              <a:rPr lang="en-AU"/>
              <a:t>) </a:t>
            </a:r>
            <a:r>
              <a:rPr lang="en-AU" smtClean="0"/>
              <a:t>J.Hurford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r>
              <a:rPr lang="en-AU" dirty="0"/>
              <a:t>; (Right) P. </a:t>
            </a:r>
            <a:r>
              <a:rPr lang="en-AU" dirty="0" err="1"/>
              <a:t>McGinnity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2071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41464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2137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GBRMPA Image Library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84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5206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</a:t>
            </a:r>
            <a:r>
              <a:rPr lang="en-AU" baseline="0" dirty="0"/>
              <a:t>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7258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A. Elliott,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3743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G. Goby,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96003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</a:t>
            </a:r>
            <a:r>
              <a:rPr lang="en-AU" dirty="0" err="1"/>
              <a:t>nqoOUQGKXjI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4829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T. Mayne,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07773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Chaplin,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2140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0781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8924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U. </a:t>
            </a:r>
            <a:r>
              <a:rPr lang="en-AU" dirty="0" err="1"/>
              <a:t>Englehardt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r>
              <a:rPr lang="en-AU" dirty="0"/>
              <a:t>;</a:t>
            </a:r>
            <a:r>
              <a:rPr lang="en-AU" baseline="0" dirty="0"/>
              <a:t> (Right) </a:t>
            </a:r>
            <a:r>
              <a:rPr lang="en-AU" dirty="0"/>
              <a:t>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2982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=16CiuY9NS80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69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4" y="341310"/>
            <a:ext cx="2866737" cy="104551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</a:t>
            </a:r>
            <a:r>
              <a:rPr lang="en-AU" sz="1200" b="0">
                <a:solidFill>
                  <a:schemeClr val="tx2"/>
                </a:solidFill>
              </a:rPr>
              <a:t>Biologist </a:t>
            </a:r>
            <a:r>
              <a:rPr lang="en-AU" sz="1200" b="0" smtClean="0">
                <a:solidFill>
                  <a:schemeClr val="tx2"/>
                </a:solidFill>
              </a:rPr>
              <a:t>for </a:t>
            </a:r>
            <a:r>
              <a:rPr lang="en-AU" sz="1200" b="0" dirty="0">
                <a:solidFill>
                  <a:schemeClr val="tx2"/>
                </a:solidFill>
              </a:rPr>
              <a:t>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</a:t>
            </a:r>
            <a:r>
              <a:rPr lang="en-AU" sz="1200" b="0">
                <a:solidFill>
                  <a:schemeClr val="bg1"/>
                </a:solidFill>
              </a:rPr>
              <a:t>Biologist </a:t>
            </a:r>
            <a:r>
              <a:rPr lang="en-AU" sz="1200" b="0" smtClean="0">
                <a:solidFill>
                  <a:schemeClr val="bg1"/>
                </a:solidFill>
              </a:rPr>
              <a:t>for </a:t>
            </a:r>
            <a:r>
              <a:rPr lang="en-AU" sz="1200" b="0" dirty="0">
                <a:solidFill>
                  <a:schemeClr val="bg1"/>
                </a:solidFill>
              </a:rPr>
              <a:t>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</a:t>
            </a:r>
            <a:r>
              <a:rPr lang="en-AU" sz="1200" b="0">
                <a:solidFill>
                  <a:schemeClr val="bg1"/>
                </a:solidFill>
              </a:rPr>
              <a:t>Biologist </a:t>
            </a:r>
            <a:r>
              <a:rPr lang="en-AU" sz="1200" b="0" smtClean="0">
                <a:solidFill>
                  <a:schemeClr val="bg1"/>
                </a:solidFill>
              </a:rPr>
              <a:t>for </a:t>
            </a:r>
            <a:r>
              <a:rPr lang="en-AU" sz="1200" b="0" dirty="0">
                <a:solidFill>
                  <a:schemeClr val="bg1"/>
                </a:solidFill>
              </a:rPr>
              <a:t>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</a:t>
            </a:r>
            <a:r>
              <a:rPr lang="en-AU" sz="1200" b="0">
                <a:solidFill>
                  <a:schemeClr val="tx2"/>
                </a:solidFill>
              </a:rPr>
              <a:t>Biologist </a:t>
            </a:r>
            <a:r>
              <a:rPr lang="en-AU" sz="1200" b="0" smtClean="0">
                <a:solidFill>
                  <a:schemeClr val="tx2"/>
                </a:solidFill>
              </a:rPr>
              <a:t>for </a:t>
            </a:r>
            <a:r>
              <a:rPr lang="en-AU" sz="1200" b="0" dirty="0">
                <a:solidFill>
                  <a:schemeClr val="tx2"/>
                </a:solidFill>
              </a:rPr>
              <a:t>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</a:t>
            </a:r>
            <a:r>
              <a:rPr lang="en-AU" sz="1200" b="0">
                <a:solidFill>
                  <a:schemeClr val="tx2"/>
                </a:solidFill>
              </a:rPr>
              <a:t>Biologist </a:t>
            </a:r>
            <a:r>
              <a:rPr lang="en-AU" sz="1200" b="0" smtClean="0">
                <a:solidFill>
                  <a:schemeClr val="tx2"/>
                </a:solidFill>
              </a:rPr>
              <a:t>for </a:t>
            </a:r>
            <a:r>
              <a:rPr lang="en-AU" sz="1200" b="0" dirty="0">
                <a:solidFill>
                  <a:schemeClr val="tx2"/>
                </a:solidFill>
              </a:rPr>
              <a:t>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</a:t>
            </a:r>
            <a:r>
              <a:rPr lang="en-AU" sz="1200" b="0">
                <a:solidFill>
                  <a:schemeClr val="tx2"/>
                </a:solidFill>
              </a:rPr>
              <a:t>Biologist </a:t>
            </a:r>
            <a:r>
              <a:rPr lang="en-AU" sz="1200" b="0" smtClean="0">
                <a:solidFill>
                  <a:schemeClr val="tx2"/>
                </a:solidFill>
              </a:rPr>
              <a:t>for </a:t>
            </a:r>
            <a:r>
              <a:rPr lang="en-AU" sz="1200" b="0" dirty="0">
                <a:solidFill>
                  <a:schemeClr val="tx2"/>
                </a:solidFill>
              </a:rPr>
              <a:t>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</a:t>
            </a:r>
            <a:r>
              <a:rPr lang="en-AU" sz="1200" b="0">
                <a:solidFill>
                  <a:schemeClr val="bg1"/>
                </a:solidFill>
              </a:rPr>
              <a:t>Biologist </a:t>
            </a:r>
            <a:r>
              <a:rPr lang="en-AU" sz="1200" b="0" smtClean="0">
                <a:solidFill>
                  <a:schemeClr val="bg1"/>
                </a:solidFill>
              </a:rPr>
              <a:t>for </a:t>
            </a:r>
            <a:r>
              <a:rPr lang="en-AU" sz="1200" b="0" dirty="0">
                <a:solidFill>
                  <a:schemeClr val="bg1"/>
                </a:solidFill>
              </a:rPr>
              <a:t>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</a:t>
            </a:r>
            <a:r>
              <a:rPr lang="en-AU" sz="1200" b="0">
                <a:solidFill>
                  <a:schemeClr val="tx2"/>
                </a:solidFill>
              </a:rPr>
              <a:t>Biologist </a:t>
            </a:r>
            <a:r>
              <a:rPr lang="en-AU" sz="1200" b="0" smtClean="0">
                <a:solidFill>
                  <a:schemeClr val="tx2"/>
                </a:solidFill>
              </a:rPr>
              <a:t>for </a:t>
            </a:r>
            <a:r>
              <a:rPr lang="en-AU" sz="1200" b="0" dirty="0">
                <a:solidFill>
                  <a:schemeClr val="tx2"/>
                </a:solidFill>
              </a:rPr>
              <a:t>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5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</a:t>
            </a:r>
            <a:r>
              <a:rPr lang="en-US" sz="2800" dirty="0" smtClean="0"/>
              <a:t>reef guide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</a:t>
            </a:r>
            <a:r>
              <a:rPr lang="en-AU" sz="1200" b="0">
                <a:solidFill>
                  <a:schemeClr val="bg1"/>
                </a:solidFill>
              </a:rPr>
              <a:t>Biologist </a:t>
            </a:r>
            <a:r>
              <a:rPr lang="en-AU" sz="1200" b="0" smtClean="0">
                <a:solidFill>
                  <a:schemeClr val="bg1"/>
                </a:solidFill>
              </a:rPr>
              <a:t>for </a:t>
            </a:r>
            <a:r>
              <a:rPr lang="en-AU" sz="1200" b="0" dirty="0">
                <a:solidFill>
                  <a:schemeClr val="bg1"/>
                </a:solidFill>
              </a:rPr>
              <a:t>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5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</a:t>
            </a:r>
            <a:r>
              <a:rPr lang="en-US" sz="2800" dirty="0" smtClean="0"/>
              <a:t>reef guide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</a:t>
            </a:r>
            <a:r>
              <a:rPr lang="en-AU" sz="1200" b="0">
                <a:solidFill>
                  <a:schemeClr val="tx2"/>
                </a:solidFill>
              </a:rPr>
              <a:t>Biologist </a:t>
            </a:r>
            <a:r>
              <a:rPr lang="en-AU" sz="1200" b="0" smtClean="0">
                <a:solidFill>
                  <a:schemeClr val="tx2"/>
                </a:solidFill>
              </a:rPr>
              <a:t>for </a:t>
            </a:r>
            <a:r>
              <a:rPr lang="en-AU" sz="1200" b="0" dirty="0">
                <a:solidFill>
                  <a:schemeClr val="tx2"/>
                </a:solidFill>
              </a:rPr>
              <a:t>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9.png"/><Relationship Id="rId4" Type="http://schemas.openxmlformats.org/officeDocument/2006/relationships/hyperlink" Target="https://www.youtube.com/watch?v=UHh7WThgpNQ" TargetMode="Externa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2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1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1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3.png"/><Relationship Id="rId4" Type="http://schemas.openxmlformats.org/officeDocument/2006/relationships/hyperlink" Target="https://www.youtube.com/watch?v=aURh4J-Gp7c" TargetMode="Externa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5.png"/><Relationship Id="rId4" Type="http://schemas.openxmlformats.org/officeDocument/2006/relationships/hyperlink" Target="https://www.youtube.com/watch?v=ZV3wNHYoBM8" TargetMode="Externa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8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0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2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g"/><Relationship Id="rId4" Type="http://schemas.openxmlformats.org/officeDocument/2006/relationships/image" Target="../media/image96.jp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9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0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1.png"/><Relationship Id="rId4" Type="http://schemas.openxmlformats.org/officeDocument/2006/relationships/hyperlink" Target="https://www.youtube.com/watch?v=nqoOUQGKXjI" TargetMode="Externa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jpeg"/><Relationship Id="rId4" Type="http://schemas.openxmlformats.org/officeDocument/2006/relationships/image" Target="../media/image59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3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6.jp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9.png"/><Relationship Id="rId4" Type="http://schemas.openxmlformats.org/officeDocument/2006/relationships/hyperlink" Target="https://www.youtube.com/watch?v=16CiuY9NS80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0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2.png"/><Relationship Id="rId4" Type="http://schemas.openxmlformats.org/officeDocument/2006/relationships/image" Target="../media/image111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jpeg"/><Relationship Id="rId4" Type="http://schemas.openxmlformats.org/officeDocument/2006/relationships/image" Target="../media/image108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2.png"/><Relationship Id="rId4" Type="http://schemas.openxmlformats.org/officeDocument/2006/relationships/image" Target="../media/image113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8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0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1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3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5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4.png"/><Relationship Id="rId4" Type="http://schemas.openxmlformats.org/officeDocument/2006/relationships/hyperlink" Target="https://www.youtube.com/watch?v=joYlPlQqdAA" TargetMode="Externa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5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8.png"/><Relationship Id="rId4" Type="http://schemas.openxmlformats.org/officeDocument/2006/relationships/hyperlink" Target="https://www.youtube.com/watch?v=UyaGjSMEjs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132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3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6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7.jpe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5.jpe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9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0.jpe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1.jpe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2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7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3.jpeg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4.jpe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5.png"/><Relationship Id="rId4" Type="http://schemas.openxmlformats.org/officeDocument/2006/relationships/hyperlink" Target="https://www.youtube.com/watch?v=U71rdSRAu_w" TargetMode="Externa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7.png"/><Relationship Id="rId4" Type="http://schemas.openxmlformats.org/officeDocument/2006/relationships/hyperlink" Target="https://www.youtube.com/watch?v=ZSU6hzmwZwA" TargetMode="Externa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jpeg"/><Relationship Id="rId4" Type="http://schemas.openxmlformats.org/officeDocument/2006/relationships/image" Target="../media/image59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8.jpe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9.jpe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12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3.jpe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4.jpe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6.jpe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7.jpe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8.jpe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9.jpeg"/><Relationship Id="rId4" Type="http://schemas.openxmlformats.org/officeDocument/2006/relationships/image" Target="../media/image59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0.jpe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6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7.png"/><Relationship Id="rId4" Type="http://schemas.openxmlformats.org/officeDocument/2006/relationships/hyperlink" Target="https://www.youtube.com/watch?v=G_ZOfdJb_6A&amp;t=33s" TargetMode="Externa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11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8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8.png"/><Relationship Id="rId4" Type="http://schemas.openxmlformats.org/officeDocument/2006/relationships/hyperlink" Target="https://www.gbrmpa.gov.au/our-work/eye-on-the-reef" TargetMode="Externa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3.png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4.png"/><Relationship Id="rId4" Type="http://schemas.openxmlformats.org/officeDocument/2006/relationships/hyperlink" Target="https://www.gbrmpa.gov.au/__data/assets/pdf_file/0007/237346/Rapid-Monitoring-Form-V.2.0.pdf" TargetMode="External"/></Relationships>
</file>

<file path=ppt/slides/_rels/slide2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6.png"/><Relationship Id="rId7" Type="http://schemas.openxmlformats.org/officeDocument/2006/relationships/image" Target="../media/image172.pn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Relationship Id="rId9" Type="http://schemas.openxmlformats.org/officeDocument/2006/relationships/image" Target="../media/image179.png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png"/><Relationship Id="rId4" Type="http://schemas.openxmlformats.org/officeDocument/2006/relationships/hyperlink" Target="https://www.youtube.com/watch?v=LsxP5Aa_A5U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microsoft.com/office/2007/relationships/hdphoto" Target="../media/hdphoto1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1.png"/><Relationship Id="rId4" Type="http://schemas.openxmlformats.org/officeDocument/2006/relationships/hyperlink" Target="https://www.youtube.com/watch?v=WbeY7Z9jBkQ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8.png"/><Relationship Id="rId4" Type="http://schemas.openxmlformats.org/officeDocument/2006/relationships/hyperlink" Target="https://www.youtube.com/watch?v=bT3FsyJxp0I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3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6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5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3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6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8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0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1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0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3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4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6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59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/>
              <a:t>Biologist </a:t>
            </a:r>
            <a:r>
              <a:rPr lang="en-AU" smtClean="0"/>
              <a:t>for </a:t>
            </a:r>
            <a:r>
              <a:rPr lang="en-AU" dirty="0"/>
              <a:t>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1: Preparing to find out</a:t>
            </a:r>
          </a:p>
          <a:p>
            <a:r>
              <a:rPr lang="en-AU" b="1" dirty="0"/>
              <a:t>Year 7</a:t>
            </a:r>
            <a:endParaRPr lang="en-AU" b="1" i="1" dirty="0"/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0" b="146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0571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785C59-BF34-DF49-8BE3-57F4CBC9197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100</a:t>
            </a:fld>
            <a:endParaRPr lang="en-US" dirty="0"/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B78A6B55-C926-7844-9220-7EE8219FB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6" y="908941"/>
            <a:ext cx="6109907" cy="48485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6953D7C-781D-5347-AB89-086796CFA2EB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79976237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DFD926-D981-0B49-ABE4-CB048526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CD2C0-32EE-4945-AD69-5BD97435C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Who is counting the </a:t>
            </a:r>
            <a:r>
              <a:rPr lang="en-AU" sz="4400"/>
              <a:t>grazing </a:t>
            </a:r>
            <a:r>
              <a:rPr lang="en-AU" sz="4400" smtClean="0"/>
              <a:t>herbivores</a:t>
            </a:r>
            <a:r>
              <a:rPr lang="en-AU" sz="4400" dirty="0"/>
              <a:t>?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3B7E41CD-699E-AC4D-9508-899B254F3A1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79580170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355578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>
                <a:solidFill>
                  <a:schemeClr val="bg1"/>
                </a:solidFill>
              </a:rPr>
              <a:t>Cods and groupers</a:t>
            </a:r>
            <a:br>
              <a:rPr lang="en-AU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Pronounced grow-per.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92192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F27DE5-B115-FC4D-8A3D-BE576EE92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ED3A9-4B95-0A4E-A9DD-6DB480FD2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Cods and groupers belong to the family </a:t>
            </a:r>
            <a:r>
              <a:rPr lang="en-US" sz="4400" i="1" dirty="0"/>
              <a:t>Serranidae</a:t>
            </a:r>
            <a:r>
              <a:rPr lang="en-US" sz="4400" dirty="0"/>
              <a:t> and the sub-family </a:t>
            </a:r>
            <a:r>
              <a:rPr lang="en-US" sz="4400" i="1" dirty="0" err="1"/>
              <a:t>Epinephelinae</a:t>
            </a:r>
            <a:r>
              <a:rPr lang="en-US" sz="4400" dirty="0"/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6BDC6A2-598A-B548-AF5F-BB4EEACC89B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0" t="3900" r="2714" b="390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5758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DCF928-8B51-7045-861F-ADD1C79D0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F81A3-7FC7-7A4A-ACA0-D31B7DD5B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Queensland grouper, also known as giant grouper </a:t>
            </a:r>
            <a:r>
              <a:rPr lang="en-US" sz="3200" i="1" dirty="0"/>
              <a:t>(</a:t>
            </a:r>
            <a:r>
              <a:rPr lang="en-US" sz="3200" i="1" dirty="0" err="1"/>
              <a:t>Epinephelus</a:t>
            </a:r>
            <a:r>
              <a:rPr lang="en-US" sz="3200" i="1" dirty="0"/>
              <a:t> </a:t>
            </a:r>
            <a:r>
              <a:rPr lang="en-US" sz="3200" i="1" dirty="0" err="1"/>
              <a:t>lanceolatus</a:t>
            </a:r>
            <a:r>
              <a:rPr lang="en-US" sz="3200" i="1" dirty="0"/>
              <a:t>)</a:t>
            </a:r>
            <a:r>
              <a:rPr lang="en-US" sz="3200" dirty="0"/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9ECA73E-05C0-6240-A95F-676B99B357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1253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4241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1E1D09-E107-7B48-8B94-59FD69BA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7D569-B464-714C-9C74-9EFD6DB05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This is the </a:t>
            </a:r>
          </a:p>
          <a:p>
            <a:pPr algn="ctr"/>
            <a:r>
              <a:rPr lang="en-US" sz="4400" dirty="0" smtClean="0"/>
              <a:t>largest </a:t>
            </a:r>
            <a:endParaRPr lang="en-US" sz="4400" dirty="0"/>
          </a:p>
          <a:p>
            <a:pPr algn="ctr"/>
            <a:r>
              <a:rPr lang="en-US" sz="4400" dirty="0"/>
              <a:t>bony fish on</a:t>
            </a:r>
            <a:br>
              <a:rPr lang="en-US" sz="4400" dirty="0"/>
            </a:br>
            <a:r>
              <a:rPr lang="en-US" sz="4400" dirty="0"/>
              <a:t>the Reef.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69ECA73E-05C0-6240-A95F-676B99B357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12535"/>
          <a:stretch/>
        </p:blipFill>
        <p:spPr>
          <a:xfrm>
            <a:off x="6286500" y="655612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8740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67AC48C7-4CEF-9640-A0A0-B9B246CF9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6" y="949400"/>
            <a:ext cx="6109907" cy="476764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D8E6F9-EAEE-904E-A6CD-99EE2565CC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106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3AD7DA-5E89-FA47-AEBB-E5C84AD19E5E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51372737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492BB3-2952-8D47-823D-557A25455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potato cod (</a:t>
            </a:r>
            <a:r>
              <a:rPr lang="en-US" i="1" dirty="0" err="1"/>
              <a:t>Epinephelus</a:t>
            </a:r>
            <a:r>
              <a:rPr lang="en-US" i="1" dirty="0"/>
              <a:t> </a:t>
            </a:r>
            <a:r>
              <a:rPr lang="en-US" i="1" dirty="0" err="1"/>
              <a:t>tukula</a:t>
            </a:r>
            <a:r>
              <a:rPr lang="en-US" i="1" dirty="0"/>
              <a:t>), </a:t>
            </a:r>
            <a:br>
              <a:rPr lang="en-US" i="1" dirty="0"/>
            </a:br>
            <a:r>
              <a:rPr lang="en-US" dirty="0"/>
              <a:t>is another massive reef fish.  </a:t>
            </a:r>
            <a:br>
              <a:rPr lang="en-US" dirty="0"/>
            </a:b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01B36-E684-EF4A-8D52-D572CC7E0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24947-801B-2A4D-AB6B-218D5C71A3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t="26133" b="15631"/>
          <a:stretch/>
        </p:blipFill>
        <p:spPr>
          <a:xfrm>
            <a:off x="515937" y="1780672"/>
            <a:ext cx="11160125" cy="43629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6D4122-4FE7-AC45-86BB-EC820ED66FD1}"/>
              </a:ext>
            </a:extLst>
          </p:cNvPr>
          <p:cNvSpPr txBox="1"/>
          <p:nvPr/>
        </p:nvSpPr>
        <p:spPr>
          <a:xfrm>
            <a:off x="2368457" y="5083701"/>
            <a:ext cx="2596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Potato-like markings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65F6B-83D9-AF48-AC6D-B28DFB7FE0C9}"/>
              </a:ext>
            </a:extLst>
          </p:cNvPr>
          <p:cNvSpPr txBox="1"/>
          <p:nvPr/>
        </p:nvSpPr>
        <p:spPr>
          <a:xfrm>
            <a:off x="348558" y="2044286"/>
            <a:ext cx="2596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Paddle-like tail </a:t>
            </a:r>
          </a:p>
        </p:txBody>
      </p:sp>
    </p:spTree>
    <p:extLst>
      <p:ext uri="{BB962C8B-B14F-4D97-AF65-F5344CB8AC3E}">
        <p14:creationId xmlns:p14="http://schemas.microsoft.com/office/powerpoint/2010/main" val="262868792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6C41A238-F7B5-6E40-9DE7-992CAD3E8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913" y="949401"/>
            <a:ext cx="6071440" cy="478811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3993A2-947E-BE47-B5D5-51D290AFC5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A36621-15BD-0D4F-8728-366F1324CA6A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284590389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F3472C-B474-8444-98B3-5E983B83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34CE7-3B9F-9F48-AB3B-B0BB70F4E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We also count barramundi cod (</a:t>
            </a:r>
            <a:r>
              <a:rPr lang="en-AU" sz="3200" i="1" dirty="0" err="1"/>
              <a:t>Cromileptes</a:t>
            </a:r>
            <a:r>
              <a:rPr lang="en-AU" sz="3200" i="1" dirty="0"/>
              <a:t> </a:t>
            </a:r>
            <a:r>
              <a:rPr lang="en-AU" sz="3200" i="1" dirty="0" err="1"/>
              <a:t>altivelis</a:t>
            </a:r>
            <a:r>
              <a:rPr lang="en-AU" sz="3200" i="1" dirty="0"/>
              <a:t>)</a:t>
            </a:r>
            <a:r>
              <a:rPr lang="en-US" sz="3200" i="1" dirty="0"/>
              <a:t>.</a:t>
            </a:r>
            <a:endParaRPr lang="en-US" sz="3200" dirty="0"/>
          </a:p>
          <a:p>
            <a:pPr algn="ctr"/>
            <a:r>
              <a:rPr lang="en-US" sz="3200" dirty="0"/>
              <a:t>Check out that </a:t>
            </a:r>
            <a:br>
              <a:rPr lang="en-US" sz="3200" dirty="0"/>
            </a:br>
            <a:r>
              <a:rPr lang="en-US" sz="3200" dirty="0"/>
              <a:t>barramundi-like snout! It looks like a slippery dip!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50D890F-539B-0D47-A4AC-F9FDD9E8BB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0030CC-C9FB-7945-B88F-9A4B1407DA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25" r="1" b="18701"/>
          <a:stretch/>
        </p:blipFill>
        <p:spPr>
          <a:xfrm>
            <a:off x="6286500" y="544735"/>
            <a:ext cx="5389519" cy="2884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916689-1AAD-434F-AC68-4DFE831595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3" r="934" b="10899"/>
          <a:stretch/>
        </p:blipFill>
        <p:spPr>
          <a:xfrm>
            <a:off x="6286501" y="3429001"/>
            <a:ext cx="5389518" cy="2714624"/>
          </a:xfrm>
          <a:prstGeom prst="rect">
            <a:avLst/>
          </a:prstGeom>
        </p:spPr>
      </p:pic>
      <p:sp>
        <p:nvSpPr>
          <p:cNvPr id="7" name="Arrow: Down 1">
            <a:extLst>
              <a:ext uri="{FF2B5EF4-FFF2-40B4-BE49-F238E27FC236}">
                <a16:creationId xmlns:a16="http://schemas.microsoft.com/office/drawing/2014/main" id="{B1630F92-865A-9E4E-954E-3ED33DFECB9A}"/>
              </a:ext>
            </a:extLst>
          </p:cNvPr>
          <p:cNvSpPr/>
          <p:nvPr/>
        </p:nvSpPr>
        <p:spPr>
          <a:xfrm rot="18768365">
            <a:off x="7962580" y="700167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Arrow: Down 5">
            <a:extLst>
              <a:ext uri="{FF2B5EF4-FFF2-40B4-BE49-F238E27FC236}">
                <a16:creationId xmlns:a16="http://schemas.microsoft.com/office/drawing/2014/main" id="{F9EAACC4-5BA2-1048-935F-DBD60E3DABC8}"/>
              </a:ext>
            </a:extLst>
          </p:cNvPr>
          <p:cNvSpPr/>
          <p:nvPr/>
        </p:nvSpPr>
        <p:spPr>
          <a:xfrm rot="2554780">
            <a:off x="10408393" y="3674703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5636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Coral </a:t>
            </a:r>
            <a:r>
              <a:rPr lang="en-US" dirty="0"/>
              <a:t>reefs </a:t>
            </a:r>
            <a:r>
              <a:rPr lang="en-US" dirty="0" smtClean="0"/>
              <a:t>are dependent on many factors.  They are highly interconnected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2578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AB2E0C-46F7-184F-873F-40920C32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E6FDB-C500-0042-9AF1-DED4077FC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Can you see </a:t>
            </a:r>
            <a:br>
              <a:rPr lang="en-US" sz="4400" dirty="0"/>
            </a:br>
            <a:r>
              <a:rPr lang="en-US" sz="4400" dirty="0"/>
              <a:t>a long, skinny, striped cleaner wrasse nearby?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403B2E-D2B0-754F-BCF7-95407C868E6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Up 6">
            <a:extLst>
              <a:ext uri="{FF2B5EF4-FFF2-40B4-BE49-F238E27FC236}">
                <a16:creationId xmlns:a16="http://schemas.microsoft.com/office/drawing/2014/main" id="{43C32385-59AB-1B47-BEFF-59213B9549FE}"/>
              </a:ext>
            </a:extLst>
          </p:cNvPr>
          <p:cNvSpPr/>
          <p:nvPr/>
        </p:nvSpPr>
        <p:spPr>
          <a:xfrm rot="15026449">
            <a:off x="8930707" y="430662"/>
            <a:ext cx="990350" cy="1120043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3069852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normouth. Estuarine Cod and Cleaner Wrasse. Ningaloo R... by Ross Gudgeon">
            <a:extLst>
              <a:ext uri="{FF2B5EF4-FFF2-40B4-BE49-F238E27FC236}">
                <a16:creationId xmlns:a16="http://schemas.microsoft.com/office/drawing/2014/main" id="{A111E6FA-6046-4F1E-BB29-C05DF0EA95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3DC1BB-4F53-4240-82F8-570C874D9CCD}"/>
              </a:ext>
            </a:extLst>
          </p:cNvPr>
          <p:cNvSpPr txBox="1"/>
          <p:nvPr/>
        </p:nvSpPr>
        <p:spPr>
          <a:xfrm>
            <a:off x="515938" y="6031726"/>
            <a:ext cx="173055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Image: Ross </a:t>
            </a:r>
            <a:r>
              <a:rPr lang="en-AU" sz="1200" dirty="0" err="1">
                <a:solidFill>
                  <a:schemeClr val="bg1"/>
                </a:solidFill>
              </a:rPr>
              <a:t>Gudgeon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1784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The Cleaner Wrasse: A Fish That Makes Other Fish Smarter - The Atlantic">
            <a:extLst>
              <a:ext uri="{FF2B5EF4-FFF2-40B4-BE49-F238E27FC236}">
                <a16:creationId xmlns:a16="http://schemas.microsoft.com/office/drawing/2014/main" id="{A036941E-6E5A-4962-A437-FF8172A1A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E10251-801E-4B2C-9F94-DAB6A5E8534D}"/>
              </a:ext>
            </a:extLst>
          </p:cNvPr>
          <p:cNvSpPr txBox="1"/>
          <p:nvPr/>
        </p:nvSpPr>
        <p:spPr>
          <a:xfrm>
            <a:off x="7771250" y="1526088"/>
            <a:ext cx="199363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tx2"/>
                </a:solidFill>
              </a:rPr>
              <a:t>Cleaner wrasse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51988B-B320-BA4B-BF3A-F1EEC43A6F47}"/>
              </a:ext>
            </a:extLst>
          </p:cNvPr>
          <p:cNvSpPr txBox="1"/>
          <p:nvPr/>
        </p:nvSpPr>
        <p:spPr>
          <a:xfrm>
            <a:off x="515938" y="6031726"/>
            <a:ext cx="348622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RAND MCMEINS / GETTY IMAGES</a:t>
            </a:r>
          </a:p>
        </p:txBody>
      </p:sp>
    </p:spTree>
    <p:extLst>
      <p:ext uri="{BB962C8B-B14F-4D97-AF65-F5344CB8AC3E}">
        <p14:creationId xmlns:p14="http://schemas.microsoft.com/office/powerpoint/2010/main" val="133691797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C36931-C4A0-AA48-BCB3-9D4F03D6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E3F37-FDD6-3140-9996-2EDC5ED3A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Animals visit their </a:t>
            </a:r>
            <a:br>
              <a:rPr lang="en-US" sz="3200" dirty="0"/>
            </a:br>
            <a:r>
              <a:rPr lang="en-US" sz="3200" dirty="0"/>
              <a:t>cleaning stations </a:t>
            </a:r>
            <a:r>
              <a:rPr lang="en-US" sz="3200" dirty="0" smtClean="0"/>
              <a:t>all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day long to be cleaned </a:t>
            </a:r>
            <a:br>
              <a:rPr lang="en-US" sz="3200" dirty="0"/>
            </a:br>
            <a:r>
              <a:rPr lang="en-US" sz="3200" dirty="0"/>
              <a:t>of parasites and other unwanted guests.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" name="Picture 2" descr="The Cleaner Wrasse: A Fish That Makes Other Fish Smarter - The Atlantic">
            <a:extLst>
              <a:ext uri="{FF2B5EF4-FFF2-40B4-BE49-F238E27FC236}">
                <a16:creationId xmlns:a16="http://schemas.microsoft.com/office/drawing/2014/main" id="{A036941E-6E5A-4962-A437-FF8172A1A2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5" r="9839"/>
          <a:stretch/>
        </p:blipFill>
        <p:spPr bwMode="auto">
          <a:xfrm>
            <a:off x="6286501" y="549324"/>
            <a:ext cx="5372100" cy="559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58485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B48137-3CC6-C946-ADD1-0B0264835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92519"/>
            <a:ext cx="11160124" cy="536575"/>
          </a:xfrm>
        </p:spPr>
        <p:txBody>
          <a:bodyPr/>
          <a:lstStyle/>
          <a:p>
            <a:pPr algn="ctr"/>
            <a:r>
              <a:rPr lang="en-AU" sz="5400" dirty="0"/>
              <a:t>Why count the </a:t>
            </a:r>
            <a:r>
              <a:rPr lang="en-AU" sz="5400" dirty="0" smtClean="0"/>
              <a:t>very big </a:t>
            </a:r>
            <a:r>
              <a:rPr lang="en-AU" sz="5400" dirty="0"/>
              <a:t>cods </a:t>
            </a:r>
            <a:br>
              <a:rPr lang="en-AU" sz="5400" dirty="0"/>
            </a:br>
            <a:r>
              <a:rPr lang="en-AU" sz="5400" dirty="0"/>
              <a:t>and groupers?</a:t>
            </a:r>
            <a:endParaRPr lang="en-US" sz="5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373F0F-2B06-3E4C-8B5E-E4043D956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45F460-3462-A44F-AE50-4A1B941D01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2" b="469"/>
          <a:stretch/>
        </p:blipFill>
        <p:spPr>
          <a:xfrm>
            <a:off x="7811469" y="1969183"/>
            <a:ext cx="4421297" cy="4143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2FEA03-8ABB-3640-8835-43CD0EF23E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t="1961" r="7333" b="274"/>
          <a:stretch/>
        </p:blipFill>
        <p:spPr>
          <a:xfrm>
            <a:off x="3366309" y="1969183"/>
            <a:ext cx="4445160" cy="41437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DF880D-CD9B-D047-B67B-DDD580D206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8" t="2744" r="15870"/>
          <a:stretch/>
        </p:blipFill>
        <p:spPr>
          <a:xfrm>
            <a:off x="-1" y="1969182"/>
            <a:ext cx="3366309" cy="41437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9BFDC23-4061-594F-A27F-57190048B09D}"/>
              </a:ext>
            </a:extLst>
          </p:cNvPr>
          <p:cNvSpPr txBox="1"/>
          <p:nvPr/>
        </p:nvSpPr>
        <p:spPr>
          <a:xfrm>
            <a:off x="1661026" y="5657352"/>
            <a:ext cx="1648417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Barramundi cod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046EFB-CE4F-C345-BD74-87EB99215B03}"/>
              </a:ext>
            </a:extLst>
          </p:cNvPr>
          <p:cNvSpPr txBox="1"/>
          <p:nvPr/>
        </p:nvSpPr>
        <p:spPr>
          <a:xfrm>
            <a:off x="6468052" y="5657352"/>
            <a:ext cx="1277156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Qld grouper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989FFE-A6C6-7F45-941B-B61013B097D7}"/>
              </a:ext>
            </a:extLst>
          </p:cNvPr>
          <p:cNvSpPr txBox="1"/>
          <p:nvPr/>
        </p:nvSpPr>
        <p:spPr>
          <a:xfrm>
            <a:off x="10945061" y="5657352"/>
            <a:ext cx="1180679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Potato cod</a:t>
            </a:r>
          </a:p>
        </p:txBody>
      </p:sp>
    </p:spTree>
    <p:extLst>
      <p:ext uri="{BB962C8B-B14F-4D97-AF65-F5344CB8AC3E}">
        <p14:creationId xmlns:p14="http://schemas.microsoft.com/office/powerpoint/2010/main" val="381675519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B88D80-A23C-2143-B82B-00A719D17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9773E-460A-EC42-B13F-792A28744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They are </a:t>
            </a:r>
            <a:r>
              <a:rPr lang="en-US" sz="3200" dirty="0" smtClean="0"/>
              <a:t>very </a:t>
            </a:r>
            <a:r>
              <a:rPr lang="en-US" sz="3200" dirty="0"/>
              <a:t>old </a:t>
            </a:r>
            <a:r>
              <a:rPr lang="en-US" sz="3200"/>
              <a:t>(</a:t>
            </a:r>
            <a:r>
              <a:rPr lang="en-US" sz="3200" smtClean="0"/>
              <a:t>for </a:t>
            </a:r>
            <a:r>
              <a:rPr lang="en-US" sz="3200" dirty="0"/>
              <a:t>a fish) and often live in the same spot. If we know where they are, we can look after them and protect them.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We only count those </a:t>
            </a:r>
            <a:r>
              <a:rPr lang="en-US" sz="3200" dirty="0" smtClean="0"/>
              <a:t>bigger </a:t>
            </a:r>
            <a:r>
              <a:rPr lang="en-US" sz="3200" dirty="0"/>
              <a:t>than 50cm. </a:t>
            </a:r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1E83359B-9B01-8C40-AFB1-051219F3A4D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0" t="3900" r="2714" b="390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13471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14D494-A1D3-7D48-8028-00DFAE5A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7690C-4590-5B47-9B87-A8462A2A5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the</a:t>
            </a:r>
            <a:br>
              <a:rPr lang="en-AU" sz="4400" dirty="0"/>
            </a:br>
            <a:r>
              <a:rPr lang="en-AU" sz="4400" dirty="0"/>
              <a:t>cods and groupers?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&gt;50cm</a:t>
            </a:r>
          </a:p>
        </p:txBody>
      </p:sp>
      <p:pic>
        <p:nvPicPr>
          <p:cNvPr id="10" name="Picture Placeholder 15">
            <a:extLst>
              <a:ext uri="{FF2B5EF4-FFF2-40B4-BE49-F238E27FC236}">
                <a16:creationId xmlns:a16="http://schemas.microsoft.com/office/drawing/2014/main" id="{17DD461A-58AA-D045-8273-039976E895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37170867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smtClean="0">
                <a:solidFill>
                  <a:schemeClr val="bg1"/>
                </a:solidFill>
              </a:rPr>
              <a:t>Coral </a:t>
            </a:r>
            <a:r>
              <a:rPr lang="en-US" sz="5400" dirty="0">
                <a:solidFill>
                  <a:schemeClr val="bg1"/>
                </a:solidFill>
              </a:rPr>
              <a:t>trout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5281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" b="-2833"/>
          <a:stretch/>
        </p:blipFill>
        <p:spPr>
          <a:xfrm>
            <a:off x="6096000" y="2064190"/>
            <a:ext cx="5580062" cy="415554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" t="1740" r="10583" b="2393"/>
          <a:stretch/>
        </p:blipFill>
        <p:spPr>
          <a:xfrm>
            <a:off x="549039" y="2065814"/>
            <a:ext cx="5594543" cy="402447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8F51DC3-847E-8440-8248-7CD1115D3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974725"/>
          </a:xfrm>
        </p:spPr>
        <p:txBody>
          <a:bodyPr/>
          <a:lstStyle/>
          <a:p>
            <a:r>
              <a:rPr lang="en-US" dirty="0"/>
              <a:t>Spot the difference.</a:t>
            </a:r>
            <a:br>
              <a:rPr lang="en-US" dirty="0"/>
            </a:br>
            <a:r>
              <a:rPr lang="en-US" sz="2000" dirty="0"/>
              <a:t>Hint: compare the shape of the tail.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DD206-441F-7D4E-9A51-D2963B67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118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5A1654-9DEA-8A4C-B767-45B64ABF4B8F}"/>
              </a:ext>
            </a:extLst>
          </p:cNvPr>
          <p:cNvSpPr/>
          <p:nvPr/>
        </p:nvSpPr>
        <p:spPr>
          <a:xfrm>
            <a:off x="539807" y="5272360"/>
            <a:ext cx="11136256" cy="824224"/>
          </a:xfrm>
          <a:prstGeom prst="rect">
            <a:avLst/>
          </a:prstGeom>
          <a:solidFill>
            <a:srgbClr val="363D41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CEF063-00EE-F345-BFD9-7858B056B2CB}"/>
              </a:ext>
            </a:extLst>
          </p:cNvPr>
          <p:cNvSpPr txBox="1"/>
          <p:nvPr/>
        </p:nvSpPr>
        <p:spPr>
          <a:xfrm>
            <a:off x="7524920" y="5336528"/>
            <a:ext cx="3236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smtClean="0">
                <a:solidFill>
                  <a:schemeClr val="bg1"/>
                </a:solidFill>
              </a:rPr>
              <a:t>Coral </a:t>
            </a:r>
            <a:r>
              <a:rPr lang="en-AU" sz="4000" dirty="0">
                <a:solidFill>
                  <a:schemeClr val="bg1"/>
                </a:solidFill>
              </a:rPr>
              <a:t>trout</a:t>
            </a:r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C828A167-1E41-754C-8603-76A8902B96AC}"/>
              </a:ext>
            </a:extLst>
          </p:cNvPr>
          <p:cNvSpPr/>
          <p:nvPr/>
        </p:nvSpPr>
        <p:spPr>
          <a:xfrm>
            <a:off x="6419088" y="2759606"/>
            <a:ext cx="335607" cy="1592938"/>
          </a:xfrm>
          <a:custGeom>
            <a:avLst/>
            <a:gdLst>
              <a:gd name="connsiteX0" fmla="*/ 256032 w 294162"/>
              <a:gd name="connsiteY0" fmla="*/ 0 h 1444752"/>
              <a:gd name="connsiteX1" fmla="*/ 274320 w 294162"/>
              <a:gd name="connsiteY1" fmla="*/ 420624 h 1444752"/>
              <a:gd name="connsiteX2" fmla="*/ 292608 w 294162"/>
              <a:gd name="connsiteY2" fmla="*/ 475488 h 1444752"/>
              <a:gd name="connsiteX3" fmla="*/ 256032 w 294162"/>
              <a:gd name="connsiteY3" fmla="*/ 859536 h 1444752"/>
              <a:gd name="connsiteX4" fmla="*/ 219456 w 294162"/>
              <a:gd name="connsiteY4" fmla="*/ 932688 h 1444752"/>
              <a:gd name="connsiteX5" fmla="*/ 201168 w 294162"/>
              <a:gd name="connsiteY5" fmla="*/ 1024128 h 1444752"/>
              <a:gd name="connsiteX6" fmla="*/ 182880 w 294162"/>
              <a:gd name="connsiteY6" fmla="*/ 1152144 h 1444752"/>
              <a:gd name="connsiteX7" fmla="*/ 146304 w 294162"/>
              <a:gd name="connsiteY7" fmla="*/ 1261872 h 1444752"/>
              <a:gd name="connsiteX8" fmla="*/ 73152 w 294162"/>
              <a:gd name="connsiteY8" fmla="*/ 1371600 h 1444752"/>
              <a:gd name="connsiteX9" fmla="*/ 0 w 294162"/>
              <a:gd name="connsiteY9" fmla="*/ 1444752 h 144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4162" h="1444752">
                <a:moveTo>
                  <a:pt x="256032" y="0"/>
                </a:moveTo>
                <a:cubicBezTo>
                  <a:pt x="262128" y="140208"/>
                  <a:pt x="263556" y="280697"/>
                  <a:pt x="274320" y="420624"/>
                </a:cubicBezTo>
                <a:cubicBezTo>
                  <a:pt x="275798" y="439844"/>
                  <a:pt x="292608" y="456211"/>
                  <a:pt x="292608" y="475488"/>
                </a:cubicBezTo>
                <a:cubicBezTo>
                  <a:pt x="292608" y="577167"/>
                  <a:pt x="305677" y="743698"/>
                  <a:pt x="256032" y="859536"/>
                </a:cubicBezTo>
                <a:cubicBezTo>
                  <a:pt x="245293" y="884594"/>
                  <a:pt x="231648" y="908304"/>
                  <a:pt x="219456" y="932688"/>
                </a:cubicBezTo>
                <a:cubicBezTo>
                  <a:pt x="213360" y="963168"/>
                  <a:pt x="206278" y="993467"/>
                  <a:pt x="201168" y="1024128"/>
                </a:cubicBezTo>
                <a:cubicBezTo>
                  <a:pt x="194082" y="1066647"/>
                  <a:pt x="192573" y="1110143"/>
                  <a:pt x="182880" y="1152144"/>
                </a:cubicBezTo>
                <a:cubicBezTo>
                  <a:pt x="174211" y="1189711"/>
                  <a:pt x="167690" y="1229793"/>
                  <a:pt x="146304" y="1261872"/>
                </a:cubicBezTo>
                <a:lnTo>
                  <a:pt x="73152" y="1371600"/>
                </a:lnTo>
                <a:cubicBezTo>
                  <a:pt x="29015" y="1437806"/>
                  <a:pt x="56235" y="1416634"/>
                  <a:pt x="0" y="1444752"/>
                </a:cubicBezTo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54E811-7588-124C-8ACB-B413C6811FBF}"/>
              </a:ext>
            </a:extLst>
          </p:cNvPr>
          <p:cNvSpPr txBox="1"/>
          <p:nvPr/>
        </p:nvSpPr>
        <p:spPr>
          <a:xfrm>
            <a:off x="6107935" y="1663031"/>
            <a:ext cx="2925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CONCAVE TAIL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6A8325-854A-E44F-8A9E-22B23DC16BD9}"/>
              </a:ext>
            </a:extLst>
          </p:cNvPr>
          <p:cNvSpPr txBox="1"/>
          <p:nvPr/>
        </p:nvSpPr>
        <p:spPr>
          <a:xfrm>
            <a:off x="520037" y="1665705"/>
            <a:ext cx="2925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CONVEX TAIL</a:t>
            </a:r>
          </a:p>
        </p:txBody>
      </p:sp>
      <p:sp>
        <p:nvSpPr>
          <p:cNvPr id="9" name="Arrow: Right 12">
            <a:extLst>
              <a:ext uri="{FF2B5EF4-FFF2-40B4-BE49-F238E27FC236}">
                <a16:creationId xmlns:a16="http://schemas.microsoft.com/office/drawing/2014/main" id="{616B5223-43FB-4B4A-9EEB-3C052ECD86EB}"/>
              </a:ext>
            </a:extLst>
          </p:cNvPr>
          <p:cNvSpPr/>
          <p:nvPr/>
        </p:nvSpPr>
        <p:spPr>
          <a:xfrm rot="685233">
            <a:off x="5924062" y="3237346"/>
            <a:ext cx="606425" cy="72237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252E06-0071-184D-9BBF-D6E2BC902D8C}"/>
              </a:ext>
            </a:extLst>
          </p:cNvPr>
          <p:cNvSpPr txBox="1"/>
          <p:nvPr/>
        </p:nvSpPr>
        <p:spPr>
          <a:xfrm>
            <a:off x="922522" y="5336528"/>
            <a:ext cx="4336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smtClean="0">
                <a:solidFill>
                  <a:schemeClr val="bg1"/>
                </a:solidFill>
              </a:rPr>
              <a:t>Coral </a:t>
            </a:r>
            <a:r>
              <a:rPr lang="en-AU" sz="4000" dirty="0">
                <a:solidFill>
                  <a:schemeClr val="bg1"/>
                </a:solidFill>
              </a:rPr>
              <a:t>cod</a:t>
            </a:r>
          </a:p>
        </p:txBody>
      </p:sp>
      <p:sp>
        <p:nvSpPr>
          <p:cNvPr id="11" name="Freeform: Shape 9">
            <a:extLst>
              <a:ext uri="{FF2B5EF4-FFF2-40B4-BE49-F238E27FC236}">
                <a16:creationId xmlns:a16="http://schemas.microsoft.com/office/drawing/2014/main" id="{3A2EB5C0-F8CA-1246-9C8D-D7204C571707}"/>
              </a:ext>
            </a:extLst>
          </p:cNvPr>
          <p:cNvSpPr/>
          <p:nvPr/>
        </p:nvSpPr>
        <p:spPr>
          <a:xfrm>
            <a:off x="579539" y="2743200"/>
            <a:ext cx="504968" cy="1269732"/>
          </a:xfrm>
          <a:custGeom>
            <a:avLst/>
            <a:gdLst>
              <a:gd name="connsiteX0" fmla="*/ 504968 w 504968"/>
              <a:gd name="connsiteY0" fmla="*/ 0 h 1269732"/>
              <a:gd name="connsiteX1" fmla="*/ 436729 w 504968"/>
              <a:gd name="connsiteY1" fmla="*/ 27296 h 1269732"/>
              <a:gd name="connsiteX2" fmla="*/ 395786 w 504968"/>
              <a:gd name="connsiteY2" fmla="*/ 68239 h 1269732"/>
              <a:gd name="connsiteX3" fmla="*/ 341195 w 504968"/>
              <a:gd name="connsiteY3" fmla="*/ 81887 h 1269732"/>
              <a:gd name="connsiteX4" fmla="*/ 300251 w 504968"/>
              <a:gd name="connsiteY4" fmla="*/ 95534 h 1269732"/>
              <a:gd name="connsiteX5" fmla="*/ 204717 w 504968"/>
              <a:gd name="connsiteY5" fmla="*/ 163773 h 1269732"/>
              <a:gd name="connsiteX6" fmla="*/ 122830 w 504968"/>
              <a:gd name="connsiteY6" fmla="*/ 218364 h 1269732"/>
              <a:gd name="connsiteX7" fmla="*/ 68239 w 504968"/>
              <a:gd name="connsiteY7" fmla="*/ 300251 h 1269732"/>
              <a:gd name="connsiteX8" fmla="*/ 40944 w 504968"/>
              <a:gd name="connsiteY8" fmla="*/ 382137 h 1269732"/>
              <a:gd name="connsiteX9" fmla="*/ 27296 w 504968"/>
              <a:gd name="connsiteY9" fmla="*/ 423081 h 1269732"/>
              <a:gd name="connsiteX10" fmla="*/ 13648 w 504968"/>
              <a:gd name="connsiteY10" fmla="*/ 464024 h 1269732"/>
              <a:gd name="connsiteX11" fmla="*/ 0 w 504968"/>
              <a:gd name="connsiteY11" fmla="*/ 668740 h 1269732"/>
              <a:gd name="connsiteX12" fmla="*/ 27296 w 504968"/>
              <a:gd name="connsiteY12" fmla="*/ 1023582 h 1269732"/>
              <a:gd name="connsiteX13" fmla="*/ 40944 w 504968"/>
              <a:gd name="connsiteY13" fmla="*/ 1064525 h 1269732"/>
              <a:gd name="connsiteX14" fmla="*/ 81887 w 504968"/>
              <a:gd name="connsiteY14" fmla="*/ 1105469 h 1269732"/>
              <a:gd name="connsiteX15" fmla="*/ 109183 w 504968"/>
              <a:gd name="connsiteY15" fmla="*/ 1146412 h 1269732"/>
              <a:gd name="connsiteX16" fmla="*/ 150126 w 504968"/>
              <a:gd name="connsiteY16" fmla="*/ 1187355 h 1269732"/>
              <a:gd name="connsiteX17" fmla="*/ 177421 w 504968"/>
              <a:gd name="connsiteY17" fmla="*/ 1228299 h 1269732"/>
              <a:gd name="connsiteX18" fmla="*/ 272956 w 504968"/>
              <a:gd name="connsiteY18" fmla="*/ 1269242 h 1269732"/>
              <a:gd name="connsiteX19" fmla="*/ 286603 w 504968"/>
              <a:gd name="connsiteY19" fmla="*/ 1269242 h 126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968" h="1269732">
                <a:moveTo>
                  <a:pt x="504968" y="0"/>
                </a:moveTo>
                <a:cubicBezTo>
                  <a:pt x="482222" y="9099"/>
                  <a:pt x="457504" y="14312"/>
                  <a:pt x="436729" y="27296"/>
                </a:cubicBezTo>
                <a:cubicBezTo>
                  <a:pt x="420362" y="37525"/>
                  <a:pt x="412544" y="58663"/>
                  <a:pt x="395786" y="68239"/>
                </a:cubicBezTo>
                <a:cubicBezTo>
                  <a:pt x="379500" y="77545"/>
                  <a:pt x="359230" y="76734"/>
                  <a:pt x="341195" y="81887"/>
                </a:cubicBezTo>
                <a:cubicBezTo>
                  <a:pt x="327362" y="85839"/>
                  <a:pt x="313899" y="90985"/>
                  <a:pt x="300251" y="95534"/>
                </a:cubicBezTo>
                <a:cubicBezTo>
                  <a:pt x="227881" y="167906"/>
                  <a:pt x="294534" y="109883"/>
                  <a:pt x="204717" y="163773"/>
                </a:cubicBezTo>
                <a:cubicBezTo>
                  <a:pt x="176587" y="180651"/>
                  <a:pt x="122830" y="218364"/>
                  <a:pt x="122830" y="218364"/>
                </a:cubicBezTo>
                <a:cubicBezTo>
                  <a:pt x="77684" y="353809"/>
                  <a:pt x="153428" y="146910"/>
                  <a:pt x="68239" y="300251"/>
                </a:cubicBezTo>
                <a:cubicBezTo>
                  <a:pt x="54266" y="325402"/>
                  <a:pt x="50042" y="354842"/>
                  <a:pt x="40944" y="382137"/>
                </a:cubicBezTo>
                <a:lnTo>
                  <a:pt x="27296" y="423081"/>
                </a:lnTo>
                <a:lnTo>
                  <a:pt x="13648" y="464024"/>
                </a:lnTo>
                <a:cubicBezTo>
                  <a:pt x="9099" y="532263"/>
                  <a:pt x="0" y="600350"/>
                  <a:pt x="0" y="668740"/>
                </a:cubicBezTo>
                <a:cubicBezTo>
                  <a:pt x="0" y="744161"/>
                  <a:pt x="7108" y="922642"/>
                  <a:pt x="27296" y="1023582"/>
                </a:cubicBezTo>
                <a:cubicBezTo>
                  <a:pt x="30117" y="1037689"/>
                  <a:pt x="32964" y="1052555"/>
                  <a:pt x="40944" y="1064525"/>
                </a:cubicBezTo>
                <a:cubicBezTo>
                  <a:pt x="51650" y="1080584"/>
                  <a:pt x="69531" y="1090642"/>
                  <a:pt x="81887" y="1105469"/>
                </a:cubicBezTo>
                <a:cubicBezTo>
                  <a:pt x="92388" y="1118070"/>
                  <a:pt x="98682" y="1133811"/>
                  <a:pt x="109183" y="1146412"/>
                </a:cubicBezTo>
                <a:cubicBezTo>
                  <a:pt x="121539" y="1161239"/>
                  <a:pt x="137770" y="1172528"/>
                  <a:pt x="150126" y="1187355"/>
                </a:cubicBezTo>
                <a:cubicBezTo>
                  <a:pt x="160627" y="1199956"/>
                  <a:pt x="164820" y="1217798"/>
                  <a:pt x="177421" y="1228299"/>
                </a:cubicBezTo>
                <a:cubicBezTo>
                  <a:pt x="194160" y="1242248"/>
                  <a:pt x="248576" y="1263147"/>
                  <a:pt x="272956" y="1269242"/>
                </a:cubicBezTo>
                <a:cubicBezTo>
                  <a:pt x="277369" y="1270345"/>
                  <a:pt x="282054" y="1269242"/>
                  <a:pt x="286603" y="1269242"/>
                </a:cubicBezTo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Arrow: Right 15">
            <a:extLst>
              <a:ext uri="{FF2B5EF4-FFF2-40B4-BE49-F238E27FC236}">
                <a16:creationId xmlns:a16="http://schemas.microsoft.com/office/drawing/2014/main" id="{8661D832-16DC-694F-A7F1-41C87F525340}"/>
              </a:ext>
            </a:extLst>
          </p:cNvPr>
          <p:cNvSpPr/>
          <p:nvPr/>
        </p:nvSpPr>
        <p:spPr>
          <a:xfrm rot="11199281">
            <a:off x="896113" y="3016877"/>
            <a:ext cx="606425" cy="72237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Multiplication Sign 1">
            <a:extLst>
              <a:ext uri="{FF2B5EF4-FFF2-40B4-BE49-F238E27FC236}">
                <a16:creationId xmlns:a16="http://schemas.microsoft.com/office/drawing/2014/main" id="{B02DDEFD-FA75-284B-AC15-4030D8225C35}"/>
              </a:ext>
            </a:extLst>
          </p:cNvPr>
          <p:cNvSpPr/>
          <p:nvPr/>
        </p:nvSpPr>
        <p:spPr>
          <a:xfrm>
            <a:off x="4411016" y="5336528"/>
            <a:ext cx="755988" cy="707886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244522-C15B-9C47-822B-49A770BD703D}"/>
              </a:ext>
            </a:extLst>
          </p:cNvPr>
          <p:cNvSpPr txBox="1"/>
          <p:nvPr/>
        </p:nvSpPr>
        <p:spPr>
          <a:xfrm>
            <a:off x="10304462" y="5188513"/>
            <a:ext cx="800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72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060453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At 42cm</a:t>
            </a:r>
            <a:r>
              <a:rPr lang="en-US" sz="4400"/>
              <a:t>, </a:t>
            </a:r>
            <a:r>
              <a:rPr lang="en-US" sz="4400" smtClean="0"/>
              <a:t>coral 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/>
              <a:t>trout change from female to male.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827E071-F7B4-1541-935D-E577B0FF71C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1" t="1433" r="17396" b="143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38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1135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Lots of people like to </a:t>
            </a:r>
            <a:r>
              <a:rPr lang="en-US" sz="4400"/>
              <a:t>eat </a:t>
            </a:r>
            <a:r>
              <a:rPr lang="en-US" sz="4400" smtClean="0"/>
              <a:t>coral </a:t>
            </a:r>
            <a:r>
              <a:rPr lang="en-US" sz="4400" dirty="0"/>
              <a:t>trout.</a:t>
            </a:r>
            <a:endParaRPr lang="en-US" sz="2400" dirty="0"/>
          </a:p>
          <a:p>
            <a:pPr algn="ctr">
              <a:spcAft>
                <a:spcPts val="1800"/>
              </a:spcAft>
            </a:pPr>
            <a:r>
              <a:rPr lang="en-US" sz="4400" dirty="0"/>
              <a:t>What is the legal size of </a:t>
            </a:r>
            <a:r>
              <a:rPr lang="en-US" sz="4400"/>
              <a:t>a </a:t>
            </a:r>
            <a:r>
              <a:rPr lang="en-US" sz="4400" smtClean="0"/>
              <a:t>coral </a:t>
            </a:r>
            <a:r>
              <a:rPr lang="en-US" sz="4400" dirty="0"/>
              <a:t>trout?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9E46DBC-E6A8-5C47-81FC-9AA616B245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2" t="1961" r="20585" b="196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7699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4663A5-258E-9140-AAB5-6A5307007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7A2F7-85B9-EA4B-BD68-C0B3DB9F9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/>
              <a:t>It’s </a:t>
            </a:r>
            <a:r>
              <a:rPr lang="en-US" sz="4400" smtClean="0"/>
              <a:t>important </a:t>
            </a:r>
            <a:r>
              <a:rPr lang="en-US" sz="4400" dirty="0"/>
              <a:t>to know how </a:t>
            </a:r>
            <a:r>
              <a:rPr lang="en-US" sz="4400"/>
              <a:t>many </a:t>
            </a:r>
            <a:r>
              <a:rPr lang="en-US" sz="4400" smtClean="0"/>
              <a:t>coral </a:t>
            </a:r>
            <a:r>
              <a:rPr lang="en-US" sz="4400" dirty="0"/>
              <a:t>trout there are, so we don’t catch and eat too many.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BE1A5C2-E12B-7841-BBF5-95113D8105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024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D53E530E-7176-3F4C-8F78-7D568AAEB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7" y="908941"/>
            <a:ext cx="6141270" cy="48418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9B368C-D142-6842-B27D-57EA248F2D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B28F62-1B26-4744-9E7D-EEFF8B74AE08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9167638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6DDB6A-5781-E349-AB08-1DEE7A864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</a:t>
            </a:r>
            <a:r>
              <a:rPr lang="en-AU" sz="5400"/>
              <a:t>count </a:t>
            </a:r>
            <a:r>
              <a:rPr lang="en-AU" sz="5400" smtClean="0"/>
              <a:t>coral </a:t>
            </a:r>
            <a:r>
              <a:rPr lang="en-AU" sz="5400" dirty="0"/>
              <a:t>trout?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6AB26-2D15-3541-A9E9-C0EF0043F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0D6AD7-F5E0-1D41-A175-7B959C3D31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3" t="1" r="5668" b="-1"/>
          <a:stretch/>
        </p:blipFill>
        <p:spPr>
          <a:xfrm>
            <a:off x="6107479" y="1769031"/>
            <a:ext cx="6084521" cy="4163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393D33-A7CC-1442-8D41-BF617FE85A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16275" r="19182" b="3383"/>
          <a:stretch/>
        </p:blipFill>
        <p:spPr>
          <a:xfrm>
            <a:off x="0" y="1769031"/>
            <a:ext cx="6107479" cy="416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2469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3B8CD4-F3A8-ED42-B107-BD173185C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18397-531F-8144-9661-5A2BFAEB6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92" y="549325"/>
            <a:ext cx="5262009" cy="5594349"/>
          </a:xfrm>
        </p:spPr>
        <p:txBody>
          <a:bodyPr/>
          <a:lstStyle/>
          <a:p>
            <a:pPr algn="ctr"/>
            <a:r>
              <a:rPr lang="en-US" sz="4400" dirty="0"/>
              <a:t>To calculate sustainable catch limits from accurate estimates of population size.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91CE341-5BF5-214C-A7D6-203248EA5B0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7" r="1788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9065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5B23F2-24F3-D44A-938A-0BCFB0F2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E9193-892E-B044-8675-15EA57837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</a:t>
            </a:r>
            <a:r>
              <a:rPr lang="en-AU" sz="4400"/>
              <a:t>counting </a:t>
            </a:r>
            <a:r>
              <a:rPr lang="en-AU" sz="4400" smtClean="0"/>
              <a:t>coral </a:t>
            </a:r>
            <a:r>
              <a:rPr lang="en-AU" sz="4400" dirty="0"/>
              <a:t>trout?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&lt;38cm / &gt;38cm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87E86A5F-BD0B-0143-AD28-A0DF32A5CB6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9628895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smtClean="0">
                <a:solidFill>
                  <a:schemeClr val="bg1"/>
                </a:solidFill>
              </a:rPr>
              <a:t>Maori </a:t>
            </a:r>
            <a:r>
              <a:rPr lang="en-US" sz="5400" dirty="0">
                <a:solidFill>
                  <a:schemeClr val="bg1"/>
                </a:solidFill>
              </a:rPr>
              <a:t>wrasse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also </a:t>
            </a:r>
            <a:r>
              <a:rPr lang="en-AU" sz="2000" dirty="0" smtClean="0">
                <a:solidFill>
                  <a:schemeClr val="bg1"/>
                </a:solidFill>
              </a:rPr>
              <a:t>called </a:t>
            </a:r>
            <a:r>
              <a:rPr lang="en-AU" sz="2000" dirty="0" err="1">
                <a:solidFill>
                  <a:schemeClr val="bg1"/>
                </a:solidFill>
              </a:rPr>
              <a:t>humphead</a:t>
            </a:r>
            <a:r>
              <a:rPr lang="en-AU" sz="2000" dirty="0">
                <a:solidFill>
                  <a:schemeClr val="bg1"/>
                </a:solidFill>
              </a:rPr>
              <a:t> </a:t>
            </a:r>
            <a:r>
              <a:rPr lang="en-AU" sz="2000">
                <a:solidFill>
                  <a:schemeClr val="bg1"/>
                </a:solidFill>
              </a:rPr>
              <a:t>wrasse </a:t>
            </a:r>
            <a:r>
              <a:rPr lang="en-AU" sz="2000" smtClean="0">
                <a:solidFill>
                  <a:schemeClr val="bg1"/>
                </a:solidFill>
              </a:rPr>
              <a:t>or </a:t>
            </a:r>
            <a:r>
              <a:rPr lang="en-AU" sz="2000" dirty="0">
                <a:solidFill>
                  <a:schemeClr val="bg1"/>
                </a:solidFill>
              </a:rPr>
              <a:t>Napoleon wrasse.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8912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The </a:t>
            </a:r>
            <a:r>
              <a:rPr lang="en-US" sz="4400" dirty="0" smtClean="0"/>
              <a:t>largest </a:t>
            </a:r>
            <a:r>
              <a:rPr lang="en-US" sz="4400" dirty="0"/>
              <a:t>member of the wrasse Family (</a:t>
            </a:r>
            <a:r>
              <a:rPr lang="en-US" sz="4400" i="1" dirty="0" err="1"/>
              <a:t>Labridae</a:t>
            </a:r>
            <a:r>
              <a:rPr lang="en-US" sz="4400" dirty="0"/>
              <a:t>).</a:t>
            </a:r>
          </a:p>
          <a:p>
            <a:pPr algn="ctr">
              <a:spcAft>
                <a:spcPts val="1800"/>
              </a:spcAft>
            </a:pPr>
            <a:r>
              <a:rPr lang="en-US" sz="3600" dirty="0"/>
              <a:t> They are </a:t>
            </a:r>
            <a:r>
              <a:rPr lang="en-US" sz="3600" dirty="0" smtClean="0"/>
              <a:t>very </a:t>
            </a:r>
            <a:r>
              <a:rPr lang="en-US" sz="3600" dirty="0"/>
              <a:t>friendly.</a:t>
            </a:r>
            <a:br>
              <a:rPr lang="en-US" sz="3600" dirty="0"/>
            </a:br>
            <a:r>
              <a:rPr lang="en-US" sz="3600" b="1" dirty="0" smtClean="0"/>
              <a:t>Do not touch!</a:t>
            </a:r>
            <a:endParaRPr lang="en-US" sz="3600" b="1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D02077F-A28A-5A49-95A0-0D717940E5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5" r="1860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5286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F0D987-7DC8-3847-99B7-33932E7E30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7A070E-F59E-8545-B237-A9828C2EEB93}"/>
              </a:ext>
            </a:extLst>
          </p:cNvPr>
          <p:cNvSpPr txBox="1"/>
          <p:nvPr/>
        </p:nvSpPr>
        <p:spPr>
          <a:xfrm>
            <a:off x="535577" y="560813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BBD6BA-5225-9C45-A55D-4CA5B31C8718}"/>
              </a:ext>
            </a:extLst>
          </p:cNvPr>
          <p:cNvSpPr txBox="1"/>
          <p:nvPr/>
        </p:nvSpPr>
        <p:spPr>
          <a:xfrm>
            <a:off x="6095999" y="560813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Male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CE9C10-443D-F04E-A693-319E2F949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" t="10010" r="5011" b="15150"/>
          <a:stretch/>
        </p:blipFill>
        <p:spPr>
          <a:xfrm>
            <a:off x="6096000" y="1364528"/>
            <a:ext cx="5560420" cy="29607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97B00C-32A9-7448-B3FA-BF5A293491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" b="17303"/>
          <a:stretch/>
        </p:blipFill>
        <p:spPr>
          <a:xfrm>
            <a:off x="535578" y="1364528"/>
            <a:ext cx="5560421" cy="29607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B35FFF-D61C-114B-9F3D-2B2038AEBF74}"/>
              </a:ext>
            </a:extLst>
          </p:cNvPr>
          <p:cNvSpPr txBox="1"/>
          <p:nvPr/>
        </p:nvSpPr>
        <p:spPr>
          <a:xfrm>
            <a:off x="535577" y="4381564"/>
            <a:ext cx="4733109" cy="16312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Bronze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No hump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 smtClean="0">
                <a:solidFill>
                  <a:schemeClr val="bg1"/>
                </a:solidFill>
              </a:rPr>
              <a:t>Smaller</a:t>
            </a:r>
            <a:endParaRPr lang="en-AU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0–9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Hang out together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8E21F6-F9B5-D342-8D90-BA9BC92B3FC8}"/>
              </a:ext>
            </a:extLst>
          </p:cNvPr>
          <p:cNvSpPr txBox="1"/>
          <p:nvPr/>
        </p:nvSpPr>
        <p:spPr>
          <a:xfrm>
            <a:off x="6096000" y="4381564"/>
            <a:ext cx="5123544" cy="16312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Blue-green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Hump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 smtClean="0">
                <a:solidFill>
                  <a:schemeClr val="bg1"/>
                </a:solidFill>
              </a:rPr>
              <a:t>bigger</a:t>
            </a:r>
            <a:endParaRPr lang="en-AU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9–30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Solitary (live alone) </a:t>
            </a:r>
          </a:p>
        </p:txBody>
      </p:sp>
    </p:spTree>
    <p:extLst>
      <p:ext uri="{BB962C8B-B14F-4D97-AF65-F5344CB8AC3E}">
        <p14:creationId xmlns:p14="http://schemas.microsoft.com/office/powerpoint/2010/main" val="170886941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3679263A-A688-234C-B5CB-B574170A82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0910" y="842703"/>
            <a:ext cx="6123807" cy="490805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35CB66-9A0E-2641-89C4-D237040C67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129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2F8AB5-5D82-0646-85C8-0685DF91137B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1665257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The Great Barrier Reef faces many threats that impact on its health and resilience. 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43677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715E9E-5455-E748-9E2B-9C9DEE132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5E297-F645-0C46-BFAB-3C16479AB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smtClean="0"/>
              <a:t>Maori </a:t>
            </a:r>
            <a:r>
              <a:rPr lang="en-US" sz="3200" dirty="0"/>
              <a:t>wrasse </a:t>
            </a:r>
            <a:r>
              <a:rPr lang="en-US" sz="3200"/>
              <a:t>are </a:t>
            </a:r>
            <a:r>
              <a:rPr lang="en-US" sz="3200" smtClean="0"/>
              <a:t>carnivores</a:t>
            </a:r>
            <a:r>
              <a:rPr lang="en-US" sz="3200" dirty="0"/>
              <a:t>.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They eat </a:t>
            </a:r>
            <a:r>
              <a:rPr lang="en-US" sz="3200" dirty="0" err="1"/>
              <a:t>molluscs</a:t>
            </a:r>
            <a:r>
              <a:rPr lang="en-US" sz="3200" dirty="0"/>
              <a:t>, crustaceans and echinoderms.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 </a:t>
            </a:r>
            <a:r>
              <a:rPr lang="en-US" sz="3200"/>
              <a:t>Including </a:t>
            </a:r>
            <a:r>
              <a:rPr lang="en-US" sz="3200" smtClean="0"/>
              <a:t>crown-of-thorns </a:t>
            </a:r>
            <a:r>
              <a:rPr lang="en-US" sz="3200" dirty="0"/>
              <a:t>starfish.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680C2EE-B2D5-5B4C-BC54-A2197BEDB65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9" t="3334" r="22100" b="333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5789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133E9-2567-AB43-AAEB-A0926B3CA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8AD87-9604-7F40-A678-69F5BE01A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6"/>
            <a:ext cx="5389519" cy="4495842"/>
          </a:xfrm>
        </p:spPr>
        <p:txBody>
          <a:bodyPr/>
          <a:lstStyle/>
          <a:p>
            <a:pPr algn="ctr"/>
            <a:r>
              <a:rPr lang="en-US" sz="4400" dirty="0"/>
              <a:t>They are </a:t>
            </a:r>
            <a:r>
              <a:rPr lang="en-US" sz="4400" b="1" u="sng" dirty="0"/>
              <a:t>ENDANGERED</a:t>
            </a:r>
            <a:r>
              <a:rPr lang="en-US" sz="4400" dirty="0"/>
              <a:t>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56276F6-A692-EF43-B19E-D2BF6A4FA08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" r="2121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4B4B82-6C2D-BF41-8F48-E88143479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9913" y="3754985"/>
            <a:ext cx="3261569" cy="129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0232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6F5E7-C535-D54D-AC83-AAADDF53A5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5" t="2466"/>
          <a:stretch/>
        </p:blipFill>
        <p:spPr>
          <a:xfrm>
            <a:off x="1" y="1788558"/>
            <a:ext cx="6096000" cy="41437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041200-20F9-0344-AE1F-EAEECD0756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" t="2405" r="3553" b="2405"/>
          <a:stretch/>
        </p:blipFill>
        <p:spPr>
          <a:xfrm>
            <a:off x="6096000" y="1788558"/>
            <a:ext cx="6096000" cy="414377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7F34E28-8A92-A048-B894-49E0621C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</a:t>
            </a:r>
            <a:r>
              <a:rPr lang="en-AU" sz="5400"/>
              <a:t>count </a:t>
            </a:r>
            <a:r>
              <a:rPr lang="en-AU" sz="5400" smtClean="0"/>
              <a:t>Maori </a:t>
            </a:r>
            <a:r>
              <a:rPr lang="en-AU" sz="5400" dirty="0"/>
              <a:t>wrasse?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7B221-1CAE-2B45-90FA-330DF3028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132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D28B51-B1F9-4A40-92E3-2C285AD03DE3}"/>
              </a:ext>
            </a:extLst>
          </p:cNvPr>
          <p:cNvSpPr txBox="1"/>
          <p:nvPr/>
        </p:nvSpPr>
        <p:spPr>
          <a:xfrm>
            <a:off x="5125655" y="5489130"/>
            <a:ext cx="904085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D41314-1770-944E-AF22-998065031783}"/>
              </a:ext>
            </a:extLst>
          </p:cNvPr>
          <p:cNvSpPr txBox="1"/>
          <p:nvPr/>
        </p:nvSpPr>
        <p:spPr>
          <a:xfrm>
            <a:off x="11463341" y="5489130"/>
            <a:ext cx="652348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2CF772-2875-254F-AEF8-59C9FA14B72E}"/>
              </a:ext>
            </a:extLst>
          </p:cNvPr>
          <p:cNvSpPr txBox="1"/>
          <p:nvPr/>
        </p:nvSpPr>
        <p:spPr>
          <a:xfrm>
            <a:off x="10045002" y="1808654"/>
            <a:ext cx="21369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0CC4C8-439A-A24F-8E06-A991F08811EC}"/>
              </a:ext>
            </a:extLst>
          </p:cNvPr>
          <p:cNvSpPr txBox="1"/>
          <p:nvPr/>
        </p:nvSpPr>
        <p:spPr>
          <a:xfrm>
            <a:off x="4049486" y="1808654"/>
            <a:ext cx="2023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244098380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08147D-F2FF-6045-921A-85D7E6DF6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133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65231FC-1375-2D4A-B687-68796FF1A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2879725"/>
          </a:xfrm>
        </p:spPr>
        <p:txBody>
          <a:bodyPr/>
          <a:lstStyle/>
          <a:p>
            <a:pPr algn="ctr"/>
            <a:r>
              <a:rPr lang="en-US" sz="2000" smtClean="0"/>
              <a:t>Maori </a:t>
            </a:r>
            <a:r>
              <a:rPr lang="en-US" sz="2000" dirty="0"/>
              <a:t>wrasse are listed as</a:t>
            </a:r>
            <a:br>
              <a:rPr lang="en-US" sz="2000" dirty="0"/>
            </a:br>
            <a:r>
              <a:rPr lang="en-US" sz="2000" b="1" u="sng" dirty="0"/>
              <a:t>ENDANGERED</a:t>
            </a:r>
            <a:r>
              <a:rPr lang="en-US" sz="2000" b="1" dirty="0"/>
              <a:t>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FC8D75A-776B-294B-BE90-FB88BFBD98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" b="1278"/>
          <a:stretch/>
        </p:blipFill>
        <p:spPr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CE9D07-0F37-9041-8FC9-BF2981C0EC58}"/>
              </a:ext>
            </a:extLst>
          </p:cNvPr>
          <p:cNvSpPr txBox="1"/>
          <p:nvPr/>
        </p:nvSpPr>
        <p:spPr>
          <a:xfrm>
            <a:off x="6581869" y="5738860"/>
            <a:ext cx="5027933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 smtClean="0">
                <a:solidFill>
                  <a:schemeClr val="bg1"/>
                </a:solidFill>
              </a:rPr>
              <a:t>An outbreak </a:t>
            </a:r>
            <a:r>
              <a:rPr lang="en-AU" sz="1600" dirty="0">
                <a:solidFill>
                  <a:schemeClr val="bg1"/>
                </a:solidFill>
              </a:rPr>
              <a:t>of </a:t>
            </a:r>
            <a:r>
              <a:rPr lang="en-AU" sz="1600" dirty="0" smtClean="0">
                <a:solidFill>
                  <a:schemeClr val="bg1"/>
                </a:solidFill>
              </a:rPr>
              <a:t>crown-of-thorns </a:t>
            </a:r>
            <a:r>
              <a:rPr lang="en-AU" sz="1600" dirty="0">
                <a:solidFill>
                  <a:schemeClr val="bg1"/>
                </a:solidFill>
              </a:rPr>
              <a:t>starfish eating </a:t>
            </a:r>
            <a:r>
              <a:rPr lang="en-AU" sz="1600" dirty="0" smtClean="0">
                <a:solidFill>
                  <a:schemeClr val="bg1"/>
                </a:solidFill>
              </a:rPr>
              <a:t>coral</a:t>
            </a:r>
            <a:r>
              <a:rPr lang="en-AU" sz="16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8C6863-88D3-5441-8E98-26D4F7C67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6660" y="2685800"/>
            <a:ext cx="3261569" cy="12901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11DD6D2-74DA-5048-B7D7-52422A3DE840}"/>
              </a:ext>
            </a:extLst>
          </p:cNvPr>
          <p:cNvSpPr/>
          <p:nvPr/>
        </p:nvSpPr>
        <p:spPr>
          <a:xfrm>
            <a:off x="515937" y="4343045"/>
            <a:ext cx="55800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We need them because they are </a:t>
            </a:r>
            <a:r>
              <a:rPr lang="en-US" sz="2000">
                <a:solidFill>
                  <a:schemeClr val="bg1"/>
                </a:solidFill>
              </a:rPr>
              <a:t>great </a:t>
            </a:r>
            <a:r>
              <a:rPr lang="en-US" sz="2000" smtClean="0">
                <a:solidFill>
                  <a:schemeClr val="bg1"/>
                </a:solidFill>
              </a:rPr>
              <a:t>for </a:t>
            </a:r>
            <a:r>
              <a:rPr lang="en-US" sz="2000" dirty="0">
                <a:solidFill>
                  <a:schemeClr val="bg1"/>
                </a:solidFill>
              </a:rPr>
              <a:t>tourism and they </a:t>
            </a:r>
            <a:r>
              <a:rPr lang="en-US" sz="2000">
                <a:solidFill>
                  <a:schemeClr val="bg1"/>
                </a:solidFill>
              </a:rPr>
              <a:t>help </a:t>
            </a:r>
            <a:r>
              <a:rPr lang="en-US" sz="2000" smtClean="0">
                <a:solidFill>
                  <a:schemeClr val="bg1"/>
                </a:solidFill>
              </a:rPr>
              <a:t>corals </a:t>
            </a:r>
            <a:r>
              <a:rPr lang="en-US" sz="2000" dirty="0">
                <a:solidFill>
                  <a:schemeClr val="bg1"/>
                </a:solidFill>
              </a:rPr>
              <a:t>by feeding </a:t>
            </a:r>
            <a:r>
              <a:rPr lang="en-US" sz="2000">
                <a:solidFill>
                  <a:schemeClr val="bg1"/>
                </a:solidFill>
              </a:rPr>
              <a:t>on </a:t>
            </a:r>
            <a:r>
              <a:rPr lang="en-US" sz="2000" smtClean="0">
                <a:solidFill>
                  <a:schemeClr val="bg1"/>
                </a:solidFill>
              </a:rPr>
              <a:t>crown-of-thorns </a:t>
            </a:r>
            <a:r>
              <a:rPr lang="en-US" sz="2000" dirty="0">
                <a:solidFill>
                  <a:schemeClr val="bg1"/>
                </a:solidFill>
              </a:rPr>
              <a:t>starfish.</a:t>
            </a:r>
          </a:p>
        </p:txBody>
      </p:sp>
    </p:spTree>
    <p:extLst>
      <p:ext uri="{BB962C8B-B14F-4D97-AF65-F5344CB8AC3E}">
        <p14:creationId xmlns:p14="http://schemas.microsoft.com/office/powerpoint/2010/main" val="414920397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535554-0063-3341-BC60-CA4EEE176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1BCB5-28D0-9D44-8B41-1110BBDB7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</a:t>
            </a:r>
            <a:r>
              <a:rPr lang="en-AU" sz="4400"/>
              <a:t>counting </a:t>
            </a:r>
            <a:r>
              <a:rPr lang="en-AU" sz="4400" smtClean="0"/>
              <a:t>Maori </a:t>
            </a:r>
            <a:r>
              <a:rPr lang="en-AU" sz="4400" dirty="0"/>
              <a:t>wrasse?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Female / Male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AA21835A-DB39-5C45-BAA6-DCD08FC4F1E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53872011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CE13E8-9F3C-264A-BE10-DEB44866AE04}"/>
              </a:ext>
            </a:extLst>
          </p:cNvPr>
          <p:cNvSpPr txBox="1"/>
          <p:nvPr/>
        </p:nvSpPr>
        <p:spPr>
          <a:xfrm>
            <a:off x="8732550" y="5970171"/>
            <a:ext cx="2943513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Green turtle (</a:t>
            </a:r>
            <a:r>
              <a:rPr lang="en-US" sz="1600" i="1" dirty="0">
                <a:solidFill>
                  <a:schemeClr val="bg1"/>
                </a:solidFill>
              </a:rPr>
              <a:t>Chelonia mydas</a:t>
            </a:r>
            <a:r>
              <a:rPr lang="en-US" sz="1600" dirty="0">
                <a:solidFill>
                  <a:schemeClr val="bg1"/>
                </a:solidFill>
              </a:rPr>
              <a:t>) </a:t>
            </a: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Sea turtles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34772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 b="156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9165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867B3B5-7F8E-DE48-A85A-73CB17FDB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571" y="624690"/>
            <a:ext cx="7909379" cy="1061811"/>
          </a:xfrm>
        </p:spPr>
        <p:txBody>
          <a:bodyPr/>
          <a:lstStyle/>
          <a:p>
            <a:r>
              <a:rPr lang="en-US" dirty="0"/>
              <a:t>The Great Barrier Reef is home to</a:t>
            </a:r>
            <a:br>
              <a:rPr lang="en-US" dirty="0"/>
            </a:br>
            <a:r>
              <a:rPr lang="en-US" dirty="0"/>
              <a:t>6 of the </a:t>
            </a:r>
            <a:r>
              <a:rPr lang="en-US" dirty="0" smtClean="0"/>
              <a:t>world’s </a:t>
            </a:r>
            <a:r>
              <a:rPr lang="en-US" dirty="0"/>
              <a:t>7 species of marine turtles.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5F5AA-80A5-B54D-919F-F372295D5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69932-C9A4-BC4F-945C-1280D9C9BC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495" y="1686501"/>
            <a:ext cx="7585529" cy="45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5648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F38CFA0-0CDF-9448-838B-4F4421AACAB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4" r="19144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B77CEB-0670-BC43-8319-C6412F95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59605-F15E-6E4A-B7A4-187E7F86E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Green turtle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i="1" dirty="0"/>
              <a:t>Chelonia mydas)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Small </a:t>
            </a:r>
            <a:r>
              <a:rPr lang="en-US" sz="2000" dirty="0"/>
              <a:t>head.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High domed carapace (shell).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Carapace </a:t>
            </a:r>
            <a:r>
              <a:rPr lang="en-US" sz="2000" dirty="0" err="1"/>
              <a:t>colour</a:t>
            </a:r>
            <a:r>
              <a:rPr lang="en-US" sz="2000" dirty="0"/>
              <a:t> – cream and rusty brown to grey.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4 pairs of costal </a:t>
            </a:r>
            <a:r>
              <a:rPr lang="en-US" sz="2000" dirty="0" err="1"/>
              <a:t>scutes</a:t>
            </a:r>
            <a:r>
              <a:rPr lang="en-US" sz="2000" dirty="0"/>
              <a:t> (side scales) on carapace.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EB3647-ECA8-8E4A-8219-BEC394CFA145}"/>
              </a:ext>
            </a:extLst>
          </p:cNvPr>
          <p:cNvSpPr txBox="1"/>
          <p:nvPr/>
        </p:nvSpPr>
        <p:spPr>
          <a:xfrm>
            <a:off x="8019074" y="2332306"/>
            <a:ext cx="382577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F4E1EE-E238-CF40-8239-9D485FF4A7AA}"/>
              </a:ext>
            </a:extLst>
          </p:cNvPr>
          <p:cNvSpPr txBox="1"/>
          <p:nvPr/>
        </p:nvSpPr>
        <p:spPr>
          <a:xfrm>
            <a:off x="8783460" y="2726580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DDDDAA-2A92-8F41-9165-599432FE07B0}"/>
              </a:ext>
            </a:extLst>
          </p:cNvPr>
          <p:cNvSpPr txBox="1"/>
          <p:nvPr/>
        </p:nvSpPr>
        <p:spPr>
          <a:xfrm>
            <a:off x="9621783" y="2928785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E500A-60AB-4F49-A5A5-A54C5AD0E3A7}"/>
              </a:ext>
            </a:extLst>
          </p:cNvPr>
          <p:cNvSpPr txBox="1"/>
          <p:nvPr/>
        </p:nvSpPr>
        <p:spPr>
          <a:xfrm>
            <a:off x="10244172" y="2946339"/>
            <a:ext cx="431869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BA5D98-0D17-CD4E-8ACF-C6A66345F718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374788672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D7379A-C067-7C49-8CB9-7A67DAD81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01A6D-1F4D-ED4D-9D36-E858350D0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1 pair of</a:t>
            </a:r>
            <a:br>
              <a:rPr lang="en-US" sz="4400" dirty="0"/>
            </a:br>
            <a:r>
              <a:rPr lang="en-US" sz="4400" dirty="0"/>
              <a:t>pre-frontal scales above beak.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9BC60E5-8665-3441-890C-0F6DA9D4435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0" r="11860"/>
          <a:stretch>
            <a:fillRect/>
          </a:stretch>
        </p:blipFill>
        <p:spPr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FD7C07F-BA00-D446-BA32-B4CD0294E1D9}"/>
              </a:ext>
            </a:extLst>
          </p:cNvPr>
          <p:cNvCxnSpPr>
            <a:cxnSpLocks/>
          </p:cNvCxnSpPr>
          <p:nvPr/>
        </p:nvCxnSpPr>
        <p:spPr>
          <a:xfrm>
            <a:off x="8128000" y="1637553"/>
            <a:ext cx="242277" cy="894632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532C28F-640C-C142-B76A-265A6855F311}"/>
              </a:ext>
            </a:extLst>
          </p:cNvPr>
          <p:cNvCxnSpPr>
            <a:cxnSpLocks/>
          </p:cNvCxnSpPr>
          <p:nvPr/>
        </p:nvCxnSpPr>
        <p:spPr>
          <a:xfrm>
            <a:off x="8128000" y="1637553"/>
            <a:ext cx="573873" cy="80419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BFD4063-0665-2A4B-9979-2F5CE59CBB8B}"/>
              </a:ext>
            </a:extLst>
          </p:cNvPr>
          <p:cNvSpPr txBox="1"/>
          <p:nvPr/>
        </p:nvSpPr>
        <p:spPr>
          <a:xfrm>
            <a:off x="7709406" y="1424877"/>
            <a:ext cx="837187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1 pair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70BAEA-A120-9942-9E03-77A665CD9465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2324273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88190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8AF5-34CE-984F-889F-EEF9377A1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5D43D-FFEB-0B4A-8E0D-B7DDA7D0B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Hawksbill turtle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i="1" dirty="0" err="1"/>
              <a:t>Eretmochelys</a:t>
            </a:r>
            <a:r>
              <a:rPr lang="en-US" sz="3200" i="1" dirty="0"/>
              <a:t> </a:t>
            </a:r>
            <a:r>
              <a:rPr lang="en-US" sz="3200" i="1" smtClean="0"/>
              <a:t>imbricata)</a:t>
            </a:r>
            <a:endParaRPr lang="en-US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Small </a:t>
            </a:r>
            <a:r>
              <a:rPr lang="en-US" sz="2000" dirty="0"/>
              <a:t>head.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/>
              <a:t>Black scales on head and flippers.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/>
              <a:t>Carapace has serrated edges (</a:t>
            </a:r>
            <a:r>
              <a:rPr lang="en-US" sz="2000" dirty="0" smtClean="0"/>
              <a:t>smaller </a:t>
            </a:r>
            <a:r>
              <a:rPr lang="en-US" sz="2000" dirty="0"/>
              <a:t>turtles only).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/>
              <a:t>4 pairs of costal </a:t>
            </a:r>
            <a:r>
              <a:rPr lang="en-US" sz="2000" dirty="0" err="1"/>
              <a:t>scutes</a:t>
            </a:r>
            <a:r>
              <a:rPr lang="en-US" sz="2000" dirty="0"/>
              <a:t> (side scales) on carapace.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err="1"/>
              <a:t>Scutes</a:t>
            </a:r>
            <a:r>
              <a:rPr lang="en-US" sz="2000" dirty="0"/>
              <a:t> overlap like a fishes scales.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0C0C061-C3D9-7644-AE76-0908C65C780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8" r="27508" b="1132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4E1C33-4D2A-3A40-97B1-229FEE72A5A8}"/>
              </a:ext>
            </a:extLst>
          </p:cNvPr>
          <p:cNvSpPr txBox="1"/>
          <p:nvPr/>
        </p:nvSpPr>
        <p:spPr>
          <a:xfrm>
            <a:off x="7028270" y="4490377"/>
            <a:ext cx="1332818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Serrated edges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89BB7A-C670-8B4F-AB22-A8788606CBA4}"/>
              </a:ext>
            </a:extLst>
          </p:cNvPr>
          <p:cNvSpPr txBox="1"/>
          <p:nvPr/>
        </p:nvSpPr>
        <p:spPr>
          <a:xfrm>
            <a:off x="8210362" y="2673714"/>
            <a:ext cx="382577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6A3306-CBA4-394F-874B-3E42C2825744}"/>
              </a:ext>
            </a:extLst>
          </p:cNvPr>
          <p:cNvSpPr txBox="1"/>
          <p:nvPr/>
        </p:nvSpPr>
        <p:spPr>
          <a:xfrm>
            <a:off x="8675493" y="3122268"/>
            <a:ext cx="431868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EECEE0-CFA8-F848-9CBE-5A2A7CD471B0}"/>
              </a:ext>
            </a:extLst>
          </p:cNvPr>
          <p:cNvSpPr txBox="1"/>
          <p:nvPr/>
        </p:nvSpPr>
        <p:spPr>
          <a:xfrm>
            <a:off x="9272469" y="3429000"/>
            <a:ext cx="431868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C46821-FB5C-B14A-BBBE-8B3EDF1D003E}"/>
              </a:ext>
            </a:extLst>
          </p:cNvPr>
          <p:cNvSpPr txBox="1"/>
          <p:nvPr/>
        </p:nvSpPr>
        <p:spPr>
          <a:xfrm>
            <a:off x="10007104" y="3629055"/>
            <a:ext cx="431869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3B81F1-772E-E545-AA0A-B5E55E12EEB0}"/>
              </a:ext>
            </a:extLst>
          </p:cNvPr>
          <p:cNvSpPr txBox="1"/>
          <p:nvPr/>
        </p:nvSpPr>
        <p:spPr>
          <a:xfrm>
            <a:off x="9606708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>
                <a:solidFill>
                  <a:schemeClr val="bg1"/>
                </a:solidFill>
              </a:rPr>
              <a:t>CRITICALLY </a:t>
            </a:r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17788555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523359-51C0-0341-AEA6-B50663A4D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3E0C8-3831-3B40-8DCB-47AA9A17F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spcAft>
                <a:spcPts val="1800"/>
              </a:spcAft>
              <a:defRPr/>
            </a:pPr>
            <a:r>
              <a:rPr lang="en-US" sz="4400" dirty="0"/>
              <a:t>2 pairs of</a:t>
            </a:r>
            <a:br>
              <a:rPr lang="en-US" sz="4400" dirty="0"/>
            </a:br>
            <a:r>
              <a:rPr lang="en-US" sz="4400" dirty="0"/>
              <a:t>pre-frontal scales.</a:t>
            </a:r>
          </a:p>
          <a:p>
            <a:pPr lvl="0" algn="ctr">
              <a:spcAft>
                <a:spcPts val="1800"/>
              </a:spcAft>
              <a:defRPr/>
            </a:pPr>
            <a:r>
              <a:rPr lang="en-US" sz="4400" dirty="0"/>
              <a:t>Hawk-like beak.</a:t>
            </a:r>
          </a:p>
        </p:txBody>
      </p:sp>
      <p:pic>
        <p:nvPicPr>
          <p:cNvPr id="5" name="Picture 2" descr="Hawksbill turtle">
            <a:extLst>
              <a:ext uri="{FF2B5EF4-FFF2-40B4-BE49-F238E27FC236}">
                <a16:creationId xmlns:a16="http://schemas.microsoft.com/office/drawing/2014/main" id="{D83863C1-84FE-034E-9456-37D62F7C99F6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5" r="1801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07C892-E903-C749-8D0E-88A3C878479F}"/>
              </a:ext>
            </a:extLst>
          </p:cNvPr>
          <p:cNvSpPr/>
          <p:nvPr/>
        </p:nvSpPr>
        <p:spPr>
          <a:xfrm>
            <a:off x="6258841" y="5873676"/>
            <a:ext cx="2930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© </a:t>
            </a:r>
            <a:r>
              <a:rPr lang="en-AU" sz="1200" dirty="0" err="1">
                <a:solidFill>
                  <a:schemeClr val="bg1"/>
                </a:solidFill>
              </a:rPr>
              <a:t>naturepl.com</a:t>
            </a:r>
            <a:r>
              <a:rPr lang="en-AU" sz="1200" dirty="0">
                <a:solidFill>
                  <a:schemeClr val="bg1"/>
                </a:solidFill>
              </a:rPr>
              <a:t> / </a:t>
            </a:r>
            <a:r>
              <a:rPr lang="en-AU" sz="1200" dirty="0" err="1">
                <a:solidFill>
                  <a:schemeClr val="bg1"/>
                </a:solidFill>
              </a:rPr>
              <a:t>Inaki</a:t>
            </a:r>
            <a:r>
              <a:rPr lang="en-AU" sz="1200" dirty="0">
                <a:solidFill>
                  <a:schemeClr val="bg1"/>
                </a:solidFill>
              </a:rPr>
              <a:t> </a:t>
            </a:r>
            <a:r>
              <a:rPr lang="en-AU" sz="1200" dirty="0" err="1">
                <a:solidFill>
                  <a:schemeClr val="bg1"/>
                </a:solidFill>
              </a:rPr>
              <a:t>Relanzon</a:t>
            </a:r>
            <a:r>
              <a:rPr lang="en-AU" sz="1200" dirty="0">
                <a:solidFill>
                  <a:schemeClr val="bg1"/>
                </a:solidFill>
              </a:rPr>
              <a:t> / WWF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FCDBAAE-189B-D741-A8AF-095C8DE4BDCF}"/>
              </a:ext>
            </a:extLst>
          </p:cNvPr>
          <p:cNvCxnSpPr>
            <a:cxnSpLocks/>
          </p:cNvCxnSpPr>
          <p:nvPr/>
        </p:nvCxnSpPr>
        <p:spPr>
          <a:xfrm>
            <a:off x="8585056" y="1930021"/>
            <a:ext cx="252672" cy="108896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9E073B4-43C6-784A-BCE5-9914F8EA014F}"/>
              </a:ext>
            </a:extLst>
          </p:cNvPr>
          <p:cNvCxnSpPr>
            <a:cxnSpLocks/>
          </p:cNvCxnSpPr>
          <p:nvPr/>
        </p:nvCxnSpPr>
        <p:spPr>
          <a:xfrm>
            <a:off x="9115211" y="2194615"/>
            <a:ext cx="148480" cy="87606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3A8A97D-2288-4B4E-BD07-B12AB564801B}"/>
              </a:ext>
            </a:extLst>
          </p:cNvPr>
          <p:cNvSpPr txBox="1"/>
          <p:nvPr/>
        </p:nvSpPr>
        <p:spPr>
          <a:xfrm>
            <a:off x="8157432" y="1886976"/>
            <a:ext cx="1106259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1st pair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DBC8CFD-1257-474B-B39C-5097C6EFC825}"/>
              </a:ext>
            </a:extLst>
          </p:cNvPr>
          <p:cNvCxnSpPr>
            <a:cxnSpLocks/>
          </p:cNvCxnSpPr>
          <p:nvPr/>
        </p:nvCxnSpPr>
        <p:spPr>
          <a:xfrm flipH="1">
            <a:off x="9460653" y="3070683"/>
            <a:ext cx="409938" cy="310993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AD6CF4-8DDF-0242-AFE1-1380D7344261}"/>
              </a:ext>
            </a:extLst>
          </p:cNvPr>
          <p:cNvCxnSpPr>
            <a:cxnSpLocks/>
          </p:cNvCxnSpPr>
          <p:nvPr/>
        </p:nvCxnSpPr>
        <p:spPr>
          <a:xfrm flipH="1">
            <a:off x="8932860" y="3070683"/>
            <a:ext cx="878492" cy="12169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A160E42-3E65-A748-BAF5-E0AAAE54A14F}"/>
              </a:ext>
            </a:extLst>
          </p:cNvPr>
          <p:cNvSpPr txBox="1"/>
          <p:nvPr/>
        </p:nvSpPr>
        <p:spPr>
          <a:xfrm>
            <a:off x="9431046" y="4628000"/>
            <a:ext cx="1426545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Hawk-like beak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FAB0F3-B15F-354E-8D2C-9E1DFE0F38D6}"/>
              </a:ext>
            </a:extLst>
          </p:cNvPr>
          <p:cNvSpPr txBox="1"/>
          <p:nvPr/>
        </p:nvSpPr>
        <p:spPr>
          <a:xfrm>
            <a:off x="9751332" y="2742525"/>
            <a:ext cx="1106259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2nd pair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0370B-8C81-5547-831F-04AE62CF130E}"/>
              </a:ext>
            </a:extLst>
          </p:cNvPr>
          <p:cNvSpPr txBox="1"/>
          <p:nvPr/>
        </p:nvSpPr>
        <p:spPr>
          <a:xfrm>
            <a:off x="9606708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>
                <a:solidFill>
                  <a:schemeClr val="bg1"/>
                </a:solidFill>
              </a:rPr>
              <a:t>CRITICALLY </a:t>
            </a:r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305930022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5D137AA-74B4-4A73-831A-E84602619A22}"/>
              </a:ext>
            </a:extLst>
          </p:cNvPr>
          <p:cNvCxnSpPr>
            <a:cxnSpLocks/>
          </p:cNvCxnSpPr>
          <p:nvPr/>
        </p:nvCxnSpPr>
        <p:spPr>
          <a:xfrm flipH="1" flipV="1">
            <a:off x="10018022" y="908865"/>
            <a:ext cx="462709" cy="85931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7052603-051B-0E4A-A73D-C22BCF706A70}"/>
              </a:ext>
            </a:extLst>
          </p:cNvPr>
          <p:cNvSpPr txBox="1"/>
          <p:nvPr/>
        </p:nvSpPr>
        <p:spPr>
          <a:xfrm>
            <a:off x="498384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>
                <a:solidFill>
                  <a:schemeClr val="bg1"/>
                </a:solidFill>
              </a:rPr>
              <a:t>CRITICALLY </a:t>
            </a:r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3676EE-13B8-0141-B253-9C38EF48B4D8}"/>
              </a:ext>
            </a:extLst>
          </p:cNvPr>
          <p:cNvSpPr txBox="1"/>
          <p:nvPr/>
        </p:nvSpPr>
        <p:spPr>
          <a:xfrm>
            <a:off x="9927602" y="1568126"/>
            <a:ext cx="1106259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nostril</a:t>
            </a:r>
          </a:p>
        </p:txBody>
      </p:sp>
    </p:spTree>
    <p:extLst>
      <p:ext uri="{BB962C8B-B14F-4D97-AF65-F5344CB8AC3E}">
        <p14:creationId xmlns:p14="http://schemas.microsoft.com/office/powerpoint/2010/main" val="33788753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F4FC36-C67A-2340-A3C8-F9A98387E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9A96F-D70D-2B4B-B0DA-2D2E666CE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Loggerhead turtle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i="1" dirty="0" err="1"/>
              <a:t>Caretta</a:t>
            </a:r>
            <a:r>
              <a:rPr lang="en-US" sz="3200" i="1" dirty="0"/>
              <a:t> </a:t>
            </a:r>
            <a:r>
              <a:rPr lang="en-US" sz="3200" i="1" dirty="0" err="1"/>
              <a:t>caretta</a:t>
            </a:r>
            <a:r>
              <a:rPr lang="en-US" sz="3200" i="1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</a:t>
            </a:r>
            <a:r>
              <a:rPr lang="en-US" sz="2000" dirty="0" smtClean="0"/>
              <a:t>ig </a:t>
            </a:r>
            <a:r>
              <a:rPr lang="en-US" sz="2000" dirty="0"/>
              <a:t>head!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5 pairs of large </a:t>
            </a:r>
            <a:r>
              <a:rPr lang="en-US" sz="2000" dirty="0" err="1"/>
              <a:t>scutes</a:t>
            </a:r>
            <a:r>
              <a:rPr lang="en-US" sz="2000" dirty="0"/>
              <a:t> (scales) on side of carapace (shell).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519D665-CEAF-624F-8B39-2C33F229415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5" r="621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3EF60C-0492-5948-BB33-9F26DCA6E0A4}"/>
              </a:ext>
            </a:extLst>
          </p:cNvPr>
          <p:cNvSpPr txBox="1"/>
          <p:nvPr/>
        </p:nvSpPr>
        <p:spPr>
          <a:xfrm>
            <a:off x="8089365" y="2710094"/>
            <a:ext cx="382577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D393BD-5A86-E94E-9A9D-04DCA78DD0E3}"/>
              </a:ext>
            </a:extLst>
          </p:cNvPr>
          <p:cNvSpPr txBox="1"/>
          <p:nvPr/>
        </p:nvSpPr>
        <p:spPr>
          <a:xfrm>
            <a:off x="8612892" y="2429992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747BF4-988D-214F-9FFC-7D404C26C12D}"/>
              </a:ext>
            </a:extLst>
          </p:cNvPr>
          <p:cNvSpPr txBox="1"/>
          <p:nvPr/>
        </p:nvSpPr>
        <p:spPr>
          <a:xfrm>
            <a:off x="9174149" y="2230606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9A2071-38BD-6243-8C82-61E2B86AD7AF}"/>
              </a:ext>
            </a:extLst>
          </p:cNvPr>
          <p:cNvSpPr txBox="1"/>
          <p:nvPr/>
        </p:nvSpPr>
        <p:spPr>
          <a:xfrm>
            <a:off x="9771124" y="2080061"/>
            <a:ext cx="431869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0BE1A2-2AAE-DE4B-BF48-238D217C1F13}"/>
              </a:ext>
            </a:extLst>
          </p:cNvPr>
          <p:cNvSpPr txBox="1"/>
          <p:nvPr/>
        </p:nvSpPr>
        <p:spPr>
          <a:xfrm>
            <a:off x="10398388" y="1946751"/>
            <a:ext cx="431869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5 </a:t>
            </a:r>
          </a:p>
        </p:txBody>
      </p:sp>
    </p:spTree>
    <p:extLst>
      <p:ext uri="{BB962C8B-B14F-4D97-AF65-F5344CB8AC3E}">
        <p14:creationId xmlns:p14="http://schemas.microsoft.com/office/powerpoint/2010/main" val="364398894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13BD56-B876-124E-9672-E0172EAF3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26EA1-2DCD-134A-A3C6-4025AB667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Turtle cleaning station.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BB824D5-F685-8B4E-8EDE-F28A7B5BC6B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2" r="1219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37C7EB-2946-BD42-8EF4-E74C74758DCF}"/>
              </a:ext>
            </a:extLst>
          </p:cNvPr>
          <p:cNvSpPr txBox="1"/>
          <p:nvPr/>
        </p:nvSpPr>
        <p:spPr>
          <a:xfrm>
            <a:off x="8691535" y="5738810"/>
            <a:ext cx="2918268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Green turtle (</a:t>
            </a:r>
            <a:r>
              <a:rPr lang="en-US" sz="1600" i="1" dirty="0">
                <a:solidFill>
                  <a:schemeClr val="bg1"/>
                </a:solidFill>
              </a:rPr>
              <a:t>Chelonia mydas</a:t>
            </a:r>
            <a:r>
              <a:rPr lang="en-US" sz="1600" dirty="0">
                <a:solidFill>
                  <a:schemeClr val="bg1"/>
                </a:solidFill>
              </a:rPr>
              <a:t>) </a:t>
            </a:r>
            <a:endParaRPr lang="en-A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19210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69533A45-3CEE-B249-AF74-30C2017D47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8" y="873600"/>
            <a:ext cx="6141269" cy="487715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E96C53-D563-D540-97C8-900B53F254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FDB334-A4D2-B046-BD80-A714F44F589A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681994461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do sea </a:t>
            </a:r>
            <a:br>
              <a:rPr lang="en-US" sz="4400" dirty="0"/>
            </a:br>
            <a:r>
              <a:rPr lang="en-US" sz="4400" dirty="0"/>
              <a:t>turtles eat that look like jellyfish?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2" b="8036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5887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nets fish on: marine rubbish threatens northern Australian turtles">
            <a:extLst>
              <a:ext uri="{FF2B5EF4-FFF2-40B4-BE49-F238E27FC236}">
                <a16:creationId xmlns:a16="http://schemas.microsoft.com/office/drawing/2014/main" id="{39E02A60-05E0-47FA-B9CB-6C4116906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C5DB7-ED2A-43D8-A1D9-B040B9E72EDC}"/>
              </a:ext>
            </a:extLst>
          </p:cNvPr>
          <p:cNvSpPr txBox="1"/>
          <p:nvPr/>
        </p:nvSpPr>
        <p:spPr>
          <a:xfrm>
            <a:off x="0" y="6581001"/>
            <a:ext cx="5431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</a:rPr>
              <a:t>AAP Image/Department of the Environment and Heritage/Melbourne Zoo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657177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BRMPA - Marine debris">
            <a:extLst>
              <a:ext uri="{FF2B5EF4-FFF2-40B4-BE49-F238E27FC236}">
                <a16:creationId xmlns:a16="http://schemas.microsoft.com/office/drawing/2014/main" id="{25447E4A-861B-4D43-9158-97C85087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7" r="2000" b="20800"/>
          <a:stretch/>
        </p:blipFill>
        <p:spPr bwMode="auto">
          <a:xfrm>
            <a:off x="15394" y="0"/>
            <a:ext cx="121766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92439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02DB85C-5786-CA41-AB3A-B16CCC5D1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8" y="873600"/>
            <a:ext cx="6572903" cy="487715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71A1B9-F0A2-F245-835B-02D9A5E646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149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F153B8-6FA3-184E-BC85-C2A467CF6B74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4126417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51873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4A5321-2AD7-2745-9E1A-25C06BC27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996068"/>
            <a:ext cx="11160124" cy="414755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90525F-6D14-CE46-B000-417690968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967291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dirty="0" smtClean="0"/>
              <a:t>All storm </a:t>
            </a:r>
            <a:r>
              <a:rPr lang="en-US" dirty="0"/>
              <a:t>water drains lead to the sea.</a:t>
            </a:r>
            <a:br>
              <a:rPr lang="en-US" dirty="0"/>
            </a:br>
            <a:r>
              <a:rPr lang="en-US" sz="2000" i="1" dirty="0"/>
              <a:t>How can I help the Great Barrier Reef?</a:t>
            </a: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D103B8-CF3B-9B47-9CE1-0B7A95AF8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150</a:t>
            </a:fld>
            <a:endParaRPr lang="en-US" dirty="0"/>
          </a:p>
        </p:txBody>
      </p:sp>
      <p:pic>
        <p:nvPicPr>
          <p:cNvPr id="7" name="Picture 2" descr="Cairns drain stencil project, alerting people that ‘This drains to the Great Barrier Reef’">
            <a:extLst>
              <a:ext uri="{FF2B5EF4-FFF2-40B4-BE49-F238E27FC236}">
                <a16:creationId xmlns:a16="http://schemas.microsoft.com/office/drawing/2014/main" id="{D6DC5BDB-40B5-884D-B17C-584937556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/>
          <a:stretch/>
        </p:blipFill>
        <p:spPr bwMode="auto">
          <a:xfrm>
            <a:off x="515937" y="1773044"/>
            <a:ext cx="4163906" cy="437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87FA95-0542-E74E-B7DA-3D922CA1E3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" t="4479" b="3477"/>
          <a:stretch/>
        </p:blipFill>
        <p:spPr>
          <a:xfrm>
            <a:off x="4679843" y="1773044"/>
            <a:ext cx="6996218" cy="437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830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3D0180-7568-414E-8DCE-CED83F40A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2185639"/>
            <a:ext cx="11160124" cy="39579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D86753-E274-2746-91EF-30F761E5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8126257" cy="1547154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dirty="0"/>
              <a:t>Another citizen science project you can do is collect </a:t>
            </a:r>
            <a:r>
              <a:rPr lang="en-US"/>
              <a:t>data </a:t>
            </a:r>
            <a:r>
              <a:rPr lang="en-US" smtClean="0"/>
              <a:t>for </a:t>
            </a:r>
            <a:r>
              <a:rPr lang="en-US" dirty="0"/>
              <a:t>a marine debris database.</a:t>
            </a:r>
            <a:br>
              <a:rPr lang="en-US" dirty="0"/>
            </a:br>
            <a:r>
              <a:rPr lang="en-US" sz="2000" dirty="0"/>
              <a:t>Such as Tangaroa Blue.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CB109-2BC8-3F46-9DF0-73F1CEB26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151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43E0819-09CB-9B41-8C78-3AA5521FC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1705" r="-1" b="10882"/>
          <a:stretch/>
        </p:blipFill>
        <p:spPr bwMode="auto">
          <a:xfrm>
            <a:off x="515938" y="2185639"/>
            <a:ext cx="11160125" cy="395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EE3728-B9F7-904E-9DFE-F89F9205B821}"/>
              </a:ext>
            </a:extLst>
          </p:cNvPr>
          <p:cNvSpPr txBox="1"/>
          <p:nvPr/>
        </p:nvSpPr>
        <p:spPr>
          <a:xfrm>
            <a:off x="515938" y="5866625"/>
            <a:ext cx="91138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Image: Tangaroa Blue </a:t>
            </a:r>
          </a:p>
        </p:txBody>
      </p:sp>
    </p:spTree>
    <p:extLst>
      <p:ext uri="{BB962C8B-B14F-4D97-AF65-F5344CB8AC3E}">
        <p14:creationId xmlns:p14="http://schemas.microsoft.com/office/powerpoint/2010/main" val="82829256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D355822-E2F6-104E-A87A-136077AFBB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570" r="7400" b="1"/>
          <a:stretch/>
        </p:blipFill>
        <p:spPr>
          <a:xfrm>
            <a:off x="0" y="1788558"/>
            <a:ext cx="6096000" cy="414377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869A28A-496A-7947-927C-051F91867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sea turtles?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F0765-4A90-5148-8319-36D6DFC3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57F303-7097-C440-8D8E-684F236D0E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6" r="5392"/>
          <a:stretch/>
        </p:blipFill>
        <p:spPr>
          <a:xfrm>
            <a:off x="6096000" y="1788557"/>
            <a:ext cx="6095999" cy="414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2642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AFC8A7-747A-F845-B378-DE39376E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EC875-845A-B243-A27E-5CC1A616E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Sea turtles are </a:t>
            </a:r>
            <a:r>
              <a:rPr lang="en-US" sz="3200" b="1" u="sng" dirty="0"/>
              <a:t>THREATENED WITH EXTINCTION</a:t>
            </a:r>
            <a:r>
              <a:rPr lang="en-US" sz="3200" b="1" dirty="0"/>
              <a:t>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Count e</a:t>
            </a:r>
            <a:r>
              <a:rPr lang="en-US" sz="3200" dirty="0" smtClean="0"/>
              <a:t>very </a:t>
            </a:r>
            <a:r>
              <a:rPr lang="en-US" sz="3200" dirty="0"/>
              <a:t>turtle you see.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But </a:t>
            </a:r>
            <a:r>
              <a:rPr lang="en-US" sz="3200" dirty="0" smtClean="0"/>
              <a:t>tally </a:t>
            </a:r>
            <a:r>
              <a:rPr lang="en-US" sz="3200" dirty="0"/>
              <a:t>the Green </a:t>
            </a:r>
            <a:br>
              <a:rPr lang="en-US" sz="3200" dirty="0"/>
            </a:br>
            <a:r>
              <a:rPr lang="en-US" sz="3200" dirty="0"/>
              <a:t>turtles and Hawksbill </a:t>
            </a:r>
            <a:br>
              <a:rPr lang="en-US" sz="3200" dirty="0"/>
            </a:br>
            <a:r>
              <a:rPr lang="en-US" sz="3200" dirty="0"/>
              <a:t>turtles separately.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B67812B-D872-1D4A-8C0C-E4596239F7C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5" r="1632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8472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434242-B612-5844-996A-EBEFB3D1B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3B0E7-878D-1D4D-A281-EA9EB87BE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</a:t>
            </a:r>
            <a:br>
              <a:rPr lang="en-AU" sz="4400" dirty="0"/>
            </a:br>
            <a:r>
              <a:rPr lang="en-AU" sz="4400" dirty="0"/>
              <a:t>sea turtles?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Green / Hawksbill / other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E7EA1A86-0734-1E45-93AF-C0B7591F687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490369909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Sharks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04719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940D6B-A7D0-6F4F-A260-026F08C86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75F5A-9179-6A41-A6CC-56D07A103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Epaulette</a:t>
            </a:r>
            <a:br>
              <a:rPr lang="en-US" sz="4400" dirty="0"/>
            </a:br>
            <a:r>
              <a:rPr lang="en-US" sz="4400" dirty="0"/>
              <a:t>shark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A8FEE-D389-3E42-BDBA-03DCFD227D9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1" r="1391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53121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C3468F-D054-DD4A-B40B-C39B3DF4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3C6BD-BB7F-7945-96E3-45488E8AB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Whale </a:t>
            </a:r>
            <a:br>
              <a:rPr lang="en-US" sz="4400" dirty="0"/>
            </a:br>
            <a:r>
              <a:rPr lang="en-US" sz="4400" dirty="0"/>
              <a:t>shark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BFE047D-0FCB-8441-AFA5-5D11E40F83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3" r="976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A03C19-7D74-FE4C-A331-DA4D7229B178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1574536799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4E619A-5108-4442-8C53-8215CBFC4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08E5-CB5B-4F4C-95BF-711B8A195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Grey reef</a:t>
            </a:r>
            <a:br>
              <a:rPr lang="en-US" sz="4400" dirty="0"/>
            </a:br>
            <a:r>
              <a:rPr lang="en-US" sz="4400" dirty="0"/>
              <a:t>shark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E1BF1CF-A3D3-2340-B814-E5ED5DB1B97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1" r="19401"/>
          <a:stretch/>
        </p:blipFill>
        <p:spPr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FBBA45-F1AB-EB4E-A45E-F6A3F6325BD4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171032318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6C10C6-CEC9-904C-BC68-E5B409888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D8A8C-1B21-DE47-AEA6-2CDAB9062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Hammerhead </a:t>
            </a:r>
            <a:br>
              <a:rPr lang="en-US" sz="4400" dirty="0"/>
            </a:br>
            <a:r>
              <a:rPr lang="en-US" sz="4400" dirty="0"/>
              <a:t>shark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342593A-5D8B-1048-B77B-202BD839B9A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0" b="4530"/>
          <a:stretch/>
        </p:blipFill>
        <p:spPr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C98275-9C83-5049-A1B1-83DC5A396610}"/>
              </a:ext>
            </a:extLst>
          </p:cNvPr>
          <p:cNvSpPr txBox="1"/>
          <p:nvPr/>
        </p:nvSpPr>
        <p:spPr>
          <a:xfrm>
            <a:off x="9606708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>
                <a:solidFill>
                  <a:schemeClr val="bg1"/>
                </a:solidFill>
              </a:rPr>
              <a:t>CRITICALLY </a:t>
            </a:r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474554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420403-EBBE-B84A-B932-5C7141D2F354}"/>
              </a:ext>
            </a:extLst>
          </p:cNvPr>
          <p:cNvSpPr txBox="1"/>
          <p:nvPr/>
        </p:nvSpPr>
        <p:spPr>
          <a:xfrm>
            <a:off x="3965562" y="2459504"/>
            <a:ext cx="42608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  <a:t>Insert video of </a:t>
            </a:r>
            <a:r>
              <a:rPr lang="en-AU" sz="2000">
                <a:solidFill>
                  <a:schemeClr val="tx2"/>
                </a:solidFill>
                <a:highlight>
                  <a:srgbClr val="FFFF00"/>
                </a:highlight>
              </a:rPr>
              <a:t>guests </a:t>
            </a:r>
            <a:r>
              <a:rPr lang="en-AU" sz="2000" smtClean="0">
                <a:solidFill>
                  <a:schemeClr val="tx2"/>
                </a:solidFill>
                <a:highlight>
                  <a:srgbClr val="FFFF00"/>
                </a:highlight>
              </a:rPr>
              <a:t>or </a:t>
            </a:r>
            <a: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  <a:t>Master </a:t>
            </a:r>
            <a:r>
              <a:rPr lang="en-AU" sz="2000" dirty="0" smtClean="0">
                <a:solidFill>
                  <a:schemeClr val="tx2"/>
                </a:solidFill>
                <a:highlight>
                  <a:srgbClr val="FFFF00"/>
                </a:highlight>
              </a:rPr>
              <a:t>reef guides </a:t>
            </a:r>
            <a: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  <a:t>conducting Eye on the Reef surveys (</a:t>
            </a:r>
            <a:r>
              <a:rPr lang="en-AU" sz="2000">
                <a:solidFill>
                  <a:schemeClr val="tx2"/>
                </a:solidFill>
                <a:highlight>
                  <a:srgbClr val="FFFF00"/>
                </a:highlight>
              </a:rPr>
              <a:t>on </a:t>
            </a:r>
            <a:r>
              <a:rPr lang="en-AU" sz="2000" smtClean="0">
                <a:solidFill>
                  <a:schemeClr val="tx2"/>
                </a:solidFill>
                <a:highlight>
                  <a:srgbClr val="FFFF00"/>
                </a:highlight>
              </a:rPr>
              <a:t>snorkel</a:t>
            </a:r>
            <a: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  <a:t>) with your operation as an example of what the students can do to help the reef </a:t>
            </a:r>
            <a:r>
              <a:rPr lang="en-AU" sz="2000">
                <a:solidFill>
                  <a:schemeClr val="tx2"/>
                </a:solidFill>
                <a:highlight>
                  <a:srgbClr val="FFFF00"/>
                </a:highlight>
              </a:rPr>
              <a:t/>
            </a:r>
            <a:br>
              <a:rPr lang="en-AU" sz="2000">
                <a:solidFill>
                  <a:schemeClr val="tx2"/>
                </a:solidFill>
                <a:highlight>
                  <a:srgbClr val="FFFF00"/>
                </a:highlight>
              </a:rPr>
            </a:br>
            <a:r>
              <a:rPr lang="en-AU" sz="2000" smtClean="0">
                <a:solidFill>
                  <a:schemeClr val="tx2"/>
                </a:solidFill>
                <a:highlight>
                  <a:srgbClr val="FFFF00"/>
                </a:highlight>
              </a:rPr>
              <a:t>(or </a:t>
            </a:r>
            <a: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  <a:t>delete this slide) </a:t>
            </a:r>
          </a:p>
        </p:txBody>
      </p:sp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3D1E48AD-F3AE-924D-8776-9D8212D4DA26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7" y="549275"/>
            <a:ext cx="11160125" cy="5565775"/>
          </a:xfrm>
        </p:spPr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C6E650-4E1D-B54C-AC8A-3B17A1B41E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17721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6FB22E-6ED9-F64E-9BC7-6ED04E47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B77F8-E567-354E-AB20-8DDB6486D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Bronze whaler</a:t>
            </a:r>
            <a:br>
              <a:rPr lang="en-US" sz="4400" dirty="0"/>
            </a:br>
            <a:r>
              <a:rPr lang="en-US" sz="4400" dirty="0"/>
              <a:t>shark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1B03CEE-CE27-404E-9DA7-4A7ACC0097E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7" r="18567"/>
          <a:stretch/>
        </p:blipFill>
        <p:spPr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683A78-5DD8-A146-82D4-31E191D5AAD4}"/>
              </a:ext>
            </a:extLst>
          </p:cNvPr>
          <p:cNvSpPr txBox="1"/>
          <p:nvPr/>
        </p:nvSpPr>
        <p:spPr>
          <a:xfrm>
            <a:off x="9523142" y="558521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61068985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998E7-C791-5A46-8520-AAA0CAD9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70C06-45B3-FB4B-BC8E-CEE99CF62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Tawny nurse </a:t>
            </a:r>
            <a:br>
              <a:rPr lang="en-US" sz="4400" dirty="0"/>
            </a:br>
            <a:r>
              <a:rPr lang="en-US" sz="4400" dirty="0"/>
              <a:t>shark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9709876-55BC-5B4F-8E14-E64AC7EF9E5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7" r="1184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BF3891-E537-B445-B621-2BB56D463F54}"/>
              </a:ext>
            </a:extLst>
          </p:cNvPr>
          <p:cNvSpPr txBox="1"/>
          <p:nvPr/>
        </p:nvSpPr>
        <p:spPr>
          <a:xfrm>
            <a:off x="9523142" y="558521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515393899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D19955-02D9-8A49-9AA2-E725CAC4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A2020-EBC1-DA47-BE0F-B563E6FDD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Wobbegong </a:t>
            </a:r>
            <a:br>
              <a:rPr lang="en-US" sz="4400" dirty="0"/>
            </a:br>
            <a:r>
              <a:rPr lang="en-US" sz="4400" dirty="0"/>
              <a:t>shark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B67D10E-52FF-A24A-B51A-C16BAD82FAC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52867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17E9C3-EAD5-BA48-972C-8942BDFE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A9738-6210-EB42-9744-03ABC6EEB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Leopard</a:t>
            </a:r>
            <a:br>
              <a:rPr lang="en-US" sz="4400" dirty="0"/>
            </a:br>
            <a:r>
              <a:rPr lang="en-US" sz="4400" dirty="0"/>
              <a:t>shark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B11D57A-BF49-4C4B-8059-90D6CE683E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1" r="1791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00410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7DFC97-4594-8148-AF8D-DB80C9F9C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251C0-D544-E646-8F93-622261041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Whale sharks have </a:t>
            </a:r>
            <a:br>
              <a:rPr lang="en-US" sz="3200" dirty="0"/>
            </a:br>
            <a:r>
              <a:rPr lang="en-US" sz="3200" dirty="0"/>
              <a:t>over 300 teeth. However, </a:t>
            </a:r>
            <a:br>
              <a:rPr lang="en-US" sz="3200" dirty="0"/>
            </a:br>
            <a:r>
              <a:rPr lang="en-US" sz="3200" dirty="0"/>
              <a:t>as filter feeders they do </a:t>
            </a:r>
            <a:br>
              <a:rPr lang="en-US" sz="3200" dirty="0"/>
            </a:br>
            <a:r>
              <a:rPr lang="en-US" sz="3200" dirty="0"/>
              <a:t>not use these teeth to eat.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D995D29-558C-E049-936D-DB51ECB5D6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6" r="6082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6F6163-5611-D243-98F0-EF6CC049803C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3218521174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77E32E-C444-5845-9EB8-BD829F46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CB5C0-643E-204D-B8D7-EF2E61B97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smtClean="0"/>
              <a:t>Electro-receptors </a:t>
            </a:r>
            <a:r>
              <a:rPr lang="en-US" sz="3200" dirty="0"/>
              <a:t>(tiny dots) on a shark’s nose sense electricity and vibrations to detect prey.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BB6E529-1A0B-7943-9B9C-100F77A0284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1" r="13851"/>
          <a:stretch/>
        </p:blipFill>
        <p:spPr>
          <a:prstGeom prst="rect">
            <a:avLst/>
          </a:prstGeom>
        </p:spPr>
      </p:pic>
      <p:sp>
        <p:nvSpPr>
          <p:cNvPr id="6" name="Arrow: Right 1">
            <a:extLst>
              <a:ext uri="{FF2B5EF4-FFF2-40B4-BE49-F238E27FC236}">
                <a16:creationId xmlns:a16="http://schemas.microsoft.com/office/drawing/2014/main" id="{F7F410FA-BF7A-1E4C-9725-54127AA9FECD}"/>
              </a:ext>
            </a:extLst>
          </p:cNvPr>
          <p:cNvSpPr/>
          <p:nvPr/>
        </p:nvSpPr>
        <p:spPr>
          <a:xfrm rot="18552400">
            <a:off x="7603455" y="2410301"/>
            <a:ext cx="926920" cy="707088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1DDBCB-946D-084C-B1E6-4D09B0A346E4}"/>
              </a:ext>
            </a:extLst>
          </p:cNvPr>
          <p:cNvSpPr txBox="1"/>
          <p:nvPr/>
        </p:nvSpPr>
        <p:spPr>
          <a:xfrm>
            <a:off x="9067471" y="5731330"/>
            <a:ext cx="25348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Leopard shark (harmless)</a:t>
            </a:r>
          </a:p>
        </p:txBody>
      </p:sp>
    </p:spTree>
    <p:extLst>
      <p:ext uri="{BB962C8B-B14F-4D97-AF65-F5344CB8AC3E}">
        <p14:creationId xmlns:p14="http://schemas.microsoft.com/office/powerpoint/2010/main" val="1107747426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0349FC-6752-224D-A9CE-5F1A7AB6C8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Count e</a:t>
            </a:r>
            <a:r>
              <a:rPr lang="en-US" dirty="0" smtClean="0"/>
              <a:t>very </a:t>
            </a:r>
            <a:r>
              <a:rPr lang="en-US" dirty="0"/>
              <a:t>shark you see.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i="1" dirty="0"/>
              <a:t> </a:t>
            </a:r>
            <a:r>
              <a:rPr lang="en-US" sz="3200" dirty="0"/>
              <a:t>But </a:t>
            </a:r>
            <a:r>
              <a:rPr lang="en-US" sz="3200" dirty="0" smtClean="0"/>
              <a:t>tally </a:t>
            </a:r>
            <a:r>
              <a:rPr lang="en-US" sz="3200" dirty="0"/>
              <a:t>the Whitetip reef sharks and </a:t>
            </a:r>
            <a:br>
              <a:rPr lang="en-US" sz="3200" dirty="0"/>
            </a:br>
            <a:r>
              <a:rPr lang="en-US" sz="3200" dirty="0"/>
              <a:t>Blacktip reef sharks separately.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B17F1C-0B68-2B46-85AF-2EFD2A66C8F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66873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Whitetip reef </a:t>
            </a:r>
            <a:br>
              <a:rPr lang="en-AU" sz="4400" dirty="0"/>
            </a:br>
            <a:r>
              <a:rPr lang="en-AU" sz="4400" dirty="0"/>
              <a:t>shark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E8C2821-7E72-2A47-A749-64914A8609C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43200E-2045-3440-AF0B-456CC64F97FB}"/>
              </a:ext>
            </a:extLst>
          </p:cNvPr>
          <p:cNvSpPr txBox="1"/>
          <p:nvPr/>
        </p:nvSpPr>
        <p:spPr>
          <a:xfrm>
            <a:off x="9523142" y="558521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VULNERABLE TO EXTINCTION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C936EB-FFC8-5248-A689-CF83CA07FD70}"/>
              </a:ext>
            </a:extLst>
          </p:cNvPr>
          <p:cNvSpPr txBox="1"/>
          <p:nvPr/>
        </p:nvSpPr>
        <p:spPr>
          <a:xfrm>
            <a:off x="7065851" y="1389070"/>
            <a:ext cx="1565194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White tip </a:t>
            </a:r>
            <a:r>
              <a:rPr lang="en-AU" sz="2000">
                <a:solidFill>
                  <a:schemeClr val="tx2"/>
                </a:solidFill>
              </a:rPr>
              <a:t>on </a:t>
            </a:r>
            <a:r>
              <a:rPr lang="en-AU" sz="2000" smtClean="0">
                <a:solidFill>
                  <a:schemeClr val="tx2"/>
                </a:solidFill>
              </a:rPr>
              <a:t>dorsal </a:t>
            </a:r>
            <a:r>
              <a:rPr lang="en-AU" sz="2000" dirty="0">
                <a:solidFill>
                  <a:schemeClr val="tx2"/>
                </a:solidFill>
              </a:rPr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3289084219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6DECAAC1-AC9B-3344-8288-1624DD036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8" y="844849"/>
            <a:ext cx="6141269" cy="490590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9EF3EF-05FF-324C-BCCB-066F2F3B40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C4AEBF-E897-EE48-904F-7895143F855B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15997190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Blacktip reef </a:t>
            </a:r>
            <a:br>
              <a:rPr lang="en-AU" sz="4400" dirty="0"/>
            </a:br>
            <a:r>
              <a:rPr lang="en-AU" sz="4400" dirty="0"/>
              <a:t>shark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09584C8-BB81-9941-9B0E-E4244ABD68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18698"/>
          <a:stretch/>
        </p:blipFill>
        <p:spPr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43200E-2045-3440-AF0B-456CC64F97FB}"/>
              </a:ext>
            </a:extLst>
          </p:cNvPr>
          <p:cNvSpPr txBox="1"/>
          <p:nvPr/>
        </p:nvSpPr>
        <p:spPr>
          <a:xfrm>
            <a:off x="9523142" y="558521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VULNERABLE TO EXTINCTION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C936EB-FFC8-5248-A689-CF83CA07FD70}"/>
              </a:ext>
            </a:extLst>
          </p:cNvPr>
          <p:cNvSpPr txBox="1"/>
          <p:nvPr/>
        </p:nvSpPr>
        <p:spPr>
          <a:xfrm>
            <a:off x="6642105" y="1623245"/>
            <a:ext cx="1565194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Black tip </a:t>
            </a:r>
            <a:r>
              <a:rPr lang="en-AU" sz="2000">
                <a:solidFill>
                  <a:schemeClr val="tx2"/>
                </a:solidFill>
              </a:rPr>
              <a:t>on </a:t>
            </a:r>
            <a:r>
              <a:rPr lang="en-AU" sz="2000" smtClean="0">
                <a:solidFill>
                  <a:schemeClr val="tx2"/>
                </a:solidFill>
              </a:rPr>
              <a:t>dorsal </a:t>
            </a:r>
            <a:r>
              <a:rPr lang="en-AU" sz="2000" dirty="0">
                <a:solidFill>
                  <a:schemeClr val="tx2"/>
                </a:solidFill>
              </a:rPr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1900052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350AB5-2F89-114A-A59E-7E82D3AE91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2870" y="549275"/>
            <a:ext cx="7806259" cy="5280025"/>
          </a:xfrm>
        </p:spPr>
        <p:txBody>
          <a:bodyPr/>
          <a:lstStyle/>
          <a:p>
            <a:r>
              <a:rPr lang="en-AU" dirty="0"/>
              <a:t>One way you can help the </a:t>
            </a:r>
            <a:r>
              <a:rPr lang="en-AU" dirty="0" smtClean="0"/>
              <a:t>Reef </a:t>
            </a:r>
            <a:r>
              <a:rPr lang="en-AU" dirty="0"/>
              <a:t>is to be a </a:t>
            </a:r>
            <a:r>
              <a:rPr lang="en-AU" i="1" dirty="0"/>
              <a:t>Citizen Scientist</a:t>
            </a:r>
            <a:r>
              <a:rPr lang="en-AU" dirty="0"/>
              <a:t>.</a:t>
            </a:r>
            <a:endParaRPr lang="en-AU" sz="9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8D7B8F-8EE6-194B-A4E3-44E5D5C2A4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731963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5A1267F1-AA29-B643-9875-B26F84D40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8" y="859939"/>
            <a:ext cx="6141269" cy="48685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9EF3EF-05FF-324C-BCCB-066F2F3B40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C4AEBF-E897-EE48-904F-7895143F855B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290364647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994FFF-8B2F-DE4D-9E4B-CA9D88255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sharks?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D834A9-0265-6E43-A8AE-FA598D7E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171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CC8683-CE28-7D45-AD37-10FB1536D0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6" r="5392"/>
          <a:stretch/>
        </p:blipFill>
        <p:spPr>
          <a:xfrm>
            <a:off x="6096000" y="1788557"/>
            <a:ext cx="6095999" cy="4143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4FF883-9E48-2545-9C5C-60D552BF67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1788556"/>
            <a:ext cx="6096000" cy="414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60185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05D347-0B2F-B34B-A637-1B1F658C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89943-1F29-404B-9A18-C94EC5DC8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 Sharks are </a:t>
            </a:r>
            <a:r>
              <a:rPr lang="en-US" sz="3200"/>
              <a:t>apex </a:t>
            </a:r>
            <a:r>
              <a:rPr lang="en-US" sz="3200" smtClean="0"/>
              <a:t>predators</a:t>
            </a:r>
            <a:r>
              <a:rPr lang="en-US" sz="3200" dirty="0"/>
              <a:t>.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They help regulate the number of prey species and maintain ecological balance.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F9650A5-684A-3749-BB11-2FE6095F6BC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0" b="4530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01935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5D3510-D91F-9948-9D23-4CCBCB5C4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FD300-9DE2-7844-9E22-D9F81F646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Sharks are a keystone species.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Without sharks, ecosystems are </a:t>
            </a:r>
            <a:r>
              <a:rPr lang="en-US" sz="3200" dirty="0" smtClean="0"/>
              <a:t>dramatically </a:t>
            </a:r>
            <a:r>
              <a:rPr lang="en-US" sz="3200" dirty="0"/>
              <a:t>different.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Many sharks are </a:t>
            </a:r>
            <a:r>
              <a:rPr lang="en-US" sz="3200" b="1" u="sng" dirty="0"/>
              <a:t>THREATENED WITH EXTINCTION</a:t>
            </a:r>
            <a:r>
              <a:rPr lang="en-US" sz="3200" b="1" dirty="0"/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6D9FFD1-C479-C94C-99CD-90E91764287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5" r="1875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67224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A9BCF8-8F73-B041-AA67-F4F920AE3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9DF13-764E-774A-8F79-F7DA2321C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sharks?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Whitetip / Blacktip / other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CC6C200B-ECDE-4B47-9FE7-14E5796F1A0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398222925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CEB9CA-23CF-F944-A356-0E2F34B739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9214" r="1" b="6134"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810A9217-EBB0-5149-86D1-1D79AFA24F57}"/>
              </a:ext>
            </a:extLst>
          </p:cNvPr>
          <p:cNvSpPr txBox="1">
            <a:spLocks/>
          </p:cNvSpPr>
          <p:nvPr/>
        </p:nvSpPr>
        <p:spPr>
          <a:xfrm>
            <a:off x="515937" y="549275"/>
            <a:ext cx="5580063" cy="178310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smtClean="0">
                <a:solidFill>
                  <a:schemeClr val="bg1"/>
                </a:solidFill>
              </a:rPr>
              <a:t>Crown-of-Thorns </a:t>
            </a:r>
            <a:r>
              <a:rPr lang="en-US" sz="5400" dirty="0">
                <a:solidFill>
                  <a:schemeClr val="bg1"/>
                </a:solidFill>
              </a:rPr>
              <a:t>Starfish (COTS)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18122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626" r="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52665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BE2533-A86C-C944-B3F2-549BBF0A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2C4A2-96AB-6C45-83AF-3265283C3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COTS </a:t>
            </a:r>
            <a:br>
              <a:rPr lang="en-US" sz="4400" dirty="0"/>
            </a:br>
            <a:r>
              <a:rPr lang="en-US" sz="4400"/>
              <a:t>eat </a:t>
            </a:r>
            <a:r>
              <a:rPr lang="en-US" sz="4400" smtClean="0"/>
              <a:t>coral</a:t>
            </a:r>
            <a:r>
              <a:rPr lang="en-US" sz="4400" dirty="0"/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35C6A5E-1249-3B49-B6A2-014EB1BC88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7" r="2475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7" name="Down Arrow 6">
            <a:extLst>
              <a:ext uri="{FF2B5EF4-FFF2-40B4-BE49-F238E27FC236}">
                <a16:creationId xmlns:a16="http://schemas.microsoft.com/office/drawing/2014/main" id="{CC5CC315-6A68-E54D-AD46-476B0151860E}"/>
              </a:ext>
            </a:extLst>
          </p:cNvPr>
          <p:cNvSpPr/>
          <p:nvPr/>
        </p:nvSpPr>
        <p:spPr>
          <a:xfrm rot="9888833">
            <a:off x="7658997" y="4530105"/>
            <a:ext cx="405987" cy="470400"/>
          </a:xfrm>
          <a:prstGeom prst="downArrow">
            <a:avLst>
              <a:gd name="adj1" fmla="val 55984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9A4371-8997-E349-96D8-CF909113CB73}"/>
              </a:ext>
            </a:extLst>
          </p:cNvPr>
          <p:cNvSpPr txBox="1"/>
          <p:nvPr/>
        </p:nvSpPr>
        <p:spPr>
          <a:xfrm>
            <a:off x="7034459" y="5087513"/>
            <a:ext cx="16550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Recently </a:t>
            </a:r>
            <a:r>
              <a:rPr lang="en-AU" sz="2000">
                <a:solidFill>
                  <a:schemeClr val="tx2"/>
                </a:solidFill>
              </a:rPr>
              <a:t>eaten </a:t>
            </a:r>
            <a:r>
              <a:rPr lang="en-AU" sz="2000" smtClean="0">
                <a:solidFill>
                  <a:schemeClr val="tx2"/>
                </a:solidFill>
              </a:rPr>
              <a:t>coral</a:t>
            </a:r>
            <a:endParaRPr lang="en-A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43841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02E1C7-20CD-AD44-AB20-59DDBCED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51275-436F-B144-96BE-47D4393A0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They grow</a:t>
            </a:r>
            <a:br>
              <a:rPr lang="en-US" sz="4400" dirty="0"/>
            </a:br>
            <a:r>
              <a:rPr lang="en-US" sz="4400" dirty="0" smtClean="0"/>
              <a:t>very big.</a:t>
            </a:r>
            <a:endParaRPr lang="en-US" sz="44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3A3E62E-AB08-B54C-9B43-FD207739140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2" r="1550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07904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0DB366-ED3E-614E-8299-0551DD384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9689B-B357-714D-B6B6-B89196D8C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Population outbreaks can </a:t>
            </a:r>
            <a:br>
              <a:rPr lang="en-US" sz="4400" dirty="0"/>
            </a:br>
            <a:r>
              <a:rPr lang="en-US" sz="4400" dirty="0"/>
              <a:t>occur when conditions are </a:t>
            </a:r>
            <a:r>
              <a:rPr lang="en-US" sz="4400" dirty="0" err="1"/>
              <a:t>favourable</a:t>
            </a:r>
            <a:r>
              <a:rPr lang="en-US" sz="4400" dirty="0"/>
              <a:t>.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B7371B9-95D6-BE4D-8636-6F320BE3365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2" b="1543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13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8954F6-96C7-C544-B733-A4BFBBA152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1" b="190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C3C970B2-FE11-0246-952F-90CCBD300317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947884" cy="74894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/>
              <a:t>Citizen Science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58538762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EF5C93-DC05-2B4C-80BB-4FAFDB397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937DB-0BFB-854C-838C-9942D5715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This makes them </a:t>
            </a:r>
            <a:br>
              <a:rPr lang="en-US" sz="4400" dirty="0"/>
            </a:br>
            <a:r>
              <a:rPr lang="en-US" sz="4400"/>
              <a:t>a </a:t>
            </a:r>
            <a:r>
              <a:rPr lang="en-US" sz="4400" smtClean="0"/>
              <a:t>major </a:t>
            </a:r>
            <a:r>
              <a:rPr lang="en-US" sz="4400" dirty="0"/>
              <a:t>threat to </a:t>
            </a:r>
            <a:br>
              <a:rPr lang="en-US" sz="4400" dirty="0"/>
            </a:br>
            <a:r>
              <a:rPr lang="en-US" sz="4400" dirty="0"/>
              <a:t>the Reef.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1CBB807-186D-E444-8514-AB4BE7C3012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7" r="836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A39B16-BCB1-0E45-8E7F-24598F184516}"/>
              </a:ext>
            </a:extLst>
          </p:cNvPr>
          <p:cNvSpPr txBox="1"/>
          <p:nvPr/>
        </p:nvSpPr>
        <p:spPr>
          <a:xfrm>
            <a:off x="9548567" y="1001396"/>
            <a:ext cx="174762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Can also be hidden underneath </a:t>
            </a:r>
            <a:r>
              <a:rPr lang="en-AU" sz="2000">
                <a:solidFill>
                  <a:schemeClr val="tx2"/>
                </a:solidFill>
              </a:rPr>
              <a:t>the </a:t>
            </a:r>
            <a:r>
              <a:rPr lang="en-AU" sz="2000" smtClean="0">
                <a:solidFill>
                  <a:schemeClr val="tx2"/>
                </a:solidFill>
              </a:rPr>
              <a:t>coral</a:t>
            </a:r>
            <a:r>
              <a:rPr lang="en-AU" sz="20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2948412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07D2A1-2707-6F47-97CD-7F2279E72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A0D94-42B4-6C49-9D34-5F7091017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Their main </a:t>
            </a:r>
            <a:r>
              <a:rPr lang="en-US" sz="4400"/>
              <a:t>natural </a:t>
            </a:r>
            <a:r>
              <a:rPr lang="en-US" sz="4400" smtClean="0"/>
              <a:t>predators</a:t>
            </a:r>
            <a:r>
              <a:rPr lang="en-US" sz="4400" dirty="0"/>
              <a:t>,</a:t>
            </a:r>
            <a:br>
              <a:rPr lang="en-US" sz="4400" dirty="0"/>
            </a:br>
            <a:r>
              <a:rPr lang="en-US" sz="4400" dirty="0"/>
              <a:t>giant triton snails,</a:t>
            </a:r>
            <a:br>
              <a:rPr lang="en-US" sz="4400" dirty="0"/>
            </a:br>
            <a:r>
              <a:rPr lang="en-US" sz="4400" dirty="0"/>
              <a:t>are mostly </a:t>
            </a:r>
            <a:r>
              <a:rPr lang="en-US" sz="4400" dirty="0" smtClean="0"/>
              <a:t>all </a:t>
            </a:r>
            <a:r>
              <a:rPr lang="en-US" sz="4400" dirty="0"/>
              <a:t>gone (from overfishing).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B41C9CC-DF4E-5E4C-8CF1-7AC36768623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9" r="611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1826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E50D1C-C70E-8840-BF93-FF33F2F37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6AEC8-7454-434E-BE69-E7AC5F649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COTS are now </a:t>
            </a:r>
            <a:r>
              <a:rPr lang="en-US"/>
              <a:t>injected </a:t>
            </a:r>
            <a:r>
              <a:rPr lang="en-US" smtClean="0"/>
              <a:t>and/or </a:t>
            </a:r>
            <a:r>
              <a:rPr lang="en-US" dirty="0"/>
              <a:t>removed.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871DF03-54AB-6D4A-9CCC-3F6FF4E8B45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7" r="1788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6551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E7D87E-47E4-2E47-A0BC-9F98A0339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</a:t>
            </a:r>
            <a:r>
              <a:rPr lang="en-AU" sz="5400"/>
              <a:t>count </a:t>
            </a:r>
            <a:r>
              <a:rPr lang="en-AU" sz="5400" smtClean="0"/>
              <a:t>crown-of-thorns </a:t>
            </a:r>
            <a:r>
              <a:rPr lang="en-AU" sz="5400" dirty="0"/>
              <a:t>starfish?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5FDCD-9C70-9C4A-8310-C6034CEAE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8CD81-BFFE-0743-83F0-27D8938A7A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6" r="5392"/>
          <a:stretch/>
        </p:blipFill>
        <p:spPr>
          <a:xfrm>
            <a:off x="6096000" y="1788557"/>
            <a:ext cx="6095999" cy="4143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F36F2A-9F40-9144-A9A3-965B62690F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/>
          <a:stretch/>
        </p:blipFill>
        <p:spPr>
          <a:xfrm>
            <a:off x="0" y="1788557"/>
            <a:ext cx="6096000" cy="414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88725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9ABF03-E34B-FD4F-9ACA-A21B6C3BE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5DE7-5ED5-3C4A-B973-7ACD6C9ED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To prevent an outbreak, </a:t>
            </a:r>
            <a:r>
              <a:rPr lang="en-US" sz="4400" dirty="0" smtClean="0"/>
              <a:t>report 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dirty="0" smtClean="0"/>
              <a:t>all</a:t>
            </a:r>
            <a:r>
              <a:rPr lang="en-US" sz="4400" dirty="0" smtClean="0"/>
              <a:t> </a:t>
            </a:r>
            <a:r>
              <a:rPr lang="en-US" sz="4400" dirty="0"/>
              <a:t>sightings!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347A192-D770-0A48-89F6-5C51E59649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" r="22239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44989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E7D87E-47E4-2E47-A0BC-9F98A0339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000" dirty="0"/>
              <a:t>Count the adults and juveniles.</a:t>
            </a:r>
            <a:br>
              <a:rPr lang="en-AU" sz="4000" dirty="0"/>
            </a:br>
            <a:r>
              <a:rPr lang="en-AU" sz="4000" dirty="0"/>
              <a:t>Juveniles are </a:t>
            </a:r>
            <a:r>
              <a:rPr lang="en-AU" sz="4000" dirty="0" smtClean="0"/>
              <a:t>smaller </a:t>
            </a:r>
            <a:r>
              <a:rPr lang="en-AU" sz="4000" dirty="0"/>
              <a:t>than your hand.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5FDCD-9C70-9C4A-8310-C6034CEAE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40AAAE-98A5-EB43-89DB-2CF81CBB49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" r="9571"/>
          <a:stretch/>
        </p:blipFill>
        <p:spPr>
          <a:xfrm>
            <a:off x="504142" y="1833160"/>
            <a:ext cx="5591858" cy="4309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175FE3-6A92-714C-BC01-D42B05234F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6" t="2845" r="3008" b="1508"/>
          <a:stretch/>
        </p:blipFill>
        <p:spPr>
          <a:xfrm>
            <a:off x="6095999" y="1834328"/>
            <a:ext cx="5580063" cy="430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30202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B8EA59-DB7E-C74F-836E-FC625A0D47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71539" y="549275"/>
            <a:ext cx="8248921" cy="52800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AU" b="1" dirty="0" smtClean="0"/>
              <a:t>Everybody</a:t>
            </a:r>
            <a:r>
              <a:rPr lang="en-AU" b="1" dirty="0"/>
              <a:t/>
            </a:r>
            <a:br>
              <a:rPr lang="en-AU" b="1" dirty="0"/>
            </a:br>
            <a:r>
              <a:rPr lang="en-AU" dirty="0"/>
              <a:t>must look out </a:t>
            </a:r>
            <a:r>
              <a:rPr lang="en-AU" dirty="0" smtClean="0"/>
              <a:t>for</a:t>
            </a: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>crown-of-thorns </a:t>
            </a:r>
            <a:r>
              <a:rPr lang="en-AU" dirty="0"/>
              <a:t>starfish.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AU" sz="3200" b="1" dirty="0" smtClean="0"/>
              <a:t>Venomous spines.</a:t>
            </a:r>
            <a:r>
              <a:rPr lang="en-AU" sz="3200" b="1" dirty="0"/>
              <a:t/>
            </a:r>
            <a:br>
              <a:rPr lang="en-AU" sz="3200" b="1" dirty="0"/>
            </a:br>
            <a:r>
              <a:rPr lang="en-AU" sz="3200" b="1" u="sng" dirty="0" smtClean="0"/>
              <a:t>Do not touch!</a:t>
            </a:r>
            <a:endParaRPr lang="en-AU" sz="3200" b="1" u="sng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09D411-FA80-694E-AF00-2EC4AFC1539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979472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4067D1-F565-654B-801B-D5B3620A1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</a:t>
            </a:r>
            <a:r>
              <a:rPr lang="en-US"/>
              <a:t>your </a:t>
            </a:r>
            <a:r>
              <a:rPr lang="en-US" smtClean="0"/>
              <a:t>snorkel</a:t>
            </a:r>
            <a:r>
              <a:rPr lang="en-US" dirty="0"/>
              <a:t>, your </a:t>
            </a:r>
            <a:r>
              <a:rPr lang="en-US" dirty="0" smtClean="0"/>
              <a:t>reef guide </a:t>
            </a:r>
            <a:r>
              <a:rPr lang="en-US" dirty="0"/>
              <a:t>will help you complete this section, </a:t>
            </a:r>
            <a:r>
              <a:rPr lang="en-US"/>
              <a:t>ready </a:t>
            </a:r>
            <a:r>
              <a:rPr lang="en-US" smtClean="0"/>
              <a:t>for </a:t>
            </a:r>
            <a:r>
              <a:rPr lang="en-US" dirty="0"/>
              <a:t>database entry.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97E5C-8D2B-904D-AEAD-9AB4E0EF8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0C44A2-43FC-0242-89E1-891CE4DFF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1676" y="1823689"/>
            <a:ext cx="9408647" cy="435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52417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7DEFF3D-D1FA-CA49-81F1-F21047BA8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4" y="1823690"/>
            <a:ext cx="10088872" cy="435232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D2845F4-3537-BA46-B1A3-413A12573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</a:t>
            </a:r>
            <a:r>
              <a:rPr lang="en-US"/>
              <a:t>your </a:t>
            </a:r>
            <a:r>
              <a:rPr lang="en-US" smtClean="0"/>
              <a:t>snorkel</a:t>
            </a:r>
            <a:r>
              <a:rPr lang="en-US" dirty="0"/>
              <a:t>, your </a:t>
            </a:r>
            <a:r>
              <a:rPr lang="en-US" dirty="0" smtClean="0"/>
              <a:t>reef guide </a:t>
            </a:r>
            <a:r>
              <a:rPr lang="en-US" dirty="0"/>
              <a:t>will help you complete this table, </a:t>
            </a:r>
            <a:r>
              <a:rPr lang="en-US"/>
              <a:t>ready </a:t>
            </a:r>
            <a:r>
              <a:rPr lang="en-US" smtClean="0"/>
              <a:t>for </a:t>
            </a:r>
            <a:r>
              <a:rPr lang="en-US" dirty="0"/>
              <a:t>database entry.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53BBE-5A9A-9D40-A570-ACCE7CD9A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884563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D67AF0-9828-BA41-A241-50D718ABB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335281"/>
          </a:xfrm>
        </p:spPr>
        <p:txBody>
          <a:bodyPr/>
          <a:lstStyle/>
          <a:p>
            <a:r>
              <a:rPr lang="en-US" dirty="0"/>
              <a:t>Let us know if you have students interested and capable of completing this advanced section* as well. </a:t>
            </a:r>
            <a:br>
              <a:rPr lang="en-US" dirty="0"/>
            </a:br>
            <a:r>
              <a:rPr lang="en-US" sz="2000" dirty="0"/>
              <a:t>*Requires further training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DEF2F-ABE1-D84F-B866-8DAB777D6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9A40EF-F8A1-AC41-8703-3695F58E5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755" y="1884556"/>
            <a:ext cx="7644490" cy="429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51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F47FF5-9866-A043-A618-D5507E0D5F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AU" dirty="0"/>
              <a:t>Citizen science is when citizens participate in scientific research.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15A9B5-A0DC-6E46-A172-1137408F67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746638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57309E-1F9E-684C-8A19-F7E9F00752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190</a:t>
            </a:fld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E202D91-A342-684D-BA4B-B4D5447B3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46645"/>
              </p:ext>
            </p:extLst>
          </p:nvPr>
        </p:nvGraphicFramePr>
        <p:xfrm>
          <a:off x="515939" y="549275"/>
          <a:ext cx="11160124" cy="47587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9602">
                  <a:extLst>
                    <a:ext uri="{9D8B030D-6E8A-4147-A177-3AD203B41FA5}">
                      <a16:colId xmlns:a16="http://schemas.microsoft.com/office/drawing/2014/main" val="863054940"/>
                    </a:ext>
                  </a:extLst>
                </a:gridCol>
                <a:gridCol w="2670460">
                  <a:extLst>
                    <a:ext uri="{9D8B030D-6E8A-4147-A177-3AD203B41FA5}">
                      <a16:colId xmlns:a16="http://schemas.microsoft.com/office/drawing/2014/main" val="977008272"/>
                    </a:ext>
                  </a:extLst>
                </a:gridCol>
                <a:gridCol w="3009244">
                  <a:extLst>
                    <a:ext uri="{9D8B030D-6E8A-4147-A177-3AD203B41FA5}">
                      <a16:colId xmlns:a16="http://schemas.microsoft.com/office/drawing/2014/main" val="3401346151"/>
                    </a:ext>
                  </a:extLst>
                </a:gridCol>
                <a:gridCol w="2570818">
                  <a:extLst>
                    <a:ext uri="{9D8B030D-6E8A-4147-A177-3AD203B41FA5}">
                      <a16:colId xmlns:a16="http://schemas.microsoft.com/office/drawing/2014/main" val="4180261147"/>
                    </a:ext>
                  </a:extLst>
                </a:gridCol>
              </a:tblGrid>
              <a:tr h="420881">
                <a:tc gridSpan="4">
                  <a:txBody>
                    <a:bodyPr/>
                    <a:lstStyle/>
                    <a:p>
                      <a:pPr algn="l"/>
                      <a:r>
                        <a:rPr lang="en-AU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Timed swim (10 minutes)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919913"/>
                  </a:ext>
                </a:extLst>
              </a:tr>
              <a:tr h="434898">
                <a:tc gridSpan="4"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CLASS NAME and SCHOOL: 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A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450326"/>
                  </a:ext>
                </a:extLst>
              </a:tr>
              <a:tr h="434897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IN-WATER SUPERVISING TEACHER/S: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560597"/>
                  </a:ext>
                </a:extLst>
              </a:tr>
              <a:tr h="501805">
                <a:tc gridSpan="4"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STUDENTS: PUT </a:t>
                      </a:r>
                      <a:r>
                        <a:rPr lang="en-AU" sz="2000" b="0" dirty="0">
                          <a:solidFill>
                            <a:srgbClr val="FFFF00"/>
                          </a:solidFill>
                          <a:latin typeface="+mn-lt"/>
                        </a:rPr>
                        <a:t>YOUR NAME 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AND THE NAME OF </a:t>
                      </a:r>
                      <a:r>
                        <a:rPr lang="en-AU" sz="2000" b="0" dirty="0">
                          <a:solidFill>
                            <a:srgbClr val="FFFF00"/>
                          </a:solidFill>
                          <a:latin typeface="+mn-lt"/>
                        </a:rPr>
                        <a:t>YOUR BUDDY 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NEXT YOUR ANIMAL/S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184060"/>
                  </a:ext>
                </a:extLst>
              </a:tr>
              <a:tr h="468351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Animal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Names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Animal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Names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736722"/>
                  </a:ext>
                </a:extLst>
              </a:tr>
              <a:tr h="535259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Sea cucumber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Cods and groupers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749072"/>
                  </a:ext>
                </a:extLst>
              </a:tr>
              <a:tr h="490653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Giant clam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smtClean="0">
                          <a:solidFill>
                            <a:schemeClr val="tx2"/>
                          </a:solidFill>
                          <a:latin typeface="+mn-lt"/>
                        </a:rPr>
                        <a:t>Coral </a:t>
                      </a:r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trout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701494"/>
                  </a:ext>
                </a:extLst>
              </a:tr>
              <a:tr h="487580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Anemonefish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smtClean="0">
                          <a:solidFill>
                            <a:schemeClr val="tx2"/>
                          </a:solidFill>
                          <a:latin typeface="+mn-lt"/>
                        </a:rPr>
                        <a:t>Maori </a:t>
                      </a:r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wrasse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093903"/>
                  </a:ext>
                </a:extLst>
              </a:tr>
              <a:tr h="495659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Butterflyfish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Turtles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26441"/>
                  </a:ext>
                </a:extLst>
              </a:tr>
              <a:tr h="488722">
                <a:tc>
                  <a:txBody>
                    <a:bodyPr/>
                    <a:lstStyle/>
                    <a:p>
                      <a:pPr algn="l"/>
                      <a:r>
                        <a:rPr lang="en-AU" sz="2000" b="0">
                          <a:solidFill>
                            <a:schemeClr val="tx2"/>
                          </a:solidFill>
                          <a:latin typeface="+mn-lt"/>
                        </a:rPr>
                        <a:t>Grazing </a:t>
                      </a:r>
                      <a:r>
                        <a:rPr lang="en-AU" sz="2000" b="0" smtClean="0">
                          <a:solidFill>
                            <a:schemeClr val="tx2"/>
                          </a:solidFill>
                          <a:latin typeface="+mn-lt"/>
                        </a:rPr>
                        <a:t>herbivores</a:t>
                      </a:r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Sharks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00074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3C40AC7-623A-CB43-BC0B-4D666BC8F2D1}"/>
              </a:ext>
            </a:extLst>
          </p:cNvPr>
          <p:cNvSpPr/>
          <p:nvPr/>
        </p:nvSpPr>
        <p:spPr>
          <a:xfrm>
            <a:off x="515938" y="5399566"/>
            <a:ext cx="111601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dirty="0" smtClean="0">
                <a:solidFill>
                  <a:schemeClr val="bg1"/>
                </a:solidFill>
              </a:rPr>
              <a:t>Teacher: </a:t>
            </a:r>
            <a:r>
              <a:rPr lang="en-AU" sz="2000" dirty="0">
                <a:solidFill>
                  <a:schemeClr val="bg1"/>
                </a:solidFill>
              </a:rPr>
              <a:t>Please ensure </a:t>
            </a:r>
            <a:r>
              <a:rPr lang="en-AU" sz="2000" dirty="0" smtClean="0">
                <a:solidFill>
                  <a:schemeClr val="bg1"/>
                </a:solidFill>
              </a:rPr>
              <a:t>every </a:t>
            </a:r>
            <a:r>
              <a:rPr lang="en-AU" sz="2000" dirty="0">
                <a:solidFill>
                  <a:schemeClr val="bg1"/>
                </a:solidFill>
              </a:rPr>
              <a:t>animal is being counted. Please take a screenshot and email as an attachment to your excursion provider. </a:t>
            </a:r>
            <a:r>
              <a:rPr lang="en-AU" sz="2000" dirty="0" smtClean="0">
                <a:solidFill>
                  <a:schemeClr val="bg1"/>
                </a:solidFill>
              </a:rPr>
              <a:t>Thank you. </a:t>
            </a:r>
            <a:endParaRPr lang="en-A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651837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Download 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 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F8F416F-2EB8-B649-A6FF-9212A2315AC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33652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13E7AA4E-F740-0F41-A914-451BFE0D2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8" y="859939"/>
            <a:ext cx="6427438" cy="48685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9516A7-CB2E-AB4B-85DB-749509A5C3F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6A17A4-3F36-8845-859B-6D8E775883EE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915042527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a </a:t>
            </a:r>
            <a:r>
              <a:rPr lang="en-US" sz="4400" dirty="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844704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Enjoy your trip to the Great 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6741785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98ED31-482F-9344-9D12-96C93218E3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Teacher</a:t>
            </a:r>
            <a:br>
              <a:rPr lang="en-US" dirty="0"/>
            </a:br>
            <a:r>
              <a:rPr lang="en-US" dirty="0" smtClean="0"/>
              <a:t>Instructions.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7E72B1-0336-0B40-893D-84CA0A5F0E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232056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867DA4-8E2B-BE43-8B2C-0204576BA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EA832C-F31C-8F41-BD91-C9D5D8319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4"/>
            <a:ext cx="11160124" cy="144764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mtClean="0"/>
              <a:t>Before </a:t>
            </a:r>
            <a:r>
              <a:rPr lang="en-US" dirty="0"/>
              <a:t>the excursion, </a:t>
            </a:r>
            <a:r>
              <a:rPr lang="en-US"/>
              <a:t>register </a:t>
            </a:r>
            <a:r>
              <a:rPr lang="en-US" smtClean="0"/>
              <a:t>for </a:t>
            </a:r>
            <a:r>
              <a:rPr lang="en-US" i="1" dirty="0"/>
              <a:t>Eye on the Reef </a:t>
            </a:r>
            <a:r>
              <a:rPr lang="en-US"/>
              <a:t>Rapid </a:t>
            </a:r>
            <a:r>
              <a:rPr lang="en-US" smtClean="0"/>
              <a:t>Monitoring </a:t>
            </a:r>
            <a:r>
              <a:rPr lang="en-US" dirty="0"/>
              <a:t>survey.</a:t>
            </a:r>
            <a:br>
              <a:rPr lang="en-US" dirty="0"/>
            </a:br>
            <a:r>
              <a:rPr lang="en-US" sz="1600" dirty="0"/>
              <a:t>The link to connect is provided at the end of these instructions.</a:t>
            </a:r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024F1421-867E-E34A-99CE-31E43A4EE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84" y="2102935"/>
            <a:ext cx="10724232" cy="4146703"/>
          </a:xfrm>
          <a:prstGeom prst="rect">
            <a:avLst/>
          </a:prstGeom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71D616D-5140-EE4A-8C50-D73B2FE621E4}"/>
              </a:ext>
            </a:extLst>
          </p:cNvPr>
          <p:cNvSpPr/>
          <p:nvPr/>
        </p:nvSpPr>
        <p:spPr>
          <a:xfrm rot="10800000">
            <a:off x="5116695" y="3345444"/>
            <a:ext cx="779584" cy="604911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1022073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245E09-52B9-6B45-AEE2-6A217AF8E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51F097-6C8C-7240-8C03-57C11182D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Register.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F07321-866C-0C44-835E-573AE0FC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16" y="1282200"/>
            <a:ext cx="10060967" cy="4861424"/>
          </a:xfrm>
          <a:prstGeom prst="rect">
            <a:avLst/>
          </a:prstGeom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A8FB78CA-8EE9-934D-967F-08D1FC0E25FB}"/>
              </a:ext>
            </a:extLst>
          </p:cNvPr>
          <p:cNvSpPr/>
          <p:nvPr/>
        </p:nvSpPr>
        <p:spPr>
          <a:xfrm rot="5400000">
            <a:off x="9048582" y="2024896"/>
            <a:ext cx="764795" cy="604911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973194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58EBAF-A341-9440-A5AA-D1E0E3144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CF67DE-93FB-D74A-9755-2BDEDD378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‘Register’.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DE4EA-3537-3E4B-AAAB-8CF8A837E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25" y="2143503"/>
            <a:ext cx="10354949" cy="3152272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26271687-00B2-8A4C-B67C-84097980085E}"/>
              </a:ext>
            </a:extLst>
          </p:cNvPr>
          <p:cNvSpPr/>
          <p:nvPr/>
        </p:nvSpPr>
        <p:spPr>
          <a:xfrm rot="5400000">
            <a:off x="1885098" y="4217284"/>
            <a:ext cx="751296" cy="604911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9851435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428C5F-2E84-E040-B192-9BED31B47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15328E-8468-0A42-B17E-885CE5A22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your name, email and contact number. </a:t>
            </a:r>
            <a:br>
              <a:rPr lang="en-US" dirty="0"/>
            </a:br>
            <a:r>
              <a:rPr lang="en-US" dirty="0"/>
              <a:t>Click ‘Submit Registration’.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8DAEB9-928F-2046-9C65-A6750F058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475" y="1833211"/>
            <a:ext cx="8601049" cy="402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39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59"/>
            <a:ext cx="11160124" cy="34249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 smtClean="0"/>
              <a:t>Thank you for organising </a:t>
            </a:r>
            <a:r>
              <a:rPr lang="en-AU" sz="1600" dirty="0"/>
              <a:t>your trip to the </a:t>
            </a:r>
            <a:br>
              <a:rPr lang="en-AU" sz="1600" dirty="0"/>
            </a:br>
            <a:r>
              <a:rPr lang="en-AU" sz="1600" dirty="0"/>
              <a:t>Reef with us. We look </a:t>
            </a:r>
            <a:r>
              <a:rPr lang="en-AU" sz="1600" dirty="0" smtClean="0"/>
              <a:t>forward </a:t>
            </a:r>
            <a:r>
              <a:rPr lang="en-AU" sz="1600" dirty="0"/>
              <a:t>to having you </a:t>
            </a:r>
            <a:br>
              <a:rPr lang="en-AU" sz="1600" dirty="0"/>
            </a:br>
            <a:r>
              <a:rPr lang="en-AU" sz="1600" dirty="0"/>
              <a:t>on board. </a:t>
            </a:r>
          </a:p>
          <a:p>
            <a:pPr marL="0" indent="0">
              <a:buNone/>
            </a:pPr>
            <a:r>
              <a:rPr lang="en-AU" sz="1600" dirty="0"/>
              <a:t>This PowerPoint is Part 1 of the </a:t>
            </a:r>
            <a:r>
              <a:rPr lang="en-AU" sz="1600" i="1" dirty="0"/>
              <a:t>Be a Marine Biologist </a:t>
            </a:r>
            <a:r>
              <a:rPr lang="en-AU" sz="1600" i="1" dirty="0" smtClean="0"/>
              <a:t>for </a:t>
            </a:r>
            <a:r>
              <a:rPr lang="en-AU" sz="1600" i="1" dirty="0"/>
              <a:t>Day </a:t>
            </a:r>
            <a:r>
              <a:rPr lang="en-AU" sz="1600" dirty="0"/>
              <a:t>program designed </a:t>
            </a:r>
            <a:r>
              <a:rPr lang="en-AU" sz="1600" dirty="0" smtClean="0"/>
              <a:t>for </a:t>
            </a:r>
            <a:r>
              <a:rPr lang="en-AU" sz="1600" dirty="0"/>
              <a:t>year 7 by the Great Barrier Reef Marine Park </a:t>
            </a:r>
            <a:r>
              <a:rPr lang="en-AU" sz="1600" dirty="0" smtClean="0"/>
              <a:t>Authority </a:t>
            </a:r>
            <a:r>
              <a:rPr lang="en-AU" sz="1600" dirty="0"/>
              <a:t>(GBRMPA). </a:t>
            </a:r>
          </a:p>
          <a:p>
            <a:pPr marL="0" indent="0">
              <a:buNone/>
            </a:pPr>
            <a:r>
              <a:rPr lang="en-US" sz="1600" dirty="0"/>
              <a:t>View this PowerPoint </a:t>
            </a:r>
            <a:r>
              <a:rPr lang="en-US" sz="1600" i="1" dirty="0" smtClean="0"/>
              <a:t>before </a:t>
            </a:r>
            <a:r>
              <a:rPr lang="en-US" sz="1600" dirty="0"/>
              <a:t>your excursion. There is an accompanying activity book. Teacher instructions are at the end of this PowerPoint.</a:t>
            </a:r>
          </a:p>
          <a:p>
            <a:pPr marL="0" indent="0">
              <a:buNone/>
            </a:pPr>
            <a:r>
              <a:rPr lang="en-US" sz="1600" dirty="0"/>
              <a:t>On the excursion, you will be conducting a ten minute timed swim as part of </a:t>
            </a:r>
            <a:r>
              <a:rPr lang="en-US" sz="1600"/>
              <a:t>a R</a:t>
            </a:r>
            <a:r>
              <a:rPr lang="en-US" sz="1600" smtClean="0"/>
              <a:t>apid </a:t>
            </a:r>
            <a:r>
              <a:rPr lang="en-US" sz="1600" dirty="0"/>
              <a:t>M</a:t>
            </a:r>
            <a:r>
              <a:rPr lang="en-US" sz="1600" smtClean="0"/>
              <a:t>onitoring </a:t>
            </a:r>
            <a:r>
              <a:rPr lang="en-US" sz="1600" dirty="0"/>
              <a:t>survey with your </a:t>
            </a:r>
            <a:r>
              <a:rPr lang="en-US" sz="1600" dirty="0" smtClean="0"/>
              <a:t>reef guide. </a:t>
            </a:r>
            <a:r>
              <a:rPr lang="en-US" sz="1600" dirty="0"/>
              <a:t>The excursion comprises Part 2: Finding out. </a:t>
            </a:r>
          </a:p>
          <a:p>
            <a:pPr marL="0" indent="0">
              <a:buNone/>
            </a:pPr>
            <a:r>
              <a:rPr lang="en-US" sz="1600" dirty="0"/>
              <a:t>Part 3: Making connections, is designed </a:t>
            </a:r>
            <a:r>
              <a:rPr lang="en-US" sz="1600" dirty="0" smtClean="0"/>
              <a:t>for </a:t>
            </a:r>
            <a:r>
              <a:rPr lang="en-US" sz="1600" dirty="0"/>
              <a:t>when you return to school. It will show you how to upload your data from the survey to the GBRMPA website and answer any questions from Parts 1 and 2.</a:t>
            </a:r>
          </a:p>
          <a:p>
            <a:pPr marL="0" indent="0">
              <a:buNone/>
            </a:pPr>
            <a:r>
              <a:rPr lang="en-US" sz="1600" dirty="0"/>
              <a:t>We look </a:t>
            </a:r>
            <a:r>
              <a:rPr lang="en-US" sz="1600" dirty="0" smtClean="0"/>
              <a:t>forward </a:t>
            </a:r>
            <a:r>
              <a:rPr lang="en-US" sz="1600" dirty="0"/>
              <a:t>to meeting you, and sharing lots of amazing experiences with you </a:t>
            </a:r>
            <a:br>
              <a:rPr lang="en-US" sz="1600" dirty="0"/>
            </a:br>
            <a:r>
              <a:rPr lang="en-US" sz="1600" dirty="0" smtClean="0"/>
              <a:t>very </a:t>
            </a:r>
            <a:r>
              <a:rPr lang="en-US" sz="1600" dirty="0"/>
              <a:t>soon.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solidFill>
                  <a:schemeClr val="accent2"/>
                </a:solidFill>
              </a:rPr>
              <a:t>Thank </a:t>
            </a:r>
            <a:r>
              <a:rPr lang="en-AU" smtClean="0">
                <a:solidFill>
                  <a:schemeClr val="accent2"/>
                </a:solidFill>
              </a:rPr>
              <a:t>you for organising </a:t>
            </a:r>
            <a:r>
              <a:rPr lang="en-AU" dirty="0">
                <a:solidFill>
                  <a:schemeClr val="accent2"/>
                </a:solidFill>
              </a:rPr>
              <a:t>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 dirty="0">
                <a:solidFill>
                  <a:schemeClr val="accent2"/>
                </a:solidFill>
              </a:rPr>
              <a:t>We </a:t>
            </a:r>
            <a:r>
              <a:rPr lang="en-AU">
                <a:solidFill>
                  <a:schemeClr val="accent2"/>
                </a:solidFill>
              </a:rPr>
              <a:t>look </a:t>
            </a:r>
            <a:r>
              <a:rPr lang="en-AU" smtClean="0">
                <a:solidFill>
                  <a:schemeClr val="accent2"/>
                </a:solidFill>
              </a:rPr>
              <a:t>forward </a:t>
            </a:r>
            <a:r>
              <a:rPr lang="en-AU" dirty="0">
                <a:solidFill>
                  <a:schemeClr val="accent2"/>
                </a:solidFill>
              </a:rPr>
              <a:t>to having you on board.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</a:t>
              </a:r>
              <a:r>
                <a:rPr lang="en-AU" sz="900">
                  <a:solidFill>
                    <a:schemeClr val="tx2"/>
                  </a:solidFill>
                </a:rPr>
                <a:t>Australia </a:t>
              </a:r>
              <a:r>
                <a:rPr lang="en-AU" sz="900" smtClean="0">
                  <a:solidFill>
                    <a:schemeClr val="tx2"/>
                  </a:solidFill>
                </a:rPr>
                <a:t>for </a:t>
              </a:r>
              <a:r>
                <a:rPr lang="en-AU" sz="900" dirty="0">
                  <a:solidFill>
                    <a:schemeClr val="tx2"/>
                  </a:solidFill>
                </a:rPr>
                <a:t>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http</a:t>
              </a:r>
              <a:r>
                <a:rPr lang="en-AU" sz="900" u="sng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://</a:t>
              </a:r>
              <a:r>
                <a:rPr lang="en-AU" sz="900" u="sng" smtClean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49228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630158-2538-244C-9A16-9B6ACCD86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200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FDABD0-1B86-AA4D-8C93-AB9B1FAD8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you ready? </a:t>
            </a:r>
            <a:br>
              <a:rPr lang="en-US" dirty="0"/>
            </a:br>
            <a:r>
              <a:rPr lang="en-US" dirty="0"/>
              <a:t>Click on the image below (in full screen) to connect.</a:t>
            </a:r>
            <a:r>
              <a:rPr lang="en-US"/>
              <a:t/>
            </a:r>
            <a:br>
              <a:rPr lang="en-US"/>
            </a:br>
            <a:r>
              <a:rPr lang="en-US" sz="1600" smtClean="0"/>
              <a:t>Or </a:t>
            </a:r>
            <a:r>
              <a:rPr lang="en-US" sz="1600" dirty="0"/>
              <a:t>copy/paste the URL in the notes section.</a:t>
            </a:r>
            <a:endParaRPr lang="en-US" dirty="0"/>
          </a:p>
        </p:txBody>
      </p:sp>
      <p:pic>
        <p:nvPicPr>
          <p:cNvPr id="5" name="Picture 4">
            <a:hlinkClick r:id="rId4"/>
            <a:extLst>
              <a:ext uri="{FF2B5EF4-FFF2-40B4-BE49-F238E27FC236}">
                <a16:creationId xmlns:a16="http://schemas.microsoft.com/office/drawing/2014/main" id="{230E67A6-E24F-8941-880B-03757A4F7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330" y="2023434"/>
            <a:ext cx="10713340" cy="4142491"/>
          </a:xfrm>
          <a:prstGeom prst="rect">
            <a:avLst/>
          </a:prstGeom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1C8A4B3E-9E3E-3145-ABC2-536E5B802289}"/>
              </a:ext>
            </a:extLst>
          </p:cNvPr>
          <p:cNvSpPr/>
          <p:nvPr/>
        </p:nvSpPr>
        <p:spPr>
          <a:xfrm rot="10800000">
            <a:off x="5116695" y="3249208"/>
            <a:ext cx="779584" cy="604911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4325053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8B9D7-AB71-884B-8095-93D669065D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Risk assessment.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65CE30-14F4-2445-874E-672BFD9EE3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410766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707A85-91A4-FC43-899C-10C7E719A7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200" dirty="0">
                <a:highlight>
                  <a:srgbClr val="FFFF00"/>
                </a:highlight>
              </a:rPr>
              <a:t>ADD ANY RISK ASSESSMENTS THAT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WILL HELP THE TEACHER WHEN FILLING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OUT THEIR SCHOOL’S EXCURSION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>
                <a:highlight>
                  <a:srgbClr val="FFFF00"/>
                </a:highlight>
              </a:rPr>
              <a:t>REQUEST </a:t>
            </a:r>
            <a:r>
              <a:rPr lang="en-US" sz="3200" smtClean="0">
                <a:highlight>
                  <a:srgbClr val="FFFF00"/>
                </a:highlight>
              </a:rPr>
              <a:t>FORMS</a:t>
            </a:r>
            <a:endParaRPr lang="en-US" sz="3200" dirty="0">
              <a:highlight>
                <a:srgbClr val="FFFF00"/>
              </a:highlight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93C3F5-A524-B045-B89F-8D3C30BE0A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21911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1DA1A9-4D6B-5945-9B69-6127F44C1A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Safety guidelines and </a:t>
            </a:r>
            <a:br>
              <a:rPr lang="en-US" dirty="0"/>
            </a:br>
            <a:r>
              <a:rPr lang="en-US" dirty="0"/>
              <a:t>any </a:t>
            </a:r>
            <a:r>
              <a:rPr lang="en-US"/>
              <a:t>additional </a:t>
            </a:r>
            <a:r>
              <a:rPr lang="en-US" smtClean="0"/>
              <a:t>information</a:t>
            </a:r>
            <a:r>
              <a:rPr lang="en-US" dirty="0"/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EBFA00-916F-724F-8797-1F16DFF07E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212677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707A85-91A4-FC43-899C-10C7E719A7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200" dirty="0">
                <a:highlight>
                  <a:srgbClr val="FFFF00"/>
                </a:highlight>
              </a:rPr>
              <a:t>ADD ANY SAFETY GUIDELINES AND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ANY </a:t>
            </a:r>
            <a:r>
              <a:rPr lang="en-US" sz="3200">
                <a:highlight>
                  <a:srgbClr val="FFFF00"/>
                </a:highlight>
              </a:rPr>
              <a:t>ADDITIONAL </a:t>
            </a:r>
            <a:r>
              <a:rPr lang="en-US" sz="3200" smtClean="0">
                <a:highlight>
                  <a:srgbClr val="FFFF00"/>
                </a:highlight>
              </a:rPr>
              <a:t>INFORMATION </a:t>
            </a:r>
            <a:r>
              <a:rPr lang="en-US" sz="3200" dirty="0">
                <a:highlight>
                  <a:srgbClr val="FFFF00"/>
                </a:highlight>
              </a:rPr>
              <a:t>THAT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THE TEACHER MUST </a:t>
            </a:r>
            <a:r>
              <a:rPr lang="en-US" sz="3200">
                <a:highlight>
                  <a:srgbClr val="FFFF00"/>
                </a:highlight>
              </a:rPr>
              <a:t>KNOW </a:t>
            </a:r>
            <a:r>
              <a:rPr lang="en-US" sz="3200" smtClean="0">
                <a:highlight>
                  <a:srgbClr val="FFFF00"/>
                </a:highlight>
              </a:rPr>
              <a:t>BEFORE </a:t>
            </a:r>
            <a:r>
              <a:rPr lang="en-US" sz="3200" dirty="0">
                <a:highlight>
                  <a:srgbClr val="FFFF00"/>
                </a:highlight>
              </a:rPr>
              <a:t/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THE EXCURSION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93C3F5-A524-B045-B89F-8D3C30BE0A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53662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FB90D1-24BB-854E-B461-59A86B3EF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62C380-1771-004E-B019-2B6D38F0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bring.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228231-255C-474B-8067-A59AD7C24B72}"/>
              </a:ext>
            </a:extLst>
          </p:cNvPr>
          <p:cNvSpPr txBox="1"/>
          <p:nvPr/>
        </p:nvSpPr>
        <p:spPr>
          <a:xfrm>
            <a:off x="1861538" y="5042237"/>
            <a:ext cx="39218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Activity Books </a:t>
            </a:r>
            <a:br>
              <a:rPr lang="en-AU" sz="2000" dirty="0">
                <a:solidFill>
                  <a:schemeClr val="tx2"/>
                </a:solidFill>
              </a:rPr>
            </a:br>
            <a:r>
              <a:rPr lang="en-AU" sz="2000" dirty="0">
                <a:solidFill>
                  <a:schemeClr val="tx2"/>
                </a:solidFill>
              </a:rPr>
              <a:t>(includes </a:t>
            </a:r>
            <a:r>
              <a:rPr lang="en-AU" sz="2000">
                <a:solidFill>
                  <a:schemeClr val="tx2"/>
                </a:solidFill>
              </a:rPr>
              <a:t>Rapid </a:t>
            </a:r>
            <a:r>
              <a:rPr lang="en-AU" sz="2000" smtClean="0">
                <a:solidFill>
                  <a:schemeClr val="tx2"/>
                </a:solidFill>
              </a:rPr>
              <a:t>Monitoring </a:t>
            </a:r>
            <a:r>
              <a:rPr lang="en-AU" sz="2000">
                <a:solidFill>
                  <a:schemeClr val="tx2"/>
                </a:solidFill>
              </a:rPr>
              <a:t>survey </a:t>
            </a:r>
            <a:r>
              <a:rPr lang="en-AU" sz="2000" smtClean="0">
                <a:solidFill>
                  <a:schemeClr val="tx2"/>
                </a:solidFill>
              </a:rPr>
              <a:t>form</a:t>
            </a:r>
            <a:r>
              <a:rPr lang="en-AU" sz="2000" dirty="0">
                <a:solidFill>
                  <a:schemeClr val="tx2"/>
                </a:solidFill>
              </a:rPr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C19633-4295-694A-856D-866E2C55D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63481">
            <a:off x="6262280" y="3281529"/>
            <a:ext cx="3642525" cy="2949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758167-A461-6D4A-B64D-63D23F88D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1744" y="1690052"/>
            <a:ext cx="2321419" cy="311264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D842BC-357B-D543-995A-56F728694711}"/>
              </a:ext>
            </a:extLst>
          </p:cNvPr>
          <p:cNvSpPr txBox="1"/>
          <p:nvPr/>
        </p:nvSpPr>
        <p:spPr>
          <a:xfrm>
            <a:off x="5085083" y="3028889"/>
            <a:ext cx="2075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81D28C-ABBD-5847-A515-B3F0BABF5EEB}"/>
              </a:ext>
            </a:extLst>
          </p:cNvPr>
          <p:cNvSpPr txBox="1"/>
          <p:nvPr/>
        </p:nvSpPr>
        <p:spPr>
          <a:xfrm>
            <a:off x="7384732" y="5364657"/>
            <a:ext cx="1397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Pencil</a:t>
            </a:r>
          </a:p>
        </p:txBody>
      </p:sp>
    </p:spTree>
    <p:extLst>
      <p:ext uri="{BB962C8B-B14F-4D97-AF65-F5344CB8AC3E}">
        <p14:creationId xmlns:p14="http://schemas.microsoft.com/office/powerpoint/2010/main" val="635879517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C8A534-D742-B348-93BD-AFB2D2FE3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A674B-899C-C54E-823C-242E32DB8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/>
              <a:t>Rapid </a:t>
            </a:r>
            <a:r>
              <a:rPr lang="en-US" sz="4400" smtClean="0"/>
              <a:t>Monitoring </a:t>
            </a:r>
            <a:r>
              <a:rPr lang="en-US" sz="4400"/>
              <a:t>survey </a:t>
            </a:r>
            <a:r>
              <a:rPr lang="en-US" sz="4400" smtClean="0"/>
              <a:t>form</a:t>
            </a:r>
            <a:r>
              <a:rPr lang="en-US" sz="4400" dirty="0"/>
              <a:t>.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Click on picture</a:t>
            </a:r>
            <a:br>
              <a:rPr lang="en-US" sz="3200" dirty="0"/>
            </a:br>
            <a:r>
              <a:rPr lang="en-US" sz="3200" dirty="0"/>
              <a:t>(in full screen</a:t>
            </a:r>
            <a:r>
              <a:rPr lang="en-US" sz="3200"/>
              <a:t>) </a:t>
            </a:r>
            <a:r>
              <a:rPr lang="en-US" sz="3200" smtClean="0"/>
              <a:t>for </a:t>
            </a:r>
            <a:r>
              <a:rPr lang="en-US" sz="3200" dirty="0"/>
              <a:t>higher resolution copy from GBRMPA.</a:t>
            </a:r>
          </a:p>
        </p:txBody>
      </p:sp>
      <p:pic>
        <p:nvPicPr>
          <p:cNvPr id="5" name="Picture Placeholder 4">
            <a:hlinkClick r:id="rId4"/>
            <a:extLst>
              <a:ext uri="{FF2B5EF4-FFF2-40B4-BE49-F238E27FC236}">
                <a16:creationId xmlns:a16="http://schemas.microsoft.com/office/drawing/2014/main" id="{C8ECE81F-158B-6147-AF62-789E81F6CB7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/>
          <a:srcRect l="-1" t="-11552" r="-1" b="-802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625810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8156ED-098E-3141-914C-35F8E1E27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z="2000" smtClean="0"/>
              <a:pPr algn="r"/>
              <a:t>207</a:t>
            </a:fld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EB7040-3E16-694C-AF2F-A51D07285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855779"/>
          </a:xfrm>
        </p:spPr>
        <p:txBody>
          <a:bodyPr/>
          <a:lstStyle/>
          <a:p>
            <a:r>
              <a:rPr lang="en-US" dirty="0"/>
              <a:t>What your </a:t>
            </a:r>
            <a:r>
              <a:rPr lang="en-US" dirty="0" smtClean="0"/>
              <a:t>reef guide </a:t>
            </a:r>
            <a:r>
              <a:rPr lang="en-US" dirty="0"/>
              <a:t>will provide.</a:t>
            </a:r>
            <a:br>
              <a:rPr lang="en-US" dirty="0"/>
            </a:br>
            <a:r>
              <a:rPr lang="en-US" sz="2000" dirty="0"/>
              <a:t>(multiplied by number of buddy pairs)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A656F-4DAF-504A-B8BB-BC741150E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959" y="1778208"/>
            <a:ext cx="1643695" cy="233930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EFB5BE-6F67-B64B-92DE-FC6D1138F2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325" y="2042431"/>
            <a:ext cx="1643695" cy="237191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760A70-FF2B-E347-A9E2-A17A88BE4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8145" y="2351754"/>
            <a:ext cx="1588241" cy="2371914"/>
          </a:xfrm>
          <a:prstGeom prst="rect">
            <a:avLst/>
          </a:prstGeom>
          <a:ln w="57150">
            <a:solidFill>
              <a:schemeClr val="tx1"/>
            </a:solidFill>
          </a:ln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28AF10-C87A-944A-8D89-265DEEA1D7B8}"/>
              </a:ext>
            </a:extLst>
          </p:cNvPr>
          <p:cNvSpPr txBox="1"/>
          <p:nvPr/>
        </p:nvSpPr>
        <p:spPr>
          <a:xfrm>
            <a:off x="668262" y="5025984"/>
            <a:ext cx="2672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Waterproof </a:t>
            </a:r>
            <a:br>
              <a:rPr lang="en-AU" sz="2000" dirty="0">
                <a:solidFill>
                  <a:schemeClr val="tx2"/>
                </a:solidFill>
              </a:rPr>
            </a:br>
            <a:r>
              <a:rPr lang="en-AU" sz="2000">
                <a:solidFill>
                  <a:schemeClr val="tx2"/>
                </a:solidFill>
              </a:rPr>
              <a:t>survey </a:t>
            </a:r>
            <a:r>
              <a:rPr lang="en-AU" sz="2000" smtClean="0">
                <a:solidFill>
                  <a:schemeClr val="tx2"/>
                </a:solidFill>
              </a:rPr>
              <a:t>forms</a:t>
            </a:r>
            <a:endParaRPr lang="en-AU" sz="2000" dirty="0">
              <a:solidFill>
                <a:schemeClr val="tx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B39819-D219-214C-A8DB-BB460EA562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037823">
            <a:off x="9127908" y="3116051"/>
            <a:ext cx="2994351" cy="2424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70A53C-B626-DD41-B1BA-58907E6DC6DF}"/>
              </a:ext>
            </a:extLst>
          </p:cNvPr>
          <p:cNvSpPr txBox="1"/>
          <p:nvPr/>
        </p:nvSpPr>
        <p:spPr>
          <a:xfrm>
            <a:off x="3732320" y="5025984"/>
            <a:ext cx="2760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Plastic </a:t>
            </a:r>
          </a:p>
          <a:p>
            <a:pPr algn="ctr"/>
            <a:r>
              <a:rPr lang="en-AU" sz="2000" dirty="0">
                <a:solidFill>
                  <a:schemeClr val="tx2"/>
                </a:solidFill>
              </a:rPr>
              <a:t>clipboards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10CDA5-1321-054C-AFDD-BFB506144100}"/>
              </a:ext>
            </a:extLst>
          </p:cNvPr>
          <p:cNvSpPr txBox="1"/>
          <p:nvPr/>
        </p:nvSpPr>
        <p:spPr>
          <a:xfrm>
            <a:off x="9715083" y="5025984"/>
            <a:ext cx="1710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Waterproof pencils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B221CB-4B86-FC47-8114-C7DFBD0B48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6412" y="2391532"/>
            <a:ext cx="2048004" cy="1669568"/>
          </a:xfrm>
          <a:prstGeom prst="rect">
            <a:avLst/>
          </a:prstGeom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FD0520-D5E4-4345-958F-35D15C02AB7F}"/>
              </a:ext>
            </a:extLst>
          </p:cNvPr>
          <p:cNvSpPr txBox="1"/>
          <p:nvPr/>
        </p:nvSpPr>
        <p:spPr>
          <a:xfrm>
            <a:off x="6563209" y="5025984"/>
            <a:ext cx="2874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LARGE elastic bands (to secure pencil and paper to clipboard)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4389BE-E53E-A545-9C77-8EDBF87E9C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5721" y="1912393"/>
            <a:ext cx="1741520" cy="259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76403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EC0E6F-B09D-B444-B595-647A706BC1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47621" y="549275"/>
            <a:ext cx="8296758" cy="5280025"/>
          </a:xfrm>
        </p:spPr>
        <p:txBody>
          <a:bodyPr/>
          <a:lstStyle/>
          <a:p>
            <a:r>
              <a:rPr lang="en-US" sz="2000" dirty="0"/>
              <a:t>The ‘</a:t>
            </a:r>
            <a:r>
              <a:rPr lang="en-US" sz="2000" i="1" dirty="0"/>
              <a:t>Be a Marine </a:t>
            </a:r>
            <a:r>
              <a:rPr lang="en-US" sz="2000" i="1"/>
              <a:t>Biologist </a:t>
            </a:r>
            <a:r>
              <a:rPr lang="en-US" sz="2000" i="1" smtClean="0"/>
              <a:t>for </a:t>
            </a:r>
            <a:r>
              <a:rPr lang="en-US" sz="2000" i="1" dirty="0"/>
              <a:t>a day</a:t>
            </a:r>
            <a:r>
              <a:rPr lang="en-US" sz="2000" dirty="0"/>
              <a:t>’ program is </a:t>
            </a:r>
            <a:r>
              <a:rPr lang="en-US" sz="2000"/>
              <a:t>designed </a:t>
            </a:r>
            <a:r>
              <a:rPr lang="en-US" sz="2000" smtClean="0"/>
              <a:t>for </a:t>
            </a:r>
            <a:r>
              <a:rPr lang="en-US" sz="2000" dirty="0"/>
              <a:t>school students to conduct a 10 minute timed swim as an introduction to citizen science.</a:t>
            </a:r>
          </a:p>
          <a:p>
            <a:r>
              <a:rPr lang="en-US" sz="2000" dirty="0"/>
              <a:t>Students who are </a:t>
            </a:r>
            <a:r>
              <a:rPr lang="en-US" sz="2000" dirty="0" smtClean="0"/>
              <a:t>very </a:t>
            </a:r>
            <a:r>
              <a:rPr lang="en-US" sz="2000" dirty="0"/>
              <a:t>competent </a:t>
            </a:r>
            <a:r>
              <a:rPr lang="en-US" sz="2000"/>
              <a:t>at </a:t>
            </a:r>
            <a:r>
              <a:rPr lang="en-US" sz="2000" smtClean="0"/>
              <a:t>snorkeling </a:t>
            </a:r>
            <a:r>
              <a:rPr lang="en-US" sz="2000" dirty="0"/>
              <a:t>could also participate in the 360° survey. It is </a:t>
            </a:r>
            <a:r>
              <a:rPr lang="en-US" sz="2000"/>
              <a:t>the </a:t>
            </a:r>
            <a:r>
              <a:rPr lang="en-US" sz="2000" smtClean="0"/>
              <a:t>more </a:t>
            </a:r>
            <a:r>
              <a:rPr lang="en-US" sz="2000" dirty="0"/>
              <a:t>advanced section of the </a:t>
            </a:r>
            <a:r>
              <a:rPr lang="en-US" sz="2000"/>
              <a:t>Rapid </a:t>
            </a:r>
            <a:r>
              <a:rPr lang="en-US" sz="2000" smtClean="0"/>
              <a:t>Monitoring </a:t>
            </a:r>
            <a:r>
              <a:rPr lang="en-US" sz="2000" dirty="0"/>
              <a:t>survey. It involves measuring the percentage cover of benthos and any impacts within a circle of 5m radius. </a:t>
            </a:r>
          </a:p>
          <a:p>
            <a:r>
              <a:rPr lang="en-US" sz="2000" dirty="0"/>
              <a:t>Interested?</a:t>
            </a:r>
            <a:br>
              <a:rPr lang="en-US" sz="2000" dirty="0"/>
            </a:br>
            <a:r>
              <a:rPr lang="en-US" sz="2000" dirty="0"/>
              <a:t>Contact your bookings officer to receive additional resources to prepare </a:t>
            </a:r>
            <a:r>
              <a:rPr lang="en-US" sz="2000"/>
              <a:t>students </a:t>
            </a:r>
            <a:r>
              <a:rPr lang="en-US" sz="2000" smtClean="0"/>
              <a:t>for </a:t>
            </a:r>
            <a:r>
              <a:rPr lang="en-US" sz="2000" dirty="0"/>
              <a:t>those activities.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030197-4431-5444-8DF0-F25C92F542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516531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3D5CF-5B10-134D-AE86-25FE46848B55}"/>
              </a:ext>
            </a:extLst>
          </p:cNvPr>
          <p:cNvSpPr/>
          <p:nvPr/>
        </p:nvSpPr>
        <p:spPr>
          <a:xfrm>
            <a:off x="3048000" y="1423783"/>
            <a:ext cx="6096000" cy="375038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spcAft>
                <a:spcPts val="1800"/>
              </a:spcAft>
            </a:pPr>
            <a:r>
              <a:rPr lang="en-US" sz="5400">
                <a:solidFill>
                  <a:schemeClr val="bg1"/>
                </a:solidFill>
              </a:rPr>
              <a:t>Contact </a:t>
            </a:r>
            <a:r>
              <a:rPr lang="en-US" sz="5400" smtClean="0">
                <a:solidFill>
                  <a:schemeClr val="bg1"/>
                </a:solidFill>
              </a:rPr>
              <a:t>details.</a:t>
            </a:r>
            <a:endParaRPr lang="en-US" sz="5400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3200" dirty="0">
                <a:solidFill>
                  <a:schemeClr val="tx2"/>
                </a:solidFill>
                <a:highlight>
                  <a:srgbClr val="FFFF00"/>
                </a:highlight>
              </a:rPr>
              <a:t>Insert your contact details here</a:t>
            </a:r>
          </a:p>
        </p:txBody>
      </p:sp>
    </p:spTree>
    <p:extLst>
      <p:ext uri="{BB962C8B-B14F-4D97-AF65-F5344CB8AC3E}">
        <p14:creationId xmlns:p14="http://schemas.microsoft.com/office/powerpoint/2010/main" val="2392585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47724C-A90B-AE4E-A53A-793F940156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7051" y="549275"/>
            <a:ext cx="8457240" cy="5280025"/>
          </a:xfrm>
        </p:spPr>
        <p:txBody>
          <a:bodyPr/>
          <a:lstStyle/>
          <a:p>
            <a:r>
              <a:rPr lang="en-AU" dirty="0"/>
              <a:t>Data from citizen </a:t>
            </a:r>
            <a:br>
              <a:rPr lang="en-AU" dirty="0"/>
            </a:br>
            <a:r>
              <a:rPr lang="en-AU" dirty="0"/>
              <a:t>science helps to </a:t>
            </a:r>
            <a:r>
              <a:rPr lang="en-AU" dirty="0" smtClean="0"/>
              <a:t>monitor </a:t>
            </a:r>
            <a:r>
              <a:rPr lang="en-AU" dirty="0"/>
              <a:t>and manage the </a:t>
            </a:r>
            <a:r>
              <a:rPr lang="en-AU" dirty="0" smtClean="0"/>
              <a:t>Reef</a:t>
            </a:r>
            <a:r>
              <a:rPr lang="en-AU" dirty="0"/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6728A7-7FC0-B043-B673-280DBBFA41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002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 b="156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040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CB7B53-E336-C545-B558-8EF31D45E7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61747" y="549275"/>
            <a:ext cx="7668506" cy="5280025"/>
          </a:xfrm>
        </p:spPr>
        <p:txBody>
          <a:bodyPr/>
          <a:lstStyle/>
          <a:p>
            <a:r>
              <a:rPr lang="en-AU" dirty="0"/>
              <a:t>The Great Barrier Reef Marine </a:t>
            </a:r>
            <a:r>
              <a:rPr lang="en-AU"/>
              <a:t>Park </a:t>
            </a:r>
            <a:r>
              <a:rPr lang="en-AU" smtClean="0"/>
              <a:t>Authority </a:t>
            </a:r>
            <a:r>
              <a:rPr lang="en-AU" dirty="0"/>
              <a:t>has a citizen science program </a:t>
            </a:r>
            <a:r>
              <a:rPr lang="en-AU" dirty="0" smtClean="0"/>
              <a:t>called </a:t>
            </a:r>
            <a:endParaRPr lang="en-AU" dirty="0"/>
          </a:p>
          <a:p>
            <a:r>
              <a:rPr lang="en-AU" i="1" dirty="0"/>
              <a:t>Eye on the Reef.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1731BD-966E-6E46-A41A-3E6AA6C5F0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543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8" b="82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91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C437CF-3569-AE48-A3F8-00BA9FC442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61389" y="549275"/>
            <a:ext cx="8869222" cy="5280025"/>
          </a:xfrm>
        </p:spPr>
        <p:txBody>
          <a:bodyPr/>
          <a:lstStyle/>
          <a:p>
            <a:r>
              <a:rPr lang="en-AU" dirty="0"/>
              <a:t>You will be collecting </a:t>
            </a:r>
            <a:r>
              <a:rPr lang="en-AU"/>
              <a:t>data </a:t>
            </a:r>
            <a:r>
              <a:rPr lang="en-AU" smtClean="0"/>
              <a:t>for </a:t>
            </a:r>
            <a:r>
              <a:rPr lang="en-AU" dirty="0"/>
              <a:t>Eye on the Reef</a:t>
            </a:r>
            <a:r>
              <a:rPr lang="en-AU" i="1" dirty="0"/>
              <a:t> </a:t>
            </a:r>
            <a:r>
              <a:rPr lang="en-AU" dirty="0"/>
              <a:t>during a </a:t>
            </a:r>
            <a:r>
              <a:rPr lang="en-AU"/>
              <a:t>Rapid </a:t>
            </a:r>
            <a:r>
              <a:rPr lang="en-AU" smtClean="0"/>
              <a:t>Monitoring </a:t>
            </a:r>
            <a:r>
              <a:rPr lang="en-AU" dirty="0"/>
              <a:t>survey.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4B4BED-62FC-D245-83C7-3FDA57E215A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37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>
                <a:solidFill>
                  <a:schemeClr val="bg1"/>
                </a:solidFill>
              </a:rPr>
              <a:t>Male </a:t>
            </a:r>
            <a:r>
              <a:rPr lang="en-AU" sz="1600" smtClean="0">
                <a:solidFill>
                  <a:schemeClr val="bg1"/>
                </a:solidFill>
              </a:rPr>
              <a:t>Maori </a:t>
            </a:r>
            <a:r>
              <a:rPr lang="en-AU" sz="1600" dirty="0">
                <a:solidFill>
                  <a:schemeClr val="bg1"/>
                </a:solidFill>
              </a:rPr>
              <a:t>wrasse</a:t>
            </a:r>
          </a:p>
        </p:txBody>
      </p:sp>
    </p:spTree>
    <p:extLst>
      <p:ext uri="{BB962C8B-B14F-4D97-AF65-F5344CB8AC3E}">
        <p14:creationId xmlns:p14="http://schemas.microsoft.com/office/powerpoint/2010/main" val="28681683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ACDCC9-0795-964B-A144-474056A45B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i="1" dirty="0"/>
              <a:t>Eye on the Reef</a:t>
            </a:r>
            <a:br>
              <a:rPr lang="en-AU" i="1" dirty="0"/>
            </a:br>
            <a:r>
              <a:rPr lang="en-AU"/>
              <a:t>Rapid </a:t>
            </a:r>
            <a:r>
              <a:rPr lang="en-AU" smtClean="0"/>
              <a:t>Monitoring </a:t>
            </a:r>
            <a:r>
              <a:rPr lang="en-AU" dirty="0"/>
              <a:t>survey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</a:pPr>
            <a:r>
              <a:rPr lang="en-AU" sz="3200" b="1" dirty="0">
                <a:solidFill>
                  <a:schemeClr val="accent1"/>
                </a:solidFill>
              </a:rPr>
              <a:t>10 MINUTE TIMED SWIM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D3725D-4ECB-FD4D-8F4E-934121C9E8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152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9D1E3F-7873-E141-921F-82FF2F639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to count in 10 minutes.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F881F2-BF19-FD41-AC3E-71F8EB2E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DB7482-8CB6-6B43-A2F9-EBC12982CB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313"/>
          <a:stretch/>
        </p:blipFill>
        <p:spPr>
          <a:xfrm>
            <a:off x="1781969" y="1295655"/>
            <a:ext cx="8628062" cy="485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56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AC062E-E067-F544-8BA2-D02E1A18BD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08479" y="549275"/>
            <a:ext cx="8195983" cy="528002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dirty="0"/>
              <a:t>Pick one animal to </a:t>
            </a:r>
            <a:br>
              <a:rPr lang="en-AU" dirty="0"/>
            </a:br>
            <a:r>
              <a:rPr lang="en-AU" dirty="0"/>
              <a:t>count with your buddy.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dirty="0"/>
              <a:t>As a class we will </a:t>
            </a:r>
            <a:br>
              <a:rPr lang="en-AU" dirty="0"/>
            </a:br>
            <a:r>
              <a:rPr lang="en-AU" dirty="0"/>
              <a:t>count </a:t>
            </a:r>
            <a:r>
              <a:rPr lang="en-AU" dirty="0" smtClean="0"/>
              <a:t>all </a:t>
            </a:r>
            <a:r>
              <a:rPr lang="en-AU" dirty="0"/>
              <a:t>10.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7923C9-B483-4248-8680-989736A6AD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630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C6E650-4E1D-B54C-AC8A-3B17A1B41E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4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6E32F2-0283-844F-B985-490075F2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2ADE3-7BC7-E444-A541-7EEF1AB49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40" y="1295655"/>
            <a:ext cx="2096632" cy="4847969"/>
          </a:xfrm>
        </p:spPr>
        <p:txBody>
          <a:bodyPr/>
          <a:lstStyle/>
          <a:p>
            <a:r>
              <a:rPr lang="en-AU" dirty="0"/>
              <a:t>Here are reasons why we count these animals.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EF693F-EA38-1F41-A576-81C6440E7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Why count these animals in particular?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F692F3-5A4B-1349-A825-6D207EC424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1" t="16835" r="2288" b="5013"/>
          <a:stretch/>
        </p:blipFill>
        <p:spPr>
          <a:xfrm>
            <a:off x="3058538" y="1295655"/>
            <a:ext cx="8617525" cy="484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92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1F3F43-09E2-B340-A969-CC6ABA414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3F91E-8166-C645-A860-D3A9FABCA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Where will you </a:t>
            </a:r>
            <a:br>
              <a:rPr lang="en-AU" sz="4400" dirty="0"/>
            </a:br>
            <a:r>
              <a:rPr lang="en-AU" sz="4400" dirty="0"/>
              <a:t>count them?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38ABF33-0531-E341-ADAE-2FBCE4DCAB7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42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FD1384-56BE-204D-8058-FF6DA6DA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DBCAD-07EC-C04D-8378-078554D64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How will you </a:t>
            </a:r>
            <a:br>
              <a:rPr lang="en-AU" sz="4400" dirty="0"/>
            </a:br>
            <a:r>
              <a:rPr lang="en-AU" sz="4400" dirty="0"/>
              <a:t>count them?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8B8C566-48BD-BC4C-B580-CA63B7BB061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308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E2B670-FE9B-BD49-8F9B-8C572D6B6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4BE39-4765-864A-B031-A314E95F0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You can keep a </a:t>
            </a:r>
            <a:r>
              <a:rPr lang="en-AU" sz="4400" dirty="0" smtClean="0"/>
              <a:t>tally </a:t>
            </a:r>
            <a:r>
              <a:rPr lang="en-AU" sz="4400" dirty="0"/>
              <a:t>of your count </a:t>
            </a:r>
            <a:r>
              <a:rPr lang="en-AU" sz="4400"/>
              <a:t>on </a:t>
            </a:r>
            <a:r>
              <a:rPr lang="en-AU" sz="4400" smtClean="0"/>
              <a:t>forms </a:t>
            </a:r>
            <a:r>
              <a:rPr lang="en-AU" sz="4400" dirty="0"/>
              <a:t>like these.</a:t>
            </a:r>
          </a:p>
          <a:p>
            <a:pPr algn="ctr"/>
            <a:r>
              <a:rPr lang="en-AU" sz="2000" dirty="0"/>
              <a:t>You will be given waterproof versions of </a:t>
            </a:r>
            <a:r>
              <a:rPr lang="en-AU" sz="2000"/>
              <a:t>these </a:t>
            </a:r>
            <a:r>
              <a:rPr lang="en-AU" sz="2000" smtClean="0"/>
              <a:t>forms (or </a:t>
            </a:r>
            <a:r>
              <a:rPr lang="en-AU" sz="2000"/>
              <a:t>Rapid </a:t>
            </a:r>
            <a:r>
              <a:rPr lang="en-AU" sz="2000" smtClean="0"/>
              <a:t>Monitoring </a:t>
            </a:r>
            <a:r>
              <a:rPr lang="en-AU" sz="2000"/>
              <a:t>survey </a:t>
            </a:r>
            <a:r>
              <a:rPr lang="en-AU" sz="2000" smtClean="0"/>
              <a:t>forms</a:t>
            </a:r>
            <a:r>
              <a:rPr lang="en-AU" sz="2000" dirty="0"/>
              <a:t>) and waterproof pencils by your </a:t>
            </a:r>
            <a:r>
              <a:rPr lang="en-AU" sz="2000" dirty="0" smtClean="0"/>
              <a:t>reef </a:t>
            </a:r>
            <a:r>
              <a:rPr lang="en-AU" sz="2000" smtClean="0"/>
              <a:t>guide before </a:t>
            </a:r>
            <a:r>
              <a:rPr lang="en-AU" sz="2000" dirty="0"/>
              <a:t>entering the water.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2356C2E4-8721-B24E-AA7B-20588D3B2D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365100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2BED47-437E-7345-984B-01A74F8F2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3A888-C004-AC42-BCAC-D47538C27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</p:spPr>
        <p:txBody>
          <a:bodyPr anchor="ctr"/>
          <a:lstStyle/>
          <a:p>
            <a:pPr algn="ctr" fontAlgn="ctr">
              <a:spcAft>
                <a:spcPts val="1800"/>
              </a:spcAft>
            </a:pPr>
            <a:r>
              <a:rPr lang="en-AU" sz="4400" dirty="0"/>
              <a:t>How you will </a:t>
            </a:r>
            <a:br>
              <a:rPr lang="en-AU" sz="4400" dirty="0"/>
            </a:br>
            <a:r>
              <a:rPr lang="en-AU" sz="4400" dirty="0"/>
              <a:t>count them.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 smtClean="0"/>
              <a:t>Every </a:t>
            </a:r>
            <a:r>
              <a:rPr lang="en-AU" dirty="0"/>
              <a:t>buddy pair is </a:t>
            </a:r>
            <a:r>
              <a:rPr lang="en-AU" dirty="0" smtClean="0"/>
              <a:t>allocated </a:t>
            </a:r>
            <a:r>
              <a:rPr lang="en-AU" dirty="0"/>
              <a:t>an animal to find and count.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Collect the clipboard/slate with your animal.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Write your names on the </a:t>
            </a:r>
            <a:r>
              <a:rPr lang="en-AU"/>
              <a:t>waterproof </a:t>
            </a:r>
            <a:r>
              <a:rPr lang="en-AU" smtClean="0"/>
              <a:t>form </a:t>
            </a:r>
            <a:r>
              <a:rPr lang="en-AU" dirty="0"/>
              <a:t>using a waterproof pencil (provided).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Follow instructions to get in the water.</a:t>
            </a:r>
          </a:p>
        </p:txBody>
      </p:sp>
      <p:pic>
        <p:nvPicPr>
          <p:cNvPr id="5" name="Picture Placeholder 15">
            <a:extLst>
              <a:ext uri="{FF2B5EF4-FFF2-40B4-BE49-F238E27FC236}">
                <a16:creationId xmlns:a16="http://schemas.microsoft.com/office/drawing/2014/main" id="{B4D97666-2D1F-8545-83ED-890A4B282A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235476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61DF1C-EADF-504D-B5DD-F2993186B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50B0A08-F5D2-564C-B5D8-89434386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028802"/>
          </a:xfrm>
        </p:spPr>
        <p:txBody>
          <a:bodyPr/>
          <a:lstStyle/>
          <a:p>
            <a:r>
              <a:rPr lang="en-AU" sz="4400" dirty="0"/>
              <a:t>How you will count them.</a:t>
            </a:r>
            <a:endParaRPr lang="en-US" sz="4400" dirty="0"/>
          </a:p>
        </p:txBody>
      </p:sp>
      <p:sp>
        <p:nvSpPr>
          <p:cNvPr id="6" name="Arrow: Right 1">
            <a:extLst>
              <a:ext uri="{FF2B5EF4-FFF2-40B4-BE49-F238E27FC236}">
                <a16:creationId xmlns:a16="http://schemas.microsoft.com/office/drawing/2014/main" id="{86FFB076-5378-2D4F-A016-C0DA681E31A5}"/>
              </a:ext>
            </a:extLst>
          </p:cNvPr>
          <p:cNvSpPr/>
          <p:nvPr/>
        </p:nvSpPr>
        <p:spPr>
          <a:xfrm>
            <a:off x="697992" y="1514487"/>
            <a:ext cx="10796016" cy="413308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3415F4-62FB-E543-BD4C-B54AD4F1D6DD}"/>
              </a:ext>
            </a:extLst>
          </p:cNvPr>
          <p:cNvSpPr txBox="1"/>
          <p:nvPr/>
        </p:nvSpPr>
        <p:spPr>
          <a:xfrm>
            <a:off x="1122015" y="2735663"/>
            <a:ext cx="99479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400" dirty="0" smtClean="0">
                <a:solidFill>
                  <a:schemeClr val="accent2"/>
                </a:solidFill>
              </a:rPr>
              <a:t>Snorkel slowly for 10 minutes in one direction</a:t>
            </a:r>
            <a:endParaRPr lang="en-AU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523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2BED47-437E-7345-984B-01A74F8F2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3A888-C004-AC42-BCAC-D47538C27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</p:spPr>
        <p:txBody>
          <a:bodyPr anchor="ctr"/>
          <a:lstStyle/>
          <a:p>
            <a:pPr algn="ctr" fontAlgn="t"/>
            <a:r>
              <a:rPr lang="en-AU" sz="4400" dirty="0"/>
              <a:t>How you will</a:t>
            </a:r>
            <a:br>
              <a:rPr lang="en-AU" sz="4400" dirty="0"/>
            </a:br>
            <a:r>
              <a:rPr lang="en-AU" sz="4400" dirty="0"/>
              <a:t>count them.</a:t>
            </a:r>
          </a:p>
          <a:p>
            <a:pPr marL="342900" indent="-342900" fontAlgn="t">
              <a:buFont typeface="Wingdings" pitchFamily="2" charset="2"/>
              <a:buChar char="ü"/>
            </a:pPr>
            <a:r>
              <a:rPr lang="en-AU" dirty="0"/>
              <a:t>Be as quiet as possible.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 smtClean="0"/>
              <a:t>Tally </a:t>
            </a:r>
            <a:r>
              <a:rPr lang="en-AU" dirty="0"/>
              <a:t>how many you see in 10 minutes.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Keep an eye out </a:t>
            </a:r>
            <a:r>
              <a:rPr lang="en-AU" dirty="0" smtClean="0"/>
              <a:t>for </a:t>
            </a:r>
            <a:r>
              <a:rPr lang="en-AU" dirty="0"/>
              <a:t>other animals.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 smtClean="0"/>
              <a:t>Do not touch </a:t>
            </a:r>
            <a:r>
              <a:rPr lang="en-AU" dirty="0"/>
              <a:t>the animals.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 smtClean="0"/>
              <a:t>Total your tally </a:t>
            </a:r>
            <a:r>
              <a:rPr lang="en-AU" dirty="0"/>
              <a:t>at the end. </a:t>
            </a:r>
          </a:p>
        </p:txBody>
      </p:sp>
      <p:pic>
        <p:nvPicPr>
          <p:cNvPr id="11" name="Picture Placeholder 15">
            <a:extLst>
              <a:ext uri="{FF2B5EF4-FFF2-40B4-BE49-F238E27FC236}">
                <a16:creationId xmlns:a16="http://schemas.microsoft.com/office/drawing/2014/main" id="{25671263-659A-174E-B987-238DE6BD67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100BEC5-23E1-524A-A1DD-22222AB8FA77}"/>
              </a:ext>
            </a:extLst>
          </p:cNvPr>
          <p:cNvSpPr txBox="1"/>
          <p:nvPr/>
        </p:nvSpPr>
        <p:spPr>
          <a:xfrm>
            <a:off x="7575552" y="3541192"/>
            <a:ext cx="2714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b="1" dirty="0">
                <a:latin typeface="Cavolini" panose="03000502040302020204" pitchFamily="66" charset="0"/>
                <a:cs typeface="Cavolini" panose="03000502040302020204" pitchFamily="66" charset="0"/>
              </a:rPr>
              <a:t>Jenny and Jake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D971D3-25A5-B242-8ACB-73FF1EDC3F39}"/>
              </a:ext>
            </a:extLst>
          </p:cNvPr>
          <p:cNvSpPr txBox="1"/>
          <p:nvPr/>
        </p:nvSpPr>
        <p:spPr>
          <a:xfrm>
            <a:off x="7575552" y="5308110"/>
            <a:ext cx="42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latin typeface="Cavolini" panose="03000502040302020204" pitchFamily="66" charset="0"/>
                <a:cs typeface="Cavolini" panose="03000502040302020204" pitchFamily="66" charset="0"/>
              </a:rPr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DD9412-F044-654A-9933-DB11EB7ED9C2}"/>
              </a:ext>
            </a:extLst>
          </p:cNvPr>
          <p:cNvSpPr txBox="1"/>
          <p:nvPr/>
        </p:nvSpPr>
        <p:spPr>
          <a:xfrm>
            <a:off x="7575552" y="4327873"/>
            <a:ext cx="1963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b="1" dirty="0"/>
              <a:t>IIII   III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F3AAC7-D492-D04A-B27D-E42F806A7B6C}"/>
              </a:ext>
            </a:extLst>
          </p:cNvPr>
          <p:cNvCxnSpPr>
            <a:cxnSpLocks/>
          </p:cNvCxnSpPr>
          <p:nvPr/>
        </p:nvCxnSpPr>
        <p:spPr>
          <a:xfrm>
            <a:off x="7575552" y="4580128"/>
            <a:ext cx="690860" cy="203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861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2CD2BB-74B5-564A-95AF-81CEAFC77B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69797" y="549275"/>
            <a:ext cx="7452405" cy="52800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On your excursion, listen to your </a:t>
            </a:r>
            <a:r>
              <a:rPr lang="en-US" sz="2000" dirty="0" smtClean="0"/>
              <a:t>reef guide </a:t>
            </a:r>
            <a:r>
              <a:rPr lang="en-US" sz="2000" dirty="0"/>
              <a:t>at </a:t>
            </a:r>
            <a:r>
              <a:rPr lang="en-US" sz="2000" dirty="0" smtClean="0"/>
              <a:t>all </a:t>
            </a:r>
            <a:r>
              <a:rPr lang="en-US" sz="2000" dirty="0"/>
              <a:t>times.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Stay with your buddy in the water.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 smtClean="0"/>
              <a:t>Do not touch or </a:t>
            </a:r>
            <a:r>
              <a:rPr lang="en-US" sz="2000" dirty="0"/>
              <a:t>chase the animals.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Use a floatation device (e.g. pool noodle).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Always wear a mask, </a:t>
            </a:r>
            <a:r>
              <a:rPr lang="en-US" sz="2000" dirty="0" smtClean="0"/>
              <a:t>snorkel </a:t>
            </a:r>
            <a:r>
              <a:rPr lang="en-US" sz="2000" dirty="0"/>
              <a:t>and fins.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In the water, keep checking on your position. Stay together.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If you get into trouble, wave one hand high above the water to attract the attention of the person on surface watch. Listen </a:t>
            </a:r>
            <a:r>
              <a:rPr lang="en-US" sz="2000" dirty="0" smtClean="0"/>
              <a:t>for </a:t>
            </a:r>
            <a:r>
              <a:rPr lang="en-US" sz="2000" dirty="0"/>
              <a:t>when 10 minutes is finished.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Stay safe </a:t>
            </a:r>
            <a:r>
              <a:rPr lang="en-US" sz="2000" dirty="0" smtClean="0"/>
              <a:t>for </a:t>
            </a:r>
            <a:r>
              <a:rPr lang="en-US" sz="2000" dirty="0"/>
              <a:t>a </a:t>
            </a:r>
            <a:r>
              <a:rPr lang="en-US" sz="2000" dirty="0" smtClean="0"/>
              <a:t>memorable </a:t>
            </a:r>
            <a:r>
              <a:rPr lang="en-US" sz="2000" dirty="0"/>
              <a:t>experience.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B0C260-88C6-8345-A27F-D263181E947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93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0" b="39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768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B86489-7592-9440-B476-B4F6028004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34145" y="549275"/>
            <a:ext cx="7723710" cy="5280025"/>
          </a:xfrm>
        </p:spPr>
        <p:txBody>
          <a:bodyPr/>
          <a:lstStyle/>
          <a:p>
            <a:r>
              <a:rPr lang="en-US" dirty="0"/>
              <a:t>After the survey</a:t>
            </a:r>
            <a:br>
              <a:rPr lang="en-US" dirty="0"/>
            </a:br>
            <a:r>
              <a:rPr lang="en-US" dirty="0"/>
              <a:t>you will be shown how to upload your data.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3130E-13B6-C14A-9C92-01D1EED93E4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80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will be visiting as part of your excursion. 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526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122D5B-E8EF-43D5-A97F-E7D8A9DECB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254"/>
          <a:stretch/>
        </p:blipFill>
        <p:spPr>
          <a:xfrm>
            <a:off x="1030670" y="549275"/>
            <a:ext cx="9982324" cy="6318286"/>
          </a:xfrm>
          <a:prstGeom prst="round2SameRect">
            <a:avLst>
              <a:gd name="adj1" fmla="val 2195"/>
              <a:gd name="adj2" fmla="val 0"/>
            </a:avLst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3791002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9929F4-0845-6648-81C3-29F83815519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74572845-1A54-164E-A448-7BFB6AE10C4B}"/>
              </a:ext>
            </a:extLst>
          </p:cNvPr>
          <p:cNvSpPr txBox="1">
            <a:spLocks/>
          </p:cNvSpPr>
          <p:nvPr/>
        </p:nvSpPr>
        <p:spPr>
          <a:xfrm>
            <a:off x="2422551" y="549275"/>
            <a:ext cx="7346897" cy="5280025"/>
          </a:xfrm>
          <a:prstGeom prst="rect">
            <a:avLst/>
          </a:prstGeom>
        </p:spPr>
        <p:txBody>
          <a:bodyPr anchor="ctr" anchorCtr="0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5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5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5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5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It’s time to meet the stars of the show!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There will be some questions </a:t>
            </a:r>
            <a:r>
              <a:rPr lang="en-US" sz="2000" dirty="0" smtClean="0"/>
              <a:t>for </a:t>
            </a:r>
            <a:r>
              <a:rPr lang="en-US" sz="2000" dirty="0"/>
              <a:t>you along the way.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You may not know the answers straight away.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When you see the animals, you can think about what</a:t>
            </a:r>
            <a:br>
              <a:rPr lang="en-US" sz="2000" dirty="0"/>
            </a:br>
            <a:r>
              <a:rPr lang="en-US" sz="2000" dirty="0"/>
              <a:t>the answers might be.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You will be able to check your answers when you </a:t>
            </a:r>
            <a:br>
              <a:rPr lang="en-US" sz="2000" dirty="0"/>
            </a:br>
            <a:r>
              <a:rPr lang="en-US" sz="2000" dirty="0"/>
              <a:t>return from your excursion.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A</a:t>
            </a:r>
            <a:r>
              <a:rPr lang="en-US" sz="2000" dirty="0" smtClean="0"/>
              <a:t>ll </a:t>
            </a:r>
            <a:r>
              <a:rPr lang="en-US" sz="2000" dirty="0"/>
              <a:t>the questions are in your activity books. Are you ready?</a:t>
            </a:r>
          </a:p>
        </p:txBody>
      </p:sp>
    </p:spTree>
    <p:extLst>
      <p:ext uri="{BB962C8B-B14F-4D97-AF65-F5344CB8AC3E}">
        <p14:creationId xmlns:p14="http://schemas.microsoft.com/office/powerpoint/2010/main" val="4185188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Sea cucumber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7984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64E4B2-6BD0-0A4B-BEE0-93919912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DF61-7C7F-9442-8E66-1D6F619F1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spcAft>
                <a:spcPts val="1800"/>
              </a:spcAft>
              <a:defRPr/>
            </a:pPr>
            <a:r>
              <a:rPr lang="en-US" sz="4400" dirty="0">
                <a:solidFill>
                  <a:prstClr val="white"/>
                </a:solidFill>
              </a:rPr>
              <a:t>This is a</a:t>
            </a:r>
            <a:br>
              <a:rPr lang="en-US" sz="4400" dirty="0">
                <a:solidFill>
                  <a:prstClr val="white"/>
                </a:solidFill>
              </a:rPr>
            </a:br>
            <a:r>
              <a:rPr lang="en-US" sz="4400" dirty="0">
                <a:solidFill>
                  <a:prstClr val="white"/>
                </a:solidFill>
              </a:rPr>
              <a:t>sea cucumber. </a:t>
            </a:r>
          </a:p>
          <a:p>
            <a:pPr lvl="0" algn="ctr">
              <a:spcAft>
                <a:spcPts val="1800"/>
              </a:spcAft>
              <a:defRPr/>
            </a:pPr>
            <a:r>
              <a:rPr lang="en-US" sz="4400" dirty="0">
                <a:solidFill>
                  <a:prstClr val="white"/>
                </a:solidFill>
              </a:rPr>
              <a:t>Do you think it looks like a cucumber?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682532-8770-9B49-9918-EEF6718E56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15378" r="1537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764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76" y="549224"/>
            <a:ext cx="5191525" cy="5594349"/>
          </a:xfrm>
        </p:spPr>
        <p:txBody>
          <a:bodyPr/>
          <a:lstStyle/>
          <a:p>
            <a:pPr algn="ctr"/>
            <a:r>
              <a:rPr lang="en-US" sz="4400" dirty="0"/>
              <a:t>They have </a:t>
            </a:r>
            <a:br>
              <a:rPr lang="en-US" sz="4400" dirty="0"/>
            </a:br>
            <a:r>
              <a:rPr lang="en-US" sz="4400" dirty="0"/>
              <a:t>tough skin to </a:t>
            </a:r>
            <a:br>
              <a:rPr lang="en-US" sz="4400" dirty="0"/>
            </a:br>
            <a:r>
              <a:rPr lang="en-US" sz="4400" dirty="0"/>
              <a:t>avoid predation.</a:t>
            </a:r>
            <a:endParaRPr lang="en-AU" sz="44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1F46204-555B-EE4E-A408-FD96C61EFCD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2BBDEC-CF2D-B64F-AA37-523378506943}"/>
              </a:ext>
            </a:extLst>
          </p:cNvPr>
          <p:cNvSpPr txBox="1"/>
          <p:nvPr/>
        </p:nvSpPr>
        <p:spPr>
          <a:xfrm>
            <a:off x="8435734" y="5738810"/>
            <a:ext cx="3174067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Pineapple trepang sea cucumber</a:t>
            </a:r>
          </a:p>
        </p:txBody>
      </p:sp>
    </p:spTree>
    <p:extLst>
      <p:ext uri="{BB962C8B-B14F-4D97-AF65-F5344CB8AC3E}">
        <p14:creationId xmlns:p14="http://schemas.microsoft.com/office/powerpoint/2010/main" val="10637750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DFFE68-A751-4D48-B464-4D06C830B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A896A-9536-3846-AB52-9CDFD1004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261" y="568361"/>
            <a:ext cx="4665661" cy="5594349"/>
          </a:xfrm>
        </p:spPr>
        <p:txBody>
          <a:bodyPr/>
          <a:lstStyle/>
          <a:p>
            <a:pPr algn="ctr"/>
            <a:r>
              <a:rPr lang="en-US" sz="3200" dirty="0"/>
              <a:t>When under attack, some species eject parts of their </a:t>
            </a:r>
            <a:r>
              <a:rPr lang="en-US" sz="3200"/>
              <a:t>internal </a:t>
            </a:r>
            <a:r>
              <a:rPr lang="en-US" sz="3200" smtClean="0"/>
              <a:t>organs</a:t>
            </a:r>
            <a:r>
              <a:rPr lang="en-US" sz="3200" dirty="0"/>
              <a:t>. These are </a:t>
            </a:r>
            <a:r>
              <a:rPr lang="en-US" sz="3200" dirty="0" smtClean="0"/>
              <a:t>very </a:t>
            </a:r>
            <a:r>
              <a:rPr lang="en-US" sz="3200" dirty="0"/>
              <a:t>sticky </a:t>
            </a:r>
            <a:r>
              <a:rPr lang="en-US" sz="3200"/>
              <a:t>causing </a:t>
            </a:r>
            <a:r>
              <a:rPr lang="en-US" sz="3200" smtClean="0"/>
              <a:t>predators </a:t>
            </a:r>
            <a:r>
              <a:rPr lang="en-US" sz="3200" dirty="0"/>
              <a:t>to risk entanglement.</a:t>
            </a:r>
            <a:endParaRPr lang="en-AU" sz="32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5997BDD-F3E7-BB45-9CEE-87E2D02F027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0" b="550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132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BB2D7B-47C0-A145-93DF-B5D5E3BF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A3D57-DB36-2946-B59D-186C01C52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eats a </a:t>
            </a:r>
            <a:br>
              <a:rPr lang="en-US" sz="4400" dirty="0"/>
            </a:br>
            <a:r>
              <a:rPr lang="en-US" sz="4400" dirty="0"/>
              <a:t>sea cucumber?</a:t>
            </a:r>
            <a:endParaRPr lang="en-AU" sz="44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6812CFC-7B38-674A-8444-F7B016D3860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1" r="1253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748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45BED3-3037-154A-858F-8CCDD8FB2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23D7C-5B4A-F447-93A5-B4070A8B5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>
                <a:solidFill>
                  <a:prstClr val="white"/>
                </a:solidFill>
              </a:rPr>
              <a:t>There are</a:t>
            </a:r>
            <a:br>
              <a:rPr lang="en-US" sz="4400" dirty="0">
                <a:solidFill>
                  <a:prstClr val="white"/>
                </a:solidFill>
              </a:rPr>
            </a:br>
            <a:r>
              <a:rPr lang="en-US" sz="4400" dirty="0">
                <a:solidFill>
                  <a:prstClr val="white"/>
                </a:solidFill>
              </a:rPr>
              <a:t>many different species of sea cucumber.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B6E0C98-74F6-8644-B29A-76DC0113BB7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5" t="2227" r="8144" b="222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027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065CB8-5826-E046-9BB9-65DA6119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C8063-691F-2149-BBA1-D7FC18701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spcAft>
                <a:spcPts val="1800"/>
              </a:spcAft>
              <a:defRPr/>
            </a:pPr>
            <a:r>
              <a:rPr lang="en-US" sz="4400" dirty="0">
                <a:solidFill>
                  <a:prstClr val="white"/>
                </a:solidFill>
              </a:rPr>
              <a:t>They </a:t>
            </a:r>
            <a:r>
              <a:rPr lang="en-US" sz="4400" dirty="0" smtClean="0">
                <a:solidFill>
                  <a:prstClr val="white"/>
                </a:solidFill>
              </a:rPr>
              <a:t>all </a:t>
            </a:r>
            <a:r>
              <a:rPr lang="en-US" sz="4400" dirty="0">
                <a:solidFill>
                  <a:prstClr val="white"/>
                </a:solidFill>
              </a:rPr>
              <a:t>belong </a:t>
            </a:r>
            <a:br>
              <a:rPr lang="en-US" sz="4400" dirty="0">
                <a:solidFill>
                  <a:prstClr val="white"/>
                </a:solidFill>
              </a:rPr>
            </a:br>
            <a:r>
              <a:rPr lang="en-US" sz="4400" dirty="0">
                <a:solidFill>
                  <a:prstClr val="white"/>
                </a:solidFill>
              </a:rPr>
              <a:t>to the Phylum: </a:t>
            </a:r>
            <a:r>
              <a:rPr lang="en-US" sz="4400" i="1" dirty="0">
                <a:solidFill>
                  <a:prstClr val="white"/>
                </a:solidFill>
              </a:rPr>
              <a:t>Echinodermata.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Pronounced</a:t>
            </a:r>
            <a:br>
              <a:rPr lang="en-US" sz="3200" dirty="0"/>
            </a:br>
            <a:r>
              <a:rPr lang="en-US" sz="3200" dirty="0"/>
              <a:t>E-</a:t>
            </a:r>
            <a:r>
              <a:rPr lang="en-US" sz="3200" dirty="0" err="1"/>
              <a:t>ky</a:t>
            </a:r>
            <a:r>
              <a:rPr lang="en-US" sz="3200" dirty="0"/>
              <a:t>-no-</a:t>
            </a:r>
            <a:r>
              <a:rPr lang="en-US" sz="3200" dirty="0" err="1"/>
              <a:t>derm</a:t>
            </a:r>
            <a:r>
              <a:rPr lang="en-US" sz="3200" dirty="0"/>
              <a:t>-a-ta.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A478194-1603-474B-AAB3-19D8E71202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1" b="5496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C25160-B368-2C47-98B2-C5BFF42D059A}"/>
              </a:ext>
            </a:extLst>
          </p:cNvPr>
          <p:cNvSpPr txBox="1"/>
          <p:nvPr/>
        </p:nvSpPr>
        <p:spPr>
          <a:xfrm>
            <a:off x="8435734" y="5738810"/>
            <a:ext cx="3174067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Pineapple trepang sea cucumber</a:t>
            </a:r>
          </a:p>
        </p:txBody>
      </p:sp>
    </p:spTree>
    <p:extLst>
      <p:ext uri="{BB962C8B-B14F-4D97-AF65-F5344CB8AC3E}">
        <p14:creationId xmlns:p14="http://schemas.microsoft.com/office/powerpoint/2010/main" val="17943458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5F93B0-C627-474D-BAF1-40F88A06B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148896"/>
          </a:xfrm>
        </p:spPr>
        <p:txBody>
          <a:bodyPr/>
          <a:lstStyle/>
          <a:p>
            <a:pPr algn="ctr"/>
            <a:r>
              <a:rPr lang="en-US" i="1" dirty="0"/>
              <a:t>Echinodermata </a:t>
            </a:r>
            <a:r>
              <a:rPr lang="en-US" dirty="0"/>
              <a:t>also includes sea stars and sea urchins. What do Echinoderms </a:t>
            </a:r>
            <a:r>
              <a:rPr lang="en-US" dirty="0" smtClean="0"/>
              <a:t>all </a:t>
            </a:r>
            <a:r>
              <a:rPr lang="en-US" dirty="0"/>
              <a:t>have in common?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C91C4-CECB-4048-BB06-DA3651A98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49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72AF1B-5109-6746-BAD6-465D879E79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t="1904" r="9126" b="1964"/>
          <a:stretch/>
        </p:blipFill>
        <p:spPr>
          <a:xfrm>
            <a:off x="0" y="1780846"/>
            <a:ext cx="4119825" cy="41729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2146A1-AFD4-1E46-97BF-E15428FECC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" r="4544"/>
          <a:stretch/>
        </p:blipFill>
        <p:spPr>
          <a:xfrm>
            <a:off x="4119824" y="1780846"/>
            <a:ext cx="3366474" cy="41729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9B3BDE-9C8F-EA41-84B0-338F57691BA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6" r="11753"/>
          <a:stretch/>
        </p:blipFill>
        <p:spPr>
          <a:xfrm>
            <a:off x="7488087" y="1780847"/>
            <a:ext cx="4703913" cy="417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26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AU" dirty="0"/>
              <a:t>The Great Barrier Reef is a </a:t>
            </a:r>
            <a:r>
              <a:rPr lang="en-AU" dirty="0" smtClean="0"/>
              <a:t>very big place.</a:t>
            </a:r>
          </a:p>
          <a:p>
            <a:r>
              <a:rPr lang="en-US" dirty="0" smtClean="0"/>
              <a:t>You can see it from space.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3166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8BE824-7CAD-8640-B833-F69AA7973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F9919-0B9B-834B-8AEB-5069E2E08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and how </a:t>
            </a:r>
            <a:br>
              <a:rPr lang="en-US" sz="4400" dirty="0"/>
            </a:br>
            <a:r>
              <a:rPr lang="en-US" sz="4400" dirty="0"/>
              <a:t>does a sea cucumber eat?</a:t>
            </a:r>
            <a:endParaRPr lang="en-AU" sz="44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997208A-BA02-2A44-B625-61BA7290986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 b="1107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344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D013C2-13D4-884B-AC28-466C1B1EBB3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6" b="114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48E3CA-D9E9-7940-A71B-959BE525398F}"/>
              </a:ext>
            </a:extLst>
          </p:cNvPr>
          <p:cNvSpPr txBox="1"/>
          <p:nvPr/>
        </p:nvSpPr>
        <p:spPr>
          <a:xfrm>
            <a:off x="515937" y="2371150"/>
            <a:ext cx="5256901" cy="584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vacuum cleaners of the sea.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26A276-35AF-4642-A97F-BCC54F87103A}"/>
              </a:ext>
            </a:extLst>
          </p:cNvPr>
          <p:cNvSpPr txBox="1"/>
          <p:nvPr/>
        </p:nvSpPr>
        <p:spPr>
          <a:xfrm>
            <a:off x="515937" y="1732172"/>
            <a:ext cx="5400121" cy="588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i="1" dirty="0">
                <a:solidFill>
                  <a:schemeClr val="bg1"/>
                </a:solidFill>
              </a:rPr>
              <a:t>Hint: </a:t>
            </a:r>
            <a:r>
              <a:rPr lang="en-AU" sz="3200" dirty="0">
                <a:solidFill>
                  <a:schemeClr val="bg1"/>
                </a:solidFill>
              </a:rPr>
              <a:t>Sea cucumbers are the</a:t>
            </a:r>
          </a:p>
        </p:txBody>
      </p:sp>
    </p:spTree>
    <p:extLst>
      <p:ext uri="{BB962C8B-B14F-4D97-AF65-F5344CB8AC3E}">
        <p14:creationId xmlns:p14="http://schemas.microsoft.com/office/powerpoint/2010/main" val="2467327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1B7106-53E0-494D-B2B6-678235F5CC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52</a:t>
            </a:fld>
            <a:endParaRPr lang="en-US" dirty="0"/>
          </a:p>
        </p:txBody>
      </p:sp>
      <p:pic>
        <p:nvPicPr>
          <p:cNvPr id="4" name="Picture 3">
            <a:hlinkClick r:id="rId4"/>
            <a:extLst>
              <a:ext uri="{FF2B5EF4-FFF2-40B4-BE49-F238E27FC236}">
                <a16:creationId xmlns:a16="http://schemas.microsoft.com/office/drawing/2014/main" id="{EAF6BDAC-09E3-6545-B3DF-CB8D09AED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7" y="908941"/>
            <a:ext cx="6109907" cy="4841813"/>
          </a:xfrm>
          <a:prstGeom prst="rect">
            <a:avLst/>
          </a:prstGeom>
          <a:ln w="38100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FC3445-1754-A24B-AA2A-A651F974A915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26058271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5C92C0-4EC9-0542-BEAE-3B94A83B6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sea cucumbers?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2DE4B-3580-254E-BF4C-C27051920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23F06-AC1C-C24F-891F-C7A282B93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7" b="8737"/>
          <a:stretch/>
        </p:blipFill>
        <p:spPr>
          <a:xfrm>
            <a:off x="1" y="1769032"/>
            <a:ext cx="4147000" cy="4163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292B61-6184-3741-8741-9B2B97C83B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3" b="4089"/>
          <a:stretch/>
        </p:blipFill>
        <p:spPr>
          <a:xfrm>
            <a:off x="4147000" y="1769032"/>
            <a:ext cx="3897999" cy="41751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2EB561-F949-CA45-9D9C-FB612EC0CC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" r="16314" b="4386"/>
          <a:stretch/>
        </p:blipFill>
        <p:spPr>
          <a:xfrm>
            <a:off x="8044999" y="1780847"/>
            <a:ext cx="4147001" cy="417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8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49512E-E631-9648-868D-7CD29AE9D9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Sea cucumbers </a:t>
            </a:r>
          </a:p>
          <a:p>
            <a:r>
              <a:rPr lang="en-US" dirty="0"/>
              <a:t>= </a:t>
            </a:r>
            <a:r>
              <a:rPr lang="en-US" dirty="0" smtClean="0"/>
              <a:t>clean </a:t>
            </a:r>
            <a:r>
              <a:rPr lang="en-US" dirty="0"/>
              <a:t>sand </a:t>
            </a:r>
          </a:p>
          <a:p>
            <a:r>
              <a:rPr lang="en-US" dirty="0"/>
              <a:t>= </a:t>
            </a:r>
            <a:r>
              <a:rPr lang="en-US" dirty="0" smtClean="0"/>
              <a:t>healthy </a:t>
            </a:r>
            <a:r>
              <a:rPr lang="en-US" dirty="0"/>
              <a:t>r</a:t>
            </a:r>
            <a:r>
              <a:rPr lang="en-US" dirty="0" smtClean="0"/>
              <a:t>eef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r>
              <a:rPr lang="en-US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AF9B2C-DFE1-8349-985A-6599D04D71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229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FCE2CB-5B75-5F4A-BE30-CD1109B97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15D9A-5765-054D-9EAE-5140A6949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Who is counting the sea cucumbers?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011" y="549224"/>
            <a:ext cx="3949701" cy="558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714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>
                <a:solidFill>
                  <a:schemeClr val="bg1"/>
                </a:solidFill>
              </a:rPr>
              <a:t>Giant clam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39965528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2" b="75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361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83978D-2E08-114A-B68F-68CF8B7E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58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AF19A4-D293-BC46-A11C-20402142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 The giant clam is the </a:t>
            </a:r>
            <a:r>
              <a:rPr lang="en-US" sz="4400" dirty="0" smtClean="0"/>
              <a:t>largest </a:t>
            </a:r>
            <a:r>
              <a:rPr lang="en-US" sz="4400" dirty="0"/>
              <a:t>living bivalve </a:t>
            </a:r>
            <a:r>
              <a:rPr lang="en-US" sz="4400" dirty="0" err="1"/>
              <a:t>mollusc</a:t>
            </a:r>
            <a:r>
              <a:rPr lang="en-US" sz="4400" dirty="0"/>
              <a:t>.</a:t>
            </a:r>
            <a:endParaRPr lang="en-AU" sz="44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8F56351-66A8-A04F-924F-13778E4F9C2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r="628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763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i="1" dirty="0"/>
              <a:t>Tridacna gigas</a:t>
            </a:r>
            <a:r>
              <a:rPr lang="en-US" sz="3200" dirty="0"/>
              <a:t>, is the </a:t>
            </a:r>
            <a:r>
              <a:rPr lang="en-US" sz="3200" dirty="0" smtClean="0"/>
              <a:t>largest </a:t>
            </a:r>
            <a:r>
              <a:rPr lang="en-US" sz="3200" dirty="0"/>
              <a:t>of 8 species of giant clam. It can grow up to 1.4m and weigh up to 250kg.</a:t>
            </a:r>
          </a:p>
          <a:p>
            <a:pPr algn="ctr"/>
            <a:r>
              <a:rPr lang="en-US" sz="3200" smtClean="0"/>
              <a:t>For </a:t>
            </a:r>
            <a:r>
              <a:rPr lang="en-US" sz="3200" dirty="0"/>
              <a:t>this survey, we only count the giant clams that are </a:t>
            </a:r>
            <a:r>
              <a:rPr lang="en-US" sz="3200" dirty="0" smtClean="0"/>
              <a:t>bigger </a:t>
            </a:r>
            <a:r>
              <a:rPr lang="en-US" sz="3200" dirty="0"/>
              <a:t>than 30cm.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B02C271-F764-CE4D-84E5-12B2097E61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8" r="824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49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lcsnap-2012-08-02-14h11m16s99-Large">
            <a:extLst>
              <a:ext uri="{FF2B5EF4-FFF2-40B4-BE49-F238E27FC236}">
                <a16:creationId xmlns:a16="http://schemas.microsoft.com/office/drawing/2014/main" id="{480D1ED8-8249-5E4C-A326-597C35DE4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3785BB-27E2-7240-979C-6F859AAC80B0}"/>
              </a:ext>
            </a:extLst>
          </p:cNvPr>
          <p:cNvSpPr/>
          <p:nvPr/>
        </p:nvSpPr>
        <p:spPr>
          <a:xfrm>
            <a:off x="515938" y="6031726"/>
            <a:ext cx="20890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Image: </a:t>
            </a:r>
            <a:r>
              <a:rPr lang="en-AU" sz="1200" dirty="0" err="1">
                <a:solidFill>
                  <a:schemeClr val="bg1"/>
                </a:solidFill>
              </a:rPr>
              <a:t>Ozsail</a:t>
            </a:r>
            <a:r>
              <a:rPr lang="en-AU" sz="1200" dirty="0">
                <a:solidFill>
                  <a:schemeClr val="bg1"/>
                </a:solidFill>
              </a:rPr>
              <a:t>, Whitsundays</a:t>
            </a:r>
          </a:p>
        </p:txBody>
      </p:sp>
    </p:spTree>
    <p:extLst>
      <p:ext uri="{BB962C8B-B14F-4D97-AF65-F5344CB8AC3E}">
        <p14:creationId xmlns:p14="http://schemas.microsoft.com/office/powerpoint/2010/main" val="5754845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D9CE97-7362-FF44-ADCB-C2A53A81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4E179-A7A9-834F-AE97-13FD0FFE0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A giant clam</a:t>
            </a:r>
            <a:br>
              <a:rPr lang="en-US" sz="4400" dirty="0"/>
            </a:br>
            <a:r>
              <a:rPr lang="en-US" sz="4400" dirty="0"/>
              <a:t>is an animal with algae living in</a:t>
            </a:r>
            <a:br>
              <a:rPr lang="en-US" sz="4400" dirty="0"/>
            </a:br>
            <a:r>
              <a:rPr lang="en-US" sz="4400" dirty="0"/>
              <a:t>its skin.</a:t>
            </a:r>
            <a:endParaRPr lang="en-AU" sz="44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B43C17B-0965-4D43-B5D9-7173A777611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7" r="2027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011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The algae </a:t>
            </a:r>
            <a:r>
              <a:rPr lang="en-US" sz="4400" dirty="0" smtClean="0"/>
              <a:t>called </a:t>
            </a:r>
            <a:r>
              <a:rPr lang="en-US" sz="4400" dirty="0"/>
              <a:t>zooxanthellae </a:t>
            </a:r>
            <a:br>
              <a:rPr lang="en-US" sz="4400" dirty="0"/>
            </a:br>
            <a:r>
              <a:rPr lang="en-US" sz="4400" dirty="0"/>
              <a:t>lives in the giant </a:t>
            </a:r>
            <a:r>
              <a:rPr lang="en-US" sz="4400" dirty="0" smtClean="0"/>
              <a:t>clam’s </a:t>
            </a:r>
            <a:r>
              <a:rPr lang="en-US" sz="4400" dirty="0"/>
              <a:t>mantle.</a:t>
            </a:r>
            <a:endParaRPr lang="en-AU" sz="44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A4F4AE7-05FA-D941-8977-9779B319AE9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5" r="18105"/>
          <a:stretch/>
        </p:blipFill>
        <p:spPr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7E34ED-4DC4-0C46-A12E-D088683D9D60}"/>
              </a:ext>
            </a:extLst>
          </p:cNvPr>
          <p:cNvSpPr txBox="1"/>
          <p:nvPr/>
        </p:nvSpPr>
        <p:spPr>
          <a:xfrm>
            <a:off x="9669012" y="5738810"/>
            <a:ext cx="1940789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Mantle (fleshy part)</a:t>
            </a:r>
          </a:p>
        </p:txBody>
      </p:sp>
    </p:spTree>
    <p:extLst>
      <p:ext uri="{BB962C8B-B14F-4D97-AF65-F5344CB8AC3E}">
        <p14:creationId xmlns:p14="http://schemas.microsoft.com/office/powerpoint/2010/main" val="7798328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B75CBB-5661-7B45-A71A-20E08F1B3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0A365-2FE5-D84D-9018-A2657923A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Why does zooxanthellae </a:t>
            </a:r>
            <a:br>
              <a:rPr lang="en-US" sz="4400" dirty="0"/>
            </a:br>
            <a:r>
              <a:rPr lang="en-US" sz="4400" dirty="0"/>
              <a:t>live in the mantle </a:t>
            </a:r>
            <a:br>
              <a:rPr lang="en-US" sz="4400" dirty="0"/>
            </a:br>
            <a:r>
              <a:rPr lang="en-US" sz="4400" dirty="0"/>
              <a:t>of giant clams?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160C29-6975-384A-BCAC-701244E1A9C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7" r="2027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913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D914AEFF-4BB4-014E-BAD6-F5F9C29D2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6" y="908941"/>
            <a:ext cx="6129435" cy="48418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02D87A-EDD2-9745-A351-D3887B176A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A0FAF-BB7B-9748-AC6B-8A2AD7868DFA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28848793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BFCB4-C3B0-F541-AA83-E40DB1EEB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giant clams?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5C790-2CA5-7E48-92F8-173DF2354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E88AF7-840F-1E49-9571-F58345E28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605" y="2434202"/>
            <a:ext cx="5968790" cy="198959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03796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B0A56C-0C5B-5345-82E8-ECBC97E6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70B78-0EE1-9842-8A87-4E1E1228A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If we know where they </a:t>
            </a:r>
            <a:br>
              <a:rPr lang="en-US" sz="3200" dirty="0"/>
            </a:br>
            <a:r>
              <a:rPr lang="en-US" sz="3200" dirty="0"/>
              <a:t>are, we can look after them and protect them.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They are</a:t>
            </a:r>
            <a:r>
              <a:rPr lang="en-US" sz="3200" b="1" u="sng" dirty="0"/>
              <a:t/>
            </a:r>
            <a:br>
              <a:rPr lang="en-US" sz="3200" b="1" u="sng" dirty="0"/>
            </a:br>
            <a:r>
              <a:rPr lang="en-US" sz="3200" b="1" u="sng" dirty="0"/>
              <a:t>VULNERABLE</a:t>
            </a:r>
            <a:br>
              <a:rPr lang="en-US" sz="3200" b="1" u="sng" dirty="0"/>
            </a:br>
            <a:r>
              <a:rPr lang="en-US" sz="3200" b="1" u="sng" dirty="0"/>
              <a:t>TO EXTINCTION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Only count the clams </a:t>
            </a:r>
            <a:br>
              <a:rPr lang="en-US" sz="3200" dirty="0"/>
            </a:br>
            <a:r>
              <a:rPr lang="en-US" sz="3200" dirty="0"/>
              <a:t>that are </a:t>
            </a:r>
            <a:r>
              <a:rPr lang="en-US" sz="3200" dirty="0" smtClean="0"/>
              <a:t>bigger </a:t>
            </a:r>
            <a:r>
              <a:rPr lang="en-US" sz="3200" dirty="0"/>
              <a:t>than a </a:t>
            </a:r>
            <a:br>
              <a:rPr lang="en-US" sz="3200" dirty="0"/>
            </a:br>
            <a:r>
              <a:rPr lang="en-US" sz="3200" dirty="0"/>
              <a:t>ruler (&gt;30cm).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202FCBA-77C8-1544-A966-674FD9504FE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0676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4D4A48-9B3B-B640-BD14-266C81558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9CB3C-987F-1E44-9AC0-AA4AFD6B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the giant clams?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&gt;30cm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83A1D426-FB36-894A-8723-DA0460C7B50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3762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</a:rPr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488795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Anemonefish are </a:t>
            </a:r>
            <a:br>
              <a:rPr lang="en-US" sz="3200" dirty="0"/>
            </a:br>
            <a:r>
              <a:rPr lang="en-US" sz="3200" dirty="0"/>
              <a:t>damselfish that live exclusively in sea anemones.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They can’t survive </a:t>
            </a:r>
            <a:br>
              <a:rPr lang="en-AU" sz="3200" dirty="0"/>
            </a:br>
            <a:r>
              <a:rPr lang="en-AU" sz="3200" dirty="0"/>
              <a:t>without their anemone.</a:t>
            </a:r>
            <a:endParaRPr lang="en-US" sz="32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D1A3E5-7BF8-7643-A0EE-4825C06B788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" r="924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738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8BBF-2EFD-F344-8D59-35C47688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B9A4-E0B0-2147-9384-250CF8254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There are nearly 1000 species of sea anemone.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Only 10 can host anemonefish.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Six are found on the</a:t>
            </a:r>
            <a:br>
              <a:rPr lang="en-US" sz="3200" dirty="0"/>
            </a:br>
            <a:r>
              <a:rPr lang="en-US" sz="3200" dirty="0"/>
              <a:t>Great Barrier Reef.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2979B-7DD4-7141-A4D7-F2392571B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54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754" r="-1" b="2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951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CC671-C48D-B24E-BA9F-F6F38E1A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0C75-AFB4-BB49-8695-04199EE52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Anemones are like </a:t>
            </a:r>
            <a:br>
              <a:rPr lang="en-US" sz="3200" dirty="0"/>
            </a:br>
            <a:r>
              <a:rPr lang="en-US" sz="3200" dirty="0"/>
              <a:t>upside-down jellyfish.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They even have stinging cells on their tentacles.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Both belong to the </a:t>
            </a:r>
            <a:br>
              <a:rPr lang="en-US" sz="3200" dirty="0"/>
            </a:br>
            <a:r>
              <a:rPr lang="en-US" sz="3200" dirty="0"/>
              <a:t>Phylum: </a:t>
            </a:r>
            <a:r>
              <a:rPr lang="en-US" sz="3200" i="1" dirty="0"/>
              <a:t>Cnidaria.</a:t>
            </a:r>
            <a:endParaRPr lang="en-US" sz="32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415BA8F-5A8B-D14F-A9E7-8AA5E6082A4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" r="924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4881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40341C-4BC4-474E-816A-96AE0BAD9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F33C0-40D7-8C46-AED0-F758C2D5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Sea anemones </a:t>
            </a:r>
            <a:br>
              <a:rPr lang="en-US" sz="4400" dirty="0"/>
            </a:br>
            <a:r>
              <a:rPr lang="en-US" sz="4400" dirty="0"/>
              <a:t>(and their anemonefish) </a:t>
            </a:r>
            <a:br>
              <a:rPr lang="en-US" sz="4400" dirty="0"/>
            </a:br>
            <a:r>
              <a:rPr lang="en-US" sz="4400" dirty="0"/>
              <a:t>hardly ever move location.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EDB14FB-7D96-0C4A-81EC-C960D5E35CE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7" r="126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8526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C0CCA69F-1B07-F54A-B044-F74E018468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5" y="949865"/>
            <a:ext cx="6139525" cy="484181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E8A190-A44C-314B-BC4D-492CE4C4927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DE4AC4-1217-844A-9044-A58A33B4ECB2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6174730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9BA358-D053-6943-9E70-62AB922E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2B2683-BDB3-604F-BAB5-44F200A9DD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3" t="1" r="5668" b="-1"/>
          <a:stretch/>
        </p:blipFill>
        <p:spPr>
          <a:xfrm>
            <a:off x="6107479" y="1769031"/>
            <a:ext cx="6084521" cy="4163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C9F7E1-D6E6-2C4C-9E18-E48A672090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" t="1478" r="4089" b="1478"/>
          <a:stretch/>
        </p:blipFill>
        <p:spPr>
          <a:xfrm>
            <a:off x="0" y="1769032"/>
            <a:ext cx="6107479" cy="41633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EB497-6EBA-D84D-B9F6-96C39FDC5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27794"/>
            <a:ext cx="11160123" cy="795739"/>
          </a:xfrm>
        </p:spPr>
        <p:txBody>
          <a:bodyPr/>
          <a:lstStyle/>
          <a:p>
            <a:pPr algn="ctr"/>
            <a:r>
              <a:rPr lang="en-AU" dirty="0"/>
              <a:t>Why count anemonefish?</a:t>
            </a:r>
          </a:p>
        </p:txBody>
      </p:sp>
    </p:spTree>
    <p:extLst>
      <p:ext uri="{BB962C8B-B14F-4D97-AF65-F5344CB8AC3E}">
        <p14:creationId xmlns:p14="http://schemas.microsoft.com/office/powerpoint/2010/main" val="329815582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94C53C-5D56-AC4B-84FF-4B7D4C57F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6B4D2-AFAC-5140-99D3-250CB8A4D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89" y="549274"/>
            <a:ext cx="5271912" cy="5594349"/>
          </a:xfrm>
        </p:spPr>
        <p:txBody>
          <a:bodyPr/>
          <a:lstStyle/>
          <a:p>
            <a:pPr algn="ctr"/>
            <a:r>
              <a:rPr lang="en-US" sz="3200" dirty="0"/>
              <a:t>Anemones rarely move location, and are long lived. So, if they go missing </a:t>
            </a:r>
            <a:br>
              <a:rPr lang="en-US" sz="3200" dirty="0"/>
            </a:br>
            <a:r>
              <a:rPr lang="en-US" sz="3200" dirty="0" smtClean="0"/>
              <a:t>(or </a:t>
            </a:r>
            <a:r>
              <a:rPr lang="en-US" sz="3200" dirty="0"/>
              <a:t>bleach white) this tells </a:t>
            </a:r>
            <a:r>
              <a:rPr lang="en-US" sz="3200" dirty="0" smtClean="0"/>
              <a:t>us that </a:t>
            </a:r>
            <a:r>
              <a:rPr lang="en-US" sz="3200" dirty="0"/>
              <a:t>something is wrong.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224CFF9-E55B-604C-8E71-37C399D90A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t="4124" r="23550" b="274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916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FBB40B-F6B1-2F41-B2F2-B7AFF3E67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172DF-0ACA-9A43-A6D2-FE363C848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Who is counting the anemonefish?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6099169D-13BF-684E-AFED-3D024B4AFF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0099551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</a:t>
            </a:r>
            <a:r>
              <a:rPr lang="en-AU" sz="2000">
                <a:solidFill>
                  <a:schemeClr val="bg1"/>
                </a:solidFill>
              </a:rPr>
              <a:t>mouth </a:t>
            </a:r>
            <a:r>
              <a:rPr lang="en-AU" sz="2000" smtClean="0">
                <a:solidFill>
                  <a:schemeClr val="bg1"/>
                </a:solidFill>
              </a:rPr>
              <a:t>for </a:t>
            </a:r>
            <a:r>
              <a:rPr lang="en-AU" sz="2000">
                <a:solidFill>
                  <a:schemeClr val="bg1"/>
                </a:solidFill>
              </a:rPr>
              <a:t>eating </a:t>
            </a:r>
            <a:r>
              <a:rPr lang="en-AU" sz="2000" smtClean="0">
                <a:solidFill>
                  <a:schemeClr val="bg1"/>
                </a:solidFill>
              </a:rPr>
              <a:t>coral </a:t>
            </a:r>
            <a:r>
              <a:rPr lang="en-AU" sz="2000" dirty="0">
                <a:solidFill>
                  <a:schemeClr val="bg1"/>
                </a:solidFill>
              </a:rPr>
              <a:t>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Compressed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>
                <a:solidFill>
                  <a:schemeClr val="bg1"/>
                </a:solidFill>
              </a:rPr>
              <a:t>Butterflyfish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4078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10DD39-258A-8546-AEA2-91871A7B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A3481-4705-C24D-BAD6-51E2D0FAE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dirty="0"/>
              <a:t> </a:t>
            </a:r>
            <a:r>
              <a:rPr lang="en-US" sz="4400" dirty="0"/>
              <a:t>Most butterflyfish belong to the</a:t>
            </a:r>
            <a:br>
              <a:rPr lang="en-US" sz="4400" dirty="0"/>
            </a:br>
            <a:r>
              <a:rPr lang="en-US" sz="4400" dirty="0"/>
              <a:t>Genus: </a:t>
            </a:r>
            <a:r>
              <a:rPr lang="en-US" sz="4400" i="1" dirty="0"/>
              <a:t>Chaetodon.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 Pronounced</a:t>
            </a:r>
            <a:br>
              <a:rPr lang="en-US" sz="3200" dirty="0"/>
            </a:br>
            <a:r>
              <a:rPr lang="en-US" sz="3200" dirty="0"/>
              <a:t>KEY-toe-DON</a:t>
            </a:r>
            <a:r>
              <a:rPr lang="en-US" sz="3200" i="1" dirty="0"/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2549D82-B2F8-A849-9536-BFF1E86F5D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r="1858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3897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E3507-B2FD-D244-A4E1-D15E345AC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7AEA2-3E1A-B746-A60F-55BDF0392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Some have a </a:t>
            </a:r>
            <a:br>
              <a:rPr lang="en-US" sz="4400" dirty="0"/>
            </a:br>
            <a:r>
              <a:rPr lang="en-US" sz="4400" dirty="0"/>
              <a:t>fake eye spot.</a:t>
            </a:r>
          </a:p>
          <a:p>
            <a:pPr algn="ctr">
              <a:spcAft>
                <a:spcPts val="1800"/>
              </a:spcAft>
            </a:pPr>
            <a:r>
              <a:rPr lang="en-US" sz="4400" dirty="0"/>
              <a:t>What is the </a:t>
            </a:r>
            <a:br>
              <a:rPr lang="en-US" sz="4400" dirty="0"/>
            </a:br>
            <a:r>
              <a:rPr lang="en-US" sz="4400"/>
              <a:t>reason </a:t>
            </a:r>
            <a:r>
              <a:rPr lang="en-US" sz="4400" smtClean="0"/>
              <a:t>for </a:t>
            </a:r>
            <a:r>
              <a:rPr lang="en-US" sz="4400" dirty="0"/>
              <a:t>the </a:t>
            </a:r>
            <a:br>
              <a:rPr lang="en-US" sz="4400" dirty="0"/>
            </a:br>
            <a:r>
              <a:rPr lang="en-US" sz="4400" dirty="0"/>
              <a:t>fake eye spot?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077378-3BBD-F443-8FD5-4C215F3473C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5C5B9A98-82C3-C445-80EB-6A62A1F7327C}"/>
              </a:ext>
            </a:extLst>
          </p:cNvPr>
          <p:cNvSpPr/>
          <p:nvPr/>
        </p:nvSpPr>
        <p:spPr>
          <a:xfrm rot="19167319">
            <a:off x="7234315" y="4237554"/>
            <a:ext cx="835152" cy="1082861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185886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79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Larger reef fish </a:t>
            </a:r>
            <a:br>
              <a:rPr lang="en-US" sz="4400" dirty="0"/>
            </a:br>
            <a:r>
              <a:rPr lang="en-US" sz="4400"/>
              <a:t>like </a:t>
            </a:r>
            <a:r>
              <a:rPr lang="en-US" sz="4400" smtClean="0"/>
              <a:t>moray </a:t>
            </a:r>
            <a:r>
              <a:rPr lang="en-US" sz="4400" dirty="0"/>
              <a:t>eels, snappers and groupers like to eat butterflyfish.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2" r="8886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21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The Great Barrier Reef is one of the world’s most biodiverse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709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7AA33-9192-FD4E-8F67-9F8FD92A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33BAB-CE07-2348-A40C-30DC3672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At night they hide</a:t>
            </a:r>
            <a:br>
              <a:rPr lang="en-US" sz="4400" dirty="0"/>
            </a:br>
            <a:r>
              <a:rPr lang="en-US" sz="4400" dirty="0"/>
              <a:t>in crevices.  </a:t>
            </a:r>
          </a:p>
          <a:p>
            <a:pPr algn="ctr"/>
            <a:r>
              <a:rPr lang="en-US" sz="4400" dirty="0"/>
              <a:t>Some change </a:t>
            </a:r>
            <a:r>
              <a:rPr lang="en-US" sz="4400" err="1"/>
              <a:t>colour</a:t>
            </a:r>
            <a:r>
              <a:rPr lang="en-US" sz="4400"/>
              <a:t> </a:t>
            </a:r>
            <a:r>
              <a:rPr lang="en-US" sz="4400" smtClean="0"/>
              <a:t>or </a:t>
            </a:r>
            <a:r>
              <a:rPr lang="en-US" sz="4400" dirty="0"/>
              <a:t>fade in brightness to avoid detection.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151E83F-0AAE-2C41-9A44-5EED838B6E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6" t="2309" r="31326" b="2309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896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1735A3-E507-524C-A615-0873CDA8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FA78B-C942-014E-8518-4DB8FF597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Butterflyfish never swim far away from their home range.</a:t>
            </a:r>
            <a:endParaRPr lang="en-AU" sz="44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987E2A-3AF7-1644-8E2D-1DEED101A3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2" r="8886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449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5F97F-CC5B-B749-A0FE-7B05508A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8F1E-8014-114D-96C8-8AEA7A39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You can </a:t>
            </a:r>
            <a:br>
              <a:rPr lang="en-US" sz="4400" dirty="0"/>
            </a:br>
            <a:r>
              <a:rPr lang="en-US" sz="4400" dirty="0"/>
              <a:t>sometimes see</a:t>
            </a:r>
            <a:br>
              <a:rPr lang="en-US" sz="4400" dirty="0"/>
            </a:br>
            <a:r>
              <a:rPr lang="en-US" sz="4400" dirty="0"/>
              <a:t>them doing ‘laps’.</a:t>
            </a:r>
            <a:endParaRPr lang="en-AU" sz="4400" i="1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3F23106-A0D9-2A41-AC66-8797145DC0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0184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49D8B4-8BE4-F748-B6E7-859B79336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62BE8-2FF7-624D-B036-AAB9B7E5C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What do </a:t>
            </a:r>
            <a:br>
              <a:rPr lang="en-US" sz="4400" dirty="0"/>
            </a:br>
            <a:r>
              <a:rPr lang="en-US" sz="4400" dirty="0"/>
              <a:t>butterflyfish eat?</a:t>
            </a:r>
          </a:p>
          <a:p>
            <a:pPr algn="ctr">
              <a:spcAft>
                <a:spcPts val="1800"/>
              </a:spcAft>
            </a:pPr>
            <a:r>
              <a:rPr lang="en-AU" sz="4400" dirty="0"/>
              <a:t>Look at the </a:t>
            </a:r>
            <a:br>
              <a:rPr lang="en-AU" sz="4400" dirty="0"/>
            </a:br>
            <a:r>
              <a:rPr lang="en-AU" sz="4400" dirty="0"/>
              <a:t>shape of the </a:t>
            </a:r>
            <a:br>
              <a:rPr lang="en-AU" sz="4400" dirty="0"/>
            </a:br>
            <a:r>
              <a:rPr lang="en-AU" sz="4400" dirty="0"/>
              <a:t>mouth and body.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C6FA360-DEA4-9745-8D64-894F4ABABA7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r="1858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623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66B445-D3D7-664E-A10D-FC8CE9152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butterflyfish?</a:t>
            </a:r>
            <a:endParaRPr lang="en-US" sz="5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354984-0951-BE4C-A3C6-232BA3507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D9A2CE-C9B4-704E-AED8-6A7A498B0F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" t="15821" r="3867" b="1427"/>
          <a:stretch/>
        </p:blipFill>
        <p:spPr>
          <a:xfrm>
            <a:off x="0" y="1769029"/>
            <a:ext cx="6107479" cy="41633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3A10C0-9287-3D49-94DD-9A3581ECCA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3" t="1" r="5668" b="-1"/>
          <a:stretch/>
        </p:blipFill>
        <p:spPr>
          <a:xfrm>
            <a:off x="6107479" y="1769031"/>
            <a:ext cx="6084521" cy="416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6042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E3093B-7B4A-5745-82F6-2A7AB706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E36AB-0B91-C842-9819-A04A9086A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Butterflyfish </a:t>
            </a:r>
            <a:r>
              <a:rPr lang="en-US" sz="3200"/>
              <a:t>eat </a:t>
            </a:r>
            <a:r>
              <a:rPr lang="en-US" sz="3200" smtClean="0"/>
              <a:t>coral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/>
              <a:t>A </a:t>
            </a:r>
            <a:r>
              <a:rPr lang="en-US" sz="3200"/>
              <a:t>healthy </a:t>
            </a:r>
            <a:r>
              <a:rPr lang="en-US" sz="3200" smtClean="0"/>
              <a:t>coral </a:t>
            </a:r>
            <a:r>
              <a:rPr lang="en-US" sz="3200" dirty="0"/>
              <a:t>reef with </a:t>
            </a:r>
            <a:br>
              <a:rPr lang="en-US" sz="3200" dirty="0"/>
            </a:br>
            <a:r>
              <a:rPr lang="en-US" sz="3200" dirty="0"/>
              <a:t>lots of food </a:t>
            </a:r>
            <a:r>
              <a:rPr lang="en-US" sz="3200"/>
              <a:t>can </a:t>
            </a:r>
            <a:r>
              <a:rPr lang="en-US" sz="3200" smtClean="0"/>
              <a:t>support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lots of butterflyfish. </a:t>
            </a:r>
          </a:p>
          <a:p>
            <a:pPr algn="ctr"/>
            <a:r>
              <a:rPr lang="en-US" sz="3200" smtClean="0"/>
              <a:t>More coral </a:t>
            </a:r>
            <a:r>
              <a:rPr lang="en-US" sz="3200" dirty="0"/>
              <a:t>means </a:t>
            </a:r>
            <a:r>
              <a:rPr lang="en-US" sz="3200"/>
              <a:t/>
            </a:r>
            <a:br>
              <a:rPr lang="en-US" sz="3200"/>
            </a:br>
            <a:r>
              <a:rPr lang="en-US" sz="3200" smtClean="0"/>
              <a:t>more </a:t>
            </a:r>
            <a:r>
              <a:rPr lang="en-US" sz="3200" dirty="0"/>
              <a:t>butterflyfish.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5B3A5DF-379A-5840-93D9-3E6711E00A4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6" r="1649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3480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8F2836-2D0F-9144-8E83-4113B91D3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42983-F879-5643-8117-15DC1F5FD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Who is counting the butterflyfish?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882A5EAB-EA94-7D4C-8E98-719435246DF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87739652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6DD4C6-804E-7545-8331-D34CDB3C56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10" b="51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Grazing h</a:t>
            </a:r>
            <a:r>
              <a:rPr lang="en-US" sz="5400" dirty="0" smtClean="0">
                <a:solidFill>
                  <a:schemeClr val="bg1"/>
                </a:solidFill>
              </a:rPr>
              <a:t>erbivores</a:t>
            </a:r>
            <a:r>
              <a:rPr lang="en-US" sz="5400" dirty="0">
                <a:solidFill>
                  <a:schemeClr val="bg1"/>
                </a:solidFill>
              </a:rPr>
              <a:t/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Parrotfish / Surgeonfish / Rabbitfish / </a:t>
            </a:r>
            <a:r>
              <a:rPr lang="en-US" sz="2000" dirty="0" err="1" smtClean="0">
                <a:solidFill>
                  <a:schemeClr val="bg1"/>
                </a:solidFill>
              </a:rPr>
              <a:t>Unicornfish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26111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Grazing </a:t>
            </a:r>
            <a:r>
              <a:rPr lang="en-US" sz="4400" dirty="0" smtClean="0"/>
              <a:t>herbivores </a:t>
            </a:r>
            <a:r>
              <a:rPr lang="en-US" sz="4400" dirty="0"/>
              <a:t>are like the </a:t>
            </a:r>
            <a:r>
              <a:rPr lang="en-US" sz="4400" dirty="0" smtClean="0"/>
              <a:t>lawnmowers </a:t>
            </a:r>
            <a:r>
              <a:rPr lang="en-US" sz="4400" dirty="0"/>
              <a:t>on the </a:t>
            </a:r>
            <a:r>
              <a:rPr lang="en-US" sz="4400" dirty="0" smtClean="0"/>
              <a:t>Reef</a:t>
            </a:r>
            <a:r>
              <a:rPr lang="en-US" sz="4400" dirty="0"/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6841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B5CB37-2585-084B-AA1C-A9E6F7EA5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A8128-9486-AD4C-B137-513D92CF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/>
              <a:t>Look </a:t>
            </a:r>
            <a:r>
              <a:rPr lang="en-US" sz="4000" smtClean="0"/>
              <a:t>for </a:t>
            </a:r>
            <a:r>
              <a:rPr lang="en-US" sz="4000" dirty="0"/>
              <a:t>a school of fish that are similar in appearance and size, moving slowly along the reef</a:t>
            </a:r>
            <a:r>
              <a:rPr lang="en-US" sz="4000"/>
              <a:t>, </a:t>
            </a:r>
            <a:r>
              <a:rPr lang="en-US" sz="4000" smtClean="0"/>
              <a:t>foraging or </a:t>
            </a:r>
            <a:r>
              <a:rPr lang="en-US" sz="4000" dirty="0"/>
              <a:t>grazing close to the reef substrate.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51D2B2-C4CD-3746-82DB-3D11EEDB162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64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0392" b="4572"/>
          <a:stretch/>
        </p:blipFill>
        <p:spPr>
          <a:xfrm>
            <a:off x="0" y="0"/>
            <a:ext cx="12197512" cy="686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6908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This is a parrotfish.</a:t>
            </a:r>
          </a:p>
          <a:p>
            <a:pPr algn="ctr">
              <a:spcAft>
                <a:spcPts val="1800"/>
              </a:spcAft>
            </a:pPr>
            <a:r>
              <a:rPr lang="en-US" sz="4400" dirty="0"/>
              <a:t>It has a parrot-like beak </a:t>
            </a:r>
            <a:r>
              <a:rPr lang="en-US" sz="4400"/>
              <a:t>used </a:t>
            </a:r>
            <a:r>
              <a:rPr lang="en-US" sz="4400" smtClean="0"/>
              <a:t>for </a:t>
            </a:r>
            <a:r>
              <a:rPr lang="en-US" sz="4400" dirty="0"/>
              <a:t>scraping.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9855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898EF7-C621-5043-9FFE-8148AB8A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EE34A-B970-484A-B18D-E537D5371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b="1" u="sng" dirty="0" smtClean="0"/>
              <a:t>Fun fact </a:t>
            </a:r>
            <a:endParaRPr lang="en-US" sz="3200" b="1" u="sng" dirty="0"/>
          </a:p>
          <a:p>
            <a:pPr algn="ctr">
              <a:spcAft>
                <a:spcPts val="1800"/>
              </a:spcAft>
            </a:pPr>
            <a:r>
              <a:rPr lang="en-US" sz="4400" dirty="0"/>
              <a:t>Some parrotfish sleep in a mucous cocoon to mask </a:t>
            </a:r>
            <a:br>
              <a:rPr lang="en-US" sz="4400" dirty="0"/>
            </a:br>
            <a:r>
              <a:rPr lang="en-US" sz="4400" dirty="0"/>
              <a:t>their scent </a:t>
            </a:r>
            <a:r>
              <a:rPr lang="en-US" sz="4400"/>
              <a:t>from </a:t>
            </a:r>
            <a:r>
              <a:rPr lang="en-US" sz="4400" smtClean="0"/>
              <a:t>predators </a:t>
            </a:r>
            <a:r>
              <a:rPr lang="en-US" sz="4400" dirty="0"/>
              <a:t>at night.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F1EBD6F-0C5B-C84F-BE6B-50A9D54B35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" r="223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0349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8661BA-4717-B14F-9B90-8C7D896FC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9AE09-96DC-2C42-8FA2-1172A9A6D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These are surgeonfish.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4C4C8C6-3152-A74C-AD68-3D347C8D5B2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5124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E77E4C-B69A-6341-9C12-AE8D0AE73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44FE3-DC7D-FD41-81F0-94BDDC58C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Surgeonfish have a sharp, scalpel-like blade near their tail.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D7AECF7-3B54-DD4D-BDAB-4D981EBF6C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r="18005"/>
          <a:stretch/>
        </p:blipFill>
        <p:spPr>
          <a:xfrm>
            <a:off x="6286500" y="549224"/>
            <a:ext cx="5389563" cy="5594400"/>
          </a:xfrm>
          <a:prstGeom prst="rect">
            <a:avLst/>
          </a:prstGeom>
        </p:spPr>
      </p:pic>
      <p:sp>
        <p:nvSpPr>
          <p:cNvPr id="7" name="Arrow: Up 4">
            <a:extLst>
              <a:ext uri="{FF2B5EF4-FFF2-40B4-BE49-F238E27FC236}">
                <a16:creationId xmlns:a16="http://schemas.microsoft.com/office/drawing/2014/main" id="{87FF02B1-4629-0D41-B3DA-4E2B487CCD99}"/>
              </a:ext>
            </a:extLst>
          </p:cNvPr>
          <p:cNvSpPr/>
          <p:nvPr/>
        </p:nvSpPr>
        <p:spPr>
          <a:xfrm rot="19682788">
            <a:off x="9915794" y="3316729"/>
            <a:ext cx="672865" cy="873949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102054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833D78-873E-9E49-A495-9ED04EFC1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087F7-4546-E442-9555-1D1B4BFC8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This is a rabbitfish. </a:t>
            </a:r>
          </a:p>
          <a:p>
            <a:pPr algn="ctr">
              <a:spcAft>
                <a:spcPts val="1800"/>
              </a:spcAft>
            </a:pPr>
            <a:r>
              <a:rPr lang="en-US" sz="4400" dirty="0"/>
              <a:t>It has a rabbit-like nose and mouth.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4032C40-3C64-4147-9863-6D4FA1CF16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2" r="8456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6879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" t="2168" b="142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0033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1F330D-246A-7345-A643-E9F3BC5FA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74209-48D9-2C41-A8B4-FF56536DA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This is </a:t>
            </a:r>
            <a:r>
              <a:rPr lang="en-US" sz="4400"/>
              <a:t>a </a:t>
            </a:r>
            <a:r>
              <a:rPr lang="en-US" sz="4400" smtClean="0"/>
              <a:t>unicornfish</a:t>
            </a:r>
            <a:r>
              <a:rPr lang="en-US" sz="4400" dirty="0"/>
              <a:t>. </a:t>
            </a:r>
          </a:p>
          <a:p>
            <a:pPr algn="ctr"/>
            <a:r>
              <a:rPr lang="en-US" sz="4400" dirty="0"/>
              <a:t>Guess how it got that name?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2684EF9-78B9-E844-96D2-6F26C116758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8" r="2287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4456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947FFD-B3BA-134C-8B6F-B8D9950DF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</a:t>
            </a:r>
            <a:r>
              <a:rPr lang="en-AU" sz="5400"/>
              <a:t>grazing </a:t>
            </a:r>
            <a:r>
              <a:rPr lang="en-AU" sz="5400" smtClean="0"/>
              <a:t>herbivores</a:t>
            </a:r>
            <a:r>
              <a:rPr lang="en-AU" sz="5400" dirty="0"/>
              <a:t>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0E0276-3C72-B649-9DF3-0F72D6FCE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6713F4-5DE0-A346-8898-080844C817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3" t="1" r="5668" b="-1"/>
          <a:stretch/>
        </p:blipFill>
        <p:spPr>
          <a:xfrm>
            <a:off x="6107479" y="1769031"/>
            <a:ext cx="6084521" cy="41633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1DB49C-8E87-9545-A389-8E8E949D7A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"/>
          <a:stretch/>
        </p:blipFill>
        <p:spPr>
          <a:xfrm>
            <a:off x="0" y="1769031"/>
            <a:ext cx="6084522" cy="416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3532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1477C0-6C4E-B24F-B378-FF52D671A1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They play a </a:t>
            </a:r>
            <a:r>
              <a:rPr lang="en-US" sz="4400" smtClean="0"/>
              <a:t>very important </a:t>
            </a:r>
            <a:r>
              <a:rPr lang="en-US" sz="4400" dirty="0"/>
              <a:t>role.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They eat algae that competes </a:t>
            </a:r>
            <a:br>
              <a:rPr lang="en-US" sz="4400" dirty="0"/>
            </a:br>
            <a:r>
              <a:rPr lang="en-US" sz="4400"/>
              <a:t>with </a:t>
            </a:r>
            <a:r>
              <a:rPr lang="en-US" sz="4400" smtClean="0"/>
              <a:t>coral for </a:t>
            </a:r>
            <a:r>
              <a:rPr lang="en-US" sz="4400" dirty="0"/>
              <a:t>space.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By limiting the growth and spread </a:t>
            </a:r>
            <a:br>
              <a:rPr lang="en-US" sz="4400" dirty="0"/>
            </a:br>
            <a:r>
              <a:rPr lang="en-US" sz="4400" dirty="0"/>
              <a:t>of algae</a:t>
            </a:r>
            <a:r>
              <a:rPr lang="en-US" sz="4400"/>
              <a:t>, </a:t>
            </a:r>
            <a:r>
              <a:rPr lang="en-US" sz="4400" smtClean="0"/>
              <a:t>coral </a:t>
            </a:r>
            <a:r>
              <a:rPr lang="en-US" sz="4400" dirty="0"/>
              <a:t>reefs stay healthy </a:t>
            </a:r>
            <a:br>
              <a:rPr lang="en-US" sz="4400" dirty="0"/>
            </a:br>
            <a:r>
              <a:rPr lang="en-US" sz="4400" dirty="0"/>
              <a:t>and resilient.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52564E-3C64-694C-91AD-DF8B30DEB6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5366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FBE44D-E82B-A34D-BC18-C2FEF59FE9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t="3638" r="2188" b="7989"/>
          <a:stretch/>
        </p:blipFill>
        <p:spPr>
          <a:xfrm>
            <a:off x="0" y="1769031"/>
            <a:ext cx="6123638" cy="41633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2C90EA-56FD-244A-A2D1-CDD405004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1" r="786" b="4621"/>
          <a:stretch/>
        </p:blipFill>
        <p:spPr>
          <a:xfrm>
            <a:off x="6123638" y="1769031"/>
            <a:ext cx="6068362" cy="416330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552C9FE-F803-DF46-813F-464AC0AD3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Algae-dominated reef  </a:t>
            </a:r>
            <a:r>
              <a:rPr lang="en-US"/>
              <a:t>vs  </a:t>
            </a:r>
            <a:r>
              <a:rPr lang="en-US" smtClean="0"/>
              <a:t>coral-dominated </a:t>
            </a:r>
            <a:r>
              <a:rPr lang="en-US" dirty="0"/>
              <a:t>reef.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ACDD1-11D5-564A-B798-8CB0440D1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316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DDLE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08A1CD"/>
      </a:accent1>
      <a:accent2>
        <a:srgbClr val="4B5EAA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4B5EAA"/>
      </a:hlink>
      <a:folHlink>
        <a:srgbClr val="08A0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ccc4631-9afc-4718-b120-5e2e37a03cc7">PROJ-2005426192-155</_dlc_DocId>
    <_dlc_DocIdUrl xmlns="8ccc4631-9afc-4718-b120-5e2e37a03cc7">
      <Url>http://thedock.gbrmpa.gov.au/sites/Projects/P000462/_layouts/15/DocIdRedir.aspx?ID=PROJ-2005426192-155</Url>
      <Description>PROJ-2005426192-155</Description>
    </_dlc_DocIdUrl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A82D68-5CAF-4A32-9A28-7AEFD93AC64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E0B3C0B-47E2-4378-BFCE-41C5B09865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3DACE4-8A6A-46B9-9CC5-3A68A3C847F3}">
  <ds:schemaRefs>
    <ds:schemaRef ds:uri="8ccc4631-9afc-4718-b120-5e2e37a03cc7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66FE632E-E4CF-48E7-B316-A8ED5058D6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5733</Words>
  <Application>Microsoft Office PowerPoint</Application>
  <PresentationFormat>Widescreen</PresentationFormat>
  <Paragraphs>897</Paragraphs>
  <Slides>209</Slides>
  <Notes>157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209</vt:i4>
      </vt:variant>
    </vt:vector>
  </HeadingPairs>
  <TitlesOfParts>
    <vt:vector size="217" baseType="lpstr">
      <vt:lpstr>apercu-pro</vt:lpstr>
      <vt:lpstr>Arial</vt:lpstr>
      <vt:lpstr>Arial Body</vt:lpstr>
      <vt:lpstr>Calibri</vt:lpstr>
      <vt:lpstr>Cavolini</vt:lpstr>
      <vt:lpstr>Times New Roman</vt:lpstr>
      <vt:lpstr>Wingdings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to count in 10 minutes. </vt:lpstr>
      <vt:lpstr>PowerPoint Presentation</vt:lpstr>
      <vt:lpstr>Why count these animals in particular?</vt:lpstr>
      <vt:lpstr>PowerPoint Presentation</vt:lpstr>
      <vt:lpstr>PowerPoint Presentation</vt:lpstr>
      <vt:lpstr>PowerPoint Presentation</vt:lpstr>
      <vt:lpstr>PowerPoint Presentation</vt:lpstr>
      <vt:lpstr>How you will count them.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Sea cucumber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Echinodermata also includes sea stars and sea urchins. What do Echinoderms all have in common?</vt:lpstr>
      <vt:lpstr>PowerPoint Presentation</vt:lpstr>
      <vt:lpstr>PowerPoint Presentation</vt:lpstr>
      <vt:lpstr>PowerPoint Presentation</vt:lpstr>
      <vt:lpstr>Why count sea cucumbers?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giant clams?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butterflyfish?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grazing herbivores?</vt:lpstr>
      <vt:lpstr>PowerPoint Presentation</vt:lpstr>
      <vt:lpstr>Algae-dominated reef  vs  coral-dominated reef.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potato cod (Epinephelus tukula),  is another massive reef fish.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the very big cods  and groupers?</vt:lpstr>
      <vt:lpstr>PowerPoint Presentation</vt:lpstr>
      <vt:lpstr>PowerPoint Presentation</vt:lpstr>
      <vt:lpstr>PowerPoint Presentation</vt:lpstr>
      <vt:lpstr>Spot the difference. Hint: compare the shape of the tail.</vt:lpstr>
      <vt:lpstr>PowerPoint Presentation</vt:lpstr>
      <vt:lpstr>PowerPoint Presentation</vt:lpstr>
      <vt:lpstr>PowerPoint Presentation</vt:lpstr>
      <vt:lpstr>PowerPoint Presentation</vt:lpstr>
      <vt:lpstr>Why count coral trout?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Maori wrasse?</vt:lpstr>
      <vt:lpstr>PowerPoint Presentation</vt:lpstr>
      <vt:lpstr>PowerPoint Presentation</vt:lpstr>
      <vt:lpstr>PowerPoint Presentation</vt:lpstr>
      <vt:lpstr>PowerPoint Presentation</vt:lpstr>
      <vt:lpstr>The Great Barrier Reef is home to 6 of the world’s 7 species of marine turtles.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All storm water drains lead to the sea. How can I help the Great Barrier Reef?</vt:lpstr>
      <vt:lpstr>Another citizen science project you can do is collect data for a marine debris database. Such as Tangaroa Blue.</vt:lpstr>
      <vt:lpstr>Why count sea turtles?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sharks?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crown-of-thorns starfish?</vt:lpstr>
      <vt:lpstr>PowerPoint Presentation</vt:lpstr>
      <vt:lpstr>Count the adults and juveniles. Juveniles are smaller than your hand.</vt:lpstr>
      <vt:lpstr>PowerPoint Presentation</vt:lpstr>
      <vt:lpstr>After your snorkel, your reef guide will help you complete this section, ready for database entry.</vt:lpstr>
      <vt:lpstr>After your snorkel, your reef guide will help you complete this table, ready for database entry.</vt:lpstr>
      <vt:lpstr>Let us know if you have students interested and capable of completing this advanced section* as well.  *Requires further training</vt:lpstr>
      <vt:lpstr>PowerPoint Presentation</vt:lpstr>
      <vt:lpstr>PowerPoint Presentation</vt:lpstr>
      <vt:lpstr>PowerPoint Presentation</vt:lpstr>
      <vt:lpstr>PowerPoint Presentation</vt:lpstr>
      <vt:lpstr>Enjoy your trip to the Great Barrier Reef!</vt:lpstr>
      <vt:lpstr>PowerPoint Presentation</vt:lpstr>
      <vt:lpstr>Before the excursion, register for Eye on the Reef Rapid Monitoring survey. The link to connect is provided at the end of these instructions.</vt:lpstr>
      <vt:lpstr>Register.</vt:lpstr>
      <vt:lpstr>Click ‘Register’.</vt:lpstr>
      <vt:lpstr>Enter your name, email and contact number.  Click ‘Submit Registration’.</vt:lpstr>
      <vt:lpstr>Are you ready?  Click on the image below (in full screen) to connect. Or copy/paste the URL in the notes section.</vt:lpstr>
      <vt:lpstr>PowerPoint Presentation</vt:lpstr>
      <vt:lpstr>PowerPoint Presentation</vt:lpstr>
      <vt:lpstr>PowerPoint Presentation</vt:lpstr>
      <vt:lpstr>PowerPoint Presentation</vt:lpstr>
      <vt:lpstr>What to bring.</vt:lpstr>
      <vt:lpstr>PowerPoint Presentation</vt:lpstr>
      <vt:lpstr>What your reef guide will provide. (multiplied by number of buddy pairs)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114</cp:revision>
  <dcterms:created xsi:type="dcterms:W3CDTF">2021-08-15T07:02:58Z</dcterms:created>
  <dcterms:modified xsi:type="dcterms:W3CDTF">2021-11-04T23:56:57Z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19671140-4e21-4163-bd53-aafa7f99cdbc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ContentTypeId">
    <vt:lpwstr>0x010100441936E5D27A4AF2935B3316DA024CF200B1A9D9972D1440619AFD507BD907ADAB0034A19E061A461540A8C9F28B84B7E298</vt:lpwstr>
  </property>
  <property fmtid="{D5CDD505-2E9C-101B-9397-08002B2CF9AE}" pid="5" name="TitusGUID">
    <vt:lpwstr>968bd32a-27d0-466f-a54a-ca3689ac1035</vt:lpwstr>
  </property>
  <property fmtid="{D5CDD505-2E9C-101B-9397-08002B2CF9AE}" pid="6" name="SEC">
    <vt:lpwstr>OFFICIAL</vt:lpwstr>
  </property>
  <property fmtid="{D5CDD505-2E9C-101B-9397-08002B2CF9AE}" pid="7" name="ProjectPhase">
    <vt:lpwstr/>
  </property>
  <property fmtid="{D5CDD505-2E9C-101B-9397-08002B2CF9AE}" pid="8" name="Department Type">
    <vt:lpwstr/>
  </property>
  <property fmtid="{D5CDD505-2E9C-101B-9397-08002B2CF9AE}" pid="9" name="Docu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UniqueId">
    <vt:lpwstr>{19671140-4e21-4163-bd53-aafa7f99cdbc}</vt:lpwstr>
  </property>
  <property fmtid="{D5CDD505-2E9C-101B-9397-08002B2CF9AE}" pid="12" name="RecordPoint_ActiveItemWebId">
    <vt:lpwstr>{0ebf386d-8ac7-4b0d-a44d-de50c59d0e94}</vt:lpwstr>
  </property>
  <property fmtid="{D5CDD505-2E9C-101B-9397-08002B2CF9AE}" pid="13" name="RecordPoint_ActiveItemSiteId">
    <vt:lpwstr>{8ce9eba2-d4a5-4da0-9276-1d47a92e9210}</vt:lpwstr>
  </property>
  <property fmtid="{D5CDD505-2E9C-101B-9397-08002B2CF9AE}" pid="14" name="RecordPoint_ActiveItemListId">
    <vt:lpwstr>{e8968628-43cb-4961-977c-b8e20085cb27}</vt:lpwstr>
  </property>
</Properties>
</file>