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76"/>
  </p:notesMasterIdLst>
  <p:sldIdLst>
    <p:sldId id="257" r:id="rId6"/>
    <p:sldId id="1127" r:id="rId7"/>
    <p:sldId id="1497" r:id="rId8"/>
    <p:sldId id="1498" r:id="rId9"/>
    <p:sldId id="602" r:id="rId10"/>
    <p:sldId id="617" r:id="rId11"/>
    <p:sldId id="1384" r:id="rId12"/>
    <p:sldId id="1424" r:id="rId13"/>
    <p:sldId id="1425" r:id="rId14"/>
    <p:sldId id="1427" r:id="rId15"/>
    <p:sldId id="1426" r:id="rId16"/>
    <p:sldId id="1428" r:id="rId17"/>
    <p:sldId id="1429" r:id="rId18"/>
    <p:sldId id="1430" r:id="rId19"/>
    <p:sldId id="1132" r:id="rId20"/>
    <p:sldId id="1431" r:id="rId21"/>
    <p:sldId id="1227" r:id="rId22"/>
    <p:sldId id="1238" r:id="rId23"/>
    <p:sldId id="1236" r:id="rId24"/>
    <p:sldId id="1432" r:id="rId25"/>
    <p:sldId id="1241" r:id="rId26"/>
    <p:sldId id="1245" r:id="rId27"/>
    <p:sldId id="1251" r:id="rId28"/>
    <p:sldId id="1252" r:id="rId29"/>
    <p:sldId id="1493" r:id="rId30"/>
    <p:sldId id="1260" r:id="rId31"/>
    <p:sldId id="1266" r:id="rId32"/>
    <p:sldId id="1262" r:id="rId33"/>
    <p:sldId id="1271" r:id="rId34"/>
    <p:sldId id="1274" r:id="rId35"/>
    <p:sldId id="1272" r:id="rId36"/>
    <p:sldId id="1285" r:id="rId37"/>
    <p:sldId id="1290" r:id="rId38"/>
    <p:sldId id="1433" r:id="rId39"/>
    <p:sldId id="1298" r:id="rId40"/>
    <p:sldId id="1300" r:id="rId41"/>
    <p:sldId id="1434" r:id="rId42"/>
    <p:sldId id="1435" r:id="rId43"/>
    <p:sldId id="1436" r:id="rId44"/>
    <p:sldId id="1307" r:id="rId45"/>
    <p:sldId id="1308" r:id="rId46"/>
    <p:sldId id="1437" r:id="rId47"/>
    <p:sldId id="1438" r:id="rId48"/>
    <p:sldId id="1315" r:id="rId49"/>
    <p:sldId id="1324" r:id="rId50"/>
    <p:sldId id="1439" r:id="rId51"/>
    <p:sldId id="881" r:id="rId52"/>
    <p:sldId id="1331" r:id="rId53"/>
    <p:sldId id="1440" r:id="rId54"/>
    <p:sldId id="1333" r:id="rId55"/>
    <p:sldId id="1347" r:id="rId56"/>
    <p:sldId id="1345" r:id="rId57"/>
    <p:sldId id="1339" r:id="rId58"/>
    <p:sldId id="1441" r:id="rId59"/>
    <p:sldId id="1494" r:id="rId60"/>
    <p:sldId id="1495" r:id="rId61"/>
    <p:sldId id="1366" r:id="rId62"/>
    <p:sldId id="1442" r:id="rId63"/>
    <p:sldId id="1443" r:id="rId64"/>
    <p:sldId id="1482" r:id="rId65"/>
    <p:sldId id="1483" r:id="rId66"/>
    <p:sldId id="1484" r:id="rId67"/>
    <p:sldId id="1485" r:id="rId68"/>
    <p:sldId id="897" r:id="rId69"/>
    <p:sldId id="1486" r:id="rId70"/>
    <p:sldId id="1487" r:id="rId71"/>
    <p:sldId id="899" r:id="rId72"/>
    <p:sldId id="1489" r:id="rId73"/>
    <p:sldId id="1368" r:id="rId74"/>
    <p:sldId id="1496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497"/>
            <p14:sldId id="1498"/>
            <p14:sldId id="602"/>
            <p14:sldId id="617"/>
            <p14:sldId id="1384"/>
            <p14:sldId id="1424"/>
            <p14:sldId id="1425"/>
            <p14:sldId id="1427"/>
            <p14:sldId id="1426"/>
            <p14:sldId id="1428"/>
            <p14:sldId id="1429"/>
            <p14:sldId id="1430"/>
            <p14:sldId id="1132"/>
            <p14:sldId id="1431"/>
            <p14:sldId id="1227"/>
            <p14:sldId id="1238"/>
            <p14:sldId id="1236"/>
            <p14:sldId id="1432"/>
            <p14:sldId id="1241"/>
            <p14:sldId id="1245"/>
            <p14:sldId id="1251"/>
            <p14:sldId id="1252"/>
            <p14:sldId id="1493"/>
            <p14:sldId id="1260"/>
            <p14:sldId id="1266"/>
            <p14:sldId id="1262"/>
            <p14:sldId id="1271"/>
            <p14:sldId id="1274"/>
            <p14:sldId id="1272"/>
            <p14:sldId id="1285"/>
            <p14:sldId id="1290"/>
            <p14:sldId id="1433"/>
            <p14:sldId id="1298"/>
            <p14:sldId id="1300"/>
            <p14:sldId id="1434"/>
            <p14:sldId id="1435"/>
            <p14:sldId id="1436"/>
            <p14:sldId id="1307"/>
            <p14:sldId id="1308"/>
            <p14:sldId id="1437"/>
            <p14:sldId id="1438"/>
            <p14:sldId id="1315"/>
            <p14:sldId id="1324"/>
            <p14:sldId id="1439"/>
            <p14:sldId id="881"/>
            <p14:sldId id="1331"/>
            <p14:sldId id="1440"/>
            <p14:sldId id="1333"/>
            <p14:sldId id="1347"/>
            <p14:sldId id="1345"/>
            <p14:sldId id="1339"/>
            <p14:sldId id="1441"/>
            <p14:sldId id="1494"/>
            <p14:sldId id="1495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4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65"/>
    <p:restoredTop sz="91860"/>
  </p:normalViewPr>
  <p:slideViewPr>
    <p:cSldViewPr snapToGrid="0" snapToObjects="1" showGuides="1">
      <p:cViewPr varScale="1">
        <p:scale>
          <a:sx n="94" d="100"/>
          <a:sy n="94" d="100"/>
        </p:scale>
        <p:origin x="102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Jones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</a:t>
            </a:r>
            <a:r>
              <a:rPr lang="en-US" dirty="0"/>
              <a:t>(Left)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(Middle)</a:t>
            </a:r>
            <a:r>
              <a:rPr lang="en-AU" baseline="0" dirty="0"/>
              <a:t>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(Right) J. Jones,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53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37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2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Anthony,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4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3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86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A7E0-AAEC-4123-AA74-722D8698979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51963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77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57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834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658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G. Goby,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7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A7E0-AAEC-4123-AA74-722D8698979E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4557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T. Mayne,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615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Zell,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531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Zell,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49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303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Monkivitch</a:t>
            </a:r>
            <a:r>
              <a:rPr lang="en-AU" dirty="0"/>
              <a:t>,</a:t>
            </a:r>
            <a:r>
              <a:rPr lang="en-AU" baseline="0" dirty="0"/>
              <a:t>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476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M. Simmons,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54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290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6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7706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https://theconversation.com/ghostnets-fish-on-marine-rubbish-threatens-northern-australian-turtles-11585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47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38659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aseline="0" dirty="0"/>
              <a:t>K. Hoppen,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631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baseline="0" dirty="0"/>
              <a:t>; (Right)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885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448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850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9626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Change name and picture to MRG (or not!)</a:t>
            </a:r>
          </a:p>
          <a:p>
            <a:r>
              <a:rPr lang="en-AU" dirty="0"/>
              <a:t>Image: https://</a:t>
            </a:r>
            <a:r>
              <a:rPr lang="en-AU" dirty="0" err="1"/>
              <a:t>www.reefhq.com.au</a:t>
            </a:r>
            <a:r>
              <a:rPr lang="en-AU" dirty="0"/>
              <a:t>/_media/events/visit-reef-</a:t>
            </a:r>
            <a:r>
              <a:rPr lang="en-AU" dirty="0" err="1"/>
              <a:t>hq</a:t>
            </a:r>
            <a:r>
              <a:rPr lang="en-AU" dirty="0"/>
              <a:t>-digitally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77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72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945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8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tx2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://www.gbrmpa.gov.au/our-work/eye-on-the-ree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8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0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microsoft.com/office/2007/relationships/hdphoto" Target="../media/hdphoto4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microsoft.com/office/2007/relationships/hdphoto" Target="../media/hdphoto4.wdp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3" Type="http://schemas.openxmlformats.org/officeDocument/2006/relationships/image" Target="../media/image59.png"/><Relationship Id="rId7" Type="http://schemas.openxmlformats.org/officeDocument/2006/relationships/image" Target="../media/image6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microsoft.com/office/2007/relationships/hdphoto" Target="../media/hdphoto4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7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microsoft.com/office/2007/relationships/hdphoto" Target="../media/hdphoto4.wdp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jpg"/><Relationship Id="rId11" Type="http://schemas.openxmlformats.org/officeDocument/2006/relationships/image" Target="../media/image81.jpg"/><Relationship Id="rId5" Type="http://schemas.openxmlformats.org/officeDocument/2006/relationships/image" Target="../media/image75.jpg"/><Relationship Id="rId10" Type="http://schemas.openxmlformats.org/officeDocument/2006/relationships/image" Target="../media/image80.jpg"/><Relationship Id="rId4" Type="http://schemas.openxmlformats.org/officeDocument/2006/relationships/image" Target="../media/image74.jpg"/><Relationship Id="rId9" Type="http://schemas.openxmlformats.org/officeDocument/2006/relationships/image" Target="../media/image79.jp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3" Type="http://schemas.openxmlformats.org/officeDocument/2006/relationships/image" Target="../media/image59.png"/><Relationship Id="rId7" Type="http://schemas.openxmlformats.org/officeDocument/2006/relationships/image" Target="../media/image8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g"/><Relationship Id="rId5" Type="http://schemas.openxmlformats.org/officeDocument/2006/relationships/image" Target="../media/image82.jpeg"/><Relationship Id="rId4" Type="http://schemas.microsoft.com/office/2007/relationships/hdphoto" Target="../media/hdphoto4.wdp"/><Relationship Id="rId9" Type="http://schemas.openxmlformats.org/officeDocument/2006/relationships/image" Target="../media/image86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g"/><Relationship Id="rId5" Type="http://schemas.openxmlformats.org/officeDocument/2006/relationships/image" Target="../media/image87.jpg"/><Relationship Id="rId4" Type="http://schemas.microsoft.com/office/2007/relationships/hdphoto" Target="../media/hdphoto4.wdp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90.jpeg"/><Relationship Id="rId7" Type="http://schemas.openxmlformats.org/officeDocument/2006/relationships/image" Target="../media/image94.jp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8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Year 4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396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Survey’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35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06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544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493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922183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18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/>
              <a:t>Sea cucumber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5C92C0-4EC9-0542-BEAE-3B94A83B6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sea cucumbers?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2DE4B-3580-254E-BF4C-C27051920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23F06-AC1C-C24F-891F-C7A282B93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7" b="8737"/>
          <a:stretch/>
        </p:blipFill>
        <p:spPr>
          <a:xfrm>
            <a:off x="1" y="1769032"/>
            <a:ext cx="4147000" cy="4163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292B61-6184-3741-8741-9B2B97C83B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3" b="4089"/>
          <a:stretch/>
        </p:blipFill>
        <p:spPr>
          <a:xfrm>
            <a:off x="4147000" y="1769032"/>
            <a:ext cx="3897999" cy="41751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2EB561-F949-CA45-9D9C-FB612EC0CC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" r="16314" b="4386"/>
          <a:stretch/>
        </p:blipFill>
        <p:spPr>
          <a:xfrm>
            <a:off x="8044999" y="1780847"/>
            <a:ext cx="4147001" cy="417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89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D013C2-13D4-884B-AC28-466C1B1EBB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6" b="114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48E3CA-D9E9-7940-A71B-959BE525398F}"/>
              </a:ext>
            </a:extLst>
          </p:cNvPr>
          <p:cNvSpPr txBox="1"/>
          <p:nvPr/>
        </p:nvSpPr>
        <p:spPr>
          <a:xfrm>
            <a:off x="515937" y="2371150"/>
            <a:ext cx="5256901" cy="584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tx2"/>
                </a:solidFill>
              </a:rPr>
              <a:t>vacuum cleaners of the sea.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6A276-35AF-4642-A97F-BCC54F87103A}"/>
              </a:ext>
            </a:extLst>
          </p:cNvPr>
          <p:cNvSpPr txBox="1"/>
          <p:nvPr/>
        </p:nvSpPr>
        <p:spPr>
          <a:xfrm>
            <a:off x="515937" y="1732172"/>
            <a:ext cx="5400121" cy="588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chemeClr val="tx2"/>
                </a:solidFill>
              </a:rPr>
              <a:t>Hint: </a:t>
            </a:r>
            <a:r>
              <a:rPr lang="en-AU" sz="3200" dirty="0">
                <a:solidFill>
                  <a:schemeClr val="tx2"/>
                </a:solidFill>
              </a:rPr>
              <a:t>Sea cucumbers are the</a:t>
            </a:r>
          </a:p>
        </p:txBody>
      </p:sp>
    </p:spTree>
    <p:extLst>
      <p:ext uri="{BB962C8B-B14F-4D97-AF65-F5344CB8AC3E}">
        <p14:creationId xmlns:p14="http://schemas.microsoft.com/office/powerpoint/2010/main" val="3212436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</a:t>
            </a:r>
            <a:r>
              <a:rPr lang="en-AU" sz="1600" dirty="0" smtClean="0"/>
              <a:t>Part </a:t>
            </a:r>
            <a:r>
              <a:rPr lang="en-AU" sz="1600" dirty="0"/>
              <a:t>3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year 4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</a:t>
            </a:r>
            <a:r>
              <a:rPr lang="en-US" sz="1600" i="1" dirty="0"/>
              <a:t>after</a:t>
            </a:r>
            <a:r>
              <a:rPr lang="en-US" sz="1600" dirty="0"/>
              <a:t>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</a:t>
            </a:r>
            <a:r>
              <a:rPr lang="en-US" sz="1600" i="1" dirty="0"/>
              <a:t>.</a:t>
            </a:r>
            <a:r>
              <a:rPr lang="en-US" sz="1600" dirty="0"/>
              <a:t> This is the last part of the program. This is when your students make connections with all they’ve learned and experienced so far.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On your excursion, you conducted an Eye on the Reef </a:t>
            </a:r>
            <a:r>
              <a:rPr lang="en-US" sz="1600" dirty="0" smtClean="0"/>
              <a:t>citizen science activity </a:t>
            </a:r>
            <a:r>
              <a:rPr lang="en-US" sz="1600" dirty="0"/>
              <a:t>with your </a:t>
            </a:r>
            <a:r>
              <a:rPr lang="en-US" sz="1600" dirty="0" smtClean="0"/>
              <a:t>reef guide. Now </a:t>
            </a:r>
            <a:r>
              <a:rPr lang="en-US" sz="1600" dirty="0"/>
              <a:t>it’s time to upload your data to the GBRMPA website. It’s also time for students to check understanding by answering any questions in </a:t>
            </a:r>
            <a:r>
              <a:rPr lang="en-US" sz="1600" dirty="0" smtClean="0"/>
              <a:t>Parts </a:t>
            </a:r>
            <a:r>
              <a:rPr lang="en-US" sz="1600" dirty="0"/>
              <a:t>1 and 2.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database</a:t>
            </a:r>
            <a:r>
              <a:rPr lang="en-US" sz="1600" dirty="0"/>
              <a:t>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>
                <a:solidFill>
                  <a:schemeClr val="accent2"/>
                </a:solidFill>
              </a:rPr>
              <a:t>We had a great time and hope you did too.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keep the </a:t>
            </a:r>
            <a:br>
              <a:rPr lang="en-US" dirty="0"/>
            </a:br>
            <a:r>
              <a:rPr lang="en-US" dirty="0"/>
              <a:t>sand clean and filtered.</a:t>
            </a:r>
            <a:endParaRPr lang="en-AU" sz="20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8124326-4643-6648-8055-6B0093E1DE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78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/>
              <a:t>Giant clam</a:t>
            </a:r>
            <a:endParaRPr lang="en-US" sz="54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The biggest </a:t>
            </a:r>
            <a:br>
              <a:rPr lang="en-US" dirty="0"/>
            </a:br>
            <a:r>
              <a:rPr lang="en-US" dirty="0"/>
              <a:t>giant clam recorded was 1.4m. </a:t>
            </a:r>
          </a:p>
          <a:p>
            <a:pPr>
              <a:spcAft>
                <a:spcPts val="1800"/>
              </a:spcAft>
            </a:pPr>
            <a:r>
              <a:rPr lang="en-US" dirty="0"/>
              <a:t>Bigger than you! </a:t>
            </a:r>
            <a:endParaRPr lang="en-AU" sz="28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F04B409-E9CD-CE41-A414-303E8332983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6" b="1674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29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anemonefish reproduce?</a:t>
            </a:r>
            <a:endParaRPr lang="en-US" sz="48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9210449-4EA1-A445-B174-17FA79357E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5" t="4218" r="19053" b="632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12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>
            <a:extLst>
              <a:ext uri="{FF2B5EF4-FFF2-40B4-BE49-F238E27FC236}">
                <a16:creationId xmlns:a16="http://schemas.microsoft.com/office/drawing/2014/main" id="{234FDEEA-04E7-7043-A032-29AB5B226F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5" t="4218" r="19053" b="632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They lay eggs.</a:t>
            </a:r>
          </a:p>
          <a:p>
            <a:pPr>
              <a:spcAft>
                <a:spcPts val="1800"/>
              </a:spcAft>
            </a:pPr>
            <a:r>
              <a:rPr lang="en-US" sz="3200" dirty="0"/>
              <a:t>Baby anemonefish can </a:t>
            </a:r>
            <a:br>
              <a:rPr lang="en-US" sz="3200" dirty="0"/>
            </a:br>
            <a:r>
              <a:rPr lang="en-US" sz="3200" dirty="0"/>
              <a:t>swim very fast soon </a:t>
            </a:r>
            <a:br>
              <a:rPr lang="en-US" sz="3200" dirty="0"/>
            </a:br>
            <a:r>
              <a:rPr lang="en-US" sz="3200" dirty="0"/>
              <a:t>after hatching.</a:t>
            </a:r>
            <a:endParaRPr lang="en-AU" sz="3200" dirty="0"/>
          </a:p>
        </p:txBody>
      </p:sp>
      <p:sp>
        <p:nvSpPr>
          <p:cNvPr id="5" name="Arrow: Up 5">
            <a:extLst>
              <a:ext uri="{FF2B5EF4-FFF2-40B4-BE49-F238E27FC236}">
                <a16:creationId xmlns:a16="http://schemas.microsoft.com/office/drawing/2014/main" id="{8BC92CDF-BFFC-944F-A6A9-21FE5BA45671}"/>
              </a:ext>
            </a:extLst>
          </p:cNvPr>
          <p:cNvSpPr/>
          <p:nvPr/>
        </p:nvSpPr>
        <p:spPr>
          <a:xfrm rot="3107372">
            <a:off x="7137319" y="3574707"/>
            <a:ext cx="1261872" cy="1402529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1816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/>
              <a:t>Butterflyfish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5F97F-CC5B-B749-A0FE-7B05508A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8F1E-8014-114D-96C8-8AEA7A39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Some have a </a:t>
            </a:r>
            <a:br>
              <a:rPr lang="en-US" dirty="0"/>
            </a:br>
            <a:r>
              <a:rPr lang="en-US" dirty="0"/>
              <a:t>fake eye spot.</a:t>
            </a:r>
          </a:p>
          <a:p>
            <a:pPr>
              <a:spcAft>
                <a:spcPts val="1800"/>
              </a:spcAft>
            </a:pPr>
            <a:r>
              <a:rPr lang="en-US" dirty="0"/>
              <a:t>Why?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3F23106-A0D9-2A41-AC66-8797145DC0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CB971A08-8D27-7240-9DF0-6B8908AC9B89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89813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E3507-B2FD-D244-A4E1-D15E345AC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7AEA2-3E1A-B746-A60F-55BDF0392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trick their predators.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077378-3BBD-F443-8FD5-4C215F3473C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F039C53D-9681-BB43-A534-D8B0BFAC40FB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3299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Grazing </a:t>
            </a:r>
            <a:r>
              <a:rPr lang="en-US" sz="5400" dirty="0" smtClean="0"/>
              <a:t>herbivores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2000" dirty="0"/>
              <a:t>Parrotfish / Surgeonfish / Rabbitfish / </a:t>
            </a:r>
            <a:r>
              <a:rPr lang="en-US" sz="2000" dirty="0" err="1"/>
              <a:t>Unicornfish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036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grazing herbivores called </a:t>
            </a:r>
            <a:br>
              <a:rPr lang="en-US" dirty="0"/>
            </a:br>
            <a:r>
              <a:rPr lang="en-US" dirty="0"/>
              <a:t>the lawnmowers of the Reef?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they graze on so much algae.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35557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/>
              <a:t>Cods and groupers</a:t>
            </a:r>
            <a:br>
              <a:rPr lang="en-AU" sz="5400" dirty="0"/>
            </a:br>
            <a:r>
              <a:rPr lang="en-AU" sz="2000" dirty="0"/>
              <a:t>Pronounced grow-per.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01B36-E684-EF4A-8D52-D572CC7E0C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492BB3-2952-8D47-823D-557A25455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774" y="548524"/>
            <a:ext cx="9188450" cy="69244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Is this big fish older than you?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24947-801B-2A4D-AB6B-218D5C71A3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t="21411" b="17998"/>
          <a:stretch/>
        </p:blipFill>
        <p:spPr>
          <a:xfrm>
            <a:off x="515937" y="1604212"/>
            <a:ext cx="11160125" cy="453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851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01B36-E684-EF4A-8D52-D572CC7E0C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492BB3-2952-8D47-823D-557A25455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774" y="553287"/>
            <a:ext cx="9188450" cy="671356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Yes!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24947-801B-2A4D-AB6B-218D5C71A3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t="21411" b="17998"/>
          <a:stretch/>
        </p:blipFill>
        <p:spPr>
          <a:xfrm>
            <a:off x="515937" y="1604212"/>
            <a:ext cx="11160125" cy="453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3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Coral trout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</a:t>
            </a:r>
            <a:br>
              <a:rPr lang="en-US" dirty="0"/>
            </a:br>
            <a:r>
              <a:rPr lang="en-US" dirty="0"/>
              <a:t>they live?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2794" b="-2833"/>
          <a:stretch/>
        </p:blipFill>
        <p:spPr>
          <a:xfrm>
            <a:off x="6299200" y="549274"/>
            <a:ext cx="5376862" cy="576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844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DCC2C8E-0B7C-BA47-A542-A0098EFC6E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8366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the </a:t>
            </a:r>
            <a:r>
              <a:rPr lang="en-US" dirty="0" smtClean="0"/>
              <a:t>Reef, </a:t>
            </a:r>
            <a:r>
              <a:rPr lang="en-US" dirty="0"/>
              <a:t>often hiding under ledges and overhangs.</a:t>
            </a:r>
          </a:p>
        </p:txBody>
      </p:sp>
    </p:spTree>
    <p:extLst>
      <p:ext uri="{BB962C8B-B14F-4D97-AF65-F5344CB8AC3E}">
        <p14:creationId xmlns:p14="http://schemas.microsoft.com/office/powerpoint/2010/main" val="30239808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EE390AC-3151-F949-8E88-68245EC0A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91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big must they be to keep?</a:t>
            </a:r>
          </a:p>
        </p:txBody>
      </p:sp>
    </p:spTree>
    <p:extLst>
      <p:ext uri="{BB962C8B-B14F-4D97-AF65-F5344CB8AC3E}">
        <p14:creationId xmlns:p14="http://schemas.microsoft.com/office/powerpoint/2010/main" val="3777764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EE390AC-3151-F949-8E88-68245EC0A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91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least 38cm.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01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excursion. 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4486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/>
              <a:t>Maori wrasse</a:t>
            </a:r>
            <a:br>
              <a:rPr lang="en-US" sz="5400" dirty="0"/>
            </a:br>
            <a:r>
              <a:rPr lang="en-AU" sz="2000" dirty="0"/>
              <a:t>also called </a:t>
            </a:r>
            <a:r>
              <a:rPr lang="en-AU" sz="2000" dirty="0" err="1"/>
              <a:t>humphead</a:t>
            </a:r>
            <a:r>
              <a:rPr lang="en-AU" sz="2000" dirty="0"/>
              <a:t> wrasse or Napoleon wrasse.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02077F-A28A-5A49-95A0-0D717940E5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</a:t>
            </a:r>
            <a:br>
              <a:rPr lang="en-US" dirty="0"/>
            </a:br>
            <a:r>
              <a:rPr lang="en-US" dirty="0"/>
              <a:t>they live? </a:t>
            </a:r>
          </a:p>
        </p:txBody>
      </p:sp>
    </p:spTree>
    <p:extLst>
      <p:ext uri="{BB962C8B-B14F-4D97-AF65-F5344CB8AC3E}">
        <p14:creationId xmlns:p14="http://schemas.microsoft.com/office/powerpoint/2010/main" val="42400077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CD5B781-DC6C-0040-A701-117B9AB33C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Maori wrasse </a:t>
            </a:r>
            <a:br>
              <a:rPr lang="en-US" dirty="0"/>
            </a:br>
            <a:r>
              <a:rPr lang="en-US" dirty="0"/>
              <a:t>live on the Reef </a:t>
            </a:r>
            <a:br>
              <a:rPr lang="en-US" dirty="0"/>
            </a:br>
            <a:r>
              <a:rPr lang="en-US" dirty="0"/>
              <a:t>and occupy limited home ranges.</a:t>
            </a:r>
          </a:p>
        </p:txBody>
      </p:sp>
    </p:spTree>
    <p:extLst>
      <p:ext uri="{BB962C8B-B14F-4D97-AF65-F5344CB8AC3E}">
        <p14:creationId xmlns:p14="http://schemas.microsoft.com/office/powerpoint/2010/main" val="16982328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A0537E5-24A0-E945-9F69-8D128698934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8" t="1675" r="23854" b="444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Adults swim across the reefs during the day, resting at night in caves and under coral ledges. </a:t>
            </a:r>
          </a:p>
        </p:txBody>
      </p:sp>
    </p:spTree>
    <p:extLst>
      <p:ext uri="{BB962C8B-B14F-4D97-AF65-F5344CB8AC3E}">
        <p14:creationId xmlns:p14="http://schemas.microsoft.com/office/powerpoint/2010/main" val="31889345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Sea turtles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42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Plastic </a:t>
            </a:r>
            <a:br>
              <a:rPr lang="en-US" dirty="0"/>
            </a:br>
            <a:r>
              <a:rPr lang="en-US" dirty="0" smtClean="0"/>
              <a:t>bags.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453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712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/>
              <a:t>Sharks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Do all sharks need to keep swimming to breathe?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39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4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3468F-D054-DD4A-B40B-C39B3DF4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C6BD-BB7F-7945-96E3-45488E8AB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No. </a:t>
            </a:r>
          </a:p>
          <a:p>
            <a:r>
              <a:rPr lang="en-US" sz="3200" dirty="0"/>
              <a:t>Some sharks sit </a:t>
            </a:r>
            <a:br>
              <a:rPr lang="en-US" sz="3200" dirty="0"/>
            </a:br>
            <a:r>
              <a:rPr lang="en-US" sz="3200" dirty="0"/>
              <a:t>on the bottom and </a:t>
            </a:r>
            <a:br>
              <a:rPr lang="en-US" sz="3200" dirty="0"/>
            </a:br>
            <a:r>
              <a:rPr lang="en-US" sz="3200" dirty="0"/>
              <a:t>breathe by ‘gulping’.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2F0B7B5-4387-A043-951C-4B58DDFC51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7" r="1788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491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994FFF-8B2F-DE4D-9E4B-CA9D8825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sharks?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D834A9-0265-6E43-A8AE-FA598D7E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4FF883-9E48-2545-9C5C-60D552BF67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1788556"/>
            <a:ext cx="6096000" cy="41437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E9337F-5A18-2241-827F-953293B764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" r="2098"/>
          <a:stretch/>
        </p:blipFill>
        <p:spPr>
          <a:xfrm>
            <a:off x="6106683" y="1788556"/>
            <a:ext cx="6085317" cy="414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263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/>
              <a:t>Sharks keep 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 smtClean="0"/>
              <a:t>Reef </a:t>
            </a:r>
            <a:r>
              <a:rPr lang="en-US" dirty="0"/>
              <a:t>balanced and healthy.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584C8-BB81-9941-9B0E-E4244ABD68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790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17E9C3-EAD5-BA48-972C-8942BDFE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A9738-6210-EB42-9744-03ABC6EEB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sharks </a:t>
            </a:r>
            <a:br>
              <a:rPr lang="en-US" dirty="0"/>
            </a:br>
            <a:r>
              <a:rPr lang="en-US" dirty="0"/>
              <a:t>are threatened </a:t>
            </a:r>
            <a:br>
              <a:rPr lang="en-US" dirty="0"/>
            </a:br>
            <a:r>
              <a:rPr lang="en-US" dirty="0"/>
              <a:t>with extinction.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B11D57A-BF49-4C4B-8059-90D6CE683E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1" r="1791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103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did you go?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415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Now that you have learnt about some of the animals on the Great Barrier Reef, how do you think you can help protect them?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3290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</a:t>
            </a:r>
            <a:r>
              <a:rPr lang="en-US" dirty="0" smtClean="0"/>
              <a:t>?</a:t>
            </a:r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064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7" y="549275"/>
            <a:ext cx="5389563" cy="5280025"/>
          </a:xfrm>
        </p:spPr>
        <p:txBody>
          <a:bodyPr/>
          <a:lstStyle/>
          <a:p>
            <a:r>
              <a:rPr lang="en-US" sz="4400" dirty="0"/>
              <a:t>Download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6EC866A-883A-1B42-928B-FD96E91E46A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Press “</a:t>
            </a:r>
            <a:r>
              <a:rPr lang="en-US" sz="4400" i="1" dirty="0"/>
              <a:t>Sightings</a:t>
            </a:r>
            <a:r>
              <a:rPr lang="en-US" sz="4400" dirty="0"/>
              <a:t>” and “</a:t>
            </a:r>
            <a:r>
              <a:rPr lang="en-US" sz="4400" i="1" dirty="0"/>
              <a:t>Create</a:t>
            </a:r>
            <a:r>
              <a:rPr lang="en-US" sz="4400" dirty="0" smtClean="0"/>
              <a:t>”.</a:t>
            </a:r>
            <a:endParaRPr lang="en-US" sz="44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7989649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Press “</a:t>
            </a:r>
            <a:r>
              <a:rPr lang="en-US" sz="4400" i="1" dirty="0"/>
              <a:t>Wildlife</a:t>
            </a:r>
            <a:r>
              <a:rPr lang="en-US" sz="4400" i="1" dirty="0" smtClean="0"/>
              <a:t>”.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87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69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mammals.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673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1174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33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1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938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08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34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Explore the other tabs too!</a:t>
            </a:r>
            <a:endParaRPr lang="en-US" sz="20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63669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</a:t>
            </a:r>
            <a:r>
              <a:rPr lang="en-US" sz="4400"/>
              <a:t>a </a:t>
            </a:r>
            <a:r>
              <a:rPr lang="en-US" sz="440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50FA2D-5AFD-A247-A965-BC153F8E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4F9D8-DFDA-E146-98DD-B1744183C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Hello again!</a:t>
            </a:r>
          </a:p>
          <a:p>
            <a:r>
              <a:rPr lang="en-AU" sz="3200" dirty="0"/>
              <a:t>Thank you for helping me count the animals!</a:t>
            </a:r>
            <a:endParaRPr lang="en-AU" sz="3200" i="1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2C9182-E07C-6D46-B36B-CBA8EA54FC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9265379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5001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It’s now time to tell the Great Barrier Reef Marine </a:t>
            </a:r>
            <a:br>
              <a:rPr lang="en-US" dirty="0"/>
            </a:br>
            <a:r>
              <a:rPr lang="en-US" dirty="0"/>
              <a:t>Park Authority what you saw!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86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This is their website.</a:t>
            </a:r>
            <a:br>
              <a:rPr lang="en-US" sz="4400" dirty="0"/>
            </a:br>
            <a:r>
              <a:rPr lang="en-US" dirty="0"/>
              <a:t>The link to connect is provided at the</a:t>
            </a:r>
            <a:br>
              <a:rPr lang="en-US" dirty="0"/>
            </a:br>
            <a:r>
              <a:rPr lang="en-US" dirty="0"/>
              <a:t>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2205533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458592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421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FFC20E"/>
      </a:accent1>
      <a:accent2>
        <a:srgbClr val="EF700B"/>
      </a:accent2>
      <a:accent3>
        <a:srgbClr val="F68B1F"/>
      </a:accent3>
      <a:accent4>
        <a:srgbClr val="000000"/>
      </a:accent4>
      <a:accent5>
        <a:srgbClr val="000000"/>
      </a:accent5>
      <a:accent6>
        <a:srgbClr val="000000"/>
      </a:accent6>
      <a:hlink>
        <a:srgbClr val="EF700A"/>
      </a:hlink>
      <a:folHlink>
        <a:srgbClr val="FFC10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PROJ-2005426192-196</_dlc_DocId>
    <_dlc_DocIdUrl xmlns="8ccc4631-9afc-4718-b120-5e2e37a03cc7">
      <Url>http://thedock.gbrmpa.gov.au/sites/Projects/P000462/_layouts/15/DocIdRedir.aspx?ID=PROJ-2005426192-196</Url>
      <Description>PROJ-2005426192-196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DB8662-3EDE-4440-BE94-C4423BAC1F8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8ccc4631-9afc-4718-b120-5e2e37a03cc7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69C0ECD-EAB0-4805-883A-6D9498F90B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B38B89-BED8-4398-B475-6336D3E3B62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7AEFEFD-D7EE-4F55-8EA6-2DAF82F9C9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1632</Words>
  <Application>Microsoft Office PowerPoint</Application>
  <PresentationFormat>Widescreen</PresentationFormat>
  <Paragraphs>243</Paragraphs>
  <Slides>70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5" baseType="lpstr">
      <vt:lpstr>Arial</vt:lpstr>
      <vt:lpstr>Arial Body</vt:lpstr>
      <vt:lpstr>Calibri</vt:lpstr>
      <vt:lpstr>Times New Roman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It’s now time to tell the Great Barrier Reef Marine  Park Authority what you saw!</vt:lpstr>
      <vt:lpstr>This is their website. The link to connect is provided at the end of this presentation.</vt:lpstr>
      <vt:lpstr>Login.</vt:lpstr>
      <vt:lpstr>Select ‘Rapid Monitoring Survey’ tab.</vt:lpstr>
      <vt:lpstr>Enter your data.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Why count sea cucumbers?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 this big fish older than you?</vt:lpstr>
      <vt:lpstr>Yes!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sharks?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119</cp:revision>
  <dcterms:created xsi:type="dcterms:W3CDTF">2021-08-15T07:02:58Z</dcterms:created>
  <dcterms:modified xsi:type="dcterms:W3CDTF">2021-11-05T00:37:40Z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377146fe-4e5c-4966-9168-f6d6ead32656</vt:lpwstr>
  </property>
  <property fmtid="{D5CDD505-2E9C-101B-9397-08002B2CF9AE}" pid="5" name="ProjectPhase">
    <vt:lpwstr/>
  </property>
  <property fmtid="{D5CDD505-2E9C-101B-9397-08002B2CF9AE}" pid="6" name="Department Type">
    <vt:lpwstr/>
  </property>
  <property fmtid="{D5CDD505-2E9C-101B-9397-08002B2CF9AE}" pid="7" name="Document Type">
    <vt:lpwstr/>
  </property>
  <property fmtid="{D5CDD505-2E9C-101B-9397-08002B2CF9AE}" pid="8" name="TitusGUID">
    <vt:lpwstr>cbce85ce-ee48-4d1c-927f-459ed440eaf5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{377146fe-4e5c-4966-9168-f6d6ead32656}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