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08"/>
  </p:notesMasterIdLst>
  <p:sldIdLst>
    <p:sldId id="257" r:id="rId6"/>
    <p:sldId id="1143" r:id="rId7"/>
    <p:sldId id="1144" r:id="rId8"/>
    <p:sldId id="259" r:id="rId9"/>
    <p:sldId id="1145" r:id="rId10"/>
    <p:sldId id="1146" r:id="rId11"/>
    <p:sldId id="1514" r:id="rId12"/>
    <p:sldId id="1494" r:id="rId13"/>
    <p:sldId id="1515" r:id="rId14"/>
    <p:sldId id="1495" r:id="rId15"/>
    <p:sldId id="1516" r:id="rId16"/>
    <p:sldId id="1496" r:id="rId17"/>
    <p:sldId id="1517" r:id="rId18"/>
    <p:sldId id="1497" r:id="rId19"/>
    <p:sldId id="1518" r:id="rId20"/>
    <p:sldId id="1498" r:id="rId21"/>
    <p:sldId id="1519" r:id="rId22"/>
    <p:sldId id="1499" r:id="rId23"/>
    <p:sldId id="1520" r:id="rId24"/>
    <p:sldId id="1500" r:id="rId25"/>
    <p:sldId id="1521" r:id="rId26"/>
    <p:sldId id="1501" r:id="rId27"/>
    <p:sldId id="1522" r:id="rId28"/>
    <p:sldId id="1502" r:id="rId29"/>
    <p:sldId id="1523" r:id="rId30"/>
    <p:sldId id="1503" r:id="rId31"/>
    <p:sldId id="1524" r:id="rId32"/>
    <p:sldId id="1505" r:id="rId33"/>
    <p:sldId id="1525" r:id="rId34"/>
    <p:sldId id="1504" r:id="rId35"/>
    <p:sldId id="1526" r:id="rId36"/>
    <p:sldId id="1506" r:id="rId37"/>
    <p:sldId id="1527" r:id="rId38"/>
    <p:sldId id="1507" r:id="rId39"/>
    <p:sldId id="1528" r:id="rId40"/>
    <p:sldId id="1508" r:id="rId41"/>
    <p:sldId id="1529" r:id="rId42"/>
    <p:sldId id="1509" r:id="rId43"/>
    <p:sldId id="1147" r:id="rId44"/>
    <p:sldId id="1227" r:id="rId45"/>
    <p:sldId id="1229" r:id="rId46"/>
    <p:sldId id="1241" r:id="rId47"/>
    <p:sldId id="1242" r:id="rId48"/>
    <p:sldId id="1251" r:id="rId49"/>
    <p:sldId id="1252" r:id="rId50"/>
    <p:sldId id="1260" r:id="rId51"/>
    <p:sldId id="1261" r:id="rId52"/>
    <p:sldId id="1005" r:id="rId53"/>
    <p:sldId id="1262" r:id="rId54"/>
    <p:sldId id="1285" r:id="rId55"/>
    <p:sldId id="1286" r:id="rId56"/>
    <p:sldId id="1298" r:id="rId57"/>
    <p:sldId id="1299" r:id="rId58"/>
    <p:sldId id="1307" r:id="rId59"/>
    <p:sldId id="1308" r:id="rId60"/>
    <p:sldId id="730" r:id="rId61"/>
    <p:sldId id="1309" r:id="rId62"/>
    <p:sldId id="1331" r:id="rId63"/>
    <p:sldId id="1332" r:id="rId64"/>
    <p:sldId id="1351" r:id="rId65"/>
    <p:sldId id="1530" r:id="rId66"/>
    <p:sldId id="1352" r:id="rId67"/>
    <p:sldId id="1511" r:id="rId68"/>
    <p:sldId id="1510" r:id="rId69"/>
    <p:sldId id="1353" r:id="rId70"/>
    <p:sldId id="1354" r:id="rId71"/>
    <p:sldId id="1531" r:id="rId72"/>
    <p:sldId id="1366" r:id="rId73"/>
    <p:sldId id="1532" r:id="rId74"/>
    <p:sldId id="1479" r:id="rId75"/>
    <p:sldId id="1533" r:id="rId76"/>
    <p:sldId id="1480" r:id="rId77"/>
    <p:sldId id="1534" r:id="rId78"/>
    <p:sldId id="1481" r:id="rId79"/>
    <p:sldId id="1535" r:id="rId80"/>
    <p:sldId id="1482" r:id="rId81"/>
    <p:sldId id="1537" r:id="rId82"/>
    <p:sldId id="1483" r:id="rId83"/>
    <p:sldId id="1536" r:id="rId84"/>
    <p:sldId id="1484" r:id="rId85"/>
    <p:sldId id="1538" r:id="rId86"/>
    <p:sldId id="1485" r:id="rId87"/>
    <p:sldId id="1539" r:id="rId88"/>
    <p:sldId id="897" r:id="rId89"/>
    <p:sldId id="1540" r:id="rId90"/>
    <p:sldId id="1486" r:id="rId91"/>
    <p:sldId id="1541" r:id="rId92"/>
    <p:sldId id="1487" r:id="rId93"/>
    <p:sldId id="1542" r:id="rId94"/>
    <p:sldId id="899" r:id="rId95"/>
    <p:sldId id="1543" r:id="rId96"/>
    <p:sldId id="1488" r:id="rId97"/>
    <p:sldId id="1544" r:id="rId98"/>
    <p:sldId id="1489" r:id="rId99"/>
    <p:sldId id="1545" r:id="rId100"/>
    <p:sldId id="1490" r:id="rId101"/>
    <p:sldId id="1546" r:id="rId102"/>
    <p:sldId id="1491" r:id="rId103"/>
    <p:sldId id="1513" r:id="rId104"/>
    <p:sldId id="1512" r:id="rId105"/>
    <p:sldId id="1492" r:id="rId106"/>
    <p:sldId id="1549" r:id="rId10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43"/>
            <p14:sldId id="1144"/>
            <p14:sldId id="259"/>
            <p14:sldId id="1145"/>
            <p14:sldId id="1146"/>
            <p14:sldId id="1514"/>
            <p14:sldId id="1494"/>
            <p14:sldId id="1515"/>
            <p14:sldId id="1495"/>
            <p14:sldId id="1516"/>
            <p14:sldId id="1496"/>
            <p14:sldId id="1517"/>
            <p14:sldId id="1497"/>
            <p14:sldId id="1518"/>
            <p14:sldId id="1498"/>
            <p14:sldId id="1519"/>
            <p14:sldId id="1499"/>
            <p14:sldId id="1520"/>
            <p14:sldId id="1500"/>
            <p14:sldId id="1521"/>
            <p14:sldId id="1501"/>
            <p14:sldId id="1522"/>
            <p14:sldId id="1502"/>
            <p14:sldId id="1523"/>
            <p14:sldId id="1503"/>
            <p14:sldId id="1524"/>
            <p14:sldId id="1505"/>
            <p14:sldId id="1525"/>
            <p14:sldId id="1504"/>
            <p14:sldId id="1526"/>
            <p14:sldId id="1506"/>
            <p14:sldId id="1527"/>
            <p14:sldId id="1507"/>
            <p14:sldId id="1528"/>
            <p14:sldId id="1508"/>
            <p14:sldId id="1529"/>
            <p14:sldId id="1509"/>
            <p14:sldId id="1147"/>
            <p14:sldId id="1227"/>
            <p14:sldId id="1229"/>
            <p14:sldId id="1241"/>
            <p14:sldId id="1242"/>
            <p14:sldId id="1251"/>
            <p14:sldId id="1252"/>
            <p14:sldId id="1260"/>
            <p14:sldId id="1261"/>
            <p14:sldId id="1005"/>
            <p14:sldId id="1262"/>
            <p14:sldId id="1285"/>
            <p14:sldId id="1286"/>
            <p14:sldId id="1298"/>
            <p14:sldId id="1299"/>
            <p14:sldId id="1307"/>
            <p14:sldId id="1308"/>
            <p14:sldId id="730"/>
            <p14:sldId id="1309"/>
            <p14:sldId id="1331"/>
            <p14:sldId id="1332"/>
            <p14:sldId id="1351"/>
            <p14:sldId id="1530"/>
            <p14:sldId id="1352"/>
            <p14:sldId id="1511"/>
            <p14:sldId id="1510"/>
            <p14:sldId id="1353"/>
            <p14:sldId id="1354"/>
            <p14:sldId id="1531"/>
            <p14:sldId id="1366"/>
            <p14:sldId id="1532"/>
            <p14:sldId id="1479"/>
            <p14:sldId id="1533"/>
            <p14:sldId id="1480"/>
            <p14:sldId id="1534"/>
            <p14:sldId id="1481"/>
            <p14:sldId id="1535"/>
            <p14:sldId id="1482"/>
            <p14:sldId id="1537"/>
            <p14:sldId id="1483"/>
            <p14:sldId id="1536"/>
            <p14:sldId id="1484"/>
            <p14:sldId id="1538"/>
            <p14:sldId id="1485"/>
            <p14:sldId id="1539"/>
            <p14:sldId id="897"/>
            <p14:sldId id="1540"/>
            <p14:sldId id="1486"/>
            <p14:sldId id="1541"/>
            <p14:sldId id="1487"/>
            <p14:sldId id="1542"/>
            <p14:sldId id="899"/>
            <p14:sldId id="1543"/>
            <p14:sldId id="1488"/>
            <p14:sldId id="1544"/>
            <p14:sldId id="1489"/>
            <p14:sldId id="1545"/>
            <p14:sldId id="1490"/>
            <p14:sldId id="1546"/>
            <p14:sldId id="1491"/>
            <p14:sldId id="1513"/>
            <p14:sldId id="1512"/>
            <p14:sldId id="1492"/>
            <p14:sldId id="15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408"/>
    <p:restoredTop sz="91858"/>
  </p:normalViewPr>
  <p:slideViewPr>
    <p:cSldViewPr snapToGrid="0" snapToObjects="1" showGuides="1">
      <p:cViewPr varScale="1">
        <p:scale>
          <a:sx n="106" d="100"/>
          <a:sy n="106" d="100"/>
        </p:scale>
        <p:origin x="480" y="96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14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tableStyles" Target="tableStyles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1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presProps" Target="presProps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Zell</a:t>
            </a:r>
            <a:r>
              <a:rPr lang="en-AU" baseline="0"/>
              <a:t>, </a:t>
            </a:r>
            <a:r>
              <a:rPr lang="en-AU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85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31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76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46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341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47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</a:t>
            </a:r>
            <a:r>
              <a:rPr lang="en-AU" baseline="0" dirty="0"/>
              <a:t>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32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16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E. Smart,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41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0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0022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</a:t>
            </a:r>
            <a:r>
              <a:rPr lang="en-AU" baseline="0" dirty="0"/>
              <a:t> Copyright Commonwealth of Australia (GBRMPA); (Top Right) J. Jones, Copyright Commonwealth of Australia (GBRMPA); (Bottom Left) L. Zell, Copyright Commonwealth of Australia (GBRMPA); (Bottom Right) A. Smith,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48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5071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05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68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1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(Left) K. </a:t>
            </a:r>
            <a:r>
              <a:rPr lang="en-AU" dirty="0" err="1"/>
              <a:t>Hoppen</a:t>
            </a:r>
            <a:r>
              <a:rPr lang="en-AU" dirty="0"/>
              <a:t>,</a:t>
            </a:r>
            <a:r>
              <a:rPr lang="en-AU" baseline="0" dirty="0"/>
              <a:t> Copyright Commonwealth of Australia (GBRMPA); (Middle) K. </a:t>
            </a:r>
            <a:r>
              <a:rPr lang="en-AU" baseline="0" dirty="0" err="1"/>
              <a:t>Hoppen</a:t>
            </a:r>
            <a:r>
              <a:rPr lang="en-AU" baseline="0" dirty="0"/>
              <a:t>, Copyright Commonwealth of Australia (GBRMPA); (Right) M. Simmons,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33593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 Copyright Commonwealth of Australia (GBRMPA); </a:t>
            </a:r>
            <a:r>
              <a:rPr lang="en-AU" baseline="0" dirty="0"/>
              <a:t>(Bottom Left) T. Mayne, </a:t>
            </a:r>
            <a:r>
              <a:rPr lang="en-AU" dirty="0"/>
              <a:t>Copyright Commonwealth of Australia (GBRMPA);</a:t>
            </a:r>
            <a:r>
              <a:rPr lang="en-AU" baseline="0" dirty="0"/>
              <a:t> </a:t>
            </a:r>
            <a:r>
              <a:rPr lang="en-AU" dirty="0"/>
              <a:t>(Top Middle) K. Hoppen, Copyright Commonwealth of Australia (GBRMPA);</a:t>
            </a:r>
            <a:r>
              <a:rPr lang="en-AU" baseline="0" dirty="0"/>
              <a:t> (Bottom Middle) C. Jones,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(Top Right) R. </a:t>
            </a:r>
            <a:r>
              <a:rPr lang="en-AU" baseline="0" dirty="0" err="1"/>
              <a:t>Berklemans</a:t>
            </a:r>
            <a:r>
              <a:rPr lang="en-AU" baseline="0" dirty="0"/>
              <a:t>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(Bottom Right) C. Jones, </a:t>
            </a:r>
            <a:r>
              <a:rPr lang="en-AU" dirty="0"/>
              <a:t>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282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608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09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42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Idea: you could organise a prize for the person with the most correct answers?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34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Change the REEF ID number on the slide!!!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7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Change the REEF NAME on the slide!!!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32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Change the SITE NAME on the slide!! Replace with a photo of YOUR site (same as previous slide)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</a:t>
            </a:r>
            <a:r>
              <a:rPr lang="en-AU" baseline="0" dirty="0"/>
              <a:t>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87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17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24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4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214075"/>
            <a:ext cx="7818437" cy="209828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935533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4643925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1.jp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0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46.jpg"/><Relationship Id="rId4" Type="http://schemas.openxmlformats.org/officeDocument/2006/relationships/image" Target="../media/image48.jpeg"/><Relationship Id="rId9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56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jp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microsoft.com/office/2007/relationships/hdphoto" Target="../media/hdphoto4.wdp"/><Relationship Id="rId4" Type="http://schemas.openxmlformats.org/officeDocument/2006/relationships/image" Target="../media/image59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microsoft.com/office/2007/relationships/hdphoto" Target="../media/hdphoto4.wdp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59.png"/><Relationship Id="rId7" Type="http://schemas.openxmlformats.org/officeDocument/2006/relationships/image" Target="../media/image6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microsoft.com/office/2007/relationships/hdphoto" Target="../media/hdphoto4.wdp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7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microsoft.com/office/2007/relationships/hdphoto" Target="../media/hdphoto4.wdp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12" Type="http://schemas.openxmlformats.org/officeDocument/2006/relationships/image" Target="../media/image8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jpg"/><Relationship Id="rId11" Type="http://schemas.openxmlformats.org/officeDocument/2006/relationships/image" Target="../media/image81.jpg"/><Relationship Id="rId5" Type="http://schemas.openxmlformats.org/officeDocument/2006/relationships/image" Target="../media/image75.jpg"/><Relationship Id="rId10" Type="http://schemas.openxmlformats.org/officeDocument/2006/relationships/image" Target="../media/image80.jpg"/><Relationship Id="rId4" Type="http://schemas.openxmlformats.org/officeDocument/2006/relationships/image" Target="../media/image74.jpg"/><Relationship Id="rId9" Type="http://schemas.openxmlformats.org/officeDocument/2006/relationships/image" Target="../media/image79.jp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59.png"/><Relationship Id="rId7" Type="http://schemas.openxmlformats.org/officeDocument/2006/relationships/image" Target="../media/image8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eg"/><Relationship Id="rId4" Type="http://schemas.microsoft.com/office/2007/relationships/hdphoto" Target="../media/hdphoto4.wdp"/><Relationship Id="rId9" Type="http://schemas.openxmlformats.org/officeDocument/2006/relationships/image" Target="../media/image87.jp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microsoft.com/office/2007/relationships/hdphoto" Target="../media/hdphoto4.wdp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9.png"/><Relationship Id="rId7" Type="http://schemas.openxmlformats.org/officeDocument/2006/relationships/image" Target="../media/image9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6.png"/><Relationship Id="rId4" Type="http://schemas.microsoft.com/office/2007/relationships/hdphoto" Target="../media/hdphoto4.wdp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00.png"/><Relationship Id="rId4" Type="http://schemas.microsoft.com/office/2007/relationships/hdphoto" Target="../media/hdphoto4.wdp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7"/>
            <a:ext cx="7818437" cy="2375470"/>
          </a:xfrm>
        </p:spPr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852550"/>
            <a:ext cx="6534219" cy="1561502"/>
          </a:xfrm>
        </p:spPr>
        <p:txBody>
          <a:bodyPr/>
          <a:lstStyle/>
          <a:p>
            <a:r>
              <a:rPr lang="en-AU" b="1" dirty="0"/>
              <a:t>Part 2: Finding out</a:t>
            </a:r>
          </a:p>
          <a:p>
            <a:r>
              <a:rPr lang="en-AU" b="1" dirty="0"/>
              <a:t>Middle School</a:t>
            </a:r>
          </a:p>
          <a:p>
            <a:r>
              <a:rPr lang="en-AU" dirty="0"/>
              <a:t>Post-snorkel presentation for </a:t>
            </a:r>
            <a:br>
              <a:rPr lang="en-AU" dirty="0"/>
            </a:br>
            <a:r>
              <a:rPr lang="en-AU" dirty="0"/>
              <a:t>10 minute timed survey.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35E4F-63DD-8246-8DE2-4D346A48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BAA64-5246-B54E-9D32-EF4F0019CBEF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</a:rPr>
              <a:t>Organisation</a:t>
            </a:r>
            <a:r>
              <a:rPr lang="en-US" sz="3200" dirty="0">
                <a:solidFill>
                  <a:schemeClr val="bg1"/>
                </a:solidFill>
              </a:rPr>
              <a:t>: 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name of the business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highlight>
                <a:srgbClr val="0000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Vessel: 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name of the vessel/s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highlight>
                <a:srgbClr val="0000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Observer category: 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tick Other (name of school)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499114-4335-0E40-A6C4-B1327D529D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7010"/>
          <a:stretch/>
        </p:blipFill>
        <p:spPr>
          <a:xfrm>
            <a:off x="821639" y="3173991"/>
            <a:ext cx="10548721" cy="2588968"/>
          </a:xfrm>
          <a:prstGeom prst="rect">
            <a:avLst/>
          </a:prstGeom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D5C0F9-04E6-2643-8EE6-C0113E491963}"/>
              </a:ext>
            </a:extLst>
          </p:cNvPr>
          <p:cNvSpPr txBox="1"/>
          <p:nvPr/>
        </p:nvSpPr>
        <p:spPr>
          <a:xfrm>
            <a:off x="1828799" y="4569974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FAE58B-81CF-404A-B0C3-7BA70D9B92F9}"/>
              </a:ext>
            </a:extLst>
          </p:cNvPr>
          <p:cNvSpPr txBox="1"/>
          <p:nvPr/>
        </p:nvSpPr>
        <p:spPr>
          <a:xfrm>
            <a:off x="6723887" y="4877073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0053B3-C19A-3F4E-AE24-A3A793D383E0}"/>
              </a:ext>
            </a:extLst>
          </p:cNvPr>
          <p:cNvSpPr txBox="1"/>
          <p:nvPr/>
        </p:nvSpPr>
        <p:spPr>
          <a:xfrm>
            <a:off x="6723887" y="4202643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22CC2-5319-A24D-93FA-2AFA61A7D4F3}"/>
              </a:ext>
            </a:extLst>
          </p:cNvPr>
          <p:cNvSpPr txBox="1"/>
          <p:nvPr/>
        </p:nvSpPr>
        <p:spPr>
          <a:xfrm>
            <a:off x="7528895" y="5104572"/>
            <a:ext cx="4663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 and grade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96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What actions can you take to protect what you have seen today?</a:t>
            </a:r>
            <a:endParaRPr lang="en-US" sz="32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</p:spPr>
      </p:pic>
    </p:spTree>
    <p:extLst>
      <p:ext uri="{BB962C8B-B14F-4D97-AF65-F5344CB8AC3E}">
        <p14:creationId xmlns:p14="http://schemas.microsoft.com/office/powerpoint/2010/main" val="26723787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FE45F9-72D3-EC4B-A052-0F25BCEA74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Thank you for helping the </a:t>
            </a:r>
            <a:br>
              <a:rPr lang="en-US" dirty="0"/>
            </a:br>
            <a:r>
              <a:rPr lang="en-US" dirty="0"/>
              <a:t>Great Barrier Reef!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43216-0E43-B64C-92AC-5DF41F9616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643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 hope you enjoyed you day visiting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0491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28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Reef ID: 18-030 </a:t>
            </a:r>
            <a:r>
              <a:rPr lang="en-US" sz="4400" i="1" dirty="0"/>
              <a:t>(example only).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85A508-705A-6745-9200-36B24CF372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257"/>
          <a:stretch/>
        </p:blipFill>
        <p:spPr>
          <a:xfrm>
            <a:off x="515938" y="1641078"/>
            <a:ext cx="11160125" cy="43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09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36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Reef name: Kelso Reef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8FCF3-8A8A-094B-A310-E2C7B89E8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8" y="1641078"/>
            <a:ext cx="11160125" cy="444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00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425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84513-A8F8-9448-88B0-A58419F3D6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455" r="1" b="32901"/>
          <a:stretch/>
        </p:blipFill>
        <p:spPr>
          <a:xfrm>
            <a:off x="515938" y="1641079"/>
            <a:ext cx="11160124" cy="44423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Site: The lagoon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16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Colour</a:t>
            </a:r>
            <a:r>
              <a:rPr lang="en-US" dirty="0" smtClean="0"/>
              <a:t> of marine park zone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25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Marine Park Zone: Green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C1E459-8C50-2649-9E21-8DB39A9F4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806" y="1641079"/>
            <a:ext cx="9278388" cy="444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this point, check if students have the following filled: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Student’s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Date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Business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category (i.e. name of school and grade)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ID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reef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site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Colour</a:t>
            </a:r>
            <a:r>
              <a:rPr lang="en-US" dirty="0" smtClean="0"/>
              <a:t> of marine park zone</a:t>
            </a:r>
          </a:p>
        </p:txBody>
      </p:sp>
    </p:spTree>
    <p:extLst>
      <p:ext uri="{BB962C8B-B14F-4D97-AF65-F5344CB8AC3E}">
        <p14:creationId xmlns:p14="http://schemas.microsoft.com/office/powerpoint/2010/main" val="168688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1643896"/>
            <a:ext cx="11160124" cy="3222421"/>
          </a:xfrm>
        </p:spPr>
        <p:txBody>
          <a:bodyPr>
            <a:spAutoFit/>
          </a:bodyPr>
          <a:lstStyle/>
          <a:p>
            <a:pPr algn="ctr"/>
            <a:r>
              <a:rPr lang="en-AU" sz="5400" i="1" dirty="0"/>
              <a:t>How will I help the </a:t>
            </a:r>
            <a:br>
              <a:rPr lang="en-AU" sz="5400" i="1" dirty="0"/>
            </a:br>
            <a:r>
              <a:rPr lang="en-AU" sz="5400" i="1" dirty="0"/>
              <a:t>Great Barrier Reef today?</a:t>
            </a:r>
            <a:br>
              <a:rPr lang="en-AU" sz="5400" i="1" dirty="0"/>
            </a:br>
            <a:r>
              <a:rPr lang="en-AU" sz="5400" i="1" dirty="0"/>
              <a:t/>
            </a:r>
            <a:br>
              <a:rPr lang="en-AU" sz="5400" i="1" dirty="0"/>
            </a:br>
            <a:r>
              <a:rPr lang="en-US" dirty="0"/>
              <a:t>By getting my data ready to tell the Great Barrier Reef Marine Park Authority what I counted and saw.</a:t>
            </a:r>
            <a:endParaRPr lang="en-AU" sz="96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93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73075"/>
            <a:ext cx="11160124" cy="536575"/>
          </a:xfrm>
        </p:spPr>
        <p:txBody>
          <a:bodyPr/>
          <a:lstStyle/>
          <a:p>
            <a:pPr algn="ctr"/>
            <a:r>
              <a:rPr lang="en-US" sz="4400" dirty="0"/>
              <a:t>Check point.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E4D856-E4A8-2E4C-95C7-19B66155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43892"/>
            <a:ext cx="10548721" cy="4885723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98B5AE-A6C5-184C-88A1-2E9A0B9EFF18}"/>
              </a:ext>
            </a:extLst>
          </p:cNvPr>
          <p:cNvSpPr txBox="1"/>
          <p:nvPr/>
        </p:nvSpPr>
        <p:spPr>
          <a:xfrm>
            <a:off x="9098607" y="4179367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 of zone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9296DD-85DF-FB47-A51D-C53937355867}"/>
              </a:ext>
            </a:extLst>
          </p:cNvPr>
          <p:cNvSpPr txBox="1"/>
          <p:nvPr/>
        </p:nvSpPr>
        <p:spPr>
          <a:xfrm>
            <a:off x="4824321" y="3828380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reef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EE2B6C-6084-8C4F-A5E4-CE17E79A4875}"/>
              </a:ext>
            </a:extLst>
          </p:cNvPr>
          <p:cNvSpPr txBox="1"/>
          <p:nvPr/>
        </p:nvSpPr>
        <p:spPr>
          <a:xfrm>
            <a:off x="8245496" y="3828380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site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6DDEC8-F609-9D4F-B47B-C5E3B1A04F16}"/>
              </a:ext>
            </a:extLst>
          </p:cNvPr>
          <p:cNvSpPr txBox="1"/>
          <p:nvPr/>
        </p:nvSpPr>
        <p:spPr>
          <a:xfrm>
            <a:off x="2683632" y="3864956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BA8114-D896-654F-98E7-E4A9415BBBEB}"/>
              </a:ext>
            </a:extLst>
          </p:cNvPr>
          <p:cNvSpPr txBox="1"/>
          <p:nvPr/>
        </p:nvSpPr>
        <p:spPr>
          <a:xfrm>
            <a:off x="8550960" y="3252006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009FE7-209F-614C-BD8D-33D60A51DCB3}"/>
              </a:ext>
            </a:extLst>
          </p:cNvPr>
          <p:cNvSpPr txBox="1"/>
          <p:nvPr/>
        </p:nvSpPr>
        <p:spPr>
          <a:xfrm>
            <a:off x="2412288" y="2629215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88B1F9-A972-5849-BEB4-C6F7F7F31AA0}"/>
              </a:ext>
            </a:extLst>
          </p:cNvPr>
          <p:cNvSpPr txBox="1"/>
          <p:nvPr/>
        </p:nvSpPr>
        <p:spPr>
          <a:xfrm>
            <a:off x="6688019" y="2971431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1A1BD2-021B-4C43-9FFE-9E86A262D0A4}"/>
              </a:ext>
            </a:extLst>
          </p:cNvPr>
          <p:cNvSpPr txBox="1"/>
          <p:nvPr/>
        </p:nvSpPr>
        <p:spPr>
          <a:xfrm>
            <a:off x="6519796" y="2267387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Name of 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3DB812-C047-1C43-818F-E06A044CA103}"/>
              </a:ext>
            </a:extLst>
          </p:cNvPr>
          <p:cNvSpPr txBox="1"/>
          <p:nvPr/>
        </p:nvSpPr>
        <p:spPr>
          <a:xfrm>
            <a:off x="2607359" y="1912560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C7050C-8572-8649-BE6E-BE45D531F8B7}"/>
              </a:ext>
            </a:extLst>
          </p:cNvPr>
          <p:cNvSpPr txBox="1"/>
          <p:nvPr/>
        </p:nvSpPr>
        <p:spPr>
          <a:xfrm>
            <a:off x="9837215" y="2287777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426A71-D91E-D142-AF5D-63CAC48197B4}"/>
              </a:ext>
            </a:extLst>
          </p:cNvPr>
          <p:cNvSpPr txBox="1"/>
          <p:nvPr/>
        </p:nvSpPr>
        <p:spPr>
          <a:xfrm>
            <a:off x="9803688" y="1905955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</p:spTree>
    <p:extLst>
      <p:ext uri="{BB962C8B-B14F-4D97-AF65-F5344CB8AC3E}">
        <p14:creationId xmlns:p14="http://schemas.microsoft.com/office/powerpoint/2010/main" val="190310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Lat</a:t>
            </a:r>
            <a:r>
              <a:rPr lang="en-US" dirty="0" smtClean="0"/>
              <a:t> and Long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Tick decimal degrees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9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45CCD-8F69-344D-9AC0-2E62D4EE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71C4A-A1C9-434C-B82D-7611BB767B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3" t="52703" r="1970" b="13978"/>
          <a:stretch/>
        </p:blipFill>
        <p:spPr>
          <a:xfrm>
            <a:off x="893322" y="3035355"/>
            <a:ext cx="10284612" cy="1627858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D5CAA2-A31C-4B4A-9F03-57C1EAC112C8}"/>
              </a:ext>
            </a:extLst>
          </p:cNvPr>
          <p:cNvSpPr txBox="1"/>
          <p:nvPr/>
        </p:nvSpPr>
        <p:spPr>
          <a:xfrm>
            <a:off x="2819657" y="3422447"/>
            <a:ext cx="190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18.6582°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999C3-CD97-6242-B540-5FE1535253BA}"/>
              </a:ext>
            </a:extLst>
          </p:cNvPr>
          <p:cNvSpPr txBox="1"/>
          <p:nvPr/>
        </p:nvSpPr>
        <p:spPr>
          <a:xfrm>
            <a:off x="2258825" y="3622502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2FA9B5-F6C7-BC4C-9470-58039C0BBE9A}"/>
              </a:ext>
            </a:extLst>
          </p:cNvPr>
          <p:cNvSpPr txBox="1"/>
          <p:nvPr/>
        </p:nvSpPr>
        <p:spPr>
          <a:xfrm>
            <a:off x="5569283" y="3422447"/>
            <a:ext cx="190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146.489°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50B911-905C-AD43-93CD-831C05994E9A}"/>
              </a:ext>
            </a:extLst>
          </p:cNvPr>
          <p:cNvSpPr/>
          <p:nvPr/>
        </p:nvSpPr>
        <p:spPr>
          <a:xfrm>
            <a:off x="515938" y="549275"/>
            <a:ext cx="1116012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Latitude (Lat):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Longitude (Long):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78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Tick snorkel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Record water temperature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Record survey depth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77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45CCD-8F69-344D-9AC0-2E62D4EE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A382E3-DDC5-E14F-8333-ABC37B3F3E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3" t="52703" r="1970" b="13978"/>
          <a:stretch/>
        </p:blipFill>
        <p:spPr>
          <a:xfrm>
            <a:off x="891702" y="3035359"/>
            <a:ext cx="10284612" cy="1627858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02FB4C-CE62-8945-82F0-3FDDFFDDC3EF}"/>
              </a:ext>
            </a:extLst>
          </p:cNvPr>
          <p:cNvSpPr txBox="1"/>
          <p:nvPr/>
        </p:nvSpPr>
        <p:spPr>
          <a:xfrm>
            <a:off x="10491909" y="3772371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8E1E68-1F61-D043-8352-741E87F31900}"/>
              </a:ext>
            </a:extLst>
          </p:cNvPr>
          <p:cNvSpPr txBox="1"/>
          <p:nvPr/>
        </p:nvSpPr>
        <p:spPr>
          <a:xfrm>
            <a:off x="10035369" y="4104395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C75A8E-162C-6A46-92BD-7A5F2B4C7D0B}"/>
              </a:ext>
            </a:extLst>
          </p:cNvPr>
          <p:cNvSpPr txBox="1"/>
          <p:nvPr/>
        </p:nvSpPr>
        <p:spPr>
          <a:xfrm>
            <a:off x="2476661" y="3948640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444F8-B63D-DB45-B69C-E9F9DCB8ADAD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Water temperature: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Survey type: 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tick snorkel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Survey </a:t>
            </a:r>
            <a:r>
              <a:rPr lang="en-US" sz="3200" dirty="0" smtClean="0">
                <a:solidFill>
                  <a:schemeClr val="bg1"/>
                </a:solidFill>
              </a:rPr>
              <a:t>depth</a:t>
            </a:r>
            <a:r>
              <a:rPr lang="en-US" sz="3200" dirty="0">
                <a:solidFill>
                  <a:schemeClr val="bg1"/>
                </a:solidFill>
              </a:rPr>
              <a:t>: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3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habitat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80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Habitat type.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B8160-18D7-744B-A692-3FA4CF3D8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45" y="1381560"/>
            <a:ext cx="10669109" cy="467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29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if flood plume 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17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4400" dirty="0"/>
              <a:t>Flood </a:t>
            </a:r>
            <a:r>
              <a:rPr lang="en-US" sz="4400" dirty="0" smtClean="0"/>
              <a:t>plume.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>YES		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3CBA83-CE0B-9F47-8B3D-B9B20E95E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633"/>
          <a:stretch/>
        </p:blipFill>
        <p:spPr>
          <a:xfrm>
            <a:off x="515938" y="1966463"/>
            <a:ext cx="11160126" cy="42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22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if suspended algal bloom 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80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89291-7B5B-5440-8B55-67CAAD33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B5D941-1CF2-FE45-8C70-EA80F4BA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86215"/>
            <a:ext cx="11160124" cy="536575"/>
          </a:xfrm>
        </p:spPr>
        <p:txBody>
          <a:bodyPr/>
          <a:lstStyle/>
          <a:p>
            <a:pPr algn="ctr"/>
            <a:r>
              <a:rPr lang="en-AU" sz="4400" dirty="0"/>
              <a:t>What we counted in 10 minutes.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3EB84-0EF4-BB44-9BD2-32DD08CA0A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13"/>
          <a:stretch/>
        </p:blipFill>
        <p:spPr>
          <a:xfrm>
            <a:off x="1819656" y="1345971"/>
            <a:ext cx="8552688" cy="481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72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4400" dirty="0"/>
              <a:t>Suspended algal </a:t>
            </a:r>
            <a:r>
              <a:rPr lang="en-US" sz="4400" dirty="0" smtClean="0"/>
              <a:t>bloom.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>YES		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0FC02-AA1E-2A41-8910-77534DED17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999" r="55534"/>
          <a:stretch/>
        </p:blipFill>
        <p:spPr>
          <a:xfrm>
            <a:off x="959438" y="1966463"/>
            <a:ext cx="4155003" cy="12945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3C8171-512B-5248-84E5-CC55F5B837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576"/>
          <a:stretch/>
        </p:blipFill>
        <p:spPr>
          <a:xfrm>
            <a:off x="5114441" y="1966463"/>
            <a:ext cx="6059837" cy="4003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C248FB-8CD2-304D-A1D4-3910E172B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00"/>
          <a:stretch/>
        </p:blipFill>
        <p:spPr>
          <a:xfrm>
            <a:off x="959438" y="3261043"/>
            <a:ext cx="4155003" cy="2703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792615-9639-CA4E-8D6B-C72891ECA9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747" b="15656"/>
          <a:stretch/>
        </p:blipFill>
        <p:spPr>
          <a:xfrm>
            <a:off x="5365669" y="4469052"/>
            <a:ext cx="2579798" cy="127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31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tide at survey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00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/>
            <a:r>
              <a:rPr lang="en-US" sz="4400" dirty="0"/>
              <a:t>Tide at </a:t>
            </a:r>
            <a:r>
              <a:rPr lang="en-US" sz="4400" dirty="0" smtClean="0"/>
              <a:t>survey.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b="1" dirty="0"/>
              <a:t>LOW	MID		HIGH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36E913-54BC-1E4C-AAE9-12BD5E6FA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590" y="1997459"/>
            <a:ext cx="9562819" cy="41542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4757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visibility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862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/>
            <a:r>
              <a:rPr lang="en-US" sz="4400" dirty="0" smtClean="0"/>
              <a:t>Visibility.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b="1" dirty="0"/>
              <a:t>&lt;5m		5-10m	&gt;10m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52A87-66D8-7747-9536-5F47AC33B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773" y="2173859"/>
            <a:ext cx="5939073" cy="39750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BE3BA6-D41F-3940-859A-6A179FE0F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54" y="2173859"/>
            <a:ext cx="4457319" cy="39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74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this point, check if students have the following circled: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Habitat type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Flood plume present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Suspended algal bloom present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Tide at survey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Visibility</a:t>
            </a:r>
          </a:p>
        </p:txBody>
      </p:sp>
    </p:spTree>
    <p:extLst>
      <p:ext uri="{BB962C8B-B14F-4D97-AF65-F5344CB8AC3E}">
        <p14:creationId xmlns:p14="http://schemas.microsoft.com/office/powerpoint/2010/main" val="2230494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47675"/>
            <a:ext cx="11160124" cy="536575"/>
          </a:xfrm>
        </p:spPr>
        <p:txBody>
          <a:bodyPr/>
          <a:lstStyle/>
          <a:p>
            <a:pPr algn="ctr"/>
            <a:r>
              <a:rPr lang="en-US" sz="4400" dirty="0"/>
              <a:t>Check point.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36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41D6962-4F8E-844D-B664-3CE30A99C8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74"/>
          <a:stretch/>
        </p:blipFill>
        <p:spPr>
          <a:xfrm>
            <a:off x="821640" y="1231192"/>
            <a:ext cx="10530433" cy="48857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2598D75-18B0-AF40-BD29-9F8482D86731}"/>
              </a:ext>
            </a:extLst>
          </p:cNvPr>
          <p:cNvSpPr txBox="1"/>
          <p:nvPr/>
        </p:nvSpPr>
        <p:spPr>
          <a:xfrm>
            <a:off x="9098607" y="4166667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 of zone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514B66-EAE3-5C41-9ADD-F947C93DD58C}"/>
              </a:ext>
            </a:extLst>
          </p:cNvPr>
          <p:cNvSpPr txBox="1"/>
          <p:nvPr/>
        </p:nvSpPr>
        <p:spPr>
          <a:xfrm>
            <a:off x="4824321" y="3815680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reef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1FFF38-11CC-914F-8710-E7FDC27DEE89}"/>
              </a:ext>
            </a:extLst>
          </p:cNvPr>
          <p:cNvSpPr txBox="1"/>
          <p:nvPr/>
        </p:nvSpPr>
        <p:spPr>
          <a:xfrm>
            <a:off x="8245496" y="3815680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site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826BF0-7CFC-434A-8F22-892B32F352C3}"/>
              </a:ext>
            </a:extLst>
          </p:cNvPr>
          <p:cNvSpPr txBox="1"/>
          <p:nvPr/>
        </p:nvSpPr>
        <p:spPr>
          <a:xfrm>
            <a:off x="2683632" y="3852256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5952BF-0949-2A45-B73F-22DED9058799}"/>
              </a:ext>
            </a:extLst>
          </p:cNvPr>
          <p:cNvSpPr txBox="1"/>
          <p:nvPr/>
        </p:nvSpPr>
        <p:spPr>
          <a:xfrm>
            <a:off x="2412288" y="2616515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461CB8-1387-3841-9FCF-406449598B93}"/>
              </a:ext>
            </a:extLst>
          </p:cNvPr>
          <p:cNvSpPr txBox="1"/>
          <p:nvPr/>
        </p:nvSpPr>
        <p:spPr>
          <a:xfrm>
            <a:off x="6688019" y="2958731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8592BC-A502-7B40-8E3B-85D54EF20EA3}"/>
              </a:ext>
            </a:extLst>
          </p:cNvPr>
          <p:cNvSpPr txBox="1"/>
          <p:nvPr/>
        </p:nvSpPr>
        <p:spPr>
          <a:xfrm>
            <a:off x="6519796" y="2254687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B4D696-B863-114A-963A-3E93D0C44A12}"/>
              </a:ext>
            </a:extLst>
          </p:cNvPr>
          <p:cNvSpPr txBox="1"/>
          <p:nvPr/>
        </p:nvSpPr>
        <p:spPr>
          <a:xfrm>
            <a:off x="2607359" y="1899860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00E48F-CDD6-5848-8DE5-793D52E360CD}"/>
              </a:ext>
            </a:extLst>
          </p:cNvPr>
          <p:cNvSpPr txBox="1"/>
          <p:nvPr/>
        </p:nvSpPr>
        <p:spPr>
          <a:xfrm>
            <a:off x="9837215" y="2275077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C8382A-0124-304B-8AB2-B5D311BE9841}"/>
              </a:ext>
            </a:extLst>
          </p:cNvPr>
          <p:cNvSpPr txBox="1"/>
          <p:nvPr/>
        </p:nvSpPr>
        <p:spPr>
          <a:xfrm>
            <a:off x="9803688" y="1893255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524B0B-FDAB-1B48-BF42-5B9E69E805B2}"/>
              </a:ext>
            </a:extLst>
          </p:cNvPr>
          <p:cNvSpPr txBox="1"/>
          <p:nvPr/>
        </p:nvSpPr>
        <p:spPr>
          <a:xfrm>
            <a:off x="10478031" y="4516116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77EEF73-A2BD-2549-82DD-2AF5688B5FC0}"/>
              </a:ext>
            </a:extLst>
          </p:cNvPr>
          <p:cNvSpPr txBox="1"/>
          <p:nvPr/>
        </p:nvSpPr>
        <p:spPr>
          <a:xfrm>
            <a:off x="10034138" y="4905160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671EF9B-691F-0A41-A63A-31798235D9F4}"/>
              </a:ext>
            </a:extLst>
          </p:cNvPr>
          <p:cNvSpPr txBox="1"/>
          <p:nvPr/>
        </p:nvSpPr>
        <p:spPr>
          <a:xfrm>
            <a:off x="2462783" y="4747249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8E91452-2561-8747-B354-00348F448E63}"/>
              </a:ext>
            </a:extLst>
          </p:cNvPr>
          <p:cNvSpPr/>
          <p:nvPr/>
        </p:nvSpPr>
        <p:spPr>
          <a:xfrm>
            <a:off x="4071263" y="5331390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3FE34DE-4EE7-3346-BE5E-FD5D8CCE88E6}"/>
              </a:ext>
            </a:extLst>
          </p:cNvPr>
          <p:cNvSpPr/>
          <p:nvPr/>
        </p:nvSpPr>
        <p:spPr>
          <a:xfrm>
            <a:off x="2023111" y="5345424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72F277B-AD3A-734B-B447-53FB599A31C4}"/>
              </a:ext>
            </a:extLst>
          </p:cNvPr>
          <p:cNvSpPr/>
          <p:nvPr/>
        </p:nvSpPr>
        <p:spPr>
          <a:xfrm>
            <a:off x="6668104" y="5376673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1563B75-5CDD-C34A-AEDD-7C425F1980AE}"/>
              </a:ext>
            </a:extLst>
          </p:cNvPr>
          <p:cNvSpPr/>
          <p:nvPr/>
        </p:nvSpPr>
        <p:spPr>
          <a:xfrm>
            <a:off x="8645876" y="5376673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EF75A65-B3D0-0746-8C51-66F9EAA32762}"/>
              </a:ext>
            </a:extLst>
          </p:cNvPr>
          <p:cNvSpPr/>
          <p:nvPr/>
        </p:nvSpPr>
        <p:spPr>
          <a:xfrm>
            <a:off x="10306770" y="5316515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F5C36F-15D4-F149-BCD4-1D40919F8043}"/>
              </a:ext>
            </a:extLst>
          </p:cNvPr>
          <p:cNvSpPr txBox="1"/>
          <p:nvPr/>
        </p:nvSpPr>
        <p:spPr>
          <a:xfrm>
            <a:off x="7469619" y="3127911"/>
            <a:ext cx="4663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 and grade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64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 if students are ready to proceed to the next section.</a:t>
            </a:r>
          </a:p>
        </p:txBody>
      </p:sp>
    </p:spTree>
    <p:extLst>
      <p:ext uri="{BB962C8B-B14F-4D97-AF65-F5344CB8AC3E}">
        <p14:creationId xmlns:p14="http://schemas.microsoft.com/office/powerpoint/2010/main" val="1742460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 to complete the next section?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38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F9FEED-50D6-B148-894C-D8D67F14C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28" y="1533818"/>
            <a:ext cx="10663743" cy="46003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1351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 lvl="0">
              <a:spcAft>
                <a:spcPts val="1800"/>
              </a:spcAft>
              <a:defRPr/>
            </a:pPr>
            <a:r>
              <a:rPr lang="en-AU" sz="4400" dirty="0"/>
              <a:t>Ask for </a:t>
            </a:r>
            <a:r>
              <a:rPr lang="en-AU" sz="4400" u="sng" dirty="0"/>
              <a:t>sea cucumber</a:t>
            </a:r>
            <a:r>
              <a:rPr lang="en-AU" sz="4400" dirty="0"/>
              <a:t> data</a:t>
            </a:r>
            <a:r>
              <a:rPr lang="en-AU" sz="3200" dirty="0"/>
              <a:t/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pPr lvl="0">
              <a:defRPr/>
            </a:pPr>
            <a:r>
              <a:rPr lang="en-AU" dirty="0"/>
              <a:t>Out loud, read the tally/average.</a:t>
            </a:r>
          </a:p>
          <a:p>
            <a:pPr lvl="0">
              <a:defRPr/>
            </a:pPr>
            <a:r>
              <a:rPr lang="en-AU" dirty="0"/>
              <a:t>Note: students only learn to calculate average in year 8.</a:t>
            </a:r>
          </a:p>
          <a:p>
            <a:pPr lvl="0">
              <a:defRPr/>
            </a:pPr>
            <a:r>
              <a:rPr lang="en-AU" dirty="0"/>
              <a:t>Wait for everybody to write it down (flip to next page).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229" y="549275"/>
            <a:ext cx="2676833" cy="37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83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7EDD49-E3ED-4DF0-AE85-4831279F92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61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18A332-DB99-D942-BC73-2383AD1C6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69522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7" y="3198678"/>
            <a:ext cx="2198666" cy="311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79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giant clam</a:t>
            </a:r>
            <a:r>
              <a:rPr lang="en-AU" sz="4400" dirty="0"/>
              <a:t> data</a:t>
            </a:r>
            <a:r>
              <a:rPr lang="en-AU" sz="3200" dirty="0"/>
              <a:t/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look for the eye spots on the </a:t>
            </a:r>
            <a:r>
              <a:rPr lang="en-AU" dirty="0" smtClean="0"/>
              <a:t>clam’s </a:t>
            </a:r>
            <a:r>
              <a:rPr lang="en-AU" dirty="0"/>
              <a:t>mantle?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clam try to close? 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Did it close all the way?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08802-554F-6A45-81D4-0A88511FF8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52798" y="549275"/>
            <a:ext cx="2703328" cy="382555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00444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9E4364-B2FE-D643-859B-396669F93C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5938" y="3179435"/>
            <a:ext cx="2211315" cy="312929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03496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anemonefish</a:t>
            </a:r>
            <a:r>
              <a:rPr lang="en-AU" sz="4400" dirty="0"/>
              <a:t> data</a:t>
            </a:r>
            <a:br>
              <a:rPr lang="en-AU" sz="44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What did you see first, the anemone or the anemonefish?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you notice the fish were different sizes? Do you know why?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many times did the anemonefish keep returning to </a:t>
            </a:r>
            <a:br>
              <a:rPr lang="en-AU" dirty="0"/>
            </a:br>
            <a:r>
              <a:rPr lang="en-AU" dirty="0"/>
              <a:t>their anemone?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you see any aggression from the anemonefish?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check to see if there were any eggs close </a:t>
            </a:r>
            <a:br>
              <a:rPr lang="en-AU" dirty="0"/>
            </a:br>
            <a:r>
              <a:rPr lang="en-AU" dirty="0"/>
              <a:t>to the anemone?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any other animals living in the anemone?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B6608E-2752-2644-AB88-C5F650E89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928807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CDD61E-8C15-284C-979A-42E349BEA6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41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AEF90-1826-C644-B8E9-520C35F84D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082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butterflyfish</a:t>
            </a:r>
            <a:r>
              <a:rPr lang="en-AU" sz="4400" dirty="0"/>
              <a:t> data</a:t>
            </a:r>
            <a:r>
              <a:rPr lang="en-AU" sz="3600" dirty="0"/>
              <a:t/>
            </a:r>
            <a:br>
              <a:rPr lang="en-AU" sz="36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hear the sounds of the reef?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Has anyone figured out why they are so bright and pretty?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what they were eating?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you notice any in pairs?</a:t>
            </a:r>
          </a:p>
          <a:p>
            <a:endParaRPr lang="en-A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5FBC9-0ABD-214A-A4BD-57B2FAB009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47066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14664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2" r="8086" b="1847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8CBD9-C6BC-6E4E-A211-6D3F4B3C8C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6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10223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grazing herbivore</a:t>
            </a:r>
            <a:r>
              <a:rPr lang="en-AU" sz="4400" dirty="0"/>
              <a:t> data</a:t>
            </a:r>
            <a:br>
              <a:rPr lang="en-AU" sz="44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grazing herbivore poop?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anyone hear it eating?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pay attention to what it was eating?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DA5017-2683-4049-BF40-C2710881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84079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081" r="991" b="8081"/>
          <a:stretch/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4" t="10008" b="12006"/>
          <a:stretch/>
        </p:blipFill>
        <p:spPr>
          <a:xfrm>
            <a:off x="6095998" y="3428999"/>
            <a:ext cx="6096001" cy="3428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 r="2650" b="22242"/>
          <a:stretch/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7" r="2713" b="13827"/>
          <a:stretch/>
        </p:blipFill>
        <p:spPr>
          <a:xfrm>
            <a:off x="1" y="3429000"/>
            <a:ext cx="6096000" cy="342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6A5E95C-A17F-4E8D-A012-C5CB998CBDE4}"/>
              </a:ext>
            </a:extLst>
          </p:cNvPr>
          <p:cNvSpPr txBox="1"/>
          <p:nvPr/>
        </p:nvSpPr>
        <p:spPr>
          <a:xfrm>
            <a:off x="10087902" y="2879725"/>
            <a:ext cx="158816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Surgeonfish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01D83D-8BD0-4A28-9544-9E54D408A8C4}"/>
              </a:ext>
            </a:extLst>
          </p:cNvPr>
          <p:cNvSpPr txBox="1"/>
          <p:nvPr/>
        </p:nvSpPr>
        <p:spPr>
          <a:xfrm>
            <a:off x="4567798" y="6308725"/>
            <a:ext cx="136805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Rabbitfish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D6E567-722D-46C1-B964-795539C1C14F}"/>
              </a:ext>
            </a:extLst>
          </p:cNvPr>
          <p:cNvSpPr txBox="1"/>
          <p:nvPr/>
        </p:nvSpPr>
        <p:spPr>
          <a:xfrm>
            <a:off x="10091425" y="6308725"/>
            <a:ext cx="161492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 err="1">
                <a:solidFill>
                  <a:schemeClr val="bg1"/>
                </a:solidFill>
              </a:rPr>
              <a:t>Unicornfish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CA6360-8391-4F21-8F27-398DB9C32E54}"/>
              </a:ext>
            </a:extLst>
          </p:cNvPr>
          <p:cNvSpPr txBox="1"/>
          <p:nvPr/>
        </p:nvSpPr>
        <p:spPr>
          <a:xfrm>
            <a:off x="4664933" y="2879725"/>
            <a:ext cx="12709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Parrotfish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1763601-B588-6648-A935-1C97B18E85E3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978583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FA41E7-67BE-6F46-87B8-5F50911B225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5938" y="3166605"/>
            <a:ext cx="2220381" cy="314212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9737063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cods and groupers</a:t>
            </a:r>
            <a:r>
              <a:rPr lang="en-AU" sz="4400" dirty="0"/>
              <a:t> data</a:t>
            </a:r>
            <a:r>
              <a:rPr lang="en-AU" sz="3200" dirty="0"/>
              <a:t/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cod or grouper eat something?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big was it?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it getting cleaned? </a:t>
            </a:r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C68076-2B4E-7A43-BEEF-F94061536C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86939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691832"/>
          </a:xfrm>
        </p:spPr>
        <p:txBody>
          <a:bodyPr/>
          <a:lstStyle/>
          <a:p>
            <a:r>
              <a:rPr lang="en-US" dirty="0"/>
              <a:t>“Are you ready to share your data and complete this form? </a:t>
            </a:r>
            <a:br>
              <a:rPr lang="en-US" dirty="0"/>
            </a:br>
            <a:r>
              <a:rPr lang="en-US" dirty="0"/>
              <a:t>We will do it together. I will show you how.</a:t>
            </a:r>
            <a:br>
              <a:rPr lang="en-US" dirty="0"/>
            </a:br>
            <a:r>
              <a:rPr lang="en-US" dirty="0"/>
              <a:t>Do you have your data sheets and activity books ready?”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453833"/>
            <a:ext cx="11160124" cy="3689791"/>
          </a:xfrm>
        </p:spPr>
        <p:txBody>
          <a:bodyPr/>
          <a:lstStyle/>
          <a:p>
            <a:r>
              <a:rPr lang="en-AU" dirty="0"/>
              <a:t>Check each student has their data sheets and activity books (and a pencil).</a:t>
            </a:r>
            <a:br>
              <a:rPr lang="en-AU" dirty="0"/>
            </a:br>
            <a:r>
              <a:rPr lang="en-AU" dirty="0"/>
              <a:t>(activity books have a copy of the Rapid Monitoring form)</a:t>
            </a:r>
          </a:p>
          <a:p>
            <a:r>
              <a:rPr lang="en-AU" u="sng" dirty="0" smtClean="0"/>
              <a:t>or</a:t>
            </a:r>
            <a:r>
              <a:rPr lang="en-AU" dirty="0" smtClean="0"/>
              <a:t> </a:t>
            </a:r>
            <a:endParaRPr lang="en-AU" dirty="0"/>
          </a:p>
          <a:p>
            <a:r>
              <a:rPr lang="en-AU" dirty="0"/>
              <a:t>Check they have their data somewhere and a Rapid Monitoring survey form and a pencil each (that they can take home with them).</a:t>
            </a:r>
          </a:p>
          <a:p>
            <a:r>
              <a:rPr lang="en-AU" dirty="0"/>
              <a:t>This is a good time to collect any borrowed equipment.</a:t>
            </a:r>
          </a:p>
        </p:txBody>
      </p:sp>
    </p:spTree>
    <p:extLst>
      <p:ext uri="{BB962C8B-B14F-4D97-AF65-F5344CB8AC3E}">
        <p14:creationId xmlns:p14="http://schemas.microsoft.com/office/powerpoint/2010/main" val="3394855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6043890" cy="130485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r>
              <a:rPr lang="en-AU" sz="3200" dirty="0">
                <a:solidFill>
                  <a:schemeClr val="bg1"/>
                </a:solidFill>
              </a:rPr>
              <a:t/>
            </a:r>
            <a:br>
              <a:rPr lang="en-AU" sz="32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&gt;50cm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C50F0-8DE1-754C-BCC3-D6BB39798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61463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coral trout</a:t>
            </a:r>
            <a:r>
              <a:rPr lang="en-AU" sz="4400" dirty="0"/>
              <a:t> data &lt;38cm.</a:t>
            </a:r>
          </a:p>
          <a:p>
            <a:pPr>
              <a:spcAft>
                <a:spcPts val="1800"/>
              </a:spcAft>
            </a:pPr>
            <a:r>
              <a:rPr lang="en-AU" dirty="0"/>
              <a:t>Out loud, read the tally/average.</a:t>
            </a:r>
          </a:p>
          <a:p>
            <a:r>
              <a:rPr lang="en-AU" sz="4400" dirty="0"/>
              <a:t>Ask for </a:t>
            </a:r>
            <a:r>
              <a:rPr lang="en-AU" sz="4400" u="sng" dirty="0"/>
              <a:t>coral trout</a:t>
            </a:r>
            <a:r>
              <a:rPr lang="en-AU" sz="4400" dirty="0"/>
              <a:t> data &gt;38cm.</a:t>
            </a:r>
          </a:p>
          <a:p>
            <a:pPr>
              <a:spcAft>
                <a:spcPts val="1800"/>
              </a:spcAft>
            </a:pPr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really big coral trout?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Do you think it </a:t>
            </a:r>
            <a:r>
              <a:rPr lang="en-AU" dirty="0" smtClean="0"/>
              <a:t>might have </a:t>
            </a:r>
            <a:r>
              <a:rPr lang="en-AU" dirty="0"/>
              <a:t>been a male or female?</a:t>
            </a:r>
          </a:p>
          <a:p>
            <a:endParaRPr lang="en-A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2484D2-4054-C94E-A226-27106599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1995968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772283" cy="1265876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</a:p>
          <a:p>
            <a:r>
              <a:rPr lang="en-AU" sz="2000" dirty="0">
                <a:solidFill>
                  <a:schemeClr val="bg1"/>
                </a:solidFill>
              </a:rPr>
              <a:t>&lt;38cm / &gt;38cm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9A0-17C1-1048-9097-C9CA9AF052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7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7768790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9356481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[female],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[male]</a:t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If they saw one, ask, where was it?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it move very far?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big was the hump?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it get very close? 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Why was it important not to touch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0E1A3-6D54-0C44-9CB2-7DD8E566EF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6013208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r="222" b="151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8C5823-F4ED-5E43-9875-6431BDBA18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5938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1743E8C-5877-3448-B31F-66C04BDCCD2A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08310" cy="127952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Female / Male</a:t>
            </a:r>
          </a:p>
        </p:txBody>
      </p:sp>
    </p:spTree>
    <p:extLst>
      <p:ext uri="{BB962C8B-B14F-4D97-AF65-F5344CB8AC3E}">
        <p14:creationId xmlns:p14="http://schemas.microsoft.com/office/powerpoint/2010/main" val="20340893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[green turtle],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[hawksbill turtle],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[other]</a:t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 smtClean="0"/>
              <a:t>Did </a:t>
            </a:r>
            <a:r>
              <a:rPr lang="en-AU" dirty="0"/>
              <a:t>anyone see a tag on its </a:t>
            </a:r>
            <a:r>
              <a:rPr lang="en-AU" dirty="0" smtClean="0"/>
              <a:t>flipper?</a:t>
            </a:r>
            <a:endParaRPr lang="en-AU" dirty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long do you think it can hold its breath for?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any other animals cruising around with it?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any barnacles on </a:t>
            </a:r>
            <a:r>
              <a:rPr lang="en-AU" dirty="0" smtClean="0"/>
              <a:t>its shell (carapace)?</a:t>
            </a:r>
            <a:endParaRPr lang="en-AU" dirty="0"/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How big was it? How old do you think it might be?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33B1B2-B0C7-7446-B3BA-38B8578289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207486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r="40846" b="19167"/>
          <a:stretch/>
        </p:blipFill>
        <p:spPr>
          <a:xfrm>
            <a:off x="8059836" y="0"/>
            <a:ext cx="4132162" cy="6856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1" r="55787" b="32725"/>
          <a:stretch/>
        </p:blipFill>
        <p:spPr>
          <a:xfrm>
            <a:off x="0" y="0"/>
            <a:ext cx="3966281" cy="6856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1" r="45590" b="-1"/>
          <a:stretch/>
        </p:blipFill>
        <p:spPr>
          <a:xfrm>
            <a:off x="3966282" y="0"/>
            <a:ext cx="4093553" cy="6856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017788-5384-48BC-AA5C-5CBB20F63F43}"/>
              </a:ext>
            </a:extLst>
          </p:cNvPr>
          <p:cNvSpPr txBox="1"/>
          <p:nvPr/>
        </p:nvSpPr>
        <p:spPr>
          <a:xfrm>
            <a:off x="2116114" y="5908615"/>
            <a:ext cx="175321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Green turtle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85D1F8-785C-4540-A645-B2EDFD8A94F6}"/>
              </a:ext>
            </a:extLst>
          </p:cNvPr>
          <p:cNvSpPr txBox="1"/>
          <p:nvPr/>
        </p:nvSpPr>
        <p:spPr>
          <a:xfrm>
            <a:off x="5833920" y="5908614"/>
            <a:ext cx="2113194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Hawksbill turtle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13D6F7-2555-4E37-8947-C6944B5D5787}"/>
              </a:ext>
            </a:extLst>
          </p:cNvPr>
          <p:cNvSpPr txBox="1"/>
          <p:nvPr/>
        </p:nvSpPr>
        <p:spPr>
          <a:xfrm>
            <a:off x="9156026" y="5908615"/>
            <a:ext cx="2520037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Loggerhead turtle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10A18D6-671D-9948-935E-E7478F1405CC}"/>
              </a:ext>
            </a:extLst>
          </p:cNvPr>
          <p:cNvSpPr txBox="1">
            <a:spLocks/>
          </p:cNvSpPr>
          <p:nvPr/>
        </p:nvSpPr>
        <p:spPr>
          <a:xfrm>
            <a:off x="515938" y="549277"/>
            <a:ext cx="3551096" cy="130682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</a:p>
          <a:p>
            <a:pPr>
              <a:lnSpc>
                <a:spcPct val="100000"/>
              </a:lnSpc>
            </a:pPr>
            <a:r>
              <a:rPr lang="en-AU" sz="2000" dirty="0">
                <a:solidFill>
                  <a:schemeClr val="bg1"/>
                </a:solidFill>
              </a:rPr>
              <a:t>Green / Hawksbill / other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8BAFA2-4714-1E45-9B8E-0B4BE60F9D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55681" y="549275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645523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[whitetip reef shark],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[blacktip reef shark],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[other]</a:t>
            </a:r>
            <a:br>
              <a:rPr lang="en-AU" sz="3200" dirty="0"/>
            </a:br>
            <a:r>
              <a:rPr lang="en-AU" sz="3200" dirty="0"/>
              <a:t>(and collect results sheets).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see if it was a male or female?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swimming, or sitting on the bottom? 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see it breathing?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you scared?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Has your opinion of sharks changed?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D806D-F164-1C42-90F9-A8FC98F06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230412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5">
            <a:extLst>
              <a:ext uri="{FF2B5EF4-FFF2-40B4-BE49-F238E27FC236}">
                <a16:creationId xmlns:a16="http://schemas.microsoft.com/office/drawing/2014/main" id="{CF025C19-B418-A44C-89C0-177ADB9CFA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3" t="-15857" r="1012" b="17353"/>
          <a:stretch/>
        </p:blipFill>
        <p:spPr>
          <a:xfrm flipH="1">
            <a:off x="0" y="2924831"/>
            <a:ext cx="4723407" cy="3949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0165ED-30C6-5245-AE4D-94A19C39D1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110" r="238" b="18736"/>
          <a:stretch/>
        </p:blipFill>
        <p:spPr>
          <a:xfrm>
            <a:off x="-60903" y="0"/>
            <a:ext cx="4784310" cy="3560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912B64-5D55-C842-99AA-32C316691E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8" t="2988" r="19321" b="2988"/>
          <a:stretch/>
        </p:blipFill>
        <p:spPr>
          <a:xfrm>
            <a:off x="4723407" y="-4833"/>
            <a:ext cx="3763491" cy="35702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32FF2-5C91-5645-8A35-95EE5937DB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7" t="5105" r="-141"/>
          <a:stretch/>
        </p:blipFill>
        <p:spPr>
          <a:xfrm>
            <a:off x="8478982" y="-4834"/>
            <a:ext cx="3720934" cy="3565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45384C-3A08-B34B-8BB9-C48223CD6C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30"/>
          <a:stretch/>
        </p:blipFill>
        <p:spPr>
          <a:xfrm>
            <a:off x="8478982" y="3560618"/>
            <a:ext cx="3713018" cy="3297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BCCDCA-D6F0-A040-838F-53C809A212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0" b="33564"/>
          <a:stretch/>
        </p:blipFill>
        <p:spPr>
          <a:xfrm>
            <a:off x="4723407" y="3560618"/>
            <a:ext cx="3771409" cy="33136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1E120A-C24F-5B47-A344-688129A00AEB}"/>
              </a:ext>
            </a:extLst>
          </p:cNvPr>
          <p:cNvSpPr txBox="1"/>
          <p:nvPr/>
        </p:nvSpPr>
        <p:spPr>
          <a:xfrm>
            <a:off x="3198841" y="3052436"/>
            <a:ext cx="134500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Epaulette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72C203-03F2-D14C-84A7-6F7BC338025A}"/>
              </a:ext>
            </a:extLst>
          </p:cNvPr>
          <p:cNvSpPr txBox="1"/>
          <p:nvPr/>
        </p:nvSpPr>
        <p:spPr>
          <a:xfrm>
            <a:off x="6736594" y="6260648"/>
            <a:ext cx="1665518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Wobbegong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71FB3C-9BF7-8144-BDB7-11F26ABF34EE}"/>
              </a:ext>
            </a:extLst>
          </p:cNvPr>
          <p:cNvSpPr txBox="1"/>
          <p:nvPr/>
        </p:nvSpPr>
        <p:spPr>
          <a:xfrm>
            <a:off x="10415300" y="2973470"/>
            <a:ext cx="1690256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Tawny </a:t>
            </a:r>
            <a:r>
              <a:rPr lang="en-US" sz="2000" dirty="0" smtClean="0">
                <a:solidFill>
                  <a:schemeClr val="bg1"/>
                </a:solidFill>
              </a:rPr>
              <a:t>nurse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18472-B8BF-EE41-A908-F2848E5A72BC}"/>
              </a:ext>
            </a:extLst>
          </p:cNvPr>
          <p:cNvSpPr txBox="1"/>
          <p:nvPr/>
        </p:nvSpPr>
        <p:spPr>
          <a:xfrm>
            <a:off x="3265604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Whitetip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B522A-8083-4D44-80BA-E7017769CAAD}"/>
              </a:ext>
            </a:extLst>
          </p:cNvPr>
          <p:cNvSpPr txBox="1"/>
          <p:nvPr/>
        </p:nvSpPr>
        <p:spPr>
          <a:xfrm>
            <a:off x="10894077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Leopard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90E5A-FB74-FD49-93D0-87510980383D}"/>
              </a:ext>
            </a:extLst>
          </p:cNvPr>
          <p:cNvSpPr txBox="1"/>
          <p:nvPr/>
        </p:nvSpPr>
        <p:spPr>
          <a:xfrm>
            <a:off x="7136945" y="3052436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Blacktip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059777" cy="1262814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</a:p>
          <a:p>
            <a:pPr>
              <a:spcBef>
                <a:spcPts val="0"/>
              </a:spcBef>
            </a:pPr>
            <a:r>
              <a:rPr lang="en-AU" sz="2000" dirty="0">
                <a:solidFill>
                  <a:schemeClr val="bg1"/>
                </a:solidFill>
              </a:rPr>
              <a:t>Whitetip / Blacktip / other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B4E98B-0406-DC46-ABC3-A8B7AAE1577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42135" y="3733806"/>
            <a:ext cx="1819568" cy="2574919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91800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10611844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[juvenile]?</a:t>
            </a:r>
            <a:br>
              <a:rPr lang="en-AU" sz="4400" dirty="0"/>
            </a:br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[adult]?</a:t>
            </a:r>
          </a:p>
          <a:p>
            <a:r>
              <a:rPr lang="en-AU" dirty="0"/>
              <a:t>Out loud, read the tally/average.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somewhere out and about and easy to see? 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Could you recognise where it had been feeding?</a:t>
            </a:r>
          </a:p>
        </p:txBody>
      </p:sp>
    </p:spTree>
    <p:extLst>
      <p:ext uri="{BB962C8B-B14F-4D97-AF65-F5344CB8AC3E}">
        <p14:creationId xmlns:p14="http://schemas.microsoft.com/office/powerpoint/2010/main" val="103989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13E623-73C1-A444-A374-C0A0D0C0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 to complete this form?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6F8EA-7E0D-4247-880D-6AC3A40E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855FE-C086-E34A-9E0D-024904114F97}"/>
              </a:ext>
            </a:extLst>
          </p:cNvPr>
          <p:cNvSpPr txBox="1"/>
          <p:nvPr/>
        </p:nvSpPr>
        <p:spPr>
          <a:xfrm>
            <a:off x="2745840" y="5063242"/>
            <a:ext cx="6882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Rapid Monitoring survey form</a:t>
            </a:r>
          </a:p>
          <a:p>
            <a:pPr algn="ctr"/>
            <a:r>
              <a:rPr lang="en-AU" sz="3200" dirty="0">
                <a:solidFill>
                  <a:schemeClr val="bg1"/>
                </a:solidFill>
              </a:rPr>
              <a:t>(in activity book).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C49CDE-4E46-CD46-8557-708139D13D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6789"/>
          <a:stretch/>
        </p:blipFill>
        <p:spPr>
          <a:xfrm>
            <a:off x="559204" y="1991895"/>
            <a:ext cx="5472627" cy="2467679"/>
          </a:xfrm>
          <a:prstGeom prst="rect">
            <a:avLst/>
          </a:prstGeom>
          <a:ln w="5715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A2C2F6-ED96-5D45-928B-C388D61C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33" b="-1362"/>
          <a:stretch/>
        </p:blipFill>
        <p:spPr>
          <a:xfrm>
            <a:off x="6096000" y="1991895"/>
            <a:ext cx="5586121" cy="2339834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777526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8A5EDE65-038A-E043-B569-AD49893CB765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2248516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5400" dirty="0">
                <a:solidFill>
                  <a:schemeClr val="bg1"/>
                </a:solidFill>
              </a:rPr>
              <a:t>Crown-of-Thorns Starfish (COTS)</a:t>
            </a:r>
          </a:p>
          <a:p>
            <a:pPr>
              <a:spcAft>
                <a:spcPts val="1200"/>
              </a:spcAft>
            </a:pPr>
            <a:r>
              <a:rPr lang="en-AU" sz="2000" dirty="0">
                <a:solidFill>
                  <a:schemeClr val="bg1"/>
                </a:solidFill>
              </a:rPr>
              <a:t>Juvenile / Adult</a:t>
            </a:r>
          </a:p>
        </p:txBody>
      </p:sp>
    </p:spTree>
    <p:extLst>
      <p:ext uri="{BB962C8B-B14F-4D97-AF65-F5344CB8AC3E}">
        <p14:creationId xmlns:p14="http://schemas.microsoft.com/office/powerpoint/2010/main" val="31169212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 if all fields covered have been filled.</a:t>
            </a:r>
          </a:p>
        </p:txBody>
      </p:sp>
    </p:spTree>
    <p:extLst>
      <p:ext uri="{BB962C8B-B14F-4D97-AF65-F5344CB8AC3E}">
        <p14:creationId xmlns:p14="http://schemas.microsoft.com/office/powerpoint/2010/main" val="21066762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F86B2F-22A0-7145-95A4-8266164F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Check </a:t>
            </a:r>
            <a:r>
              <a:rPr lang="en-US" sz="4400" dirty="0" smtClean="0"/>
              <a:t>point.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CA7EE-4E25-7247-826C-6CA10607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4C1837-934E-954A-BADF-ABE399D4F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04" y="1588742"/>
            <a:ext cx="9885791" cy="426471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676173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11160123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 smtClean="0"/>
              <a:t>Ask why it is important to count these animals?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 smtClean="0"/>
              <a:t>What do sea cucumbers and grazing herbivores like to eat? 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What do cods and groupers, coral trout and sharks eat? </a:t>
            </a:r>
            <a:r>
              <a:rPr lang="en-AU" dirty="0"/>
              <a:t>[pause for answer]; What do you think would happen if they were all gone</a:t>
            </a:r>
            <a:r>
              <a:rPr lang="en-AU" dirty="0" smtClean="0"/>
              <a:t>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What do Maori wrasse eat? </a:t>
            </a:r>
            <a:r>
              <a:rPr lang="en-AU" dirty="0"/>
              <a:t>[pause for answer]; What do you think would happen if they were all gone</a:t>
            </a:r>
            <a:r>
              <a:rPr lang="en-AU" dirty="0" smtClean="0"/>
              <a:t>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What do butterflyfish eat? [pause for answer]; If there are a lot of butterflyfish, that means there is a lot of?</a:t>
            </a: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Who really wanted to see an anemonefish or a turtle today? [pause]; Do you think people from all over the world want to see them too?</a:t>
            </a: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What would happen to all these animals if the coral reef wasn’t here?</a:t>
            </a: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endParaRPr lang="en-AU" dirty="0"/>
          </a:p>
          <a:p>
            <a:pPr>
              <a:spcAft>
                <a:spcPts val="1800"/>
              </a:spcAft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48086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53CDC7-0BFC-C84A-9945-2E164E077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Why is it important to count these animals?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CF9B0-8156-8947-BA3E-3D2555169E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717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4"/>
            <a:ext cx="11160124" cy="182879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4400" dirty="0"/>
              <a:t>Next step?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Back at school, you will login with your teacher and tell GBRMPA how many you counted!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590800"/>
            <a:ext cx="11160124" cy="3552824"/>
          </a:xfrm>
        </p:spPr>
        <p:txBody>
          <a:bodyPr/>
          <a:lstStyle/>
          <a:p>
            <a:r>
              <a:rPr lang="en-AU" dirty="0"/>
              <a:t>Schools are shown how to register to Eye on the Reef (Rapid Monitoring and Sightings) pre-excursion </a:t>
            </a:r>
            <a:r>
              <a:rPr lang="en-AU" dirty="0" smtClean="0"/>
              <a:t>(Part </a:t>
            </a:r>
            <a:r>
              <a:rPr lang="en-AU" dirty="0"/>
              <a:t>1) and how to login and upload their data post excursion </a:t>
            </a:r>
            <a:r>
              <a:rPr lang="en-AU" dirty="0" smtClean="0"/>
              <a:t>(Part </a:t>
            </a:r>
            <a:r>
              <a:rPr lang="en-AU" dirty="0"/>
              <a:t>3).</a:t>
            </a:r>
          </a:p>
          <a:p>
            <a:r>
              <a:rPr lang="en-AU" dirty="0"/>
              <a:t>Confirm the teacher has registered.</a:t>
            </a:r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22482456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53CDC7-0BFC-C84A-9945-2E164E077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can I do now?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CF9B0-8156-8947-BA3E-3D2555169E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376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download the Eye on the Reef app on your smart device to record what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8559191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Download the </a:t>
            </a:r>
            <a:br>
              <a:rPr lang="en-US" dirty="0"/>
            </a:br>
            <a:r>
              <a:rPr lang="en-US" i="1" dirty="0"/>
              <a:t>Eye on the Reef </a:t>
            </a:r>
            <a:r>
              <a:rPr lang="en-US" dirty="0" smtClean="0"/>
              <a:t>app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sz="3200" dirty="0"/>
              <a:t>to record what you </a:t>
            </a:r>
            <a:br>
              <a:rPr lang="en-US" sz="3200" dirty="0"/>
            </a:br>
            <a:r>
              <a:rPr lang="en-US" sz="3200" dirty="0"/>
              <a:t>saw today!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8F416F-2EB8-B649-A6FF-9212A2315A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535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record any animal you saw on your trip today.</a:t>
            </a:r>
          </a:p>
        </p:txBody>
      </p:sp>
    </p:spTree>
    <p:extLst>
      <p:ext uri="{BB962C8B-B14F-4D97-AF65-F5344CB8AC3E}">
        <p14:creationId xmlns:p14="http://schemas.microsoft.com/office/powerpoint/2010/main" val="1492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Date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401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D616D-B55D-E145-9B9C-8B58C525B6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D7772-CEB5-1144-BA29-8A40AC07D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51010"/>
          <a:stretch/>
        </p:blipFill>
        <p:spPr>
          <a:xfrm>
            <a:off x="490835" y="1648239"/>
            <a:ext cx="5111907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1F419-E99E-214C-831A-1046F437F0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5775191" y="1648239"/>
            <a:ext cx="3269511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E53F6B-81F2-0840-A994-75F6B9BBAA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9217152" y="1648239"/>
            <a:ext cx="2469484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987A7D-F8DE-5140-8CC6-EA67D5E73AB2}"/>
              </a:ext>
            </a:extLst>
          </p:cNvPr>
          <p:cNvSpPr txBox="1"/>
          <p:nvPr/>
        </p:nvSpPr>
        <p:spPr>
          <a:xfrm>
            <a:off x="802477" y="549275"/>
            <a:ext cx="10587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This is what you can record on the app.</a:t>
            </a:r>
          </a:p>
        </p:txBody>
      </p:sp>
    </p:spTree>
    <p:extLst>
      <p:ext uri="{BB962C8B-B14F-4D97-AF65-F5344CB8AC3E}">
        <p14:creationId xmlns:p14="http://schemas.microsoft.com/office/powerpoint/2010/main" val="12608917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home screen of the Eye on the Reef app.</a:t>
            </a:r>
          </a:p>
          <a:p>
            <a:endParaRPr lang="en-US" dirty="0"/>
          </a:p>
          <a:p>
            <a:r>
              <a:rPr lang="en-US" dirty="0" smtClean="0"/>
              <a:t>To create a sighting, ‘click’ on Sightings.</a:t>
            </a:r>
          </a:p>
        </p:txBody>
      </p:sp>
    </p:spTree>
    <p:extLst>
      <p:ext uri="{BB962C8B-B14F-4D97-AF65-F5344CB8AC3E}">
        <p14:creationId xmlns:p14="http://schemas.microsoft.com/office/powerpoint/2010/main" val="27715603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72</a:t>
            </a:fld>
            <a:endParaRPr lang="en-US" dirty="0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6094BA6-6C03-634D-9721-74EDDDFD2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257564" y="1171319"/>
            <a:ext cx="4806675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  <p:pic>
        <p:nvPicPr>
          <p:cNvPr id="5" name="Picture 4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F0981982-6E77-7B4D-878B-D1CDAA04C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399622" y="1171319"/>
            <a:ext cx="4082141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9924062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‘Click’ on Wildlife</a:t>
            </a:r>
          </a:p>
        </p:txBody>
      </p:sp>
    </p:spTree>
    <p:extLst>
      <p:ext uri="{BB962C8B-B14F-4D97-AF65-F5344CB8AC3E}">
        <p14:creationId xmlns:p14="http://schemas.microsoft.com/office/powerpoint/2010/main" val="41243411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4495800" y="123825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597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9441088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mammals.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931C8-3FEB-ED44-A2A7-E56634216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29319" r="34138" b="50434"/>
          <a:stretch/>
        </p:blipFill>
        <p:spPr>
          <a:xfrm>
            <a:off x="1887539" y="1952515"/>
            <a:ext cx="5580062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7533554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920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3784234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reptiles.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466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499289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35E4F-63DD-8246-8DE2-4D346A48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BAA64-5246-B54E-9D32-EF4F0019CBEF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Observer name:</a:t>
            </a:r>
            <a:endParaRPr lang="en-US" sz="32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Date:</a:t>
            </a:r>
            <a:endParaRPr lang="en-US" sz="32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Time (of snorkel):</a:t>
            </a:r>
            <a:endParaRPr lang="en-US" sz="3200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555FD-F93E-0042-B87B-F1F5CB1431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7010"/>
          <a:stretch/>
        </p:blipFill>
        <p:spPr>
          <a:xfrm>
            <a:off x="821639" y="3220157"/>
            <a:ext cx="10548721" cy="2588968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E2869D-2956-F843-A938-A7CD698BE596}"/>
              </a:ext>
            </a:extLst>
          </p:cNvPr>
          <p:cNvSpPr txBox="1"/>
          <p:nvPr/>
        </p:nvSpPr>
        <p:spPr>
          <a:xfrm>
            <a:off x="2621279" y="3866987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7D3DD-9D7D-494D-9B7D-FC325E121BFC}"/>
              </a:ext>
            </a:extLst>
          </p:cNvPr>
          <p:cNvSpPr txBox="1"/>
          <p:nvPr/>
        </p:nvSpPr>
        <p:spPr>
          <a:xfrm>
            <a:off x="9817608" y="3860382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27104F-2FC3-FC48-840C-E718C1ABB426}"/>
              </a:ext>
            </a:extLst>
          </p:cNvPr>
          <p:cNvSpPr txBox="1"/>
          <p:nvPr/>
        </p:nvSpPr>
        <p:spPr>
          <a:xfrm>
            <a:off x="9817608" y="4260492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</p:spTree>
    <p:extLst>
      <p:ext uri="{BB962C8B-B14F-4D97-AF65-F5344CB8AC3E}">
        <p14:creationId xmlns:p14="http://schemas.microsoft.com/office/powerpoint/2010/main" val="25419681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rays.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2294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8417743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Fishes.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60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fish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6403619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366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9533521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Birds.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651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8466479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Invertebrates.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78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invertebrates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60522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Organisation</a:t>
            </a: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Vessel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category (i.e. name of school and grade)</a:t>
            </a:r>
          </a:p>
        </p:txBody>
      </p:sp>
    </p:spTree>
    <p:extLst>
      <p:ext uri="{BB962C8B-B14F-4D97-AF65-F5344CB8AC3E}">
        <p14:creationId xmlns:p14="http://schemas.microsoft.com/office/powerpoint/2010/main" val="42600636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401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392984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7046150" y="1225473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0556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32083871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Incident.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BCDB59-2B4A-8C4A-B45F-A6FC749B4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13" t="46701" r="37371" b="45440"/>
          <a:stretch/>
        </p:blipFill>
        <p:spPr>
          <a:xfrm>
            <a:off x="10013517" y="565733"/>
            <a:ext cx="1662546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54AA5-5A17-5D49-AD13-A71DF06224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1262541" y="2086137"/>
            <a:ext cx="3006035" cy="40257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16F300-CD1B-AA4E-B641-4F2B22FD8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4410603" y="2086136"/>
            <a:ext cx="2270479" cy="40257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C92660C-9DB7-FD44-986D-10FAE88D45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9" b="60629"/>
          <a:stretch/>
        </p:blipFill>
        <p:spPr>
          <a:xfrm>
            <a:off x="6823109" y="2086136"/>
            <a:ext cx="4852953" cy="40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683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if you saw any bleaching today.</a:t>
            </a:r>
          </a:p>
        </p:txBody>
      </p:sp>
    </p:spTree>
    <p:extLst>
      <p:ext uri="{BB962C8B-B14F-4D97-AF65-F5344CB8AC3E}">
        <p14:creationId xmlns:p14="http://schemas.microsoft.com/office/powerpoint/2010/main" val="313039657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9597712" y="128016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237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if you saw any bleaching today.</a:t>
            </a:r>
          </a:p>
        </p:txBody>
      </p:sp>
    </p:spTree>
    <p:extLst>
      <p:ext uri="{BB962C8B-B14F-4D97-AF65-F5344CB8AC3E}">
        <p14:creationId xmlns:p14="http://schemas.microsoft.com/office/powerpoint/2010/main" val="42533816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/>
              <a:t>Bleaching.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98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5B5A6-72AF-0143-8EC1-646B1818B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77" t="46701" r="3207" b="45440"/>
          <a:stretch/>
        </p:blipFill>
        <p:spPr>
          <a:xfrm>
            <a:off x="9874971" y="549275"/>
            <a:ext cx="1801092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DFB2C1-AEAD-4241-97E4-2194E49390C4}"/>
              </a:ext>
            </a:extLst>
          </p:cNvPr>
          <p:cNvSpPr/>
          <p:nvPr/>
        </p:nvSpPr>
        <p:spPr>
          <a:xfrm>
            <a:off x="515938" y="1981199"/>
            <a:ext cx="11160124" cy="4190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0A9D604-8348-8942-9B50-A6F82AFB0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37" b="27961"/>
          <a:stretch/>
        </p:blipFill>
        <p:spPr>
          <a:xfrm>
            <a:off x="6351652" y="2216848"/>
            <a:ext cx="4928136" cy="3503177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5606F27-C8D8-9A40-8808-360A8F274E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51" r="13896" b="60673"/>
          <a:stretch/>
        </p:blipFill>
        <p:spPr>
          <a:xfrm>
            <a:off x="771590" y="2216848"/>
            <a:ext cx="5324410" cy="37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057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</a:t>
            </a:r>
            <a:r>
              <a:rPr lang="en-US" dirty="0" smtClean="0"/>
              <a:t>What </a:t>
            </a:r>
            <a:r>
              <a:rPr lang="en-US" dirty="0"/>
              <a:t>actions can you take to protect what you have seen today?</a:t>
            </a:r>
            <a:br>
              <a:rPr lang="en-US" dirty="0"/>
            </a:br>
            <a:r>
              <a:rPr lang="en-US" dirty="0"/>
              <a:t> </a:t>
            </a:r>
            <a:endParaRPr lang="en-AU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Link to climate change actions,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968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PROJ-2005426192-163</_dlc_DocId>
    <_dlc_DocIdUrl xmlns="8ccc4631-9afc-4718-b120-5e2e37a03cc7">
      <Url>http://thedock.gbrmpa.gov.au/sites/Projects/P000462/_layouts/15/DocIdRedir.aspx?ID=PROJ-2005426192-163</Url>
      <Description>PROJ-2005426192-163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318032D-6A0A-4DC0-B2E0-08E2245171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392FA4-AE69-4EAA-A333-8531967F0BBE}">
  <ds:schemaRefs>
    <ds:schemaRef ds:uri="http://purl.org/dc/terms/"/>
    <ds:schemaRef ds:uri="http://purl.org/dc/elements/1.1/"/>
    <ds:schemaRef ds:uri="8ccc4631-9afc-4718-b120-5e2e37a03cc7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237D72E-A7FE-492B-9B77-21223A58BB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C5F2ED-786B-4552-B431-D28DBD86269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2682</Words>
  <Application>Microsoft Office PowerPoint</Application>
  <PresentationFormat>Widescreen</PresentationFormat>
  <Paragraphs>457</Paragraphs>
  <Slides>102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Comic Sans MS</vt:lpstr>
      <vt:lpstr>Wingdings</vt:lpstr>
      <vt:lpstr>Office Theme</vt:lpstr>
      <vt:lpstr>Be a Marine Biologist for a Day </vt:lpstr>
      <vt:lpstr>How will I help the  Great Barrier Reef today?  By getting my data ready to tell the Great Barrier Reef Marine Park Authority what I counted and saw.</vt:lpstr>
      <vt:lpstr>What we counted in 10 minutes.</vt:lpstr>
      <vt:lpstr>PowerPoint Presentation</vt:lpstr>
      <vt:lpstr>“Are you ready to share your data and complete this form?  We will do it together. I will show you how. Do you have your data sheets and activity books ready?”</vt:lpstr>
      <vt:lpstr>Are you ready to complete this form?</vt:lpstr>
      <vt:lpstr>Filling out the form</vt:lpstr>
      <vt:lpstr>PowerPoint Presentation</vt:lpstr>
      <vt:lpstr>Filling out the form</vt:lpstr>
      <vt:lpstr>PowerPoint Presentation</vt:lpstr>
      <vt:lpstr>Filling out the form</vt:lpstr>
      <vt:lpstr>Reef ID: 18-030 (example only).</vt:lpstr>
      <vt:lpstr>Filling out the form</vt:lpstr>
      <vt:lpstr>Reef name: Kelso Reef (example only).</vt:lpstr>
      <vt:lpstr>Filling out the form</vt:lpstr>
      <vt:lpstr>Site: The lagoon (example only).</vt:lpstr>
      <vt:lpstr>Filling out the form</vt:lpstr>
      <vt:lpstr>Marine Park Zone: Green (example only).</vt:lpstr>
      <vt:lpstr>Filling out the form</vt:lpstr>
      <vt:lpstr>Check point.</vt:lpstr>
      <vt:lpstr>Filling out the form</vt:lpstr>
      <vt:lpstr>PowerPoint Presentation</vt:lpstr>
      <vt:lpstr>Filling out the form</vt:lpstr>
      <vt:lpstr>PowerPoint Presentation</vt:lpstr>
      <vt:lpstr>Filling out the form</vt:lpstr>
      <vt:lpstr>Habitat type.</vt:lpstr>
      <vt:lpstr>Filling out the form</vt:lpstr>
      <vt:lpstr>Flood plume. YES  NO</vt:lpstr>
      <vt:lpstr>Filling out the form</vt:lpstr>
      <vt:lpstr>Suspended algal bloom. YES  NO</vt:lpstr>
      <vt:lpstr>Filling out the form</vt:lpstr>
      <vt:lpstr>Tide at survey.  LOW MID  HIGH</vt:lpstr>
      <vt:lpstr>Filling out the form</vt:lpstr>
      <vt:lpstr>Visibility.  &lt;5m  5-10m &gt;10m</vt:lpstr>
      <vt:lpstr>Filling out the form</vt:lpstr>
      <vt:lpstr>Check point.</vt:lpstr>
      <vt:lpstr>Filling out the form</vt:lpstr>
      <vt:lpstr>Are you ready to complete the next section?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Filling out the form</vt:lpstr>
      <vt:lpstr>Check point.</vt:lpstr>
      <vt:lpstr>PowerPoint Presentation</vt:lpstr>
      <vt:lpstr>PowerPoint Presentation</vt:lpstr>
      <vt:lpstr>Next step? Back at school, you will login with your teacher and tell GBRMPA how many you counted!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Marine mammals.</vt:lpstr>
      <vt:lpstr>What can I do now?</vt:lpstr>
      <vt:lpstr>Marine reptiles.</vt:lpstr>
      <vt:lpstr>What can I do now?</vt:lpstr>
      <vt:lpstr>Sharks and rays.</vt:lpstr>
      <vt:lpstr>What can I do now?</vt:lpstr>
      <vt:lpstr>Fishes.</vt:lpstr>
      <vt:lpstr>What can I do now?</vt:lpstr>
      <vt:lpstr>PowerPoint Presentation</vt:lpstr>
      <vt:lpstr>What can I do now?</vt:lpstr>
      <vt:lpstr>Birds.</vt:lpstr>
      <vt:lpstr>What can I do now?</vt:lpstr>
      <vt:lpstr>Invertebrates.</vt:lpstr>
      <vt:lpstr>What can I do now?</vt:lpstr>
      <vt:lpstr>PowerPoint Presentation</vt:lpstr>
      <vt:lpstr>What can I do now?</vt:lpstr>
      <vt:lpstr>PowerPoint Presentation</vt:lpstr>
      <vt:lpstr>What can I do now?</vt:lpstr>
      <vt:lpstr>Incident.</vt:lpstr>
      <vt:lpstr>What can I do now?</vt:lpstr>
      <vt:lpstr>PowerPoint Presentation</vt:lpstr>
      <vt:lpstr>What can I do now?</vt:lpstr>
      <vt:lpstr>Bleaching.</vt:lpstr>
      <vt:lpstr>Ask What actions can you take to protect what you have seen today?  </vt:lpstr>
      <vt:lpstr>PowerPoint Presentation</vt:lpstr>
      <vt:lpstr>PowerPoint Presentation</vt:lpstr>
      <vt:lpstr>We hope you enjoyed you day visiting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163</cp:revision>
  <dcterms:created xsi:type="dcterms:W3CDTF">2021-08-15T07:02:58Z</dcterms:created>
  <dcterms:modified xsi:type="dcterms:W3CDTF">2021-11-03T05:13:06Z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a923cc0b-8072-4f18-9eeb-2bc7ecb24101</vt:lpwstr>
  </property>
  <property fmtid="{D5CDD505-2E9C-101B-9397-08002B2CF9AE}" pid="5" name="TitusGUID">
    <vt:lpwstr>2b933b00-649a-441e-bf21-62b91227bc8f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{a923cc0b-8072-4f18-9eeb-2bc7ecb24101}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