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97"/>
  </p:notesMasterIdLst>
  <p:sldIdLst>
    <p:sldId id="257" r:id="rId6"/>
    <p:sldId id="1127" r:id="rId7"/>
    <p:sldId id="1516" r:id="rId8"/>
    <p:sldId id="1517" r:id="rId9"/>
    <p:sldId id="602" r:id="rId10"/>
    <p:sldId id="617" r:id="rId11"/>
    <p:sldId id="1494" r:id="rId12"/>
    <p:sldId id="1424" r:id="rId13"/>
    <p:sldId id="1425" r:id="rId14"/>
    <p:sldId id="1427" r:id="rId15"/>
    <p:sldId id="1426" r:id="rId16"/>
    <p:sldId id="1428" r:id="rId17"/>
    <p:sldId id="1495" r:id="rId18"/>
    <p:sldId id="1429" r:id="rId19"/>
    <p:sldId id="1430" r:id="rId20"/>
    <p:sldId id="1132" r:id="rId21"/>
    <p:sldId id="1431" r:id="rId22"/>
    <p:sldId id="1227" r:id="rId23"/>
    <p:sldId id="1230" r:id="rId24"/>
    <p:sldId id="1496" r:id="rId25"/>
    <p:sldId id="1497" r:id="rId26"/>
    <p:sldId id="1498" r:id="rId27"/>
    <p:sldId id="1499" r:id="rId28"/>
    <p:sldId id="1500" r:id="rId29"/>
    <p:sldId id="1228" r:id="rId30"/>
    <p:sldId id="1501" r:id="rId31"/>
    <p:sldId id="1391" r:id="rId32"/>
    <p:sldId id="1502" r:id="rId33"/>
    <p:sldId id="1238" r:id="rId34"/>
    <p:sldId id="1236" r:id="rId35"/>
    <p:sldId id="1432" r:id="rId36"/>
    <p:sldId id="1241" r:id="rId37"/>
    <p:sldId id="1244" r:id="rId38"/>
    <p:sldId id="1242" r:id="rId39"/>
    <p:sldId id="1243" r:id="rId40"/>
    <p:sldId id="1245" r:id="rId41"/>
    <p:sldId id="1503" r:id="rId42"/>
    <p:sldId id="1504" r:id="rId43"/>
    <p:sldId id="1251" r:id="rId44"/>
    <p:sldId id="1253" r:id="rId45"/>
    <p:sldId id="1252" r:id="rId46"/>
    <p:sldId id="1260" r:id="rId47"/>
    <p:sldId id="1264" r:id="rId48"/>
    <p:sldId id="1263" r:id="rId49"/>
    <p:sldId id="1266" r:id="rId50"/>
    <p:sldId id="1262" r:id="rId51"/>
    <p:sldId id="1271" r:id="rId52"/>
    <p:sldId id="1274" r:id="rId53"/>
    <p:sldId id="1272" r:id="rId54"/>
    <p:sldId id="1505" r:id="rId55"/>
    <p:sldId id="1506" r:id="rId56"/>
    <p:sldId id="1285" r:id="rId57"/>
    <p:sldId id="1452" r:id="rId58"/>
    <p:sldId id="1507" r:id="rId59"/>
    <p:sldId id="1298" r:id="rId60"/>
    <p:sldId id="1435" r:id="rId61"/>
    <p:sldId id="1434" r:id="rId62"/>
    <p:sldId id="1307" r:id="rId63"/>
    <p:sldId id="1508" r:id="rId64"/>
    <p:sldId id="1399" r:id="rId65"/>
    <p:sldId id="1400" r:id="rId66"/>
    <p:sldId id="1512" r:id="rId67"/>
    <p:sldId id="1315" r:id="rId68"/>
    <p:sldId id="1324" r:id="rId69"/>
    <p:sldId id="1439" r:id="rId70"/>
    <p:sldId id="881" r:id="rId71"/>
    <p:sldId id="1509" r:id="rId72"/>
    <p:sldId id="1331" r:id="rId73"/>
    <p:sldId id="1333" r:id="rId74"/>
    <p:sldId id="1510" r:id="rId75"/>
    <p:sldId id="1511" r:id="rId76"/>
    <p:sldId id="1347" r:id="rId77"/>
    <p:sldId id="1345" r:id="rId78"/>
    <p:sldId id="1339" r:id="rId79"/>
    <p:sldId id="1441" r:id="rId80"/>
    <p:sldId id="1513" r:id="rId81"/>
    <p:sldId id="1514" r:id="rId82"/>
    <p:sldId id="1366" r:id="rId83"/>
    <p:sldId id="1442" r:id="rId84"/>
    <p:sldId id="1443" r:id="rId85"/>
    <p:sldId id="1482" r:id="rId86"/>
    <p:sldId id="1483" r:id="rId87"/>
    <p:sldId id="1484" r:id="rId88"/>
    <p:sldId id="1485" r:id="rId89"/>
    <p:sldId id="897" r:id="rId90"/>
    <p:sldId id="1486" r:id="rId91"/>
    <p:sldId id="1487" r:id="rId92"/>
    <p:sldId id="899" r:id="rId93"/>
    <p:sldId id="1489" r:id="rId94"/>
    <p:sldId id="1368" r:id="rId95"/>
    <p:sldId id="1515" r:id="rId9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27"/>
            <p14:sldId id="1516"/>
            <p14:sldId id="1517"/>
            <p14:sldId id="602"/>
            <p14:sldId id="617"/>
            <p14:sldId id="1494"/>
            <p14:sldId id="1424"/>
            <p14:sldId id="1425"/>
            <p14:sldId id="1427"/>
            <p14:sldId id="1426"/>
            <p14:sldId id="1428"/>
            <p14:sldId id="1495"/>
            <p14:sldId id="1429"/>
            <p14:sldId id="1430"/>
            <p14:sldId id="1132"/>
            <p14:sldId id="1431"/>
            <p14:sldId id="1227"/>
            <p14:sldId id="1230"/>
            <p14:sldId id="1496"/>
            <p14:sldId id="1497"/>
            <p14:sldId id="1498"/>
            <p14:sldId id="1499"/>
            <p14:sldId id="1500"/>
            <p14:sldId id="1228"/>
            <p14:sldId id="1501"/>
            <p14:sldId id="1391"/>
            <p14:sldId id="1502"/>
            <p14:sldId id="1238"/>
            <p14:sldId id="1236"/>
            <p14:sldId id="1432"/>
            <p14:sldId id="1241"/>
            <p14:sldId id="1244"/>
            <p14:sldId id="1242"/>
            <p14:sldId id="1243"/>
            <p14:sldId id="1245"/>
            <p14:sldId id="1503"/>
            <p14:sldId id="1504"/>
            <p14:sldId id="1251"/>
            <p14:sldId id="1253"/>
            <p14:sldId id="1252"/>
            <p14:sldId id="1260"/>
            <p14:sldId id="1264"/>
            <p14:sldId id="1263"/>
            <p14:sldId id="1266"/>
            <p14:sldId id="1262"/>
            <p14:sldId id="1271"/>
            <p14:sldId id="1274"/>
            <p14:sldId id="1272"/>
            <p14:sldId id="1505"/>
            <p14:sldId id="1506"/>
            <p14:sldId id="1285"/>
            <p14:sldId id="1452"/>
            <p14:sldId id="1507"/>
            <p14:sldId id="1298"/>
            <p14:sldId id="1435"/>
            <p14:sldId id="1434"/>
            <p14:sldId id="1307"/>
            <p14:sldId id="1508"/>
            <p14:sldId id="1399"/>
            <p14:sldId id="1400"/>
            <p14:sldId id="1512"/>
            <p14:sldId id="1315"/>
            <p14:sldId id="1324"/>
            <p14:sldId id="1439"/>
            <p14:sldId id="881"/>
            <p14:sldId id="1509"/>
            <p14:sldId id="1331"/>
            <p14:sldId id="1333"/>
            <p14:sldId id="1510"/>
            <p14:sldId id="1511"/>
            <p14:sldId id="1347"/>
            <p14:sldId id="1345"/>
            <p14:sldId id="1339"/>
            <p14:sldId id="1441"/>
            <p14:sldId id="1513"/>
            <p14:sldId id="1514"/>
            <p14:sldId id="1366"/>
            <p14:sldId id="1442"/>
            <p14:sldId id="1443"/>
            <p14:sldId id="1482"/>
            <p14:sldId id="1483"/>
            <p14:sldId id="1484"/>
            <p14:sldId id="1485"/>
            <p14:sldId id="897"/>
            <p14:sldId id="1486"/>
            <p14:sldId id="1487"/>
            <p14:sldId id="899"/>
            <p14:sldId id="1489"/>
            <p14:sldId id="1368"/>
            <p14:sldId id="15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93"/>
    <p:restoredTop sz="91860"/>
  </p:normalViewPr>
  <p:slideViewPr>
    <p:cSldViewPr snapToGrid="0" snapToObjects="1" showGuides="1">
      <p:cViewPr varScale="1">
        <p:scale>
          <a:sx n="83" d="100"/>
          <a:sy n="83" d="100"/>
        </p:scale>
        <p:origin x="114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1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Jones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K.</a:t>
            </a:r>
            <a:r>
              <a:rPr lang="en-US" baseline="0" dirty="0"/>
              <a:t> </a:t>
            </a:r>
            <a:r>
              <a:rPr lang="en-US" baseline="0" dirty="0" err="1"/>
              <a:t>Goudkamp</a:t>
            </a:r>
            <a:r>
              <a:rPr lang="en-US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5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204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69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74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677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12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81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41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356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A. Elliott,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4029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</a:t>
            </a:r>
            <a:r>
              <a:rPr lang="en-US" dirty="0"/>
              <a:t>(Left)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(Middle)</a:t>
            </a:r>
            <a:r>
              <a:rPr lang="en-AU" baseline="0" dirty="0"/>
              <a:t>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(Right) J. Jones,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537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37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</a:t>
            </a:r>
            <a:r>
              <a:rPr lang="en-AU" dirty="0" err="1"/>
              <a:t>Goudkamp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32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1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C. Jones, Copyright </a:t>
            </a:r>
            <a:r>
              <a:rPr lang="en-AU" baseline="0" dirty="0"/>
              <a:t>Commonwealth Government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68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Stella,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076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354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Anthony,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40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R. </a:t>
            </a:r>
            <a:r>
              <a:rPr lang="en-AU" dirty="0" err="1"/>
              <a:t>Berklemans</a:t>
            </a:r>
            <a:r>
              <a:rPr lang="en-AU" dirty="0"/>
              <a:t>, Copyright Commonwealth</a:t>
            </a:r>
            <a:r>
              <a:rPr lang="en-AU" baseline="0" dirty="0"/>
              <a:t> of Australia (GBRMPA)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158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J. </a:t>
            </a:r>
            <a:r>
              <a:rPr lang="en-US" dirty="0" err="1"/>
              <a:t>Sumerling</a:t>
            </a:r>
            <a:r>
              <a:rPr lang="en-US" dirty="0"/>
              <a:t>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32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1888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75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T. Mayne,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223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E. Smart, </a:t>
            </a:r>
            <a:r>
              <a:rPr lang="en-US" dirty="0"/>
              <a:t>Copyright</a:t>
            </a:r>
            <a:r>
              <a:rPr lang="en-AU" dirty="0"/>
              <a:t>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56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15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L. Zell,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928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R. </a:t>
            </a:r>
            <a:r>
              <a:rPr lang="en-AU" dirty="0" err="1"/>
              <a:t>Berkelmans</a:t>
            </a:r>
            <a:r>
              <a:rPr lang="en-AU" dirty="0"/>
              <a:t>,</a:t>
            </a:r>
            <a:r>
              <a:rPr lang="en-AU" baseline="0" dirty="0"/>
              <a:t>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745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7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570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W. Gladstone,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13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1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overarching inquiry question that encompasses the entire BAMBFAD Program and is the starting slide to this presentation.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7706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00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380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J. Maynard,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8192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02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782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01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5576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531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T. Mayne,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6154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6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Johnson,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962690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U. </a:t>
            </a:r>
            <a:r>
              <a:rPr lang="en-AU" dirty="0" err="1"/>
              <a:t>Englehardt</a:t>
            </a:r>
            <a:r>
              <a:rPr lang="en-AU" dirty="0"/>
              <a:t>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053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M.</a:t>
            </a:r>
            <a:r>
              <a:rPr lang="en-AU" baseline="0" dirty="0"/>
              <a:t> Simmons,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8878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(Left) U. </a:t>
            </a:r>
            <a:r>
              <a:rPr lang="en-AU" dirty="0" err="1"/>
              <a:t>Englehardt</a:t>
            </a:r>
            <a:r>
              <a:rPr lang="en-AU" dirty="0"/>
              <a:t>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r>
              <a:rPr lang="en-AU" dirty="0"/>
              <a:t>;</a:t>
            </a:r>
            <a:r>
              <a:rPr lang="en-AU" baseline="0" dirty="0"/>
              <a:t> (Right) </a:t>
            </a:r>
            <a:r>
              <a:rPr lang="en-AU" dirty="0"/>
              <a:t>M.</a:t>
            </a:r>
            <a:r>
              <a:rPr lang="en-AU" baseline="0" dirty="0"/>
              <a:t> Simmons,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1928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7269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902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69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https://theconversation.com/ghostnets-fish-on-marine-rubbish-threatens-northern-australian-turtles-11585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86598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GBRMPA Image Library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9551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</a:t>
            </a:r>
            <a:r>
              <a:rPr lang="en-AU" baseline="0" dirty="0"/>
              <a:t> </a:t>
            </a:r>
            <a:r>
              <a:rPr lang="en-AU" baseline="0" dirty="0" err="1"/>
              <a:t>Sumerling</a:t>
            </a:r>
            <a:r>
              <a:rPr lang="en-AU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9388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baseline="0" dirty="0"/>
              <a:t>K. Hoppen,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63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err="1"/>
              <a:t>www.gbrmpa.gov.au</a:t>
            </a:r>
            <a:r>
              <a:rPr lang="en-US" sz="1200" b="0" dirty="0"/>
              <a:t>/our-work/eye-on-the-reef</a:t>
            </a:r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282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C. </a:t>
            </a:r>
            <a:r>
              <a:rPr lang="en-AU" dirty="0" err="1"/>
              <a:t>McGrogan</a:t>
            </a:r>
            <a:r>
              <a:rPr lang="en-AU" dirty="0"/>
              <a:t>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7373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C. </a:t>
            </a:r>
            <a:r>
              <a:rPr lang="en-AU" dirty="0" err="1"/>
              <a:t>McGrogan</a:t>
            </a:r>
            <a:r>
              <a:rPr lang="en-AU" dirty="0"/>
              <a:t>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4158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(Left)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r>
              <a:rPr lang="en-AU" baseline="0" dirty="0"/>
              <a:t>; (Right)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885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4482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8508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685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This is the last slide for students to view. The remaining slides are for the teachers.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9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C. Jones, Copyright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945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The following questions are straight from the Rapid Monitoring Survey course exam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38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4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818437" cy="327003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5465620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5280027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tx2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gbrmpa.gov.au/our-work/eye-on-the-ree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ces/by/4.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0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77.png"/><Relationship Id="rId4" Type="http://schemas.microsoft.com/office/2007/relationships/hdphoto" Target="../media/hdphoto4.wdp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9.jpg"/><Relationship Id="rId5" Type="http://schemas.openxmlformats.org/officeDocument/2006/relationships/image" Target="../media/image78.jpg"/><Relationship Id="rId4" Type="http://schemas.microsoft.com/office/2007/relationships/hdphoto" Target="../media/hdphoto4.wdp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g"/><Relationship Id="rId5" Type="http://schemas.openxmlformats.org/officeDocument/2006/relationships/image" Target="../media/image80.jpg"/><Relationship Id="rId4" Type="http://schemas.microsoft.com/office/2007/relationships/hdphoto" Target="../media/hdphoto4.wdp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g"/><Relationship Id="rId3" Type="http://schemas.openxmlformats.org/officeDocument/2006/relationships/image" Target="../media/image76.png"/><Relationship Id="rId7" Type="http://schemas.openxmlformats.org/officeDocument/2006/relationships/image" Target="../media/image8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5" Type="http://schemas.openxmlformats.org/officeDocument/2006/relationships/image" Target="../media/image82.jpg"/><Relationship Id="rId4" Type="http://schemas.microsoft.com/office/2007/relationships/hdphoto" Target="../media/hdphoto4.wdp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4" Type="http://schemas.microsoft.com/office/2007/relationships/hdphoto" Target="../media/hdphoto4.wdp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jpg"/><Relationship Id="rId7" Type="http://schemas.openxmlformats.org/officeDocument/2006/relationships/image" Target="../media/image94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3.jpg"/><Relationship Id="rId11" Type="http://schemas.openxmlformats.org/officeDocument/2006/relationships/image" Target="../media/image98.jpg"/><Relationship Id="rId5" Type="http://schemas.openxmlformats.org/officeDocument/2006/relationships/image" Target="../media/image92.jpg"/><Relationship Id="rId10" Type="http://schemas.openxmlformats.org/officeDocument/2006/relationships/image" Target="../media/image97.jpg"/><Relationship Id="rId4" Type="http://schemas.openxmlformats.org/officeDocument/2006/relationships/image" Target="../media/image91.jpg"/><Relationship Id="rId9" Type="http://schemas.openxmlformats.org/officeDocument/2006/relationships/image" Target="../media/image96.jp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image" Target="../media/image76.png"/><Relationship Id="rId7" Type="http://schemas.openxmlformats.org/officeDocument/2006/relationships/image" Target="../media/image10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g"/><Relationship Id="rId5" Type="http://schemas.openxmlformats.org/officeDocument/2006/relationships/image" Target="../media/image99.jpeg"/><Relationship Id="rId4" Type="http://schemas.microsoft.com/office/2007/relationships/hdphoto" Target="../media/hdphoto4.wdp"/><Relationship Id="rId9" Type="http://schemas.openxmlformats.org/officeDocument/2006/relationships/image" Target="../media/image103.jp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microsoft.com/office/2007/relationships/hdphoto" Target="../media/hdphoto4.wdp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jpg"/><Relationship Id="rId3" Type="http://schemas.openxmlformats.org/officeDocument/2006/relationships/image" Target="../media/image107.jpeg"/><Relationship Id="rId7" Type="http://schemas.openxmlformats.org/officeDocument/2006/relationships/image" Target="../media/image111.jp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10" Type="http://schemas.openxmlformats.org/officeDocument/2006/relationships/image" Target="../media/image114.jpeg"/><Relationship Id="rId4" Type="http://schemas.openxmlformats.org/officeDocument/2006/relationships/image" Target="../media/image108.jpeg"/><Relationship Id="rId9" Type="http://schemas.openxmlformats.org/officeDocument/2006/relationships/image" Target="../media/image113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brmpa.gov.au/our-work/eye-on-the-ree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Part 3: Making connections</a:t>
            </a:r>
          </a:p>
          <a:p>
            <a:r>
              <a:rPr lang="en-AU" b="1" dirty="0"/>
              <a:t>Year 5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Login.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055E4-7019-244E-9D6D-8F60E17A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87" y="1264356"/>
            <a:ext cx="10069426" cy="4865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Left 4">
            <a:extLst>
              <a:ext uri="{FF2B5EF4-FFF2-40B4-BE49-F238E27FC236}">
                <a16:creationId xmlns:a16="http://schemas.microsoft.com/office/drawing/2014/main" id="{8F5E5832-F4A6-304C-BE3F-B35F7F937C1E}"/>
              </a:ext>
            </a:extLst>
          </p:cNvPr>
          <p:cNvSpPr/>
          <p:nvPr/>
        </p:nvSpPr>
        <p:spPr>
          <a:xfrm rot="5400000">
            <a:off x="8993488" y="2004362"/>
            <a:ext cx="789658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396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Select ‘Rapid Monitoring Survey’ </a:t>
            </a:r>
            <a:r>
              <a:rPr lang="en-US" sz="4400" dirty="0" smtClean="0"/>
              <a:t>tab.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6B42-7435-9843-BFE7-D7803AC4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285" y="1837666"/>
            <a:ext cx="5323430" cy="378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45562A-FF5F-294A-8EFA-5C1D8BD11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285" y="2298343"/>
            <a:ext cx="5323429" cy="328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Arrow: Left 6">
            <a:extLst>
              <a:ext uri="{FF2B5EF4-FFF2-40B4-BE49-F238E27FC236}">
                <a16:creationId xmlns:a16="http://schemas.microsoft.com/office/drawing/2014/main" id="{06AA3FCA-F354-7645-A0F7-A634FAE655B2}"/>
              </a:ext>
            </a:extLst>
          </p:cNvPr>
          <p:cNvSpPr/>
          <p:nvPr/>
        </p:nvSpPr>
        <p:spPr>
          <a:xfrm rot="10800000">
            <a:off x="2474934" y="1747454"/>
            <a:ext cx="869529" cy="604911"/>
          </a:xfrm>
          <a:prstGeom prst="lef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535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Enter your </a:t>
            </a:r>
            <a:r>
              <a:rPr lang="en-US" sz="4400" dirty="0" smtClean="0"/>
              <a:t>data.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2A39F-682E-D443-9F3B-FF9DE007B8B6}"/>
              </a:ext>
            </a:extLst>
          </p:cNvPr>
          <p:cNvSpPr/>
          <p:nvPr/>
        </p:nvSpPr>
        <p:spPr>
          <a:xfrm>
            <a:off x="515938" y="1297709"/>
            <a:ext cx="11160124" cy="486250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25513-7DFD-9C46-A3CC-EE166F0CF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284"/>
          <a:stretch/>
        </p:blipFill>
        <p:spPr>
          <a:xfrm>
            <a:off x="737639" y="1448085"/>
            <a:ext cx="6466078" cy="1173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5935-91AC-9C4A-A0A9-DC15BF5E1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41" y="4928489"/>
            <a:ext cx="4315380" cy="1173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A9A4E9-1562-4143-8E9D-5CAC64AB2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90" r="32579" b="60526"/>
          <a:stretch/>
        </p:blipFill>
        <p:spPr>
          <a:xfrm>
            <a:off x="7203717" y="1440336"/>
            <a:ext cx="4416884" cy="1175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F1E57-1179-1049-A64B-22B0645B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51" t="19916" b="60343"/>
          <a:stretch/>
        </p:blipFill>
        <p:spPr>
          <a:xfrm>
            <a:off x="757339" y="2598891"/>
            <a:ext cx="2143425" cy="117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64DD7B-6638-964F-9B08-6F631213E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69" b="40016"/>
          <a:stretch/>
        </p:blipFill>
        <p:spPr>
          <a:xfrm>
            <a:off x="2900765" y="2615439"/>
            <a:ext cx="6466077" cy="117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ABEBE-A88E-BC48-AEF3-3668808C90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1" r="66851" b="20229"/>
          <a:stretch/>
        </p:blipFill>
        <p:spPr>
          <a:xfrm>
            <a:off x="9366842" y="2589206"/>
            <a:ext cx="2253759" cy="12355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079D5B-A647-EE4E-88C6-59A9DA029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44" t="59783" b="20501"/>
          <a:stretch/>
        </p:blipFill>
        <p:spPr>
          <a:xfrm>
            <a:off x="754468" y="3768455"/>
            <a:ext cx="4322953" cy="1173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971971-887C-A143-A17E-3DD9ABB10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990" b="294"/>
          <a:stretch/>
        </p:blipFill>
        <p:spPr>
          <a:xfrm>
            <a:off x="5077421" y="3739562"/>
            <a:ext cx="6532359" cy="11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06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you also completed the (more advanced) 360°survey, complete all questions. Otherwise, leave blank.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4EA905-0E83-1549-95B5-B25B30A1D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530" y="1662142"/>
            <a:ext cx="7876940" cy="45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08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Save!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Scroll down to the bottom of the page to ‘Save’.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1B4D184-0EB2-3947-95E3-C4DA2E69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t="28413" r="240" b="1"/>
          <a:stretch/>
        </p:blipFill>
        <p:spPr>
          <a:xfrm>
            <a:off x="742095" y="2014780"/>
            <a:ext cx="10707809" cy="386155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20" name="Arrow: Left 5">
            <a:extLst>
              <a:ext uri="{FF2B5EF4-FFF2-40B4-BE49-F238E27FC236}">
                <a16:creationId xmlns:a16="http://schemas.microsoft.com/office/drawing/2014/main" id="{D1FC9FB8-F799-B94A-A77E-E6227941792B}"/>
              </a:ext>
            </a:extLst>
          </p:cNvPr>
          <p:cNvSpPr/>
          <p:nvPr/>
        </p:nvSpPr>
        <p:spPr>
          <a:xfrm>
            <a:off x="1434899" y="5256897"/>
            <a:ext cx="1323799" cy="921435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5544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ready?</a:t>
            </a:r>
            <a:br>
              <a:rPr lang="en-US" sz="4400" dirty="0"/>
            </a:br>
            <a:r>
              <a:rPr lang="en-US" dirty="0"/>
              <a:t>Click on the image below to connect.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15</a:t>
            </a:fld>
            <a:endParaRPr lang="en-US" dirty="0"/>
          </a:p>
        </p:txBody>
      </p:sp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AF998464-C427-954F-9615-FC3AB0D6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1837619"/>
            <a:ext cx="11160124" cy="4315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4">
            <a:extLst>
              <a:ext uri="{FF2B5EF4-FFF2-40B4-BE49-F238E27FC236}">
                <a16:creationId xmlns:a16="http://schemas.microsoft.com/office/drawing/2014/main" id="{90A825CE-1B7B-4340-905E-295362A202C8}"/>
              </a:ext>
            </a:extLst>
          </p:cNvPr>
          <p:cNvSpPr/>
          <p:nvPr/>
        </p:nvSpPr>
        <p:spPr>
          <a:xfrm rot="10800000">
            <a:off x="5082475" y="3142042"/>
            <a:ext cx="779584" cy="604911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6493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64C5852-C660-4260-A51A-572E795C6AD1}"/>
              </a:ext>
            </a:extLst>
          </p:cNvPr>
          <p:cNvSpPr/>
          <p:nvPr/>
        </p:nvSpPr>
        <p:spPr>
          <a:xfrm>
            <a:off x="224534" y="3973206"/>
            <a:ext cx="2740820" cy="2701089"/>
          </a:xfrm>
          <a:prstGeom prst="wedgeEllipseCallout">
            <a:avLst>
              <a:gd name="adj1" fmla="val 59947"/>
              <a:gd name="adj2" fmla="val 26832"/>
            </a:avLst>
          </a:prstGeom>
          <a:solidFill>
            <a:srgbClr val="363D41">
              <a:alpha val="6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52DC0-82AC-4DE9-8145-7B92CE1D6BB6}"/>
              </a:ext>
            </a:extLst>
          </p:cNvPr>
          <p:cNvSpPr txBox="1"/>
          <p:nvPr/>
        </p:nvSpPr>
        <p:spPr>
          <a:xfrm>
            <a:off x="331627" y="4674287"/>
            <a:ext cx="2526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solidFill>
                  <a:schemeClr val="bg1"/>
                </a:solidFill>
              </a:rPr>
              <a:t>Thank</a:t>
            </a:r>
            <a:br>
              <a:rPr lang="en-AU" sz="4400" dirty="0" smtClean="0">
                <a:solidFill>
                  <a:schemeClr val="bg1"/>
                </a:solidFill>
              </a:rPr>
            </a:br>
            <a:r>
              <a:rPr lang="en-AU" sz="4400" dirty="0" smtClean="0">
                <a:solidFill>
                  <a:schemeClr val="bg1"/>
                </a:solidFill>
              </a:rPr>
              <a:t>you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7E745-B2AC-EF42-A368-272E56142CD3}"/>
              </a:ext>
            </a:extLst>
          </p:cNvPr>
          <p:cNvSpPr txBox="1"/>
          <p:nvPr/>
        </p:nvSpPr>
        <p:spPr>
          <a:xfrm>
            <a:off x="9769811" y="5970171"/>
            <a:ext cx="19062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Male Maori wrasse</a:t>
            </a:r>
          </a:p>
        </p:txBody>
      </p:sp>
    </p:spTree>
    <p:extLst>
      <p:ext uri="{BB962C8B-B14F-4D97-AF65-F5344CB8AC3E}">
        <p14:creationId xmlns:p14="http://schemas.microsoft.com/office/powerpoint/2010/main" val="2922183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5E88E-5747-A243-B4DF-94CA943EFF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Check understanding.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Next, is what you’ve all been waiting for.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answers to questions asked in </a:t>
            </a:r>
            <a:r>
              <a:rPr lang="en-US" sz="3200" dirty="0" smtClean="0"/>
              <a:t>Part </a:t>
            </a:r>
            <a:r>
              <a:rPr lang="en-US" sz="3200" dirty="0"/>
              <a:t>1 (</a:t>
            </a:r>
            <a:r>
              <a:rPr lang="en-US" sz="3200" i="1" dirty="0"/>
              <a:t>before</a:t>
            </a:r>
            <a:r>
              <a:rPr lang="en-US" sz="3200" dirty="0"/>
              <a:t> the excursion) and/or </a:t>
            </a:r>
            <a:r>
              <a:rPr lang="en-US" sz="3200" dirty="0" smtClean="0"/>
              <a:t>Part </a:t>
            </a:r>
            <a:r>
              <a:rPr lang="en-US" sz="3200" dirty="0"/>
              <a:t>2 (</a:t>
            </a:r>
            <a:r>
              <a:rPr lang="en-US" sz="3200" i="1" dirty="0"/>
              <a:t>on</a:t>
            </a:r>
            <a:r>
              <a:rPr lang="en-US" sz="3200" dirty="0"/>
              <a:t> the excursion).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Let’s check how you went!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AD124-4DDF-8549-87E8-DAE5625A5D6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18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1586FC-7C64-8844-9D6E-CEEB1CBAA2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3047" r="1480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79062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AU" sz="5400" dirty="0"/>
              <a:t>Sea cucumber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6461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FFE68-A751-4D48-B464-4D06C830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A896A-9536-3846-AB52-9CDFD1004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These are sea cucumbers.</a:t>
            </a:r>
            <a:endParaRPr lang="en-US" sz="1200" dirty="0"/>
          </a:p>
          <a:p>
            <a:pPr>
              <a:spcAft>
                <a:spcPts val="1800"/>
              </a:spcAft>
            </a:pPr>
            <a:r>
              <a:rPr lang="en-US" dirty="0"/>
              <a:t>How can you tell they’re alive?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4C9A2AA-6FB2-F546-9ACF-4AC4501DF92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r="1388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8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A400A-EC3C-6D4B-B81D-A9B134AE6E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9" y="1745360"/>
            <a:ext cx="11160124" cy="2307351"/>
          </a:xfrm>
          <a:prstGeom prst="rect">
            <a:avLst/>
          </a:prstGeom>
        </p:spPr>
        <p:txBody>
          <a:bodyPr numCol="2" spcCol="360000"/>
          <a:lstStyle/>
          <a:p>
            <a:pPr marL="0" indent="0">
              <a:buNone/>
            </a:pPr>
            <a:r>
              <a:rPr lang="en-AU" sz="1600" dirty="0"/>
              <a:t>This PowerPoint is </a:t>
            </a:r>
            <a:r>
              <a:rPr lang="en-AU" sz="1600" dirty="0" smtClean="0"/>
              <a:t>Part </a:t>
            </a:r>
            <a:r>
              <a:rPr lang="en-AU" sz="1600" dirty="0"/>
              <a:t>3 of the </a:t>
            </a:r>
            <a:r>
              <a:rPr lang="en-AU" sz="1600" i="1" dirty="0"/>
              <a:t>Be a Marine Biologist for a Day</a:t>
            </a:r>
            <a:r>
              <a:rPr lang="en-AU" sz="1600" dirty="0"/>
              <a:t> program designed for year 5 by the Great Barrier Reef Marine Park Authority (GBRMPA). </a:t>
            </a:r>
          </a:p>
          <a:p>
            <a:pPr marL="0" indent="0">
              <a:buNone/>
            </a:pPr>
            <a:r>
              <a:rPr lang="en-US" sz="1600" dirty="0"/>
              <a:t>View this PowerPoint </a:t>
            </a:r>
            <a:r>
              <a:rPr lang="en-US" sz="1600" i="1" dirty="0"/>
              <a:t>after</a:t>
            </a:r>
            <a:r>
              <a:rPr lang="en-US" sz="1600" dirty="0"/>
              <a:t> your excursion, with the accompanying activity book.</a:t>
            </a:r>
          </a:p>
          <a:p>
            <a:pPr marL="0" indent="0">
              <a:buNone/>
            </a:pPr>
            <a:r>
              <a:rPr lang="en-US" sz="1600" dirty="0"/>
              <a:t>This is Part 3: Making connections</a:t>
            </a:r>
            <a:r>
              <a:rPr lang="en-US" sz="1600" i="1" dirty="0"/>
              <a:t>.</a:t>
            </a:r>
            <a:r>
              <a:rPr lang="en-US" sz="1600" dirty="0"/>
              <a:t> This is the </a:t>
            </a:r>
            <a:r>
              <a:rPr lang="en-US" sz="1600" i="1" dirty="0"/>
              <a:t>last</a:t>
            </a:r>
            <a:r>
              <a:rPr lang="en-US" sz="1600" dirty="0"/>
              <a:t> part of the program. This is when your students make connections with all they’ve learned and experienced so far. </a:t>
            </a:r>
          </a:p>
          <a:p>
            <a:pPr marL="0" indent="0">
              <a:buNone/>
            </a:pPr>
            <a:r>
              <a:rPr lang="en-US" sz="1600" dirty="0"/>
              <a:t>On your excursion, you conducted an Eye on the Reef citizen science activity with your </a:t>
            </a:r>
            <a:r>
              <a:rPr lang="en-US" sz="1600" dirty="0" smtClean="0"/>
              <a:t>reef guide. </a:t>
            </a:r>
            <a:r>
              <a:rPr lang="en-US" sz="1600" dirty="0"/>
              <a:t>Now it’s time to upload your data to the GBRMPA website. It’s also time for students to check understanding by answering any questions in Parts 1 and 2. </a:t>
            </a:r>
          </a:p>
          <a:p>
            <a:pPr marL="0" indent="0">
              <a:buNone/>
            </a:pPr>
            <a:r>
              <a:rPr lang="en-US" sz="1600" dirty="0"/>
              <a:t>The Great Barrier Reef Marine Park Authority would like to thank you for uploading your data to their </a:t>
            </a:r>
            <a:r>
              <a:rPr lang="en-US" sz="1600" dirty="0" smtClean="0"/>
              <a:t>Rapid Monitoring </a:t>
            </a:r>
            <a:r>
              <a:rPr lang="en-US" sz="1600" dirty="0"/>
              <a:t>database. We hope to see you again next year!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6CF89F-3475-C340-A8A6-AB11D2F0AE2B}"/>
              </a:ext>
            </a:extLst>
          </p:cNvPr>
          <p:cNvSpPr txBox="1">
            <a:spLocks/>
          </p:cNvSpPr>
          <p:nvPr/>
        </p:nvSpPr>
        <p:spPr>
          <a:xfrm>
            <a:off x="515938" y="570592"/>
            <a:ext cx="11160124" cy="10323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2"/>
                </a:solidFill>
              </a:rPr>
              <a:t>Thank you for organising your trip to the reef with us. 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 dirty="0">
                <a:solidFill>
                  <a:schemeClr val="accent2"/>
                </a:solidFill>
              </a:rPr>
              <a:t>We had a great time and hope you did too.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58787E-7667-044B-A520-CC41F82E9197}"/>
              </a:ext>
            </a:extLst>
          </p:cNvPr>
          <p:cNvGrpSpPr/>
          <p:nvPr/>
        </p:nvGrpSpPr>
        <p:grpSpPr>
          <a:xfrm>
            <a:off x="6283678" y="5582391"/>
            <a:ext cx="5298368" cy="572459"/>
            <a:chOff x="6179390" y="5574953"/>
            <a:chExt cx="5298368" cy="5724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A72E96-A864-C345-A638-048EF69DFB8D}"/>
                </a:ext>
              </a:extLst>
            </p:cNvPr>
            <p:cNvSpPr/>
            <p:nvPr/>
          </p:nvSpPr>
          <p:spPr>
            <a:xfrm>
              <a:off x="6179390" y="5574953"/>
              <a:ext cx="5298368" cy="572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DE311-B1F6-204A-9CC6-532A50206063}"/>
                </a:ext>
              </a:extLst>
            </p:cNvPr>
            <p:cNvSpPr txBox="1"/>
            <p:nvPr/>
          </p:nvSpPr>
          <p:spPr>
            <a:xfrm>
              <a:off x="7186121" y="5600336"/>
              <a:ext cx="4291637" cy="52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AU" sz="900" dirty="0">
                  <a:solidFill>
                    <a:schemeClr val="tx2"/>
                  </a:solidFill>
                </a:rPr>
                <a:t>Licensed by the Commonwealth of Australia for use under a Creative Commons By Attribution 4.0 International licence with the exception of content supplied by third parties and any photographs. </a:t>
              </a:r>
              <a:r>
                <a:rPr lang="en-AU" sz="900" u="sng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http://creativecommons.org/licences/by/4.0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30E015F-5D40-844A-BF02-AFDE4C58D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592" y="5665879"/>
              <a:ext cx="857480" cy="300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0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B2D7B-47C0-A145-93DF-B5D5E3BF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A3D57-DB36-2946-B59D-186C01C52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move slow </a:t>
            </a:r>
            <a:br>
              <a:rPr lang="en-US" dirty="0"/>
            </a:br>
            <a:r>
              <a:rPr lang="en-US" dirty="0"/>
              <a:t>and poop lots!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6812CFC-7B38-674A-8444-F7B016D3860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1" r="1253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51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</a:t>
            </a:r>
            <a:br>
              <a:rPr lang="en-US" dirty="0"/>
            </a:br>
            <a:r>
              <a:rPr lang="en-US" dirty="0"/>
              <a:t>they move?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8124326-4643-6648-8055-6B0093E1DE2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3" r="254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79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their tube </a:t>
            </a:r>
            <a:br>
              <a:rPr lang="en-US" dirty="0"/>
            </a:br>
            <a:r>
              <a:rPr lang="en-US" dirty="0"/>
              <a:t>feet and rhythmic contractions of </a:t>
            </a:r>
            <a:br>
              <a:rPr lang="en-US" dirty="0"/>
            </a:br>
            <a:r>
              <a:rPr lang="en-US" dirty="0"/>
              <a:t>their bodies.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3806722-535E-8448-8137-FB2997657D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0" b="5452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50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do they have tough skin?</a:t>
            </a:r>
            <a:endParaRPr lang="en-US" sz="32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8124326-4643-6648-8055-6B0093E1DE2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3" r="254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318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avoid </a:t>
            </a:r>
            <a:br>
              <a:rPr lang="en-US" dirty="0"/>
            </a:br>
            <a:r>
              <a:rPr lang="en-US" dirty="0"/>
              <a:t>being eaten.</a:t>
            </a:r>
            <a:endParaRPr lang="en-US" sz="32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331C354-270E-504C-90CA-093971FC682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3" b="2297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80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4E4B2-6BD0-0A4B-BEE0-9391991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BDF61-7C7F-9442-8E66-1D6F619F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breathe?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682532-8770-9B49-9918-EEF6718E56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15378" r="153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60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4E4B2-6BD0-0A4B-BEE0-9391991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BDF61-7C7F-9442-8E66-1D6F619F1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taking in </a:t>
            </a:r>
            <a:br>
              <a:rPr lang="en-US" dirty="0"/>
            </a:br>
            <a:r>
              <a:rPr lang="en-US" dirty="0"/>
              <a:t>water through </a:t>
            </a:r>
            <a:br>
              <a:rPr lang="en-US" dirty="0"/>
            </a:br>
            <a:r>
              <a:rPr lang="en-US" dirty="0"/>
              <a:t>their anus!</a:t>
            </a:r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C7CBF7F4-53D2-A34F-80C7-0E0FDF314F4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20312" r="10444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5D0CD8-15CE-9248-B21E-074EB6C07CE5}"/>
              </a:ext>
            </a:extLst>
          </p:cNvPr>
          <p:cNvSpPr txBox="1"/>
          <p:nvPr/>
        </p:nvSpPr>
        <p:spPr>
          <a:xfrm>
            <a:off x="6509245" y="2376157"/>
            <a:ext cx="87660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Anus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8EB2BE-6B23-0440-A15F-931B18BFA967}"/>
              </a:ext>
            </a:extLst>
          </p:cNvPr>
          <p:cNvSpPr txBox="1"/>
          <p:nvPr/>
        </p:nvSpPr>
        <p:spPr>
          <a:xfrm>
            <a:off x="10473229" y="1214450"/>
            <a:ext cx="90604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tx2"/>
                </a:solidFill>
              </a:rPr>
              <a:t>Mouth</a:t>
            </a:r>
          </a:p>
        </p:txBody>
      </p:sp>
    </p:spTree>
    <p:extLst>
      <p:ext uri="{BB962C8B-B14F-4D97-AF65-F5344CB8AC3E}">
        <p14:creationId xmlns:p14="http://schemas.microsoft.com/office/powerpoint/2010/main" val="482631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they eat? </a:t>
            </a:r>
          </a:p>
          <a:p>
            <a:r>
              <a:rPr lang="en-US" dirty="0"/>
              <a:t>Do they have teeth?</a:t>
            </a:r>
          </a:p>
        </p:txBody>
      </p:sp>
      <p:pic>
        <p:nvPicPr>
          <p:cNvPr id="8" name="Picture Placeholder 4">
            <a:extLst>
              <a:ext uri="{FF2B5EF4-FFF2-40B4-BE49-F238E27FC236}">
                <a16:creationId xmlns:a16="http://schemas.microsoft.com/office/drawing/2014/main" id="{69BCA7A4-1804-494F-B774-1F4D0DD60F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5" b="1107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14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teeth.</a:t>
            </a:r>
          </a:p>
          <a:p>
            <a:r>
              <a:rPr lang="en-US" sz="3200" dirty="0"/>
              <a:t>They have </a:t>
            </a:r>
            <a:br>
              <a:rPr lang="en-US" sz="3200" dirty="0"/>
            </a:br>
            <a:r>
              <a:rPr lang="en-US" sz="3200" dirty="0"/>
              <a:t>branching tentacles </a:t>
            </a:r>
            <a:br>
              <a:rPr lang="en-US" sz="3200" dirty="0"/>
            </a:br>
            <a:r>
              <a:rPr lang="en-US" sz="3200" dirty="0"/>
              <a:t>around the mouth.</a:t>
            </a:r>
            <a:endParaRPr lang="en-AU" sz="32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1984EF2-81A9-EB49-8D5C-9C73CB2E623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83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5C92C0-4EC9-0542-BEAE-3B94A83B6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sea cucumbers?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2DE4B-3580-254E-BF4C-C2705192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23F06-AC1C-C24F-891F-C7A282B93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7" b="8737"/>
          <a:stretch/>
        </p:blipFill>
        <p:spPr>
          <a:xfrm>
            <a:off x="1" y="1769032"/>
            <a:ext cx="4147000" cy="4163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92B61-6184-3741-8741-9B2B97C83B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b="4089"/>
          <a:stretch/>
        </p:blipFill>
        <p:spPr>
          <a:xfrm>
            <a:off x="4147000" y="1769032"/>
            <a:ext cx="3897999" cy="4175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2EB561-F949-CA45-9D9C-FB612EC0CC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9" r="16314" b="4386"/>
          <a:stretch/>
        </p:blipFill>
        <p:spPr>
          <a:xfrm>
            <a:off x="8044999" y="1780847"/>
            <a:ext cx="4147001" cy="417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8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675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D013C2-13D4-884B-AC28-466C1B1EBB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 b="114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48E3CA-D9E9-7940-A71B-959BE525398F}"/>
              </a:ext>
            </a:extLst>
          </p:cNvPr>
          <p:cNvSpPr txBox="1"/>
          <p:nvPr/>
        </p:nvSpPr>
        <p:spPr>
          <a:xfrm>
            <a:off x="515937" y="2371150"/>
            <a:ext cx="5256901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tx2"/>
                </a:solidFill>
              </a:rPr>
              <a:t>vacuum cleaners of the sea.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6A276-35AF-4642-A97F-BCC54F87103A}"/>
              </a:ext>
            </a:extLst>
          </p:cNvPr>
          <p:cNvSpPr txBox="1"/>
          <p:nvPr/>
        </p:nvSpPr>
        <p:spPr>
          <a:xfrm>
            <a:off x="515937" y="1732172"/>
            <a:ext cx="5400121" cy="588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i="1" dirty="0">
                <a:solidFill>
                  <a:schemeClr val="tx2"/>
                </a:solidFill>
              </a:rPr>
              <a:t>Hint: </a:t>
            </a:r>
            <a:r>
              <a:rPr lang="en-AU" sz="3200" dirty="0">
                <a:solidFill>
                  <a:schemeClr val="tx2"/>
                </a:solidFill>
              </a:rPr>
              <a:t>Sea cucumbers are the</a:t>
            </a:r>
          </a:p>
        </p:txBody>
      </p:sp>
    </p:spTree>
    <p:extLst>
      <p:ext uri="{BB962C8B-B14F-4D97-AF65-F5344CB8AC3E}">
        <p14:creationId xmlns:p14="http://schemas.microsoft.com/office/powerpoint/2010/main" val="32124368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keep </a:t>
            </a:r>
            <a:br>
              <a:rPr lang="en-US" dirty="0"/>
            </a:br>
            <a:r>
              <a:rPr lang="en-US" dirty="0"/>
              <a:t>the sand clean </a:t>
            </a:r>
            <a:br>
              <a:rPr lang="en-US" dirty="0"/>
            </a:br>
            <a:r>
              <a:rPr lang="en-US" dirty="0"/>
              <a:t>and filtered.</a:t>
            </a:r>
            <a:endParaRPr lang="en-AU" sz="20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F25BC3F-83AF-7248-ACEB-D610C45F5F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r="1388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782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/>
              <a:t>Giant clam</a:t>
            </a:r>
            <a:endParaRPr lang="en-US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</p:spTree>
    <p:extLst>
      <p:ext uri="{BB962C8B-B14F-4D97-AF65-F5344CB8AC3E}">
        <p14:creationId xmlns:p14="http://schemas.microsoft.com/office/powerpoint/2010/main" val="12777604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D9CE97-7362-FF44-ADCB-C2A53A81B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4E179-A7A9-834F-AE97-13FD0FFE0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many </a:t>
            </a:r>
            <a:br>
              <a:rPr lang="en-US" dirty="0"/>
            </a:br>
            <a:r>
              <a:rPr lang="en-US" dirty="0"/>
              <a:t>holes does the mantle have?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663D896-4590-F144-BFC7-0280836A0A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6" r="1191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141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3978D-2E08-114A-B68F-68CF8B7E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AF19A4-D293-BC46-A11C-204021429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2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8F56351-66A8-A04F-924F-13778E4F9C2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" r="628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652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FC3959-2B74-E646-BA60-2CB8FE65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EEBA9-47CC-C648-A27F-4A20D28F9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</a:t>
            </a:r>
            <a:br>
              <a:rPr lang="en-US" dirty="0"/>
            </a:br>
            <a:r>
              <a:rPr lang="en-US" dirty="0"/>
              <a:t>algae that lives in the mantle help the giant clam?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9611920-5E5E-9C43-B6B4-59D6547964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030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feeds the clam via photosynthesis, turning sunlight into food and energy.</a:t>
            </a:r>
            <a:endParaRPr lang="en-AU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F04B409-E9CD-CE41-A414-303E833298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292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</a:t>
            </a:r>
            <a:br>
              <a:rPr lang="en-US" dirty="0"/>
            </a:br>
            <a:r>
              <a:rPr lang="en-US" dirty="0"/>
              <a:t>giant clam help the algae in return?</a:t>
            </a:r>
            <a:endParaRPr lang="en-AU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F235CE0-3BD0-FD46-8CF2-F3969E53864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r="1810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807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algae has a safe place to live.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91039F2-30D5-A24F-A7C7-D53726E5A6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1" r="2035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110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6DA798-8E26-B94F-9D5B-D510655D11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7" b="48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Anemonefish</a:t>
            </a:r>
          </a:p>
        </p:txBody>
      </p:sp>
    </p:spTree>
    <p:extLst>
      <p:ext uri="{BB962C8B-B14F-4D97-AF65-F5344CB8AC3E}">
        <p14:creationId xmlns:p14="http://schemas.microsoft.com/office/powerpoint/2010/main" val="202092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425" y="1050668"/>
            <a:ext cx="5470874" cy="43151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Country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that we visited as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part of your excursion. 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900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C8BBF-2EFD-F344-8D59-35C47688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3B9A4-E0B0-2147-9384-250CF8254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</a:t>
            </a:r>
            <a:r>
              <a:rPr lang="en-US" dirty="0" err="1"/>
              <a:t>behavioural</a:t>
            </a:r>
            <a:r>
              <a:rPr lang="en-US" dirty="0"/>
              <a:t> adaptation that </a:t>
            </a:r>
            <a:br>
              <a:rPr lang="en-US" dirty="0"/>
            </a:br>
            <a:r>
              <a:rPr lang="en-US" dirty="0"/>
              <a:t>stops anemonefish being stung by </a:t>
            </a:r>
            <a:br>
              <a:rPr lang="en-US" dirty="0"/>
            </a:br>
            <a:r>
              <a:rPr lang="en-US" dirty="0"/>
              <a:t>their anemone?</a:t>
            </a:r>
            <a:endParaRPr lang="en-US" sz="48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E02979B-7DD4-7141-A4D7-F2392571B3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r="1790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175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Constantly swimming in the tentacles of their anemone.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DD1A3E5-7BF8-7643-A0EE-4825C06B78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r="924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606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1" b="1627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C4DAB-E953-4F46-8016-0DC3024E1333}"/>
              </a:ext>
            </a:extLst>
          </p:cNvPr>
          <p:cNvSpPr txBox="1"/>
          <p:nvPr/>
        </p:nvSpPr>
        <p:spPr>
          <a:xfrm>
            <a:off x="515938" y="1935106"/>
            <a:ext cx="1908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Bright colours and pretty patterns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08C3A-28BB-FA43-9AC1-3EE8F09DE8CB}"/>
              </a:ext>
            </a:extLst>
          </p:cNvPr>
          <p:cNvSpPr txBox="1"/>
          <p:nvPr/>
        </p:nvSpPr>
        <p:spPr>
          <a:xfrm>
            <a:off x="8955680" y="3786774"/>
            <a:ext cx="2336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 Long snout and little mouth for eating coral polyps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8ACC1-5CAF-6D40-AA4E-9307EB219B67}"/>
              </a:ext>
            </a:extLst>
          </p:cNvPr>
          <p:cNvSpPr txBox="1"/>
          <p:nvPr/>
        </p:nvSpPr>
        <p:spPr>
          <a:xfrm>
            <a:off x="4910353" y="5612051"/>
            <a:ext cx="23712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Flat body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/>
              <a:t>Butterflyfish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100275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67AA33-9192-FD4E-8F67-9F8FD92A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33BAB-CE07-2348-A40C-30DC36721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do butterfly </a:t>
            </a:r>
            <a:br>
              <a:rPr lang="en-US" dirty="0"/>
            </a:br>
            <a:r>
              <a:rPr lang="en-US" dirty="0"/>
              <a:t>fish have small compressed bodies?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151E83F-0AAE-2C41-9A44-5EED838B6E5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r="31325" b="3663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064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C5C5B2-1477-154C-BA0C-D15AC7464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C42FB8-63DB-B14E-B46A-656D33A95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easily </a:t>
            </a:r>
            <a:r>
              <a:rPr lang="en-US" dirty="0" smtClean="0"/>
              <a:t>maneuver </a:t>
            </a:r>
            <a:r>
              <a:rPr lang="en-US" dirty="0"/>
              <a:t>around the corals which they eat.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C480E03-E1A5-E44B-8791-F6838A12411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9" r="6099"/>
          <a:stretch/>
        </p:blipFill>
        <p:spPr>
          <a:xfrm>
            <a:off x="6286500" y="549274"/>
            <a:ext cx="5393031" cy="55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4013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75F97F-CC5B-B749-A0FE-7B05508A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28F1E-8014-114D-96C8-8AEA7A39A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Some have a </a:t>
            </a:r>
            <a:br>
              <a:rPr lang="en-US" dirty="0"/>
            </a:br>
            <a:r>
              <a:rPr lang="en-US" dirty="0"/>
              <a:t>fake eye spot.</a:t>
            </a:r>
          </a:p>
          <a:p>
            <a:pPr>
              <a:spcAft>
                <a:spcPts val="1800"/>
              </a:spcAft>
            </a:pPr>
            <a:r>
              <a:rPr lang="en-US" dirty="0"/>
              <a:t>Why?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3F23106-A0D9-2A41-AC66-8797145DC0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CB971A08-8D27-7240-9DF0-6B8908AC9B89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9813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E3507-B2FD-D244-A4E1-D15E345A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7AEA2-3E1A-B746-A60F-55BDF0392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trick their predators.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077378-3BBD-F443-8FD5-4C215F3473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F039C53D-9681-BB43-A534-D8B0BFAC40FB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13299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CE6CAC-4679-1848-98AB-5E36F61E6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" t="7743" r="-1" b="22397"/>
          <a:stretch/>
        </p:blipFill>
        <p:spPr>
          <a:xfrm>
            <a:off x="0" y="0"/>
            <a:ext cx="12192000" cy="68744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8F19883-D4EB-DD4A-9781-563C025AB635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1279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Grazing </a:t>
            </a:r>
            <a:r>
              <a:rPr lang="en-US" sz="5400" dirty="0" smtClean="0"/>
              <a:t>herbivores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2000" dirty="0"/>
              <a:t>Parrotfish / Surgeonfish / Rabbitfish / </a:t>
            </a:r>
            <a:r>
              <a:rPr lang="en-US" sz="2000" dirty="0" err="1"/>
              <a:t>Unicornfish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36906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grazing herbivores called </a:t>
            </a:r>
            <a:br>
              <a:rPr lang="en-US" dirty="0"/>
            </a:br>
            <a:r>
              <a:rPr lang="en-US" dirty="0"/>
              <a:t>the lawnmowers of the Reef?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059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they graze on so much algae.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1A6AB1-3B17-A445-8D3C-5696D9832E6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0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90955"/>
            <a:ext cx="11160124" cy="1582719"/>
          </a:xfrm>
        </p:spPr>
        <p:txBody>
          <a:bodyPr/>
          <a:lstStyle/>
          <a:p>
            <a:pPr algn="ctr"/>
            <a:r>
              <a:rPr lang="en-AU" sz="5400" i="1" dirty="0"/>
              <a:t>How can I help the </a:t>
            </a:r>
            <a:br>
              <a:rPr lang="en-AU" sz="5400" i="1" dirty="0"/>
            </a:br>
            <a:r>
              <a:rPr lang="en-AU" sz="5400" i="1" dirty="0"/>
              <a:t>Great Barrier Reef?</a:t>
            </a:r>
            <a:endParaRPr lang="en-US" sz="54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409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is the digestive system of a herbivore different </a:t>
            </a:r>
            <a:br>
              <a:rPr lang="en-US" dirty="0"/>
            </a:br>
            <a:r>
              <a:rPr lang="en-US" dirty="0"/>
              <a:t>to a carnivore? </a:t>
            </a:r>
          </a:p>
          <a:p>
            <a:endParaRPr lang="en-US" sz="6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227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Herbivores have molar-like teeth, smaller mouths, and longer intestines.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B1FE8FD-C2A8-CF4C-AADC-3DF3D442A07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8635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6043890" cy="13555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AU" sz="5400" dirty="0"/>
              <a:t>Cods and groupers</a:t>
            </a:r>
            <a:br>
              <a:rPr lang="en-AU" sz="5400" dirty="0"/>
            </a:br>
            <a:r>
              <a:rPr lang="en-AU" sz="2000" dirty="0"/>
              <a:t>Pronounced grow-per.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28707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10A916-2F1A-FE49-89E4-CEB055263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90CB6-102E-4D41-B29A-03F439E33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structural adaptation of a cod or grouper?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D244590-4A4A-0440-9DB6-598EA4123FF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 r="15887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35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10A916-2F1A-FE49-89E4-CEB055263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90CB6-102E-4D41-B29A-03F439E33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l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Large upturned mouth with protruding lower jaw.</a:t>
            </a:r>
          </a:p>
          <a:p>
            <a:pPr marL="571500" indent="-571500" algn="l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Multiple rows of teeth.</a:t>
            </a:r>
          </a:p>
          <a:p>
            <a:pPr marL="571500" indent="-571500" algn="l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Stout, torpedo-shaped body.</a:t>
            </a:r>
          </a:p>
          <a:p>
            <a:pPr marL="571500" indent="-571500" algn="l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Thick and strong caudal peduncle (where the tail attaches to the body).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D244590-4A4A-0440-9DB6-598EA4123FF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 r="15887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746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65732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Coral trout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64342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do coral </a:t>
            </a:r>
            <a:br>
              <a:rPr lang="en-US" dirty="0"/>
            </a:br>
            <a:r>
              <a:rPr lang="en-US" dirty="0"/>
              <a:t>trout change from female to male when approximately 42cm?</a:t>
            </a:r>
          </a:p>
        </p:txBody>
      </p:sp>
    </p:spTree>
    <p:extLst>
      <p:ext uri="{BB962C8B-B14F-4D97-AF65-F5344CB8AC3E}">
        <p14:creationId xmlns:p14="http://schemas.microsoft.com/office/powerpoint/2010/main" val="37777647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DCC2C8E-0B7C-BA47-A542-A0098EFC6E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6" r="18366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Increased reproductive success.</a:t>
            </a:r>
          </a:p>
          <a:p>
            <a:r>
              <a:rPr lang="en-US" sz="2000" dirty="0"/>
              <a:t>Large males, because of their </a:t>
            </a:r>
            <a:br>
              <a:rPr lang="en-US" sz="2000" dirty="0"/>
            </a:br>
            <a:r>
              <a:rPr lang="en-US" sz="2000" dirty="0"/>
              <a:t>superior competitive ability (in fights and contests with smaller males), are able to monopolize females and prevent smaller males from mating with them.</a:t>
            </a:r>
          </a:p>
        </p:txBody>
      </p:sp>
    </p:spTree>
    <p:extLst>
      <p:ext uri="{BB962C8B-B14F-4D97-AF65-F5344CB8AC3E}">
        <p14:creationId xmlns:p14="http://schemas.microsoft.com/office/powerpoint/2010/main" val="30239808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" b="25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5990881" cy="136883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Maori wrasse</a:t>
            </a:r>
            <a:br>
              <a:rPr lang="en-US" sz="5400" dirty="0"/>
            </a:br>
            <a:r>
              <a:rPr lang="en-AU" sz="2000" dirty="0"/>
              <a:t>also called </a:t>
            </a:r>
            <a:r>
              <a:rPr lang="en-AU" sz="2000" dirty="0" err="1"/>
              <a:t>humphead</a:t>
            </a:r>
            <a:r>
              <a:rPr lang="en-AU" sz="2000" dirty="0"/>
              <a:t> wrasse or Napoleon wrasse.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57920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81079-5548-A841-AF8A-4BB7B8B35A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What structural adaptation </a:t>
            </a:r>
            <a:br>
              <a:rPr lang="en-US" dirty="0"/>
            </a:br>
            <a:r>
              <a:rPr lang="en-US" dirty="0"/>
              <a:t>does a male Maori wrasse have that a female doesn’t?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00FC8F-AE31-FA48-B581-57AEC9BF2B7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26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9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DC8687-0E94-DE41-A30F-264BBD9B8B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81B5DC-0E18-4C4E-B42D-7534223CDFC0}"/>
              </a:ext>
            </a:extLst>
          </p:cNvPr>
          <p:cNvSpPr txBox="1"/>
          <p:nvPr/>
        </p:nvSpPr>
        <p:spPr>
          <a:xfrm>
            <a:off x="9094541" y="1695342"/>
            <a:ext cx="1625339" cy="5847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chemeClr val="bg1"/>
                </a:solidFill>
              </a:rPr>
              <a:t>Female</a:t>
            </a:r>
          </a:p>
        </p:txBody>
      </p:sp>
    </p:spTree>
    <p:extLst>
      <p:ext uri="{BB962C8B-B14F-4D97-AF65-F5344CB8AC3E}">
        <p14:creationId xmlns:p14="http://schemas.microsoft.com/office/powerpoint/2010/main" val="1146354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B1558C-C571-A242-8227-51D895DDE9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" t="4787" r="1150" b="123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87EB9B-80A4-C14E-8EEB-4D49E4D2A185}"/>
              </a:ext>
            </a:extLst>
          </p:cNvPr>
          <p:cNvSpPr txBox="1"/>
          <p:nvPr/>
        </p:nvSpPr>
        <p:spPr>
          <a:xfrm>
            <a:off x="9381067" y="1695342"/>
            <a:ext cx="1338813" cy="5847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chemeClr val="bg1"/>
                </a:solidFill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7655334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F27E37-0C2F-7A49-9772-53939ED79AC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6A96A2-5A1E-294A-A316-C78E249EE5BF}"/>
              </a:ext>
            </a:extLst>
          </p:cNvPr>
          <p:cNvSpPr txBox="1"/>
          <p:nvPr/>
        </p:nvSpPr>
        <p:spPr>
          <a:xfrm>
            <a:off x="535577" y="560813"/>
            <a:ext cx="3086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tx2"/>
                </a:solidFill>
              </a:rPr>
              <a:t>Female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CDEFE3-B81E-7541-B7D6-EF91246A3CD8}"/>
              </a:ext>
            </a:extLst>
          </p:cNvPr>
          <p:cNvSpPr txBox="1"/>
          <p:nvPr/>
        </p:nvSpPr>
        <p:spPr>
          <a:xfrm>
            <a:off x="6095999" y="560813"/>
            <a:ext cx="3086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tx2"/>
                </a:solidFill>
              </a:rPr>
              <a:t>Male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FA3C52-B15C-8548-B18D-CFB2C25628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10010" r="5011" b="15150"/>
          <a:stretch/>
        </p:blipFill>
        <p:spPr>
          <a:xfrm>
            <a:off x="6096000" y="1364528"/>
            <a:ext cx="5560420" cy="29607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7F512-8191-0240-8FE1-8752E01986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" b="17303"/>
          <a:stretch/>
        </p:blipFill>
        <p:spPr>
          <a:xfrm>
            <a:off x="535578" y="1364528"/>
            <a:ext cx="5560421" cy="29607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10F26E-7F32-DF44-A427-B2419AF3C545}"/>
              </a:ext>
            </a:extLst>
          </p:cNvPr>
          <p:cNvSpPr txBox="1"/>
          <p:nvPr/>
        </p:nvSpPr>
        <p:spPr>
          <a:xfrm>
            <a:off x="535577" y="4381564"/>
            <a:ext cx="4733109" cy="132343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Bronze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No hump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Smaller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0–9 years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67652-2C40-594E-9AC1-97F5BFC26FF3}"/>
              </a:ext>
            </a:extLst>
          </p:cNvPr>
          <p:cNvSpPr txBox="1"/>
          <p:nvPr/>
        </p:nvSpPr>
        <p:spPr>
          <a:xfrm>
            <a:off x="6096000" y="4381564"/>
            <a:ext cx="5123544" cy="132343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Blue-green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Hump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Bigger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chemeClr val="tx2"/>
                </a:solidFill>
              </a:rPr>
              <a:t>9–30 years</a:t>
            </a:r>
          </a:p>
        </p:txBody>
      </p:sp>
    </p:spTree>
    <p:extLst>
      <p:ext uri="{BB962C8B-B14F-4D97-AF65-F5344CB8AC3E}">
        <p14:creationId xmlns:p14="http://schemas.microsoft.com/office/powerpoint/2010/main" val="13805928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53321-270E-2842-9865-C387B7BB4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 b="234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1F2173-75A7-3B4E-9217-1942C6458C01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671749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Sea turtles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57427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/>
              <a:t>What do sea </a:t>
            </a:r>
            <a:br>
              <a:rPr lang="en-US" sz="4400" dirty="0"/>
            </a:br>
            <a:r>
              <a:rPr lang="en-US" sz="4400" dirty="0"/>
              <a:t>turtles eat that look like jellyfish?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422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Plastic </a:t>
            </a:r>
            <a:br>
              <a:rPr lang="en-US" dirty="0"/>
            </a:br>
            <a:r>
              <a:rPr lang="en-US" dirty="0" smtClean="0"/>
              <a:t>bags.</a:t>
            </a:r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53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hostnets fish on: marine rubbish threatens northern Australian turtles">
            <a:extLst>
              <a:ext uri="{FF2B5EF4-FFF2-40B4-BE49-F238E27FC236}">
                <a16:creationId xmlns:a16="http://schemas.microsoft.com/office/drawing/2014/main" id="{39E02A60-05E0-47FA-B9CB-6C4116906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50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C5DB7-ED2A-43D8-A1D9-B040B9E72EDC}"/>
              </a:ext>
            </a:extLst>
          </p:cNvPr>
          <p:cNvSpPr txBox="1"/>
          <p:nvPr/>
        </p:nvSpPr>
        <p:spPr>
          <a:xfrm>
            <a:off x="0" y="6581001"/>
            <a:ext cx="543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</a:rPr>
              <a:t>AAP Image/Department of the Environment and Heritage/Melbourne Zoo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7128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334CB5-26CE-D84F-A1C7-AE426C7F7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many sea turtles pictured below are </a:t>
            </a:r>
            <a:br>
              <a:rPr lang="en-US" dirty="0"/>
            </a:br>
            <a:r>
              <a:rPr lang="en-US" dirty="0"/>
              <a:t>threatened with extinction?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5DFB7-BE50-784C-8F25-D4FB0B20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DB4FF3-44EA-744E-A663-A82F7DD2D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8682" y="1646210"/>
            <a:ext cx="7354636" cy="436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223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26D4A-76F8-6E4A-A308-BD75538298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" b="115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2492307" cy="9580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Sharks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474559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C3468F-D054-DD4A-B40B-C39B3DF4A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C6BD-BB7F-7945-96E3-45488E8AB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Sharks have all </a:t>
            </a:r>
            <a:br>
              <a:rPr lang="en-US" dirty="0"/>
            </a:br>
            <a:r>
              <a:rPr lang="en-US" dirty="0"/>
              <a:t>the senses that </a:t>
            </a:r>
            <a:br>
              <a:rPr lang="en-US" dirty="0"/>
            </a:br>
            <a:r>
              <a:rPr lang="en-US" dirty="0"/>
              <a:t>we have.</a:t>
            </a:r>
          </a:p>
          <a:p>
            <a:r>
              <a:rPr lang="en-US" dirty="0"/>
              <a:t>They can see, </a:t>
            </a:r>
            <a:br>
              <a:rPr lang="en-US" dirty="0"/>
            </a:br>
            <a:r>
              <a:rPr lang="en-US" dirty="0"/>
              <a:t>hear, smell, taste and feel. 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2F0B7B5-4387-A043-951C-4B58DDFC51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7" r="17887"/>
          <a:stretch/>
        </p:blipFill>
        <p:spPr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370164-FB18-1B45-9921-4176588945D8}"/>
              </a:ext>
            </a:extLst>
          </p:cNvPr>
          <p:cNvSpPr txBox="1"/>
          <p:nvPr/>
        </p:nvSpPr>
        <p:spPr>
          <a:xfrm>
            <a:off x="7992533" y="5691382"/>
            <a:ext cx="3581930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Tawny nurse shark (harmless)</a:t>
            </a:r>
          </a:p>
        </p:txBody>
      </p:sp>
    </p:spTree>
    <p:extLst>
      <p:ext uri="{BB962C8B-B14F-4D97-AF65-F5344CB8AC3E}">
        <p14:creationId xmlns:p14="http://schemas.microsoft.com/office/powerpoint/2010/main" val="1328649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B7EC4FAC-D3D3-C140-9628-A374634622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AU" i="1" dirty="0"/>
              <a:t>Eye on the Reef</a:t>
            </a:r>
            <a:br>
              <a:rPr lang="en-AU" i="1" dirty="0"/>
            </a:br>
            <a:r>
              <a:rPr lang="en-AU" dirty="0"/>
              <a:t>Rapid Monitoring survey</a:t>
            </a:r>
          </a:p>
          <a:p>
            <a:r>
              <a:rPr lang="en-AU" sz="3200" b="1" dirty="0">
                <a:solidFill>
                  <a:schemeClr val="accent2"/>
                </a:solidFill>
              </a:rPr>
              <a:t>MODIFIED 10 MINUTE TIMED SURVEY</a:t>
            </a:r>
          </a:p>
        </p:txBody>
      </p:sp>
    </p:spTree>
    <p:extLst>
      <p:ext uri="{BB962C8B-B14F-4D97-AF65-F5344CB8AC3E}">
        <p14:creationId xmlns:p14="http://schemas.microsoft.com/office/powerpoint/2010/main" val="18566443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32EF79-14F3-D94B-AF8E-CC6BBF271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can </a:t>
            </a:r>
            <a:br>
              <a:rPr lang="en-US" dirty="0"/>
            </a:br>
            <a:r>
              <a:rPr lang="en-US" dirty="0"/>
              <a:t>sharks sense that humans can’t?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ECAA1E2-7087-FA48-BDCB-DFEA6EE94D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1" r="13851"/>
          <a:stretch/>
        </p:blipFill>
        <p:spPr>
          <a:prstGeom prst="rect">
            <a:avLst/>
          </a:prstGeom>
        </p:spPr>
      </p:pic>
      <p:sp>
        <p:nvSpPr>
          <p:cNvPr id="6" name="Arrow: Right 1">
            <a:extLst>
              <a:ext uri="{FF2B5EF4-FFF2-40B4-BE49-F238E27FC236}">
                <a16:creationId xmlns:a16="http://schemas.microsoft.com/office/drawing/2014/main" id="{77509DE9-39AA-D444-BE1A-297C4C24146A}"/>
              </a:ext>
            </a:extLst>
          </p:cNvPr>
          <p:cNvSpPr/>
          <p:nvPr/>
        </p:nvSpPr>
        <p:spPr>
          <a:xfrm rot="18552400">
            <a:off x="7603455" y="2410301"/>
            <a:ext cx="926920" cy="70708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FF4BE-3992-0B4A-B406-8ADB12060A21}"/>
              </a:ext>
            </a:extLst>
          </p:cNvPr>
          <p:cNvSpPr txBox="1"/>
          <p:nvPr/>
        </p:nvSpPr>
        <p:spPr>
          <a:xfrm>
            <a:off x="9067471" y="5731330"/>
            <a:ext cx="25348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Leopard shark (harmless)</a:t>
            </a:r>
          </a:p>
        </p:txBody>
      </p:sp>
    </p:spTree>
    <p:extLst>
      <p:ext uri="{BB962C8B-B14F-4D97-AF65-F5344CB8AC3E}">
        <p14:creationId xmlns:p14="http://schemas.microsoft.com/office/powerpoint/2010/main" val="416627963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32EF79-14F3-D94B-AF8E-CC6BBF271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Electro-receptors (tiny dots) on </a:t>
            </a:r>
            <a:br>
              <a:rPr lang="en-US" dirty="0"/>
            </a:br>
            <a:r>
              <a:rPr lang="en-US" dirty="0"/>
              <a:t>a shark’s nose sense electricity </a:t>
            </a:r>
            <a:br>
              <a:rPr lang="en-US" dirty="0"/>
            </a:br>
            <a:r>
              <a:rPr lang="en-US" dirty="0"/>
              <a:t>and vibrations to detect prey.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ECAA1E2-7087-FA48-BDCB-DFEA6EE94D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1" r="13851"/>
          <a:stretch/>
        </p:blipFill>
        <p:spPr>
          <a:prstGeom prst="rect">
            <a:avLst/>
          </a:prstGeom>
        </p:spPr>
      </p:pic>
      <p:sp>
        <p:nvSpPr>
          <p:cNvPr id="6" name="Arrow: Right 1">
            <a:extLst>
              <a:ext uri="{FF2B5EF4-FFF2-40B4-BE49-F238E27FC236}">
                <a16:creationId xmlns:a16="http://schemas.microsoft.com/office/drawing/2014/main" id="{77509DE9-39AA-D444-BE1A-297C4C24146A}"/>
              </a:ext>
            </a:extLst>
          </p:cNvPr>
          <p:cNvSpPr/>
          <p:nvPr/>
        </p:nvSpPr>
        <p:spPr>
          <a:xfrm rot="18552400">
            <a:off x="7603455" y="2410301"/>
            <a:ext cx="926920" cy="70708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FF4BE-3992-0B4A-B406-8ADB12060A21}"/>
              </a:ext>
            </a:extLst>
          </p:cNvPr>
          <p:cNvSpPr txBox="1"/>
          <p:nvPr/>
        </p:nvSpPr>
        <p:spPr>
          <a:xfrm>
            <a:off x="9067471" y="5731330"/>
            <a:ext cx="25348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Leopard shark (harmless)</a:t>
            </a:r>
          </a:p>
        </p:txBody>
      </p:sp>
    </p:spTree>
    <p:extLst>
      <p:ext uri="{BB962C8B-B14F-4D97-AF65-F5344CB8AC3E}">
        <p14:creationId xmlns:p14="http://schemas.microsoft.com/office/powerpoint/2010/main" val="34300308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994FFF-8B2F-DE4D-9E4B-CA9D8825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sharks?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834A9-0265-6E43-A8AE-FA598D7E3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4FF883-9E48-2545-9C5C-60D552BF6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/>
          <a:stretch/>
        </p:blipFill>
        <p:spPr>
          <a:xfrm>
            <a:off x="0" y="1788556"/>
            <a:ext cx="6096000" cy="4143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E9337F-5A18-2241-827F-953293B764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2098"/>
          <a:stretch/>
        </p:blipFill>
        <p:spPr>
          <a:xfrm>
            <a:off x="6106683" y="1788556"/>
            <a:ext cx="6085317" cy="414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2633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2808C4-ADF9-1C4A-B711-A77D416C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6F9E-61DA-B94F-86B6-D3522E06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Sharks keep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smtClean="0"/>
              <a:t>Reef </a:t>
            </a:r>
            <a:r>
              <a:rPr lang="en-US" dirty="0"/>
              <a:t>balanced and healthy.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09584C8-BB81-9941-9B0E-E4244ABD68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1869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7909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17E9C3-EAD5-BA48-972C-8942BDFE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A9738-6210-EB42-9744-03ABC6EEB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sharks </a:t>
            </a:r>
            <a:br>
              <a:rPr lang="en-US" dirty="0"/>
            </a:br>
            <a:r>
              <a:rPr lang="en-US" dirty="0"/>
              <a:t>are threatened </a:t>
            </a:r>
            <a:br>
              <a:rPr lang="en-US" dirty="0"/>
            </a:br>
            <a:r>
              <a:rPr lang="en-US" dirty="0"/>
              <a:t>with extinction.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11D57A-BF49-4C4B-8059-90D6CE683E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1" r="1791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1039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did you go?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15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Now that you have learnt about some of the animals on the Great Barrier Reef, how do you think you can help protect them?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9071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actions can you take to protect the Great Barrier Reef</a:t>
            </a:r>
            <a:r>
              <a:rPr lang="en-US" dirty="0" smtClean="0"/>
              <a:t>?</a:t>
            </a:r>
            <a:endParaRPr lang="en-AU" dirty="0"/>
          </a:p>
        </p:txBody>
      </p:sp>
      <p:pic>
        <p:nvPicPr>
          <p:cNvPr id="5" name="Picture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7642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549275"/>
            <a:ext cx="5389563" cy="5280025"/>
          </a:xfrm>
        </p:spPr>
        <p:txBody>
          <a:bodyPr/>
          <a:lstStyle/>
          <a:p>
            <a:r>
              <a:rPr lang="en-US" sz="4400" dirty="0"/>
              <a:t>Download</a:t>
            </a:r>
            <a:br>
              <a:rPr lang="en-US" sz="4400" dirty="0"/>
            </a:br>
            <a:r>
              <a:rPr lang="en-US" sz="4400" dirty="0"/>
              <a:t>the </a:t>
            </a:r>
            <a:r>
              <a:rPr lang="en-US" sz="4400" i="1" dirty="0"/>
              <a:t>Eye on the</a:t>
            </a:r>
            <a:br>
              <a:rPr lang="en-US" sz="4400" i="1" dirty="0"/>
            </a:br>
            <a:r>
              <a:rPr lang="en-US" sz="4400" i="1" dirty="0"/>
              <a:t>Reef </a:t>
            </a:r>
            <a:r>
              <a:rPr lang="en-US" sz="4400" dirty="0"/>
              <a:t>app.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78</a:t>
            </a:fld>
            <a:endParaRPr lang="en-US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E6EC866A-883A-1B42-928B-FD96E91E46A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5"/>
            <a:ext cx="5389562" cy="559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52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Sightings</a:t>
            </a:r>
            <a:r>
              <a:rPr lang="en-US" sz="4400" dirty="0"/>
              <a:t>” and “</a:t>
            </a:r>
            <a:r>
              <a:rPr lang="en-US" sz="4400" i="1" dirty="0"/>
              <a:t>Create</a:t>
            </a:r>
            <a:r>
              <a:rPr lang="en-US" sz="4400" dirty="0" smtClean="0"/>
              <a:t>”.</a:t>
            </a:r>
            <a:endParaRPr lang="en-US" sz="44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98964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Are you ready to upload your data to GBRMPA</a:t>
            </a:r>
            <a:r>
              <a:rPr lang="en-US" dirty="0" smtClean="0"/>
              <a:t>?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0498-7355-1847-AE00-75714BC21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5340" y="1667251"/>
            <a:ext cx="10421319" cy="44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8698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7" y="578735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Wildlife</a:t>
            </a:r>
            <a:r>
              <a:rPr lang="en-US" sz="4400" i="1" dirty="0" smtClean="0"/>
              <a:t>”.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20D0CE-3C44-8C4E-807A-4EB2D1670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639352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94E45E-99FD-2148-A1D5-58B8C3AA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639351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3410C-A5CD-D643-B253-83D948206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3140817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515E87-7A79-8E4D-A02A-916A49952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3130949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A277E0-2A1B-3D4D-8A5A-06E54AFB7A84}"/>
              </a:ext>
            </a:extLst>
          </p:cNvPr>
          <p:cNvSpPr/>
          <p:nvPr/>
        </p:nvSpPr>
        <p:spPr>
          <a:xfrm>
            <a:off x="1225296" y="5516408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E5BD6-58FB-084E-913D-7E92FE804A94}"/>
              </a:ext>
            </a:extLst>
          </p:cNvPr>
          <p:cNvSpPr/>
          <p:nvPr/>
        </p:nvSpPr>
        <p:spPr>
          <a:xfrm>
            <a:off x="1225296" y="4108231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89D671-CB82-EB41-B882-8CD5AE52AB8D}"/>
              </a:ext>
            </a:extLst>
          </p:cNvPr>
          <p:cNvSpPr/>
          <p:nvPr/>
        </p:nvSpPr>
        <p:spPr>
          <a:xfrm>
            <a:off x="1280160" y="3045198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3071C-FF70-6B45-9D8D-536F0A5CEC8E}"/>
              </a:ext>
            </a:extLst>
          </p:cNvPr>
          <p:cNvSpPr/>
          <p:nvPr/>
        </p:nvSpPr>
        <p:spPr>
          <a:xfrm>
            <a:off x="4752651" y="3594250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E574E1-3354-204C-A303-CFA47B65467E}"/>
              </a:ext>
            </a:extLst>
          </p:cNvPr>
          <p:cNvSpPr/>
          <p:nvPr/>
        </p:nvSpPr>
        <p:spPr>
          <a:xfrm>
            <a:off x="4742808" y="4615716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ED16F-AA12-7541-8B62-89964B28D402}"/>
              </a:ext>
            </a:extLst>
          </p:cNvPr>
          <p:cNvSpPr/>
          <p:nvPr/>
        </p:nvSpPr>
        <p:spPr>
          <a:xfrm>
            <a:off x="4788625" y="5516409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A52A53-4D5F-1F49-A414-4C352B487A7A}"/>
              </a:ext>
            </a:extLst>
          </p:cNvPr>
          <p:cNvSpPr/>
          <p:nvPr/>
        </p:nvSpPr>
        <p:spPr>
          <a:xfrm>
            <a:off x="7530060" y="3802822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94DFA-E3DB-B54D-85AA-96F5B037E6D5}"/>
              </a:ext>
            </a:extLst>
          </p:cNvPr>
          <p:cNvSpPr/>
          <p:nvPr/>
        </p:nvSpPr>
        <p:spPr>
          <a:xfrm>
            <a:off x="7731228" y="5195178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139C0A-E1B1-0B4D-9A92-CB128AFD9C8E}"/>
              </a:ext>
            </a:extLst>
          </p:cNvPr>
          <p:cNvSpPr/>
          <p:nvPr/>
        </p:nvSpPr>
        <p:spPr>
          <a:xfrm>
            <a:off x="4495800" y="1469425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Picture 24" descr="Text, table&#10;&#10;Description automatically generated">
            <a:extLst>
              <a:ext uri="{FF2B5EF4-FFF2-40B4-BE49-F238E27FC236}">
                <a16:creationId xmlns:a16="http://schemas.microsoft.com/office/drawing/2014/main" id="{CC90FF71-AFB1-C346-9C76-550151301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586075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765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76990"/>
            <a:ext cx="5580063" cy="536575"/>
          </a:xfrm>
          <a:prstGeom prst="rect">
            <a:avLst/>
          </a:prstGeom>
        </p:spPr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mammals.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6393043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1AFCFC-BD2C-A844-9CFB-2A5EAC8CB2E7}"/>
              </a:ext>
            </a:extLst>
          </p:cNvPr>
          <p:cNvSpPr/>
          <p:nvPr/>
        </p:nvSpPr>
        <p:spPr>
          <a:xfrm>
            <a:off x="1061848" y="2484778"/>
            <a:ext cx="4929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Select your animal and press “INFORMATION” to learn more.</a:t>
            </a:r>
          </a:p>
        </p:txBody>
      </p:sp>
      <p:sp>
        <p:nvSpPr>
          <p:cNvPr id="9" name="Arrow: Up 1">
            <a:extLst>
              <a:ext uri="{FF2B5EF4-FFF2-40B4-BE49-F238E27FC236}">
                <a16:creationId xmlns:a16="http://schemas.microsoft.com/office/drawing/2014/main" id="{9DE57E40-D69B-0044-8CAF-BA1088927B5B}"/>
              </a:ext>
            </a:extLst>
          </p:cNvPr>
          <p:cNvSpPr/>
          <p:nvPr/>
        </p:nvSpPr>
        <p:spPr>
          <a:xfrm>
            <a:off x="7746743" y="3429000"/>
            <a:ext cx="1993392" cy="1981848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06737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reptiles.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314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</a:t>
            </a:r>
            <a:r>
              <a:rPr lang="en-AU" sz="4400" dirty="0" smtClean="0"/>
              <a:t>rays.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1740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0335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0417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9381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9084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7341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89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Explore the other tabs too!</a:t>
            </a:r>
            <a:endParaRPr lang="en-US" sz="20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66366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836537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This is the website for GBRMPA’s </a:t>
            </a:r>
            <a:r>
              <a:rPr lang="en-US" i="1" dirty="0"/>
              <a:t>Eye on the Reef.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The link to connect is provided at the end of this presentation.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9BD07CA-5AE2-F84E-829A-F4158586C9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7"/>
          <a:stretch/>
        </p:blipFill>
        <p:spPr>
          <a:xfrm>
            <a:off x="783166" y="1840408"/>
            <a:ext cx="10625668" cy="383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Left 4">
            <a:extLst>
              <a:ext uri="{FF2B5EF4-FFF2-40B4-BE49-F238E27FC236}">
                <a16:creationId xmlns:a16="http://schemas.microsoft.com/office/drawing/2014/main" id="{5466F67B-AF55-E54D-9219-38A710734661}"/>
              </a:ext>
            </a:extLst>
          </p:cNvPr>
          <p:cNvSpPr/>
          <p:nvPr/>
        </p:nvSpPr>
        <p:spPr>
          <a:xfrm rot="10800000">
            <a:off x="5192998" y="3093467"/>
            <a:ext cx="724724" cy="512966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42150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F1164-DA85-E74F-A0AE-F3C29C8668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Create </a:t>
            </a:r>
            <a:r>
              <a:rPr lang="en-US" sz="4400"/>
              <a:t>a </a:t>
            </a:r>
            <a:r>
              <a:rPr lang="en-US" sz="4400" smtClean="0"/>
              <a:t>poster </a:t>
            </a:r>
            <a:r>
              <a:rPr lang="en-US" sz="4400" dirty="0"/>
              <a:t>to answer the question:</a:t>
            </a:r>
          </a:p>
          <a:p>
            <a:r>
              <a:rPr lang="en-US" sz="4400" i="1" dirty="0"/>
              <a:t>How can I help the Great Barrier Reef?</a:t>
            </a:r>
          </a:p>
          <a:p>
            <a:r>
              <a:rPr lang="en-US" sz="4400" dirty="0"/>
              <a:t>Display it proudly in your classroom.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F3101-BDA7-0847-A103-A60990C3FA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9259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998142" cy="3270035"/>
          </a:xfrm>
        </p:spPr>
        <p:txBody>
          <a:bodyPr/>
          <a:lstStyle/>
          <a:p>
            <a:r>
              <a:rPr lang="en-US" dirty="0" smtClean="0"/>
              <a:t>Thank you for helping the Great </a:t>
            </a:r>
            <a:r>
              <a:rPr lang="en-US" smtClean="0"/>
              <a:t>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0445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FC20E"/>
      </a:accent1>
      <a:accent2>
        <a:srgbClr val="EF700B"/>
      </a:accent2>
      <a:accent3>
        <a:srgbClr val="F68B1F"/>
      </a:accent3>
      <a:accent4>
        <a:srgbClr val="000000"/>
      </a:accent4>
      <a:accent5>
        <a:srgbClr val="000000"/>
      </a:accent5>
      <a:accent6>
        <a:srgbClr val="000000"/>
      </a:accent6>
      <a:hlink>
        <a:srgbClr val="EF700A"/>
      </a:hlink>
      <a:folHlink>
        <a:srgbClr val="FFC1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PROJ-2005426192-197</_dlc_DocId>
    <_dlc_DocIdUrl xmlns="8ccc4631-9afc-4718-b120-5e2e37a03cc7">
      <Url>http://thedock.gbrmpa.gov.au/sites/Projects/P000462/_layouts/15/DocIdRedir.aspx?ID=PROJ-2005426192-197</Url>
      <Description>PROJ-2005426192-197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BBE2B5-3842-494A-9E9D-ACBDAF0C06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E726E4-BAF1-4C5D-A437-E72EB9FB003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BFAE825-3D7D-481D-B6DC-6778346B4F93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ccc4631-9afc-4718-b120-5e2e37a03cc7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6BA2788F-8DFC-4203-8F63-C27FD31B80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2223</Words>
  <Application>Microsoft Office PowerPoint</Application>
  <PresentationFormat>Widescreen</PresentationFormat>
  <Paragraphs>336</Paragraphs>
  <Slides>91</Slides>
  <Notes>66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6" baseType="lpstr">
      <vt:lpstr>Arial</vt:lpstr>
      <vt:lpstr>Arial Body</vt:lpstr>
      <vt:lpstr>Calibri</vt:lpstr>
      <vt:lpstr>Times New Roman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How can I help the  Great Barrier Reef?</vt:lpstr>
      <vt:lpstr>PowerPoint Presentation</vt:lpstr>
      <vt:lpstr>PowerPoint Presentation</vt:lpstr>
      <vt:lpstr>Are you ready to upload your data to GBRMPA?</vt:lpstr>
      <vt:lpstr>This is the website for GBRMPA’s Eye on the Reef. The link to connect is provided at the end of this presentation.</vt:lpstr>
      <vt:lpstr>Login.</vt:lpstr>
      <vt:lpstr>Select ‘Rapid Monitoring Survey’ tab.</vt:lpstr>
      <vt:lpstr>Enter your data.</vt:lpstr>
      <vt:lpstr>If you also completed the (more advanced) 360°survey, complete all questions. Otherwise, leave blank.</vt:lpstr>
      <vt:lpstr>Save! Scroll down to the bottom of the page to ‘Save’.</vt:lpstr>
      <vt:lpstr>Are you ready? Click on the image below to connect.</vt:lpstr>
      <vt:lpstr>PowerPoint Presentation</vt:lpstr>
      <vt:lpstr>PowerPoint Presentation</vt:lpstr>
      <vt:lpstr>Sea cucumber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count sea cucumbers?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many sea turtles pictured below are  threatened with extinction?</vt:lpstr>
      <vt:lpstr>PowerPoint Presentation</vt:lpstr>
      <vt:lpstr>PowerPoint Presentation</vt:lpstr>
      <vt:lpstr>PowerPoint Presentation</vt:lpstr>
      <vt:lpstr>PowerPoint Presentation</vt:lpstr>
      <vt:lpstr>Why count sharks?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 “Sightings” and “Create”.</vt:lpstr>
      <vt:lpstr>Press “Wildlife”.</vt:lpstr>
      <vt:lpstr>Marine mammals.</vt:lpstr>
      <vt:lpstr>Marine reptiles.</vt:lpstr>
      <vt:lpstr>Sharks and rays.</vt:lpstr>
      <vt:lpstr>Fishes.</vt:lpstr>
      <vt:lpstr>PowerPoint Presentation</vt:lpstr>
      <vt:lpstr>Birds.</vt:lpstr>
      <vt:lpstr>Invertebrates.</vt:lpstr>
      <vt:lpstr>PowerPoint Presentation</vt:lpstr>
      <vt:lpstr>Explore the other tabs too!</vt:lpstr>
      <vt:lpstr>PowerPoint Presentation</vt:lpstr>
      <vt:lpstr>Thank you for helping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122</cp:revision>
  <dcterms:created xsi:type="dcterms:W3CDTF">2021-08-15T07:02:58Z</dcterms:created>
  <dcterms:modified xsi:type="dcterms:W3CDTF">2021-11-05T00:39:42Z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afdce69a-65c1-4f40-bdd5-a9495c8b71af</vt:lpwstr>
  </property>
  <property fmtid="{D5CDD505-2E9C-101B-9397-08002B2CF9AE}" pid="5" name="TitusGUID">
    <vt:lpwstr>70d9ef9f-49d7-4c9b-a814-45971b8c515e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{afdce69a-65c1-4f40-bdd5-a9495c8b71af}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