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76"/>
  </p:notesMasterIdLst>
  <p:sldIdLst>
    <p:sldId id="257" r:id="rId6"/>
    <p:sldId id="1143" r:id="rId7"/>
    <p:sldId id="1144" r:id="rId8"/>
    <p:sldId id="259" r:id="rId9"/>
    <p:sldId id="1145" r:id="rId10"/>
    <p:sldId id="1146" r:id="rId11"/>
    <p:sldId id="1147" r:id="rId12"/>
    <p:sldId id="1227" r:id="rId13"/>
    <p:sldId id="1228" r:id="rId14"/>
    <p:sldId id="1229" r:id="rId15"/>
    <p:sldId id="1241" r:id="rId16"/>
    <p:sldId id="1242" r:id="rId17"/>
    <p:sldId id="1251" r:id="rId18"/>
    <p:sldId id="1252" r:id="rId19"/>
    <p:sldId id="1260" r:id="rId20"/>
    <p:sldId id="1261" r:id="rId21"/>
    <p:sldId id="1005" r:id="rId22"/>
    <p:sldId id="1262" r:id="rId23"/>
    <p:sldId id="1285" r:id="rId24"/>
    <p:sldId id="1286" r:id="rId25"/>
    <p:sldId id="1298" r:id="rId26"/>
    <p:sldId id="1299" r:id="rId27"/>
    <p:sldId id="1307" r:id="rId28"/>
    <p:sldId id="1308" r:id="rId29"/>
    <p:sldId id="730" r:id="rId30"/>
    <p:sldId id="1309" r:id="rId31"/>
    <p:sldId id="1331" r:id="rId32"/>
    <p:sldId id="1332" r:id="rId33"/>
    <p:sldId id="1351" r:id="rId34"/>
    <p:sldId id="1352" r:id="rId35"/>
    <p:sldId id="1496" r:id="rId36"/>
    <p:sldId id="1497" r:id="rId37"/>
    <p:sldId id="1353" r:id="rId38"/>
    <p:sldId id="1354" r:id="rId39"/>
    <p:sldId id="1498" r:id="rId40"/>
    <p:sldId id="1366" r:id="rId41"/>
    <p:sldId id="1499" r:id="rId42"/>
    <p:sldId id="1479" r:id="rId43"/>
    <p:sldId id="1500" r:id="rId44"/>
    <p:sldId id="1480" r:id="rId45"/>
    <p:sldId id="1501" r:id="rId46"/>
    <p:sldId id="1481" r:id="rId47"/>
    <p:sldId id="1502" r:id="rId48"/>
    <p:sldId id="1482" r:id="rId49"/>
    <p:sldId id="1503" r:id="rId50"/>
    <p:sldId id="1483" r:id="rId51"/>
    <p:sldId id="1504" r:id="rId52"/>
    <p:sldId id="1484" r:id="rId53"/>
    <p:sldId id="1505" r:id="rId54"/>
    <p:sldId id="1485" r:id="rId55"/>
    <p:sldId id="1507" r:id="rId56"/>
    <p:sldId id="897" r:id="rId57"/>
    <p:sldId id="1506" r:id="rId58"/>
    <p:sldId id="1486" r:id="rId59"/>
    <p:sldId id="1508" r:id="rId60"/>
    <p:sldId id="1487" r:id="rId61"/>
    <p:sldId id="1510" r:id="rId62"/>
    <p:sldId id="899" r:id="rId63"/>
    <p:sldId id="1509" r:id="rId64"/>
    <p:sldId id="1488" r:id="rId65"/>
    <p:sldId id="1511" r:id="rId66"/>
    <p:sldId id="1489" r:id="rId67"/>
    <p:sldId id="1512" r:id="rId68"/>
    <p:sldId id="1490" r:id="rId69"/>
    <p:sldId id="1491" r:id="rId70"/>
    <p:sldId id="1513" r:id="rId71"/>
    <p:sldId id="1514" r:id="rId72"/>
    <p:sldId id="1516" r:id="rId73"/>
    <p:sldId id="1493" r:id="rId74"/>
    <p:sldId id="1518" r:id="rId7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A01739-89E7-A14D-A1C7-426E644FB9DB}">
          <p14:sldIdLst>
            <p14:sldId id="257"/>
            <p14:sldId id="1143"/>
            <p14:sldId id="1144"/>
            <p14:sldId id="259"/>
            <p14:sldId id="1145"/>
            <p14:sldId id="1146"/>
            <p14:sldId id="1147"/>
            <p14:sldId id="1227"/>
            <p14:sldId id="1228"/>
            <p14:sldId id="1229"/>
            <p14:sldId id="1241"/>
            <p14:sldId id="1242"/>
            <p14:sldId id="1251"/>
            <p14:sldId id="1252"/>
            <p14:sldId id="1260"/>
            <p14:sldId id="1261"/>
            <p14:sldId id="1005"/>
            <p14:sldId id="1262"/>
            <p14:sldId id="1285"/>
            <p14:sldId id="1286"/>
            <p14:sldId id="1298"/>
            <p14:sldId id="1299"/>
            <p14:sldId id="1307"/>
            <p14:sldId id="1308"/>
            <p14:sldId id="730"/>
            <p14:sldId id="1309"/>
            <p14:sldId id="1331"/>
            <p14:sldId id="1332"/>
            <p14:sldId id="1351"/>
            <p14:sldId id="1352"/>
            <p14:sldId id="1496"/>
            <p14:sldId id="1497"/>
            <p14:sldId id="1353"/>
            <p14:sldId id="1354"/>
            <p14:sldId id="1498"/>
            <p14:sldId id="1366"/>
            <p14:sldId id="1499"/>
            <p14:sldId id="1479"/>
            <p14:sldId id="1500"/>
            <p14:sldId id="1480"/>
            <p14:sldId id="1501"/>
            <p14:sldId id="1481"/>
            <p14:sldId id="1502"/>
            <p14:sldId id="1482"/>
            <p14:sldId id="1503"/>
            <p14:sldId id="1483"/>
            <p14:sldId id="1504"/>
            <p14:sldId id="1484"/>
            <p14:sldId id="1505"/>
            <p14:sldId id="1485"/>
            <p14:sldId id="1507"/>
            <p14:sldId id="897"/>
            <p14:sldId id="1506"/>
            <p14:sldId id="1486"/>
            <p14:sldId id="1508"/>
            <p14:sldId id="1487"/>
            <p14:sldId id="1510"/>
            <p14:sldId id="899"/>
            <p14:sldId id="1509"/>
            <p14:sldId id="1488"/>
            <p14:sldId id="1511"/>
            <p14:sldId id="1489"/>
            <p14:sldId id="1512"/>
            <p14:sldId id="1490"/>
            <p14:sldId id="1491"/>
            <p14:sldId id="1513"/>
            <p14:sldId id="1514"/>
            <p14:sldId id="1516"/>
            <p14:sldId id="1493"/>
            <p14:sldId id="15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4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D41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401"/>
    <p:restoredTop sz="91860"/>
  </p:normalViewPr>
  <p:slideViewPr>
    <p:cSldViewPr snapToGrid="0" snapToObjects="1" showGuides="1">
      <p:cViewPr varScale="1">
        <p:scale>
          <a:sx n="106" d="100"/>
          <a:sy n="106" d="100"/>
        </p:scale>
        <p:origin x="594" y="96"/>
      </p:cViewPr>
      <p:guideLst>
        <p:guide orient="horz" pos="404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4646"/>
    </p:cViewPr>
  </p:sorterViewPr>
  <p:notesViewPr>
    <p:cSldViewPr snapToGrid="0" snapToObjects="1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B994-175D-1F4D-AAAF-A7D442664A87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42E52-36FF-A241-B71F-ABA947B5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1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 Jones</a:t>
            </a:r>
            <a:r>
              <a:rPr lang="en-AU" baseline="0" dirty="0"/>
              <a:t>,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13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S. </a:t>
            </a:r>
            <a:r>
              <a:rPr lang="en-AU" dirty="0" err="1"/>
              <a:t>Summerhays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868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812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/>
              <a:t>Images: </a:t>
            </a:r>
            <a:r>
              <a:rPr lang="en-AU" dirty="0"/>
              <a:t>(Left) K. </a:t>
            </a:r>
            <a:r>
              <a:rPr lang="en-AU" dirty="0" err="1"/>
              <a:t>Hoppen</a:t>
            </a:r>
            <a:r>
              <a:rPr lang="en-AU" dirty="0"/>
              <a:t>,</a:t>
            </a:r>
            <a:r>
              <a:rPr lang="en-AU" baseline="0" dirty="0"/>
              <a:t> Copyright Commonwealth of Australia (GBRMPA); (Middle) K. </a:t>
            </a:r>
            <a:r>
              <a:rPr lang="en-AU" baseline="0" dirty="0" err="1"/>
              <a:t>Hoppen</a:t>
            </a:r>
            <a:r>
              <a:rPr lang="en-AU" baseline="0" dirty="0"/>
              <a:t>, Copyright Commonwealth of Australia (GBRMPA); (Right) M. Simmons, 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25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3359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(Top Left) C. Jones, Copyright Commonwealth of Australia (GBRMPA); </a:t>
            </a:r>
            <a:r>
              <a:rPr lang="en-AU" baseline="0" dirty="0"/>
              <a:t>(Bottom Left) T. Mayne, </a:t>
            </a:r>
            <a:r>
              <a:rPr lang="en-AU" dirty="0"/>
              <a:t>Copyright Commonwealth of Australia (GBRMPA);</a:t>
            </a:r>
            <a:r>
              <a:rPr lang="en-AU" baseline="0" dirty="0"/>
              <a:t> </a:t>
            </a:r>
            <a:r>
              <a:rPr lang="en-AU" dirty="0"/>
              <a:t>(Top Middle) K. Hoppen, Copyright Commonwealth of Australia (GBRMPA);</a:t>
            </a:r>
            <a:r>
              <a:rPr lang="en-AU" baseline="0" dirty="0"/>
              <a:t> (Bottom Middle) C. Jones, </a:t>
            </a:r>
            <a:r>
              <a:rPr lang="en-AU" dirty="0"/>
              <a:t>Copyright Commonwealth of Australia (GBRMPA);</a:t>
            </a:r>
            <a:r>
              <a:rPr lang="en-AU" baseline="0" dirty="0"/>
              <a:t> (Top Right) R. </a:t>
            </a:r>
            <a:r>
              <a:rPr lang="en-AU" baseline="0" dirty="0" err="1"/>
              <a:t>Berklemans</a:t>
            </a:r>
            <a:r>
              <a:rPr lang="en-AU" baseline="0" dirty="0"/>
              <a:t>, </a:t>
            </a:r>
            <a:r>
              <a:rPr lang="en-AU" dirty="0"/>
              <a:t>Copyright Commonwealth of Australia (GBRMPA);</a:t>
            </a:r>
            <a:r>
              <a:rPr lang="en-AU" baseline="0" dirty="0"/>
              <a:t> (Bottom Right) C. Jones, </a:t>
            </a:r>
            <a:r>
              <a:rPr lang="en-AU" dirty="0"/>
              <a:t>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282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608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32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612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App image: https://</a:t>
            </a:r>
            <a:r>
              <a:rPr lang="en-AU" dirty="0" err="1"/>
              <a:t>www.gbrmpa.gov.au</a:t>
            </a:r>
            <a:r>
              <a:rPr lang="en-AU" dirty="0"/>
              <a:t>/__data/assets/</a:t>
            </a:r>
            <a:r>
              <a:rPr lang="en-AU" dirty="0" err="1"/>
              <a:t>pdf_file</a:t>
            </a:r>
            <a:r>
              <a:rPr lang="en-AU" dirty="0"/>
              <a:t>/0020/265430/Eye-on-the-Reef-app-</a:t>
            </a:r>
            <a:r>
              <a:rPr lang="en-AU" dirty="0" err="1"/>
              <a:t>poster.pdf</a:t>
            </a:r>
            <a:r>
              <a:rPr lang="en-AU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093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App image: https://</a:t>
            </a:r>
            <a:r>
              <a:rPr lang="en-AU" dirty="0" err="1"/>
              <a:t>www.gbrmpa.gov.au</a:t>
            </a:r>
            <a:r>
              <a:rPr lang="en-AU" dirty="0"/>
              <a:t>/__data/assets/</a:t>
            </a:r>
            <a:r>
              <a:rPr lang="en-AU" dirty="0" err="1"/>
              <a:t>pdf_file</a:t>
            </a:r>
            <a:r>
              <a:rPr lang="en-AU" dirty="0"/>
              <a:t>/0020/265430/Eye-on-the-Reef-app-</a:t>
            </a:r>
            <a:r>
              <a:rPr lang="en-AU" dirty="0" err="1"/>
              <a:t>poster.pdf</a:t>
            </a:r>
            <a:r>
              <a:rPr lang="en-AU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110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Show the teacher (or interested students) what to write in the sections in red. They WILL NEED IT for part 3 back at school.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6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1002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Idea: you could organise a prize for the person with the most correct answers?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234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Oliver,</a:t>
            </a:r>
            <a:r>
              <a:rPr lang="en-AU" baseline="0" dirty="0"/>
              <a:t> 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32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16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E. Smart,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14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J.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806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(Top Left) C. Jones,</a:t>
            </a:r>
            <a:r>
              <a:rPr lang="en-AU" baseline="0" dirty="0"/>
              <a:t> Copyright Commonwealth of Australia (GBRMPA); (Top Right) J. Jones, Copyright Commonwealth of Australia (GBRMPA); (Bottom Left) L. Zell, Copyright Commonwealth of Australia (GBRMPA); (Bottom Right) A. Smith, 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5071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005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C4B91-C551-DC4C-AF5A-3851C1C40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2214075"/>
            <a:ext cx="7818437" cy="2098289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spcAft>
                <a:spcPts val="1200"/>
              </a:spcAft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8912B0-6D4C-BC4C-BC1B-A780DD14D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4935533"/>
            <a:ext cx="7818438" cy="8431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CBC53-42B9-E64F-9233-FB1DB56D8B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92096" y="341310"/>
            <a:ext cx="2866731" cy="104551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0F01C3-7FD3-B44F-B1C2-882BFEC1B037}"/>
              </a:ext>
            </a:extLst>
          </p:cNvPr>
          <p:cNvCxnSpPr/>
          <p:nvPr userDrawn="1"/>
        </p:nvCxnSpPr>
        <p:spPr>
          <a:xfrm>
            <a:off x="515938" y="4643925"/>
            <a:ext cx="6523037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0632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/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32642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>
                <a:solidFill>
                  <a:schemeClr val="tx2"/>
                </a:solidFill>
              </a:defRPr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281125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792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03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E9A82-6101-1746-B981-833CB27B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CE7242-F120-3246-82C6-464A08194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85AA76-476B-8F4C-9893-D6C10D49B640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1B9165B-56AA-E543-95C7-AC2D3CE2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A23E3DB6-7D61-2E4C-8C80-E9322AEA149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0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91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 numCol="2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35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719EF04-1AD1-CF4B-8113-F630068E7AF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5655"/>
            <a:ext cx="5390592" cy="4847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3EB369-467B-234C-A3BF-364DDC42C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6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B778388-2F3E-4A4C-A3E1-E4AA9087C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9F22CC13-5CF8-3442-9E61-DD8983EAEEE2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5FEBF2-30FD-1445-894F-CBF50D444632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3D01A11-B0AD-3242-AD0A-BA10A6D01CF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6170"/>
            <a:ext cx="5390592" cy="4847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F22139D-7499-874F-B96A-D55615FE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85BEEE6-4F68-D14C-B0A9-B29422BC9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06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/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283442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7929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34516900-3083-964E-84A2-3DB92695424C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515938" y="549275"/>
            <a:ext cx="11160125" cy="55657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C7307D-7DDD-064F-89ED-35FDC86D98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9240BC-DCB6-C644-B788-899633B171CF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4074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81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6" r:id="rId4"/>
    <p:sldLayoutId id="2147483653" r:id="rId5"/>
    <p:sldLayoutId id="2147483661" r:id="rId6"/>
    <p:sldLayoutId id="2147483662" r:id="rId7"/>
    <p:sldLayoutId id="2147483667" r:id="rId8"/>
    <p:sldLayoutId id="2147483663" r:id="rId9"/>
    <p:sldLayoutId id="2147483664" r:id="rId10"/>
    <p:sldLayoutId id="2147483665" r:id="rId11"/>
    <p:sldLayoutId id="2147483659" r:id="rId12"/>
    <p:sldLayoutId id="214748366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9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33.jpg"/><Relationship Id="rId4" Type="http://schemas.openxmlformats.org/officeDocument/2006/relationships/image" Target="../media/image35.jpeg"/><Relationship Id="rId9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5" Type="http://schemas.microsoft.com/office/2007/relationships/hdphoto" Target="../media/hdphoto2.wdp"/><Relationship Id="rId4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5.jp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4.wdp"/><Relationship Id="rId5" Type="http://schemas.openxmlformats.org/officeDocument/2006/relationships/image" Target="../media/image47.png"/><Relationship Id="rId4" Type="http://schemas.microsoft.com/office/2007/relationships/hdphoto" Target="../media/hdphoto3.wdp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7" Type="http://schemas.openxmlformats.org/officeDocument/2006/relationships/image" Target="../media/image5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5" Type="http://schemas.microsoft.com/office/2007/relationships/hdphoto" Target="../media/hdphoto3.wdp"/><Relationship Id="rId4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g"/><Relationship Id="rId5" Type="http://schemas.openxmlformats.org/officeDocument/2006/relationships/image" Target="../media/image51.jpg"/><Relationship Id="rId4" Type="http://schemas.microsoft.com/office/2007/relationships/hdphoto" Target="../media/hdphoto3.wdp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g"/><Relationship Id="rId3" Type="http://schemas.openxmlformats.org/officeDocument/2006/relationships/image" Target="../media/image46.png"/><Relationship Id="rId7" Type="http://schemas.openxmlformats.org/officeDocument/2006/relationships/image" Target="../media/image5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g"/><Relationship Id="rId5" Type="http://schemas.openxmlformats.org/officeDocument/2006/relationships/image" Target="../media/image53.jpg"/><Relationship Id="rId4" Type="http://schemas.microsoft.com/office/2007/relationships/hdphoto" Target="../media/hdphoto3.wdp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9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g"/><Relationship Id="rId5" Type="http://schemas.openxmlformats.org/officeDocument/2006/relationships/image" Target="../media/image57.jpg"/><Relationship Id="rId4" Type="http://schemas.microsoft.com/office/2007/relationships/hdphoto" Target="../media/hdphoto3.wdp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g"/><Relationship Id="rId3" Type="http://schemas.openxmlformats.org/officeDocument/2006/relationships/image" Target="../media/image60.jpg"/><Relationship Id="rId7" Type="http://schemas.openxmlformats.org/officeDocument/2006/relationships/image" Target="../media/image64.jpg"/><Relationship Id="rId12" Type="http://schemas.openxmlformats.org/officeDocument/2006/relationships/image" Target="../media/image69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3.jpg"/><Relationship Id="rId11" Type="http://schemas.openxmlformats.org/officeDocument/2006/relationships/image" Target="../media/image68.jpg"/><Relationship Id="rId5" Type="http://schemas.openxmlformats.org/officeDocument/2006/relationships/image" Target="../media/image62.jpg"/><Relationship Id="rId10" Type="http://schemas.openxmlformats.org/officeDocument/2006/relationships/image" Target="../media/image67.jpg"/><Relationship Id="rId4" Type="http://schemas.openxmlformats.org/officeDocument/2006/relationships/image" Target="../media/image61.jpg"/><Relationship Id="rId9" Type="http://schemas.openxmlformats.org/officeDocument/2006/relationships/image" Target="../media/image66.jp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g"/><Relationship Id="rId3" Type="http://schemas.openxmlformats.org/officeDocument/2006/relationships/image" Target="../media/image46.png"/><Relationship Id="rId7" Type="http://schemas.openxmlformats.org/officeDocument/2006/relationships/image" Target="../media/image7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g"/><Relationship Id="rId5" Type="http://schemas.openxmlformats.org/officeDocument/2006/relationships/image" Target="../media/image70.jpeg"/><Relationship Id="rId4" Type="http://schemas.microsoft.com/office/2007/relationships/hdphoto" Target="../media/hdphoto3.wdp"/><Relationship Id="rId9" Type="http://schemas.openxmlformats.org/officeDocument/2006/relationships/image" Target="../media/image74.jp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g"/><Relationship Id="rId5" Type="http://schemas.openxmlformats.org/officeDocument/2006/relationships/image" Target="../media/image75.jpg"/><Relationship Id="rId4" Type="http://schemas.microsoft.com/office/2007/relationships/hdphoto" Target="../media/hdphoto3.wdp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g"/><Relationship Id="rId3" Type="http://schemas.openxmlformats.org/officeDocument/2006/relationships/image" Target="../media/image78.jpeg"/><Relationship Id="rId7" Type="http://schemas.openxmlformats.org/officeDocument/2006/relationships/image" Target="../media/image82.jp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10" Type="http://schemas.openxmlformats.org/officeDocument/2006/relationships/image" Target="../media/image85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4.wdp"/><Relationship Id="rId5" Type="http://schemas.openxmlformats.org/officeDocument/2006/relationships/image" Target="../media/image47.png"/><Relationship Id="rId4" Type="http://schemas.microsoft.com/office/2007/relationships/hdphoto" Target="../media/hdphoto3.wdp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46.png"/><Relationship Id="rId7" Type="http://schemas.openxmlformats.org/officeDocument/2006/relationships/image" Target="../media/image8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3.png"/><Relationship Id="rId4" Type="http://schemas.microsoft.com/office/2007/relationships/hdphoto" Target="../media/hdphoto3.wdp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4.wdp"/><Relationship Id="rId5" Type="http://schemas.openxmlformats.org/officeDocument/2006/relationships/image" Target="../media/image47.png"/><Relationship Id="rId4" Type="http://schemas.microsoft.com/office/2007/relationships/hdphoto" Target="../media/hdphoto3.wdp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87.png"/><Relationship Id="rId4" Type="http://schemas.microsoft.com/office/2007/relationships/hdphoto" Target="../media/hdphoto3.wdp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8.jp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8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6093C-7688-4D47-8192-7C04BE13E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1572417"/>
            <a:ext cx="7818437" cy="2375470"/>
          </a:xfrm>
        </p:spPr>
        <p:txBody>
          <a:bodyPr>
            <a:normAutofit/>
          </a:bodyPr>
          <a:lstStyle/>
          <a:p>
            <a:r>
              <a:rPr lang="en-AU" dirty="0"/>
              <a:t>Be a Marine</a:t>
            </a:r>
            <a:br>
              <a:rPr lang="en-AU" dirty="0"/>
            </a:br>
            <a:r>
              <a:rPr lang="en-AU" dirty="0"/>
              <a:t>Biologist for a Day 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093BB8-080F-734F-BC76-73B38E67B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4852550"/>
            <a:ext cx="6534219" cy="1561502"/>
          </a:xfrm>
        </p:spPr>
        <p:txBody>
          <a:bodyPr/>
          <a:lstStyle/>
          <a:p>
            <a:r>
              <a:rPr lang="en-AU" b="1" dirty="0"/>
              <a:t>Part 2: Finding out</a:t>
            </a:r>
          </a:p>
          <a:p>
            <a:r>
              <a:rPr lang="en-AU" b="1" dirty="0"/>
              <a:t>Primary School</a:t>
            </a:r>
          </a:p>
          <a:p>
            <a:r>
              <a:rPr lang="en-AU" dirty="0"/>
              <a:t>Post-snorkel presentation for </a:t>
            </a:r>
            <a:br>
              <a:rPr lang="en-AU" dirty="0"/>
            </a:br>
            <a:r>
              <a:rPr lang="en-AU" dirty="0"/>
              <a:t>10 minute timed survey.</a:t>
            </a:r>
          </a:p>
        </p:txBody>
      </p:sp>
    </p:spTree>
    <p:extLst>
      <p:ext uri="{BB962C8B-B14F-4D97-AF65-F5344CB8AC3E}">
        <p14:creationId xmlns:p14="http://schemas.microsoft.com/office/powerpoint/2010/main" val="80771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AU" sz="4400" dirty="0"/>
              <a:t>Ask for </a:t>
            </a:r>
            <a:r>
              <a:rPr lang="en-AU" sz="4400" u="sng" dirty="0"/>
              <a:t>giant clam</a:t>
            </a:r>
            <a:r>
              <a:rPr lang="en-AU" sz="4400" dirty="0"/>
              <a:t> data.</a:t>
            </a:r>
          </a:p>
          <a:p>
            <a:r>
              <a:rPr lang="en-AU" dirty="0"/>
              <a:t>Ask each buddy pair to read their tally out loud. </a:t>
            </a:r>
          </a:p>
          <a:p>
            <a:r>
              <a:rPr lang="en-AU" dirty="0"/>
              <a:t>If more than one buddy pair counted </a:t>
            </a:r>
            <a:r>
              <a:rPr lang="en-AU" dirty="0" smtClean="0"/>
              <a:t>giant clams, </a:t>
            </a:r>
            <a:r>
              <a:rPr lang="en-AU" dirty="0"/>
              <a:t/>
            </a:r>
            <a:br>
              <a:rPr lang="en-AU" dirty="0"/>
            </a:br>
            <a:r>
              <a:rPr lang="en-AU" dirty="0"/>
              <a:t>calculate the average. </a:t>
            </a:r>
          </a:p>
          <a:p>
            <a:r>
              <a:rPr lang="en-AU" dirty="0"/>
              <a:t>Note:</a:t>
            </a:r>
            <a:r>
              <a:rPr lang="en-AU" i="1" dirty="0"/>
              <a:t> </a:t>
            </a:r>
            <a:r>
              <a:rPr lang="en-AU" dirty="0"/>
              <a:t>students do </a:t>
            </a:r>
            <a:r>
              <a:rPr lang="en-AU" dirty="0" smtClean="0"/>
              <a:t>not </a:t>
            </a:r>
            <a:r>
              <a:rPr lang="en-AU" dirty="0"/>
              <a:t>learn how to calculate averages until year 8.</a:t>
            </a:r>
          </a:p>
          <a:p>
            <a:r>
              <a:rPr lang="en-AU" dirty="0"/>
              <a:t>Wait for everybody to write it down (flip to next page).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How many holes (siphons) were in the mantle of the giant clam? 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Did you work out what the holes were for?</a:t>
            </a:r>
          </a:p>
          <a:p>
            <a:pPr algn="ctr"/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C08802-554F-6A45-81D4-0A88511FF8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72735" y="549275"/>
            <a:ext cx="2703328" cy="3825551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800444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779670-51AE-374C-BEF8-58DA599C7A4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4" r="-3" b="235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8510FC39-85EE-BD4B-A4E6-48FB792D158D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605490" cy="810637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5400" dirty="0"/>
              <a:t>Giant clam</a:t>
            </a:r>
            <a:endParaRPr lang="en-US" sz="54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E00D93-E084-C24F-A849-B577075A15D0}"/>
              </a:ext>
            </a:extLst>
          </p:cNvPr>
          <p:cNvSpPr/>
          <p:nvPr/>
        </p:nvSpPr>
        <p:spPr>
          <a:xfrm>
            <a:off x="7762464" y="-2217437"/>
            <a:ext cx="6102624" cy="59213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393FE9-969E-C34D-98E8-B212850E4704}"/>
              </a:ext>
            </a:extLst>
          </p:cNvPr>
          <p:cNvSpPr txBox="1"/>
          <p:nvPr/>
        </p:nvSpPr>
        <p:spPr>
          <a:xfrm>
            <a:off x="9523143" y="573465"/>
            <a:ext cx="21529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tx2"/>
                </a:solidFill>
              </a:rPr>
              <a:t>VULNERABLE TO EXTINCTION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9E4364-B2FE-D643-859B-396669F93C8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15936" y="3179435"/>
            <a:ext cx="2211315" cy="3129290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103496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AU" sz="4400" dirty="0"/>
              <a:t>Ask for </a:t>
            </a:r>
            <a:r>
              <a:rPr lang="en-AU" sz="4400" u="sng" dirty="0"/>
              <a:t>anemonefish</a:t>
            </a:r>
            <a:r>
              <a:rPr lang="en-AU" sz="4400" dirty="0"/>
              <a:t> data.</a:t>
            </a:r>
          </a:p>
          <a:p>
            <a:r>
              <a:rPr lang="en-AU" dirty="0"/>
              <a:t>Ask each buddy pair to read their tally out loud. </a:t>
            </a:r>
          </a:p>
          <a:p>
            <a:r>
              <a:rPr lang="en-AU" dirty="0"/>
              <a:t>If more than one buddy pair counted anemonefish, </a:t>
            </a:r>
            <a:br>
              <a:rPr lang="en-AU" dirty="0"/>
            </a:br>
            <a:r>
              <a:rPr lang="en-AU" dirty="0"/>
              <a:t>calculate the average. </a:t>
            </a:r>
          </a:p>
          <a:p>
            <a:r>
              <a:rPr lang="en-AU" dirty="0"/>
              <a:t>Note:</a:t>
            </a:r>
            <a:r>
              <a:rPr lang="en-AU" i="1" dirty="0"/>
              <a:t> </a:t>
            </a:r>
            <a:r>
              <a:rPr lang="en-AU" dirty="0"/>
              <a:t>students do </a:t>
            </a:r>
            <a:r>
              <a:rPr lang="en-AU" dirty="0" smtClean="0"/>
              <a:t>not </a:t>
            </a:r>
            <a:r>
              <a:rPr lang="en-AU" dirty="0"/>
              <a:t>learn how to calculate averages until year 8.</a:t>
            </a:r>
          </a:p>
          <a:p>
            <a:r>
              <a:rPr lang="en-AU" dirty="0"/>
              <a:t>Wait for everybody to write it down (flip to next page).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Who saw the anemonefish before the anemone?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How many times did the anemonefish go back to its anemone?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check to see if there were eggs near the anemone?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you happen to notice which one was the female?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Were there different looking anemonefish?</a:t>
            </a:r>
          </a:p>
          <a:p>
            <a:r>
              <a:rPr lang="en-AU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B6608E-2752-2644-AB88-C5F650E892C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1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892880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CDD61E-8C15-284C-979A-42E349BEA6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96" b="1418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0C7E78F-4524-B444-8447-6C5FEB92C5B8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4374116" cy="8106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/>
              <a:t>Anemonefish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3AEF90-1826-C644-B8E9-520C35F84D1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15938" y="3171463"/>
            <a:ext cx="2216948" cy="3137262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20826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AU" sz="4400" dirty="0"/>
              <a:t>Ask for </a:t>
            </a:r>
            <a:r>
              <a:rPr lang="en-AU" sz="4400" u="sng" dirty="0"/>
              <a:t>butterflyfish</a:t>
            </a:r>
            <a:r>
              <a:rPr lang="en-AU" sz="4400" dirty="0"/>
              <a:t> data.</a:t>
            </a:r>
          </a:p>
          <a:p>
            <a:r>
              <a:rPr lang="en-AU" dirty="0"/>
              <a:t>Ask each buddy pair to read their tally out loud. </a:t>
            </a:r>
          </a:p>
          <a:p>
            <a:r>
              <a:rPr lang="en-AU" dirty="0"/>
              <a:t>If more than one buddy pair counted butterflyfish, </a:t>
            </a:r>
            <a:br>
              <a:rPr lang="en-AU" dirty="0"/>
            </a:br>
            <a:r>
              <a:rPr lang="en-AU" dirty="0"/>
              <a:t>calculate the average. </a:t>
            </a:r>
          </a:p>
          <a:p>
            <a:r>
              <a:rPr lang="en-AU" dirty="0"/>
              <a:t>Note:</a:t>
            </a:r>
            <a:r>
              <a:rPr lang="en-AU" i="1" dirty="0"/>
              <a:t> </a:t>
            </a:r>
            <a:r>
              <a:rPr lang="en-AU" dirty="0"/>
              <a:t>students do </a:t>
            </a:r>
            <a:r>
              <a:rPr lang="en-AU" dirty="0" smtClean="0"/>
              <a:t>not </a:t>
            </a:r>
            <a:r>
              <a:rPr lang="en-AU" dirty="0"/>
              <a:t>learn how to calculate averages until year 8.</a:t>
            </a:r>
          </a:p>
          <a:p>
            <a:r>
              <a:rPr lang="en-AU" dirty="0"/>
              <a:t>Wait for everybody to write it down (flip to next page).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see a butterflyfish with a fake eye spot?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Does anyone know what the fake eye spot is for?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notice if they were doing laps around the reef?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Were most of them swimming in pairs?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What were they eating?</a:t>
            </a:r>
          </a:p>
          <a:p>
            <a:endParaRPr lang="en-AU" dirty="0"/>
          </a:p>
          <a:p>
            <a:endParaRPr lang="en-AU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B5FBC9-0ABD-214A-A4BD-57B2FAB009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1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814664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99F971-B984-8042-82DD-0AA8EF5644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2" r="8086" b="18477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18700EDA-1101-B94F-A1CA-EC8185236EEB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910290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5400" dirty="0"/>
              <a:t>Butterflyfish</a:t>
            </a:r>
            <a:endParaRPr lang="en-US" sz="5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38CBD9-C6BC-6E4E-A211-6D3F4B3C8C8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15938" y="3171463"/>
            <a:ext cx="2216948" cy="3137262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110223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AU" sz="4400" dirty="0"/>
              <a:t>Ask for </a:t>
            </a:r>
            <a:r>
              <a:rPr lang="en-AU" sz="4400" u="sng" dirty="0"/>
              <a:t>grazing herbivore</a:t>
            </a:r>
            <a:r>
              <a:rPr lang="en-AU" sz="4400" dirty="0"/>
              <a:t> data.</a:t>
            </a:r>
          </a:p>
          <a:p>
            <a:r>
              <a:rPr lang="en-AU" dirty="0"/>
              <a:t>Ask each buddy pair to read their tally out loud. </a:t>
            </a:r>
          </a:p>
          <a:p>
            <a:r>
              <a:rPr lang="en-AU" dirty="0"/>
              <a:t>If more than one buddy pair counted </a:t>
            </a:r>
            <a:r>
              <a:rPr lang="en-AU" dirty="0" smtClean="0"/>
              <a:t>grazing herbivores, </a:t>
            </a:r>
            <a:r>
              <a:rPr lang="en-AU" dirty="0"/>
              <a:t/>
            </a:r>
            <a:br>
              <a:rPr lang="en-AU" dirty="0"/>
            </a:br>
            <a:r>
              <a:rPr lang="en-AU" dirty="0"/>
              <a:t>calculate the average. </a:t>
            </a:r>
          </a:p>
          <a:p>
            <a:r>
              <a:rPr lang="en-AU" dirty="0"/>
              <a:t>Note:</a:t>
            </a:r>
            <a:r>
              <a:rPr lang="en-AU" i="1" dirty="0"/>
              <a:t> </a:t>
            </a:r>
            <a:r>
              <a:rPr lang="en-AU" dirty="0"/>
              <a:t>students do </a:t>
            </a:r>
            <a:r>
              <a:rPr lang="en-AU" dirty="0" smtClean="0"/>
              <a:t>not learn how </a:t>
            </a:r>
            <a:r>
              <a:rPr lang="en-AU" dirty="0"/>
              <a:t>to calculate averages until year 8.</a:t>
            </a:r>
          </a:p>
          <a:p>
            <a:r>
              <a:rPr lang="en-AU" dirty="0"/>
              <a:t>Wait for everybody to write it down (flip to next page).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How could you tell if it was a grazing herbivore? 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Were the grazing herbivores in a big school, or on their own?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see a grazing herbivore poop?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Could anyone hear them eating?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pay attention to what it was eating?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DA5017-2683-4049-BF40-C2710881F5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1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884079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081" r="991" b="8081"/>
          <a:stretch/>
        </p:blipFill>
        <p:spPr>
          <a:xfrm>
            <a:off x="6096000" y="0"/>
            <a:ext cx="6096000" cy="3429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4" t="10008" b="12006"/>
          <a:stretch/>
        </p:blipFill>
        <p:spPr>
          <a:xfrm>
            <a:off x="6095998" y="3428999"/>
            <a:ext cx="6096001" cy="34289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8" r="2650" b="22242"/>
          <a:stretch/>
        </p:blipFill>
        <p:spPr>
          <a:xfrm>
            <a:off x="0" y="0"/>
            <a:ext cx="6096000" cy="3429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7" r="2713" b="13827"/>
          <a:stretch/>
        </p:blipFill>
        <p:spPr>
          <a:xfrm>
            <a:off x="1" y="3429000"/>
            <a:ext cx="6096000" cy="3429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6A5E95C-A17F-4E8D-A012-C5CB998CBDE4}"/>
              </a:ext>
            </a:extLst>
          </p:cNvPr>
          <p:cNvSpPr txBox="1"/>
          <p:nvPr/>
        </p:nvSpPr>
        <p:spPr>
          <a:xfrm>
            <a:off x="10087902" y="2879725"/>
            <a:ext cx="1588161" cy="4001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Surgeonfish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01D83D-8BD0-4A28-9544-9E54D408A8C4}"/>
              </a:ext>
            </a:extLst>
          </p:cNvPr>
          <p:cNvSpPr txBox="1"/>
          <p:nvPr/>
        </p:nvSpPr>
        <p:spPr>
          <a:xfrm>
            <a:off x="4567798" y="6308725"/>
            <a:ext cx="1368059" cy="4001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Rabbitfish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6D6E567-722D-46C1-B964-795539C1C14F}"/>
              </a:ext>
            </a:extLst>
          </p:cNvPr>
          <p:cNvSpPr txBox="1"/>
          <p:nvPr/>
        </p:nvSpPr>
        <p:spPr>
          <a:xfrm>
            <a:off x="10091425" y="6308725"/>
            <a:ext cx="1614929" cy="4001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 err="1">
                <a:solidFill>
                  <a:schemeClr val="bg1"/>
                </a:solidFill>
              </a:rPr>
              <a:t>Unicornfish</a:t>
            </a:r>
            <a:endParaRPr lang="en-AU" sz="20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CA6360-8391-4F21-8F27-398DB9C32E54}"/>
              </a:ext>
            </a:extLst>
          </p:cNvPr>
          <p:cNvSpPr txBox="1"/>
          <p:nvPr/>
        </p:nvSpPr>
        <p:spPr>
          <a:xfrm>
            <a:off x="4664933" y="2879725"/>
            <a:ext cx="1270924" cy="4001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Parrotfish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E1763601-B588-6648-A935-1C97B18E85E3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6176410" cy="97858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Grazing </a:t>
            </a:r>
            <a:r>
              <a:rPr lang="en-US" sz="5400" dirty="0" smtClean="0"/>
              <a:t>herbivores</a:t>
            </a:r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FA41E7-67BE-6F46-87B8-5F50911B225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15937" y="3166605"/>
            <a:ext cx="2220381" cy="3142120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973706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AU" sz="4400" dirty="0"/>
              <a:t>Ask for </a:t>
            </a:r>
            <a:r>
              <a:rPr lang="en-AU" sz="4400" u="sng" dirty="0"/>
              <a:t>cods and groupers</a:t>
            </a:r>
            <a:r>
              <a:rPr lang="en-AU" sz="4400" dirty="0"/>
              <a:t> data.</a:t>
            </a:r>
          </a:p>
          <a:p>
            <a:r>
              <a:rPr lang="en-AU" dirty="0"/>
              <a:t>Ask each buddy pair to read their tally out loud. </a:t>
            </a:r>
          </a:p>
          <a:p>
            <a:pPr lvl="0">
              <a:defRPr/>
            </a:pPr>
            <a:r>
              <a:rPr lang="en-AU" dirty="0"/>
              <a:t>If more than one buddy pair counted cods and groupers, </a:t>
            </a:r>
            <a:br>
              <a:rPr lang="en-AU" dirty="0"/>
            </a:br>
            <a:r>
              <a:rPr lang="en-AU" dirty="0"/>
              <a:t>then calculate the average.</a:t>
            </a:r>
          </a:p>
          <a:p>
            <a:pPr>
              <a:defRPr/>
            </a:pPr>
            <a:r>
              <a:rPr lang="en-AU" dirty="0"/>
              <a:t>Wait </a:t>
            </a:r>
            <a:r>
              <a:rPr lang="en-AU" dirty="0">
                <a:solidFill>
                  <a:prstClr val="black"/>
                </a:solidFill>
              </a:rPr>
              <a:t>for everybody to write it down.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see a cod or grouper eat something? 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How big was it?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see it getting cleaned?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C68076-2B4E-7A43-BEEF-F94061536C8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2" y="549275"/>
            <a:ext cx="2714791" cy="3841772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4869392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51F70A-F559-FB43-A464-F7A6EAAB31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" t="16303" r="1089" b="13039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1E5E521D-02F8-DA4B-AFE9-6C88148335B0}"/>
              </a:ext>
            </a:extLst>
          </p:cNvPr>
          <p:cNvSpPr txBox="1">
            <a:spLocks/>
          </p:cNvSpPr>
          <p:nvPr/>
        </p:nvSpPr>
        <p:spPr>
          <a:xfrm>
            <a:off x="515936" y="565986"/>
            <a:ext cx="6043890" cy="132972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AU" sz="5400" dirty="0"/>
              <a:t>Cods and groupers</a:t>
            </a:r>
            <a:r>
              <a:rPr lang="en-AU" sz="3200" dirty="0"/>
              <a:t/>
            </a:r>
            <a:br>
              <a:rPr lang="en-AU" sz="3200" dirty="0"/>
            </a:br>
            <a:r>
              <a:rPr lang="en-AU" sz="2000" dirty="0"/>
              <a:t>&gt;50cm</a:t>
            </a: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CC50F0-8DE1-754C-BCC3-D6BB3979815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15938" y="3166604"/>
            <a:ext cx="2220382" cy="3142121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861463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386C5-1934-8C46-981B-4591AF5B4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9" y="1643896"/>
            <a:ext cx="11160124" cy="3222421"/>
          </a:xfrm>
        </p:spPr>
        <p:txBody>
          <a:bodyPr>
            <a:spAutoFit/>
          </a:bodyPr>
          <a:lstStyle/>
          <a:p>
            <a:pPr algn="ctr"/>
            <a:r>
              <a:rPr lang="en-AU" sz="5400" i="1" dirty="0"/>
              <a:t>How will I help the </a:t>
            </a:r>
            <a:br>
              <a:rPr lang="en-AU" sz="5400" i="1" dirty="0"/>
            </a:br>
            <a:r>
              <a:rPr lang="en-AU" sz="5400" i="1" dirty="0"/>
              <a:t>Great Barrier Reef today?</a:t>
            </a:r>
            <a:br>
              <a:rPr lang="en-AU" sz="5400" i="1" dirty="0"/>
            </a:br>
            <a:r>
              <a:rPr lang="en-AU" sz="5400" i="1" dirty="0"/>
              <a:t/>
            </a:r>
            <a:br>
              <a:rPr lang="en-AU" sz="5400" i="1" dirty="0"/>
            </a:br>
            <a:r>
              <a:rPr lang="en-US" dirty="0"/>
              <a:t>By calculating averages and completing section 1, </a:t>
            </a:r>
            <a:br>
              <a:rPr lang="en-US" dirty="0"/>
            </a:br>
            <a:r>
              <a:rPr lang="en-US" dirty="0"/>
              <a:t>ready to upload to GBRMPA.</a:t>
            </a:r>
            <a:endParaRPr lang="en-AU" sz="9600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87451E-A349-BC40-863B-DE3700BB4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993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3200" dirty="0"/>
              <a:t>Ask for </a:t>
            </a:r>
            <a:r>
              <a:rPr lang="en-AU" sz="3200" u="sng" dirty="0"/>
              <a:t>coral</a:t>
            </a:r>
            <a:r>
              <a:rPr lang="en-AU" sz="3200" dirty="0"/>
              <a:t> trout data &lt;38cm.</a:t>
            </a:r>
          </a:p>
          <a:p>
            <a:pPr>
              <a:spcAft>
                <a:spcPts val="600"/>
              </a:spcAft>
            </a:pPr>
            <a:r>
              <a:rPr lang="en-AU" dirty="0"/>
              <a:t>Ask each buddy pair to read their tally out loud. </a:t>
            </a:r>
          </a:p>
          <a:p>
            <a:pPr lvl="0">
              <a:spcAft>
                <a:spcPts val="600"/>
              </a:spcAft>
              <a:defRPr/>
            </a:pPr>
            <a:r>
              <a:rPr lang="en-AU" dirty="0"/>
              <a:t>If more than one buddy pair counted coral trout &lt;38cm, </a:t>
            </a:r>
            <a:br>
              <a:rPr lang="en-AU" dirty="0"/>
            </a:br>
            <a:r>
              <a:rPr lang="en-AU" dirty="0"/>
              <a:t>then calculate the average.</a:t>
            </a:r>
          </a:p>
          <a:p>
            <a:pPr>
              <a:spcAft>
                <a:spcPts val="600"/>
              </a:spcAft>
              <a:defRPr/>
            </a:pPr>
            <a:r>
              <a:rPr lang="en-AU" dirty="0"/>
              <a:t>Wait for everybody to write it down.</a:t>
            </a:r>
          </a:p>
          <a:p>
            <a:pPr lvl="0">
              <a:spcBef>
                <a:spcPts val="1200"/>
              </a:spcBef>
              <a:defRPr/>
            </a:pPr>
            <a:r>
              <a:rPr lang="en-AU" sz="3200" dirty="0"/>
              <a:t>Ask for </a:t>
            </a:r>
            <a:r>
              <a:rPr lang="en-AU" sz="3200" u="sng" dirty="0"/>
              <a:t>coral trout</a:t>
            </a:r>
            <a:r>
              <a:rPr lang="en-AU" sz="3200" dirty="0"/>
              <a:t> data &gt;38CM.</a:t>
            </a:r>
          </a:p>
          <a:p>
            <a:pPr lvl="0">
              <a:spcAft>
                <a:spcPts val="600"/>
              </a:spcAft>
              <a:defRPr/>
            </a:pPr>
            <a:r>
              <a:rPr lang="en-AU" dirty="0"/>
              <a:t>Ask each buddy pair to read their tally out loud. </a:t>
            </a:r>
          </a:p>
          <a:p>
            <a:pPr lvl="0">
              <a:spcAft>
                <a:spcPts val="600"/>
              </a:spcAft>
              <a:defRPr/>
            </a:pPr>
            <a:r>
              <a:rPr lang="en-AU" dirty="0"/>
              <a:t>If more than one buddy pair counted coral trout &gt;38cm, </a:t>
            </a:r>
            <a:br>
              <a:rPr lang="en-AU" dirty="0"/>
            </a:br>
            <a:r>
              <a:rPr lang="en-AU" dirty="0"/>
              <a:t>then calculate the average. </a:t>
            </a:r>
          </a:p>
          <a:p>
            <a:pPr lvl="0">
              <a:spcAft>
                <a:spcPts val="1800"/>
              </a:spcAft>
              <a:defRPr/>
            </a:pPr>
            <a:r>
              <a:rPr lang="en-AU" dirty="0"/>
              <a:t>Wait for everybody to write it down.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see a really big coral trout?</a:t>
            </a:r>
          </a:p>
          <a:p>
            <a:pPr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Do you think it </a:t>
            </a:r>
            <a:r>
              <a:rPr lang="en-AU" dirty="0" smtClean="0"/>
              <a:t>might have </a:t>
            </a:r>
            <a:r>
              <a:rPr lang="en-AU" dirty="0"/>
              <a:t>been a female?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2484D2-4054-C94E-A226-2710659905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1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1995968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3E37D1-5B26-C742-96D0-3A249A607E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5" b="1278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8F1E237-9B13-8B4C-8782-060319944338}"/>
              </a:ext>
            </a:extLst>
          </p:cNvPr>
          <p:cNvSpPr txBox="1">
            <a:spLocks/>
          </p:cNvSpPr>
          <p:nvPr/>
        </p:nvSpPr>
        <p:spPr>
          <a:xfrm>
            <a:off x="515937" y="549275"/>
            <a:ext cx="3695845" cy="130182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dirty="0"/>
              <a:t>Coral trout</a:t>
            </a:r>
          </a:p>
          <a:p>
            <a:r>
              <a:rPr lang="en-AU" sz="2000" dirty="0"/>
              <a:t>&lt;38cm / &gt;38cm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6539A0-17C1-1048-9097-C9CA9AF052E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15938" y="3166604"/>
            <a:ext cx="2220382" cy="3142121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7768790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3200" dirty="0"/>
              <a:t>Ask for </a:t>
            </a:r>
            <a:r>
              <a:rPr lang="en-AU" sz="3200" u="sng" dirty="0"/>
              <a:t>Maori wrasse</a:t>
            </a:r>
            <a:r>
              <a:rPr lang="en-AU" sz="3200" dirty="0"/>
              <a:t> data [female].</a:t>
            </a:r>
          </a:p>
          <a:p>
            <a:pPr>
              <a:spcAft>
                <a:spcPts val="600"/>
              </a:spcAft>
            </a:pPr>
            <a:r>
              <a:rPr lang="en-AU" sz="1800" dirty="0"/>
              <a:t>Ask each buddy pair to read their tally out loud. </a:t>
            </a:r>
          </a:p>
          <a:p>
            <a:pPr>
              <a:spcAft>
                <a:spcPts val="1800"/>
              </a:spcAft>
            </a:pPr>
            <a:r>
              <a:rPr lang="en-AU" sz="1800" dirty="0"/>
              <a:t>If more than one buddy pair counted </a:t>
            </a:r>
            <a:r>
              <a:rPr lang="en-AU" sz="1800" dirty="0" smtClean="0"/>
              <a:t>Maori wrasse [female], </a:t>
            </a:r>
            <a:r>
              <a:rPr lang="en-AU" sz="1800" dirty="0"/>
              <a:t>calculate the average. </a:t>
            </a:r>
          </a:p>
          <a:p>
            <a:r>
              <a:rPr lang="en-AU" sz="3200" dirty="0"/>
              <a:t>Ask for </a:t>
            </a:r>
            <a:r>
              <a:rPr lang="en-AU" sz="3200" u="sng" dirty="0"/>
              <a:t>Maori wrasse</a:t>
            </a:r>
            <a:r>
              <a:rPr lang="en-AU" sz="3200" dirty="0"/>
              <a:t> data [male].</a:t>
            </a:r>
          </a:p>
          <a:p>
            <a:pPr>
              <a:spcAft>
                <a:spcPts val="600"/>
              </a:spcAft>
            </a:pPr>
            <a:r>
              <a:rPr lang="en-AU" sz="1800" dirty="0"/>
              <a:t>Ask each buddy pair to read their tally out loud. </a:t>
            </a:r>
          </a:p>
          <a:p>
            <a:pPr>
              <a:spcAft>
                <a:spcPts val="600"/>
              </a:spcAft>
            </a:pPr>
            <a:r>
              <a:rPr lang="en-AU" sz="1800" dirty="0"/>
              <a:t>If more than one buddy pair </a:t>
            </a:r>
            <a:r>
              <a:rPr lang="en-AU" sz="1800" dirty="0" smtClean="0"/>
              <a:t>counted Maori wrasse [male], </a:t>
            </a:r>
            <a:r>
              <a:rPr lang="en-AU" sz="1800" dirty="0"/>
              <a:t>calculate the average. </a:t>
            </a:r>
          </a:p>
          <a:p>
            <a:pPr>
              <a:spcAft>
                <a:spcPts val="1800"/>
              </a:spcAft>
            </a:pPr>
            <a:r>
              <a:rPr lang="en-AU" sz="1800" dirty="0"/>
              <a:t>Wait for everybody to write it down (flip to next page).</a:t>
            </a:r>
          </a:p>
          <a:p>
            <a:pPr>
              <a:spcAft>
                <a:spcPts val="0"/>
              </a:spcAft>
            </a:pPr>
            <a:r>
              <a:rPr lang="en-AU" sz="1800" b="1" dirty="0"/>
              <a:t>Questions: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sz="1800" dirty="0"/>
              <a:t>If they saw one, where was it? 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sz="1800" dirty="0"/>
              <a:t>Did it move very far?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sz="1800" dirty="0"/>
              <a:t>How big was the hump?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sz="1800" dirty="0"/>
              <a:t>Did it get very close?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sz="1800" dirty="0"/>
              <a:t>Why was it important not to touch it?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70E1A3-6D54-0C44-9CB2-7DD8E566EF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47066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601320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DF838C1-CE38-F446-8260-DDCDD44C51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8" r="222" b="15189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460BCCE-F4E4-1342-9E9E-D887AF906CBC}"/>
              </a:ext>
            </a:extLst>
          </p:cNvPr>
          <p:cNvSpPr txBox="1">
            <a:spLocks/>
          </p:cNvSpPr>
          <p:nvPr/>
        </p:nvSpPr>
        <p:spPr>
          <a:xfrm>
            <a:off x="515937" y="565987"/>
            <a:ext cx="4497498" cy="126281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dirty="0"/>
              <a:t>Maori wrasse</a:t>
            </a:r>
            <a:br>
              <a:rPr lang="en-US" sz="5400" dirty="0"/>
            </a:br>
            <a:r>
              <a:rPr lang="en-AU" sz="2000" dirty="0"/>
              <a:t>Female / Male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8C5823-F4ED-5E43-9875-6431BDBA18E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15937" y="3166604"/>
            <a:ext cx="2220382" cy="3142121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0340893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3200" dirty="0"/>
              <a:t>Ask for </a:t>
            </a:r>
            <a:r>
              <a:rPr lang="en-AU" sz="3200" u="sng" dirty="0"/>
              <a:t>turtle</a:t>
            </a:r>
            <a:r>
              <a:rPr lang="en-AU" sz="3200" dirty="0"/>
              <a:t> data [green turtle].</a:t>
            </a:r>
            <a:br>
              <a:rPr lang="en-AU" sz="3200" dirty="0"/>
            </a:br>
            <a:r>
              <a:rPr lang="en-AU" sz="3200" dirty="0"/>
              <a:t>Ask for </a:t>
            </a:r>
            <a:r>
              <a:rPr lang="en-AU" sz="3200" u="sng" dirty="0"/>
              <a:t>turtle</a:t>
            </a:r>
            <a:r>
              <a:rPr lang="en-AU" sz="3200" dirty="0"/>
              <a:t> data [hawksbill turtle].</a:t>
            </a:r>
            <a:br>
              <a:rPr lang="en-AU" sz="3200" dirty="0"/>
            </a:br>
            <a:r>
              <a:rPr lang="en-AU" sz="3200" dirty="0"/>
              <a:t>Ask for </a:t>
            </a:r>
            <a:r>
              <a:rPr lang="en-AU" sz="3200" u="sng" dirty="0"/>
              <a:t>turtle</a:t>
            </a:r>
            <a:r>
              <a:rPr lang="en-AU" sz="3200" dirty="0"/>
              <a:t> data [other].</a:t>
            </a:r>
          </a:p>
          <a:p>
            <a:pPr lvl="0">
              <a:defRPr/>
            </a:pPr>
            <a:r>
              <a:rPr lang="en-AU" dirty="0">
                <a:solidFill>
                  <a:prstClr val="black"/>
                </a:solidFill>
              </a:rPr>
              <a:t>Ask each buddy pair to read their tally out loud for each species. </a:t>
            </a:r>
          </a:p>
          <a:p>
            <a:pPr lvl="0">
              <a:defRPr/>
            </a:pPr>
            <a:r>
              <a:rPr lang="en-AU" dirty="0">
                <a:solidFill>
                  <a:prstClr val="black"/>
                </a:solidFill>
              </a:rPr>
              <a:t>If more than one buddy pair counted turtles, then calculate the average. </a:t>
            </a:r>
          </a:p>
          <a:p>
            <a:pPr lvl="0">
              <a:defRPr/>
            </a:pPr>
            <a:r>
              <a:rPr lang="en-AU" dirty="0"/>
              <a:t>Wait </a:t>
            </a:r>
            <a:r>
              <a:rPr lang="en-AU" dirty="0">
                <a:solidFill>
                  <a:prstClr val="black"/>
                </a:solidFill>
              </a:rPr>
              <a:t>for everybody to write it down.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see a tag on its </a:t>
            </a:r>
            <a:r>
              <a:rPr lang="en-AU" dirty="0" smtClean="0"/>
              <a:t>flipper?</a:t>
            </a:r>
            <a:endParaRPr lang="en-AU" dirty="0"/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How long do you think it can hold its breath for?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Were there any other animals cruising around with it?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Were there any barnacles on </a:t>
            </a:r>
            <a:r>
              <a:rPr lang="en-AU" dirty="0" smtClean="0"/>
              <a:t>its shell (carapace)?</a:t>
            </a:r>
            <a:endParaRPr lang="en-AU" dirty="0"/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How big was it? How old do you think it might be?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33B1B2-B0C7-7446-B3BA-38B8578289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1" y="549275"/>
            <a:ext cx="2714792" cy="3841773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0207486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6" r="40846" b="19167"/>
          <a:stretch/>
        </p:blipFill>
        <p:spPr>
          <a:xfrm>
            <a:off x="8059836" y="0"/>
            <a:ext cx="4132162" cy="6856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1" t="1" r="55787" b="32725"/>
          <a:stretch/>
        </p:blipFill>
        <p:spPr>
          <a:xfrm>
            <a:off x="0" y="0"/>
            <a:ext cx="3966281" cy="6856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7" t="1" r="45590" b="-1"/>
          <a:stretch/>
        </p:blipFill>
        <p:spPr>
          <a:xfrm>
            <a:off x="3966282" y="0"/>
            <a:ext cx="4093553" cy="68561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017788-5384-48BC-AA5C-5CBB20F63F43}"/>
              </a:ext>
            </a:extLst>
          </p:cNvPr>
          <p:cNvSpPr txBox="1"/>
          <p:nvPr/>
        </p:nvSpPr>
        <p:spPr>
          <a:xfrm>
            <a:off x="2116114" y="5908615"/>
            <a:ext cx="1753213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Green turtle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85D1F8-785C-4540-A645-B2EDFD8A94F6}"/>
              </a:ext>
            </a:extLst>
          </p:cNvPr>
          <p:cNvSpPr txBox="1"/>
          <p:nvPr/>
        </p:nvSpPr>
        <p:spPr>
          <a:xfrm>
            <a:off x="5833920" y="5908614"/>
            <a:ext cx="2113194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Hawksbill turtle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13D6F7-2555-4E37-8947-C6944B5D5787}"/>
              </a:ext>
            </a:extLst>
          </p:cNvPr>
          <p:cNvSpPr txBox="1"/>
          <p:nvPr/>
        </p:nvSpPr>
        <p:spPr>
          <a:xfrm>
            <a:off x="9156026" y="5908615"/>
            <a:ext cx="2520037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Loggerhead turtle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10A18D6-671D-9948-935E-E7478F1405CC}"/>
              </a:ext>
            </a:extLst>
          </p:cNvPr>
          <p:cNvSpPr txBox="1">
            <a:spLocks/>
          </p:cNvSpPr>
          <p:nvPr/>
        </p:nvSpPr>
        <p:spPr>
          <a:xfrm>
            <a:off x="515938" y="549277"/>
            <a:ext cx="3643468" cy="133528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dirty="0"/>
              <a:t>Sea turtles</a:t>
            </a:r>
          </a:p>
          <a:p>
            <a:pPr>
              <a:lnSpc>
                <a:spcPct val="100000"/>
              </a:lnSpc>
            </a:pPr>
            <a:r>
              <a:rPr lang="en-AU" sz="2000" dirty="0"/>
              <a:t>Green / Hawksbill / other</a:t>
            </a:r>
            <a:endParaRPr lang="en-US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78BAFA2-4714-1E45-9B8E-0B4BE60F9DE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455681" y="549275"/>
            <a:ext cx="2220382" cy="3142121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064552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r>
              <a:rPr lang="en-AU" sz="3200" dirty="0"/>
              <a:t>Ask for </a:t>
            </a:r>
            <a:r>
              <a:rPr lang="en-AU" sz="3200" u="sng" dirty="0"/>
              <a:t>shark</a:t>
            </a:r>
            <a:r>
              <a:rPr lang="en-AU" sz="3200" dirty="0"/>
              <a:t> data [whitetip reef shark].</a:t>
            </a:r>
            <a:br>
              <a:rPr lang="en-AU" sz="3200" dirty="0"/>
            </a:br>
            <a:r>
              <a:rPr lang="en-AU" sz="3200" dirty="0"/>
              <a:t>Ask for </a:t>
            </a:r>
            <a:r>
              <a:rPr lang="en-AU" sz="3200" u="sng" dirty="0"/>
              <a:t>shark</a:t>
            </a:r>
            <a:r>
              <a:rPr lang="en-AU" sz="3200" dirty="0"/>
              <a:t> data [blacktip reef shark].</a:t>
            </a:r>
            <a:br>
              <a:rPr lang="en-AU" sz="3200" dirty="0"/>
            </a:br>
            <a:r>
              <a:rPr lang="en-AU" sz="3200" dirty="0"/>
              <a:t>Ask for </a:t>
            </a:r>
            <a:r>
              <a:rPr lang="en-AU" sz="3200" u="sng" dirty="0"/>
              <a:t>shark</a:t>
            </a:r>
            <a:r>
              <a:rPr lang="en-AU" sz="3200" dirty="0"/>
              <a:t> data [other].</a:t>
            </a:r>
          </a:p>
          <a:p>
            <a:pPr lvl="0">
              <a:defRPr/>
            </a:pPr>
            <a:r>
              <a:rPr lang="en-AU" dirty="0"/>
              <a:t>Ask each buddy pair to read their tally out loud for each </a:t>
            </a:r>
            <a:r>
              <a:rPr lang="en-AU" dirty="0" smtClean="0"/>
              <a:t>type of shark. </a:t>
            </a:r>
            <a:endParaRPr lang="en-AU" dirty="0"/>
          </a:p>
          <a:p>
            <a:pPr lvl="0">
              <a:defRPr/>
            </a:pPr>
            <a:r>
              <a:rPr lang="en-AU" dirty="0"/>
              <a:t>If more than one buddy pair counted other sharks, </a:t>
            </a:r>
            <a:br>
              <a:rPr lang="en-AU" dirty="0"/>
            </a:br>
            <a:r>
              <a:rPr lang="en-AU" dirty="0"/>
              <a:t>then calculate the average. </a:t>
            </a:r>
          </a:p>
          <a:p>
            <a:pPr lvl="0">
              <a:defRPr/>
            </a:pPr>
            <a:r>
              <a:rPr lang="en-AU" dirty="0"/>
              <a:t>Wait for everybody to write it down.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Could you see if it was a male or female?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Was it swimming, or sitting on the bottom? 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Could you see it breathing?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Were you scared? </a:t>
            </a:r>
            <a:endParaRPr lang="en-AU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en-AU" dirty="0" smtClean="0"/>
              <a:t>Has </a:t>
            </a:r>
            <a:r>
              <a:rPr lang="en-AU" dirty="0"/>
              <a:t>your opinion of sharks changed?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BD806D-F164-1C42-90F9-A8FC98F060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61272" y="549275"/>
            <a:ext cx="2714791" cy="3841772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123041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5">
            <a:extLst>
              <a:ext uri="{FF2B5EF4-FFF2-40B4-BE49-F238E27FC236}">
                <a16:creationId xmlns:a16="http://schemas.microsoft.com/office/drawing/2014/main" id="{CF025C19-B418-A44C-89C0-177ADB9CFA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3" t="-15857" r="1012" b="17353"/>
          <a:stretch/>
        </p:blipFill>
        <p:spPr>
          <a:xfrm flipH="1">
            <a:off x="0" y="2924831"/>
            <a:ext cx="4723407" cy="39494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0165ED-30C6-5245-AE4D-94A19C39D1B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7" t="110" r="238" b="18736"/>
          <a:stretch/>
        </p:blipFill>
        <p:spPr>
          <a:xfrm>
            <a:off x="-60903" y="0"/>
            <a:ext cx="4784310" cy="35606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912B64-5D55-C842-99AA-32C316691E2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8" t="2988" r="19321" b="2988"/>
          <a:stretch/>
        </p:blipFill>
        <p:spPr>
          <a:xfrm>
            <a:off x="4723407" y="-4833"/>
            <a:ext cx="3763491" cy="35702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932FF2-5C91-5645-8A35-95EE5937DB3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17" t="5105" r="-141"/>
          <a:stretch/>
        </p:blipFill>
        <p:spPr>
          <a:xfrm>
            <a:off x="8478982" y="-4834"/>
            <a:ext cx="3720934" cy="35654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45384C-3A08-B34B-8BB9-C48223CD6CB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30"/>
          <a:stretch/>
        </p:blipFill>
        <p:spPr>
          <a:xfrm>
            <a:off x="8478982" y="3560618"/>
            <a:ext cx="3713018" cy="32973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BCCDCA-D6F0-A040-838F-53C809A212C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290" b="33564"/>
          <a:stretch/>
        </p:blipFill>
        <p:spPr>
          <a:xfrm>
            <a:off x="4723407" y="3560618"/>
            <a:ext cx="3771409" cy="33136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41E120A-C24F-5B47-A344-688129A00AEB}"/>
              </a:ext>
            </a:extLst>
          </p:cNvPr>
          <p:cNvSpPr txBox="1"/>
          <p:nvPr/>
        </p:nvSpPr>
        <p:spPr>
          <a:xfrm>
            <a:off x="3198841" y="3052436"/>
            <a:ext cx="1345003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Epaulette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72C203-03F2-D14C-84A7-6F7BC338025A}"/>
              </a:ext>
            </a:extLst>
          </p:cNvPr>
          <p:cNvSpPr txBox="1"/>
          <p:nvPr/>
        </p:nvSpPr>
        <p:spPr>
          <a:xfrm>
            <a:off x="6736594" y="6260648"/>
            <a:ext cx="1665518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</a:rPr>
              <a:t>Wobbegong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71FB3C-9BF7-8144-BDB7-11F26ABF34EE}"/>
              </a:ext>
            </a:extLst>
          </p:cNvPr>
          <p:cNvSpPr txBox="1"/>
          <p:nvPr/>
        </p:nvSpPr>
        <p:spPr>
          <a:xfrm>
            <a:off x="10415300" y="2973470"/>
            <a:ext cx="1690256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Tawny </a:t>
            </a:r>
            <a:r>
              <a:rPr lang="en-US" sz="2000" dirty="0" smtClean="0">
                <a:solidFill>
                  <a:schemeClr val="bg1"/>
                </a:solidFill>
              </a:rPr>
              <a:t>nurse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C18472-B8BF-EE41-A908-F2848E5A72BC}"/>
              </a:ext>
            </a:extLst>
          </p:cNvPr>
          <p:cNvSpPr txBox="1"/>
          <p:nvPr/>
        </p:nvSpPr>
        <p:spPr>
          <a:xfrm>
            <a:off x="3265604" y="6254524"/>
            <a:ext cx="1211479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Whitetip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2B522A-8083-4D44-80BA-E7017769CAAD}"/>
              </a:ext>
            </a:extLst>
          </p:cNvPr>
          <p:cNvSpPr txBox="1"/>
          <p:nvPr/>
        </p:nvSpPr>
        <p:spPr>
          <a:xfrm>
            <a:off x="10894077" y="6254524"/>
            <a:ext cx="1211479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Leopard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390E5A-FB74-FD49-93D0-87510980383D}"/>
              </a:ext>
            </a:extLst>
          </p:cNvPr>
          <p:cNvSpPr txBox="1"/>
          <p:nvPr/>
        </p:nvSpPr>
        <p:spPr>
          <a:xfrm>
            <a:off x="7136945" y="3052436"/>
            <a:ext cx="1211479" cy="40011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Blacktip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CF81F41-A56F-AB47-827B-5EAD4F8D0940}"/>
              </a:ext>
            </a:extLst>
          </p:cNvPr>
          <p:cNvSpPr txBox="1">
            <a:spLocks/>
          </p:cNvSpPr>
          <p:nvPr/>
        </p:nvSpPr>
        <p:spPr>
          <a:xfrm>
            <a:off x="515937" y="565987"/>
            <a:ext cx="3197420" cy="1285116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5400" dirty="0"/>
              <a:t>Sharks</a:t>
            </a:r>
          </a:p>
          <a:p>
            <a:pPr>
              <a:spcBef>
                <a:spcPts val="0"/>
              </a:spcBef>
            </a:pPr>
            <a:r>
              <a:rPr lang="en-AU" sz="2000" dirty="0"/>
              <a:t>Whitetip / Blacktip / other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DB4E98B-0406-DC46-ABC3-A8B7AAE15770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515938" y="3733806"/>
            <a:ext cx="1819568" cy="2574919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091800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549275"/>
            <a:ext cx="11160123" cy="559434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AU" sz="4400" dirty="0"/>
              <a:t>Ask if anyone saw any </a:t>
            </a:r>
            <a:r>
              <a:rPr lang="en-AU" sz="4400" u="sng" dirty="0"/>
              <a:t>COTS</a:t>
            </a:r>
            <a:r>
              <a:rPr lang="en-AU" sz="4400" dirty="0"/>
              <a:t> </a:t>
            </a:r>
            <a:r>
              <a:rPr lang="en-AU" sz="4400" dirty="0" smtClean="0"/>
              <a:t>[juvenile].</a:t>
            </a:r>
            <a:r>
              <a:rPr lang="en-AU" sz="4400" dirty="0"/>
              <a:t/>
            </a:r>
            <a:br>
              <a:rPr lang="en-AU" sz="4400" dirty="0"/>
            </a:br>
            <a:r>
              <a:rPr lang="en-AU" sz="4400" dirty="0"/>
              <a:t>Ask if anyone saw any </a:t>
            </a:r>
            <a:r>
              <a:rPr lang="en-AU" sz="4400" u="sng" dirty="0"/>
              <a:t>COTS</a:t>
            </a:r>
            <a:r>
              <a:rPr lang="en-AU" sz="4400" dirty="0"/>
              <a:t> </a:t>
            </a:r>
            <a:r>
              <a:rPr lang="en-AU" sz="4400" dirty="0" smtClean="0"/>
              <a:t>[adult].</a:t>
            </a:r>
            <a:endParaRPr lang="en-AU" sz="4400" dirty="0"/>
          </a:p>
          <a:p>
            <a:pPr lvl="0">
              <a:defRPr/>
            </a:pPr>
            <a:r>
              <a:rPr lang="en-AU" dirty="0">
                <a:solidFill>
                  <a:prstClr val="black"/>
                </a:solidFill>
              </a:rPr>
              <a:t>Ask each buddy pair to read their tally out loud. </a:t>
            </a:r>
          </a:p>
          <a:p>
            <a:pPr lvl="0">
              <a:defRPr/>
            </a:pPr>
            <a:r>
              <a:rPr lang="en-AU" dirty="0">
                <a:solidFill>
                  <a:prstClr val="black"/>
                </a:solidFill>
              </a:rPr>
              <a:t>If more than one buddy pair counted COTS, </a:t>
            </a:r>
            <a:br>
              <a:rPr lang="en-AU" dirty="0">
                <a:solidFill>
                  <a:prstClr val="black"/>
                </a:solidFill>
              </a:rPr>
            </a:br>
            <a:r>
              <a:rPr lang="en-AU" dirty="0">
                <a:solidFill>
                  <a:prstClr val="black"/>
                </a:solidFill>
              </a:rPr>
              <a:t>then calculate the average. </a:t>
            </a:r>
          </a:p>
          <a:p>
            <a:pPr lvl="0">
              <a:defRPr/>
            </a:pPr>
            <a:r>
              <a:rPr lang="en-AU" dirty="0"/>
              <a:t>Wait </a:t>
            </a:r>
            <a:r>
              <a:rPr lang="en-AU" dirty="0">
                <a:solidFill>
                  <a:prstClr val="black"/>
                </a:solidFill>
              </a:rPr>
              <a:t>for everybody to write it down.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Was it somewhere out and about and easy to see? 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 smtClean="0"/>
              <a:t>Or, </a:t>
            </a:r>
            <a:r>
              <a:rPr lang="en-AU" dirty="0"/>
              <a:t>was it underneath something and difficult to spot? 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Could you see where it had been?</a:t>
            </a:r>
          </a:p>
        </p:txBody>
      </p:sp>
    </p:spTree>
    <p:extLst>
      <p:ext uri="{BB962C8B-B14F-4D97-AF65-F5344CB8AC3E}">
        <p14:creationId xmlns:p14="http://schemas.microsoft.com/office/powerpoint/2010/main" val="10398946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CEB9CA-23CF-F944-A356-0E2F34B739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" t="9214" r="1" b="6134"/>
          <a:stretch/>
        </p:blipFill>
        <p:spPr>
          <a:xfrm>
            <a:off x="1" y="0"/>
            <a:ext cx="12191998" cy="6858000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8A5EDE65-038A-E043-B569-AD49893CB765}"/>
              </a:ext>
            </a:extLst>
          </p:cNvPr>
          <p:cNvSpPr txBox="1">
            <a:spLocks/>
          </p:cNvSpPr>
          <p:nvPr/>
        </p:nvSpPr>
        <p:spPr>
          <a:xfrm>
            <a:off x="515937" y="549275"/>
            <a:ext cx="5580063" cy="223549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dirty="0"/>
              <a:t>Crown-of-Thorns Starfish (COTS)</a:t>
            </a:r>
          </a:p>
          <a:p>
            <a:r>
              <a:rPr lang="en-AU" sz="3200" dirty="0"/>
              <a:t>Juvenile / </a:t>
            </a:r>
            <a:r>
              <a:rPr lang="en-AU" sz="3200" dirty="0" smtClean="0"/>
              <a:t>Adult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3116921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689291-7B5B-5440-8B55-67CAAD331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F22CC13-5CF8-3442-9E61-DD8983EAEEE2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6B5D941-1CF2-FE45-8C70-EA80F4BA7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60067"/>
            <a:ext cx="11160124" cy="536575"/>
          </a:xfrm>
        </p:spPr>
        <p:txBody>
          <a:bodyPr/>
          <a:lstStyle/>
          <a:p>
            <a:pPr algn="ctr"/>
            <a:r>
              <a:rPr lang="en-AU" sz="4400" dirty="0"/>
              <a:t>What we counted in 10 minutes.</a:t>
            </a:r>
            <a:endParaRPr lang="en-US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E3EB84-0EF4-BB44-9BD2-32DD08CA0A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313"/>
          <a:stretch/>
        </p:blipFill>
        <p:spPr>
          <a:xfrm>
            <a:off x="1819656" y="1345971"/>
            <a:ext cx="8552688" cy="481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724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F86B2F-22A0-7145-95A4-8266164F4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Check </a:t>
            </a:r>
            <a:r>
              <a:rPr lang="en-US" sz="4400" dirty="0" smtClean="0"/>
              <a:t>point.</a:t>
            </a:r>
            <a:endParaRPr lang="en-US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CA7EE-4E25-7247-826C-6CA10607E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30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4C1837-934E-954A-BADF-ABE399D4F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104" y="1588742"/>
            <a:ext cx="9885791" cy="4264715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8676173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549275"/>
            <a:ext cx="11160123" cy="559434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AU" sz="4400" dirty="0" smtClean="0"/>
              <a:t>Ask why it is important to count these animals?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What do sea cucumbers and grazing herbivores like to eat? [pause for answer]; What do you think would happen if they were all gone?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What do cods and groupers, coral trout and sharks eat? </a:t>
            </a:r>
            <a:r>
              <a:rPr lang="en-AU" dirty="0"/>
              <a:t>[pause for answer]; What do you think would happen if they were all gone?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What do Maori wrasse eat? </a:t>
            </a:r>
            <a:r>
              <a:rPr lang="en-AU" dirty="0"/>
              <a:t>[pause for answer]; What do you think would happen if they were all gone?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What do butterflyfish eat? [pause for answer]; If there are a lot of butterflyfish, that means there is a lot of?</a:t>
            </a:r>
            <a:endParaRPr lang="en-AU" dirty="0"/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Who really wanted to see an anemonefish or a turtle today? [pause]; Do you think people from all over the world want to see them too?</a:t>
            </a:r>
            <a:endParaRPr lang="en-AU" dirty="0"/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What would happen to all these animals if the coral reef wasn’t here?</a:t>
            </a:r>
            <a:endParaRPr lang="en-AU" dirty="0"/>
          </a:p>
          <a:p>
            <a:pPr>
              <a:spcAft>
                <a:spcPts val="0"/>
              </a:spcAft>
            </a:pPr>
            <a:endParaRPr lang="en-AU" dirty="0" smtClean="0"/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endParaRPr lang="en-AU" dirty="0"/>
          </a:p>
          <a:p>
            <a:pPr>
              <a:spcAft>
                <a:spcPts val="1800"/>
              </a:spcAft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443941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386C5-1934-8C46-981B-4591AF5B4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767" y="2437959"/>
            <a:ext cx="9162107" cy="1588127"/>
          </a:xfrm>
        </p:spPr>
        <p:txBody>
          <a:bodyPr wrap="square">
            <a:spAutoFit/>
          </a:bodyPr>
          <a:lstStyle/>
          <a:p>
            <a:pPr algn="ctr"/>
            <a:r>
              <a:rPr lang="en-US" sz="5400" dirty="0" smtClean="0"/>
              <a:t>Why is it important to count these animals?</a:t>
            </a:r>
            <a:endParaRPr lang="en-AU" sz="9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87451E-A349-BC40-863B-DE3700BB4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4289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EC2BA-F5B3-4248-B174-F576252A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33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C660E-7D65-4641-BE53-290AB4CBF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18288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4400" dirty="0"/>
              <a:t>Next step?</a:t>
            </a:r>
            <a:br>
              <a:rPr lang="en-US" sz="4400" dirty="0"/>
            </a:br>
            <a:r>
              <a:rPr lang="en-US" dirty="0"/>
              <a:t>Back at school, you will login with your teacher and tell GBRMPA how many you counted!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13737C-41BE-CB44-B606-C96E6F4D2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2590800"/>
            <a:ext cx="11160124" cy="3552824"/>
          </a:xfrm>
        </p:spPr>
        <p:txBody>
          <a:bodyPr/>
          <a:lstStyle/>
          <a:p>
            <a:r>
              <a:rPr lang="en-AU" dirty="0"/>
              <a:t>Schools are shown how to register to Eye on the Reef (Rapid Monitoring and Sightings) </a:t>
            </a:r>
            <a:br>
              <a:rPr lang="en-AU" dirty="0"/>
            </a:br>
            <a:r>
              <a:rPr lang="en-AU" dirty="0"/>
              <a:t>pre-excursion </a:t>
            </a:r>
            <a:r>
              <a:rPr lang="en-AU" dirty="0" smtClean="0"/>
              <a:t>(Part </a:t>
            </a:r>
            <a:r>
              <a:rPr lang="en-AU" dirty="0"/>
              <a:t>1) and how to login and upload their data post excursion </a:t>
            </a:r>
            <a:r>
              <a:rPr lang="en-AU" dirty="0" smtClean="0"/>
              <a:t>(Part </a:t>
            </a:r>
            <a:r>
              <a:rPr lang="en-AU" dirty="0"/>
              <a:t>3).</a:t>
            </a:r>
          </a:p>
          <a:p>
            <a:r>
              <a:rPr lang="en-AU" dirty="0"/>
              <a:t>Confirm the teacher has registered.</a:t>
            </a:r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22482456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53CDC7-0BFC-C84A-9945-2E164E0773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What can I do now?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CCF9B0-8156-8947-BA3E-3D2555169E7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3376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download the Eye on the Reef app on your smart device to record what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12507241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64E2BB-5B3F-D644-B245-69977E055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3FA8-21FB-D740-8677-30D8CB125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Download the </a:t>
            </a:r>
            <a:br>
              <a:rPr lang="en-US" dirty="0"/>
            </a:br>
            <a:r>
              <a:rPr lang="en-US" i="1" dirty="0"/>
              <a:t>Eye on the Reef </a:t>
            </a:r>
            <a:r>
              <a:rPr lang="en-US" dirty="0" smtClean="0"/>
              <a:t>app</a:t>
            </a:r>
            <a:endParaRPr lang="en-US" dirty="0"/>
          </a:p>
          <a:p>
            <a:pPr>
              <a:spcAft>
                <a:spcPts val="1800"/>
              </a:spcAft>
            </a:pPr>
            <a:r>
              <a:rPr lang="en-US" sz="3200" dirty="0"/>
              <a:t>to record what you </a:t>
            </a:r>
            <a:br>
              <a:rPr lang="en-US" sz="3200" dirty="0"/>
            </a:br>
            <a:r>
              <a:rPr lang="en-US" sz="3200" dirty="0"/>
              <a:t>saw today!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F8F416F-2EB8-B649-A6FF-9212A2315AC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 l="-17158" t="-1" r="-19615" b="-1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6535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record any animal you saw on your trip today.</a:t>
            </a:r>
          </a:p>
        </p:txBody>
      </p:sp>
    </p:spTree>
    <p:extLst>
      <p:ext uri="{BB962C8B-B14F-4D97-AF65-F5344CB8AC3E}">
        <p14:creationId xmlns:p14="http://schemas.microsoft.com/office/powerpoint/2010/main" val="28962452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8D616D-B55D-E145-9B9C-8B58C525B6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1D7772-CEB5-1144-BA29-8A40AC07D9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9" b="51010"/>
          <a:stretch/>
        </p:blipFill>
        <p:spPr>
          <a:xfrm>
            <a:off x="490835" y="1648239"/>
            <a:ext cx="5111907" cy="437858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91F419-E99E-214C-831A-1046F437F0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954" r="52654" b="62010"/>
          <a:stretch/>
        </p:blipFill>
        <p:spPr>
          <a:xfrm>
            <a:off x="5775191" y="1648239"/>
            <a:ext cx="3269511" cy="437858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E53F6B-81F2-0840-A994-75F6B9BBAA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316" r="53393" b="17939"/>
          <a:stretch/>
        </p:blipFill>
        <p:spPr>
          <a:xfrm>
            <a:off x="9217152" y="1648239"/>
            <a:ext cx="2469484" cy="437858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987A7D-F8DE-5140-8CC6-EA67D5E73AB2}"/>
              </a:ext>
            </a:extLst>
          </p:cNvPr>
          <p:cNvSpPr txBox="1"/>
          <p:nvPr/>
        </p:nvSpPr>
        <p:spPr>
          <a:xfrm>
            <a:off x="802477" y="549275"/>
            <a:ext cx="1058704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4400" dirty="0">
                <a:solidFill>
                  <a:schemeClr val="tx2"/>
                </a:solidFill>
              </a:rPr>
              <a:t>This is what you can record on the app.</a:t>
            </a:r>
          </a:p>
        </p:txBody>
      </p:sp>
    </p:spTree>
    <p:extLst>
      <p:ext uri="{BB962C8B-B14F-4D97-AF65-F5344CB8AC3E}">
        <p14:creationId xmlns:p14="http://schemas.microsoft.com/office/powerpoint/2010/main" val="12608917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 home screen of the Eye on the Reef app.</a:t>
            </a:r>
          </a:p>
          <a:p>
            <a:endParaRPr lang="en-US" dirty="0"/>
          </a:p>
          <a:p>
            <a:r>
              <a:rPr lang="en-US" dirty="0" smtClean="0"/>
              <a:t>To create a sighting, ‘click’ on Sightings.</a:t>
            </a:r>
          </a:p>
        </p:txBody>
      </p:sp>
    </p:spTree>
    <p:extLst>
      <p:ext uri="{BB962C8B-B14F-4D97-AF65-F5344CB8AC3E}">
        <p14:creationId xmlns:p14="http://schemas.microsoft.com/office/powerpoint/2010/main" val="408562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7EDD49-E3ED-4DF0-AE85-4831279F92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313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615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33EDDF-6314-3C48-A301-83FB3CBA5A4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40</a:t>
            </a:fld>
            <a:endParaRPr lang="en-US" dirty="0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6094BA6-6C03-634D-9721-74EDDDFD2C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257564" y="1171319"/>
            <a:ext cx="4806675" cy="4672141"/>
          </a:xfrm>
          <a:prstGeom prst="rect">
            <a:avLst/>
          </a:prstGeom>
          <a:ln w="38100">
            <a:solidFill>
              <a:schemeClr val="accent2"/>
            </a:solidFill>
          </a:ln>
          <a:effectLst/>
        </p:spPr>
      </p:pic>
      <p:pic>
        <p:nvPicPr>
          <p:cNvPr id="5" name="Picture 4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F0981982-6E77-7B4D-878B-D1CDAA04CA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277261" y="1171319"/>
            <a:ext cx="4082141" cy="4672141"/>
          </a:xfrm>
          <a:prstGeom prst="rect">
            <a:avLst/>
          </a:prstGeom>
          <a:ln w="38100">
            <a:solidFill>
              <a:schemeClr val="accent2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9924062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‘Click’ on Wildlife</a:t>
            </a:r>
          </a:p>
        </p:txBody>
      </p:sp>
    </p:spTree>
    <p:extLst>
      <p:ext uri="{BB962C8B-B14F-4D97-AF65-F5344CB8AC3E}">
        <p14:creationId xmlns:p14="http://schemas.microsoft.com/office/powerpoint/2010/main" val="11408328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33EDDF-6314-3C48-A301-83FB3CBA5A4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B0920F-B01A-2F47-B193-5941CCF67F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1" r="41138" b="60515"/>
          <a:stretch/>
        </p:blipFill>
        <p:spPr>
          <a:xfrm>
            <a:off x="603656" y="1408177"/>
            <a:ext cx="3273401" cy="432893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DEC7F3-5D39-044B-9C05-54F0642675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01" b="45440"/>
          <a:stretch/>
        </p:blipFill>
        <p:spPr>
          <a:xfrm>
            <a:off x="4173465" y="1408176"/>
            <a:ext cx="7616798" cy="132981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343989-788F-EE44-A7E1-5A10BB616F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95" r="55634" b="17440"/>
          <a:stretch/>
        </p:blipFill>
        <p:spPr>
          <a:xfrm>
            <a:off x="4173465" y="2909642"/>
            <a:ext cx="2209047" cy="2827467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BAA371-7ACC-E44D-B70C-27F0CF7210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084" r="32674"/>
          <a:stretch/>
        </p:blipFill>
        <p:spPr>
          <a:xfrm>
            <a:off x="6711161" y="2899774"/>
            <a:ext cx="5091932" cy="284182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A408D9-7329-304D-B064-7B0D88653768}"/>
              </a:ext>
            </a:extLst>
          </p:cNvPr>
          <p:cNvSpPr/>
          <p:nvPr/>
        </p:nvSpPr>
        <p:spPr>
          <a:xfrm>
            <a:off x="1225296" y="5285233"/>
            <a:ext cx="1335024" cy="29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BFB76C-457E-6844-A110-A9DCBE9F1A4B}"/>
              </a:ext>
            </a:extLst>
          </p:cNvPr>
          <p:cNvSpPr/>
          <p:nvPr/>
        </p:nvSpPr>
        <p:spPr>
          <a:xfrm>
            <a:off x="1225296" y="3877056"/>
            <a:ext cx="1664208" cy="431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9ECA78-8540-0541-A1A6-7DB8775E9D56}"/>
              </a:ext>
            </a:extLst>
          </p:cNvPr>
          <p:cNvSpPr/>
          <p:nvPr/>
        </p:nvSpPr>
        <p:spPr>
          <a:xfrm>
            <a:off x="1280160" y="2814023"/>
            <a:ext cx="2123774" cy="58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8F9C67-E64F-8E41-870B-CE4B56C397BD}"/>
              </a:ext>
            </a:extLst>
          </p:cNvPr>
          <p:cNvSpPr/>
          <p:nvPr/>
        </p:nvSpPr>
        <p:spPr>
          <a:xfrm>
            <a:off x="4752651" y="3363075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CAF136-0B0E-A246-86BC-78A421342AF8}"/>
              </a:ext>
            </a:extLst>
          </p:cNvPr>
          <p:cNvSpPr/>
          <p:nvPr/>
        </p:nvSpPr>
        <p:spPr>
          <a:xfrm>
            <a:off x="4742808" y="4384541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CC75AC-A3A8-9E4B-84F3-087C5217FB60}"/>
              </a:ext>
            </a:extLst>
          </p:cNvPr>
          <p:cNvSpPr/>
          <p:nvPr/>
        </p:nvSpPr>
        <p:spPr>
          <a:xfrm>
            <a:off x="4788625" y="5285234"/>
            <a:ext cx="1307376" cy="292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973213A-7258-F44C-AFD0-B9D35BF49D96}"/>
              </a:ext>
            </a:extLst>
          </p:cNvPr>
          <p:cNvSpPr/>
          <p:nvPr/>
        </p:nvSpPr>
        <p:spPr>
          <a:xfrm>
            <a:off x="7530060" y="3571647"/>
            <a:ext cx="1997988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03BC63-2CC7-AD4C-97E9-B97EAA4A0C93}"/>
              </a:ext>
            </a:extLst>
          </p:cNvPr>
          <p:cNvSpPr/>
          <p:nvPr/>
        </p:nvSpPr>
        <p:spPr>
          <a:xfrm>
            <a:off x="7731228" y="4964003"/>
            <a:ext cx="3857116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8E2C3AA-2E96-9548-8A96-E2CDA95307F3}"/>
              </a:ext>
            </a:extLst>
          </p:cNvPr>
          <p:cNvSpPr/>
          <p:nvPr/>
        </p:nvSpPr>
        <p:spPr>
          <a:xfrm>
            <a:off x="4495800" y="1238250"/>
            <a:ext cx="1886712" cy="1671392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9" name="Picture 18" descr="Text, table&#10;&#10;Description automatically generated">
            <a:extLst>
              <a:ext uri="{FF2B5EF4-FFF2-40B4-BE49-F238E27FC236}">
                <a16:creationId xmlns:a16="http://schemas.microsoft.com/office/drawing/2014/main" id="{F0C30D54-36DE-BF40-BD3C-8C439685FF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84255" r="34310" b="8115"/>
          <a:stretch/>
        </p:blipFill>
        <p:spPr>
          <a:xfrm>
            <a:off x="6711161" y="4354900"/>
            <a:ext cx="5079102" cy="13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597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17492590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Marine mammals.</a:t>
            </a:r>
            <a:endParaRPr lang="en-US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44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1931C8-3FEB-ED44-A2A7-E56634216E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6" t="29319" r="34138" b="50434"/>
          <a:stretch/>
        </p:blipFill>
        <p:spPr>
          <a:xfrm>
            <a:off x="1887539" y="1952515"/>
            <a:ext cx="5580062" cy="4129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79946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43900E9F-4769-6E4A-A813-CB8B0A13CDC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68" b="38399"/>
          <a:stretch/>
        </p:blipFill>
        <p:spPr>
          <a:xfrm>
            <a:off x="7533554" y="1952515"/>
            <a:ext cx="4142509" cy="4129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9DC80E-DA91-0744-9C6E-29AA6917AF8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" t="23611" r="5473" b="56999"/>
          <a:stretch/>
        </p:blipFill>
        <p:spPr>
          <a:xfrm>
            <a:off x="9378248" y="549275"/>
            <a:ext cx="2314608" cy="112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9920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39459793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Marine reptiles.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46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091669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BBE686-BB65-4B4E-9B46-36B90843C6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3468" r="4225" b="54840"/>
          <a:stretch/>
        </p:blipFill>
        <p:spPr>
          <a:xfrm>
            <a:off x="9490364" y="549276"/>
            <a:ext cx="2190507" cy="11285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F12996-1314-484F-B011-606DFCE48E3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0" t="29590" r="6731" b="48470"/>
          <a:stretch/>
        </p:blipFill>
        <p:spPr>
          <a:xfrm>
            <a:off x="698534" y="2678419"/>
            <a:ext cx="5178400" cy="29912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E903D5-F997-FF40-B05D-850EF494679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1" t="52558" r="-960" b="26057"/>
          <a:stretch/>
        </p:blipFill>
        <p:spPr>
          <a:xfrm>
            <a:off x="5837159" y="2678419"/>
            <a:ext cx="5715560" cy="293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6466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35465052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Sharks and rays.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48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426804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9836727" y="549275"/>
            <a:ext cx="1839336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88C7BB-093C-EF49-91EA-B3323319C1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23611" r="32724" b="59445"/>
          <a:stretch/>
        </p:blipFill>
        <p:spPr>
          <a:xfrm>
            <a:off x="10026449" y="608064"/>
            <a:ext cx="1526270" cy="95981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617E25C-2CCD-914F-9919-ECC28784474C}"/>
              </a:ext>
            </a:extLst>
          </p:cNvPr>
          <p:cNvGrpSpPr/>
          <p:nvPr/>
        </p:nvGrpSpPr>
        <p:grpSpPr>
          <a:xfrm>
            <a:off x="958757" y="2854199"/>
            <a:ext cx="10302196" cy="2567908"/>
            <a:chOff x="843451" y="2854199"/>
            <a:chExt cx="10302196" cy="256790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639A260-C22B-8A4B-9018-9C25A181C3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4" t="29649" r="63893" b="47796"/>
            <a:stretch/>
          </p:blipFill>
          <p:spPr>
            <a:xfrm>
              <a:off x="843451" y="2933766"/>
              <a:ext cx="1449175" cy="248200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0E58F50-EA0C-834F-8381-B41B992B41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05" t="51930" r="6282" b="27485"/>
            <a:stretch/>
          </p:blipFill>
          <p:spPr>
            <a:xfrm>
              <a:off x="2292626" y="2854199"/>
              <a:ext cx="2921912" cy="2279381"/>
            </a:xfrm>
            <a:prstGeom prst="rect">
              <a:avLst/>
            </a:prstGeom>
          </p:spPr>
        </p:pic>
        <p:pic>
          <p:nvPicPr>
            <p:cNvPr id="16" name="Picture 1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C9965B3-29CF-4148-A9F5-4F5FBAD6B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50000" r="61479" b="27802"/>
            <a:stretch/>
          </p:blipFill>
          <p:spPr>
            <a:xfrm>
              <a:off x="8070009" y="2926426"/>
              <a:ext cx="1571532" cy="2495681"/>
            </a:xfrm>
            <a:prstGeom prst="rect">
              <a:avLst/>
            </a:prstGeom>
          </p:spPr>
        </p:pic>
        <p:pic>
          <p:nvPicPr>
            <p:cNvPr id="18" name="Picture 17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B0F8DD6B-6A2C-D14F-BA44-42B5E16023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51" t="44444" r="4318" b="33082"/>
            <a:stretch/>
          </p:blipFill>
          <p:spPr>
            <a:xfrm>
              <a:off x="5214538" y="2854199"/>
              <a:ext cx="1506391" cy="2495680"/>
            </a:xfrm>
            <a:prstGeom prst="rect">
              <a:avLst/>
            </a:prstGeom>
          </p:spPr>
        </p:pic>
        <p:pic>
          <p:nvPicPr>
            <p:cNvPr id="19" name="Picture 1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3560D3BD-092C-404D-8BC0-392922378E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29851" r="61788" b="53234"/>
            <a:stretch/>
          </p:blipFill>
          <p:spPr>
            <a:xfrm>
              <a:off x="9574116" y="2954136"/>
              <a:ext cx="1571531" cy="192085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A48F574-F727-894A-B85B-17B53C38AD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53" t="74037" r="34007" b="11082"/>
            <a:stretch/>
          </p:blipFill>
          <p:spPr>
            <a:xfrm>
              <a:off x="6469356" y="3033962"/>
              <a:ext cx="1600653" cy="16721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02294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319162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EC2BA-F5B3-4248-B174-F576252A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C660E-7D65-4641-BE53-290AB4CBF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1691832"/>
          </a:xfrm>
        </p:spPr>
        <p:txBody>
          <a:bodyPr/>
          <a:lstStyle/>
          <a:p>
            <a:r>
              <a:rPr lang="en-US" dirty="0"/>
              <a:t>“Are you ready to share your data and complete this form? </a:t>
            </a:r>
            <a:br>
              <a:rPr lang="en-US" dirty="0"/>
            </a:br>
            <a:r>
              <a:rPr lang="en-US" dirty="0"/>
              <a:t>We will do it together. I will show you how.</a:t>
            </a:r>
            <a:br>
              <a:rPr lang="en-US" dirty="0"/>
            </a:br>
            <a:r>
              <a:rPr lang="en-US" dirty="0"/>
              <a:t>Do you have your data sheets and activity books ready?”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13737C-41BE-CB44-B606-C96E6F4D2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2453833"/>
            <a:ext cx="11160124" cy="3689791"/>
          </a:xfrm>
        </p:spPr>
        <p:txBody>
          <a:bodyPr/>
          <a:lstStyle/>
          <a:p>
            <a:r>
              <a:rPr lang="en-AU" dirty="0"/>
              <a:t>Check each student has their activity book that includes their results sheet and a Rapid Monitoring form (only 10 minute part)</a:t>
            </a:r>
          </a:p>
          <a:p>
            <a:r>
              <a:rPr lang="en-AU" u="sng" dirty="0" smtClean="0"/>
              <a:t>or</a:t>
            </a:r>
            <a:r>
              <a:rPr lang="en-AU" dirty="0" smtClean="0"/>
              <a:t> </a:t>
            </a:r>
          </a:p>
          <a:p>
            <a:r>
              <a:rPr lang="en-AU" dirty="0" smtClean="0"/>
              <a:t>Check </a:t>
            </a:r>
            <a:r>
              <a:rPr lang="en-AU" dirty="0"/>
              <a:t>they have their data somewhere and a Rapid Monitoring survey form and a pencil each. </a:t>
            </a:r>
          </a:p>
          <a:p>
            <a:r>
              <a:rPr lang="en-AU" dirty="0"/>
              <a:t>This is a good time to collect any borrowed equipment.</a:t>
            </a:r>
          </a:p>
        </p:txBody>
      </p:sp>
    </p:spTree>
    <p:extLst>
      <p:ext uri="{BB962C8B-B14F-4D97-AF65-F5344CB8AC3E}">
        <p14:creationId xmlns:p14="http://schemas.microsoft.com/office/powerpoint/2010/main" val="3394855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Fishes.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50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64A794-073C-E047-95E5-DF947771DB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63" b="13778"/>
          <a:stretch/>
        </p:blipFill>
        <p:spPr>
          <a:xfrm>
            <a:off x="1178606" y="1951751"/>
            <a:ext cx="3009991" cy="412917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EC1F95-2F6A-E44D-8F95-DB8E9922A1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31245"/>
          <a:stretch/>
        </p:blipFill>
        <p:spPr>
          <a:xfrm>
            <a:off x="4295425" y="1951751"/>
            <a:ext cx="3494323" cy="41291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525103-283A-9C4B-B776-4D93585F0C0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4722"/>
          <a:stretch/>
        </p:blipFill>
        <p:spPr>
          <a:xfrm>
            <a:off x="7896576" y="1953279"/>
            <a:ext cx="3779486" cy="412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060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you can see, there are many different fish on the Reef. How many did you see?</a:t>
            </a:r>
          </a:p>
        </p:txBody>
      </p:sp>
    </p:spTree>
    <p:extLst>
      <p:ext uri="{BB962C8B-B14F-4D97-AF65-F5344CB8AC3E}">
        <p14:creationId xmlns:p14="http://schemas.microsoft.com/office/powerpoint/2010/main" val="14474041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12AC06E-8839-43B9-94E1-FE42A646D9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00" b="53066"/>
          <a:stretch/>
        </p:blipFill>
        <p:spPr>
          <a:xfrm>
            <a:off x="254600" y="292608"/>
            <a:ext cx="3087439" cy="11887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C026969-9B23-4818-B724-3C42E2B5DD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13067"/>
          <a:stretch/>
        </p:blipFill>
        <p:spPr>
          <a:xfrm>
            <a:off x="249935" y="1453896"/>
            <a:ext cx="3087439" cy="391363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004F020-52BA-4C5F-A103-6F8BA99BC4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3" b="24533"/>
          <a:stretch/>
        </p:blipFill>
        <p:spPr>
          <a:xfrm>
            <a:off x="3066658" y="329184"/>
            <a:ext cx="3087439" cy="310896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249B51-2320-4EE4-86F3-5EED230897E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7" t="29600" r="6609" b="29866"/>
          <a:stretch/>
        </p:blipFill>
        <p:spPr>
          <a:xfrm>
            <a:off x="6039332" y="292609"/>
            <a:ext cx="2934897" cy="310895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A1E1B6C-86AF-4C46-981B-57AFBBA58C6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52800"/>
          <a:stretch/>
        </p:blipFill>
        <p:spPr>
          <a:xfrm>
            <a:off x="259580" y="5394960"/>
            <a:ext cx="3087439" cy="118872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9F2316A-BEBB-4F2C-B298-1FFCB2A8A94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9" t="29333" r="6667" b="30134"/>
          <a:stretch/>
        </p:blipFill>
        <p:spPr>
          <a:xfrm>
            <a:off x="9032871" y="301750"/>
            <a:ext cx="2874476" cy="304495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74E3E4D-9668-4E2E-947B-E4DE24A1FB1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" t="29600" r="4941" b="27466"/>
          <a:stretch/>
        </p:blipFill>
        <p:spPr>
          <a:xfrm>
            <a:off x="9185383" y="3346704"/>
            <a:ext cx="2825636" cy="304495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670FE89-5FB2-4D46-92F9-9C5F6AABA4B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600" b="53066"/>
          <a:stretch/>
        </p:blipFill>
        <p:spPr>
          <a:xfrm>
            <a:off x="3248337" y="3410712"/>
            <a:ext cx="2934897" cy="118872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29BA469-E057-4CEA-A349-02E373C0B72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48667" b="32534"/>
          <a:stretch/>
        </p:blipFill>
        <p:spPr>
          <a:xfrm>
            <a:off x="3299314" y="4775453"/>
            <a:ext cx="2934897" cy="128930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C6737B4-5370-4357-9414-48EB10899A0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48533"/>
          <a:stretch/>
        </p:blipFill>
        <p:spPr>
          <a:xfrm>
            <a:off x="6116232" y="3364990"/>
            <a:ext cx="3087439" cy="148133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9A17A8A-BF58-432C-9CCA-6D68BA20001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52534" r="64786" b="28000"/>
          <a:stretch/>
        </p:blipFill>
        <p:spPr>
          <a:xfrm>
            <a:off x="2351210" y="4032504"/>
            <a:ext cx="858677" cy="133502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B4CFDD5-5A4B-4428-8918-DEA279424F3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867" b="49600"/>
          <a:stretch/>
        </p:blipFill>
        <p:spPr>
          <a:xfrm>
            <a:off x="6242462" y="4832601"/>
            <a:ext cx="2934897" cy="140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23662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23134383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Birds.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54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6741698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8153768" y="549275"/>
            <a:ext cx="3522295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9BFD88-545C-944D-ACE2-811750BFADC5}"/>
              </a:ext>
            </a:extLst>
          </p:cNvPr>
          <p:cNvGrpSpPr/>
          <p:nvPr/>
        </p:nvGrpSpPr>
        <p:grpSpPr>
          <a:xfrm>
            <a:off x="8153768" y="549275"/>
            <a:ext cx="3522294" cy="1122064"/>
            <a:chOff x="3765197" y="549275"/>
            <a:chExt cx="3522294" cy="112206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78F6F06-751C-954F-9B7C-2EAF8F262E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23467" r="4766" b="57368"/>
            <a:stretch/>
          </p:blipFill>
          <p:spPr>
            <a:xfrm>
              <a:off x="3765197" y="549275"/>
              <a:ext cx="2109130" cy="100010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B2BF774-8F86-EB46-B3B2-F5A1BEA6B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41094" r="34391" b="37404"/>
            <a:stretch/>
          </p:blipFill>
          <p:spPr>
            <a:xfrm>
              <a:off x="5874327" y="549275"/>
              <a:ext cx="1413164" cy="1122064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D5CD6D9-C77C-E443-A81F-2F31BE7F3A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6" t="29303" r="6914" b="48773"/>
          <a:stretch/>
        </p:blipFill>
        <p:spPr>
          <a:xfrm>
            <a:off x="553452" y="2298856"/>
            <a:ext cx="4330350" cy="37450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BD3ECE2-B6CF-EB4B-980C-38E04F55949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9" t="29047" r="5236" b="49999"/>
          <a:stretch/>
        </p:blipFill>
        <p:spPr>
          <a:xfrm>
            <a:off x="4883802" y="2298856"/>
            <a:ext cx="2374233" cy="3542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9BF51A5-F1C7-8740-9CE5-285A070442E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" t="29897" r="63585" b="51035"/>
          <a:stretch/>
        </p:blipFill>
        <p:spPr>
          <a:xfrm>
            <a:off x="7258035" y="2421781"/>
            <a:ext cx="2245515" cy="33529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D3EC8C0-10D6-934C-A4A5-9834B152F34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3" t="29940" r="7795" b="51370"/>
          <a:stretch/>
        </p:blipFill>
        <p:spPr>
          <a:xfrm>
            <a:off x="9503550" y="2412186"/>
            <a:ext cx="2129265" cy="335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0651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animals you saw today.</a:t>
            </a:r>
          </a:p>
        </p:txBody>
      </p:sp>
    </p:spTree>
    <p:extLst>
      <p:ext uri="{BB962C8B-B14F-4D97-AF65-F5344CB8AC3E}">
        <p14:creationId xmlns:p14="http://schemas.microsoft.com/office/powerpoint/2010/main" val="11055911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Invertebrates.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56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3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81C203-EFEF-7B4B-A939-BD3AA5B144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4" t="30234" r="6619" b="47274"/>
          <a:stretch/>
        </p:blipFill>
        <p:spPr>
          <a:xfrm>
            <a:off x="727100" y="2426485"/>
            <a:ext cx="6076950" cy="35859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C3BDAD-B103-3040-B4CA-0558775D51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3" t="65148" r="6502" b="16111"/>
          <a:stretch/>
        </p:blipFill>
        <p:spPr>
          <a:xfrm>
            <a:off x="7146950" y="2426485"/>
            <a:ext cx="4086545" cy="301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2278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you can see, there are many different invertebrates on the Reef. How many did you see?</a:t>
            </a:r>
          </a:p>
        </p:txBody>
      </p:sp>
    </p:spTree>
    <p:extLst>
      <p:ext uri="{BB962C8B-B14F-4D97-AF65-F5344CB8AC3E}">
        <p14:creationId xmlns:p14="http://schemas.microsoft.com/office/powerpoint/2010/main" val="3584267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E2853D-9952-45BE-ADEB-D7CB948978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29444"/>
          <a:stretch/>
        </p:blipFill>
        <p:spPr>
          <a:xfrm>
            <a:off x="989931" y="247650"/>
            <a:ext cx="2191420" cy="2663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36A426-02FA-4C17-86E4-FF3E68FA3E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4444"/>
          <a:stretch/>
        </p:blipFill>
        <p:spPr>
          <a:xfrm>
            <a:off x="3733801" y="270949"/>
            <a:ext cx="2038349" cy="27166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C9143E-081D-419D-BCCD-A6C7EDA148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9" b="24722"/>
          <a:stretch/>
        </p:blipFill>
        <p:spPr>
          <a:xfrm>
            <a:off x="6342981" y="270949"/>
            <a:ext cx="2195824" cy="28723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498292-99BB-4749-9532-17BBC64883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7500"/>
          <a:stretch/>
        </p:blipFill>
        <p:spPr>
          <a:xfrm>
            <a:off x="9067683" y="209550"/>
            <a:ext cx="2270803" cy="28723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349E72C-B295-4C6D-B1F7-B23FB69F2F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1111"/>
          <a:stretch/>
        </p:blipFill>
        <p:spPr>
          <a:xfrm>
            <a:off x="918931" y="3036032"/>
            <a:ext cx="2230469" cy="3619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52D3BB6-54BB-40F0-99C1-5B966B551C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1111"/>
          <a:stretch/>
        </p:blipFill>
        <p:spPr>
          <a:xfrm>
            <a:off x="9186409" y="3046230"/>
            <a:ext cx="2317281" cy="27166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FCFB1E-0BC4-4DE4-AD12-F355874AA0F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0" t="16112" r="7992" b="53594"/>
          <a:stretch/>
        </p:blipFill>
        <p:spPr>
          <a:xfrm>
            <a:off x="6542169" y="4902932"/>
            <a:ext cx="2198968" cy="15962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9CF52E-C97E-4540-BFCB-5EEDCB4A297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6111"/>
          <a:stretch/>
        </p:blipFill>
        <p:spPr>
          <a:xfrm>
            <a:off x="3657601" y="3028045"/>
            <a:ext cx="2317280" cy="35030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9F2423-7605-4F2C-B1E6-2284E3DDEE7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49389"/>
          <a:stretch/>
        </p:blipFill>
        <p:spPr>
          <a:xfrm>
            <a:off x="6447576" y="3055082"/>
            <a:ext cx="2234941" cy="172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94019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incidents you saw today (if any).</a:t>
            </a:r>
          </a:p>
        </p:txBody>
      </p:sp>
    </p:spTree>
    <p:extLst>
      <p:ext uri="{BB962C8B-B14F-4D97-AF65-F5344CB8AC3E}">
        <p14:creationId xmlns:p14="http://schemas.microsoft.com/office/powerpoint/2010/main" val="3700290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13E623-73C1-A444-A374-C0A0D0C0C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Are you ready to complete this form?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36F8EA-7E0D-4247-880D-6AC3A40E8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9855FE-C086-E34A-9E0D-024904114F97}"/>
              </a:ext>
            </a:extLst>
          </p:cNvPr>
          <p:cNvSpPr txBox="1"/>
          <p:nvPr/>
        </p:nvSpPr>
        <p:spPr>
          <a:xfrm>
            <a:off x="2745840" y="5063242"/>
            <a:ext cx="68820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>
                <a:solidFill>
                  <a:schemeClr val="tx2"/>
                </a:solidFill>
              </a:rPr>
              <a:t>Rapid Monitoring survey form</a:t>
            </a:r>
          </a:p>
          <a:p>
            <a:pPr algn="ctr"/>
            <a:r>
              <a:rPr lang="en-AU" sz="3200" dirty="0">
                <a:solidFill>
                  <a:schemeClr val="tx2"/>
                </a:solidFill>
              </a:rPr>
              <a:t>(in activity book).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C72F11-6484-E245-97E6-D2D405C79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7659" y="1530668"/>
            <a:ext cx="7816682" cy="337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2679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33EDDF-6314-3C48-A301-83FB3CBA5A4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B0920F-B01A-2F47-B193-5941CCF67F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1" r="41138" b="60515"/>
          <a:stretch/>
        </p:blipFill>
        <p:spPr>
          <a:xfrm>
            <a:off x="603656" y="1408177"/>
            <a:ext cx="3273401" cy="432893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DEC7F3-5D39-044B-9C05-54F0642675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01" b="45440"/>
          <a:stretch/>
        </p:blipFill>
        <p:spPr>
          <a:xfrm>
            <a:off x="4173465" y="1408176"/>
            <a:ext cx="7616798" cy="132981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343989-788F-EE44-A7E1-5A10BB616F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95" r="55634" b="17440"/>
          <a:stretch/>
        </p:blipFill>
        <p:spPr>
          <a:xfrm>
            <a:off x="4173465" y="2909642"/>
            <a:ext cx="2209047" cy="2827467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BAA371-7ACC-E44D-B70C-27F0CF7210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084" r="32674"/>
          <a:stretch/>
        </p:blipFill>
        <p:spPr>
          <a:xfrm>
            <a:off x="6711161" y="2899774"/>
            <a:ext cx="5091932" cy="284182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A408D9-7329-304D-B064-7B0D88653768}"/>
              </a:ext>
            </a:extLst>
          </p:cNvPr>
          <p:cNvSpPr/>
          <p:nvPr/>
        </p:nvSpPr>
        <p:spPr>
          <a:xfrm>
            <a:off x="1225296" y="5285233"/>
            <a:ext cx="1335024" cy="29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BFB76C-457E-6844-A110-A9DCBE9F1A4B}"/>
              </a:ext>
            </a:extLst>
          </p:cNvPr>
          <p:cNvSpPr/>
          <p:nvPr/>
        </p:nvSpPr>
        <p:spPr>
          <a:xfrm>
            <a:off x="1225296" y="3877056"/>
            <a:ext cx="1664208" cy="431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9ECA78-8540-0541-A1A6-7DB8775E9D56}"/>
              </a:ext>
            </a:extLst>
          </p:cNvPr>
          <p:cNvSpPr/>
          <p:nvPr/>
        </p:nvSpPr>
        <p:spPr>
          <a:xfrm>
            <a:off x="1280160" y="2814023"/>
            <a:ext cx="2123774" cy="58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8F9C67-E64F-8E41-870B-CE4B56C397BD}"/>
              </a:ext>
            </a:extLst>
          </p:cNvPr>
          <p:cNvSpPr/>
          <p:nvPr/>
        </p:nvSpPr>
        <p:spPr>
          <a:xfrm>
            <a:off x="4752651" y="3363075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CAF136-0B0E-A246-86BC-78A421342AF8}"/>
              </a:ext>
            </a:extLst>
          </p:cNvPr>
          <p:cNvSpPr/>
          <p:nvPr/>
        </p:nvSpPr>
        <p:spPr>
          <a:xfrm>
            <a:off x="4742808" y="4384541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CC75AC-A3A8-9E4B-84F3-087C5217FB60}"/>
              </a:ext>
            </a:extLst>
          </p:cNvPr>
          <p:cNvSpPr/>
          <p:nvPr/>
        </p:nvSpPr>
        <p:spPr>
          <a:xfrm>
            <a:off x="4788625" y="5285234"/>
            <a:ext cx="1307376" cy="292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973213A-7258-F44C-AFD0-B9D35BF49D96}"/>
              </a:ext>
            </a:extLst>
          </p:cNvPr>
          <p:cNvSpPr/>
          <p:nvPr/>
        </p:nvSpPr>
        <p:spPr>
          <a:xfrm>
            <a:off x="7530060" y="3571647"/>
            <a:ext cx="1997988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03BC63-2CC7-AD4C-97E9-B97EAA4A0C93}"/>
              </a:ext>
            </a:extLst>
          </p:cNvPr>
          <p:cNvSpPr/>
          <p:nvPr/>
        </p:nvSpPr>
        <p:spPr>
          <a:xfrm>
            <a:off x="7731228" y="4964003"/>
            <a:ext cx="3857116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8E2C3AA-2E96-9548-8A96-E2CDA95307F3}"/>
              </a:ext>
            </a:extLst>
          </p:cNvPr>
          <p:cNvSpPr/>
          <p:nvPr/>
        </p:nvSpPr>
        <p:spPr>
          <a:xfrm>
            <a:off x="7046150" y="1225473"/>
            <a:ext cx="1886712" cy="1671392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9" name="Picture 18" descr="Text, table&#10;&#10;Description automatically generated">
            <a:extLst>
              <a:ext uri="{FF2B5EF4-FFF2-40B4-BE49-F238E27FC236}">
                <a16:creationId xmlns:a16="http://schemas.microsoft.com/office/drawing/2014/main" id="{F0C30D54-36DE-BF40-BD3C-8C439685FF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84255" r="34310" b="8115"/>
          <a:stretch/>
        </p:blipFill>
        <p:spPr>
          <a:xfrm>
            <a:off x="6711161" y="4354900"/>
            <a:ext cx="5079102" cy="13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055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61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the type of incidents you saw today (if any).</a:t>
            </a:r>
          </a:p>
        </p:txBody>
      </p:sp>
    </p:spTree>
    <p:extLst>
      <p:ext uri="{BB962C8B-B14F-4D97-AF65-F5344CB8AC3E}">
        <p14:creationId xmlns:p14="http://schemas.microsoft.com/office/powerpoint/2010/main" val="35275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Incident.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BCDB59-2B4A-8C4A-B45F-A6FC749B47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413" t="46701" r="37371" b="45440"/>
          <a:stretch/>
        </p:blipFill>
        <p:spPr>
          <a:xfrm>
            <a:off x="10013517" y="565733"/>
            <a:ext cx="1662546" cy="11510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E54AA5-5A17-5D49-AD13-A71DF06224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954" r="52654" b="62010"/>
          <a:stretch/>
        </p:blipFill>
        <p:spPr>
          <a:xfrm>
            <a:off x="1262541" y="2086137"/>
            <a:ext cx="3006035" cy="40257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16F300-CD1B-AA4E-B641-4F2B22FD8FD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316" r="53393" b="17939"/>
          <a:stretch/>
        </p:blipFill>
        <p:spPr>
          <a:xfrm>
            <a:off x="4410603" y="2086136"/>
            <a:ext cx="2270479" cy="40257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C92660C-9DB7-FD44-986D-10FAE88D450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9" b="60629"/>
          <a:stretch/>
        </p:blipFill>
        <p:spPr>
          <a:xfrm>
            <a:off x="6823109" y="2086136"/>
            <a:ext cx="4852953" cy="402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66834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63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do now?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pick if you saw any bleaching today.</a:t>
            </a:r>
          </a:p>
        </p:txBody>
      </p:sp>
    </p:spTree>
    <p:extLst>
      <p:ext uri="{BB962C8B-B14F-4D97-AF65-F5344CB8AC3E}">
        <p14:creationId xmlns:p14="http://schemas.microsoft.com/office/powerpoint/2010/main" val="32753314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33EDDF-6314-3C48-A301-83FB3CBA5A4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B0920F-B01A-2F47-B193-5941CCF67F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1" r="41138" b="60515"/>
          <a:stretch/>
        </p:blipFill>
        <p:spPr>
          <a:xfrm>
            <a:off x="603656" y="1408177"/>
            <a:ext cx="3273401" cy="432893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DEC7F3-5D39-044B-9C05-54F0642675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01" b="45440"/>
          <a:stretch/>
        </p:blipFill>
        <p:spPr>
          <a:xfrm>
            <a:off x="4173465" y="1408176"/>
            <a:ext cx="7616798" cy="132981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343989-788F-EE44-A7E1-5A10BB616F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95" r="55634" b="17440"/>
          <a:stretch/>
        </p:blipFill>
        <p:spPr>
          <a:xfrm>
            <a:off x="4173465" y="2909642"/>
            <a:ext cx="2209047" cy="2827467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BAA371-7ACC-E44D-B70C-27F0CF7210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084" r="32674"/>
          <a:stretch/>
        </p:blipFill>
        <p:spPr>
          <a:xfrm>
            <a:off x="6711161" y="2899774"/>
            <a:ext cx="5091932" cy="284182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A408D9-7329-304D-B064-7B0D88653768}"/>
              </a:ext>
            </a:extLst>
          </p:cNvPr>
          <p:cNvSpPr/>
          <p:nvPr/>
        </p:nvSpPr>
        <p:spPr>
          <a:xfrm>
            <a:off x="1225296" y="5285233"/>
            <a:ext cx="1335024" cy="29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BFB76C-457E-6844-A110-A9DCBE9F1A4B}"/>
              </a:ext>
            </a:extLst>
          </p:cNvPr>
          <p:cNvSpPr/>
          <p:nvPr/>
        </p:nvSpPr>
        <p:spPr>
          <a:xfrm>
            <a:off x="1225296" y="3877056"/>
            <a:ext cx="1664208" cy="431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9ECA78-8540-0541-A1A6-7DB8775E9D56}"/>
              </a:ext>
            </a:extLst>
          </p:cNvPr>
          <p:cNvSpPr/>
          <p:nvPr/>
        </p:nvSpPr>
        <p:spPr>
          <a:xfrm>
            <a:off x="1280160" y="2814023"/>
            <a:ext cx="2123774" cy="58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8F9C67-E64F-8E41-870B-CE4B56C397BD}"/>
              </a:ext>
            </a:extLst>
          </p:cNvPr>
          <p:cNvSpPr/>
          <p:nvPr/>
        </p:nvSpPr>
        <p:spPr>
          <a:xfrm>
            <a:off x="4752651" y="3363075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CAF136-0B0E-A246-86BC-78A421342AF8}"/>
              </a:ext>
            </a:extLst>
          </p:cNvPr>
          <p:cNvSpPr/>
          <p:nvPr/>
        </p:nvSpPr>
        <p:spPr>
          <a:xfrm>
            <a:off x="4742808" y="4384541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CC75AC-A3A8-9E4B-84F3-087C5217FB60}"/>
              </a:ext>
            </a:extLst>
          </p:cNvPr>
          <p:cNvSpPr/>
          <p:nvPr/>
        </p:nvSpPr>
        <p:spPr>
          <a:xfrm>
            <a:off x="4788625" y="5285234"/>
            <a:ext cx="1307376" cy="292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973213A-7258-F44C-AFD0-B9D35BF49D96}"/>
              </a:ext>
            </a:extLst>
          </p:cNvPr>
          <p:cNvSpPr/>
          <p:nvPr/>
        </p:nvSpPr>
        <p:spPr>
          <a:xfrm>
            <a:off x="7530060" y="3571647"/>
            <a:ext cx="1997988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03BC63-2CC7-AD4C-97E9-B97EAA4A0C93}"/>
              </a:ext>
            </a:extLst>
          </p:cNvPr>
          <p:cNvSpPr/>
          <p:nvPr/>
        </p:nvSpPr>
        <p:spPr>
          <a:xfrm>
            <a:off x="7731228" y="4964003"/>
            <a:ext cx="3857116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8E2C3AA-2E96-9548-8A96-E2CDA95307F3}"/>
              </a:ext>
            </a:extLst>
          </p:cNvPr>
          <p:cNvSpPr/>
          <p:nvPr/>
        </p:nvSpPr>
        <p:spPr>
          <a:xfrm>
            <a:off x="9597712" y="1280160"/>
            <a:ext cx="1886712" cy="1671392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9" name="Picture 18" descr="Text, table&#10;&#10;Description automatically generated">
            <a:extLst>
              <a:ext uri="{FF2B5EF4-FFF2-40B4-BE49-F238E27FC236}">
                <a16:creationId xmlns:a16="http://schemas.microsoft.com/office/drawing/2014/main" id="{F0C30D54-36DE-BF40-BD3C-8C439685FF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84255" r="34310" b="8115"/>
          <a:stretch/>
        </p:blipFill>
        <p:spPr>
          <a:xfrm>
            <a:off x="6711161" y="4354900"/>
            <a:ext cx="5079102" cy="13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62379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Bleaching.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D5B5A6-72AF-0143-8EC1-646B1818B8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477" t="46701" r="3207" b="45440"/>
          <a:stretch/>
        </p:blipFill>
        <p:spPr>
          <a:xfrm>
            <a:off x="9874971" y="549275"/>
            <a:ext cx="1801092" cy="11510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ADFB2C1-AEAD-4241-97E4-2194E49390C4}"/>
              </a:ext>
            </a:extLst>
          </p:cNvPr>
          <p:cNvSpPr/>
          <p:nvPr/>
        </p:nvSpPr>
        <p:spPr>
          <a:xfrm>
            <a:off x="515938" y="1981199"/>
            <a:ext cx="11160124" cy="4190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4" name="Picture 1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0A9D604-8348-8942-9B50-A6F82AFB0FB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0037" b="27961"/>
          <a:stretch/>
        </p:blipFill>
        <p:spPr>
          <a:xfrm>
            <a:off x="6351652" y="2216848"/>
            <a:ext cx="4928136" cy="3503177"/>
          </a:xfrm>
          <a:prstGeom prst="rect">
            <a:avLst/>
          </a:prstGeom>
        </p:spPr>
      </p:pic>
      <p:pic>
        <p:nvPicPr>
          <p:cNvPr id="15" name="Picture 1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5606F27-C8D8-9A40-8808-360A8F274E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251" r="13896" b="60673"/>
          <a:stretch/>
        </p:blipFill>
        <p:spPr>
          <a:xfrm>
            <a:off x="771590" y="2216848"/>
            <a:ext cx="5324410" cy="371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50576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Ask </a:t>
            </a:r>
            <a:r>
              <a:rPr lang="en-US" dirty="0" smtClean="0"/>
              <a:t>What </a:t>
            </a:r>
            <a:r>
              <a:rPr lang="en-US" dirty="0"/>
              <a:t>actions can you take to protect what you have seen today?</a:t>
            </a:r>
            <a:br>
              <a:rPr lang="en-US" dirty="0"/>
            </a:br>
            <a:r>
              <a:rPr lang="en-US" dirty="0"/>
              <a:t> 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Link to climate change actions,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8437205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64E2BB-5B3F-D644-B245-69977E055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3FA8-21FB-D740-8677-30D8CB125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What actions can you take to protect what you have seen today?</a:t>
            </a:r>
            <a:endParaRPr lang="en-US" sz="32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712" y="549224"/>
            <a:ext cx="3953962" cy="5594400"/>
          </a:xfrm>
        </p:spPr>
      </p:pic>
    </p:spTree>
    <p:extLst>
      <p:ext uri="{BB962C8B-B14F-4D97-AF65-F5344CB8AC3E}">
        <p14:creationId xmlns:p14="http://schemas.microsoft.com/office/powerpoint/2010/main" val="95850215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515938" y="555342"/>
            <a:ext cx="11160125" cy="5280025"/>
          </a:xfrm>
        </p:spPr>
        <p:txBody>
          <a:bodyPr/>
          <a:lstStyle/>
          <a:p>
            <a:r>
              <a:rPr lang="en-US" dirty="0" smtClean="0"/>
              <a:t>Check if students have the Rapid Monitoring details correct.</a:t>
            </a:r>
            <a:endParaRPr lang="en-AU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59057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457147-3E77-B149-BA62-13F20B4EA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 details for teacher and any interested students.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24B9D-C835-E449-A37D-113F4C193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69</a:t>
            </a:fld>
            <a:endParaRPr lang="en-US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CE479901-6C45-A445-AB74-A8C86F9A66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174"/>
          <a:stretch/>
        </p:blipFill>
        <p:spPr>
          <a:xfrm>
            <a:off x="821640" y="1200221"/>
            <a:ext cx="10530433" cy="4885723"/>
          </a:xfrm>
          <a:prstGeom prst="rect">
            <a:avLst/>
          </a:prstGeom>
          <a:ln>
            <a:noFill/>
          </a:ln>
          <a:effectLst/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DFF6BEA3-8E22-0041-98D6-0AC41F532704}"/>
              </a:ext>
            </a:extLst>
          </p:cNvPr>
          <p:cNvSpPr txBox="1"/>
          <p:nvPr/>
        </p:nvSpPr>
        <p:spPr>
          <a:xfrm>
            <a:off x="9098607" y="4135696"/>
            <a:ext cx="3001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Colour of zone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3057FED-162E-8443-A042-6DB6D7774515}"/>
              </a:ext>
            </a:extLst>
          </p:cNvPr>
          <p:cNvSpPr txBox="1"/>
          <p:nvPr/>
        </p:nvSpPr>
        <p:spPr>
          <a:xfrm>
            <a:off x="4824321" y="3784709"/>
            <a:ext cx="3001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reef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3169591-2BB7-CE4B-B5D9-A6EBE2E5116B}"/>
              </a:ext>
            </a:extLst>
          </p:cNvPr>
          <p:cNvSpPr txBox="1"/>
          <p:nvPr/>
        </p:nvSpPr>
        <p:spPr>
          <a:xfrm>
            <a:off x="8245496" y="3784709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</a:t>
            </a:r>
            <a:r>
              <a:rPr lang="en-AU" sz="2000" b="1" i="1">
                <a:solidFill>
                  <a:srgbClr val="FF0000"/>
                </a:solidFill>
                <a:latin typeface="Comic Sans MS" panose="030F0702030302020204" pitchFamily="66" charset="0"/>
              </a:rPr>
              <a:t>of </a:t>
            </a:r>
            <a:r>
              <a:rPr lang="en-AU" sz="2000" b="1" i="1" smtClean="0">
                <a:solidFill>
                  <a:srgbClr val="FF0000"/>
                </a:solidFill>
                <a:latin typeface="Comic Sans MS" panose="030F0702030302020204" pitchFamily="66" charset="0"/>
              </a:rPr>
              <a:t>site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D0B315A-01C4-9C41-A887-43B9C555DC5C}"/>
              </a:ext>
            </a:extLst>
          </p:cNvPr>
          <p:cNvSpPr txBox="1"/>
          <p:nvPr/>
        </p:nvSpPr>
        <p:spPr>
          <a:xfrm>
            <a:off x="2683632" y="3821285"/>
            <a:ext cx="1079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4EB3725-DAAE-8B4B-9D56-E4A9E4B43288}"/>
              </a:ext>
            </a:extLst>
          </p:cNvPr>
          <p:cNvSpPr txBox="1"/>
          <p:nvPr/>
        </p:nvSpPr>
        <p:spPr>
          <a:xfrm>
            <a:off x="7436717" y="3112425"/>
            <a:ext cx="4663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school and grade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BDE1CFC-0C2C-7845-81DB-75821F7E70B0}"/>
              </a:ext>
            </a:extLst>
          </p:cNvPr>
          <p:cNvSpPr txBox="1"/>
          <p:nvPr/>
        </p:nvSpPr>
        <p:spPr>
          <a:xfrm>
            <a:off x="2412288" y="2585544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vessel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98691DA-08B5-3E4E-86E9-BC14C4E7F7B3}"/>
              </a:ext>
            </a:extLst>
          </p:cNvPr>
          <p:cNvSpPr txBox="1"/>
          <p:nvPr/>
        </p:nvSpPr>
        <p:spPr>
          <a:xfrm>
            <a:off x="6688019" y="2927760"/>
            <a:ext cx="865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4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3FC8E29-827D-6F43-9762-2182F60B772C}"/>
              </a:ext>
            </a:extLst>
          </p:cNvPr>
          <p:cNvSpPr txBox="1"/>
          <p:nvPr/>
        </p:nvSpPr>
        <p:spPr>
          <a:xfrm>
            <a:off x="6519796" y="2223716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Name of </a:t>
            </a:r>
            <a:r>
              <a:rPr lang="en-AU" sz="20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business</a:t>
            </a:r>
            <a:endParaRPr lang="en-AU" sz="20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408D6C9-900A-EE4D-B5E8-A5D9FF08F20E}"/>
              </a:ext>
            </a:extLst>
          </p:cNvPr>
          <p:cNvSpPr txBox="1"/>
          <p:nvPr/>
        </p:nvSpPr>
        <p:spPr>
          <a:xfrm>
            <a:off x="2607359" y="1868889"/>
            <a:ext cx="347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Your name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33B53E-B14F-5546-9393-5BC3D1B96439}"/>
              </a:ext>
            </a:extLst>
          </p:cNvPr>
          <p:cNvSpPr txBox="1"/>
          <p:nvPr/>
        </p:nvSpPr>
        <p:spPr>
          <a:xfrm>
            <a:off x="9837215" y="2244106"/>
            <a:ext cx="2401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am/pm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AB82922-B9E7-7A4F-922A-28048ADBE319}"/>
              </a:ext>
            </a:extLst>
          </p:cNvPr>
          <p:cNvSpPr txBox="1"/>
          <p:nvPr/>
        </p:nvSpPr>
        <p:spPr>
          <a:xfrm>
            <a:off x="9803688" y="1862284"/>
            <a:ext cx="2017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The date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420600-1D63-4244-8DF0-68392021079B}"/>
              </a:ext>
            </a:extLst>
          </p:cNvPr>
          <p:cNvSpPr txBox="1"/>
          <p:nvPr/>
        </p:nvSpPr>
        <p:spPr>
          <a:xfrm>
            <a:off x="10478031" y="4485145"/>
            <a:ext cx="1079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1C42BC-2F93-C040-B4E9-910937DB8A56}"/>
              </a:ext>
            </a:extLst>
          </p:cNvPr>
          <p:cNvSpPr txBox="1"/>
          <p:nvPr/>
        </p:nvSpPr>
        <p:spPr>
          <a:xfrm>
            <a:off x="10034138" y="4874189"/>
            <a:ext cx="1079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A627C91-A65F-1B47-A062-BD22007A484D}"/>
              </a:ext>
            </a:extLst>
          </p:cNvPr>
          <p:cNvSpPr txBox="1"/>
          <p:nvPr/>
        </p:nvSpPr>
        <p:spPr>
          <a:xfrm>
            <a:off x="2462783" y="4716278"/>
            <a:ext cx="865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4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A81A5A2-2538-A545-A571-411CCB97CB12}"/>
              </a:ext>
            </a:extLst>
          </p:cNvPr>
          <p:cNvSpPr/>
          <p:nvPr/>
        </p:nvSpPr>
        <p:spPr>
          <a:xfrm>
            <a:off x="4071263" y="5300419"/>
            <a:ext cx="905461" cy="4001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E186207-8EFB-9E4D-9AB2-E4E3408123E3}"/>
              </a:ext>
            </a:extLst>
          </p:cNvPr>
          <p:cNvSpPr/>
          <p:nvPr/>
        </p:nvSpPr>
        <p:spPr>
          <a:xfrm>
            <a:off x="2023111" y="5314453"/>
            <a:ext cx="905461" cy="4001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B9B88AA-7EA5-234E-8C51-D1BB80F2002D}"/>
              </a:ext>
            </a:extLst>
          </p:cNvPr>
          <p:cNvSpPr/>
          <p:nvPr/>
        </p:nvSpPr>
        <p:spPr>
          <a:xfrm>
            <a:off x="6668104" y="5345702"/>
            <a:ext cx="905461" cy="4001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4AAC5CA-CE5E-344D-BA9E-CD45B2DBDB04}"/>
              </a:ext>
            </a:extLst>
          </p:cNvPr>
          <p:cNvSpPr/>
          <p:nvPr/>
        </p:nvSpPr>
        <p:spPr>
          <a:xfrm>
            <a:off x="8645876" y="5345702"/>
            <a:ext cx="905461" cy="4001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5532BF9-BBE9-CA4A-A3A8-8452C1EBC518}"/>
              </a:ext>
            </a:extLst>
          </p:cNvPr>
          <p:cNvSpPr/>
          <p:nvPr/>
        </p:nvSpPr>
        <p:spPr>
          <a:xfrm>
            <a:off x="10306770" y="5285544"/>
            <a:ext cx="905461" cy="4001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2701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E0113-2158-6445-AAC2-55DD9AAD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FC862-3F18-F342-9E28-E58A4ACB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8211372" cy="5594349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AU" sz="4400" dirty="0"/>
              <a:t>Ask for </a:t>
            </a:r>
            <a:r>
              <a:rPr lang="en-AU" sz="4400" u="sng" dirty="0"/>
              <a:t>sea cucumber</a:t>
            </a:r>
            <a:r>
              <a:rPr lang="en-AU" sz="4400" dirty="0"/>
              <a:t> data.</a:t>
            </a:r>
          </a:p>
          <a:p>
            <a:r>
              <a:rPr lang="en-AU" dirty="0"/>
              <a:t>Ask each buddy pair to read their tally out loud. </a:t>
            </a:r>
          </a:p>
          <a:p>
            <a:r>
              <a:rPr lang="en-AU" dirty="0"/>
              <a:t>If more than one buddy pair counted sea cucumbers, </a:t>
            </a:r>
            <a:br>
              <a:rPr lang="en-AU" dirty="0"/>
            </a:br>
            <a:r>
              <a:rPr lang="en-AU" dirty="0"/>
              <a:t>calculate the average. </a:t>
            </a:r>
          </a:p>
          <a:p>
            <a:r>
              <a:rPr lang="en-AU" dirty="0"/>
              <a:t>Note:</a:t>
            </a:r>
            <a:r>
              <a:rPr lang="en-AU" i="1" dirty="0"/>
              <a:t> </a:t>
            </a:r>
            <a:r>
              <a:rPr lang="en-AU" dirty="0"/>
              <a:t>students do </a:t>
            </a:r>
            <a:r>
              <a:rPr lang="en-AU" dirty="0" smtClean="0"/>
              <a:t>not </a:t>
            </a:r>
            <a:r>
              <a:rPr lang="en-AU" dirty="0"/>
              <a:t>learn how to calculate averages until year 8.</a:t>
            </a:r>
          </a:p>
          <a:p>
            <a:r>
              <a:rPr lang="en-AU" dirty="0"/>
              <a:t>Wait for everybody to write it down (flip to next page).</a:t>
            </a:r>
          </a:p>
          <a:p>
            <a:pPr>
              <a:spcAft>
                <a:spcPts val="0"/>
              </a:spcAft>
            </a:pPr>
            <a:r>
              <a:rPr lang="en-AU" b="1" dirty="0"/>
              <a:t>Questions: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see a sea cucumber move? 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What movements did it make? 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</a:pPr>
            <a:r>
              <a:rPr lang="en-AU" dirty="0"/>
              <a:t>Did anyone see it poop?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862" y="549275"/>
            <a:ext cx="2676833" cy="378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8357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 hope you enjoyed you day visiting the Great Barrier Reef!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See the Reef • Love the Reef • Protect the </a:t>
            </a:r>
            <a:r>
              <a:rPr lang="en-US" dirty="0" smtClean="0"/>
              <a:t>Reef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51424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718A332-DB99-D942-BC73-2383AD1C6A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7" b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95811B5-9F62-424C-AE7F-CCD2F651B4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6" y="565987"/>
            <a:ext cx="4669522" cy="8106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</p:spPr>
        <p:txBody>
          <a:bodyPr/>
          <a:lstStyle/>
          <a:p>
            <a:r>
              <a:rPr lang="en-AU" sz="5400" dirty="0"/>
              <a:t>Sea cucumber</a:t>
            </a:r>
            <a:endParaRPr lang="en-US" sz="5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9" y="3198678"/>
            <a:ext cx="2198666" cy="311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57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EF83AA-AC40-8449-B087-88C106824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Write the number of sea cucumbers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57D57-ECC7-DF4C-9DF0-65F336A3A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7961CA-22FD-CC43-B98A-D792B4A0E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723" y="1560486"/>
            <a:ext cx="10232553" cy="4414308"/>
          </a:xfrm>
          <a:prstGeom prst="rect">
            <a:avLst/>
          </a:prstGeom>
        </p:spPr>
      </p:pic>
      <p:sp>
        <p:nvSpPr>
          <p:cNvPr id="6" name="Arrow: Left 1">
            <a:extLst>
              <a:ext uri="{FF2B5EF4-FFF2-40B4-BE49-F238E27FC236}">
                <a16:creationId xmlns:a16="http://schemas.microsoft.com/office/drawing/2014/main" id="{D4E5315D-EF80-3B49-BB29-F8549083DA94}"/>
              </a:ext>
            </a:extLst>
          </p:cNvPr>
          <p:cNvSpPr/>
          <p:nvPr/>
        </p:nvSpPr>
        <p:spPr>
          <a:xfrm>
            <a:off x="5088190" y="1560486"/>
            <a:ext cx="2713146" cy="1810705"/>
          </a:xfrm>
          <a:prstGeom prst="leftArrow">
            <a:avLst>
              <a:gd name="adj1" fmla="val 55114"/>
              <a:gd name="adj2" fmla="val 50000"/>
            </a:avLst>
          </a:prstGeom>
          <a:solidFill>
            <a:schemeClr val="accent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9291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363D41"/>
      </a:dk2>
      <a:lt2>
        <a:srgbClr val="E7E6E6"/>
      </a:lt2>
      <a:accent1>
        <a:srgbClr val="FFC20E"/>
      </a:accent1>
      <a:accent2>
        <a:srgbClr val="EF700B"/>
      </a:accent2>
      <a:accent3>
        <a:srgbClr val="F68B1F"/>
      </a:accent3>
      <a:accent4>
        <a:srgbClr val="000000"/>
      </a:accent4>
      <a:accent5>
        <a:srgbClr val="000000"/>
      </a:accent5>
      <a:accent6>
        <a:srgbClr val="000000"/>
      </a:accent6>
      <a:hlink>
        <a:srgbClr val="EF700A"/>
      </a:hlink>
      <a:folHlink>
        <a:srgbClr val="FFC10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PROJ-2005426192-164</_dlc_DocId>
    <_dlc_DocIdUrl xmlns="8ccc4631-9afc-4718-b120-5e2e37a03cc7">
      <Url>http://thedock.gbrmpa.gov.au/sites/Projects/P000462/_layouts/15/DocIdRedir.aspx?ID=PROJ-2005426192-164</Url>
      <Description>PROJ-2005426192-164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426C57-AB43-4307-A7DF-EC2BDCD966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CA591E-9649-4480-82ED-ADFEB514A99E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23DCF936-3304-4FE5-A437-112E86214DB5}">
  <ds:schemaRefs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8ccc4631-9afc-4718-b120-5e2e37a03cc7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A78915F6-2C86-47BC-A562-38B1502487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2481</Words>
  <Application>Microsoft Office PowerPoint</Application>
  <PresentationFormat>Widescreen</PresentationFormat>
  <Paragraphs>328</Paragraphs>
  <Slides>70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5" baseType="lpstr">
      <vt:lpstr>Arial</vt:lpstr>
      <vt:lpstr>Calibri</vt:lpstr>
      <vt:lpstr>Comic Sans MS</vt:lpstr>
      <vt:lpstr>Wingdings</vt:lpstr>
      <vt:lpstr>Office Theme</vt:lpstr>
      <vt:lpstr>Be a Marine Biologist for a Day </vt:lpstr>
      <vt:lpstr>How will I help the  Great Barrier Reef today?  By calculating averages and completing section 1,  ready to upload to GBRMPA.</vt:lpstr>
      <vt:lpstr>What we counted in 10 minutes.</vt:lpstr>
      <vt:lpstr>PowerPoint Presentation</vt:lpstr>
      <vt:lpstr>“Are you ready to share your data and complete this form?  We will do it together. I will show you how. Do you have your data sheets and activity books ready?”</vt:lpstr>
      <vt:lpstr>Are you ready to complete this form?</vt:lpstr>
      <vt:lpstr>PowerPoint Presentation</vt:lpstr>
      <vt:lpstr>Sea cucumber</vt:lpstr>
      <vt:lpstr>Write the number of sea cucumbers here.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Check point.</vt:lpstr>
      <vt:lpstr>PowerPoint Presentation</vt:lpstr>
      <vt:lpstr>Why is it important to count these animals?</vt:lpstr>
      <vt:lpstr>Next step? Back at school, you will login with your teacher and tell GBRMPA how many you counted!</vt:lpstr>
      <vt:lpstr>PowerPoint Presentation</vt:lpstr>
      <vt:lpstr>What can I do now?</vt:lpstr>
      <vt:lpstr>PowerPoint Presentation</vt:lpstr>
      <vt:lpstr>What can I do now?</vt:lpstr>
      <vt:lpstr>PowerPoint Presentation</vt:lpstr>
      <vt:lpstr>What can I do now?</vt:lpstr>
      <vt:lpstr>PowerPoint Presentation</vt:lpstr>
      <vt:lpstr>What can I do now?</vt:lpstr>
      <vt:lpstr>PowerPoint Presentation</vt:lpstr>
      <vt:lpstr>What can I do now?</vt:lpstr>
      <vt:lpstr>Marine mammals.</vt:lpstr>
      <vt:lpstr>What can I do now?</vt:lpstr>
      <vt:lpstr>Marine reptiles.</vt:lpstr>
      <vt:lpstr>What can I do now?</vt:lpstr>
      <vt:lpstr>Sharks and rays.</vt:lpstr>
      <vt:lpstr>What can I do now?</vt:lpstr>
      <vt:lpstr>Fishes.</vt:lpstr>
      <vt:lpstr>What can I do now?</vt:lpstr>
      <vt:lpstr>PowerPoint Presentation</vt:lpstr>
      <vt:lpstr>What can I do now?</vt:lpstr>
      <vt:lpstr>Birds.</vt:lpstr>
      <vt:lpstr>What can I do now?</vt:lpstr>
      <vt:lpstr>Invertebrates.</vt:lpstr>
      <vt:lpstr>What can I do now?</vt:lpstr>
      <vt:lpstr>PowerPoint Presentation</vt:lpstr>
      <vt:lpstr>What can I do now?</vt:lpstr>
      <vt:lpstr>PowerPoint Presentation</vt:lpstr>
      <vt:lpstr>What can I do now?</vt:lpstr>
      <vt:lpstr>Incident.</vt:lpstr>
      <vt:lpstr>What can I do now?</vt:lpstr>
      <vt:lpstr>PowerPoint Presentation</vt:lpstr>
      <vt:lpstr>Bleaching.</vt:lpstr>
      <vt:lpstr>Ask What actions can you take to protect what you have seen today?  </vt:lpstr>
      <vt:lpstr>PowerPoint Presentation</vt:lpstr>
      <vt:lpstr>PowerPoint Presentation</vt:lpstr>
      <vt:lpstr>Section 1 details for teacher and any interested students.</vt:lpstr>
      <vt:lpstr>We hope you enjoyed you day visiting the Great Barrier Reef!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Ham</dc:creator>
  <cp:lastModifiedBy>Julie Spencer</cp:lastModifiedBy>
  <cp:revision>155</cp:revision>
  <dcterms:created xsi:type="dcterms:W3CDTF">2021-08-15T07:02:58Z</dcterms:created>
  <dcterms:modified xsi:type="dcterms:W3CDTF">2021-11-03T05:14:19Z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626959c3-27c0-41d6-a00b-7b54d8abee79</vt:lpwstr>
  </property>
  <property fmtid="{D5CDD505-2E9C-101B-9397-08002B2CF9AE}" pid="5" name="TitusGUID">
    <vt:lpwstr>06669565-c668-4933-b01a-4a1642f90a7c</vt:lpwstr>
  </property>
  <property fmtid="{D5CDD505-2E9C-101B-9397-08002B2CF9AE}" pid="6" name="SEC">
    <vt:lpwstr>OFFICIAL</vt:lpwstr>
  </property>
  <property fmtid="{D5CDD505-2E9C-101B-9397-08002B2CF9AE}" pid="7" name="Document Type">
    <vt:lpwstr/>
  </property>
  <property fmtid="{D5CDD505-2E9C-101B-9397-08002B2CF9AE}" pid="8" name="ProjectPhase">
    <vt:lpwstr/>
  </property>
  <property fmtid="{D5CDD505-2E9C-101B-9397-08002B2CF9AE}" pid="9" name="Department Type">
    <vt:lpwstr/>
  </property>
  <property fmtid="{D5CDD505-2E9C-101B-9397-08002B2CF9AE}" pid="10" name="RecordPoint_WorkflowType">
    <vt:lpwstr>ActiveSubmitStub</vt:lpwstr>
  </property>
  <property fmtid="{D5CDD505-2E9C-101B-9397-08002B2CF9AE}" pid="11" name="RecordPoint_ActiveItemListId">
    <vt:lpwstr>{e8968628-43cb-4961-977c-b8e20085cb27}</vt:lpwstr>
  </property>
  <property fmtid="{D5CDD505-2E9C-101B-9397-08002B2CF9AE}" pid="12" name="RecordPoint_ActiveItemUniqueId">
    <vt:lpwstr>{626959c3-27c0-41d6-a00b-7b54d8abee79}</vt:lpwstr>
  </property>
  <property fmtid="{D5CDD505-2E9C-101B-9397-08002B2CF9AE}" pid="13" name="RecordPoint_ActiveItemWebId">
    <vt:lpwstr>{0ebf386d-8ac7-4b0d-a44d-de50c59d0e94}</vt:lpwstr>
  </property>
  <property fmtid="{D5CDD505-2E9C-101B-9397-08002B2CF9AE}" pid="14" name="RecordPoint_ActiveItemSiteId">
    <vt:lpwstr>{8ce9eba2-d4a5-4da0-9276-1d47a92e9210}</vt:lpwstr>
  </property>
</Properties>
</file>