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5"/>
  </p:sldMasterIdLst>
  <p:notesMasterIdLst>
    <p:notesMasterId r:id="rId108"/>
  </p:notesMasterIdLst>
  <p:sldIdLst>
    <p:sldId id="257" r:id="rId6"/>
    <p:sldId id="1143" r:id="rId7"/>
    <p:sldId id="1144" r:id="rId8"/>
    <p:sldId id="259" r:id="rId9"/>
    <p:sldId id="1512" r:id="rId10"/>
    <p:sldId id="1146" r:id="rId11"/>
    <p:sldId id="1513" r:id="rId12"/>
    <p:sldId id="1494" r:id="rId13"/>
    <p:sldId id="1514" r:id="rId14"/>
    <p:sldId id="1495" r:id="rId15"/>
    <p:sldId id="1515" r:id="rId16"/>
    <p:sldId id="1496" r:id="rId17"/>
    <p:sldId id="1516" r:id="rId18"/>
    <p:sldId id="1497" r:id="rId19"/>
    <p:sldId id="1517" r:id="rId20"/>
    <p:sldId id="1498" r:id="rId21"/>
    <p:sldId id="1518" r:id="rId22"/>
    <p:sldId id="1499" r:id="rId23"/>
    <p:sldId id="1519" r:id="rId24"/>
    <p:sldId id="1500" r:id="rId25"/>
    <p:sldId id="1520" r:id="rId26"/>
    <p:sldId id="1501" r:id="rId27"/>
    <p:sldId id="1521" r:id="rId28"/>
    <p:sldId id="1502" r:id="rId29"/>
    <p:sldId id="1522" r:id="rId30"/>
    <p:sldId id="1503" r:id="rId31"/>
    <p:sldId id="1523" r:id="rId32"/>
    <p:sldId id="1505" r:id="rId33"/>
    <p:sldId id="1524" r:id="rId34"/>
    <p:sldId id="1504" r:id="rId35"/>
    <p:sldId id="1525" r:id="rId36"/>
    <p:sldId id="1506" r:id="rId37"/>
    <p:sldId id="1526" r:id="rId38"/>
    <p:sldId id="1507" r:id="rId39"/>
    <p:sldId id="1527" r:id="rId40"/>
    <p:sldId id="1508" r:id="rId41"/>
    <p:sldId id="1528" r:id="rId42"/>
    <p:sldId id="1509" r:id="rId43"/>
    <p:sldId id="1147" r:id="rId44"/>
    <p:sldId id="1227" r:id="rId45"/>
    <p:sldId id="1228" r:id="rId46"/>
    <p:sldId id="1229" r:id="rId47"/>
    <p:sldId id="1241" r:id="rId48"/>
    <p:sldId id="1242" r:id="rId49"/>
    <p:sldId id="1251" r:id="rId50"/>
    <p:sldId id="1252" r:id="rId51"/>
    <p:sldId id="1260" r:id="rId52"/>
    <p:sldId id="1261" r:id="rId53"/>
    <p:sldId id="1005" r:id="rId54"/>
    <p:sldId id="1262" r:id="rId55"/>
    <p:sldId id="1285" r:id="rId56"/>
    <p:sldId id="1286" r:id="rId57"/>
    <p:sldId id="1298" r:id="rId58"/>
    <p:sldId id="1299" r:id="rId59"/>
    <p:sldId id="1307" r:id="rId60"/>
    <p:sldId id="1308" r:id="rId61"/>
    <p:sldId id="730" r:id="rId62"/>
    <p:sldId id="1309" r:id="rId63"/>
    <p:sldId id="1331" r:id="rId64"/>
    <p:sldId id="1332" r:id="rId65"/>
    <p:sldId id="1351" r:id="rId66"/>
    <p:sldId id="1529" r:id="rId67"/>
    <p:sldId id="1352" r:id="rId68"/>
    <p:sldId id="1511" r:id="rId69"/>
    <p:sldId id="1510" r:id="rId70"/>
    <p:sldId id="1353" r:id="rId71"/>
    <p:sldId id="1354" r:id="rId72"/>
    <p:sldId id="1530" r:id="rId73"/>
    <p:sldId id="1366" r:id="rId74"/>
    <p:sldId id="1531" r:id="rId75"/>
    <p:sldId id="1479" r:id="rId76"/>
    <p:sldId id="1532" r:id="rId77"/>
    <p:sldId id="1480" r:id="rId78"/>
    <p:sldId id="1534" r:id="rId79"/>
    <p:sldId id="1481" r:id="rId80"/>
    <p:sldId id="1533" r:id="rId81"/>
    <p:sldId id="1482" r:id="rId82"/>
    <p:sldId id="1535" r:id="rId83"/>
    <p:sldId id="1483" r:id="rId84"/>
    <p:sldId id="1536" r:id="rId85"/>
    <p:sldId id="1484" r:id="rId86"/>
    <p:sldId id="1537" r:id="rId87"/>
    <p:sldId id="1485" r:id="rId88"/>
    <p:sldId id="1538" r:id="rId89"/>
    <p:sldId id="897" r:id="rId90"/>
    <p:sldId id="1539" r:id="rId91"/>
    <p:sldId id="1486" r:id="rId92"/>
    <p:sldId id="1540" r:id="rId93"/>
    <p:sldId id="1487" r:id="rId94"/>
    <p:sldId id="1541" r:id="rId95"/>
    <p:sldId id="899" r:id="rId96"/>
    <p:sldId id="1542" r:id="rId97"/>
    <p:sldId id="1488" r:id="rId98"/>
    <p:sldId id="1543" r:id="rId99"/>
    <p:sldId id="1489" r:id="rId100"/>
    <p:sldId id="1544" r:id="rId101"/>
    <p:sldId id="1490" r:id="rId102"/>
    <p:sldId id="1545" r:id="rId103"/>
    <p:sldId id="1491" r:id="rId104"/>
    <p:sldId id="1546" r:id="rId105"/>
    <p:sldId id="1547" r:id="rId106"/>
    <p:sldId id="1549" r:id="rId10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2A01739-89E7-A14D-A1C7-426E644FB9DB}">
          <p14:sldIdLst>
            <p14:sldId id="257"/>
            <p14:sldId id="1143"/>
            <p14:sldId id="1144"/>
            <p14:sldId id="259"/>
            <p14:sldId id="1512"/>
            <p14:sldId id="1146"/>
            <p14:sldId id="1513"/>
            <p14:sldId id="1494"/>
            <p14:sldId id="1514"/>
            <p14:sldId id="1495"/>
            <p14:sldId id="1515"/>
            <p14:sldId id="1496"/>
            <p14:sldId id="1516"/>
            <p14:sldId id="1497"/>
            <p14:sldId id="1517"/>
            <p14:sldId id="1498"/>
            <p14:sldId id="1518"/>
            <p14:sldId id="1499"/>
            <p14:sldId id="1519"/>
            <p14:sldId id="1500"/>
            <p14:sldId id="1520"/>
            <p14:sldId id="1501"/>
            <p14:sldId id="1521"/>
            <p14:sldId id="1502"/>
            <p14:sldId id="1522"/>
            <p14:sldId id="1503"/>
            <p14:sldId id="1523"/>
            <p14:sldId id="1505"/>
            <p14:sldId id="1524"/>
            <p14:sldId id="1504"/>
            <p14:sldId id="1525"/>
            <p14:sldId id="1506"/>
            <p14:sldId id="1526"/>
            <p14:sldId id="1507"/>
            <p14:sldId id="1527"/>
            <p14:sldId id="1508"/>
            <p14:sldId id="1528"/>
            <p14:sldId id="1509"/>
            <p14:sldId id="1147"/>
            <p14:sldId id="1227"/>
            <p14:sldId id="1228"/>
            <p14:sldId id="1229"/>
            <p14:sldId id="1241"/>
            <p14:sldId id="1242"/>
            <p14:sldId id="1251"/>
            <p14:sldId id="1252"/>
            <p14:sldId id="1260"/>
            <p14:sldId id="1261"/>
            <p14:sldId id="1005"/>
            <p14:sldId id="1262"/>
            <p14:sldId id="1285"/>
            <p14:sldId id="1286"/>
            <p14:sldId id="1298"/>
            <p14:sldId id="1299"/>
            <p14:sldId id="1307"/>
            <p14:sldId id="1308"/>
            <p14:sldId id="730"/>
            <p14:sldId id="1309"/>
            <p14:sldId id="1331"/>
            <p14:sldId id="1332"/>
            <p14:sldId id="1351"/>
            <p14:sldId id="1529"/>
            <p14:sldId id="1352"/>
            <p14:sldId id="1511"/>
            <p14:sldId id="1510"/>
            <p14:sldId id="1353"/>
            <p14:sldId id="1354"/>
            <p14:sldId id="1530"/>
            <p14:sldId id="1366"/>
            <p14:sldId id="1531"/>
            <p14:sldId id="1479"/>
            <p14:sldId id="1532"/>
            <p14:sldId id="1480"/>
            <p14:sldId id="1534"/>
            <p14:sldId id="1481"/>
            <p14:sldId id="1533"/>
            <p14:sldId id="1482"/>
            <p14:sldId id="1535"/>
            <p14:sldId id="1483"/>
            <p14:sldId id="1536"/>
            <p14:sldId id="1484"/>
            <p14:sldId id="1537"/>
            <p14:sldId id="1485"/>
            <p14:sldId id="1538"/>
            <p14:sldId id="897"/>
            <p14:sldId id="1539"/>
            <p14:sldId id="1486"/>
            <p14:sldId id="1540"/>
            <p14:sldId id="1487"/>
            <p14:sldId id="1541"/>
            <p14:sldId id="899"/>
            <p14:sldId id="1542"/>
            <p14:sldId id="1488"/>
            <p14:sldId id="1543"/>
            <p14:sldId id="1489"/>
            <p14:sldId id="1544"/>
            <p14:sldId id="1490"/>
            <p14:sldId id="1545"/>
            <p14:sldId id="1491"/>
            <p14:sldId id="1546"/>
            <p14:sldId id="1547"/>
            <p14:sldId id="154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4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3D41"/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8220" autoAdjust="0"/>
    <p:restoredTop sz="91858"/>
  </p:normalViewPr>
  <p:slideViewPr>
    <p:cSldViewPr snapToGrid="0" snapToObjects="1" showGuides="1">
      <p:cViewPr varScale="1">
        <p:scale>
          <a:sx n="106" d="100"/>
          <a:sy n="106" d="100"/>
        </p:scale>
        <p:origin x="606" y="96"/>
      </p:cViewPr>
      <p:guideLst>
        <p:guide orient="horz" pos="404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2443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63" Type="http://schemas.openxmlformats.org/officeDocument/2006/relationships/slide" Target="slides/slide58.xml"/><Relationship Id="rId68" Type="http://schemas.openxmlformats.org/officeDocument/2006/relationships/slide" Target="slides/slide63.xml"/><Relationship Id="rId84" Type="http://schemas.openxmlformats.org/officeDocument/2006/relationships/slide" Target="slides/slide79.xml"/><Relationship Id="rId89" Type="http://schemas.openxmlformats.org/officeDocument/2006/relationships/slide" Target="slides/slide84.xml"/><Relationship Id="rId112" Type="http://schemas.openxmlformats.org/officeDocument/2006/relationships/tableStyles" Target="tableStyles.xml"/><Relationship Id="rId16" Type="http://schemas.openxmlformats.org/officeDocument/2006/relationships/slide" Target="slides/slide11.xml"/><Relationship Id="rId107" Type="http://schemas.openxmlformats.org/officeDocument/2006/relationships/slide" Target="slides/slide102.xml"/><Relationship Id="rId11" Type="http://schemas.openxmlformats.org/officeDocument/2006/relationships/slide" Target="slides/slide6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74" Type="http://schemas.openxmlformats.org/officeDocument/2006/relationships/slide" Target="slides/slide69.xml"/><Relationship Id="rId79" Type="http://schemas.openxmlformats.org/officeDocument/2006/relationships/slide" Target="slides/slide74.xml"/><Relationship Id="rId102" Type="http://schemas.openxmlformats.org/officeDocument/2006/relationships/slide" Target="slides/slide97.xml"/><Relationship Id="rId5" Type="http://schemas.openxmlformats.org/officeDocument/2006/relationships/slideMaster" Target="slideMasters/slideMaster1.xml"/><Relationship Id="rId90" Type="http://schemas.openxmlformats.org/officeDocument/2006/relationships/slide" Target="slides/slide85.xml"/><Relationship Id="rId95" Type="http://schemas.openxmlformats.org/officeDocument/2006/relationships/slide" Target="slides/slide90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64" Type="http://schemas.openxmlformats.org/officeDocument/2006/relationships/slide" Target="slides/slide59.xml"/><Relationship Id="rId69" Type="http://schemas.openxmlformats.org/officeDocument/2006/relationships/slide" Target="slides/slide64.xml"/><Relationship Id="rId80" Type="http://schemas.openxmlformats.org/officeDocument/2006/relationships/slide" Target="slides/slide75.xml"/><Relationship Id="rId85" Type="http://schemas.openxmlformats.org/officeDocument/2006/relationships/slide" Target="slides/slide80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59" Type="http://schemas.openxmlformats.org/officeDocument/2006/relationships/slide" Target="slides/slide54.xml"/><Relationship Id="rId103" Type="http://schemas.openxmlformats.org/officeDocument/2006/relationships/slide" Target="slides/slide98.xml"/><Relationship Id="rId108" Type="http://schemas.openxmlformats.org/officeDocument/2006/relationships/notesMaster" Target="notesMasters/notesMaster1.xml"/><Relationship Id="rId54" Type="http://schemas.openxmlformats.org/officeDocument/2006/relationships/slide" Target="slides/slide49.xml"/><Relationship Id="rId70" Type="http://schemas.openxmlformats.org/officeDocument/2006/relationships/slide" Target="slides/slide65.xml"/><Relationship Id="rId75" Type="http://schemas.openxmlformats.org/officeDocument/2006/relationships/slide" Target="slides/slide70.xml"/><Relationship Id="rId91" Type="http://schemas.openxmlformats.org/officeDocument/2006/relationships/slide" Target="slides/slide86.xml"/><Relationship Id="rId96" Type="http://schemas.openxmlformats.org/officeDocument/2006/relationships/slide" Target="slides/slide9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106" Type="http://schemas.openxmlformats.org/officeDocument/2006/relationships/slide" Target="slides/slide101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slide" Target="slides/slide60.xml"/><Relationship Id="rId73" Type="http://schemas.openxmlformats.org/officeDocument/2006/relationships/slide" Target="slides/slide68.xml"/><Relationship Id="rId78" Type="http://schemas.openxmlformats.org/officeDocument/2006/relationships/slide" Target="slides/slide73.xml"/><Relationship Id="rId81" Type="http://schemas.openxmlformats.org/officeDocument/2006/relationships/slide" Target="slides/slide76.xml"/><Relationship Id="rId86" Type="http://schemas.openxmlformats.org/officeDocument/2006/relationships/slide" Target="slides/slide81.xml"/><Relationship Id="rId94" Type="http://schemas.openxmlformats.org/officeDocument/2006/relationships/slide" Target="slides/slide89.xml"/><Relationship Id="rId99" Type="http://schemas.openxmlformats.org/officeDocument/2006/relationships/slide" Target="slides/slide94.xml"/><Relationship Id="rId101" Type="http://schemas.openxmlformats.org/officeDocument/2006/relationships/slide" Target="slides/slide96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9" Type="http://schemas.openxmlformats.org/officeDocument/2006/relationships/slide" Target="slides/slide34.xml"/><Relationship Id="rId109" Type="http://schemas.openxmlformats.org/officeDocument/2006/relationships/presProps" Target="presProps.xml"/><Relationship Id="rId34" Type="http://schemas.openxmlformats.org/officeDocument/2006/relationships/slide" Target="slides/slide29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76" Type="http://schemas.openxmlformats.org/officeDocument/2006/relationships/slide" Target="slides/slide71.xml"/><Relationship Id="rId97" Type="http://schemas.openxmlformats.org/officeDocument/2006/relationships/slide" Target="slides/slide92.xml"/><Relationship Id="rId104" Type="http://schemas.openxmlformats.org/officeDocument/2006/relationships/slide" Target="slides/slide99.xml"/><Relationship Id="rId7" Type="http://schemas.openxmlformats.org/officeDocument/2006/relationships/slide" Target="slides/slide2.xml"/><Relationship Id="rId71" Type="http://schemas.openxmlformats.org/officeDocument/2006/relationships/slide" Target="slides/slide66.xml"/><Relationship Id="rId92" Type="http://schemas.openxmlformats.org/officeDocument/2006/relationships/slide" Target="slides/slide87.xml"/><Relationship Id="rId2" Type="http://schemas.openxmlformats.org/officeDocument/2006/relationships/customXml" Target="../customXml/item2.xml"/><Relationship Id="rId29" Type="http://schemas.openxmlformats.org/officeDocument/2006/relationships/slide" Target="slides/slide24.xml"/><Relationship Id="rId24" Type="http://schemas.openxmlformats.org/officeDocument/2006/relationships/slide" Target="slides/slide19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66" Type="http://schemas.openxmlformats.org/officeDocument/2006/relationships/slide" Target="slides/slide61.xml"/><Relationship Id="rId87" Type="http://schemas.openxmlformats.org/officeDocument/2006/relationships/slide" Target="slides/slide82.xml"/><Relationship Id="rId110" Type="http://schemas.openxmlformats.org/officeDocument/2006/relationships/viewProps" Target="viewProps.xml"/><Relationship Id="rId61" Type="http://schemas.openxmlformats.org/officeDocument/2006/relationships/slide" Target="slides/slide56.xml"/><Relationship Id="rId82" Type="http://schemas.openxmlformats.org/officeDocument/2006/relationships/slide" Target="slides/slide77.xml"/><Relationship Id="rId19" Type="http://schemas.openxmlformats.org/officeDocument/2006/relationships/slide" Target="slides/slide14.xml"/><Relationship Id="rId14" Type="http://schemas.openxmlformats.org/officeDocument/2006/relationships/slide" Target="slides/slide9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56" Type="http://schemas.openxmlformats.org/officeDocument/2006/relationships/slide" Target="slides/slide51.xml"/><Relationship Id="rId77" Type="http://schemas.openxmlformats.org/officeDocument/2006/relationships/slide" Target="slides/slide72.xml"/><Relationship Id="rId100" Type="http://schemas.openxmlformats.org/officeDocument/2006/relationships/slide" Target="slides/slide95.xml"/><Relationship Id="rId105" Type="http://schemas.openxmlformats.org/officeDocument/2006/relationships/slide" Target="slides/slide100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72" Type="http://schemas.openxmlformats.org/officeDocument/2006/relationships/slide" Target="slides/slide67.xml"/><Relationship Id="rId93" Type="http://schemas.openxmlformats.org/officeDocument/2006/relationships/slide" Target="slides/slide88.xml"/><Relationship Id="rId98" Type="http://schemas.openxmlformats.org/officeDocument/2006/relationships/slide" Target="slides/slide93.xml"/><Relationship Id="rId3" Type="http://schemas.openxmlformats.org/officeDocument/2006/relationships/customXml" Target="../customXml/item3.xml"/><Relationship Id="rId25" Type="http://schemas.openxmlformats.org/officeDocument/2006/relationships/slide" Target="slides/slide20.xml"/><Relationship Id="rId46" Type="http://schemas.openxmlformats.org/officeDocument/2006/relationships/slide" Target="slides/slide41.xml"/><Relationship Id="rId67" Type="http://schemas.openxmlformats.org/officeDocument/2006/relationships/slide" Target="slides/slide62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62" Type="http://schemas.openxmlformats.org/officeDocument/2006/relationships/slide" Target="slides/slide57.xml"/><Relationship Id="rId83" Type="http://schemas.openxmlformats.org/officeDocument/2006/relationships/slide" Target="slides/slide78.xml"/><Relationship Id="rId88" Type="http://schemas.openxmlformats.org/officeDocument/2006/relationships/slide" Target="slides/slide83.xml"/><Relationship Id="rId11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E0B994-175D-1F4D-AAAF-A7D442664A87}" type="datetimeFigureOut">
              <a:rPr lang="en-US" smtClean="0"/>
              <a:t>11/3/2021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742E52-36FF-A241-B71F-ABA947B51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817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</a:t>
            </a:r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C. </a:t>
            </a:r>
            <a:r>
              <a:rPr lang="en-AU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Golino</a:t>
            </a:r>
            <a:r>
              <a:rPr lang="en-AU" baseline="0"/>
              <a:t>, </a:t>
            </a:r>
            <a:r>
              <a:rPr lang="en-AU" baseline="0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1134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Add the colour of the zone/s that you snorkel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5855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Add the colour of the zone/s that you snorkel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1318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Add the colour of the zone/s that you snorkel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9767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Add the colour of the zone/s that you snorkel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5464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9341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4479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J. Oliver,</a:t>
            </a:r>
            <a:r>
              <a:rPr lang="en-AU" baseline="0" dirty="0"/>
              <a:t> Copyright Commonwealth of Australia (GBRMPA)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5329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</a:t>
            </a:r>
            <a:r>
              <a:rPr lang="en-US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91678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Image: E. Smart, Copyright Commonwealth of Australia (GBRMPA)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1141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</a:t>
            </a:r>
            <a:r>
              <a:rPr lang="en-AU" baseline="0" dirty="0"/>
              <a:t> </a:t>
            </a:r>
            <a:r>
              <a:rPr lang="en-AU" dirty="0"/>
              <a:t>J. Jones, </a:t>
            </a:r>
            <a:r>
              <a:rPr lang="en-US" baseline="0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8061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4FA360-BF07-4CF2-9CA5-041D33D8111D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8100227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Images: (Top Left) C. Jones,</a:t>
            </a:r>
            <a:r>
              <a:rPr lang="en-AU" baseline="0" dirty="0"/>
              <a:t> Copyright Commonwealth of Australia (GBRMPA); (Top Right) J. Jones, Copyright Commonwealth of Australia (GBRMPA); (Bottom Left) L. Zell, Copyright Commonwealth of Australia (GBRMPA); (Bottom Right) A. Smith, Copyright Commonwealth of Australia (GBRMPA)</a:t>
            </a: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4FA360-BF07-4CF2-9CA5-041D33D8111D}" type="slidenum">
              <a:rPr lang="en-AU" smtClean="0"/>
              <a:t>49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9507106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J. </a:t>
            </a:r>
            <a:r>
              <a:rPr lang="en-AU" dirty="0" err="1"/>
              <a:t>Hurford</a:t>
            </a:r>
            <a:r>
              <a:rPr lang="en-AU" dirty="0"/>
              <a:t>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00575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S. </a:t>
            </a:r>
            <a:r>
              <a:rPr lang="en-AU" dirty="0" err="1"/>
              <a:t>Summerhays</a:t>
            </a:r>
            <a:r>
              <a:rPr lang="en-AU" dirty="0"/>
              <a:t>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86837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C. Jones,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68124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(Left) K. </a:t>
            </a:r>
            <a:r>
              <a:rPr lang="en-AU" dirty="0" err="1"/>
              <a:t>Hoppen</a:t>
            </a:r>
            <a:r>
              <a:rPr lang="en-AU" dirty="0"/>
              <a:t>,</a:t>
            </a:r>
            <a:r>
              <a:rPr lang="en-AU" baseline="0" dirty="0"/>
              <a:t> Copyright Commonwealth of Australia (GBRMPA); (Middle) K. </a:t>
            </a:r>
            <a:r>
              <a:rPr lang="en-AU" baseline="0" dirty="0" err="1"/>
              <a:t>Hoppen</a:t>
            </a:r>
            <a:r>
              <a:rPr lang="en-AU" baseline="0" dirty="0"/>
              <a:t>, Copyright Commonwealth of Australia (GBRMPA); (Right) M. Simmons, Copyright Commonwealth of Australia (GBRMPA)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4FA360-BF07-4CF2-9CA5-041D33D8111D}" type="slidenum">
              <a:rPr lang="en-AU" smtClean="0"/>
              <a:t>57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0335939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Images: (Top Left) C. Jones, Copyright Commonwealth of Australia (GBRMPA); </a:t>
            </a:r>
            <a:r>
              <a:rPr lang="en-AU" baseline="0" dirty="0"/>
              <a:t>(Bottom Left) T. Mayne, </a:t>
            </a:r>
            <a:r>
              <a:rPr lang="en-AU" dirty="0"/>
              <a:t>Copyright Commonwealth of Australia (GBRMPA);</a:t>
            </a:r>
            <a:r>
              <a:rPr lang="en-AU" baseline="0" dirty="0"/>
              <a:t> </a:t>
            </a:r>
            <a:r>
              <a:rPr lang="en-AU" dirty="0"/>
              <a:t>(Top Middle) K. Hoppen, Copyright Commonwealth of Australia (GBRMPA);</a:t>
            </a:r>
            <a:r>
              <a:rPr lang="en-AU" baseline="0" dirty="0"/>
              <a:t> (Bottom Middle) C. Jones, </a:t>
            </a:r>
            <a:r>
              <a:rPr lang="en-AU" dirty="0"/>
              <a:t>Copyright Commonwealth of Australia (GBRMPA);</a:t>
            </a:r>
            <a:r>
              <a:rPr lang="en-AU" baseline="0" dirty="0"/>
              <a:t> (Top Right) R. </a:t>
            </a:r>
            <a:r>
              <a:rPr lang="en-AU" baseline="0" dirty="0" err="1"/>
              <a:t>Berklemans</a:t>
            </a:r>
            <a:r>
              <a:rPr lang="en-AU" baseline="0" dirty="0"/>
              <a:t>, </a:t>
            </a:r>
            <a:r>
              <a:rPr lang="en-AU" dirty="0"/>
              <a:t>Copyright Commonwealth of Australia (GBRMPA);</a:t>
            </a:r>
            <a:r>
              <a:rPr lang="en-AU" baseline="0" dirty="0"/>
              <a:t> (Bottom Right) C. Jones, </a:t>
            </a:r>
            <a:r>
              <a:rPr lang="en-AU" dirty="0"/>
              <a:t>Copyright Commonwealth of Australia (GBRMPA)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42828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J. </a:t>
            </a:r>
            <a:r>
              <a:rPr lang="en-AU" dirty="0" err="1"/>
              <a:t>Hurford</a:t>
            </a:r>
            <a:r>
              <a:rPr lang="en-AU" dirty="0"/>
              <a:t>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06080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App image: https://</a:t>
            </a:r>
            <a:r>
              <a:rPr lang="en-AU" dirty="0" err="1"/>
              <a:t>www.gbrmpa.gov.au</a:t>
            </a:r>
            <a:r>
              <a:rPr lang="en-AU" dirty="0"/>
              <a:t>/__data/assets/</a:t>
            </a:r>
            <a:r>
              <a:rPr lang="en-AU" dirty="0" err="1"/>
              <a:t>pdf_file</a:t>
            </a:r>
            <a:r>
              <a:rPr lang="en-AU" dirty="0"/>
              <a:t>/0020/265430/Eye-on-the-Reef-app-</a:t>
            </a:r>
            <a:r>
              <a:rPr lang="en-AU" dirty="0" err="1"/>
              <a:t>poster.pdf</a:t>
            </a:r>
            <a:r>
              <a:rPr lang="en-AU" dirty="0"/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60931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App image: https://</a:t>
            </a:r>
            <a:r>
              <a:rPr lang="en-AU" dirty="0" err="1"/>
              <a:t>www.gbrmpa.gov.au</a:t>
            </a:r>
            <a:r>
              <a:rPr lang="en-AU" dirty="0"/>
              <a:t>/__data/assets/</a:t>
            </a:r>
            <a:r>
              <a:rPr lang="en-AU" dirty="0" err="1"/>
              <a:t>pdf_file</a:t>
            </a:r>
            <a:r>
              <a:rPr lang="en-AU" dirty="0"/>
              <a:t>/0020/265430/Eye-on-the-Reef-app-</a:t>
            </a:r>
            <a:r>
              <a:rPr lang="en-AU" dirty="0" err="1"/>
              <a:t>poster.pdf</a:t>
            </a:r>
            <a:r>
              <a:rPr lang="en-AU" dirty="0"/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101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5452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Idea: you could organise a prize for the person with the most correct answers?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2345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Change the REEF ID number on the slide!!!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7788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Change the REEF NAME on the slide!!!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4322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Change the SITE NAME on the slide!! Replace with a photo of YOUR site (same as previous slide)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Copyright Commonwealth</a:t>
            </a:r>
            <a:r>
              <a:rPr lang="en-AU" baseline="0" dirty="0"/>
              <a:t> of Australia (GBRMPA)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0877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Add the colour of the zone/s that you snorkel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5178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0246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Add the colour of the zone/s that you snorkel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543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7C4B91-C551-DC4C-AF5A-3851C1C40C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5938" y="2214075"/>
            <a:ext cx="7818437" cy="2098289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spcAft>
                <a:spcPts val="1200"/>
              </a:spcAft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F8912B0-6D4C-BC4C-BC1B-A780DD14D9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5938" y="4935533"/>
            <a:ext cx="7818438" cy="84310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600"/>
              </a:spcAft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85CBC53-42B9-E64F-9233-FB1DB56D8BD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92095" y="341310"/>
            <a:ext cx="2866734" cy="1045514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90F01C3-7FD3-B44F-B1C2-882BFEC1B037}"/>
              </a:ext>
            </a:extLst>
          </p:cNvPr>
          <p:cNvCxnSpPr/>
          <p:nvPr userDrawn="1"/>
        </p:nvCxnSpPr>
        <p:spPr>
          <a:xfrm>
            <a:off x="515938" y="4643925"/>
            <a:ext cx="6523037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106325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-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71124A-7541-2E44-A419-9DECD8C5977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5938" y="549275"/>
            <a:ext cx="11160125" cy="5280025"/>
          </a:xfrm>
          <a:prstGeom prst="rect">
            <a:avLst/>
          </a:prstGeom>
        </p:spPr>
        <p:txBody>
          <a:bodyPr anchor="ctr" anchorCtr="0"/>
          <a:lstStyle>
            <a:lvl1pPr algn="ctr">
              <a:buNone/>
              <a:defRPr sz="5400"/>
            </a:lvl1pPr>
            <a:lvl2pPr algn="ctr">
              <a:buNone/>
              <a:defRPr sz="5400"/>
            </a:lvl2pPr>
            <a:lvl3pPr algn="ctr">
              <a:buNone/>
              <a:defRPr sz="5400"/>
            </a:lvl3pPr>
            <a:lvl4pPr algn="ctr">
              <a:buNone/>
              <a:defRPr sz="5400"/>
            </a:lvl4pPr>
            <a:lvl5pPr algn="ctr">
              <a:buNone/>
              <a:defRPr sz="54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F152DF2-DD01-9C40-BBF7-B1B26FA327E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  <a:noFill/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275F0495-0EA6-8F48-9FDA-F603597FF733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8C9313-90D3-224C-A4B4-8265B286E2D8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</p:spTree>
    <p:extLst>
      <p:ext uri="{BB962C8B-B14F-4D97-AF65-F5344CB8AC3E}">
        <p14:creationId xmlns:p14="http://schemas.microsoft.com/office/powerpoint/2010/main" val="3326428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- Backgroun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71124A-7541-2E44-A419-9DECD8C5977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5938" y="549275"/>
            <a:ext cx="11160125" cy="5280025"/>
          </a:xfrm>
          <a:prstGeom prst="rect">
            <a:avLst/>
          </a:prstGeom>
        </p:spPr>
        <p:txBody>
          <a:bodyPr anchor="ctr" anchorCtr="0"/>
          <a:lstStyle>
            <a:lvl1pPr algn="ctr">
              <a:buNone/>
              <a:defRPr sz="5400">
                <a:solidFill>
                  <a:schemeClr val="bg1"/>
                </a:solidFill>
              </a:defRPr>
            </a:lvl1pPr>
            <a:lvl2pPr algn="ctr">
              <a:buNone/>
              <a:defRPr sz="5400"/>
            </a:lvl2pPr>
            <a:lvl3pPr algn="ctr">
              <a:buNone/>
              <a:defRPr sz="5400"/>
            </a:lvl3pPr>
            <a:lvl4pPr algn="ctr">
              <a:buNone/>
              <a:defRPr sz="5400"/>
            </a:lvl4pPr>
            <a:lvl5pPr algn="ctr">
              <a:buNone/>
              <a:defRPr sz="54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F152DF2-DD01-9C40-BBF7-B1B26FA327E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  <a:noFill/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 algn="r"/>
            <a:fld id="{275F0495-0EA6-8F48-9FDA-F603597FF733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8C9313-90D3-224C-A4B4-8265B286E2D8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bg1"/>
                </a:solidFill>
              </a:rPr>
              <a:t>Be a Marine Biologist for a Day</a:t>
            </a:r>
          </a:p>
        </p:txBody>
      </p:sp>
    </p:spTree>
    <p:extLst>
      <p:ext uri="{BB962C8B-B14F-4D97-AF65-F5344CB8AC3E}">
        <p14:creationId xmlns:p14="http://schemas.microsoft.com/office/powerpoint/2010/main" val="32811250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17923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Backgroun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9031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 - Backgroun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FE9A82-6101-1746-B981-833CB27B3C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1295655"/>
            <a:ext cx="11160124" cy="4847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bg1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FCCE7242-F120-3246-82C6-464A08194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549275"/>
            <a:ext cx="11160124" cy="53657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085AA76-476B-8F4C-9893-D6C10D49B640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bg1"/>
                </a:solidFill>
              </a:rPr>
              <a:t>Be a Marine Biologist for a Day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21B9165B-56AA-E543-95C7-AC2D3CE22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 algn="r"/>
            <a:fld id="{A23E3DB6-7D61-2E4C-8C80-E9322AEA1496}" type="slidenum">
              <a:rPr lang="en-US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103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 -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C0027BAA-A48D-C64B-932C-7AA336B3C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C1222EFF-7CC0-EF4B-B73E-C2ADBFEE8731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ACAF4C-AE88-1949-82BC-EC468E2DA205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5A7E7987-518B-6944-9A79-F87E3CF28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549275"/>
            <a:ext cx="11160124" cy="53657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25C208F-C2E5-8740-AB72-2574909397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1295655"/>
            <a:ext cx="11160124" cy="4847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59100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 2 Col -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C0027BAA-A48D-C64B-932C-7AA336B3C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C1222EFF-7CC0-EF4B-B73E-C2ADBFEE8731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ACAF4C-AE88-1949-82BC-EC468E2DA205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5A7E7987-518B-6944-9A79-F87E3CF28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549275"/>
            <a:ext cx="11160124" cy="53657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25C208F-C2E5-8740-AB72-2574909397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1295655"/>
            <a:ext cx="11160124" cy="4847969"/>
          </a:xfrm>
          <a:prstGeom prst="rect">
            <a:avLst/>
          </a:prstGeom>
        </p:spPr>
        <p:txBody>
          <a:bodyPr numCol="2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61357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 -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47BB27C-11DA-B74C-B322-589C53C1A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275F0495-0EA6-8F48-9FDA-F603597FF733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6719EF04-1AD1-CF4B-8113-F630068E7AFA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86543" y="1295655"/>
            <a:ext cx="5390592" cy="4847968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5887BA0-EBAC-1042-A42A-DECB5032290A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1B0F6E46-274A-9849-B4F0-D516AAD06D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1295655"/>
            <a:ext cx="5389519" cy="4847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CE3EB369-467B-234C-A3BF-364DDC42CE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549275"/>
            <a:ext cx="11160124" cy="53657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0960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 - Backgroun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9B778388-2F3E-4A4C-A3E1-E4AA9087C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 algn="r"/>
            <a:fld id="{9F22CC13-5CF8-3442-9E61-DD8983EAEEE2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75FEBF2-30FD-1445-894F-CBF50D444632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bg1"/>
                </a:solidFill>
              </a:rPr>
              <a:t>Be a Marine Biologist for a Day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43D01A11-B0AD-3242-AD0A-BA10A6D01CF7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86543" y="1296170"/>
            <a:ext cx="5390592" cy="4847454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bg1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3F22139D-7499-874F-B96A-D55615FEC8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1295655"/>
            <a:ext cx="5389519" cy="4847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bg1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285BEEE6-4F68-D14C-B0A9-B29422BC9C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549275"/>
            <a:ext cx="11160124" cy="53657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8069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 -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47BB27C-11DA-B74C-B322-589C53C1A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275F0495-0EA6-8F48-9FDA-F603597FF733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5887BA0-EBAC-1042-A42A-DECB5032290A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1B0F6E46-274A-9849-B4F0-D516AAD06D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549275"/>
            <a:ext cx="5389519" cy="559434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44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86E751-C763-664E-BEBA-7CD06A364BB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86500" y="549274"/>
            <a:ext cx="5389563" cy="5594400"/>
          </a:xfrm>
          <a:prstGeom prst="rect">
            <a:avLst/>
          </a:prstGeom>
        </p:spPr>
        <p:txBody>
          <a:bodyPr anchor="ctr" anchorCtr="0"/>
          <a:lstStyle>
            <a:lvl1pPr>
              <a:buNone/>
              <a:defRPr/>
            </a:lvl1pPr>
          </a:lstStyle>
          <a:p>
            <a:pPr algn="ctr"/>
            <a:r>
              <a:rPr lang="en-US" sz="2800" dirty="0"/>
              <a:t>Insert picture of Reef Guide</a:t>
            </a:r>
          </a:p>
        </p:txBody>
      </p:sp>
    </p:spTree>
    <p:extLst>
      <p:ext uri="{BB962C8B-B14F-4D97-AF65-F5344CB8AC3E}">
        <p14:creationId xmlns:p14="http://schemas.microsoft.com/office/powerpoint/2010/main" val="2834427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 - Backgroun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47BB27C-11DA-B74C-B322-589C53C1A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 algn="r"/>
            <a:fld id="{275F0495-0EA6-8F48-9FDA-F603597FF733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5887BA0-EBAC-1042-A42A-DECB5032290A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bg1"/>
                </a:solidFill>
              </a:rPr>
              <a:t>Be a Marine Biologist for a Day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1B0F6E46-274A-9849-B4F0-D516AAD06D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549275"/>
            <a:ext cx="5389519" cy="559434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4400">
                <a:solidFill>
                  <a:schemeClr val="bg1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86E751-C763-664E-BEBA-7CD06A364BB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86500" y="549274"/>
            <a:ext cx="5389563" cy="5594400"/>
          </a:xfrm>
          <a:prstGeom prst="rect">
            <a:avLst/>
          </a:prstGeom>
        </p:spPr>
        <p:txBody>
          <a:bodyPr anchor="ctr" anchorCtr="0"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 sz="2800" dirty="0"/>
              <a:t>Insert picture of Reef Guide</a:t>
            </a:r>
          </a:p>
        </p:txBody>
      </p:sp>
    </p:spTree>
    <p:extLst>
      <p:ext uri="{BB962C8B-B14F-4D97-AF65-F5344CB8AC3E}">
        <p14:creationId xmlns:p14="http://schemas.microsoft.com/office/powerpoint/2010/main" val="79290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edia Placeholder 5">
            <a:extLst>
              <a:ext uri="{FF2B5EF4-FFF2-40B4-BE49-F238E27FC236}">
                <a16:creationId xmlns:a16="http://schemas.microsoft.com/office/drawing/2014/main" id="{34516900-3083-964E-84A2-3DB92695424C}"/>
              </a:ext>
            </a:extLst>
          </p:cNvPr>
          <p:cNvSpPr>
            <a:spLocks noGrp="1"/>
          </p:cNvSpPr>
          <p:nvPr>
            <p:ph type="media" sz="quarter" idx="12"/>
          </p:nvPr>
        </p:nvSpPr>
        <p:spPr>
          <a:xfrm>
            <a:off x="515938" y="549275"/>
            <a:ext cx="11160125" cy="556577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CC7307D-7DDD-064F-89ED-35FDC86D98C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275F0495-0EA6-8F48-9FDA-F603597FF733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9240BC-DCB6-C644-B788-899633B171CF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</p:spTree>
    <p:extLst>
      <p:ext uri="{BB962C8B-B14F-4D97-AF65-F5344CB8AC3E}">
        <p14:creationId xmlns:p14="http://schemas.microsoft.com/office/powerpoint/2010/main" val="407471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8815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6" r:id="rId4"/>
    <p:sldLayoutId id="2147483653" r:id="rId5"/>
    <p:sldLayoutId id="2147483661" r:id="rId6"/>
    <p:sldLayoutId id="2147483662" r:id="rId7"/>
    <p:sldLayoutId id="2147483667" r:id="rId8"/>
    <p:sldLayoutId id="2147483663" r:id="rId9"/>
    <p:sldLayoutId id="2147483664" r:id="rId10"/>
    <p:sldLayoutId id="2147483665" r:id="rId11"/>
    <p:sldLayoutId id="2147483659" r:id="rId12"/>
    <p:sldLayoutId id="2147483668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pos="325" userDrawn="1">
          <p15:clr>
            <a:srgbClr val="F26B43"/>
          </p15:clr>
        </p15:guide>
        <p15:guide id="3" pos="7355" userDrawn="1">
          <p15:clr>
            <a:srgbClr val="F26B43"/>
          </p15:clr>
        </p15:guide>
        <p15:guide id="4" orient="horz" pos="2160" userDrawn="1">
          <p15:clr>
            <a:srgbClr val="F26B43"/>
          </p15:clr>
        </p15:guide>
        <p15:guide id="5" orient="horz" pos="346" userDrawn="1">
          <p15:clr>
            <a:srgbClr val="F26B43"/>
          </p15:clr>
        </p15:guide>
        <p15:guide id="6" orient="horz" pos="397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1.jpg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0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3.jpg"/><Relationship Id="rId4" Type="http://schemas.openxmlformats.org/officeDocument/2006/relationships/image" Target="../media/image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5.jpg"/><Relationship Id="rId5" Type="http://schemas.openxmlformats.org/officeDocument/2006/relationships/image" Target="../media/image5.png"/><Relationship Id="rId4" Type="http://schemas.microsoft.com/office/2007/relationships/hdphoto" Target="../media/hdphoto2.wdp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7.jpg"/><Relationship Id="rId4" Type="http://schemas.openxmlformats.org/officeDocument/2006/relationships/image" Target="../media/image5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9.jpg"/><Relationship Id="rId4" Type="http://schemas.openxmlformats.org/officeDocument/2006/relationships/image" Target="../media/image5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g"/><Relationship Id="rId3" Type="http://schemas.openxmlformats.org/officeDocument/2006/relationships/image" Target="../media/image32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6.jpg"/><Relationship Id="rId4" Type="http://schemas.openxmlformats.org/officeDocument/2006/relationships/image" Target="../media/image5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8.jpg"/><Relationship Id="rId4" Type="http://schemas.openxmlformats.org/officeDocument/2006/relationships/image" Target="../media/image5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0.jp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7" Type="http://schemas.openxmlformats.org/officeDocument/2006/relationships/image" Target="../media/image42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image" Target="../media/image47.jpeg"/><Relationship Id="rId7" Type="http://schemas.openxmlformats.org/officeDocument/2006/relationships/image" Target="../media/image5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10" Type="http://schemas.openxmlformats.org/officeDocument/2006/relationships/image" Target="../media/image46.jpg"/><Relationship Id="rId4" Type="http://schemas.openxmlformats.org/officeDocument/2006/relationships/image" Target="../media/image48.jpeg"/><Relationship Id="rId9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Relationship Id="rId5" Type="http://schemas.microsoft.com/office/2007/relationships/hdphoto" Target="../media/hdphoto3.wdp"/><Relationship Id="rId4" Type="http://schemas.openxmlformats.org/officeDocument/2006/relationships/image" Target="../media/image56.png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8.jpg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Relationship Id="rId6" Type="http://schemas.microsoft.com/office/2007/relationships/hdphoto" Target="../media/hdphoto5.wdp"/><Relationship Id="rId5" Type="http://schemas.openxmlformats.org/officeDocument/2006/relationships/image" Target="../media/image60.png"/><Relationship Id="rId4" Type="http://schemas.microsoft.com/office/2007/relationships/hdphoto" Target="../media/hdphoto4.wdp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g"/><Relationship Id="rId7" Type="http://schemas.openxmlformats.org/officeDocument/2006/relationships/image" Target="../media/image63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jpg"/><Relationship Id="rId5" Type="http://schemas.microsoft.com/office/2007/relationships/hdphoto" Target="../media/hdphoto4.wdp"/><Relationship Id="rId4" Type="http://schemas.openxmlformats.org/officeDocument/2006/relationships/image" Target="../media/image59.png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jpg"/><Relationship Id="rId5" Type="http://schemas.openxmlformats.org/officeDocument/2006/relationships/image" Target="../media/image64.jpg"/><Relationship Id="rId4" Type="http://schemas.microsoft.com/office/2007/relationships/hdphoto" Target="../media/hdphoto4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jpg"/><Relationship Id="rId3" Type="http://schemas.openxmlformats.org/officeDocument/2006/relationships/image" Target="../media/image59.png"/><Relationship Id="rId7" Type="http://schemas.openxmlformats.org/officeDocument/2006/relationships/image" Target="../media/image68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jpg"/><Relationship Id="rId5" Type="http://schemas.openxmlformats.org/officeDocument/2006/relationships/image" Target="../media/image66.jpg"/><Relationship Id="rId4" Type="http://schemas.microsoft.com/office/2007/relationships/hdphoto" Target="../media/hdphoto4.wdp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7" Type="http://schemas.openxmlformats.org/officeDocument/2006/relationships/image" Target="../media/image72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jpg"/><Relationship Id="rId5" Type="http://schemas.openxmlformats.org/officeDocument/2006/relationships/image" Target="../media/image70.jpg"/><Relationship Id="rId4" Type="http://schemas.microsoft.com/office/2007/relationships/hdphoto" Target="../media/hdphoto4.wdp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jpg"/><Relationship Id="rId3" Type="http://schemas.openxmlformats.org/officeDocument/2006/relationships/image" Target="../media/image74.jpg"/><Relationship Id="rId7" Type="http://schemas.openxmlformats.org/officeDocument/2006/relationships/image" Target="../media/image78.jpg"/><Relationship Id="rId2" Type="http://schemas.openxmlformats.org/officeDocument/2006/relationships/image" Target="../media/image73.jp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7.jpg"/><Relationship Id="rId11" Type="http://schemas.openxmlformats.org/officeDocument/2006/relationships/image" Target="../media/image82.jpg"/><Relationship Id="rId5" Type="http://schemas.openxmlformats.org/officeDocument/2006/relationships/image" Target="../media/image76.jpg"/><Relationship Id="rId10" Type="http://schemas.openxmlformats.org/officeDocument/2006/relationships/image" Target="../media/image81.jpg"/><Relationship Id="rId4" Type="http://schemas.openxmlformats.org/officeDocument/2006/relationships/image" Target="../media/image75.jpg"/><Relationship Id="rId9" Type="http://schemas.openxmlformats.org/officeDocument/2006/relationships/image" Target="../media/image80.jpg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jpg"/><Relationship Id="rId3" Type="http://schemas.openxmlformats.org/officeDocument/2006/relationships/image" Target="../media/image59.png"/><Relationship Id="rId7" Type="http://schemas.openxmlformats.org/officeDocument/2006/relationships/image" Target="../media/image85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jpg"/><Relationship Id="rId5" Type="http://schemas.openxmlformats.org/officeDocument/2006/relationships/image" Target="../media/image83.jpeg"/><Relationship Id="rId4" Type="http://schemas.microsoft.com/office/2007/relationships/hdphoto" Target="../media/hdphoto4.wdp"/><Relationship Id="rId9" Type="http://schemas.openxmlformats.org/officeDocument/2006/relationships/image" Target="../media/image87.jpg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jpg"/><Relationship Id="rId5" Type="http://schemas.openxmlformats.org/officeDocument/2006/relationships/image" Target="../media/image88.jpg"/><Relationship Id="rId4" Type="http://schemas.microsoft.com/office/2007/relationships/hdphoto" Target="../media/hdphoto4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jpg"/><Relationship Id="rId3" Type="http://schemas.openxmlformats.org/officeDocument/2006/relationships/image" Target="../media/image91.jpeg"/><Relationship Id="rId7" Type="http://schemas.openxmlformats.org/officeDocument/2006/relationships/image" Target="../media/image95.jp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4.jpeg"/><Relationship Id="rId5" Type="http://schemas.openxmlformats.org/officeDocument/2006/relationships/image" Target="../media/image93.jpeg"/><Relationship Id="rId10" Type="http://schemas.openxmlformats.org/officeDocument/2006/relationships/image" Target="../media/image98.jpeg"/><Relationship Id="rId4" Type="http://schemas.openxmlformats.org/officeDocument/2006/relationships/image" Target="../media/image92.jpeg"/><Relationship Id="rId9" Type="http://schemas.openxmlformats.org/officeDocument/2006/relationships/image" Target="../media/image97.jpeg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Relationship Id="rId6" Type="http://schemas.microsoft.com/office/2007/relationships/hdphoto" Target="../media/hdphoto5.wdp"/><Relationship Id="rId5" Type="http://schemas.openxmlformats.org/officeDocument/2006/relationships/image" Target="../media/image60.png"/><Relationship Id="rId4" Type="http://schemas.microsoft.com/office/2007/relationships/hdphoto" Target="../media/hdphoto4.wdp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5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3" Type="http://schemas.openxmlformats.org/officeDocument/2006/relationships/image" Target="../media/image59.png"/><Relationship Id="rId7" Type="http://schemas.openxmlformats.org/officeDocument/2006/relationships/image" Target="../media/image9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56.png"/><Relationship Id="rId4" Type="http://schemas.microsoft.com/office/2007/relationships/hdphoto" Target="../media/hdphoto4.wdp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Relationship Id="rId6" Type="http://schemas.microsoft.com/office/2007/relationships/hdphoto" Target="../media/hdphoto5.wdp"/><Relationship Id="rId5" Type="http://schemas.openxmlformats.org/officeDocument/2006/relationships/image" Target="../media/image60.png"/><Relationship Id="rId4" Type="http://schemas.microsoft.com/office/2007/relationships/hdphoto" Target="../media/hdphoto4.wdp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microsoft.com/office/2007/relationships/hdphoto" Target="../media/hdphoto7.wdp"/><Relationship Id="rId5" Type="http://schemas.openxmlformats.org/officeDocument/2006/relationships/image" Target="../media/image100.png"/><Relationship Id="rId4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56093C-7688-4D47-8192-7C04BE13E7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5938" y="1572417"/>
            <a:ext cx="7818437" cy="2375470"/>
          </a:xfrm>
        </p:spPr>
        <p:txBody>
          <a:bodyPr>
            <a:normAutofit/>
          </a:bodyPr>
          <a:lstStyle/>
          <a:p>
            <a:r>
              <a:rPr lang="en-AU" dirty="0"/>
              <a:t>Be a Marine</a:t>
            </a:r>
            <a:br>
              <a:rPr lang="en-AU" dirty="0"/>
            </a:br>
            <a:r>
              <a:rPr lang="en-AU" dirty="0"/>
              <a:t>Biologist for a Day </a:t>
            </a:r>
            <a:endParaRPr lang="en-US" sz="40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093BB8-080F-734F-BC76-73B38E67BF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5938" y="4852550"/>
            <a:ext cx="6534219" cy="1561502"/>
          </a:xfrm>
        </p:spPr>
        <p:txBody>
          <a:bodyPr/>
          <a:lstStyle/>
          <a:p>
            <a:r>
              <a:rPr lang="en-AU" b="1" dirty="0"/>
              <a:t>Part 2: Finding out</a:t>
            </a:r>
          </a:p>
          <a:p>
            <a:r>
              <a:rPr lang="en-AU" b="1" dirty="0"/>
              <a:t>Senior School</a:t>
            </a:r>
          </a:p>
          <a:p>
            <a:r>
              <a:rPr lang="en-AU" dirty="0"/>
              <a:t>Post-snorkel presentation for </a:t>
            </a:r>
            <a:br>
              <a:rPr lang="en-AU" dirty="0"/>
            </a:br>
            <a:r>
              <a:rPr lang="en-AU" dirty="0"/>
              <a:t>10 minute timed survey.</a:t>
            </a:r>
          </a:p>
        </p:txBody>
      </p:sp>
    </p:spTree>
    <p:extLst>
      <p:ext uri="{BB962C8B-B14F-4D97-AF65-F5344CB8AC3E}">
        <p14:creationId xmlns:p14="http://schemas.microsoft.com/office/powerpoint/2010/main" val="807718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135E4F-63DD-8246-8DE2-4D346A483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10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56BAA64-5246-B54E-9D32-EF4F0019CBEF}"/>
              </a:ext>
            </a:extLst>
          </p:cNvPr>
          <p:cNvSpPr/>
          <p:nvPr/>
        </p:nvSpPr>
        <p:spPr>
          <a:xfrm>
            <a:off x="515938" y="549275"/>
            <a:ext cx="1116012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800"/>
              </a:spcAft>
            </a:pPr>
            <a:r>
              <a:rPr lang="en-US" sz="3200" dirty="0" err="1">
                <a:solidFill>
                  <a:schemeClr val="bg1"/>
                </a:solidFill>
              </a:rPr>
              <a:t>Organisation</a:t>
            </a:r>
            <a:r>
              <a:rPr lang="en-US" sz="3200" dirty="0">
                <a:solidFill>
                  <a:schemeClr val="bg1"/>
                </a:solidFill>
              </a:rPr>
              <a:t>: name of the business</a:t>
            </a:r>
            <a:endParaRPr lang="en-US" sz="3200" dirty="0">
              <a:solidFill>
                <a:schemeClr val="bg1"/>
              </a:solidFill>
              <a:highlight>
                <a:srgbClr val="000000"/>
              </a:highlight>
            </a:endParaRPr>
          </a:p>
          <a:p>
            <a:pPr>
              <a:spcAft>
                <a:spcPts val="1800"/>
              </a:spcAft>
            </a:pPr>
            <a:r>
              <a:rPr lang="en-US" sz="3200" dirty="0">
                <a:solidFill>
                  <a:schemeClr val="bg1"/>
                </a:solidFill>
              </a:rPr>
              <a:t>Vessel: name of the vessel/s</a:t>
            </a:r>
            <a:endParaRPr lang="en-US" sz="3200" dirty="0">
              <a:solidFill>
                <a:schemeClr val="bg1"/>
              </a:solidFill>
              <a:highlight>
                <a:srgbClr val="000000"/>
              </a:highlight>
            </a:endParaRPr>
          </a:p>
          <a:p>
            <a:pPr>
              <a:spcAft>
                <a:spcPts val="1800"/>
              </a:spcAft>
            </a:pPr>
            <a:r>
              <a:rPr lang="en-US" sz="3200" dirty="0">
                <a:solidFill>
                  <a:schemeClr val="bg1"/>
                </a:solidFill>
              </a:rPr>
              <a:t>Observer category: tick Other (name of school)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5499114-4335-0E40-A6C4-B1327D529DE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b="47010"/>
          <a:stretch/>
        </p:blipFill>
        <p:spPr>
          <a:xfrm>
            <a:off x="821639" y="3173991"/>
            <a:ext cx="10548721" cy="2588968"/>
          </a:xfrm>
          <a:prstGeom prst="rect">
            <a:avLst/>
          </a:prstGeom>
          <a:effectLst/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CD5C0F9-04E6-2643-8EE6-C0113E491963}"/>
              </a:ext>
            </a:extLst>
          </p:cNvPr>
          <p:cNvSpPr txBox="1"/>
          <p:nvPr/>
        </p:nvSpPr>
        <p:spPr>
          <a:xfrm>
            <a:off x="1828799" y="4569974"/>
            <a:ext cx="3474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i="1" dirty="0">
                <a:solidFill>
                  <a:srgbClr val="FF0000"/>
                </a:solidFill>
                <a:latin typeface="Comic Sans MS" panose="030F0702030302020204" pitchFamily="66" charset="0"/>
              </a:rPr>
              <a:t>Name of </a:t>
            </a:r>
            <a:r>
              <a:rPr lang="en-AU" sz="2000" b="1" i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vessel</a:t>
            </a:r>
            <a:endParaRPr lang="en-AU" sz="2000" b="1" i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CFAE58B-81CF-404A-B0C3-7BA70D9B92F9}"/>
              </a:ext>
            </a:extLst>
          </p:cNvPr>
          <p:cNvSpPr txBox="1"/>
          <p:nvPr/>
        </p:nvSpPr>
        <p:spPr>
          <a:xfrm>
            <a:off x="6723887" y="4877073"/>
            <a:ext cx="8656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AU" sz="4400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40053B3-C19A-3F4E-AE24-A3A793D383E0}"/>
              </a:ext>
            </a:extLst>
          </p:cNvPr>
          <p:cNvSpPr txBox="1"/>
          <p:nvPr/>
        </p:nvSpPr>
        <p:spPr>
          <a:xfrm>
            <a:off x="6723887" y="4202643"/>
            <a:ext cx="3474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i="1" dirty="0">
                <a:solidFill>
                  <a:srgbClr val="FF0000"/>
                </a:solidFill>
                <a:latin typeface="Comic Sans MS" panose="030F0702030302020204" pitchFamily="66" charset="0"/>
              </a:rPr>
              <a:t>Name of </a:t>
            </a:r>
            <a:r>
              <a:rPr lang="en-AU" sz="2000" b="1" i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business</a:t>
            </a:r>
            <a:endParaRPr lang="en-AU" sz="2000" b="1" i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70C3B89-5B4C-EA4C-8C80-E20BF29E8834}"/>
              </a:ext>
            </a:extLst>
          </p:cNvPr>
          <p:cNvSpPr txBox="1"/>
          <p:nvPr/>
        </p:nvSpPr>
        <p:spPr>
          <a:xfrm>
            <a:off x="7589520" y="5104572"/>
            <a:ext cx="46631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i="1" dirty="0">
                <a:solidFill>
                  <a:srgbClr val="FF0000"/>
                </a:solidFill>
                <a:latin typeface="Comic Sans MS" panose="030F0702030302020204" pitchFamily="66" charset="0"/>
              </a:rPr>
              <a:t>Name of </a:t>
            </a:r>
            <a:r>
              <a:rPr lang="en-AU" sz="2000" b="1" i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school and grade</a:t>
            </a:r>
            <a:endParaRPr lang="en-AU" sz="2000" b="1" i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296258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100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Ask </a:t>
            </a:r>
            <a:r>
              <a:rPr lang="en-US" dirty="0" smtClean="0"/>
              <a:t>What </a:t>
            </a:r>
            <a:r>
              <a:rPr lang="en-US" dirty="0"/>
              <a:t>actions can you take to protect what you have seen today?</a:t>
            </a:r>
            <a:br>
              <a:rPr lang="en-US" dirty="0"/>
            </a:br>
            <a:r>
              <a:rPr lang="en-US" dirty="0"/>
              <a:t> </a:t>
            </a:r>
            <a:endParaRPr lang="en-AU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Link to climate change actions,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28971692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E64E2BB-5B3F-D644-B245-69977E055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101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A13FA8-21FB-D740-8677-30D8CB1250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dirty="0" smtClean="0"/>
              <a:t>What actions can you take to protect what you have seen today?</a:t>
            </a:r>
            <a:endParaRPr lang="en-US" sz="3200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4712" y="549224"/>
            <a:ext cx="3953962" cy="5594400"/>
          </a:xfrm>
        </p:spPr>
      </p:pic>
    </p:spTree>
    <p:extLst>
      <p:ext uri="{BB962C8B-B14F-4D97-AF65-F5344CB8AC3E}">
        <p14:creationId xmlns:p14="http://schemas.microsoft.com/office/powerpoint/2010/main" val="1660474016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We hope you enjoyed you day visiting the Great Barrier Reef!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See the Reef • Love the Reef • Protect </a:t>
            </a:r>
            <a:r>
              <a:rPr lang="en-US"/>
              <a:t>the </a:t>
            </a:r>
            <a:r>
              <a:rPr lang="en-US" smtClean="0"/>
              <a:t>Reef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911880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11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Filling out the form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Walk students through each line: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Reef 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4188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9A3E986-EAD2-444F-8296-E89D5D88EF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/>
              <a:t>Reef ID: 18-030 </a:t>
            </a:r>
            <a:r>
              <a:rPr lang="en-US" sz="4400" i="1" dirty="0"/>
              <a:t>(example only).</a:t>
            </a:r>
            <a:endParaRPr lang="en-US" sz="4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4DE126-84C7-2F41-967B-60DB98CA3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12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885A508-705A-6745-9200-36B24CF372C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35257"/>
          <a:stretch/>
        </p:blipFill>
        <p:spPr>
          <a:xfrm>
            <a:off x="515938" y="1641078"/>
            <a:ext cx="11160125" cy="4384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5090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13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Filling out the form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Walk students through each line: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Reef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4794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9A3E986-EAD2-444F-8296-E89D5D88EF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/>
              <a:t>Reef name: Kelso Reef </a:t>
            </a:r>
            <a:r>
              <a:rPr lang="en-US" sz="4400" i="1" dirty="0"/>
              <a:t>(example only).</a:t>
            </a:r>
            <a:endParaRPr lang="en-US" sz="2800" i="1" dirty="0">
              <a:highlight>
                <a:srgbClr val="000000"/>
              </a:highlight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4DE126-84C7-2F41-967B-60DB98CA3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14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A78FCF3-8A8A-094B-A310-E2C7B89E82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938" y="1641078"/>
            <a:ext cx="11160125" cy="4442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9003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15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Filling out the form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Walk students through each line: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Name of site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374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8784513-A8F8-9448-88B0-A58419F3D6B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7455" r="1" b="32901"/>
          <a:stretch/>
        </p:blipFill>
        <p:spPr>
          <a:xfrm>
            <a:off x="515938" y="1641079"/>
            <a:ext cx="11160124" cy="444238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9A3E986-EAD2-444F-8296-E89D5D88EF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/>
              <a:t>Site: The lagoon </a:t>
            </a:r>
            <a:r>
              <a:rPr lang="en-US" sz="4400" i="1" dirty="0"/>
              <a:t>(example only).</a:t>
            </a:r>
            <a:endParaRPr lang="en-US" sz="2800" i="1" dirty="0">
              <a:highlight>
                <a:srgbClr val="000000"/>
              </a:highlight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4DE126-84C7-2F41-967B-60DB98CA3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66168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17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Filling out the form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Walk students through each line:</a:t>
            </a:r>
          </a:p>
          <a:p>
            <a:pPr marL="342900" indent="-342900">
              <a:buFontTx/>
              <a:buChar char="-"/>
            </a:pPr>
            <a:r>
              <a:rPr lang="en-US" dirty="0" err="1" smtClean="0"/>
              <a:t>Colour</a:t>
            </a:r>
            <a:r>
              <a:rPr lang="en-US" dirty="0" smtClean="0"/>
              <a:t> of marine park zone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03581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9A3E986-EAD2-444F-8296-E89D5D88EF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/>
              <a:t>Marine Park Zone: Green </a:t>
            </a:r>
            <a:r>
              <a:rPr lang="en-US" sz="4400" i="1" dirty="0"/>
              <a:t>(example only).</a:t>
            </a:r>
            <a:endParaRPr lang="en-US" sz="2800" i="1" dirty="0">
              <a:highlight>
                <a:srgbClr val="000000"/>
              </a:highlight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4DE126-84C7-2F41-967B-60DB98CA3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18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FC1E459-8C50-2649-9E21-8DB39A9F40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56806" y="1641079"/>
            <a:ext cx="9278388" cy="4442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1615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19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Filling out the form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this point, check if students have the following filled: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Student’s name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Date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Business name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Time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Observer category (i.e. name of school and grade)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Reef ID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Name of reef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Name of site</a:t>
            </a:r>
          </a:p>
          <a:p>
            <a:pPr marL="342900" indent="-342900">
              <a:buFontTx/>
              <a:buChar char="-"/>
            </a:pPr>
            <a:r>
              <a:rPr lang="en-US" dirty="0" err="1" smtClean="0"/>
              <a:t>Colour</a:t>
            </a:r>
            <a:r>
              <a:rPr lang="en-US" dirty="0" smtClean="0"/>
              <a:t> of marine park zone</a:t>
            </a:r>
          </a:p>
        </p:txBody>
      </p:sp>
    </p:spTree>
    <p:extLst>
      <p:ext uri="{BB962C8B-B14F-4D97-AF65-F5344CB8AC3E}">
        <p14:creationId xmlns:p14="http://schemas.microsoft.com/office/powerpoint/2010/main" val="3983725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DC386C5-1934-8C46-981B-4591AF5B4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9" y="1643896"/>
            <a:ext cx="11160124" cy="3222421"/>
          </a:xfrm>
        </p:spPr>
        <p:txBody>
          <a:bodyPr>
            <a:spAutoFit/>
          </a:bodyPr>
          <a:lstStyle/>
          <a:p>
            <a:pPr algn="ctr"/>
            <a:r>
              <a:rPr lang="en-AU" sz="5400" i="1" dirty="0"/>
              <a:t>How will I help the </a:t>
            </a:r>
            <a:br>
              <a:rPr lang="en-AU" sz="5400" i="1" dirty="0"/>
            </a:br>
            <a:r>
              <a:rPr lang="en-AU" sz="5400" i="1" dirty="0"/>
              <a:t>Great Barrier Reef today?</a:t>
            </a:r>
            <a:br>
              <a:rPr lang="en-AU" sz="5400" i="1" dirty="0"/>
            </a:br>
            <a:r>
              <a:rPr lang="en-AU" sz="5400" i="1" dirty="0"/>
              <a:t/>
            </a:r>
            <a:br>
              <a:rPr lang="en-AU" sz="5400" i="1" dirty="0"/>
            </a:br>
            <a:r>
              <a:rPr lang="en-US" dirty="0"/>
              <a:t>By calculating averages and completing section 1, </a:t>
            </a:r>
            <a:br>
              <a:rPr lang="en-US" dirty="0"/>
            </a:br>
            <a:r>
              <a:rPr lang="en-US" dirty="0"/>
              <a:t>ready to upload to GBRMPA.</a:t>
            </a:r>
            <a:endParaRPr lang="en-AU" sz="9600" i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87451E-A349-BC40-863B-DE3700BB4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9932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9A3E986-EAD2-444F-8296-E89D5D88E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462191"/>
            <a:ext cx="11160124" cy="536575"/>
          </a:xfrm>
        </p:spPr>
        <p:txBody>
          <a:bodyPr/>
          <a:lstStyle/>
          <a:p>
            <a:pPr algn="ctr"/>
            <a:r>
              <a:rPr lang="en-US" sz="4400" dirty="0"/>
              <a:t>Check point.</a:t>
            </a:r>
            <a:endParaRPr lang="en-US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4DE126-84C7-2F41-967B-60DB98CA3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20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5686C7A-0090-0349-858E-654EE434D4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21639" y="1274738"/>
            <a:ext cx="10548721" cy="4885723"/>
          </a:xfrm>
          <a:prstGeom prst="rect">
            <a:avLst/>
          </a:prstGeom>
          <a:ln>
            <a:solidFill>
              <a:schemeClr val="tx1"/>
            </a:solidFill>
          </a:ln>
          <a:effectLst/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78BEED0-0988-924B-B148-201615A7AA5B}"/>
              </a:ext>
            </a:extLst>
          </p:cNvPr>
          <p:cNvSpPr txBox="1"/>
          <p:nvPr/>
        </p:nvSpPr>
        <p:spPr>
          <a:xfrm>
            <a:off x="9098607" y="4210213"/>
            <a:ext cx="30012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i="1" dirty="0">
                <a:solidFill>
                  <a:srgbClr val="FF0000"/>
                </a:solidFill>
                <a:latin typeface="Comic Sans MS" panose="030F0702030302020204" pitchFamily="66" charset="0"/>
              </a:rPr>
              <a:t>Colour of zone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69F5152-4178-B84B-878D-EBE72054D8E8}"/>
              </a:ext>
            </a:extLst>
          </p:cNvPr>
          <p:cNvSpPr txBox="1"/>
          <p:nvPr/>
        </p:nvSpPr>
        <p:spPr>
          <a:xfrm>
            <a:off x="4824321" y="3859226"/>
            <a:ext cx="30012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i="1" dirty="0">
                <a:solidFill>
                  <a:srgbClr val="FF0000"/>
                </a:solidFill>
                <a:latin typeface="Comic Sans MS" panose="030F0702030302020204" pitchFamily="66" charset="0"/>
              </a:rPr>
              <a:t>Name of </a:t>
            </a:r>
            <a:r>
              <a:rPr lang="en-AU" sz="2000" b="1" i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reef</a:t>
            </a:r>
            <a:endParaRPr lang="en-AU" sz="2000" b="1" i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916AFAC-37CF-9C4E-9EC7-E916C6A80075}"/>
              </a:ext>
            </a:extLst>
          </p:cNvPr>
          <p:cNvSpPr txBox="1"/>
          <p:nvPr/>
        </p:nvSpPr>
        <p:spPr>
          <a:xfrm>
            <a:off x="8245496" y="3859226"/>
            <a:ext cx="3474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i="1" dirty="0">
                <a:solidFill>
                  <a:srgbClr val="FF0000"/>
                </a:solidFill>
                <a:latin typeface="Comic Sans MS" panose="030F0702030302020204" pitchFamily="66" charset="0"/>
              </a:rPr>
              <a:t>Name of </a:t>
            </a:r>
            <a:r>
              <a:rPr lang="en-AU" sz="2000" b="1" i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site</a:t>
            </a:r>
            <a:endParaRPr lang="en-AU" sz="2000" b="1" i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B727758-5C64-9643-BD1D-3B4F40C3FBFC}"/>
              </a:ext>
            </a:extLst>
          </p:cNvPr>
          <p:cNvSpPr txBox="1"/>
          <p:nvPr/>
        </p:nvSpPr>
        <p:spPr>
          <a:xfrm>
            <a:off x="2683632" y="3895802"/>
            <a:ext cx="10799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i="1" dirty="0">
                <a:solidFill>
                  <a:srgbClr val="FF0000"/>
                </a:solidFill>
                <a:latin typeface="Comic Sans MS" panose="030F0702030302020204" pitchFamily="66" charset="0"/>
              </a:rPr>
              <a:t>?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AED7F04-C36B-2341-A9B1-E46E64A662A4}"/>
              </a:ext>
            </a:extLst>
          </p:cNvPr>
          <p:cNvSpPr txBox="1"/>
          <p:nvPr/>
        </p:nvSpPr>
        <p:spPr>
          <a:xfrm>
            <a:off x="8550960" y="3282852"/>
            <a:ext cx="3474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i="1" dirty="0">
                <a:solidFill>
                  <a:srgbClr val="FF0000"/>
                </a:solidFill>
                <a:latin typeface="Comic Sans MS" panose="030F0702030302020204" pitchFamily="66" charset="0"/>
              </a:rPr>
              <a:t>Name of </a:t>
            </a:r>
            <a:r>
              <a:rPr lang="en-AU" sz="2000" b="1" i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school</a:t>
            </a:r>
            <a:endParaRPr lang="en-AU" sz="2000" b="1" i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8D80DFF-3517-9C48-8880-CB3C4C2201E4}"/>
              </a:ext>
            </a:extLst>
          </p:cNvPr>
          <p:cNvSpPr txBox="1"/>
          <p:nvPr/>
        </p:nvSpPr>
        <p:spPr>
          <a:xfrm>
            <a:off x="2412288" y="2660061"/>
            <a:ext cx="3474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i="1" dirty="0">
                <a:solidFill>
                  <a:srgbClr val="FF0000"/>
                </a:solidFill>
                <a:latin typeface="Comic Sans MS" panose="030F0702030302020204" pitchFamily="66" charset="0"/>
              </a:rPr>
              <a:t>Name of </a:t>
            </a:r>
            <a:r>
              <a:rPr lang="en-AU" sz="2000" b="1" i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vessel</a:t>
            </a:r>
            <a:endParaRPr lang="en-AU" sz="2000" b="1" i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8CD0D1F-128A-164C-B03D-2A5D1E4FA093}"/>
              </a:ext>
            </a:extLst>
          </p:cNvPr>
          <p:cNvSpPr txBox="1"/>
          <p:nvPr/>
        </p:nvSpPr>
        <p:spPr>
          <a:xfrm>
            <a:off x="6688019" y="3002277"/>
            <a:ext cx="8656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AU" sz="4400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C92D189-4A0C-F048-9DCA-31E2E1F8D64C}"/>
              </a:ext>
            </a:extLst>
          </p:cNvPr>
          <p:cNvSpPr txBox="1"/>
          <p:nvPr/>
        </p:nvSpPr>
        <p:spPr>
          <a:xfrm>
            <a:off x="6519796" y="2298233"/>
            <a:ext cx="3474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i="1" dirty="0">
                <a:solidFill>
                  <a:srgbClr val="FF0000"/>
                </a:solidFill>
                <a:latin typeface="Comic Sans MS" panose="030F0702030302020204" pitchFamily="66" charset="0"/>
              </a:rPr>
              <a:t>Name of </a:t>
            </a:r>
            <a:r>
              <a:rPr lang="en-AU" sz="2000" b="1" i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business</a:t>
            </a:r>
            <a:endParaRPr lang="en-AU" sz="2000" b="1" i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42F524D-7420-AC46-BD71-13125D2B88B8}"/>
              </a:ext>
            </a:extLst>
          </p:cNvPr>
          <p:cNvSpPr txBox="1"/>
          <p:nvPr/>
        </p:nvSpPr>
        <p:spPr>
          <a:xfrm>
            <a:off x="2607359" y="1943406"/>
            <a:ext cx="3474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i="1" dirty="0">
                <a:solidFill>
                  <a:srgbClr val="FF0000"/>
                </a:solidFill>
                <a:latin typeface="Comic Sans MS" panose="030F0702030302020204" pitchFamily="66" charset="0"/>
              </a:rPr>
              <a:t>Your name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EF71A5A-CE4A-9F42-958D-52946D329EEB}"/>
              </a:ext>
            </a:extLst>
          </p:cNvPr>
          <p:cNvSpPr txBox="1"/>
          <p:nvPr/>
        </p:nvSpPr>
        <p:spPr>
          <a:xfrm>
            <a:off x="9837215" y="2318623"/>
            <a:ext cx="24018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i="1" dirty="0">
                <a:solidFill>
                  <a:srgbClr val="FF0000"/>
                </a:solidFill>
                <a:latin typeface="Comic Sans MS" panose="030F0702030302020204" pitchFamily="66" charset="0"/>
              </a:rPr>
              <a:t>am/pm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4C99BB3-CDC1-0C4D-8D68-792F1E1ADF78}"/>
              </a:ext>
            </a:extLst>
          </p:cNvPr>
          <p:cNvSpPr txBox="1"/>
          <p:nvPr/>
        </p:nvSpPr>
        <p:spPr>
          <a:xfrm>
            <a:off x="9803688" y="1936801"/>
            <a:ext cx="20177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i="1" dirty="0">
                <a:solidFill>
                  <a:srgbClr val="FF0000"/>
                </a:solidFill>
                <a:latin typeface="Comic Sans MS" panose="030F0702030302020204" pitchFamily="66" charset="0"/>
              </a:rPr>
              <a:t>The date</a:t>
            </a:r>
          </a:p>
        </p:txBody>
      </p:sp>
    </p:spTree>
    <p:extLst>
      <p:ext uri="{BB962C8B-B14F-4D97-AF65-F5344CB8AC3E}">
        <p14:creationId xmlns:p14="http://schemas.microsoft.com/office/powerpoint/2010/main" val="19031051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21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Filling out the form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Walk students through each line:</a:t>
            </a:r>
          </a:p>
          <a:p>
            <a:pPr marL="342900" indent="-342900">
              <a:buFontTx/>
              <a:buChar char="-"/>
            </a:pPr>
            <a:r>
              <a:rPr lang="en-US" dirty="0" err="1" smtClean="0"/>
              <a:t>Lat</a:t>
            </a:r>
            <a:r>
              <a:rPr lang="en-US" dirty="0" smtClean="0"/>
              <a:t> and Long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Tick decimal degrees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547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E45CCD-8F69-344D-9AC0-2E62D4EE03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22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FC71C4A-A1C9-434C-B82D-7611BB767B0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533" t="52703" r="1970" b="13978"/>
          <a:stretch/>
        </p:blipFill>
        <p:spPr>
          <a:xfrm>
            <a:off x="893322" y="3035355"/>
            <a:ext cx="10284612" cy="1627858"/>
          </a:xfrm>
          <a:prstGeom prst="rect">
            <a:avLst/>
          </a:prstGeom>
          <a:effectLst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2D5CAA2-A31C-4B4A-9F03-57C1EAC112C8}"/>
              </a:ext>
            </a:extLst>
          </p:cNvPr>
          <p:cNvSpPr txBox="1"/>
          <p:nvPr/>
        </p:nvSpPr>
        <p:spPr>
          <a:xfrm>
            <a:off x="2819657" y="3422447"/>
            <a:ext cx="19019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i="1" dirty="0">
                <a:solidFill>
                  <a:srgbClr val="FF0000"/>
                </a:solidFill>
                <a:latin typeface="Comic Sans MS" panose="030F0702030302020204" pitchFamily="66" charset="0"/>
              </a:rPr>
              <a:t>18.6582°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0999C3-CD97-6242-B540-5FE1535253BA}"/>
              </a:ext>
            </a:extLst>
          </p:cNvPr>
          <p:cNvSpPr txBox="1"/>
          <p:nvPr/>
        </p:nvSpPr>
        <p:spPr>
          <a:xfrm>
            <a:off x="2258825" y="3622502"/>
            <a:ext cx="8656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AU" sz="4400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42FA9B5-F6C7-BC4C-9470-58039C0BBE9A}"/>
              </a:ext>
            </a:extLst>
          </p:cNvPr>
          <p:cNvSpPr txBox="1"/>
          <p:nvPr/>
        </p:nvSpPr>
        <p:spPr>
          <a:xfrm>
            <a:off x="5569283" y="3422447"/>
            <a:ext cx="19019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i="1" dirty="0">
                <a:solidFill>
                  <a:srgbClr val="FF0000"/>
                </a:solidFill>
                <a:latin typeface="Comic Sans MS" panose="030F0702030302020204" pitchFamily="66" charset="0"/>
              </a:rPr>
              <a:t>146.489°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850B911-905C-AD43-93CD-831C05994E9A}"/>
              </a:ext>
            </a:extLst>
          </p:cNvPr>
          <p:cNvSpPr/>
          <p:nvPr/>
        </p:nvSpPr>
        <p:spPr>
          <a:xfrm>
            <a:off x="515938" y="549275"/>
            <a:ext cx="11160124" cy="1308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800"/>
              </a:spcAft>
            </a:pPr>
            <a:r>
              <a:rPr lang="en-US" sz="3200" dirty="0">
                <a:solidFill>
                  <a:schemeClr val="bg1"/>
                </a:solidFill>
              </a:rPr>
              <a:t>Latitude (Lat):</a:t>
            </a:r>
          </a:p>
          <a:p>
            <a:pPr>
              <a:spcAft>
                <a:spcPts val="1800"/>
              </a:spcAft>
            </a:pPr>
            <a:r>
              <a:rPr lang="en-US" sz="3200" dirty="0">
                <a:solidFill>
                  <a:schemeClr val="bg1"/>
                </a:solidFill>
              </a:rPr>
              <a:t>Longitude (Long):</a:t>
            </a:r>
            <a:endParaRPr lang="en-US" sz="3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60781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23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Filling out the form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Walk students through each line: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Tick snorkel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Record water temperature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Record survey depth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9395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E45CCD-8F69-344D-9AC0-2E62D4EE03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24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DA382E3-DDC5-E14F-8333-ABC37B3F3EA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533" t="52703" r="1970" b="13978"/>
          <a:stretch/>
        </p:blipFill>
        <p:spPr>
          <a:xfrm>
            <a:off x="891702" y="3035359"/>
            <a:ext cx="10284612" cy="1627858"/>
          </a:xfrm>
          <a:prstGeom prst="rect">
            <a:avLst/>
          </a:prstGeom>
          <a:effectLst/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002FB4C-CE62-8945-82F0-3FDDFFDDC3EF}"/>
              </a:ext>
            </a:extLst>
          </p:cNvPr>
          <p:cNvSpPr txBox="1"/>
          <p:nvPr/>
        </p:nvSpPr>
        <p:spPr>
          <a:xfrm>
            <a:off x="10491909" y="3772371"/>
            <a:ext cx="10799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i="1" dirty="0">
                <a:solidFill>
                  <a:srgbClr val="FF0000"/>
                </a:solidFill>
                <a:latin typeface="Comic Sans MS" panose="030F0702030302020204" pitchFamily="66" charset="0"/>
              </a:rPr>
              <a:t>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A8E1E68-1F61-D043-8352-741E87F31900}"/>
              </a:ext>
            </a:extLst>
          </p:cNvPr>
          <p:cNvSpPr txBox="1"/>
          <p:nvPr/>
        </p:nvSpPr>
        <p:spPr>
          <a:xfrm>
            <a:off x="10035369" y="4104395"/>
            <a:ext cx="10799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i="1" dirty="0">
                <a:solidFill>
                  <a:srgbClr val="FF0000"/>
                </a:solidFill>
                <a:latin typeface="Comic Sans MS" panose="030F0702030302020204" pitchFamily="66" charset="0"/>
              </a:rPr>
              <a:t>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5C75A8E-162C-6A46-92BD-7A5F2B4C7D0B}"/>
              </a:ext>
            </a:extLst>
          </p:cNvPr>
          <p:cNvSpPr txBox="1"/>
          <p:nvPr/>
        </p:nvSpPr>
        <p:spPr>
          <a:xfrm>
            <a:off x="2476661" y="3948640"/>
            <a:ext cx="8656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AU" sz="4400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15444F8-B63D-DB45-B69C-E9F9DCB8ADAD}"/>
              </a:ext>
            </a:extLst>
          </p:cNvPr>
          <p:cNvSpPr/>
          <p:nvPr/>
        </p:nvSpPr>
        <p:spPr>
          <a:xfrm>
            <a:off x="515938" y="549275"/>
            <a:ext cx="1116012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800"/>
              </a:spcAft>
            </a:pPr>
            <a:r>
              <a:rPr lang="en-US" sz="3200" dirty="0">
                <a:solidFill>
                  <a:schemeClr val="bg1"/>
                </a:solidFill>
              </a:rPr>
              <a:t>Water temperature:</a:t>
            </a:r>
          </a:p>
          <a:p>
            <a:pPr>
              <a:spcAft>
                <a:spcPts val="1800"/>
              </a:spcAft>
            </a:pPr>
            <a:r>
              <a:rPr lang="en-US" sz="3200" dirty="0">
                <a:solidFill>
                  <a:schemeClr val="bg1"/>
                </a:solidFill>
              </a:rPr>
              <a:t>Survey type: tick snorkel</a:t>
            </a:r>
          </a:p>
          <a:p>
            <a:pPr>
              <a:spcAft>
                <a:spcPts val="1800"/>
              </a:spcAft>
            </a:pPr>
            <a:r>
              <a:rPr lang="en-US" sz="3200" dirty="0">
                <a:solidFill>
                  <a:schemeClr val="bg1"/>
                </a:solidFill>
              </a:rPr>
              <a:t>Survey </a:t>
            </a:r>
            <a:r>
              <a:rPr lang="en-US" sz="3200" dirty="0" smtClean="0">
                <a:solidFill>
                  <a:schemeClr val="bg1"/>
                </a:solidFill>
              </a:rPr>
              <a:t>depth</a:t>
            </a:r>
            <a:r>
              <a:rPr lang="en-US" sz="3200" dirty="0">
                <a:solidFill>
                  <a:schemeClr val="bg1"/>
                </a:solidFill>
              </a:rPr>
              <a:t>:</a:t>
            </a:r>
            <a:endParaRPr lang="en-US" sz="3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8305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25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Filling out the form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Walk students through each line: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Circle habitat type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4318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9A3E986-EAD2-444F-8296-E89D5D88EF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/>
              <a:t>Habitat type.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4DE126-84C7-2F41-967B-60DB98CA3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26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60B8160-18D7-744B-A692-3FA4CF3D88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1445" y="1381560"/>
            <a:ext cx="10669109" cy="4679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9292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27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Filling out the form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Walk students through each line: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Circle if flood plume present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86918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9A3E986-EAD2-444F-8296-E89D5D88E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549275"/>
            <a:ext cx="11160124" cy="1417188"/>
          </a:xfrm>
        </p:spPr>
        <p:txBody>
          <a:bodyPr/>
          <a:lstStyle/>
          <a:p>
            <a:pPr algn="ctr">
              <a:lnSpc>
                <a:spcPct val="100000"/>
              </a:lnSpc>
              <a:spcAft>
                <a:spcPts val="1800"/>
              </a:spcAft>
            </a:pPr>
            <a:r>
              <a:rPr lang="en-US" sz="4400" dirty="0"/>
              <a:t>Flood </a:t>
            </a:r>
            <a:r>
              <a:rPr lang="en-US" sz="4400" dirty="0" smtClean="0"/>
              <a:t>plume.</a:t>
            </a:r>
            <a:r>
              <a:rPr lang="en-US" sz="4400" dirty="0"/>
              <a:t/>
            </a:r>
            <a:br>
              <a:rPr lang="en-US" sz="4400" dirty="0"/>
            </a:br>
            <a:r>
              <a:rPr lang="en-US" b="1" dirty="0"/>
              <a:t>YES		NO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4DE126-84C7-2F41-967B-60DB98CA3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28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A3CBA83-CE0B-9F47-8B3D-B9B20E95E1C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47633"/>
          <a:stretch/>
        </p:blipFill>
        <p:spPr>
          <a:xfrm>
            <a:off x="515938" y="1966463"/>
            <a:ext cx="11160126" cy="4208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0223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29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Filling out the form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Walk students through each line: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Circle if suspended algal bloom present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1147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1689291-7B5B-5440-8B55-67CAAD331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9F22CC13-5CF8-3442-9E61-DD8983EAEEE2}" type="slidenum">
              <a:rPr lang="en-US" smtClean="0"/>
              <a:pPr algn="r"/>
              <a:t>3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6B5D941-1CF2-FE45-8C70-EA80F4BA7CA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15938" y="411047"/>
            <a:ext cx="11160125" cy="53657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AU" sz="4400" dirty="0"/>
              <a:t>What we counted in 10 minutes.</a:t>
            </a:r>
            <a:endParaRPr lang="en-US" sz="4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5E3EB84-0EF4-BB44-9BD2-32DD08CA0AE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2313"/>
          <a:stretch/>
        </p:blipFill>
        <p:spPr>
          <a:xfrm>
            <a:off x="1819656" y="1345971"/>
            <a:ext cx="8552688" cy="4810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27245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9A3E986-EAD2-444F-8296-E89D5D88E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549275"/>
            <a:ext cx="11160124" cy="1417188"/>
          </a:xfrm>
        </p:spPr>
        <p:txBody>
          <a:bodyPr/>
          <a:lstStyle/>
          <a:p>
            <a:pPr algn="ctr">
              <a:lnSpc>
                <a:spcPct val="100000"/>
              </a:lnSpc>
              <a:spcAft>
                <a:spcPts val="1800"/>
              </a:spcAft>
            </a:pPr>
            <a:r>
              <a:rPr lang="en-US" sz="4400" dirty="0"/>
              <a:t>Suspended algal </a:t>
            </a:r>
            <a:r>
              <a:rPr lang="en-US" sz="4400" dirty="0" smtClean="0"/>
              <a:t>bloom.</a:t>
            </a:r>
            <a:r>
              <a:rPr lang="en-US" sz="4400" dirty="0"/>
              <a:t/>
            </a:r>
            <a:br>
              <a:rPr lang="en-US" sz="4400" dirty="0"/>
            </a:br>
            <a:r>
              <a:rPr lang="en-US" b="1" dirty="0"/>
              <a:t>YES		NO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4DE126-84C7-2F41-967B-60DB98CA3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30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EA0FC02-AA1E-2A41-8910-77534DED17E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2999" r="55534"/>
          <a:stretch/>
        </p:blipFill>
        <p:spPr>
          <a:xfrm>
            <a:off x="959438" y="1966463"/>
            <a:ext cx="4155003" cy="129458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03C8171-512B-5248-84E5-CC55F5B8374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4576"/>
          <a:stretch/>
        </p:blipFill>
        <p:spPr>
          <a:xfrm>
            <a:off x="5114441" y="1966463"/>
            <a:ext cx="6059837" cy="400380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DC248FB-8CD2-304D-A1D4-3910E172B54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4700"/>
          <a:stretch/>
        </p:blipFill>
        <p:spPr>
          <a:xfrm>
            <a:off x="959438" y="3261043"/>
            <a:ext cx="4155003" cy="270361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2792615-9639-CA4E-8D6B-C72891ECA90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48747" b="15656"/>
          <a:stretch/>
        </p:blipFill>
        <p:spPr>
          <a:xfrm>
            <a:off x="5365669" y="4469052"/>
            <a:ext cx="2579798" cy="1274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93130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31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Filling out the form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Walk students through each line: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Circle tide at survey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148267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9A3E986-EAD2-444F-8296-E89D5D88E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549275"/>
            <a:ext cx="11160124" cy="1417188"/>
          </a:xfrm>
        </p:spPr>
        <p:txBody>
          <a:bodyPr/>
          <a:lstStyle/>
          <a:p>
            <a:pPr algn="ctr"/>
            <a:r>
              <a:rPr lang="en-US" sz="4400" dirty="0"/>
              <a:t>Tide at </a:t>
            </a:r>
            <a:r>
              <a:rPr lang="en-US" sz="4400" dirty="0" smtClean="0"/>
              <a:t>survey.</a:t>
            </a:r>
            <a:r>
              <a:rPr lang="en-US" sz="4400" dirty="0"/>
              <a:t/>
            </a:r>
            <a:br>
              <a:rPr lang="en-US" sz="4400" dirty="0"/>
            </a:br>
            <a:r>
              <a:rPr lang="en-US" sz="1200" dirty="0"/>
              <a:t/>
            </a:r>
            <a:br>
              <a:rPr lang="en-US" sz="1200" dirty="0"/>
            </a:br>
            <a:r>
              <a:rPr lang="en-US" b="1" dirty="0"/>
              <a:t>LOW	MID		HIGH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4DE126-84C7-2F41-967B-60DB98CA3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32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336E913-54BC-1E4C-AAE9-12BD5E6FA7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4590" y="1997459"/>
            <a:ext cx="9562819" cy="415424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75475795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33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Filling out the form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Walk students through each line: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Circle visibility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57276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9A3E986-EAD2-444F-8296-E89D5D88E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549275"/>
            <a:ext cx="11160124" cy="1417188"/>
          </a:xfrm>
        </p:spPr>
        <p:txBody>
          <a:bodyPr/>
          <a:lstStyle/>
          <a:p>
            <a:pPr algn="ctr"/>
            <a:r>
              <a:rPr lang="en-US" sz="4400" dirty="0" smtClean="0"/>
              <a:t>Visibility.</a:t>
            </a:r>
            <a:r>
              <a:rPr lang="en-US" sz="4400" dirty="0"/>
              <a:t/>
            </a:r>
            <a:br>
              <a:rPr lang="en-US" sz="4400" dirty="0"/>
            </a:br>
            <a:r>
              <a:rPr lang="en-US" sz="1200" dirty="0"/>
              <a:t/>
            </a:r>
            <a:br>
              <a:rPr lang="en-US" sz="1200" dirty="0"/>
            </a:br>
            <a:r>
              <a:rPr lang="en-US" b="1" dirty="0"/>
              <a:t>&lt;5m		5-10m	&gt;10m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4DE126-84C7-2F41-967B-60DB98CA3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34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AF52A87-66D8-7747-9536-5F47AC33B3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0773" y="2173859"/>
            <a:ext cx="5939073" cy="397509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4BE3BA6-D41F-3940-859A-6A179FE0FC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3454" y="2173859"/>
            <a:ext cx="4457319" cy="3975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67498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35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Filling out the form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this point, check if students have the following circled: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Habitat type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Flood plume present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Suspended algal bloom present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Tide at survey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Visibility</a:t>
            </a:r>
          </a:p>
        </p:txBody>
      </p:sp>
    </p:spTree>
    <p:extLst>
      <p:ext uri="{BB962C8B-B14F-4D97-AF65-F5344CB8AC3E}">
        <p14:creationId xmlns:p14="http://schemas.microsoft.com/office/powerpoint/2010/main" val="391256047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9A3E986-EAD2-444F-8296-E89D5D88E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447677"/>
            <a:ext cx="11160124" cy="536575"/>
          </a:xfrm>
        </p:spPr>
        <p:txBody>
          <a:bodyPr/>
          <a:lstStyle/>
          <a:p>
            <a:pPr algn="ctr"/>
            <a:r>
              <a:rPr lang="en-US" sz="4400" dirty="0"/>
              <a:t>Check point.</a:t>
            </a:r>
            <a:endParaRPr lang="en-US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4DE126-84C7-2F41-967B-60DB98CA3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36</a:t>
            </a:fld>
            <a:endParaRPr lang="en-US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3C6C7FB4-92F1-304B-BBFB-425F53B93A7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r="174"/>
          <a:stretch/>
        </p:blipFill>
        <p:spPr>
          <a:xfrm>
            <a:off x="821640" y="1231196"/>
            <a:ext cx="10530433" cy="4885723"/>
          </a:xfrm>
          <a:prstGeom prst="rect">
            <a:avLst/>
          </a:prstGeom>
          <a:ln>
            <a:solidFill>
              <a:schemeClr val="tx1"/>
            </a:solidFill>
          </a:ln>
          <a:effectLst/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2064FD6E-FBBA-B346-838F-6FFEE22371D4}"/>
              </a:ext>
            </a:extLst>
          </p:cNvPr>
          <p:cNvSpPr txBox="1"/>
          <p:nvPr/>
        </p:nvSpPr>
        <p:spPr>
          <a:xfrm>
            <a:off x="9098607" y="4166671"/>
            <a:ext cx="30012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i="1" dirty="0">
                <a:solidFill>
                  <a:srgbClr val="FF0000"/>
                </a:solidFill>
                <a:latin typeface="Comic Sans MS" panose="030F0702030302020204" pitchFamily="66" charset="0"/>
              </a:rPr>
              <a:t>Colour of zone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596864E-A301-5C4D-801F-F072C71E673B}"/>
              </a:ext>
            </a:extLst>
          </p:cNvPr>
          <p:cNvSpPr txBox="1"/>
          <p:nvPr/>
        </p:nvSpPr>
        <p:spPr>
          <a:xfrm>
            <a:off x="4824321" y="3815684"/>
            <a:ext cx="30012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i="1" dirty="0">
                <a:solidFill>
                  <a:srgbClr val="FF0000"/>
                </a:solidFill>
                <a:latin typeface="Comic Sans MS" panose="030F0702030302020204" pitchFamily="66" charset="0"/>
              </a:rPr>
              <a:t>Name of </a:t>
            </a:r>
            <a:r>
              <a:rPr lang="en-AU" sz="2000" b="1" i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reef</a:t>
            </a:r>
            <a:endParaRPr lang="en-AU" sz="2000" b="1" i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93085A5-297D-5D43-AE5B-48858614C8F6}"/>
              </a:ext>
            </a:extLst>
          </p:cNvPr>
          <p:cNvSpPr txBox="1"/>
          <p:nvPr/>
        </p:nvSpPr>
        <p:spPr>
          <a:xfrm>
            <a:off x="8245496" y="3815684"/>
            <a:ext cx="3474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i="1" dirty="0">
                <a:solidFill>
                  <a:srgbClr val="FF0000"/>
                </a:solidFill>
                <a:latin typeface="Comic Sans MS" panose="030F0702030302020204" pitchFamily="66" charset="0"/>
              </a:rPr>
              <a:t>Name of </a:t>
            </a:r>
            <a:r>
              <a:rPr lang="en-AU" sz="2000" b="1" i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site</a:t>
            </a:r>
            <a:endParaRPr lang="en-AU" sz="2000" b="1" i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F7F9BD1-AE6B-0A43-80E3-5C9B7742AE9B}"/>
              </a:ext>
            </a:extLst>
          </p:cNvPr>
          <p:cNvSpPr txBox="1"/>
          <p:nvPr/>
        </p:nvSpPr>
        <p:spPr>
          <a:xfrm>
            <a:off x="2683632" y="3852260"/>
            <a:ext cx="10799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i="1" dirty="0">
                <a:solidFill>
                  <a:srgbClr val="FF0000"/>
                </a:solidFill>
                <a:latin typeface="Comic Sans MS" panose="030F0702030302020204" pitchFamily="66" charset="0"/>
              </a:rPr>
              <a:t>?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AD67DB1-B6FC-0B4A-8A59-99BE4F38456A}"/>
              </a:ext>
            </a:extLst>
          </p:cNvPr>
          <p:cNvSpPr txBox="1"/>
          <p:nvPr/>
        </p:nvSpPr>
        <p:spPr>
          <a:xfrm>
            <a:off x="2412288" y="2616519"/>
            <a:ext cx="3474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i="1" dirty="0">
                <a:solidFill>
                  <a:srgbClr val="FF0000"/>
                </a:solidFill>
                <a:latin typeface="Comic Sans MS" panose="030F0702030302020204" pitchFamily="66" charset="0"/>
              </a:rPr>
              <a:t>Name of </a:t>
            </a:r>
            <a:r>
              <a:rPr lang="en-AU" sz="2000" b="1" i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vessel</a:t>
            </a:r>
            <a:endParaRPr lang="en-AU" sz="2000" b="1" i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FC8D547-8A84-0348-9DC6-E18749E87C31}"/>
              </a:ext>
            </a:extLst>
          </p:cNvPr>
          <p:cNvSpPr txBox="1"/>
          <p:nvPr/>
        </p:nvSpPr>
        <p:spPr>
          <a:xfrm>
            <a:off x="6688019" y="2958735"/>
            <a:ext cx="8656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AU" sz="4400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3A7A772-8A11-CB49-AAA1-5288B918B5B3}"/>
              </a:ext>
            </a:extLst>
          </p:cNvPr>
          <p:cNvSpPr txBox="1"/>
          <p:nvPr/>
        </p:nvSpPr>
        <p:spPr>
          <a:xfrm>
            <a:off x="6519796" y="2254691"/>
            <a:ext cx="3474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i="1" dirty="0">
                <a:solidFill>
                  <a:srgbClr val="FF0000"/>
                </a:solidFill>
                <a:latin typeface="Comic Sans MS" panose="030F0702030302020204" pitchFamily="66" charset="0"/>
              </a:rPr>
              <a:t>Name of </a:t>
            </a:r>
            <a:r>
              <a:rPr lang="en-AU" sz="2000" b="1" i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business</a:t>
            </a:r>
            <a:endParaRPr lang="en-AU" sz="2000" b="1" i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F686BC5-AEF9-814C-812A-785F1C1031F1}"/>
              </a:ext>
            </a:extLst>
          </p:cNvPr>
          <p:cNvSpPr txBox="1"/>
          <p:nvPr/>
        </p:nvSpPr>
        <p:spPr>
          <a:xfrm>
            <a:off x="2607359" y="1899864"/>
            <a:ext cx="3474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i="1" dirty="0">
                <a:solidFill>
                  <a:srgbClr val="FF0000"/>
                </a:solidFill>
                <a:latin typeface="Comic Sans MS" panose="030F0702030302020204" pitchFamily="66" charset="0"/>
              </a:rPr>
              <a:t>Your name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A0F19C8-7B22-2D4B-A55D-FC95264D1501}"/>
              </a:ext>
            </a:extLst>
          </p:cNvPr>
          <p:cNvSpPr txBox="1"/>
          <p:nvPr/>
        </p:nvSpPr>
        <p:spPr>
          <a:xfrm>
            <a:off x="9837215" y="2275081"/>
            <a:ext cx="24018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i="1" dirty="0">
                <a:solidFill>
                  <a:srgbClr val="FF0000"/>
                </a:solidFill>
                <a:latin typeface="Comic Sans MS" panose="030F0702030302020204" pitchFamily="66" charset="0"/>
              </a:rPr>
              <a:t>am/pm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73DBDEC-4852-6949-91E7-4C0EE95ABC33}"/>
              </a:ext>
            </a:extLst>
          </p:cNvPr>
          <p:cNvSpPr txBox="1"/>
          <p:nvPr/>
        </p:nvSpPr>
        <p:spPr>
          <a:xfrm>
            <a:off x="9803688" y="1893259"/>
            <a:ext cx="20177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i="1" dirty="0">
                <a:solidFill>
                  <a:srgbClr val="FF0000"/>
                </a:solidFill>
                <a:latin typeface="Comic Sans MS" panose="030F0702030302020204" pitchFamily="66" charset="0"/>
              </a:rPr>
              <a:t>The date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991B825-4A39-5440-AF7F-0A30ECEFBF0D}"/>
              </a:ext>
            </a:extLst>
          </p:cNvPr>
          <p:cNvSpPr txBox="1"/>
          <p:nvPr/>
        </p:nvSpPr>
        <p:spPr>
          <a:xfrm>
            <a:off x="10478031" y="4516120"/>
            <a:ext cx="10799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i="1" dirty="0">
                <a:solidFill>
                  <a:srgbClr val="FF0000"/>
                </a:solidFill>
                <a:latin typeface="Comic Sans MS" panose="030F0702030302020204" pitchFamily="66" charset="0"/>
              </a:rPr>
              <a:t>?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FDE0237-5DB8-1544-8A72-84259A617781}"/>
              </a:ext>
            </a:extLst>
          </p:cNvPr>
          <p:cNvSpPr txBox="1"/>
          <p:nvPr/>
        </p:nvSpPr>
        <p:spPr>
          <a:xfrm>
            <a:off x="10034138" y="4905164"/>
            <a:ext cx="10799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i="1" dirty="0">
                <a:solidFill>
                  <a:srgbClr val="FF0000"/>
                </a:solidFill>
                <a:latin typeface="Comic Sans MS" panose="030F0702030302020204" pitchFamily="66" charset="0"/>
              </a:rPr>
              <a:t>?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735530D-B7A1-5B4F-B47E-7EB99B2E9B5F}"/>
              </a:ext>
            </a:extLst>
          </p:cNvPr>
          <p:cNvSpPr txBox="1"/>
          <p:nvPr/>
        </p:nvSpPr>
        <p:spPr>
          <a:xfrm>
            <a:off x="2462783" y="4747253"/>
            <a:ext cx="8656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AU" sz="4400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D1FE929F-C273-484A-954F-8A31856CB753}"/>
              </a:ext>
            </a:extLst>
          </p:cNvPr>
          <p:cNvSpPr/>
          <p:nvPr/>
        </p:nvSpPr>
        <p:spPr>
          <a:xfrm>
            <a:off x="4071263" y="5331394"/>
            <a:ext cx="905461" cy="40011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E7067E3A-6BC0-2C4B-8740-A8025ED6B1A8}"/>
              </a:ext>
            </a:extLst>
          </p:cNvPr>
          <p:cNvSpPr/>
          <p:nvPr/>
        </p:nvSpPr>
        <p:spPr>
          <a:xfrm>
            <a:off x="2023111" y="5345428"/>
            <a:ext cx="905461" cy="40011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F70D4BD5-1CDE-B64F-B6C7-A8F467E4CFA2}"/>
              </a:ext>
            </a:extLst>
          </p:cNvPr>
          <p:cNvSpPr/>
          <p:nvPr/>
        </p:nvSpPr>
        <p:spPr>
          <a:xfrm>
            <a:off x="6668104" y="5376677"/>
            <a:ext cx="905461" cy="40011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C5BDD81D-EAE6-A54A-84E0-8272DD1CEE03}"/>
              </a:ext>
            </a:extLst>
          </p:cNvPr>
          <p:cNvSpPr/>
          <p:nvPr/>
        </p:nvSpPr>
        <p:spPr>
          <a:xfrm>
            <a:off x="8645876" y="5376677"/>
            <a:ext cx="905461" cy="40011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4E2335D6-DD76-2D48-99DE-8600F5C5B439}"/>
              </a:ext>
            </a:extLst>
          </p:cNvPr>
          <p:cNvSpPr/>
          <p:nvPr/>
        </p:nvSpPr>
        <p:spPr>
          <a:xfrm>
            <a:off x="10306770" y="5316519"/>
            <a:ext cx="905461" cy="40011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3ADD7B2-BD20-7F4E-92D0-BA58F5C73ED0}"/>
              </a:ext>
            </a:extLst>
          </p:cNvPr>
          <p:cNvSpPr txBox="1"/>
          <p:nvPr/>
        </p:nvSpPr>
        <p:spPr>
          <a:xfrm>
            <a:off x="7469619" y="3127915"/>
            <a:ext cx="46631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i="1" dirty="0">
                <a:solidFill>
                  <a:srgbClr val="FF0000"/>
                </a:solidFill>
                <a:latin typeface="Comic Sans MS" panose="030F0702030302020204" pitchFamily="66" charset="0"/>
              </a:rPr>
              <a:t>Name of </a:t>
            </a:r>
            <a:r>
              <a:rPr lang="en-AU" sz="2000" b="1" i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school and grade</a:t>
            </a:r>
            <a:endParaRPr lang="en-AU" sz="2000" b="1" i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506413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37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Filling out the form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Check if students are ready to proceed to the next section.</a:t>
            </a:r>
          </a:p>
        </p:txBody>
      </p:sp>
    </p:spTree>
    <p:extLst>
      <p:ext uri="{BB962C8B-B14F-4D97-AF65-F5344CB8AC3E}">
        <p14:creationId xmlns:p14="http://schemas.microsoft.com/office/powerpoint/2010/main" val="281298604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9A3E986-EAD2-444F-8296-E89D5D88EF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/>
              <a:t>Are you ready to complete the next section?</a:t>
            </a:r>
            <a:endParaRPr lang="en-US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4DE126-84C7-2F41-967B-60DB98CA3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38</a:t>
            </a:fld>
            <a:endParaRPr lang="en-US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8F9FEED-50D6-B148-894C-D8D67F14CA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4128" y="1533818"/>
            <a:ext cx="10663743" cy="4600322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27135151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0E0113-2158-6445-AAC2-55DD9AADB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39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AFC862-3F18-F342-9E28-E58A4ACBAD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549275"/>
            <a:ext cx="8211372" cy="5594349"/>
          </a:xfrm>
        </p:spPr>
        <p:txBody>
          <a:bodyPr/>
          <a:lstStyle/>
          <a:p>
            <a:r>
              <a:rPr lang="en-AU" sz="4400" dirty="0"/>
              <a:t>Ask for </a:t>
            </a:r>
            <a:r>
              <a:rPr lang="en-AU" sz="4400" u="sng" dirty="0"/>
              <a:t>sea cucumber</a:t>
            </a:r>
            <a:r>
              <a:rPr lang="en-AU" sz="4400" dirty="0"/>
              <a:t> </a:t>
            </a:r>
            <a:r>
              <a:rPr lang="en-AU" sz="4400" dirty="0" smtClean="0"/>
              <a:t>data.</a:t>
            </a:r>
            <a:endParaRPr lang="en-AU" sz="4400" dirty="0"/>
          </a:p>
          <a:p>
            <a:r>
              <a:rPr lang="en-AU" dirty="0"/>
              <a:t>Calculate the average. </a:t>
            </a:r>
          </a:p>
          <a:p>
            <a:r>
              <a:rPr lang="en-AU" dirty="0"/>
              <a:t>Write it in the total box.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9230" y="549275"/>
            <a:ext cx="2676833" cy="3786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6835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67EDD49-E3ED-4DF0-AE85-4831279F924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2313"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96151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718A332-DB99-D942-BC73-2383AD1C6A3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47" b="-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95811B5-9F62-424C-AE7F-CCD2F651B42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15936" y="565987"/>
            <a:ext cx="4669522" cy="810637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</p:spPr>
        <p:txBody>
          <a:bodyPr/>
          <a:lstStyle/>
          <a:p>
            <a:r>
              <a:rPr lang="en-AU" sz="5400" dirty="0">
                <a:solidFill>
                  <a:schemeClr val="bg1"/>
                </a:solidFill>
              </a:rPr>
              <a:t>Sea cucumber</a:t>
            </a:r>
            <a:endParaRPr lang="en-US" sz="5400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36" y="3198677"/>
            <a:ext cx="2238987" cy="3167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57961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9EF83AA-AC40-8449-B087-88C1068249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/>
              <a:t>Write the number of sea cucumbers here.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A57D57-ECC7-DF4C-9DF0-65F336A3A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41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D7961CA-22FD-CC43-B98A-D792B4A0E0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9723" y="1560486"/>
            <a:ext cx="10232553" cy="4414308"/>
          </a:xfrm>
          <a:prstGeom prst="rect">
            <a:avLst/>
          </a:prstGeom>
        </p:spPr>
      </p:pic>
      <p:sp>
        <p:nvSpPr>
          <p:cNvPr id="6" name="Arrow: Left 1">
            <a:extLst>
              <a:ext uri="{FF2B5EF4-FFF2-40B4-BE49-F238E27FC236}">
                <a16:creationId xmlns:a16="http://schemas.microsoft.com/office/drawing/2014/main" id="{D4E5315D-EF80-3B49-BB29-F8549083DA94}"/>
              </a:ext>
            </a:extLst>
          </p:cNvPr>
          <p:cNvSpPr/>
          <p:nvPr/>
        </p:nvSpPr>
        <p:spPr>
          <a:xfrm>
            <a:off x="5088190" y="1560486"/>
            <a:ext cx="2713146" cy="1810705"/>
          </a:xfrm>
          <a:prstGeom prst="leftArrow">
            <a:avLst>
              <a:gd name="adj1" fmla="val 55114"/>
              <a:gd name="adj2" fmla="val 50000"/>
            </a:avLst>
          </a:prstGeom>
          <a:solidFill>
            <a:schemeClr val="accent2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3929106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0E0113-2158-6445-AAC2-55DD9AADB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42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AFC862-3F18-F342-9E28-E58A4ACBAD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549275"/>
            <a:ext cx="8211372" cy="5594349"/>
          </a:xfrm>
        </p:spPr>
        <p:txBody>
          <a:bodyPr/>
          <a:lstStyle/>
          <a:p>
            <a:r>
              <a:rPr lang="en-AU" sz="4400" dirty="0"/>
              <a:t>Ask for </a:t>
            </a:r>
            <a:r>
              <a:rPr lang="en-AU" sz="4400" u="sng" dirty="0"/>
              <a:t>giant clam</a:t>
            </a:r>
            <a:r>
              <a:rPr lang="en-AU" sz="4400" dirty="0"/>
              <a:t> </a:t>
            </a:r>
            <a:r>
              <a:rPr lang="en-AU" sz="4400" dirty="0" smtClean="0"/>
              <a:t>data.</a:t>
            </a:r>
            <a:endParaRPr lang="en-AU" sz="4400" dirty="0"/>
          </a:p>
          <a:p>
            <a:r>
              <a:rPr lang="en-AU" dirty="0"/>
              <a:t>Calculate the average. </a:t>
            </a:r>
          </a:p>
          <a:p>
            <a:r>
              <a:rPr lang="en-AU" dirty="0"/>
              <a:t>Write it in the total box.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CC08802-554F-6A45-81D4-0A88511FF84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972735" y="549275"/>
            <a:ext cx="2703328" cy="3825551"/>
          </a:xfrm>
          <a:prstGeom prst="rect">
            <a:avLst/>
          </a:prstGeom>
          <a:ln w="38100"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80044488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D779670-51AE-374C-BEF8-58DA599C7A46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rcRect l="4" r="-3" b="2358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itle 2">
            <a:extLst>
              <a:ext uri="{FF2B5EF4-FFF2-40B4-BE49-F238E27FC236}">
                <a16:creationId xmlns:a16="http://schemas.microsoft.com/office/drawing/2014/main" id="{8510FC39-85EE-BD4B-A4E6-48FB792D158D}"/>
              </a:ext>
            </a:extLst>
          </p:cNvPr>
          <p:cNvSpPr txBox="1">
            <a:spLocks/>
          </p:cNvSpPr>
          <p:nvPr/>
        </p:nvSpPr>
        <p:spPr>
          <a:xfrm>
            <a:off x="515936" y="565987"/>
            <a:ext cx="3605490" cy="810637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5400" dirty="0">
                <a:solidFill>
                  <a:schemeClr val="bg1"/>
                </a:solidFill>
              </a:rPr>
              <a:t>Giant clam</a:t>
            </a:r>
            <a:endParaRPr lang="en-US" sz="5400" dirty="0">
              <a:solidFill>
                <a:schemeClr val="bg1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9AE00D93-E084-C24F-A849-B577075A15D0}"/>
              </a:ext>
            </a:extLst>
          </p:cNvPr>
          <p:cNvSpPr/>
          <p:nvPr/>
        </p:nvSpPr>
        <p:spPr>
          <a:xfrm>
            <a:off x="7762464" y="-2217437"/>
            <a:ext cx="6102624" cy="5921375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2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8393FE9-969E-C34D-98E8-B212850E4704}"/>
              </a:ext>
            </a:extLst>
          </p:cNvPr>
          <p:cNvSpPr txBox="1"/>
          <p:nvPr/>
        </p:nvSpPr>
        <p:spPr>
          <a:xfrm>
            <a:off x="9523143" y="573465"/>
            <a:ext cx="215292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u="sng" dirty="0">
                <a:solidFill>
                  <a:schemeClr val="tx2"/>
                </a:solidFill>
              </a:rPr>
              <a:t>VULNERABLE TO EXTINCTION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19E4364-B2FE-D643-859B-396669F93C80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515936" y="3179435"/>
            <a:ext cx="2211315" cy="3129290"/>
          </a:xfrm>
          <a:prstGeom prst="rect">
            <a:avLst/>
          </a:prstGeom>
          <a:ln w="38100"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310349612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0E0113-2158-6445-AAC2-55DD9AADB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44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AFC862-3F18-F342-9E28-E58A4ACBAD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549275"/>
            <a:ext cx="8211372" cy="5594349"/>
          </a:xfrm>
        </p:spPr>
        <p:txBody>
          <a:bodyPr/>
          <a:lstStyle/>
          <a:p>
            <a:pPr>
              <a:spcAft>
                <a:spcPts val="1800"/>
              </a:spcAft>
            </a:pPr>
            <a:r>
              <a:rPr lang="en-AU" sz="4400" dirty="0"/>
              <a:t>Ask for </a:t>
            </a:r>
            <a:r>
              <a:rPr lang="en-AU" sz="4400" u="sng" dirty="0"/>
              <a:t>anemonefish</a:t>
            </a:r>
            <a:r>
              <a:rPr lang="en-AU" sz="4400" dirty="0"/>
              <a:t> </a:t>
            </a:r>
            <a:r>
              <a:rPr lang="en-AU" sz="4400" dirty="0" smtClean="0"/>
              <a:t>data.</a:t>
            </a:r>
            <a:endParaRPr lang="en-AU" sz="4400" dirty="0"/>
          </a:p>
          <a:p>
            <a:r>
              <a:rPr lang="en-AU" dirty="0"/>
              <a:t>Calculate the average. </a:t>
            </a:r>
          </a:p>
          <a:p>
            <a:r>
              <a:rPr lang="en-AU" dirty="0"/>
              <a:t>Write it in the total box.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2B6608E-2752-2644-AB88-C5F650E892C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961271" y="549275"/>
            <a:ext cx="2714792" cy="3841773"/>
          </a:xfrm>
          <a:prstGeom prst="rect">
            <a:avLst/>
          </a:prstGeom>
          <a:ln w="38100"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189288074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BCDD61E-8C15-284C-979A-42E349BEA61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96" b="1418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00C7E78F-4524-B444-8447-6C5FEB92C5B8}"/>
              </a:ext>
            </a:extLst>
          </p:cNvPr>
          <p:cNvSpPr txBox="1">
            <a:spLocks/>
          </p:cNvSpPr>
          <p:nvPr/>
        </p:nvSpPr>
        <p:spPr>
          <a:xfrm>
            <a:off x="515938" y="549275"/>
            <a:ext cx="4374116" cy="810637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dirty="0">
                <a:solidFill>
                  <a:schemeClr val="bg1"/>
                </a:solidFill>
              </a:rPr>
              <a:t>Anemonefish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23AEF90-1826-C644-B8E9-520C35F84D1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515938" y="3171463"/>
            <a:ext cx="2216948" cy="3137262"/>
          </a:xfrm>
          <a:prstGeom prst="rect">
            <a:avLst/>
          </a:prstGeom>
          <a:ln w="38100"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22082635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0E0113-2158-6445-AAC2-55DD9AADB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46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AFC862-3F18-F342-9E28-E58A4ACBAD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549275"/>
            <a:ext cx="8211372" cy="5594349"/>
          </a:xfrm>
        </p:spPr>
        <p:txBody>
          <a:bodyPr/>
          <a:lstStyle/>
          <a:p>
            <a:r>
              <a:rPr lang="en-AU" sz="4400" dirty="0"/>
              <a:t>Ask for </a:t>
            </a:r>
            <a:r>
              <a:rPr lang="en-AU" sz="4400" u="sng" dirty="0"/>
              <a:t>butterflyfish</a:t>
            </a:r>
            <a:r>
              <a:rPr lang="en-AU" sz="4400" dirty="0"/>
              <a:t> </a:t>
            </a:r>
            <a:r>
              <a:rPr lang="en-AU" sz="4400" dirty="0" smtClean="0"/>
              <a:t>data.</a:t>
            </a:r>
            <a:endParaRPr lang="en-AU" sz="4400" dirty="0"/>
          </a:p>
          <a:p>
            <a:r>
              <a:rPr lang="en-AU" dirty="0"/>
              <a:t>Calculate the average. </a:t>
            </a:r>
          </a:p>
          <a:p>
            <a:r>
              <a:rPr lang="en-AU" dirty="0"/>
              <a:t>Write it in the total box.</a:t>
            </a:r>
          </a:p>
          <a:p>
            <a:pPr>
              <a:spcAft>
                <a:spcPts val="0"/>
              </a:spcAft>
            </a:pPr>
            <a:r>
              <a:rPr lang="en-AU" b="1" dirty="0"/>
              <a:t>Question:</a:t>
            </a:r>
          </a:p>
          <a:p>
            <a:pPr marL="514350" indent="-514350">
              <a:buFont typeface="+mj-lt"/>
              <a:buAutoNum type="arabicPeriod"/>
            </a:pPr>
            <a:r>
              <a:rPr lang="en-AU" dirty="0"/>
              <a:t>Did anyone see what they were eating? </a:t>
            </a:r>
          </a:p>
          <a:p>
            <a:endParaRPr lang="en-AU" sz="2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6B5FBC9-0ABD-214A-A4BD-57B2FAB0094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961271" y="549275"/>
            <a:ext cx="2714792" cy="3841773"/>
          </a:xfrm>
          <a:prstGeom prst="rect">
            <a:avLst/>
          </a:prstGeom>
          <a:ln w="38100"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81466439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899F971-B984-8042-82DD-0AA8EF5644A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02" r="8086" b="18477"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9" name="Title 2">
            <a:extLst>
              <a:ext uri="{FF2B5EF4-FFF2-40B4-BE49-F238E27FC236}">
                <a16:creationId xmlns:a16="http://schemas.microsoft.com/office/drawing/2014/main" id="{18700EDA-1101-B94F-A1CA-EC8185236EEB}"/>
              </a:ext>
            </a:extLst>
          </p:cNvPr>
          <p:cNvSpPr txBox="1">
            <a:spLocks/>
          </p:cNvSpPr>
          <p:nvPr/>
        </p:nvSpPr>
        <p:spPr>
          <a:xfrm>
            <a:off x="515936" y="565987"/>
            <a:ext cx="3910290" cy="810637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AU" sz="5400" dirty="0">
                <a:solidFill>
                  <a:schemeClr val="bg1"/>
                </a:solidFill>
              </a:rPr>
              <a:t>Butterflyfish</a:t>
            </a:r>
            <a:endParaRPr lang="en-US" sz="5400" dirty="0">
              <a:solidFill>
                <a:schemeClr val="bg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638CBD9-C6BC-6E4E-A211-6D3F4B3C8C8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515936" y="3171463"/>
            <a:ext cx="2216948" cy="3137262"/>
          </a:xfrm>
          <a:prstGeom prst="rect">
            <a:avLst/>
          </a:prstGeom>
          <a:ln w="38100"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311022334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0E0113-2158-6445-AAC2-55DD9AADB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48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AFC862-3F18-F342-9E28-E58A4ACBAD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549275"/>
            <a:ext cx="8211372" cy="5594349"/>
          </a:xfrm>
        </p:spPr>
        <p:txBody>
          <a:bodyPr/>
          <a:lstStyle/>
          <a:p>
            <a:r>
              <a:rPr lang="en-AU" sz="4400" dirty="0"/>
              <a:t>Ask for </a:t>
            </a:r>
            <a:r>
              <a:rPr lang="en-AU" sz="4400" u="sng" dirty="0"/>
              <a:t>grazing herbivore</a:t>
            </a:r>
            <a:r>
              <a:rPr lang="en-AU" sz="4400" dirty="0"/>
              <a:t> </a:t>
            </a:r>
            <a:r>
              <a:rPr lang="en-AU" sz="4400" dirty="0" smtClean="0"/>
              <a:t>data.</a:t>
            </a:r>
            <a:endParaRPr lang="en-AU" sz="4400" dirty="0"/>
          </a:p>
          <a:p>
            <a:r>
              <a:rPr lang="en-AU" dirty="0"/>
              <a:t>Calculate the average. </a:t>
            </a:r>
          </a:p>
          <a:p>
            <a:r>
              <a:rPr lang="en-AU" dirty="0"/>
              <a:t>Write it in the total box.</a:t>
            </a:r>
          </a:p>
          <a:p>
            <a:pPr>
              <a:spcAft>
                <a:spcPts val="0"/>
              </a:spcAft>
            </a:pPr>
            <a:r>
              <a:rPr lang="en-AU" b="1" dirty="0"/>
              <a:t>Questions:</a:t>
            </a:r>
          </a:p>
          <a:p>
            <a:pPr marL="514350" indent="-514350">
              <a:spcAft>
                <a:spcPts val="0"/>
              </a:spcAft>
              <a:buFont typeface="+mj-lt"/>
              <a:buAutoNum type="arabicPeriod"/>
            </a:pPr>
            <a:r>
              <a:rPr lang="en-AU" dirty="0"/>
              <a:t>Did anyone see grazing herbivores poop?</a:t>
            </a:r>
          </a:p>
          <a:p>
            <a:pPr marL="514350" indent="-514350">
              <a:spcAft>
                <a:spcPts val="0"/>
              </a:spcAft>
              <a:buFont typeface="+mj-lt"/>
              <a:buAutoNum type="arabicPeriod"/>
            </a:pPr>
            <a:r>
              <a:rPr lang="en-AU" dirty="0"/>
              <a:t>Could anyone hear them eating?</a:t>
            </a:r>
          </a:p>
          <a:p>
            <a:pPr marL="514350" indent="-514350">
              <a:spcAft>
                <a:spcPts val="0"/>
              </a:spcAft>
              <a:buFont typeface="+mj-lt"/>
              <a:buAutoNum type="arabicPeriod"/>
            </a:pPr>
            <a:r>
              <a:rPr lang="en-AU" dirty="0"/>
              <a:t>Did anyone pay attention to what they were eating? </a:t>
            </a:r>
          </a:p>
          <a:p>
            <a:endParaRPr lang="en-AU" sz="32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8DA5017-2683-4049-BF40-C2710881F54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961271" y="549275"/>
            <a:ext cx="2714792" cy="3841773"/>
          </a:xfrm>
          <a:prstGeom prst="rect">
            <a:avLst/>
          </a:prstGeom>
          <a:ln w="38100"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88407902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081" r="991" b="8081"/>
          <a:stretch/>
        </p:blipFill>
        <p:spPr>
          <a:xfrm>
            <a:off x="6096000" y="0"/>
            <a:ext cx="6096000" cy="3429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14" t="10008" b="12006"/>
          <a:stretch/>
        </p:blipFill>
        <p:spPr>
          <a:xfrm>
            <a:off x="6095998" y="3428999"/>
            <a:ext cx="6096001" cy="34289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68" r="2650" b="22242"/>
          <a:stretch/>
        </p:blipFill>
        <p:spPr>
          <a:xfrm>
            <a:off x="0" y="0"/>
            <a:ext cx="6096000" cy="3429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87" r="2713" b="13827"/>
          <a:stretch/>
        </p:blipFill>
        <p:spPr>
          <a:xfrm>
            <a:off x="1" y="3429000"/>
            <a:ext cx="6096000" cy="34290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6A5E95C-A17F-4E8D-A012-C5CB998CBDE4}"/>
              </a:ext>
            </a:extLst>
          </p:cNvPr>
          <p:cNvSpPr txBox="1"/>
          <p:nvPr/>
        </p:nvSpPr>
        <p:spPr>
          <a:xfrm>
            <a:off x="10087902" y="2879725"/>
            <a:ext cx="1588161" cy="40011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2000" dirty="0">
                <a:solidFill>
                  <a:schemeClr val="bg1"/>
                </a:solidFill>
              </a:rPr>
              <a:t>Surgeonfish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701D83D-8BD0-4A28-9544-9E54D408A8C4}"/>
              </a:ext>
            </a:extLst>
          </p:cNvPr>
          <p:cNvSpPr txBox="1"/>
          <p:nvPr/>
        </p:nvSpPr>
        <p:spPr>
          <a:xfrm>
            <a:off x="4567798" y="6308725"/>
            <a:ext cx="1368059" cy="40011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2000" dirty="0">
                <a:solidFill>
                  <a:schemeClr val="bg1"/>
                </a:solidFill>
              </a:rPr>
              <a:t>Rabbitfish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6D6E567-722D-46C1-B964-795539C1C14F}"/>
              </a:ext>
            </a:extLst>
          </p:cNvPr>
          <p:cNvSpPr txBox="1"/>
          <p:nvPr/>
        </p:nvSpPr>
        <p:spPr>
          <a:xfrm>
            <a:off x="10091425" y="6308725"/>
            <a:ext cx="1614929" cy="40011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2000" dirty="0" err="1">
                <a:solidFill>
                  <a:schemeClr val="bg1"/>
                </a:solidFill>
              </a:rPr>
              <a:t>Unicornfish</a:t>
            </a:r>
            <a:endParaRPr lang="en-AU" sz="2000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0CA6360-8391-4F21-8F27-398DB9C32E54}"/>
              </a:ext>
            </a:extLst>
          </p:cNvPr>
          <p:cNvSpPr txBox="1"/>
          <p:nvPr/>
        </p:nvSpPr>
        <p:spPr>
          <a:xfrm>
            <a:off x="4664933" y="2879725"/>
            <a:ext cx="1270924" cy="40011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2000" dirty="0">
                <a:solidFill>
                  <a:schemeClr val="bg1"/>
                </a:solidFill>
              </a:rPr>
              <a:t>Parrotfish</a:t>
            </a:r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E1763601-B588-6648-A935-1C97B18E85E3}"/>
              </a:ext>
            </a:extLst>
          </p:cNvPr>
          <p:cNvSpPr txBox="1">
            <a:spLocks/>
          </p:cNvSpPr>
          <p:nvPr/>
        </p:nvSpPr>
        <p:spPr>
          <a:xfrm>
            <a:off x="515938" y="549275"/>
            <a:ext cx="6176410" cy="978583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Aft>
                <a:spcPts val="1800"/>
              </a:spcAft>
            </a:pPr>
            <a:r>
              <a:rPr lang="en-US" sz="5400" dirty="0">
                <a:solidFill>
                  <a:schemeClr val="bg1"/>
                </a:solidFill>
              </a:rPr>
              <a:t>Grazing </a:t>
            </a:r>
            <a:r>
              <a:rPr lang="en-US" sz="5400" dirty="0" smtClean="0">
                <a:solidFill>
                  <a:schemeClr val="bg1"/>
                </a:solidFill>
              </a:rPr>
              <a:t>herbivores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EFA41E7-67BE-6F46-87B8-5F50911B2257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572374" y="3166605"/>
            <a:ext cx="2220381" cy="3142120"/>
          </a:xfrm>
          <a:prstGeom prst="rect">
            <a:avLst/>
          </a:prstGeom>
          <a:ln w="38100"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29737063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DEC2BA-F5B3-4248-B174-F576252AC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80C660E-7D65-4641-BE53-290AB4CBF9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549275"/>
            <a:ext cx="11160124" cy="1691832"/>
          </a:xfrm>
        </p:spPr>
        <p:txBody>
          <a:bodyPr/>
          <a:lstStyle/>
          <a:p>
            <a:r>
              <a:rPr lang="en-US" dirty="0"/>
              <a:t>“Are you ready to share your data and complete this form? </a:t>
            </a:r>
            <a:br>
              <a:rPr lang="en-US" dirty="0"/>
            </a:br>
            <a:r>
              <a:rPr lang="en-US" dirty="0"/>
              <a:t>We will do it together. I will show you how.</a:t>
            </a:r>
            <a:br>
              <a:rPr lang="en-US" dirty="0"/>
            </a:br>
            <a:r>
              <a:rPr lang="en-US" dirty="0"/>
              <a:t>Do you have your data sheets and activity books ready?”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B13737C-41BE-CB44-B606-C96E6F4D29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2453833"/>
            <a:ext cx="11160124" cy="3689791"/>
          </a:xfrm>
        </p:spPr>
        <p:txBody>
          <a:bodyPr/>
          <a:lstStyle/>
          <a:p>
            <a:r>
              <a:rPr lang="en-AU" dirty="0"/>
              <a:t>Check each student has their data sheets and activity books (and a pencil).</a:t>
            </a:r>
            <a:br>
              <a:rPr lang="en-AU" dirty="0"/>
            </a:br>
            <a:r>
              <a:rPr lang="en-AU" dirty="0"/>
              <a:t>(activity books have a copy of the Rapid Monitoring form)</a:t>
            </a:r>
          </a:p>
          <a:p>
            <a:r>
              <a:rPr lang="en-AU" u="sng" dirty="0" smtClean="0"/>
              <a:t>or</a:t>
            </a:r>
            <a:r>
              <a:rPr lang="en-AU" dirty="0" smtClean="0"/>
              <a:t> </a:t>
            </a:r>
            <a:endParaRPr lang="en-AU" dirty="0"/>
          </a:p>
          <a:p>
            <a:r>
              <a:rPr lang="en-AU" dirty="0"/>
              <a:t>Check they have their data somewhere and a Rapid Monitoring survey form and a pencil each (that they can take home with them).</a:t>
            </a:r>
          </a:p>
          <a:p>
            <a:r>
              <a:rPr lang="en-AU" dirty="0"/>
              <a:t>This is a good time to collect any borrowed equipment.</a:t>
            </a:r>
          </a:p>
        </p:txBody>
      </p:sp>
    </p:spTree>
    <p:extLst>
      <p:ext uri="{BB962C8B-B14F-4D97-AF65-F5344CB8AC3E}">
        <p14:creationId xmlns:p14="http://schemas.microsoft.com/office/powerpoint/2010/main" val="127481858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0E0113-2158-6445-AAC2-55DD9AADB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50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AFC862-3F18-F342-9E28-E58A4ACBAD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549275"/>
            <a:ext cx="8211372" cy="5594349"/>
          </a:xfrm>
        </p:spPr>
        <p:txBody>
          <a:bodyPr/>
          <a:lstStyle/>
          <a:p>
            <a:r>
              <a:rPr lang="en-AU" sz="4400" dirty="0"/>
              <a:t>Ask for </a:t>
            </a:r>
            <a:r>
              <a:rPr lang="en-AU" sz="4400" u="sng" dirty="0"/>
              <a:t>cods and groupers</a:t>
            </a:r>
            <a:r>
              <a:rPr lang="en-AU" sz="4400" dirty="0"/>
              <a:t> </a:t>
            </a:r>
            <a:r>
              <a:rPr lang="en-AU" sz="4400" dirty="0" smtClean="0"/>
              <a:t>data.</a:t>
            </a:r>
            <a:endParaRPr lang="en-AU" sz="4400" dirty="0"/>
          </a:p>
          <a:p>
            <a:r>
              <a:rPr lang="en-AU" dirty="0"/>
              <a:t>Calculate the average. </a:t>
            </a:r>
          </a:p>
          <a:p>
            <a:r>
              <a:rPr lang="en-AU" dirty="0"/>
              <a:t>Write it in the total box.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3C68076-2B4E-7A43-BEEF-F94061536C8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961272" y="549275"/>
            <a:ext cx="2714791" cy="3841772"/>
          </a:xfrm>
          <a:prstGeom prst="rect">
            <a:avLst/>
          </a:prstGeom>
          <a:ln w="38100"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48693928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851F70A-F559-FB43-A464-F7A6EAAB31F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" t="16303" r="1089" b="13039"/>
          <a:stretch/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1E5E521D-02F8-DA4B-AFE9-6C88148335B0}"/>
              </a:ext>
            </a:extLst>
          </p:cNvPr>
          <p:cNvSpPr txBox="1">
            <a:spLocks/>
          </p:cNvSpPr>
          <p:nvPr/>
        </p:nvSpPr>
        <p:spPr>
          <a:xfrm>
            <a:off x="515936" y="565986"/>
            <a:ext cx="6043890" cy="1344457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AU" sz="5400" dirty="0">
                <a:solidFill>
                  <a:schemeClr val="bg1"/>
                </a:solidFill>
              </a:rPr>
              <a:t>Cods and groupers</a:t>
            </a:r>
            <a:r>
              <a:rPr lang="en-AU" sz="3200" dirty="0">
                <a:solidFill>
                  <a:schemeClr val="bg1"/>
                </a:solidFill>
              </a:rPr>
              <a:t/>
            </a:r>
            <a:br>
              <a:rPr lang="en-AU" sz="3200" dirty="0">
                <a:solidFill>
                  <a:schemeClr val="bg1"/>
                </a:solidFill>
              </a:rPr>
            </a:br>
            <a:r>
              <a:rPr lang="en-AU" sz="2000" dirty="0">
                <a:solidFill>
                  <a:schemeClr val="bg1"/>
                </a:solidFill>
              </a:rPr>
              <a:t>&gt;50cm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ACC50F0-8DE1-754C-BCC3-D6BB3979815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580055" y="3166604"/>
            <a:ext cx="2220382" cy="3142121"/>
          </a:xfrm>
          <a:prstGeom prst="rect">
            <a:avLst/>
          </a:prstGeom>
          <a:ln w="38100"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186146370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0E0113-2158-6445-AAC2-55DD9AADB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52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AFC862-3F18-F342-9E28-E58A4ACBAD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549275"/>
            <a:ext cx="8211372" cy="5594349"/>
          </a:xfrm>
        </p:spPr>
        <p:txBody>
          <a:bodyPr/>
          <a:lstStyle/>
          <a:p>
            <a:r>
              <a:rPr lang="en-AU" sz="4400" dirty="0"/>
              <a:t>Ask for </a:t>
            </a:r>
            <a:r>
              <a:rPr lang="en-AU" sz="4400" u="sng" dirty="0"/>
              <a:t>coral trout</a:t>
            </a:r>
            <a:r>
              <a:rPr lang="en-AU" sz="4400" dirty="0"/>
              <a:t> data &lt;38cm.</a:t>
            </a:r>
          </a:p>
          <a:p>
            <a:r>
              <a:rPr lang="en-AU" dirty="0"/>
              <a:t>Calculate the average.</a:t>
            </a:r>
          </a:p>
          <a:p>
            <a:pPr>
              <a:spcAft>
                <a:spcPts val="1800"/>
              </a:spcAft>
            </a:pPr>
            <a:r>
              <a:rPr lang="en-AU" dirty="0"/>
              <a:t>Write it in the total box.</a:t>
            </a:r>
          </a:p>
          <a:p>
            <a:r>
              <a:rPr lang="en-AU" sz="4400" dirty="0"/>
              <a:t>Ask for </a:t>
            </a:r>
            <a:r>
              <a:rPr lang="en-AU" sz="4400" u="sng" dirty="0"/>
              <a:t>coral trout</a:t>
            </a:r>
            <a:r>
              <a:rPr lang="en-AU" sz="4400" dirty="0"/>
              <a:t> data &gt;38cm.</a:t>
            </a:r>
          </a:p>
          <a:p>
            <a:r>
              <a:rPr lang="en-AU" dirty="0"/>
              <a:t>Calculate the average.</a:t>
            </a:r>
          </a:p>
          <a:p>
            <a:r>
              <a:rPr lang="en-AU" dirty="0"/>
              <a:t>Write it in the total box.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F2484D2-4054-C94E-A226-27106599051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961271" y="549275"/>
            <a:ext cx="2714792" cy="3841773"/>
          </a:xfrm>
          <a:prstGeom prst="rect">
            <a:avLst/>
          </a:prstGeom>
          <a:ln w="38100"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219959687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B3E37D1-5B26-C742-96D0-3A249A607EE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85" b="1278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B8F1E237-9B13-8B4C-8782-060319944338}"/>
              </a:ext>
            </a:extLst>
          </p:cNvPr>
          <p:cNvSpPr txBox="1">
            <a:spLocks/>
          </p:cNvSpPr>
          <p:nvPr/>
        </p:nvSpPr>
        <p:spPr>
          <a:xfrm>
            <a:off x="515937" y="549276"/>
            <a:ext cx="3772283" cy="1214210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5400" dirty="0">
                <a:solidFill>
                  <a:schemeClr val="bg1"/>
                </a:solidFill>
              </a:rPr>
              <a:t>Coral trout</a:t>
            </a:r>
          </a:p>
          <a:p>
            <a:r>
              <a:rPr lang="en-AU" sz="2000" dirty="0">
                <a:solidFill>
                  <a:schemeClr val="bg1"/>
                </a:solidFill>
              </a:rPr>
              <a:t>&lt;38cm / &gt;38cm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F6539A0-17C1-1048-9097-C9CA9AF052E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580055" y="3166604"/>
            <a:ext cx="2220382" cy="3142121"/>
          </a:xfrm>
          <a:prstGeom prst="rect">
            <a:avLst/>
          </a:prstGeom>
          <a:ln w="38100"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377687909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0E0113-2158-6445-AAC2-55DD9AADB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54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AFC862-3F18-F342-9E28-E58A4ACBAD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8" y="549275"/>
            <a:ext cx="9356481" cy="5594349"/>
          </a:xfrm>
        </p:spPr>
        <p:txBody>
          <a:bodyPr/>
          <a:lstStyle/>
          <a:p>
            <a:r>
              <a:rPr lang="en-AU" sz="3200" dirty="0"/>
              <a:t>Ask for </a:t>
            </a:r>
            <a:r>
              <a:rPr lang="en-AU" sz="3200" u="sng" dirty="0"/>
              <a:t>Maori wrasse</a:t>
            </a:r>
            <a:r>
              <a:rPr lang="en-AU" sz="3200" dirty="0"/>
              <a:t> data [female].</a:t>
            </a:r>
          </a:p>
          <a:p>
            <a:r>
              <a:rPr lang="en-AU" dirty="0"/>
              <a:t>Calculate the average.</a:t>
            </a:r>
          </a:p>
          <a:p>
            <a:pPr>
              <a:spcAft>
                <a:spcPts val="1800"/>
              </a:spcAft>
            </a:pPr>
            <a:r>
              <a:rPr lang="en-AU" dirty="0"/>
              <a:t>Write it in the total box.</a:t>
            </a:r>
          </a:p>
          <a:p>
            <a:r>
              <a:rPr lang="en-AU" sz="3200" dirty="0"/>
              <a:t>Ask for </a:t>
            </a:r>
            <a:r>
              <a:rPr lang="en-AU" sz="3200" u="sng" dirty="0"/>
              <a:t>Maori wrasse</a:t>
            </a:r>
            <a:r>
              <a:rPr lang="en-AU" sz="3200" dirty="0"/>
              <a:t> data [male].</a:t>
            </a:r>
          </a:p>
          <a:p>
            <a:r>
              <a:rPr lang="en-AU" dirty="0"/>
              <a:t>Calculate the average.</a:t>
            </a:r>
          </a:p>
          <a:p>
            <a:r>
              <a:rPr lang="en-AU" dirty="0"/>
              <a:t>Write it in the total box.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B70E1A3-6D54-0C44-9CB2-7DD8E566EFF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961271" y="549275"/>
            <a:ext cx="2714792" cy="3841773"/>
          </a:xfrm>
          <a:prstGeom prst="rect">
            <a:avLst/>
          </a:prstGeom>
          <a:ln w="38100"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260132084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DF838C1-CE38-F446-8260-DDCDD44C512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78" r="222" b="15189"/>
          <a:stretch/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B8C5823-F4ED-5E43-9875-6431BDBA18E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82549" y="3166604"/>
            <a:ext cx="2220382" cy="3142121"/>
          </a:xfrm>
          <a:prstGeom prst="rect">
            <a:avLst/>
          </a:prstGeom>
          <a:ln w="38100">
            <a:solidFill>
              <a:schemeClr val="bg2"/>
            </a:solidFill>
          </a:ln>
        </p:spPr>
      </p:pic>
      <p:sp>
        <p:nvSpPr>
          <p:cNvPr id="7" name="Title 2">
            <a:extLst>
              <a:ext uri="{FF2B5EF4-FFF2-40B4-BE49-F238E27FC236}">
                <a16:creationId xmlns:a16="http://schemas.microsoft.com/office/drawing/2014/main" id="{C1743E8C-5877-3448-B31F-66C04BDCCD2A}"/>
              </a:ext>
            </a:extLst>
          </p:cNvPr>
          <p:cNvSpPr txBox="1">
            <a:spLocks/>
          </p:cNvSpPr>
          <p:nvPr/>
        </p:nvSpPr>
        <p:spPr>
          <a:xfrm>
            <a:off x="515938" y="549276"/>
            <a:ext cx="4308310" cy="1312182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en-US" sz="5400" dirty="0">
                <a:solidFill>
                  <a:schemeClr val="bg1"/>
                </a:solidFill>
              </a:rPr>
              <a:t>Maori wrasse</a:t>
            </a:r>
            <a:br>
              <a:rPr lang="en-US" sz="5400" dirty="0">
                <a:solidFill>
                  <a:schemeClr val="bg1"/>
                </a:solidFill>
              </a:rPr>
            </a:br>
            <a:r>
              <a:rPr lang="en-AU" sz="2000" dirty="0">
                <a:solidFill>
                  <a:schemeClr val="bg1"/>
                </a:solidFill>
              </a:rPr>
              <a:t>Female / Male</a:t>
            </a:r>
          </a:p>
        </p:txBody>
      </p:sp>
    </p:spTree>
    <p:extLst>
      <p:ext uri="{BB962C8B-B14F-4D97-AF65-F5344CB8AC3E}">
        <p14:creationId xmlns:p14="http://schemas.microsoft.com/office/powerpoint/2010/main" val="203408930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0E0113-2158-6445-AAC2-55DD9AADB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56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AFC862-3F18-F342-9E28-E58A4ACBAD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549275"/>
            <a:ext cx="8211372" cy="5594349"/>
          </a:xfrm>
        </p:spPr>
        <p:txBody>
          <a:bodyPr/>
          <a:lstStyle/>
          <a:p>
            <a:r>
              <a:rPr lang="en-AU" sz="3200" dirty="0"/>
              <a:t>Ask for </a:t>
            </a:r>
            <a:r>
              <a:rPr lang="en-AU" sz="3200" u="sng" dirty="0"/>
              <a:t>turtle</a:t>
            </a:r>
            <a:r>
              <a:rPr lang="en-AU" sz="3200" dirty="0"/>
              <a:t> data [green turtle].</a:t>
            </a:r>
          </a:p>
          <a:p>
            <a:r>
              <a:rPr lang="en-AU" dirty="0"/>
              <a:t>Calculate the average.</a:t>
            </a:r>
          </a:p>
          <a:p>
            <a:pPr>
              <a:spcAft>
                <a:spcPts val="1800"/>
              </a:spcAft>
            </a:pPr>
            <a:r>
              <a:rPr lang="en-AU" dirty="0"/>
              <a:t>Write it in the total box.</a:t>
            </a:r>
          </a:p>
          <a:p>
            <a:r>
              <a:rPr lang="en-AU" sz="3200" dirty="0"/>
              <a:t>Ask for </a:t>
            </a:r>
            <a:r>
              <a:rPr lang="en-AU" sz="3200" u="sng" dirty="0"/>
              <a:t>turtle</a:t>
            </a:r>
            <a:r>
              <a:rPr lang="en-AU" sz="3200" dirty="0"/>
              <a:t> data [hawksbill turtle].</a:t>
            </a:r>
          </a:p>
          <a:p>
            <a:r>
              <a:rPr lang="en-AU" dirty="0"/>
              <a:t>Calculate the average.</a:t>
            </a:r>
          </a:p>
          <a:p>
            <a:pPr>
              <a:spcAft>
                <a:spcPts val="1800"/>
              </a:spcAft>
            </a:pPr>
            <a:r>
              <a:rPr lang="en-AU" dirty="0"/>
              <a:t>Write it in the total box.</a:t>
            </a:r>
          </a:p>
          <a:p>
            <a:r>
              <a:rPr lang="en-AU" sz="3200" dirty="0"/>
              <a:t>Ask for </a:t>
            </a:r>
            <a:r>
              <a:rPr lang="en-AU" sz="3200" u="sng" dirty="0"/>
              <a:t>turtle</a:t>
            </a:r>
            <a:r>
              <a:rPr lang="en-AU" sz="3200" dirty="0"/>
              <a:t> data [other].</a:t>
            </a:r>
          </a:p>
          <a:p>
            <a:r>
              <a:rPr lang="en-AU" dirty="0"/>
              <a:t>Calculate the average.</a:t>
            </a:r>
          </a:p>
          <a:p>
            <a:r>
              <a:rPr lang="en-AU" dirty="0"/>
              <a:t>Write it in the total box.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33B1B2-B0C7-7446-B3BA-38B8578289B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961271" y="549275"/>
            <a:ext cx="2714792" cy="3841773"/>
          </a:xfrm>
          <a:prstGeom prst="rect">
            <a:avLst/>
          </a:prstGeom>
          <a:ln w="38100"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302074861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56" r="40846" b="19167"/>
          <a:stretch/>
        </p:blipFill>
        <p:spPr>
          <a:xfrm>
            <a:off x="8059836" y="0"/>
            <a:ext cx="4132162" cy="68561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91" t="1" r="55787" b="32725"/>
          <a:stretch/>
        </p:blipFill>
        <p:spPr>
          <a:xfrm>
            <a:off x="0" y="0"/>
            <a:ext cx="3966281" cy="68561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77" t="1" r="45590" b="-1"/>
          <a:stretch/>
        </p:blipFill>
        <p:spPr>
          <a:xfrm>
            <a:off x="3966282" y="0"/>
            <a:ext cx="4093553" cy="685612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E017788-5384-48BC-AA5C-5CBB20F63F43}"/>
              </a:ext>
            </a:extLst>
          </p:cNvPr>
          <p:cNvSpPr txBox="1"/>
          <p:nvPr/>
        </p:nvSpPr>
        <p:spPr>
          <a:xfrm>
            <a:off x="2116114" y="5908615"/>
            <a:ext cx="1753213" cy="400110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Green turtle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285D1F8-785C-4540-A645-B2EDFD8A94F6}"/>
              </a:ext>
            </a:extLst>
          </p:cNvPr>
          <p:cNvSpPr txBox="1"/>
          <p:nvPr/>
        </p:nvSpPr>
        <p:spPr>
          <a:xfrm>
            <a:off x="5833920" y="5908614"/>
            <a:ext cx="2113194" cy="400110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Hawksbill turtle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A13D6F7-2555-4E37-8947-C6944B5D5787}"/>
              </a:ext>
            </a:extLst>
          </p:cNvPr>
          <p:cNvSpPr txBox="1"/>
          <p:nvPr/>
        </p:nvSpPr>
        <p:spPr>
          <a:xfrm>
            <a:off x="9156026" y="5908615"/>
            <a:ext cx="2520037" cy="400110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Loggerhead turtle</a:t>
            </a:r>
          </a:p>
        </p:txBody>
      </p:sp>
      <p:sp>
        <p:nvSpPr>
          <p:cNvPr id="12" name="Title 2">
            <a:extLst>
              <a:ext uri="{FF2B5EF4-FFF2-40B4-BE49-F238E27FC236}">
                <a16:creationId xmlns:a16="http://schemas.microsoft.com/office/drawing/2014/main" id="{D10A18D6-671D-9948-935E-E7478F1405CC}"/>
              </a:ext>
            </a:extLst>
          </p:cNvPr>
          <p:cNvSpPr txBox="1">
            <a:spLocks/>
          </p:cNvSpPr>
          <p:nvPr/>
        </p:nvSpPr>
        <p:spPr>
          <a:xfrm>
            <a:off x="515938" y="549276"/>
            <a:ext cx="3582534" cy="1312181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5400" dirty="0">
                <a:solidFill>
                  <a:schemeClr val="bg1"/>
                </a:solidFill>
              </a:rPr>
              <a:t>Sea turtles</a:t>
            </a:r>
          </a:p>
          <a:p>
            <a:pPr>
              <a:lnSpc>
                <a:spcPct val="100000"/>
              </a:lnSpc>
            </a:pPr>
            <a:r>
              <a:rPr lang="en-AU" sz="2000" dirty="0">
                <a:solidFill>
                  <a:schemeClr val="bg1"/>
                </a:solidFill>
              </a:rPr>
              <a:t>Green / Hawksbill / other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78BAFA2-4714-1E45-9B8E-0B4BE60F9DE4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9455681" y="549275"/>
            <a:ext cx="2220382" cy="3142121"/>
          </a:xfrm>
          <a:prstGeom prst="rect">
            <a:avLst/>
          </a:prstGeom>
          <a:ln w="38100"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206455236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0E0113-2158-6445-AAC2-55DD9AADB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58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AFC862-3F18-F342-9E28-E58A4ACBAD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549275"/>
            <a:ext cx="8211372" cy="5594349"/>
          </a:xfrm>
        </p:spPr>
        <p:txBody>
          <a:bodyPr/>
          <a:lstStyle/>
          <a:p>
            <a:r>
              <a:rPr lang="en-AU" sz="3200" dirty="0"/>
              <a:t>Ask for </a:t>
            </a:r>
            <a:r>
              <a:rPr lang="en-AU" sz="3200" u="sng" dirty="0"/>
              <a:t>shark</a:t>
            </a:r>
            <a:r>
              <a:rPr lang="en-AU" sz="3200" dirty="0"/>
              <a:t> data [whitetip reef shark].</a:t>
            </a:r>
          </a:p>
          <a:p>
            <a:r>
              <a:rPr lang="en-AU" dirty="0"/>
              <a:t>Calculate the average.</a:t>
            </a:r>
          </a:p>
          <a:p>
            <a:pPr>
              <a:spcAft>
                <a:spcPts val="1800"/>
              </a:spcAft>
            </a:pPr>
            <a:r>
              <a:rPr lang="en-AU" dirty="0"/>
              <a:t>Write it in the total box.</a:t>
            </a:r>
          </a:p>
          <a:p>
            <a:r>
              <a:rPr lang="en-AU" sz="3200" dirty="0"/>
              <a:t>Ask for </a:t>
            </a:r>
            <a:r>
              <a:rPr lang="en-AU" sz="3200" u="sng" dirty="0"/>
              <a:t>shark</a:t>
            </a:r>
            <a:r>
              <a:rPr lang="en-AU" sz="3200" dirty="0"/>
              <a:t> data [blacktip reef shark].</a:t>
            </a:r>
          </a:p>
          <a:p>
            <a:r>
              <a:rPr lang="en-AU" dirty="0"/>
              <a:t>Calculate the average.</a:t>
            </a:r>
          </a:p>
          <a:p>
            <a:pPr>
              <a:spcAft>
                <a:spcPts val="1800"/>
              </a:spcAft>
            </a:pPr>
            <a:r>
              <a:rPr lang="en-AU" dirty="0"/>
              <a:t>Write it in the total box.</a:t>
            </a:r>
          </a:p>
          <a:p>
            <a:r>
              <a:rPr lang="en-AU" sz="3200" dirty="0"/>
              <a:t>Ask for </a:t>
            </a:r>
            <a:r>
              <a:rPr lang="en-AU" sz="3200" u="sng" dirty="0"/>
              <a:t>shark</a:t>
            </a:r>
            <a:r>
              <a:rPr lang="en-AU" sz="3200" dirty="0"/>
              <a:t> data [other].</a:t>
            </a:r>
          </a:p>
          <a:p>
            <a:r>
              <a:rPr lang="en-AU" dirty="0"/>
              <a:t>Calculate the average.</a:t>
            </a:r>
          </a:p>
          <a:p>
            <a:r>
              <a:rPr lang="en-AU" dirty="0"/>
              <a:t>Write it in the total box.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6BD806D-F164-1C42-90F9-A8FC98F060E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961272" y="549275"/>
            <a:ext cx="2714791" cy="3841772"/>
          </a:xfrm>
          <a:prstGeom prst="rect">
            <a:avLst/>
          </a:prstGeom>
          <a:ln w="38100"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312304127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5">
            <a:extLst>
              <a:ext uri="{FF2B5EF4-FFF2-40B4-BE49-F238E27FC236}">
                <a16:creationId xmlns:a16="http://schemas.microsoft.com/office/drawing/2014/main" id="{CF025C19-B418-A44C-89C0-177ADB9CFAB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03" t="-15857" r="1012" b="17353"/>
          <a:stretch/>
        </p:blipFill>
        <p:spPr>
          <a:xfrm flipH="1">
            <a:off x="0" y="2924831"/>
            <a:ext cx="4723407" cy="394944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E0165ED-30C6-5245-AE4D-94A19C39D1B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77" t="110" r="238" b="18736"/>
          <a:stretch/>
        </p:blipFill>
        <p:spPr>
          <a:xfrm>
            <a:off x="-60903" y="0"/>
            <a:ext cx="4784310" cy="356061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E912B64-5D55-C842-99AA-32C316691E2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08" t="2988" r="19321" b="2988"/>
          <a:stretch/>
        </p:blipFill>
        <p:spPr>
          <a:xfrm>
            <a:off x="4723407" y="-4833"/>
            <a:ext cx="3763491" cy="357028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1932FF2-5C91-5645-8A35-95EE5937DB3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17" t="5105" r="-141"/>
          <a:stretch/>
        </p:blipFill>
        <p:spPr>
          <a:xfrm>
            <a:off x="8478982" y="-4834"/>
            <a:ext cx="3720934" cy="356545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145384C-3A08-B34B-8BB9-C48223CD6CB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930"/>
          <a:stretch/>
        </p:blipFill>
        <p:spPr>
          <a:xfrm>
            <a:off x="8478982" y="3560618"/>
            <a:ext cx="3713018" cy="329738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ABCCDCA-D6F0-A040-838F-53C809A212CC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290" b="33564"/>
          <a:stretch/>
        </p:blipFill>
        <p:spPr>
          <a:xfrm>
            <a:off x="4723407" y="3560618"/>
            <a:ext cx="3771409" cy="331365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41E120A-C24F-5B47-A344-688129A00AEB}"/>
              </a:ext>
            </a:extLst>
          </p:cNvPr>
          <p:cNvSpPr txBox="1"/>
          <p:nvPr/>
        </p:nvSpPr>
        <p:spPr>
          <a:xfrm>
            <a:off x="3198841" y="3052436"/>
            <a:ext cx="1345003" cy="400110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Epaulette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572C203-03F2-D14C-84A7-6F7BC338025A}"/>
              </a:ext>
            </a:extLst>
          </p:cNvPr>
          <p:cNvSpPr txBox="1"/>
          <p:nvPr/>
        </p:nvSpPr>
        <p:spPr>
          <a:xfrm>
            <a:off x="6736594" y="6260648"/>
            <a:ext cx="1665518" cy="400110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 err="1">
                <a:solidFill>
                  <a:schemeClr val="bg1"/>
                </a:solidFill>
              </a:rPr>
              <a:t>Wobbegong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B71FB3C-9BF7-8144-BDB7-11F26ABF34EE}"/>
              </a:ext>
            </a:extLst>
          </p:cNvPr>
          <p:cNvSpPr txBox="1"/>
          <p:nvPr/>
        </p:nvSpPr>
        <p:spPr>
          <a:xfrm>
            <a:off x="10415300" y="2973470"/>
            <a:ext cx="1690256" cy="400110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Tawny </a:t>
            </a:r>
            <a:r>
              <a:rPr lang="en-US" sz="2000" dirty="0" smtClean="0">
                <a:solidFill>
                  <a:schemeClr val="bg1"/>
                </a:solidFill>
              </a:rPr>
              <a:t>nurse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FC18472-B8BF-EE41-A908-F2848E5A72BC}"/>
              </a:ext>
            </a:extLst>
          </p:cNvPr>
          <p:cNvSpPr txBox="1"/>
          <p:nvPr/>
        </p:nvSpPr>
        <p:spPr>
          <a:xfrm>
            <a:off x="3265604" y="6254524"/>
            <a:ext cx="1211479" cy="400110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Whitetip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82B522A-8083-4D44-80BA-E7017769CAAD}"/>
              </a:ext>
            </a:extLst>
          </p:cNvPr>
          <p:cNvSpPr txBox="1"/>
          <p:nvPr/>
        </p:nvSpPr>
        <p:spPr>
          <a:xfrm>
            <a:off x="10894077" y="6254524"/>
            <a:ext cx="1211479" cy="400110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Leopard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4390E5A-FB74-FD49-93D0-87510980383D}"/>
              </a:ext>
            </a:extLst>
          </p:cNvPr>
          <p:cNvSpPr txBox="1"/>
          <p:nvPr/>
        </p:nvSpPr>
        <p:spPr>
          <a:xfrm>
            <a:off x="7136945" y="3052436"/>
            <a:ext cx="1211479" cy="400110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Blacktip</a:t>
            </a: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6CF81F41-A56F-AB47-827B-5EAD4F8D0940}"/>
              </a:ext>
            </a:extLst>
          </p:cNvPr>
          <p:cNvSpPr txBox="1">
            <a:spLocks/>
          </p:cNvSpPr>
          <p:nvPr/>
        </p:nvSpPr>
        <p:spPr>
          <a:xfrm>
            <a:off x="515936" y="565986"/>
            <a:ext cx="3109007" cy="1279143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5400" dirty="0">
                <a:solidFill>
                  <a:schemeClr val="bg1"/>
                </a:solidFill>
              </a:rPr>
              <a:t>Sharks</a:t>
            </a:r>
          </a:p>
          <a:p>
            <a:pPr>
              <a:spcBef>
                <a:spcPts val="0"/>
              </a:spcBef>
            </a:pPr>
            <a:r>
              <a:rPr lang="en-AU" sz="2000" dirty="0">
                <a:solidFill>
                  <a:schemeClr val="bg1"/>
                </a:solidFill>
              </a:rPr>
              <a:t>Whitetip / Blacktip / other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9DB4E98B-0406-DC46-ABC3-A8B7AAE15770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/>
          <a:stretch/>
        </p:blipFill>
        <p:spPr>
          <a:xfrm>
            <a:off x="515938" y="3733806"/>
            <a:ext cx="1819568" cy="2574919"/>
          </a:xfrm>
          <a:prstGeom prst="rect">
            <a:avLst/>
          </a:prstGeom>
          <a:ln w="38100"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30918005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B13E623-73C1-A444-A374-C0A0D0C0C7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112" y="576036"/>
            <a:ext cx="11385776" cy="536575"/>
          </a:xfrm>
        </p:spPr>
        <p:txBody>
          <a:bodyPr/>
          <a:lstStyle/>
          <a:p>
            <a:pPr algn="ctr"/>
            <a:r>
              <a:rPr lang="en-US" dirty="0"/>
              <a:t>“Are you ready to share your data, and transfer the class data from our slates to a Rapid Monitoring survey form that you can take home with you? There is one in your activity book.”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36F8EA-7E0D-4247-880D-6AC3A40E8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6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B9855FE-C086-E34A-9E0D-024904114F97}"/>
              </a:ext>
            </a:extLst>
          </p:cNvPr>
          <p:cNvSpPr txBox="1"/>
          <p:nvPr/>
        </p:nvSpPr>
        <p:spPr>
          <a:xfrm>
            <a:off x="2745840" y="5063242"/>
            <a:ext cx="68820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200" dirty="0">
                <a:solidFill>
                  <a:schemeClr val="bg1"/>
                </a:solidFill>
              </a:rPr>
              <a:t>Rapid Monitoring survey form</a:t>
            </a:r>
          </a:p>
          <a:p>
            <a:pPr algn="ctr"/>
            <a:r>
              <a:rPr lang="en-AU" sz="3200" dirty="0">
                <a:solidFill>
                  <a:schemeClr val="bg1"/>
                </a:solidFill>
              </a:rPr>
              <a:t>(in activity book).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1B6CE96-7FB6-3B4E-B8FD-0F19692EC6E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6789"/>
          <a:stretch/>
        </p:blipFill>
        <p:spPr>
          <a:xfrm>
            <a:off x="996926" y="2507518"/>
            <a:ext cx="5055532" cy="2279605"/>
          </a:xfrm>
          <a:prstGeom prst="rect">
            <a:avLst/>
          </a:prstGeom>
          <a:ln w="57150"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4E6C59A-8AA7-B242-A5A0-388A4380178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1933" b="-1362"/>
          <a:stretch/>
        </p:blipFill>
        <p:spPr>
          <a:xfrm>
            <a:off x="6139542" y="2507518"/>
            <a:ext cx="5586121" cy="2339834"/>
          </a:xfrm>
          <a:prstGeom prst="rect">
            <a:avLst/>
          </a:prstGeom>
          <a:ln w="57150">
            <a:noFill/>
          </a:ln>
        </p:spPr>
      </p:pic>
    </p:spTree>
    <p:extLst>
      <p:ext uri="{BB962C8B-B14F-4D97-AF65-F5344CB8AC3E}">
        <p14:creationId xmlns:p14="http://schemas.microsoft.com/office/powerpoint/2010/main" val="77752679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0E0113-2158-6445-AAC2-55DD9AADB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60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AFC862-3F18-F342-9E28-E58A4ACBAD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549275"/>
            <a:ext cx="10611844" cy="5594349"/>
          </a:xfrm>
        </p:spPr>
        <p:txBody>
          <a:bodyPr/>
          <a:lstStyle/>
          <a:p>
            <a:r>
              <a:rPr lang="en-AU" sz="4400" dirty="0"/>
              <a:t>Ask if anyone saw any </a:t>
            </a:r>
            <a:r>
              <a:rPr lang="en-AU" sz="4400" u="sng" dirty="0"/>
              <a:t>COTS</a:t>
            </a:r>
            <a:r>
              <a:rPr lang="en-AU" sz="4400" dirty="0"/>
              <a:t> [juvenile]?</a:t>
            </a:r>
          </a:p>
          <a:p>
            <a:r>
              <a:rPr lang="en-AU" dirty="0"/>
              <a:t>Calculate the average.</a:t>
            </a:r>
          </a:p>
          <a:p>
            <a:pPr>
              <a:spcAft>
                <a:spcPts val="1800"/>
              </a:spcAft>
            </a:pPr>
            <a:r>
              <a:rPr lang="en-AU" dirty="0"/>
              <a:t>Write it in the total box.</a:t>
            </a:r>
          </a:p>
          <a:p>
            <a:r>
              <a:rPr lang="en-AU" sz="4400" dirty="0"/>
              <a:t>Ask if anyone saw any </a:t>
            </a:r>
            <a:r>
              <a:rPr lang="en-AU" sz="4400" u="sng" dirty="0"/>
              <a:t>COTS</a:t>
            </a:r>
            <a:r>
              <a:rPr lang="en-AU" sz="4400" dirty="0"/>
              <a:t> [adult]?</a:t>
            </a:r>
          </a:p>
          <a:p>
            <a:r>
              <a:rPr lang="en-AU" dirty="0"/>
              <a:t>Calculate the average.</a:t>
            </a:r>
          </a:p>
          <a:p>
            <a:pPr>
              <a:spcAft>
                <a:spcPts val="1800"/>
              </a:spcAft>
            </a:pPr>
            <a:r>
              <a:rPr lang="en-AU" dirty="0"/>
              <a:t>Write it in the total box.</a:t>
            </a:r>
          </a:p>
          <a:p>
            <a:pPr>
              <a:spcAft>
                <a:spcPts val="0"/>
              </a:spcAft>
            </a:pPr>
            <a:r>
              <a:rPr lang="en-AU" b="1" dirty="0"/>
              <a:t>Questions: </a:t>
            </a:r>
          </a:p>
          <a:p>
            <a:pPr marL="514350" indent="-514350">
              <a:spcAft>
                <a:spcPts val="0"/>
              </a:spcAft>
              <a:buFont typeface="+mj-lt"/>
              <a:buAutoNum type="arabicPeriod"/>
            </a:pPr>
            <a:r>
              <a:rPr lang="en-AU" dirty="0"/>
              <a:t>Was it somewhere out and about and easy to see, </a:t>
            </a:r>
          </a:p>
          <a:p>
            <a:pPr marL="514350" indent="-514350">
              <a:spcAft>
                <a:spcPts val="0"/>
              </a:spcAft>
              <a:buFont typeface="+mj-lt"/>
              <a:buAutoNum type="arabicPeriod"/>
            </a:pPr>
            <a:r>
              <a:rPr lang="en-AU" dirty="0"/>
              <a:t>Was it underneath something and difficult to spot?</a:t>
            </a:r>
          </a:p>
          <a:p>
            <a:pPr marL="514350" indent="-514350">
              <a:spcAft>
                <a:spcPts val="0"/>
              </a:spcAft>
              <a:buFont typeface="+mj-lt"/>
              <a:buAutoNum type="arabicPeriod"/>
            </a:pPr>
            <a:r>
              <a:rPr lang="en-AU" dirty="0"/>
              <a:t>Could you recognise where it had been feeding?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3989463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6CEB9CA-23CF-F944-A356-0E2F34B7391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" t="9214" r="1" b="6134"/>
          <a:stretch/>
        </p:blipFill>
        <p:spPr>
          <a:xfrm>
            <a:off x="1" y="0"/>
            <a:ext cx="12191998" cy="6858000"/>
          </a:xfrm>
          <a:prstGeom prst="rect">
            <a:avLst/>
          </a:prstGeom>
        </p:spPr>
      </p:pic>
      <p:sp>
        <p:nvSpPr>
          <p:cNvPr id="4" name="Title 2">
            <a:extLst>
              <a:ext uri="{FF2B5EF4-FFF2-40B4-BE49-F238E27FC236}">
                <a16:creationId xmlns:a16="http://schemas.microsoft.com/office/drawing/2014/main" id="{8A5EDE65-038A-E043-B569-AD49893CB765}"/>
              </a:ext>
            </a:extLst>
          </p:cNvPr>
          <p:cNvSpPr txBox="1">
            <a:spLocks/>
          </p:cNvSpPr>
          <p:nvPr/>
        </p:nvSpPr>
        <p:spPr>
          <a:xfrm>
            <a:off x="515937" y="549275"/>
            <a:ext cx="5580063" cy="2275568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en-US" sz="5400" dirty="0">
                <a:solidFill>
                  <a:schemeClr val="bg1"/>
                </a:solidFill>
              </a:rPr>
              <a:t>Crown-of-Thorns Starfish (COTS)</a:t>
            </a:r>
          </a:p>
          <a:p>
            <a:pPr>
              <a:spcAft>
                <a:spcPts val="1200"/>
              </a:spcAft>
            </a:pPr>
            <a:r>
              <a:rPr lang="en-AU" sz="2000" dirty="0">
                <a:solidFill>
                  <a:schemeClr val="bg1"/>
                </a:solidFill>
              </a:rPr>
              <a:t>Juvenile / Adult</a:t>
            </a:r>
          </a:p>
        </p:txBody>
      </p:sp>
    </p:spTree>
    <p:extLst>
      <p:ext uri="{BB962C8B-B14F-4D97-AF65-F5344CB8AC3E}">
        <p14:creationId xmlns:p14="http://schemas.microsoft.com/office/powerpoint/2010/main" val="311692124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62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Filling out the form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Check if all fields covered have been filled.</a:t>
            </a:r>
          </a:p>
        </p:txBody>
      </p:sp>
    </p:spTree>
    <p:extLst>
      <p:ext uri="{BB962C8B-B14F-4D97-AF65-F5344CB8AC3E}">
        <p14:creationId xmlns:p14="http://schemas.microsoft.com/office/powerpoint/2010/main" val="129018677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5F86B2F-22A0-7145-95A4-8266164F42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/>
              <a:t>Check point.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7CA7EE-4E25-7247-826C-6CA10607E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63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D4C1837-934E-954A-BADF-ABE399D4F5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3104" y="1588742"/>
            <a:ext cx="9885791" cy="4264715"/>
          </a:xfrm>
          <a:prstGeom prst="rect">
            <a:avLst/>
          </a:prstGeom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867617340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0E0113-2158-6445-AAC2-55DD9AADB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64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AFC862-3F18-F342-9E28-E58A4ACBAD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8" y="549275"/>
            <a:ext cx="11160123" cy="5594349"/>
          </a:xfrm>
        </p:spPr>
        <p:txBody>
          <a:bodyPr/>
          <a:lstStyle/>
          <a:p>
            <a:pPr>
              <a:spcAft>
                <a:spcPts val="1800"/>
              </a:spcAft>
            </a:pPr>
            <a:r>
              <a:rPr lang="en-AU" sz="4400" dirty="0" smtClean="0"/>
              <a:t>Ask why it is important to count these animals?</a:t>
            </a:r>
          </a:p>
          <a:p>
            <a:pPr>
              <a:spcAft>
                <a:spcPts val="0"/>
              </a:spcAft>
            </a:pPr>
            <a:r>
              <a:rPr lang="en-AU" b="1" dirty="0"/>
              <a:t>Questions:</a:t>
            </a:r>
          </a:p>
          <a:p>
            <a:pPr marL="514350" indent="-514350">
              <a:spcAft>
                <a:spcPts val="0"/>
              </a:spcAft>
              <a:buFont typeface="+mj-lt"/>
              <a:buAutoNum type="arabicPeriod"/>
            </a:pPr>
            <a:r>
              <a:rPr lang="en-AU" dirty="0"/>
              <a:t>What do sea cucumbers and grazing herbivores like to eat? [pause for answer]; What do you think would happen if they were all gone?</a:t>
            </a:r>
          </a:p>
          <a:p>
            <a:pPr marL="514350" indent="-514350">
              <a:spcAft>
                <a:spcPts val="0"/>
              </a:spcAft>
              <a:buFont typeface="+mj-lt"/>
              <a:buAutoNum type="arabicPeriod"/>
            </a:pPr>
            <a:r>
              <a:rPr lang="en-US" dirty="0"/>
              <a:t>What do cods and groupers, coral trout and sharks eat? </a:t>
            </a:r>
            <a:r>
              <a:rPr lang="en-AU" dirty="0"/>
              <a:t>[pause for answer]; What do you think would happen if they were all gone?</a:t>
            </a:r>
          </a:p>
          <a:p>
            <a:pPr marL="514350" indent="-514350">
              <a:spcAft>
                <a:spcPts val="0"/>
              </a:spcAft>
              <a:buFont typeface="+mj-lt"/>
              <a:buAutoNum type="arabicPeriod"/>
            </a:pPr>
            <a:r>
              <a:rPr lang="en-US" dirty="0"/>
              <a:t>What do Maori wrasse eat? </a:t>
            </a:r>
            <a:r>
              <a:rPr lang="en-AU" dirty="0"/>
              <a:t>[pause for answer]; What do you think would happen if they were all gone?</a:t>
            </a:r>
          </a:p>
          <a:p>
            <a:pPr marL="514350" indent="-514350">
              <a:spcAft>
                <a:spcPts val="0"/>
              </a:spcAft>
              <a:buFont typeface="+mj-lt"/>
              <a:buAutoNum type="arabicPeriod"/>
            </a:pPr>
            <a:r>
              <a:rPr lang="en-US" dirty="0"/>
              <a:t>What do butterflyfish eat? [pause for answer]; If there are a lot of butterflyfish, that means there is a lot of?</a:t>
            </a:r>
            <a:endParaRPr lang="en-AU" dirty="0"/>
          </a:p>
          <a:p>
            <a:pPr marL="514350" indent="-514350">
              <a:spcAft>
                <a:spcPts val="0"/>
              </a:spcAft>
              <a:buFont typeface="+mj-lt"/>
              <a:buAutoNum type="arabicPeriod"/>
            </a:pPr>
            <a:r>
              <a:rPr lang="en-US" dirty="0"/>
              <a:t>Who really wanted to see an anemonefish or a turtle today? [pause]; Do you think people from all over the world want to see them too?</a:t>
            </a:r>
            <a:endParaRPr lang="en-AU" dirty="0"/>
          </a:p>
          <a:p>
            <a:pPr marL="514350" indent="-514350">
              <a:spcAft>
                <a:spcPts val="0"/>
              </a:spcAft>
              <a:buFont typeface="+mj-lt"/>
              <a:buAutoNum type="arabicPeriod"/>
            </a:pPr>
            <a:r>
              <a:rPr lang="en-US" dirty="0"/>
              <a:t>What would happen to all these animals if the coral reef wasn’t here?</a:t>
            </a:r>
            <a:endParaRPr lang="en-AU" dirty="0"/>
          </a:p>
          <a:p>
            <a:pPr>
              <a:spcAft>
                <a:spcPts val="0"/>
              </a:spcAft>
            </a:pPr>
            <a:endParaRPr lang="en-AU" dirty="0" smtClean="0"/>
          </a:p>
          <a:p>
            <a:pPr marL="514350" indent="-514350">
              <a:spcAft>
                <a:spcPts val="0"/>
              </a:spcAft>
              <a:buFont typeface="+mj-lt"/>
              <a:buAutoNum type="arabicPeriod"/>
            </a:pPr>
            <a:endParaRPr lang="en-AU" dirty="0"/>
          </a:p>
          <a:p>
            <a:pPr>
              <a:spcAft>
                <a:spcPts val="1800"/>
              </a:spcAft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349916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353CDC7-0BFC-C84A-9945-2E164E07736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249378" y="549275"/>
            <a:ext cx="9569513" cy="5280025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en-US" dirty="0" smtClean="0"/>
              <a:t>Why is it important to count these animals?</a:t>
            </a:r>
            <a:endParaRPr lang="en-AU" sz="32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BCCF9B0-8156-8947-BA3E-3D2555169E76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65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8117659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DEC2BA-F5B3-4248-B174-F576252AC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66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80C660E-7D65-4641-BE53-290AB4CBF9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549274"/>
            <a:ext cx="11160124" cy="1828799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en-US" sz="4400" dirty="0"/>
              <a:t>Next step?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Back at school, you will login with your teacher and tell GBRMPA how many you counted!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B13737C-41BE-CB44-B606-C96E6F4D29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2590800"/>
            <a:ext cx="11160124" cy="3552824"/>
          </a:xfrm>
        </p:spPr>
        <p:txBody>
          <a:bodyPr/>
          <a:lstStyle/>
          <a:p>
            <a:r>
              <a:rPr lang="en-AU" dirty="0"/>
              <a:t>Schools are shown how to register to Eye on the Reef (Rapid Monitoring and Sightings) pre-excursion </a:t>
            </a:r>
            <a:r>
              <a:rPr lang="en-AU" dirty="0" smtClean="0"/>
              <a:t>(Part </a:t>
            </a:r>
            <a:r>
              <a:rPr lang="en-AU" dirty="0"/>
              <a:t>1) and how to login and upload their data post excursion </a:t>
            </a:r>
            <a:r>
              <a:rPr lang="en-AU" dirty="0" smtClean="0"/>
              <a:t>(Part </a:t>
            </a:r>
            <a:r>
              <a:rPr lang="en-AU" dirty="0"/>
              <a:t>3).</a:t>
            </a:r>
          </a:p>
          <a:p>
            <a:r>
              <a:rPr lang="en-AU" dirty="0"/>
              <a:t>Confirm the teacher has registered.</a:t>
            </a:r>
            <a:endParaRPr lang="en-AU" i="1" dirty="0"/>
          </a:p>
        </p:txBody>
      </p:sp>
    </p:spTree>
    <p:extLst>
      <p:ext uri="{BB962C8B-B14F-4D97-AF65-F5344CB8AC3E}">
        <p14:creationId xmlns:p14="http://schemas.microsoft.com/office/powerpoint/2010/main" val="2248245665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353CDC7-0BFC-C84A-9945-2E164E07736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en-US" dirty="0"/>
              <a:t>What can I do now?</a:t>
            </a:r>
          </a:p>
          <a:p>
            <a:r>
              <a:rPr lang="en-AU" sz="3200" dirty="0"/>
              <a:t>If you also completed the 360 survey, </a:t>
            </a:r>
            <a:br>
              <a:rPr lang="en-AU" sz="3200" dirty="0"/>
            </a:br>
            <a:r>
              <a:rPr lang="en-AU" sz="3200" dirty="0"/>
              <a:t>we will do that next. Otherwise…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BCCF9B0-8156-8947-BA3E-3D2555169E76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67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337614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68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I do now?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download the Eye on the Reef app on your smart device to record what you saw today.</a:t>
            </a:r>
          </a:p>
        </p:txBody>
      </p:sp>
    </p:spTree>
    <p:extLst>
      <p:ext uri="{BB962C8B-B14F-4D97-AF65-F5344CB8AC3E}">
        <p14:creationId xmlns:p14="http://schemas.microsoft.com/office/powerpoint/2010/main" val="2888334571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E64E2BB-5B3F-D644-B245-69977E055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69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A13FA8-21FB-D740-8677-30D8CB1250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dirty="0" smtClean="0"/>
              <a:t>…Download </a:t>
            </a:r>
            <a:r>
              <a:rPr lang="en-US" dirty="0"/>
              <a:t>the </a:t>
            </a:r>
            <a:br>
              <a:rPr lang="en-US" dirty="0"/>
            </a:br>
            <a:r>
              <a:rPr lang="en-US" i="1" dirty="0"/>
              <a:t>Eye on the Reef </a:t>
            </a:r>
            <a:r>
              <a:rPr lang="en-US" dirty="0" smtClean="0"/>
              <a:t>app</a:t>
            </a:r>
            <a:endParaRPr lang="en-US" dirty="0"/>
          </a:p>
          <a:p>
            <a:pPr>
              <a:spcAft>
                <a:spcPts val="1800"/>
              </a:spcAft>
            </a:pPr>
            <a:r>
              <a:rPr lang="en-US" sz="3200" dirty="0"/>
              <a:t>to record what you </a:t>
            </a:r>
            <a:br>
              <a:rPr lang="en-US" sz="3200" dirty="0"/>
            </a:br>
            <a:r>
              <a:rPr lang="en-US" sz="3200" dirty="0"/>
              <a:t>saw today!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8F8F416F-2EB8-B649-A6FF-9212A2315AC9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/>
          <a:srcRect l="-17158" t="-1" r="-19615" b="-1"/>
          <a:stretch/>
        </p:blipFill>
        <p:spPr>
          <a:xfrm>
            <a:off x="6286500" y="549274"/>
            <a:ext cx="5389563" cy="559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653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Filling out the form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Walk students through each line: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Observer name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Date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Time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8709325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70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I do now?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record any animal you saw on your trip today.</a:t>
            </a:r>
          </a:p>
        </p:txBody>
      </p:sp>
    </p:spTree>
    <p:extLst>
      <p:ext uri="{BB962C8B-B14F-4D97-AF65-F5344CB8AC3E}">
        <p14:creationId xmlns:p14="http://schemas.microsoft.com/office/powerpoint/2010/main" val="3471759188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58D616D-B55D-E145-9B9C-8B58C525B62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71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81D7772-CEB5-1144-BA29-8A40AC07D99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29" b="51010"/>
          <a:stretch/>
        </p:blipFill>
        <p:spPr>
          <a:xfrm>
            <a:off x="490835" y="1648239"/>
            <a:ext cx="5111907" cy="4378588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91F419-E99E-214C-831A-1046F437F06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954" r="52654" b="62010"/>
          <a:stretch/>
        </p:blipFill>
        <p:spPr>
          <a:xfrm>
            <a:off x="5775191" y="1648239"/>
            <a:ext cx="3269511" cy="4378588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9E53F6B-81F2-0840-A994-75F6B9BBAA8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5316" r="53393" b="17939"/>
          <a:stretch/>
        </p:blipFill>
        <p:spPr>
          <a:xfrm>
            <a:off x="9217152" y="1648239"/>
            <a:ext cx="2469484" cy="4378588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6987A7D-F8DE-5140-8CC6-EA67D5E73AB2}"/>
              </a:ext>
            </a:extLst>
          </p:cNvPr>
          <p:cNvSpPr txBox="1"/>
          <p:nvPr/>
        </p:nvSpPr>
        <p:spPr>
          <a:xfrm>
            <a:off x="802477" y="549275"/>
            <a:ext cx="1058704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AU" sz="4400" dirty="0">
                <a:solidFill>
                  <a:schemeClr val="bg1"/>
                </a:solidFill>
              </a:rPr>
              <a:t>This is what you can record on the app.</a:t>
            </a:r>
          </a:p>
        </p:txBody>
      </p:sp>
    </p:spTree>
    <p:extLst>
      <p:ext uri="{BB962C8B-B14F-4D97-AF65-F5344CB8AC3E}">
        <p14:creationId xmlns:p14="http://schemas.microsoft.com/office/powerpoint/2010/main" val="1260891777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72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I do now?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the home screen of the Eye on the Reef app.</a:t>
            </a:r>
          </a:p>
          <a:p>
            <a:endParaRPr lang="en-US" dirty="0"/>
          </a:p>
          <a:p>
            <a:r>
              <a:rPr lang="en-US" dirty="0" smtClean="0"/>
              <a:t>To create a sighting, ‘click’ on Sightings.</a:t>
            </a:r>
          </a:p>
        </p:txBody>
      </p:sp>
    </p:spTree>
    <p:extLst>
      <p:ext uri="{BB962C8B-B14F-4D97-AF65-F5344CB8AC3E}">
        <p14:creationId xmlns:p14="http://schemas.microsoft.com/office/powerpoint/2010/main" val="1860487762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33EDDF-6314-3C48-A301-83FB3CBA5A4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73</a:t>
            </a:fld>
            <a:endParaRPr lang="en-US" dirty="0"/>
          </a:p>
        </p:txBody>
      </p:sp>
      <p:pic>
        <p:nvPicPr>
          <p:cNvPr id="4" name="Picture 3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16094BA6-6C03-634D-9721-74EDDDFD2CF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98" b="45442"/>
          <a:stretch/>
        </p:blipFill>
        <p:spPr>
          <a:xfrm>
            <a:off x="6257564" y="1171319"/>
            <a:ext cx="4806675" cy="4672141"/>
          </a:xfrm>
          <a:prstGeom prst="rect">
            <a:avLst/>
          </a:prstGeom>
          <a:ln w="38100">
            <a:solidFill>
              <a:schemeClr val="accent2"/>
            </a:solidFill>
          </a:ln>
          <a:effectLst/>
        </p:spPr>
      </p:pic>
      <p:pic>
        <p:nvPicPr>
          <p:cNvPr id="5" name="Picture 4" descr="Chart, diagram&#10;&#10;Description automatically generated with medium confidence">
            <a:extLst>
              <a:ext uri="{FF2B5EF4-FFF2-40B4-BE49-F238E27FC236}">
                <a16:creationId xmlns:a16="http://schemas.microsoft.com/office/drawing/2014/main" id="{F0981982-6E77-7B4D-878B-D1CDAA04CA2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48" b="38626"/>
          <a:stretch/>
        </p:blipFill>
        <p:spPr>
          <a:xfrm>
            <a:off x="1852296" y="1171318"/>
            <a:ext cx="4082141" cy="4672141"/>
          </a:xfrm>
          <a:prstGeom prst="rect">
            <a:avLst/>
          </a:prstGeom>
          <a:ln w="38100">
            <a:solidFill>
              <a:schemeClr val="accent2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1992406279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74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I do now?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‘Click’ on Wildlife</a:t>
            </a:r>
          </a:p>
        </p:txBody>
      </p:sp>
    </p:spTree>
    <p:extLst>
      <p:ext uri="{BB962C8B-B14F-4D97-AF65-F5344CB8AC3E}">
        <p14:creationId xmlns:p14="http://schemas.microsoft.com/office/powerpoint/2010/main" val="3849619782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33EDDF-6314-3C48-A301-83FB3CBA5A4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75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5B0920F-B01A-2F47-B193-5941CCF67FE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441" r="41138" b="60515"/>
          <a:stretch/>
        </p:blipFill>
        <p:spPr>
          <a:xfrm>
            <a:off x="603656" y="1408177"/>
            <a:ext cx="3273401" cy="4328932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ADEC7F3-5D39-044B-9C05-54F06426758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701" b="45440"/>
          <a:stretch/>
        </p:blipFill>
        <p:spPr>
          <a:xfrm>
            <a:off x="4173465" y="1408176"/>
            <a:ext cx="7616798" cy="1329810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8343989-788F-EE44-A7E1-5A10BB616FD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6995" r="55634" b="17440"/>
          <a:stretch/>
        </p:blipFill>
        <p:spPr>
          <a:xfrm>
            <a:off x="4173465" y="2909642"/>
            <a:ext cx="2209047" cy="2827467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1BAA371-7ACC-E44D-B70C-27F0CF7210F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83084" r="32674"/>
          <a:stretch/>
        </p:blipFill>
        <p:spPr>
          <a:xfrm>
            <a:off x="6711161" y="2899774"/>
            <a:ext cx="5091932" cy="2841825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BA408D9-7329-304D-B064-7B0D88653768}"/>
              </a:ext>
            </a:extLst>
          </p:cNvPr>
          <p:cNvSpPr/>
          <p:nvPr/>
        </p:nvSpPr>
        <p:spPr>
          <a:xfrm>
            <a:off x="1225296" y="5285233"/>
            <a:ext cx="1335024" cy="2926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ABFB76C-457E-6844-A110-A9DCBE9F1A4B}"/>
              </a:ext>
            </a:extLst>
          </p:cNvPr>
          <p:cNvSpPr/>
          <p:nvPr/>
        </p:nvSpPr>
        <p:spPr>
          <a:xfrm>
            <a:off x="1225296" y="3877056"/>
            <a:ext cx="1664208" cy="4318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69ECA78-8540-0541-A1A6-7DB8775E9D56}"/>
              </a:ext>
            </a:extLst>
          </p:cNvPr>
          <p:cNvSpPr/>
          <p:nvPr/>
        </p:nvSpPr>
        <p:spPr>
          <a:xfrm>
            <a:off x="1280160" y="2814023"/>
            <a:ext cx="2123774" cy="5832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A8F9C67-E64F-8E41-870B-CE4B56C397BD}"/>
              </a:ext>
            </a:extLst>
          </p:cNvPr>
          <p:cNvSpPr/>
          <p:nvPr/>
        </p:nvSpPr>
        <p:spPr>
          <a:xfrm>
            <a:off x="4752651" y="3363075"/>
            <a:ext cx="1593887" cy="3311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3CAF136-0B0E-A246-86BC-78A421342AF8}"/>
              </a:ext>
            </a:extLst>
          </p:cNvPr>
          <p:cNvSpPr/>
          <p:nvPr/>
        </p:nvSpPr>
        <p:spPr>
          <a:xfrm>
            <a:off x="4742808" y="4384541"/>
            <a:ext cx="1593887" cy="3311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ECC75AC-A3A8-9E4B-84F3-087C5217FB60}"/>
              </a:ext>
            </a:extLst>
          </p:cNvPr>
          <p:cNvSpPr/>
          <p:nvPr/>
        </p:nvSpPr>
        <p:spPr>
          <a:xfrm>
            <a:off x="4788625" y="5285234"/>
            <a:ext cx="1307376" cy="2926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973213A-7258-F44C-AFD0-B9D35BF49D96}"/>
              </a:ext>
            </a:extLst>
          </p:cNvPr>
          <p:cNvSpPr/>
          <p:nvPr/>
        </p:nvSpPr>
        <p:spPr>
          <a:xfrm>
            <a:off x="7530060" y="3571647"/>
            <a:ext cx="1997988" cy="6138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D03BC63-2CC7-AD4C-97E9-B97EAA4A0C93}"/>
              </a:ext>
            </a:extLst>
          </p:cNvPr>
          <p:cNvSpPr/>
          <p:nvPr/>
        </p:nvSpPr>
        <p:spPr>
          <a:xfrm>
            <a:off x="7731228" y="4964003"/>
            <a:ext cx="3857116" cy="6138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8E2C3AA-2E96-9548-8A96-E2CDA95307F3}"/>
              </a:ext>
            </a:extLst>
          </p:cNvPr>
          <p:cNvSpPr/>
          <p:nvPr/>
        </p:nvSpPr>
        <p:spPr>
          <a:xfrm>
            <a:off x="4495800" y="1238250"/>
            <a:ext cx="1886712" cy="1671392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9" name="Picture 18" descr="Text, table&#10;&#10;Description automatically generated">
            <a:extLst>
              <a:ext uri="{FF2B5EF4-FFF2-40B4-BE49-F238E27FC236}">
                <a16:creationId xmlns:a16="http://schemas.microsoft.com/office/drawing/2014/main" id="{F0C30D54-36DE-BF40-BD3C-8C439685FF4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" t="84255" r="34310" b="8115"/>
          <a:stretch/>
        </p:blipFill>
        <p:spPr>
          <a:xfrm>
            <a:off x="6711161" y="4354900"/>
            <a:ext cx="5079102" cy="131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759735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76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I do now?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pick the type of animals you saw today.</a:t>
            </a:r>
          </a:p>
        </p:txBody>
      </p:sp>
    </p:spTree>
    <p:extLst>
      <p:ext uri="{BB962C8B-B14F-4D97-AF65-F5344CB8AC3E}">
        <p14:creationId xmlns:p14="http://schemas.microsoft.com/office/powerpoint/2010/main" val="212635643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1AB8FA-1DAF-D045-9C5A-263F92D25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400" dirty="0"/>
              <a:t>Marine mammals.</a:t>
            </a:r>
            <a:endParaRPr lang="en-US" sz="4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E8A085-51B0-A242-AB5C-DF6325D4C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77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D1931C8-3FEB-ED44-A2A7-E56634216E7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6" t="29319" r="34138" b="50434"/>
          <a:stretch/>
        </p:blipFill>
        <p:spPr>
          <a:xfrm>
            <a:off x="1887539" y="1952515"/>
            <a:ext cx="5580062" cy="412917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F176877-5C34-6C41-8008-310C0D583ED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128" t="46701" r="73708" b="45440"/>
          <a:stretch/>
        </p:blipFill>
        <p:spPr>
          <a:xfrm>
            <a:off x="7994684" y="549275"/>
            <a:ext cx="1286579" cy="1128581"/>
          </a:xfrm>
          <a:prstGeom prst="rect">
            <a:avLst/>
          </a:prstGeom>
          <a:ln>
            <a:noFill/>
          </a:ln>
        </p:spPr>
      </p:pic>
      <p:pic>
        <p:nvPicPr>
          <p:cNvPr id="8" name="Picture 7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43900E9F-4769-6E4A-A813-CB8B0A13CDC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68" b="38399"/>
          <a:stretch/>
        </p:blipFill>
        <p:spPr>
          <a:xfrm>
            <a:off x="7533554" y="1952515"/>
            <a:ext cx="4142509" cy="412917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F9DC80E-DA91-0744-9C6E-29AA6917AF89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2" t="23611" r="5473" b="56999"/>
          <a:stretch/>
        </p:blipFill>
        <p:spPr>
          <a:xfrm>
            <a:off x="9378248" y="549275"/>
            <a:ext cx="2314608" cy="1128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992055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78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I do now?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pick the type of animals you saw today.</a:t>
            </a:r>
          </a:p>
        </p:txBody>
      </p:sp>
    </p:spTree>
    <p:extLst>
      <p:ext uri="{BB962C8B-B14F-4D97-AF65-F5344CB8AC3E}">
        <p14:creationId xmlns:p14="http://schemas.microsoft.com/office/powerpoint/2010/main" val="752918479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1AB8FA-1DAF-D045-9C5A-263F92D25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400" dirty="0"/>
              <a:t>Marine reptiles.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E8A085-51B0-A242-AB5C-DF6325D4C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79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176877-5C34-6C41-8008-310C0D583E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128" t="46701" r="73708" b="45440"/>
          <a:stretch/>
        </p:blipFill>
        <p:spPr>
          <a:xfrm>
            <a:off x="8091669" y="549275"/>
            <a:ext cx="1286579" cy="1128581"/>
          </a:xfrm>
          <a:prstGeom prst="rect">
            <a:avLst/>
          </a:prstGeom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BBBE686-BB65-4B4E-9B46-36B90843C69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9" t="23468" r="4225" b="54840"/>
          <a:stretch/>
        </p:blipFill>
        <p:spPr>
          <a:xfrm>
            <a:off x="9490364" y="549276"/>
            <a:ext cx="2190507" cy="112858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F3E8D42-1B21-CB4C-BA86-BC2630C29031}"/>
              </a:ext>
            </a:extLst>
          </p:cNvPr>
          <p:cNvSpPr/>
          <p:nvPr/>
        </p:nvSpPr>
        <p:spPr>
          <a:xfrm>
            <a:off x="515938" y="2218459"/>
            <a:ext cx="11160124" cy="38899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EF12996-1314-484F-B011-606DFCE48E38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00" t="29590" r="6731" b="48470"/>
          <a:stretch/>
        </p:blipFill>
        <p:spPr>
          <a:xfrm>
            <a:off x="698534" y="2678419"/>
            <a:ext cx="5178400" cy="299128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8E903D5-F997-FF40-B05D-850EF494679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71" t="52558" r="-960" b="26057"/>
          <a:stretch/>
        </p:blipFill>
        <p:spPr>
          <a:xfrm>
            <a:off x="5837159" y="2678419"/>
            <a:ext cx="5715560" cy="2932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6466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135E4F-63DD-8246-8DE2-4D346A483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8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56BAA64-5246-B54E-9D32-EF4F0019CBEF}"/>
              </a:ext>
            </a:extLst>
          </p:cNvPr>
          <p:cNvSpPr/>
          <p:nvPr/>
        </p:nvSpPr>
        <p:spPr>
          <a:xfrm>
            <a:off x="515938" y="549275"/>
            <a:ext cx="1116012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800"/>
              </a:spcAft>
            </a:pPr>
            <a:r>
              <a:rPr lang="en-US" sz="3200" dirty="0">
                <a:solidFill>
                  <a:schemeClr val="bg1"/>
                </a:solidFill>
              </a:rPr>
              <a:t>Observer name:</a:t>
            </a:r>
            <a:endParaRPr lang="en-US" sz="3200" dirty="0">
              <a:solidFill>
                <a:schemeClr val="bg1"/>
              </a:solidFill>
              <a:highlight>
                <a:srgbClr val="FFFF00"/>
              </a:highlight>
            </a:endParaRPr>
          </a:p>
          <a:p>
            <a:pPr>
              <a:spcAft>
                <a:spcPts val="1800"/>
              </a:spcAft>
            </a:pPr>
            <a:r>
              <a:rPr lang="en-US" sz="3200" dirty="0">
                <a:solidFill>
                  <a:schemeClr val="bg1"/>
                </a:solidFill>
              </a:rPr>
              <a:t>Date:</a:t>
            </a:r>
            <a:endParaRPr lang="en-US" sz="3200" dirty="0">
              <a:solidFill>
                <a:schemeClr val="bg1"/>
              </a:solidFill>
              <a:highlight>
                <a:srgbClr val="FFFF00"/>
              </a:highlight>
            </a:endParaRPr>
          </a:p>
          <a:p>
            <a:pPr>
              <a:spcAft>
                <a:spcPts val="1800"/>
              </a:spcAft>
            </a:pPr>
            <a:r>
              <a:rPr lang="en-US" sz="3200" dirty="0">
                <a:solidFill>
                  <a:schemeClr val="bg1"/>
                </a:solidFill>
              </a:rPr>
              <a:t>Time (of snorkel):</a:t>
            </a:r>
            <a:endParaRPr lang="en-US" sz="3200" i="1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71555FD-F93E-0042-B87B-F1F5CB14311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b="47010"/>
          <a:stretch/>
        </p:blipFill>
        <p:spPr>
          <a:xfrm>
            <a:off x="821639" y="3220157"/>
            <a:ext cx="10548721" cy="2588968"/>
          </a:xfrm>
          <a:prstGeom prst="rect">
            <a:avLst/>
          </a:prstGeom>
          <a:effectLst/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0E2869D-2956-F843-A938-A7CD698BE596}"/>
              </a:ext>
            </a:extLst>
          </p:cNvPr>
          <p:cNvSpPr txBox="1"/>
          <p:nvPr/>
        </p:nvSpPr>
        <p:spPr>
          <a:xfrm>
            <a:off x="2621279" y="3866987"/>
            <a:ext cx="3474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i="1" dirty="0">
                <a:solidFill>
                  <a:srgbClr val="FF0000"/>
                </a:solidFill>
                <a:latin typeface="Comic Sans MS" panose="030F0702030302020204" pitchFamily="66" charset="0"/>
              </a:rPr>
              <a:t>Your name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627D3DD-9D7D-494D-9B7D-FC325E121BFC}"/>
              </a:ext>
            </a:extLst>
          </p:cNvPr>
          <p:cNvSpPr txBox="1"/>
          <p:nvPr/>
        </p:nvSpPr>
        <p:spPr>
          <a:xfrm>
            <a:off x="9817608" y="3860382"/>
            <a:ext cx="20177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i="1" dirty="0">
                <a:solidFill>
                  <a:srgbClr val="FF0000"/>
                </a:solidFill>
                <a:latin typeface="Comic Sans MS" panose="030F0702030302020204" pitchFamily="66" charset="0"/>
              </a:rPr>
              <a:t>The date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9D9E477-95DA-CF41-BC60-089A7FBB977F}"/>
              </a:ext>
            </a:extLst>
          </p:cNvPr>
          <p:cNvSpPr txBox="1"/>
          <p:nvPr/>
        </p:nvSpPr>
        <p:spPr>
          <a:xfrm>
            <a:off x="9817608" y="4276348"/>
            <a:ext cx="24018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i="1" dirty="0">
                <a:solidFill>
                  <a:srgbClr val="FF0000"/>
                </a:solidFill>
                <a:latin typeface="Comic Sans MS" panose="030F0702030302020204" pitchFamily="66" charset="0"/>
              </a:rPr>
              <a:t>am/pm</a:t>
            </a:r>
          </a:p>
        </p:txBody>
      </p:sp>
    </p:spTree>
    <p:extLst>
      <p:ext uri="{BB962C8B-B14F-4D97-AF65-F5344CB8AC3E}">
        <p14:creationId xmlns:p14="http://schemas.microsoft.com/office/powerpoint/2010/main" val="2541968166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80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I do now?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pick the type of animals you saw today.</a:t>
            </a:r>
          </a:p>
        </p:txBody>
      </p:sp>
    </p:spTree>
    <p:extLst>
      <p:ext uri="{BB962C8B-B14F-4D97-AF65-F5344CB8AC3E}">
        <p14:creationId xmlns:p14="http://schemas.microsoft.com/office/powerpoint/2010/main" val="2366786622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1AB8FA-1DAF-D045-9C5A-263F92D25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400" dirty="0"/>
              <a:t>Sharks and rays.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E8A085-51B0-A242-AB5C-DF6325D4C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81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176877-5C34-6C41-8008-310C0D583E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128" t="46701" r="73708" b="45440"/>
          <a:stretch/>
        </p:blipFill>
        <p:spPr>
          <a:xfrm>
            <a:off x="8426804" y="549275"/>
            <a:ext cx="1286579" cy="1128581"/>
          </a:xfrm>
          <a:prstGeom prst="rect">
            <a:avLst/>
          </a:prstGeom>
          <a:ln>
            <a:noFill/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F3E8D42-1B21-CB4C-BA86-BC2630C29031}"/>
              </a:ext>
            </a:extLst>
          </p:cNvPr>
          <p:cNvSpPr/>
          <p:nvPr/>
        </p:nvSpPr>
        <p:spPr>
          <a:xfrm>
            <a:off x="515938" y="2218459"/>
            <a:ext cx="11160124" cy="38899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E5BFCA8-0D43-164B-A92A-0C8023074048}"/>
              </a:ext>
            </a:extLst>
          </p:cNvPr>
          <p:cNvSpPr/>
          <p:nvPr/>
        </p:nvSpPr>
        <p:spPr>
          <a:xfrm>
            <a:off x="9836727" y="549275"/>
            <a:ext cx="1839336" cy="11285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288C7BB-093C-EF49-91EA-B3323319C16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26" t="23611" r="32724" b="59445"/>
          <a:stretch/>
        </p:blipFill>
        <p:spPr>
          <a:xfrm>
            <a:off x="10026449" y="608064"/>
            <a:ext cx="1526270" cy="959819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F617E25C-2CCD-914F-9919-ECC28784474C}"/>
              </a:ext>
            </a:extLst>
          </p:cNvPr>
          <p:cNvGrpSpPr/>
          <p:nvPr/>
        </p:nvGrpSpPr>
        <p:grpSpPr>
          <a:xfrm>
            <a:off x="958757" y="2854199"/>
            <a:ext cx="10302196" cy="2567908"/>
            <a:chOff x="843451" y="2854199"/>
            <a:chExt cx="10302196" cy="2567908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639A260-C22B-8A4B-9018-9C25A181C38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54" t="29649" r="63893" b="47796"/>
            <a:stretch/>
          </p:blipFill>
          <p:spPr>
            <a:xfrm>
              <a:off x="843451" y="2933766"/>
              <a:ext cx="1449175" cy="2482004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30E58F50-EA0C-834F-8381-B41B992B413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105" t="51930" r="6282" b="27485"/>
            <a:stretch/>
          </p:blipFill>
          <p:spPr>
            <a:xfrm>
              <a:off x="2292626" y="2854199"/>
              <a:ext cx="2921912" cy="2279381"/>
            </a:xfrm>
            <a:prstGeom prst="rect">
              <a:avLst/>
            </a:prstGeom>
          </p:spPr>
        </p:pic>
        <p:pic>
          <p:nvPicPr>
            <p:cNvPr id="16" name="Picture 15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EC9965B3-29CF-4148-A9F5-4F5FBAD6BC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72" t="50000" r="61479" b="27802"/>
            <a:stretch/>
          </p:blipFill>
          <p:spPr>
            <a:xfrm>
              <a:off x="8070009" y="2926426"/>
              <a:ext cx="1571532" cy="2495681"/>
            </a:xfrm>
            <a:prstGeom prst="rect">
              <a:avLst/>
            </a:prstGeom>
          </p:spPr>
        </p:pic>
        <p:pic>
          <p:nvPicPr>
            <p:cNvPr id="18" name="Picture 17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B0F8DD6B-6A2C-D14F-BA44-42B5E16023C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551" t="44444" r="4318" b="33082"/>
            <a:stretch/>
          </p:blipFill>
          <p:spPr>
            <a:xfrm>
              <a:off x="5214538" y="2854199"/>
              <a:ext cx="1506391" cy="2495680"/>
            </a:xfrm>
            <a:prstGeom prst="rect">
              <a:avLst/>
            </a:prstGeom>
          </p:spPr>
        </p:pic>
        <p:pic>
          <p:nvPicPr>
            <p:cNvPr id="19" name="Picture 18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3560D3BD-092C-404D-8BC0-392922378EF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72" t="29851" r="61788" b="53234"/>
            <a:stretch/>
          </p:blipFill>
          <p:spPr>
            <a:xfrm>
              <a:off x="9574116" y="2954136"/>
              <a:ext cx="1571531" cy="1920851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DA48F574-F727-894A-B85B-17B53C38AD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353" t="74037" r="34007" b="11082"/>
            <a:stretch/>
          </p:blipFill>
          <p:spPr>
            <a:xfrm>
              <a:off x="6469356" y="3033962"/>
              <a:ext cx="1600653" cy="167216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60229441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82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I do now?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pick the type of animals you saw today.</a:t>
            </a:r>
          </a:p>
        </p:txBody>
      </p:sp>
    </p:spTree>
    <p:extLst>
      <p:ext uri="{BB962C8B-B14F-4D97-AF65-F5344CB8AC3E}">
        <p14:creationId xmlns:p14="http://schemas.microsoft.com/office/powerpoint/2010/main" val="3309810244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1AB8FA-1DAF-D045-9C5A-263F92D25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400" dirty="0"/>
              <a:t>Fishes.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E8A085-51B0-A242-AB5C-DF6325D4C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83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176877-5C34-6C41-8008-310C0D583E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128" t="46701" r="73708" b="45440"/>
          <a:stretch/>
        </p:blipFill>
        <p:spPr>
          <a:xfrm>
            <a:off x="10389484" y="549275"/>
            <a:ext cx="1286579" cy="1128581"/>
          </a:xfrm>
          <a:prstGeom prst="rect">
            <a:avLst/>
          </a:prstGeom>
          <a:ln>
            <a:noFill/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E64A794-073C-E047-95E5-DF947771DBB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63" b="13778"/>
          <a:stretch/>
        </p:blipFill>
        <p:spPr>
          <a:xfrm>
            <a:off x="1178606" y="1951751"/>
            <a:ext cx="3009991" cy="412917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FEC1F95-2F6A-E44D-8F95-DB8E9922A17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56" b="31245"/>
          <a:stretch/>
        </p:blipFill>
        <p:spPr>
          <a:xfrm>
            <a:off x="4295425" y="1951751"/>
            <a:ext cx="3494323" cy="412917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C525103-283A-9C4B-B776-4D93585F0C0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11" b="34722"/>
          <a:stretch/>
        </p:blipFill>
        <p:spPr>
          <a:xfrm>
            <a:off x="7896576" y="1953279"/>
            <a:ext cx="3779486" cy="4127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06004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84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I do now?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you can see, there are many different fish on the Reef. How many did you see?</a:t>
            </a:r>
          </a:p>
        </p:txBody>
      </p:sp>
    </p:spTree>
    <p:extLst>
      <p:ext uri="{BB962C8B-B14F-4D97-AF65-F5344CB8AC3E}">
        <p14:creationId xmlns:p14="http://schemas.microsoft.com/office/powerpoint/2010/main" val="396600930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EF3BB2F6-7F92-4E19-8B95-E8C0F46A348B}"/>
              </a:ext>
            </a:extLst>
          </p:cNvPr>
          <p:cNvSpPr/>
          <p:nvPr/>
        </p:nvSpPr>
        <p:spPr>
          <a:xfrm>
            <a:off x="256032" y="182880"/>
            <a:ext cx="11740896" cy="6492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F12AC06E-8839-43B9-94E1-FE42A646D9D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600" b="53066"/>
          <a:stretch/>
        </p:blipFill>
        <p:spPr>
          <a:xfrm>
            <a:off x="254600" y="292608"/>
            <a:ext cx="3087439" cy="118872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EC026969-9B23-4818-B724-3C42E2B5DD0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867" b="13067"/>
          <a:stretch/>
        </p:blipFill>
        <p:spPr>
          <a:xfrm>
            <a:off x="249935" y="1453896"/>
            <a:ext cx="3087439" cy="3913632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C004F020-52BA-4C5F-A103-6F8BA99BC45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133" b="24533"/>
          <a:stretch/>
        </p:blipFill>
        <p:spPr>
          <a:xfrm>
            <a:off x="3066658" y="329184"/>
            <a:ext cx="3087439" cy="310896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DE249B51-2320-4EE4-86F3-5EED230897E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97" t="29600" r="6609" b="29866"/>
          <a:stretch/>
        </p:blipFill>
        <p:spPr>
          <a:xfrm>
            <a:off x="6039332" y="292609"/>
            <a:ext cx="2934897" cy="3108959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7A1E1B6C-86AF-4C46-981B-57AFBBA58C6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867" b="52800"/>
          <a:stretch/>
        </p:blipFill>
        <p:spPr>
          <a:xfrm>
            <a:off x="259580" y="5394960"/>
            <a:ext cx="3087439" cy="118872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59F2316A-BEBB-4F2C-B298-1FFCB2A8A94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9" t="29333" r="6667" b="30134"/>
          <a:stretch/>
        </p:blipFill>
        <p:spPr>
          <a:xfrm>
            <a:off x="9032871" y="301750"/>
            <a:ext cx="2874476" cy="3044953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374E3E4D-9668-4E2E-947B-E4DE24A1FB1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2" t="29600" r="4941" b="27466"/>
          <a:stretch/>
        </p:blipFill>
        <p:spPr>
          <a:xfrm>
            <a:off x="9185383" y="3346704"/>
            <a:ext cx="2825636" cy="3044952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A670FE89-5FB2-4D46-92F9-9C5F6AABA4B8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1" t="29600" b="53066"/>
          <a:stretch/>
        </p:blipFill>
        <p:spPr>
          <a:xfrm>
            <a:off x="3248337" y="3410712"/>
            <a:ext cx="2934897" cy="118872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A29BA469-E057-4CEA-A349-02E373C0B722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1" t="48667" b="32534"/>
          <a:stretch/>
        </p:blipFill>
        <p:spPr>
          <a:xfrm>
            <a:off x="3299314" y="4775453"/>
            <a:ext cx="2934897" cy="1289304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6C6737B4-5370-4357-9414-48EB10899A0C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867" b="48533"/>
          <a:stretch/>
        </p:blipFill>
        <p:spPr>
          <a:xfrm>
            <a:off x="6116232" y="3364990"/>
            <a:ext cx="3087439" cy="148133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A9A17A8A-BF58-432C-9CCA-6D68BA200019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2" t="52534" r="64786" b="28000"/>
          <a:stretch/>
        </p:blipFill>
        <p:spPr>
          <a:xfrm>
            <a:off x="2351210" y="4032504"/>
            <a:ext cx="858677" cy="1335024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7B4CFDD5-5A4B-4428-8918-DEA279424F36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1" t="29867" b="49600"/>
          <a:stretch/>
        </p:blipFill>
        <p:spPr>
          <a:xfrm>
            <a:off x="6242462" y="4832601"/>
            <a:ext cx="2934897" cy="1408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236625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86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I do now?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pick the type of animals you saw today.</a:t>
            </a:r>
          </a:p>
        </p:txBody>
      </p:sp>
    </p:spTree>
    <p:extLst>
      <p:ext uri="{BB962C8B-B14F-4D97-AF65-F5344CB8AC3E}">
        <p14:creationId xmlns:p14="http://schemas.microsoft.com/office/powerpoint/2010/main" val="4102199851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1AB8FA-1DAF-D045-9C5A-263F92D25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400" dirty="0"/>
              <a:t>Birds.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E8A085-51B0-A242-AB5C-DF6325D4C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87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176877-5C34-6C41-8008-310C0D583E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128" t="46701" r="73708" b="45440"/>
          <a:stretch/>
        </p:blipFill>
        <p:spPr>
          <a:xfrm>
            <a:off x="6741698" y="549275"/>
            <a:ext cx="1286579" cy="1128581"/>
          </a:xfrm>
          <a:prstGeom prst="rect">
            <a:avLst/>
          </a:prstGeom>
          <a:ln>
            <a:noFill/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F3E8D42-1B21-CB4C-BA86-BC2630C29031}"/>
              </a:ext>
            </a:extLst>
          </p:cNvPr>
          <p:cNvSpPr/>
          <p:nvPr/>
        </p:nvSpPr>
        <p:spPr>
          <a:xfrm>
            <a:off x="515938" y="2218459"/>
            <a:ext cx="11160124" cy="38899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E5BFCA8-0D43-164B-A92A-0C8023074048}"/>
              </a:ext>
            </a:extLst>
          </p:cNvPr>
          <p:cNvSpPr/>
          <p:nvPr/>
        </p:nvSpPr>
        <p:spPr>
          <a:xfrm>
            <a:off x="8153768" y="549275"/>
            <a:ext cx="3522295" cy="11285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09BFD88-545C-944D-ACE2-811750BFADC5}"/>
              </a:ext>
            </a:extLst>
          </p:cNvPr>
          <p:cNvGrpSpPr/>
          <p:nvPr/>
        </p:nvGrpSpPr>
        <p:grpSpPr>
          <a:xfrm>
            <a:off x="8153768" y="549275"/>
            <a:ext cx="3522294" cy="1122064"/>
            <a:chOff x="3765197" y="549275"/>
            <a:chExt cx="3522294" cy="1122064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078F6F06-751C-954F-9B7C-2EAF8F262E6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56" t="23467" r="4766" b="57368"/>
            <a:stretch/>
          </p:blipFill>
          <p:spPr>
            <a:xfrm>
              <a:off x="3765197" y="549275"/>
              <a:ext cx="2109130" cy="1000102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9B2BF774-8F86-EB46-B3B2-F5A1BEA6B8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56" t="41094" r="34391" b="37404"/>
            <a:stretch/>
          </p:blipFill>
          <p:spPr>
            <a:xfrm>
              <a:off x="5874327" y="549275"/>
              <a:ext cx="1413164" cy="1122064"/>
            </a:xfrm>
            <a:prstGeom prst="rect">
              <a:avLst/>
            </a:prstGeom>
          </p:spPr>
        </p:pic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DD5CD6D9-C77C-E443-A81F-2F31BE7F3A4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76" t="29303" r="6914" b="48773"/>
          <a:stretch/>
        </p:blipFill>
        <p:spPr>
          <a:xfrm>
            <a:off x="553452" y="2298856"/>
            <a:ext cx="4330350" cy="374507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BD3ECE2-B6CF-EB4B-980C-38E04F559492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69" t="29047" r="5236" b="49999"/>
          <a:stretch/>
        </p:blipFill>
        <p:spPr>
          <a:xfrm>
            <a:off x="4883802" y="2298856"/>
            <a:ext cx="2374233" cy="354238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49BF51A5-F1C7-8740-9CE5-285A070442E7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9" t="29897" r="63585" b="51035"/>
          <a:stretch/>
        </p:blipFill>
        <p:spPr>
          <a:xfrm>
            <a:off x="7258035" y="2421781"/>
            <a:ext cx="2245515" cy="335298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D3EC8C0-10D6-934C-A4A5-9834B152F343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43" t="29940" r="7795" b="51370"/>
          <a:stretch/>
        </p:blipFill>
        <p:spPr>
          <a:xfrm>
            <a:off x="9503550" y="2412186"/>
            <a:ext cx="2129265" cy="3352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065169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88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I do now?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pick the type of animals you saw today.</a:t>
            </a:r>
          </a:p>
        </p:txBody>
      </p:sp>
    </p:spTree>
    <p:extLst>
      <p:ext uri="{BB962C8B-B14F-4D97-AF65-F5344CB8AC3E}">
        <p14:creationId xmlns:p14="http://schemas.microsoft.com/office/powerpoint/2010/main" val="817393177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1AB8FA-1DAF-D045-9C5A-263F92D25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400" dirty="0"/>
              <a:t>Invertebrates.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E8A085-51B0-A242-AB5C-DF6325D4C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89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176877-5C34-6C41-8008-310C0D583E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128" t="46701" r="73708" b="45440"/>
          <a:stretch/>
        </p:blipFill>
        <p:spPr>
          <a:xfrm>
            <a:off x="10389483" y="549275"/>
            <a:ext cx="1286579" cy="1128581"/>
          </a:xfrm>
          <a:prstGeom prst="rect">
            <a:avLst/>
          </a:prstGeom>
          <a:ln>
            <a:noFill/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F3E8D42-1B21-CB4C-BA86-BC2630C29031}"/>
              </a:ext>
            </a:extLst>
          </p:cNvPr>
          <p:cNvSpPr/>
          <p:nvPr/>
        </p:nvSpPr>
        <p:spPr>
          <a:xfrm>
            <a:off x="515938" y="2218459"/>
            <a:ext cx="11160124" cy="38899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981C203-EFEF-7B4B-A939-BD3AA5B1446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14" t="30234" r="6619" b="47274"/>
          <a:stretch/>
        </p:blipFill>
        <p:spPr>
          <a:xfrm>
            <a:off x="727100" y="2426485"/>
            <a:ext cx="6076950" cy="358595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3C3BDAD-B103-3040-B4CA-0558775D518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03" t="65148" r="6502" b="16111"/>
          <a:stretch/>
        </p:blipFill>
        <p:spPr>
          <a:xfrm>
            <a:off x="7146950" y="2426485"/>
            <a:ext cx="4086545" cy="3011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2278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Filling out the form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Walk students through each line:</a:t>
            </a:r>
          </a:p>
          <a:p>
            <a:pPr marL="342900" indent="-342900">
              <a:buFontTx/>
              <a:buChar char="-"/>
            </a:pPr>
            <a:r>
              <a:rPr lang="en-US" dirty="0" err="1" smtClean="0"/>
              <a:t>Organisation</a:t>
            </a:r>
            <a:endParaRPr lang="en-US" dirty="0" smtClean="0"/>
          </a:p>
          <a:p>
            <a:pPr marL="342900" indent="-342900">
              <a:buFontTx/>
              <a:buChar char="-"/>
            </a:pPr>
            <a:r>
              <a:rPr lang="en-US" dirty="0" smtClean="0"/>
              <a:t>Vessel name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Observer category (i.e. name of school and grade)</a:t>
            </a:r>
          </a:p>
        </p:txBody>
      </p:sp>
    </p:spTree>
    <p:extLst>
      <p:ext uri="{BB962C8B-B14F-4D97-AF65-F5344CB8AC3E}">
        <p14:creationId xmlns:p14="http://schemas.microsoft.com/office/powerpoint/2010/main" val="1732229533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90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I do now?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you can see, there are many different invertebrates on the Reef. How many did you see?</a:t>
            </a:r>
          </a:p>
        </p:txBody>
      </p:sp>
    </p:spTree>
    <p:extLst>
      <p:ext uri="{BB962C8B-B14F-4D97-AF65-F5344CB8AC3E}">
        <p14:creationId xmlns:p14="http://schemas.microsoft.com/office/powerpoint/2010/main" val="1724793546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EF3BB2F6-7F92-4E19-8B95-E8C0F46A348B}"/>
              </a:ext>
            </a:extLst>
          </p:cNvPr>
          <p:cNvSpPr/>
          <p:nvPr/>
        </p:nvSpPr>
        <p:spPr>
          <a:xfrm>
            <a:off x="256032" y="182880"/>
            <a:ext cx="11740896" cy="6492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2E2853D-9952-45BE-ADEB-D7CB948978A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33" b="29444"/>
          <a:stretch/>
        </p:blipFill>
        <p:spPr>
          <a:xfrm>
            <a:off x="989931" y="247650"/>
            <a:ext cx="2191420" cy="266371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736A426-02FA-4C17-86E4-FF3E68FA3EF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56" b="24444"/>
          <a:stretch/>
        </p:blipFill>
        <p:spPr>
          <a:xfrm>
            <a:off x="3733801" y="270949"/>
            <a:ext cx="2038349" cy="271662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4C9143E-081D-419D-BCCD-A6C7EDA1482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89" b="24722"/>
          <a:stretch/>
        </p:blipFill>
        <p:spPr>
          <a:xfrm>
            <a:off x="6342981" y="270949"/>
            <a:ext cx="2195824" cy="287230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6498292-99BB-4749-9532-17BBC64883F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56" b="27500"/>
          <a:stretch/>
        </p:blipFill>
        <p:spPr>
          <a:xfrm>
            <a:off x="9067683" y="209550"/>
            <a:ext cx="2270803" cy="287230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349E72C-B295-4C6D-B1F7-B23FB69F2F6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33" b="11111"/>
          <a:stretch/>
        </p:blipFill>
        <p:spPr>
          <a:xfrm>
            <a:off x="918931" y="3036032"/>
            <a:ext cx="2230469" cy="36195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52D3BB6-54BB-40F0-99C1-5B966B551C4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11" b="31111"/>
          <a:stretch/>
        </p:blipFill>
        <p:spPr>
          <a:xfrm>
            <a:off x="9186409" y="3046230"/>
            <a:ext cx="2317281" cy="271662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0FCFB1E-0BC4-4DE4-AD12-F355874AA0F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90" t="16112" r="7992" b="53594"/>
          <a:stretch/>
        </p:blipFill>
        <p:spPr>
          <a:xfrm>
            <a:off x="6542169" y="4902932"/>
            <a:ext cx="2198968" cy="1596276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19CF52E-C97E-4540-BFCB-5EEDCB4A297D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33" b="16111"/>
          <a:stretch/>
        </p:blipFill>
        <p:spPr>
          <a:xfrm>
            <a:off x="3657601" y="3028045"/>
            <a:ext cx="2317280" cy="3503009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BD9F2423-7605-4F2C-B1E6-2284E3DDEE7B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33" b="49389"/>
          <a:stretch/>
        </p:blipFill>
        <p:spPr>
          <a:xfrm>
            <a:off x="6447576" y="3055082"/>
            <a:ext cx="2234941" cy="1726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940190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92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I do now?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pick the type of incidents you saw today (if any).</a:t>
            </a:r>
          </a:p>
        </p:txBody>
      </p:sp>
    </p:spTree>
    <p:extLst>
      <p:ext uri="{BB962C8B-B14F-4D97-AF65-F5344CB8AC3E}">
        <p14:creationId xmlns:p14="http://schemas.microsoft.com/office/powerpoint/2010/main" val="4272248314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33EDDF-6314-3C48-A301-83FB3CBA5A4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93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5B0920F-B01A-2F47-B193-5941CCF67FE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441" r="41138" b="60515"/>
          <a:stretch/>
        </p:blipFill>
        <p:spPr>
          <a:xfrm>
            <a:off x="603656" y="1408177"/>
            <a:ext cx="3273401" cy="4328932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ADEC7F3-5D39-044B-9C05-54F06426758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701" b="45440"/>
          <a:stretch/>
        </p:blipFill>
        <p:spPr>
          <a:xfrm>
            <a:off x="4173465" y="1408176"/>
            <a:ext cx="7616798" cy="1329810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8343989-788F-EE44-A7E1-5A10BB616FD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6995" r="55634" b="17440"/>
          <a:stretch/>
        </p:blipFill>
        <p:spPr>
          <a:xfrm>
            <a:off x="4173465" y="2909642"/>
            <a:ext cx="2209047" cy="2827467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1BAA371-7ACC-E44D-B70C-27F0CF7210F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83084" r="32674"/>
          <a:stretch/>
        </p:blipFill>
        <p:spPr>
          <a:xfrm>
            <a:off x="6711161" y="2899774"/>
            <a:ext cx="5091932" cy="2841825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BA408D9-7329-304D-B064-7B0D88653768}"/>
              </a:ext>
            </a:extLst>
          </p:cNvPr>
          <p:cNvSpPr/>
          <p:nvPr/>
        </p:nvSpPr>
        <p:spPr>
          <a:xfrm>
            <a:off x="1225296" y="5285233"/>
            <a:ext cx="1335024" cy="2926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ABFB76C-457E-6844-A110-A9DCBE9F1A4B}"/>
              </a:ext>
            </a:extLst>
          </p:cNvPr>
          <p:cNvSpPr/>
          <p:nvPr/>
        </p:nvSpPr>
        <p:spPr>
          <a:xfrm>
            <a:off x="1225296" y="3877056"/>
            <a:ext cx="1664208" cy="4318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69ECA78-8540-0541-A1A6-7DB8775E9D56}"/>
              </a:ext>
            </a:extLst>
          </p:cNvPr>
          <p:cNvSpPr/>
          <p:nvPr/>
        </p:nvSpPr>
        <p:spPr>
          <a:xfrm>
            <a:off x="1280160" y="2814023"/>
            <a:ext cx="2123774" cy="5832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A8F9C67-E64F-8E41-870B-CE4B56C397BD}"/>
              </a:ext>
            </a:extLst>
          </p:cNvPr>
          <p:cNvSpPr/>
          <p:nvPr/>
        </p:nvSpPr>
        <p:spPr>
          <a:xfrm>
            <a:off x="4752651" y="3363075"/>
            <a:ext cx="1593887" cy="3311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3CAF136-0B0E-A246-86BC-78A421342AF8}"/>
              </a:ext>
            </a:extLst>
          </p:cNvPr>
          <p:cNvSpPr/>
          <p:nvPr/>
        </p:nvSpPr>
        <p:spPr>
          <a:xfrm>
            <a:off x="4742808" y="4384541"/>
            <a:ext cx="1593887" cy="3311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ECC75AC-A3A8-9E4B-84F3-087C5217FB60}"/>
              </a:ext>
            </a:extLst>
          </p:cNvPr>
          <p:cNvSpPr/>
          <p:nvPr/>
        </p:nvSpPr>
        <p:spPr>
          <a:xfrm>
            <a:off x="4788625" y="5285234"/>
            <a:ext cx="1307376" cy="2926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973213A-7258-F44C-AFD0-B9D35BF49D96}"/>
              </a:ext>
            </a:extLst>
          </p:cNvPr>
          <p:cNvSpPr/>
          <p:nvPr/>
        </p:nvSpPr>
        <p:spPr>
          <a:xfrm>
            <a:off x="7530060" y="3571647"/>
            <a:ext cx="1997988" cy="6138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D03BC63-2CC7-AD4C-97E9-B97EAA4A0C93}"/>
              </a:ext>
            </a:extLst>
          </p:cNvPr>
          <p:cNvSpPr/>
          <p:nvPr/>
        </p:nvSpPr>
        <p:spPr>
          <a:xfrm>
            <a:off x="7731228" y="4964003"/>
            <a:ext cx="3857116" cy="6138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8E2C3AA-2E96-9548-8A96-E2CDA95307F3}"/>
              </a:ext>
            </a:extLst>
          </p:cNvPr>
          <p:cNvSpPr/>
          <p:nvPr/>
        </p:nvSpPr>
        <p:spPr>
          <a:xfrm>
            <a:off x="7046150" y="1225473"/>
            <a:ext cx="1886712" cy="1671392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9" name="Picture 18" descr="Text, table&#10;&#10;Description automatically generated">
            <a:extLst>
              <a:ext uri="{FF2B5EF4-FFF2-40B4-BE49-F238E27FC236}">
                <a16:creationId xmlns:a16="http://schemas.microsoft.com/office/drawing/2014/main" id="{F0C30D54-36DE-BF40-BD3C-8C439685FF4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" t="84255" r="34310" b="8115"/>
          <a:stretch/>
        </p:blipFill>
        <p:spPr>
          <a:xfrm>
            <a:off x="6711161" y="4354900"/>
            <a:ext cx="5079102" cy="131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405561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94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I do now?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pick the type of incidents you saw today (if any).</a:t>
            </a:r>
          </a:p>
        </p:txBody>
      </p:sp>
    </p:spTree>
    <p:extLst>
      <p:ext uri="{BB962C8B-B14F-4D97-AF65-F5344CB8AC3E}">
        <p14:creationId xmlns:p14="http://schemas.microsoft.com/office/powerpoint/2010/main" val="1663945712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1AB8FA-1DAF-D045-9C5A-263F92D25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400" dirty="0"/>
              <a:t>Incident.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E8A085-51B0-A242-AB5C-DF6325D4C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95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DBCDB59-2B4A-8C4A-B45F-A6FC749B476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7413" t="46701" r="37371" b="45440"/>
          <a:stretch/>
        </p:blipFill>
        <p:spPr>
          <a:xfrm>
            <a:off x="10013517" y="565733"/>
            <a:ext cx="1662546" cy="115109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4E54AA5-5A17-5D49-AD13-A71DF06224A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954" r="52654" b="62010"/>
          <a:stretch/>
        </p:blipFill>
        <p:spPr>
          <a:xfrm>
            <a:off x="1262541" y="2086137"/>
            <a:ext cx="3006035" cy="402573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F16F300-CD1B-AA4E-B641-4F2B22FD8FD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5316" r="53393" b="17939"/>
          <a:stretch/>
        </p:blipFill>
        <p:spPr>
          <a:xfrm>
            <a:off x="4410603" y="2086136"/>
            <a:ext cx="2270479" cy="402573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Picture 11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7C92660C-9DB7-FD44-986D-10FAE88D450E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009" b="60629"/>
          <a:stretch/>
        </p:blipFill>
        <p:spPr>
          <a:xfrm>
            <a:off x="6823109" y="2086136"/>
            <a:ext cx="4852953" cy="4025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668346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96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I do now?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pick if you saw any bleaching today.</a:t>
            </a:r>
          </a:p>
        </p:txBody>
      </p:sp>
    </p:spTree>
    <p:extLst>
      <p:ext uri="{BB962C8B-B14F-4D97-AF65-F5344CB8AC3E}">
        <p14:creationId xmlns:p14="http://schemas.microsoft.com/office/powerpoint/2010/main" val="2368468924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33EDDF-6314-3C48-A301-83FB3CBA5A4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97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5B0920F-B01A-2F47-B193-5941CCF67FE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441" r="41138" b="60515"/>
          <a:stretch/>
        </p:blipFill>
        <p:spPr>
          <a:xfrm>
            <a:off x="603656" y="1408177"/>
            <a:ext cx="3273401" cy="4328932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ADEC7F3-5D39-044B-9C05-54F06426758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701" b="45440"/>
          <a:stretch/>
        </p:blipFill>
        <p:spPr>
          <a:xfrm>
            <a:off x="4173465" y="1408176"/>
            <a:ext cx="7616798" cy="1329810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8343989-788F-EE44-A7E1-5A10BB616FD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6995" r="55634" b="17440"/>
          <a:stretch/>
        </p:blipFill>
        <p:spPr>
          <a:xfrm>
            <a:off x="4173465" y="2909642"/>
            <a:ext cx="2209047" cy="2827467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1BAA371-7ACC-E44D-B70C-27F0CF7210F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83084" r="32674"/>
          <a:stretch/>
        </p:blipFill>
        <p:spPr>
          <a:xfrm>
            <a:off x="6711161" y="2899774"/>
            <a:ext cx="5091932" cy="2841825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BA408D9-7329-304D-B064-7B0D88653768}"/>
              </a:ext>
            </a:extLst>
          </p:cNvPr>
          <p:cNvSpPr/>
          <p:nvPr/>
        </p:nvSpPr>
        <p:spPr>
          <a:xfrm>
            <a:off x="1225296" y="5285233"/>
            <a:ext cx="1335024" cy="2926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ABFB76C-457E-6844-A110-A9DCBE9F1A4B}"/>
              </a:ext>
            </a:extLst>
          </p:cNvPr>
          <p:cNvSpPr/>
          <p:nvPr/>
        </p:nvSpPr>
        <p:spPr>
          <a:xfrm>
            <a:off x="1225296" y="3877056"/>
            <a:ext cx="1664208" cy="4318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69ECA78-8540-0541-A1A6-7DB8775E9D56}"/>
              </a:ext>
            </a:extLst>
          </p:cNvPr>
          <p:cNvSpPr/>
          <p:nvPr/>
        </p:nvSpPr>
        <p:spPr>
          <a:xfrm>
            <a:off x="1280160" y="2814023"/>
            <a:ext cx="2123774" cy="5832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A8F9C67-E64F-8E41-870B-CE4B56C397BD}"/>
              </a:ext>
            </a:extLst>
          </p:cNvPr>
          <p:cNvSpPr/>
          <p:nvPr/>
        </p:nvSpPr>
        <p:spPr>
          <a:xfrm>
            <a:off x="4752651" y="3363075"/>
            <a:ext cx="1593887" cy="3311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3CAF136-0B0E-A246-86BC-78A421342AF8}"/>
              </a:ext>
            </a:extLst>
          </p:cNvPr>
          <p:cNvSpPr/>
          <p:nvPr/>
        </p:nvSpPr>
        <p:spPr>
          <a:xfrm>
            <a:off x="4742808" y="4384541"/>
            <a:ext cx="1593887" cy="3311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ECC75AC-A3A8-9E4B-84F3-087C5217FB60}"/>
              </a:ext>
            </a:extLst>
          </p:cNvPr>
          <p:cNvSpPr/>
          <p:nvPr/>
        </p:nvSpPr>
        <p:spPr>
          <a:xfrm>
            <a:off x="4788625" y="5285234"/>
            <a:ext cx="1307376" cy="2926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973213A-7258-F44C-AFD0-B9D35BF49D96}"/>
              </a:ext>
            </a:extLst>
          </p:cNvPr>
          <p:cNvSpPr/>
          <p:nvPr/>
        </p:nvSpPr>
        <p:spPr>
          <a:xfrm>
            <a:off x="7530060" y="3571647"/>
            <a:ext cx="1997988" cy="6138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D03BC63-2CC7-AD4C-97E9-B97EAA4A0C93}"/>
              </a:ext>
            </a:extLst>
          </p:cNvPr>
          <p:cNvSpPr/>
          <p:nvPr/>
        </p:nvSpPr>
        <p:spPr>
          <a:xfrm>
            <a:off x="7731228" y="4964003"/>
            <a:ext cx="3857116" cy="6138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8E2C3AA-2E96-9548-8A96-E2CDA95307F3}"/>
              </a:ext>
            </a:extLst>
          </p:cNvPr>
          <p:cNvSpPr/>
          <p:nvPr/>
        </p:nvSpPr>
        <p:spPr>
          <a:xfrm>
            <a:off x="9597712" y="1280160"/>
            <a:ext cx="1886712" cy="1671392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9" name="Picture 18" descr="Text, table&#10;&#10;Description automatically generated">
            <a:extLst>
              <a:ext uri="{FF2B5EF4-FFF2-40B4-BE49-F238E27FC236}">
                <a16:creationId xmlns:a16="http://schemas.microsoft.com/office/drawing/2014/main" id="{F0C30D54-36DE-BF40-BD3C-8C439685FF4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" t="84255" r="34310" b="8115"/>
          <a:stretch/>
        </p:blipFill>
        <p:spPr>
          <a:xfrm>
            <a:off x="6711161" y="4354900"/>
            <a:ext cx="5079102" cy="131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623794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98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I do now?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pick if you saw any bleaching today.</a:t>
            </a:r>
          </a:p>
        </p:txBody>
      </p:sp>
    </p:spTree>
    <p:extLst>
      <p:ext uri="{BB962C8B-B14F-4D97-AF65-F5344CB8AC3E}">
        <p14:creationId xmlns:p14="http://schemas.microsoft.com/office/powerpoint/2010/main" val="1102672061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1AB8FA-1DAF-D045-9C5A-263F92D25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400"/>
              <a:t>Bleaching.</a:t>
            </a:r>
            <a:endParaRPr lang="en-AU" sz="4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E8A085-51B0-A242-AB5C-DF6325D4C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99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CD5B5A6-72AF-0143-8EC1-646B1818B8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9477" t="46701" r="3207" b="45440"/>
          <a:stretch/>
        </p:blipFill>
        <p:spPr>
          <a:xfrm>
            <a:off x="9874971" y="549275"/>
            <a:ext cx="1801092" cy="115109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7ADFB2C1-AEAD-4241-97E4-2194E49390C4}"/>
              </a:ext>
            </a:extLst>
          </p:cNvPr>
          <p:cNvSpPr/>
          <p:nvPr/>
        </p:nvSpPr>
        <p:spPr>
          <a:xfrm>
            <a:off x="515938" y="1981199"/>
            <a:ext cx="11160124" cy="41902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4" name="Picture 13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C0A9D604-8348-8942-9B50-A6F82AFB0FB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0037" b="27961"/>
          <a:stretch/>
        </p:blipFill>
        <p:spPr>
          <a:xfrm>
            <a:off x="6351652" y="2216848"/>
            <a:ext cx="4928136" cy="3503177"/>
          </a:xfrm>
          <a:prstGeom prst="rect">
            <a:avLst/>
          </a:prstGeom>
        </p:spPr>
      </p:pic>
      <p:pic>
        <p:nvPicPr>
          <p:cNvPr id="15" name="Picture 1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75606F27-C8D8-9A40-8808-360A8F274E5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2251" r="13896" b="60673"/>
          <a:stretch/>
        </p:blipFill>
        <p:spPr>
          <a:xfrm>
            <a:off x="771590" y="2216848"/>
            <a:ext cx="5324410" cy="3718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5057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ENIOR">
      <a:dk1>
        <a:srgbClr val="000000"/>
      </a:dk1>
      <a:lt1>
        <a:srgbClr val="FFFFFF"/>
      </a:lt1>
      <a:dk2>
        <a:srgbClr val="363D41"/>
      </a:dk2>
      <a:lt2>
        <a:srgbClr val="E7E6E6"/>
      </a:lt2>
      <a:accent1>
        <a:srgbClr val="E93E7B"/>
      </a:accent1>
      <a:accent2>
        <a:srgbClr val="98499C"/>
      </a:accent2>
      <a:accent3>
        <a:srgbClr val="000000"/>
      </a:accent3>
      <a:accent4>
        <a:srgbClr val="000000"/>
      </a:accent4>
      <a:accent5>
        <a:srgbClr val="000000"/>
      </a:accent5>
      <a:accent6>
        <a:srgbClr val="000000"/>
      </a:accent6>
      <a:hlink>
        <a:srgbClr val="98499C"/>
      </a:hlink>
      <a:folHlink>
        <a:srgbClr val="E93D7B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810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GBRMPA Project Document" ma:contentTypeID="0x010100441936E5D27A4AF2935B3316DA024CF200B1A9D9972D1440619AFD507BD907ADAB0034A19E061A461540A8C9F28B84B7E298" ma:contentTypeVersion="23" ma:contentTypeDescription="" ma:contentTypeScope="" ma:versionID="03bc176a60bc91e1c1455719a62674ae">
  <xsd:schema xmlns:xsd="http://www.w3.org/2001/XMLSchema" xmlns:xs="http://www.w3.org/2001/XMLSchema" xmlns:p="http://schemas.microsoft.com/office/2006/metadata/properties" xmlns:ns2="8ccc4631-9afc-4718-b120-5e2e37a03cc7" targetNamespace="http://schemas.microsoft.com/office/2006/metadata/properties" ma:root="true" ma:fieldsID="ec6582c18c769ce1dede89e83ddb5194" ns2:_="">
    <xsd:import namespace="8ccc4631-9afc-4718-b120-5e2e37a03cc7"/>
    <xsd:element name="properties">
      <xsd:complexType>
        <xsd:sequence>
          <xsd:element name="documentManagement">
            <xsd:complexType>
              <xsd:all>
                <xsd:element ref="ns2:TaxCatchAll" minOccurs="0"/>
                <xsd:element ref="ns2:TaxCatchAllLabel" minOccurs="0"/>
                <xsd:element ref="ns2:a2118650a77a4a97b805ceb1a6b3e3dc" minOccurs="0"/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  <xsd:element ref="ns2:d0747cfb6ae7448aa5f5fea81ef00a8a" minOccurs="0"/>
                <xsd:element ref="ns2:l4ba906edc45473eb13c092227ac9e49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cc4631-9afc-4718-b120-5e2e37a03cc7" elementFormDefault="qualified">
    <xsd:import namespace="http://schemas.microsoft.com/office/2006/documentManagement/types"/>
    <xsd:import namespace="http://schemas.microsoft.com/office/infopath/2007/PartnerControls"/>
    <xsd:element name="TaxCatchAll" ma:index="8" nillable="true" ma:displayName="Taxonomy Catch All Column" ma:hidden="true" ma:list="{469dd843-ebb8-4636-a4bb-f95b42c25edb}" ma:internalName="TaxCatchAll" ma:showField="CatchAllData" ma:web="8ccc4631-9afc-4718-b120-5e2e37a03cc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9" nillable="true" ma:displayName="Taxonomy Catch All Column1" ma:hidden="true" ma:list="{469dd843-ebb8-4636-a4bb-f95b42c25edb}" ma:internalName="TaxCatchAllLabel" ma:readOnly="true" ma:showField="CatchAllDataLabel" ma:web="8ccc4631-9afc-4718-b120-5e2e37a03cc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a2118650a77a4a97b805ceb1a6b3e3dc" ma:index="10" nillable="true" ma:taxonomy="true" ma:internalName="a2118650a77a4a97b805ceb1a6b3e3dc" ma:taxonomyFieldName="ProjectPhase" ma:displayName="Project Phase" ma:default="" ma:fieldId="{a2118650-a77a-4a97-b805-ceb1a6b3e3dc}" ma:sspId="61e09954-7ca0-41ec-b279-33dba56ed054" ma:termSetId="4f4d3a88-9e2c-4e89-a24c-7192fac9851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_dlc_DocId" ma:index="12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3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4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0747cfb6ae7448aa5f5fea81ef00a8a" ma:index="18" nillable="true" ma:taxonomy="true" ma:internalName="d0747cfb6ae7448aa5f5fea81ef00a8a" ma:taxonomyFieldName="Document_x0020_Type" ma:displayName="Document Type" ma:default="" ma:fieldId="{d0747cfb-6ae7-448a-a5f5-fea81ef00a8a}" ma:sspId="61e09954-7ca0-41ec-b279-33dba56ed054" ma:termSetId="75487830-5817-45b5-8ad4-60c8ae54c88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l4ba906edc45473eb13c092227ac9e49" ma:index="20" nillable="true" ma:taxonomy="true" ma:internalName="l4ba906edc45473eb13c092227ac9e49" ma:taxonomyFieldName="Department_x0020_Type" ma:displayName="Department" ma:default="" ma:fieldId="{54ba906e-dc45-473e-b13c-092227ac9e49}" ma:taxonomyMulti="true" ma:sspId="61e09954-7ca0-41ec-b279-33dba56ed054" ma:termSetId="b8528b74-ed3f-411b-9473-76e1791b003a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4ba906edc45473eb13c092227ac9e49 xmlns="8ccc4631-9afc-4718-b120-5e2e37a03cc7">
      <Terms xmlns="http://schemas.microsoft.com/office/infopath/2007/PartnerControls"/>
    </l4ba906edc45473eb13c092227ac9e49>
    <TaxCatchAll xmlns="8ccc4631-9afc-4718-b120-5e2e37a03cc7"/>
    <a2118650a77a4a97b805ceb1a6b3e3dc xmlns="8ccc4631-9afc-4718-b120-5e2e37a03cc7">
      <Terms xmlns="http://schemas.microsoft.com/office/infopath/2007/PartnerControls"/>
    </a2118650a77a4a97b805ceb1a6b3e3dc>
    <d0747cfb6ae7448aa5f5fea81ef00a8a xmlns="8ccc4631-9afc-4718-b120-5e2e37a03cc7">
      <Terms xmlns="http://schemas.microsoft.com/office/infopath/2007/PartnerControls"/>
    </d0747cfb6ae7448aa5f5fea81ef00a8a>
    <_dlc_DocId xmlns="8ccc4631-9afc-4718-b120-5e2e37a03cc7">PROJ-2005426192-165</_dlc_DocId>
    <_dlc_DocIdUrl xmlns="8ccc4631-9afc-4718-b120-5e2e37a03cc7">
      <Url>http://thedock.gbrmpa.gov.au/sites/Projects/P000462/_layouts/15/DocIdRedir.aspx?ID=PROJ-2005426192-165</Url>
      <Description>PROJ-2005426192-165</Description>
    </_dlc_DocIdUrl>
  </documentManagement>
</p:properties>
</file>

<file path=customXml/item3.xml><?xml version="1.0" encoding="utf-8"?>
<?mso-contentType ?>
<spe:Receivers xmlns:spe="http://schemas.microsoft.com/sharepoint/events">
  <Receiver>
    <Name/>
    <Synchronization>Asynchronous</Synchronization>
    <Type>10003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Synchronous</Synchronization>
    <Type>3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Asynchronous</Synchronization>
    <Type>10009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Synchronous</Synchronization>
    <Type>9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Asynchronous</Synchronization>
    <Type>10103</Type>
    <SequenceNumber>10000</SequenceNumber>
    <Assembly>RecordPoint.Active.UI, Version=1.0.0.0, Culture=neutral, PublicKeyToken=d49476ae5b650bf3</Assembly>
    <Class>RecordPoint.Active.UI.Events.WorkflowListEventReceiver</Class>
    <Data/>
    <Filter/>
  </Receiver>
  <Receiver>
    <Name/>
    <Synchronization>Synchronous</Synchronization>
    <Type>102</Type>
    <SequenceNumber>10000</SequenceNumber>
    <Assembly>RecordPoint.Active.UI, Version=1.0.0.0, Culture=neutral, PublicKeyToken=d49476ae5b650bf3</Assembly>
    <Class>RecordPoint.Active.UI.Events.WorkflowListEventReceiver</Class>
    <Data/>
    <Filter/>
  </Receiver>
  <Receiver>
    <Name/>
    <Synchronization>Asynchronous</Synchronization>
    <Type>10105</Type>
    <SequenceNumber>10000</SequenceNumber>
    <Assembly>RecordPoint.Active.UI, Version=1.0.0.0, Culture=neutral, PublicKeyToken=d49476ae5b650bf3</Assembly>
    <Class>RecordPoint.Active.UI.Events.WorkflowListEventReceiver</Class>
    <Data/>
    <Filter/>
  </Receiver>
  <Receiver>
    <Name/>
    <Synchronization>Synchronous</Synchronization>
    <Type>105</Type>
    <SequenceNumber>10000</SequenceNumber>
    <Assembly>RecordPoint.Active.UI, Version=1.0.0.0, Culture=neutral, PublicKeyToken=d49476ae5b650bf3</Assembly>
    <Class>RecordPoint.Active.UI.Events.WorkflowListEventReceiver</Class>
    <Data/>
    <Filter/>
  </Receiver>
  <Receiver>
    <Name/>
    <Synchronization>Asynchronous</Synchronization>
    <Type>10002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Synchronous</Synchronization>
    <Type>2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4DF957F-4087-47F9-AE27-F5293ED5196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ccc4631-9afc-4718-b120-5e2e37a03cc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3201FF7-195E-4DB8-B247-2A78A3BF168F}">
  <ds:schemaRefs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purl.org/dc/terms/"/>
    <ds:schemaRef ds:uri="8ccc4631-9afc-4718-b120-5e2e37a03cc7"/>
    <ds:schemaRef ds:uri="http://schemas.microsoft.com/office/2006/metadata/propertie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2A3AC813-3D56-49FE-A910-5BA92641252A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F9B02284-1F21-46D6-ACA5-F05D6CA58FC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1394</TotalTime>
  <Words>2440</Words>
  <Application>Microsoft Office PowerPoint</Application>
  <PresentationFormat>Widescreen</PresentationFormat>
  <Paragraphs>448</Paragraphs>
  <Slides>102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102</vt:i4>
      </vt:variant>
    </vt:vector>
  </HeadingPairs>
  <TitlesOfParts>
    <vt:vector size="107" baseType="lpstr">
      <vt:lpstr>Arial</vt:lpstr>
      <vt:lpstr>Calibri</vt:lpstr>
      <vt:lpstr>Comic Sans MS</vt:lpstr>
      <vt:lpstr>Wingdings</vt:lpstr>
      <vt:lpstr>Office Theme</vt:lpstr>
      <vt:lpstr>Be a Marine Biologist for a Day </vt:lpstr>
      <vt:lpstr>How will I help the  Great Barrier Reef today?  By calculating averages and completing section 1,  ready to upload to GBRMPA.</vt:lpstr>
      <vt:lpstr>What we counted in 10 minutes.</vt:lpstr>
      <vt:lpstr>PowerPoint Presentation</vt:lpstr>
      <vt:lpstr>“Are you ready to share your data and complete this form?  We will do it together. I will show you how. Do you have your data sheets and activity books ready?”</vt:lpstr>
      <vt:lpstr>“Are you ready to share your data, and transfer the class data from our slates to a Rapid Monitoring survey form that you can take home with you? There is one in your activity book.” </vt:lpstr>
      <vt:lpstr>Filling out the form</vt:lpstr>
      <vt:lpstr>PowerPoint Presentation</vt:lpstr>
      <vt:lpstr>Filling out the form</vt:lpstr>
      <vt:lpstr>PowerPoint Presentation</vt:lpstr>
      <vt:lpstr>Filling out the form</vt:lpstr>
      <vt:lpstr>Reef ID: 18-030 (example only).</vt:lpstr>
      <vt:lpstr>Filling out the form</vt:lpstr>
      <vt:lpstr>Reef name: Kelso Reef (example only).</vt:lpstr>
      <vt:lpstr>Filling out the form</vt:lpstr>
      <vt:lpstr>Site: The lagoon (example only).</vt:lpstr>
      <vt:lpstr>Filling out the form</vt:lpstr>
      <vt:lpstr>Marine Park Zone: Green (example only).</vt:lpstr>
      <vt:lpstr>Filling out the form</vt:lpstr>
      <vt:lpstr>Check point.</vt:lpstr>
      <vt:lpstr>Filling out the form</vt:lpstr>
      <vt:lpstr>PowerPoint Presentation</vt:lpstr>
      <vt:lpstr>Filling out the form</vt:lpstr>
      <vt:lpstr>PowerPoint Presentation</vt:lpstr>
      <vt:lpstr>Filling out the form</vt:lpstr>
      <vt:lpstr>Habitat type.</vt:lpstr>
      <vt:lpstr>Filling out the form</vt:lpstr>
      <vt:lpstr>Flood plume. YES  NO</vt:lpstr>
      <vt:lpstr>Filling out the form</vt:lpstr>
      <vt:lpstr>Suspended algal bloom. YES  NO</vt:lpstr>
      <vt:lpstr>Filling out the form</vt:lpstr>
      <vt:lpstr>Tide at survey.  LOW MID  HIGH</vt:lpstr>
      <vt:lpstr>Filling out the form</vt:lpstr>
      <vt:lpstr>Visibility.  &lt;5m  5-10m &gt;10m</vt:lpstr>
      <vt:lpstr>Filling out the form</vt:lpstr>
      <vt:lpstr>Check point.</vt:lpstr>
      <vt:lpstr>Filling out the form</vt:lpstr>
      <vt:lpstr>Are you ready to complete the next section?</vt:lpstr>
      <vt:lpstr>PowerPoint Presentation</vt:lpstr>
      <vt:lpstr>Sea cucumber</vt:lpstr>
      <vt:lpstr>Write the number of sea cucumbers here.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Filling out the form</vt:lpstr>
      <vt:lpstr>Check point.</vt:lpstr>
      <vt:lpstr>PowerPoint Presentation</vt:lpstr>
      <vt:lpstr>PowerPoint Presentation</vt:lpstr>
      <vt:lpstr>Next step? Back at school, you will login with your teacher and tell GBRMPA how many you counted!</vt:lpstr>
      <vt:lpstr>PowerPoint Presentation</vt:lpstr>
      <vt:lpstr>What can I do now?</vt:lpstr>
      <vt:lpstr>PowerPoint Presentation</vt:lpstr>
      <vt:lpstr>What can I do now?</vt:lpstr>
      <vt:lpstr>PowerPoint Presentation</vt:lpstr>
      <vt:lpstr>What can I do now?</vt:lpstr>
      <vt:lpstr>PowerPoint Presentation</vt:lpstr>
      <vt:lpstr>What can I do now?</vt:lpstr>
      <vt:lpstr>PowerPoint Presentation</vt:lpstr>
      <vt:lpstr>What can I do now?</vt:lpstr>
      <vt:lpstr>Marine mammals.</vt:lpstr>
      <vt:lpstr>What can I do now?</vt:lpstr>
      <vt:lpstr>Marine reptiles.</vt:lpstr>
      <vt:lpstr>What can I do now?</vt:lpstr>
      <vt:lpstr>Sharks and rays.</vt:lpstr>
      <vt:lpstr>What can I do now?</vt:lpstr>
      <vt:lpstr>Fishes.</vt:lpstr>
      <vt:lpstr>What can I do now?</vt:lpstr>
      <vt:lpstr>PowerPoint Presentation</vt:lpstr>
      <vt:lpstr>What can I do now?</vt:lpstr>
      <vt:lpstr>Birds.</vt:lpstr>
      <vt:lpstr>What can I do now?</vt:lpstr>
      <vt:lpstr>Invertebrates.</vt:lpstr>
      <vt:lpstr>What can I do now?</vt:lpstr>
      <vt:lpstr>PowerPoint Presentation</vt:lpstr>
      <vt:lpstr>What can I do now?</vt:lpstr>
      <vt:lpstr>PowerPoint Presentation</vt:lpstr>
      <vt:lpstr>What can I do now?</vt:lpstr>
      <vt:lpstr>Incident.</vt:lpstr>
      <vt:lpstr>What can I do now?</vt:lpstr>
      <vt:lpstr>PowerPoint Presentation</vt:lpstr>
      <vt:lpstr>What can I do now?</vt:lpstr>
      <vt:lpstr>Bleaching.</vt:lpstr>
      <vt:lpstr>Ask What actions can you take to protect what you have seen today?  </vt:lpstr>
      <vt:lpstr>PowerPoint Presentation</vt:lpstr>
      <vt:lpstr>We hope you enjoyed you day visiting the Great Barrier Reef!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Danielle Ham</dc:creator>
  <cp:lastModifiedBy>Julie Spencer</cp:lastModifiedBy>
  <cp:revision>153</cp:revision>
  <dcterms:created xsi:type="dcterms:W3CDTF">2021-08-15T07:02:58Z</dcterms:created>
  <dcterms:modified xsi:type="dcterms:W3CDTF">2021-11-03T05:15:15Z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0x010100441936E5D27A4AF2935B3316DA024CF200B1A9D9972D1440619AFD507BD907ADAB0034A19E061A461540A8C9F28B84B7E298</vt:lpwstr>
  </property>
  <property fmtid="{D5CDD505-2E9C-101B-9397-08002B2CF9AE}" pid="3" name="DocumentSetDescription">
    <vt:lpwstr>Completed versions of resources. All proofread and graphically designed.</vt:lpwstr>
  </property>
  <property fmtid="{D5CDD505-2E9C-101B-9397-08002B2CF9AE}" pid="4" name="_dlc_DocIdItemGuid">
    <vt:lpwstr>05df6fda-356f-40ce-b9b6-baf96d13b8e5</vt:lpwstr>
  </property>
  <property fmtid="{D5CDD505-2E9C-101B-9397-08002B2CF9AE}" pid="5" name="TitusGUID">
    <vt:lpwstr>ecc3cd55-cc87-45c1-b869-a92f79a9167c</vt:lpwstr>
  </property>
  <property fmtid="{D5CDD505-2E9C-101B-9397-08002B2CF9AE}" pid="6" name="SEC">
    <vt:lpwstr>OFFICIAL</vt:lpwstr>
  </property>
  <property fmtid="{D5CDD505-2E9C-101B-9397-08002B2CF9AE}" pid="7" name="Document Type">
    <vt:lpwstr/>
  </property>
  <property fmtid="{D5CDD505-2E9C-101B-9397-08002B2CF9AE}" pid="8" name="ProjectPhase">
    <vt:lpwstr/>
  </property>
  <property fmtid="{D5CDD505-2E9C-101B-9397-08002B2CF9AE}" pid="9" name="Department Type">
    <vt:lpwstr/>
  </property>
  <property fmtid="{D5CDD505-2E9C-101B-9397-08002B2CF9AE}" pid="10" name="RecordPoint_WorkflowType">
    <vt:lpwstr>ActiveSubmitStub</vt:lpwstr>
  </property>
  <property fmtid="{D5CDD505-2E9C-101B-9397-08002B2CF9AE}" pid="11" name="RecordPoint_ActiveItemListId">
    <vt:lpwstr>{e8968628-43cb-4961-977c-b8e20085cb27}</vt:lpwstr>
  </property>
  <property fmtid="{D5CDD505-2E9C-101B-9397-08002B2CF9AE}" pid="12" name="RecordPoint_ActiveItemUniqueId">
    <vt:lpwstr>{05df6fda-356f-40ce-b9b6-baf96d13b8e5}</vt:lpwstr>
  </property>
  <property fmtid="{D5CDD505-2E9C-101B-9397-08002B2CF9AE}" pid="13" name="RecordPoint_ActiveItemWebId">
    <vt:lpwstr>{0ebf386d-8ac7-4b0d-a44d-de50c59d0e94}</vt:lpwstr>
  </property>
  <property fmtid="{D5CDD505-2E9C-101B-9397-08002B2CF9AE}" pid="14" name="RecordPoint_ActiveItemSiteId">
    <vt:lpwstr>{8ce9eba2-d4a5-4da0-9276-1d47a92e9210}</vt:lpwstr>
  </property>
</Properties>
</file>