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17"/>
  </p:notesMasterIdLst>
  <p:sldIdLst>
    <p:sldId id="257" r:id="rId6"/>
    <p:sldId id="1127" r:id="rId7"/>
    <p:sldId id="1445" r:id="rId8"/>
    <p:sldId id="1446" r:id="rId9"/>
    <p:sldId id="1434" r:id="rId10"/>
    <p:sldId id="1435" r:id="rId11"/>
    <p:sldId id="1436" r:id="rId12"/>
    <p:sldId id="1437" r:id="rId13"/>
    <p:sldId id="1438" r:id="rId14"/>
    <p:sldId id="1439" r:id="rId15"/>
    <p:sldId id="1440" r:id="rId16"/>
    <p:sldId id="1441" r:id="rId17"/>
    <p:sldId id="1442" r:id="rId18"/>
    <p:sldId id="1443" r:id="rId19"/>
    <p:sldId id="602" r:id="rId20"/>
    <p:sldId id="1129" r:id="rId21"/>
    <p:sldId id="617" r:id="rId22"/>
    <p:sldId id="1404" r:id="rId23"/>
    <p:sldId id="1208" r:id="rId24"/>
    <p:sldId id="1405" r:id="rId25"/>
    <p:sldId id="1406" r:id="rId26"/>
    <p:sldId id="1407" r:id="rId27"/>
    <p:sldId id="1408" r:id="rId28"/>
    <p:sldId id="1409" r:id="rId29"/>
    <p:sldId id="1410" r:id="rId30"/>
    <p:sldId id="1411" r:id="rId31"/>
    <p:sldId id="1412" r:id="rId32"/>
    <p:sldId id="1132" r:id="rId33"/>
    <p:sldId id="1214" r:id="rId34"/>
    <p:sldId id="1215" r:id="rId35"/>
    <p:sldId id="1216" r:id="rId36"/>
    <p:sldId id="1217" r:id="rId37"/>
    <p:sldId id="1218" r:id="rId38"/>
    <p:sldId id="1219" r:id="rId39"/>
    <p:sldId id="1220" r:id="rId40"/>
    <p:sldId id="1221" r:id="rId41"/>
    <p:sldId id="1222" r:id="rId42"/>
    <p:sldId id="1223" r:id="rId43"/>
    <p:sldId id="1224" r:id="rId44"/>
    <p:sldId id="1136" r:id="rId45"/>
    <p:sldId id="1225" r:id="rId46"/>
    <p:sldId id="594" r:id="rId47"/>
    <p:sldId id="1226" r:id="rId48"/>
    <p:sldId id="1227" r:id="rId49"/>
    <p:sldId id="1228" r:id="rId50"/>
    <p:sldId id="1229" r:id="rId51"/>
    <p:sldId id="1230" r:id="rId52"/>
    <p:sldId id="1231" r:id="rId53"/>
    <p:sldId id="1413" r:id="rId54"/>
    <p:sldId id="1414" r:id="rId55"/>
    <p:sldId id="1236" r:id="rId56"/>
    <p:sldId id="1237" r:id="rId57"/>
    <p:sldId id="1238" r:id="rId58"/>
    <p:sldId id="1239" r:id="rId59"/>
    <p:sldId id="1240" r:id="rId60"/>
    <p:sldId id="1241" r:id="rId61"/>
    <p:sldId id="1244" r:id="rId62"/>
    <p:sldId id="1246" r:id="rId63"/>
    <p:sldId id="1245" r:id="rId64"/>
    <p:sldId id="1247" r:id="rId65"/>
    <p:sldId id="1248" r:id="rId66"/>
    <p:sldId id="1249" r:id="rId67"/>
    <p:sldId id="1250" r:id="rId68"/>
    <p:sldId id="1251" r:id="rId69"/>
    <p:sldId id="1253" r:id="rId70"/>
    <p:sldId id="1254" r:id="rId71"/>
    <p:sldId id="1415" r:id="rId72"/>
    <p:sldId id="1416" r:id="rId73"/>
    <p:sldId id="1256" r:id="rId74"/>
    <p:sldId id="1257" r:id="rId75"/>
    <p:sldId id="1258" r:id="rId76"/>
    <p:sldId id="1259" r:id="rId77"/>
    <p:sldId id="1260" r:id="rId78"/>
    <p:sldId id="1267" r:id="rId79"/>
    <p:sldId id="1263" r:id="rId80"/>
    <p:sldId id="1261" r:id="rId81"/>
    <p:sldId id="1417" r:id="rId82"/>
    <p:sldId id="1268" r:id="rId83"/>
    <p:sldId id="1269" r:id="rId84"/>
    <p:sldId id="1270" r:id="rId85"/>
    <p:sldId id="1271" r:id="rId86"/>
    <p:sldId id="1272" r:id="rId87"/>
    <p:sldId id="1273" r:id="rId88"/>
    <p:sldId id="1274" r:id="rId89"/>
    <p:sldId id="1275" r:id="rId90"/>
    <p:sldId id="1276" r:id="rId91"/>
    <p:sldId id="1277" r:id="rId92"/>
    <p:sldId id="1278" r:id="rId93"/>
    <p:sldId id="1149" r:id="rId94"/>
    <p:sldId id="1279" r:id="rId95"/>
    <p:sldId id="1280" r:id="rId96"/>
    <p:sldId id="1281" r:id="rId97"/>
    <p:sldId id="1386" r:id="rId98"/>
    <p:sldId id="1283" r:id="rId99"/>
    <p:sldId id="1284" r:id="rId100"/>
    <p:sldId id="1285" r:id="rId101"/>
    <p:sldId id="1286" r:id="rId102"/>
    <p:sldId id="1287" r:id="rId103"/>
    <p:sldId id="1288" r:id="rId104"/>
    <p:sldId id="1418" r:id="rId105"/>
    <p:sldId id="1289" r:id="rId106"/>
    <p:sldId id="1290" r:id="rId107"/>
    <p:sldId id="1291" r:id="rId108"/>
    <p:sldId id="1292" r:id="rId109"/>
    <p:sldId id="1419" r:id="rId110"/>
    <p:sldId id="1295" r:id="rId111"/>
    <p:sldId id="1296" r:id="rId112"/>
    <p:sldId id="1297" r:id="rId113"/>
    <p:sldId id="1298" r:id="rId114"/>
    <p:sldId id="1301" r:id="rId115"/>
    <p:sldId id="1300" r:id="rId116"/>
    <p:sldId id="1388" r:id="rId117"/>
    <p:sldId id="1303" r:id="rId118"/>
    <p:sldId id="1420" r:id="rId119"/>
    <p:sldId id="1304" r:id="rId120"/>
    <p:sldId id="1305" r:id="rId121"/>
    <p:sldId id="1306" r:id="rId122"/>
    <p:sldId id="1307" r:id="rId123"/>
    <p:sldId id="1308" r:id="rId124"/>
    <p:sldId id="1389" r:id="rId125"/>
    <p:sldId id="1390" r:id="rId126"/>
    <p:sldId id="1384" r:id="rId127"/>
    <p:sldId id="1392" r:id="rId128"/>
    <p:sldId id="1391" r:id="rId129"/>
    <p:sldId id="1421" r:id="rId130"/>
    <p:sldId id="1422" r:id="rId131"/>
    <p:sldId id="1309" r:id="rId132"/>
    <p:sldId id="1423" r:id="rId133"/>
    <p:sldId id="1312" r:id="rId134"/>
    <p:sldId id="1313" r:id="rId135"/>
    <p:sldId id="1314" r:id="rId136"/>
    <p:sldId id="1315" r:id="rId137"/>
    <p:sldId id="1165" r:id="rId138"/>
    <p:sldId id="1316" r:id="rId139"/>
    <p:sldId id="1317" r:id="rId140"/>
    <p:sldId id="1318" r:id="rId141"/>
    <p:sldId id="1319" r:id="rId142"/>
    <p:sldId id="1320" r:id="rId143"/>
    <p:sldId id="1171" r:id="rId144"/>
    <p:sldId id="1321" r:id="rId145"/>
    <p:sldId id="1322" r:id="rId146"/>
    <p:sldId id="1393" r:id="rId147"/>
    <p:sldId id="1394" r:id="rId148"/>
    <p:sldId id="1395" r:id="rId149"/>
    <p:sldId id="1396" r:id="rId150"/>
    <p:sldId id="1397" r:id="rId151"/>
    <p:sldId id="1398" r:id="rId152"/>
    <p:sldId id="1399" r:id="rId153"/>
    <p:sldId id="1400" r:id="rId154"/>
    <p:sldId id="1401" r:id="rId155"/>
    <p:sldId id="1402" r:id="rId156"/>
    <p:sldId id="1424" r:id="rId157"/>
    <p:sldId id="1425" r:id="rId158"/>
    <p:sldId id="1323" r:id="rId159"/>
    <p:sldId id="1328" r:id="rId160"/>
    <p:sldId id="1329" r:id="rId161"/>
    <p:sldId id="1432" r:id="rId162"/>
    <p:sldId id="1331" r:id="rId163"/>
    <p:sldId id="1332" r:id="rId164"/>
    <p:sldId id="1340" r:id="rId165"/>
    <p:sldId id="1426" r:id="rId166"/>
    <p:sldId id="1427" r:id="rId167"/>
    <p:sldId id="1428" r:id="rId168"/>
    <p:sldId id="1429" r:id="rId169"/>
    <p:sldId id="1430" r:id="rId170"/>
    <p:sldId id="1431" r:id="rId171"/>
    <p:sldId id="1341" r:id="rId172"/>
    <p:sldId id="1342" r:id="rId173"/>
    <p:sldId id="1343" r:id="rId174"/>
    <p:sldId id="1344" r:id="rId175"/>
    <p:sldId id="1345" r:id="rId176"/>
    <p:sldId id="1346" r:id="rId177"/>
    <p:sldId id="1347" r:id="rId178"/>
    <p:sldId id="1348" r:id="rId179"/>
    <p:sldId id="1349" r:id="rId180"/>
    <p:sldId id="1433" r:id="rId181"/>
    <p:sldId id="1351" r:id="rId182"/>
    <p:sldId id="1194" r:id="rId183"/>
    <p:sldId id="1352" r:id="rId184"/>
    <p:sldId id="1353" r:id="rId185"/>
    <p:sldId id="1354" r:id="rId186"/>
    <p:sldId id="1355" r:id="rId187"/>
    <p:sldId id="1356" r:id="rId188"/>
    <p:sldId id="1357" r:id="rId189"/>
    <p:sldId id="1358" r:id="rId190"/>
    <p:sldId id="1359" r:id="rId191"/>
    <p:sldId id="1360" r:id="rId192"/>
    <p:sldId id="1361" r:id="rId193"/>
    <p:sldId id="1362" r:id="rId194"/>
    <p:sldId id="1363" r:id="rId195"/>
    <p:sldId id="1364" r:id="rId196"/>
    <p:sldId id="1365" r:id="rId197"/>
    <p:sldId id="1366" r:id="rId198"/>
    <p:sldId id="1367" r:id="rId199"/>
    <p:sldId id="1368" r:id="rId200"/>
    <p:sldId id="1444" r:id="rId201"/>
    <p:sldId id="1369" r:id="rId202"/>
    <p:sldId id="1370" r:id="rId203"/>
    <p:sldId id="1371" r:id="rId204"/>
    <p:sldId id="1372" r:id="rId205"/>
    <p:sldId id="1373" r:id="rId206"/>
    <p:sldId id="1374" r:id="rId207"/>
    <p:sldId id="1375" r:id="rId208"/>
    <p:sldId id="1376" r:id="rId209"/>
    <p:sldId id="1377" r:id="rId210"/>
    <p:sldId id="1378" r:id="rId211"/>
    <p:sldId id="1379" r:id="rId212"/>
    <p:sldId id="1380" r:id="rId213"/>
    <p:sldId id="1381" r:id="rId214"/>
    <p:sldId id="1382" r:id="rId215"/>
    <p:sldId id="1383" r:id="rId2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45"/>
            <p14:sldId id="1446"/>
            <p14:sldId id="1434"/>
            <p14:sldId id="1435"/>
            <p14:sldId id="1436"/>
            <p14:sldId id="1437"/>
            <p14:sldId id="1438"/>
            <p14:sldId id="1439"/>
            <p14:sldId id="1440"/>
            <p14:sldId id="1441"/>
            <p14:sldId id="1442"/>
            <p14:sldId id="1443"/>
            <p14:sldId id="602"/>
            <p14:sldId id="1129"/>
            <p14:sldId id="617"/>
            <p14:sldId id="1404"/>
            <p14:sldId id="1208"/>
            <p14:sldId id="1405"/>
            <p14:sldId id="1406"/>
            <p14:sldId id="1407"/>
            <p14:sldId id="1408"/>
            <p14:sldId id="1409"/>
            <p14:sldId id="1410"/>
            <p14:sldId id="1411"/>
            <p14:sldId id="1412"/>
            <p14:sldId id="1132"/>
            <p14:sldId id="1214"/>
            <p14:sldId id="1215"/>
            <p14:sldId id="1216"/>
            <p14:sldId id="1217"/>
            <p14:sldId id="1218"/>
            <p14:sldId id="1219"/>
            <p14:sldId id="1220"/>
            <p14:sldId id="1221"/>
            <p14:sldId id="1222"/>
            <p14:sldId id="1223"/>
            <p14:sldId id="1224"/>
            <p14:sldId id="1136"/>
            <p14:sldId id="1225"/>
            <p14:sldId id="594"/>
            <p14:sldId id="1226"/>
            <p14:sldId id="1227"/>
            <p14:sldId id="1228"/>
            <p14:sldId id="1229"/>
            <p14:sldId id="1230"/>
            <p14:sldId id="1231"/>
            <p14:sldId id="1413"/>
            <p14:sldId id="1414"/>
            <p14:sldId id="1236"/>
            <p14:sldId id="1237"/>
            <p14:sldId id="1238"/>
            <p14:sldId id="1239"/>
            <p14:sldId id="1240"/>
            <p14:sldId id="1241"/>
            <p14:sldId id="1244"/>
            <p14:sldId id="1246"/>
            <p14:sldId id="1245"/>
            <p14:sldId id="1247"/>
            <p14:sldId id="1248"/>
            <p14:sldId id="1249"/>
            <p14:sldId id="1250"/>
            <p14:sldId id="1251"/>
            <p14:sldId id="1253"/>
            <p14:sldId id="1254"/>
            <p14:sldId id="1415"/>
            <p14:sldId id="1416"/>
            <p14:sldId id="1256"/>
            <p14:sldId id="1257"/>
            <p14:sldId id="1258"/>
            <p14:sldId id="1259"/>
            <p14:sldId id="1260"/>
            <p14:sldId id="1267"/>
            <p14:sldId id="1263"/>
            <p14:sldId id="1261"/>
            <p14:sldId id="1417"/>
            <p14:sldId id="1268"/>
            <p14:sldId id="1269"/>
            <p14:sldId id="1270"/>
            <p14:sldId id="1271"/>
            <p14:sldId id="1272"/>
            <p14:sldId id="1273"/>
            <p14:sldId id="1274"/>
            <p14:sldId id="1275"/>
            <p14:sldId id="1276"/>
            <p14:sldId id="1277"/>
            <p14:sldId id="1278"/>
            <p14:sldId id="1149"/>
            <p14:sldId id="1279"/>
            <p14:sldId id="1280"/>
            <p14:sldId id="1281"/>
            <p14:sldId id="1386"/>
            <p14:sldId id="1283"/>
            <p14:sldId id="1284"/>
            <p14:sldId id="1285"/>
            <p14:sldId id="1286"/>
            <p14:sldId id="1287"/>
            <p14:sldId id="1288"/>
            <p14:sldId id="1418"/>
            <p14:sldId id="1289"/>
            <p14:sldId id="1290"/>
            <p14:sldId id="1291"/>
            <p14:sldId id="1292"/>
            <p14:sldId id="1419"/>
            <p14:sldId id="1295"/>
            <p14:sldId id="1296"/>
            <p14:sldId id="1297"/>
            <p14:sldId id="1298"/>
            <p14:sldId id="1301"/>
            <p14:sldId id="1300"/>
            <p14:sldId id="1388"/>
            <p14:sldId id="1303"/>
            <p14:sldId id="1420"/>
            <p14:sldId id="1304"/>
            <p14:sldId id="1305"/>
            <p14:sldId id="1306"/>
            <p14:sldId id="1307"/>
            <p14:sldId id="1308"/>
            <p14:sldId id="1389"/>
            <p14:sldId id="1390"/>
            <p14:sldId id="1384"/>
            <p14:sldId id="1392"/>
            <p14:sldId id="1391"/>
            <p14:sldId id="1421"/>
            <p14:sldId id="1422"/>
            <p14:sldId id="1309"/>
            <p14:sldId id="1423"/>
            <p14:sldId id="1312"/>
            <p14:sldId id="1313"/>
            <p14:sldId id="1314"/>
            <p14:sldId id="1315"/>
            <p14:sldId id="1165"/>
            <p14:sldId id="1316"/>
            <p14:sldId id="1317"/>
            <p14:sldId id="1318"/>
            <p14:sldId id="1319"/>
            <p14:sldId id="1320"/>
            <p14:sldId id="1171"/>
            <p14:sldId id="1321"/>
            <p14:sldId id="1322"/>
            <p14:sldId id="1393"/>
            <p14:sldId id="1394"/>
            <p14:sldId id="1395"/>
            <p14:sldId id="1396"/>
            <p14:sldId id="1397"/>
            <p14:sldId id="1398"/>
            <p14:sldId id="1399"/>
            <p14:sldId id="1400"/>
            <p14:sldId id="1401"/>
            <p14:sldId id="1402"/>
            <p14:sldId id="1424"/>
            <p14:sldId id="1425"/>
            <p14:sldId id="1323"/>
            <p14:sldId id="1328"/>
            <p14:sldId id="1329"/>
            <p14:sldId id="1432"/>
            <p14:sldId id="1331"/>
            <p14:sldId id="1332"/>
            <p14:sldId id="1340"/>
            <p14:sldId id="1426"/>
            <p14:sldId id="1427"/>
            <p14:sldId id="1428"/>
            <p14:sldId id="1429"/>
            <p14:sldId id="1430"/>
            <p14:sldId id="1431"/>
            <p14:sldId id="1341"/>
            <p14:sldId id="1342"/>
            <p14:sldId id="1343"/>
            <p14:sldId id="1344"/>
            <p14:sldId id="1345"/>
            <p14:sldId id="1346"/>
            <p14:sldId id="1347"/>
            <p14:sldId id="1348"/>
            <p14:sldId id="1349"/>
            <p14:sldId id="1433"/>
            <p14:sldId id="1351"/>
            <p14:sldId id="1194"/>
            <p14:sldId id="1352"/>
            <p14:sldId id="1353"/>
            <p14:sldId id="1354"/>
            <p14:sldId id="1355"/>
            <p14:sldId id="1356"/>
            <p14:sldId id="1357"/>
            <p14:sldId id="1358"/>
            <p14:sldId id="1359"/>
            <p14:sldId id="1360"/>
            <p14:sldId id="1361"/>
            <p14:sldId id="1362"/>
            <p14:sldId id="1363"/>
            <p14:sldId id="1364"/>
            <p14:sldId id="1365"/>
            <p14:sldId id="1366"/>
            <p14:sldId id="1367"/>
            <p14:sldId id="1368"/>
            <p14:sldId id="1444"/>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79"/>
            <p14:sldId id="1380"/>
            <p14:sldId id="1381"/>
            <p14:sldId id="1382"/>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09"/>
    <p:restoredTop sz="91852"/>
  </p:normalViewPr>
  <p:slideViewPr>
    <p:cSldViewPr snapToGrid="0" snapToObjects="1" showGuides="1">
      <p:cViewPr varScale="1">
        <p:scale>
          <a:sx n="99" d="100"/>
          <a:sy n="99" d="100"/>
        </p:scale>
        <p:origin x="96" y="23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notesMaster" Target="notesMasters/notesMaster1.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presProps" Target="presProps.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viewProps" Target="viewProps.xml"/><Relationship Id="rId3" Type="http://schemas.openxmlformats.org/officeDocument/2006/relationships/customXml" Target="../customXml/item3.xml"/><Relationship Id="rId214" Type="http://schemas.openxmlformats.org/officeDocument/2006/relationships/slide" Target="slides/slide209.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theme" Target="theme/theme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tableStyles" Target="tableStyles.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 Type="http://schemas.openxmlformats.org/officeDocument/2006/relationships/customXml" Target="../customXml/item2.xml"/><Relationship Id="rId29" Type="http://schemas.openxmlformats.org/officeDocument/2006/relationships/slide" Target="slides/slide24.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L. </a:t>
            </a:r>
            <a:r>
              <a:rPr lang="en-AU" sz="1200" kern="1200">
                <a:solidFill>
                  <a:schemeClr val="tx1"/>
                </a:solidFill>
                <a:effectLst/>
                <a:latin typeface="+mn-lt"/>
                <a:ea typeface="+mn-ea"/>
                <a:cs typeface="+mn-cs"/>
              </a:rPr>
              <a:t>Zell</a:t>
            </a:r>
            <a:r>
              <a:rPr lang="en-AU" baseline="0"/>
              <a:t>, Copyright Commonwealth of Australia (GBRMPA)</a:t>
            </a:r>
            <a:endParaRPr lang="en-AU"/>
          </a:p>
          <a:p>
            <a:endParaRPr lang="en-US"/>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2265093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Knapton,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5394571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405946940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133943493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129</a:t>
            </a:fld>
            <a:endParaRPr lang="en-US"/>
          </a:p>
        </p:txBody>
      </p:sp>
    </p:spTree>
    <p:extLst>
      <p:ext uri="{BB962C8B-B14F-4D97-AF65-F5344CB8AC3E}">
        <p14:creationId xmlns:p14="http://schemas.microsoft.com/office/powerpoint/2010/main" val="301743210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37752538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228242935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133</a:t>
            </a:fld>
            <a:endParaRPr lang="en-AU"/>
          </a:p>
        </p:txBody>
      </p:sp>
    </p:spTree>
    <p:extLst>
      <p:ext uri="{BB962C8B-B14F-4D97-AF65-F5344CB8AC3E}">
        <p14:creationId xmlns:p14="http://schemas.microsoft.com/office/powerpoint/2010/main" val="329594583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314198591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135</a:t>
            </a:fld>
            <a:endParaRPr lang="en-US"/>
          </a:p>
        </p:txBody>
      </p:sp>
    </p:spTree>
    <p:extLst>
      <p:ext uri="{BB962C8B-B14F-4D97-AF65-F5344CB8AC3E}">
        <p14:creationId xmlns:p14="http://schemas.microsoft.com/office/powerpoint/2010/main" val="22443990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357117391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2625581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a:t>
            </a:r>
            <a:r>
              <a:rPr lang="en-AU"/>
              <a:t>Replace </a:t>
            </a:r>
            <a:r>
              <a:rPr lang="en-AU" smtClean="0"/>
              <a:t>with </a:t>
            </a:r>
            <a:r>
              <a:rPr lang="en-AU" dirty="0"/>
              <a:t>pictures of your operation and your Master </a:t>
            </a:r>
            <a:r>
              <a:rPr lang="en-AU" dirty="0" smtClean="0"/>
              <a:t>reef guide/s </a:t>
            </a:r>
            <a:r>
              <a:rPr lang="en-AU" dirty="0"/>
              <a:t>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Knapton,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a:t>
            </a:fld>
            <a:endParaRPr lang="en-US"/>
          </a:p>
        </p:txBody>
      </p:sp>
    </p:spTree>
    <p:extLst>
      <p:ext uri="{BB962C8B-B14F-4D97-AF65-F5344CB8AC3E}">
        <p14:creationId xmlns:p14="http://schemas.microsoft.com/office/powerpoint/2010/main" val="372884803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0" i="0" dirty="0">
                <a:solidFill>
                  <a:srgbClr val="FFFFFF"/>
                </a:solidFill>
                <a:effectLst/>
                <a:latin typeface="apercu-pro"/>
              </a:rPr>
              <a:t>Hawksbill turtle (Eretmochelys imbricata) swimming underwater, Nosy Be, North Madagascar. Image: </a:t>
            </a:r>
            <a:r>
              <a:rPr lang="en-AU" b="0" i="0" dirty="0" err="1">
                <a:solidFill>
                  <a:srgbClr val="FFFFFF"/>
                </a:solidFill>
                <a:effectLst/>
                <a:latin typeface="apercu-pro"/>
              </a:rPr>
              <a:t>naturepl.com</a:t>
            </a:r>
            <a:r>
              <a:rPr lang="en-AU" b="0" i="0" dirty="0">
                <a:solidFill>
                  <a:srgbClr val="FFFFFF"/>
                </a:solidFill>
                <a:effectLst/>
                <a:latin typeface="apercu-pro"/>
              </a:rPr>
              <a:t> / </a:t>
            </a:r>
            <a:r>
              <a:rPr lang="en-AU" b="0" i="0" dirty="0" err="1">
                <a:solidFill>
                  <a:srgbClr val="FFFFFF"/>
                </a:solidFill>
                <a:effectLst/>
                <a:latin typeface="apercu-pro"/>
              </a:rPr>
              <a:t>Inaki</a:t>
            </a:r>
            <a:r>
              <a:rPr lang="en-AU" b="0" i="0" dirty="0">
                <a:solidFill>
                  <a:srgbClr val="FFFFFF"/>
                </a:solidFill>
                <a:effectLst/>
                <a:latin typeface="apercu-pro"/>
              </a:rPr>
              <a:t> </a:t>
            </a:r>
            <a:r>
              <a:rPr lang="en-AU" b="0" i="0" dirty="0" err="1">
                <a:solidFill>
                  <a:srgbClr val="FFFFFF"/>
                </a:solidFill>
                <a:effectLst/>
                <a:latin typeface="apercu-pro"/>
              </a:rPr>
              <a:t>Relanzon</a:t>
            </a:r>
            <a:r>
              <a:rPr lang="en-AU" b="0" i="0" dirty="0">
                <a:solidFill>
                  <a:srgbClr val="FFFFFF"/>
                </a:solidFill>
                <a:effectLst/>
                <a:latin typeface="apercu-pro"/>
              </a:rPr>
              <a:t> / WWF</a:t>
            </a:r>
            <a:r>
              <a:rPr lang="en-AU" dirty="0"/>
              <a:t/>
            </a:r>
            <a:br>
              <a:rPr lang="en-AU" dirty="0"/>
            </a:br>
            <a:r>
              <a:rPr lang="en-AU" b="0" i="0" dirty="0">
                <a:effectLst/>
                <a:latin typeface="apercu-pro"/>
              </a:rPr>
              <a:t>© </a:t>
            </a:r>
            <a:r>
              <a:rPr lang="en-AU" b="0" i="0" dirty="0" err="1">
                <a:effectLst/>
                <a:latin typeface="apercu-pro"/>
              </a:rPr>
              <a:t>naturepl.com</a:t>
            </a:r>
            <a:r>
              <a:rPr lang="en-AU" b="0" i="0" dirty="0">
                <a:effectLst/>
                <a:latin typeface="apercu-pro"/>
              </a:rPr>
              <a:t> / </a:t>
            </a:r>
            <a:r>
              <a:rPr lang="en-AU" b="0" i="0" dirty="0" err="1">
                <a:effectLst/>
                <a:latin typeface="apercu-pro"/>
              </a:rPr>
              <a:t>Inaki</a:t>
            </a:r>
            <a:r>
              <a:rPr lang="en-AU" b="0" i="0" dirty="0">
                <a:effectLst/>
                <a:latin typeface="apercu-pro"/>
              </a:rPr>
              <a:t> </a:t>
            </a:r>
            <a:r>
              <a:rPr lang="en-AU" b="0" i="0" dirty="0" err="1">
                <a:effectLst/>
                <a:latin typeface="apercu-pro"/>
              </a:rPr>
              <a:t>Relanzon</a:t>
            </a:r>
            <a:r>
              <a:rPr lang="en-AU" b="0" i="0" dirty="0">
                <a:effectLst/>
                <a:latin typeface="apercu-pro"/>
              </a:rPr>
              <a:t> / WWF   Source: https://</a:t>
            </a:r>
            <a:r>
              <a:rPr lang="en-AU" b="0" i="0" dirty="0" err="1">
                <a:effectLst/>
                <a:latin typeface="apercu-pro"/>
              </a:rPr>
              <a:t>australian.museum</a:t>
            </a:r>
            <a:r>
              <a:rPr lang="en-AU" b="0" i="0" dirty="0">
                <a:effectLst/>
                <a:latin typeface="apercu-pro"/>
              </a:rPr>
              <a:t>/learn/animals/reptiles/hawksbill-sea-turtle/</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138</a:t>
            </a:fld>
            <a:endParaRPr lang="en-US"/>
          </a:p>
        </p:txBody>
      </p:sp>
    </p:spTree>
    <p:extLst>
      <p:ext uri="{BB962C8B-B14F-4D97-AF65-F5344CB8AC3E}">
        <p14:creationId xmlns:p14="http://schemas.microsoft.com/office/powerpoint/2010/main" val="316789458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p:txBody>
      </p:sp>
      <p:sp>
        <p:nvSpPr>
          <p:cNvPr id="4" name="Slide Number Placeholder 3"/>
          <p:cNvSpPr>
            <a:spLocks noGrp="1"/>
          </p:cNvSpPr>
          <p:nvPr>
            <p:ph type="sldNum" sz="quarter" idx="5"/>
          </p:nvPr>
        </p:nvSpPr>
        <p:spPr/>
        <p:txBody>
          <a:bodyPr/>
          <a:lstStyle/>
          <a:p>
            <a:fld id="{234FA360-BF07-4CF2-9CA5-041D33D8111D}" type="slidenum">
              <a:rPr lang="en-AU" smtClean="0"/>
              <a:t>139</a:t>
            </a:fld>
            <a:endParaRPr lang="en-AU"/>
          </a:p>
        </p:txBody>
      </p:sp>
    </p:spTree>
    <p:extLst>
      <p:ext uri="{BB962C8B-B14F-4D97-AF65-F5344CB8AC3E}">
        <p14:creationId xmlns:p14="http://schemas.microsoft.com/office/powerpoint/2010/main" val="396611079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233661304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405605424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121698916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143</a:t>
            </a:fld>
            <a:endParaRPr lang="en-US"/>
          </a:p>
        </p:txBody>
      </p:sp>
    </p:spTree>
    <p:extLst>
      <p:ext uri="{BB962C8B-B14F-4D97-AF65-F5344CB8AC3E}">
        <p14:creationId xmlns:p14="http://schemas.microsoft.com/office/powerpoint/2010/main" val="351293572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a few weeks of pregnancy, during the night, they climb up on the beach, dig a nest about 1 </a:t>
            </a:r>
            <a:r>
              <a:rPr lang="en-US" dirty="0" err="1"/>
              <a:t>metre</a:t>
            </a:r>
            <a:r>
              <a:rPr lang="en-US" dirty="0"/>
              <a:t> deep, and lay 50-150 eggs that look like ping-pong balls.</a:t>
            </a:r>
            <a:r>
              <a:rPr lang="en-AU" dirty="0"/>
              <a:t> Image: L. Zell,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135249533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175254150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146</a:t>
            </a:fld>
            <a:endParaRPr lang="en-US"/>
          </a:p>
        </p:txBody>
      </p:sp>
    </p:spTree>
    <p:extLst>
      <p:ext uri="{BB962C8B-B14F-4D97-AF65-F5344CB8AC3E}">
        <p14:creationId xmlns:p14="http://schemas.microsoft.com/office/powerpoint/2010/main" val="287051611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4093179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a:t>
            </a:fld>
            <a:endParaRPr lang="en-US"/>
          </a:p>
        </p:txBody>
      </p:sp>
    </p:spTree>
    <p:extLst>
      <p:ext uri="{BB962C8B-B14F-4D97-AF65-F5344CB8AC3E}">
        <p14:creationId xmlns:p14="http://schemas.microsoft.com/office/powerpoint/2010/main" val="410158801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428504992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159977998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428779038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398397454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365100941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242811020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134390174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53193152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189933421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2934792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a:t>
            </a:fld>
            <a:endParaRPr lang="en-US"/>
          </a:p>
        </p:txBody>
      </p:sp>
    </p:spTree>
    <p:extLst>
      <p:ext uri="{BB962C8B-B14F-4D97-AF65-F5344CB8AC3E}">
        <p14:creationId xmlns:p14="http://schemas.microsoft.com/office/powerpoint/2010/main" val="120297436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160</a:t>
            </a:fld>
            <a:endParaRPr lang="en-US"/>
          </a:p>
        </p:txBody>
      </p:sp>
    </p:spTree>
    <p:extLst>
      <p:ext uri="{BB962C8B-B14F-4D97-AF65-F5344CB8AC3E}">
        <p14:creationId xmlns:p14="http://schemas.microsoft.com/office/powerpoint/2010/main" val="40318848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421729741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162</a:t>
            </a:fld>
            <a:endParaRPr lang="en-US"/>
          </a:p>
        </p:txBody>
      </p:sp>
    </p:spTree>
    <p:extLst>
      <p:ext uri="{BB962C8B-B14F-4D97-AF65-F5344CB8AC3E}">
        <p14:creationId xmlns:p14="http://schemas.microsoft.com/office/powerpoint/2010/main" val="402318834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K. Hoppen, Copyright </a:t>
            </a:r>
            <a:r>
              <a:rPr lang="en-AU" baseline="0" dirty="0" err="1"/>
              <a:t>Commonwaelth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396108454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164</a:t>
            </a:fld>
            <a:endParaRPr lang="en-US"/>
          </a:p>
        </p:txBody>
      </p:sp>
    </p:spTree>
    <p:extLst>
      <p:ext uri="{BB962C8B-B14F-4D97-AF65-F5344CB8AC3E}">
        <p14:creationId xmlns:p14="http://schemas.microsoft.com/office/powerpoint/2010/main" val="379628210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49785881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67034694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a:t>
            </a:r>
            <a:r>
              <a:rPr lang="en-AU" dirty="0" err="1"/>
              <a:t>Mcgrogan</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89357613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165195761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=U71rdSRAu_w</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2609674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a:t>
            </a:fld>
            <a:endParaRPr lang="en-US"/>
          </a:p>
        </p:txBody>
      </p:sp>
    </p:spTree>
    <p:extLst>
      <p:ext uri="{BB962C8B-B14F-4D97-AF65-F5344CB8AC3E}">
        <p14:creationId xmlns:p14="http://schemas.microsoft.com/office/powerpoint/2010/main" val="16400818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173243428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=ZSU6hzmwZwA   (black tip whalers)</a:t>
            </a:r>
          </a:p>
        </p:txBody>
      </p:sp>
      <p:sp>
        <p:nvSpPr>
          <p:cNvPr id="4" name="Slide Number Placeholder 3"/>
          <p:cNvSpPr>
            <a:spLocks noGrp="1"/>
          </p:cNvSpPr>
          <p:nvPr>
            <p:ph type="sldNum" sz="quarter" idx="5"/>
          </p:nvPr>
        </p:nvSpPr>
        <p:spPr/>
        <p:txBody>
          <a:bodyPr/>
          <a:lstStyle/>
          <a:p>
            <a:fld id="{B9742E52-36FF-A241-B71F-ABA947B51DE1}" type="slidenum">
              <a:rPr lang="en-US" smtClean="0"/>
              <a:t>172</a:t>
            </a:fld>
            <a:endParaRPr lang="en-US"/>
          </a:p>
        </p:txBody>
      </p:sp>
    </p:spTree>
    <p:extLst>
      <p:ext uri="{BB962C8B-B14F-4D97-AF65-F5344CB8AC3E}">
        <p14:creationId xmlns:p14="http://schemas.microsoft.com/office/powerpoint/2010/main" val="135872836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365246343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270388103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 Hoppen,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310385100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177</a:t>
            </a:fld>
            <a:endParaRPr lang="en-US"/>
          </a:p>
        </p:txBody>
      </p:sp>
    </p:spTree>
    <p:extLst>
      <p:ext uri="{BB962C8B-B14F-4D97-AF65-F5344CB8AC3E}">
        <p14:creationId xmlns:p14="http://schemas.microsoft.com/office/powerpoint/2010/main" val="186830293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178</a:t>
            </a:fld>
            <a:endParaRPr lang="en-AU"/>
          </a:p>
        </p:txBody>
      </p:sp>
    </p:spTree>
    <p:extLst>
      <p:ext uri="{BB962C8B-B14F-4D97-AF65-F5344CB8AC3E}">
        <p14:creationId xmlns:p14="http://schemas.microsoft.com/office/powerpoint/2010/main" val="362846082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179</a:t>
            </a:fld>
            <a:endParaRPr lang="en-US"/>
          </a:p>
        </p:txBody>
      </p:sp>
    </p:spTree>
    <p:extLst>
      <p:ext uri="{BB962C8B-B14F-4D97-AF65-F5344CB8AC3E}">
        <p14:creationId xmlns:p14="http://schemas.microsoft.com/office/powerpoint/2010/main" val="185791754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180</a:t>
            </a:fld>
            <a:endParaRPr lang="en-US"/>
          </a:p>
        </p:txBody>
      </p:sp>
    </p:spTree>
    <p:extLst>
      <p:ext uri="{BB962C8B-B14F-4D97-AF65-F5344CB8AC3E}">
        <p14:creationId xmlns:p14="http://schemas.microsoft.com/office/powerpoint/2010/main" val="367340204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181</a:t>
            </a:fld>
            <a:endParaRPr lang="en-US"/>
          </a:p>
        </p:txBody>
      </p:sp>
    </p:spTree>
    <p:extLst>
      <p:ext uri="{BB962C8B-B14F-4D97-AF65-F5344CB8AC3E}">
        <p14:creationId xmlns:p14="http://schemas.microsoft.com/office/powerpoint/2010/main" val="3931077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69105558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182</a:t>
            </a:fld>
            <a:endParaRPr lang="en-US"/>
          </a:p>
        </p:txBody>
      </p:sp>
    </p:spTree>
    <p:extLst>
      <p:ext uri="{BB962C8B-B14F-4D97-AF65-F5344CB8AC3E}">
        <p14:creationId xmlns:p14="http://schemas.microsoft.com/office/powerpoint/2010/main" val="276666357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183</a:t>
            </a:fld>
            <a:endParaRPr lang="en-US"/>
          </a:p>
        </p:txBody>
      </p:sp>
    </p:spTree>
    <p:extLst>
      <p:ext uri="{BB962C8B-B14F-4D97-AF65-F5344CB8AC3E}">
        <p14:creationId xmlns:p14="http://schemas.microsoft.com/office/powerpoint/2010/main" val="115633095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184</a:t>
            </a:fld>
            <a:endParaRPr lang="en-US"/>
          </a:p>
        </p:txBody>
      </p:sp>
    </p:spTree>
    <p:extLst>
      <p:ext uri="{BB962C8B-B14F-4D97-AF65-F5344CB8AC3E}">
        <p14:creationId xmlns:p14="http://schemas.microsoft.com/office/powerpoint/2010/main" val="53442220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185</a:t>
            </a:fld>
            <a:endParaRPr lang="en-US"/>
          </a:p>
        </p:txBody>
      </p:sp>
    </p:spTree>
    <p:extLst>
      <p:ext uri="{BB962C8B-B14F-4D97-AF65-F5344CB8AC3E}">
        <p14:creationId xmlns:p14="http://schemas.microsoft.com/office/powerpoint/2010/main" val="142947559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186</a:t>
            </a:fld>
            <a:endParaRPr lang="en-US"/>
          </a:p>
        </p:txBody>
      </p:sp>
    </p:spTree>
    <p:extLst>
      <p:ext uri="{BB962C8B-B14F-4D97-AF65-F5344CB8AC3E}">
        <p14:creationId xmlns:p14="http://schemas.microsoft.com/office/powerpoint/2010/main" val="322923428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187</a:t>
            </a:fld>
            <a:endParaRPr lang="en-US"/>
          </a:p>
        </p:txBody>
      </p:sp>
    </p:spTree>
    <p:extLst>
      <p:ext uri="{BB962C8B-B14F-4D97-AF65-F5344CB8AC3E}">
        <p14:creationId xmlns:p14="http://schemas.microsoft.com/office/powerpoint/2010/main" val="146775435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https://www.gbrmpa.gov.au/__</a:t>
            </a:r>
            <a:r>
              <a:rPr lang="en-AU" dirty="0" smtClean="0"/>
              <a:t>data/assets/pdf_file/0020/265430/Eye-on-the-Reef-app-poster.pdf </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193</a:t>
            </a:fld>
            <a:endParaRPr lang="en-US"/>
          </a:p>
        </p:txBody>
      </p:sp>
    </p:spTree>
    <p:extLst>
      <p:ext uri="{BB962C8B-B14F-4D97-AF65-F5344CB8AC3E}">
        <p14:creationId xmlns:p14="http://schemas.microsoft.com/office/powerpoint/2010/main" val="11015097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194</a:t>
            </a:fld>
            <a:endParaRPr lang="en-US"/>
          </a:p>
        </p:txBody>
      </p:sp>
    </p:spTree>
    <p:extLst>
      <p:ext uri="{BB962C8B-B14F-4D97-AF65-F5344CB8AC3E}">
        <p14:creationId xmlns:p14="http://schemas.microsoft.com/office/powerpoint/2010/main" val="37165523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last slide for students to view. The remaining slides are for the teachers.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195</a:t>
            </a:fld>
            <a:endParaRPr lang="en-US"/>
          </a:p>
        </p:txBody>
      </p:sp>
    </p:spTree>
    <p:extLst>
      <p:ext uri="{BB962C8B-B14F-4D97-AF65-F5344CB8AC3E}">
        <p14:creationId xmlns:p14="http://schemas.microsoft.com/office/powerpoint/2010/main" val="313295159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202</a:t>
            </a:fld>
            <a:endParaRPr lang="en-US"/>
          </a:p>
        </p:txBody>
      </p:sp>
    </p:spTree>
    <p:extLst>
      <p:ext uri="{BB962C8B-B14F-4D97-AF65-F5344CB8AC3E}">
        <p14:creationId xmlns:p14="http://schemas.microsoft.com/office/powerpoint/2010/main" val="2297462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a:t>
            </a:fld>
            <a:endParaRPr lang="en-US"/>
          </a:p>
        </p:txBody>
      </p:sp>
    </p:spTree>
    <p:extLst>
      <p:ext uri="{BB962C8B-B14F-4D97-AF65-F5344CB8AC3E}">
        <p14:creationId xmlns:p14="http://schemas.microsoft.com/office/powerpoint/2010/main" val="399809527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208</a:t>
            </a:fld>
            <a:endParaRPr lang="en-US"/>
          </a:p>
        </p:txBody>
      </p:sp>
    </p:spTree>
    <p:extLst>
      <p:ext uri="{BB962C8B-B14F-4D97-AF65-F5344CB8AC3E}">
        <p14:creationId xmlns:p14="http://schemas.microsoft.com/office/powerpoint/2010/main" val="7710561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209</a:t>
            </a:fld>
            <a:endParaRPr lang="en-US"/>
          </a:p>
        </p:txBody>
      </p:sp>
    </p:spTree>
    <p:extLst>
      <p:ext uri="{BB962C8B-B14F-4D97-AF65-F5344CB8AC3E}">
        <p14:creationId xmlns:p14="http://schemas.microsoft.com/office/powerpoint/2010/main" val="142512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1894981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1087714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28</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6</a:t>
            </a:fld>
            <a:endParaRPr lang="en-AU"/>
          </a:p>
        </p:txBody>
      </p:sp>
    </p:spTree>
    <p:extLst>
      <p:ext uri="{BB962C8B-B14F-4D97-AF65-F5344CB8AC3E}">
        <p14:creationId xmlns:p14="http://schemas.microsoft.com/office/powerpoint/2010/main" val="1627291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1803861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a:t>
            </a:r>
            <a:r>
              <a:rPr lang="en-AU"/>
              <a:t>Replace </a:t>
            </a:r>
            <a:r>
              <a:rPr lang="en-AU" smtClean="0"/>
              <a:t>with </a:t>
            </a:r>
            <a:r>
              <a:rPr lang="en-AU" dirty="0"/>
              <a:t>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3070601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a:t>
            </a:r>
            <a:r>
              <a:rPr lang="en-AU"/>
              <a:t>Replace </a:t>
            </a:r>
            <a:r>
              <a:rPr lang="en-AU" smtClean="0"/>
              <a:t>with </a:t>
            </a:r>
            <a:r>
              <a:rPr lang="en-AU" dirty="0"/>
              <a:t>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2204250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40</a:t>
            </a:fld>
            <a:endParaRPr lang="en-AU"/>
          </a:p>
        </p:txBody>
      </p:sp>
    </p:spTree>
    <p:extLst>
      <p:ext uri="{BB962C8B-B14F-4D97-AF65-F5344CB8AC3E}">
        <p14:creationId xmlns:p14="http://schemas.microsoft.com/office/powerpoint/2010/main" val="260556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42</a:t>
            </a:fld>
            <a:endParaRPr lang="en-AU"/>
          </a:p>
        </p:txBody>
      </p:sp>
    </p:spTree>
    <p:extLst>
      <p:ext uri="{BB962C8B-B14F-4D97-AF65-F5344CB8AC3E}">
        <p14:creationId xmlns:p14="http://schemas.microsoft.com/office/powerpoint/2010/main" val="1020163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3735662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13876728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26304978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1417176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3579139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Replace with pictures of students conducting a survey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234FA360-BF07-4CF2-9CA5-041D33D8111D}" type="slidenum">
              <a:rPr lang="en-AU" smtClean="0"/>
              <a:t>7</a:t>
            </a:fld>
            <a:endParaRPr lang="en-AU"/>
          </a:p>
        </p:txBody>
      </p:sp>
    </p:spTree>
    <p:extLst>
      <p:ext uri="{BB962C8B-B14F-4D97-AF65-F5344CB8AC3E}">
        <p14:creationId xmlns:p14="http://schemas.microsoft.com/office/powerpoint/2010/main" val="4089511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1724324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309660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1721973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9504380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37050854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3067987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3516013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40500779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Summerling</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13356224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Stella,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1654482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a:t>
            </a:r>
            <a:r>
              <a:rPr lang="en-US" dirty="0" smtClean="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33289380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=WbeY7Z9jBkQ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722866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15192823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62</a:t>
            </a:fld>
            <a:endParaRPr lang="en-US"/>
          </a:p>
        </p:txBody>
      </p:sp>
    </p:spTree>
    <p:extLst>
      <p:ext uri="{BB962C8B-B14F-4D97-AF65-F5344CB8AC3E}">
        <p14:creationId xmlns:p14="http://schemas.microsoft.com/office/powerpoint/2010/main" val="33358445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11673952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11035784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868324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40834560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35917494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5228762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4190918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H. Lambert</a:t>
            </a:r>
            <a:r>
              <a:rPr lang="en-US" dirty="0" smtClean="0"/>
              <a:t>,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10</a:t>
            </a:fld>
            <a:endParaRPr lang="en-US"/>
          </a:p>
        </p:txBody>
      </p:sp>
    </p:spTree>
    <p:extLst>
      <p:ext uri="{BB962C8B-B14F-4D97-AF65-F5344CB8AC3E}">
        <p14:creationId xmlns:p14="http://schemas.microsoft.com/office/powerpoint/2010/main" val="9643819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31198375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5782834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3228152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7787923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25248124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30218541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36949948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Ramasamy,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38267855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39981924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221492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Image: Copyright Commonwealth of Australia (GBRMPA)</a:t>
            </a:r>
            <a:endParaRPr lang="en-AU" dirty="0" smtClean="0"/>
          </a:p>
        </p:txBody>
      </p:sp>
      <p:sp>
        <p:nvSpPr>
          <p:cNvPr id="4" name="Slide Number Placeholder 3"/>
          <p:cNvSpPr>
            <a:spLocks noGrp="1"/>
          </p:cNvSpPr>
          <p:nvPr>
            <p:ph type="sldNum" sz="quarter" idx="10"/>
          </p:nvPr>
        </p:nvSpPr>
        <p:spPr/>
        <p:txBody>
          <a:bodyPr/>
          <a:lstStyle/>
          <a:p>
            <a:fld id="{B9742E52-36FF-A241-B71F-ABA947B51DE1}" type="slidenum">
              <a:rPr lang="en-US" smtClean="0"/>
              <a:t>12</a:t>
            </a:fld>
            <a:endParaRPr lang="en-US"/>
          </a:p>
        </p:txBody>
      </p:sp>
    </p:spTree>
    <p:extLst>
      <p:ext uri="{BB962C8B-B14F-4D97-AF65-F5344CB8AC3E}">
        <p14:creationId xmlns:p14="http://schemas.microsoft.com/office/powerpoint/2010/main" val="16620704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15583476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84</a:t>
            </a:fld>
            <a:endParaRPr lang="en-US"/>
          </a:p>
        </p:txBody>
      </p:sp>
    </p:spTree>
    <p:extLst>
      <p:ext uri="{BB962C8B-B14F-4D97-AF65-F5344CB8AC3E}">
        <p14:creationId xmlns:p14="http://schemas.microsoft.com/office/powerpoint/2010/main" val="36612344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187344096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7972752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32091562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19901290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89</a:t>
            </a:fld>
            <a:endParaRPr lang="en-AU"/>
          </a:p>
        </p:txBody>
      </p:sp>
    </p:spTree>
    <p:extLst>
      <p:ext uri="{BB962C8B-B14F-4D97-AF65-F5344CB8AC3E}">
        <p14:creationId xmlns:p14="http://schemas.microsoft.com/office/powerpoint/2010/main" val="23858949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28427301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14268354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93</a:t>
            </a:fld>
            <a:endParaRPr lang="en-US"/>
          </a:p>
        </p:txBody>
      </p:sp>
    </p:spTree>
    <p:extLst>
      <p:ext uri="{BB962C8B-B14F-4D97-AF65-F5344CB8AC3E}">
        <p14:creationId xmlns:p14="http://schemas.microsoft.com/office/powerpoint/2010/main" val="2311828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Image: Copyright Commonwealth of Australia (GBRMPA)</a:t>
            </a:r>
            <a:endParaRPr lang="en-AU" dirty="0" smtClean="0"/>
          </a:p>
        </p:txBody>
      </p:sp>
      <p:sp>
        <p:nvSpPr>
          <p:cNvPr id="4" name="Slide Number Placeholder 3"/>
          <p:cNvSpPr>
            <a:spLocks noGrp="1"/>
          </p:cNvSpPr>
          <p:nvPr>
            <p:ph type="sldNum" sz="quarter" idx="10"/>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534923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94</a:t>
            </a:fld>
            <a:endParaRPr lang="en-US"/>
          </a:p>
        </p:txBody>
      </p:sp>
    </p:spTree>
    <p:extLst>
      <p:ext uri="{BB962C8B-B14F-4D97-AF65-F5344CB8AC3E}">
        <p14:creationId xmlns:p14="http://schemas.microsoft.com/office/powerpoint/2010/main" val="32068800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35516977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38592098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35993313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smtClean="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42777372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20118785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14700974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7663690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20271936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3324847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15</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www.theatlantic.com</a:t>
            </a:r>
            <a:r>
              <a:rPr lang="en-AU" dirty="0"/>
              <a:t>/science/archive/2018/03/the-fish-that-makes-other-fish-smarter/554924/</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70202865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18774207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281914146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245452137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404933743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a:t>
            </a:r>
            <a:r>
              <a:rPr lang="en-AU" baseline="0" dirty="0"/>
              <a: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348767258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Montivitch</a:t>
            </a:r>
            <a:r>
              <a:rPr lang="en-AU" dirty="0"/>
              <a:t>, Copyright Commonwealth of Australia</a:t>
            </a:r>
            <a:r>
              <a:rPr lang="en-AU" baseline="0" dirty="0"/>
              <a:t>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81510254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113</a:t>
            </a:fld>
            <a:endParaRPr lang="en-US"/>
          </a:p>
        </p:txBody>
      </p:sp>
    </p:spTree>
    <p:extLst>
      <p:ext uri="{BB962C8B-B14F-4D97-AF65-F5344CB8AC3E}">
        <p14:creationId xmlns:p14="http://schemas.microsoft.com/office/powerpoint/2010/main" val="362194829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toxin is a marine algae called </a:t>
            </a:r>
            <a:r>
              <a:rPr lang="en-AU" b="0" i="0" dirty="0" err="1">
                <a:solidFill>
                  <a:srgbClr val="202124"/>
                </a:solidFill>
                <a:effectLst/>
                <a:latin typeface="arial" panose="020B0604020202020204" pitchFamily="34" charset="0"/>
              </a:rPr>
              <a:t>Gambierdiscus</a:t>
            </a:r>
            <a:r>
              <a:rPr lang="en-AU" b="0" i="0" dirty="0">
                <a:solidFill>
                  <a:srgbClr val="202124"/>
                </a:solidFill>
                <a:effectLst/>
                <a:latin typeface="arial" panose="020B0604020202020204" pitchFamily="34" charset="0"/>
              </a:rPr>
              <a:t> </a:t>
            </a:r>
            <a:r>
              <a:rPr lang="en-AU" b="0" i="0" dirty="0" err="1">
                <a:solidFill>
                  <a:srgbClr val="202124"/>
                </a:solidFill>
                <a:effectLst/>
                <a:latin typeface="arial" panose="020B0604020202020204" pitchFamily="34" charset="0"/>
              </a:rPr>
              <a:t>toxicus</a:t>
            </a:r>
            <a:r>
              <a:rPr lang="en-AU" b="0" i="0" dirty="0">
                <a:solidFill>
                  <a:srgbClr val="202124"/>
                </a:solidFill>
                <a:effectLst/>
                <a:latin typeface="arial" panose="020B0604020202020204" pitchFamily="34" charset="0"/>
              </a:rPr>
              <a:t>. Image: G. Goby,</a:t>
            </a:r>
            <a:r>
              <a:rPr lang="en-AU" b="0" i="0" baseline="0" dirty="0">
                <a:solidFill>
                  <a:srgbClr val="202124"/>
                </a:solidFill>
                <a:effectLst/>
                <a:latin typeface="arial" panose="020B0604020202020204" pitchFamily="34" charset="0"/>
              </a:rPr>
              <a:t> Copyright Commonwealth of Australia (GBR&lt;PA)</a:t>
            </a:r>
            <a:endParaRPr lang="en-AU" b="0"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11546627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2290507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17</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352342140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31797078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131218924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178415905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15875586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U. </a:t>
            </a:r>
            <a:r>
              <a:rPr lang="en-AU" dirty="0" err="1"/>
              <a:t>Englehardt</a:t>
            </a:r>
            <a:r>
              <a:rPr lang="en-AU" dirty="0"/>
              <a:t>,</a:t>
            </a:r>
            <a:r>
              <a:rPr lang="en-AU" baseline="0" dirty="0"/>
              <a:t> </a:t>
            </a:r>
            <a:r>
              <a:rPr lang="en-US" dirty="0"/>
              <a:t>Copyright Commonwealth of Australia (GBRMPA)</a:t>
            </a:r>
            <a:r>
              <a:rPr lang="en-AU" dirty="0"/>
              <a:t>;</a:t>
            </a:r>
            <a:r>
              <a:rPr lang="en-AU" baseline="0" dirty="0"/>
              <a:t> (Right) </a:t>
            </a:r>
            <a:r>
              <a:rPr lang="en-AU" dirty="0"/>
              <a:t>M.</a:t>
            </a:r>
            <a:r>
              <a:rPr lang="en-AU" baseline="0" dirty="0"/>
              <a:t> Simmons,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106947479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36886427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10223974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Monkivitch</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338543507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1185173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4" y="341310"/>
            <a:ext cx="2866737"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bg1"/>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8.xml"/><Relationship Id="rId4" Type="http://schemas.openxmlformats.org/officeDocument/2006/relationships/image" Target="../media/image74.jpeg"/></Relationships>
</file>

<file path=ppt/slides/_rels/slide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11.xml"/><Relationship Id="rId5" Type="http://schemas.openxmlformats.org/officeDocument/2006/relationships/image" Target="../media/image76.png"/><Relationship Id="rId4" Type="http://schemas.openxmlformats.org/officeDocument/2006/relationships/hyperlink" Target="https://www.youtube.com/watch?v=aURh4J-Gp7c"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hyperlink" Target="https://www.youtube.com/watch?v=ZV3wNHYoBM8"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8.xml"/><Relationship Id="rId5" Type="http://schemas.openxmlformats.org/officeDocument/2006/relationships/image" Target="../media/image80.jpeg"/><Relationship Id="rId4" Type="http://schemas.openxmlformats.org/officeDocument/2006/relationships/image" Target="../media/image79.jpeg"/></Relationships>
</file>

<file path=ppt/slides/_rels/slide10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108.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3.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89.jpeg"/></Relationships>
</file>

<file path=ppt/slides/_rels/slide1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11.xml"/><Relationship Id="rId5" Type="http://schemas.openxmlformats.org/officeDocument/2006/relationships/image" Target="../media/image90.png"/><Relationship Id="rId4" Type="http://schemas.openxmlformats.org/officeDocument/2006/relationships/hyperlink" Target="https://www.youtube.com/watch?v=nqoOUQGKXjI" TargetMode="External"/></Relationships>
</file>

<file path=ppt/slides/_rels/slide1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8.xml"/><Relationship Id="rId4" Type="http://schemas.openxmlformats.org/officeDocument/2006/relationships/image" Target="../media/image91.jpeg"/></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54.png"/></Relationships>
</file>

<file path=ppt/slides/_rels/slide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0.xml"/><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11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1.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2.xml"/><Relationship Id="rId1" Type="http://schemas.openxmlformats.org/officeDocument/2006/relationships/slideLayout" Target="../slideLayouts/slideLayout8.xml"/><Relationship Id="rId4" Type="http://schemas.openxmlformats.org/officeDocument/2006/relationships/image" Target="../media/image96.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8.xml"/><Relationship Id="rId4" Type="http://schemas.openxmlformats.org/officeDocument/2006/relationships/image" Target="../media/image97.jpeg"/></Relationships>
</file>

<file path=ppt/slides/_rels/slide1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4.xml"/><Relationship Id="rId1" Type="http://schemas.openxmlformats.org/officeDocument/2006/relationships/slideLayout" Target="../slideLayouts/slideLayout8.xml"/><Relationship Id="rId4" Type="http://schemas.openxmlformats.org/officeDocument/2006/relationships/image" Target="../media/image98.jpeg"/></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5.xml"/><Relationship Id="rId1" Type="http://schemas.openxmlformats.org/officeDocument/2006/relationships/slideLayout" Target="../slideLayouts/slideLayout11.xml"/><Relationship Id="rId5" Type="http://schemas.openxmlformats.org/officeDocument/2006/relationships/image" Target="../media/image97.jpeg"/><Relationship Id="rId4" Type="http://schemas.openxmlformats.org/officeDocument/2006/relationships/image" Target="../media/image99.jpeg"/></Relationships>
</file>

<file path=ppt/slides/_rels/slide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100.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image" Target="../media/image101.jpeg"/></Relationships>
</file>

<file path=ppt/slides/_rels/slide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8.xml"/><Relationship Id="rId1" Type="http://schemas.openxmlformats.org/officeDocument/2006/relationships/slideLayout" Target="../slideLayouts/slideLayout8.xml"/><Relationship Id="rId4" Type="http://schemas.openxmlformats.org/officeDocument/2006/relationships/image" Target="../media/image102.jpeg"/></Relationships>
</file>

<file path=ppt/slides/_rels/slide1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8.xml"/><Relationship Id="rId4" Type="http://schemas.openxmlformats.org/officeDocument/2006/relationships/image" Target="../media/image98.jpeg"/></Relationships>
</file>

<file path=ppt/slides/_rels/slide1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11.xml"/><Relationship Id="rId5" Type="http://schemas.openxmlformats.org/officeDocument/2006/relationships/image" Target="../media/image103.png"/><Relationship Id="rId4" Type="http://schemas.openxmlformats.org/officeDocument/2006/relationships/hyperlink" Target="https://www.youtube.com/watch?v=16CiuY9NS80" TargetMode="External"/></Relationships>
</file>

<file path=ppt/slides/_rels/slide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1.xml"/><Relationship Id="rId1" Type="http://schemas.openxmlformats.org/officeDocument/2006/relationships/slideLayout" Target="../slideLayouts/slideLayout8.xml"/><Relationship Id="rId4" Type="http://schemas.openxmlformats.org/officeDocument/2006/relationships/image" Target="../media/image100.jpeg"/></Relationships>
</file>

<file path=ppt/slides/_rels/slide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7.jpe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3.xml"/><Relationship Id="rId1" Type="http://schemas.openxmlformats.org/officeDocument/2006/relationships/slideLayout" Target="../slideLayouts/slideLayout8.xml"/><Relationship Id="rId5" Type="http://schemas.openxmlformats.org/officeDocument/2006/relationships/image" Target="../media/image105.png"/><Relationship Id="rId4" Type="http://schemas.openxmlformats.org/officeDocument/2006/relationships/image" Target="../media/image104.jpeg"/></Relationships>
</file>

<file path=ppt/slides/_rels/slide131.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04.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3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1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7.xml"/><Relationship Id="rId1" Type="http://schemas.openxmlformats.org/officeDocument/2006/relationships/slideLayout" Target="../slideLayouts/slideLayout8.xml"/><Relationship Id="rId4" Type="http://schemas.openxmlformats.org/officeDocument/2006/relationships/image" Target="../media/image110.jpeg"/></Relationships>
</file>

<file path=ppt/slides/_rels/slide1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8.xml"/><Relationship Id="rId1" Type="http://schemas.openxmlformats.org/officeDocument/2006/relationships/slideLayout" Target="../slideLayouts/slideLayout8.xml"/><Relationship Id="rId4" Type="http://schemas.openxmlformats.org/officeDocument/2006/relationships/image" Target="../media/image111.jpeg"/></Relationships>
</file>

<file path=ppt/slides/_rels/slide1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8.xml"/><Relationship Id="rId4" Type="http://schemas.openxmlformats.org/officeDocument/2006/relationships/image" Target="../media/image112.jpeg"/></Relationships>
</file>

<file path=ppt/slides/_rels/slide1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0.xml"/><Relationship Id="rId1" Type="http://schemas.openxmlformats.org/officeDocument/2006/relationships/slideLayout" Target="../slideLayouts/slideLayout8.xml"/><Relationship Id="rId4" Type="http://schemas.openxmlformats.org/officeDocument/2006/relationships/image" Target="../media/image113.jpeg"/></Relationships>
</file>

<file path=ppt/slides/_rels/slide139.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2.xml"/><Relationship Id="rId1" Type="http://schemas.openxmlformats.org/officeDocument/2006/relationships/slideLayout" Target="../slideLayouts/slideLayout8.xml"/><Relationship Id="rId4" Type="http://schemas.openxmlformats.org/officeDocument/2006/relationships/image" Target="../media/image115.jpeg"/></Relationships>
</file>

<file path=ppt/slides/_rels/slide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3.xml"/><Relationship Id="rId1" Type="http://schemas.openxmlformats.org/officeDocument/2006/relationships/slideLayout" Target="../slideLayouts/slideLayout8.xml"/><Relationship Id="rId4" Type="http://schemas.openxmlformats.org/officeDocument/2006/relationships/image" Target="../media/image107.jpeg"/></Relationships>
</file>

<file path=ppt/slides/_rels/slide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4.xml"/><Relationship Id="rId1" Type="http://schemas.openxmlformats.org/officeDocument/2006/relationships/slideLayout" Target="../slideLayouts/slideLayout8.xml"/><Relationship Id="rId4" Type="http://schemas.openxmlformats.org/officeDocument/2006/relationships/image" Target="../media/image116.jpeg"/></Relationships>
</file>

<file path=ppt/slides/_rels/slide14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7.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18.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22.xml"/><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3.xml"/><Relationship Id="rId1" Type="http://schemas.openxmlformats.org/officeDocument/2006/relationships/slideLayout" Target="../slideLayouts/slideLayout8.xml"/><Relationship Id="rId4" Type="http://schemas.openxmlformats.org/officeDocument/2006/relationships/image" Target="../media/image110.jpeg"/></Relationships>
</file>

<file path=ppt/slides/_rels/slide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8.xml"/><Relationship Id="rId4" Type="http://schemas.openxmlformats.org/officeDocument/2006/relationships/image" Target="../media/image125.jpeg"/></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5.xml"/><Relationship Id="rId1" Type="http://schemas.openxmlformats.org/officeDocument/2006/relationships/slideLayout" Target="../slideLayouts/slideLayout11.xml"/><Relationship Id="rId5" Type="http://schemas.openxmlformats.org/officeDocument/2006/relationships/image" Target="../media/image126.png"/><Relationship Id="rId4" Type="http://schemas.openxmlformats.org/officeDocument/2006/relationships/hyperlink" Target="https://www.youtube.com/watch?v=joYlPlQqdAA" TargetMode="External"/></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6.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27.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7.xml"/><Relationship Id="rId1" Type="http://schemas.openxmlformats.org/officeDocument/2006/relationships/slideLayout" Target="../slideLayouts/slideLayout8.xml"/><Relationship Id="rId4" Type="http://schemas.openxmlformats.org/officeDocument/2006/relationships/image" Target="../media/image128.jpeg"/></Relationships>
</file>

<file path=ppt/slides/_rels/slide157.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28.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31.jpe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30.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33.jpeg"/></Relationships>
</file>

<file path=ppt/slides/_rels/slide1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134.jpeg"/></Relationships>
</file>

<file path=ppt/slides/_rels/slide1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35.jpeg"/></Relationships>
</file>

<file path=ppt/slides/_rels/slide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8.xml"/><Relationship Id="rId4" Type="http://schemas.openxmlformats.org/officeDocument/2006/relationships/image" Target="../media/image136.jpeg"/></Relationships>
</file>

<file path=ppt/slides/_rels/slide1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37.jpeg"/></Relationships>
</file>

<file path=ppt/slides/_rels/slide1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8.xml"/><Relationship Id="rId1" Type="http://schemas.openxmlformats.org/officeDocument/2006/relationships/slideLayout" Target="../slideLayouts/slideLayout8.xml"/><Relationship Id="rId4" Type="http://schemas.openxmlformats.org/officeDocument/2006/relationships/image" Target="../media/image139.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9.xml"/><Relationship Id="rId1" Type="http://schemas.openxmlformats.org/officeDocument/2006/relationships/slideLayout" Target="../slideLayouts/slideLayout11.xml"/><Relationship Id="rId5" Type="http://schemas.openxmlformats.org/officeDocument/2006/relationships/image" Target="../media/image140.png"/><Relationship Id="rId4" Type="http://schemas.openxmlformats.org/officeDocument/2006/relationships/hyperlink" Target="https://www.youtube.com/watch?v=U71rdSRAu_w" TargetMode="External"/></Relationships>
</file>

<file path=ppt/slides/_rels/slide1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1.xml"/><Relationship Id="rId1" Type="http://schemas.openxmlformats.org/officeDocument/2006/relationships/slideLayout" Target="../slideLayouts/slideLayout11.xml"/><Relationship Id="rId5" Type="http://schemas.openxmlformats.org/officeDocument/2006/relationships/image" Target="../media/image142.png"/><Relationship Id="rId4" Type="http://schemas.openxmlformats.org/officeDocument/2006/relationships/hyperlink" Target="https://www.youtube.com/watch?v=ZSU6hzmwZwA" TargetMode="External"/></Relationships>
</file>

<file path=ppt/slides/_rels/slide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2.xml"/><Relationship Id="rId1" Type="http://schemas.openxmlformats.org/officeDocument/2006/relationships/slideLayout" Target="../slideLayouts/slideLayout2.xml"/><Relationship Id="rId5" Type="http://schemas.openxmlformats.org/officeDocument/2006/relationships/image" Target="../media/image143.jpeg"/><Relationship Id="rId4" Type="http://schemas.openxmlformats.org/officeDocument/2006/relationships/image" Target="../media/image54.png"/></Relationships>
</file>

<file path=ppt/slides/_rels/slide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3.xml"/><Relationship Id="rId1" Type="http://schemas.openxmlformats.org/officeDocument/2006/relationships/slideLayout" Target="../slideLayouts/slideLayout8.xml"/><Relationship Id="rId4" Type="http://schemas.openxmlformats.org/officeDocument/2006/relationships/image" Target="../media/image133.jpeg"/></Relationships>
</file>

<file path=ppt/slides/_rels/slide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44.jpeg"/></Relationships>
</file>

<file path=ppt/slides/_rels/slide176.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7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45.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7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46.xml"/><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7.xml"/><Relationship Id="rId1" Type="http://schemas.openxmlformats.org/officeDocument/2006/relationships/slideLayout" Target="../slideLayouts/slideLayout8.xml"/><Relationship Id="rId4" Type="http://schemas.openxmlformats.org/officeDocument/2006/relationships/image" Target="../media/image148.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8.xml"/><Relationship Id="rId1" Type="http://schemas.openxmlformats.org/officeDocument/2006/relationships/slideLayout" Target="../slideLayouts/slideLayout8.xml"/><Relationship Id="rId4" Type="http://schemas.openxmlformats.org/officeDocument/2006/relationships/image" Target="../media/image149.jpeg"/></Relationships>
</file>

<file path=ppt/slides/_rels/slide1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9.xml"/><Relationship Id="rId1" Type="http://schemas.openxmlformats.org/officeDocument/2006/relationships/slideLayout" Target="../slideLayouts/slideLayout8.xml"/><Relationship Id="rId4" Type="http://schemas.openxmlformats.org/officeDocument/2006/relationships/image" Target="../media/image150.jpeg"/></Relationships>
</file>

<file path=ppt/slides/_rels/slide1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0.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1.xml"/><Relationship Id="rId1" Type="http://schemas.openxmlformats.org/officeDocument/2006/relationships/slideLayout" Target="../slideLayouts/slideLayout8.xml"/><Relationship Id="rId4" Type="http://schemas.openxmlformats.org/officeDocument/2006/relationships/image" Target="../media/image152.jpeg"/></Relationships>
</file>

<file path=ppt/slides/_rels/slide1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2.xml"/><Relationship Id="rId1" Type="http://schemas.openxmlformats.org/officeDocument/2006/relationships/slideLayout" Target="../slideLayouts/slideLayout8.xml"/><Relationship Id="rId4" Type="http://schemas.openxmlformats.org/officeDocument/2006/relationships/image" Target="../media/image153.jpeg"/></Relationships>
</file>

<file path=ppt/slides/_rels/slide1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3.xml"/><Relationship Id="rId1" Type="http://schemas.openxmlformats.org/officeDocument/2006/relationships/slideLayout" Target="../slideLayouts/slideLayout2.xml"/><Relationship Id="rId5" Type="http://schemas.openxmlformats.org/officeDocument/2006/relationships/image" Target="../media/image154.jpeg"/><Relationship Id="rId4" Type="http://schemas.openxmlformats.org/officeDocument/2006/relationships/image" Target="../media/image54.png"/></Relationships>
</file>

<file path=ppt/slides/_rels/slide1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4.xml"/><Relationship Id="rId1" Type="http://schemas.openxmlformats.org/officeDocument/2006/relationships/slideLayout" Target="../slideLayouts/slideLayout8.xml"/><Relationship Id="rId4" Type="http://schemas.openxmlformats.org/officeDocument/2006/relationships/image" Target="../media/image155.jpeg"/></Relationships>
</file>

<file path=ppt/slides/_rels/slide1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5.xml"/><Relationship Id="rId1" Type="http://schemas.openxmlformats.org/officeDocument/2006/relationships/slideLayout" Target="../slideLayouts/slideLayout2.xml"/><Relationship Id="rId5" Type="http://schemas.openxmlformats.org/officeDocument/2006/relationships/image" Target="../media/image157.jpeg"/><Relationship Id="rId4" Type="http://schemas.openxmlformats.org/officeDocument/2006/relationships/image" Target="../media/image156.jpeg"/></Relationships>
</file>

<file path=ppt/slides/_rels/slide1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9.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6.xml"/><Relationship Id="rId1" Type="http://schemas.openxmlformats.org/officeDocument/2006/relationships/slideLayout" Target="../slideLayouts/slideLayout8.xml"/><Relationship Id="rId4" Type="http://schemas.openxmlformats.org/officeDocument/2006/relationships/image" Target="../media/image161.png"/></Relationships>
</file>

<file path=ppt/slides/_rels/slide1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7.xml"/><Relationship Id="rId1" Type="http://schemas.openxmlformats.org/officeDocument/2006/relationships/slideLayout" Target="../slideLayouts/slideLayout11.xml"/><Relationship Id="rId5" Type="http://schemas.openxmlformats.org/officeDocument/2006/relationships/image" Target="../media/image162.png"/><Relationship Id="rId4" Type="http://schemas.openxmlformats.org/officeDocument/2006/relationships/hyperlink" Target="https://www.youtube.com/watch?v=G_ZOfdJb_6A&amp;t=33s" TargetMode="External"/></Relationships>
</file>

<file path=ppt/slides/_rels/slide1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8.xml"/><Relationship Id="rId1" Type="http://schemas.openxmlformats.org/officeDocument/2006/relationships/slideLayout" Target="../slideLayouts/slideLayout11.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8.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3.png"/></Relationships>
</file>

<file path=ppt/slides/_rels/slide19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9.xml"/><Relationship Id="rId1" Type="http://schemas.openxmlformats.org/officeDocument/2006/relationships/slideLayout" Target="../slideLayouts/slideLayout3.xml"/><Relationship Id="rId5" Type="http://schemas.openxmlformats.org/officeDocument/2006/relationships/image" Target="../media/image163.png"/><Relationship Id="rId4" Type="http://schemas.openxmlformats.org/officeDocument/2006/relationships/hyperlink" Target="https://www.gbrmpa.gov.au/our-work/eye-on-the-reef" TargetMode="External"/></Relationships>
</file>

<file path=ppt/slides/_rels/slide20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8.png"/></Relationships>
</file>

<file path=ppt/slides/_rels/slide20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0.xml"/><Relationship Id="rId1" Type="http://schemas.openxmlformats.org/officeDocument/2006/relationships/slideLayout" Target="../slideLayouts/slideLayout7.xml"/><Relationship Id="rId5" Type="http://schemas.openxmlformats.org/officeDocument/2006/relationships/image" Target="../media/image169.png"/><Relationship Id="rId4" Type="http://schemas.openxmlformats.org/officeDocument/2006/relationships/hyperlink" Target="https://www.gbrmpa.gov.au/__data/assets/pdf_file/0007/237346/Rapid-Monitoring-Form-V.2.0.pdf" TargetMode="External"/></Relationships>
</file>

<file path=ppt/slides/_rels/slide209.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6.png"/><Relationship Id="rId7" Type="http://schemas.openxmlformats.org/officeDocument/2006/relationships/image" Target="../media/image167.png"/><Relationship Id="rId2" Type="http://schemas.openxmlformats.org/officeDocument/2006/relationships/notesSlide" Target="../notesSlides/notesSlide161.xml"/><Relationship Id="rId1" Type="http://schemas.openxmlformats.org/officeDocument/2006/relationships/slideLayout" Target="../slideLayouts/slideLayout3.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 Id="rId9" Type="http://schemas.openxmlformats.org/officeDocument/2006/relationships/image" Target="../media/image174.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5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38.png"/><Relationship Id="rId4" Type="http://schemas.openxmlformats.org/officeDocument/2006/relationships/hyperlink" Target="https://www.youtube.com/watch?v=LsxP5Aa_A5U"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5.jpg"/><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hyperlink" Target="https://www.youtube.com/watch?v=WbeY7Z9jBkQ"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6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11.xml"/><Relationship Id="rId5" Type="http://schemas.openxmlformats.org/officeDocument/2006/relationships/image" Target="../media/image53.png"/><Relationship Id="rId4" Type="http://schemas.openxmlformats.org/officeDocument/2006/relationships/hyperlink" Target="https://www.youtube.com/watch?v=bT3FsyJxp0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8.xml"/><Relationship Id="rId5" Type="http://schemas.openxmlformats.org/officeDocument/2006/relationships/image" Target="../media/image55.jpeg"/><Relationship Id="rId4" Type="http://schemas.openxmlformats.org/officeDocument/2006/relationships/image" Target="../media/image54.png"/></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7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57.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60.jpeg"/></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8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54.png"/></Relationships>
</file>

<file path=ppt/slides/_rels/slide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11.xml"/><Relationship Id="rId5" Type="http://schemas.openxmlformats.org/officeDocument/2006/relationships/image" Target="../media/image72.png"/><Relationship Id="rId4" Type="http://schemas.openxmlformats.org/officeDocument/2006/relationships/hyperlink" Target="https://www.youtube.com/watch?v=UHh7WThgpNQ"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8.xml"/><Relationship Id="rId4" Type="http://schemas.openxmlformats.org/officeDocument/2006/relationships/image" Target="../media/image74.jpeg"/></Relationships>
</file>

<file path=ppt/slides/_rels/slide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8.xml"/><Relationship Id="rId4" Type="http://schemas.openxmlformats.org/officeDocument/2006/relationships/image" Target="../media/image7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Year 9</a:t>
            </a:r>
            <a:endParaRPr lang="en-AU" b="1" i="1" dirty="0"/>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4661859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100</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sz="3200" dirty="0"/>
              <a:t>Queensland grouper can exhibit territorial behavior.</a:t>
            </a:r>
          </a:p>
          <a:p>
            <a:pPr algn="ctr">
              <a:spcAft>
                <a:spcPts val="1800"/>
              </a:spcAft>
            </a:pPr>
            <a:r>
              <a:rPr lang="en-US" sz="3200" dirty="0"/>
              <a:t>They threaten intruders by shaking their body, opening the mouth or using the swim bladder to make a loud booming noise.</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19850608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101</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5137273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492BB3-2952-8D47-823D-557A254559DE}"/>
              </a:ext>
            </a:extLst>
          </p:cNvPr>
          <p:cNvSpPr>
            <a:spLocks noGrp="1"/>
          </p:cNvSpPr>
          <p:nvPr>
            <p:ph type="title"/>
          </p:nvPr>
        </p:nvSpPr>
        <p:spPr/>
        <p:txBody>
          <a:bodyPr/>
          <a:lstStyle/>
          <a:p>
            <a:pPr algn="ctr"/>
            <a:r>
              <a:rPr lang="en-US" dirty="0"/>
              <a:t>The potato cod (</a:t>
            </a:r>
            <a:r>
              <a:rPr lang="en-US" i="1" dirty="0" err="1"/>
              <a:t>Epinephelus</a:t>
            </a:r>
            <a:r>
              <a:rPr lang="en-US" i="1" dirty="0"/>
              <a:t> </a:t>
            </a:r>
            <a:r>
              <a:rPr lang="en-US" i="1" dirty="0" err="1"/>
              <a:t>tukula</a:t>
            </a:r>
            <a:r>
              <a:rPr lang="en-US" i="1" dirty="0"/>
              <a:t>), </a:t>
            </a:r>
            <a:br>
              <a:rPr lang="en-US" i="1" dirty="0"/>
            </a:br>
            <a:r>
              <a:rPr lang="en-US" dirty="0"/>
              <a:t>is another massive reef fish.  </a:t>
            </a:r>
            <a:br>
              <a:rPr lang="en-US" dirty="0"/>
            </a:br>
            <a:endParaRPr lang="en-US" dirty="0"/>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102</a:t>
            </a:fld>
            <a:endParaRPr lang="en-US" dirty="0"/>
          </a:p>
        </p:txBody>
      </p:sp>
      <p:pic>
        <p:nvPicPr>
          <p:cNvPr id="6" name="Picture 5">
            <a:extLst>
              <a:ext uri="{FF2B5EF4-FFF2-40B4-BE49-F238E27FC236}">
                <a16:creationId xmlns:a16="http://schemas.microsoft.com/office/drawing/2014/main" id="{42D24947-801B-2A4D-AB6B-218D5C71A3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6133" b="15631"/>
          <a:stretch/>
        </p:blipFill>
        <p:spPr>
          <a:xfrm>
            <a:off x="515937" y="1780672"/>
            <a:ext cx="11160125" cy="4362951"/>
          </a:xfrm>
          <a:prstGeom prst="rect">
            <a:avLst/>
          </a:prstGeom>
        </p:spPr>
      </p:pic>
      <p:sp>
        <p:nvSpPr>
          <p:cNvPr id="7" name="TextBox 6">
            <a:extLst>
              <a:ext uri="{FF2B5EF4-FFF2-40B4-BE49-F238E27FC236}">
                <a16:creationId xmlns:a16="http://schemas.microsoft.com/office/drawing/2014/main" id="{7D6D4122-4FE7-AC45-86BB-EC820ED66FD1}"/>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8" name="TextBox 7">
            <a:extLst>
              <a:ext uri="{FF2B5EF4-FFF2-40B4-BE49-F238E27FC236}">
                <a16:creationId xmlns:a16="http://schemas.microsoft.com/office/drawing/2014/main" id="{65E65F6B-83D9-AF48-AC6D-B28DFB7FE0C9}"/>
              </a:ext>
            </a:extLst>
          </p:cNvPr>
          <p:cNvSpPr txBox="1"/>
          <p:nvPr/>
        </p:nvSpPr>
        <p:spPr>
          <a:xfrm>
            <a:off x="348558" y="2044286"/>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26286879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103</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8459038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104</a:t>
            </a:fld>
            <a:endParaRPr lang="en-US" dirty="0"/>
          </a:p>
        </p:txBody>
      </p:sp>
      <p:sp>
        <p:nvSpPr>
          <p:cNvPr id="3" name="Content Placeholder 2">
            <a:extLst>
              <a:ext uri="{FF2B5EF4-FFF2-40B4-BE49-F238E27FC236}">
                <a16:creationId xmlns:a16="http://schemas.microsoft.com/office/drawing/2014/main" id="{6AA34CE7-3B9F-9F48-AB3B-B0BB70F4E3E5}"/>
              </a:ext>
            </a:extLst>
          </p:cNvPr>
          <p:cNvSpPr>
            <a:spLocks noGrp="1"/>
          </p:cNvSpPr>
          <p:nvPr>
            <p:ph idx="1"/>
          </p:nvPr>
        </p:nvSpPr>
        <p:spPr/>
        <p:txBody>
          <a:bodyPr/>
          <a:lstStyle/>
          <a:p>
            <a:pPr algn="ctr"/>
            <a:r>
              <a:rPr lang="en-US" sz="3200" dirty="0"/>
              <a:t>We also count barramundi cod (</a:t>
            </a:r>
            <a:r>
              <a:rPr lang="en-AU" sz="3200" i="1" dirty="0" err="1"/>
              <a:t>Cromileptes</a:t>
            </a:r>
            <a:r>
              <a:rPr lang="en-AU" sz="3200" i="1" dirty="0"/>
              <a:t> </a:t>
            </a:r>
            <a:r>
              <a:rPr lang="en-AU" sz="3200" i="1" dirty="0" err="1"/>
              <a:t>altivelis</a:t>
            </a:r>
            <a:r>
              <a:rPr lang="en-AU" sz="3200" i="1" dirty="0"/>
              <a:t>)</a:t>
            </a:r>
            <a:r>
              <a:rPr lang="en-US" sz="3200" i="1" dirty="0"/>
              <a:t>.</a:t>
            </a:r>
            <a:endParaRPr lang="en-US" sz="3200" dirty="0"/>
          </a:p>
          <a:p>
            <a:pPr algn="ctr"/>
            <a:r>
              <a:rPr lang="en-US" sz="3200" dirty="0"/>
              <a:t>Check out that </a:t>
            </a:r>
            <a:br>
              <a:rPr lang="en-US" sz="3200" dirty="0"/>
            </a:br>
            <a:r>
              <a:rPr lang="en-US" sz="3200" dirty="0"/>
              <a:t>barramundi-like snout! It looks like a slippery dip!</a:t>
            </a:r>
          </a:p>
        </p:txBody>
      </p:sp>
      <p:sp>
        <p:nvSpPr>
          <p:cNvPr id="9" name="Picture Placeholder 8">
            <a:extLst>
              <a:ext uri="{FF2B5EF4-FFF2-40B4-BE49-F238E27FC236}">
                <a16:creationId xmlns:a16="http://schemas.microsoft.com/office/drawing/2014/main" id="{349D1267-679D-DB4E-9EA2-DB9410D670AF}"/>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556363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Cleaner Wrasse: A Fish That Makes Other Fish Smarter - The Atlantic">
            <a:extLst>
              <a:ext uri="{FF2B5EF4-FFF2-40B4-BE49-F238E27FC236}">
                <a16:creationId xmlns:a16="http://schemas.microsoft.com/office/drawing/2014/main" id="{37AE49DB-B604-384C-8935-3EE988619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C3FA89-C737-A249-A3E7-89EB1D2B39F2}"/>
              </a:ext>
            </a:extLst>
          </p:cNvPr>
          <p:cNvSpPr txBox="1"/>
          <p:nvPr/>
        </p:nvSpPr>
        <p:spPr>
          <a:xfrm>
            <a:off x="7927400" y="1373066"/>
            <a:ext cx="1999882" cy="400110"/>
          </a:xfrm>
          <a:prstGeom prst="rect">
            <a:avLst/>
          </a:prstGeom>
          <a:solidFill>
            <a:schemeClr val="bg1"/>
          </a:solidFill>
        </p:spPr>
        <p:txBody>
          <a:bodyPr wrap="square" rtlCol="0">
            <a:spAutoFit/>
          </a:bodyPr>
          <a:lstStyle/>
          <a:p>
            <a:pPr algn="ctr"/>
            <a:r>
              <a:rPr lang="en-AU" sz="2000" dirty="0">
                <a:solidFill>
                  <a:schemeClr val="tx2"/>
                </a:solidFill>
              </a:rPr>
              <a:t>Cleaner wrasse </a:t>
            </a:r>
          </a:p>
        </p:txBody>
      </p:sp>
      <p:sp>
        <p:nvSpPr>
          <p:cNvPr id="4" name="Rectangle 3">
            <a:extLst>
              <a:ext uri="{FF2B5EF4-FFF2-40B4-BE49-F238E27FC236}">
                <a16:creationId xmlns:a16="http://schemas.microsoft.com/office/drawing/2014/main" id="{F0D511CB-72C3-9549-8CF1-BDA57C99AF0E}"/>
              </a:ext>
            </a:extLst>
          </p:cNvPr>
          <p:cNvSpPr/>
          <p:nvPr/>
        </p:nvSpPr>
        <p:spPr>
          <a:xfrm>
            <a:off x="515938" y="6031726"/>
            <a:ext cx="2672976" cy="276999"/>
          </a:xfrm>
          <a:prstGeom prst="rect">
            <a:avLst/>
          </a:prstGeom>
          <a:noFill/>
        </p:spPr>
        <p:txBody>
          <a:bodyPr wrap="none">
            <a:spAutoFit/>
          </a:bodyPr>
          <a:lstStyle/>
          <a:p>
            <a:r>
              <a:rPr lang="en-AU" sz="1200" dirty="0">
                <a:solidFill>
                  <a:schemeClr val="bg1"/>
                </a:solidFill>
              </a:rPr>
              <a:t>RAND MCMEINS / GETTY IMAGES</a:t>
            </a:r>
          </a:p>
        </p:txBody>
      </p:sp>
    </p:spTree>
    <p:extLst>
      <p:ext uri="{BB962C8B-B14F-4D97-AF65-F5344CB8AC3E}">
        <p14:creationId xmlns:p14="http://schemas.microsoft.com/office/powerpoint/2010/main" val="6960852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69395"/>
            <a:ext cx="11160124" cy="536575"/>
          </a:xfrm>
        </p:spPr>
        <p:txBody>
          <a:bodyPr/>
          <a:lstStyle/>
          <a:p>
            <a:pPr algn="ctr"/>
            <a:r>
              <a:rPr lang="en-AU" sz="5400" dirty="0"/>
              <a:t>Why count the </a:t>
            </a:r>
            <a:r>
              <a:rPr lang="en-AU" sz="5400" dirty="0" smtClean="0"/>
              <a:t>very 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106</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90440"/>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90440"/>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90439"/>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78609"/>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78609"/>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78609"/>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38167551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a:t>
            </a:r>
            <a:r>
              <a:rPr lang="en-US" sz="3200" dirty="0" smtClean="0"/>
              <a:t>very </a:t>
            </a:r>
            <a:r>
              <a:rPr lang="en-US" sz="3200" dirty="0"/>
              <a:t>old (for a fish) and often live in the same spot. If we know where they are, we can look after them and protect them. </a:t>
            </a:r>
          </a:p>
          <a:p>
            <a:pPr algn="ctr">
              <a:spcAft>
                <a:spcPts val="1800"/>
              </a:spcAft>
            </a:pPr>
            <a:r>
              <a:rPr lang="en-US" sz="3200" dirty="0"/>
              <a:t>We only count those </a:t>
            </a:r>
            <a:r>
              <a:rPr lang="en-US" sz="3200" dirty="0" smtClean="0"/>
              <a:t>bigger </a:t>
            </a:r>
            <a:r>
              <a:rPr lang="en-US" sz="3200" dirty="0"/>
              <a:t>than 50cm. </a:t>
            </a:r>
          </a:p>
        </p:txBody>
      </p:sp>
      <p:pic>
        <p:nvPicPr>
          <p:cNvPr id="7" name="Picture Placeholder 4">
            <a:extLst>
              <a:ext uri="{FF2B5EF4-FFF2-40B4-BE49-F238E27FC236}">
                <a16:creationId xmlns:a16="http://schemas.microsoft.com/office/drawing/2014/main" id="{D9FBA7EC-3B5D-BA49-94B3-5ED9198DF2D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8070" t="3900" r="2714" b="3900"/>
          <a:stretch/>
        </p:blipFill>
        <p:spPr>
          <a:xfrm>
            <a:off x="6286500" y="549274"/>
            <a:ext cx="5389563" cy="5594400"/>
          </a:xfrm>
          <a:prstGeom prst="rect">
            <a:avLst/>
          </a:prstGeom>
        </p:spPr>
      </p:pic>
    </p:spTree>
    <p:extLst>
      <p:ext uri="{BB962C8B-B14F-4D97-AF65-F5344CB8AC3E}">
        <p14:creationId xmlns:p14="http://schemas.microsoft.com/office/powerpoint/2010/main" val="28551347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108</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sz="4400" dirty="0"/>
              <a:t>Who is counting the</a:t>
            </a:r>
            <a:br>
              <a:rPr lang="en-AU" sz="4400" dirty="0"/>
            </a:br>
            <a:r>
              <a:rPr lang="en-AU" sz="4400" dirty="0"/>
              <a:t>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90B85244-8596-7A4C-90E2-F385D68D3C0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3717086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8682CF-8CD0-F34D-BED0-835B0D8F2E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Coral trout</a:t>
            </a:r>
            <a:endParaRPr lang="en-US" sz="2000" dirty="0">
              <a:solidFill>
                <a:schemeClr val="bg1"/>
              </a:solidFill>
            </a:endParaRPr>
          </a:p>
        </p:txBody>
      </p:sp>
    </p:spTree>
    <p:extLst>
      <p:ext uri="{BB962C8B-B14F-4D97-AF65-F5344CB8AC3E}">
        <p14:creationId xmlns:p14="http://schemas.microsoft.com/office/powerpoint/2010/main" val="2397152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Coral </a:t>
            </a:r>
            <a:r>
              <a:rPr lang="en-US" dirty="0"/>
              <a:t>reefs </a:t>
            </a:r>
            <a:r>
              <a:rPr lang="en-US" dirty="0" smtClean="0"/>
              <a:t>are dependent on many factors.  They are highly interconnected ecosystems.</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11</a:t>
            </a:fld>
            <a:endParaRPr lang="en-US" dirty="0"/>
          </a:p>
        </p:txBody>
      </p:sp>
    </p:spTree>
    <p:extLst>
      <p:ext uri="{BB962C8B-B14F-4D97-AF65-F5344CB8AC3E}">
        <p14:creationId xmlns:p14="http://schemas.microsoft.com/office/powerpoint/2010/main" val="11837332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110</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pPr algn="ctr"/>
            <a:r>
              <a:rPr lang="en-US" sz="3200" dirty="0"/>
              <a:t>Lots of people like to </a:t>
            </a:r>
            <a:br>
              <a:rPr lang="en-US" sz="3200" dirty="0"/>
            </a:br>
            <a:r>
              <a:rPr lang="en-US" sz="3200" dirty="0"/>
              <a:t>eat coral trout.</a:t>
            </a:r>
          </a:p>
          <a:p>
            <a:pPr algn="ctr"/>
            <a:r>
              <a:rPr lang="en-US" sz="3200" dirty="0"/>
              <a:t>The legal size </a:t>
            </a:r>
            <a:r>
              <a:rPr lang="en-US" sz="3200" dirty="0" smtClean="0"/>
              <a:t>is 38cm</a:t>
            </a:r>
            <a:r>
              <a:rPr lang="en-US" sz="3200" dirty="0"/>
              <a:t>.</a:t>
            </a:r>
          </a:p>
          <a:p>
            <a:pPr algn="ctr"/>
            <a:r>
              <a:rPr lang="en-US" sz="3200" dirty="0"/>
              <a:t>Too </a:t>
            </a:r>
            <a:r>
              <a:rPr lang="en-US" sz="3200" dirty="0" smtClean="0"/>
              <a:t>big, </a:t>
            </a:r>
            <a:r>
              <a:rPr lang="en-US" sz="3200" dirty="0"/>
              <a:t>and you risk ciguatera poisoning.</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14093769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111</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pPr algn="ctr"/>
            <a:r>
              <a:rPr lang="en-US" sz="4400" dirty="0"/>
              <a:t>At 42cm, coral </a:t>
            </a:r>
            <a:br>
              <a:rPr lang="en-US" sz="4400" dirty="0"/>
            </a:br>
            <a:r>
              <a:rPr lang="en-US" sz="4400" dirty="0"/>
              <a:t>trout change from female to male.</a:t>
            </a:r>
          </a:p>
        </p:txBody>
      </p:sp>
      <p:pic>
        <p:nvPicPr>
          <p:cNvPr id="5" name="Picture Placeholder 4">
            <a:extLst>
              <a:ext uri="{FF2B5EF4-FFF2-40B4-BE49-F238E27FC236}">
                <a16:creationId xmlns:a16="http://schemas.microsoft.com/office/drawing/2014/main" id="{E827E071-F7B4-1541-935D-E577B0FF71C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61" t="1433" r="17396" b="1433"/>
          <a:stretch/>
        </p:blipFill>
        <p:spPr>
          <a:xfrm>
            <a:off x="6286500" y="549274"/>
            <a:ext cx="5389563" cy="5594400"/>
          </a:xfrm>
          <a:prstGeom prst="rect">
            <a:avLst/>
          </a:prstGeom>
        </p:spPr>
      </p:pic>
    </p:spTree>
    <p:extLst>
      <p:ext uri="{BB962C8B-B14F-4D97-AF65-F5344CB8AC3E}">
        <p14:creationId xmlns:p14="http://schemas.microsoft.com/office/powerpoint/2010/main" val="8511388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DC64B3-6411-C64B-911F-38D2FA148FC1}"/>
              </a:ext>
            </a:extLst>
          </p:cNvPr>
          <p:cNvSpPr>
            <a:spLocks noGrp="1"/>
          </p:cNvSpPr>
          <p:nvPr>
            <p:ph type="sldNum" sz="quarter" idx="12"/>
          </p:nvPr>
        </p:nvSpPr>
        <p:spPr/>
        <p:txBody>
          <a:bodyPr/>
          <a:lstStyle/>
          <a:p>
            <a:pPr algn="r"/>
            <a:fld id="{275F0495-0EA6-8F48-9FDA-F603597FF733}" type="slidenum">
              <a:rPr lang="en-US" smtClean="0"/>
              <a:pPr algn="r"/>
              <a:t>112</a:t>
            </a:fld>
            <a:endParaRPr lang="en-US" dirty="0"/>
          </a:p>
        </p:txBody>
      </p:sp>
      <p:sp>
        <p:nvSpPr>
          <p:cNvPr id="3" name="Content Placeholder 2">
            <a:extLst>
              <a:ext uri="{FF2B5EF4-FFF2-40B4-BE49-F238E27FC236}">
                <a16:creationId xmlns:a16="http://schemas.microsoft.com/office/drawing/2014/main" id="{5335D679-116D-3741-941E-3BEAFACB9F2C}"/>
              </a:ext>
            </a:extLst>
          </p:cNvPr>
          <p:cNvSpPr>
            <a:spLocks noGrp="1"/>
          </p:cNvSpPr>
          <p:nvPr>
            <p:ph idx="1"/>
          </p:nvPr>
        </p:nvSpPr>
        <p:spPr/>
        <p:txBody>
          <a:bodyPr/>
          <a:lstStyle/>
          <a:p>
            <a:pPr algn="ctr"/>
            <a:r>
              <a:rPr lang="en-US" sz="4400" dirty="0"/>
              <a:t>It is important to know how many there are, so we don’t catch and eat too many.</a:t>
            </a:r>
          </a:p>
        </p:txBody>
      </p:sp>
      <p:pic>
        <p:nvPicPr>
          <p:cNvPr id="5" name="Picture Placeholder 4">
            <a:extLst>
              <a:ext uri="{FF2B5EF4-FFF2-40B4-BE49-F238E27FC236}">
                <a16:creationId xmlns:a16="http://schemas.microsoft.com/office/drawing/2014/main" id="{A7BBD8E2-2D66-2045-B396-A521FC039E0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97" r="13897"/>
          <a:stretch>
            <a:fillRect/>
          </a:stretch>
        </p:blipFill>
        <p:spPr>
          <a:prstGeom prst="rect">
            <a:avLst/>
          </a:prstGeom>
        </p:spPr>
      </p:pic>
    </p:spTree>
    <p:extLst>
      <p:ext uri="{BB962C8B-B14F-4D97-AF65-F5344CB8AC3E}">
        <p14:creationId xmlns:p14="http://schemas.microsoft.com/office/powerpoint/2010/main" val="31671595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113</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916763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FA3090-8F11-B14A-95F6-6CDFBA1A735F}"/>
              </a:ext>
            </a:extLst>
          </p:cNvPr>
          <p:cNvSpPr>
            <a:spLocks noGrp="1"/>
          </p:cNvSpPr>
          <p:nvPr>
            <p:ph type="sldNum" sz="quarter" idx="12"/>
          </p:nvPr>
        </p:nvSpPr>
        <p:spPr/>
        <p:txBody>
          <a:bodyPr/>
          <a:lstStyle/>
          <a:p>
            <a:pPr algn="r"/>
            <a:fld id="{275F0495-0EA6-8F48-9FDA-F603597FF733}" type="slidenum">
              <a:rPr lang="en-US" smtClean="0"/>
              <a:pPr algn="r"/>
              <a:t>114</a:t>
            </a:fld>
            <a:endParaRPr lang="en-US" dirty="0"/>
          </a:p>
        </p:txBody>
      </p:sp>
      <p:sp>
        <p:nvSpPr>
          <p:cNvPr id="3" name="Content Placeholder 2">
            <a:extLst>
              <a:ext uri="{FF2B5EF4-FFF2-40B4-BE49-F238E27FC236}">
                <a16:creationId xmlns:a16="http://schemas.microsoft.com/office/drawing/2014/main" id="{8BE39614-AC02-F042-995F-DDF19C46E131}"/>
              </a:ext>
            </a:extLst>
          </p:cNvPr>
          <p:cNvSpPr>
            <a:spLocks noGrp="1"/>
          </p:cNvSpPr>
          <p:nvPr>
            <p:ph idx="1"/>
          </p:nvPr>
        </p:nvSpPr>
        <p:spPr/>
        <p:txBody>
          <a:bodyPr/>
          <a:lstStyle/>
          <a:p>
            <a:pPr algn="ctr"/>
            <a:r>
              <a:rPr lang="en-US" sz="3200" dirty="0" smtClean="0"/>
              <a:t>Do not eat really big reef fish!</a:t>
            </a:r>
            <a:endParaRPr lang="en-US" sz="3200" dirty="0"/>
          </a:p>
          <a:p>
            <a:pPr algn="ctr">
              <a:spcAft>
                <a:spcPts val="1800"/>
              </a:spcAft>
            </a:pPr>
            <a:r>
              <a:rPr lang="en-US" sz="3200" dirty="0"/>
              <a:t>You risk getting ciguatera poisoning. </a:t>
            </a:r>
          </a:p>
          <a:p>
            <a:pPr algn="ctr"/>
            <a:r>
              <a:rPr lang="en-US" sz="2000" dirty="0"/>
              <a:t>Large fish, including coral trout (&gt;6kg) bioaccumulate a toxin from eating lots of smaller contaminated fish. </a:t>
            </a:r>
          </a:p>
          <a:p>
            <a:pPr algn="ctr"/>
            <a:r>
              <a:rPr lang="en-US" sz="2000" dirty="0"/>
              <a:t>Eat it and you get </a:t>
            </a:r>
            <a:r>
              <a:rPr lang="en-US" sz="2000" dirty="0" smtClean="0"/>
              <a:t>very </a:t>
            </a:r>
            <a:r>
              <a:rPr lang="en-US" sz="2000" dirty="0"/>
              <a:t>sick.</a:t>
            </a:r>
          </a:p>
        </p:txBody>
      </p:sp>
      <p:pic>
        <p:nvPicPr>
          <p:cNvPr id="5" name="Picture Placeholder 4">
            <a:extLst>
              <a:ext uri="{FF2B5EF4-FFF2-40B4-BE49-F238E27FC236}">
                <a16:creationId xmlns:a16="http://schemas.microsoft.com/office/drawing/2014/main" id="{91DAB86E-B522-D34F-8431-434BDF44DA5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795"/>
          <a:stretch/>
        </p:blipFill>
        <p:spPr>
          <a:xfrm>
            <a:off x="6286500" y="549274"/>
            <a:ext cx="5389563" cy="5594400"/>
          </a:xfrm>
          <a:prstGeom prst="rect">
            <a:avLst/>
          </a:prstGeom>
        </p:spPr>
      </p:pic>
    </p:spTree>
    <p:extLst>
      <p:ext uri="{BB962C8B-B14F-4D97-AF65-F5344CB8AC3E}">
        <p14:creationId xmlns:p14="http://schemas.microsoft.com/office/powerpoint/2010/main" val="368803027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115</a:t>
            </a:fld>
            <a:endParaRPr lang="en-US" dirty="0"/>
          </a:p>
        </p:txBody>
      </p:sp>
      <p:pic>
        <p:nvPicPr>
          <p:cNvPr id="5" name="Picture 4">
            <a:extLst>
              <a:ext uri="{FF2B5EF4-FFF2-40B4-BE49-F238E27FC236}">
                <a16:creationId xmlns:a16="http://schemas.microsoft.com/office/drawing/2014/main" id="{310D6AD7-F5E0-1D41-A175-7B959C3D31EC}"/>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357" t="16275" r="19182" b="3383"/>
          <a:stretch/>
        </p:blipFill>
        <p:spPr>
          <a:xfrm>
            <a:off x="0" y="1769031"/>
            <a:ext cx="6107479" cy="4163303"/>
          </a:xfrm>
          <a:prstGeom prst="rect">
            <a:avLst/>
          </a:prstGeom>
        </p:spPr>
      </p:pic>
    </p:spTree>
    <p:extLst>
      <p:ext uri="{BB962C8B-B14F-4D97-AF65-F5344CB8AC3E}">
        <p14:creationId xmlns:p14="http://schemas.microsoft.com/office/powerpoint/2010/main" val="13458246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116</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pPr algn="ctr"/>
            <a:r>
              <a:rPr lang="en-US" sz="4400" dirty="0"/>
              <a:t>To calculate sustainable catch limits from accurate estimates of population size.</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8664906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117</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sz="4400"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C190267A-9AC4-8F42-A7B1-9AE16D40BB6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19628895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Maori wrasse</a:t>
            </a:r>
            <a:br>
              <a:rPr lang="en-US" sz="5400" dirty="0">
                <a:solidFill>
                  <a:schemeClr val="bg1"/>
                </a:solidFill>
              </a:rPr>
            </a:br>
            <a:r>
              <a:rPr lang="en-AU" sz="2000" dirty="0">
                <a:solidFill>
                  <a:schemeClr val="bg1"/>
                </a:solidFill>
              </a:rPr>
              <a:t>also called </a:t>
            </a:r>
            <a:r>
              <a:rPr lang="en-AU" sz="2000" dirty="0" err="1">
                <a:solidFill>
                  <a:schemeClr val="bg1"/>
                </a:solidFill>
              </a:rPr>
              <a:t>humphead</a:t>
            </a:r>
            <a:r>
              <a:rPr lang="en-AU" sz="2000" dirty="0">
                <a:solidFill>
                  <a:schemeClr val="bg1"/>
                </a:solidFill>
              </a:rPr>
              <a:t> wrasse or Napoleon wrasse.</a:t>
            </a:r>
            <a:endParaRPr lang="en-US" sz="2000" dirty="0">
              <a:solidFill>
                <a:schemeClr val="bg1"/>
              </a:solidFill>
            </a:endParaRPr>
          </a:p>
        </p:txBody>
      </p:sp>
    </p:spTree>
    <p:extLst>
      <p:ext uri="{BB962C8B-B14F-4D97-AF65-F5344CB8AC3E}">
        <p14:creationId xmlns:p14="http://schemas.microsoft.com/office/powerpoint/2010/main" val="182738912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119</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pPr algn="ctr">
              <a:spcAft>
                <a:spcPts val="1800"/>
              </a:spcAft>
            </a:pPr>
            <a:r>
              <a:rPr lang="en-US" sz="4400" dirty="0"/>
              <a:t>The </a:t>
            </a:r>
            <a:r>
              <a:rPr lang="en-US" sz="4400" dirty="0" smtClean="0"/>
              <a:t>largest </a:t>
            </a:r>
            <a:r>
              <a:rPr lang="en-US" sz="4400" dirty="0"/>
              <a:t>member of the wrasse Family (</a:t>
            </a:r>
            <a:r>
              <a:rPr lang="en-US" sz="4400" i="1" dirty="0" err="1"/>
              <a:t>Labridae</a:t>
            </a:r>
            <a:r>
              <a:rPr lang="en-US" sz="4400" dirty="0"/>
              <a:t>).</a:t>
            </a:r>
          </a:p>
          <a:p>
            <a:pPr algn="ctr">
              <a:spcAft>
                <a:spcPts val="1800"/>
              </a:spcAft>
            </a:pPr>
            <a:r>
              <a:rPr lang="en-US" sz="3600" dirty="0"/>
              <a:t> They are </a:t>
            </a:r>
            <a:r>
              <a:rPr lang="en-US" sz="3600" dirty="0" smtClean="0"/>
              <a:t>very </a:t>
            </a:r>
            <a:r>
              <a:rPr lang="en-US" sz="3600" dirty="0"/>
              <a:t>friendly.</a:t>
            </a:r>
            <a:br>
              <a:rPr lang="en-US" sz="3600" dirty="0"/>
            </a:br>
            <a:r>
              <a:rPr lang="en-US" sz="3600" b="1" dirty="0" smtClean="0"/>
              <a:t>Do not touch!</a:t>
            </a:r>
            <a:endParaRPr lang="en-US" sz="3600" b="1" dirty="0"/>
          </a:p>
        </p:txBody>
      </p:sp>
      <p:pic>
        <p:nvPicPr>
          <p:cNvPr id="7" name="Picture Placeholder 4">
            <a:extLst>
              <a:ext uri="{FF2B5EF4-FFF2-40B4-BE49-F238E27FC236}">
                <a16:creationId xmlns:a16="http://schemas.microsoft.com/office/drawing/2014/main" id="{67AD2D2C-218F-1A40-B2D1-B916DF7855F4}"/>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9145" r="18601"/>
          <a:stretch/>
        </p:blipFill>
        <p:spPr>
          <a:xfrm>
            <a:off x="6286500" y="549274"/>
            <a:ext cx="5389563" cy="5594400"/>
          </a:xfrm>
          <a:prstGeom prst="rect">
            <a:avLst/>
          </a:prstGeom>
        </p:spPr>
      </p:pic>
    </p:spTree>
    <p:extLst>
      <p:ext uri="{BB962C8B-B14F-4D97-AF65-F5344CB8AC3E}">
        <p14:creationId xmlns:p14="http://schemas.microsoft.com/office/powerpoint/2010/main" val="102105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lgn="r"/>
            <a:fld id="{275F0495-0EA6-8F48-9FDA-F603597FF733}" type="slidenum">
              <a:rPr lang="en-US" smtClean="0"/>
              <a:pPr algn="r"/>
              <a:t>12</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8245810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85C35E-4C2D-AF4D-BB3E-42C72AEAC7E7}"/>
              </a:ext>
            </a:extLst>
          </p:cNvPr>
          <p:cNvSpPr>
            <a:spLocks noGrp="1"/>
          </p:cNvSpPr>
          <p:nvPr>
            <p:ph type="sldNum" sz="quarter" idx="12"/>
          </p:nvPr>
        </p:nvSpPr>
        <p:spPr/>
        <p:txBody>
          <a:bodyPr/>
          <a:lstStyle/>
          <a:p>
            <a:pPr algn="r"/>
            <a:fld id="{275F0495-0EA6-8F48-9FDA-F603597FF733}" type="slidenum">
              <a:rPr lang="en-US" smtClean="0"/>
              <a:pPr algn="r"/>
              <a:t>120</a:t>
            </a:fld>
            <a:endParaRPr lang="en-US" dirty="0"/>
          </a:p>
        </p:txBody>
      </p:sp>
      <p:sp>
        <p:nvSpPr>
          <p:cNvPr id="3" name="Content Placeholder 2">
            <a:extLst>
              <a:ext uri="{FF2B5EF4-FFF2-40B4-BE49-F238E27FC236}">
                <a16:creationId xmlns:a16="http://schemas.microsoft.com/office/drawing/2014/main" id="{4FAAAF52-E645-1446-9DCE-DED8E2A2421B}"/>
              </a:ext>
            </a:extLst>
          </p:cNvPr>
          <p:cNvSpPr>
            <a:spLocks noGrp="1"/>
          </p:cNvSpPr>
          <p:nvPr>
            <p:ph idx="1"/>
          </p:nvPr>
        </p:nvSpPr>
        <p:spPr/>
        <p:txBody>
          <a:bodyPr/>
          <a:lstStyle/>
          <a:p>
            <a:pPr algn="ctr"/>
            <a:r>
              <a:rPr lang="en-US" sz="3200" dirty="0"/>
              <a:t>Females are bronze, smaller, younger, don’t </a:t>
            </a:r>
            <a:br>
              <a:rPr lang="en-US" sz="3200" dirty="0"/>
            </a:br>
            <a:r>
              <a:rPr lang="en-US" sz="3200" dirty="0"/>
              <a:t>have a hump, and hang </a:t>
            </a:r>
            <a:br>
              <a:rPr lang="en-US" sz="3200" dirty="0"/>
            </a:br>
            <a:r>
              <a:rPr lang="en-US" sz="3200" dirty="0"/>
              <a:t>out together.</a:t>
            </a:r>
          </a:p>
        </p:txBody>
      </p:sp>
      <p:pic>
        <p:nvPicPr>
          <p:cNvPr id="5" name="Picture Placeholder 4">
            <a:extLst>
              <a:ext uri="{FF2B5EF4-FFF2-40B4-BE49-F238E27FC236}">
                <a16:creationId xmlns:a16="http://schemas.microsoft.com/office/drawing/2014/main" id="{DBD57A86-77AE-1348-ACED-2DA4F717CD0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927" r="17927"/>
          <a:stretch/>
        </p:blipFill>
        <p:spPr>
          <a:prstGeom prst="rect">
            <a:avLst/>
          </a:prstGeom>
        </p:spPr>
      </p:pic>
      <p:sp>
        <p:nvSpPr>
          <p:cNvPr id="6" name="TextBox 5">
            <a:extLst>
              <a:ext uri="{FF2B5EF4-FFF2-40B4-BE49-F238E27FC236}">
                <a16:creationId xmlns:a16="http://schemas.microsoft.com/office/drawing/2014/main" id="{944443D8-0461-A748-A8E7-6FEBC8029B4D}"/>
              </a:ext>
            </a:extLst>
          </p:cNvPr>
          <p:cNvSpPr txBox="1"/>
          <p:nvPr/>
        </p:nvSpPr>
        <p:spPr>
          <a:xfrm>
            <a:off x="10716893" y="5749985"/>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Tree>
    <p:extLst>
      <p:ext uri="{BB962C8B-B14F-4D97-AF65-F5344CB8AC3E}">
        <p14:creationId xmlns:p14="http://schemas.microsoft.com/office/powerpoint/2010/main" val="9238696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Placeholder 4">
            <a:extLst>
              <a:ext uri="{FF2B5EF4-FFF2-40B4-BE49-F238E27FC236}">
                <a16:creationId xmlns:a16="http://schemas.microsoft.com/office/drawing/2014/main" id="{E2F8AC5F-7A5E-2D4F-A644-B18A8B9073B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029" t="3334" r="22100" b="3334"/>
          <a:stretch/>
        </p:blipFill>
        <p:spPr>
          <a:xfrm>
            <a:off x="6286500" y="549274"/>
            <a:ext cx="5389563" cy="5594400"/>
          </a:xfrm>
          <a:prstGeom prst="rect">
            <a:avLst/>
          </a:prstGeom>
        </p:spPr>
      </p:pic>
      <p:sp>
        <p:nvSpPr>
          <p:cNvPr id="2" name="Slide Number Placeholder 1">
            <a:extLst>
              <a:ext uri="{FF2B5EF4-FFF2-40B4-BE49-F238E27FC236}">
                <a16:creationId xmlns:a16="http://schemas.microsoft.com/office/drawing/2014/main" id="{F7CF78E0-9576-8A41-A1D9-06ABB63EF232}"/>
              </a:ext>
            </a:extLst>
          </p:cNvPr>
          <p:cNvSpPr>
            <a:spLocks noGrp="1"/>
          </p:cNvSpPr>
          <p:nvPr>
            <p:ph type="sldNum" sz="quarter" idx="12"/>
          </p:nvPr>
        </p:nvSpPr>
        <p:spPr/>
        <p:txBody>
          <a:bodyPr/>
          <a:lstStyle/>
          <a:p>
            <a:pPr algn="r"/>
            <a:fld id="{275F0495-0EA6-8F48-9FDA-F603597FF733}" type="slidenum">
              <a:rPr lang="en-US" smtClean="0"/>
              <a:pPr algn="r"/>
              <a:t>121</a:t>
            </a:fld>
            <a:endParaRPr lang="en-US" dirty="0"/>
          </a:p>
        </p:txBody>
      </p:sp>
      <p:sp>
        <p:nvSpPr>
          <p:cNvPr id="3" name="Content Placeholder 2">
            <a:extLst>
              <a:ext uri="{FF2B5EF4-FFF2-40B4-BE49-F238E27FC236}">
                <a16:creationId xmlns:a16="http://schemas.microsoft.com/office/drawing/2014/main" id="{E07210AE-7698-2B42-BCC8-44CCB23373A5}"/>
              </a:ext>
            </a:extLst>
          </p:cNvPr>
          <p:cNvSpPr>
            <a:spLocks noGrp="1"/>
          </p:cNvSpPr>
          <p:nvPr>
            <p:ph idx="1"/>
          </p:nvPr>
        </p:nvSpPr>
        <p:spPr/>
        <p:txBody>
          <a:bodyPr/>
          <a:lstStyle/>
          <a:p>
            <a:pPr algn="ctr"/>
            <a:r>
              <a:rPr lang="en-US" sz="3200" dirty="0"/>
              <a:t>Males are blue-green, </a:t>
            </a:r>
            <a:r>
              <a:rPr lang="en-US" sz="3200" dirty="0" smtClean="0"/>
              <a:t>bigger</a:t>
            </a:r>
            <a:r>
              <a:rPr lang="en-US" sz="3200" dirty="0"/>
              <a:t>, older, have the hump, and live alone. </a:t>
            </a:r>
            <a:endParaRPr lang="en-US" sz="3200" dirty="0">
              <a:highlight>
                <a:srgbClr val="000000"/>
              </a:highlight>
            </a:endParaRPr>
          </a:p>
          <a:p>
            <a:pPr algn="ctr"/>
            <a:r>
              <a:rPr lang="en-US" sz="3200" dirty="0"/>
              <a:t>Maori wrasse change sex from female to male around 9-15 years of age.</a:t>
            </a:r>
          </a:p>
        </p:txBody>
      </p:sp>
      <p:sp>
        <p:nvSpPr>
          <p:cNvPr id="6" name="TextBox 5">
            <a:extLst>
              <a:ext uri="{FF2B5EF4-FFF2-40B4-BE49-F238E27FC236}">
                <a16:creationId xmlns:a16="http://schemas.microsoft.com/office/drawing/2014/main" id="{B0BA06D5-A62A-FB44-8A5E-C64C8B75C734}"/>
              </a:ext>
            </a:extLst>
          </p:cNvPr>
          <p:cNvSpPr txBox="1"/>
          <p:nvPr/>
        </p:nvSpPr>
        <p:spPr>
          <a:xfrm>
            <a:off x="10854813" y="5737123"/>
            <a:ext cx="766165" cy="351416"/>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Tree>
    <p:extLst>
      <p:ext uri="{BB962C8B-B14F-4D97-AF65-F5344CB8AC3E}">
        <p14:creationId xmlns:p14="http://schemas.microsoft.com/office/powerpoint/2010/main" val="42337832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F0D987-7DC8-3847-99B7-33932E7E300C}"/>
              </a:ext>
            </a:extLst>
          </p:cNvPr>
          <p:cNvSpPr>
            <a:spLocks noGrp="1"/>
          </p:cNvSpPr>
          <p:nvPr>
            <p:ph type="sldNum" sz="quarter" idx="13"/>
          </p:nvPr>
        </p:nvSpPr>
        <p:spPr/>
        <p:txBody>
          <a:bodyPr/>
          <a:lstStyle/>
          <a:p>
            <a:pPr algn="r"/>
            <a:fld id="{275F0495-0EA6-8F48-9FDA-F603597FF733}" type="slidenum">
              <a:rPr lang="en-US" smtClean="0"/>
              <a:pPr algn="r"/>
              <a:t>122</a:t>
            </a:fld>
            <a:endParaRPr lang="en-US" dirty="0"/>
          </a:p>
        </p:txBody>
      </p:sp>
      <p:sp>
        <p:nvSpPr>
          <p:cNvPr id="4" name="TextBox 3">
            <a:extLst>
              <a:ext uri="{FF2B5EF4-FFF2-40B4-BE49-F238E27FC236}">
                <a16:creationId xmlns:a16="http://schemas.microsoft.com/office/drawing/2014/main" id="{307A070E-F59E-8545-B237-A9828C2EEB93}"/>
              </a:ext>
            </a:extLst>
          </p:cNvPr>
          <p:cNvSpPr txBox="1"/>
          <p:nvPr/>
        </p:nvSpPr>
        <p:spPr>
          <a:xfrm>
            <a:off x="535577" y="560813"/>
            <a:ext cx="3086100" cy="584775"/>
          </a:xfrm>
          <a:prstGeom prst="rect">
            <a:avLst/>
          </a:prstGeom>
          <a:noFill/>
        </p:spPr>
        <p:txBody>
          <a:bodyPr wrap="square" rtlCol="0">
            <a:spAutoFit/>
          </a:bodyPr>
          <a:lstStyle/>
          <a:p>
            <a:r>
              <a:rPr lang="en-AU" sz="3200" dirty="0">
                <a:solidFill>
                  <a:schemeClr val="bg1"/>
                </a:solidFill>
              </a:rPr>
              <a:t>Female</a:t>
            </a:r>
          </a:p>
        </p:txBody>
      </p:sp>
      <p:sp>
        <p:nvSpPr>
          <p:cNvPr id="5" name="TextBox 4">
            <a:extLst>
              <a:ext uri="{FF2B5EF4-FFF2-40B4-BE49-F238E27FC236}">
                <a16:creationId xmlns:a16="http://schemas.microsoft.com/office/drawing/2014/main" id="{31BBD6BA-5225-9C45-A55D-4CA5B31C8718}"/>
              </a:ext>
            </a:extLst>
          </p:cNvPr>
          <p:cNvSpPr txBox="1"/>
          <p:nvPr/>
        </p:nvSpPr>
        <p:spPr>
          <a:xfrm>
            <a:off x="6095999" y="560813"/>
            <a:ext cx="3086100" cy="584775"/>
          </a:xfrm>
          <a:prstGeom prst="rect">
            <a:avLst/>
          </a:prstGeom>
          <a:noFill/>
        </p:spPr>
        <p:txBody>
          <a:bodyPr wrap="square" rtlCol="0">
            <a:spAutoFit/>
          </a:bodyPr>
          <a:lstStyle/>
          <a:p>
            <a:r>
              <a:rPr lang="en-AU" sz="3200" dirty="0">
                <a:solidFill>
                  <a:schemeClr val="bg1"/>
                </a:solidFill>
              </a:rPr>
              <a:t>Male</a:t>
            </a:r>
          </a:p>
        </p:txBody>
      </p:sp>
      <p:pic>
        <p:nvPicPr>
          <p:cNvPr id="6" name="Picture 5">
            <a:extLst>
              <a:ext uri="{FF2B5EF4-FFF2-40B4-BE49-F238E27FC236}">
                <a16:creationId xmlns:a16="http://schemas.microsoft.com/office/drawing/2014/main" id="{EFCE9C10-443D-F04E-A693-319E2F949DD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321" t="10010" r="5011" b="15150"/>
          <a:stretch/>
        </p:blipFill>
        <p:spPr>
          <a:xfrm>
            <a:off x="6096000" y="1364528"/>
            <a:ext cx="5560420" cy="2960729"/>
          </a:xfrm>
          <a:prstGeom prst="rect">
            <a:avLst/>
          </a:prstGeom>
        </p:spPr>
      </p:pic>
      <p:pic>
        <p:nvPicPr>
          <p:cNvPr id="7" name="Picture 6">
            <a:extLst>
              <a:ext uri="{FF2B5EF4-FFF2-40B4-BE49-F238E27FC236}">
                <a16:creationId xmlns:a16="http://schemas.microsoft.com/office/drawing/2014/main" id="{3197B00C-32A9-7448-B3FA-BF5A2934917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827" b="17303"/>
          <a:stretch/>
        </p:blipFill>
        <p:spPr>
          <a:xfrm>
            <a:off x="535578" y="1364528"/>
            <a:ext cx="5560421" cy="2960729"/>
          </a:xfrm>
          <a:prstGeom prst="rect">
            <a:avLst/>
          </a:prstGeom>
        </p:spPr>
      </p:pic>
      <p:sp>
        <p:nvSpPr>
          <p:cNvPr id="8" name="TextBox 7">
            <a:extLst>
              <a:ext uri="{FF2B5EF4-FFF2-40B4-BE49-F238E27FC236}">
                <a16:creationId xmlns:a16="http://schemas.microsoft.com/office/drawing/2014/main" id="{8FB35FFF-D61C-114B-9F3D-2B2038AEBF74}"/>
              </a:ext>
            </a:extLst>
          </p:cNvPr>
          <p:cNvSpPr txBox="1"/>
          <p:nvPr/>
        </p:nvSpPr>
        <p:spPr>
          <a:xfrm>
            <a:off x="535577" y="4381564"/>
            <a:ext cx="4733109"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Bronze</a:t>
            </a:r>
          </a:p>
          <a:p>
            <a:pPr marL="342900" indent="-342900">
              <a:buFont typeface="Arial" panose="020B0604020202020204" pitchFamily="34" charset="0"/>
              <a:buChar char="•"/>
            </a:pPr>
            <a:r>
              <a:rPr lang="en-AU" sz="2000" dirty="0">
                <a:solidFill>
                  <a:schemeClr val="bg1"/>
                </a:solidFill>
              </a:rPr>
              <a:t>No hump</a:t>
            </a:r>
          </a:p>
          <a:p>
            <a:pPr marL="342900" indent="-342900">
              <a:buFont typeface="Arial" panose="020B0604020202020204" pitchFamily="34" charset="0"/>
              <a:buChar char="•"/>
            </a:pPr>
            <a:r>
              <a:rPr lang="en-AU" sz="2000" dirty="0">
                <a:solidFill>
                  <a:schemeClr val="bg1"/>
                </a:solidFill>
              </a:rPr>
              <a:t>Smaller</a:t>
            </a:r>
          </a:p>
          <a:p>
            <a:pPr marL="342900" indent="-342900">
              <a:buFont typeface="Arial" panose="020B0604020202020204" pitchFamily="34" charset="0"/>
              <a:buChar char="•"/>
            </a:pPr>
            <a:r>
              <a:rPr lang="en-AU" sz="2000" dirty="0">
                <a:solidFill>
                  <a:schemeClr val="bg1"/>
                </a:solidFill>
              </a:rPr>
              <a:t>0–9 years</a:t>
            </a:r>
          </a:p>
          <a:p>
            <a:pPr marL="342900" indent="-342900">
              <a:buFont typeface="Arial" panose="020B0604020202020204" pitchFamily="34" charset="0"/>
              <a:buChar char="•"/>
            </a:pPr>
            <a:r>
              <a:rPr lang="en-AU" sz="2000" dirty="0">
                <a:solidFill>
                  <a:schemeClr val="bg1"/>
                </a:solidFill>
              </a:rPr>
              <a:t>Hang out together </a:t>
            </a:r>
          </a:p>
        </p:txBody>
      </p:sp>
      <p:sp>
        <p:nvSpPr>
          <p:cNvPr id="9" name="TextBox 8">
            <a:extLst>
              <a:ext uri="{FF2B5EF4-FFF2-40B4-BE49-F238E27FC236}">
                <a16:creationId xmlns:a16="http://schemas.microsoft.com/office/drawing/2014/main" id="{798E21F6-F9B5-D342-8D90-BA9BC92B3FC8}"/>
              </a:ext>
            </a:extLst>
          </p:cNvPr>
          <p:cNvSpPr txBox="1"/>
          <p:nvPr/>
        </p:nvSpPr>
        <p:spPr>
          <a:xfrm>
            <a:off x="6096000" y="4381564"/>
            <a:ext cx="5123544"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Blue-green</a:t>
            </a:r>
          </a:p>
          <a:p>
            <a:pPr marL="342900" indent="-342900">
              <a:buFont typeface="Arial" panose="020B0604020202020204" pitchFamily="34" charset="0"/>
              <a:buChar char="•"/>
            </a:pPr>
            <a:r>
              <a:rPr lang="en-AU" sz="2000" dirty="0">
                <a:solidFill>
                  <a:schemeClr val="bg1"/>
                </a:solidFill>
              </a:rPr>
              <a:t>Hump </a:t>
            </a:r>
          </a:p>
          <a:p>
            <a:pPr marL="342900" indent="-342900">
              <a:buFont typeface="Arial" panose="020B0604020202020204" pitchFamily="34" charset="0"/>
              <a:buChar char="•"/>
            </a:pPr>
            <a:r>
              <a:rPr lang="en-AU" sz="2000" dirty="0" smtClean="0">
                <a:solidFill>
                  <a:schemeClr val="bg1"/>
                </a:solidFill>
              </a:rPr>
              <a:t>bigger</a:t>
            </a:r>
            <a:endParaRPr lang="en-AU" sz="2000" dirty="0">
              <a:solidFill>
                <a:schemeClr val="bg1"/>
              </a:solidFill>
            </a:endParaRPr>
          </a:p>
          <a:p>
            <a:pPr marL="342900" indent="-342900">
              <a:buFont typeface="Arial" panose="020B0604020202020204" pitchFamily="34" charset="0"/>
              <a:buChar char="•"/>
            </a:pPr>
            <a:r>
              <a:rPr lang="en-AU" sz="2000" dirty="0">
                <a:solidFill>
                  <a:schemeClr val="bg1"/>
                </a:solidFill>
              </a:rPr>
              <a:t>9–30 years</a:t>
            </a:r>
          </a:p>
          <a:p>
            <a:pPr marL="342900" indent="-342900">
              <a:buFont typeface="Arial" panose="020B0604020202020204" pitchFamily="34" charset="0"/>
              <a:buChar char="•"/>
            </a:pPr>
            <a:r>
              <a:rPr lang="en-AU" sz="2000" dirty="0">
                <a:solidFill>
                  <a:schemeClr val="bg1"/>
                </a:solidFill>
              </a:rPr>
              <a:t>Solitary (live alone) </a:t>
            </a:r>
          </a:p>
        </p:txBody>
      </p:sp>
    </p:spTree>
    <p:extLst>
      <p:ext uri="{BB962C8B-B14F-4D97-AF65-F5344CB8AC3E}">
        <p14:creationId xmlns:p14="http://schemas.microsoft.com/office/powerpoint/2010/main" val="23276765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88C778-3506-3742-95E1-2C1FC3361ECB}"/>
              </a:ext>
            </a:extLst>
          </p:cNvPr>
          <p:cNvSpPr>
            <a:spLocks noGrp="1"/>
          </p:cNvSpPr>
          <p:nvPr>
            <p:ph type="sldNum" sz="quarter" idx="12"/>
          </p:nvPr>
        </p:nvSpPr>
        <p:spPr/>
        <p:txBody>
          <a:bodyPr/>
          <a:lstStyle/>
          <a:p>
            <a:pPr algn="r"/>
            <a:fld id="{275F0495-0EA6-8F48-9FDA-F603597FF733}" type="slidenum">
              <a:rPr lang="en-US" smtClean="0"/>
              <a:pPr algn="r"/>
              <a:t>123</a:t>
            </a:fld>
            <a:endParaRPr lang="en-US" dirty="0"/>
          </a:p>
        </p:txBody>
      </p:sp>
      <p:sp>
        <p:nvSpPr>
          <p:cNvPr id="3" name="Content Placeholder 2">
            <a:extLst>
              <a:ext uri="{FF2B5EF4-FFF2-40B4-BE49-F238E27FC236}">
                <a16:creationId xmlns:a16="http://schemas.microsoft.com/office/drawing/2014/main" id="{D8A09694-F2D5-924A-96D3-8391C748E199}"/>
              </a:ext>
            </a:extLst>
          </p:cNvPr>
          <p:cNvSpPr>
            <a:spLocks noGrp="1"/>
          </p:cNvSpPr>
          <p:nvPr>
            <p:ph idx="1"/>
          </p:nvPr>
        </p:nvSpPr>
        <p:spPr/>
        <p:txBody>
          <a:bodyPr/>
          <a:lstStyle/>
          <a:p>
            <a:pPr algn="ctr"/>
            <a:r>
              <a:rPr lang="en-US" sz="4400" dirty="0" smtClean="0"/>
              <a:t>Do not </a:t>
            </a:r>
            <a:br>
              <a:rPr lang="en-US" sz="4400" dirty="0" smtClean="0"/>
            </a:br>
            <a:r>
              <a:rPr lang="en-US" sz="4400" dirty="0" smtClean="0"/>
              <a:t>touch!</a:t>
            </a:r>
            <a:endParaRPr lang="en-US" sz="4400" dirty="0"/>
          </a:p>
        </p:txBody>
      </p:sp>
      <p:pic>
        <p:nvPicPr>
          <p:cNvPr id="7" name="Picture Placeholder 5">
            <a:extLst>
              <a:ext uri="{FF2B5EF4-FFF2-40B4-BE49-F238E27FC236}">
                <a16:creationId xmlns:a16="http://schemas.microsoft.com/office/drawing/2014/main" id="{90CD95B6-0FED-0D4A-935F-FBE85246FA4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495" r="21213"/>
          <a:stretch/>
        </p:blipFill>
        <p:spPr>
          <a:xfrm>
            <a:off x="6286500" y="549274"/>
            <a:ext cx="5389563" cy="5594400"/>
          </a:xfrm>
          <a:prstGeom prst="rect">
            <a:avLst/>
          </a:prstGeom>
        </p:spPr>
      </p:pic>
    </p:spTree>
    <p:extLst>
      <p:ext uri="{BB962C8B-B14F-4D97-AF65-F5344CB8AC3E}">
        <p14:creationId xmlns:p14="http://schemas.microsoft.com/office/powerpoint/2010/main" val="13210951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CF78E0-9576-8A41-A1D9-06ABB63EF232}"/>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E07210AE-7698-2B42-BCC8-44CCB23373A5}"/>
              </a:ext>
            </a:extLst>
          </p:cNvPr>
          <p:cNvSpPr>
            <a:spLocks noGrp="1"/>
          </p:cNvSpPr>
          <p:nvPr>
            <p:ph idx="1"/>
          </p:nvPr>
        </p:nvSpPr>
        <p:spPr/>
        <p:txBody>
          <a:bodyPr/>
          <a:lstStyle/>
          <a:p>
            <a:pPr algn="ctr"/>
            <a:r>
              <a:rPr lang="en-US" sz="4400" dirty="0"/>
              <a:t>If you </a:t>
            </a:r>
            <a:r>
              <a:rPr lang="en-US" sz="4400" dirty="0" smtClean="0"/>
              <a:t>touch </a:t>
            </a:r>
            <a:r>
              <a:rPr lang="en-US" sz="4400" dirty="0"/>
              <a:t>it, the protective coating of the mucus is removed and they can get sick.</a:t>
            </a:r>
          </a:p>
        </p:txBody>
      </p:sp>
      <p:pic>
        <p:nvPicPr>
          <p:cNvPr id="8" name="Picture Placeholder 7">
            <a:extLst>
              <a:ext uri="{FF2B5EF4-FFF2-40B4-BE49-F238E27FC236}">
                <a16:creationId xmlns:a16="http://schemas.microsoft.com/office/drawing/2014/main" id="{DFD11D4C-A1A5-3242-B279-697CF58A29E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271" t="1025" r="18147" b="1375"/>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B0BA06D5-A62A-FB44-8A5E-C64C8B75C734}"/>
              </a:ext>
            </a:extLst>
          </p:cNvPr>
          <p:cNvSpPr txBox="1"/>
          <p:nvPr/>
        </p:nvSpPr>
        <p:spPr>
          <a:xfrm>
            <a:off x="10854813" y="5737123"/>
            <a:ext cx="766165" cy="351416"/>
          </a:xfrm>
          <a:prstGeom prst="rect">
            <a:avLst/>
          </a:prstGeom>
          <a:solidFill>
            <a:schemeClr val="tx2"/>
          </a:solidFill>
          <a:ln>
            <a:noFill/>
          </a:ln>
        </p:spPr>
        <p:txBody>
          <a:bodyPr wrap="square" rtlCol="0">
            <a:spAutoFit/>
          </a:bodyPr>
          <a:lstStyle/>
          <a:p>
            <a:pPr algn="ctr"/>
            <a:r>
              <a:rPr lang="en-AU" sz="1600" b="1" dirty="0">
                <a:solidFill>
                  <a:schemeClr val="bg1"/>
                </a:solidFill>
              </a:rPr>
              <a:t>Male</a:t>
            </a:r>
            <a:endParaRPr lang="en-AU" sz="1600" dirty="0">
              <a:solidFill>
                <a:schemeClr val="bg1"/>
              </a:solidFill>
            </a:endParaRPr>
          </a:p>
        </p:txBody>
      </p:sp>
    </p:spTree>
    <p:extLst>
      <p:ext uri="{BB962C8B-B14F-4D97-AF65-F5344CB8AC3E}">
        <p14:creationId xmlns:p14="http://schemas.microsoft.com/office/powerpoint/2010/main" val="12854849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50A763-0270-6B4C-94B3-A156E1C8DBEC}"/>
              </a:ext>
            </a:extLst>
          </p:cNvPr>
          <p:cNvSpPr>
            <a:spLocks noGrp="1"/>
          </p:cNvSpPr>
          <p:nvPr>
            <p:ph type="sldNum" sz="quarter" idx="12"/>
          </p:nvPr>
        </p:nvSpPr>
        <p:spPr/>
        <p:txBody>
          <a:bodyPr/>
          <a:lstStyle/>
          <a:p>
            <a:pPr algn="r"/>
            <a:fld id="{275F0495-0EA6-8F48-9FDA-F603597FF733}" type="slidenum">
              <a:rPr lang="en-US" smtClean="0"/>
              <a:pPr algn="r"/>
              <a:t>125</a:t>
            </a:fld>
            <a:endParaRPr lang="en-US" dirty="0"/>
          </a:p>
        </p:txBody>
      </p:sp>
      <p:sp>
        <p:nvSpPr>
          <p:cNvPr id="3" name="Content Placeholder 2">
            <a:extLst>
              <a:ext uri="{FF2B5EF4-FFF2-40B4-BE49-F238E27FC236}">
                <a16:creationId xmlns:a16="http://schemas.microsoft.com/office/drawing/2014/main" id="{1A65C70A-1867-B04D-88BB-13382A71FFD1}"/>
              </a:ext>
            </a:extLst>
          </p:cNvPr>
          <p:cNvSpPr>
            <a:spLocks noGrp="1"/>
          </p:cNvSpPr>
          <p:nvPr>
            <p:ph idx="1"/>
          </p:nvPr>
        </p:nvSpPr>
        <p:spPr/>
        <p:txBody>
          <a:bodyPr/>
          <a:lstStyle/>
          <a:p>
            <a:pPr algn="ctr"/>
            <a:r>
              <a:rPr lang="en-US" sz="4400" dirty="0"/>
              <a:t>Maori wrasse occupy limited </a:t>
            </a:r>
            <a:br>
              <a:rPr lang="en-US" sz="4400" dirty="0"/>
            </a:br>
            <a:r>
              <a:rPr lang="en-US" sz="4400" dirty="0"/>
              <a:t>home ranges.</a:t>
            </a:r>
          </a:p>
        </p:txBody>
      </p:sp>
      <p:pic>
        <p:nvPicPr>
          <p:cNvPr id="5" name="Picture Placeholder 4">
            <a:extLst>
              <a:ext uri="{FF2B5EF4-FFF2-40B4-BE49-F238E27FC236}">
                <a16:creationId xmlns:a16="http://schemas.microsoft.com/office/drawing/2014/main" id="{34B66E91-0C14-DC47-8AEB-974DDDF8A63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97" r="13897"/>
          <a:stretch/>
        </p:blipFill>
        <p:spPr>
          <a:prstGeom prst="rect">
            <a:avLst/>
          </a:prstGeom>
        </p:spPr>
      </p:pic>
    </p:spTree>
    <p:extLst>
      <p:ext uri="{BB962C8B-B14F-4D97-AF65-F5344CB8AC3E}">
        <p14:creationId xmlns:p14="http://schemas.microsoft.com/office/powerpoint/2010/main" val="267262779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6612E3-58CC-F14D-A2ED-2C0CC1DB51CD}"/>
              </a:ext>
            </a:extLst>
          </p:cNvPr>
          <p:cNvSpPr>
            <a:spLocks noGrp="1"/>
          </p:cNvSpPr>
          <p:nvPr>
            <p:ph type="sldNum" sz="quarter" idx="12"/>
          </p:nvPr>
        </p:nvSpPr>
        <p:spPr/>
        <p:txBody>
          <a:bodyPr/>
          <a:lstStyle/>
          <a:p>
            <a:pPr algn="r"/>
            <a:fld id="{275F0495-0EA6-8F48-9FDA-F603597FF733}" type="slidenum">
              <a:rPr lang="en-US" smtClean="0"/>
              <a:pPr algn="r"/>
              <a:t>126</a:t>
            </a:fld>
            <a:endParaRPr lang="en-US" dirty="0"/>
          </a:p>
        </p:txBody>
      </p:sp>
      <p:sp>
        <p:nvSpPr>
          <p:cNvPr id="3" name="Content Placeholder 2">
            <a:extLst>
              <a:ext uri="{FF2B5EF4-FFF2-40B4-BE49-F238E27FC236}">
                <a16:creationId xmlns:a16="http://schemas.microsoft.com/office/drawing/2014/main" id="{0836CACE-E9B5-B240-B34E-706E6BC1A755}"/>
              </a:ext>
            </a:extLst>
          </p:cNvPr>
          <p:cNvSpPr>
            <a:spLocks noGrp="1"/>
          </p:cNvSpPr>
          <p:nvPr>
            <p:ph idx="1"/>
          </p:nvPr>
        </p:nvSpPr>
        <p:spPr/>
        <p:txBody>
          <a:bodyPr/>
          <a:lstStyle/>
          <a:p>
            <a:pPr algn="ctr"/>
            <a:r>
              <a:rPr lang="en-US" sz="4400" dirty="0"/>
              <a:t>Adults swim across the reefs during the day, resting at night in caves and under coral ledges.</a:t>
            </a:r>
          </a:p>
        </p:txBody>
      </p:sp>
      <p:pic>
        <p:nvPicPr>
          <p:cNvPr id="7" name="Picture Placeholder 4">
            <a:extLst>
              <a:ext uri="{FF2B5EF4-FFF2-40B4-BE49-F238E27FC236}">
                <a16:creationId xmlns:a16="http://schemas.microsoft.com/office/drawing/2014/main" id="{DF47333C-4418-2B44-9CDA-4482969FD80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029" t="3334" r="22100" b="3334"/>
          <a:stretch/>
        </p:blipFill>
        <p:spPr>
          <a:xfrm>
            <a:off x="6286500" y="549274"/>
            <a:ext cx="5389563" cy="5594400"/>
          </a:xfrm>
          <a:prstGeom prst="rect">
            <a:avLst/>
          </a:prstGeom>
        </p:spPr>
      </p:pic>
    </p:spTree>
    <p:extLst>
      <p:ext uri="{BB962C8B-B14F-4D97-AF65-F5344CB8AC3E}">
        <p14:creationId xmlns:p14="http://schemas.microsoft.com/office/powerpoint/2010/main" val="42813099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127</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16652572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88C778-3506-3742-95E1-2C1FC3361ECB}"/>
              </a:ext>
            </a:extLst>
          </p:cNvPr>
          <p:cNvSpPr>
            <a:spLocks noGrp="1"/>
          </p:cNvSpPr>
          <p:nvPr>
            <p:ph type="sldNum" sz="quarter" idx="12"/>
          </p:nvPr>
        </p:nvSpPr>
        <p:spPr/>
        <p:txBody>
          <a:bodyPr/>
          <a:lstStyle/>
          <a:p>
            <a:pPr algn="r"/>
            <a:fld id="{275F0495-0EA6-8F48-9FDA-F603597FF733}" type="slidenum">
              <a:rPr lang="en-US" smtClean="0"/>
              <a:pPr algn="r"/>
              <a:t>128</a:t>
            </a:fld>
            <a:endParaRPr lang="en-US" dirty="0"/>
          </a:p>
        </p:txBody>
      </p:sp>
      <p:sp>
        <p:nvSpPr>
          <p:cNvPr id="3" name="Content Placeholder 2">
            <a:extLst>
              <a:ext uri="{FF2B5EF4-FFF2-40B4-BE49-F238E27FC236}">
                <a16:creationId xmlns:a16="http://schemas.microsoft.com/office/drawing/2014/main" id="{D8A09694-F2D5-924A-96D3-8391C748E199}"/>
              </a:ext>
            </a:extLst>
          </p:cNvPr>
          <p:cNvSpPr>
            <a:spLocks noGrp="1"/>
          </p:cNvSpPr>
          <p:nvPr>
            <p:ph idx="1"/>
          </p:nvPr>
        </p:nvSpPr>
        <p:spPr/>
        <p:txBody>
          <a:bodyPr/>
          <a:lstStyle/>
          <a:p>
            <a:pPr algn="ctr"/>
            <a:r>
              <a:rPr lang="en-US" sz="4400" dirty="0"/>
              <a:t>They are </a:t>
            </a:r>
            <a:r>
              <a:rPr lang="en-US" sz="4400" u="sng" dirty="0"/>
              <a:t>ENDANGERED</a:t>
            </a:r>
            <a:r>
              <a:rPr lang="en-US" sz="4400" dirty="0"/>
              <a:t>.</a:t>
            </a:r>
          </a:p>
        </p:txBody>
      </p:sp>
      <p:pic>
        <p:nvPicPr>
          <p:cNvPr id="7" name="Picture Placeholder 5">
            <a:extLst>
              <a:ext uri="{FF2B5EF4-FFF2-40B4-BE49-F238E27FC236}">
                <a16:creationId xmlns:a16="http://schemas.microsoft.com/office/drawing/2014/main" id="{72EB3686-82D0-D54C-B9F8-03CDDDFDB84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495" r="21213"/>
          <a:stretch/>
        </p:blipFill>
        <p:spPr>
          <a:xfrm>
            <a:off x="6286500" y="549274"/>
            <a:ext cx="5389563" cy="5594400"/>
          </a:xfrm>
          <a:prstGeom prst="rect">
            <a:avLst/>
          </a:prstGeom>
        </p:spPr>
      </p:pic>
    </p:spTree>
    <p:extLst>
      <p:ext uri="{BB962C8B-B14F-4D97-AF65-F5344CB8AC3E}">
        <p14:creationId xmlns:p14="http://schemas.microsoft.com/office/powerpoint/2010/main" val="60488329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129</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40983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The Great Barrier Reef faces many threats that impact on its health and resilience. </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13</a:t>
            </a:fld>
            <a:endParaRPr lang="en-US" dirty="0"/>
          </a:p>
        </p:txBody>
      </p:sp>
    </p:spTree>
    <p:extLst>
      <p:ext uri="{BB962C8B-B14F-4D97-AF65-F5344CB8AC3E}">
        <p14:creationId xmlns:p14="http://schemas.microsoft.com/office/powerpoint/2010/main" val="38183372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130</a:t>
            </a:fld>
            <a:endParaRPr lang="en-US" dirty="0"/>
          </a:p>
        </p:txBody>
      </p:sp>
      <p:sp>
        <p:nvSpPr>
          <p:cNvPr id="5" name="Content Placeholder 2">
            <a:extLst>
              <a:ext uri="{FF2B5EF4-FFF2-40B4-BE49-F238E27FC236}">
                <a16:creationId xmlns:a16="http://schemas.microsoft.com/office/drawing/2014/main" id="{78F4D004-5B00-7540-9ECB-7A323DD82208}"/>
              </a:ext>
            </a:extLst>
          </p:cNvPr>
          <p:cNvSpPr>
            <a:spLocks noGrp="1"/>
          </p:cNvSpPr>
          <p:nvPr>
            <p:ph idx="1"/>
          </p:nvPr>
        </p:nvSpPr>
        <p:spPr>
          <a:xfrm>
            <a:off x="515939" y="549275"/>
            <a:ext cx="5389519" cy="2879725"/>
          </a:xfrm>
        </p:spPr>
        <p:txBody>
          <a:bodyPr/>
          <a:lstStyle/>
          <a:p>
            <a:pPr algn="ctr"/>
            <a:r>
              <a:rPr lang="en-US" sz="2000" dirty="0"/>
              <a:t>Maori wrasse are listed as</a:t>
            </a:r>
            <a:br>
              <a:rPr lang="en-US" sz="2000" dirty="0"/>
            </a:br>
            <a:r>
              <a:rPr lang="en-US" sz="2000" b="1" u="sng" dirty="0"/>
              <a:t>ENDANGERED</a:t>
            </a:r>
            <a:r>
              <a:rPr lang="en-US" sz="2000" b="1" dirty="0"/>
              <a:t>.</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pic>
        <p:nvPicPr>
          <p:cNvPr id="6" name="Picture 5">
            <a:extLst>
              <a:ext uri="{FF2B5EF4-FFF2-40B4-BE49-F238E27FC236}">
                <a16:creationId xmlns:a16="http://schemas.microsoft.com/office/drawing/2014/main" id="{76AF72BF-5CA9-A842-97F7-24D122814E7A}"/>
              </a:ext>
            </a:extLst>
          </p:cNvPr>
          <p:cNvPicPr>
            <a:picLocks noChangeAspect="1"/>
          </p:cNvPicPr>
          <p:nvPr/>
        </p:nvPicPr>
        <p:blipFill>
          <a:blip r:embed="rId5"/>
          <a:stretch>
            <a:fillRect/>
          </a:stretch>
        </p:blipFill>
        <p:spPr>
          <a:xfrm>
            <a:off x="1566660" y="2685800"/>
            <a:ext cx="3261569" cy="1290132"/>
          </a:xfrm>
          <a:prstGeom prst="rect">
            <a:avLst/>
          </a:prstGeom>
        </p:spPr>
      </p:pic>
      <p:sp>
        <p:nvSpPr>
          <p:cNvPr id="7" name="Rectangle 6">
            <a:extLst>
              <a:ext uri="{FF2B5EF4-FFF2-40B4-BE49-F238E27FC236}">
                <a16:creationId xmlns:a16="http://schemas.microsoft.com/office/drawing/2014/main" id="{7DC2C312-465C-C24A-8E32-858DCB9BFAA8}"/>
              </a:ext>
            </a:extLst>
          </p:cNvPr>
          <p:cNvSpPr/>
          <p:nvPr/>
        </p:nvSpPr>
        <p:spPr>
          <a:xfrm>
            <a:off x="515937" y="4343045"/>
            <a:ext cx="5580063" cy="1015663"/>
          </a:xfrm>
          <a:prstGeom prst="rect">
            <a:avLst/>
          </a:prstGeom>
        </p:spPr>
        <p:txBody>
          <a:bodyPr wrap="square">
            <a:spAutoFit/>
          </a:bodyPr>
          <a:lstStyle/>
          <a:p>
            <a:pPr algn="ctr"/>
            <a:r>
              <a:rPr lang="en-US" sz="2000" dirty="0">
                <a:solidFill>
                  <a:schemeClr val="bg1"/>
                </a:solidFill>
              </a:rPr>
              <a:t>We need them because they are great for tourism and they help corals by feeding on crown-of-thorns starfish.</a:t>
            </a:r>
          </a:p>
        </p:txBody>
      </p:sp>
      <p:sp>
        <p:nvSpPr>
          <p:cNvPr id="9" name="TextBox 8">
            <a:extLst>
              <a:ext uri="{FF2B5EF4-FFF2-40B4-BE49-F238E27FC236}">
                <a16:creationId xmlns:a16="http://schemas.microsoft.com/office/drawing/2014/main" id="{88CE9D07-0F37-9041-8FC9-BF2981C0EC58}"/>
              </a:ext>
            </a:extLst>
          </p:cNvPr>
          <p:cNvSpPr txBox="1"/>
          <p:nvPr/>
        </p:nvSpPr>
        <p:spPr>
          <a:xfrm>
            <a:off x="6699565" y="5738860"/>
            <a:ext cx="4910238" cy="338554"/>
          </a:xfrm>
          <a:prstGeom prst="rect">
            <a:avLst/>
          </a:prstGeom>
          <a:solidFill>
            <a:schemeClr val="tx2"/>
          </a:solidFill>
          <a:ln>
            <a:noFill/>
          </a:ln>
        </p:spPr>
        <p:txBody>
          <a:bodyPr wrap="square" rtlCol="0">
            <a:spAutoFit/>
          </a:bodyPr>
          <a:lstStyle/>
          <a:p>
            <a:pPr algn="ctr"/>
            <a:r>
              <a:rPr lang="en-AU" sz="1600" dirty="0" smtClean="0">
                <a:solidFill>
                  <a:schemeClr val="bg1"/>
                </a:solidFill>
              </a:rPr>
              <a:t>An outbreak </a:t>
            </a:r>
            <a:r>
              <a:rPr lang="en-AU" sz="1600" dirty="0">
                <a:solidFill>
                  <a:schemeClr val="bg1"/>
                </a:solidFill>
              </a:rPr>
              <a:t>of crown-of-thorns starfish eating coral.</a:t>
            </a:r>
          </a:p>
        </p:txBody>
      </p:sp>
    </p:spTree>
    <p:extLst>
      <p:ext uri="{BB962C8B-B14F-4D97-AF65-F5344CB8AC3E}">
        <p14:creationId xmlns:p14="http://schemas.microsoft.com/office/powerpoint/2010/main" val="414920397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131</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sz="4400" dirty="0"/>
              <a:t>Who is counting Maori wrasse?</a:t>
            </a:r>
          </a:p>
          <a:p>
            <a:pPr algn="ctr">
              <a:spcAft>
                <a:spcPts val="1800"/>
              </a:spcAft>
            </a:pPr>
            <a:r>
              <a:rPr lang="en-AU" sz="3200" dirty="0"/>
              <a:t>Female / Male</a:t>
            </a:r>
          </a:p>
        </p:txBody>
      </p:sp>
      <p:pic>
        <p:nvPicPr>
          <p:cNvPr id="7" name="Picture Placeholder 15">
            <a:extLst>
              <a:ext uri="{FF2B5EF4-FFF2-40B4-BE49-F238E27FC236}">
                <a16:creationId xmlns:a16="http://schemas.microsoft.com/office/drawing/2014/main" id="{BDA5D866-E943-B940-BE8F-ABBA2DC318B6}"/>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53872011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6" name="TextBox 5">
            <a:extLst>
              <a:ext uri="{FF2B5EF4-FFF2-40B4-BE49-F238E27FC236}">
                <a16:creationId xmlns:a16="http://schemas.microsoft.com/office/drawing/2014/main" id="{76CE13E8-9F3C-264A-BE10-DEB44866AE04}"/>
              </a:ext>
            </a:extLst>
          </p:cNvPr>
          <p:cNvSpPr txBox="1"/>
          <p:nvPr/>
        </p:nvSpPr>
        <p:spPr>
          <a:xfrm>
            <a:off x="8732550" y="5970171"/>
            <a:ext cx="2943513"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solidFill>
                  <a:schemeClr val="bg1"/>
                </a:solidFill>
              </a:rPr>
              <a:t>Sea turtles</a:t>
            </a:r>
            <a:endParaRPr lang="en-US" sz="2000" dirty="0">
              <a:solidFill>
                <a:schemeClr val="bg1"/>
              </a:solidFill>
            </a:endParaRPr>
          </a:p>
        </p:txBody>
      </p:sp>
    </p:spTree>
    <p:extLst>
      <p:ext uri="{BB962C8B-B14F-4D97-AF65-F5344CB8AC3E}">
        <p14:creationId xmlns:p14="http://schemas.microsoft.com/office/powerpoint/2010/main" val="24223477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137409165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67B3B5-7F8E-DE48-A85A-73CB17FDB0F3}"/>
              </a:ext>
            </a:extLst>
          </p:cNvPr>
          <p:cNvSpPr>
            <a:spLocks noGrp="1"/>
          </p:cNvSpPr>
          <p:nvPr>
            <p:ph type="title"/>
          </p:nvPr>
        </p:nvSpPr>
        <p:spPr>
          <a:xfrm>
            <a:off x="2193909" y="503285"/>
            <a:ext cx="7911625" cy="1061811"/>
          </a:xfrm>
        </p:spPr>
        <p:txBody>
          <a:bodyPr/>
          <a:lstStyle/>
          <a:p>
            <a:r>
              <a:rPr lang="en-US" dirty="0"/>
              <a:t>The Great Barrier Reef is home to</a:t>
            </a:r>
            <a:br>
              <a:rPr lang="en-US" dirty="0"/>
            </a:br>
            <a:r>
              <a:rPr lang="en-US" dirty="0"/>
              <a:t>6 of the world’s 7 species of marine turtles.</a:t>
            </a:r>
          </a:p>
        </p:txBody>
      </p:sp>
      <p:sp>
        <p:nvSpPr>
          <p:cNvPr id="4" name="Slide Number Placeholder 3">
            <a:extLst>
              <a:ext uri="{FF2B5EF4-FFF2-40B4-BE49-F238E27FC236}">
                <a16:creationId xmlns:a16="http://schemas.microsoft.com/office/drawing/2014/main" id="{12F5F5AA-80A5-B54D-919F-F372295D59F0}"/>
              </a:ext>
            </a:extLst>
          </p:cNvPr>
          <p:cNvSpPr>
            <a:spLocks noGrp="1"/>
          </p:cNvSpPr>
          <p:nvPr>
            <p:ph type="sldNum" sz="quarter" idx="12"/>
          </p:nvPr>
        </p:nvSpPr>
        <p:spPr/>
        <p:txBody>
          <a:bodyPr/>
          <a:lstStyle/>
          <a:p>
            <a:pPr algn="r"/>
            <a:fld id="{A23E3DB6-7D61-2E4C-8C80-E9322AEA1496}" type="slidenum">
              <a:rPr lang="en-US" smtClean="0"/>
              <a:pPr algn="r"/>
              <a:t>134</a:t>
            </a:fld>
            <a:endParaRPr lang="en-US" dirty="0"/>
          </a:p>
        </p:txBody>
      </p:sp>
      <p:pic>
        <p:nvPicPr>
          <p:cNvPr id="5" name="Picture 4">
            <a:extLst>
              <a:ext uri="{FF2B5EF4-FFF2-40B4-BE49-F238E27FC236}">
                <a16:creationId xmlns:a16="http://schemas.microsoft.com/office/drawing/2014/main" id="{EB869932-C9A4-BC4F-945C-1280D9C9BCDB}"/>
              </a:ext>
            </a:extLst>
          </p:cNvPr>
          <p:cNvPicPr>
            <a:picLocks noChangeAspect="1"/>
          </p:cNvPicPr>
          <p:nvPr/>
        </p:nvPicPr>
        <p:blipFill>
          <a:blip r:embed="rId4"/>
          <a:stretch>
            <a:fillRect/>
          </a:stretch>
        </p:blipFill>
        <p:spPr>
          <a:xfrm>
            <a:off x="2293039" y="1710769"/>
            <a:ext cx="7336291" cy="4354235"/>
          </a:xfrm>
          <a:prstGeom prst="rect">
            <a:avLst/>
          </a:prstGeom>
        </p:spPr>
      </p:pic>
    </p:spTree>
    <p:extLst>
      <p:ext uri="{BB962C8B-B14F-4D97-AF65-F5344CB8AC3E}">
        <p14:creationId xmlns:p14="http://schemas.microsoft.com/office/powerpoint/2010/main" val="24050564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F38CFA0-0CDF-9448-838B-4F4421AACA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44" r="19144"/>
          <a:stretch/>
        </p:blipFill>
        <p:spPr>
          <a:prstGeom prst="rect">
            <a:avLst/>
          </a:prstGeom>
        </p:spPr>
      </p:pic>
      <p:sp>
        <p:nvSpPr>
          <p:cNvPr id="2" name="Slide Number Placeholder 1">
            <a:extLst>
              <a:ext uri="{FF2B5EF4-FFF2-40B4-BE49-F238E27FC236}">
                <a16:creationId xmlns:a16="http://schemas.microsoft.com/office/drawing/2014/main" id="{EEB77CEB-0670-BC43-8319-C6412F952E55}"/>
              </a:ext>
            </a:extLst>
          </p:cNvPr>
          <p:cNvSpPr>
            <a:spLocks noGrp="1"/>
          </p:cNvSpPr>
          <p:nvPr>
            <p:ph type="sldNum" sz="quarter" idx="12"/>
          </p:nvPr>
        </p:nvSpPr>
        <p:spPr/>
        <p:txBody>
          <a:bodyPr/>
          <a:lstStyle/>
          <a:p>
            <a:pPr algn="r"/>
            <a:fld id="{275F0495-0EA6-8F48-9FDA-F603597FF733}" type="slidenum">
              <a:rPr lang="en-US" smtClean="0"/>
              <a:pPr algn="r"/>
              <a:t>135</a:t>
            </a:fld>
            <a:endParaRPr lang="en-US" dirty="0"/>
          </a:p>
        </p:txBody>
      </p:sp>
      <p:sp>
        <p:nvSpPr>
          <p:cNvPr id="3" name="Content Placeholder 2">
            <a:extLst>
              <a:ext uri="{FF2B5EF4-FFF2-40B4-BE49-F238E27FC236}">
                <a16:creationId xmlns:a16="http://schemas.microsoft.com/office/drawing/2014/main" id="{46F59605-F15E-6E4A-B7A4-187E7F86E634}"/>
              </a:ext>
            </a:extLst>
          </p:cNvPr>
          <p:cNvSpPr>
            <a:spLocks noGrp="1"/>
          </p:cNvSpPr>
          <p:nvPr>
            <p:ph idx="1"/>
          </p:nvPr>
        </p:nvSpPr>
        <p:spPr/>
        <p:txBody>
          <a:bodyPr/>
          <a:lstStyle/>
          <a:p>
            <a:pPr algn="ctr">
              <a:spcAft>
                <a:spcPts val="1800"/>
              </a:spcAft>
            </a:pPr>
            <a:r>
              <a:rPr lang="en-US" sz="4400" dirty="0"/>
              <a:t>Green turtle</a:t>
            </a:r>
            <a:r>
              <a:rPr lang="en-US" sz="3200"/>
              <a:t/>
            </a:r>
            <a:br>
              <a:rPr lang="en-US" sz="3200"/>
            </a:br>
            <a:r>
              <a:rPr lang="en-US" sz="3200"/>
              <a:t>(</a:t>
            </a:r>
            <a:r>
              <a:rPr lang="en-US" sz="3200" i="1"/>
              <a:t>Chelonia mydas)</a:t>
            </a:r>
            <a:endParaRPr lang="en-US" sz="3200" i="1" dirty="0"/>
          </a:p>
          <a:p>
            <a:pPr marL="457200" indent="-457200">
              <a:buFont typeface="Arial" panose="020B0604020202020204" pitchFamily="34" charset="0"/>
              <a:buChar char="•"/>
            </a:pPr>
            <a:r>
              <a:rPr lang="en-US" sz="2000" dirty="0"/>
              <a:t>Small head.</a:t>
            </a:r>
          </a:p>
          <a:p>
            <a:pPr marL="457200" indent="-457200">
              <a:buFont typeface="Arial" panose="020B0604020202020204" pitchFamily="34" charset="0"/>
              <a:buChar char="•"/>
            </a:pPr>
            <a:r>
              <a:rPr lang="en-US" sz="2000" dirty="0"/>
              <a:t>High domed carapace (shell).</a:t>
            </a:r>
          </a:p>
          <a:p>
            <a:pPr marL="457200" indent="-457200">
              <a:buFont typeface="Arial" panose="020B0604020202020204" pitchFamily="34" charset="0"/>
              <a:buChar char="•"/>
            </a:pPr>
            <a:r>
              <a:rPr lang="en-US" sz="2000" dirty="0"/>
              <a:t>Carapace </a:t>
            </a:r>
            <a:r>
              <a:rPr lang="en-US" sz="2000" dirty="0" err="1"/>
              <a:t>colour</a:t>
            </a:r>
            <a:r>
              <a:rPr lang="en-US" sz="2000" dirty="0"/>
              <a:t> – cream and rusty brown to grey.</a:t>
            </a:r>
          </a:p>
          <a:p>
            <a:pPr marL="457200" indent="-457200">
              <a:buFont typeface="Arial" panose="020B0604020202020204" pitchFamily="34" charset="0"/>
              <a:buChar char="•"/>
            </a:pPr>
            <a:r>
              <a:rPr lang="en-US" sz="2000" dirty="0"/>
              <a:t>4 pairs of costal </a:t>
            </a:r>
            <a:r>
              <a:rPr lang="en-US" sz="2000" dirty="0" err="1"/>
              <a:t>scutes</a:t>
            </a:r>
            <a:r>
              <a:rPr lang="en-US" sz="2000" dirty="0"/>
              <a:t> (side scales) on carapace.</a:t>
            </a:r>
          </a:p>
        </p:txBody>
      </p:sp>
      <p:sp>
        <p:nvSpPr>
          <p:cNvPr id="5" name="TextBox 4">
            <a:extLst>
              <a:ext uri="{FF2B5EF4-FFF2-40B4-BE49-F238E27FC236}">
                <a16:creationId xmlns:a16="http://schemas.microsoft.com/office/drawing/2014/main" id="{DBEB3647-ECA8-8E4A-8219-BEC394CFA145}"/>
              </a:ext>
            </a:extLst>
          </p:cNvPr>
          <p:cNvSpPr txBox="1"/>
          <p:nvPr/>
        </p:nvSpPr>
        <p:spPr>
          <a:xfrm>
            <a:off x="8019074" y="2332306"/>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6" name="TextBox 5">
            <a:extLst>
              <a:ext uri="{FF2B5EF4-FFF2-40B4-BE49-F238E27FC236}">
                <a16:creationId xmlns:a16="http://schemas.microsoft.com/office/drawing/2014/main" id="{ABF4E1EE-E238-CF40-8239-9D485FF4A7AA}"/>
              </a:ext>
            </a:extLst>
          </p:cNvPr>
          <p:cNvSpPr txBox="1"/>
          <p:nvPr/>
        </p:nvSpPr>
        <p:spPr>
          <a:xfrm>
            <a:off x="8783460" y="2726580"/>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7" name="TextBox 6">
            <a:extLst>
              <a:ext uri="{FF2B5EF4-FFF2-40B4-BE49-F238E27FC236}">
                <a16:creationId xmlns:a16="http://schemas.microsoft.com/office/drawing/2014/main" id="{41DDDDAA-2A92-8F41-9165-599432FE07B0}"/>
              </a:ext>
            </a:extLst>
          </p:cNvPr>
          <p:cNvSpPr txBox="1"/>
          <p:nvPr/>
        </p:nvSpPr>
        <p:spPr>
          <a:xfrm>
            <a:off x="9621783" y="2928785"/>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8" name="TextBox 7">
            <a:extLst>
              <a:ext uri="{FF2B5EF4-FFF2-40B4-BE49-F238E27FC236}">
                <a16:creationId xmlns:a16="http://schemas.microsoft.com/office/drawing/2014/main" id="{4A4E500A-60AB-4F49-A5A5-A54C5AD0E3A7}"/>
              </a:ext>
            </a:extLst>
          </p:cNvPr>
          <p:cNvSpPr txBox="1"/>
          <p:nvPr/>
        </p:nvSpPr>
        <p:spPr>
          <a:xfrm>
            <a:off x="10244172" y="2946339"/>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1" name="TextBox 10">
            <a:extLst>
              <a:ext uri="{FF2B5EF4-FFF2-40B4-BE49-F238E27FC236}">
                <a16:creationId xmlns:a16="http://schemas.microsoft.com/office/drawing/2014/main" id="{06BA5D98-0D17-CD4E-8ACF-C6A66345F71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74788672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136</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1 pair of</a:t>
            </a:r>
            <a:br>
              <a:rPr lang="en-US" sz="4400" dirty="0"/>
            </a:br>
            <a:r>
              <a:rPr lang="en-US" sz="4400" dirty="0"/>
              <a:t>pre-frontal scales above beak.</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cxnSp>
        <p:nvCxnSpPr>
          <p:cNvPr id="7" name="Straight Arrow Connector 6">
            <a:extLst>
              <a:ext uri="{FF2B5EF4-FFF2-40B4-BE49-F238E27FC236}">
                <a16:creationId xmlns:a16="http://schemas.microsoft.com/office/drawing/2014/main" id="{1FD7C07F-BA00-D446-BA32-B4CD0294E1D9}"/>
              </a:ext>
            </a:extLst>
          </p:cNvPr>
          <p:cNvCxnSpPr>
            <a:cxnSpLocks/>
          </p:cNvCxnSpPr>
          <p:nvPr/>
        </p:nvCxnSpPr>
        <p:spPr>
          <a:xfrm>
            <a:off x="8128000" y="1637553"/>
            <a:ext cx="242277" cy="894632"/>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32C28F-640C-C142-B76A-265A6855F311}"/>
              </a:ext>
            </a:extLst>
          </p:cNvPr>
          <p:cNvCxnSpPr>
            <a:cxnSpLocks/>
          </p:cNvCxnSpPr>
          <p:nvPr/>
        </p:nvCxnSpPr>
        <p:spPr>
          <a:xfrm>
            <a:off x="8128000" y="1637553"/>
            <a:ext cx="573873" cy="8041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BFD4063-0665-2A4B-9979-2F5CE59CBB8B}"/>
              </a:ext>
            </a:extLst>
          </p:cNvPr>
          <p:cNvSpPr txBox="1"/>
          <p:nvPr/>
        </p:nvSpPr>
        <p:spPr>
          <a:xfrm>
            <a:off x="7709406" y="1424877"/>
            <a:ext cx="837187" cy="400110"/>
          </a:xfrm>
          <a:prstGeom prst="rect">
            <a:avLst/>
          </a:prstGeom>
          <a:solidFill>
            <a:srgbClr val="FFFFFF"/>
          </a:solidFill>
        </p:spPr>
        <p:txBody>
          <a:bodyPr wrap="square" rtlCol="0">
            <a:spAutoFit/>
          </a:bodyPr>
          <a:lstStyle/>
          <a:p>
            <a:pPr algn="ctr"/>
            <a:r>
              <a:rPr lang="en-US" sz="2000" dirty="0">
                <a:solidFill>
                  <a:schemeClr val="tx2"/>
                </a:solidFill>
              </a:rPr>
              <a:t>1 pair</a:t>
            </a:r>
          </a:p>
        </p:txBody>
      </p:sp>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32427386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137</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pPr algn="ctr">
              <a:spcAft>
                <a:spcPts val="1800"/>
              </a:spcAft>
            </a:pPr>
            <a:r>
              <a:rPr lang="en-US" sz="4400" dirty="0"/>
              <a:t>Hawksbill turtle</a:t>
            </a:r>
            <a:r>
              <a:rPr lang="en-US" sz="3200" dirty="0"/>
              <a:t/>
            </a:r>
            <a:br>
              <a:rPr lang="en-US" sz="3200" dirty="0"/>
            </a:br>
            <a:r>
              <a:rPr lang="en-US" sz="3200" dirty="0"/>
              <a:t>(</a:t>
            </a:r>
            <a:r>
              <a:rPr lang="en-US" sz="3200" i="1" dirty="0" err="1"/>
              <a:t>Eretmochelys</a:t>
            </a:r>
            <a:r>
              <a:rPr lang="en-US" sz="3200" i="1" dirty="0"/>
              <a:t> </a:t>
            </a:r>
            <a:r>
              <a:rPr lang="en-US" sz="3200" i="1" smtClean="0"/>
              <a:t>imbricata)</a:t>
            </a:r>
            <a:endParaRPr lang="en-US" sz="3200" dirty="0"/>
          </a:p>
          <a:p>
            <a:pPr marL="571500" indent="-571500">
              <a:buFontTx/>
              <a:buChar char="-"/>
            </a:pPr>
            <a:r>
              <a:rPr lang="en-US" sz="2000" dirty="0"/>
              <a:t>Small head.</a:t>
            </a:r>
          </a:p>
          <a:p>
            <a:pPr marL="571500" indent="-571500">
              <a:buFontTx/>
              <a:buChar char="-"/>
            </a:pPr>
            <a:r>
              <a:rPr lang="en-US" sz="2000" dirty="0"/>
              <a:t>Black scales on head and flippers. </a:t>
            </a:r>
          </a:p>
          <a:p>
            <a:pPr marL="571500" indent="-571500">
              <a:buFontTx/>
              <a:buChar char="-"/>
            </a:pPr>
            <a:r>
              <a:rPr lang="en-US" sz="2000" dirty="0"/>
              <a:t>Carapace </a:t>
            </a:r>
            <a:r>
              <a:rPr lang="en-US" sz="2000" dirty="0" smtClean="0"/>
              <a:t>with </a:t>
            </a:r>
            <a:r>
              <a:rPr lang="en-US" sz="2000" dirty="0"/>
              <a:t>serrated edges (smaller turtles only). </a:t>
            </a:r>
          </a:p>
          <a:p>
            <a:pPr marL="571500" indent="-571500">
              <a:buFontTx/>
              <a:buChar char="-"/>
            </a:pPr>
            <a:r>
              <a:rPr lang="en-US" sz="2000" dirty="0"/>
              <a:t>4 pairs of costal </a:t>
            </a:r>
            <a:r>
              <a:rPr lang="en-US" sz="2000" dirty="0" err="1"/>
              <a:t>scutes</a:t>
            </a:r>
            <a:endParaRPr lang="en-US" sz="2000" dirty="0"/>
          </a:p>
          <a:p>
            <a:pPr marL="571500" indent="-571500">
              <a:buFontTx/>
              <a:buChar char="-"/>
            </a:pPr>
            <a:r>
              <a:rPr lang="en-US" sz="2000" dirty="0"/>
              <a:t>Overlapping </a:t>
            </a:r>
            <a:r>
              <a:rPr lang="en-US" sz="2000" dirty="0" err="1"/>
              <a:t>scutes</a:t>
            </a:r>
            <a:r>
              <a:rPr lang="en-US" sz="2000" dirty="0"/>
              <a:t> (</a:t>
            </a:r>
            <a:r>
              <a:rPr lang="en-US" sz="2000" dirty="0" smtClean="0"/>
              <a:t>like </a:t>
            </a:r>
            <a:r>
              <a:rPr lang="en-US" sz="2000" dirty="0"/>
              <a:t>fish scales).</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7" name="TextBox 6">
            <a:extLst>
              <a:ext uri="{FF2B5EF4-FFF2-40B4-BE49-F238E27FC236}">
                <a16:creationId xmlns:a16="http://schemas.microsoft.com/office/drawing/2014/main" id="{52051DBE-E582-8B46-8339-02727AF7D86A}"/>
              </a:ext>
            </a:extLst>
          </p:cNvPr>
          <p:cNvSpPr txBox="1"/>
          <p:nvPr/>
        </p:nvSpPr>
        <p:spPr>
          <a:xfrm>
            <a:off x="8210362" y="2673714"/>
            <a:ext cx="382577"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1</a:t>
            </a:r>
          </a:p>
        </p:txBody>
      </p:sp>
      <p:sp>
        <p:nvSpPr>
          <p:cNvPr id="8" name="TextBox 7">
            <a:extLst>
              <a:ext uri="{FF2B5EF4-FFF2-40B4-BE49-F238E27FC236}">
                <a16:creationId xmlns:a16="http://schemas.microsoft.com/office/drawing/2014/main" id="{B8FCBE42-1514-E841-B8B4-B2DD306A40D4}"/>
              </a:ext>
            </a:extLst>
          </p:cNvPr>
          <p:cNvSpPr txBox="1"/>
          <p:nvPr/>
        </p:nvSpPr>
        <p:spPr>
          <a:xfrm>
            <a:off x="8675493" y="3122268"/>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2</a:t>
            </a:r>
          </a:p>
        </p:txBody>
      </p:sp>
      <p:sp>
        <p:nvSpPr>
          <p:cNvPr id="9" name="TextBox 8">
            <a:extLst>
              <a:ext uri="{FF2B5EF4-FFF2-40B4-BE49-F238E27FC236}">
                <a16:creationId xmlns:a16="http://schemas.microsoft.com/office/drawing/2014/main" id="{609EBCEE-50A5-8044-9D77-96E370888DB1}"/>
              </a:ext>
            </a:extLst>
          </p:cNvPr>
          <p:cNvSpPr txBox="1"/>
          <p:nvPr/>
        </p:nvSpPr>
        <p:spPr>
          <a:xfrm>
            <a:off x="9272469" y="3429000"/>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3</a:t>
            </a:r>
          </a:p>
        </p:txBody>
      </p:sp>
      <p:sp>
        <p:nvSpPr>
          <p:cNvPr id="10" name="TextBox 9">
            <a:extLst>
              <a:ext uri="{FF2B5EF4-FFF2-40B4-BE49-F238E27FC236}">
                <a16:creationId xmlns:a16="http://schemas.microsoft.com/office/drawing/2014/main" id="{EBE80374-C9FF-8046-BCD5-BF2E9F9D60F0}"/>
              </a:ext>
            </a:extLst>
          </p:cNvPr>
          <p:cNvSpPr txBox="1"/>
          <p:nvPr/>
        </p:nvSpPr>
        <p:spPr>
          <a:xfrm>
            <a:off x="10007104" y="3629055"/>
            <a:ext cx="431869"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4 </a:t>
            </a:r>
          </a:p>
        </p:txBody>
      </p:sp>
    </p:spTree>
    <p:extLst>
      <p:ext uri="{BB962C8B-B14F-4D97-AF65-F5344CB8AC3E}">
        <p14:creationId xmlns:p14="http://schemas.microsoft.com/office/powerpoint/2010/main" val="1778855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23359-51C0-0341-AEA6-B50663A4DAD1}"/>
              </a:ext>
            </a:extLst>
          </p:cNvPr>
          <p:cNvSpPr>
            <a:spLocks noGrp="1"/>
          </p:cNvSpPr>
          <p:nvPr>
            <p:ph type="sldNum" sz="quarter" idx="12"/>
          </p:nvPr>
        </p:nvSpPr>
        <p:spPr/>
        <p:txBody>
          <a:bodyPr/>
          <a:lstStyle/>
          <a:p>
            <a:pPr algn="r"/>
            <a:fld id="{275F0495-0EA6-8F48-9FDA-F603597FF733}" type="slidenum">
              <a:rPr lang="en-US" smtClean="0"/>
              <a:pPr algn="r"/>
              <a:t>138</a:t>
            </a:fld>
            <a:endParaRPr lang="en-US" dirty="0"/>
          </a:p>
        </p:txBody>
      </p:sp>
      <p:sp>
        <p:nvSpPr>
          <p:cNvPr id="3" name="Content Placeholder 2">
            <a:extLst>
              <a:ext uri="{FF2B5EF4-FFF2-40B4-BE49-F238E27FC236}">
                <a16:creationId xmlns:a16="http://schemas.microsoft.com/office/drawing/2014/main" id="{D8D3E0C8-3831-3B40-8DCB-47AA9A17F3CD}"/>
              </a:ext>
            </a:extLst>
          </p:cNvPr>
          <p:cNvSpPr>
            <a:spLocks noGrp="1"/>
          </p:cNvSpPr>
          <p:nvPr>
            <p:ph idx="1"/>
          </p:nvPr>
        </p:nvSpPr>
        <p:spPr/>
        <p:txBody>
          <a:bodyPr/>
          <a:lstStyle/>
          <a:p>
            <a:pPr lvl="0" algn="ctr">
              <a:spcAft>
                <a:spcPts val="1800"/>
              </a:spcAft>
              <a:defRPr/>
            </a:pPr>
            <a:r>
              <a:rPr lang="en-US" sz="4400" dirty="0"/>
              <a:t>2 pairs of</a:t>
            </a:r>
            <a:br>
              <a:rPr lang="en-US" sz="4400" dirty="0"/>
            </a:br>
            <a:r>
              <a:rPr lang="en-US" sz="4400" dirty="0"/>
              <a:t>pre-frontal scales.</a:t>
            </a:r>
          </a:p>
          <a:p>
            <a:pPr lvl="0" algn="ctr">
              <a:spcAft>
                <a:spcPts val="1800"/>
              </a:spcAft>
              <a:defRPr/>
            </a:pPr>
            <a:r>
              <a:rPr lang="en-US" sz="4400" dirty="0"/>
              <a:t>Hawk-like beak.</a:t>
            </a:r>
          </a:p>
        </p:txBody>
      </p:sp>
      <p:pic>
        <p:nvPicPr>
          <p:cNvPr id="5" name="Picture 2" descr="Hawksbill turtle">
            <a:extLst>
              <a:ext uri="{FF2B5EF4-FFF2-40B4-BE49-F238E27FC236}">
                <a16:creationId xmlns:a16="http://schemas.microsoft.com/office/drawing/2014/main" id="{D83863C1-84FE-034E-9456-37D62F7C99F6}"/>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15" r="180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07C892-E903-C749-8D0E-88A3C878479F}"/>
              </a:ext>
            </a:extLst>
          </p:cNvPr>
          <p:cNvSpPr/>
          <p:nvPr/>
        </p:nvSpPr>
        <p:spPr>
          <a:xfrm>
            <a:off x="6258841" y="5873676"/>
            <a:ext cx="2930610" cy="276999"/>
          </a:xfrm>
          <a:prstGeom prst="rect">
            <a:avLst/>
          </a:prstGeom>
        </p:spPr>
        <p:txBody>
          <a:bodyPr wrap="none">
            <a:spAutoFit/>
          </a:bodyPr>
          <a:lstStyle/>
          <a:p>
            <a:r>
              <a:rPr lang="en-AU" sz="1200" dirty="0">
                <a:solidFill>
                  <a:schemeClr val="bg1"/>
                </a:solidFill>
              </a:rPr>
              <a:t>© </a:t>
            </a:r>
            <a:r>
              <a:rPr lang="en-AU" sz="1200" dirty="0" err="1">
                <a:solidFill>
                  <a:schemeClr val="bg1"/>
                </a:solidFill>
              </a:rPr>
              <a:t>naturepl.com</a:t>
            </a:r>
            <a:r>
              <a:rPr lang="en-AU" sz="1200" dirty="0">
                <a:solidFill>
                  <a:schemeClr val="bg1"/>
                </a:solidFill>
              </a:rPr>
              <a:t> / </a:t>
            </a:r>
            <a:r>
              <a:rPr lang="en-AU" sz="1200" dirty="0" err="1">
                <a:solidFill>
                  <a:schemeClr val="bg1"/>
                </a:solidFill>
              </a:rPr>
              <a:t>Inaki</a:t>
            </a:r>
            <a:r>
              <a:rPr lang="en-AU" sz="1200" dirty="0">
                <a:solidFill>
                  <a:schemeClr val="bg1"/>
                </a:solidFill>
              </a:rPr>
              <a:t> </a:t>
            </a:r>
            <a:r>
              <a:rPr lang="en-AU" sz="1200" dirty="0" err="1">
                <a:solidFill>
                  <a:schemeClr val="bg1"/>
                </a:solidFill>
              </a:rPr>
              <a:t>Relanzon</a:t>
            </a:r>
            <a:r>
              <a:rPr lang="en-AU" sz="1200" dirty="0">
                <a:solidFill>
                  <a:schemeClr val="bg1"/>
                </a:solidFill>
              </a:rPr>
              <a:t> / WWF </a:t>
            </a:r>
          </a:p>
        </p:txBody>
      </p:sp>
      <p:cxnSp>
        <p:nvCxnSpPr>
          <p:cNvPr id="7" name="Straight Arrow Connector 6">
            <a:extLst>
              <a:ext uri="{FF2B5EF4-FFF2-40B4-BE49-F238E27FC236}">
                <a16:creationId xmlns:a16="http://schemas.microsoft.com/office/drawing/2014/main" id="{BFCDBAAE-189B-D741-A8AF-095C8DE4BDCF}"/>
              </a:ext>
            </a:extLst>
          </p:cNvPr>
          <p:cNvCxnSpPr>
            <a:cxnSpLocks/>
          </p:cNvCxnSpPr>
          <p:nvPr/>
        </p:nvCxnSpPr>
        <p:spPr>
          <a:xfrm>
            <a:off x="8585056" y="1930021"/>
            <a:ext cx="252672" cy="10889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E073B4-43C6-784A-BCE5-9914F8EA014F}"/>
              </a:ext>
            </a:extLst>
          </p:cNvPr>
          <p:cNvCxnSpPr>
            <a:cxnSpLocks/>
          </p:cNvCxnSpPr>
          <p:nvPr/>
        </p:nvCxnSpPr>
        <p:spPr>
          <a:xfrm>
            <a:off x="9115211" y="2194615"/>
            <a:ext cx="148480" cy="8760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A8A97D-2288-4B4E-BD07-B12AB564801B}"/>
              </a:ext>
            </a:extLst>
          </p:cNvPr>
          <p:cNvSpPr txBox="1"/>
          <p:nvPr/>
        </p:nvSpPr>
        <p:spPr>
          <a:xfrm>
            <a:off x="8157432" y="1886976"/>
            <a:ext cx="1106259" cy="400110"/>
          </a:xfrm>
          <a:prstGeom prst="rect">
            <a:avLst/>
          </a:prstGeom>
          <a:solidFill>
            <a:srgbClr val="FFFFFF"/>
          </a:solidFill>
        </p:spPr>
        <p:txBody>
          <a:bodyPr wrap="square" rtlCol="0">
            <a:spAutoFit/>
          </a:bodyPr>
          <a:lstStyle/>
          <a:p>
            <a:pPr algn="ctr"/>
            <a:r>
              <a:rPr lang="en-US" sz="2000" dirty="0">
                <a:solidFill>
                  <a:schemeClr val="tx2"/>
                </a:solidFill>
              </a:rPr>
              <a:t>1st pair</a:t>
            </a:r>
          </a:p>
        </p:txBody>
      </p:sp>
      <p:cxnSp>
        <p:nvCxnSpPr>
          <p:cNvPr id="12" name="Straight Arrow Connector 11">
            <a:extLst>
              <a:ext uri="{FF2B5EF4-FFF2-40B4-BE49-F238E27FC236}">
                <a16:creationId xmlns:a16="http://schemas.microsoft.com/office/drawing/2014/main" id="{BDBC8CFD-1257-474B-B39C-5097C6EFC825}"/>
              </a:ext>
            </a:extLst>
          </p:cNvPr>
          <p:cNvCxnSpPr>
            <a:cxnSpLocks/>
          </p:cNvCxnSpPr>
          <p:nvPr/>
        </p:nvCxnSpPr>
        <p:spPr>
          <a:xfrm flipH="1">
            <a:off x="9460653" y="3070683"/>
            <a:ext cx="409938" cy="310993"/>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AD6CF4-8DDF-0242-AFE1-1380D7344261}"/>
              </a:ext>
            </a:extLst>
          </p:cNvPr>
          <p:cNvCxnSpPr>
            <a:cxnSpLocks/>
          </p:cNvCxnSpPr>
          <p:nvPr/>
        </p:nvCxnSpPr>
        <p:spPr>
          <a:xfrm flipH="1">
            <a:off x="8932860" y="3070683"/>
            <a:ext cx="878492" cy="1216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160E42-3E65-A748-BAF5-E0AAAE54A14F}"/>
              </a:ext>
            </a:extLst>
          </p:cNvPr>
          <p:cNvSpPr txBox="1"/>
          <p:nvPr/>
        </p:nvSpPr>
        <p:spPr>
          <a:xfrm>
            <a:off x="9431046" y="4628000"/>
            <a:ext cx="1426545" cy="707886"/>
          </a:xfrm>
          <a:prstGeom prst="rect">
            <a:avLst/>
          </a:prstGeom>
          <a:solidFill>
            <a:schemeClr val="bg1"/>
          </a:solidFill>
          <a:ln>
            <a:noFill/>
          </a:ln>
        </p:spPr>
        <p:txBody>
          <a:bodyPr wrap="square" rtlCol="0">
            <a:spAutoFit/>
          </a:bodyPr>
          <a:lstStyle/>
          <a:p>
            <a:pPr algn="ctr"/>
            <a:r>
              <a:rPr lang="en-AU" sz="2000" dirty="0">
                <a:solidFill>
                  <a:schemeClr val="tx2"/>
                </a:solidFill>
              </a:rPr>
              <a:t>Hawk-like beak</a:t>
            </a:r>
          </a:p>
        </p:txBody>
      </p:sp>
      <p:sp>
        <p:nvSpPr>
          <p:cNvPr id="11" name="TextBox 10">
            <a:extLst>
              <a:ext uri="{FF2B5EF4-FFF2-40B4-BE49-F238E27FC236}">
                <a16:creationId xmlns:a16="http://schemas.microsoft.com/office/drawing/2014/main" id="{2CFAB0F3-B15F-354E-8D2C-9E1DFE0F38D6}"/>
              </a:ext>
            </a:extLst>
          </p:cNvPr>
          <p:cNvSpPr txBox="1"/>
          <p:nvPr/>
        </p:nvSpPr>
        <p:spPr>
          <a:xfrm>
            <a:off x="9751332" y="2742525"/>
            <a:ext cx="1106259" cy="400110"/>
          </a:xfrm>
          <a:prstGeom prst="rect">
            <a:avLst/>
          </a:prstGeom>
          <a:solidFill>
            <a:srgbClr val="FFFFFF"/>
          </a:solidFill>
        </p:spPr>
        <p:txBody>
          <a:bodyPr wrap="square" rtlCol="0">
            <a:spAutoFit/>
          </a:bodyPr>
          <a:lstStyle/>
          <a:p>
            <a:pPr algn="ctr"/>
            <a:r>
              <a:rPr lang="en-US" sz="2000" dirty="0">
                <a:solidFill>
                  <a:schemeClr val="tx2"/>
                </a:solidFill>
              </a:rPr>
              <a:t>2nd pair</a:t>
            </a:r>
          </a:p>
        </p:txBody>
      </p:sp>
      <p:sp>
        <p:nvSpPr>
          <p:cNvPr id="22" name="TextBox 21">
            <a:extLst>
              <a:ext uri="{FF2B5EF4-FFF2-40B4-BE49-F238E27FC236}">
                <a16:creationId xmlns:a16="http://schemas.microsoft.com/office/drawing/2014/main" id="{50A0370B-8C81-5547-831F-04AE62CF130E}"/>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30593002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cxnSp>
        <p:nvCxnSpPr>
          <p:cNvPr id="6" name="Straight Arrow Connector 5">
            <a:extLst>
              <a:ext uri="{FF2B5EF4-FFF2-40B4-BE49-F238E27FC236}">
                <a16:creationId xmlns:a16="http://schemas.microsoft.com/office/drawing/2014/main" id="{95D137AA-74B4-4A73-831A-E84602619A22}"/>
              </a:ext>
            </a:extLst>
          </p:cNvPr>
          <p:cNvCxnSpPr>
            <a:cxnSpLocks/>
          </p:cNvCxnSpPr>
          <p:nvPr/>
        </p:nvCxnSpPr>
        <p:spPr>
          <a:xfrm flipH="1" flipV="1">
            <a:off x="10018022" y="908865"/>
            <a:ext cx="462709" cy="85931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7052603-051B-0E4A-A73D-C22BCF706A70}"/>
              </a:ext>
            </a:extLst>
          </p:cNvPr>
          <p:cNvSpPr txBox="1"/>
          <p:nvPr/>
        </p:nvSpPr>
        <p:spPr>
          <a:xfrm>
            <a:off x="498384"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9" name="TextBox 8">
            <a:extLst>
              <a:ext uri="{FF2B5EF4-FFF2-40B4-BE49-F238E27FC236}">
                <a16:creationId xmlns:a16="http://schemas.microsoft.com/office/drawing/2014/main" id="{5B3676EE-13B8-0141-B253-9C38EF48B4D8}"/>
              </a:ext>
            </a:extLst>
          </p:cNvPr>
          <p:cNvSpPr txBox="1"/>
          <p:nvPr/>
        </p:nvSpPr>
        <p:spPr>
          <a:xfrm>
            <a:off x="9927602" y="1568126"/>
            <a:ext cx="1106259" cy="400110"/>
          </a:xfrm>
          <a:prstGeom prst="rect">
            <a:avLst/>
          </a:prstGeom>
          <a:solidFill>
            <a:srgbClr val="FFFFFF"/>
          </a:solidFill>
        </p:spPr>
        <p:txBody>
          <a:bodyPr wrap="square" rtlCol="0">
            <a:spAutoFit/>
          </a:bodyPr>
          <a:lstStyle/>
          <a:p>
            <a:pPr algn="ctr"/>
            <a:r>
              <a:rPr lang="en-US" sz="2000" dirty="0">
                <a:solidFill>
                  <a:schemeClr val="tx2"/>
                </a:solidFill>
              </a:rPr>
              <a:t>nostril</a:t>
            </a:r>
          </a:p>
        </p:txBody>
      </p:sp>
    </p:spTree>
    <p:extLst>
      <p:ext uri="{BB962C8B-B14F-4D97-AF65-F5344CB8AC3E}">
        <p14:creationId xmlns:p14="http://schemas.microsoft.com/office/powerpoint/2010/main" val="337887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lgn="r"/>
            <a:fld id="{275F0495-0EA6-8F48-9FDA-F603597FF733}" type="slidenum">
              <a:rPr lang="en-US" smtClean="0"/>
              <a:pPr algn="r"/>
              <a:t>14</a:t>
            </a:fld>
            <a:endParaRPr lang="en-US" dirty="0"/>
          </a:p>
        </p:txBody>
      </p:sp>
      <p:sp>
        <p:nvSpPr>
          <p:cNvPr id="2" name="Text Placeholder 1"/>
          <p:cNvSpPr>
            <a:spLocks noGrp="1"/>
          </p:cNvSpPr>
          <p:nvPr>
            <p:ph type="body" sz="quarter" idx="12"/>
          </p:nvPr>
        </p:nvSpPr>
        <p:spPr/>
        <p:txBody>
          <a:bodyPr/>
          <a:lstStyle/>
          <a:p>
            <a:endParaRPr lang="en-AU"/>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9226"/>
          <a:stretch/>
        </p:blipFill>
        <p:spPr>
          <a:xfrm>
            <a:off x="0" y="-1"/>
            <a:ext cx="12192000" cy="6858001"/>
          </a:xfrm>
          <a:prstGeom prst="rect">
            <a:avLst/>
          </a:prstGeom>
        </p:spPr>
      </p:pic>
    </p:spTree>
    <p:extLst>
      <p:ext uri="{BB962C8B-B14F-4D97-AF65-F5344CB8AC3E}">
        <p14:creationId xmlns:p14="http://schemas.microsoft.com/office/powerpoint/2010/main" val="369949736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140</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pPr algn="ctr">
              <a:spcAft>
                <a:spcPts val="1800"/>
              </a:spcAft>
            </a:pPr>
            <a:r>
              <a:rPr lang="en-US" sz="4400" dirty="0"/>
              <a:t>Loggerhead turtle</a:t>
            </a:r>
            <a:r>
              <a:rPr lang="en-US" sz="3200" dirty="0"/>
              <a:t/>
            </a:r>
            <a:br>
              <a:rPr lang="en-US" sz="3200" dirty="0"/>
            </a:br>
            <a:r>
              <a:rPr lang="en-US" sz="3200" dirty="0"/>
              <a:t>(</a:t>
            </a:r>
            <a:r>
              <a:rPr lang="en-US" sz="3200" i="1" dirty="0"/>
              <a:t>Caretta caretta)</a:t>
            </a:r>
          </a:p>
          <a:p>
            <a:pPr marL="342900" indent="-342900">
              <a:buFont typeface="Arial" panose="020B0604020202020204" pitchFamily="34" charset="0"/>
              <a:buChar char="•"/>
            </a:pPr>
            <a:r>
              <a:rPr lang="en-US" sz="2000" dirty="0"/>
              <a:t>B</a:t>
            </a:r>
            <a:r>
              <a:rPr lang="en-US" sz="2000" dirty="0" smtClean="0"/>
              <a:t>ig </a:t>
            </a:r>
            <a:r>
              <a:rPr lang="en-US" sz="2000" dirty="0"/>
              <a:t>head!  </a:t>
            </a:r>
          </a:p>
          <a:p>
            <a:pPr marL="342900" indent="-342900">
              <a:buFont typeface="Arial" panose="020B0604020202020204" pitchFamily="34" charset="0"/>
              <a:buChar char="•"/>
            </a:pPr>
            <a:r>
              <a:rPr lang="en-US" sz="2000" dirty="0"/>
              <a:t>5 pairs of large </a:t>
            </a:r>
            <a:r>
              <a:rPr lang="en-US" sz="2000" dirty="0" err="1"/>
              <a:t>scutes</a:t>
            </a:r>
            <a:r>
              <a:rPr lang="en-US" sz="2000" dirty="0"/>
              <a:t> (scales) on side of carapace (shell).</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923EF60C-0492-5948-BB33-9F26DCA6E0A4}"/>
              </a:ext>
            </a:extLst>
          </p:cNvPr>
          <p:cNvSpPr txBox="1"/>
          <p:nvPr/>
        </p:nvSpPr>
        <p:spPr>
          <a:xfrm>
            <a:off x="8089365" y="2710094"/>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7" name="TextBox 6">
            <a:extLst>
              <a:ext uri="{FF2B5EF4-FFF2-40B4-BE49-F238E27FC236}">
                <a16:creationId xmlns:a16="http://schemas.microsoft.com/office/drawing/2014/main" id="{AED393BD-5A86-E94E-9A9D-04DCA78DD0E3}"/>
              </a:ext>
            </a:extLst>
          </p:cNvPr>
          <p:cNvSpPr txBox="1"/>
          <p:nvPr/>
        </p:nvSpPr>
        <p:spPr>
          <a:xfrm>
            <a:off x="8612892" y="2429992"/>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8" name="TextBox 7">
            <a:extLst>
              <a:ext uri="{FF2B5EF4-FFF2-40B4-BE49-F238E27FC236}">
                <a16:creationId xmlns:a16="http://schemas.microsoft.com/office/drawing/2014/main" id="{94747BF4-988D-214F-9FFC-7D404C26C12D}"/>
              </a:ext>
            </a:extLst>
          </p:cNvPr>
          <p:cNvSpPr txBox="1"/>
          <p:nvPr/>
        </p:nvSpPr>
        <p:spPr>
          <a:xfrm>
            <a:off x="9174149" y="2230606"/>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9" name="TextBox 8">
            <a:extLst>
              <a:ext uri="{FF2B5EF4-FFF2-40B4-BE49-F238E27FC236}">
                <a16:creationId xmlns:a16="http://schemas.microsoft.com/office/drawing/2014/main" id="{289A2071-38BD-6243-8C82-61E2B86AD7AF}"/>
              </a:ext>
            </a:extLst>
          </p:cNvPr>
          <p:cNvSpPr txBox="1"/>
          <p:nvPr/>
        </p:nvSpPr>
        <p:spPr>
          <a:xfrm>
            <a:off x="9771124" y="208006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0" name="TextBox 9">
            <a:extLst>
              <a:ext uri="{FF2B5EF4-FFF2-40B4-BE49-F238E27FC236}">
                <a16:creationId xmlns:a16="http://schemas.microsoft.com/office/drawing/2014/main" id="{C60BE1A2-2AAE-DE4B-BF48-238D217C1F13}"/>
              </a:ext>
            </a:extLst>
          </p:cNvPr>
          <p:cNvSpPr txBox="1"/>
          <p:nvPr/>
        </p:nvSpPr>
        <p:spPr>
          <a:xfrm>
            <a:off x="10398388" y="194675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5 </a:t>
            </a:r>
          </a:p>
        </p:txBody>
      </p:sp>
    </p:spTree>
    <p:extLst>
      <p:ext uri="{BB962C8B-B14F-4D97-AF65-F5344CB8AC3E}">
        <p14:creationId xmlns:p14="http://schemas.microsoft.com/office/powerpoint/2010/main" val="364398894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13BD56-B876-124E-9672-E0172EAF3FDB}"/>
              </a:ext>
            </a:extLst>
          </p:cNvPr>
          <p:cNvSpPr>
            <a:spLocks noGrp="1"/>
          </p:cNvSpPr>
          <p:nvPr>
            <p:ph type="sldNum" sz="quarter" idx="12"/>
          </p:nvPr>
        </p:nvSpPr>
        <p:spPr/>
        <p:txBody>
          <a:bodyPr/>
          <a:lstStyle/>
          <a:p>
            <a:pPr algn="r"/>
            <a:fld id="{275F0495-0EA6-8F48-9FDA-F603597FF733}" type="slidenum">
              <a:rPr lang="en-US" smtClean="0"/>
              <a:pPr algn="r"/>
              <a:t>141</a:t>
            </a:fld>
            <a:endParaRPr lang="en-US" dirty="0"/>
          </a:p>
        </p:txBody>
      </p:sp>
      <p:sp>
        <p:nvSpPr>
          <p:cNvPr id="3" name="Content Placeholder 2">
            <a:extLst>
              <a:ext uri="{FF2B5EF4-FFF2-40B4-BE49-F238E27FC236}">
                <a16:creationId xmlns:a16="http://schemas.microsoft.com/office/drawing/2014/main" id="{05026EA1-2DCD-134A-A3C6-4025AB66744D}"/>
              </a:ext>
            </a:extLst>
          </p:cNvPr>
          <p:cNvSpPr>
            <a:spLocks noGrp="1"/>
          </p:cNvSpPr>
          <p:nvPr>
            <p:ph idx="1"/>
          </p:nvPr>
        </p:nvSpPr>
        <p:spPr/>
        <p:txBody>
          <a:bodyPr/>
          <a:lstStyle/>
          <a:p>
            <a:pPr algn="ctr"/>
            <a:r>
              <a:rPr lang="en-US" sz="4400" dirty="0"/>
              <a:t>Turtle cleaning station.</a:t>
            </a:r>
          </a:p>
        </p:txBody>
      </p:sp>
      <p:pic>
        <p:nvPicPr>
          <p:cNvPr id="5" name="Picture Placeholder 4">
            <a:extLst>
              <a:ext uri="{FF2B5EF4-FFF2-40B4-BE49-F238E27FC236}">
                <a16:creationId xmlns:a16="http://schemas.microsoft.com/office/drawing/2014/main" id="{CBB824D5-F685-8B4E-8EDE-F28A7B5BC6B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2192" r="12192"/>
          <a:stretch>
            <a:fillRect/>
          </a:stretch>
        </p:blipFill>
        <p:spPr>
          <a:prstGeom prst="rect">
            <a:avLst/>
          </a:prstGeom>
        </p:spPr>
      </p:pic>
      <p:sp>
        <p:nvSpPr>
          <p:cNvPr id="6" name="TextBox 5">
            <a:extLst>
              <a:ext uri="{FF2B5EF4-FFF2-40B4-BE49-F238E27FC236}">
                <a16:creationId xmlns:a16="http://schemas.microsoft.com/office/drawing/2014/main" id="{A637C7EB-2946-BD42-8EF4-E74C74758DCF}"/>
              </a:ext>
            </a:extLst>
          </p:cNvPr>
          <p:cNvSpPr txBox="1"/>
          <p:nvPr/>
        </p:nvSpPr>
        <p:spPr>
          <a:xfrm>
            <a:off x="8691535" y="5738810"/>
            <a:ext cx="2918268"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Tree>
    <p:extLst>
      <p:ext uri="{BB962C8B-B14F-4D97-AF65-F5344CB8AC3E}">
        <p14:creationId xmlns:p14="http://schemas.microsoft.com/office/powerpoint/2010/main" val="331219210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185C9D-2F04-EC46-A27B-0095E26271B3}"/>
              </a:ext>
            </a:extLst>
          </p:cNvPr>
          <p:cNvSpPr>
            <a:spLocks noGrp="1"/>
          </p:cNvSpPr>
          <p:nvPr>
            <p:ph type="sldNum" sz="quarter" idx="12"/>
          </p:nvPr>
        </p:nvSpPr>
        <p:spPr/>
        <p:txBody>
          <a:bodyPr/>
          <a:lstStyle/>
          <a:p>
            <a:pPr algn="r"/>
            <a:fld id="{275F0495-0EA6-8F48-9FDA-F603597FF733}" type="slidenum">
              <a:rPr lang="en-US" smtClean="0"/>
              <a:pPr algn="r"/>
              <a:t>142</a:t>
            </a:fld>
            <a:endParaRPr lang="en-US" dirty="0"/>
          </a:p>
        </p:txBody>
      </p:sp>
      <p:sp>
        <p:nvSpPr>
          <p:cNvPr id="3" name="Content Placeholder 2">
            <a:extLst>
              <a:ext uri="{FF2B5EF4-FFF2-40B4-BE49-F238E27FC236}">
                <a16:creationId xmlns:a16="http://schemas.microsoft.com/office/drawing/2014/main" id="{32877061-7A34-2F4B-8123-98DC0BD1E8AC}"/>
              </a:ext>
            </a:extLst>
          </p:cNvPr>
          <p:cNvSpPr>
            <a:spLocks noGrp="1"/>
          </p:cNvSpPr>
          <p:nvPr>
            <p:ph idx="1"/>
          </p:nvPr>
        </p:nvSpPr>
        <p:spPr/>
        <p:txBody>
          <a:bodyPr/>
          <a:lstStyle/>
          <a:p>
            <a:pPr algn="ctr"/>
            <a:r>
              <a:rPr lang="en-US" sz="4400" dirty="0"/>
              <a:t>Summer is turtle breeding season!</a:t>
            </a:r>
          </a:p>
        </p:txBody>
      </p:sp>
      <p:pic>
        <p:nvPicPr>
          <p:cNvPr id="5" name="Picture Placeholder 4">
            <a:extLst>
              <a:ext uri="{FF2B5EF4-FFF2-40B4-BE49-F238E27FC236}">
                <a16:creationId xmlns:a16="http://schemas.microsoft.com/office/drawing/2014/main" id="{EEED110C-110B-C543-97E5-4A2BAF5982A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343" t="1926" r="27716" b="4681"/>
          <a:stretch/>
        </p:blipFill>
        <p:spPr>
          <a:xfrm>
            <a:off x="6286500" y="549274"/>
            <a:ext cx="5389563" cy="5594400"/>
          </a:xfrm>
          <a:prstGeom prst="rect">
            <a:avLst/>
          </a:prstGeom>
        </p:spPr>
      </p:pic>
    </p:spTree>
    <p:extLst>
      <p:ext uri="{BB962C8B-B14F-4D97-AF65-F5344CB8AC3E}">
        <p14:creationId xmlns:p14="http://schemas.microsoft.com/office/powerpoint/2010/main" val="316919352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AE662E-42C9-1747-BB99-48B1AC7D7D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53262572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DB0775-2194-AF40-B96F-C23058A594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90612403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9247F9-1C62-CC46-A7FA-D3FC6C2ECF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72814422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1F21E-1966-654D-9D14-DB3BDAA7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1564290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233A9-1F26-5D40-B8DD-D9F5E5E1B23A}"/>
              </a:ext>
            </a:extLst>
          </p:cNvPr>
          <p:cNvSpPr>
            <a:spLocks noGrp="1"/>
          </p:cNvSpPr>
          <p:nvPr>
            <p:ph type="body" sz="quarter" idx="12"/>
          </p:nvPr>
        </p:nvSpPr>
        <p:spPr/>
        <p:txBody>
          <a:bodyPr/>
          <a:lstStyle/>
          <a:p>
            <a:pPr marL="0" indent="0">
              <a:lnSpc>
                <a:spcPct val="100000"/>
              </a:lnSpc>
              <a:spcBef>
                <a:spcPts val="0"/>
              </a:spcBef>
              <a:spcAft>
                <a:spcPts val="1800"/>
              </a:spcAft>
              <a:defRPr/>
            </a:pPr>
            <a:r>
              <a:rPr lang="en-US" dirty="0"/>
              <a:t>a few months later</a:t>
            </a:r>
            <a:r>
              <a:rPr lang="en-US" dirty="0" smtClean="0"/>
              <a:t>…</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
        <p:nvSpPr>
          <p:cNvPr id="3" name="Slide Number Placeholder 2">
            <a:extLst>
              <a:ext uri="{FF2B5EF4-FFF2-40B4-BE49-F238E27FC236}">
                <a16:creationId xmlns:a16="http://schemas.microsoft.com/office/drawing/2014/main" id="{7AF55D0A-6C3B-674E-A406-601A0FAD52D7}"/>
              </a:ext>
            </a:extLst>
          </p:cNvPr>
          <p:cNvSpPr>
            <a:spLocks noGrp="1"/>
          </p:cNvSpPr>
          <p:nvPr>
            <p:ph type="sldNum" sz="quarter" idx="13"/>
          </p:nvPr>
        </p:nvSpPr>
        <p:spPr/>
        <p:txBody>
          <a:bodyPr/>
          <a:lstStyle/>
          <a:p>
            <a:pPr algn="r"/>
            <a:fld id="{275F0495-0EA6-8F48-9FDA-F603597FF733}" type="slidenum">
              <a:rPr lang="en-US" smtClean="0"/>
              <a:pPr algn="r"/>
              <a:t>147</a:t>
            </a:fld>
            <a:endParaRPr lang="en-US" dirty="0"/>
          </a:p>
        </p:txBody>
      </p:sp>
    </p:spTree>
    <p:extLst>
      <p:ext uri="{BB962C8B-B14F-4D97-AF65-F5344CB8AC3E}">
        <p14:creationId xmlns:p14="http://schemas.microsoft.com/office/powerpoint/2010/main" val="252066970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490DE0-3FAC-B546-B1B6-DDC579FC57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99278658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E5ED97-3E9E-1444-9D96-59A9EE2A67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2333430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15</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C623C7-F401-EC4E-85F1-A75F79A60D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162838825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27DEFD-8B26-FB4E-989E-E2CCDE45CD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51125208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9F998D-8D80-AC45-B94D-D88B4B7B2D95}"/>
              </a:ext>
            </a:extLst>
          </p:cNvPr>
          <p:cNvSpPr>
            <a:spLocks noGrp="1"/>
          </p:cNvSpPr>
          <p:nvPr>
            <p:ph type="sldNum" sz="quarter" idx="12"/>
          </p:nvPr>
        </p:nvSpPr>
        <p:spPr/>
        <p:txBody>
          <a:bodyPr/>
          <a:lstStyle/>
          <a:p>
            <a:pPr algn="r"/>
            <a:fld id="{275F0495-0EA6-8F48-9FDA-F603597FF733}" type="slidenum">
              <a:rPr lang="en-US" smtClean="0"/>
              <a:pPr algn="r"/>
              <a:t>152</a:t>
            </a:fld>
            <a:endParaRPr lang="en-US" dirty="0"/>
          </a:p>
        </p:txBody>
      </p:sp>
      <p:sp>
        <p:nvSpPr>
          <p:cNvPr id="3" name="Content Placeholder 2">
            <a:extLst>
              <a:ext uri="{FF2B5EF4-FFF2-40B4-BE49-F238E27FC236}">
                <a16:creationId xmlns:a16="http://schemas.microsoft.com/office/drawing/2014/main" id="{37C4B50C-4BB3-0C40-9929-F147F41CF6C6}"/>
              </a:ext>
            </a:extLst>
          </p:cNvPr>
          <p:cNvSpPr>
            <a:spLocks noGrp="1"/>
          </p:cNvSpPr>
          <p:nvPr>
            <p:ph idx="1"/>
          </p:nvPr>
        </p:nvSpPr>
        <p:spPr/>
        <p:txBody>
          <a:bodyPr/>
          <a:lstStyle/>
          <a:p>
            <a:pPr algn="ctr"/>
            <a:r>
              <a:rPr lang="en-US" sz="4400" dirty="0"/>
              <a:t>Some turtles travel long distances, hitch-hiking rides in ocean currents such as the </a:t>
            </a:r>
            <a:r>
              <a:rPr lang="en-US" sz="4400" dirty="0" smtClean="0"/>
              <a:t>East Australian Current </a:t>
            </a:r>
            <a:r>
              <a:rPr lang="en-US" sz="4400" dirty="0"/>
              <a:t>and ocean gyres.</a:t>
            </a:r>
          </a:p>
        </p:txBody>
      </p:sp>
      <p:pic>
        <p:nvPicPr>
          <p:cNvPr id="5" name="Picture Placeholder 4">
            <a:extLst>
              <a:ext uri="{FF2B5EF4-FFF2-40B4-BE49-F238E27FC236}">
                <a16:creationId xmlns:a16="http://schemas.microsoft.com/office/drawing/2014/main" id="{80EC4DBB-4D41-FE46-81E1-5185E09A70C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144" r="19144"/>
          <a:stretch/>
        </p:blipFill>
        <p:spPr>
          <a:prstGeom prst="rect">
            <a:avLst/>
          </a:prstGeom>
        </p:spPr>
      </p:pic>
    </p:spTree>
    <p:extLst>
      <p:ext uri="{BB962C8B-B14F-4D97-AF65-F5344CB8AC3E}">
        <p14:creationId xmlns:p14="http://schemas.microsoft.com/office/powerpoint/2010/main" val="166439880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8723ED-34C0-784A-99F8-DA1EFD85799A}"/>
              </a:ext>
            </a:extLst>
          </p:cNvPr>
          <p:cNvSpPr>
            <a:spLocks noGrp="1"/>
          </p:cNvSpPr>
          <p:nvPr>
            <p:ph type="sldNum" sz="quarter" idx="12"/>
          </p:nvPr>
        </p:nvSpPr>
        <p:spPr/>
        <p:txBody>
          <a:bodyPr/>
          <a:lstStyle/>
          <a:p>
            <a:pPr algn="r"/>
            <a:fld id="{275F0495-0EA6-8F48-9FDA-F603597FF733}" type="slidenum">
              <a:rPr lang="en-US" smtClean="0"/>
              <a:pPr algn="r"/>
              <a:t>153</a:t>
            </a:fld>
            <a:endParaRPr lang="en-US" dirty="0"/>
          </a:p>
        </p:txBody>
      </p:sp>
      <p:sp>
        <p:nvSpPr>
          <p:cNvPr id="3" name="Content Placeholder 2">
            <a:extLst>
              <a:ext uri="{FF2B5EF4-FFF2-40B4-BE49-F238E27FC236}">
                <a16:creationId xmlns:a16="http://schemas.microsoft.com/office/drawing/2014/main" id="{9050756C-9FBF-C64F-B62C-C99DE00FE709}"/>
              </a:ext>
            </a:extLst>
          </p:cNvPr>
          <p:cNvSpPr>
            <a:spLocks noGrp="1"/>
          </p:cNvSpPr>
          <p:nvPr>
            <p:ph idx="1"/>
          </p:nvPr>
        </p:nvSpPr>
        <p:spPr/>
        <p:txBody>
          <a:bodyPr/>
          <a:lstStyle/>
          <a:p>
            <a:pPr algn="ctr"/>
            <a:r>
              <a:rPr lang="en-US" sz="4400" dirty="0"/>
              <a:t>Only 1 in 1000 survive to return to the place they were born, to breed 30-50 years later.</a:t>
            </a:r>
          </a:p>
        </p:txBody>
      </p:sp>
      <p:pic>
        <p:nvPicPr>
          <p:cNvPr id="5" name="Picture Placeholder 4">
            <a:extLst>
              <a:ext uri="{FF2B5EF4-FFF2-40B4-BE49-F238E27FC236}">
                <a16:creationId xmlns:a16="http://schemas.microsoft.com/office/drawing/2014/main" id="{0EDF79AF-B283-0845-9CFA-82F06A9B23A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90676513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154</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6819944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355822-E2F6-104E-A87A-136077AFBB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 t="5570" r="7400" b="1"/>
          <a:stretch/>
        </p:blipFill>
        <p:spPr>
          <a:xfrm>
            <a:off x="0" y="1788558"/>
            <a:ext cx="6096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155</a:t>
            </a:fld>
            <a:endParaRPr lang="en-US" dirty="0"/>
          </a:p>
        </p:txBody>
      </p:sp>
      <p:pic>
        <p:nvPicPr>
          <p:cNvPr id="6" name="Picture 5">
            <a:extLst>
              <a:ext uri="{FF2B5EF4-FFF2-40B4-BE49-F238E27FC236}">
                <a16:creationId xmlns:a16="http://schemas.microsoft.com/office/drawing/2014/main" id="{CA57F303-7097-C440-8D8E-684F236D0ECA}"/>
              </a:ext>
            </a:extLst>
          </p:cNvPr>
          <p:cNvPicPr>
            <a:picLocks noChangeAspect="1"/>
          </p:cNvPicPr>
          <p:nvPr/>
        </p:nvPicPr>
        <p:blipFill rotWithShape="1">
          <a:blip r:embed="rId5"/>
          <a:srcRect l="1196" r="5392"/>
          <a:stretch/>
        </p:blipFill>
        <p:spPr>
          <a:xfrm>
            <a:off x="6096000" y="1788557"/>
            <a:ext cx="6095999" cy="4143773"/>
          </a:xfrm>
          <a:prstGeom prst="rect">
            <a:avLst/>
          </a:prstGeom>
        </p:spPr>
      </p:pic>
    </p:spTree>
    <p:extLst>
      <p:ext uri="{BB962C8B-B14F-4D97-AF65-F5344CB8AC3E}">
        <p14:creationId xmlns:p14="http://schemas.microsoft.com/office/powerpoint/2010/main" val="298452642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sz="3200" dirty="0"/>
              <a:t>Sea turtles are </a:t>
            </a:r>
            <a:r>
              <a:rPr lang="en-US" sz="3200" b="1" u="sng"/>
              <a:t>THREATENED </a:t>
            </a:r>
            <a:r>
              <a:rPr lang="en-US" sz="3200" b="1" u="sng" smtClean="0"/>
              <a:t>WITH </a:t>
            </a:r>
            <a:r>
              <a:rPr lang="en-US" sz="3200" b="1" u="sng" dirty="0"/>
              <a:t>EXTINCTION</a:t>
            </a:r>
            <a:r>
              <a:rPr lang="en-US" sz="3200" b="1" dirty="0"/>
              <a:t>. </a:t>
            </a:r>
          </a:p>
          <a:p>
            <a:pPr algn="ctr">
              <a:spcAft>
                <a:spcPts val="1800"/>
              </a:spcAft>
            </a:pPr>
            <a:r>
              <a:rPr lang="en-US" sz="3200" dirty="0"/>
              <a:t>Count </a:t>
            </a:r>
            <a:r>
              <a:rPr lang="en-US" sz="3200" dirty="0" smtClean="0"/>
              <a:t>every </a:t>
            </a:r>
            <a:r>
              <a:rPr lang="en-US" sz="3200" dirty="0"/>
              <a:t>turtle you see. </a:t>
            </a:r>
          </a:p>
          <a:p>
            <a:pPr algn="ctr">
              <a:spcAft>
                <a:spcPts val="1800"/>
              </a:spcAft>
            </a:pPr>
            <a:r>
              <a:rPr lang="en-US" sz="3200" dirty="0"/>
              <a:t>But tally the Green turtles and Hawksbill turtles separately.</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23499847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sz="4400" dirty="0"/>
              <a:t>Who is counting </a:t>
            </a:r>
            <a:br>
              <a:rPr lang="en-AU" sz="4400" dirty="0"/>
            </a:br>
            <a:r>
              <a:rPr lang="en-AU" sz="4400"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E7EA1A86-0734-1E45-93AF-C0B7591F6870}"/>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59977723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Sharks</a:t>
            </a:r>
            <a:endParaRPr lang="en-US" sz="2000" dirty="0">
              <a:solidFill>
                <a:schemeClr val="bg1"/>
              </a:solidFill>
            </a:endParaRPr>
          </a:p>
        </p:txBody>
      </p:sp>
    </p:spTree>
    <p:extLst>
      <p:ext uri="{BB962C8B-B14F-4D97-AF65-F5344CB8AC3E}">
        <p14:creationId xmlns:p14="http://schemas.microsoft.com/office/powerpoint/2010/main" val="135204719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159</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pPr algn="ctr"/>
            <a:r>
              <a:rPr lang="en-US" sz="4400" dirty="0"/>
              <a:t>Epaulette</a:t>
            </a:r>
            <a:br>
              <a:rPr lang="en-US" sz="4400" dirty="0"/>
            </a:br>
            <a:r>
              <a:rPr lang="en-US" sz="4400" dirty="0"/>
              <a:t>shark</a:t>
            </a:r>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3419253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a:t>
            </a:r>
            <a:r>
              <a:rPr lang="en-AU" sz="2000">
                <a:solidFill>
                  <a:schemeClr val="tx2"/>
                </a:solidFill>
                <a:highlight>
                  <a:srgbClr val="FFFF00"/>
                </a:highlight>
              </a:rPr>
              <a:t>) </a:t>
            </a:r>
            <a:r>
              <a:rPr lang="en-AU" sz="2000" smtClean="0">
                <a:solidFill>
                  <a:schemeClr val="tx2"/>
                </a:solidFill>
                <a:highlight>
                  <a:srgbClr val="FFFF00"/>
                </a:highlight>
              </a:rPr>
              <a:t>with </a:t>
            </a:r>
            <a:r>
              <a:rPr lang="en-AU" sz="2000" dirty="0">
                <a:solidFill>
                  <a:schemeClr val="tx2"/>
                </a:solidFill>
                <a:highlight>
                  <a:srgbClr val="FFFF00"/>
                </a:highlight>
              </a:rPr>
              <a:t>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549275"/>
            <a:ext cx="11160125" cy="5565775"/>
          </a:xfrm>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16</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DA06BF86-FD3C-F244-ACF8-631B698B30BF}"/>
              </a:ext>
            </a:extLst>
          </p:cNvPr>
          <p:cNvSpPr>
            <a:spLocks noGrp="1"/>
          </p:cNvSpPr>
          <p:nvPr>
            <p:ph type="sldNum" sz="quarter" idx="12"/>
          </p:nvPr>
        </p:nvSpPr>
        <p:spPr/>
        <p:txBody>
          <a:bodyPr/>
          <a:lstStyle/>
          <a:p>
            <a:pPr algn="r"/>
            <a:fld id="{275F0495-0EA6-8F48-9FDA-F603597FF733}" type="slidenum">
              <a:rPr lang="en-US" smtClean="0"/>
              <a:pPr algn="r"/>
              <a:t>160</a:t>
            </a:fld>
            <a:endParaRPr lang="en-US" dirty="0"/>
          </a:p>
        </p:txBody>
      </p:sp>
      <p:sp>
        <p:nvSpPr>
          <p:cNvPr id="11" name="Content Placeholder 2">
            <a:extLst>
              <a:ext uri="{FF2B5EF4-FFF2-40B4-BE49-F238E27FC236}">
                <a16:creationId xmlns:a16="http://schemas.microsoft.com/office/drawing/2014/main" id="{6AC52CE5-8536-7A4B-814E-0301FE3D3E6F}"/>
              </a:ext>
            </a:extLst>
          </p:cNvPr>
          <p:cNvSpPr txBox="1">
            <a:spLocks/>
          </p:cNvSpPr>
          <p:nvPr/>
        </p:nvSpPr>
        <p:spPr>
          <a:xfrm>
            <a:off x="515937" y="568947"/>
            <a:ext cx="5389519" cy="5594349"/>
          </a:xfrm>
          <a:prstGeom prst="rect">
            <a:avLst/>
          </a:prstGeom>
        </p:spPr>
        <p:txBody>
          <a:bodyPr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5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solidFill>
                  <a:schemeClr val="bg1"/>
                </a:solidFill>
              </a:rPr>
              <a:t>Whale </a:t>
            </a:r>
            <a:br>
              <a:rPr lang="en-US" sz="4400" dirty="0">
                <a:solidFill>
                  <a:schemeClr val="bg1"/>
                </a:solidFill>
              </a:rPr>
            </a:br>
            <a:r>
              <a:rPr lang="en-US" sz="4400" dirty="0">
                <a:solidFill>
                  <a:schemeClr val="bg1"/>
                </a:solidFill>
              </a:rPr>
              <a:t>shark</a:t>
            </a:r>
          </a:p>
        </p:txBody>
      </p:sp>
      <p:pic>
        <p:nvPicPr>
          <p:cNvPr id="12" name="Picture Placeholder 4">
            <a:extLst>
              <a:ext uri="{FF2B5EF4-FFF2-40B4-BE49-F238E27FC236}">
                <a16:creationId xmlns:a16="http://schemas.microsoft.com/office/drawing/2014/main" id="{B2273DAB-0687-E047-B714-48DC237E6D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224" r="8244"/>
          <a:stretch/>
        </p:blipFill>
        <p:spPr>
          <a:xfrm>
            <a:off x="6286500" y="569371"/>
            <a:ext cx="5389563" cy="5594400"/>
          </a:xfrm>
          <a:prstGeom prst="rect">
            <a:avLst/>
          </a:prstGeom>
        </p:spPr>
      </p:pic>
      <p:sp>
        <p:nvSpPr>
          <p:cNvPr id="13" name="TextBox 12">
            <a:extLst>
              <a:ext uri="{FF2B5EF4-FFF2-40B4-BE49-F238E27FC236}">
                <a16:creationId xmlns:a16="http://schemas.microsoft.com/office/drawing/2014/main" id="{B4B3DA27-80B3-7F46-A8CB-3D772524FD30}"/>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21852117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A0E86C5-AAFD-1B4E-95F2-0AFD0BDFB21F}"/>
              </a:ext>
            </a:extLst>
          </p:cNvPr>
          <p:cNvSpPr>
            <a:spLocks noGrp="1"/>
          </p:cNvSpPr>
          <p:nvPr>
            <p:ph type="sldNum" sz="quarter" idx="12"/>
          </p:nvPr>
        </p:nvSpPr>
        <p:spPr/>
        <p:txBody>
          <a:bodyPr/>
          <a:lstStyle/>
          <a:p>
            <a:pPr algn="r"/>
            <a:fld id="{275F0495-0EA6-8F48-9FDA-F603597FF733}" type="slidenum">
              <a:rPr lang="en-US" smtClean="0"/>
              <a:pPr algn="r"/>
              <a:t>161</a:t>
            </a:fld>
            <a:endParaRPr lang="en-US" dirty="0"/>
          </a:p>
        </p:txBody>
      </p:sp>
      <p:sp>
        <p:nvSpPr>
          <p:cNvPr id="4" name="Content Placeholder 2">
            <a:extLst>
              <a:ext uri="{FF2B5EF4-FFF2-40B4-BE49-F238E27FC236}">
                <a16:creationId xmlns:a16="http://schemas.microsoft.com/office/drawing/2014/main" id="{0F48C36E-E00F-5448-BA51-7CF27B314ED0}"/>
              </a:ext>
            </a:extLst>
          </p:cNvPr>
          <p:cNvSpPr txBox="1">
            <a:spLocks/>
          </p:cNvSpPr>
          <p:nvPr/>
        </p:nvSpPr>
        <p:spPr>
          <a:xfrm>
            <a:off x="515982" y="588882"/>
            <a:ext cx="5389519" cy="559434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dirty="0">
                <a:solidFill>
                  <a:schemeClr val="bg1"/>
                </a:solidFill>
              </a:rPr>
              <a:t>Grey reef</a:t>
            </a:r>
            <a:br>
              <a:rPr lang="en-US" sz="4400" dirty="0">
                <a:solidFill>
                  <a:schemeClr val="bg1"/>
                </a:solidFill>
              </a:rPr>
            </a:br>
            <a:r>
              <a:rPr lang="en-US" sz="4400" dirty="0">
                <a:solidFill>
                  <a:schemeClr val="bg1"/>
                </a:solidFill>
              </a:rPr>
              <a:t>shark</a:t>
            </a:r>
          </a:p>
        </p:txBody>
      </p:sp>
      <p:pic>
        <p:nvPicPr>
          <p:cNvPr id="5" name="Picture Placeholder 4">
            <a:extLst>
              <a:ext uri="{FF2B5EF4-FFF2-40B4-BE49-F238E27FC236}">
                <a16:creationId xmlns:a16="http://schemas.microsoft.com/office/drawing/2014/main" id="{A2612CDB-6FD0-584A-8962-18FC1170BE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352" r="13450"/>
          <a:stretch/>
        </p:blipFill>
        <p:spPr>
          <a:xfrm>
            <a:off x="6286501" y="549275"/>
            <a:ext cx="5389563" cy="5594400"/>
          </a:xfrm>
          <a:prstGeom prst="rect">
            <a:avLst/>
          </a:prstGeom>
        </p:spPr>
      </p:pic>
      <p:sp>
        <p:nvSpPr>
          <p:cNvPr id="6" name="TextBox 5">
            <a:extLst>
              <a:ext uri="{FF2B5EF4-FFF2-40B4-BE49-F238E27FC236}">
                <a16:creationId xmlns:a16="http://schemas.microsoft.com/office/drawing/2014/main" id="{BCE3CDD4-BF3D-5244-ABC0-55AD8CA64F2A}"/>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66716279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97A663-4F39-694B-94EE-05B6CAE34A01}"/>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5" name="Content Placeholder 2">
            <a:extLst>
              <a:ext uri="{FF2B5EF4-FFF2-40B4-BE49-F238E27FC236}">
                <a16:creationId xmlns:a16="http://schemas.microsoft.com/office/drawing/2014/main" id="{1B09F384-775A-CF40-AA24-90F3E46F4778}"/>
              </a:ext>
            </a:extLst>
          </p:cNvPr>
          <p:cNvSpPr>
            <a:spLocks noGrp="1"/>
          </p:cNvSpPr>
          <p:nvPr>
            <p:ph idx="1"/>
          </p:nvPr>
        </p:nvSpPr>
        <p:spPr/>
        <p:txBody>
          <a:bodyPr/>
          <a:lstStyle/>
          <a:p>
            <a:pPr algn="ctr"/>
            <a:r>
              <a:rPr lang="en-US" sz="4400" dirty="0"/>
              <a:t>Hammerhead </a:t>
            </a:r>
            <a:br>
              <a:rPr lang="en-US" sz="4400" dirty="0"/>
            </a:br>
            <a:r>
              <a:rPr lang="en-US" sz="4400" dirty="0"/>
              <a:t>shark</a:t>
            </a:r>
          </a:p>
        </p:txBody>
      </p:sp>
      <p:pic>
        <p:nvPicPr>
          <p:cNvPr id="6" name="Picture Placeholder 4">
            <a:extLst>
              <a:ext uri="{FF2B5EF4-FFF2-40B4-BE49-F238E27FC236}">
                <a16:creationId xmlns:a16="http://schemas.microsoft.com/office/drawing/2014/main" id="{47C6B616-EBB0-794F-B198-D65BB8EAE62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7" name="TextBox 6">
            <a:extLst>
              <a:ext uri="{FF2B5EF4-FFF2-40B4-BE49-F238E27FC236}">
                <a16:creationId xmlns:a16="http://schemas.microsoft.com/office/drawing/2014/main" id="{53AAA65E-229B-9F45-97B0-A9C08ED712FD}"/>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5634861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79E1D2-3E93-0040-BEDC-4DB77CA4E390}"/>
              </a:ext>
            </a:extLst>
          </p:cNvPr>
          <p:cNvSpPr>
            <a:spLocks noGrp="1"/>
          </p:cNvSpPr>
          <p:nvPr>
            <p:ph type="sldNum" sz="quarter" idx="12"/>
          </p:nvPr>
        </p:nvSpPr>
        <p:spPr/>
        <p:txBody>
          <a:bodyPr/>
          <a:lstStyle/>
          <a:p>
            <a:pPr algn="r"/>
            <a:fld id="{275F0495-0EA6-8F48-9FDA-F603597FF733}" type="slidenum">
              <a:rPr lang="en-US" smtClean="0"/>
              <a:pPr algn="r"/>
              <a:t>163</a:t>
            </a:fld>
            <a:endParaRPr lang="en-US" dirty="0"/>
          </a:p>
        </p:txBody>
      </p:sp>
      <p:sp>
        <p:nvSpPr>
          <p:cNvPr id="5" name="Content Placeholder 2">
            <a:extLst>
              <a:ext uri="{FF2B5EF4-FFF2-40B4-BE49-F238E27FC236}">
                <a16:creationId xmlns:a16="http://schemas.microsoft.com/office/drawing/2014/main" id="{3421BF35-129E-2140-A06D-1A6C83982FEC}"/>
              </a:ext>
            </a:extLst>
          </p:cNvPr>
          <p:cNvSpPr>
            <a:spLocks noGrp="1"/>
          </p:cNvSpPr>
          <p:nvPr>
            <p:ph idx="1"/>
          </p:nvPr>
        </p:nvSpPr>
        <p:spPr/>
        <p:txBody>
          <a:bodyPr/>
          <a:lstStyle/>
          <a:p>
            <a:pPr algn="ctr"/>
            <a:r>
              <a:rPr lang="en-US" sz="4400" dirty="0"/>
              <a:t>Bronze whaler</a:t>
            </a:r>
            <a:br>
              <a:rPr lang="en-US" sz="4400" dirty="0"/>
            </a:br>
            <a:r>
              <a:rPr lang="en-US" sz="4400" dirty="0"/>
              <a:t>shark</a:t>
            </a:r>
          </a:p>
        </p:txBody>
      </p:sp>
      <p:pic>
        <p:nvPicPr>
          <p:cNvPr id="6" name="Picture Placeholder 4">
            <a:extLst>
              <a:ext uri="{FF2B5EF4-FFF2-40B4-BE49-F238E27FC236}">
                <a16:creationId xmlns:a16="http://schemas.microsoft.com/office/drawing/2014/main" id="{9E71DF2E-2335-D443-B96B-281F3E0EF39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567" r="18567"/>
          <a:stretch/>
        </p:blipFill>
        <p:spPr>
          <a:prstGeom prst="rect">
            <a:avLst/>
          </a:prstGeom>
        </p:spPr>
      </p:pic>
      <p:sp>
        <p:nvSpPr>
          <p:cNvPr id="7" name="TextBox 6">
            <a:extLst>
              <a:ext uri="{FF2B5EF4-FFF2-40B4-BE49-F238E27FC236}">
                <a16:creationId xmlns:a16="http://schemas.microsoft.com/office/drawing/2014/main" id="{05F82023-EDAE-7E40-ADCB-91041C1DF9EE}"/>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31849473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46BC8F-A21F-634A-96BE-6BD9E82E1BA0}"/>
              </a:ext>
            </a:extLst>
          </p:cNvPr>
          <p:cNvSpPr>
            <a:spLocks noGrp="1"/>
          </p:cNvSpPr>
          <p:nvPr>
            <p:ph type="sldNum" sz="quarter" idx="12"/>
          </p:nvPr>
        </p:nvSpPr>
        <p:spPr/>
        <p:txBody>
          <a:bodyPr/>
          <a:lstStyle/>
          <a:p>
            <a:pPr algn="r"/>
            <a:fld id="{275F0495-0EA6-8F48-9FDA-F603597FF733}" type="slidenum">
              <a:rPr lang="en-US" smtClean="0"/>
              <a:pPr algn="r"/>
              <a:t>164</a:t>
            </a:fld>
            <a:endParaRPr lang="en-US" dirty="0"/>
          </a:p>
        </p:txBody>
      </p:sp>
      <p:sp>
        <p:nvSpPr>
          <p:cNvPr id="5" name="Content Placeholder 2">
            <a:extLst>
              <a:ext uri="{FF2B5EF4-FFF2-40B4-BE49-F238E27FC236}">
                <a16:creationId xmlns:a16="http://schemas.microsoft.com/office/drawing/2014/main" id="{5CF110BD-BAC5-B94B-B7B0-181BA66246F1}"/>
              </a:ext>
            </a:extLst>
          </p:cNvPr>
          <p:cNvSpPr>
            <a:spLocks noGrp="1"/>
          </p:cNvSpPr>
          <p:nvPr>
            <p:ph idx="1"/>
          </p:nvPr>
        </p:nvSpPr>
        <p:spPr/>
        <p:txBody>
          <a:bodyPr/>
          <a:lstStyle/>
          <a:p>
            <a:pPr algn="ctr"/>
            <a:r>
              <a:rPr lang="en-US" sz="4400" dirty="0"/>
              <a:t>Tawny nurse </a:t>
            </a:r>
            <a:br>
              <a:rPr lang="en-US" sz="4400" dirty="0"/>
            </a:br>
            <a:r>
              <a:rPr lang="en-US" sz="4400" dirty="0"/>
              <a:t>shark</a:t>
            </a:r>
          </a:p>
        </p:txBody>
      </p:sp>
      <p:pic>
        <p:nvPicPr>
          <p:cNvPr id="6" name="Picture Placeholder 4">
            <a:extLst>
              <a:ext uri="{FF2B5EF4-FFF2-40B4-BE49-F238E27FC236}">
                <a16:creationId xmlns:a16="http://schemas.microsoft.com/office/drawing/2014/main" id="{E11ED8DF-C9B2-DB40-AADB-C1F181373FC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2551" r="13269"/>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67D06023-9D67-4743-BD9A-0D9CDF0F707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916118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11C70C-2C31-CC40-B551-794B4E7770CF}"/>
              </a:ext>
            </a:extLst>
          </p:cNvPr>
          <p:cNvSpPr>
            <a:spLocks noGrp="1"/>
          </p:cNvSpPr>
          <p:nvPr>
            <p:ph type="sldNum" sz="quarter" idx="12"/>
          </p:nvPr>
        </p:nvSpPr>
        <p:spPr/>
        <p:txBody>
          <a:bodyPr/>
          <a:lstStyle/>
          <a:p>
            <a:pPr algn="r"/>
            <a:fld id="{275F0495-0EA6-8F48-9FDA-F603597FF733}" type="slidenum">
              <a:rPr lang="en-US" smtClean="0"/>
              <a:pPr algn="r"/>
              <a:t>165</a:t>
            </a:fld>
            <a:endParaRPr lang="en-US" dirty="0"/>
          </a:p>
        </p:txBody>
      </p:sp>
      <p:sp>
        <p:nvSpPr>
          <p:cNvPr id="5" name="Content Placeholder 2">
            <a:extLst>
              <a:ext uri="{FF2B5EF4-FFF2-40B4-BE49-F238E27FC236}">
                <a16:creationId xmlns:a16="http://schemas.microsoft.com/office/drawing/2014/main" id="{14BC8CAD-7555-2243-BC9F-D408FCDB44FA}"/>
              </a:ext>
            </a:extLst>
          </p:cNvPr>
          <p:cNvSpPr>
            <a:spLocks noGrp="1"/>
          </p:cNvSpPr>
          <p:nvPr>
            <p:ph idx="1"/>
          </p:nvPr>
        </p:nvSpPr>
        <p:spPr/>
        <p:txBody>
          <a:bodyPr/>
          <a:lstStyle/>
          <a:p>
            <a:pPr algn="ctr"/>
            <a:r>
              <a:rPr lang="en-US" sz="4400" dirty="0"/>
              <a:t>Wobbegong </a:t>
            </a:r>
            <a:br>
              <a:rPr lang="en-US" sz="4400" dirty="0"/>
            </a:br>
            <a:r>
              <a:rPr lang="en-US" sz="4400" dirty="0"/>
              <a:t>shark</a:t>
            </a:r>
          </a:p>
        </p:txBody>
      </p:sp>
      <p:pic>
        <p:nvPicPr>
          <p:cNvPr id="6" name="Picture Placeholder 4">
            <a:extLst>
              <a:ext uri="{FF2B5EF4-FFF2-40B4-BE49-F238E27FC236}">
                <a16:creationId xmlns:a16="http://schemas.microsoft.com/office/drawing/2014/main" id="{7D58E63D-1914-3143-9AA9-7C01E4D2918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338483936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2A43AD-3338-F240-9EAC-094B1B6B0E32}"/>
              </a:ext>
            </a:extLst>
          </p:cNvPr>
          <p:cNvSpPr>
            <a:spLocks noGrp="1"/>
          </p:cNvSpPr>
          <p:nvPr>
            <p:ph type="sldNum" sz="quarter" idx="12"/>
          </p:nvPr>
        </p:nvSpPr>
        <p:spPr/>
        <p:txBody>
          <a:bodyPr/>
          <a:lstStyle/>
          <a:p>
            <a:pPr algn="r"/>
            <a:fld id="{275F0495-0EA6-8F48-9FDA-F603597FF733}" type="slidenum">
              <a:rPr lang="en-US" smtClean="0"/>
              <a:pPr algn="r"/>
              <a:t>166</a:t>
            </a:fld>
            <a:endParaRPr lang="en-US" dirty="0"/>
          </a:p>
        </p:txBody>
      </p:sp>
      <p:sp>
        <p:nvSpPr>
          <p:cNvPr id="5" name="Content Placeholder 2">
            <a:extLst>
              <a:ext uri="{FF2B5EF4-FFF2-40B4-BE49-F238E27FC236}">
                <a16:creationId xmlns:a16="http://schemas.microsoft.com/office/drawing/2014/main" id="{50F274D5-2DE5-FA48-A3FE-526197AD604C}"/>
              </a:ext>
            </a:extLst>
          </p:cNvPr>
          <p:cNvSpPr>
            <a:spLocks noGrp="1"/>
          </p:cNvSpPr>
          <p:nvPr>
            <p:ph idx="1"/>
          </p:nvPr>
        </p:nvSpPr>
        <p:spPr/>
        <p:txBody>
          <a:bodyPr/>
          <a:lstStyle/>
          <a:p>
            <a:pPr algn="ctr"/>
            <a:r>
              <a:rPr lang="en-US" sz="4400" dirty="0"/>
              <a:t>Leopard</a:t>
            </a:r>
            <a:br>
              <a:rPr lang="en-US" sz="4400" dirty="0"/>
            </a:br>
            <a:r>
              <a:rPr lang="en-US" sz="4400" dirty="0"/>
              <a:t>shark</a:t>
            </a:r>
          </a:p>
        </p:txBody>
      </p:sp>
      <p:pic>
        <p:nvPicPr>
          <p:cNvPr id="6" name="Picture Placeholder 4">
            <a:extLst>
              <a:ext uri="{FF2B5EF4-FFF2-40B4-BE49-F238E27FC236}">
                <a16:creationId xmlns:a16="http://schemas.microsoft.com/office/drawing/2014/main" id="{FA8E7882-D13D-C64E-95C4-0E52B8BE199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18314339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77E32E-C444-5845-9EB8-BD829F46F557}"/>
              </a:ext>
            </a:extLst>
          </p:cNvPr>
          <p:cNvSpPr>
            <a:spLocks noGrp="1"/>
          </p:cNvSpPr>
          <p:nvPr>
            <p:ph type="sldNum" sz="quarter" idx="12"/>
          </p:nvPr>
        </p:nvSpPr>
        <p:spPr/>
        <p:txBody>
          <a:bodyPr/>
          <a:lstStyle/>
          <a:p>
            <a:pPr algn="r"/>
            <a:fld id="{275F0495-0EA6-8F48-9FDA-F603597FF733}" type="slidenum">
              <a:rPr lang="en-US" smtClean="0"/>
              <a:pPr algn="r"/>
              <a:t>167</a:t>
            </a:fld>
            <a:endParaRPr lang="en-US" dirty="0"/>
          </a:p>
        </p:txBody>
      </p:sp>
      <p:sp>
        <p:nvSpPr>
          <p:cNvPr id="3" name="Content Placeholder 2">
            <a:extLst>
              <a:ext uri="{FF2B5EF4-FFF2-40B4-BE49-F238E27FC236}">
                <a16:creationId xmlns:a16="http://schemas.microsoft.com/office/drawing/2014/main" id="{A3BCB5C0-643E-204D-B8D7-EF2E61B97FF9}"/>
              </a:ext>
            </a:extLst>
          </p:cNvPr>
          <p:cNvSpPr>
            <a:spLocks noGrp="1"/>
          </p:cNvSpPr>
          <p:nvPr>
            <p:ph idx="1"/>
          </p:nvPr>
        </p:nvSpPr>
        <p:spPr/>
        <p:txBody>
          <a:bodyPr/>
          <a:lstStyle/>
          <a:p>
            <a:pPr algn="ctr"/>
            <a:r>
              <a:rPr lang="en-US" sz="3200" dirty="0"/>
              <a:t>Electro-receptors (tiny dots) on a shark’s nose sense electricity and vibrations to detect prey.</a:t>
            </a:r>
          </a:p>
        </p:txBody>
      </p:sp>
      <p:pic>
        <p:nvPicPr>
          <p:cNvPr id="5" name="Picture Placeholder 4">
            <a:extLst>
              <a:ext uri="{FF2B5EF4-FFF2-40B4-BE49-F238E27FC236}">
                <a16:creationId xmlns:a16="http://schemas.microsoft.com/office/drawing/2014/main" id="{EBB6E529-1A0B-7943-9B9C-100F77A0284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1" r="13851"/>
          <a:stretch/>
        </p:blipFill>
        <p:spPr>
          <a:prstGeom prst="rect">
            <a:avLst/>
          </a:prstGeom>
        </p:spPr>
      </p:pic>
      <p:sp>
        <p:nvSpPr>
          <p:cNvPr id="6" name="Arrow: Right 1">
            <a:extLst>
              <a:ext uri="{FF2B5EF4-FFF2-40B4-BE49-F238E27FC236}">
                <a16:creationId xmlns:a16="http://schemas.microsoft.com/office/drawing/2014/main" id="{F7F410FA-BF7A-1E4C-9725-54127AA9FECD}"/>
              </a:ext>
            </a:extLst>
          </p:cNvPr>
          <p:cNvSpPr/>
          <p:nvPr/>
        </p:nvSpPr>
        <p:spPr>
          <a:xfrm rot="18552400">
            <a:off x="7603455" y="2410301"/>
            <a:ext cx="926920" cy="707088"/>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568B16F3-F159-E04D-B9FC-CF1DFD5CA15E}"/>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110774742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0349FC-6752-224D-A9CE-5F1A7AB6C81F}"/>
              </a:ext>
            </a:extLst>
          </p:cNvPr>
          <p:cNvSpPr>
            <a:spLocks noGrp="1"/>
          </p:cNvSpPr>
          <p:nvPr>
            <p:ph type="body" sz="quarter" idx="12"/>
          </p:nvPr>
        </p:nvSpPr>
        <p:spPr/>
        <p:txBody>
          <a:bodyPr/>
          <a:lstStyle/>
          <a:p>
            <a:pPr>
              <a:lnSpc>
                <a:spcPct val="100000"/>
              </a:lnSpc>
              <a:spcBef>
                <a:spcPts val="0"/>
              </a:spcBef>
              <a:spcAft>
                <a:spcPts val="1800"/>
              </a:spcAft>
            </a:pPr>
            <a:r>
              <a:rPr lang="en-US" dirty="0"/>
              <a:t>Count </a:t>
            </a:r>
            <a:r>
              <a:rPr lang="en-US" dirty="0" smtClean="0"/>
              <a:t>every </a:t>
            </a:r>
            <a:r>
              <a:rPr lang="en-US" dirty="0"/>
              <a:t>shark you see.</a:t>
            </a:r>
          </a:p>
          <a:p>
            <a:pPr>
              <a:lnSpc>
                <a:spcPct val="100000"/>
              </a:lnSpc>
              <a:spcBef>
                <a:spcPts val="0"/>
              </a:spcBef>
              <a:spcAft>
                <a:spcPts val="1800"/>
              </a:spcAft>
            </a:pPr>
            <a:r>
              <a:rPr lang="en-US" sz="4400" dirty="0"/>
              <a:t> </a:t>
            </a:r>
            <a:r>
              <a:rPr lang="en-US" sz="3200" dirty="0"/>
              <a:t>But tally the Whitetip reef sharks and </a:t>
            </a:r>
            <a:br>
              <a:rPr lang="en-US" sz="3200" dirty="0"/>
            </a:br>
            <a:r>
              <a:rPr lang="en-US" sz="3200" dirty="0"/>
              <a:t>Blacktip reef sharks separately.</a:t>
            </a:r>
          </a:p>
        </p:txBody>
      </p:sp>
      <p:sp>
        <p:nvSpPr>
          <p:cNvPr id="3" name="Slide Number Placeholder 2">
            <a:extLst>
              <a:ext uri="{FF2B5EF4-FFF2-40B4-BE49-F238E27FC236}">
                <a16:creationId xmlns:a16="http://schemas.microsoft.com/office/drawing/2014/main" id="{5CB17F1C-0B68-2B46-85AF-2EFD2A66C8FA}"/>
              </a:ext>
            </a:extLst>
          </p:cNvPr>
          <p:cNvSpPr>
            <a:spLocks noGrp="1"/>
          </p:cNvSpPr>
          <p:nvPr>
            <p:ph type="sldNum" sz="quarter" idx="13"/>
          </p:nvPr>
        </p:nvSpPr>
        <p:spPr/>
        <p:txBody>
          <a:bodyPr/>
          <a:lstStyle/>
          <a:p>
            <a:pPr algn="r"/>
            <a:fld id="{275F0495-0EA6-8F48-9FDA-F603597FF733}" type="slidenum">
              <a:rPr lang="en-US" smtClean="0"/>
              <a:pPr algn="r"/>
              <a:t>168</a:t>
            </a:fld>
            <a:endParaRPr lang="en-US" dirty="0"/>
          </a:p>
        </p:txBody>
      </p:sp>
    </p:spTree>
    <p:extLst>
      <p:ext uri="{BB962C8B-B14F-4D97-AF65-F5344CB8AC3E}">
        <p14:creationId xmlns:p14="http://schemas.microsoft.com/office/powerpoint/2010/main" val="31546687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169</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Whitetip reef </a:t>
            </a:r>
            <a:br>
              <a:rPr lang="en-AU" sz="4400" dirty="0"/>
            </a:br>
            <a:r>
              <a:rPr lang="en-AU" sz="4400" dirty="0"/>
              <a:t>shark</a:t>
            </a:r>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565194" cy="707886"/>
          </a:xfrm>
          <a:prstGeom prst="rect">
            <a:avLst/>
          </a:prstGeom>
          <a:solidFill>
            <a:srgbClr val="FFFFFF"/>
          </a:solidFill>
        </p:spPr>
        <p:txBody>
          <a:bodyPr wrap="square" rtlCol="0">
            <a:spAutoFit/>
          </a:bodyPr>
          <a:lstStyle/>
          <a:p>
            <a:pPr algn="ctr"/>
            <a:r>
              <a:rPr lang="en-AU" sz="2000" dirty="0">
                <a:solidFill>
                  <a:schemeClr val="tx2"/>
                </a:solidFill>
              </a:rPr>
              <a:t>White tip on dorsal fin</a:t>
            </a:r>
          </a:p>
        </p:txBody>
      </p:sp>
    </p:spTree>
    <p:extLst>
      <p:ext uri="{BB962C8B-B14F-4D97-AF65-F5344CB8AC3E}">
        <p14:creationId xmlns:p14="http://schemas.microsoft.com/office/powerpoint/2010/main" val="3289084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DECAAC1-AC9B-3344-8288-1624DD0360E4}"/>
              </a:ext>
            </a:extLst>
          </p:cNvPr>
          <p:cNvPicPr>
            <a:picLocks noChangeAspect="1"/>
          </p:cNvPicPr>
          <p:nvPr/>
        </p:nvPicPr>
        <p:blipFill>
          <a:blip r:embed="rId5"/>
          <a:stretch>
            <a:fillRect/>
          </a:stretch>
        </p:blipFill>
        <p:spPr>
          <a:xfrm>
            <a:off x="5103448" y="844849"/>
            <a:ext cx="6141269" cy="4905905"/>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170</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15997190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171</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Blacktip reef </a:t>
            </a:r>
            <a:br>
              <a:rPr lang="en-AU" sz="4400" dirty="0"/>
            </a:br>
            <a:r>
              <a:rPr lang="en-AU" sz="4400" dirty="0"/>
              <a:t>shark</a:t>
            </a:r>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565194" cy="707886"/>
          </a:xfrm>
          <a:prstGeom prst="rect">
            <a:avLst/>
          </a:prstGeom>
          <a:solidFill>
            <a:srgbClr val="FFFFFF"/>
          </a:solidFill>
        </p:spPr>
        <p:txBody>
          <a:bodyPr wrap="square" rtlCol="0">
            <a:spAutoFit/>
          </a:bodyPr>
          <a:lstStyle/>
          <a:p>
            <a:pPr algn="ctr"/>
            <a:r>
              <a:rPr lang="en-AU" sz="2000" dirty="0">
                <a:solidFill>
                  <a:schemeClr val="tx2"/>
                </a:solidFill>
              </a:rPr>
              <a:t>Black tip on dorsal fin</a:t>
            </a:r>
          </a:p>
        </p:txBody>
      </p:sp>
    </p:spTree>
    <p:extLst>
      <p:ext uri="{BB962C8B-B14F-4D97-AF65-F5344CB8AC3E}">
        <p14:creationId xmlns:p14="http://schemas.microsoft.com/office/powerpoint/2010/main" val="190005276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hlinkClick r:id="rId4"/>
            <a:extLst>
              <a:ext uri="{FF2B5EF4-FFF2-40B4-BE49-F238E27FC236}">
                <a16:creationId xmlns:a16="http://schemas.microsoft.com/office/drawing/2014/main" id="{5A1267F1-AA29-B643-9875-B26F84D40B8B}"/>
              </a:ext>
            </a:extLst>
          </p:cNvPr>
          <p:cNvPicPr>
            <a:picLocks noChangeAspect="1"/>
          </p:cNvPicPr>
          <p:nvPr/>
        </p:nvPicPr>
        <p:blipFill>
          <a:blip r:embed="rId5"/>
          <a:stretch>
            <a:fillRect/>
          </a:stretch>
        </p:blipFill>
        <p:spPr>
          <a:xfrm>
            <a:off x="5103448" y="859939"/>
            <a:ext cx="6141269" cy="4868513"/>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172</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29036464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173</a:t>
            </a:fld>
            <a:endParaRPr lang="en-US" dirty="0"/>
          </a:p>
        </p:txBody>
      </p:sp>
      <p:pic>
        <p:nvPicPr>
          <p:cNvPr id="5" name="Picture 4">
            <a:extLst>
              <a:ext uri="{FF2B5EF4-FFF2-40B4-BE49-F238E27FC236}">
                <a16:creationId xmlns:a16="http://schemas.microsoft.com/office/drawing/2014/main" id="{3ECC8683-CE28-7D45-AD37-10FB1536D08D}"/>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spTree>
    <p:extLst>
      <p:ext uri="{BB962C8B-B14F-4D97-AF65-F5344CB8AC3E}">
        <p14:creationId xmlns:p14="http://schemas.microsoft.com/office/powerpoint/2010/main" val="226156018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5D347-0B2F-B34B-A637-1B1F658C966C}"/>
              </a:ext>
            </a:extLst>
          </p:cNvPr>
          <p:cNvSpPr>
            <a:spLocks noGrp="1"/>
          </p:cNvSpPr>
          <p:nvPr>
            <p:ph type="sldNum" sz="quarter" idx="12"/>
          </p:nvPr>
        </p:nvSpPr>
        <p:spPr/>
        <p:txBody>
          <a:bodyPr/>
          <a:lstStyle/>
          <a:p>
            <a:pPr algn="r"/>
            <a:fld id="{275F0495-0EA6-8F48-9FDA-F603597FF733}" type="slidenum">
              <a:rPr lang="en-US" smtClean="0"/>
              <a:pPr algn="r"/>
              <a:t>174</a:t>
            </a:fld>
            <a:endParaRPr lang="en-US" dirty="0"/>
          </a:p>
        </p:txBody>
      </p:sp>
      <p:sp>
        <p:nvSpPr>
          <p:cNvPr id="3" name="Content Placeholder 2">
            <a:extLst>
              <a:ext uri="{FF2B5EF4-FFF2-40B4-BE49-F238E27FC236}">
                <a16:creationId xmlns:a16="http://schemas.microsoft.com/office/drawing/2014/main" id="{23B89943-1F29-404B-9A18-C94EC5DC80DC}"/>
              </a:ext>
            </a:extLst>
          </p:cNvPr>
          <p:cNvSpPr>
            <a:spLocks noGrp="1"/>
          </p:cNvSpPr>
          <p:nvPr>
            <p:ph idx="1"/>
          </p:nvPr>
        </p:nvSpPr>
        <p:spPr/>
        <p:txBody>
          <a:bodyPr/>
          <a:lstStyle/>
          <a:p>
            <a:pPr algn="ctr">
              <a:spcAft>
                <a:spcPts val="1800"/>
              </a:spcAft>
            </a:pPr>
            <a:r>
              <a:rPr lang="en-US" sz="3200" dirty="0"/>
              <a:t> Sharks are apex predators.</a:t>
            </a:r>
          </a:p>
          <a:p>
            <a:pPr algn="ctr">
              <a:spcAft>
                <a:spcPts val="1800"/>
              </a:spcAft>
            </a:pPr>
            <a:r>
              <a:rPr lang="en-US" sz="3200" dirty="0"/>
              <a:t>They help regulate the number of prey species and maintain ecological balance. </a:t>
            </a:r>
          </a:p>
        </p:txBody>
      </p:sp>
      <p:pic>
        <p:nvPicPr>
          <p:cNvPr id="5" name="Picture Placeholder 4">
            <a:extLst>
              <a:ext uri="{FF2B5EF4-FFF2-40B4-BE49-F238E27FC236}">
                <a16:creationId xmlns:a16="http://schemas.microsoft.com/office/drawing/2014/main" id="{5F9650A5-684A-3749-BB11-2FE6095F6BCE}"/>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Tree>
    <p:extLst>
      <p:ext uri="{BB962C8B-B14F-4D97-AF65-F5344CB8AC3E}">
        <p14:creationId xmlns:p14="http://schemas.microsoft.com/office/powerpoint/2010/main" val="355340193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5D3510-D91F-9948-9D23-4CCBCB5C4DFE}"/>
              </a:ext>
            </a:extLst>
          </p:cNvPr>
          <p:cNvSpPr>
            <a:spLocks noGrp="1"/>
          </p:cNvSpPr>
          <p:nvPr>
            <p:ph type="sldNum" sz="quarter" idx="12"/>
          </p:nvPr>
        </p:nvSpPr>
        <p:spPr/>
        <p:txBody>
          <a:bodyPr/>
          <a:lstStyle/>
          <a:p>
            <a:pPr algn="r"/>
            <a:fld id="{275F0495-0EA6-8F48-9FDA-F603597FF733}" type="slidenum">
              <a:rPr lang="en-US" smtClean="0"/>
              <a:pPr algn="r"/>
              <a:t>175</a:t>
            </a:fld>
            <a:endParaRPr lang="en-US" dirty="0"/>
          </a:p>
        </p:txBody>
      </p:sp>
      <p:sp>
        <p:nvSpPr>
          <p:cNvPr id="3" name="Content Placeholder 2">
            <a:extLst>
              <a:ext uri="{FF2B5EF4-FFF2-40B4-BE49-F238E27FC236}">
                <a16:creationId xmlns:a16="http://schemas.microsoft.com/office/drawing/2014/main" id="{0DFFD300-9DE2-7844-9E22-D9F81F64647E}"/>
              </a:ext>
            </a:extLst>
          </p:cNvPr>
          <p:cNvSpPr>
            <a:spLocks noGrp="1"/>
          </p:cNvSpPr>
          <p:nvPr>
            <p:ph idx="1"/>
          </p:nvPr>
        </p:nvSpPr>
        <p:spPr/>
        <p:txBody>
          <a:bodyPr/>
          <a:lstStyle/>
          <a:p>
            <a:pPr algn="ctr">
              <a:spcAft>
                <a:spcPts val="1800"/>
              </a:spcAft>
            </a:pPr>
            <a:r>
              <a:rPr lang="en-US" sz="3200" dirty="0"/>
              <a:t>Sharks are a</a:t>
            </a:r>
            <a:br>
              <a:rPr lang="en-US" sz="3200" dirty="0"/>
            </a:br>
            <a:r>
              <a:rPr lang="en-US" sz="3200" dirty="0"/>
              <a:t>keystone species. </a:t>
            </a:r>
          </a:p>
          <a:p>
            <a:pPr algn="ctr">
              <a:spcAft>
                <a:spcPts val="1800"/>
              </a:spcAft>
            </a:pPr>
            <a:r>
              <a:rPr lang="en-US" sz="3200" smtClean="0"/>
              <a:t>Without </a:t>
            </a:r>
            <a:r>
              <a:rPr lang="en-US" sz="3200" dirty="0"/>
              <a:t>sharks, ecosystems are dramatically different. </a:t>
            </a:r>
          </a:p>
          <a:p>
            <a:pPr algn="ctr">
              <a:spcAft>
                <a:spcPts val="1800"/>
              </a:spcAft>
            </a:pPr>
            <a:r>
              <a:rPr lang="en-US" sz="3200" dirty="0"/>
              <a:t>Many sharks are </a:t>
            </a:r>
            <a:r>
              <a:rPr lang="en-US" sz="3200" b="1" u="sng"/>
              <a:t>THREATENED </a:t>
            </a:r>
            <a:r>
              <a:rPr lang="en-US" sz="3200" b="1" u="sng" smtClean="0"/>
              <a:t>WITH </a:t>
            </a:r>
            <a:r>
              <a:rPr lang="en-US" sz="3200" b="1" u="sng" dirty="0"/>
              <a:t>EXTINCTION</a:t>
            </a:r>
            <a:r>
              <a:rPr lang="en-US" sz="3200" b="1" dirty="0"/>
              <a:t>.</a:t>
            </a:r>
          </a:p>
        </p:txBody>
      </p:sp>
      <p:pic>
        <p:nvPicPr>
          <p:cNvPr id="5" name="Picture Placeholder 4">
            <a:extLst>
              <a:ext uri="{FF2B5EF4-FFF2-40B4-BE49-F238E27FC236}">
                <a16:creationId xmlns:a16="http://schemas.microsoft.com/office/drawing/2014/main" id="{E6D9FFD1-C479-C94C-99CD-90E91764287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755" r="18755"/>
          <a:stretch/>
        </p:blipFill>
        <p:spPr>
          <a:prstGeom prst="rect">
            <a:avLst/>
          </a:prstGeom>
        </p:spPr>
      </p:pic>
    </p:spTree>
    <p:extLst>
      <p:ext uri="{BB962C8B-B14F-4D97-AF65-F5344CB8AC3E}">
        <p14:creationId xmlns:p14="http://schemas.microsoft.com/office/powerpoint/2010/main" val="310916722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176</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sz="4400"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CC6C200B-ECDE-4B47-9FE7-14E5796F1A01}"/>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75508987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Crown-of-Thorns Starfish (COTS)</a:t>
            </a:r>
            <a:endParaRPr lang="en-US" sz="2000" dirty="0">
              <a:solidFill>
                <a:schemeClr val="bg1"/>
              </a:solidFill>
            </a:endParaRPr>
          </a:p>
        </p:txBody>
      </p:sp>
    </p:spTree>
    <p:extLst>
      <p:ext uri="{BB962C8B-B14F-4D97-AF65-F5344CB8AC3E}">
        <p14:creationId xmlns:p14="http://schemas.microsoft.com/office/powerpoint/2010/main" val="175371812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295085266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179</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C393538B-1B3F-8948-8B13-7BC908D91993}"/>
              </a:ext>
            </a:extLst>
          </p:cNvPr>
          <p:cNvSpPr txBox="1"/>
          <p:nvPr/>
        </p:nvSpPr>
        <p:spPr>
          <a:xfrm>
            <a:off x="7034459" y="5087513"/>
            <a:ext cx="1655064" cy="707886"/>
          </a:xfrm>
          <a:prstGeom prst="rect">
            <a:avLst/>
          </a:prstGeom>
          <a:noFill/>
        </p:spPr>
        <p:txBody>
          <a:bodyPr wrap="square" rtlCol="0">
            <a:spAutoFit/>
          </a:bodyPr>
          <a:lstStyle/>
          <a:p>
            <a:pPr algn="ctr"/>
            <a:r>
              <a:rPr lang="en-AU" sz="2000" dirty="0">
                <a:solidFill>
                  <a:schemeClr val="bg1"/>
                </a:solidFill>
              </a:rPr>
              <a:t>Recently eaten coral</a:t>
            </a:r>
          </a:p>
        </p:txBody>
      </p:sp>
      <p:sp>
        <p:nvSpPr>
          <p:cNvPr id="7" name="Down Arrow 6">
            <a:extLst>
              <a:ext uri="{FF2B5EF4-FFF2-40B4-BE49-F238E27FC236}">
                <a16:creationId xmlns:a16="http://schemas.microsoft.com/office/drawing/2014/main" id="{CC5CC315-6A68-E54D-AD46-476B0151860E}"/>
              </a:ext>
            </a:extLst>
          </p:cNvPr>
          <p:cNvSpPr/>
          <p:nvPr/>
        </p:nvSpPr>
        <p:spPr>
          <a:xfrm rot="9888833">
            <a:off x="7658997" y="4530105"/>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12843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A0851F-1FB2-2E4A-AF8D-070A9150DDBD}"/>
              </a:ext>
            </a:extLst>
          </p:cNvPr>
          <p:cNvSpPr>
            <a:spLocks noGrp="1"/>
          </p:cNvSpPr>
          <p:nvPr>
            <p:ph type="sldNum" sz="quarter" idx="12"/>
          </p:nvPr>
        </p:nvSpPr>
        <p:spPr/>
        <p:txBody>
          <a:bodyPr/>
          <a:lstStyle/>
          <a:p>
            <a:pPr algn="r"/>
            <a:fld id="{275F0495-0EA6-8F48-9FDA-F603597FF733}" type="slidenum">
              <a:rPr lang="en-US" smtClean="0"/>
              <a:pPr algn="r"/>
              <a:t>18</a:t>
            </a:fld>
            <a:endParaRPr lang="en-US" dirty="0"/>
          </a:p>
        </p:txBody>
      </p:sp>
      <p:sp>
        <p:nvSpPr>
          <p:cNvPr id="3" name="Content Placeholder 2">
            <a:extLst>
              <a:ext uri="{FF2B5EF4-FFF2-40B4-BE49-F238E27FC236}">
                <a16:creationId xmlns:a16="http://schemas.microsoft.com/office/drawing/2014/main" id="{CCF0381E-4645-7049-AD68-EA5CADE2C7B0}"/>
              </a:ext>
            </a:extLst>
          </p:cNvPr>
          <p:cNvSpPr>
            <a:spLocks noGrp="1"/>
          </p:cNvSpPr>
          <p:nvPr>
            <p:ph idx="1"/>
          </p:nvPr>
        </p:nvSpPr>
        <p:spPr/>
        <p:txBody>
          <a:bodyPr/>
          <a:lstStyle/>
          <a:p>
            <a:pPr algn="ctr"/>
            <a:r>
              <a:rPr lang="en-AU" sz="3200" dirty="0"/>
              <a:t>One way to help the </a:t>
            </a:r>
            <a:br>
              <a:rPr lang="en-AU" sz="3200" dirty="0"/>
            </a:br>
            <a:r>
              <a:rPr lang="en-AU" sz="3200" dirty="0"/>
              <a:t>Great Barrier Reef is to collect data for the Great Barrier Reef Marine Park Authority (GBRMPA) as a </a:t>
            </a:r>
            <a:r>
              <a:rPr lang="en-AU" sz="3200" i="1" dirty="0"/>
              <a:t>Citizen Scientist</a:t>
            </a:r>
            <a:r>
              <a:rPr lang="en-AU" sz="3200" dirty="0"/>
              <a:t>.</a:t>
            </a:r>
          </a:p>
        </p:txBody>
      </p:sp>
      <p:pic>
        <p:nvPicPr>
          <p:cNvPr id="5" name="Picture Placeholder 4">
            <a:extLst>
              <a:ext uri="{FF2B5EF4-FFF2-40B4-BE49-F238E27FC236}">
                <a16:creationId xmlns:a16="http://schemas.microsoft.com/office/drawing/2014/main" id="{66BEEB70-C0BC-0244-9D9B-3B4F6967CA5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283528720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180</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smtClean="0"/>
              <a:t>very big.</a:t>
            </a:r>
            <a:endParaRPr lang="en-US" sz="4400" dirty="0"/>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402570790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181</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pPr algn="ctr">
              <a:spcAft>
                <a:spcPts val="1800"/>
              </a:spcAft>
            </a:pPr>
            <a:r>
              <a:rPr lang="en-US" sz="4400" dirty="0"/>
              <a:t>They can reproduce in </a:t>
            </a:r>
            <a:r>
              <a:rPr lang="en-US" sz="4400" dirty="0" smtClean="0"/>
              <a:t>outbreak </a:t>
            </a:r>
            <a:r>
              <a:rPr lang="en-US" sz="4400" dirty="0"/>
              <a:t>proportions.</a:t>
            </a:r>
          </a:p>
          <a:p>
            <a:pPr algn="ctr">
              <a:spcAft>
                <a:spcPts val="1800"/>
              </a:spcAft>
            </a:pPr>
            <a:r>
              <a:rPr lang="en-US" sz="4400" dirty="0"/>
              <a:t>When conditions are </a:t>
            </a:r>
            <a:r>
              <a:rPr lang="en-US" sz="4400" dirty="0" err="1"/>
              <a:t>favourable</a:t>
            </a:r>
            <a:r>
              <a:rPr lang="en-US" sz="4400" dirty="0"/>
              <a:t> for them.</a:t>
            </a:r>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179391375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182</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pPr algn="ctr"/>
            <a:r>
              <a:rPr lang="en-US" sz="4400" dirty="0"/>
              <a:t>This makes them </a:t>
            </a:r>
            <a:br>
              <a:rPr lang="en-US" sz="4400" dirty="0"/>
            </a:br>
            <a:r>
              <a:rPr lang="en-US" sz="4400" dirty="0"/>
              <a:t>a major threat to </a:t>
            </a:r>
            <a:br>
              <a:rPr lang="en-US" sz="4400" dirty="0"/>
            </a:br>
            <a:r>
              <a:rPr lang="en-US" sz="4400" dirty="0"/>
              <a:t>the Reef.</a:t>
            </a:r>
          </a:p>
        </p:txBody>
      </p:sp>
      <p:pic>
        <p:nvPicPr>
          <p:cNvPr id="5" name="Picture Placeholder 4">
            <a:extLst>
              <a:ext uri="{FF2B5EF4-FFF2-40B4-BE49-F238E27FC236}">
                <a16:creationId xmlns:a16="http://schemas.microsoft.com/office/drawing/2014/main" id="{41CBB807-186D-E444-8514-AB4BE7C3012D}"/>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8487" r="836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ADA39B16-BCB1-0E45-8E7F-24598F184516}"/>
              </a:ext>
            </a:extLst>
          </p:cNvPr>
          <p:cNvSpPr txBox="1"/>
          <p:nvPr/>
        </p:nvSpPr>
        <p:spPr>
          <a:xfrm>
            <a:off x="9548567" y="1001396"/>
            <a:ext cx="1747620" cy="1323439"/>
          </a:xfrm>
          <a:prstGeom prst="rect">
            <a:avLst/>
          </a:prstGeom>
          <a:solidFill>
            <a:schemeClr val="bg1"/>
          </a:solidFill>
        </p:spPr>
        <p:txBody>
          <a:bodyPr wrap="square" rtlCol="0">
            <a:spAutoFit/>
          </a:bodyPr>
          <a:lstStyle/>
          <a:p>
            <a:pPr algn="ctr"/>
            <a:r>
              <a:rPr lang="en-AU" sz="2000" dirty="0">
                <a:solidFill>
                  <a:schemeClr val="tx2"/>
                </a:solidFill>
              </a:rPr>
              <a:t>Can also be hidden underneath the coral.</a:t>
            </a:r>
          </a:p>
        </p:txBody>
      </p:sp>
    </p:spTree>
    <p:extLst>
      <p:ext uri="{BB962C8B-B14F-4D97-AF65-F5344CB8AC3E}">
        <p14:creationId xmlns:p14="http://schemas.microsoft.com/office/powerpoint/2010/main" val="120294841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183</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a:t>
            </a:r>
            <a:br>
              <a:rPr lang="en-US" sz="4400" dirty="0"/>
            </a:br>
            <a:r>
              <a:rPr lang="en-US" sz="4400" dirty="0"/>
              <a:t>giant triton snails,</a:t>
            </a:r>
            <a:br>
              <a:rPr lang="en-US" sz="4400" dirty="0"/>
            </a:br>
            <a:r>
              <a:rPr lang="en-US" sz="4400" dirty="0"/>
              <a:t>are mostly all 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407031826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184</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5906655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185</a:t>
            </a:fld>
            <a:endParaRPr lang="en-US" dirty="0"/>
          </a:p>
        </p:txBody>
      </p:sp>
      <p:pic>
        <p:nvPicPr>
          <p:cNvPr id="5" name="Picture 4">
            <a:extLst>
              <a:ext uri="{FF2B5EF4-FFF2-40B4-BE49-F238E27FC236}">
                <a16:creationId xmlns:a16="http://schemas.microsoft.com/office/drawing/2014/main" id="{51C8CD81-BFFE-0743-83F0-27D8938A7A7B}"/>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8F36F2A-9F40-9144-A9A3-965B62690F5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4450"/>
          <a:stretch/>
        </p:blipFill>
        <p:spPr>
          <a:xfrm>
            <a:off x="0" y="1788557"/>
            <a:ext cx="6096000" cy="4143773"/>
          </a:xfrm>
          <a:prstGeom prst="rect">
            <a:avLst/>
          </a:prstGeom>
        </p:spPr>
      </p:pic>
    </p:spTree>
    <p:extLst>
      <p:ext uri="{BB962C8B-B14F-4D97-AF65-F5344CB8AC3E}">
        <p14:creationId xmlns:p14="http://schemas.microsoft.com/office/powerpoint/2010/main" val="116618872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186</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5" name="Picture Placeholder 4">
            <a:extLst>
              <a:ext uri="{FF2B5EF4-FFF2-40B4-BE49-F238E27FC236}">
                <a16:creationId xmlns:a16="http://schemas.microsoft.com/office/drawing/2014/main" id="{5347A192-D770-0A48-89F6-5C51E59649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5135" r="22239"/>
          <a:stretch/>
        </p:blipFill>
        <p:spPr>
          <a:xfrm>
            <a:off x="6286500" y="549274"/>
            <a:ext cx="5389563" cy="5594400"/>
          </a:xfrm>
          <a:prstGeom prst="rect">
            <a:avLst/>
          </a:prstGeom>
        </p:spPr>
      </p:pic>
    </p:spTree>
    <p:extLst>
      <p:ext uri="{BB962C8B-B14F-4D97-AF65-F5344CB8AC3E}">
        <p14:creationId xmlns:p14="http://schemas.microsoft.com/office/powerpoint/2010/main" val="278204498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187</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44273020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a:t>
            </a:r>
            <a:br>
              <a:rPr lang="en-AU" dirty="0"/>
            </a:br>
            <a:r>
              <a:rPr lang="en-AU" dirty="0"/>
              <a:t>crown-of-thorns starfish.</a:t>
            </a:r>
          </a:p>
          <a:p>
            <a:pPr>
              <a:spcBef>
                <a:spcPts val="0"/>
              </a:spcBef>
              <a:spcAft>
                <a:spcPts val="1800"/>
              </a:spcAft>
            </a:pPr>
            <a:r>
              <a:rPr lang="en-AU" sz="3200" b="1" dirty="0" smtClean="0"/>
              <a:t>Venomous spines.</a:t>
            </a:r>
            <a:r>
              <a:rPr lang="en-AU" sz="3200" b="1" dirty="0"/>
              <a:t/>
            </a:r>
            <a:br>
              <a:rPr lang="en-AU" sz="3200" b="1" dirty="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188</a:t>
            </a:fld>
            <a:endParaRPr lang="en-US" dirty="0"/>
          </a:p>
        </p:txBody>
      </p:sp>
    </p:spTree>
    <p:extLst>
      <p:ext uri="{BB962C8B-B14F-4D97-AF65-F5344CB8AC3E}">
        <p14:creationId xmlns:p14="http://schemas.microsoft.com/office/powerpoint/2010/main" val="190997947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4067D1-F565-654B-801B-D5B3620A1110}"/>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section, ready for database entry.</a:t>
            </a:r>
          </a:p>
        </p:txBody>
      </p:sp>
      <p:sp>
        <p:nvSpPr>
          <p:cNvPr id="4" name="Slide Number Placeholder 3">
            <a:extLst>
              <a:ext uri="{FF2B5EF4-FFF2-40B4-BE49-F238E27FC236}">
                <a16:creationId xmlns:a16="http://schemas.microsoft.com/office/drawing/2014/main" id="{6EC97E5C-8D2B-904D-AEAD-9AB4E0EF8293}"/>
              </a:ext>
            </a:extLst>
          </p:cNvPr>
          <p:cNvSpPr>
            <a:spLocks noGrp="1"/>
          </p:cNvSpPr>
          <p:nvPr>
            <p:ph type="sldNum" sz="quarter" idx="12"/>
          </p:nvPr>
        </p:nvSpPr>
        <p:spPr/>
        <p:txBody>
          <a:bodyPr/>
          <a:lstStyle/>
          <a:p>
            <a:pPr algn="r"/>
            <a:fld id="{A23E3DB6-7D61-2E4C-8C80-E9322AEA1496}" type="slidenum">
              <a:rPr lang="en-US" smtClean="0"/>
              <a:pPr algn="r"/>
              <a:t>189</a:t>
            </a:fld>
            <a:endParaRPr lang="en-US" dirty="0"/>
          </a:p>
        </p:txBody>
      </p:sp>
      <p:pic>
        <p:nvPicPr>
          <p:cNvPr id="6" name="Picture 5">
            <a:extLst>
              <a:ext uri="{FF2B5EF4-FFF2-40B4-BE49-F238E27FC236}">
                <a16:creationId xmlns:a16="http://schemas.microsoft.com/office/drawing/2014/main" id="{030C44A2-43FC-0242-89E1-891CE4DFFA7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91676" y="1823689"/>
            <a:ext cx="9408647" cy="4357689"/>
          </a:xfrm>
          <a:prstGeom prst="rect">
            <a:avLst/>
          </a:prstGeom>
        </p:spPr>
      </p:pic>
    </p:spTree>
    <p:extLst>
      <p:ext uri="{BB962C8B-B14F-4D97-AF65-F5344CB8AC3E}">
        <p14:creationId xmlns:p14="http://schemas.microsoft.com/office/powerpoint/2010/main" val="2725052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51A27125-ACF1-1840-8A44-4BF9C222A1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4999"/>
          <a:stretch/>
        </p:blipFill>
        <p:spPr>
          <a:xfrm>
            <a:off x="0" y="-1"/>
            <a:ext cx="12191999" cy="6857999"/>
          </a:xfrm>
          <a:prstGeom prst="rect">
            <a:avLst/>
          </a:prstGeom>
        </p:spPr>
      </p:pic>
      <p:sp>
        <p:nvSpPr>
          <p:cNvPr id="5" name="Title 2">
            <a:extLst>
              <a:ext uri="{FF2B5EF4-FFF2-40B4-BE49-F238E27FC236}">
                <a16:creationId xmlns:a16="http://schemas.microsoft.com/office/drawing/2014/main" id="{C3C970B2-FE11-0246-952F-90CCBD300317}"/>
              </a:ext>
            </a:extLst>
          </p:cNvPr>
          <p:cNvSpPr txBox="1">
            <a:spLocks/>
          </p:cNvSpPr>
          <p:nvPr/>
        </p:nvSpPr>
        <p:spPr>
          <a:xfrm>
            <a:off x="515938" y="549275"/>
            <a:ext cx="4970462" cy="769859"/>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405853876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table, ready for database entry.</a:t>
            </a:r>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190</a:t>
            </a:fld>
            <a:endParaRPr lang="en-US" dirty="0"/>
          </a:p>
        </p:txBody>
      </p:sp>
    </p:spTree>
    <p:extLst>
      <p:ext uri="{BB962C8B-B14F-4D97-AF65-F5344CB8AC3E}">
        <p14:creationId xmlns:p14="http://schemas.microsoft.com/office/powerpoint/2010/main" val="164088456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D67AF0-9828-BA41-A241-50D718ABBB78}"/>
              </a:ext>
            </a:extLst>
          </p:cNvPr>
          <p:cNvSpPr>
            <a:spLocks noGrp="1"/>
          </p:cNvSpPr>
          <p:nvPr>
            <p:ph type="title"/>
          </p:nvPr>
        </p:nvSpPr>
        <p:spPr>
          <a:xfrm>
            <a:off x="515938" y="549275"/>
            <a:ext cx="11160124" cy="1335281"/>
          </a:xfrm>
        </p:spPr>
        <p:txBody>
          <a:bodyPr/>
          <a:lstStyle/>
          <a:p>
            <a:r>
              <a:rPr lang="en-US" dirty="0"/>
              <a:t>Let us know if you have students interested and capable of completing this advanced section* as well. </a:t>
            </a:r>
            <a:br>
              <a:rPr lang="en-US" dirty="0"/>
            </a:br>
            <a:r>
              <a:rPr lang="en-US" sz="2000" dirty="0"/>
              <a:t>*Requires further training</a:t>
            </a:r>
            <a:endParaRPr lang="en-US" dirty="0"/>
          </a:p>
        </p:txBody>
      </p:sp>
      <p:sp>
        <p:nvSpPr>
          <p:cNvPr id="4" name="Slide Number Placeholder 3">
            <a:extLst>
              <a:ext uri="{FF2B5EF4-FFF2-40B4-BE49-F238E27FC236}">
                <a16:creationId xmlns:a16="http://schemas.microsoft.com/office/drawing/2014/main" id="{A35DEF2F-ABE1-D84F-B866-8DAB777D6FFC}"/>
              </a:ext>
            </a:extLst>
          </p:cNvPr>
          <p:cNvSpPr>
            <a:spLocks noGrp="1"/>
          </p:cNvSpPr>
          <p:nvPr>
            <p:ph type="sldNum" sz="quarter" idx="12"/>
          </p:nvPr>
        </p:nvSpPr>
        <p:spPr/>
        <p:txBody>
          <a:bodyPr/>
          <a:lstStyle/>
          <a:p>
            <a:pPr algn="r"/>
            <a:fld id="{A23E3DB6-7D61-2E4C-8C80-E9322AEA1496}" type="slidenum">
              <a:rPr lang="en-US" smtClean="0"/>
              <a:pPr algn="r"/>
              <a:t>191</a:t>
            </a:fld>
            <a:endParaRPr lang="en-US" dirty="0"/>
          </a:p>
        </p:txBody>
      </p:sp>
      <p:pic>
        <p:nvPicPr>
          <p:cNvPr id="5" name="Picture 4">
            <a:extLst>
              <a:ext uri="{FF2B5EF4-FFF2-40B4-BE49-F238E27FC236}">
                <a16:creationId xmlns:a16="http://schemas.microsoft.com/office/drawing/2014/main" id="{5E9A40EF-F8A1-AC41-8703-3695F58E5C8D}"/>
              </a:ext>
            </a:extLst>
          </p:cNvPr>
          <p:cNvPicPr>
            <a:picLocks noChangeAspect="1"/>
          </p:cNvPicPr>
          <p:nvPr/>
        </p:nvPicPr>
        <p:blipFill>
          <a:blip r:embed="rId3"/>
          <a:stretch>
            <a:fillRect/>
          </a:stretch>
        </p:blipFill>
        <p:spPr>
          <a:xfrm>
            <a:off x="2273755" y="1884556"/>
            <a:ext cx="7644490" cy="4291458"/>
          </a:xfrm>
          <a:prstGeom prst="rect">
            <a:avLst/>
          </a:prstGeom>
        </p:spPr>
      </p:pic>
    </p:spTree>
    <p:extLst>
      <p:ext uri="{BB962C8B-B14F-4D97-AF65-F5344CB8AC3E}">
        <p14:creationId xmlns:p14="http://schemas.microsoft.com/office/powerpoint/2010/main" val="136825150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192</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4189446645"/>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bg1"/>
                          </a:solidFill>
                          <a:latin typeface="+mn-lt"/>
                        </a:rPr>
                        <a:t>Timed swim (10 minutes)</a:t>
                      </a:r>
                    </a:p>
                  </a:txBody>
                  <a:tcPr anchor="ctr">
                    <a:solidFill>
                      <a:schemeClr val="accent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bg1"/>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bg1"/>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bg1"/>
                </a:solidFill>
              </a:rPr>
              <a:t>Teacher: </a:t>
            </a:r>
            <a:r>
              <a:rPr lang="en-AU" sz="2000" dirty="0">
                <a:solidFill>
                  <a:schemeClr val="bg1"/>
                </a:solidFill>
              </a:rPr>
              <a:t>Please ensure </a:t>
            </a:r>
            <a:r>
              <a:rPr lang="en-AU" sz="2000" dirty="0" smtClean="0">
                <a:solidFill>
                  <a:schemeClr val="bg1"/>
                </a:solidFill>
              </a:rPr>
              <a:t>every </a:t>
            </a:r>
            <a:r>
              <a:rPr lang="en-AU" sz="2000" dirty="0">
                <a:solidFill>
                  <a:schemeClr val="bg1"/>
                </a:solidFill>
              </a:rPr>
              <a:t>animal is being counted. Please take a screenshot and email as an attachment to your excursion provider. Thank you. </a:t>
            </a:r>
          </a:p>
        </p:txBody>
      </p:sp>
    </p:spTree>
    <p:extLst>
      <p:ext uri="{BB962C8B-B14F-4D97-AF65-F5344CB8AC3E}">
        <p14:creationId xmlns:p14="http://schemas.microsoft.com/office/powerpoint/2010/main" val="244865183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193</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pPr algn="ctr"/>
            <a:r>
              <a:rPr lang="en-US" sz="4400" dirty="0"/>
              <a:t>Download </a:t>
            </a:r>
          </a:p>
          <a:p>
            <a:pPr algn="ctr"/>
            <a:r>
              <a:rPr lang="en-US" sz="4400" dirty="0"/>
              <a:t>the </a:t>
            </a:r>
            <a:r>
              <a:rPr lang="en-US" sz="4400" i="1" dirty="0"/>
              <a:t>Eye on the </a:t>
            </a:r>
            <a:br>
              <a:rPr lang="en-US" sz="4400" i="1" dirty="0"/>
            </a:br>
            <a:r>
              <a:rPr lang="en-US" sz="4400" i="1" dirty="0"/>
              <a:t>Reef </a:t>
            </a:r>
            <a:r>
              <a:rPr lang="en-US" sz="4400"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171603365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194</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91504252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195</a:t>
            </a:fld>
            <a:endParaRPr lang="en-US" dirty="0"/>
          </a:p>
        </p:txBody>
      </p:sp>
    </p:spTree>
    <p:extLst>
      <p:ext uri="{BB962C8B-B14F-4D97-AF65-F5344CB8AC3E}">
        <p14:creationId xmlns:p14="http://schemas.microsoft.com/office/powerpoint/2010/main" val="140084470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Enjoy your trip to the Great Barrier Reef!</a:t>
            </a:r>
            <a:endParaRPr lang="en-AU" dirty="0"/>
          </a:p>
        </p:txBody>
      </p:sp>
      <p:sp>
        <p:nvSpPr>
          <p:cNvPr id="3" name="Subtitle 2"/>
          <p:cNvSpPr>
            <a:spLocks noGrp="1"/>
          </p:cNvSpPr>
          <p:nvPr>
            <p:ph type="subTitle" idx="1"/>
          </p:nvPr>
        </p:nvSpPr>
        <p:spPr/>
        <p:txBody>
          <a:bodyPr/>
          <a:lstStyle/>
          <a:p>
            <a:r>
              <a:rPr lang="en-US" dirty="0"/>
              <a:t>See the Reef • Love the Reef • Protect the Reef </a:t>
            </a:r>
            <a:endParaRPr lang="en-AU" dirty="0"/>
          </a:p>
          <a:p>
            <a:endParaRPr lang="en-AU" dirty="0"/>
          </a:p>
        </p:txBody>
      </p:sp>
    </p:spTree>
    <p:extLst>
      <p:ext uri="{BB962C8B-B14F-4D97-AF65-F5344CB8AC3E}">
        <p14:creationId xmlns:p14="http://schemas.microsoft.com/office/powerpoint/2010/main" val="355328461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197</a:t>
            </a:fld>
            <a:endParaRPr lang="en-US" dirty="0"/>
          </a:p>
        </p:txBody>
      </p:sp>
    </p:spTree>
    <p:extLst>
      <p:ext uri="{BB962C8B-B14F-4D97-AF65-F5344CB8AC3E}">
        <p14:creationId xmlns:p14="http://schemas.microsoft.com/office/powerpoint/2010/main" val="78923205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198</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102207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199</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0973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4294967295"/>
          </p:nvPr>
        </p:nvSpPr>
        <p:spPr>
          <a:xfrm>
            <a:off x="515939" y="1745360"/>
            <a:ext cx="11160124" cy="2571807"/>
          </a:xfrm>
          <a:prstGeom prst="rect">
            <a:avLst/>
          </a:prstGeom>
        </p:spPr>
        <p:txBody>
          <a:bodyPr numCol="2" spcCol="360000"/>
          <a:lstStyle/>
          <a:p>
            <a:pPr marL="0" indent="0">
              <a:buNone/>
            </a:pPr>
            <a:r>
              <a:rPr lang="en-AU" sz="1600" dirty="0"/>
              <a:t>This PowerPoint is </a:t>
            </a:r>
            <a:r>
              <a:rPr lang="en-AU" sz="1600" dirty="0" smtClean="0"/>
              <a:t>Part </a:t>
            </a:r>
            <a:r>
              <a:rPr lang="en-AU" sz="1600" dirty="0"/>
              <a:t>1 of the </a:t>
            </a:r>
            <a:r>
              <a:rPr lang="en-AU" sz="1600" i="1" dirty="0"/>
              <a:t>Be a Marine Biologist for a Day</a:t>
            </a:r>
            <a:r>
              <a:rPr lang="en-AU" sz="1600" dirty="0"/>
              <a:t> program designed for year 9 by the Great Barrier Reef Marine Park Authority (GBRMPA). </a:t>
            </a:r>
          </a:p>
          <a:p>
            <a:pPr marL="0" indent="0">
              <a:buNone/>
            </a:pPr>
            <a:r>
              <a:rPr lang="en-US" sz="1600" dirty="0"/>
              <a:t>View this PowerPoint before</a:t>
            </a:r>
            <a:r>
              <a:rPr lang="en-US" sz="1600" i="1" dirty="0"/>
              <a:t> </a:t>
            </a:r>
            <a:r>
              <a:rPr lang="en-US" sz="1600" dirty="0"/>
              <a:t>your excursion. There is an accompanying activity book. Teacher instructions are at the end of this PowerPoint.</a:t>
            </a:r>
            <a:endParaRPr lang="en-AU" sz="1600" dirty="0"/>
          </a:p>
          <a:p>
            <a:pPr marL="0" indent="0">
              <a:buNone/>
            </a:pPr>
            <a:r>
              <a:rPr lang="en-US" sz="1600" dirty="0"/>
              <a:t>On the excursion, you will be conducting a ten-minute timed swim as part of a </a:t>
            </a:r>
            <a:r>
              <a:rPr lang="en-US" sz="1600" dirty="0" smtClean="0"/>
              <a:t>Rapid </a:t>
            </a:r>
            <a:r>
              <a:rPr lang="en-US" sz="1600" dirty="0"/>
              <a:t>M</a:t>
            </a:r>
            <a:r>
              <a:rPr lang="en-US" sz="1600" dirty="0" smtClean="0"/>
              <a:t>onitoring </a:t>
            </a:r>
            <a:r>
              <a:rPr lang="en-US" sz="1600" dirty="0"/>
              <a:t>survey </a:t>
            </a:r>
            <a:r>
              <a:rPr lang="en-US" sz="1600" dirty="0" smtClean="0"/>
              <a:t>with </a:t>
            </a:r>
            <a:r>
              <a:rPr lang="en-US" sz="1600" dirty="0"/>
              <a:t>your </a:t>
            </a:r>
            <a:r>
              <a:rPr lang="en-US" sz="1600" dirty="0" smtClean="0"/>
              <a:t>reef guide. </a:t>
            </a:r>
            <a:r>
              <a:rPr lang="en-US" sz="1600" dirty="0"/>
              <a:t>The excursion comprises Part 2: Finding out. </a:t>
            </a:r>
          </a:p>
          <a:p>
            <a:pPr marL="0" indent="0">
              <a:buNone/>
            </a:pPr>
            <a:r>
              <a:rPr lang="en-US" sz="1600" dirty="0"/>
              <a:t>Part 3: Making connections, is designed for when you return to school. It will show you how to upload your data from the survey to the GBRMPA website and answer any questions from Parts 1 and 2.</a:t>
            </a:r>
          </a:p>
          <a:p>
            <a:pPr marL="0" indent="0">
              <a:buNone/>
            </a:pPr>
            <a:r>
              <a:rPr lang="en-US" sz="1600" dirty="0"/>
              <a:t>We look forward to meeting you and sharing lots of amazing experiences </a:t>
            </a:r>
            <a:r>
              <a:rPr lang="en-US" sz="1600" dirty="0" smtClean="0"/>
              <a:t>with </a:t>
            </a:r>
            <a:r>
              <a:rPr lang="en-US" sz="1600" dirty="0"/>
              <a:t>you </a:t>
            </a:r>
            <a:r>
              <a:rPr lang="en-US" sz="1600" dirty="0" smtClean="0"/>
              <a:t>very </a:t>
            </a:r>
            <a:r>
              <a:rPr lang="en-US" sz="1600" dirty="0"/>
              <a:t>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a:t>
            </a:r>
            <a:r>
              <a:rPr lang="en-AU">
                <a:solidFill>
                  <a:schemeClr val="accent2"/>
                </a:solidFill>
              </a:rPr>
              <a:t>reef </a:t>
            </a:r>
            <a:r>
              <a:rPr lang="en-AU" smtClean="0">
                <a:solidFill>
                  <a:schemeClr val="accent2"/>
                </a:solidFill>
              </a:rPr>
              <a:t>with </a:t>
            </a:r>
            <a:r>
              <a:rPr lang="en-AU" dirty="0">
                <a:solidFill>
                  <a:schemeClr val="accent2"/>
                </a:solidFill>
              </a:rPr>
              <a:t>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a:t>
              </a:r>
              <a:r>
                <a:rPr lang="en-AU" sz="900">
                  <a:solidFill>
                    <a:schemeClr val="tx2"/>
                  </a:solidFill>
                </a:rPr>
                <a:t>licence </a:t>
              </a:r>
              <a:r>
                <a:rPr lang="en-AU" sz="900" smtClean="0">
                  <a:solidFill>
                    <a:schemeClr val="tx2"/>
                  </a:solidFill>
                </a:rPr>
                <a:t>with </a:t>
              </a:r>
              <a:r>
                <a:rPr lang="en-AU" sz="900" dirty="0">
                  <a:solidFill>
                    <a:schemeClr val="tx2"/>
                  </a:solidFill>
                </a:rPr>
                <a:t>the exception of content supplied by third parties and any photographs. </a:t>
              </a:r>
              <a:r>
                <a:rPr lang="en-AU" sz="900" u="sng" dirty="0">
                  <a:solidFill>
                    <a:schemeClr val="tx2"/>
                  </a:solidFill>
                  <a:hlinkClick r:id="rId3">
                    <a:extLst>
                      <a:ext uri="{A12FA001-AC4F-418D-AE19-62706E023703}">
                        <ahyp:hlinkClr xmlns="" xmlns:ahyp="http://schemas.microsoft.com/office/drawing/2018/hyperlinkcolor"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20</a:t>
            </a:fld>
            <a:endParaRPr lang="en-US" dirty="0"/>
          </a:p>
        </p:txBody>
      </p:sp>
      <p:sp>
        <p:nvSpPr>
          <p:cNvPr id="3" name="Content Placeholder 2">
            <a:extLst>
              <a:ext uri="{FF2B5EF4-FFF2-40B4-BE49-F238E27FC236}">
                <a16:creationId xmlns:a16="http://schemas.microsoft.com/office/drawing/2014/main" id="{A6F4727B-7460-C243-8F87-1770F487B4D2}"/>
              </a:ext>
            </a:extLst>
          </p:cNvPr>
          <p:cNvSpPr>
            <a:spLocks noGrp="1"/>
          </p:cNvSpPr>
          <p:nvPr>
            <p:ph idx="1"/>
          </p:nvPr>
        </p:nvSpPr>
        <p:spPr/>
        <p:txBody>
          <a:bodyPr/>
          <a:lstStyle/>
          <a:p>
            <a:pPr algn="ctr"/>
            <a:r>
              <a:rPr lang="en-AU" sz="4400" dirty="0"/>
              <a:t>Their citizen science program is called </a:t>
            </a:r>
            <a:r>
              <a:rPr lang="en-AU" sz="4400" i="1" dirty="0"/>
              <a:t>Eye on the Reef.</a:t>
            </a:r>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3"/>
          <a:srcRect l="348" t="-13692" b="-10042"/>
          <a:stretch/>
        </p:blipFill>
        <p:spPr>
          <a:xfrm>
            <a:off x="6286500" y="549274"/>
            <a:ext cx="5389563" cy="5594400"/>
          </a:xfrm>
          <a:prstGeom prst="rect">
            <a:avLst/>
          </a:prstGeom>
        </p:spPr>
      </p:pic>
    </p:spTree>
    <p:extLst>
      <p:ext uri="{BB962C8B-B14F-4D97-AF65-F5344CB8AC3E}">
        <p14:creationId xmlns:p14="http://schemas.microsoft.com/office/powerpoint/2010/main" val="65485300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200</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4985143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201</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42353928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202</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2432505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203</a:t>
            </a:fld>
            <a:endParaRPr lang="en-US" dirty="0"/>
          </a:p>
        </p:txBody>
      </p:sp>
    </p:spTree>
    <p:extLst>
      <p:ext uri="{BB962C8B-B14F-4D97-AF65-F5344CB8AC3E}">
        <p14:creationId xmlns:p14="http://schemas.microsoft.com/office/powerpoint/2010/main" val="162141076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204</a:t>
            </a:fld>
            <a:endParaRPr lang="en-US" dirty="0"/>
          </a:p>
        </p:txBody>
      </p:sp>
    </p:spTree>
    <p:extLst>
      <p:ext uri="{BB962C8B-B14F-4D97-AF65-F5344CB8AC3E}">
        <p14:creationId xmlns:p14="http://schemas.microsoft.com/office/powerpoint/2010/main" val="13582191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205</a:t>
            </a:fld>
            <a:endParaRPr lang="en-US" dirty="0"/>
          </a:p>
        </p:txBody>
      </p:sp>
    </p:spTree>
    <p:extLst>
      <p:ext uri="{BB962C8B-B14F-4D97-AF65-F5344CB8AC3E}">
        <p14:creationId xmlns:p14="http://schemas.microsoft.com/office/powerpoint/2010/main" val="107621267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206</a:t>
            </a:fld>
            <a:endParaRPr lang="en-US" dirty="0"/>
          </a:p>
        </p:txBody>
      </p:sp>
    </p:spTree>
    <p:extLst>
      <p:ext uri="{BB962C8B-B14F-4D97-AF65-F5344CB8AC3E}">
        <p14:creationId xmlns:p14="http://schemas.microsoft.com/office/powerpoint/2010/main" val="326935366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FB90D1-24BB-854E-B461-59A86B3EF7EA}"/>
              </a:ext>
            </a:extLst>
          </p:cNvPr>
          <p:cNvSpPr>
            <a:spLocks noGrp="1"/>
          </p:cNvSpPr>
          <p:nvPr>
            <p:ph type="sldNum" sz="quarter" idx="12"/>
          </p:nvPr>
        </p:nvSpPr>
        <p:spPr/>
        <p:txBody>
          <a:bodyPr/>
          <a:lstStyle/>
          <a:p>
            <a:pPr algn="r"/>
            <a:fld id="{275F0495-0EA6-8F48-9FDA-F603597FF733}" type="slidenum">
              <a:rPr lang="en-US" smtClean="0"/>
              <a:pPr algn="r"/>
              <a:t>207</a:t>
            </a:fld>
            <a:endParaRPr lang="en-US" dirty="0"/>
          </a:p>
        </p:txBody>
      </p:sp>
      <p:sp>
        <p:nvSpPr>
          <p:cNvPr id="4" name="Title 3">
            <a:extLst>
              <a:ext uri="{FF2B5EF4-FFF2-40B4-BE49-F238E27FC236}">
                <a16:creationId xmlns:a16="http://schemas.microsoft.com/office/drawing/2014/main" id="{0262C380-1771-004E-B019-2B6D38F0A3FB}"/>
              </a:ext>
            </a:extLst>
          </p:cNvPr>
          <p:cNvSpPr>
            <a:spLocks noGrp="1"/>
          </p:cNvSpPr>
          <p:nvPr>
            <p:ph type="title"/>
          </p:nvPr>
        </p:nvSpPr>
        <p:spPr/>
        <p:txBody>
          <a:bodyPr/>
          <a:lstStyle/>
          <a:p>
            <a:r>
              <a:rPr lang="en-US" dirty="0"/>
              <a:t>What to bring.</a:t>
            </a:r>
          </a:p>
        </p:txBody>
      </p:sp>
      <p:sp>
        <p:nvSpPr>
          <p:cNvPr id="7" name="TextBox 6">
            <a:extLst>
              <a:ext uri="{FF2B5EF4-FFF2-40B4-BE49-F238E27FC236}">
                <a16:creationId xmlns:a16="http://schemas.microsoft.com/office/drawing/2014/main" id="{FE228231-255C-474B-8067-A59AD7C24B72}"/>
              </a:ext>
            </a:extLst>
          </p:cNvPr>
          <p:cNvSpPr txBox="1"/>
          <p:nvPr/>
        </p:nvSpPr>
        <p:spPr>
          <a:xfrm>
            <a:off x="1861538" y="5042237"/>
            <a:ext cx="3921830" cy="1015663"/>
          </a:xfrm>
          <a:prstGeom prst="rect">
            <a:avLst/>
          </a:prstGeom>
          <a:noFill/>
        </p:spPr>
        <p:txBody>
          <a:bodyPr wrap="square" rtlCol="0">
            <a:spAutoFit/>
          </a:bodyPr>
          <a:lstStyle/>
          <a:p>
            <a:pPr algn="ctr"/>
            <a:r>
              <a:rPr lang="en-AU" sz="2000" dirty="0">
                <a:solidFill>
                  <a:schemeClr val="tx2"/>
                </a:solidFill>
              </a:rPr>
              <a:t>Activity Books </a:t>
            </a:r>
            <a:br>
              <a:rPr lang="en-AU" sz="2000" dirty="0">
                <a:solidFill>
                  <a:schemeClr val="tx2"/>
                </a:solidFill>
              </a:rPr>
            </a:br>
            <a:r>
              <a:rPr lang="en-AU" sz="2000" dirty="0">
                <a:solidFill>
                  <a:schemeClr val="tx2"/>
                </a:solidFill>
              </a:rPr>
              <a:t>(includes Rapid Monitoring survey form)</a:t>
            </a:r>
          </a:p>
        </p:txBody>
      </p:sp>
      <p:pic>
        <p:nvPicPr>
          <p:cNvPr id="8" name="Picture 7">
            <a:extLst>
              <a:ext uri="{FF2B5EF4-FFF2-40B4-BE49-F238E27FC236}">
                <a16:creationId xmlns:a16="http://schemas.microsoft.com/office/drawing/2014/main" id="{2BC19633-4295-694A-856D-866E2C55DDAB}"/>
              </a:ext>
            </a:extLst>
          </p:cNvPr>
          <p:cNvPicPr>
            <a:picLocks noChangeAspect="1"/>
          </p:cNvPicPr>
          <p:nvPr/>
        </p:nvPicPr>
        <p:blipFill>
          <a:blip r:embed="rId3"/>
          <a:stretch>
            <a:fillRect/>
          </a:stretch>
        </p:blipFill>
        <p:spPr>
          <a:xfrm rot="4363481">
            <a:off x="6262280" y="3281529"/>
            <a:ext cx="3642525" cy="294941"/>
          </a:xfrm>
          <a:prstGeom prst="rect">
            <a:avLst/>
          </a:prstGeom>
        </p:spPr>
      </p:pic>
      <p:pic>
        <p:nvPicPr>
          <p:cNvPr id="9" name="Picture 8">
            <a:extLst>
              <a:ext uri="{FF2B5EF4-FFF2-40B4-BE49-F238E27FC236}">
                <a16:creationId xmlns:a16="http://schemas.microsoft.com/office/drawing/2014/main" id="{A2758167-A461-6D4A-B64D-63D23F88D13E}"/>
              </a:ext>
            </a:extLst>
          </p:cNvPr>
          <p:cNvPicPr>
            <a:picLocks noChangeAspect="1"/>
          </p:cNvPicPr>
          <p:nvPr/>
        </p:nvPicPr>
        <p:blipFill>
          <a:blip r:embed="rId4"/>
          <a:stretch>
            <a:fillRect/>
          </a:stretch>
        </p:blipFill>
        <p:spPr>
          <a:xfrm>
            <a:off x="2661744" y="1690052"/>
            <a:ext cx="2321419" cy="3112642"/>
          </a:xfrm>
          <a:prstGeom prst="rect">
            <a:avLst/>
          </a:prstGeom>
          <a:noFill/>
          <a:ln>
            <a:solidFill>
              <a:schemeClr val="bg2"/>
            </a:solidFill>
          </a:ln>
        </p:spPr>
      </p:pic>
      <p:sp>
        <p:nvSpPr>
          <p:cNvPr id="10" name="TextBox 9">
            <a:extLst>
              <a:ext uri="{FF2B5EF4-FFF2-40B4-BE49-F238E27FC236}">
                <a16:creationId xmlns:a16="http://schemas.microsoft.com/office/drawing/2014/main" id="{F5D842BC-357B-D543-995A-56F728694711}"/>
              </a:ext>
            </a:extLst>
          </p:cNvPr>
          <p:cNvSpPr txBox="1"/>
          <p:nvPr/>
        </p:nvSpPr>
        <p:spPr>
          <a:xfrm>
            <a:off x="5085083" y="3028889"/>
            <a:ext cx="2075088" cy="400110"/>
          </a:xfrm>
          <a:prstGeom prst="rect">
            <a:avLst/>
          </a:prstGeom>
          <a:noFill/>
        </p:spPr>
        <p:txBody>
          <a:bodyPr wrap="square" rtlCol="0">
            <a:spAutoFit/>
          </a:bodyPr>
          <a:lstStyle/>
          <a:p>
            <a:pPr algn="ctr"/>
            <a:r>
              <a:rPr lang="en-AU" sz="2000" dirty="0">
                <a:solidFill>
                  <a:schemeClr val="tx2"/>
                </a:solidFill>
              </a:rPr>
              <a:t>+</a:t>
            </a:r>
          </a:p>
        </p:txBody>
      </p:sp>
      <p:sp>
        <p:nvSpPr>
          <p:cNvPr id="11" name="TextBox 10">
            <a:extLst>
              <a:ext uri="{FF2B5EF4-FFF2-40B4-BE49-F238E27FC236}">
                <a16:creationId xmlns:a16="http://schemas.microsoft.com/office/drawing/2014/main" id="{9F81D28C-ABBD-5847-A515-B3F0BABF5EEB}"/>
              </a:ext>
            </a:extLst>
          </p:cNvPr>
          <p:cNvSpPr txBox="1"/>
          <p:nvPr/>
        </p:nvSpPr>
        <p:spPr>
          <a:xfrm>
            <a:off x="7384732" y="5364657"/>
            <a:ext cx="1397620" cy="400110"/>
          </a:xfrm>
          <a:prstGeom prst="rect">
            <a:avLst/>
          </a:prstGeom>
          <a:noFill/>
        </p:spPr>
        <p:txBody>
          <a:bodyPr wrap="square" rtlCol="0">
            <a:spAutoFit/>
          </a:bodyPr>
          <a:lstStyle/>
          <a:p>
            <a:pPr algn="ctr"/>
            <a:r>
              <a:rPr lang="en-AU" sz="2000" dirty="0">
                <a:solidFill>
                  <a:schemeClr val="tx2"/>
                </a:solidFill>
              </a:rPr>
              <a:t>Pencil</a:t>
            </a:r>
          </a:p>
        </p:txBody>
      </p:sp>
    </p:spTree>
    <p:extLst>
      <p:ext uri="{BB962C8B-B14F-4D97-AF65-F5344CB8AC3E}">
        <p14:creationId xmlns:p14="http://schemas.microsoft.com/office/powerpoint/2010/main" val="63587951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208</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lgn="ctr">
              <a:spcAft>
                <a:spcPts val="1800"/>
              </a:spcAft>
            </a:pPr>
            <a:r>
              <a:rPr lang="en-US" sz="4400" dirty="0"/>
              <a:t>Rapid Monitoring survey form.</a:t>
            </a:r>
          </a:p>
          <a:p>
            <a:pPr algn="ctr">
              <a:spcAft>
                <a:spcPts val="1800"/>
              </a:spcAft>
            </a:pPr>
            <a:r>
              <a:rPr lang="en-US" sz="3200" dirty="0"/>
              <a:t>Click on picture</a:t>
            </a:r>
            <a:br>
              <a:rPr lang="en-US" sz="3200" dirty="0"/>
            </a:br>
            <a:r>
              <a:rPr lang="en-US" sz="3200" dirty="0"/>
              <a:t>(in full screen) for higher resolution copy from GBRMPA.</a:t>
            </a:r>
          </a:p>
        </p:txBody>
      </p:sp>
      <p:pic>
        <p:nvPicPr>
          <p:cNvPr id="5" name="Picture Placeholder 4">
            <a:hlinkClick r:id="rId4"/>
            <a:extLst>
              <a:ext uri="{FF2B5EF4-FFF2-40B4-BE49-F238E27FC236}">
                <a16:creationId xmlns:a16="http://schemas.microsoft.com/office/drawing/2014/main" id="{C8ECE81F-158B-6147-AF62-789E81F6CB75}"/>
              </a:ext>
            </a:extLst>
          </p:cNvPr>
          <p:cNvPicPr>
            <a:picLocks noGrp="1" noChangeAspect="1"/>
          </p:cNvPicPr>
          <p:nvPr>
            <p:ph type="pic" sz="quarter" idx="14"/>
          </p:nvPr>
        </p:nvPicPr>
        <p:blipFill rotWithShape="1">
          <a:blip r:embed="rId5"/>
          <a:srcRect l="-1" t="-11552" r="-1" b="-8025"/>
          <a:stretch/>
        </p:blipFill>
        <p:spPr>
          <a:xfrm>
            <a:off x="6286500" y="549274"/>
            <a:ext cx="5389563" cy="5594400"/>
          </a:xfrm>
          <a:prstGeom prst="rect">
            <a:avLst/>
          </a:prstGeom>
          <a:ln>
            <a:noFill/>
          </a:ln>
        </p:spPr>
      </p:pic>
    </p:spTree>
    <p:extLst>
      <p:ext uri="{BB962C8B-B14F-4D97-AF65-F5344CB8AC3E}">
        <p14:creationId xmlns:p14="http://schemas.microsoft.com/office/powerpoint/2010/main" val="307962581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8156ED-098E-3141-914C-35F8E1E27D52}"/>
              </a:ext>
            </a:extLst>
          </p:cNvPr>
          <p:cNvSpPr>
            <a:spLocks noGrp="1"/>
          </p:cNvSpPr>
          <p:nvPr>
            <p:ph type="sldNum" sz="quarter" idx="12"/>
          </p:nvPr>
        </p:nvSpPr>
        <p:spPr/>
        <p:txBody>
          <a:bodyPr/>
          <a:lstStyle/>
          <a:p>
            <a:pPr algn="r"/>
            <a:fld id="{C1222EFF-7CC0-EF4B-B73E-C2ADBFEE8731}" type="slidenum">
              <a:rPr lang="en-US" sz="2000" smtClean="0"/>
              <a:pPr algn="r"/>
              <a:t>209</a:t>
            </a:fld>
            <a:endParaRPr lang="en-US" sz="2000" dirty="0"/>
          </a:p>
        </p:txBody>
      </p:sp>
      <p:sp>
        <p:nvSpPr>
          <p:cNvPr id="3" name="Title 2">
            <a:extLst>
              <a:ext uri="{FF2B5EF4-FFF2-40B4-BE49-F238E27FC236}">
                <a16:creationId xmlns:a16="http://schemas.microsoft.com/office/drawing/2014/main" id="{70EB7040-3E16-694C-AF2F-A51D07285CF2}"/>
              </a:ext>
            </a:extLst>
          </p:cNvPr>
          <p:cNvSpPr>
            <a:spLocks noGrp="1"/>
          </p:cNvSpPr>
          <p:nvPr>
            <p:ph type="title"/>
          </p:nvPr>
        </p:nvSpPr>
        <p:spPr>
          <a:xfrm>
            <a:off x="515938" y="549275"/>
            <a:ext cx="11160124" cy="855779"/>
          </a:xfrm>
        </p:spPr>
        <p:txBody>
          <a:bodyPr/>
          <a:lstStyle/>
          <a:p>
            <a:r>
              <a:rPr lang="en-US" dirty="0"/>
              <a:t>What your </a:t>
            </a:r>
            <a:r>
              <a:rPr lang="en-US" dirty="0" smtClean="0"/>
              <a:t>reef guide </a:t>
            </a:r>
            <a:r>
              <a:rPr lang="en-US" dirty="0"/>
              <a:t>will provide.</a:t>
            </a:r>
            <a:br>
              <a:rPr lang="en-US" dirty="0"/>
            </a:br>
            <a:r>
              <a:rPr lang="en-US" sz="2000" dirty="0"/>
              <a:t>(multiplied by number of buddy pairs)</a:t>
            </a:r>
          </a:p>
        </p:txBody>
      </p:sp>
      <p:pic>
        <p:nvPicPr>
          <p:cNvPr id="6" name="Picture 5">
            <a:extLst>
              <a:ext uri="{FF2B5EF4-FFF2-40B4-BE49-F238E27FC236}">
                <a16:creationId xmlns:a16="http://schemas.microsoft.com/office/drawing/2014/main" id="{9BAA656F-4DAF-504A-B8BB-BC741150EB47}"/>
              </a:ext>
            </a:extLst>
          </p:cNvPr>
          <p:cNvPicPr>
            <a:picLocks noChangeAspect="1"/>
          </p:cNvPicPr>
          <p:nvPr/>
        </p:nvPicPr>
        <p:blipFill>
          <a:blip r:embed="rId4"/>
          <a:stretch>
            <a:fillRect/>
          </a:stretch>
        </p:blipFill>
        <p:spPr>
          <a:xfrm>
            <a:off x="853959" y="1778208"/>
            <a:ext cx="1643695" cy="2339302"/>
          </a:xfrm>
          <a:prstGeom prst="rect">
            <a:avLst/>
          </a:prstGeom>
          <a:ln w="57150">
            <a:solidFill>
              <a:schemeClr val="tx1"/>
            </a:solidFill>
          </a:ln>
        </p:spPr>
      </p:pic>
      <p:pic>
        <p:nvPicPr>
          <p:cNvPr id="7" name="Picture 6">
            <a:extLst>
              <a:ext uri="{FF2B5EF4-FFF2-40B4-BE49-F238E27FC236}">
                <a16:creationId xmlns:a16="http://schemas.microsoft.com/office/drawing/2014/main" id="{6AEFB5BE-6F67-B64B-92DE-FC6D1138F2D1}"/>
              </a:ext>
            </a:extLst>
          </p:cNvPr>
          <p:cNvPicPr>
            <a:picLocks noChangeAspect="1"/>
          </p:cNvPicPr>
          <p:nvPr/>
        </p:nvPicPr>
        <p:blipFill>
          <a:blip r:embed="rId5"/>
          <a:stretch>
            <a:fillRect/>
          </a:stretch>
        </p:blipFill>
        <p:spPr>
          <a:xfrm>
            <a:off x="1243325" y="2042431"/>
            <a:ext cx="1643695" cy="2371914"/>
          </a:xfrm>
          <a:prstGeom prst="rect">
            <a:avLst/>
          </a:prstGeom>
          <a:ln w="57150">
            <a:solidFill>
              <a:schemeClr val="tx1"/>
            </a:solidFill>
          </a:ln>
        </p:spPr>
      </p:pic>
      <p:pic>
        <p:nvPicPr>
          <p:cNvPr id="8" name="Picture 7">
            <a:extLst>
              <a:ext uri="{FF2B5EF4-FFF2-40B4-BE49-F238E27FC236}">
                <a16:creationId xmlns:a16="http://schemas.microsoft.com/office/drawing/2014/main" id="{34760A70-FF2B-E347-A9E2-A17A88BE4D96}"/>
              </a:ext>
            </a:extLst>
          </p:cNvPr>
          <p:cNvPicPr>
            <a:picLocks noChangeAspect="1"/>
          </p:cNvPicPr>
          <p:nvPr/>
        </p:nvPicPr>
        <p:blipFill>
          <a:blip r:embed="rId6"/>
          <a:stretch>
            <a:fillRect/>
          </a:stretch>
        </p:blipFill>
        <p:spPr>
          <a:xfrm>
            <a:off x="1688145" y="2351754"/>
            <a:ext cx="1588241" cy="2371914"/>
          </a:xfrm>
          <a:prstGeom prst="rect">
            <a:avLst/>
          </a:prstGeom>
          <a:ln w="57150">
            <a:solidFill>
              <a:schemeClr val="tx1"/>
            </a:solidFill>
          </a:ln>
          <a:effectLst/>
        </p:spPr>
      </p:pic>
      <p:sp>
        <p:nvSpPr>
          <p:cNvPr id="9" name="TextBox 8">
            <a:extLst>
              <a:ext uri="{FF2B5EF4-FFF2-40B4-BE49-F238E27FC236}">
                <a16:creationId xmlns:a16="http://schemas.microsoft.com/office/drawing/2014/main" id="{5828AF10-C87A-944A-8D89-265DEEA1D7B8}"/>
              </a:ext>
            </a:extLst>
          </p:cNvPr>
          <p:cNvSpPr txBox="1"/>
          <p:nvPr/>
        </p:nvSpPr>
        <p:spPr>
          <a:xfrm>
            <a:off x="668262" y="5025984"/>
            <a:ext cx="2672231" cy="707886"/>
          </a:xfrm>
          <a:prstGeom prst="rect">
            <a:avLst/>
          </a:prstGeom>
          <a:noFill/>
        </p:spPr>
        <p:txBody>
          <a:bodyPr wrap="square" rtlCol="0">
            <a:spAutoFit/>
          </a:bodyPr>
          <a:lstStyle/>
          <a:p>
            <a:pPr algn="ctr"/>
            <a:r>
              <a:rPr lang="en-AU" sz="2000" dirty="0">
                <a:solidFill>
                  <a:schemeClr val="tx2"/>
                </a:solidFill>
              </a:rPr>
              <a:t>Waterproof </a:t>
            </a:r>
            <a:br>
              <a:rPr lang="en-AU" sz="2000" dirty="0">
                <a:solidFill>
                  <a:schemeClr val="tx2"/>
                </a:solidFill>
              </a:rPr>
            </a:br>
            <a:r>
              <a:rPr lang="en-AU" sz="2000" dirty="0">
                <a:solidFill>
                  <a:schemeClr val="tx2"/>
                </a:solidFill>
              </a:rPr>
              <a:t>survey forms</a:t>
            </a:r>
          </a:p>
        </p:txBody>
      </p:sp>
      <p:pic>
        <p:nvPicPr>
          <p:cNvPr id="10" name="Picture 9">
            <a:extLst>
              <a:ext uri="{FF2B5EF4-FFF2-40B4-BE49-F238E27FC236}">
                <a16:creationId xmlns:a16="http://schemas.microsoft.com/office/drawing/2014/main" id="{D7B39819-D219-214C-A8DB-BB460EA56273}"/>
              </a:ext>
            </a:extLst>
          </p:cNvPr>
          <p:cNvPicPr>
            <a:picLocks noChangeAspect="1"/>
          </p:cNvPicPr>
          <p:nvPr/>
        </p:nvPicPr>
        <p:blipFill>
          <a:blip r:embed="rId7"/>
          <a:stretch>
            <a:fillRect/>
          </a:stretch>
        </p:blipFill>
        <p:spPr>
          <a:xfrm rot="4037823">
            <a:off x="9127908" y="3116051"/>
            <a:ext cx="2994351" cy="242457"/>
          </a:xfrm>
          <a:prstGeom prst="rect">
            <a:avLst/>
          </a:prstGeom>
        </p:spPr>
      </p:pic>
      <p:sp>
        <p:nvSpPr>
          <p:cNvPr id="11" name="TextBox 10">
            <a:extLst>
              <a:ext uri="{FF2B5EF4-FFF2-40B4-BE49-F238E27FC236}">
                <a16:creationId xmlns:a16="http://schemas.microsoft.com/office/drawing/2014/main" id="{1670A53C-B626-DD41-B1BA-58907E6DC6DF}"/>
              </a:ext>
            </a:extLst>
          </p:cNvPr>
          <p:cNvSpPr txBox="1"/>
          <p:nvPr/>
        </p:nvSpPr>
        <p:spPr>
          <a:xfrm>
            <a:off x="3732320" y="5025984"/>
            <a:ext cx="2760047" cy="707886"/>
          </a:xfrm>
          <a:prstGeom prst="rect">
            <a:avLst/>
          </a:prstGeom>
          <a:noFill/>
        </p:spPr>
        <p:txBody>
          <a:bodyPr wrap="square" rtlCol="0">
            <a:spAutoFit/>
          </a:bodyPr>
          <a:lstStyle/>
          <a:p>
            <a:pPr algn="ctr"/>
            <a:r>
              <a:rPr lang="en-AU" sz="2000" dirty="0">
                <a:solidFill>
                  <a:schemeClr val="tx2"/>
                </a:solidFill>
              </a:rPr>
              <a:t>Plastic </a:t>
            </a:r>
          </a:p>
          <a:p>
            <a:pPr algn="ctr"/>
            <a:r>
              <a:rPr lang="en-AU" sz="2000" dirty="0">
                <a:solidFill>
                  <a:schemeClr val="tx2"/>
                </a:solidFill>
              </a:rPr>
              <a:t>clipboards</a:t>
            </a:r>
          </a:p>
        </p:txBody>
      </p:sp>
      <p:sp>
        <p:nvSpPr>
          <p:cNvPr id="12" name="TextBox 11">
            <a:extLst>
              <a:ext uri="{FF2B5EF4-FFF2-40B4-BE49-F238E27FC236}">
                <a16:creationId xmlns:a16="http://schemas.microsoft.com/office/drawing/2014/main" id="{4A10CDA5-1321-054C-AFDD-BFB506144100}"/>
              </a:ext>
            </a:extLst>
          </p:cNvPr>
          <p:cNvSpPr txBox="1"/>
          <p:nvPr/>
        </p:nvSpPr>
        <p:spPr>
          <a:xfrm>
            <a:off x="9715083" y="5025984"/>
            <a:ext cx="1710581" cy="707886"/>
          </a:xfrm>
          <a:prstGeom prst="rect">
            <a:avLst/>
          </a:prstGeom>
          <a:noFill/>
        </p:spPr>
        <p:txBody>
          <a:bodyPr wrap="square" rtlCol="0">
            <a:spAutoFit/>
          </a:bodyPr>
          <a:lstStyle/>
          <a:p>
            <a:pPr algn="ctr"/>
            <a:r>
              <a:rPr lang="en-AU" sz="2000" dirty="0">
                <a:solidFill>
                  <a:schemeClr val="tx2"/>
                </a:solidFill>
              </a:rPr>
              <a:t>Waterproof pencils</a:t>
            </a:r>
          </a:p>
        </p:txBody>
      </p:sp>
      <p:pic>
        <p:nvPicPr>
          <p:cNvPr id="13" name="Picture 12">
            <a:extLst>
              <a:ext uri="{FF2B5EF4-FFF2-40B4-BE49-F238E27FC236}">
                <a16:creationId xmlns:a16="http://schemas.microsoft.com/office/drawing/2014/main" id="{E3B221CB-4B86-FC47-8114-C7DFBD0B48EB}"/>
              </a:ext>
            </a:extLst>
          </p:cNvPr>
          <p:cNvPicPr>
            <a:picLocks noChangeAspect="1"/>
          </p:cNvPicPr>
          <p:nvPr/>
        </p:nvPicPr>
        <p:blipFill>
          <a:blip r:embed="rId8"/>
          <a:stretch>
            <a:fillRect/>
          </a:stretch>
        </p:blipFill>
        <p:spPr>
          <a:xfrm>
            <a:off x="6976412" y="2391532"/>
            <a:ext cx="2048004" cy="1669568"/>
          </a:xfrm>
          <a:prstGeom prst="rect">
            <a:avLst/>
          </a:prstGeom>
          <a:ln>
            <a:noFill/>
          </a:ln>
        </p:spPr>
      </p:pic>
      <p:sp>
        <p:nvSpPr>
          <p:cNvPr id="14" name="TextBox 13">
            <a:extLst>
              <a:ext uri="{FF2B5EF4-FFF2-40B4-BE49-F238E27FC236}">
                <a16:creationId xmlns:a16="http://schemas.microsoft.com/office/drawing/2014/main" id="{B8FD0520-D5E4-4345-958F-35D15C02AB7F}"/>
              </a:ext>
            </a:extLst>
          </p:cNvPr>
          <p:cNvSpPr txBox="1"/>
          <p:nvPr/>
        </p:nvSpPr>
        <p:spPr>
          <a:xfrm>
            <a:off x="6563209" y="5025984"/>
            <a:ext cx="2874410" cy="1015663"/>
          </a:xfrm>
          <a:prstGeom prst="rect">
            <a:avLst/>
          </a:prstGeom>
          <a:noFill/>
        </p:spPr>
        <p:txBody>
          <a:bodyPr wrap="square" rtlCol="0">
            <a:spAutoFit/>
          </a:bodyPr>
          <a:lstStyle/>
          <a:p>
            <a:pPr algn="ctr"/>
            <a:r>
              <a:rPr lang="en-AU" sz="2000" dirty="0">
                <a:solidFill>
                  <a:schemeClr val="tx2"/>
                </a:solidFill>
              </a:rPr>
              <a:t>LARGE elastic bands (to secure pencil and paper to clipboard)  </a:t>
            </a:r>
          </a:p>
        </p:txBody>
      </p:sp>
      <p:pic>
        <p:nvPicPr>
          <p:cNvPr id="15" name="Picture 14">
            <a:extLst>
              <a:ext uri="{FF2B5EF4-FFF2-40B4-BE49-F238E27FC236}">
                <a16:creationId xmlns:a16="http://schemas.microsoft.com/office/drawing/2014/main" id="{B14389BE-E53E-A545-9C77-8EDBF87E9CF8}"/>
              </a:ext>
            </a:extLst>
          </p:cNvPr>
          <p:cNvPicPr>
            <a:picLocks noChangeAspect="1"/>
          </p:cNvPicPr>
          <p:nvPr/>
        </p:nvPicPr>
        <p:blipFill>
          <a:blip r:embed="rId9"/>
          <a:stretch>
            <a:fillRect/>
          </a:stretch>
        </p:blipFill>
        <p:spPr>
          <a:xfrm>
            <a:off x="4305721" y="1912393"/>
            <a:ext cx="1741520" cy="2595206"/>
          </a:xfrm>
          <a:prstGeom prst="rect">
            <a:avLst/>
          </a:prstGeom>
        </p:spPr>
      </p:pic>
    </p:spTree>
    <p:extLst>
      <p:ext uri="{BB962C8B-B14F-4D97-AF65-F5344CB8AC3E}">
        <p14:creationId xmlns:p14="http://schemas.microsoft.com/office/powerpoint/2010/main" val="565976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21</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8" y="4224101"/>
            <a:ext cx="3171160" cy="1446550"/>
          </a:xfrm>
          <a:prstGeom prst="rect">
            <a:avLst/>
          </a:prstGeom>
          <a:noFill/>
        </p:spPr>
        <p:txBody>
          <a:bodyPr wrap="square" rtlCol="0">
            <a:spAutoFit/>
          </a:bodyPr>
          <a:lstStyle/>
          <a:p>
            <a:r>
              <a:rPr lang="en-AU" sz="4400" dirty="0">
                <a:solidFill>
                  <a:schemeClr val="tx2"/>
                </a:solidFill>
              </a:rPr>
              <a:t>It goes from </a:t>
            </a:r>
            <a:r>
              <a:rPr lang="en-AU" sz="4400" dirty="0" smtClean="0">
                <a:solidFill>
                  <a:schemeClr val="tx2"/>
                </a:solidFill>
              </a:rPr>
              <a:t>easy, </a:t>
            </a:r>
            <a:endParaRPr lang="en-AU" sz="4400" dirty="0">
              <a:solidFill>
                <a:schemeClr val="tx2"/>
              </a:solidFill>
            </a:endParaRPr>
          </a:p>
        </p:txBody>
      </p:sp>
      <p:sp>
        <p:nvSpPr>
          <p:cNvPr id="9" name="Arrow: Right 6">
            <a:extLst>
              <a:ext uri="{FF2B5EF4-FFF2-40B4-BE49-F238E27FC236}">
                <a16:creationId xmlns:a16="http://schemas.microsoft.com/office/drawing/2014/main" id="{C05F6663-6365-6C47-80C7-89A01F5B29D1}"/>
              </a:ext>
            </a:extLst>
          </p:cNvPr>
          <p:cNvSpPr/>
          <p:nvPr/>
        </p:nvSpPr>
        <p:spPr>
          <a:xfrm>
            <a:off x="4930442" y="460247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53715521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EC0E6F-B09D-B444-B595-647A706BC122}"/>
              </a:ext>
            </a:extLst>
          </p:cNvPr>
          <p:cNvSpPr>
            <a:spLocks noGrp="1"/>
          </p:cNvSpPr>
          <p:nvPr>
            <p:ph type="body" sz="quarter" idx="12"/>
          </p:nvPr>
        </p:nvSpPr>
        <p:spPr>
          <a:xfrm>
            <a:off x="1947621" y="549275"/>
            <a:ext cx="8296758" cy="5280025"/>
          </a:xfrm>
        </p:spPr>
        <p:txBody>
          <a:bodyPr/>
          <a:lstStyle/>
          <a:p>
            <a:r>
              <a:rPr lang="en-US" sz="2000" dirty="0"/>
              <a:t>The ‘</a:t>
            </a:r>
            <a:r>
              <a:rPr lang="en-US" sz="2000" i="1" dirty="0"/>
              <a:t>Be a Marine Biologist for a day</a:t>
            </a:r>
            <a:r>
              <a:rPr lang="en-US" sz="2000" dirty="0"/>
              <a:t>’ program is designed for school students to conduct a 10 minute timed swim as an introduction to citizen science.</a:t>
            </a:r>
          </a:p>
          <a:p>
            <a:r>
              <a:rPr lang="en-US" sz="2000" dirty="0"/>
              <a:t>Students who are </a:t>
            </a:r>
            <a:r>
              <a:rPr lang="en-US" sz="2000" dirty="0" smtClean="0"/>
              <a:t>very </a:t>
            </a:r>
            <a:r>
              <a:rPr lang="en-US" sz="2000" dirty="0"/>
              <a:t>competent at snorkeling could also participate in the 360° survey. It is the more advanced section of the Rapid Monitoring survey. It involves measuring the percentage cover of benthos and any </a:t>
            </a:r>
            <a:r>
              <a:rPr lang="en-US" sz="2000"/>
              <a:t>impacts </a:t>
            </a:r>
            <a:r>
              <a:rPr lang="en-US" sz="2000" smtClean="0"/>
              <a:t>within </a:t>
            </a:r>
            <a:r>
              <a:rPr lang="en-US" sz="2000" dirty="0"/>
              <a:t>a circle of 5m radius. </a:t>
            </a:r>
          </a:p>
          <a:p>
            <a:r>
              <a:rPr lang="en-US" sz="2000" dirty="0"/>
              <a:t>Interested?</a:t>
            </a:r>
            <a:br>
              <a:rPr lang="en-US" sz="2000" dirty="0"/>
            </a:br>
            <a:r>
              <a:rPr lang="en-US" sz="2000" dirty="0"/>
              <a:t>Contact your bookings officer to receive additional resources to prepare students for those activities.</a:t>
            </a:r>
          </a:p>
        </p:txBody>
      </p:sp>
      <p:sp>
        <p:nvSpPr>
          <p:cNvPr id="3" name="Slide Number Placeholder 2">
            <a:extLst>
              <a:ext uri="{FF2B5EF4-FFF2-40B4-BE49-F238E27FC236}">
                <a16:creationId xmlns:a16="http://schemas.microsoft.com/office/drawing/2014/main" id="{77030197-4431-5444-8DF0-F25C92F542BA}"/>
              </a:ext>
            </a:extLst>
          </p:cNvPr>
          <p:cNvSpPr>
            <a:spLocks noGrp="1"/>
          </p:cNvSpPr>
          <p:nvPr>
            <p:ph type="sldNum" sz="quarter" idx="13"/>
          </p:nvPr>
        </p:nvSpPr>
        <p:spPr/>
        <p:txBody>
          <a:bodyPr/>
          <a:lstStyle/>
          <a:p>
            <a:pPr algn="r"/>
            <a:fld id="{275F0495-0EA6-8F48-9FDA-F603597FF733}" type="slidenum">
              <a:rPr lang="en-US" smtClean="0"/>
              <a:pPr algn="r"/>
              <a:t>210</a:t>
            </a:fld>
            <a:endParaRPr lang="en-US" dirty="0"/>
          </a:p>
        </p:txBody>
      </p:sp>
    </p:spTree>
    <p:extLst>
      <p:ext uri="{BB962C8B-B14F-4D97-AF65-F5344CB8AC3E}">
        <p14:creationId xmlns:p14="http://schemas.microsoft.com/office/powerpoint/2010/main" val="212051653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a:solidFill>
                  <a:schemeClr val="bg1"/>
                </a:solidFill>
              </a:rPr>
              <a:t>Contact </a:t>
            </a:r>
            <a:r>
              <a:rPr lang="en-US" sz="5400" smtClean="0">
                <a:solidFill>
                  <a:schemeClr val="bg1"/>
                </a:solidFill>
              </a:rPr>
              <a:t>details.</a:t>
            </a:r>
            <a:endParaRPr lang="en-US" sz="5400" dirty="0">
              <a:solidFill>
                <a:schemeClr val="bg1"/>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392585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22</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2450931"/>
            <a:ext cx="4033505" cy="2800767"/>
          </a:xfrm>
          <a:prstGeom prst="rect">
            <a:avLst/>
          </a:prstGeom>
          <a:noFill/>
        </p:spPr>
        <p:txBody>
          <a:bodyPr wrap="square" rtlCol="0">
            <a:spAutoFit/>
          </a:bodyPr>
          <a:lstStyle/>
          <a:p>
            <a:r>
              <a:rPr lang="en-AU" sz="4400" dirty="0"/>
              <a:t>to more difficult, where  further training is required.</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342900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1641232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23</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961344"/>
            <a:ext cx="5389564" cy="2800767"/>
          </a:xfrm>
          <a:prstGeom prst="rect">
            <a:avLst/>
          </a:prstGeom>
          <a:noFill/>
        </p:spPr>
        <p:txBody>
          <a:bodyPr wrap="square" rtlCol="0">
            <a:spAutoFit/>
          </a:bodyPr>
          <a:lstStyle/>
          <a:p>
            <a:r>
              <a:rPr lang="en-AU" sz="4400" dirty="0"/>
              <a:t>To what the professionals do </a:t>
            </a:r>
          </a:p>
          <a:p>
            <a:r>
              <a:rPr lang="en-AU" sz="4400" dirty="0"/>
              <a:t>(long term monitoring program).</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2204884"/>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760674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24</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3429000"/>
            <a:ext cx="5117947" cy="2800767"/>
          </a:xfrm>
          <a:prstGeom prst="rect">
            <a:avLst/>
          </a:prstGeom>
          <a:noFill/>
        </p:spPr>
        <p:txBody>
          <a:bodyPr wrap="square" rtlCol="0">
            <a:spAutoFit/>
          </a:bodyPr>
          <a:lstStyle/>
          <a:p>
            <a:r>
              <a:rPr lang="en-AU" sz="4400" dirty="0">
                <a:solidFill>
                  <a:schemeClr val="tx2"/>
                </a:solidFill>
              </a:rPr>
              <a:t>You will be doing the easy one! </a:t>
            </a:r>
          </a:p>
          <a:p>
            <a:r>
              <a:rPr lang="en-AU" sz="4400" dirty="0">
                <a:solidFill>
                  <a:schemeClr val="tx2"/>
                </a:solidFill>
              </a:rPr>
              <a:t>The Rapid Monitoring survey.</a:t>
            </a:r>
            <a:endParaRPr lang="en-AU" dirty="0">
              <a:solidFill>
                <a:schemeClr val="tx2"/>
              </a:solidFill>
            </a:endParaRPr>
          </a:p>
        </p:txBody>
      </p:sp>
      <p:sp>
        <p:nvSpPr>
          <p:cNvPr id="8" name="Arrow: Right 6">
            <a:extLst>
              <a:ext uri="{FF2B5EF4-FFF2-40B4-BE49-F238E27FC236}">
                <a16:creationId xmlns:a16="http://schemas.microsoft.com/office/drawing/2014/main" id="{2B15D576-07A7-9D4C-BC8E-9749A0F46947}"/>
              </a:ext>
            </a:extLst>
          </p:cNvPr>
          <p:cNvSpPr/>
          <p:nvPr/>
        </p:nvSpPr>
        <p:spPr>
          <a:xfrm>
            <a:off x="4930442" y="453513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959595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p:txBody>
          <a:bodyPr/>
          <a:lstStyle/>
          <a:p>
            <a:r>
              <a:rPr lang="en-AU" sz="3200" dirty="0"/>
              <a:t>The purpose of the Rapid Monitoring survey is to collect information about reef health indicators, protected and iconic species and emerging reef health issues. </a:t>
            </a: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l="-17182" r="-19639" b="-2"/>
          <a:stretch/>
        </p:blipFill>
        <p:spPr>
          <a:xfrm>
            <a:off x="6286500" y="549274"/>
            <a:ext cx="5389563" cy="5594400"/>
          </a:xfrm>
          <a:prstGeom prst="rect">
            <a:avLst/>
          </a:prstGeom>
        </p:spPr>
      </p:pic>
    </p:spTree>
    <p:extLst>
      <p:ext uri="{BB962C8B-B14F-4D97-AF65-F5344CB8AC3E}">
        <p14:creationId xmlns:p14="http://schemas.microsoft.com/office/powerpoint/2010/main" val="335709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39" y="549275"/>
            <a:ext cx="4498513" cy="5594349"/>
          </a:xfrm>
        </p:spPr>
        <p:txBody>
          <a:bodyPr/>
          <a:lstStyle/>
          <a:p>
            <a:r>
              <a:rPr lang="en-AU" sz="3200" dirty="0"/>
              <a:t>The Rapid Monitoring survey includes a </a:t>
            </a:r>
            <a:br>
              <a:rPr lang="en-AU" sz="3200" dirty="0"/>
            </a:br>
            <a:r>
              <a:rPr lang="en-AU" sz="3200" dirty="0"/>
              <a:t>10 minute timed swim and a more advanced 360° survey.</a:t>
            </a:r>
          </a:p>
          <a:p>
            <a:r>
              <a:rPr lang="en-AU" sz="3200" dirty="0"/>
              <a:t>You will be doing the </a:t>
            </a:r>
            <a:br>
              <a:rPr lang="en-AU" sz="3200" dirty="0"/>
            </a:br>
            <a:r>
              <a:rPr lang="en-AU" sz="3200" dirty="0"/>
              <a:t>10 minute timed swim.</a:t>
            </a:r>
            <a:endParaRPr lang="en-AU" sz="1400" dirty="0">
              <a:highlight>
                <a:srgbClr val="FFFF00"/>
              </a:highlight>
            </a:endParaRP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l="-17182" r="-19639" b="-2"/>
          <a:stretch/>
        </p:blipFill>
        <p:spPr>
          <a:xfrm>
            <a:off x="6286500" y="549274"/>
            <a:ext cx="5389563" cy="5594400"/>
          </a:xfrm>
          <a:prstGeom prst="rect">
            <a:avLst/>
          </a:prstGeom>
        </p:spPr>
      </p:pic>
      <p:sp>
        <p:nvSpPr>
          <p:cNvPr id="6" name="Rectangle 5">
            <a:extLst>
              <a:ext uri="{FF2B5EF4-FFF2-40B4-BE49-F238E27FC236}">
                <a16:creationId xmlns:a16="http://schemas.microsoft.com/office/drawing/2014/main" id="{349A0C11-61F5-B543-B220-6BC24D2DAC28}"/>
              </a:ext>
            </a:extLst>
          </p:cNvPr>
          <p:cNvSpPr/>
          <p:nvPr/>
        </p:nvSpPr>
        <p:spPr>
          <a:xfrm>
            <a:off x="7016092" y="2290916"/>
            <a:ext cx="3853469" cy="1676400"/>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Right 6">
            <a:extLst>
              <a:ext uri="{FF2B5EF4-FFF2-40B4-BE49-F238E27FC236}">
                <a16:creationId xmlns:a16="http://schemas.microsoft.com/office/drawing/2014/main" id="{6117F930-FF7A-194E-B1DE-400387951A58}"/>
              </a:ext>
            </a:extLst>
          </p:cNvPr>
          <p:cNvSpPr/>
          <p:nvPr/>
        </p:nvSpPr>
        <p:spPr>
          <a:xfrm>
            <a:off x="5608450" y="278421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680797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40" y="549275"/>
            <a:ext cx="2787700" cy="5594349"/>
          </a:xfrm>
        </p:spPr>
        <p:txBody>
          <a:bodyPr/>
          <a:lstStyle/>
          <a:p>
            <a:r>
              <a:rPr lang="en-AU" sz="3200" dirty="0"/>
              <a:t>You will upload your data when you get back to school.</a:t>
            </a:r>
            <a:endParaRPr lang="en-AU" sz="1200" dirty="0"/>
          </a:p>
        </p:txBody>
      </p:sp>
      <p:pic>
        <p:nvPicPr>
          <p:cNvPr id="9" name="Picture 8">
            <a:extLst>
              <a:ext uri="{FF2B5EF4-FFF2-40B4-BE49-F238E27FC236}">
                <a16:creationId xmlns:a16="http://schemas.microsoft.com/office/drawing/2014/main" id="{8BF3BCCB-9A3A-7647-B87D-361FFA246DA3}"/>
              </a:ext>
            </a:extLst>
          </p:cNvPr>
          <p:cNvPicPr>
            <a:picLocks noChangeAspect="1"/>
          </p:cNvPicPr>
          <p:nvPr/>
        </p:nvPicPr>
        <p:blipFill rotWithShape="1">
          <a:blip r:embed="rId4"/>
          <a:srcRect r="26254"/>
          <a:stretch/>
        </p:blipFill>
        <p:spPr>
          <a:xfrm>
            <a:off x="3819829" y="942709"/>
            <a:ext cx="7856231" cy="4972581"/>
          </a:xfrm>
          <a:prstGeom prst="rect">
            <a:avLst/>
          </a:prstGeom>
          <a:ln w="57150">
            <a:noFill/>
          </a:ln>
        </p:spPr>
      </p:pic>
    </p:spTree>
    <p:extLst>
      <p:ext uri="{BB962C8B-B14F-4D97-AF65-F5344CB8AC3E}">
        <p14:creationId xmlns:p14="http://schemas.microsoft.com/office/powerpoint/2010/main" val="2428498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a:t>
            </a:r>
            <a:br>
              <a:rPr lang="en-AU" sz="4400" dirty="0" smtClean="0">
                <a:solidFill>
                  <a:schemeClr val="bg1"/>
                </a:solidFill>
              </a:rPr>
            </a:br>
            <a:r>
              <a:rPr lang="en-AU" sz="4400" dirty="0" smtClean="0">
                <a:solidFill>
                  <a:schemeClr val="bg1"/>
                </a:solidFill>
              </a:rPr>
              <a:t>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69811" y="597017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DCC9-0795-964B-A144-474056A45B0E}"/>
              </a:ext>
            </a:extLst>
          </p:cNvPr>
          <p:cNvSpPr>
            <a:spLocks noGrp="1"/>
          </p:cNvSpPr>
          <p:nvPr>
            <p:ph type="body" sz="quarter" idx="12"/>
          </p:nvPr>
        </p:nvSpPr>
        <p:spPr/>
        <p:txBody>
          <a:bodyPr/>
          <a:lstStyle/>
          <a:p>
            <a:pPr marL="0" indent="0">
              <a:lnSpc>
                <a:spcPct val="100000"/>
              </a:lnSpc>
              <a:spcBef>
                <a:spcPts val="0"/>
              </a:spcBef>
              <a:spcAft>
                <a:spcPts val="1800"/>
              </a:spcAft>
            </a:pPr>
            <a:r>
              <a:rPr lang="en-AU" i="1" dirty="0"/>
              <a:t>Eye on the Reef</a:t>
            </a:r>
            <a:br>
              <a:rPr lang="en-AU" i="1" dirty="0"/>
            </a:br>
            <a:r>
              <a:rPr lang="en-AU" dirty="0"/>
              <a:t>Rapid Monitoring survey</a:t>
            </a:r>
          </a:p>
          <a:p>
            <a:pPr marL="0" indent="0">
              <a:lnSpc>
                <a:spcPct val="100000"/>
              </a:lnSpc>
              <a:spcAft>
                <a:spcPts val="1800"/>
              </a:spcAft>
            </a:pPr>
            <a:r>
              <a:rPr lang="en-AU" sz="3200" b="1" dirty="0">
                <a:solidFill>
                  <a:schemeClr val="accent1"/>
                </a:solidFill>
              </a:rPr>
              <a:t>10 MINUTE TIMED SWIM</a:t>
            </a:r>
            <a:endParaRPr lang="en-US" sz="3200" b="1" dirty="0">
              <a:solidFill>
                <a:schemeClr val="accent1"/>
              </a:solidFill>
            </a:endParaRPr>
          </a:p>
        </p:txBody>
      </p:sp>
      <p:sp>
        <p:nvSpPr>
          <p:cNvPr id="3" name="Slide Number Placeholder 2">
            <a:extLst>
              <a:ext uri="{FF2B5EF4-FFF2-40B4-BE49-F238E27FC236}">
                <a16:creationId xmlns:a16="http://schemas.microsoft.com/office/drawing/2014/main" id="{3FD3725D-4ECB-FD4D-8F4E-934121C9E82B}"/>
              </a:ext>
            </a:extLst>
          </p:cNvPr>
          <p:cNvSpPr>
            <a:spLocks noGrp="1"/>
          </p:cNvSpPr>
          <p:nvPr>
            <p:ph type="sldNum" sz="quarter" idx="13"/>
          </p:nvPr>
        </p:nvSpPr>
        <p:spPr/>
        <p:txBody>
          <a:bodyPr/>
          <a:lstStyle/>
          <a:p>
            <a:pPr algn="r"/>
            <a:fld id="{275F0495-0EA6-8F48-9FDA-F603597FF733}" type="slidenum">
              <a:rPr lang="en-US" smtClean="0"/>
              <a:pPr algn="r"/>
              <a:t>29</a:t>
            </a:fld>
            <a:endParaRPr lang="en-US" dirty="0"/>
          </a:p>
        </p:txBody>
      </p:sp>
    </p:spTree>
    <p:extLst>
      <p:ext uri="{BB962C8B-B14F-4D97-AF65-F5344CB8AC3E}">
        <p14:creationId xmlns:p14="http://schemas.microsoft.com/office/powerpoint/2010/main" val="166315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3</a:t>
            </a:fld>
            <a:endParaRPr lang="en-US" dirty="0"/>
          </a:p>
        </p:txBody>
      </p:sp>
      <p:sp>
        <p:nvSpPr>
          <p:cNvPr id="5" name="TextBox 4"/>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6" name="Picture 5"/>
          <p:cNvPicPr>
            <a:picLocks noChangeAspect="1"/>
          </p:cNvPicPr>
          <p:nvPr/>
        </p:nvPicPr>
        <p:blipFill rotWithShape="1">
          <a:blip r:embed="rId3"/>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2541170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D1E3F-7873-E141-921F-82FF2F6397EF}"/>
              </a:ext>
            </a:extLst>
          </p:cNvPr>
          <p:cNvSpPr>
            <a:spLocks noGrp="1"/>
          </p:cNvSpPr>
          <p:nvPr>
            <p:ph type="title"/>
          </p:nvPr>
        </p:nvSpPr>
        <p:spPr/>
        <p:txBody>
          <a:bodyPr/>
          <a:lstStyle/>
          <a:p>
            <a:r>
              <a:rPr lang="en-AU" dirty="0"/>
              <a:t>What to count in 10 minutes. </a:t>
            </a:r>
            <a:endParaRPr lang="en-US" dirty="0"/>
          </a:p>
        </p:txBody>
      </p:sp>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12"/>
          </p:nvPr>
        </p:nvSpPr>
        <p:spPr/>
        <p:txBody>
          <a:bodyPr/>
          <a:lstStyle/>
          <a:p>
            <a:pPr algn="r"/>
            <a:fld id="{A23E3DB6-7D61-2E4C-8C80-E9322AEA1496}" type="slidenum">
              <a:rPr lang="en-US" smtClean="0"/>
              <a:pPr algn="r"/>
              <a:t>30</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4"/>
          <a:srcRect t="22313"/>
          <a:stretch/>
        </p:blipFill>
        <p:spPr>
          <a:xfrm>
            <a:off x="1781969" y="1295655"/>
            <a:ext cx="8628062" cy="4853285"/>
          </a:xfrm>
          <a:prstGeom prst="rect">
            <a:avLst/>
          </a:prstGeom>
        </p:spPr>
      </p:pic>
    </p:spTree>
    <p:extLst>
      <p:ext uri="{BB962C8B-B14F-4D97-AF65-F5344CB8AC3E}">
        <p14:creationId xmlns:p14="http://schemas.microsoft.com/office/powerpoint/2010/main" val="1631056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C062E-E067-F544-8BA2-D02E1A18BD7B}"/>
              </a:ext>
            </a:extLst>
          </p:cNvPr>
          <p:cNvSpPr>
            <a:spLocks noGrp="1"/>
          </p:cNvSpPr>
          <p:nvPr>
            <p:ph type="body" sz="quarter" idx="12"/>
          </p:nvPr>
        </p:nvSpPr>
        <p:spPr>
          <a:xfrm>
            <a:off x="2108479" y="549275"/>
            <a:ext cx="8195983" cy="5280025"/>
          </a:xfrm>
        </p:spPr>
        <p:txBody>
          <a:bodyPr/>
          <a:lstStyle/>
          <a:p>
            <a:pPr>
              <a:lnSpc>
                <a:spcPct val="100000"/>
              </a:lnSpc>
              <a:spcBef>
                <a:spcPts val="0"/>
              </a:spcBef>
              <a:spcAft>
                <a:spcPts val="1800"/>
              </a:spcAft>
            </a:pPr>
            <a:r>
              <a:rPr lang="en-AU" dirty="0"/>
              <a:t>Pick one animal to </a:t>
            </a:r>
            <a:br>
              <a:rPr lang="en-AU" dirty="0"/>
            </a:br>
            <a:r>
              <a:rPr lang="en-AU"/>
              <a:t>count </a:t>
            </a:r>
            <a:r>
              <a:rPr lang="en-AU" smtClean="0"/>
              <a:t>with </a:t>
            </a:r>
            <a:r>
              <a:rPr lang="en-AU" dirty="0"/>
              <a:t>your buddy. </a:t>
            </a:r>
          </a:p>
          <a:p>
            <a:pPr>
              <a:lnSpc>
                <a:spcPct val="100000"/>
              </a:lnSpc>
              <a:spcBef>
                <a:spcPts val="0"/>
              </a:spcBef>
              <a:spcAft>
                <a:spcPts val="1800"/>
              </a:spcAft>
            </a:pPr>
            <a:r>
              <a:rPr lang="en-AU" dirty="0"/>
              <a:t>As a class we will </a:t>
            </a:r>
            <a:br>
              <a:rPr lang="en-AU" dirty="0"/>
            </a:br>
            <a:r>
              <a:rPr lang="en-AU" dirty="0"/>
              <a:t>count all 10.</a:t>
            </a:r>
          </a:p>
        </p:txBody>
      </p:sp>
      <p:sp>
        <p:nvSpPr>
          <p:cNvPr id="3" name="Slide Number Placeholder 2">
            <a:extLst>
              <a:ext uri="{FF2B5EF4-FFF2-40B4-BE49-F238E27FC236}">
                <a16:creationId xmlns:a16="http://schemas.microsoft.com/office/drawing/2014/main" id="{7E7923C9-B483-4248-8680-989736A6AD9B}"/>
              </a:ext>
            </a:extLst>
          </p:cNvPr>
          <p:cNvSpPr>
            <a:spLocks noGrp="1"/>
          </p:cNvSpPr>
          <p:nvPr>
            <p:ph type="sldNum" sz="quarter" idx="13"/>
          </p:nvPr>
        </p:nvSpPr>
        <p:spPr/>
        <p:txBody>
          <a:bodyPr/>
          <a:lstStyle/>
          <a:p>
            <a:pPr algn="r"/>
            <a:fld id="{275F0495-0EA6-8F48-9FDA-F603597FF733}" type="slidenum">
              <a:rPr lang="en-US" smtClean="0"/>
              <a:pPr algn="r"/>
              <a:t>31</a:t>
            </a:fld>
            <a:endParaRPr lang="en-US" dirty="0"/>
          </a:p>
        </p:txBody>
      </p:sp>
    </p:spTree>
    <p:extLst>
      <p:ext uri="{BB962C8B-B14F-4D97-AF65-F5344CB8AC3E}">
        <p14:creationId xmlns:p14="http://schemas.microsoft.com/office/powerpoint/2010/main" val="3958630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E32F2-0283-844F-B985-490075F22432}"/>
              </a:ext>
            </a:extLst>
          </p:cNvPr>
          <p:cNvSpPr>
            <a:spLocks noGrp="1"/>
          </p:cNvSpPr>
          <p:nvPr>
            <p:ph type="sldNum" sz="quarter" idx="12"/>
          </p:nvPr>
        </p:nvSpPr>
        <p:spPr/>
        <p:txBody>
          <a:bodyPr/>
          <a:lstStyle/>
          <a:p>
            <a:pPr algn="r"/>
            <a:fld id="{9F22CC13-5CF8-3442-9E61-DD8983EAEEE2}" type="slidenum">
              <a:rPr lang="en-US" smtClean="0"/>
              <a:pPr algn="r"/>
              <a:t>32</a:t>
            </a:fld>
            <a:endParaRPr lang="en-US" dirty="0"/>
          </a:p>
        </p:txBody>
      </p:sp>
      <p:sp>
        <p:nvSpPr>
          <p:cNvPr id="4" name="Content Placeholder 3">
            <a:extLst>
              <a:ext uri="{FF2B5EF4-FFF2-40B4-BE49-F238E27FC236}">
                <a16:creationId xmlns:a16="http://schemas.microsoft.com/office/drawing/2014/main" id="{C762ADE3-7BC7-E444-A541-7EEF1AB49B6D}"/>
              </a:ext>
            </a:extLst>
          </p:cNvPr>
          <p:cNvSpPr>
            <a:spLocks noGrp="1"/>
          </p:cNvSpPr>
          <p:nvPr>
            <p:ph idx="1"/>
          </p:nvPr>
        </p:nvSpPr>
        <p:spPr>
          <a:xfrm>
            <a:off x="515940" y="1295655"/>
            <a:ext cx="2096632" cy="4847969"/>
          </a:xfrm>
        </p:spPr>
        <p:txBody>
          <a:bodyPr/>
          <a:lstStyle/>
          <a:p>
            <a:r>
              <a:rPr lang="en-AU" dirty="0"/>
              <a:t>Here are reasons why we count these animals.</a:t>
            </a:r>
          </a:p>
        </p:txBody>
      </p:sp>
      <p:sp>
        <p:nvSpPr>
          <p:cNvPr id="5" name="Title 4">
            <a:extLst>
              <a:ext uri="{FF2B5EF4-FFF2-40B4-BE49-F238E27FC236}">
                <a16:creationId xmlns:a16="http://schemas.microsoft.com/office/drawing/2014/main" id="{62EF693F-EA38-1F41-A576-81C6440E7FBD}"/>
              </a:ext>
            </a:extLst>
          </p:cNvPr>
          <p:cNvSpPr>
            <a:spLocks noGrp="1"/>
          </p:cNvSpPr>
          <p:nvPr>
            <p:ph type="title"/>
          </p:nvPr>
        </p:nvSpPr>
        <p:spPr/>
        <p:txBody>
          <a:bodyPr/>
          <a:lstStyle/>
          <a:p>
            <a:r>
              <a:rPr lang="en-AU" dirty="0"/>
              <a:t>Why count these animals in particular?</a:t>
            </a:r>
            <a:endParaRPr lang="en-US" dirty="0"/>
          </a:p>
        </p:txBody>
      </p:sp>
      <p:pic>
        <p:nvPicPr>
          <p:cNvPr id="6" name="Picture 5">
            <a:extLst>
              <a:ext uri="{FF2B5EF4-FFF2-40B4-BE49-F238E27FC236}">
                <a16:creationId xmlns:a16="http://schemas.microsoft.com/office/drawing/2014/main" id="{EFF692F3-5A4B-1349-A825-6D207EC42454}"/>
              </a:ext>
            </a:extLst>
          </p:cNvPr>
          <p:cNvPicPr>
            <a:picLocks noChangeAspect="1"/>
          </p:cNvPicPr>
          <p:nvPr/>
        </p:nvPicPr>
        <p:blipFill rotWithShape="1">
          <a:blip r:embed="rId3"/>
          <a:srcRect l="1961" t="16835" r="2288" b="5013"/>
          <a:stretch/>
        </p:blipFill>
        <p:spPr>
          <a:xfrm>
            <a:off x="3058538" y="1295655"/>
            <a:ext cx="8617525" cy="4847453"/>
          </a:xfrm>
          <a:prstGeom prst="rect">
            <a:avLst/>
          </a:prstGeom>
        </p:spPr>
      </p:pic>
    </p:spTree>
    <p:extLst>
      <p:ext uri="{BB962C8B-B14F-4D97-AF65-F5344CB8AC3E}">
        <p14:creationId xmlns:p14="http://schemas.microsoft.com/office/powerpoint/2010/main" val="3253692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pPr algn="ctr"/>
            <a:r>
              <a:rPr lang="en-AU" sz="4400" dirty="0"/>
              <a:t>Where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57874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pPr algn="ctr"/>
            <a:r>
              <a:rPr lang="en-AU" sz="4400" dirty="0"/>
              <a:t>How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712630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pPr algn="ctr"/>
            <a:r>
              <a:rPr lang="en-AU" sz="4400" dirty="0"/>
              <a:t>You can keep a tally of your count on forms like these.</a:t>
            </a:r>
          </a:p>
          <a:p>
            <a:pPr algn="ctr"/>
            <a:r>
              <a:rPr lang="en-AU" sz="2000" dirty="0"/>
              <a:t>You will be given waterproof versions of these forms (or Rapid Monitoring survey forms) and waterproof pencils by your </a:t>
            </a:r>
            <a:r>
              <a:rPr lang="en-AU" sz="2000" dirty="0" smtClean="0"/>
              <a:t>reef guide </a:t>
            </a:r>
            <a:r>
              <a:rPr lang="en-AU" sz="2000" dirty="0"/>
              <a:t>before entering the water.</a:t>
            </a:r>
          </a:p>
        </p:txBody>
      </p:sp>
      <p:pic>
        <p:nvPicPr>
          <p:cNvPr id="7" name="Picture Placeholder 15">
            <a:extLst>
              <a:ext uri="{FF2B5EF4-FFF2-40B4-BE49-F238E27FC236}">
                <a16:creationId xmlns:a16="http://schemas.microsoft.com/office/drawing/2014/main" id="{96881AB9-DB55-7148-9A82-D9C1E8F00004}"/>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2365100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BED47-437E-7345-984B-01A74F8F296E}"/>
              </a:ext>
            </a:extLst>
          </p:cNvPr>
          <p:cNvSpPr>
            <a:spLocks noGrp="1"/>
          </p:cNvSpPr>
          <p:nvPr>
            <p:ph type="sldNum" sz="quarter" idx="12"/>
          </p:nvPr>
        </p:nvSpPr>
        <p:spPr/>
        <p:txBody>
          <a:bodyPr/>
          <a:lstStyle/>
          <a:p>
            <a:pPr algn="r"/>
            <a:fld id="{9F22CC13-5CF8-3442-9E61-DD8983EAEEE2}" type="slidenum">
              <a:rPr lang="en-US" smtClean="0"/>
              <a:pPr algn="r"/>
              <a:t>36</a:t>
            </a:fld>
            <a:endParaRPr lang="en-US" dirty="0"/>
          </a:p>
        </p:txBody>
      </p:sp>
      <p:sp>
        <p:nvSpPr>
          <p:cNvPr id="4" name="Content Placeholder 3">
            <a:extLst>
              <a:ext uri="{FF2B5EF4-FFF2-40B4-BE49-F238E27FC236}">
                <a16:creationId xmlns:a16="http://schemas.microsoft.com/office/drawing/2014/main" id="{0703A888-C004-AC42-BCAC-D47538C27F7B}"/>
              </a:ext>
            </a:extLst>
          </p:cNvPr>
          <p:cNvSpPr>
            <a:spLocks noGrp="1"/>
          </p:cNvSpPr>
          <p:nvPr>
            <p:ph idx="1"/>
          </p:nvPr>
        </p:nvSpPr>
        <p:spPr>
          <a:xfrm>
            <a:off x="515939" y="549275"/>
            <a:ext cx="5389519" cy="5594349"/>
          </a:xfrm>
        </p:spPr>
        <p:txBody>
          <a:bodyPr anchor="ctr"/>
          <a:lstStyle/>
          <a:p>
            <a:pPr algn="ctr" fontAlgn="ctr">
              <a:spcAft>
                <a:spcPts val="1800"/>
              </a:spcAft>
            </a:pPr>
            <a:r>
              <a:rPr lang="en-AU" sz="4400" dirty="0"/>
              <a:t>How you will</a:t>
            </a:r>
            <a:br>
              <a:rPr lang="en-AU" sz="4400" dirty="0"/>
            </a:br>
            <a:r>
              <a:rPr lang="en-AU" sz="4400" dirty="0"/>
              <a:t>count them.</a:t>
            </a:r>
          </a:p>
          <a:p>
            <a:pPr marL="342900" indent="-342900" fontAlgn="ctr">
              <a:buFont typeface="Wingdings" pitchFamily="2" charset="2"/>
              <a:buChar char="ü"/>
            </a:pPr>
            <a:r>
              <a:rPr lang="en-AU" dirty="0"/>
              <a:t>E</a:t>
            </a:r>
            <a:r>
              <a:rPr lang="en-AU" dirty="0" smtClean="0"/>
              <a:t>very </a:t>
            </a:r>
            <a:r>
              <a:rPr lang="en-AU" dirty="0"/>
              <a:t>buddy pair is allocated an animal to find and count.</a:t>
            </a:r>
          </a:p>
          <a:p>
            <a:pPr marL="342900" indent="-342900" fontAlgn="ctr">
              <a:buFont typeface="Wingdings" pitchFamily="2" charset="2"/>
              <a:buChar char="ü"/>
            </a:pPr>
            <a:r>
              <a:rPr lang="en-AU" dirty="0"/>
              <a:t>Collect the clipboard/slate </a:t>
            </a:r>
            <a:r>
              <a:rPr lang="en-AU" dirty="0" smtClean="0"/>
              <a:t>with </a:t>
            </a:r>
            <a:r>
              <a:rPr lang="en-AU" dirty="0"/>
              <a:t>your animal.</a:t>
            </a:r>
          </a:p>
          <a:p>
            <a:pPr marL="342900" indent="-342900" fontAlgn="ctr">
              <a:buFont typeface="Wingdings" pitchFamily="2" charset="2"/>
              <a:buChar char="ü"/>
            </a:pPr>
            <a:r>
              <a:rPr lang="en-AU" dirty="0"/>
              <a:t>Write your names on the waterproof form using a waterproof pencil (provided).</a:t>
            </a:r>
          </a:p>
          <a:p>
            <a:pPr marL="342900" indent="-342900" fontAlgn="ctr">
              <a:buFont typeface="Wingdings" pitchFamily="2" charset="2"/>
              <a:buChar char="ü"/>
            </a:pPr>
            <a:r>
              <a:rPr lang="en-AU" dirty="0"/>
              <a:t>Follow instructions to get in the water.</a:t>
            </a:r>
          </a:p>
        </p:txBody>
      </p:sp>
      <p:pic>
        <p:nvPicPr>
          <p:cNvPr id="5" name="Picture Placeholder 15">
            <a:extLst>
              <a:ext uri="{FF2B5EF4-FFF2-40B4-BE49-F238E27FC236}">
                <a16:creationId xmlns:a16="http://schemas.microsoft.com/office/drawing/2014/main" id="{13E27987-8A89-954C-83AB-46BF5AD12145}"/>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1235476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61DF1C-EADF-504D-B5DD-F2993186B64C}"/>
              </a:ext>
            </a:extLst>
          </p:cNvPr>
          <p:cNvSpPr>
            <a:spLocks noGrp="1"/>
          </p:cNvSpPr>
          <p:nvPr>
            <p:ph type="sldNum" sz="quarter" idx="12"/>
          </p:nvPr>
        </p:nvSpPr>
        <p:spPr/>
        <p:txBody>
          <a:bodyPr/>
          <a:lstStyle/>
          <a:p>
            <a:pPr algn="r"/>
            <a:fld id="{9F22CC13-5CF8-3442-9E61-DD8983EAEEE2}" type="slidenum">
              <a:rPr lang="en-US" smtClean="0"/>
              <a:pPr algn="r"/>
              <a:t>37</a:t>
            </a:fld>
            <a:endParaRPr lang="en-US" dirty="0"/>
          </a:p>
        </p:txBody>
      </p:sp>
      <p:sp>
        <p:nvSpPr>
          <p:cNvPr id="5" name="Title 4">
            <a:extLst>
              <a:ext uri="{FF2B5EF4-FFF2-40B4-BE49-F238E27FC236}">
                <a16:creationId xmlns:a16="http://schemas.microsoft.com/office/drawing/2014/main" id="{250B0A08-F5D2-564C-B5D8-89434386F69C}"/>
              </a:ext>
            </a:extLst>
          </p:cNvPr>
          <p:cNvSpPr>
            <a:spLocks noGrp="1"/>
          </p:cNvSpPr>
          <p:nvPr>
            <p:ph type="title"/>
          </p:nvPr>
        </p:nvSpPr>
        <p:spPr>
          <a:xfrm>
            <a:off x="515938" y="549275"/>
            <a:ext cx="11160124" cy="1028802"/>
          </a:xfrm>
        </p:spPr>
        <p:txBody>
          <a:bodyPr/>
          <a:lstStyle/>
          <a:p>
            <a:r>
              <a:rPr lang="en-AU" sz="4400" dirty="0"/>
              <a:t>How you will count them.</a:t>
            </a:r>
            <a:endParaRPr lang="en-US" sz="4400" dirty="0"/>
          </a:p>
        </p:txBody>
      </p:sp>
      <p:sp>
        <p:nvSpPr>
          <p:cNvPr id="6" name="Arrow: Right 1">
            <a:extLst>
              <a:ext uri="{FF2B5EF4-FFF2-40B4-BE49-F238E27FC236}">
                <a16:creationId xmlns:a16="http://schemas.microsoft.com/office/drawing/2014/main" id="{86FFB076-5378-2D4F-A016-C0DA681E31A5}"/>
              </a:ext>
            </a:extLst>
          </p:cNvPr>
          <p:cNvSpPr/>
          <p:nvPr/>
        </p:nvSpPr>
        <p:spPr>
          <a:xfrm>
            <a:off x="697992" y="1514487"/>
            <a:ext cx="10796016" cy="4133088"/>
          </a:xfrm>
          <a:prstGeom prst="right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233415F4-62FB-E543-BD4C-B54AD4F1D6DD}"/>
              </a:ext>
            </a:extLst>
          </p:cNvPr>
          <p:cNvSpPr txBox="1"/>
          <p:nvPr/>
        </p:nvSpPr>
        <p:spPr>
          <a:xfrm>
            <a:off x="1122015" y="2735663"/>
            <a:ext cx="9947969" cy="1754326"/>
          </a:xfrm>
          <a:prstGeom prst="rect">
            <a:avLst/>
          </a:prstGeom>
          <a:noFill/>
        </p:spPr>
        <p:txBody>
          <a:bodyPr wrap="square" rtlCol="0">
            <a:spAutoFit/>
          </a:bodyPr>
          <a:lstStyle/>
          <a:p>
            <a:pPr algn="ctr"/>
            <a:r>
              <a:rPr lang="en-AU" sz="5400" dirty="0">
                <a:solidFill>
                  <a:schemeClr val="accent2"/>
                </a:solidFill>
              </a:rPr>
              <a:t>Snorkel </a:t>
            </a:r>
            <a:r>
              <a:rPr lang="en-AU" sz="5400" dirty="0" smtClean="0">
                <a:solidFill>
                  <a:schemeClr val="accent2"/>
                </a:solidFill>
              </a:rPr>
              <a:t>slowly for 10 minutes in one direction</a:t>
            </a:r>
            <a:endParaRPr lang="en-AU" sz="5400" dirty="0">
              <a:solidFill>
                <a:schemeClr val="accent2"/>
              </a:solidFill>
            </a:endParaRPr>
          </a:p>
        </p:txBody>
      </p:sp>
    </p:spTree>
    <p:extLst>
      <p:ext uri="{BB962C8B-B14F-4D97-AF65-F5344CB8AC3E}">
        <p14:creationId xmlns:p14="http://schemas.microsoft.com/office/powerpoint/2010/main" val="2224052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BED47-437E-7345-984B-01A74F8F296E}"/>
              </a:ext>
            </a:extLst>
          </p:cNvPr>
          <p:cNvSpPr>
            <a:spLocks noGrp="1"/>
          </p:cNvSpPr>
          <p:nvPr>
            <p:ph type="sldNum" sz="quarter" idx="12"/>
          </p:nvPr>
        </p:nvSpPr>
        <p:spPr/>
        <p:txBody>
          <a:bodyPr/>
          <a:lstStyle/>
          <a:p>
            <a:pPr algn="r"/>
            <a:fld id="{9F22CC13-5CF8-3442-9E61-DD8983EAEEE2}" type="slidenum">
              <a:rPr lang="en-US" smtClean="0"/>
              <a:pPr algn="r"/>
              <a:t>38</a:t>
            </a:fld>
            <a:endParaRPr lang="en-US" dirty="0"/>
          </a:p>
        </p:txBody>
      </p:sp>
      <p:sp>
        <p:nvSpPr>
          <p:cNvPr id="4" name="Content Placeholder 3">
            <a:extLst>
              <a:ext uri="{FF2B5EF4-FFF2-40B4-BE49-F238E27FC236}">
                <a16:creationId xmlns:a16="http://schemas.microsoft.com/office/drawing/2014/main" id="{0703A888-C004-AC42-BCAC-D47538C27F7B}"/>
              </a:ext>
            </a:extLst>
          </p:cNvPr>
          <p:cNvSpPr>
            <a:spLocks noGrp="1"/>
          </p:cNvSpPr>
          <p:nvPr>
            <p:ph idx="1"/>
          </p:nvPr>
        </p:nvSpPr>
        <p:spPr>
          <a:xfrm>
            <a:off x="515939" y="549275"/>
            <a:ext cx="5389519" cy="5594349"/>
          </a:xfrm>
        </p:spPr>
        <p:txBody>
          <a:bodyPr anchor="ctr"/>
          <a:lstStyle/>
          <a:p>
            <a:pPr algn="ctr" fontAlgn="t"/>
            <a:r>
              <a:rPr lang="en-AU" sz="4400" dirty="0"/>
              <a:t>How you will</a:t>
            </a:r>
            <a:br>
              <a:rPr lang="en-AU" sz="4400" dirty="0"/>
            </a:br>
            <a:r>
              <a:rPr lang="en-AU" sz="4400" dirty="0"/>
              <a:t>count them.</a:t>
            </a:r>
          </a:p>
          <a:p>
            <a:pPr marL="342900" indent="-342900" fontAlgn="t">
              <a:buFont typeface="Wingdings" pitchFamily="2" charset="2"/>
              <a:buChar char="ü"/>
            </a:pPr>
            <a:r>
              <a:rPr lang="en-AU" dirty="0"/>
              <a:t>Be as quiet as possible.</a:t>
            </a:r>
          </a:p>
          <a:p>
            <a:pPr marL="342900" indent="-342900" fontAlgn="ctr">
              <a:buFont typeface="Wingdings" pitchFamily="2" charset="2"/>
              <a:buChar char="ü"/>
            </a:pPr>
            <a:r>
              <a:rPr lang="en-AU" dirty="0"/>
              <a:t>Tally how many you see in 10 minutes.</a:t>
            </a:r>
          </a:p>
          <a:p>
            <a:pPr marL="342900" indent="-342900" fontAlgn="ctr">
              <a:buFont typeface="Wingdings" pitchFamily="2" charset="2"/>
              <a:buChar char="ü"/>
            </a:pPr>
            <a:r>
              <a:rPr lang="en-AU" dirty="0"/>
              <a:t>Keep an eye out for other animals.</a:t>
            </a:r>
          </a:p>
          <a:p>
            <a:pPr marL="342900" indent="-342900" fontAlgn="ctr">
              <a:buFont typeface="Wingdings" pitchFamily="2" charset="2"/>
              <a:buChar char="ü"/>
            </a:pPr>
            <a:r>
              <a:rPr lang="en-AU" dirty="0" smtClean="0"/>
              <a:t>Do not touch </a:t>
            </a:r>
            <a:r>
              <a:rPr lang="en-AU" dirty="0"/>
              <a:t>the animals.</a:t>
            </a:r>
          </a:p>
          <a:p>
            <a:pPr marL="342900" indent="-342900" fontAlgn="ctr">
              <a:buFont typeface="Wingdings" pitchFamily="2" charset="2"/>
              <a:buChar char="ü"/>
            </a:pPr>
            <a:r>
              <a:rPr lang="en-AU" dirty="0" smtClean="0"/>
              <a:t>Total </a:t>
            </a:r>
            <a:r>
              <a:rPr lang="en-AU" dirty="0"/>
              <a:t>your tally at the end. </a:t>
            </a:r>
          </a:p>
        </p:txBody>
      </p:sp>
      <p:pic>
        <p:nvPicPr>
          <p:cNvPr id="11" name="Picture Placeholder 15">
            <a:extLst>
              <a:ext uri="{FF2B5EF4-FFF2-40B4-BE49-F238E27FC236}">
                <a16:creationId xmlns:a16="http://schemas.microsoft.com/office/drawing/2014/main" id="{18B07631-DE88-E34E-9E64-361ADCCF974A}"/>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
        <p:nvSpPr>
          <p:cNvPr id="12" name="TextBox 11">
            <a:extLst>
              <a:ext uri="{FF2B5EF4-FFF2-40B4-BE49-F238E27FC236}">
                <a16:creationId xmlns:a16="http://schemas.microsoft.com/office/drawing/2014/main" id="{D23C1664-BDC3-9744-B677-5E99AC4F6907}"/>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13" name="TextBox 12">
            <a:extLst>
              <a:ext uri="{FF2B5EF4-FFF2-40B4-BE49-F238E27FC236}">
                <a16:creationId xmlns:a16="http://schemas.microsoft.com/office/drawing/2014/main" id="{4C93A8BB-A61D-0F4A-9F0A-4179C1A98D98}"/>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14" name="TextBox 13">
            <a:extLst>
              <a:ext uri="{FF2B5EF4-FFF2-40B4-BE49-F238E27FC236}">
                <a16:creationId xmlns:a16="http://schemas.microsoft.com/office/drawing/2014/main" id="{A267FD3F-7942-FC43-AF91-43FABEEDFBC3}"/>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15" name="Straight Connector 14">
            <a:extLst>
              <a:ext uri="{FF2B5EF4-FFF2-40B4-BE49-F238E27FC236}">
                <a16:creationId xmlns:a16="http://schemas.microsoft.com/office/drawing/2014/main" id="{121FC7B2-7859-784C-B4B5-DC13E23724E2}"/>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786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2CD2BB-74B5-564A-95AF-81CEAFC77B40}"/>
              </a:ext>
            </a:extLst>
          </p:cNvPr>
          <p:cNvSpPr>
            <a:spLocks noGrp="1"/>
          </p:cNvSpPr>
          <p:nvPr>
            <p:ph type="body" sz="quarter" idx="12"/>
          </p:nvPr>
        </p:nvSpPr>
        <p:spPr>
          <a:xfrm>
            <a:off x="2369797" y="549275"/>
            <a:ext cx="7452405" cy="5280025"/>
          </a:xfrm>
        </p:spPr>
        <p:txBody>
          <a:bodyPr/>
          <a:lstStyle/>
          <a:p>
            <a:pPr>
              <a:spcBef>
                <a:spcPts val="0"/>
              </a:spcBef>
              <a:spcAft>
                <a:spcPts val="1800"/>
              </a:spcAft>
            </a:pPr>
            <a:r>
              <a:rPr lang="en-US" sz="2000" dirty="0"/>
              <a:t>On your excursion, listen to your </a:t>
            </a:r>
            <a:r>
              <a:rPr lang="en-US" sz="2000" dirty="0" smtClean="0"/>
              <a:t>reef guide </a:t>
            </a:r>
            <a:r>
              <a:rPr lang="en-US" sz="2000" dirty="0"/>
              <a:t>at all times.</a:t>
            </a:r>
          </a:p>
          <a:p>
            <a:pPr>
              <a:spcBef>
                <a:spcPts val="0"/>
              </a:spcBef>
              <a:spcAft>
                <a:spcPts val="1800"/>
              </a:spcAft>
            </a:pPr>
            <a:r>
              <a:rPr lang="en-US" sz="2000" dirty="0"/>
              <a:t>Stay </a:t>
            </a:r>
            <a:r>
              <a:rPr lang="en-US" sz="2000" dirty="0" smtClean="0"/>
              <a:t>with </a:t>
            </a:r>
            <a:r>
              <a:rPr lang="en-US" sz="2000" dirty="0"/>
              <a:t>your buddy in the water. </a:t>
            </a:r>
          </a:p>
          <a:p>
            <a:pPr>
              <a:spcBef>
                <a:spcPts val="0"/>
              </a:spcBef>
              <a:spcAft>
                <a:spcPts val="1800"/>
              </a:spcAft>
            </a:pPr>
            <a:r>
              <a:rPr lang="en-US" sz="2000" dirty="0" smtClean="0"/>
              <a:t>Do not touch </a:t>
            </a:r>
            <a:r>
              <a:rPr lang="en-US" sz="2000" dirty="0"/>
              <a:t>or chase the animals. </a:t>
            </a:r>
          </a:p>
          <a:p>
            <a:pPr>
              <a:spcBef>
                <a:spcPts val="0"/>
              </a:spcBef>
              <a:spcAft>
                <a:spcPts val="1800"/>
              </a:spcAft>
            </a:pPr>
            <a:r>
              <a:rPr lang="en-US" sz="2000" dirty="0"/>
              <a:t>Use a floatation device (e.g. pool noodle).</a:t>
            </a:r>
          </a:p>
          <a:p>
            <a:pPr>
              <a:spcBef>
                <a:spcPts val="0"/>
              </a:spcBef>
              <a:spcAft>
                <a:spcPts val="1800"/>
              </a:spcAft>
            </a:pPr>
            <a:r>
              <a:rPr lang="en-US" sz="2000" dirty="0"/>
              <a:t>Always wear a mask, snorkel and fins. </a:t>
            </a:r>
          </a:p>
          <a:p>
            <a:pPr>
              <a:spcBef>
                <a:spcPts val="0"/>
              </a:spcBef>
              <a:spcAft>
                <a:spcPts val="1800"/>
              </a:spcAft>
            </a:pPr>
            <a:r>
              <a:rPr lang="en-US" sz="2000" dirty="0"/>
              <a:t>In the water, keep checking on your position. Stay together.</a:t>
            </a:r>
          </a:p>
          <a:p>
            <a:pPr>
              <a:spcBef>
                <a:spcPts val="0"/>
              </a:spcBef>
              <a:spcAft>
                <a:spcPts val="1800"/>
              </a:spcAft>
            </a:pPr>
            <a:r>
              <a:rPr lang="en-US" sz="2000" dirty="0"/>
              <a:t>If you get into trouble, wave one hand high above the water to attract the attention of the person on surface watch. Listen for when 10 minutes is finished.</a:t>
            </a:r>
          </a:p>
          <a:p>
            <a:pPr>
              <a:spcBef>
                <a:spcPts val="0"/>
              </a:spcBef>
              <a:spcAft>
                <a:spcPts val="1800"/>
              </a:spcAft>
            </a:pPr>
            <a:r>
              <a:rPr lang="en-US" sz="2000" dirty="0"/>
              <a:t>Stay safe for a memorable experience.</a:t>
            </a:r>
          </a:p>
        </p:txBody>
      </p:sp>
      <p:sp>
        <p:nvSpPr>
          <p:cNvPr id="3" name="Slide Number Placeholder 2">
            <a:extLst>
              <a:ext uri="{FF2B5EF4-FFF2-40B4-BE49-F238E27FC236}">
                <a16:creationId xmlns:a16="http://schemas.microsoft.com/office/drawing/2014/main" id="{96B0C260-88C6-8345-A27F-D263181E9478}"/>
              </a:ext>
            </a:extLst>
          </p:cNvPr>
          <p:cNvSpPr>
            <a:spLocks noGrp="1"/>
          </p:cNvSpPr>
          <p:nvPr>
            <p:ph type="sldNum" sz="quarter" idx="13"/>
          </p:nvPr>
        </p:nvSpPr>
        <p:spPr/>
        <p:txBody>
          <a:bodyPr/>
          <a:lstStyle/>
          <a:p>
            <a:pPr algn="r"/>
            <a:fld id="{275F0495-0EA6-8F48-9FDA-F603597FF733}" type="slidenum">
              <a:rPr lang="en-US" smtClean="0"/>
              <a:pPr algn="r"/>
              <a:t>39</a:t>
            </a:fld>
            <a:endParaRPr lang="en-US" dirty="0"/>
          </a:p>
        </p:txBody>
      </p:sp>
    </p:spTree>
    <p:extLst>
      <p:ext uri="{BB962C8B-B14F-4D97-AF65-F5344CB8AC3E}">
        <p14:creationId xmlns:p14="http://schemas.microsoft.com/office/powerpoint/2010/main" val="767769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a:t>
            </a:r>
            <a:r>
              <a:rPr lang="en-AU" sz="2000" dirty="0" smtClean="0">
                <a:solidFill>
                  <a:srgbClr val="000000"/>
                </a:solidFill>
                <a:latin typeface="Arial Body"/>
                <a:ea typeface="Times New Roman" panose="02020603050405020304" pitchFamily="18" charset="0"/>
                <a:cs typeface="Times New Roman" panose="02020603050405020304" pitchFamily="18" charset="0"/>
              </a:rPr>
              <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6197425" y="1050668"/>
            <a:ext cx="5470874" cy="4315132"/>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4</a:t>
            </a:fld>
            <a:endParaRPr lang="en-US" dirty="0"/>
          </a:p>
        </p:txBody>
      </p:sp>
    </p:spTree>
    <p:extLst>
      <p:ext uri="{BB962C8B-B14F-4D97-AF65-F5344CB8AC3E}">
        <p14:creationId xmlns:p14="http://schemas.microsoft.com/office/powerpoint/2010/main" val="34279594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10870" b="3992"/>
          <a:stretch/>
        </p:blipFill>
        <p:spPr>
          <a:xfrm>
            <a:off x="0" y="0"/>
            <a:ext cx="12192000" cy="6858000"/>
          </a:xfrm>
          <a:prstGeom prst="rect">
            <a:avLst/>
          </a:prstGeom>
        </p:spPr>
      </p:pic>
    </p:spTree>
    <p:extLst>
      <p:ext uri="{BB962C8B-B14F-4D97-AF65-F5344CB8AC3E}">
        <p14:creationId xmlns:p14="http://schemas.microsoft.com/office/powerpoint/2010/main" val="1268276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86489-7592-9440-B476-B4F60280041D}"/>
              </a:ext>
            </a:extLst>
          </p:cNvPr>
          <p:cNvSpPr>
            <a:spLocks noGrp="1"/>
          </p:cNvSpPr>
          <p:nvPr>
            <p:ph type="body" sz="quarter" idx="12"/>
          </p:nvPr>
        </p:nvSpPr>
        <p:spPr>
          <a:xfrm>
            <a:off x="2234145" y="549275"/>
            <a:ext cx="7723710" cy="5280025"/>
          </a:xfrm>
        </p:spPr>
        <p:txBody>
          <a:bodyPr/>
          <a:lstStyle/>
          <a:p>
            <a:r>
              <a:rPr lang="en-US" dirty="0"/>
              <a:t>After the survey</a:t>
            </a:r>
            <a:br>
              <a:rPr lang="en-US" dirty="0"/>
            </a:br>
            <a:r>
              <a:rPr lang="en-US" dirty="0"/>
              <a:t>you will be shown how to upload your data.</a:t>
            </a:r>
            <a:endParaRPr lang="en-AU" dirty="0"/>
          </a:p>
        </p:txBody>
      </p:sp>
      <p:sp>
        <p:nvSpPr>
          <p:cNvPr id="3" name="Slide Number Placeholder 2">
            <a:extLst>
              <a:ext uri="{FF2B5EF4-FFF2-40B4-BE49-F238E27FC236}">
                <a16:creationId xmlns:a16="http://schemas.microsoft.com/office/drawing/2014/main" id="{5DD3130E-13B6-C14A-9C92-01D1EED93E46}"/>
              </a:ext>
            </a:extLst>
          </p:cNvPr>
          <p:cNvSpPr>
            <a:spLocks noGrp="1"/>
          </p:cNvSpPr>
          <p:nvPr>
            <p:ph type="sldNum" sz="quarter" idx="13"/>
          </p:nvPr>
        </p:nvSpPr>
        <p:spPr/>
        <p:txBody>
          <a:bodyPr/>
          <a:lstStyle/>
          <a:p>
            <a:pPr algn="r"/>
            <a:fld id="{275F0495-0EA6-8F48-9FDA-F603597FF733}" type="slidenum">
              <a:rPr lang="en-US" smtClean="0"/>
              <a:pPr algn="r"/>
              <a:t>41</a:t>
            </a:fld>
            <a:endParaRPr lang="en-US" dirty="0"/>
          </a:p>
        </p:txBody>
      </p:sp>
    </p:spTree>
    <p:extLst>
      <p:ext uri="{BB962C8B-B14F-4D97-AF65-F5344CB8AC3E}">
        <p14:creationId xmlns:p14="http://schemas.microsoft.com/office/powerpoint/2010/main" val="3952380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4"/>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379100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550CFB-FBE3-A043-8171-9D77755215C2}"/>
              </a:ext>
            </a:extLst>
          </p:cNvPr>
          <p:cNvSpPr>
            <a:spLocks noGrp="1"/>
          </p:cNvSpPr>
          <p:nvPr>
            <p:ph type="body" sz="quarter" idx="12"/>
          </p:nvPr>
        </p:nvSpPr>
        <p:spPr>
          <a:xfrm>
            <a:off x="2422551" y="549275"/>
            <a:ext cx="7346897" cy="5280025"/>
          </a:xfrm>
        </p:spPr>
        <p:txBody>
          <a:bodyPr/>
          <a:lstStyle/>
          <a:p>
            <a:pPr>
              <a:spcBef>
                <a:spcPts val="0"/>
              </a:spcBef>
              <a:spcAft>
                <a:spcPts val="1800"/>
              </a:spcAft>
            </a:pPr>
            <a:r>
              <a:rPr lang="en-US" dirty="0"/>
              <a:t>It’s time to meet the stars of the show!</a:t>
            </a:r>
          </a:p>
          <a:p>
            <a:pPr>
              <a:lnSpc>
                <a:spcPct val="100000"/>
              </a:lnSpc>
              <a:spcBef>
                <a:spcPts val="0"/>
              </a:spcBef>
              <a:spcAft>
                <a:spcPts val="1200"/>
              </a:spcAft>
            </a:pPr>
            <a:r>
              <a:rPr lang="en-US" sz="2000" dirty="0"/>
              <a:t>There will be some questions for you along the way. </a:t>
            </a:r>
          </a:p>
          <a:p>
            <a:pPr>
              <a:lnSpc>
                <a:spcPct val="100000"/>
              </a:lnSpc>
              <a:spcBef>
                <a:spcPts val="0"/>
              </a:spcBef>
              <a:spcAft>
                <a:spcPts val="1200"/>
              </a:spcAft>
            </a:pPr>
            <a:r>
              <a:rPr lang="en-US" sz="2000" dirty="0"/>
              <a:t>You may not know the answers straight away. </a:t>
            </a:r>
          </a:p>
          <a:p>
            <a:pPr>
              <a:lnSpc>
                <a:spcPct val="100000"/>
              </a:lnSpc>
              <a:spcBef>
                <a:spcPts val="0"/>
              </a:spcBef>
              <a:spcAft>
                <a:spcPts val="1200"/>
              </a:spcAft>
            </a:pPr>
            <a:r>
              <a:rPr lang="en-US" sz="2000" dirty="0"/>
              <a:t>When you see the animals, you can think about what</a:t>
            </a:r>
            <a:br>
              <a:rPr lang="en-US" sz="2000" dirty="0"/>
            </a:br>
            <a:r>
              <a:rPr lang="en-US" sz="2000" dirty="0"/>
              <a:t>the answers might be. </a:t>
            </a:r>
          </a:p>
          <a:p>
            <a:pPr>
              <a:lnSpc>
                <a:spcPct val="100000"/>
              </a:lnSpc>
              <a:spcBef>
                <a:spcPts val="0"/>
              </a:spcBef>
              <a:spcAft>
                <a:spcPts val="1200"/>
              </a:spcAft>
            </a:pPr>
            <a:r>
              <a:rPr lang="en-US" sz="2000" dirty="0"/>
              <a:t>You will be able to check your answers when you </a:t>
            </a:r>
            <a:br>
              <a:rPr lang="en-US" sz="2000" dirty="0"/>
            </a:br>
            <a:r>
              <a:rPr lang="en-US" sz="2000" dirty="0"/>
              <a:t>return from your excursion. </a:t>
            </a:r>
          </a:p>
          <a:p>
            <a:pPr>
              <a:lnSpc>
                <a:spcPct val="100000"/>
              </a:lnSpc>
              <a:spcBef>
                <a:spcPts val="0"/>
              </a:spcBef>
              <a:spcAft>
                <a:spcPts val="1200"/>
              </a:spcAft>
            </a:pPr>
            <a:r>
              <a:rPr lang="en-US" sz="2000" dirty="0"/>
              <a:t>All the questions are in your activity books. Are you ready?</a:t>
            </a:r>
          </a:p>
        </p:txBody>
      </p:sp>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43</a:t>
            </a:fld>
            <a:endParaRPr lang="en-US" dirty="0"/>
          </a:p>
        </p:txBody>
      </p:sp>
    </p:spTree>
    <p:extLst>
      <p:ext uri="{BB962C8B-B14F-4D97-AF65-F5344CB8AC3E}">
        <p14:creationId xmlns:p14="http://schemas.microsoft.com/office/powerpoint/2010/main" val="418518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p>
            <a:r>
              <a:rPr lang="en-AU" sz="5400" dirty="0">
                <a:solidFill>
                  <a:schemeClr val="bg1"/>
                </a:solidFill>
              </a:rPr>
              <a:t>Sea cucumber</a:t>
            </a:r>
            <a:endParaRPr lang="en-US" sz="5400" dirty="0">
              <a:solidFill>
                <a:schemeClr val="bg1"/>
              </a:solidFill>
            </a:endParaRPr>
          </a:p>
        </p:txBody>
      </p:sp>
    </p:spTree>
    <p:extLst>
      <p:ext uri="{BB962C8B-B14F-4D97-AF65-F5344CB8AC3E}">
        <p14:creationId xmlns:p14="http://schemas.microsoft.com/office/powerpoint/2010/main" val="2094798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pPr algn="ctr"/>
            <a:r>
              <a:rPr lang="en-US" sz="4400" dirty="0"/>
              <a:t>Sea cucumbers </a:t>
            </a:r>
            <a:br>
              <a:rPr lang="en-US" sz="4400" dirty="0"/>
            </a:br>
            <a:r>
              <a:rPr lang="en-US" sz="4400" dirty="0"/>
              <a:t>do </a:t>
            </a:r>
            <a:r>
              <a:rPr lang="en-US" sz="4400" dirty="0" smtClean="0"/>
              <a:t>not </a:t>
            </a:r>
            <a:r>
              <a:rPr lang="en-US" sz="4400" dirty="0"/>
              <a:t>have </a:t>
            </a:r>
            <a:br>
              <a:rPr lang="en-US" sz="4400" dirty="0"/>
            </a:br>
            <a:r>
              <a:rPr lang="en-US" sz="4400" dirty="0"/>
              <a:t>a brain. </a:t>
            </a:r>
            <a:endParaRPr lang="en-AU" sz="4400" dirty="0"/>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9817" r="10940"/>
          <a:stretch/>
        </p:blipFill>
        <p:spPr>
          <a:xfrm>
            <a:off x="6286500" y="549274"/>
            <a:ext cx="5389563" cy="5594400"/>
          </a:xfrm>
          <a:prstGeom prst="rect">
            <a:avLst/>
          </a:prstGeom>
        </p:spPr>
      </p:pic>
    </p:spTree>
    <p:extLst>
      <p:ext uri="{BB962C8B-B14F-4D97-AF65-F5344CB8AC3E}">
        <p14:creationId xmlns:p14="http://schemas.microsoft.com/office/powerpoint/2010/main" val="3942876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46</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pPr algn="ctr"/>
            <a:r>
              <a:rPr lang="en-US" sz="4400" dirty="0">
                <a:solidFill>
                  <a:prstClr val="white"/>
                </a:solidFill>
              </a:rPr>
              <a:t>But they </a:t>
            </a:r>
            <a:r>
              <a:rPr lang="en-US" sz="4400" dirty="0" smtClean="0">
                <a:solidFill>
                  <a:prstClr val="white"/>
                </a:solidFill>
              </a:rPr>
              <a:t>do </a:t>
            </a:r>
            <a:r>
              <a:rPr lang="en-US" sz="4400" dirty="0">
                <a:solidFill>
                  <a:prstClr val="white"/>
                </a:solidFill>
              </a:rPr>
              <a:t>have lots of nerves. </a:t>
            </a:r>
          </a:p>
        </p:txBody>
      </p:sp>
      <p:pic>
        <p:nvPicPr>
          <p:cNvPr id="11" name="Picture Placeholder 6">
            <a:extLst>
              <a:ext uri="{FF2B5EF4-FFF2-40B4-BE49-F238E27FC236}">
                <a16:creationId xmlns:a16="http://schemas.microsoft.com/office/drawing/2014/main" id="{87D47653-B65F-C54F-A6DB-C3AE49FAE6B1}"/>
              </a:ext>
            </a:extLst>
          </p:cNvPr>
          <p:cNvPicPr>
            <a:picLocks noGrp="1" noChangeAspect="1"/>
          </p:cNvPicPr>
          <p:nvPr>
            <p:ph type="pic" sz="quarter" idx="14"/>
          </p:nvPr>
        </p:nvPicPr>
        <p:blipFill rotWithShape="1">
          <a:blip r:embed="rId4"/>
          <a:srcRect l="20518" r="10238"/>
          <a:stretch/>
        </p:blipFill>
        <p:spPr>
          <a:xfrm>
            <a:off x="6286500" y="549274"/>
            <a:ext cx="5389563" cy="5594400"/>
          </a:xfrm>
          <a:prstGeom prst="rect">
            <a:avLst/>
          </a:prstGeom>
        </p:spPr>
      </p:pic>
    </p:spTree>
    <p:extLst>
      <p:ext uri="{BB962C8B-B14F-4D97-AF65-F5344CB8AC3E}">
        <p14:creationId xmlns:p14="http://schemas.microsoft.com/office/powerpoint/2010/main" val="1063775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DFFE68-A751-4D48-B464-4D06C830B755}"/>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689A896A-9536-3846-AB52-9CDFD1004E03}"/>
              </a:ext>
            </a:extLst>
          </p:cNvPr>
          <p:cNvSpPr>
            <a:spLocks noGrp="1"/>
          </p:cNvSpPr>
          <p:nvPr>
            <p:ph idx="1"/>
          </p:nvPr>
        </p:nvSpPr>
        <p:spPr>
          <a:xfrm>
            <a:off x="953261" y="568361"/>
            <a:ext cx="4665661" cy="5594349"/>
          </a:xfrm>
        </p:spPr>
        <p:txBody>
          <a:bodyPr/>
          <a:lstStyle/>
          <a:p>
            <a:pPr algn="ctr"/>
            <a:r>
              <a:rPr lang="en-US" sz="4400" dirty="0"/>
              <a:t>Nerves underneath the skin detect light and </a:t>
            </a:r>
            <a:r>
              <a:rPr lang="en-US" sz="4400" dirty="0" smtClean="0"/>
              <a:t>touch…</a:t>
            </a:r>
            <a:endParaRPr lang="en-AU" sz="2000" dirty="0"/>
          </a:p>
        </p:txBody>
      </p:sp>
      <p:pic>
        <p:nvPicPr>
          <p:cNvPr id="9" name="Picture Placeholder 8">
            <a:extLst>
              <a:ext uri="{FF2B5EF4-FFF2-40B4-BE49-F238E27FC236}">
                <a16:creationId xmlns:a16="http://schemas.microsoft.com/office/drawing/2014/main" id="{7143144E-84F1-0F4A-9D23-14FED3FF48B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0915" t="2672" r="8752" b="3313"/>
          <a:stretch/>
        </p:blipFill>
        <p:spPr>
          <a:xfrm>
            <a:off x="6286500" y="549274"/>
            <a:ext cx="5389563" cy="5594400"/>
          </a:xfrm>
          <a:prstGeom prst="rect">
            <a:avLst/>
          </a:prstGeom>
        </p:spPr>
      </p:pic>
    </p:spTree>
    <p:extLst>
      <p:ext uri="{BB962C8B-B14F-4D97-AF65-F5344CB8AC3E}">
        <p14:creationId xmlns:p14="http://schemas.microsoft.com/office/powerpoint/2010/main" val="4056413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2D2B9F8-F210-024C-816E-5A2B2ED9057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793" r="-47"/>
          <a:stretch/>
        </p:blipFill>
        <p:spPr>
          <a:xfrm>
            <a:off x="6286500" y="549274"/>
            <a:ext cx="5393031" cy="5598000"/>
          </a:xfrm>
          <a:prstGeom prst="rect">
            <a:avLst/>
          </a:prstGeom>
        </p:spPr>
      </p:pic>
      <p:sp>
        <p:nvSpPr>
          <p:cNvPr id="2" name="Slide Number Placeholder 1">
            <a:extLst>
              <a:ext uri="{FF2B5EF4-FFF2-40B4-BE49-F238E27FC236}">
                <a16:creationId xmlns:a16="http://schemas.microsoft.com/office/drawing/2014/main" id="{A3BB2D7B-47C0-A145-93DF-B5D5E3BF2481}"/>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234A3D57-DB36-2946-B59D-186C01C52309}"/>
              </a:ext>
            </a:extLst>
          </p:cNvPr>
          <p:cNvSpPr>
            <a:spLocks noGrp="1"/>
          </p:cNvSpPr>
          <p:nvPr>
            <p:ph idx="1"/>
          </p:nvPr>
        </p:nvSpPr>
        <p:spPr/>
        <p:txBody>
          <a:bodyPr/>
          <a:lstStyle/>
          <a:p>
            <a:pPr algn="ctr"/>
            <a:r>
              <a:rPr lang="en-US" sz="4400" dirty="0" smtClean="0"/>
              <a:t>… so </a:t>
            </a:r>
            <a:r>
              <a:rPr lang="en-US" sz="4400" dirty="0"/>
              <a:t>it knows when to defend itself.</a:t>
            </a:r>
            <a:endParaRPr lang="en-AU" sz="4400" dirty="0"/>
          </a:p>
        </p:txBody>
      </p:sp>
      <p:sp>
        <p:nvSpPr>
          <p:cNvPr id="6" name="TextBox 5">
            <a:extLst>
              <a:ext uri="{FF2B5EF4-FFF2-40B4-BE49-F238E27FC236}">
                <a16:creationId xmlns:a16="http://schemas.microsoft.com/office/drawing/2014/main" id="{BD23C4DD-EA32-2448-8883-E2B2E1C62584}"/>
              </a:ext>
            </a:extLst>
          </p:cNvPr>
          <p:cNvSpPr txBox="1"/>
          <p:nvPr/>
        </p:nvSpPr>
        <p:spPr>
          <a:xfrm>
            <a:off x="8362333" y="5731330"/>
            <a:ext cx="3239988" cy="338554"/>
          </a:xfrm>
          <a:prstGeom prst="rect">
            <a:avLst/>
          </a:prstGeom>
          <a:solidFill>
            <a:schemeClr val="tx2"/>
          </a:solidFill>
          <a:ln>
            <a:noFill/>
          </a:ln>
        </p:spPr>
        <p:txBody>
          <a:bodyPr wrap="square" rtlCol="0">
            <a:spAutoFit/>
          </a:bodyPr>
          <a:lstStyle/>
          <a:p>
            <a:r>
              <a:rPr lang="en-AU" sz="1600" dirty="0">
                <a:solidFill>
                  <a:schemeClr val="bg1"/>
                </a:solidFill>
              </a:rPr>
              <a:t>Pineapple trepang sea cucumber</a:t>
            </a:r>
          </a:p>
        </p:txBody>
      </p:sp>
    </p:spTree>
    <p:extLst>
      <p:ext uri="{BB962C8B-B14F-4D97-AF65-F5344CB8AC3E}">
        <p14:creationId xmlns:p14="http://schemas.microsoft.com/office/powerpoint/2010/main" val="8896748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F2BAC-658F-BD4A-A693-6D87FAA1A021}"/>
              </a:ext>
            </a:extLst>
          </p:cNvPr>
          <p:cNvSpPr>
            <a:spLocks noGrp="1"/>
          </p:cNvSpPr>
          <p:nvPr>
            <p:ph type="sldNum" sz="quarter" idx="12"/>
          </p:nvPr>
        </p:nvSpPr>
        <p:spPr/>
        <p:txBody>
          <a:bodyPr/>
          <a:lstStyle/>
          <a:p>
            <a:pPr algn="r"/>
            <a:fld id="{275F0495-0EA6-8F48-9FDA-F603597FF733}" type="slidenum">
              <a:rPr lang="en-US" smtClean="0"/>
              <a:pPr algn="r"/>
              <a:t>49</a:t>
            </a:fld>
            <a:endParaRPr lang="en-US" dirty="0"/>
          </a:p>
        </p:txBody>
      </p:sp>
      <p:sp>
        <p:nvSpPr>
          <p:cNvPr id="3" name="Content Placeholder 2">
            <a:extLst>
              <a:ext uri="{FF2B5EF4-FFF2-40B4-BE49-F238E27FC236}">
                <a16:creationId xmlns:a16="http://schemas.microsoft.com/office/drawing/2014/main" id="{D10E12B3-F4EC-7C4A-BCA3-FB20ABA46285}"/>
              </a:ext>
            </a:extLst>
          </p:cNvPr>
          <p:cNvSpPr>
            <a:spLocks noGrp="1"/>
          </p:cNvSpPr>
          <p:nvPr>
            <p:ph idx="1"/>
          </p:nvPr>
        </p:nvSpPr>
        <p:spPr/>
        <p:txBody>
          <a:bodyPr/>
          <a:lstStyle/>
          <a:p>
            <a:pPr algn="ctr"/>
            <a:r>
              <a:rPr lang="en-US" sz="4400" dirty="0"/>
              <a:t>How does a sea cucumber defend itself when threatened?</a:t>
            </a:r>
          </a:p>
        </p:txBody>
      </p:sp>
      <p:pic>
        <p:nvPicPr>
          <p:cNvPr id="5" name="Picture Placeholder 4">
            <a:extLst>
              <a:ext uri="{FF2B5EF4-FFF2-40B4-BE49-F238E27FC236}">
                <a16:creationId xmlns:a16="http://schemas.microsoft.com/office/drawing/2014/main" id="{DEFC5882-AC2A-614A-B801-2B394ACD6AB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9853" b="2297"/>
          <a:stretch/>
        </p:blipFill>
        <p:spPr>
          <a:xfrm>
            <a:off x="6286500" y="549274"/>
            <a:ext cx="5389563" cy="5594400"/>
          </a:xfrm>
          <a:prstGeom prst="rect">
            <a:avLst/>
          </a:prstGeom>
        </p:spPr>
      </p:pic>
    </p:spTree>
    <p:extLst>
      <p:ext uri="{BB962C8B-B14F-4D97-AF65-F5344CB8AC3E}">
        <p14:creationId xmlns:p14="http://schemas.microsoft.com/office/powerpoint/2010/main" val="1577149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AU" dirty="0"/>
              <a:t>The Great Barrier Reef is a </a:t>
            </a:r>
            <a:r>
              <a:rPr lang="en-AU" dirty="0" smtClean="0"/>
              <a:t>very </a:t>
            </a:r>
            <a:r>
              <a:rPr lang="en-AU" smtClean="0"/>
              <a:t>big place.</a:t>
            </a:r>
            <a:endParaRPr lang="en-AU" dirty="0" smtClean="0"/>
          </a:p>
          <a:p>
            <a:r>
              <a:rPr lang="en-US" dirty="0" smtClean="0"/>
              <a:t>You can see it from space.</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5</a:t>
            </a:fld>
            <a:endParaRPr lang="en-US" dirty="0"/>
          </a:p>
        </p:txBody>
      </p:sp>
    </p:spTree>
    <p:extLst>
      <p:ext uri="{BB962C8B-B14F-4D97-AF65-F5344CB8AC3E}">
        <p14:creationId xmlns:p14="http://schemas.microsoft.com/office/powerpoint/2010/main" val="1176998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C60C02-0115-204E-9AE9-366411E4F9FB}"/>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9ED49437-3EE9-3A40-BC80-0E135CFE0023}"/>
              </a:ext>
            </a:extLst>
          </p:cNvPr>
          <p:cNvSpPr>
            <a:spLocks noGrp="1"/>
          </p:cNvSpPr>
          <p:nvPr>
            <p:ph idx="1"/>
          </p:nvPr>
        </p:nvSpPr>
        <p:spPr/>
        <p:txBody>
          <a:bodyPr/>
          <a:lstStyle/>
          <a:p>
            <a:pPr algn="ctr"/>
            <a:r>
              <a:rPr lang="en-US" sz="4400" dirty="0"/>
              <a:t>What and how </a:t>
            </a:r>
            <a:br>
              <a:rPr lang="en-US" sz="4400" dirty="0"/>
            </a:br>
            <a:r>
              <a:rPr lang="en-US" sz="4400" dirty="0"/>
              <a:t>does a sea cucumber eat?</a:t>
            </a:r>
            <a:endParaRPr lang="en-AU" sz="4400" dirty="0"/>
          </a:p>
        </p:txBody>
      </p:sp>
      <p:pic>
        <p:nvPicPr>
          <p:cNvPr id="5" name="Picture Placeholder 4">
            <a:extLst>
              <a:ext uri="{FF2B5EF4-FFF2-40B4-BE49-F238E27FC236}">
                <a16:creationId xmlns:a16="http://schemas.microsoft.com/office/drawing/2014/main" id="{6051B0E8-B544-8445-817B-1EEAF90F3F28}"/>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075" b="11075"/>
          <a:stretch>
            <a:fillRect/>
          </a:stretch>
        </p:blipFill>
        <p:spPr>
          <a:prstGeom prst="rect">
            <a:avLst/>
          </a:prstGeom>
        </p:spPr>
      </p:pic>
    </p:spTree>
    <p:extLst>
      <p:ext uri="{BB962C8B-B14F-4D97-AF65-F5344CB8AC3E}">
        <p14:creationId xmlns:p14="http://schemas.microsoft.com/office/powerpoint/2010/main" val="29351897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bg1"/>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bg1"/>
                </a:solidFill>
              </a:rPr>
              <a:t>Hint: </a:t>
            </a:r>
            <a:r>
              <a:rPr lang="en-AU" sz="3200" dirty="0">
                <a:solidFill>
                  <a:schemeClr val="bg1"/>
                </a:solidFill>
              </a:rPr>
              <a:t>Sea cucumbers are the</a:t>
            </a:r>
          </a:p>
        </p:txBody>
      </p:sp>
    </p:spTree>
    <p:extLst>
      <p:ext uri="{BB962C8B-B14F-4D97-AF65-F5344CB8AC3E}">
        <p14:creationId xmlns:p14="http://schemas.microsoft.com/office/powerpoint/2010/main" val="2467327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52</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6058271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53</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12357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54</a:t>
            </a:fld>
            <a:endParaRPr lang="en-US" dirty="0"/>
          </a:p>
        </p:txBody>
      </p:sp>
    </p:spTree>
    <p:extLst>
      <p:ext uri="{BB962C8B-B14F-4D97-AF65-F5344CB8AC3E}">
        <p14:creationId xmlns:p14="http://schemas.microsoft.com/office/powerpoint/2010/main" val="673422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4400" dirty="0"/>
              <a:t>Who is counting the sea cucumbers?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011" y="549224"/>
            <a:ext cx="3949701" cy="5586916"/>
          </a:xfrm>
          <a:prstGeom prst="rect">
            <a:avLst/>
          </a:prstGeom>
        </p:spPr>
      </p:pic>
    </p:spTree>
    <p:extLst>
      <p:ext uri="{BB962C8B-B14F-4D97-AF65-F5344CB8AC3E}">
        <p14:creationId xmlns:p14="http://schemas.microsoft.com/office/powerpoint/2010/main" val="5890714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36A2C58A-247C-D542-BCC0-1DD79F6A0D4E}"/>
              </a:ext>
            </a:extLst>
          </p:cNvPr>
          <p:cNvSpPr>
            <a:spLocks noGrp="1"/>
          </p:cNvSpPr>
          <p:nvPr>
            <p:ph type="sldNum" sz="quarter" idx="4294967295"/>
          </p:nvPr>
        </p:nvSpPr>
        <p:spPr>
          <a:xfrm>
            <a:off x="9448800" y="6356350"/>
            <a:ext cx="2743200" cy="365125"/>
          </a:xfrm>
          <a:prstGeom prst="rect">
            <a:avLst/>
          </a:prstGeom>
        </p:spPr>
        <p:txBody>
          <a:bodyPr/>
          <a:lstStyle/>
          <a:p>
            <a:pPr algn="r"/>
            <a:fld id="{A23E3DB6-7D61-2E4C-8C80-E9322AEA1496}" type="slidenum">
              <a:rPr lang="en-US" smtClean="0"/>
              <a:pPr algn="r"/>
              <a:t>56</a:t>
            </a:fld>
            <a:endParaRPr lang="en-US" dirty="0"/>
          </a:p>
        </p:txBody>
      </p:sp>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solidFill>
                  <a:schemeClr val="bg1"/>
                </a:solidFill>
              </a:rPr>
              <a:t>Giant clam</a:t>
            </a:r>
            <a:endParaRPr lang="en-US" sz="5400" dirty="0">
              <a:solidFill>
                <a:schemeClr val="bg1"/>
              </a:solidFill>
            </a:endParaRPr>
          </a:p>
        </p:txBody>
      </p:sp>
      <p:sp>
        <p:nvSpPr>
          <p:cNvPr id="2" name="Oval 1">
            <a:extLst>
              <a:ext uri="{FF2B5EF4-FFF2-40B4-BE49-F238E27FC236}">
                <a16:creationId xmlns:a16="http://schemas.microsoft.com/office/drawing/2014/main" id="{E5320323-C86A-F740-B958-E99986DCE808}"/>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824E1E-CFFA-4B44-8129-663DA9BAB6F7}"/>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39965528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pPr algn="ctr"/>
            <a:r>
              <a:rPr lang="en-US" sz="3200" dirty="0"/>
              <a:t>When a giant clam feels threatened, it tries to close its shell.</a:t>
            </a:r>
          </a:p>
          <a:p>
            <a:pPr algn="ctr"/>
            <a:r>
              <a:rPr lang="en-US" sz="3200" dirty="0"/>
              <a:t>Large clams are unable to completely close shut. </a:t>
            </a:r>
            <a:endParaRPr lang="en-AU" sz="3200" dirty="0"/>
          </a:p>
        </p:txBody>
      </p:sp>
      <p:pic>
        <p:nvPicPr>
          <p:cNvPr id="7" name="Picture Placeholder 6">
            <a:extLst>
              <a:ext uri="{FF2B5EF4-FFF2-40B4-BE49-F238E27FC236}">
                <a16:creationId xmlns:a16="http://schemas.microsoft.com/office/drawing/2014/main" id="{4DC467EC-70BB-5247-A8D1-78E9401E90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283" r="6283"/>
          <a:stretch/>
        </p:blipFill>
        <p:spPr>
          <a:prstGeom prst="rect">
            <a:avLst/>
          </a:prstGeom>
        </p:spPr>
      </p:pic>
    </p:spTree>
    <p:extLst>
      <p:ext uri="{BB962C8B-B14F-4D97-AF65-F5344CB8AC3E}">
        <p14:creationId xmlns:p14="http://schemas.microsoft.com/office/powerpoint/2010/main" val="1155201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B75CBB-5661-7B45-A71A-20E08F1B36FE}"/>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sp>
        <p:nvSpPr>
          <p:cNvPr id="3" name="Content Placeholder 2">
            <a:extLst>
              <a:ext uri="{FF2B5EF4-FFF2-40B4-BE49-F238E27FC236}">
                <a16:creationId xmlns:a16="http://schemas.microsoft.com/office/drawing/2014/main" id="{4E70A365-2FE5-D84D-9018-A2657923A49E}"/>
              </a:ext>
            </a:extLst>
          </p:cNvPr>
          <p:cNvSpPr>
            <a:spLocks noGrp="1"/>
          </p:cNvSpPr>
          <p:nvPr>
            <p:ph idx="1"/>
          </p:nvPr>
        </p:nvSpPr>
        <p:spPr/>
        <p:txBody>
          <a:bodyPr/>
          <a:lstStyle/>
          <a:p>
            <a:pPr algn="ctr">
              <a:spcAft>
                <a:spcPts val="1800"/>
              </a:spcAft>
            </a:pPr>
            <a:r>
              <a:rPr lang="en-US" sz="4400" dirty="0"/>
              <a:t>How does it </a:t>
            </a:r>
            <a:br>
              <a:rPr lang="en-US" sz="4400" dirty="0"/>
            </a:br>
            <a:r>
              <a:rPr lang="en-US" sz="4400" dirty="0"/>
              <a:t>sense danger? </a:t>
            </a:r>
          </a:p>
          <a:p>
            <a:pPr algn="ctr">
              <a:spcAft>
                <a:spcPts val="1800"/>
              </a:spcAft>
            </a:pPr>
            <a:r>
              <a:rPr lang="en-US" sz="4400" dirty="0"/>
              <a:t>Can it see?</a:t>
            </a:r>
            <a:endParaRPr lang="en-US" sz="4800" dirty="0"/>
          </a:p>
        </p:txBody>
      </p:sp>
      <p:pic>
        <p:nvPicPr>
          <p:cNvPr id="5" name="Picture Placeholder 4">
            <a:extLst>
              <a:ext uri="{FF2B5EF4-FFF2-40B4-BE49-F238E27FC236}">
                <a16:creationId xmlns:a16="http://schemas.microsoft.com/office/drawing/2014/main" id="{09160C29-6975-384A-BCAC-701244E1A9C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77" r="20277"/>
          <a:stretch/>
        </p:blipFill>
        <p:spPr>
          <a:prstGeom prst="rect">
            <a:avLst/>
          </a:prstGeom>
        </p:spPr>
      </p:pic>
    </p:spTree>
    <p:extLst>
      <p:ext uri="{BB962C8B-B14F-4D97-AF65-F5344CB8AC3E}">
        <p14:creationId xmlns:p14="http://schemas.microsoft.com/office/powerpoint/2010/main" val="14162913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59</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pPr algn="ctr"/>
            <a:r>
              <a:rPr lang="en-US" sz="4400" dirty="0"/>
              <a:t>How many holes (siphons) are there in the mantle?</a:t>
            </a:r>
          </a:p>
        </p:txBody>
      </p:sp>
      <p:pic>
        <p:nvPicPr>
          <p:cNvPr id="8" name="Picture Placeholder 7">
            <a:extLst>
              <a:ext uri="{FF2B5EF4-FFF2-40B4-BE49-F238E27FC236}">
                <a16:creationId xmlns:a16="http://schemas.microsoft.com/office/drawing/2014/main" id="{506CBEFE-888A-5B4C-BFBE-7073ABF371E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283" r="6283"/>
          <a:stretch/>
        </p:blipFill>
        <p:spPr>
          <a:prstGeom prst="rect">
            <a:avLst/>
          </a:prstGeom>
        </p:spPr>
      </p:pic>
    </p:spTree>
    <p:extLst>
      <p:ext uri="{BB962C8B-B14F-4D97-AF65-F5344CB8AC3E}">
        <p14:creationId xmlns:p14="http://schemas.microsoft.com/office/powerpoint/2010/main" val="77983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19185789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914AEFF-4BB4-014E-BAD6-F5F9C29D206F}"/>
              </a:ext>
            </a:extLst>
          </p:cNvPr>
          <p:cNvPicPr>
            <a:picLocks noChangeAspect="1"/>
          </p:cNvPicPr>
          <p:nvPr/>
        </p:nvPicPr>
        <p:blipFill>
          <a:blip r:embed="rId5"/>
          <a:stretch>
            <a:fillRect/>
          </a:stretch>
        </p:blipFill>
        <p:spPr>
          <a:xfrm>
            <a:off x="5103446" y="908941"/>
            <a:ext cx="6129435" cy="4841813"/>
          </a:xfrm>
          <a:prstGeom prst="rect">
            <a:avLst/>
          </a:prstGeom>
        </p:spPr>
      </p:pic>
      <p:sp>
        <p:nvSpPr>
          <p:cNvPr id="3" name="Slide Number Placeholder 2">
            <a:extLst>
              <a:ext uri="{FF2B5EF4-FFF2-40B4-BE49-F238E27FC236}">
                <a16:creationId xmlns:a16="http://schemas.microsoft.com/office/drawing/2014/main" id="{3202D87A-EDD2-9745-A351-D3887B176A32}"/>
              </a:ext>
            </a:extLst>
          </p:cNvPr>
          <p:cNvSpPr>
            <a:spLocks noGrp="1"/>
          </p:cNvSpPr>
          <p:nvPr>
            <p:ph type="sldNum" sz="quarter" idx="13"/>
          </p:nvPr>
        </p:nvSpPr>
        <p:spPr/>
        <p:txBody>
          <a:bodyPr/>
          <a:lstStyle/>
          <a:p>
            <a:pPr algn="r"/>
            <a:fld id="{275F0495-0EA6-8F48-9FDA-F603597FF733}" type="slidenum">
              <a:rPr lang="en-US" smtClean="0"/>
              <a:pPr algn="r"/>
              <a:t>60</a:t>
            </a:fld>
            <a:endParaRPr lang="en-US" dirty="0"/>
          </a:p>
        </p:txBody>
      </p:sp>
      <p:sp>
        <p:nvSpPr>
          <p:cNvPr id="5" name="Rectangle 4">
            <a:extLst>
              <a:ext uri="{FF2B5EF4-FFF2-40B4-BE49-F238E27FC236}">
                <a16:creationId xmlns:a16="http://schemas.microsoft.com/office/drawing/2014/main" id="{D33A0FAF-BB7B-9748-AC6B-8A2AD7868DF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8848793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BBFCB4-C3B0-F541-AA83-E40DB1EEB3F9}"/>
              </a:ext>
            </a:extLst>
          </p:cNvPr>
          <p:cNvSpPr>
            <a:spLocks noGrp="1"/>
          </p:cNvSpPr>
          <p:nvPr>
            <p:ph type="title"/>
          </p:nvPr>
        </p:nvSpPr>
        <p:spPr/>
        <p:txBody>
          <a:bodyPr/>
          <a:lstStyle/>
          <a:p>
            <a:pPr algn="ctr"/>
            <a:r>
              <a:rPr lang="en-AU" sz="5400" dirty="0"/>
              <a:t>Why count giant clams?</a:t>
            </a:r>
          </a:p>
        </p:txBody>
      </p:sp>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2"/>
          </p:nvPr>
        </p:nvSpPr>
        <p:spPr/>
        <p:txBody>
          <a:bodyPr/>
          <a:lstStyle/>
          <a:p>
            <a:pPr algn="r"/>
            <a:fld id="{A23E3DB6-7D61-2E4C-8C80-E9322AEA1496}" type="slidenum">
              <a:rPr lang="en-US" smtClean="0"/>
              <a:pPr algn="r"/>
              <a:t>61</a:t>
            </a:fld>
            <a:endParaRPr lang="en-US" dirty="0"/>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99038" y="2463346"/>
            <a:ext cx="5793924" cy="1931308"/>
          </a:xfrm>
          <a:prstGeom prst="rect">
            <a:avLst/>
          </a:prstGeom>
          <a:ln>
            <a:solidFill>
              <a:schemeClr val="bg1"/>
            </a:solidFill>
          </a:ln>
        </p:spPr>
      </p:pic>
    </p:spTree>
    <p:extLst>
      <p:ext uri="{BB962C8B-B14F-4D97-AF65-F5344CB8AC3E}">
        <p14:creationId xmlns:p14="http://schemas.microsoft.com/office/powerpoint/2010/main" val="1803796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62</a:t>
            </a:fld>
            <a:endParaRPr lang="en-US" dirty="0"/>
          </a:p>
        </p:txBody>
      </p:sp>
      <p:pic>
        <p:nvPicPr>
          <p:cNvPr id="5" name="Picture Placeholder 4">
            <a:extLst>
              <a:ext uri="{FF2B5EF4-FFF2-40B4-BE49-F238E27FC236}">
                <a16:creationId xmlns:a16="http://schemas.microsoft.com/office/drawing/2014/main" id="{E202FCBA-77C8-1544-A966-674FD9504FE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
        <p:nvSpPr>
          <p:cNvPr id="7" name="Content Placeholder 2">
            <a:extLst>
              <a:ext uri="{FF2B5EF4-FFF2-40B4-BE49-F238E27FC236}">
                <a16:creationId xmlns:a16="http://schemas.microsoft.com/office/drawing/2014/main" id="{ACA3568A-2530-D245-B8A9-D18447D9D476}"/>
              </a:ext>
            </a:extLst>
          </p:cNvPr>
          <p:cNvSpPr txBox="1">
            <a:spLocks/>
          </p:cNvSpPr>
          <p:nvPr/>
        </p:nvSpPr>
        <p:spPr>
          <a:xfrm>
            <a:off x="515937" y="549274"/>
            <a:ext cx="5389519" cy="5594349"/>
          </a:xfrm>
          <a:prstGeom prst="rect">
            <a:avLst/>
          </a:prstGeom>
        </p:spPr>
        <p:txBody>
          <a:bodyPr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5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1800"/>
              </a:spcAft>
            </a:pPr>
            <a:r>
              <a:rPr lang="en-US" sz="3200" dirty="0">
                <a:solidFill>
                  <a:schemeClr val="bg1"/>
                </a:solidFill>
              </a:rPr>
              <a:t>If we know where they </a:t>
            </a:r>
            <a:br>
              <a:rPr lang="en-US" sz="3200" dirty="0">
                <a:solidFill>
                  <a:schemeClr val="bg1"/>
                </a:solidFill>
              </a:rPr>
            </a:br>
            <a:r>
              <a:rPr lang="en-US" sz="3200" dirty="0">
                <a:solidFill>
                  <a:schemeClr val="bg1"/>
                </a:solidFill>
              </a:rPr>
              <a:t>are, we can look after them and protect them.</a:t>
            </a:r>
          </a:p>
          <a:p>
            <a:pPr algn="ctr">
              <a:spcAft>
                <a:spcPts val="1800"/>
              </a:spcAft>
            </a:pPr>
            <a:r>
              <a:rPr lang="en-US" sz="3200" dirty="0">
                <a:solidFill>
                  <a:schemeClr val="bg1"/>
                </a:solidFill>
              </a:rPr>
              <a:t>They are</a:t>
            </a:r>
            <a:r>
              <a:rPr lang="en-US" sz="3200" b="1" u="sng" dirty="0">
                <a:solidFill>
                  <a:schemeClr val="bg1"/>
                </a:solidFill>
              </a:rPr>
              <a:t/>
            </a:r>
            <a:br>
              <a:rPr lang="en-US" sz="3200" b="1" u="sng" dirty="0">
                <a:solidFill>
                  <a:schemeClr val="bg1"/>
                </a:solidFill>
              </a:rPr>
            </a:br>
            <a:r>
              <a:rPr lang="en-US" sz="3200" b="1" u="sng" dirty="0">
                <a:solidFill>
                  <a:schemeClr val="bg1"/>
                </a:solidFill>
              </a:rPr>
              <a:t>VULNERABLE</a:t>
            </a:r>
            <a:br>
              <a:rPr lang="en-US" sz="3200" b="1" u="sng" dirty="0">
                <a:solidFill>
                  <a:schemeClr val="bg1"/>
                </a:solidFill>
              </a:rPr>
            </a:br>
            <a:r>
              <a:rPr lang="en-US" sz="3200" b="1" u="sng" dirty="0">
                <a:solidFill>
                  <a:schemeClr val="bg1"/>
                </a:solidFill>
              </a:rPr>
              <a:t>TO EXTINCTION</a:t>
            </a:r>
          </a:p>
          <a:p>
            <a:pPr algn="ctr">
              <a:spcAft>
                <a:spcPts val="1800"/>
              </a:spcAft>
            </a:pPr>
            <a:r>
              <a:rPr lang="en-US" sz="3200" dirty="0">
                <a:solidFill>
                  <a:schemeClr val="bg1"/>
                </a:solidFill>
              </a:rPr>
              <a:t>Only count the clams </a:t>
            </a:r>
            <a:br>
              <a:rPr lang="en-US" sz="3200" dirty="0">
                <a:solidFill>
                  <a:schemeClr val="bg1"/>
                </a:solidFill>
              </a:rPr>
            </a:br>
            <a:r>
              <a:rPr lang="en-US" sz="3200" dirty="0">
                <a:solidFill>
                  <a:schemeClr val="bg1"/>
                </a:solidFill>
              </a:rPr>
              <a:t>that are </a:t>
            </a:r>
            <a:r>
              <a:rPr lang="en-US" sz="3200" dirty="0" smtClean="0">
                <a:solidFill>
                  <a:schemeClr val="bg1"/>
                </a:solidFill>
              </a:rPr>
              <a:t>bigger </a:t>
            </a:r>
            <a:r>
              <a:rPr lang="en-US" sz="3200" dirty="0">
                <a:solidFill>
                  <a:schemeClr val="bg1"/>
                </a:solidFill>
              </a:rPr>
              <a:t>than a </a:t>
            </a:r>
            <a:br>
              <a:rPr lang="en-US" sz="3200" dirty="0">
                <a:solidFill>
                  <a:schemeClr val="bg1"/>
                </a:solidFill>
              </a:rPr>
            </a:br>
            <a:r>
              <a:rPr lang="en-US" sz="3200" dirty="0">
                <a:solidFill>
                  <a:schemeClr val="bg1"/>
                </a:solidFill>
              </a:rPr>
              <a:t>ruler (&gt;30cm).</a:t>
            </a:r>
          </a:p>
        </p:txBody>
      </p:sp>
    </p:spTree>
    <p:extLst>
      <p:ext uri="{BB962C8B-B14F-4D97-AF65-F5344CB8AC3E}">
        <p14:creationId xmlns:p14="http://schemas.microsoft.com/office/powerpoint/2010/main" val="1394067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sz="4400" dirty="0"/>
              <a:t>Who is counting the giant clams?</a:t>
            </a:r>
          </a:p>
          <a:p>
            <a:pPr algn="ctr">
              <a:spcAft>
                <a:spcPts val="1800"/>
              </a:spcAft>
            </a:pPr>
            <a:r>
              <a:rPr lang="en-AU" sz="3200" dirty="0"/>
              <a:t>&gt;30cm</a:t>
            </a:r>
          </a:p>
        </p:txBody>
      </p:sp>
      <p:pic>
        <p:nvPicPr>
          <p:cNvPr id="7" name="Picture Placeholder 15">
            <a:extLst>
              <a:ext uri="{FF2B5EF4-FFF2-40B4-BE49-F238E27FC236}">
                <a16:creationId xmlns:a16="http://schemas.microsoft.com/office/drawing/2014/main" id="{CB77ABF6-4A17-604B-A925-9C14352CB4F5}"/>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83762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solidFill>
                  <a:schemeClr val="bg1"/>
                </a:solidFill>
              </a:rPr>
              <a:t>Anemonefish</a:t>
            </a:r>
          </a:p>
        </p:txBody>
      </p:sp>
    </p:spTree>
    <p:extLst>
      <p:ext uri="{BB962C8B-B14F-4D97-AF65-F5344CB8AC3E}">
        <p14:creationId xmlns:p14="http://schemas.microsoft.com/office/powerpoint/2010/main" val="488795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pPr algn="ctr"/>
            <a:r>
              <a:rPr lang="en-US" sz="3200" dirty="0"/>
              <a:t>Anemonefish are hermaphrodites.</a:t>
            </a:r>
            <a:r>
              <a:rPr lang="en-US" sz="3200" i="1" dirty="0"/>
              <a:t> </a:t>
            </a:r>
          </a:p>
          <a:p>
            <a:pPr algn="ctr"/>
            <a:r>
              <a:rPr lang="en-US" sz="3200" dirty="0"/>
              <a:t>They produce both male and female gametes.</a:t>
            </a:r>
          </a:p>
          <a:p>
            <a:pPr algn="ctr"/>
            <a:r>
              <a:rPr lang="en-US" sz="3200" dirty="0"/>
              <a:t>Hermaphroditism is </a:t>
            </a:r>
            <a:r>
              <a:rPr lang="en-US" sz="3200" dirty="0" smtClean="0"/>
              <a:t>very </a:t>
            </a:r>
            <a:r>
              <a:rPr lang="en-US" sz="3200" dirty="0"/>
              <a:t>common in fish.</a:t>
            </a:r>
          </a:p>
        </p:txBody>
      </p:sp>
      <p:pic>
        <p:nvPicPr>
          <p:cNvPr id="5" name="Picture Placeholder 4">
            <a:extLst>
              <a:ext uri="{FF2B5EF4-FFF2-40B4-BE49-F238E27FC236}">
                <a16:creationId xmlns:a16="http://schemas.microsoft.com/office/drawing/2014/main" id="{9E02979B-7DD4-7141-A4D7-F2392571B30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7097546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r>
              <a:rPr lang="en-US" sz="3200" dirty="0"/>
              <a:t>The </a:t>
            </a:r>
            <a:r>
              <a:rPr lang="en-US" sz="3200" dirty="0" smtClean="0"/>
              <a:t>biggest </a:t>
            </a:r>
            <a:r>
              <a:rPr lang="en-US" sz="3200" dirty="0"/>
              <a:t>anemonefish is always the female. </a:t>
            </a:r>
          </a:p>
          <a:p>
            <a:pPr algn="ctr"/>
            <a:r>
              <a:rPr lang="en-US" sz="3200" dirty="0"/>
              <a:t>All the others are male. </a:t>
            </a:r>
            <a:endParaRPr lang="en-US" sz="3600" dirty="0"/>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84" t="1373" r="25597" b="1373"/>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ADA24B7A-22BF-7340-BB7F-DEC298FA2E70}"/>
              </a:ext>
            </a:extLst>
          </p:cNvPr>
          <p:cNvSpPr txBox="1"/>
          <p:nvPr/>
        </p:nvSpPr>
        <p:spPr>
          <a:xfrm>
            <a:off x="9366249" y="4779652"/>
            <a:ext cx="1137713" cy="400110"/>
          </a:xfrm>
          <a:prstGeom prst="rect">
            <a:avLst/>
          </a:prstGeom>
          <a:solidFill>
            <a:schemeClr val="bg1"/>
          </a:solidFill>
        </p:spPr>
        <p:txBody>
          <a:bodyPr wrap="square" rtlCol="0">
            <a:spAutoFit/>
          </a:bodyPr>
          <a:lstStyle/>
          <a:p>
            <a:pPr algn="ctr"/>
            <a:r>
              <a:rPr lang="en-AU" sz="2000" dirty="0">
                <a:solidFill>
                  <a:schemeClr val="tx2"/>
                </a:solidFill>
              </a:rPr>
              <a:t>Female</a:t>
            </a:r>
          </a:p>
        </p:txBody>
      </p:sp>
      <p:sp>
        <p:nvSpPr>
          <p:cNvPr id="9" name="TextBox 8">
            <a:extLst>
              <a:ext uri="{FF2B5EF4-FFF2-40B4-BE49-F238E27FC236}">
                <a16:creationId xmlns:a16="http://schemas.microsoft.com/office/drawing/2014/main" id="{89406307-5DC0-174A-A5C4-59D4EEA3A284}"/>
              </a:ext>
            </a:extLst>
          </p:cNvPr>
          <p:cNvSpPr txBox="1"/>
          <p:nvPr/>
        </p:nvSpPr>
        <p:spPr>
          <a:xfrm>
            <a:off x="6584883" y="2800894"/>
            <a:ext cx="1054782" cy="707886"/>
          </a:xfrm>
          <a:prstGeom prst="rect">
            <a:avLst/>
          </a:prstGeom>
          <a:solidFill>
            <a:schemeClr val="bg1"/>
          </a:solidFill>
        </p:spPr>
        <p:txBody>
          <a:bodyPr wrap="square" rtlCol="0">
            <a:spAutoFit/>
          </a:bodyPr>
          <a:lstStyle/>
          <a:p>
            <a:pPr algn="ctr"/>
            <a:r>
              <a:rPr lang="en-AU" sz="2000" dirty="0">
                <a:solidFill>
                  <a:schemeClr val="tx2"/>
                </a:solidFill>
              </a:rPr>
              <a:t>Male partner</a:t>
            </a:r>
          </a:p>
        </p:txBody>
      </p:sp>
      <p:sp>
        <p:nvSpPr>
          <p:cNvPr id="10" name="TextBox 9">
            <a:extLst>
              <a:ext uri="{FF2B5EF4-FFF2-40B4-BE49-F238E27FC236}">
                <a16:creationId xmlns:a16="http://schemas.microsoft.com/office/drawing/2014/main" id="{16A96018-3BE6-F44B-90A5-418DF8E37596}"/>
              </a:ext>
            </a:extLst>
          </p:cNvPr>
          <p:cNvSpPr txBox="1"/>
          <p:nvPr/>
        </p:nvSpPr>
        <p:spPr>
          <a:xfrm>
            <a:off x="9866671" y="766093"/>
            <a:ext cx="753590" cy="400110"/>
          </a:xfrm>
          <a:prstGeom prst="rect">
            <a:avLst/>
          </a:prstGeom>
          <a:solidFill>
            <a:schemeClr val="bg1"/>
          </a:solidFill>
        </p:spPr>
        <p:txBody>
          <a:bodyPr wrap="square" rtlCol="0">
            <a:spAutoFit/>
          </a:bodyPr>
          <a:lstStyle/>
          <a:p>
            <a:pPr algn="ctr"/>
            <a:r>
              <a:rPr lang="en-AU" sz="2000" dirty="0">
                <a:solidFill>
                  <a:schemeClr val="tx2"/>
                </a:solidFill>
              </a:rPr>
              <a:t>Male</a:t>
            </a:r>
          </a:p>
        </p:txBody>
      </p:sp>
    </p:spTree>
    <p:extLst>
      <p:ext uri="{BB962C8B-B14F-4D97-AF65-F5344CB8AC3E}">
        <p14:creationId xmlns:p14="http://schemas.microsoft.com/office/powerpoint/2010/main" val="19144881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r>
              <a:rPr lang="en-US" sz="4400" dirty="0"/>
              <a:t>The two </a:t>
            </a:r>
            <a:r>
              <a:rPr lang="en-US" sz="4400" dirty="0" smtClean="0"/>
              <a:t>largest </a:t>
            </a:r>
            <a:r>
              <a:rPr lang="en-US" sz="4400" dirty="0"/>
              <a:t>anemonefish are the breeding pair. </a:t>
            </a:r>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84" t="1373" r="25597" b="1373"/>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ADA24B7A-22BF-7340-BB7F-DEC298FA2E70}"/>
              </a:ext>
            </a:extLst>
          </p:cNvPr>
          <p:cNvSpPr txBox="1"/>
          <p:nvPr/>
        </p:nvSpPr>
        <p:spPr>
          <a:xfrm>
            <a:off x="9366249" y="4779652"/>
            <a:ext cx="1137713" cy="400110"/>
          </a:xfrm>
          <a:prstGeom prst="rect">
            <a:avLst/>
          </a:prstGeom>
          <a:solidFill>
            <a:schemeClr val="bg1"/>
          </a:solidFill>
        </p:spPr>
        <p:txBody>
          <a:bodyPr wrap="square" rtlCol="0">
            <a:spAutoFit/>
          </a:bodyPr>
          <a:lstStyle/>
          <a:p>
            <a:pPr algn="ctr"/>
            <a:r>
              <a:rPr lang="en-AU" sz="2000" dirty="0">
                <a:solidFill>
                  <a:schemeClr val="tx2"/>
                </a:solidFill>
              </a:rPr>
              <a:t>Female</a:t>
            </a:r>
          </a:p>
        </p:txBody>
      </p:sp>
      <p:sp>
        <p:nvSpPr>
          <p:cNvPr id="9" name="TextBox 8">
            <a:extLst>
              <a:ext uri="{FF2B5EF4-FFF2-40B4-BE49-F238E27FC236}">
                <a16:creationId xmlns:a16="http://schemas.microsoft.com/office/drawing/2014/main" id="{89406307-5DC0-174A-A5C4-59D4EEA3A284}"/>
              </a:ext>
            </a:extLst>
          </p:cNvPr>
          <p:cNvSpPr txBox="1"/>
          <p:nvPr/>
        </p:nvSpPr>
        <p:spPr>
          <a:xfrm>
            <a:off x="6584883" y="2800894"/>
            <a:ext cx="1054782" cy="707886"/>
          </a:xfrm>
          <a:prstGeom prst="rect">
            <a:avLst/>
          </a:prstGeom>
          <a:solidFill>
            <a:schemeClr val="bg1"/>
          </a:solidFill>
        </p:spPr>
        <p:txBody>
          <a:bodyPr wrap="square" rtlCol="0">
            <a:spAutoFit/>
          </a:bodyPr>
          <a:lstStyle/>
          <a:p>
            <a:pPr algn="ctr"/>
            <a:r>
              <a:rPr lang="en-AU" sz="2000" dirty="0">
                <a:solidFill>
                  <a:schemeClr val="tx2"/>
                </a:solidFill>
              </a:rPr>
              <a:t>Male partner</a:t>
            </a:r>
          </a:p>
        </p:txBody>
      </p:sp>
      <p:sp>
        <p:nvSpPr>
          <p:cNvPr id="10" name="TextBox 9">
            <a:extLst>
              <a:ext uri="{FF2B5EF4-FFF2-40B4-BE49-F238E27FC236}">
                <a16:creationId xmlns:a16="http://schemas.microsoft.com/office/drawing/2014/main" id="{16A96018-3BE6-F44B-90A5-418DF8E37596}"/>
              </a:ext>
            </a:extLst>
          </p:cNvPr>
          <p:cNvSpPr txBox="1"/>
          <p:nvPr/>
        </p:nvSpPr>
        <p:spPr>
          <a:xfrm>
            <a:off x="9866671" y="766093"/>
            <a:ext cx="753590" cy="400110"/>
          </a:xfrm>
          <a:prstGeom prst="rect">
            <a:avLst/>
          </a:prstGeom>
          <a:solidFill>
            <a:schemeClr val="bg1"/>
          </a:solidFill>
        </p:spPr>
        <p:txBody>
          <a:bodyPr wrap="square" rtlCol="0">
            <a:spAutoFit/>
          </a:bodyPr>
          <a:lstStyle/>
          <a:p>
            <a:pPr algn="ctr"/>
            <a:r>
              <a:rPr lang="en-AU" sz="2000" dirty="0">
                <a:solidFill>
                  <a:schemeClr val="tx2"/>
                </a:solidFill>
              </a:rPr>
              <a:t>Male</a:t>
            </a:r>
          </a:p>
        </p:txBody>
      </p:sp>
    </p:spTree>
    <p:extLst>
      <p:ext uri="{BB962C8B-B14F-4D97-AF65-F5344CB8AC3E}">
        <p14:creationId xmlns:p14="http://schemas.microsoft.com/office/powerpoint/2010/main" val="98817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r>
              <a:rPr lang="en-US" sz="3200" dirty="0"/>
              <a:t>When the female dies, the male partner turns into a female, and the next </a:t>
            </a:r>
            <a:r>
              <a:rPr lang="en-US" sz="3200" dirty="0" smtClean="0"/>
              <a:t>biggest </a:t>
            </a:r>
            <a:r>
              <a:rPr lang="en-US" sz="3200" dirty="0"/>
              <a:t>male takes his place. </a:t>
            </a:r>
            <a:endParaRPr lang="en-US" sz="3600" dirty="0"/>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84" t="1373" r="25597" b="1373"/>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ADA24B7A-22BF-7340-BB7F-DEC298FA2E70}"/>
              </a:ext>
            </a:extLst>
          </p:cNvPr>
          <p:cNvSpPr txBox="1"/>
          <p:nvPr/>
        </p:nvSpPr>
        <p:spPr>
          <a:xfrm>
            <a:off x="9366249" y="4779652"/>
            <a:ext cx="1137713" cy="400110"/>
          </a:xfrm>
          <a:prstGeom prst="rect">
            <a:avLst/>
          </a:prstGeom>
          <a:solidFill>
            <a:schemeClr val="bg1"/>
          </a:solidFill>
        </p:spPr>
        <p:txBody>
          <a:bodyPr wrap="square" rtlCol="0">
            <a:spAutoFit/>
          </a:bodyPr>
          <a:lstStyle/>
          <a:p>
            <a:pPr algn="ctr"/>
            <a:r>
              <a:rPr lang="en-AU" sz="2000" dirty="0">
                <a:solidFill>
                  <a:schemeClr val="tx2"/>
                </a:solidFill>
              </a:rPr>
              <a:t>Female</a:t>
            </a:r>
          </a:p>
        </p:txBody>
      </p:sp>
      <p:sp>
        <p:nvSpPr>
          <p:cNvPr id="9" name="TextBox 8">
            <a:extLst>
              <a:ext uri="{FF2B5EF4-FFF2-40B4-BE49-F238E27FC236}">
                <a16:creationId xmlns:a16="http://schemas.microsoft.com/office/drawing/2014/main" id="{89406307-5DC0-174A-A5C4-59D4EEA3A284}"/>
              </a:ext>
            </a:extLst>
          </p:cNvPr>
          <p:cNvSpPr txBox="1"/>
          <p:nvPr/>
        </p:nvSpPr>
        <p:spPr>
          <a:xfrm>
            <a:off x="6584883" y="2800894"/>
            <a:ext cx="1054782" cy="707886"/>
          </a:xfrm>
          <a:prstGeom prst="rect">
            <a:avLst/>
          </a:prstGeom>
          <a:solidFill>
            <a:schemeClr val="bg1"/>
          </a:solidFill>
        </p:spPr>
        <p:txBody>
          <a:bodyPr wrap="square" rtlCol="0">
            <a:spAutoFit/>
          </a:bodyPr>
          <a:lstStyle/>
          <a:p>
            <a:pPr algn="ctr"/>
            <a:r>
              <a:rPr lang="en-AU" sz="2000" dirty="0">
                <a:solidFill>
                  <a:schemeClr val="tx2"/>
                </a:solidFill>
              </a:rPr>
              <a:t>Male partner</a:t>
            </a:r>
          </a:p>
        </p:txBody>
      </p:sp>
      <p:sp>
        <p:nvSpPr>
          <p:cNvPr id="10" name="TextBox 9">
            <a:extLst>
              <a:ext uri="{FF2B5EF4-FFF2-40B4-BE49-F238E27FC236}">
                <a16:creationId xmlns:a16="http://schemas.microsoft.com/office/drawing/2014/main" id="{16A96018-3BE6-F44B-90A5-418DF8E37596}"/>
              </a:ext>
            </a:extLst>
          </p:cNvPr>
          <p:cNvSpPr txBox="1"/>
          <p:nvPr/>
        </p:nvSpPr>
        <p:spPr>
          <a:xfrm>
            <a:off x="9866671" y="766093"/>
            <a:ext cx="753590" cy="400110"/>
          </a:xfrm>
          <a:prstGeom prst="rect">
            <a:avLst/>
          </a:prstGeom>
          <a:solidFill>
            <a:schemeClr val="bg1"/>
          </a:solidFill>
        </p:spPr>
        <p:txBody>
          <a:bodyPr wrap="square" rtlCol="0">
            <a:spAutoFit/>
          </a:bodyPr>
          <a:lstStyle/>
          <a:p>
            <a:pPr algn="ctr"/>
            <a:r>
              <a:rPr lang="en-AU" sz="2000" dirty="0">
                <a:solidFill>
                  <a:schemeClr val="tx2"/>
                </a:solidFill>
              </a:rPr>
              <a:t>Male</a:t>
            </a:r>
          </a:p>
        </p:txBody>
      </p:sp>
    </p:spTree>
    <p:extLst>
      <p:ext uri="{BB962C8B-B14F-4D97-AF65-F5344CB8AC3E}">
        <p14:creationId xmlns:p14="http://schemas.microsoft.com/office/powerpoint/2010/main" val="40727548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69</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617473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 t="12754" r="-1" b="2963"/>
          <a:stretch/>
        </p:blipFill>
        <p:spPr>
          <a:xfrm>
            <a:off x="0" y="0"/>
            <a:ext cx="12192000" cy="6858000"/>
          </a:xfrm>
          <a:prstGeom prst="rect">
            <a:avLst/>
          </a:prstGeom>
        </p:spPr>
      </p:pic>
    </p:spTree>
    <p:extLst>
      <p:ext uri="{BB962C8B-B14F-4D97-AF65-F5344CB8AC3E}">
        <p14:creationId xmlns:p14="http://schemas.microsoft.com/office/powerpoint/2010/main" val="20046103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spTree>
    <p:extLst>
      <p:ext uri="{BB962C8B-B14F-4D97-AF65-F5344CB8AC3E}">
        <p14:creationId xmlns:p14="http://schemas.microsoft.com/office/powerpoint/2010/main" val="32981558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pPr algn="ctr"/>
            <a:r>
              <a:rPr lang="en-US" sz="3200" dirty="0"/>
              <a:t>Anemones rarely move location, and are long lived. So, if they go missing </a:t>
            </a:r>
            <a:br>
              <a:rPr lang="en-US" sz="3200" dirty="0"/>
            </a:br>
            <a:r>
              <a:rPr lang="en-US" sz="3200" dirty="0"/>
              <a:t>(or bleach white) this tells us </a:t>
            </a:r>
            <a:r>
              <a:rPr lang="en-US" sz="3200" dirty="0" smtClean="0"/>
              <a:t>that something </a:t>
            </a:r>
            <a:r>
              <a:rPr lang="en-US" sz="3200" dirty="0"/>
              <a:t>is wrong.</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20777916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72</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sz="4400" dirty="0"/>
              <a:t>Who is counting the anemonefish?</a:t>
            </a:r>
          </a:p>
        </p:txBody>
      </p:sp>
      <p:pic>
        <p:nvPicPr>
          <p:cNvPr id="7" name="Picture Placeholder 15">
            <a:extLst>
              <a:ext uri="{FF2B5EF4-FFF2-40B4-BE49-F238E27FC236}">
                <a16:creationId xmlns:a16="http://schemas.microsoft.com/office/drawing/2014/main" id="{DD10FDBB-0984-2845-999B-626E30524C27}"/>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009955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 Compressed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Butterflyfish</a:t>
            </a:r>
            <a:endParaRPr lang="en-US" sz="5400" dirty="0">
              <a:solidFill>
                <a:schemeClr val="bg1"/>
              </a:solidFill>
            </a:endParaRPr>
          </a:p>
        </p:txBody>
      </p:sp>
    </p:spTree>
    <p:extLst>
      <p:ext uri="{BB962C8B-B14F-4D97-AF65-F5344CB8AC3E}">
        <p14:creationId xmlns:p14="http://schemas.microsoft.com/office/powerpoint/2010/main" val="33484078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D8B4-8BE4-F748-B6E7-859B79336F14}"/>
              </a:ext>
            </a:extLst>
          </p:cNvPr>
          <p:cNvSpPr>
            <a:spLocks noGrp="1"/>
          </p:cNvSpPr>
          <p:nvPr>
            <p:ph type="sldNum" sz="quarter" idx="12"/>
          </p:nvPr>
        </p:nvSpPr>
        <p:spPr/>
        <p:txBody>
          <a:bodyPr/>
          <a:lstStyle/>
          <a:p>
            <a:pPr algn="r"/>
            <a:fld id="{275F0495-0EA6-8F48-9FDA-F603597FF733}" type="slidenum">
              <a:rPr lang="en-US" smtClean="0"/>
              <a:pPr algn="r"/>
              <a:t>74</a:t>
            </a:fld>
            <a:endParaRPr lang="en-US" dirty="0"/>
          </a:p>
        </p:txBody>
      </p:sp>
      <p:sp>
        <p:nvSpPr>
          <p:cNvPr id="3" name="Content Placeholder 2">
            <a:extLst>
              <a:ext uri="{FF2B5EF4-FFF2-40B4-BE49-F238E27FC236}">
                <a16:creationId xmlns:a16="http://schemas.microsoft.com/office/drawing/2014/main" id="{7AC62BE8-2FF7-624D-B036-AAB9B7E5CA5A}"/>
              </a:ext>
            </a:extLst>
          </p:cNvPr>
          <p:cNvSpPr>
            <a:spLocks noGrp="1"/>
          </p:cNvSpPr>
          <p:nvPr>
            <p:ph idx="1"/>
          </p:nvPr>
        </p:nvSpPr>
        <p:spPr/>
        <p:txBody>
          <a:bodyPr/>
          <a:lstStyle/>
          <a:p>
            <a:pPr algn="ctr"/>
            <a:r>
              <a:rPr lang="en-US" sz="4400" dirty="0"/>
              <a:t>Approximately 80 species of butterflyfish have developed their own language.</a:t>
            </a:r>
            <a:endParaRPr lang="en-AU" sz="4400" dirty="0"/>
          </a:p>
        </p:txBody>
      </p:sp>
      <p:pic>
        <p:nvPicPr>
          <p:cNvPr id="7" name="Picture Placeholder 6">
            <a:extLst>
              <a:ext uri="{FF2B5EF4-FFF2-40B4-BE49-F238E27FC236}">
                <a16:creationId xmlns:a16="http://schemas.microsoft.com/office/drawing/2014/main" id="{4C6FA360-DEA4-9745-8D64-894F4ABABA7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15693623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pPr algn="ctr"/>
            <a:r>
              <a:rPr lang="en-US" sz="4400" dirty="0"/>
              <a:t>Butterflyfish make sounds using tail slaps, fin kicks, grunts and jumps underwater.</a:t>
            </a:r>
            <a:endParaRPr lang="en-AU" sz="4400" dirty="0"/>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9674" r="6144"/>
          <a:stretch/>
        </p:blipFill>
        <p:spPr>
          <a:xfrm>
            <a:off x="6286500" y="549274"/>
            <a:ext cx="5389563" cy="5594400"/>
          </a:xfrm>
          <a:prstGeom prst="rect">
            <a:avLst/>
          </a:prstGeom>
        </p:spPr>
      </p:pic>
    </p:spTree>
    <p:extLst>
      <p:ext uri="{BB962C8B-B14F-4D97-AF65-F5344CB8AC3E}">
        <p14:creationId xmlns:p14="http://schemas.microsoft.com/office/powerpoint/2010/main" val="38281218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lgn="ctr"/>
            <a:r>
              <a:rPr lang="en-US" sz="4400" dirty="0"/>
              <a:t> Their swim bladders are linked to their lateral line to detect </a:t>
            </a:r>
            <a:br>
              <a:rPr lang="en-US" sz="4400" dirty="0"/>
            </a:br>
            <a:r>
              <a:rPr lang="en-US" sz="4400" dirty="0"/>
              <a:t>and amplify these noises.</a:t>
            </a:r>
          </a:p>
        </p:txBody>
      </p:sp>
      <p:pic>
        <p:nvPicPr>
          <p:cNvPr id="8" name="Picture Placeholder 7">
            <a:extLst>
              <a:ext uri="{FF2B5EF4-FFF2-40B4-BE49-F238E27FC236}">
                <a16:creationId xmlns:a16="http://schemas.microsoft.com/office/drawing/2014/main" id="{7936EC30-35A3-C640-AA7E-41415126FE7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207" r="14207"/>
          <a:stretch/>
        </p:blipFill>
        <p:spPr>
          <a:prstGeom prst="rect">
            <a:avLst/>
          </a:prstGeom>
        </p:spPr>
      </p:pic>
    </p:spTree>
    <p:extLst>
      <p:ext uri="{BB962C8B-B14F-4D97-AF65-F5344CB8AC3E}">
        <p14:creationId xmlns:p14="http://schemas.microsoft.com/office/powerpoint/2010/main" val="8055389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0DB2F2-842D-244D-9BE1-EEEF772AE94E}"/>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C4C748A8-A2F7-B94D-A493-8F2E801B7951}"/>
              </a:ext>
            </a:extLst>
          </p:cNvPr>
          <p:cNvSpPr>
            <a:spLocks noGrp="1"/>
          </p:cNvSpPr>
          <p:nvPr>
            <p:ph idx="1"/>
          </p:nvPr>
        </p:nvSpPr>
        <p:spPr/>
        <p:txBody>
          <a:bodyPr/>
          <a:lstStyle/>
          <a:p>
            <a:pPr algn="ctr">
              <a:spcAft>
                <a:spcPts val="1800"/>
              </a:spcAft>
            </a:pPr>
            <a:r>
              <a:rPr lang="en-US" sz="3200" dirty="0"/>
              <a:t>These sounds might be </a:t>
            </a:r>
            <a:r>
              <a:rPr lang="en-US" sz="3200" dirty="0" smtClean="0"/>
              <a:t>loud for the fish, but are very quiet compared </a:t>
            </a:r>
            <a:r>
              <a:rPr lang="en-US" sz="3200" dirty="0"/>
              <a:t>to the rest of the reef.</a:t>
            </a:r>
          </a:p>
          <a:p>
            <a:pPr algn="ctr">
              <a:spcAft>
                <a:spcPts val="1800"/>
              </a:spcAft>
            </a:pPr>
            <a:r>
              <a:rPr lang="en-US" sz="3200" dirty="0"/>
              <a:t>Put your ears in the water to hear how loud the reef sounds on your excursion.</a:t>
            </a:r>
          </a:p>
        </p:txBody>
      </p:sp>
      <p:pic>
        <p:nvPicPr>
          <p:cNvPr id="5" name="Picture Placeholder 4">
            <a:extLst>
              <a:ext uri="{FF2B5EF4-FFF2-40B4-BE49-F238E27FC236}">
                <a16:creationId xmlns:a16="http://schemas.microsoft.com/office/drawing/2014/main" id="{D22E7EAB-64E1-F243-90B5-ED74445A5E7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723" t="4966" r="30240" b="-1"/>
          <a:stretch/>
        </p:blipFill>
        <p:spPr>
          <a:xfrm>
            <a:off x="6286500" y="549274"/>
            <a:ext cx="5389563" cy="5594400"/>
          </a:xfrm>
          <a:prstGeom prst="rect">
            <a:avLst/>
          </a:prstGeom>
        </p:spPr>
      </p:pic>
    </p:spTree>
    <p:extLst>
      <p:ext uri="{BB962C8B-B14F-4D97-AF65-F5344CB8AC3E}">
        <p14:creationId xmlns:p14="http://schemas.microsoft.com/office/powerpoint/2010/main" val="14626479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78</a:t>
            </a:fld>
            <a:endParaRPr lang="en-US" dirty="0"/>
          </a:p>
        </p:txBody>
      </p:sp>
      <p:pic>
        <p:nvPicPr>
          <p:cNvPr id="7" name="Picture 6">
            <a:extLst>
              <a:ext uri="{FF2B5EF4-FFF2-40B4-BE49-F238E27FC236}">
                <a16:creationId xmlns:a16="http://schemas.microsoft.com/office/drawing/2014/main" id="{1DD9A2CE-C9B4-704E-AED8-6A7A498B0F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52" t="15821" r="3867" b="1427"/>
          <a:stretch/>
        </p:blipFill>
        <p:spPr>
          <a:xfrm>
            <a:off x="0" y="1769029"/>
            <a:ext cx="6107479" cy="4163303"/>
          </a:xfrm>
          <a:prstGeom prst="rect">
            <a:avLst/>
          </a:prstGeom>
        </p:spPr>
      </p:pic>
      <p:pic>
        <p:nvPicPr>
          <p:cNvPr id="8" name="Picture 7">
            <a:extLst>
              <a:ext uri="{FF2B5EF4-FFF2-40B4-BE49-F238E27FC236}">
                <a16:creationId xmlns:a16="http://schemas.microsoft.com/office/drawing/2014/main" id="{B43A10C0-9287-3D49-94DD-9A3581ECCA4A}"/>
              </a:ext>
            </a:extLst>
          </p:cNvPr>
          <p:cNvPicPr>
            <a:picLocks noChangeAspect="1"/>
          </p:cNvPicPr>
          <p:nvPr/>
        </p:nvPicPr>
        <p:blipFill rotWithShape="1">
          <a:blip r:embed="rId5"/>
          <a:srcRect l="1533" t="1" r="5668" b="-1"/>
          <a:stretch/>
        </p:blipFill>
        <p:spPr>
          <a:xfrm>
            <a:off x="6107479" y="1769031"/>
            <a:ext cx="6084521" cy="4163303"/>
          </a:xfrm>
          <a:prstGeom prst="rect">
            <a:avLst/>
          </a:prstGeom>
        </p:spPr>
      </p:pic>
    </p:spTree>
    <p:extLst>
      <p:ext uri="{BB962C8B-B14F-4D97-AF65-F5344CB8AC3E}">
        <p14:creationId xmlns:p14="http://schemas.microsoft.com/office/powerpoint/2010/main" val="2049160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a:t>
            </a:r>
            <a:r>
              <a:rPr lang="en-US" sz="3200"/>
              <a:t>reef </a:t>
            </a:r>
            <a:r>
              <a:rPr lang="en-US" sz="3200" smtClean="0"/>
              <a:t>with </a:t>
            </a:r>
            <a:r>
              <a:rPr lang="en-US" sz="3200" dirty="0"/>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5" name="Picture Placeholder 4">
            <a:extLst>
              <a:ext uri="{FF2B5EF4-FFF2-40B4-BE49-F238E27FC236}">
                <a16:creationId xmlns:a16="http://schemas.microsoft.com/office/drawing/2014/main" id="{D5B3A5DF-379A-5840-93D9-3E6711E00A4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496" r="16496"/>
          <a:stretch/>
        </p:blipFill>
        <p:spPr>
          <a:prstGeom prst="rect">
            <a:avLst/>
          </a:prstGeom>
        </p:spPr>
      </p:pic>
    </p:spTree>
    <p:extLst>
      <p:ext uri="{BB962C8B-B14F-4D97-AF65-F5344CB8AC3E}">
        <p14:creationId xmlns:p14="http://schemas.microsoft.com/office/powerpoint/2010/main" val="421463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The Great Barrier Reef is one of the world’s most biodiverse and interconnected ecosystems.</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8</a:t>
            </a:fld>
            <a:endParaRPr lang="en-US" dirty="0"/>
          </a:p>
        </p:txBody>
      </p:sp>
    </p:spTree>
    <p:extLst>
      <p:ext uri="{BB962C8B-B14F-4D97-AF65-F5344CB8AC3E}">
        <p14:creationId xmlns:p14="http://schemas.microsoft.com/office/powerpoint/2010/main" val="37439467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80</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sz="4400" dirty="0"/>
              <a:t>Who is counting the butterflyfish?</a:t>
            </a:r>
          </a:p>
        </p:txBody>
      </p:sp>
      <p:pic>
        <p:nvPicPr>
          <p:cNvPr id="7" name="Picture Placeholder 15">
            <a:extLst>
              <a:ext uri="{FF2B5EF4-FFF2-40B4-BE49-F238E27FC236}">
                <a16:creationId xmlns:a16="http://schemas.microsoft.com/office/drawing/2014/main" id="{62FD598F-6ED3-9042-9ED4-FD97BC0D160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773965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6DD4C6-804E-7545-8331-D34CDB3C561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9810" b="5190"/>
          <a:stretch/>
        </p:blipFill>
        <p:spPr>
          <a:xfrm>
            <a:off x="0" y="0"/>
            <a:ext cx="12192000" cy="6858000"/>
          </a:xfrm>
          <a:prstGeom prst="rect">
            <a:avLst/>
          </a:prstGeom>
        </p:spPr>
      </p:pic>
      <p:sp>
        <p:nvSpPr>
          <p:cNvPr id="4" name="Title 2">
            <a:extLst>
              <a:ext uri="{FF2B5EF4-FFF2-40B4-BE49-F238E27FC236}">
                <a16:creationId xmlns:a16="http://schemas.microsoft.com/office/drawing/2014/main" id="{E35A33C6-858D-2F44-9893-A631C26F059D}"/>
              </a:ext>
            </a:extLst>
          </p:cNvPr>
          <p:cNvSpPr txBox="1">
            <a:spLocks/>
          </p:cNvSpPr>
          <p:nvPr/>
        </p:nvSpPr>
        <p:spPr>
          <a:xfrm>
            <a:off x="515938" y="549275"/>
            <a:ext cx="6176410" cy="1279525"/>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Grazing </a:t>
            </a:r>
            <a:r>
              <a:rPr lang="en-US" sz="5400" dirty="0" smtClean="0">
                <a:solidFill>
                  <a:schemeClr val="bg1"/>
                </a:solidFill>
              </a:rPr>
              <a:t>herbivores</a:t>
            </a:r>
            <a:r>
              <a:rPr lang="en-US" sz="5400" dirty="0">
                <a:solidFill>
                  <a:schemeClr val="bg1"/>
                </a:solidFill>
              </a:rPr>
              <a:t/>
            </a:r>
            <a:br>
              <a:rPr lang="en-US" sz="5400" dirty="0">
                <a:solidFill>
                  <a:schemeClr val="bg1"/>
                </a:solidFill>
              </a:rPr>
            </a:br>
            <a:r>
              <a:rPr lang="en-US" sz="2000" dirty="0">
                <a:solidFill>
                  <a:schemeClr val="bg1"/>
                </a:solidFill>
              </a:rPr>
              <a:t>Parrotfish / Surgeonfish / Rabbitfish / </a:t>
            </a:r>
            <a:r>
              <a:rPr lang="en-US" sz="2000" dirty="0" err="1">
                <a:solidFill>
                  <a:schemeClr val="bg1"/>
                </a:solidFill>
              </a:rPr>
              <a:t>Unicornfish</a:t>
            </a:r>
            <a:endParaRPr lang="en-US" sz="2000" dirty="0">
              <a:solidFill>
                <a:schemeClr val="bg1"/>
              </a:solidFill>
            </a:endParaRPr>
          </a:p>
        </p:txBody>
      </p:sp>
    </p:spTree>
    <p:extLst>
      <p:ext uri="{BB962C8B-B14F-4D97-AF65-F5344CB8AC3E}">
        <p14:creationId xmlns:p14="http://schemas.microsoft.com/office/powerpoint/2010/main" val="16612611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a:t>
            </a:r>
            <a:r>
              <a:rPr lang="en-US" sz="4400" dirty="0" smtClean="0"/>
              <a:t>Reef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21020684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5CB37-2585-084B-AA1C-A9E6F7EA57D4}"/>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3" name="Content Placeholder 2">
            <a:extLst>
              <a:ext uri="{FF2B5EF4-FFF2-40B4-BE49-F238E27FC236}">
                <a16:creationId xmlns:a16="http://schemas.microsoft.com/office/drawing/2014/main" id="{46AA8128-9486-AD4C-B137-513D92CFC2FD}"/>
              </a:ext>
            </a:extLst>
          </p:cNvPr>
          <p:cNvSpPr>
            <a:spLocks noGrp="1"/>
          </p:cNvSpPr>
          <p:nvPr>
            <p:ph idx="1"/>
          </p:nvPr>
        </p:nvSpPr>
        <p:spPr/>
        <p:txBody>
          <a:bodyPr/>
          <a:lstStyle/>
          <a:p>
            <a:pPr algn="ctr"/>
            <a:r>
              <a:rPr lang="en-US" sz="4000" dirty="0"/>
              <a:t>Look for a school of fish that are similar in appearance and size, moving slowly along the reef, foraging or grazing close to the reef substrate.</a:t>
            </a:r>
          </a:p>
        </p:txBody>
      </p:sp>
      <p:pic>
        <p:nvPicPr>
          <p:cNvPr id="5" name="Picture Placeholder 4">
            <a:extLst>
              <a:ext uri="{FF2B5EF4-FFF2-40B4-BE49-F238E27FC236}">
                <a16:creationId xmlns:a16="http://schemas.microsoft.com/office/drawing/2014/main" id="{2951D2B2-C4CD-3746-82DB-3D11EEDB1626}"/>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40083643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84</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0149985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85</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endParaRPr lang="en-US" sz="3200" b="1" u="sng" dirty="0"/>
          </a:p>
          <a:p>
            <a:pPr algn="ctr">
              <a:spcAft>
                <a:spcPts val="1800"/>
              </a:spcAft>
            </a:pPr>
            <a:r>
              <a:rPr lang="en-US" sz="4400" dirty="0"/>
              <a:t>Some 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6342034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8963512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9D7AECF7-3B54-DD4D-BDAB-4D981EBF6C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05" r="18005"/>
          <a:stretch/>
        </p:blipFill>
        <p:spPr>
          <a:xfrm>
            <a:off x="6286500" y="549224"/>
            <a:ext cx="5389563" cy="5594400"/>
          </a:xfrm>
          <a:prstGeom prst="rect">
            <a:avLst/>
          </a:prstGeom>
        </p:spPr>
      </p:pic>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sp>
        <p:nvSpPr>
          <p:cNvPr id="6" name="Arrow: Up 4">
            <a:extLst>
              <a:ext uri="{FF2B5EF4-FFF2-40B4-BE49-F238E27FC236}">
                <a16:creationId xmlns:a16="http://schemas.microsoft.com/office/drawing/2014/main" id="{87FF02B1-4629-0D41-B3DA-4E2B487CCD99}"/>
              </a:ext>
            </a:extLst>
          </p:cNvPr>
          <p:cNvSpPr/>
          <p:nvPr/>
        </p:nvSpPr>
        <p:spPr>
          <a:xfrm rot="19682788">
            <a:off x="9915794" y="3316729"/>
            <a:ext cx="672865" cy="873949"/>
          </a:xfrm>
          <a:prstGeom prst="up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1020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19995687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33400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24700763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90</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name?</a:t>
            </a:r>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24462445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91</a:t>
            </a:fld>
            <a:endParaRPr lang="en-US" dirty="0"/>
          </a:p>
        </p:txBody>
      </p:sp>
      <p:pic>
        <p:nvPicPr>
          <p:cNvPr id="6" name="Picture 5">
            <a:extLst>
              <a:ext uri="{FF2B5EF4-FFF2-40B4-BE49-F238E27FC236}">
                <a16:creationId xmlns:a16="http://schemas.microsoft.com/office/drawing/2014/main" id="{F06713F4-5DE0-A346-8898-080844C81752}"/>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22"/>
          <a:stretch/>
        </p:blipFill>
        <p:spPr>
          <a:xfrm>
            <a:off x="0" y="1769031"/>
            <a:ext cx="6084522" cy="4163303"/>
          </a:xfrm>
          <a:prstGeom prst="rect">
            <a:avLst/>
          </a:prstGeom>
        </p:spPr>
      </p:pic>
    </p:spTree>
    <p:extLst>
      <p:ext uri="{BB962C8B-B14F-4D97-AF65-F5344CB8AC3E}">
        <p14:creationId xmlns:p14="http://schemas.microsoft.com/office/powerpoint/2010/main" val="19046353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pPr>
              <a:spcBef>
                <a:spcPts val="0"/>
              </a:spcBef>
              <a:spcAft>
                <a:spcPts val="1800"/>
              </a:spcAft>
            </a:pPr>
            <a:r>
              <a:rPr lang="en-US" sz="4400" dirty="0"/>
              <a:t>They play a </a:t>
            </a:r>
            <a:r>
              <a:rPr lang="en-US" sz="4400" dirty="0" smtClean="0"/>
              <a:t>very </a:t>
            </a:r>
            <a:r>
              <a:rPr lang="en-US" sz="4400" dirty="0"/>
              <a:t>important role.</a:t>
            </a:r>
          </a:p>
          <a:p>
            <a:pPr>
              <a:spcBef>
                <a:spcPts val="0"/>
              </a:spcBef>
              <a:spcAft>
                <a:spcPts val="1800"/>
              </a:spcAft>
            </a:pPr>
            <a:r>
              <a:rPr lang="en-US" sz="4400" dirty="0"/>
              <a:t>They eat algae that competes </a:t>
            </a:r>
            <a:r>
              <a:rPr lang="en-US" sz="4400"/>
              <a:t/>
            </a:r>
            <a:br>
              <a:rPr lang="en-US" sz="4400"/>
            </a:br>
            <a:r>
              <a:rPr lang="en-US" sz="4400" smtClean="0"/>
              <a:t>with </a:t>
            </a:r>
            <a:r>
              <a:rPr lang="en-US" sz="4400" dirty="0"/>
              <a:t>coral for space.</a:t>
            </a:r>
          </a:p>
          <a:p>
            <a:pPr>
              <a:spcBef>
                <a:spcPts val="0"/>
              </a:spcBef>
              <a:spcAft>
                <a:spcPts val="1800"/>
              </a:spcAft>
            </a:pPr>
            <a:r>
              <a:rPr lang="en-US" sz="4400" dirty="0"/>
              <a:t>By limiting the growth and spread </a:t>
            </a:r>
            <a:br>
              <a:rPr lang="en-US" sz="4400" dirty="0"/>
            </a:br>
            <a:r>
              <a:rPr lang="en-US" sz="4400" dirty="0"/>
              <a:t>of algae, coral reefs stay healthy </a:t>
            </a:r>
            <a:br>
              <a:rPr lang="en-US" sz="4400" dirty="0"/>
            </a:br>
            <a:r>
              <a:rPr lang="en-US" sz="4400" dirty="0"/>
              <a:t>and resilient.</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92</a:t>
            </a:fld>
            <a:endParaRPr lang="en-US" dirty="0"/>
          </a:p>
        </p:txBody>
      </p:sp>
    </p:spTree>
    <p:extLst>
      <p:ext uri="{BB962C8B-B14F-4D97-AF65-F5344CB8AC3E}">
        <p14:creationId xmlns:p14="http://schemas.microsoft.com/office/powerpoint/2010/main" val="4089536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CC4A88-35E6-774D-98D9-FE058D3495F0}"/>
              </a:ext>
            </a:extLst>
          </p:cNvPr>
          <p:cNvSpPr>
            <a:spLocks noGrp="1"/>
          </p:cNvSpPr>
          <p:nvPr>
            <p:ph type="sldNum" sz="quarter" idx="12"/>
          </p:nvPr>
        </p:nvSpPr>
        <p:spPr/>
        <p:txBody>
          <a:bodyPr/>
          <a:lstStyle/>
          <a:p>
            <a:pPr algn="r"/>
            <a:fld id="{A23E3DB6-7D61-2E4C-8C80-E9322AEA1496}" type="slidenum">
              <a:rPr lang="en-US" smtClean="0"/>
              <a:pPr algn="r"/>
              <a:t>93</a:t>
            </a:fld>
            <a:endParaRPr lang="en-US" dirty="0"/>
          </a:p>
        </p:txBody>
      </p:sp>
      <p:pic>
        <p:nvPicPr>
          <p:cNvPr id="5" name="Picture 4">
            <a:extLst>
              <a:ext uri="{FF2B5EF4-FFF2-40B4-BE49-F238E27FC236}">
                <a16:creationId xmlns:a16="http://schemas.microsoft.com/office/drawing/2014/main" id="{9D9BA125-0BD1-F64D-8516-83E98E10E9F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769031"/>
            <a:ext cx="6123638" cy="4163303"/>
          </a:xfrm>
          <a:prstGeom prst="rect">
            <a:avLst/>
          </a:prstGeom>
        </p:spPr>
      </p:pic>
      <p:pic>
        <p:nvPicPr>
          <p:cNvPr id="6" name="Picture 5">
            <a:extLst>
              <a:ext uri="{FF2B5EF4-FFF2-40B4-BE49-F238E27FC236}">
                <a16:creationId xmlns:a16="http://schemas.microsoft.com/office/drawing/2014/main" id="{39DF0F66-359A-1042-BF96-819A640CFC0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769031"/>
            <a:ext cx="6068362" cy="4163303"/>
          </a:xfrm>
          <a:prstGeom prst="rect">
            <a:avLst/>
          </a:prstGeom>
        </p:spPr>
      </p:pic>
      <p:sp>
        <p:nvSpPr>
          <p:cNvPr id="7" name="Title 2">
            <a:extLst>
              <a:ext uri="{FF2B5EF4-FFF2-40B4-BE49-F238E27FC236}">
                <a16:creationId xmlns:a16="http://schemas.microsoft.com/office/drawing/2014/main" id="{22DC8ACE-06AD-514E-9606-5B89C8B6CD81}"/>
              </a:ext>
            </a:extLst>
          </p:cNvPr>
          <p:cNvSpPr>
            <a:spLocks noGrp="1"/>
          </p:cNvSpPr>
          <p:nvPr>
            <p:ph type="title"/>
          </p:nvPr>
        </p:nvSpPr>
        <p:spPr>
          <a:xfrm>
            <a:off x="515938" y="549275"/>
            <a:ext cx="11160124" cy="536575"/>
          </a:xfrm>
        </p:spPr>
        <p:txBody>
          <a:bodyPr/>
          <a:lstStyle/>
          <a:p>
            <a:pPr algn="ctr"/>
            <a:r>
              <a:rPr lang="en-US" dirty="0"/>
              <a:t>Algae-dominated reef  vs  coral-dominated reef.</a:t>
            </a:r>
          </a:p>
        </p:txBody>
      </p:sp>
    </p:spTree>
    <p:extLst>
      <p:ext uri="{BB962C8B-B14F-4D97-AF65-F5344CB8AC3E}">
        <p14:creationId xmlns:p14="http://schemas.microsoft.com/office/powerpoint/2010/main" val="14579132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94</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7997623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95</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sz="4400" dirty="0"/>
              <a:t>Who is counting the grazing herbivores?</a:t>
            </a:r>
          </a:p>
        </p:txBody>
      </p:sp>
      <p:pic>
        <p:nvPicPr>
          <p:cNvPr id="7" name="Picture Placeholder 15">
            <a:extLst>
              <a:ext uri="{FF2B5EF4-FFF2-40B4-BE49-F238E27FC236}">
                <a16:creationId xmlns:a16="http://schemas.microsoft.com/office/drawing/2014/main" id="{F1D6E351-B2D7-FC47-BE4C-FD8EE743F35C}"/>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7958017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292793"/>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solidFill>
                  <a:schemeClr val="bg1"/>
                </a:solidFill>
              </a:rPr>
              <a:t>Cods and groupers</a:t>
            </a:r>
            <a:br>
              <a:rPr lang="en-AU" sz="5400" dirty="0">
                <a:solidFill>
                  <a:schemeClr val="bg1"/>
                </a:solidFill>
              </a:rPr>
            </a:br>
            <a:r>
              <a:rPr lang="en-AU" sz="2000" dirty="0">
                <a:solidFill>
                  <a:schemeClr val="bg1"/>
                </a:solidFill>
              </a:rPr>
              <a:t>Pronounced grow-per.</a:t>
            </a:r>
            <a:endParaRPr lang="en-US" sz="2000" dirty="0">
              <a:solidFill>
                <a:schemeClr val="bg1"/>
              </a:solidFill>
            </a:endParaRPr>
          </a:p>
        </p:txBody>
      </p:sp>
    </p:spTree>
    <p:extLst>
      <p:ext uri="{BB962C8B-B14F-4D97-AF65-F5344CB8AC3E}">
        <p14:creationId xmlns:p14="http://schemas.microsoft.com/office/powerpoint/2010/main" val="39139219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27DE5-B115-FC4D-8A3D-BE576EE92249}"/>
              </a:ext>
            </a:extLst>
          </p:cNvPr>
          <p:cNvSpPr>
            <a:spLocks noGrp="1"/>
          </p:cNvSpPr>
          <p:nvPr>
            <p:ph type="sldNum" sz="quarter" idx="12"/>
          </p:nvPr>
        </p:nvSpPr>
        <p:spPr/>
        <p:txBody>
          <a:bodyPr/>
          <a:lstStyle/>
          <a:p>
            <a:pPr algn="r"/>
            <a:fld id="{275F0495-0EA6-8F48-9FDA-F603597FF733}" type="slidenum">
              <a:rPr lang="en-US" smtClean="0"/>
              <a:pPr algn="r"/>
              <a:t>97</a:t>
            </a:fld>
            <a:endParaRPr lang="en-US" dirty="0"/>
          </a:p>
        </p:txBody>
      </p:sp>
      <p:sp>
        <p:nvSpPr>
          <p:cNvPr id="3" name="Content Placeholder 2">
            <a:extLst>
              <a:ext uri="{FF2B5EF4-FFF2-40B4-BE49-F238E27FC236}">
                <a16:creationId xmlns:a16="http://schemas.microsoft.com/office/drawing/2014/main" id="{B5EED3A9-4B95-0A4E-A9DD-6DB480FD2DC9}"/>
              </a:ext>
            </a:extLst>
          </p:cNvPr>
          <p:cNvSpPr>
            <a:spLocks noGrp="1"/>
          </p:cNvSpPr>
          <p:nvPr>
            <p:ph idx="1"/>
          </p:nvPr>
        </p:nvSpPr>
        <p:spPr/>
        <p:txBody>
          <a:bodyPr/>
          <a:lstStyle/>
          <a:p>
            <a:pPr algn="ctr"/>
            <a:r>
              <a:rPr lang="en-US" sz="4400" dirty="0"/>
              <a:t>Cods and groupers belong to the family </a:t>
            </a:r>
            <a:r>
              <a:rPr lang="en-US" sz="4400" i="1" dirty="0"/>
              <a:t>Serranidae</a:t>
            </a:r>
            <a:r>
              <a:rPr lang="en-US" sz="4400" dirty="0"/>
              <a:t> and the sub-family </a:t>
            </a:r>
            <a:r>
              <a:rPr lang="en-US" sz="4400" i="1" dirty="0" err="1"/>
              <a:t>Epinephelinae</a:t>
            </a:r>
            <a:r>
              <a:rPr lang="en-US" sz="4400" dirty="0"/>
              <a:t>.</a:t>
            </a:r>
          </a:p>
        </p:txBody>
      </p:sp>
      <p:pic>
        <p:nvPicPr>
          <p:cNvPr id="7" name="Picture Placeholder 4">
            <a:extLst>
              <a:ext uri="{FF2B5EF4-FFF2-40B4-BE49-F238E27FC236}">
                <a16:creationId xmlns:a16="http://schemas.microsoft.com/office/drawing/2014/main" id="{16EFE56F-4A4E-4347-88AC-7A6FB6D9F51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8070" t="3900" r="2714" b="3900"/>
          <a:stretch/>
        </p:blipFill>
        <p:spPr>
          <a:xfrm>
            <a:off x="6286500" y="549274"/>
            <a:ext cx="5389563" cy="5594400"/>
          </a:xfrm>
          <a:prstGeom prst="rect">
            <a:avLst/>
          </a:prstGeom>
        </p:spPr>
      </p:pic>
    </p:spTree>
    <p:extLst>
      <p:ext uri="{BB962C8B-B14F-4D97-AF65-F5344CB8AC3E}">
        <p14:creationId xmlns:p14="http://schemas.microsoft.com/office/powerpoint/2010/main" val="9567575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sz="3200" dirty="0"/>
              <a:t>Queensland grouper, also known as giant grouper </a:t>
            </a:r>
            <a:r>
              <a:rPr lang="en-US" sz="3200" i="1" dirty="0"/>
              <a:t>(</a:t>
            </a:r>
            <a:r>
              <a:rPr lang="en-US" sz="3200" i="1" dirty="0" err="1"/>
              <a:t>Epinephelus</a:t>
            </a:r>
            <a:r>
              <a:rPr lang="en-US" sz="3200" i="1" dirty="0"/>
              <a:t> </a:t>
            </a:r>
            <a:r>
              <a:rPr lang="en-US" sz="3200" i="1" dirty="0" err="1"/>
              <a:t>lanceolatus</a:t>
            </a:r>
            <a:r>
              <a:rPr lang="en-US" sz="3200" i="1" dirty="0"/>
              <a:t>)</a:t>
            </a:r>
            <a:r>
              <a:rPr lang="en-US" sz="3200" dirty="0"/>
              <a:t>.</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42812424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99</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sp>
        <p:nvSpPr>
          <p:cNvPr id="4" name="Picture Placeholder 3"/>
          <p:cNvSpPr>
            <a:spLocks noGrp="1"/>
          </p:cNvSpPr>
          <p:nvPr>
            <p:ph type="pic" sz="quarter" idx="14"/>
          </p:nvPr>
        </p:nvSpPr>
        <p:spPr/>
      </p:sp>
      <p:pic>
        <p:nvPicPr>
          <p:cNvPr id="8" name="Picture Placeholder 4">
            <a:extLst>
              <a:ext uri="{FF2B5EF4-FFF2-40B4-BE49-F238E27FC236}">
                <a16:creationId xmlns:a16="http://schemas.microsoft.com/office/drawing/2014/main" id="{69ECA73E-05C0-6240-A95F-676B99B357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5" r="12535"/>
          <a:stretch/>
        </p:blipFill>
        <p:spPr>
          <a:xfrm>
            <a:off x="6286500" y="549224"/>
            <a:ext cx="5389563" cy="5594400"/>
          </a:xfrm>
          <a:prstGeom prst="rect">
            <a:avLst/>
          </a:prstGeom>
        </p:spPr>
      </p:pic>
    </p:spTree>
    <p:extLst>
      <p:ext uri="{BB962C8B-B14F-4D97-AF65-F5344CB8AC3E}">
        <p14:creationId xmlns:p14="http://schemas.microsoft.com/office/powerpoint/2010/main" val="1994087401"/>
      </p:ext>
    </p:extLst>
  </p:cSld>
  <p:clrMapOvr>
    <a:masterClrMapping/>
  </p:clrMapOvr>
</p:sld>
</file>

<file path=ppt/theme/theme1.xml><?xml version="1.0" encoding="utf-8"?>
<a:theme xmlns:a="http://schemas.openxmlformats.org/drawingml/2006/main" name="Office Theme">
  <a:themeElements>
    <a:clrScheme name="MIDDLE">
      <a:dk1>
        <a:srgbClr val="000000"/>
      </a:dk1>
      <a:lt1>
        <a:srgbClr val="FFFFFF"/>
      </a:lt1>
      <a:dk2>
        <a:srgbClr val="363D41"/>
      </a:dk2>
      <a:lt2>
        <a:srgbClr val="E7E6E6"/>
      </a:lt2>
      <a:accent1>
        <a:srgbClr val="08A1CD"/>
      </a:accent1>
      <a:accent2>
        <a:srgbClr val="4B5EAA"/>
      </a:accent2>
      <a:accent3>
        <a:srgbClr val="000000"/>
      </a:accent3>
      <a:accent4>
        <a:srgbClr val="000000"/>
      </a:accent4>
      <a:accent5>
        <a:srgbClr val="000000"/>
      </a:accent5>
      <a:accent6>
        <a:srgbClr val="000000"/>
      </a:accent6>
      <a:hlink>
        <a:srgbClr val="4B5EAA"/>
      </a:hlink>
      <a:folHlink>
        <a:srgbClr val="08A0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PROJ-2005426192-157</_dlc_DocId>
    <_dlc_DocIdUrl xmlns="8ccc4631-9afc-4718-b120-5e2e37a03cc7">
      <Url>http://thedock.gbrmpa.gov.au/sites/Projects/P000462/_layouts/15/DocIdRedir.aspx?ID=PROJ-2005426192-157</Url>
      <Description>PROJ-2005426192-157</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2.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F51C5B-33E1-4175-8B2E-0BAD7046BFD9}">
  <ds:schemaRefs>
    <ds:schemaRef ds:uri="http://purl.org/dc/terms/"/>
    <ds:schemaRef ds:uri="http://schemas.openxmlformats.org/package/2006/metadata/core-properties"/>
    <ds:schemaRef ds:uri="http://schemas.microsoft.com/office/infopath/2007/PartnerControls"/>
    <ds:schemaRef ds:uri="http://purl.org/dc/dcmitype/"/>
    <ds:schemaRef ds:uri="http://purl.org/dc/elements/1.1/"/>
    <ds:schemaRef ds:uri="http://schemas.microsoft.com/office/2006/metadata/properties"/>
    <ds:schemaRef ds:uri="http://schemas.microsoft.com/office/2006/documentManagement/types"/>
    <ds:schemaRef ds:uri="8ccc4631-9afc-4718-b120-5e2e37a03cc7"/>
    <ds:schemaRef ds:uri="http://www.w3.org/XML/1998/namespace"/>
  </ds:schemaRefs>
</ds:datastoreItem>
</file>

<file path=customXml/itemProps2.xml><?xml version="1.0" encoding="utf-8"?>
<ds:datastoreItem xmlns:ds="http://schemas.openxmlformats.org/officeDocument/2006/customXml" ds:itemID="{5E9603CE-9059-4075-84A6-E5A8E20A96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FFAB7E-062D-4E73-AD71-ABF7BD7312B3}">
  <ds:schemaRefs>
    <ds:schemaRef ds:uri="http://schemas.microsoft.com/sharepoint/events"/>
  </ds:schemaRefs>
</ds:datastoreItem>
</file>

<file path=customXml/itemProps4.xml><?xml version="1.0" encoding="utf-8"?>
<ds:datastoreItem xmlns:ds="http://schemas.openxmlformats.org/officeDocument/2006/customXml" ds:itemID="{3D25C4EA-D35C-4A44-97C4-2ADACCBB18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1199</TotalTime>
  <Words>5873</Words>
  <Application>Microsoft Office PowerPoint</Application>
  <PresentationFormat>Widescreen</PresentationFormat>
  <Paragraphs>910</Paragraphs>
  <Slides>211</Slides>
  <Notes>161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211</vt:i4>
      </vt:variant>
    </vt:vector>
  </HeadingPairs>
  <TitlesOfParts>
    <vt:vector size="220" baseType="lpstr">
      <vt:lpstr>apercu-pro</vt:lpstr>
      <vt:lpstr>Arial</vt:lpstr>
      <vt:lpstr>Arial</vt:lpstr>
      <vt:lpstr>Arial Body</vt:lpstr>
      <vt:lpstr>Calibri</vt:lpstr>
      <vt:lpstr>Cavolini</vt:lpstr>
      <vt:lpstr>Times New Roman</vt:lpstr>
      <vt:lpstr>Wingdings</vt:lpstr>
      <vt:lpstr>Office Theme</vt:lpstr>
      <vt:lpstr>Be a Marine Biologist for a 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count in 10 minutes. </vt:lpstr>
      <vt:lpstr>PowerPoint Presentation</vt:lpstr>
      <vt:lpstr>Why count these animals in particular?</vt:lpstr>
      <vt:lpstr>PowerPoint Presentation</vt:lpstr>
      <vt:lpstr>PowerPoint Presentation</vt:lpstr>
      <vt:lpstr>PowerPoint Presentation</vt:lpstr>
      <vt:lpstr>PowerPoint Presentation</vt:lpstr>
      <vt:lpstr>How you will count them.</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giant clams?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Algae-dominated reef  vs  coral-dominated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potato cod (Epinephelus tukula),  is another massive reef fish.   </vt:lpstr>
      <vt:lpstr>PowerPoint Presentation</vt:lpstr>
      <vt:lpstr>PowerPoint Presentation</vt:lpstr>
      <vt:lpstr>PowerPoint Presentation</vt:lpstr>
      <vt:lpstr>Why count the very big cods  and groupers?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The Great Barrier Reef is home to 6 of the world’s 7 species of marine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your snorkel, your reef guide will help you complete this section, ready for database entry.</vt:lpstr>
      <vt:lpstr>After your snorkel, your reef guide will help you complete this table, ready for database entry.</vt:lpstr>
      <vt:lpstr>Let us know if you have students interested and capable of completing this advanced section* as well.  *Requires further training</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What to bring.</vt:lpstr>
      <vt:lpstr>PowerPoint Presentation</vt:lpstr>
      <vt:lpstr>What your reef guide will provide. (multiplied by number of buddy pairs)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119</cp:revision>
  <dcterms:created xsi:type="dcterms:W3CDTF">2021-08-15T07:02:58Z</dcterms:created>
  <dcterms:modified xsi:type="dcterms:W3CDTF">2021-11-05T00:04:04Z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db1e4596-e52e-4110-9d15-6f1407b98fe3</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876f86db-81cd-4668-a634-7de41d149136</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{db1e4596-e52e-4110-9d15-6f1407b98fe3}</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