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78"/>
  </p:notesMasterIdLst>
  <p:sldIdLst>
    <p:sldId id="257" r:id="rId6"/>
    <p:sldId id="1127" r:id="rId7"/>
    <p:sldId id="1496" r:id="rId8"/>
    <p:sldId id="1497" r:id="rId9"/>
    <p:sldId id="602" r:id="rId10"/>
    <p:sldId id="617" r:id="rId11"/>
    <p:sldId id="1384" r:id="rId12"/>
    <p:sldId id="1424" r:id="rId13"/>
    <p:sldId id="1425" r:id="rId14"/>
    <p:sldId id="1427" r:id="rId15"/>
    <p:sldId id="1426" r:id="rId16"/>
    <p:sldId id="1428" r:id="rId17"/>
    <p:sldId id="1429" r:id="rId18"/>
    <p:sldId id="1430" r:id="rId19"/>
    <p:sldId id="1132" r:id="rId20"/>
    <p:sldId id="1431" r:id="rId21"/>
    <p:sldId id="1227" r:id="rId22"/>
    <p:sldId id="1228" r:id="rId23"/>
    <p:sldId id="1229" r:id="rId24"/>
    <p:sldId id="1391" r:id="rId25"/>
    <p:sldId id="1432" r:id="rId26"/>
    <p:sldId id="1230" r:id="rId27"/>
    <p:sldId id="1241" r:id="rId28"/>
    <p:sldId id="1242" r:id="rId29"/>
    <p:sldId id="1243" r:id="rId30"/>
    <p:sldId id="1244" r:id="rId31"/>
    <p:sldId id="1245" r:id="rId32"/>
    <p:sldId id="1251" r:id="rId33"/>
    <p:sldId id="1252" r:id="rId34"/>
    <p:sldId id="1253" r:id="rId35"/>
    <p:sldId id="1260" r:id="rId36"/>
    <p:sldId id="1266" r:id="rId37"/>
    <p:sldId id="1262" r:id="rId38"/>
    <p:sldId id="1271" r:id="rId39"/>
    <p:sldId id="1274" r:id="rId40"/>
    <p:sldId id="1272" r:id="rId41"/>
    <p:sldId id="1285" r:id="rId42"/>
    <p:sldId id="1290" r:id="rId43"/>
    <p:sldId id="1433" r:id="rId44"/>
    <p:sldId id="1298" r:id="rId45"/>
    <p:sldId id="1300" r:id="rId46"/>
    <p:sldId id="1434" r:id="rId47"/>
    <p:sldId id="1435" r:id="rId48"/>
    <p:sldId id="1436" r:id="rId49"/>
    <p:sldId id="1307" r:id="rId50"/>
    <p:sldId id="1308" r:id="rId51"/>
    <p:sldId id="1437" r:id="rId52"/>
    <p:sldId id="1438" r:id="rId53"/>
    <p:sldId id="1315" r:id="rId54"/>
    <p:sldId id="1324" r:id="rId55"/>
    <p:sldId id="1439" r:id="rId56"/>
    <p:sldId id="881" r:id="rId57"/>
    <p:sldId id="1331" r:id="rId58"/>
    <p:sldId id="1440" r:id="rId59"/>
    <p:sldId id="1333" r:id="rId60"/>
    <p:sldId id="1441" r:id="rId61"/>
    <p:sldId id="1493" r:id="rId62"/>
    <p:sldId id="1494" r:id="rId63"/>
    <p:sldId id="1366" r:id="rId64"/>
    <p:sldId id="1442" r:id="rId65"/>
    <p:sldId id="1443" r:id="rId66"/>
    <p:sldId id="1482" r:id="rId67"/>
    <p:sldId id="1483" r:id="rId68"/>
    <p:sldId id="1484" r:id="rId69"/>
    <p:sldId id="1485" r:id="rId70"/>
    <p:sldId id="897" r:id="rId71"/>
    <p:sldId id="1486" r:id="rId72"/>
    <p:sldId id="1487" r:id="rId73"/>
    <p:sldId id="899" r:id="rId74"/>
    <p:sldId id="1489" r:id="rId75"/>
    <p:sldId id="1368" r:id="rId76"/>
    <p:sldId id="1495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496"/>
            <p14:sldId id="1497"/>
            <p14:sldId id="602"/>
            <p14:sldId id="617"/>
            <p14:sldId id="1384"/>
            <p14:sldId id="1424"/>
            <p14:sldId id="1425"/>
            <p14:sldId id="1427"/>
            <p14:sldId id="1426"/>
            <p14:sldId id="1428"/>
            <p14:sldId id="1429"/>
            <p14:sldId id="1430"/>
            <p14:sldId id="1132"/>
            <p14:sldId id="1431"/>
            <p14:sldId id="1227"/>
            <p14:sldId id="1228"/>
            <p14:sldId id="1229"/>
            <p14:sldId id="1391"/>
            <p14:sldId id="1432"/>
            <p14:sldId id="1230"/>
            <p14:sldId id="1241"/>
            <p14:sldId id="1242"/>
            <p14:sldId id="1243"/>
            <p14:sldId id="1244"/>
            <p14:sldId id="1245"/>
            <p14:sldId id="1251"/>
            <p14:sldId id="1252"/>
            <p14:sldId id="1253"/>
            <p14:sldId id="1260"/>
            <p14:sldId id="1266"/>
            <p14:sldId id="1262"/>
            <p14:sldId id="1271"/>
            <p14:sldId id="1274"/>
            <p14:sldId id="1272"/>
            <p14:sldId id="1285"/>
            <p14:sldId id="1290"/>
            <p14:sldId id="1433"/>
            <p14:sldId id="1298"/>
            <p14:sldId id="1300"/>
            <p14:sldId id="1434"/>
            <p14:sldId id="1435"/>
            <p14:sldId id="1436"/>
            <p14:sldId id="1307"/>
            <p14:sldId id="1308"/>
            <p14:sldId id="1437"/>
            <p14:sldId id="1438"/>
            <p14:sldId id="1315"/>
            <p14:sldId id="1324"/>
            <p14:sldId id="1439"/>
            <p14:sldId id="881"/>
            <p14:sldId id="1331"/>
            <p14:sldId id="1440"/>
            <p14:sldId id="1333"/>
            <p14:sldId id="1441"/>
            <p14:sldId id="1493"/>
            <p14:sldId id="1494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4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41"/>
    <p:restoredTop sz="91860"/>
  </p:normalViewPr>
  <p:slideViewPr>
    <p:cSldViewPr snapToGrid="0" snapToObjects="1" showGuides="1">
      <p:cViewPr varScale="1">
        <p:scale>
          <a:sx n="91" d="100"/>
          <a:sy n="91" d="100"/>
        </p:scale>
        <p:origin x="108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82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Jones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36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36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16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21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K.</a:t>
            </a:r>
            <a:r>
              <a:rPr lang="en-US" baseline="0" dirty="0"/>
              <a:t> </a:t>
            </a:r>
            <a:r>
              <a:rPr lang="en-US" baseline="0" dirty="0" err="1"/>
              <a:t>Goudkamp</a:t>
            </a:r>
            <a:r>
              <a:rPr lang="en-US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41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98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68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</a:t>
            </a:r>
            <a:r>
              <a:rPr lang="en-AU" baseline="0" dirty="0"/>
              <a:t>Commonwealth Government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6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939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Anthony,</a:t>
            </a:r>
            <a:r>
              <a:rPr lang="en-AU" baseline="0" dirty="0"/>
              <a:t>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0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E. Smart, </a:t>
            </a:r>
            <a:r>
              <a:rPr lang="en-US" dirty="0"/>
              <a:t>Copyright</a:t>
            </a:r>
            <a:r>
              <a:rPr lang="en-AU" dirty="0"/>
              <a:t>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81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77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</a:t>
            </a:r>
            <a:r>
              <a:rPr lang="en-US" baseline="0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570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A7E0-AAEC-4123-AA74-722D8698979E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53753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834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P. </a:t>
            </a:r>
            <a:r>
              <a:rPr lang="en-AU" dirty="0" err="1"/>
              <a:t>McGinnity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8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G. Goby,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6773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T. Mayne,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615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Zell,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49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30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59558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</a:t>
            </a:r>
            <a:r>
              <a:rPr lang="en-AU" baseline="0" dirty="0"/>
              <a:t> 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476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M. Simmons,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47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290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69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38659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baseline="0" dirty="0"/>
              <a:t>K. Hoppen,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06314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15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2271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Change name and picture to MRG (or not!)</a:t>
            </a:r>
          </a:p>
          <a:p>
            <a:r>
              <a:rPr lang="en-AU" dirty="0"/>
              <a:t>Image: https://</a:t>
            </a:r>
            <a:r>
              <a:rPr lang="en-AU" dirty="0" err="1"/>
              <a:t>www.reefhq.com.au</a:t>
            </a:r>
            <a:r>
              <a:rPr lang="en-AU" dirty="0"/>
              <a:t>/_media/events/visit-reef-</a:t>
            </a:r>
            <a:r>
              <a:rPr lang="en-AU" dirty="0" err="1"/>
              <a:t>hq</a:t>
            </a:r>
            <a:r>
              <a:rPr lang="en-AU" dirty="0"/>
              <a:t>-digitally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6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99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3459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8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tx2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://www.gbrmpa.gov.au/our-work/eye-on-the-ree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1.png"/><Relationship Id="rId4" Type="http://schemas.microsoft.com/office/2007/relationships/hdphoto" Target="../media/hdphoto4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microsoft.com/office/2007/relationships/hdphoto" Target="../media/hdphoto4.wdp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60.png"/><Relationship Id="rId7" Type="http://schemas.openxmlformats.org/officeDocument/2006/relationships/image" Target="../media/image6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microsoft.com/office/2007/relationships/hdphoto" Target="../media/hdphoto4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7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microsoft.com/office/2007/relationships/hdphoto" Target="../media/hdphoto4.wdp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jpg"/><Relationship Id="rId11" Type="http://schemas.openxmlformats.org/officeDocument/2006/relationships/image" Target="../media/image82.jpg"/><Relationship Id="rId5" Type="http://schemas.openxmlformats.org/officeDocument/2006/relationships/image" Target="../media/image76.jpg"/><Relationship Id="rId10" Type="http://schemas.openxmlformats.org/officeDocument/2006/relationships/image" Target="../media/image81.jpg"/><Relationship Id="rId4" Type="http://schemas.openxmlformats.org/officeDocument/2006/relationships/image" Target="../media/image75.jpg"/><Relationship Id="rId9" Type="http://schemas.openxmlformats.org/officeDocument/2006/relationships/image" Target="../media/image80.jp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60.png"/><Relationship Id="rId7" Type="http://schemas.openxmlformats.org/officeDocument/2006/relationships/image" Target="../media/image8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eg"/><Relationship Id="rId4" Type="http://schemas.microsoft.com/office/2007/relationships/hdphoto" Target="../media/hdphoto4.wdp"/><Relationship Id="rId9" Type="http://schemas.openxmlformats.org/officeDocument/2006/relationships/image" Target="../media/image87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microsoft.com/office/2007/relationships/hdphoto" Target="../media/hdphoto4.wdp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1.jpeg"/><Relationship Id="rId7" Type="http://schemas.openxmlformats.org/officeDocument/2006/relationships/image" Target="../media/image95.jp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9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Prep – year 3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790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</a:t>
            </a:r>
            <a:r>
              <a:rPr lang="en-US" sz="4400" dirty="0" smtClean="0"/>
              <a:t>Survey</a:t>
            </a:r>
            <a:r>
              <a:rPr lang="en-US" sz="4400" dirty="0"/>
              <a:t>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19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9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89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5293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4104834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/>
              <a:t>Sea cucumber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64E4B2-6BD0-0A4B-BEE0-93919912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DF61-7C7F-9442-8E66-1D6F619F1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does </a:t>
            </a:r>
            <a:br>
              <a:rPr lang="en-US" dirty="0"/>
            </a:br>
            <a:r>
              <a:rPr lang="en-US" dirty="0"/>
              <a:t>it live?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682532-8770-9B49-9918-EEF6718E56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28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It lives on </a:t>
            </a:r>
            <a:br>
              <a:rPr lang="en-AU" dirty="0"/>
            </a:br>
            <a:r>
              <a:rPr lang="en-AU" dirty="0"/>
              <a:t>the sand.</a:t>
            </a:r>
            <a:endParaRPr lang="en-US" sz="40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C262793-221D-8B4F-A155-2DC8D9EC3F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15378" r="15378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8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Prep-year 4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after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</a:t>
            </a:r>
            <a:r>
              <a:rPr lang="en-US" sz="1600" dirty="0" smtClean="0"/>
              <a:t>citizen science activity </a:t>
            </a:r>
            <a:r>
              <a:rPr lang="en-US" sz="1600" dirty="0"/>
              <a:t>with your </a:t>
            </a:r>
            <a:r>
              <a:rPr lang="en-US" sz="1600" dirty="0" smtClean="0"/>
              <a:t>reef guide</a:t>
            </a:r>
            <a:r>
              <a:rPr lang="en-US" sz="1600" dirty="0"/>
              <a:t>. 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database</a:t>
            </a:r>
            <a:r>
              <a:rPr lang="en-US" sz="1600" dirty="0"/>
              <a:t>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>
                <a:solidFill>
                  <a:schemeClr val="accent2"/>
                </a:solidFill>
              </a:rPr>
              <a:t>We had a great time and hope you did too.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a sea cucumber eat?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69BCA7A4-1804-494F-B774-1F4D0DD60F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88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eats food on </a:t>
            </a:r>
            <a:br>
              <a:rPr lang="en-US" dirty="0"/>
            </a:br>
            <a:r>
              <a:rPr lang="en-US" dirty="0"/>
              <a:t>the sand or </a:t>
            </a:r>
            <a:br>
              <a:rPr lang="en-US" dirty="0"/>
            </a:br>
            <a:r>
              <a:rPr lang="en-US" dirty="0"/>
              <a:t>in the water.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8124326-4643-6648-8055-6B0093E1DE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74844F6-3F98-E049-B1BA-AE53BBACDA50}"/>
              </a:ext>
            </a:extLst>
          </p:cNvPr>
          <p:cNvSpPr/>
          <p:nvPr/>
        </p:nvSpPr>
        <p:spPr>
          <a:xfrm>
            <a:off x="8405068" y="5727580"/>
            <a:ext cx="3193503" cy="338554"/>
          </a:xfrm>
          <a:prstGeom prst="rect">
            <a:avLst/>
          </a:prstGeom>
          <a:solidFill>
            <a:schemeClr val="tx2"/>
          </a:solidFill>
        </p:spPr>
        <p:txBody>
          <a:bodyPr wrap="none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Pineapple trepang sea cucumber</a:t>
            </a:r>
          </a:p>
        </p:txBody>
      </p:sp>
    </p:spTree>
    <p:extLst>
      <p:ext uri="{BB962C8B-B14F-4D97-AF65-F5344CB8AC3E}">
        <p14:creationId xmlns:p14="http://schemas.microsoft.com/office/powerpoint/2010/main" val="4161082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DFFE68-A751-4D48-B464-4D06C830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A896A-9536-3846-AB52-9CDFD1004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Food goes in </a:t>
            </a:r>
            <a:br>
              <a:rPr lang="en-US" dirty="0"/>
            </a:br>
            <a:r>
              <a:rPr lang="en-US" dirty="0"/>
              <a:t>one end (the mouth) and comes out the other end (the anus</a:t>
            </a:r>
            <a:r>
              <a:rPr lang="en-US" dirty="0" smtClean="0"/>
              <a:t>). </a:t>
            </a:r>
            <a:endParaRPr lang="en-AU" sz="20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4C9A2AA-6FB2-F546-9ACF-4AC4501DF92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r="1388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51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/>
              <a:t>Giant clam</a:t>
            </a:r>
            <a:endParaRPr lang="en-US" sz="54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978D-2E08-114A-B68F-68CF8B7E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AF19A4-D293-BC46-A11C-20402142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Where can you </a:t>
            </a:r>
            <a:br>
              <a:rPr lang="en-AU" dirty="0"/>
            </a:br>
            <a:r>
              <a:rPr lang="en-AU" dirty="0"/>
              <a:t>find a giant clam?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8F56351-66A8-A04F-924F-13778E4F9C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" r="628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03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On the sand, </a:t>
            </a:r>
            <a:br>
              <a:rPr lang="en-AU" dirty="0"/>
            </a:br>
            <a:r>
              <a:rPr lang="en-AU" dirty="0"/>
              <a:t>or between rocks </a:t>
            </a:r>
            <a:br>
              <a:rPr lang="en-AU" dirty="0"/>
            </a:br>
            <a:r>
              <a:rPr lang="en-AU" dirty="0"/>
              <a:t>or coral in </a:t>
            </a:r>
            <a:br>
              <a:rPr lang="en-AU" dirty="0"/>
            </a:br>
            <a:r>
              <a:rPr lang="en-AU" dirty="0"/>
              <a:t>shallow water.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9611920-5E5E-9C43-B6B4-59D65479644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38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D9CE97-7362-FF44-ADCB-C2A53A81B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4E179-A7A9-834F-AE97-13FD0FFE0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big do giant clams grow to?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63D896-4590-F144-BFC7-0280836A0A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r="1191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3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44F07-6F0F-BD45-BF37-156C75DD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AACAD-8952-D448-8590-CAAFC1EA6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The biggest </a:t>
            </a:r>
            <a:br>
              <a:rPr lang="en-US" dirty="0"/>
            </a:br>
            <a:r>
              <a:rPr lang="en-US" dirty="0"/>
              <a:t>giant clam recorded was 1.4m. </a:t>
            </a:r>
          </a:p>
          <a:p>
            <a:pPr>
              <a:spcAft>
                <a:spcPts val="1800"/>
              </a:spcAft>
            </a:pPr>
            <a:r>
              <a:rPr lang="en-US" dirty="0"/>
              <a:t>Bigger than you! </a:t>
            </a:r>
            <a:endParaRPr lang="en-AU" sz="28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04B409-E9CD-CE41-A414-303E8332983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46" b="1674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29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Nemo is an anemonefish. </a:t>
            </a:r>
          </a:p>
          <a:p>
            <a:r>
              <a:rPr lang="en-US" dirty="0"/>
              <a:t>Where does </a:t>
            </a:r>
            <a:br>
              <a:rPr lang="en-US" dirty="0"/>
            </a:br>
            <a:r>
              <a:rPr lang="en-US" dirty="0"/>
              <a:t>he live?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DD1A3E5-7BF8-7643-A0EE-4825C06B788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1" r="9241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1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46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Nemo lives in an anemone. </a:t>
            </a:r>
          </a:p>
          <a:p>
            <a:pPr>
              <a:spcAft>
                <a:spcPts val="1800"/>
              </a:spcAft>
            </a:pPr>
            <a:r>
              <a:rPr lang="en-US" dirty="0"/>
              <a:t>Can you see his name in the word a</a:t>
            </a:r>
            <a:r>
              <a:rPr lang="en-US" u="sng" dirty="0"/>
              <a:t>nemo</a:t>
            </a:r>
            <a:r>
              <a:rPr lang="en-US" dirty="0"/>
              <a:t>ne?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18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/>
              <a:t>Butterflyfish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5F97F-CC5B-B749-A0FE-7B05508A7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28F1E-8014-114D-96C8-8AEA7A39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/>
              <a:t>Some have a </a:t>
            </a:r>
            <a:br>
              <a:rPr lang="en-US" dirty="0"/>
            </a:br>
            <a:r>
              <a:rPr lang="en-US" dirty="0"/>
              <a:t>fake eye spot.</a:t>
            </a:r>
          </a:p>
          <a:p>
            <a:pPr>
              <a:spcAft>
                <a:spcPts val="1800"/>
              </a:spcAft>
            </a:pPr>
            <a:r>
              <a:rPr lang="en-US" dirty="0"/>
              <a:t>Why?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23106-A0D9-2A41-AC66-8797145DC0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CB971A08-8D27-7240-9DF0-6B8908AC9B89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89813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DE3507-B2FD-D244-A4E1-D15E345A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7AEA2-3E1A-B746-A60F-55BDF0392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trick their predators.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077378-3BBD-F443-8FD5-4C215F3473C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0" r="14310"/>
          <a:stretch/>
        </p:blipFill>
        <p:spPr>
          <a:prstGeom prst="rect">
            <a:avLst/>
          </a:prstGeom>
        </p:spPr>
      </p:pic>
      <p:sp>
        <p:nvSpPr>
          <p:cNvPr id="6" name="Arrow: Down 1">
            <a:extLst>
              <a:ext uri="{FF2B5EF4-FFF2-40B4-BE49-F238E27FC236}">
                <a16:creationId xmlns:a16="http://schemas.microsoft.com/office/drawing/2014/main" id="{F039C53D-9681-BB43-A534-D8B0BFAC40FB}"/>
              </a:ext>
            </a:extLst>
          </p:cNvPr>
          <p:cNvSpPr/>
          <p:nvPr/>
        </p:nvSpPr>
        <p:spPr>
          <a:xfrm rot="7851058">
            <a:off x="7303012" y="4057964"/>
            <a:ext cx="698211" cy="852443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329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Grazing </a:t>
            </a:r>
            <a:r>
              <a:rPr lang="en-US" sz="5400" dirty="0" smtClean="0"/>
              <a:t>herbivores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2000" dirty="0"/>
              <a:t>Parrotfish / Surgeonfish / Rabbitfish / </a:t>
            </a:r>
            <a:r>
              <a:rPr lang="en-US" sz="2000" dirty="0" err="1"/>
              <a:t>Unicornfish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3555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/>
              <a:t>Cods and groupers</a:t>
            </a:r>
            <a:br>
              <a:rPr lang="en-AU" sz="5400" dirty="0"/>
            </a:br>
            <a:r>
              <a:rPr lang="en-AU" sz="2000" dirty="0"/>
              <a:t>Pronounced grow-per.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775" y="549275"/>
            <a:ext cx="9188450" cy="84221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Is this big fish older than you?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1411" b="17998"/>
          <a:stretch/>
        </p:blipFill>
        <p:spPr>
          <a:xfrm>
            <a:off x="515937" y="1604212"/>
            <a:ext cx="11160125" cy="453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85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001B36-E684-EF4A-8D52-D572CC7E0C3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492BB3-2952-8D47-823D-557A25455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775" y="549275"/>
            <a:ext cx="9188450" cy="6365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Yes!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D24947-801B-2A4D-AB6B-218D5C71A3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" t="21411" b="17998"/>
          <a:stretch/>
        </p:blipFill>
        <p:spPr>
          <a:xfrm>
            <a:off x="515937" y="1604212"/>
            <a:ext cx="11160125" cy="453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excursion. 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50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Coral trout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</a:t>
            </a:r>
            <a:br>
              <a:rPr lang="en-US" dirty="0"/>
            </a:br>
            <a:r>
              <a:rPr lang="en-US" dirty="0"/>
              <a:t>they live?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AA498B-0FEB-0941-BB64-D81773A9196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2794" b="-2833"/>
          <a:stretch/>
        </p:blipFill>
        <p:spPr>
          <a:xfrm>
            <a:off x="6299200" y="549274"/>
            <a:ext cx="5376862" cy="57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844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hey are </a:t>
            </a:r>
            <a:r>
              <a:rPr lang="en-US" dirty="0"/>
              <a:t>often hiding under ledges and overhangs.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DCC2C8E-0B7C-BA47-A542-A0098EFC6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808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big must they be to keep?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least 38cm.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EE390AC-3151-F949-8E88-68245EC0A38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91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019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Maori wrasse</a:t>
            </a:r>
            <a:br>
              <a:rPr lang="en-US" sz="5400" dirty="0"/>
            </a:br>
            <a:r>
              <a:rPr lang="en-AU" sz="2000" dirty="0"/>
              <a:t>also called </a:t>
            </a:r>
            <a:r>
              <a:rPr lang="en-AU" sz="2000" dirty="0" err="1"/>
              <a:t>humphead</a:t>
            </a:r>
            <a:r>
              <a:rPr lang="en-AU" sz="2000" dirty="0"/>
              <a:t> wrasse or Napoleon wrasse.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</a:t>
            </a:r>
            <a:br>
              <a:rPr lang="en-US" dirty="0"/>
            </a:br>
            <a:r>
              <a:rPr lang="en-US" dirty="0"/>
              <a:t>they live?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07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</a:t>
            </a:r>
            <a:br>
              <a:rPr lang="en-US" dirty="0"/>
            </a:br>
            <a:r>
              <a:rPr lang="en-US" dirty="0"/>
              <a:t>live on the Reef </a:t>
            </a:r>
            <a:br>
              <a:rPr lang="en-US" dirty="0"/>
            </a:br>
            <a:r>
              <a:rPr lang="en-US" dirty="0"/>
              <a:t>and occupy limited home ranges.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CD5B781-DC6C-0040-A701-117B9AB33C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32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A0537E5-24A0-E945-9F69-8D12869893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8" t="1675" r="23854" b="444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345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/>
              <a:t>Sea turtles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919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422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453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5712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/>
              <a:t>Sharks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What is the biggest</a:t>
            </a:r>
            <a:br>
              <a:rPr lang="en-US" dirty="0"/>
            </a:br>
            <a:r>
              <a:rPr lang="en-US" dirty="0"/>
              <a:t>shark alive?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989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C3468F-D054-DD4A-B40B-C39B3DF4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3C6BD-BB7F-7945-96E3-45488E8AB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Whale sharks </a:t>
            </a:r>
            <a:br>
              <a:rPr lang="en-US" dirty="0"/>
            </a:br>
            <a:r>
              <a:rPr lang="en-US" dirty="0"/>
              <a:t>are the biggest sharks alive. </a:t>
            </a:r>
          </a:p>
          <a:p>
            <a:r>
              <a:rPr lang="en-US" dirty="0"/>
              <a:t>They have small </a:t>
            </a:r>
            <a:r>
              <a:rPr lang="en-US" dirty="0" smtClean="0"/>
              <a:t>teeth. They </a:t>
            </a:r>
            <a:r>
              <a:rPr lang="en-US" dirty="0"/>
              <a:t>eat plankton.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BFE047D-0FCB-8441-AFA5-5D11E40F83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4" r="18234"/>
          <a:stretch/>
        </p:blipFill>
        <p:spPr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A03C19-7D74-FE4C-A331-DA4D7229B178}"/>
              </a:ext>
            </a:extLst>
          </p:cNvPr>
          <p:cNvSpPr txBox="1"/>
          <p:nvPr/>
        </p:nvSpPr>
        <p:spPr>
          <a:xfrm>
            <a:off x="9621783" y="569371"/>
            <a:ext cx="2054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bg1"/>
                </a:solidFill>
              </a:rPr>
              <a:t>ENDANGERED</a:t>
            </a:r>
          </a:p>
        </p:txBody>
      </p:sp>
    </p:spTree>
    <p:extLst>
      <p:ext uri="{BB962C8B-B14F-4D97-AF65-F5344CB8AC3E}">
        <p14:creationId xmlns:p14="http://schemas.microsoft.com/office/powerpoint/2010/main" val="13286491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Now that you have learnt about some of the animals on the Great Barrier Reef, how do you think you can help protect them?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721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</a:t>
            </a:r>
            <a:r>
              <a:rPr lang="en-US" dirty="0" smtClean="0"/>
              <a:t>?</a:t>
            </a:r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623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Download</a:t>
            </a:r>
            <a:br>
              <a:rPr lang="en-US" dirty="0"/>
            </a:br>
            <a:r>
              <a:rPr lang="en-US" dirty="0"/>
              <a:t>the </a:t>
            </a:r>
            <a:r>
              <a:rPr lang="en-US" i="1" dirty="0"/>
              <a:t>Eye on the</a:t>
            </a:r>
            <a:br>
              <a:rPr lang="en-US" i="1" dirty="0"/>
            </a:br>
            <a:r>
              <a:rPr lang="en-US" i="1" dirty="0"/>
              <a:t>Reef </a:t>
            </a:r>
            <a:r>
              <a:rPr lang="en-US" dirty="0"/>
              <a:t>app.</a:t>
            </a:r>
          </a:p>
        </p:txBody>
      </p:sp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1FD3B348-A804-1C4E-857F-957D6A1320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402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Sightings</a:t>
            </a:r>
            <a:r>
              <a:rPr lang="en-US" sz="4400" dirty="0"/>
              <a:t>” and “</a:t>
            </a:r>
            <a:r>
              <a:rPr lang="en-US" sz="4400" i="1" dirty="0"/>
              <a:t>Create</a:t>
            </a:r>
            <a:r>
              <a:rPr lang="en-US" sz="4400" dirty="0" smtClean="0"/>
              <a:t>”.</a:t>
            </a:r>
            <a:endParaRPr lang="en-US" sz="44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84093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61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Press “</a:t>
            </a:r>
            <a:r>
              <a:rPr lang="en-US" sz="4400" i="1" dirty="0"/>
              <a:t>Wildlife</a:t>
            </a:r>
            <a:r>
              <a:rPr lang="en-US" sz="4400" i="1" dirty="0" smtClean="0"/>
              <a:t>”.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434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mammals.</a:t>
            </a:r>
            <a:endParaRPr lang="en-US" sz="4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tx2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8888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485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1442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107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953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837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306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5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50FA2D-5AFD-A247-A965-BC153F8E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4F9D8-DFDA-E146-98DD-B1744183C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Hello again!</a:t>
            </a:r>
          </a:p>
          <a:p>
            <a:r>
              <a:rPr lang="en-AU" sz="3200" dirty="0"/>
              <a:t>Thank you for helping me count the animals!</a:t>
            </a:r>
            <a:endParaRPr lang="en-AU" sz="3200" i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82C9182-E07C-6D46-B36B-CBA8EA54FC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269932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/>
              <a:t>Explore the other tabs too!</a:t>
            </a:r>
            <a:endParaRPr lang="en-US" sz="20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396986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a </a:t>
            </a:r>
            <a:r>
              <a:rPr lang="en-US" sz="4400" dirty="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55442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239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It’s now time to tell the Great Barrier Reef Marine </a:t>
            </a:r>
            <a:br>
              <a:rPr lang="en-US" dirty="0"/>
            </a:br>
            <a:r>
              <a:rPr lang="en-US" dirty="0"/>
              <a:t>Park Authority what you saw!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19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This is their website.</a:t>
            </a:r>
            <a:br>
              <a:rPr lang="en-US" sz="4400" dirty="0"/>
            </a:br>
            <a:r>
              <a:rPr lang="en-US" dirty="0"/>
              <a:t>The link to connect is provided at the</a:t>
            </a:r>
            <a:br>
              <a:rPr lang="en-US" dirty="0"/>
            </a:br>
            <a:r>
              <a:rPr lang="en-US" dirty="0"/>
              <a:t>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2205533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458592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3148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FC20E"/>
      </a:accent1>
      <a:accent2>
        <a:srgbClr val="EF700B"/>
      </a:accent2>
      <a:accent3>
        <a:srgbClr val="F68B1F"/>
      </a:accent3>
      <a:accent4>
        <a:srgbClr val="000000"/>
      </a:accent4>
      <a:accent5>
        <a:srgbClr val="000000"/>
      </a:accent5>
      <a:accent6>
        <a:srgbClr val="000000"/>
      </a:accent6>
      <a:hlink>
        <a:srgbClr val="EF700A"/>
      </a:hlink>
      <a:folHlink>
        <a:srgbClr val="FFC10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PROJ-2005426192-195</_dlc_DocId>
    <_dlc_DocIdUrl xmlns="8ccc4631-9afc-4718-b120-5e2e37a03cc7">
      <Url>http://thedock.gbrmpa.gov.au/sites/Projects/P000462/_layouts/15/DocIdRedir.aspx?ID=PROJ-2005426192-195</Url>
      <Description>PROJ-2005426192-195</Description>
    </_dlc_DocIdUrl>
  </documentManagement>
</p:properties>
</file>

<file path=customXml/itemProps1.xml><?xml version="1.0" encoding="utf-8"?>
<ds:datastoreItem xmlns:ds="http://schemas.openxmlformats.org/officeDocument/2006/customXml" ds:itemID="{9B7377E6-9411-479C-9DCB-E8844BC616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6C71B2-AB7C-42C8-B9F6-6357112F75B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E8AC4B3-E0F7-4EEA-8B2B-36D8019D766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B93F542-64DB-46CC-BBAF-21A2F0E9F587}">
  <ds:schemaRefs>
    <ds:schemaRef ds:uri="http://schemas.microsoft.com/office/infopath/2007/PartnerControls"/>
    <ds:schemaRef ds:uri="8ccc4631-9afc-4718-b120-5e2e37a03cc7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1651</Words>
  <Application>Microsoft Office PowerPoint</Application>
  <PresentationFormat>Widescreen</PresentationFormat>
  <Paragraphs>253</Paragraphs>
  <Slides>72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Arial Body</vt:lpstr>
      <vt:lpstr>Calibri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It’s now time to tell the Great Barrier Reef Marine  Park Authority what you saw!</vt:lpstr>
      <vt:lpstr>This is their website. The link to connect is provided at the end of this presentation.</vt:lpstr>
      <vt:lpstr>Login.</vt:lpstr>
      <vt:lpstr>Select ‘Rapid Monitoring Survey’ tab.</vt:lpstr>
      <vt:lpstr>Enter your data.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 this big fish older than you?</vt:lpstr>
      <vt:lpstr>Yes!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127</cp:revision>
  <dcterms:created xsi:type="dcterms:W3CDTF">2021-08-15T07:02:58Z</dcterms:created>
  <dcterms:modified xsi:type="dcterms:W3CDTF">2021-11-05T00:23:55Z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12816eb3-e1fa-48c6-b961-8c467d36e43e</vt:lpwstr>
  </property>
  <property fmtid="{D5CDD505-2E9C-101B-9397-08002B2CF9AE}" pid="5" name="ProjectPhase">
    <vt:lpwstr/>
  </property>
  <property fmtid="{D5CDD505-2E9C-101B-9397-08002B2CF9AE}" pid="6" name="Department Type">
    <vt:lpwstr/>
  </property>
  <property fmtid="{D5CDD505-2E9C-101B-9397-08002B2CF9AE}" pid="7" name="Document Type">
    <vt:lpwstr/>
  </property>
  <property fmtid="{D5CDD505-2E9C-101B-9397-08002B2CF9AE}" pid="8" name="TitusGUID">
    <vt:lpwstr>697e5f1e-1241-49fd-ad6e-9bc5dcf20490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{12816eb3-e1fa-48c6-b961-8c467d36e43e}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