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199"/>
  </p:notesMasterIdLst>
  <p:sldIdLst>
    <p:sldId id="257" r:id="rId6"/>
    <p:sldId id="1127" r:id="rId7"/>
    <p:sldId id="1490" r:id="rId8"/>
    <p:sldId id="1491" r:id="rId9"/>
    <p:sldId id="1483" r:id="rId10"/>
    <p:sldId id="1484" r:id="rId11"/>
    <p:sldId id="1485" r:id="rId12"/>
    <p:sldId id="1486" r:id="rId13"/>
    <p:sldId id="1487" r:id="rId14"/>
    <p:sldId id="1488" r:id="rId15"/>
    <p:sldId id="602" r:id="rId16"/>
    <p:sldId id="1129" r:id="rId17"/>
    <p:sldId id="1431" r:id="rId18"/>
    <p:sldId id="1432" r:id="rId19"/>
    <p:sldId id="1433" r:id="rId20"/>
    <p:sldId id="617" r:id="rId21"/>
    <p:sldId id="1212" r:id="rId22"/>
    <p:sldId id="1434" r:id="rId23"/>
    <p:sldId id="1435" r:id="rId24"/>
    <p:sldId id="1436" r:id="rId25"/>
    <p:sldId id="1437" r:id="rId26"/>
    <p:sldId id="1132" r:id="rId27"/>
    <p:sldId id="1481" r:id="rId28"/>
    <p:sldId id="1215" r:id="rId29"/>
    <p:sldId id="1217" r:id="rId30"/>
    <p:sldId id="1218" r:id="rId31"/>
    <p:sldId id="1219" r:id="rId32"/>
    <p:sldId id="1216" r:id="rId33"/>
    <p:sldId id="1220" r:id="rId34"/>
    <p:sldId id="1225" r:id="rId35"/>
    <p:sldId id="594" r:id="rId36"/>
    <p:sldId id="1226" r:id="rId37"/>
    <p:sldId id="1227" r:id="rId38"/>
    <p:sldId id="1228" r:id="rId39"/>
    <p:sldId id="1461" r:id="rId40"/>
    <p:sldId id="1462" r:id="rId41"/>
    <p:sldId id="1463" r:id="rId42"/>
    <p:sldId id="1464" r:id="rId43"/>
    <p:sldId id="1440" r:id="rId44"/>
    <p:sldId id="1441" r:id="rId45"/>
    <p:sldId id="1465" r:id="rId46"/>
    <p:sldId id="1439" r:id="rId47"/>
    <p:sldId id="1238" r:id="rId48"/>
    <p:sldId id="1236" r:id="rId49"/>
    <p:sldId id="1239" r:id="rId50"/>
    <p:sldId id="1237" r:id="rId51"/>
    <p:sldId id="1240" r:id="rId52"/>
    <p:sldId id="1475" r:id="rId53"/>
    <p:sldId id="1139" r:id="rId54"/>
    <p:sldId id="1242" r:id="rId55"/>
    <p:sldId id="1443" r:id="rId56"/>
    <p:sldId id="1243" r:id="rId57"/>
    <p:sldId id="1444" r:id="rId58"/>
    <p:sldId id="1245" r:id="rId59"/>
    <p:sldId id="1244" r:id="rId60"/>
    <p:sldId id="1445" r:id="rId61"/>
    <p:sldId id="1446" r:id="rId62"/>
    <p:sldId id="1447" r:id="rId63"/>
    <p:sldId id="1248" r:id="rId64"/>
    <p:sldId id="1249" r:id="rId65"/>
    <p:sldId id="1476" r:id="rId66"/>
    <p:sldId id="1251" r:id="rId67"/>
    <p:sldId id="1253" r:id="rId68"/>
    <p:sldId id="1252" r:id="rId69"/>
    <p:sldId id="1258" r:id="rId70"/>
    <p:sldId id="1254" r:id="rId71"/>
    <p:sldId id="1448" r:id="rId72"/>
    <p:sldId id="1466" r:id="rId73"/>
    <p:sldId id="1256" r:id="rId74"/>
    <p:sldId id="1257" r:id="rId75"/>
    <p:sldId id="1255" r:id="rId76"/>
    <p:sldId id="1259" r:id="rId77"/>
    <p:sldId id="1477" r:id="rId78"/>
    <p:sldId id="1264" r:id="rId79"/>
    <p:sldId id="1261" r:id="rId80"/>
    <p:sldId id="1262" r:id="rId81"/>
    <p:sldId id="1268" r:id="rId82"/>
    <p:sldId id="1269" r:id="rId83"/>
    <p:sldId id="1270" r:id="rId84"/>
    <p:sldId id="1271" r:id="rId85"/>
    <p:sldId id="1272" r:id="rId86"/>
    <p:sldId id="1449" r:id="rId87"/>
    <p:sldId id="1274" r:id="rId88"/>
    <p:sldId id="1275" r:id="rId89"/>
    <p:sldId id="1276" r:id="rId90"/>
    <p:sldId id="1277" r:id="rId91"/>
    <p:sldId id="1278" r:id="rId92"/>
    <p:sldId id="1149" r:id="rId93"/>
    <p:sldId id="1279" r:id="rId94"/>
    <p:sldId id="1467" r:id="rId95"/>
    <p:sldId id="1450" r:id="rId96"/>
    <p:sldId id="1280" r:id="rId97"/>
    <p:sldId id="1281" r:id="rId98"/>
    <p:sldId id="1282" r:id="rId99"/>
    <p:sldId id="1283" r:id="rId100"/>
    <p:sldId id="1284" r:id="rId101"/>
    <p:sldId id="1285" r:id="rId102"/>
    <p:sldId id="1287" r:id="rId103"/>
    <p:sldId id="1288" r:id="rId104"/>
    <p:sldId id="1289" r:id="rId105"/>
    <p:sldId id="1290" r:id="rId106"/>
    <p:sldId id="1291" r:id="rId107"/>
    <p:sldId id="1292" r:id="rId108"/>
    <p:sldId id="900" r:id="rId109"/>
    <p:sldId id="1294" r:id="rId110"/>
    <p:sldId id="1452" r:id="rId111"/>
    <p:sldId id="1468" r:id="rId112"/>
    <p:sldId id="1478" r:id="rId113"/>
    <p:sldId id="1296" r:id="rId114"/>
    <p:sldId id="1419" r:id="rId115"/>
    <p:sldId id="1297" r:id="rId116"/>
    <p:sldId id="1298" r:id="rId117"/>
    <p:sldId id="1299" r:id="rId118"/>
    <p:sldId id="1303" r:id="rId119"/>
    <p:sldId id="1301" r:id="rId120"/>
    <p:sldId id="1304" r:id="rId121"/>
    <p:sldId id="1305" r:id="rId122"/>
    <p:sldId id="1306" r:id="rId123"/>
    <p:sldId id="1307" r:id="rId124"/>
    <p:sldId id="1308" r:id="rId125"/>
    <p:sldId id="1469" r:id="rId126"/>
    <p:sldId id="1455" r:id="rId127"/>
    <p:sldId id="1399" r:id="rId128"/>
    <p:sldId id="1400" r:id="rId129"/>
    <p:sldId id="1309" r:id="rId130"/>
    <p:sldId id="1311" r:id="rId131"/>
    <p:sldId id="1312" r:id="rId132"/>
    <p:sldId id="1313" r:id="rId133"/>
    <p:sldId id="1314" r:id="rId134"/>
    <p:sldId id="1315" r:id="rId135"/>
    <p:sldId id="1165" r:id="rId136"/>
    <p:sldId id="1318" r:id="rId137"/>
    <p:sldId id="1319" r:id="rId138"/>
    <p:sldId id="1457" r:id="rId139"/>
    <p:sldId id="1403" r:id="rId140"/>
    <p:sldId id="1323" r:id="rId141"/>
    <p:sldId id="1324" r:id="rId142"/>
    <p:sldId id="1470" r:id="rId143"/>
    <p:sldId id="881" r:id="rId144"/>
    <p:sldId id="1471" r:id="rId145"/>
    <p:sldId id="1472" r:id="rId146"/>
    <p:sldId id="1326" r:id="rId147"/>
    <p:sldId id="1325" r:id="rId148"/>
    <p:sldId id="1328" r:id="rId149"/>
    <p:sldId id="1329" r:id="rId150"/>
    <p:sldId id="1479" r:id="rId151"/>
    <p:sldId id="1331" r:id="rId152"/>
    <p:sldId id="1482" r:id="rId153"/>
    <p:sldId id="1414" r:id="rId154"/>
    <p:sldId id="1458" r:id="rId155"/>
    <p:sldId id="1332" r:id="rId156"/>
    <p:sldId id="1337" r:id="rId157"/>
    <p:sldId id="1335" r:id="rId158"/>
    <p:sldId id="1338" r:id="rId159"/>
    <p:sldId id="1339" r:id="rId160"/>
    <p:sldId id="1473" r:id="rId161"/>
    <p:sldId id="1474" r:id="rId162"/>
    <p:sldId id="1333" r:id="rId163"/>
    <p:sldId id="1347" r:id="rId164"/>
    <p:sldId id="1460" r:id="rId165"/>
    <p:sldId id="1416" r:id="rId166"/>
    <p:sldId id="1480" r:id="rId167"/>
    <p:sldId id="1351" r:id="rId168"/>
    <p:sldId id="1194" r:id="rId169"/>
    <p:sldId id="1352" r:id="rId170"/>
    <p:sldId id="1353" r:id="rId171"/>
    <p:sldId id="1354" r:id="rId172"/>
    <p:sldId id="1355" r:id="rId173"/>
    <p:sldId id="1356" r:id="rId174"/>
    <p:sldId id="1357" r:id="rId175"/>
    <p:sldId id="1358" r:id="rId176"/>
    <p:sldId id="1359" r:id="rId177"/>
    <p:sldId id="1360" r:id="rId178"/>
    <p:sldId id="1361" r:id="rId179"/>
    <p:sldId id="1363" r:id="rId180"/>
    <p:sldId id="1365" r:id="rId181"/>
    <p:sldId id="1366" r:id="rId182"/>
    <p:sldId id="1367" r:id="rId183"/>
    <p:sldId id="1368" r:id="rId184"/>
    <p:sldId id="1489" r:id="rId185"/>
    <p:sldId id="1369" r:id="rId186"/>
    <p:sldId id="1370" r:id="rId187"/>
    <p:sldId id="1371" r:id="rId188"/>
    <p:sldId id="1372" r:id="rId189"/>
    <p:sldId id="1373" r:id="rId190"/>
    <p:sldId id="1374" r:id="rId191"/>
    <p:sldId id="1375" r:id="rId192"/>
    <p:sldId id="1376" r:id="rId193"/>
    <p:sldId id="1377" r:id="rId194"/>
    <p:sldId id="1378" r:id="rId195"/>
    <p:sldId id="1380" r:id="rId196"/>
    <p:sldId id="1417" r:id="rId197"/>
    <p:sldId id="1383" r:id="rId19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90"/>
            <p14:sldId id="1491"/>
            <p14:sldId id="1483"/>
            <p14:sldId id="1484"/>
            <p14:sldId id="1485"/>
            <p14:sldId id="1486"/>
            <p14:sldId id="1487"/>
            <p14:sldId id="1488"/>
            <p14:sldId id="602"/>
            <p14:sldId id="1129"/>
            <p14:sldId id="1431"/>
            <p14:sldId id="1432"/>
            <p14:sldId id="1433"/>
            <p14:sldId id="617"/>
            <p14:sldId id="1212"/>
            <p14:sldId id="1434"/>
            <p14:sldId id="1435"/>
            <p14:sldId id="1436"/>
            <p14:sldId id="1437"/>
            <p14:sldId id="1132"/>
            <p14:sldId id="1481"/>
            <p14:sldId id="1215"/>
            <p14:sldId id="1217"/>
            <p14:sldId id="1218"/>
            <p14:sldId id="1219"/>
            <p14:sldId id="1216"/>
            <p14:sldId id="1220"/>
            <p14:sldId id="1225"/>
            <p14:sldId id="594"/>
            <p14:sldId id="1226"/>
            <p14:sldId id="1227"/>
            <p14:sldId id="1228"/>
            <p14:sldId id="1461"/>
            <p14:sldId id="1462"/>
            <p14:sldId id="1463"/>
            <p14:sldId id="1464"/>
            <p14:sldId id="1440"/>
            <p14:sldId id="1441"/>
            <p14:sldId id="1465"/>
            <p14:sldId id="1439"/>
            <p14:sldId id="1238"/>
            <p14:sldId id="1236"/>
            <p14:sldId id="1239"/>
            <p14:sldId id="1237"/>
            <p14:sldId id="1240"/>
            <p14:sldId id="1475"/>
            <p14:sldId id="1139"/>
            <p14:sldId id="1242"/>
            <p14:sldId id="1443"/>
            <p14:sldId id="1243"/>
            <p14:sldId id="1444"/>
            <p14:sldId id="1245"/>
            <p14:sldId id="1244"/>
            <p14:sldId id="1445"/>
            <p14:sldId id="1446"/>
            <p14:sldId id="1447"/>
            <p14:sldId id="1248"/>
            <p14:sldId id="1249"/>
            <p14:sldId id="1476"/>
            <p14:sldId id="1251"/>
            <p14:sldId id="1253"/>
            <p14:sldId id="1252"/>
            <p14:sldId id="1258"/>
            <p14:sldId id="1254"/>
            <p14:sldId id="1448"/>
            <p14:sldId id="1466"/>
            <p14:sldId id="1256"/>
            <p14:sldId id="1257"/>
            <p14:sldId id="1255"/>
            <p14:sldId id="1259"/>
            <p14:sldId id="1477"/>
            <p14:sldId id="1264"/>
            <p14:sldId id="1261"/>
            <p14:sldId id="1262"/>
            <p14:sldId id="1268"/>
            <p14:sldId id="1269"/>
            <p14:sldId id="1270"/>
            <p14:sldId id="1271"/>
            <p14:sldId id="1272"/>
            <p14:sldId id="1449"/>
            <p14:sldId id="1274"/>
            <p14:sldId id="1275"/>
            <p14:sldId id="1276"/>
            <p14:sldId id="1277"/>
            <p14:sldId id="1278"/>
            <p14:sldId id="1149"/>
            <p14:sldId id="1279"/>
            <p14:sldId id="1467"/>
            <p14:sldId id="1450"/>
            <p14:sldId id="1280"/>
            <p14:sldId id="1281"/>
            <p14:sldId id="1282"/>
            <p14:sldId id="1283"/>
            <p14:sldId id="1284"/>
            <p14:sldId id="1285"/>
            <p14:sldId id="1287"/>
            <p14:sldId id="1288"/>
            <p14:sldId id="1289"/>
            <p14:sldId id="1290"/>
            <p14:sldId id="1291"/>
            <p14:sldId id="1292"/>
            <p14:sldId id="900"/>
            <p14:sldId id="1294"/>
            <p14:sldId id="1452"/>
            <p14:sldId id="1468"/>
            <p14:sldId id="1478"/>
            <p14:sldId id="1296"/>
            <p14:sldId id="1419"/>
            <p14:sldId id="1297"/>
            <p14:sldId id="1298"/>
            <p14:sldId id="1299"/>
            <p14:sldId id="1303"/>
            <p14:sldId id="1301"/>
            <p14:sldId id="1304"/>
            <p14:sldId id="1305"/>
            <p14:sldId id="1306"/>
            <p14:sldId id="1307"/>
            <p14:sldId id="1308"/>
            <p14:sldId id="1469"/>
            <p14:sldId id="1455"/>
            <p14:sldId id="1399"/>
            <p14:sldId id="1400"/>
            <p14:sldId id="1309"/>
            <p14:sldId id="1311"/>
            <p14:sldId id="1312"/>
            <p14:sldId id="1313"/>
            <p14:sldId id="1314"/>
            <p14:sldId id="1315"/>
            <p14:sldId id="1165"/>
            <p14:sldId id="1318"/>
            <p14:sldId id="1319"/>
            <p14:sldId id="1457"/>
            <p14:sldId id="1403"/>
            <p14:sldId id="1323"/>
            <p14:sldId id="1324"/>
            <p14:sldId id="1470"/>
            <p14:sldId id="881"/>
            <p14:sldId id="1471"/>
            <p14:sldId id="1472"/>
            <p14:sldId id="1326"/>
            <p14:sldId id="1325"/>
            <p14:sldId id="1328"/>
            <p14:sldId id="1329"/>
            <p14:sldId id="1479"/>
            <p14:sldId id="1331"/>
            <p14:sldId id="1482"/>
            <p14:sldId id="1414"/>
            <p14:sldId id="1458"/>
            <p14:sldId id="1332"/>
            <p14:sldId id="1337"/>
            <p14:sldId id="1335"/>
            <p14:sldId id="1338"/>
            <p14:sldId id="1339"/>
            <p14:sldId id="1473"/>
            <p14:sldId id="1474"/>
            <p14:sldId id="1333"/>
            <p14:sldId id="1347"/>
            <p14:sldId id="1460"/>
            <p14:sldId id="1416"/>
            <p14:sldId id="1480"/>
            <p14:sldId id="1351"/>
            <p14:sldId id="1194"/>
            <p14:sldId id="1352"/>
            <p14:sldId id="1353"/>
            <p14:sldId id="1354"/>
            <p14:sldId id="1355"/>
            <p14:sldId id="1356"/>
            <p14:sldId id="1357"/>
            <p14:sldId id="1358"/>
            <p14:sldId id="1359"/>
            <p14:sldId id="1360"/>
            <p14:sldId id="1361"/>
            <p14:sldId id="1363"/>
            <p14:sldId id="1365"/>
            <p14:sldId id="1366"/>
            <p14:sldId id="1367"/>
            <p14:sldId id="1368"/>
            <p14:sldId id="1489"/>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80"/>
            <p14:sldId id="1417"/>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2"/>
    <p:restoredTop sz="91922"/>
  </p:normalViewPr>
  <p:slideViewPr>
    <p:cSldViewPr snapToGrid="0" snapToObjects="1" showGuides="1">
      <p:cViewPr varScale="1">
        <p:scale>
          <a:sx n="90" d="100"/>
          <a:sy n="90" d="100"/>
        </p:scale>
        <p:origin x="90" y="43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notesMaster" Target="notesMasters/notesMaster1.xml"/><Relationship Id="rId203"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presProps" Target="presProps.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viewProps" Target="viewProps.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theme" Target="theme/theme1.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M. Knapton,</a:t>
            </a:r>
            <a:r>
              <a:rPr lang="en-US"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127470587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134670394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250433758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40769848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19960049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24785047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127</a:t>
            </a:fld>
            <a:endParaRPr lang="en-US"/>
          </a:p>
        </p:txBody>
      </p:sp>
    </p:spTree>
    <p:extLst>
      <p:ext uri="{BB962C8B-B14F-4D97-AF65-F5344CB8AC3E}">
        <p14:creationId xmlns:p14="http://schemas.microsoft.com/office/powerpoint/2010/main" val="37152547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338301474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3544983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131</a:t>
            </a:fld>
            <a:endParaRPr lang="en-AU"/>
          </a:p>
        </p:txBody>
      </p:sp>
    </p:spTree>
    <p:extLst>
      <p:ext uri="{BB962C8B-B14F-4D97-AF65-F5344CB8AC3E}">
        <p14:creationId xmlns:p14="http://schemas.microsoft.com/office/powerpoint/2010/main" val="331539143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3024259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11044342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368195280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a:t>
            </a:r>
            <a:r>
              <a:rPr lang="en-AU" baseline="0" dirty="0"/>
              <a:t> Simmonds,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135</a:t>
            </a:fld>
            <a:endParaRPr lang="en-US"/>
          </a:p>
        </p:txBody>
      </p:sp>
    </p:spTree>
    <p:extLst>
      <p:ext uri="{BB962C8B-B14F-4D97-AF65-F5344CB8AC3E}">
        <p14:creationId xmlns:p14="http://schemas.microsoft.com/office/powerpoint/2010/main" val="219094840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279715238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15957878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138</a:t>
            </a:fld>
            <a:endParaRPr lang="en-US"/>
          </a:p>
        </p:txBody>
      </p:sp>
    </p:spTree>
    <p:extLst>
      <p:ext uri="{BB962C8B-B14F-4D97-AF65-F5344CB8AC3E}">
        <p14:creationId xmlns:p14="http://schemas.microsoft.com/office/powerpoint/2010/main" val="7184040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https://theconversation.com/ghostnets-fish-on-marine-rubbish-threatens-northern-australian-turtles-11585</a:t>
            </a:r>
          </a:p>
        </p:txBody>
      </p:sp>
      <p:sp>
        <p:nvSpPr>
          <p:cNvPr id="4" name="Slide Number Placeholder 3"/>
          <p:cNvSpPr>
            <a:spLocks noGrp="1"/>
          </p:cNvSpPr>
          <p:nvPr>
            <p:ph type="sldNum" sz="quarter" idx="5"/>
          </p:nvPr>
        </p:nvSpPr>
        <p:spPr/>
        <p:txBody>
          <a:bodyPr/>
          <a:lstStyle/>
          <a:p>
            <a:fld id="{234FA360-BF07-4CF2-9CA5-041D33D8111D}" type="slidenum">
              <a:rPr lang="en-AU" smtClean="0"/>
              <a:t>139</a:t>
            </a:fld>
            <a:endParaRPr lang="en-AU"/>
          </a:p>
        </p:txBody>
      </p:sp>
    </p:spTree>
    <p:extLst>
      <p:ext uri="{BB962C8B-B14F-4D97-AF65-F5344CB8AC3E}">
        <p14:creationId xmlns:p14="http://schemas.microsoft.com/office/powerpoint/2010/main" val="53660299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EAC = East</a:t>
            </a:r>
            <a:r>
              <a:rPr lang="en-US" baseline="0" dirty="0"/>
              <a:t> Australian Current (just like in finding NEMO</a:t>
            </a:r>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383544104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theoceancleanup.com</a:t>
            </a:r>
            <a:r>
              <a:rPr lang="en-AU" dirty="0"/>
              <a:t>/</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4182414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Images: </a:t>
            </a:r>
            <a:r>
              <a:rPr lang="en-AU" dirty="0"/>
              <a:t>(Left) https://</a:t>
            </a:r>
            <a:r>
              <a:rPr lang="en-AU" dirty="0" err="1"/>
              <a:t>www.gbrmpa.gov.au</a:t>
            </a:r>
            <a:r>
              <a:rPr lang="en-AU" dirty="0"/>
              <a:t>/our-work/threats-to-the-reef/marine-debris; (Right)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501823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Divers collecting Crown of Thorns Starfish that eat coral. </a:t>
            </a:r>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262608209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UyaGjSMEjsA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143</a:t>
            </a:fld>
            <a:endParaRPr lang="en-US"/>
          </a:p>
        </p:txBody>
      </p:sp>
    </p:spTree>
    <p:extLst>
      <p:ext uri="{BB962C8B-B14F-4D97-AF65-F5344CB8AC3E}">
        <p14:creationId xmlns:p14="http://schemas.microsoft.com/office/powerpoint/2010/main" val="39543842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179112263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401314048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370593450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a:t>
            </a:r>
            <a:r>
              <a:rPr lang="en-AU" dirty="0" err="1"/>
              <a:t>McGrogan</a:t>
            </a:r>
            <a:r>
              <a:rPr lang="en-AU" dirty="0"/>
              <a:t>,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752702180"/>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411315011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36365487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smtClean="0"/>
              <a:t>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144938046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152</a:t>
            </a:fld>
            <a:endParaRPr lang="en-US"/>
          </a:p>
        </p:txBody>
      </p:sp>
    </p:spTree>
    <p:extLst>
      <p:ext uri="{BB962C8B-B14F-4D97-AF65-F5344CB8AC3E}">
        <p14:creationId xmlns:p14="http://schemas.microsoft.com/office/powerpoint/2010/main" val="395891922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134609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Knapton, Copyright Commonwealth of Australia (GBRMPA)</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199340187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410868890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122267043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205137529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GBRMPA Image Library</a:t>
            </a:r>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323161779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147064861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a:t>
            </a:r>
            <a:r>
              <a:rPr lang="en-AU" dirty="0" err="1"/>
              <a:t>Sumerling</a:t>
            </a:r>
            <a:r>
              <a:rPr lang="en-AU" dirty="0"/>
              <a:t>, </a:t>
            </a:r>
            <a:r>
              <a:rPr lang="en-US" dirty="0"/>
              <a:t>Copyright Commonwealth of Australia (GBRMPA)</a:t>
            </a:r>
            <a:r>
              <a:rPr lang="en-AU" baseline="0" dirty="0"/>
              <a:t>; (Right)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2564815818"/>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 (Grey Reef Shark)</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160</a:t>
            </a:fld>
            <a:endParaRPr lang="en-US"/>
          </a:p>
        </p:txBody>
      </p:sp>
    </p:spTree>
    <p:extLst>
      <p:ext uri="{BB962C8B-B14F-4D97-AF65-F5344CB8AC3E}">
        <p14:creationId xmlns:p14="http://schemas.microsoft.com/office/powerpoint/2010/main" val="3245290583"/>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96125518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98410564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164</a:t>
            </a:fld>
            <a:endParaRPr lang="en-AU"/>
          </a:p>
        </p:txBody>
      </p:sp>
    </p:spTree>
    <p:extLst>
      <p:ext uri="{BB962C8B-B14F-4D97-AF65-F5344CB8AC3E}">
        <p14:creationId xmlns:p14="http://schemas.microsoft.com/office/powerpoint/2010/main" val="213503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22</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15245321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260213654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167</a:t>
            </a:fld>
            <a:endParaRPr lang="en-US"/>
          </a:p>
        </p:txBody>
      </p:sp>
    </p:spTree>
    <p:extLst>
      <p:ext uri="{BB962C8B-B14F-4D97-AF65-F5344CB8AC3E}">
        <p14:creationId xmlns:p14="http://schemas.microsoft.com/office/powerpoint/2010/main" val="217411700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168</a:t>
            </a:fld>
            <a:endParaRPr lang="en-US"/>
          </a:p>
        </p:txBody>
      </p:sp>
    </p:spTree>
    <p:extLst>
      <p:ext uri="{BB962C8B-B14F-4D97-AF65-F5344CB8AC3E}">
        <p14:creationId xmlns:p14="http://schemas.microsoft.com/office/powerpoint/2010/main" val="386997300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169</a:t>
            </a:fld>
            <a:endParaRPr lang="en-US"/>
          </a:p>
        </p:txBody>
      </p:sp>
    </p:spTree>
    <p:extLst>
      <p:ext uri="{BB962C8B-B14F-4D97-AF65-F5344CB8AC3E}">
        <p14:creationId xmlns:p14="http://schemas.microsoft.com/office/powerpoint/2010/main" val="115648745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35984035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Garnett, Copyright Commonwealth of Australia (GBRMPA); (Right)</a:t>
            </a:r>
            <a:r>
              <a:rPr lang="en-AU" baseline="0" dirty="0"/>
              <a:t> J. </a:t>
            </a:r>
            <a:r>
              <a:rPr lang="en-AU" baseline="0" dirty="0" err="1"/>
              <a:t>Hurford</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143079473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L. Zell,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172</a:t>
            </a:fld>
            <a:endParaRPr lang="en-US"/>
          </a:p>
        </p:txBody>
      </p:sp>
    </p:spTree>
    <p:extLst>
      <p:ext uri="{BB962C8B-B14F-4D97-AF65-F5344CB8AC3E}">
        <p14:creationId xmlns:p14="http://schemas.microsoft.com/office/powerpoint/2010/main" val="235035044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71183894"/>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https://www.gbrmpa.gov.au/__</a:t>
            </a:r>
            <a:r>
              <a:rPr lang="en-AU" dirty="0" smtClean="0"/>
              <a:t>data/assets/pdf_file/0020/265430/Eye-on-the-Reef-app-poster.pdf </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177</a:t>
            </a:fld>
            <a:endParaRPr lang="en-US"/>
          </a:p>
        </p:txBody>
      </p:sp>
    </p:spTree>
    <p:extLst>
      <p:ext uri="{BB962C8B-B14F-4D97-AF65-F5344CB8AC3E}">
        <p14:creationId xmlns:p14="http://schemas.microsoft.com/office/powerpoint/2010/main" val="19603088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56885997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178</a:t>
            </a:fld>
            <a:endParaRPr lang="en-US"/>
          </a:p>
        </p:txBody>
      </p:sp>
    </p:spTree>
    <p:extLst>
      <p:ext uri="{BB962C8B-B14F-4D97-AF65-F5344CB8AC3E}">
        <p14:creationId xmlns:p14="http://schemas.microsoft.com/office/powerpoint/2010/main" val="4081006"/>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last slide for students to view. The remaining slides are for the teachers.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179</a:t>
            </a:fld>
            <a:endParaRPr lang="en-US"/>
          </a:p>
        </p:txBody>
      </p:sp>
    </p:spTree>
    <p:extLst>
      <p:ext uri="{BB962C8B-B14F-4D97-AF65-F5344CB8AC3E}">
        <p14:creationId xmlns:p14="http://schemas.microsoft.com/office/powerpoint/2010/main" val="346989659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186</a:t>
            </a:fld>
            <a:endParaRPr lang="en-US"/>
          </a:p>
        </p:txBody>
      </p:sp>
    </p:spTree>
    <p:extLst>
      <p:ext uri="{BB962C8B-B14F-4D97-AF65-F5344CB8AC3E}">
        <p14:creationId xmlns:p14="http://schemas.microsoft.com/office/powerpoint/2010/main" val="337631329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191</a:t>
            </a:fld>
            <a:endParaRPr lang="en-US"/>
          </a:p>
        </p:txBody>
      </p:sp>
    </p:spTree>
    <p:extLst>
      <p:ext uri="{BB962C8B-B14F-4D97-AF65-F5344CB8AC3E}">
        <p14:creationId xmlns:p14="http://schemas.microsoft.com/office/powerpoint/2010/main" val="3278909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1738465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442004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31</a:t>
            </a:fld>
            <a:endParaRPr lang="en-AU"/>
          </a:p>
        </p:txBody>
      </p:sp>
    </p:spTree>
    <p:extLst>
      <p:ext uri="{BB962C8B-B14F-4D97-AF65-F5344CB8AC3E}">
        <p14:creationId xmlns:p14="http://schemas.microsoft.com/office/powerpoint/2010/main" val="2244390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all </a:t>
            </a:r>
            <a:r>
              <a:rPr lang="en-AU" dirty="0"/>
              <a:t>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2995590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3</a:t>
            </a:fld>
            <a:endParaRPr lang="en-AU"/>
          </a:p>
        </p:txBody>
      </p:sp>
    </p:spTree>
    <p:extLst>
      <p:ext uri="{BB962C8B-B14F-4D97-AF65-F5344CB8AC3E}">
        <p14:creationId xmlns:p14="http://schemas.microsoft.com/office/powerpoint/2010/main" val="2246319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437444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25067320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a:t>
            </a:r>
            <a:r>
              <a:rPr lang="en-US" baseline="0" dirty="0"/>
              <a:t> </a:t>
            </a:r>
            <a:r>
              <a:rPr lang="en-US" baseline="0" dirty="0" err="1"/>
              <a:t>Goudkamp</a:t>
            </a:r>
            <a:r>
              <a:rPr lang="en-US"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35</a:t>
            </a:fld>
            <a:endParaRPr lang="en-US"/>
          </a:p>
        </p:txBody>
      </p:sp>
    </p:spTree>
    <p:extLst>
      <p:ext uri="{BB962C8B-B14F-4D97-AF65-F5344CB8AC3E}">
        <p14:creationId xmlns:p14="http://schemas.microsoft.com/office/powerpoint/2010/main" val="2156061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C. Jones,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9812425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C. Jones,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37</a:t>
            </a:fld>
            <a:endParaRPr lang="en-US"/>
          </a:p>
        </p:txBody>
      </p:sp>
    </p:spTree>
    <p:extLst>
      <p:ext uri="{BB962C8B-B14F-4D97-AF65-F5344CB8AC3E}">
        <p14:creationId xmlns:p14="http://schemas.microsoft.com/office/powerpoint/2010/main" val="2648601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a:t>
            </a:r>
            <a:r>
              <a:rPr lang="en-AU" baseline="0" dirty="0"/>
              <a: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23589298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39</a:t>
            </a:fld>
            <a:endParaRPr lang="en-US"/>
          </a:p>
        </p:txBody>
      </p:sp>
    </p:spTree>
    <p:extLst>
      <p:ext uri="{BB962C8B-B14F-4D97-AF65-F5344CB8AC3E}">
        <p14:creationId xmlns:p14="http://schemas.microsoft.com/office/powerpoint/2010/main" val="39263309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5666114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a:t>
            </a:r>
            <a:r>
              <a:rPr lang="en-US" baseline="0" dirty="0"/>
              <a:t> </a:t>
            </a:r>
            <a:r>
              <a:rPr lang="en-US" baseline="0" dirty="0" err="1"/>
              <a:t>Goudkamp</a:t>
            </a:r>
            <a:r>
              <a:rPr lang="en-US"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41</a:t>
            </a:fld>
            <a:endParaRPr lang="en-US"/>
          </a:p>
        </p:txBody>
      </p:sp>
    </p:spTree>
    <p:extLst>
      <p:ext uri="{BB962C8B-B14F-4D97-AF65-F5344CB8AC3E}">
        <p14:creationId xmlns:p14="http://schemas.microsoft.com/office/powerpoint/2010/main" val="3023647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Elliott,</a:t>
            </a:r>
            <a:r>
              <a:rPr lang="en-AU" baseline="0"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42</a:t>
            </a:fld>
            <a:endParaRPr lang="en-US"/>
          </a:p>
        </p:txBody>
      </p:sp>
    </p:spTree>
    <p:extLst>
      <p:ext uri="{BB962C8B-B14F-4D97-AF65-F5344CB8AC3E}">
        <p14:creationId xmlns:p14="http://schemas.microsoft.com/office/powerpoint/2010/main" val="1744129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4</a:t>
            </a:fld>
            <a:endParaRPr lang="en-AU"/>
          </a:p>
        </p:txBody>
      </p:sp>
    </p:spTree>
    <p:extLst>
      <p:ext uri="{BB962C8B-B14F-4D97-AF65-F5344CB8AC3E}">
        <p14:creationId xmlns:p14="http://schemas.microsoft.com/office/powerpoint/2010/main" val="41562277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36878135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44</a:t>
            </a:fld>
            <a:endParaRPr lang="en-US"/>
          </a:p>
        </p:txBody>
      </p:sp>
    </p:spTree>
    <p:extLst>
      <p:ext uri="{BB962C8B-B14F-4D97-AF65-F5344CB8AC3E}">
        <p14:creationId xmlns:p14="http://schemas.microsoft.com/office/powerpoint/2010/main" val="26664992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46</a:t>
            </a:fld>
            <a:endParaRPr lang="en-US"/>
          </a:p>
        </p:txBody>
      </p:sp>
    </p:spTree>
    <p:extLst>
      <p:ext uri="{BB962C8B-B14F-4D97-AF65-F5344CB8AC3E}">
        <p14:creationId xmlns:p14="http://schemas.microsoft.com/office/powerpoint/2010/main" val="42288290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30052762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49</a:t>
            </a:fld>
            <a:endParaRPr lang="en-AU"/>
          </a:p>
        </p:txBody>
      </p:sp>
    </p:spTree>
    <p:extLst>
      <p:ext uri="{BB962C8B-B14F-4D97-AF65-F5344CB8AC3E}">
        <p14:creationId xmlns:p14="http://schemas.microsoft.com/office/powerpoint/2010/main" val="16392649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Anthony,</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37187176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C. Jones,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23842018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24547628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24797652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3241438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6</a:t>
            </a:fld>
            <a:endParaRPr lang="en-AU"/>
          </a:p>
        </p:txBody>
      </p:sp>
    </p:spTree>
    <p:extLst>
      <p:ext uri="{BB962C8B-B14F-4D97-AF65-F5344CB8AC3E}">
        <p14:creationId xmlns:p14="http://schemas.microsoft.com/office/powerpoint/2010/main" val="17682714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Summerling</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13411364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specialized cells produce an array of </a:t>
            </a:r>
            <a:r>
              <a:rPr lang="en-US" dirty="0" err="1"/>
              <a:t>colours</a:t>
            </a:r>
            <a:r>
              <a:rPr lang="en-US" dirty="0"/>
              <a:t> including blues, greens, golds and (more rarely) white. They have tiny protein structures that act like mirrors. Interesting fact: Research teams are attempting to build more efficient solar cells incorporating reflective structures similar to those found in clams.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J. Stella, Copyright Commonwealth</a:t>
            </a:r>
            <a:r>
              <a:rPr lang="en-US"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307541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15883489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58</a:t>
            </a:fld>
            <a:endParaRPr lang="en-US"/>
          </a:p>
        </p:txBody>
      </p:sp>
    </p:spTree>
    <p:extLst>
      <p:ext uri="{BB962C8B-B14F-4D97-AF65-F5344CB8AC3E}">
        <p14:creationId xmlns:p14="http://schemas.microsoft.com/office/powerpoint/2010/main" val="20734000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3037130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30027154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62</a:t>
            </a:fld>
            <a:endParaRPr lang="en-US"/>
          </a:p>
        </p:txBody>
      </p:sp>
    </p:spTree>
    <p:extLst>
      <p:ext uri="{BB962C8B-B14F-4D97-AF65-F5344CB8AC3E}">
        <p14:creationId xmlns:p14="http://schemas.microsoft.com/office/powerpoint/2010/main" val="4603462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24749173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a:t>
            </a:r>
            <a:r>
              <a:rPr lang="en-AU" dirty="0"/>
              <a: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5790321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3661126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Replace with pictures of students conducting a survey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7</a:t>
            </a:fld>
            <a:endParaRPr lang="en-AU"/>
          </a:p>
        </p:txBody>
      </p:sp>
    </p:spTree>
    <p:extLst>
      <p:ext uri="{BB962C8B-B14F-4D97-AF65-F5344CB8AC3E}">
        <p14:creationId xmlns:p14="http://schemas.microsoft.com/office/powerpoint/2010/main" val="38057298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11068917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a:t>
            </a:r>
            <a:r>
              <a:rPr lang="en-AU" baseline="0" dirty="0"/>
              <a: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7098186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68</a:t>
            </a:fld>
            <a:endParaRPr lang="en-US"/>
          </a:p>
        </p:txBody>
      </p:sp>
    </p:spTree>
    <p:extLst>
      <p:ext uri="{BB962C8B-B14F-4D97-AF65-F5344CB8AC3E}">
        <p14:creationId xmlns:p14="http://schemas.microsoft.com/office/powerpoint/2010/main" val="24300942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11071942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T. Mayne,</a:t>
            </a:r>
            <a:r>
              <a:rPr lang="en-AU" baseline="0" dirty="0"/>
              <a:t> </a:t>
            </a:r>
            <a:r>
              <a:rPr lang="en-US" baseline="0" dirty="0"/>
              <a:t>Copyright Commonwealth of Australia (GBRMPA)</a:t>
            </a:r>
            <a:r>
              <a:rPr lang="en-AU" baseline="0" dirty="0"/>
              <a:t>; (Right) D. </a:t>
            </a:r>
            <a:r>
              <a:rPr lang="en-AU" baseline="0" dirty="0" err="1"/>
              <a:t>Wachenfeld</a:t>
            </a:r>
            <a:r>
              <a:rPr lang="en-AU" baseline="0" dirty="0"/>
              <a:t>, </a:t>
            </a:r>
            <a:r>
              <a:rPr lang="en-US" baseline="0"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2500548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13793810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23680955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26046117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smtClean="0"/>
              <a:t>Walls</a:t>
            </a:r>
            <a:r>
              <a:rPr lang="en-AU"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42626645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76</a:t>
            </a:fld>
            <a:endParaRPr lang="en-US"/>
          </a:p>
        </p:txBody>
      </p:sp>
    </p:spTree>
    <p:extLst>
      <p:ext uri="{BB962C8B-B14F-4D97-AF65-F5344CB8AC3E}">
        <p14:creationId xmlns:p14="http://schemas.microsoft.com/office/powerpoint/2010/main" val="2915534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1326992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Jones,</a:t>
            </a:r>
            <a:r>
              <a:rPr lang="en-AU" baseline="0" dirty="0"/>
              <a:t> </a:t>
            </a:r>
            <a:r>
              <a:rPr lang="en-US" baseline="0" dirty="0"/>
              <a:t>Copyright Commonwealth of Australia (GBRMPA)</a:t>
            </a:r>
            <a:r>
              <a:rPr lang="en-AU" baseline="0" dirty="0"/>
              <a:t>; (Right) R. Ramasamy, </a:t>
            </a:r>
            <a:r>
              <a:rPr lang="en-US" baseline="0"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195017990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2456275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6467623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39118840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a:t>
            </a:r>
            <a:r>
              <a:rPr lang="en-US" baseline="0" dirty="0"/>
              <a:t>Copyright Commonwealth of Australia (GBRMPA)</a:t>
            </a:r>
            <a:r>
              <a:rPr lang="en-AU" baseline="0" dirty="0"/>
              <a:t>; (Right)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23600021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173366295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84</a:t>
            </a:fld>
            <a:endParaRPr lang="en-US"/>
          </a:p>
        </p:txBody>
      </p:sp>
    </p:spTree>
    <p:extLst>
      <p:ext uri="{BB962C8B-B14F-4D97-AF65-F5344CB8AC3E}">
        <p14:creationId xmlns:p14="http://schemas.microsoft.com/office/powerpoint/2010/main" val="348572759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8913599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8676281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2610234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D. Wachenfeld,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10</a:t>
            </a:fld>
            <a:endParaRPr lang="en-US"/>
          </a:p>
        </p:txBody>
      </p:sp>
    </p:spTree>
    <p:extLst>
      <p:ext uri="{BB962C8B-B14F-4D97-AF65-F5344CB8AC3E}">
        <p14:creationId xmlns:p14="http://schemas.microsoft.com/office/powerpoint/2010/main" val="32168834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88</a:t>
            </a:fld>
            <a:endParaRPr lang="en-AU"/>
          </a:p>
        </p:txBody>
      </p:sp>
    </p:spTree>
    <p:extLst>
      <p:ext uri="{BB962C8B-B14F-4D97-AF65-F5344CB8AC3E}">
        <p14:creationId xmlns:p14="http://schemas.microsoft.com/office/powerpoint/2010/main" val="16819057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11491737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90</a:t>
            </a:fld>
            <a:endParaRPr lang="en-US"/>
          </a:p>
        </p:txBody>
      </p:sp>
    </p:spTree>
    <p:extLst>
      <p:ext uri="{BB962C8B-B14F-4D97-AF65-F5344CB8AC3E}">
        <p14:creationId xmlns:p14="http://schemas.microsoft.com/office/powerpoint/2010/main" val="122445738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29036135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Image: C.</a:t>
            </a:r>
            <a:r>
              <a:rPr lang="en-AU" baseline="0" dirty="0" smtClean="0"/>
              <a:t> Jones, </a:t>
            </a:r>
            <a:r>
              <a:rPr lang="en-US" baseline="0" dirty="0" smtClean="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92</a:t>
            </a:fld>
            <a:endParaRPr lang="en-US"/>
          </a:p>
        </p:txBody>
      </p:sp>
    </p:spTree>
    <p:extLst>
      <p:ext uri="{BB962C8B-B14F-4D97-AF65-F5344CB8AC3E}">
        <p14:creationId xmlns:p14="http://schemas.microsoft.com/office/powerpoint/2010/main" val="91053007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94</a:t>
            </a:fld>
            <a:endParaRPr lang="en-US"/>
          </a:p>
        </p:txBody>
      </p:sp>
    </p:spTree>
    <p:extLst>
      <p:ext uri="{BB962C8B-B14F-4D97-AF65-F5344CB8AC3E}">
        <p14:creationId xmlns:p14="http://schemas.microsoft.com/office/powerpoint/2010/main" val="275278966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392104492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416494606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248551395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3537336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11</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44641856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101</a:t>
            </a:fld>
            <a:endParaRPr lang="en-US"/>
          </a:p>
        </p:txBody>
      </p:sp>
    </p:spTree>
    <p:extLst>
      <p:ext uri="{BB962C8B-B14F-4D97-AF65-F5344CB8AC3E}">
        <p14:creationId xmlns:p14="http://schemas.microsoft.com/office/powerpoint/2010/main" val="26116389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290103413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372184059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https://www.theatlantic.com/science/archive/2018/03/the-fish-that-makes-other-fish-smarter/554924/</a:t>
            </a:r>
          </a:p>
        </p:txBody>
      </p:sp>
      <p:sp>
        <p:nvSpPr>
          <p:cNvPr id="4" name="Slide Number Placeholder 3"/>
          <p:cNvSpPr>
            <a:spLocks noGrp="1"/>
          </p:cNvSpPr>
          <p:nvPr>
            <p:ph type="sldNum" sz="quarter" idx="5"/>
          </p:nvPr>
        </p:nvSpPr>
        <p:spPr/>
        <p:txBody>
          <a:bodyPr/>
          <a:lstStyle/>
          <a:p>
            <a:fld id="{234FA360-BF07-4CF2-9CA5-041D33D8111D}" type="slidenum">
              <a:rPr lang="en-AU" smtClean="0"/>
              <a:t>104</a:t>
            </a:fld>
            <a:endParaRPr lang="en-AU"/>
          </a:p>
        </p:txBody>
      </p:sp>
    </p:spTree>
    <p:extLst>
      <p:ext uri="{BB962C8B-B14F-4D97-AF65-F5344CB8AC3E}">
        <p14:creationId xmlns:p14="http://schemas.microsoft.com/office/powerpoint/2010/main" val="306759570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180076335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Copyright Commonwealth</a:t>
            </a:r>
            <a:r>
              <a:rPr lang="en-AU" baseline="0" dirty="0"/>
              <a:t>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5075550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a:t>
            </a:r>
            <a:r>
              <a:rPr lang="en-AU" dirty="0" err="1"/>
              <a:t>divepbc.com</a:t>
            </a:r>
            <a:r>
              <a:rPr lang="en-AU" dirty="0"/>
              <a:t>/goliath-grouper-spawning-season/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solidFill>
                  <a:srgbClr val="888888"/>
                </a:solidFill>
                <a:effectLst/>
                <a:latin typeface="Open Sans" panose="020B0606030504020204" pitchFamily="34" charset="0"/>
              </a:rPr>
              <a:t>Giant grouper spawning aggregation in the waters off Jupiter Florida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107</a:t>
            </a:fld>
            <a:endParaRPr lang="en-US"/>
          </a:p>
        </p:txBody>
      </p:sp>
    </p:spTree>
    <p:extLst>
      <p:ext uri="{BB962C8B-B14F-4D97-AF65-F5344CB8AC3E}">
        <p14:creationId xmlns:p14="http://schemas.microsoft.com/office/powerpoint/2010/main" val="54726594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108</a:t>
            </a:fld>
            <a:endParaRPr lang="en-US"/>
          </a:p>
        </p:txBody>
      </p:sp>
    </p:spTree>
    <p:extLst>
      <p:ext uri="{BB962C8B-B14F-4D97-AF65-F5344CB8AC3E}">
        <p14:creationId xmlns:p14="http://schemas.microsoft.com/office/powerpoint/2010/main" val="313121051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Ron &amp; Valerie Taylor, Copyright Commonwealth</a:t>
            </a:r>
            <a:r>
              <a:rPr lang="en-AU" baseline="0" dirty="0"/>
              <a:t>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2012967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overarching inquiry question that encompasses the entire BAMBFAD Program and is the starting slide to this presentation.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a:t>
            </a:fld>
            <a:endParaRPr lang="en-US"/>
          </a:p>
        </p:txBody>
      </p:sp>
    </p:spTree>
    <p:extLst>
      <p:ext uri="{BB962C8B-B14F-4D97-AF65-F5344CB8AC3E}">
        <p14:creationId xmlns:p14="http://schemas.microsoft.com/office/powerpoint/2010/main" val="365604730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16630156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365672930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113</a:t>
            </a:fld>
            <a:endParaRPr lang="en-US"/>
          </a:p>
        </p:txBody>
      </p:sp>
    </p:spTree>
    <p:extLst>
      <p:ext uri="{BB962C8B-B14F-4D97-AF65-F5344CB8AC3E}">
        <p14:creationId xmlns:p14="http://schemas.microsoft.com/office/powerpoint/2010/main" val="109365999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280517797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42517587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116</a:t>
            </a:fld>
            <a:endParaRPr lang="en-US"/>
          </a:p>
        </p:txBody>
      </p:sp>
    </p:spTree>
    <p:extLst>
      <p:ext uri="{BB962C8B-B14F-4D97-AF65-F5344CB8AC3E}">
        <p14:creationId xmlns:p14="http://schemas.microsoft.com/office/powerpoint/2010/main" val="214923914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310467802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939292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120</a:t>
            </a:fld>
            <a:endParaRPr lang="en-US"/>
          </a:p>
        </p:txBody>
      </p:sp>
    </p:spTree>
    <p:extLst>
      <p:ext uri="{BB962C8B-B14F-4D97-AF65-F5344CB8AC3E}">
        <p14:creationId xmlns:p14="http://schemas.microsoft.com/office/powerpoint/2010/main" val="311993796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7384764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tx2"/>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tx2"/>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tx2"/>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0.xml"/><Relationship Id="rId1" Type="http://schemas.openxmlformats.org/officeDocument/2006/relationships/slideLayout" Target="../slideLayouts/slideLayout11.xml"/><Relationship Id="rId5" Type="http://schemas.openxmlformats.org/officeDocument/2006/relationships/image" Target="../media/image80.png"/><Relationship Id="rId4" Type="http://schemas.openxmlformats.org/officeDocument/2006/relationships/hyperlink" Target="https://www.youtube.com/watch?v=aURh4J-Gp7c"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11.xml"/><Relationship Id="rId5" Type="http://schemas.openxmlformats.org/officeDocument/2006/relationships/image" Target="../media/image82.png"/><Relationship Id="rId4" Type="http://schemas.openxmlformats.org/officeDocument/2006/relationships/hyperlink" Target="https://www.youtube.com/watch?v=ZV3wNHYoBM8"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3.xml"/><Relationship Id="rId1" Type="http://schemas.openxmlformats.org/officeDocument/2006/relationships/slideLayout" Target="../slideLayouts/slideLayout8.xml"/><Relationship Id="rId5" Type="http://schemas.openxmlformats.org/officeDocument/2006/relationships/image" Target="../media/image84.jpeg"/><Relationship Id="rId4" Type="http://schemas.openxmlformats.org/officeDocument/2006/relationships/image" Target="../media/image83.jpeg"/></Relationships>
</file>

<file path=ppt/slides/_rels/slide10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86.jpeg"/></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0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1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9.xml"/><Relationship Id="rId1" Type="http://schemas.openxmlformats.org/officeDocument/2006/relationships/slideLayout" Target="../slideLayouts/slideLayout8.xml"/><Relationship Id="rId4" Type="http://schemas.openxmlformats.org/officeDocument/2006/relationships/image" Target="../media/image87.jpe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111.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9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2.xml"/><Relationship Id="rId1" Type="http://schemas.openxmlformats.org/officeDocument/2006/relationships/slideLayout" Target="../slideLayouts/slideLayout2.xml"/><Relationship Id="rId5" Type="http://schemas.openxmlformats.org/officeDocument/2006/relationships/image" Target="../media/image95.jpg"/><Relationship Id="rId4" Type="http://schemas.openxmlformats.org/officeDocument/2006/relationships/image" Target="../media/image94.jpg"/></Relationships>
</file>

<file path=ppt/slides/_rels/slide1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11.xml"/><Relationship Id="rId5" Type="http://schemas.openxmlformats.org/officeDocument/2006/relationships/image" Target="../media/image96.png"/><Relationship Id="rId4" Type="http://schemas.openxmlformats.org/officeDocument/2006/relationships/hyperlink" Target="https://www.youtube.com/watch?v=nqoOUQGKXjI" TargetMode="External"/></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4.xml"/><Relationship Id="rId1" Type="http://schemas.openxmlformats.org/officeDocument/2006/relationships/slideLayout" Target="../slideLayouts/slideLayout8.xml"/><Relationship Id="rId4" Type="http://schemas.openxmlformats.org/officeDocument/2006/relationships/image" Target="../media/image97.jpeg"/></Relationships>
</file>

<file path=ppt/slides/_rels/slide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1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99.jpeg"/></Relationships>
</file>

<file path=ppt/slides/_rels/slide118.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9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8.xml"/><Relationship Id="rId1" Type="http://schemas.openxmlformats.org/officeDocument/2006/relationships/slideLayout" Target="../slideLayouts/slideLayout8.xml"/><Relationship Id="rId4" Type="http://schemas.openxmlformats.org/officeDocument/2006/relationships/image" Target="../media/image102.jpeg"/></Relationships>
</file>

<file path=ppt/slides/_rels/slide1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9.xml"/><Relationship Id="rId1" Type="http://schemas.openxmlformats.org/officeDocument/2006/relationships/slideLayout" Target="../slideLayouts/slideLayout8.xml"/><Relationship Id="rId4" Type="http://schemas.openxmlformats.org/officeDocument/2006/relationships/image" Target="../media/image103.jpeg"/></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8.xml"/><Relationship Id="rId4" Type="http://schemas.openxmlformats.org/officeDocument/2006/relationships/image" Target="../media/image104.jpg"/></Relationships>
</file>

<file path=ppt/slides/_rels/slide12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3.xml"/><Relationship Id="rId1" Type="http://schemas.openxmlformats.org/officeDocument/2006/relationships/slideLayout" Target="../slideLayouts/slideLayout11.xml"/><Relationship Id="rId5" Type="http://schemas.openxmlformats.org/officeDocument/2006/relationships/image" Target="../media/image107.png"/><Relationship Id="rId4" Type="http://schemas.openxmlformats.org/officeDocument/2006/relationships/hyperlink" Target="https://www.youtube.com/watch?v=16CiuY9NS80" TargetMode="External"/></Relationships>
</file>

<file path=ppt/slides/_rels/slide1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4.xml"/><Relationship Id="rId1" Type="http://schemas.openxmlformats.org/officeDocument/2006/relationships/slideLayout" Target="../slideLayouts/slideLayout8.xml"/><Relationship Id="rId5" Type="http://schemas.openxmlformats.org/officeDocument/2006/relationships/image" Target="../media/image102.jpeg"/><Relationship Id="rId4" Type="http://schemas.openxmlformats.org/officeDocument/2006/relationships/image" Target="../media/image108.png"/></Relationships>
</file>

<file path=ppt/slides/_rels/slide1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5.xml"/><Relationship Id="rId1" Type="http://schemas.openxmlformats.org/officeDocument/2006/relationships/slideLayout" Target="../slideLayouts/slideLayout2.xml"/><Relationship Id="rId5" Type="http://schemas.openxmlformats.org/officeDocument/2006/relationships/image" Target="../media/image106.jpeg"/><Relationship Id="rId4" Type="http://schemas.openxmlformats.org/officeDocument/2006/relationships/image" Target="../media/image109.jpeg"/></Relationships>
</file>

<file path=ppt/slides/_rels/slide1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6.xml"/><Relationship Id="rId1" Type="http://schemas.openxmlformats.org/officeDocument/2006/relationships/slideLayout" Target="../slideLayouts/slideLayout8.xml"/><Relationship Id="rId5" Type="http://schemas.openxmlformats.org/officeDocument/2006/relationships/image" Target="../media/image108.png"/><Relationship Id="rId4" Type="http://schemas.openxmlformats.org/officeDocument/2006/relationships/image" Target="../media/image110.jpeg"/></Relationships>
</file>

<file path=ppt/slides/_rels/slide129.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3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8.xml"/><Relationship Id="rId4" Type="http://schemas.openxmlformats.org/officeDocument/2006/relationships/image" Target="../media/image114.jpeg"/></Relationships>
</file>

<file path=ppt/slides/_rels/slide1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0.xml"/><Relationship Id="rId1" Type="http://schemas.openxmlformats.org/officeDocument/2006/relationships/slideLayout" Target="../slideLayouts/slideLayout8.xml"/><Relationship Id="rId4" Type="http://schemas.openxmlformats.org/officeDocument/2006/relationships/image" Target="../media/image115.jpeg"/></Relationships>
</file>

<file path=ppt/slides/_rels/slide1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1.xml"/><Relationship Id="rId1" Type="http://schemas.openxmlformats.org/officeDocument/2006/relationships/slideLayout" Target="../slideLayouts/slideLayout8.xml"/><Relationship Id="rId4" Type="http://schemas.openxmlformats.org/officeDocument/2006/relationships/image" Target="../media/image116.jpeg"/></Relationships>
</file>

<file path=ppt/slides/_rels/slide1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2.xml"/><Relationship Id="rId1" Type="http://schemas.openxmlformats.org/officeDocument/2006/relationships/slideLayout" Target="../slideLayouts/slideLayout8.xml"/><Relationship Id="rId4" Type="http://schemas.openxmlformats.org/officeDocument/2006/relationships/image" Target="../media/image117.jpeg"/></Relationships>
</file>

<file path=ppt/slides/_rels/slide1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3.xml"/><Relationship Id="rId1" Type="http://schemas.openxmlformats.org/officeDocument/2006/relationships/slideLayout" Target="../slideLayouts/slideLayout11.xml"/><Relationship Id="rId5" Type="http://schemas.openxmlformats.org/officeDocument/2006/relationships/image" Target="../media/image118.png"/><Relationship Id="rId4" Type="http://schemas.openxmlformats.org/officeDocument/2006/relationships/hyperlink" Target="https://www.youtube.com/watch?v=joYlPlQqdAA" TargetMode="External"/></Relationships>
</file>

<file path=ppt/slides/_rels/slide1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4.xml"/><Relationship Id="rId1" Type="http://schemas.openxmlformats.org/officeDocument/2006/relationships/slideLayout" Target="../slideLayouts/slideLayout8.xml"/><Relationship Id="rId4" Type="http://schemas.openxmlformats.org/officeDocument/2006/relationships/image" Target="../media/image119.jpeg"/></Relationships>
</file>

<file path=ppt/slides/_rels/slide1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5.xml"/><Relationship Id="rId1" Type="http://schemas.openxmlformats.org/officeDocument/2006/relationships/slideLayout" Target="../slideLayouts/slideLayout8.xml"/><Relationship Id="rId4" Type="http://schemas.openxmlformats.org/officeDocument/2006/relationships/image" Target="../media/image119.jpeg"/></Relationships>
</file>

<file path=ppt/slides/_rels/slide139.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7.xml"/><Relationship Id="rId1" Type="http://schemas.openxmlformats.org/officeDocument/2006/relationships/slideLayout" Target="../slideLayouts/slideLayout8.xml"/><Relationship Id="rId4" Type="http://schemas.openxmlformats.org/officeDocument/2006/relationships/image" Target="../media/image121.jpeg"/></Relationships>
</file>

<file path=ppt/slides/_rels/slide1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8.xml"/><Relationship Id="rId1" Type="http://schemas.openxmlformats.org/officeDocument/2006/relationships/slideLayout" Target="../slideLayouts/slideLayout8.xml"/><Relationship Id="rId4" Type="http://schemas.openxmlformats.org/officeDocument/2006/relationships/image" Target="../media/image122.jpeg"/></Relationships>
</file>

<file path=ppt/slides/_rels/slide1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image" Target="../media/image124.jpeg"/><Relationship Id="rId4" Type="http://schemas.openxmlformats.org/officeDocument/2006/relationships/image" Target="../media/image123.jpeg"/></Relationships>
</file>

<file path=ppt/slides/_rels/slide1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0.xml"/><Relationship Id="rId1" Type="http://schemas.openxmlformats.org/officeDocument/2006/relationships/slideLayout" Target="../slideLayouts/slideLayout11.xml"/><Relationship Id="rId5" Type="http://schemas.openxmlformats.org/officeDocument/2006/relationships/image" Target="../media/image125.png"/><Relationship Id="rId4" Type="http://schemas.openxmlformats.org/officeDocument/2006/relationships/hyperlink" Target="https://www.youtube.com/watch?v=UyaGjSMEjsA" TargetMode="External"/></Relationships>
</file>

<file path=ppt/slides/_rels/slide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1.xml"/><Relationship Id="rId1" Type="http://schemas.openxmlformats.org/officeDocument/2006/relationships/slideLayout" Target="../slideLayouts/slideLayout2.xml"/><Relationship Id="rId4" Type="http://schemas.openxmlformats.org/officeDocument/2006/relationships/image" Target="../media/image126.jpeg"/></Relationships>
</file>

<file path=ppt/slides/_rels/slide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2.xml"/><Relationship Id="rId1" Type="http://schemas.openxmlformats.org/officeDocument/2006/relationships/slideLayout" Target="../slideLayouts/slideLayout8.xml"/><Relationship Id="rId4" Type="http://schemas.openxmlformats.org/officeDocument/2006/relationships/image" Target="../media/image127.jpeg"/></Relationships>
</file>

<file path=ppt/slides/_rels/slide146.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2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8.xml"/><Relationship Id="rId4" Type="http://schemas.openxmlformats.org/officeDocument/2006/relationships/image" Target="../media/image130.jpeg"/></Relationships>
</file>

<file path=ppt/slides/_rels/slide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5.xml"/><Relationship Id="rId1" Type="http://schemas.openxmlformats.org/officeDocument/2006/relationships/slideLayout" Target="../slideLayouts/slideLayout8.xml"/><Relationship Id="rId4" Type="http://schemas.openxmlformats.org/officeDocument/2006/relationships/image" Target="../media/image131.jpe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6.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7.xml"/><Relationship Id="rId1" Type="http://schemas.openxmlformats.org/officeDocument/2006/relationships/slideLayout" Target="../slideLayouts/slideLayout8.xml"/><Relationship Id="rId4" Type="http://schemas.openxmlformats.org/officeDocument/2006/relationships/image" Target="../media/image133.jpeg"/></Relationships>
</file>

<file path=ppt/slides/_rels/slide1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34.jpeg"/></Relationships>
</file>

<file path=ppt/slides/_rels/slide1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35.jpeg"/></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36.jpeg"/></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37.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3.xml"/><Relationship Id="rId1" Type="http://schemas.openxmlformats.org/officeDocument/2006/relationships/slideLayout" Target="../slideLayouts/slideLayout2.xml"/><Relationship Id="rId5" Type="http://schemas.openxmlformats.org/officeDocument/2006/relationships/image" Target="../media/image140.jpeg"/><Relationship Id="rId4" Type="http://schemas.openxmlformats.org/officeDocument/2006/relationships/image" Target="../media/image139.jpeg"/></Relationships>
</file>

<file path=ppt/slides/_rels/slide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1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2.xml"/><Relationship Id="rId5" Type="http://schemas.openxmlformats.org/officeDocument/2006/relationships/image" Target="../media/image143.jpeg"/><Relationship Id="rId4" Type="http://schemas.openxmlformats.org/officeDocument/2006/relationships/image" Target="../media/image142.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44.jpeg"/></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45.jpeg"/></Relationships>
</file>

<file path=ppt/slides/_rels/slide162.xml.rels><?xml version="1.0" encoding="UTF-8" standalone="yes"?>
<Relationships xmlns="http://schemas.openxmlformats.org/package/2006/relationships"><Relationship Id="rId3" Type="http://schemas.openxmlformats.org/officeDocument/2006/relationships/image" Target="../media/image146.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6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138.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4.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49.jpeg"/></Relationships>
</file>

<file path=ppt/slides/_rels/slide1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1.xml"/><Relationship Id="rId1" Type="http://schemas.openxmlformats.org/officeDocument/2006/relationships/slideLayout" Target="../slideLayouts/slideLayout8.xml"/><Relationship Id="rId4" Type="http://schemas.openxmlformats.org/officeDocument/2006/relationships/image" Target="../media/image150.jpeg"/></Relationships>
</file>

<file path=ppt/slides/_rels/slide1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2.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3.xml"/><Relationship Id="rId1" Type="http://schemas.openxmlformats.org/officeDocument/2006/relationships/slideLayout" Target="../slideLayouts/slideLayout8.xml"/><Relationship Id="rId4" Type="http://schemas.openxmlformats.org/officeDocument/2006/relationships/image" Target="../media/image152.jpeg"/></Relationships>
</file>

<file path=ppt/slides/_rels/slide1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53.jpeg"/></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5.xml"/><Relationship Id="rId1" Type="http://schemas.openxmlformats.org/officeDocument/2006/relationships/slideLayout" Target="../slideLayouts/slideLayout8.xml"/><Relationship Id="rId4" Type="http://schemas.openxmlformats.org/officeDocument/2006/relationships/image" Target="../media/image154.jpeg"/></Relationships>
</file>

<file path=ppt/slides/_rels/slide1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6.xml"/><Relationship Id="rId1" Type="http://schemas.openxmlformats.org/officeDocument/2006/relationships/slideLayout" Target="../slideLayouts/slideLayout2.xml"/><Relationship Id="rId5" Type="http://schemas.openxmlformats.org/officeDocument/2006/relationships/image" Target="../media/image156.jpeg"/><Relationship Id="rId4" Type="http://schemas.openxmlformats.org/officeDocument/2006/relationships/image" Target="../media/image155.jpeg"/></Relationships>
</file>

<file path=ppt/slides/_rels/slide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7.xml"/><Relationship Id="rId1" Type="http://schemas.openxmlformats.org/officeDocument/2006/relationships/slideLayout" Target="../slideLayouts/slideLayout8.xml"/><Relationship Id="rId4" Type="http://schemas.openxmlformats.org/officeDocument/2006/relationships/image" Target="../media/image157.jpeg"/></Relationships>
</file>

<file path=ppt/slides/_rels/slide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8.xml"/><Relationship Id="rId1" Type="http://schemas.openxmlformats.org/officeDocument/2006/relationships/slideLayout" Target="../slideLayouts/slideLayout2.xml"/><Relationship Id="rId5" Type="http://schemas.openxmlformats.org/officeDocument/2006/relationships/image" Target="../media/image159.jpeg"/><Relationship Id="rId4" Type="http://schemas.openxmlformats.org/officeDocument/2006/relationships/image" Target="../media/image158.jpeg"/></Relationships>
</file>

<file path=ppt/slides/_rels/slide1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9.xml"/><Relationship Id="rId1" Type="http://schemas.openxmlformats.org/officeDocument/2006/relationships/slideLayout" Target="../slideLayouts/slideLayout8.xml"/><Relationship Id="rId4" Type="http://schemas.openxmlformats.org/officeDocument/2006/relationships/image" Target="../media/image161.png"/></Relationships>
</file>

<file path=ppt/slides/_rels/slide1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0.xml"/><Relationship Id="rId1" Type="http://schemas.openxmlformats.org/officeDocument/2006/relationships/slideLayout" Target="../slideLayouts/slideLayout11.xml"/><Relationship Id="rId5" Type="http://schemas.openxmlformats.org/officeDocument/2006/relationships/image" Target="../media/image162.png"/><Relationship Id="rId4" Type="http://schemas.openxmlformats.org/officeDocument/2006/relationships/hyperlink" Target="https://www.youtube.com/watch?v=G_ZOfdJb_6A&amp;t=33s"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2.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3.png"/></Relationships>
</file>

<file path=ppt/slides/_rels/slide18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4.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2.xml"/><Relationship Id="rId1" Type="http://schemas.openxmlformats.org/officeDocument/2006/relationships/slideLayout" Target="../slideLayouts/slideLayout3.xml"/><Relationship Id="rId5" Type="http://schemas.openxmlformats.org/officeDocument/2006/relationships/image" Target="../media/image163.png"/><Relationship Id="rId4" Type="http://schemas.openxmlformats.org/officeDocument/2006/relationships/hyperlink" Target="https://www.gbrmpa.gov.au/our-work/eye-on-the-reef" TargetMode="External"/></Relationships>
</file>

<file path=ppt/slides/_rels/slide1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3.xml"/><Relationship Id="rId1" Type="http://schemas.openxmlformats.org/officeDocument/2006/relationships/slideLayout" Target="../slideLayouts/slideLayout7.xml"/><Relationship Id="rId5" Type="http://schemas.openxmlformats.org/officeDocument/2006/relationships/image" Target="../media/image167.png"/><Relationship Id="rId4" Type="http://schemas.openxmlformats.org/officeDocument/2006/relationships/hyperlink" Target="https://www.gbrmpa.gov.au/__data/assets/pdf_file/0007/237346/Rapid-Monitoring-Form-V.2.0.pdf" TargetMode="External"/></Relationships>
</file>

<file path=ppt/slides/_rels/slide19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6.png"/><Relationship Id="rId1" Type="http://schemas.openxmlformats.org/officeDocument/2006/relationships/slideLayout" Target="../slideLayouts/slideLayout10.xml"/><Relationship Id="rId4" Type="http://schemas.microsoft.com/office/2007/relationships/hdphoto" Target="../media/hdphoto2.wdp"/></Relationships>
</file>

<file path=ppt/slides/_rels/slide1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31.jpe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hyperlink" Target="https://www.youtube.com/watch?v=LsxP5Aa_A5U"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42.jpe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43.jpe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5.jpeg"/></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6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54.jpeg"/></Relationships>
</file>

<file path=ppt/slides/_rels/slide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8.xml"/><Relationship Id="rId4" Type="http://schemas.openxmlformats.org/officeDocument/2006/relationships/image" Target="../media/image52.jpeg"/></Relationships>
</file>

<file path=ppt/slides/_rels/slide6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11.xml"/><Relationship Id="rId5" Type="http://schemas.openxmlformats.org/officeDocument/2006/relationships/image" Target="../media/image55.png"/><Relationship Id="rId4" Type="http://schemas.openxmlformats.org/officeDocument/2006/relationships/hyperlink" Target="https://www.youtube.com/watch?v=bT3FsyJxp0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8.xml"/><Relationship Id="rId5" Type="http://schemas.openxmlformats.org/officeDocument/2006/relationships/image" Target="../media/image57.jpeg"/><Relationship Id="rId4" Type="http://schemas.openxmlformats.org/officeDocument/2006/relationships/image" Target="../media/image56.jpeg"/></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1.jpeg"/></Relationships>
</file>

<file path=ppt/slides/_rels/slide7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8.xml"/><Relationship Id="rId4" Type="http://schemas.openxmlformats.org/officeDocument/2006/relationships/image" Target="../media/image59.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0.jpeg"/></Relationships>
</file>

<file path=ppt/slides/_rels/slide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image" Target="../media/image62.jpe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4.jpeg"/></Relationships>
</file>

<file path=ppt/slides/_rels/slide79.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8.xml"/><Relationship Id="rId5" Type="http://schemas.openxmlformats.org/officeDocument/2006/relationships/image" Target="../media/image69.jpeg"/><Relationship Id="rId4" Type="http://schemas.openxmlformats.org/officeDocument/2006/relationships/image" Target="../media/image68.jpe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70.jpeg"/></Relationships>
</file>

<file path=ppt/slides/_rels/slide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71.jpeg"/></Relationships>
</file>

<file path=ppt/slides/_rels/slide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72.jpe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73.jpeg"/></Relationships>
</file>

<file path=ppt/slides/_rels/slide8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8.xml"/><Relationship Id="rId4" Type="http://schemas.openxmlformats.org/officeDocument/2006/relationships/image" Target="../media/image74.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8.xml"/><Relationship Id="rId4" Type="http://schemas.openxmlformats.org/officeDocument/2006/relationships/image" Target="../media/image70.jpeg"/></Relationships>
</file>

<file path=ppt/slides/_rels/slide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2.xml"/><Relationship Id="rId5" Type="http://schemas.openxmlformats.org/officeDocument/2006/relationships/image" Target="../media/image76.jpeg"/><Relationship Id="rId4" Type="http://schemas.openxmlformats.org/officeDocument/2006/relationships/image" Target="../media/image75.jpeg"/></Relationships>
</file>

<file path=ppt/slides/_rels/slide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11.xml"/><Relationship Id="rId5" Type="http://schemas.openxmlformats.org/officeDocument/2006/relationships/image" Target="../media/image77.png"/><Relationship Id="rId4" Type="http://schemas.openxmlformats.org/officeDocument/2006/relationships/hyperlink" Target="https://www.youtube.com/watch?v=UHh7WThgpNQ"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7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8.xml"/><Relationship Id="rId4" Type="http://schemas.openxmlformats.org/officeDocument/2006/relationships/image" Target="../media/image79.jpeg"/></Relationships>
</file>

<file path=ppt/slides/_rels/slide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8.xml"/><Relationship Id="rId4" Type="http://schemas.openxmlformats.org/officeDocument/2006/relationships/image" Target="../media/image7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Year 6</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b="15533"/>
          <a:stretch/>
        </p:blipFill>
        <p:spPr>
          <a:xfrm>
            <a:off x="0" y="0"/>
            <a:ext cx="12191999" cy="6862527"/>
          </a:xfrm>
          <a:prstGeom prst="rect">
            <a:avLst/>
          </a:prstGeom>
        </p:spPr>
      </p:pic>
    </p:spTree>
    <p:extLst>
      <p:ext uri="{BB962C8B-B14F-4D97-AF65-F5344CB8AC3E}">
        <p14:creationId xmlns:p14="http://schemas.microsoft.com/office/powerpoint/2010/main" val="6801891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100</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108286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22A26757-F782-454C-8587-D9C14531BAD1}"/>
              </a:ext>
            </a:extLst>
          </p:cNvPr>
          <p:cNvSpPr>
            <a:spLocks noGrp="1"/>
          </p:cNvSpPr>
          <p:nvPr>
            <p:ph type="title"/>
          </p:nvPr>
        </p:nvSpPr>
        <p:spPr/>
        <p:txBody>
          <a:bodyPr/>
          <a:lstStyle/>
          <a:p>
            <a:pPr algn="ctr"/>
            <a:r>
              <a:rPr lang="en-US" sz="4400" dirty="0"/>
              <a:t>The potato cod is another</a:t>
            </a:r>
            <a:br>
              <a:rPr lang="en-US" sz="4400" dirty="0"/>
            </a:br>
            <a:r>
              <a:rPr lang="en-US" sz="4400" dirty="0"/>
              <a:t>massive reef fish.</a:t>
            </a:r>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101</a:t>
            </a:fld>
            <a:endParaRPr lang="en-US" dirty="0"/>
          </a:p>
        </p:txBody>
      </p:sp>
      <p:pic>
        <p:nvPicPr>
          <p:cNvPr id="15" name="Picture 14">
            <a:extLst>
              <a:ext uri="{FF2B5EF4-FFF2-40B4-BE49-F238E27FC236}">
                <a16:creationId xmlns:a16="http://schemas.microsoft.com/office/drawing/2014/main" id="{232F00C4-568F-8A43-92B6-915ED04DEA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7286" b="17997"/>
          <a:stretch/>
        </p:blipFill>
        <p:spPr>
          <a:xfrm>
            <a:off x="515937" y="2044286"/>
            <a:ext cx="11160125" cy="4099337"/>
          </a:xfrm>
          <a:prstGeom prst="rect">
            <a:avLst/>
          </a:prstGeom>
        </p:spPr>
      </p:pic>
      <p:sp>
        <p:nvSpPr>
          <p:cNvPr id="16" name="TextBox 15">
            <a:extLst>
              <a:ext uri="{FF2B5EF4-FFF2-40B4-BE49-F238E27FC236}">
                <a16:creationId xmlns:a16="http://schemas.microsoft.com/office/drawing/2014/main" id="{3173D068-7366-D24A-8BFC-F222032B955F}"/>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17" name="TextBox 16">
            <a:extLst>
              <a:ext uri="{FF2B5EF4-FFF2-40B4-BE49-F238E27FC236}">
                <a16:creationId xmlns:a16="http://schemas.microsoft.com/office/drawing/2014/main" id="{46F2F580-94D4-1640-978D-4E71480EA9FE}"/>
              </a:ext>
            </a:extLst>
          </p:cNvPr>
          <p:cNvSpPr txBox="1"/>
          <p:nvPr/>
        </p:nvSpPr>
        <p:spPr>
          <a:xfrm>
            <a:off x="348558" y="2256318"/>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18098700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102</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0007964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103</a:t>
            </a:fld>
            <a:endParaRPr lang="en-US" dirty="0"/>
          </a:p>
        </p:txBody>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Content Placeholder 2">
            <a:extLst>
              <a:ext uri="{FF2B5EF4-FFF2-40B4-BE49-F238E27FC236}">
                <a16:creationId xmlns:a16="http://schemas.microsoft.com/office/drawing/2014/main" id="{27238EB4-2592-BC4E-9BB4-BD4A8A65E2ED}"/>
              </a:ext>
            </a:extLst>
          </p:cNvPr>
          <p:cNvSpPr txBox="1">
            <a:spLocks/>
          </p:cNvSpPr>
          <p:nvPr/>
        </p:nvSpPr>
        <p:spPr>
          <a:xfrm>
            <a:off x="523908" y="549299"/>
            <a:ext cx="5389519" cy="5594349"/>
          </a:xfrm>
          <a:prstGeom prst="rect">
            <a:avLst/>
          </a:prstGeom>
        </p:spPr>
        <p:txBody>
          <a:bodyPr anchor="ctr">
            <a:no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sz="4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We also count barramundi cod</a:t>
            </a:r>
            <a:r>
              <a:rPr lang="en-US" i="1" dirty="0"/>
              <a:t>.</a:t>
            </a:r>
            <a:endParaRPr lang="en-US" dirty="0"/>
          </a:p>
          <a:p>
            <a:r>
              <a:rPr lang="en-US" dirty="0"/>
              <a:t>Check out that </a:t>
            </a:r>
            <a:br>
              <a:rPr lang="en-US" dirty="0"/>
            </a:br>
            <a:r>
              <a:rPr lang="en-US" dirty="0"/>
              <a:t>barramundi-like snout! It looks like a slippery dip!</a:t>
            </a:r>
          </a:p>
        </p:txBody>
      </p:sp>
    </p:spTree>
    <p:extLst>
      <p:ext uri="{BB962C8B-B14F-4D97-AF65-F5344CB8AC3E}">
        <p14:creationId xmlns:p14="http://schemas.microsoft.com/office/powerpoint/2010/main" val="19460477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he Cleaner Wrasse: A Fish That Makes Other Fish Smarter - The Atlantic">
            <a:extLst>
              <a:ext uri="{FF2B5EF4-FFF2-40B4-BE49-F238E27FC236}">
                <a16:creationId xmlns:a16="http://schemas.microsoft.com/office/drawing/2014/main" id="{A036941E-6E5A-4962-A437-FF8172A1A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E10251-801E-4B2C-9F94-DAB6A5E8534D}"/>
              </a:ext>
            </a:extLst>
          </p:cNvPr>
          <p:cNvSpPr txBox="1"/>
          <p:nvPr/>
        </p:nvSpPr>
        <p:spPr>
          <a:xfrm>
            <a:off x="6701424" y="999995"/>
            <a:ext cx="3013360" cy="1015663"/>
          </a:xfrm>
          <a:prstGeom prst="rect">
            <a:avLst/>
          </a:prstGeom>
          <a:solidFill>
            <a:schemeClr val="bg1"/>
          </a:solidFill>
        </p:spPr>
        <p:txBody>
          <a:bodyPr wrap="square" rtlCol="0">
            <a:spAutoFit/>
          </a:bodyPr>
          <a:lstStyle/>
          <a:p>
            <a:pPr algn="ctr"/>
            <a:r>
              <a:rPr lang="en-AU" sz="2000" dirty="0">
                <a:solidFill>
                  <a:schemeClr val="tx2"/>
                </a:solidFill>
              </a:rPr>
              <a:t>Behavioural adaptation: getting cleaned by a cleaner wrasse</a:t>
            </a:r>
          </a:p>
        </p:txBody>
      </p:sp>
      <p:sp>
        <p:nvSpPr>
          <p:cNvPr id="5" name="TextBox 4">
            <a:extLst>
              <a:ext uri="{FF2B5EF4-FFF2-40B4-BE49-F238E27FC236}">
                <a16:creationId xmlns:a16="http://schemas.microsoft.com/office/drawing/2014/main" id="{5251988B-B320-BA4B-BF3A-F1EEC43A6F47}"/>
              </a:ext>
            </a:extLst>
          </p:cNvPr>
          <p:cNvSpPr txBox="1"/>
          <p:nvPr/>
        </p:nvSpPr>
        <p:spPr>
          <a:xfrm>
            <a:off x="515938" y="6031726"/>
            <a:ext cx="3486220" cy="276999"/>
          </a:xfrm>
          <a:prstGeom prst="rect">
            <a:avLst/>
          </a:prstGeom>
          <a:noFill/>
          <a:ln>
            <a:noFill/>
          </a:ln>
        </p:spPr>
        <p:txBody>
          <a:bodyPr wrap="square" rtlCol="0">
            <a:spAutoFit/>
          </a:bodyPr>
          <a:lstStyle/>
          <a:p>
            <a:r>
              <a:rPr lang="en-AU" sz="1200" dirty="0">
                <a:solidFill>
                  <a:schemeClr val="bg1"/>
                </a:solidFill>
              </a:rPr>
              <a:t>RAND MCMEINS / GETTY IMAGES</a:t>
            </a:r>
          </a:p>
        </p:txBody>
      </p:sp>
    </p:spTree>
    <p:extLst>
      <p:ext uri="{BB962C8B-B14F-4D97-AF65-F5344CB8AC3E}">
        <p14:creationId xmlns:p14="http://schemas.microsoft.com/office/powerpoint/2010/main" val="343760669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C36931-C4A0-AA48-BCB3-9D4F03D6216C}"/>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AC7E3F37-FDD6-3140-9996-2EDC5ED3AFA6}"/>
              </a:ext>
            </a:extLst>
          </p:cNvPr>
          <p:cNvSpPr>
            <a:spLocks noGrp="1"/>
          </p:cNvSpPr>
          <p:nvPr>
            <p:ph idx="1"/>
          </p:nvPr>
        </p:nvSpPr>
        <p:spPr/>
        <p:txBody>
          <a:bodyPr/>
          <a:lstStyle/>
          <a:p>
            <a:r>
              <a:rPr lang="en-US" dirty="0"/>
              <a:t>They are ambush predators.</a:t>
            </a:r>
          </a:p>
          <a:p>
            <a:r>
              <a:rPr lang="en-US" dirty="0"/>
              <a:t> They eat their </a:t>
            </a:r>
            <a:br>
              <a:rPr lang="en-US" dirty="0"/>
            </a:br>
            <a:r>
              <a:rPr lang="en-US" dirty="0"/>
              <a:t>prey whole.</a:t>
            </a:r>
          </a:p>
        </p:txBody>
      </p:sp>
      <p:pic>
        <p:nvPicPr>
          <p:cNvPr id="6" name="Picture Placeholder 5">
            <a:extLst>
              <a:ext uri="{FF2B5EF4-FFF2-40B4-BE49-F238E27FC236}">
                <a16:creationId xmlns:a16="http://schemas.microsoft.com/office/drawing/2014/main" id="{5E8C7070-9EFC-C64D-8302-EB264FC1D53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2353" t="1285" r="3049" b="4077"/>
          <a:stretch/>
        </p:blipFill>
        <p:spPr>
          <a:xfrm>
            <a:off x="6286500" y="549274"/>
            <a:ext cx="5389563" cy="5594400"/>
          </a:xfrm>
          <a:prstGeom prst="rect">
            <a:avLst/>
          </a:prstGeom>
        </p:spPr>
      </p:pic>
    </p:spTree>
    <p:extLst>
      <p:ext uri="{BB962C8B-B14F-4D97-AF65-F5344CB8AC3E}">
        <p14:creationId xmlns:p14="http://schemas.microsoft.com/office/powerpoint/2010/main" val="23042798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10A916-2F1A-FE49-89E4-CEB055263387}"/>
              </a:ext>
            </a:extLst>
          </p:cNvPr>
          <p:cNvSpPr>
            <a:spLocks noGrp="1"/>
          </p:cNvSpPr>
          <p:nvPr>
            <p:ph type="sldNum" sz="quarter" idx="12"/>
          </p:nvPr>
        </p:nvSpPr>
        <p:spPr/>
        <p:txBody>
          <a:bodyPr/>
          <a:lstStyle/>
          <a:p>
            <a:pPr algn="r"/>
            <a:fld id="{275F0495-0EA6-8F48-9FDA-F603597FF733}" type="slidenum">
              <a:rPr lang="en-US" smtClean="0"/>
              <a:pPr algn="r"/>
              <a:t>106</a:t>
            </a:fld>
            <a:endParaRPr lang="en-US" dirty="0"/>
          </a:p>
        </p:txBody>
      </p:sp>
      <p:sp>
        <p:nvSpPr>
          <p:cNvPr id="3" name="Content Placeholder 2">
            <a:extLst>
              <a:ext uri="{FF2B5EF4-FFF2-40B4-BE49-F238E27FC236}">
                <a16:creationId xmlns:a16="http://schemas.microsoft.com/office/drawing/2014/main" id="{E6390CB6-102E-4D41-B29A-03F439E33D7F}"/>
              </a:ext>
            </a:extLst>
          </p:cNvPr>
          <p:cNvSpPr>
            <a:spLocks noGrp="1"/>
          </p:cNvSpPr>
          <p:nvPr>
            <p:ph idx="1"/>
          </p:nvPr>
        </p:nvSpPr>
        <p:spPr/>
        <p:txBody>
          <a:bodyPr/>
          <a:lstStyle/>
          <a:p>
            <a:r>
              <a:rPr lang="en-US" dirty="0"/>
              <a:t>Cods and groupers are solitary animals.</a:t>
            </a:r>
            <a:endParaRPr lang="en-US" sz="2800" dirty="0"/>
          </a:p>
          <a:p>
            <a:r>
              <a:rPr lang="en-US" dirty="0"/>
              <a:t>They live alone.</a:t>
            </a:r>
          </a:p>
        </p:txBody>
      </p:sp>
      <p:pic>
        <p:nvPicPr>
          <p:cNvPr id="7" name="Picture Placeholder 6">
            <a:extLst>
              <a:ext uri="{FF2B5EF4-FFF2-40B4-BE49-F238E27FC236}">
                <a16:creationId xmlns:a16="http://schemas.microsoft.com/office/drawing/2014/main" id="{2A9EF45B-B3D9-5848-AE1A-E0C23C856E3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0920" t="4217" r="19857" b="3508"/>
          <a:stretch/>
        </p:blipFill>
        <p:spPr>
          <a:xfrm>
            <a:off x="6286500" y="549274"/>
            <a:ext cx="5389563" cy="5594400"/>
          </a:xfrm>
          <a:prstGeom prst="rect">
            <a:avLst/>
          </a:prstGeom>
        </p:spPr>
      </p:pic>
    </p:spTree>
    <p:extLst>
      <p:ext uri="{BB962C8B-B14F-4D97-AF65-F5344CB8AC3E}">
        <p14:creationId xmlns:p14="http://schemas.microsoft.com/office/powerpoint/2010/main" val="32190882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2" descr="Goliath grouper spawning aggregation in the waters off Jupiter Florida">
            <a:extLst>
              <a:ext uri="{FF2B5EF4-FFF2-40B4-BE49-F238E27FC236}">
                <a16:creationId xmlns:a16="http://schemas.microsoft.com/office/drawing/2014/main" id="{162370B0-7BD0-5E42-84C6-769245694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413" b="16668"/>
          <a:stretch/>
        </p:blipFill>
        <p:spPr bwMode="auto">
          <a:xfrm>
            <a:off x="515936" y="1295655"/>
            <a:ext cx="11160124" cy="484796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1D6E8F5E-9FF4-0B47-8A2C-CC824CB068A0}"/>
              </a:ext>
            </a:extLst>
          </p:cNvPr>
          <p:cNvSpPr>
            <a:spLocks noGrp="1"/>
          </p:cNvSpPr>
          <p:nvPr>
            <p:ph type="title"/>
          </p:nvPr>
        </p:nvSpPr>
        <p:spPr/>
        <p:txBody>
          <a:bodyPr/>
          <a:lstStyle/>
          <a:p>
            <a:r>
              <a:rPr lang="en-US" dirty="0"/>
              <a:t>So, what are we looking at here? Why so many?</a:t>
            </a:r>
          </a:p>
        </p:txBody>
      </p:sp>
      <p:sp>
        <p:nvSpPr>
          <p:cNvPr id="2" name="Slide Number Placeholder 1">
            <a:extLst>
              <a:ext uri="{FF2B5EF4-FFF2-40B4-BE49-F238E27FC236}">
                <a16:creationId xmlns:a16="http://schemas.microsoft.com/office/drawing/2014/main" id="{CA338205-6E5E-6946-A3C0-DC9452E6E5DF}"/>
              </a:ext>
            </a:extLst>
          </p:cNvPr>
          <p:cNvSpPr>
            <a:spLocks noGrp="1"/>
          </p:cNvSpPr>
          <p:nvPr>
            <p:ph type="sldNum" sz="quarter" idx="12"/>
          </p:nvPr>
        </p:nvSpPr>
        <p:spPr/>
        <p:txBody>
          <a:bodyPr/>
          <a:lstStyle/>
          <a:p>
            <a:pPr algn="r"/>
            <a:fld id="{C1222EFF-7CC0-EF4B-B73E-C2ADBFEE8731}" type="slidenum">
              <a:rPr lang="en-US" smtClean="0"/>
              <a:pPr algn="r"/>
              <a:t>107</a:t>
            </a:fld>
            <a:endParaRPr lang="en-US" dirty="0"/>
          </a:p>
        </p:txBody>
      </p:sp>
      <p:sp>
        <p:nvSpPr>
          <p:cNvPr id="7" name="Rectangle 6">
            <a:extLst>
              <a:ext uri="{FF2B5EF4-FFF2-40B4-BE49-F238E27FC236}">
                <a16:creationId xmlns:a16="http://schemas.microsoft.com/office/drawing/2014/main" id="{1F4942F5-D9E2-C94C-B279-1E8949373566}"/>
              </a:ext>
            </a:extLst>
          </p:cNvPr>
          <p:cNvSpPr/>
          <p:nvPr/>
        </p:nvSpPr>
        <p:spPr>
          <a:xfrm>
            <a:off x="515936" y="5834489"/>
            <a:ext cx="2416752" cy="276999"/>
          </a:xfrm>
          <a:prstGeom prst="rect">
            <a:avLst/>
          </a:prstGeom>
        </p:spPr>
        <p:txBody>
          <a:bodyPr wrap="none">
            <a:spAutoFit/>
          </a:bodyPr>
          <a:lstStyle/>
          <a:p>
            <a:r>
              <a:rPr lang="en-AU" sz="1200" dirty="0">
                <a:solidFill>
                  <a:schemeClr val="bg1"/>
                </a:solidFill>
              </a:rPr>
              <a:t>Image: Walt Sterns </a:t>
            </a:r>
            <a:r>
              <a:rPr lang="en-AU" sz="1200" dirty="0" err="1">
                <a:solidFill>
                  <a:schemeClr val="bg1"/>
                </a:solidFill>
              </a:rPr>
              <a:t>Divepbc.com</a:t>
            </a:r>
            <a:endParaRPr lang="en-AU" sz="1200" dirty="0">
              <a:solidFill>
                <a:schemeClr val="bg1"/>
              </a:solidFill>
            </a:endParaRPr>
          </a:p>
        </p:txBody>
      </p:sp>
    </p:spTree>
    <p:extLst>
      <p:ext uri="{BB962C8B-B14F-4D97-AF65-F5344CB8AC3E}">
        <p14:creationId xmlns:p14="http://schemas.microsoft.com/office/powerpoint/2010/main" val="285980456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108</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58851126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109</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a:t>
            </a:r>
            <a:r>
              <a:rPr lang="en-US" sz="3200" dirty="0" smtClean="0"/>
              <a:t>bigger </a:t>
            </a:r>
            <a:r>
              <a:rPr lang="en-US" sz="3200" dirty="0"/>
              <a:t>than 50cm. </a:t>
            </a:r>
          </a:p>
        </p:txBody>
      </p:sp>
      <p:pic>
        <p:nvPicPr>
          <p:cNvPr id="8" name="Picture Placeholder 6">
            <a:extLst>
              <a:ext uri="{FF2B5EF4-FFF2-40B4-BE49-F238E27FC236}">
                <a16:creationId xmlns:a16="http://schemas.microsoft.com/office/drawing/2014/main" id="{163CC0D7-470D-DF4E-BBE2-CF47A6B9A9C5}"/>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0920" t="4217" r="19857" b="3508"/>
          <a:stretch/>
        </p:blipFill>
        <p:spPr>
          <a:xfrm>
            <a:off x="6286500" y="549274"/>
            <a:ext cx="5389563" cy="5594400"/>
          </a:xfrm>
          <a:prstGeom prst="rect">
            <a:avLst/>
          </a:prstGeom>
        </p:spPr>
      </p:pic>
    </p:spTree>
    <p:extLst>
      <p:ext uri="{BB962C8B-B14F-4D97-AF65-F5344CB8AC3E}">
        <p14:creationId xmlns:p14="http://schemas.microsoft.com/office/powerpoint/2010/main" val="1336518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11</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110</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362895816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111</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dirty="0"/>
              <a:t>Who is counting the</a:t>
            </a:r>
            <a:br>
              <a:rPr lang="en-AU" dirty="0"/>
            </a:br>
            <a:r>
              <a:rPr lang="en-AU" dirty="0"/>
              <a:t>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3D54C580-F06E-9746-9E96-0CDADB82426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8368050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Coral trout</a:t>
            </a:r>
            <a:endParaRPr lang="en-US" sz="2000" dirty="0"/>
          </a:p>
        </p:txBody>
      </p:sp>
    </p:spTree>
    <p:extLst>
      <p:ext uri="{BB962C8B-B14F-4D97-AF65-F5344CB8AC3E}">
        <p14:creationId xmlns:p14="http://schemas.microsoft.com/office/powerpoint/2010/main" val="16897581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113</a:t>
            </a:fld>
            <a:endParaRPr lang="en-US" dirty="0"/>
          </a:p>
        </p:txBody>
      </p:sp>
      <p:sp>
        <p:nvSpPr>
          <p:cNvPr id="21" name="Title 2">
            <a:extLst>
              <a:ext uri="{FF2B5EF4-FFF2-40B4-BE49-F238E27FC236}">
                <a16:creationId xmlns:a16="http://schemas.microsoft.com/office/drawing/2014/main" id="{3E5C46A9-4265-DB4E-B68F-038828B7A510}"/>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22" name="Rectangle 21">
            <a:extLst>
              <a:ext uri="{FF2B5EF4-FFF2-40B4-BE49-F238E27FC236}">
                <a16:creationId xmlns:a16="http://schemas.microsoft.com/office/drawing/2014/main" id="{751FB7A1-1C1E-464B-A006-336EF3687228}"/>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A93422F-5240-DE41-8FD4-0550501C72E3}"/>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24" name="Freeform: Shape 6">
            <a:extLst>
              <a:ext uri="{FF2B5EF4-FFF2-40B4-BE49-F238E27FC236}">
                <a16:creationId xmlns:a16="http://schemas.microsoft.com/office/drawing/2014/main" id="{CB2C1F24-9CA1-D340-A6D6-DEBF264A73B6}"/>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2535014A-CFE8-B141-A75C-92CFED043DB9}"/>
              </a:ext>
            </a:extLst>
          </p:cNvPr>
          <p:cNvSpPr txBox="1"/>
          <p:nvPr/>
        </p:nvSpPr>
        <p:spPr>
          <a:xfrm>
            <a:off x="6107935" y="1663031"/>
            <a:ext cx="2925871" cy="400110"/>
          </a:xfrm>
          <a:prstGeom prst="rect">
            <a:avLst/>
          </a:prstGeom>
          <a:noFill/>
        </p:spPr>
        <p:txBody>
          <a:bodyPr wrap="square" rtlCol="0">
            <a:spAutoFit/>
          </a:bodyPr>
          <a:lstStyle/>
          <a:p>
            <a:r>
              <a:rPr lang="en-AU" sz="2000" dirty="0"/>
              <a:t>TAIL GOES </a:t>
            </a:r>
            <a:r>
              <a:rPr lang="en-AU" sz="2000" b="1" dirty="0"/>
              <a:t>IN</a:t>
            </a:r>
          </a:p>
        </p:txBody>
      </p:sp>
      <p:sp>
        <p:nvSpPr>
          <p:cNvPr id="26" name="TextBox 25">
            <a:extLst>
              <a:ext uri="{FF2B5EF4-FFF2-40B4-BE49-F238E27FC236}">
                <a16:creationId xmlns:a16="http://schemas.microsoft.com/office/drawing/2014/main" id="{39C9BDDB-1BA3-FF47-A801-8B83B43CD3B5}"/>
              </a:ext>
            </a:extLst>
          </p:cNvPr>
          <p:cNvSpPr txBox="1"/>
          <p:nvPr/>
        </p:nvSpPr>
        <p:spPr>
          <a:xfrm>
            <a:off x="520037" y="1665705"/>
            <a:ext cx="2925871" cy="400110"/>
          </a:xfrm>
          <a:prstGeom prst="rect">
            <a:avLst/>
          </a:prstGeom>
          <a:noFill/>
        </p:spPr>
        <p:txBody>
          <a:bodyPr wrap="square" rtlCol="0">
            <a:spAutoFit/>
          </a:bodyPr>
          <a:lstStyle/>
          <a:p>
            <a:r>
              <a:rPr lang="en-AU" sz="2000" dirty="0"/>
              <a:t>TAIL GOES </a:t>
            </a:r>
            <a:r>
              <a:rPr lang="en-AU" sz="2000" b="1" dirty="0"/>
              <a:t>OUT</a:t>
            </a:r>
          </a:p>
        </p:txBody>
      </p:sp>
      <p:sp>
        <p:nvSpPr>
          <p:cNvPr id="27" name="Arrow: Right 12">
            <a:extLst>
              <a:ext uri="{FF2B5EF4-FFF2-40B4-BE49-F238E27FC236}">
                <a16:creationId xmlns:a16="http://schemas.microsoft.com/office/drawing/2014/main" id="{FA2B719D-121F-5D40-B9ED-E7B5C9DF89C2}"/>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E8A4CF14-225D-714A-B61A-9B3E66C8E264}"/>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29" name="Freeform: Shape 9">
            <a:extLst>
              <a:ext uri="{FF2B5EF4-FFF2-40B4-BE49-F238E27FC236}">
                <a16:creationId xmlns:a16="http://schemas.microsoft.com/office/drawing/2014/main" id="{753D8BB1-4646-664B-A214-02A19540070A}"/>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Right 15">
            <a:extLst>
              <a:ext uri="{FF2B5EF4-FFF2-40B4-BE49-F238E27FC236}">
                <a16:creationId xmlns:a16="http://schemas.microsoft.com/office/drawing/2014/main" id="{AFF3FCE4-FE51-984B-BA96-BECF74FB7772}"/>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Multiplication Sign 1">
            <a:extLst>
              <a:ext uri="{FF2B5EF4-FFF2-40B4-BE49-F238E27FC236}">
                <a16:creationId xmlns:a16="http://schemas.microsoft.com/office/drawing/2014/main" id="{0F9A0B11-77E1-F546-A70A-E0C68CD7DD72}"/>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32" name="TextBox 31">
            <a:extLst>
              <a:ext uri="{FF2B5EF4-FFF2-40B4-BE49-F238E27FC236}">
                <a16:creationId xmlns:a16="http://schemas.microsoft.com/office/drawing/2014/main" id="{433D081F-3913-9A4E-8787-B8675BDF6DBD}"/>
              </a:ext>
            </a:extLst>
          </p:cNvPr>
          <p:cNvSpPr txBox="1"/>
          <p:nvPr/>
        </p:nvSpPr>
        <p:spPr>
          <a:xfrm>
            <a:off x="10033595" y="5108396"/>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118341801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114</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75266710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115</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r>
              <a:rPr lang="en-US" dirty="0"/>
              <a:t>Lots of people like </a:t>
            </a:r>
            <a:br>
              <a:rPr lang="en-US" dirty="0"/>
            </a:br>
            <a:r>
              <a:rPr lang="en-US" dirty="0"/>
              <a:t>to eat coral trout.</a:t>
            </a:r>
          </a:p>
          <a:p>
            <a:r>
              <a:rPr lang="en-US" dirty="0"/>
              <a:t>What is the </a:t>
            </a:r>
            <a:br>
              <a:rPr lang="en-US" dirty="0"/>
            </a:br>
            <a:r>
              <a:rPr lang="en-US" dirty="0"/>
              <a:t>legal size?</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21673332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116</a:t>
            </a:fld>
            <a:endParaRPr lang="en-US" dirty="0"/>
          </a:p>
        </p:txBody>
      </p:sp>
      <p:pic>
        <p:nvPicPr>
          <p:cNvPr id="7" name="Picture 6">
            <a:extLst>
              <a:ext uri="{FF2B5EF4-FFF2-40B4-BE49-F238E27FC236}">
                <a16:creationId xmlns:a16="http://schemas.microsoft.com/office/drawing/2014/main" id="{2D2203C1-E939-BC45-93F6-19CEA984036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2" t="35360" r="1062" b="13787"/>
          <a:stretch/>
        </p:blipFill>
        <p:spPr>
          <a:xfrm>
            <a:off x="0" y="1769031"/>
            <a:ext cx="12192000" cy="4163303"/>
          </a:xfrm>
          <a:prstGeom prst="rect">
            <a:avLst/>
          </a:prstGeom>
        </p:spPr>
      </p:pic>
    </p:spTree>
    <p:extLst>
      <p:ext uri="{BB962C8B-B14F-4D97-AF65-F5344CB8AC3E}">
        <p14:creationId xmlns:p14="http://schemas.microsoft.com/office/powerpoint/2010/main" val="35116229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117</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r>
              <a:rPr lang="en-US" dirty="0"/>
              <a:t>So people don’t catch too many.</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2943907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118</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C9EBA2C3-6B9B-E141-81C2-B10D893F057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472179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Maori wrasse</a:t>
            </a:r>
            <a:br>
              <a:rPr lang="en-US" sz="5400" dirty="0"/>
            </a:br>
            <a:r>
              <a:rPr lang="en-AU" sz="2000" dirty="0"/>
              <a:t>also </a:t>
            </a:r>
            <a:r>
              <a:rPr lang="en-AU" sz="2000" dirty="0" smtClean="0"/>
              <a:t>called </a:t>
            </a:r>
            <a:r>
              <a:rPr lang="en-AU" sz="2000" dirty="0" err="1"/>
              <a:t>humphead</a:t>
            </a:r>
            <a:r>
              <a:rPr lang="en-AU" sz="2000" dirty="0"/>
              <a:t> wrasse or Napoleon wrasse.</a:t>
            </a:r>
            <a:endParaRPr lang="en-US" sz="2000" dirty="0"/>
          </a:p>
        </p:txBody>
      </p:sp>
    </p:spTree>
    <p:extLst>
      <p:ext uri="{BB962C8B-B14F-4D97-AF65-F5344CB8AC3E}">
        <p14:creationId xmlns:p14="http://schemas.microsoft.com/office/powerpoint/2010/main" val="1227689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 with 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549275"/>
            <a:ext cx="11160125" cy="5565775"/>
          </a:xfrm>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12</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120</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r>
              <a:rPr lang="en-US" dirty="0"/>
              <a:t>As the </a:t>
            </a:r>
            <a:r>
              <a:rPr lang="en-US" dirty="0" smtClean="0"/>
              <a:t>biggest </a:t>
            </a:r>
            <a:r>
              <a:rPr lang="en-US" dirty="0"/>
              <a:t>wrasse they are </a:t>
            </a:r>
            <a:br>
              <a:rPr lang="en-US" dirty="0"/>
            </a:br>
            <a:r>
              <a:rPr lang="en-US" dirty="0"/>
              <a:t>very friendly.</a:t>
            </a:r>
          </a:p>
          <a:p>
            <a:r>
              <a:rPr lang="en-US" b="1" dirty="0" smtClean="0"/>
              <a:t>Do not touch!</a:t>
            </a:r>
            <a:endParaRPr lang="en-US" b="1" dirty="0"/>
          </a:p>
        </p:txBody>
      </p:sp>
      <p:pic>
        <p:nvPicPr>
          <p:cNvPr id="7" name="Picture Placeholder 6">
            <a:extLst>
              <a:ext uri="{FF2B5EF4-FFF2-40B4-BE49-F238E27FC236}">
                <a16:creationId xmlns:a16="http://schemas.microsoft.com/office/drawing/2014/main" id="{35223F70-71CE-9240-BC51-43E1A8E0E14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5111" r="22597"/>
          <a:stretch/>
        </p:blipFill>
        <p:spPr>
          <a:xfrm>
            <a:off x="6286500" y="549274"/>
            <a:ext cx="5389563" cy="5594400"/>
          </a:xfrm>
          <a:prstGeom prst="rect">
            <a:avLst/>
          </a:prstGeom>
        </p:spPr>
      </p:pic>
    </p:spTree>
    <p:extLst>
      <p:ext uri="{BB962C8B-B14F-4D97-AF65-F5344CB8AC3E}">
        <p14:creationId xmlns:p14="http://schemas.microsoft.com/office/powerpoint/2010/main" val="16458752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43415F-5682-6140-82BF-B916CA25B3B9}"/>
              </a:ext>
            </a:extLst>
          </p:cNvPr>
          <p:cNvSpPr>
            <a:spLocks noGrp="1"/>
          </p:cNvSpPr>
          <p:nvPr>
            <p:ph type="sldNum" sz="quarter" idx="12"/>
          </p:nvPr>
        </p:nvSpPr>
        <p:spPr/>
        <p:txBody>
          <a:bodyPr/>
          <a:lstStyle/>
          <a:p>
            <a:pPr algn="r"/>
            <a:fld id="{275F0495-0EA6-8F48-9FDA-F603597FF733}" type="slidenum">
              <a:rPr lang="en-US" smtClean="0"/>
              <a:pPr algn="r"/>
              <a:t>121</a:t>
            </a:fld>
            <a:endParaRPr lang="en-US" dirty="0"/>
          </a:p>
        </p:txBody>
      </p:sp>
      <p:sp>
        <p:nvSpPr>
          <p:cNvPr id="3" name="Content Placeholder 2">
            <a:extLst>
              <a:ext uri="{FF2B5EF4-FFF2-40B4-BE49-F238E27FC236}">
                <a16:creationId xmlns:a16="http://schemas.microsoft.com/office/drawing/2014/main" id="{01C288F6-B478-0F4A-B923-55637CCDBF9B}"/>
              </a:ext>
            </a:extLst>
          </p:cNvPr>
          <p:cNvSpPr>
            <a:spLocks noGrp="1"/>
          </p:cNvSpPr>
          <p:nvPr>
            <p:ph idx="1"/>
          </p:nvPr>
        </p:nvSpPr>
        <p:spPr/>
        <p:txBody>
          <a:bodyPr/>
          <a:lstStyle/>
          <a:p>
            <a:r>
              <a:rPr lang="en-US" dirty="0"/>
              <a:t>What happens if people </a:t>
            </a:r>
            <a:r>
              <a:rPr lang="en-US" dirty="0" smtClean="0"/>
              <a:t>touch </a:t>
            </a:r>
            <a:r>
              <a:rPr lang="en-US" dirty="0"/>
              <a:t>a Maori wrasse?</a:t>
            </a:r>
          </a:p>
        </p:txBody>
      </p:sp>
      <p:pic>
        <p:nvPicPr>
          <p:cNvPr id="5" name="Picture Placeholder 4">
            <a:extLst>
              <a:ext uri="{FF2B5EF4-FFF2-40B4-BE49-F238E27FC236}">
                <a16:creationId xmlns:a16="http://schemas.microsoft.com/office/drawing/2014/main" id="{257E4898-CDF5-BF4A-A477-5B5CED019EA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660" t="3271" r="19587" b="3543"/>
          <a:stretch/>
        </p:blipFill>
        <p:spPr>
          <a:xfrm>
            <a:off x="6286500" y="549274"/>
            <a:ext cx="5389563" cy="5594400"/>
          </a:xfrm>
          <a:prstGeom prst="rect">
            <a:avLst/>
          </a:prstGeom>
        </p:spPr>
      </p:pic>
    </p:spTree>
    <p:extLst>
      <p:ext uri="{BB962C8B-B14F-4D97-AF65-F5344CB8AC3E}">
        <p14:creationId xmlns:p14="http://schemas.microsoft.com/office/powerpoint/2010/main" val="14612834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122</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r>
              <a:rPr lang="en-US" dirty="0">
                <a:solidFill>
                  <a:schemeClr val="bg1"/>
                </a:solidFill>
              </a:rPr>
              <a:t> </a:t>
            </a:r>
            <a:r>
              <a:rPr lang="en-US" dirty="0"/>
              <a:t>Did you know? Maori wrasse change from female to male at around </a:t>
            </a:r>
            <a:br>
              <a:rPr lang="en-US" dirty="0"/>
            </a:br>
            <a:r>
              <a:rPr lang="en-US" dirty="0"/>
              <a:t>9 years of age. </a:t>
            </a:r>
          </a:p>
        </p:txBody>
      </p:sp>
      <p:pic>
        <p:nvPicPr>
          <p:cNvPr id="5" name="Picture Placeholder 4">
            <a:extLst>
              <a:ext uri="{FF2B5EF4-FFF2-40B4-BE49-F238E27FC236}">
                <a16:creationId xmlns:a16="http://schemas.microsoft.com/office/drawing/2014/main" id="{DD02077F-A28A-5A49-95A0-0D717940E5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8781" r="18965"/>
          <a:stretch/>
        </p:blipFill>
        <p:spPr>
          <a:xfrm>
            <a:off x="6286500" y="549274"/>
            <a:ext cx="5389563" cy="5594400"/>
          </a:xfrm>
          <a:prstGeom prst="rect">
            <a:avLst/>
          </a:prstGeom>
        </p:spPr>
      </p:pic>
    </p:spTree>
    <p:extLst>
      <p:ext uri="{BB962C8B-B14F-4D97-AF65-F5344CB8AC3E}">
        <p14:creationId xmlns:p14="http://schemas.microsoft.com/office/powerpoint/2010/main" val="23103811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C8687-0E94-DE41-A30F-264BBD9B8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TextBox 2">
            <a:extLst>
              <a:ext uri="{FF2B5EF4-FFF2-40B4-BE49-F238E27FC236}">
                <a16:creationId xmlns:a16="http://schemas.microsoft.com/office/drawing/2014/main" id="{ED81B5DC-0E18-4C4E-B42D-7534223CDFC0}"/>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Female</a:t>
            </a:r>
          </a:p>
        </p:txBody>
      </p:sp>
    </p:spTree>
    <p:extLst>
      <p:ext uri="{BB962C8B-B14F-4D97-AF65-F5344CB8AC3E}">
        <p14:creationId xmlns:p14="http://schemas.microsoft.com/office/powerpoint/2010/main" val="40402555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B1558C-C571-A242-8227-51D895DDE93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631" t="4787" r="1150" b="12310"/>
          <a:stretch/>
        </p:blipFill>
        <p:spPr>
          <a:xfrm>
            <a:off x="0" y="0"/>
            <a:ext cx="12192000" cy="6858000"/>
          </a:xfrm>
          <a:prstGeom prst="rect">
            <a:avLst/>
          </a:prstGeom>
        </p:spPr>
      </p:pic>
      <p:sp>
        <p:nvSpPr>
          <p:cNvPr id="3" name="TextBox 2">
            <a:extLst>
              <a:ext uri="{FF2B5EF4-FFF2-40B4-BE49-F238E27FC236}">
                <a16:creationId xmlns:a16="http://schemas.microsoft.com/office/drawing/2014/main" id="{5987EB9B-80A4-C14E-8EEB-4D49E4D2A185}"/>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Male</a:t>
            </a:r>
          </a:p>
        </p:txBody>
      </p:sp>
    </p:spTree>
    <p:extLst>
      <p:ext uri="{BB962C8B-B14F-4D97-AF65-F5344CB8AC3E}">
        <p14:creationId xmlns:p14="http://schemas.microsoft.com/office/powerpoint/2010/main" val="93049854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125</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72385215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126</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a:xfrm>
            <a:off x="515939" y="549276"/>
            <a:ext cx="5389519" cy="4495842"/>
          </a:xfrm>
        </p:spPr>
        <p:txBody>
          <a:bodyPr/>
          <a:lstStyle/>
          <a:p>
            <a:pPr algn="ctr"/>
            <a:r>
              <a:rPr lang="en-US" sz="4400" dirty="0"/>
              <a:t>They are </a:t>
            </a:r>
            <a:r>
              <a:rPr lang="en-US" sz="4400" b="1" u="sng" dirty="0"/>
              <a:t>ENDANGERED</a:t>
            </a:r>
            <a:r>
              <a:rPr lang="en-US" sz="4400" dirty="0"/>
              <a:t>.</a:t>
            </a:r>
          </a:p>
        </p:txBody>
      </p:sp>
      <p:pic>
        <p:nvPicPr>
          <p:cNvPr id="5" name="Picture 4">
            <a:extLst>
              <a:ext uri="{FF2B5EF4-FFF2-40B4-BE49-F238E27FC236}">
                <a16:creationId xmlns:a16="http://schemas.microsoft.com/office/drawing/2014/main" id="{3C4B4B82-6C2D-BF41-8F48-E8814347986C}"/>
              </a:ext>
            </a:extLst>
          </p:cNvPr>
          <p:cNvPicPr>
            <a:picLocks noChangeAspect="1"/>
          </p:cNvPicPr>
          <p:nvPr/>
        </p:nvPicPr>
        <p:blipFill>
          <a:blip r:embed="rId4"/>
          <a:stretch>
            <a:fillRect/>
          </a:stretch>
        </p:blipFill>
        <p:spPr>
          <a:xfrm>
            <a:off x="1579913" y="3754985"/>
            <a:ext cx="3261569" cy="1290132"/>
          </a:xfrm>
          <a:prstGeom prst="rect">
            <a:avLst/>
          </a:prstGeom>
        </p:spPr>
      </p:pic>
      <p:pic>
        <p:nvPicPr>
          <p:cNvPr id="8" name="Picture Placeholder 6">
            <a:extLst>
              <a:ext uri="{FF2B5EF4-FFF2-40B4-BE49-F238E27FC236}">
                <a16:creationId xmlns:a16="http://schemas.microsoft.com/office/drawing/2014/main" id="{350106B9-3B80-8544-B28E-EC724B966373}"/>
              </a:ext>
            </a:extLst>
          </p:cNvPr>
          <p:cNvPicPr>
            <a:picLocks noGrp="1" noChangeAspect="1"/>
          </p:cNvPicPr>
          <p:nvPr>
            <p:ph type="pic" sz="quarter" idx="14"/>
          </p:nvPr>
        </p:nvPicPr>
        <p:blipFill rotWithShape="1">
          <a:blip r:embed="rId5" cstate="print">
            <a:extLst>
              <a:ext uri="{28A0092B-C50C-407E-A947-70E740481C1C}">
                <a14:useLocalDpi xmlns:a14="http://schemas.microsoft.com/office/drawing/2010/main" val="0"/>
              </a:ext>
            </a:extLst>
          </a:blip>
          <a:srcRect l="5111" r="22597"/>
          <a:stretch/>
        </p:blipFill>
        <p:spPr>
          <a:xfrm>
            <a:off x="6286500" y="549274"/>
            <a:ext cx="5389563" cy="5594400"/>
          </a:xfrm>
          <a:prstGeom prst="rect">
            <a:avLst/>
          </a:prstGeom>
        </p:spPr>
      </p:pic>
    </p:spTree>
    <p:extLst>
      <p:ext uri="{BB962C8B-B14F-4D97-AF65-F5344CB8AC3E}">
        <p14:creationId xmlns:p14="http://schemas.microsoft.com/office/powerpoint/2010/main" val="41823623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127</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419642608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128</a:t>
            </a:fld>
            <a:endParaRPr lang="en-US" dirty="0"/>
          </a:p>
        </p:txBody>
      </p:sp>
      <p:sp>
        <p:nvSpPr>
          <p:cNvPr id="10" name="Content Placeholder 2">
            <a:extLst>
              <a:ext uri="{FF2B5EF4-FFF2-40B4-BE49-F238E27FC236}">
                <a16:creationId xmlns:a16="http://schemas.microsoft.com/office/drawing/2014/main" id="{C65231FC-1375-2D4A-B687-68796FF1AD5D}"/>
              </a:ext>
            </a:extLst>
          </p:cNvPr>
          <p:cNvSpPr>
            <a:spLocks noGrp="1"/>
          </p:cNvSpPr>
          <p:nvPr>
            <p:ph idx="1"/>
          </p:nvPr>
        </p:nvSpPr>
        <p:spPr>
          <a:xfrm>
            <a:off x="515939" y="549275"/>
            <a:ext cx="5389519" cy="2879725"/>
          </a:xfrm>
        </p:spPr>
        <p:txBody>
          <a:bodyPr/>
          <a:lstStyle/>
          <a:p>
            <a:pPr algn="ctr"/>
            <a:r>
              <a:rPr lang="en-US" sz="2000" dirty="0"/>
              <a:t>Maori wrasse are listed as</a:t>
            </a:r>
            <a:br>
              <a:rPr lang="en-US" sz="2000" dirty="0"/>
            </a:br>
            <a:r>
              <a:rPr lang="en-US" sz="2000" b="1" u="sng" dirty="0"/>
              <a:t>ENDANGERED</a:t>
            </a:r>
            <a:r>
              <a:rPr lang="en-US" sz="2000" b="1" dirty="0"/>
              <a:t>.</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sp>
        <p:nvSpPr>
          <p:cNvPr id="9" name="TextBox 8">
            <a:extLst>
              <a:ext uri="{FF2B5EF4-FFF2-40B4-BE49-F238E27FC236}">
                <a16:creationId xmlns:a16="http://schemas.microsoft.com/office/drawing/2014/main" id="{88CE9D07-0F37-9041-8FC9-BF2981C0EC58}"/>
              </a:ext>
            </a:extLst>
          </p:cNvPr>
          <p:cNvSpPr txBox="1"/>
          <p:nvPr/>
        </p:nvSpPr>
        <p:spPr>
          <a:xfrm>
            <a:off x="6545655" y="5738860"/>
            <a:ext cx="5064147" cy="338554"/>
          </a:xfrm>
          <a:prstGeom prst="rect">
            <a:avLst/>
          </a:prstGeom>
          <a:solidFill>
            <a:schemeClr val="tx2"/>
          </a:solidFill>
          <a:ln>
            <a:noFill/>
          </a:ln>
        </p:spPr>
        <p:txBody>
          <a:bodyPr wrap="square" rtlCol="0">
            <a:spAutoFit/>
          </a:bodyPr>
          <a:lstStyle/>
          <a:p>
            <a:pPr algn="ctr"/>
            <a:r>
              <a:rPr lang="en-AU" sz="1600" dirty="0" smtClean="0">
                <a:solidFill>
                  <a:schemeClr val="bg1"/>
                </a:solidFill>
              </a:rPr>
              <a:t>An outbreak of </a:t>
            </a:r>
            <a:r>
              <a:rPr lang="en-AU" sz="1600" dirty="0">
                <a:solidFill>
                  <a:schemeClr val="bg1"/>
                </a:solidFill>
              </a:rPr>
              <a:t>crown-of-thorns starfish eating coral.</a:t>
            </a:r>
          </a:p>
        </p:txBody>
      </p:sp>
      <p:pic>
        <p:nvPicPr>
          <p:cNvPr id="11" name="Picture 10">
            <a:extLst>
              <a:ext uri="{FF2B5EF4-FFF2-40B4-BE49-F238E27FC236}">
                <a16:creationId xmlns:a16="http://schemas.microsoft.com/office/drawing/2014/main" id="{F38C6863-88D3-5441-8E98-26D4F7C67045}"/>
              </a:ext>
            </a:extLst>
          </p:cNvPr>
          <p:cNvPicPr>
            <a:picLocks noChangeAspect="1"/>
          </p:cNvPicPr>
          <p:nvPr/>
        </p:nvPicPr>
        <p:blipFill>
          <a:blip r:embed="rId5"/>
          <a:stretch>
            <a:fillRect/>
          </a:stretch>
        </p:blipFill>
        <p:spPr>
          <a:xfrm>
            <a:off x="1566660" y="2685800"/>
            <a:ext cx="3261569" cy="1290132"/>
          </a:xfrm>
          <a:prstGeom prst="rect">
            <a:avLst/>
          </a:prstGeom>
        </p:spPr>
      </p:pic>
      <p:sp>
        <p:nvSpPr>
          <p:cNvPr id="12" name="Rectangle 11">
            <a:extLst>
              <a:ext uri="{FF2B5EF4-FFF2-40B4-BE49-F238E27FC236}">
                <a16:creationId xmlns:a16="http://schemas.microsoft.com/office/drawing/2014/main" id="{711DD6D2-74DA-5048-B7D7-52422A3DE840}"/>
              </a:ext>
            </a:extLst>
          </p:cNvPr>
          <p:cNvSpPr/>
          <p:nvPr/>
        </p:nvSpPr>
        <p:spPr>
          <a:xfrm>
            <a:off x="515937" y="4343045"/>
            <a:ext cx="5580063" cy="1015663"/>
          </a:xfrm>
          <a:prstGeom prst="rect">
            <a:avLst/>
          </a:prstGeom>
        </p:spPr>
        <p:txBody>
          <a:bodyPr wrap="square">
            <a:spAutoFit/>
          </a:bodyPr>
          <a:lstStyle/>
          <a:p>
            <a:pPr algn="ctr"/>
            <a:r>
              <a:rPr lang="en-US" sz="2000" dirty="0">
                <a:solidFill>
                  <a:schemeClr val="tx2"/>
                </a:solidFill>
              </a:rPr>
              <a:t>We need them because they are great for tourism and they help corals by feeding on crown-of-thorns starfish.</a:t>
            </a:r>
          </a:p>
        </p:txBody>
      </p:sp>
    </p:spTree>
    <p:extLst>
      <p:ext uri="{BB962C8B-B14F-4D97-AF65-F5344CB8AC3E}">
        <p14:creationId xmlns:p14="http://schemas.microsoft.com/office/powerpoint/2010/main" val="21561880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129</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dirty="0"/>
              <a:t>Who is counting Maori wrasse?</a:t>
            </a:r>
          </a:p>
          <a:p>
            <a:pPr algn="ctr">
              <a:spcAft>
                <a:spcPts val="1800"/>
              </a:spcAft>
            </a:pPr>
            <a:r>
              <a:rPr lang="en-AU" sz="3200" dirty="0"/>
              <a:t>Female / Male</a:t>
            </a:r>
          </a:p>
        </p:txBody>
      </p:sp>
      <p:pic>
        <p:nvPicPr>
          <p:cNvPr id="7" name="Picture Placeholder 15">
            <a:extLst>
              <a:ext uri="{FF2B5EF4-FFF2-40B4-BE49-F238E27FC236}">
                <a16:creationId xmlns:a16="http://schemas.microsoft.com/office/drawing/2014/main" id="{CE4C6934-613D-0641-89F3-C6036CBA3EF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07756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DCD2929-1833-0742-8557-F701036AA82E}"/>
              </a:ext>
            </a:extLst>
          </p:cNvPr>
          <p:cNvSpPr>
            <a:spLocks noGrp="1"/>
          </p:cNvSpPr>
          <p:nvPr>
            <p:ph type="sldNum" sz="quarter" idx="13"/>
          </p:nvPr>
        </p:nvSpPr>
        <p:spPr/>
        <p:txBody>
          <a:bodyPr/>
          <a:lstStyle/>
          <a:p>
            <a:pPr algn="r"/>
            <a:fld id="{275F0495-0EA6-8F48-9FDA-F603597FF733}" type="slidenum">
              <a:rPr lang="en-US" smtClean="0"/>
              <a:pPr algn="r"/>
              <a:t>13</a:t>
            </a:fld>
            <a:endParaRPr lang="en-US" dirty="0"/>
          </a:p>
        </p:txBody>
      </p:sp>
      <p:sp>
        <p:nvSpPr>
          <p:cNvPr id="4" name="Text Placeholder 1">
            <a:extLst>
              <a:ext uri="{FF2B5EF4-FFF2-40B4-BE49-F238E27FC236}">
                <a16:creationId xmlns:a16="http://schemas.microsoft.com/office/drawing/2014/main" id="{B95EC146-953B-7347-85EF-3DE749FF2D5D}"/>
              </a:ext>
            </a:extLst>
          </p:cNvPr>
          <p:cNvSpPr>
            <a:spLocks noGrp="1"/>
          </p:cNvSpPr>
          <p:nvPr>
            <p:ph type="body" sz="quarter" idx="12"/>
          </p:nvPr>
        </p:nvSpPr>
        <p:spPr>
          <a:xfrm>
            <a:off x="2192870" y="549275"/>
            <a:ext cx="7806259" cy="5280025"/>
          </a:xfrm>
        </p:spPr>
        <p:txBody>
          <a:bodyPr/>
          <a:lstStyle/>
          <a:p>
            <a:r>
              <a:rPr lang="en-AU" dirty="0"/>
              <a:t>One way you can help the </a:t>
            </a:r>
            <a:r>
              <a:rPr lang="en-AU" dirty="0" smtClean="0"/>
              <a:t>Reef </a:t>
            </a:r>
            <a:r>
              <a:rPr lang="en-AU" dirty="0"/>
              <a:t>is to be a </a:t>
            </a:r>
            <a:r>
              <a:rPr lang="en-AU" i="1" dirty="0"/>
              <a:t>Citizen Scientist</a:t>
            </a:r>
            <a:r>
              <a:rPr lang="en-AU" dirty="0"/>
              <a:t>.</a:t>
            </a:r>
            <a:endParaRPr lang="en-AU" sz="9600" dirty="0"/>
          </a:p>
        </p:txBody>
      </p:sp>
    </p:spTree>
    <p:extLst>
      <p:ext uri="{BB962C8B-B14F-4D97-AF65-F5344CB8AC3E}">
        <p14:creationId xmlns:p14="http://schemas.microsoft.com/office/powerpoint/2010/main" val="1802167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t>Sea turtles</a:t>
            </a:r>
            <a:endParaRPr lang="en-US" sz="2000" dirty="0"/>
          </a:p>
        </p:txBody>
      </p:sp>
    </p:spTree>
    <p:extLst>
      <p:ext uri="{BB962C8B-B14F-4D97-AF65-F5344CB8AC3E}">
        <p14:creationId xmlns:p14="http://schemas.microsoft.com/office/powerpoint/2010/main" val="109336104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300313822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132</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Green </a:t>
            </a:r>
            <a:br>
              <a:rPr lang="en-US" sz="4400" dirty="0"/>
            </a:br>
            <a:r>
              <a:rPr lang="en-US" sz="4400" dirty="0"/>
              <a:t>turtle</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691911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133</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r>
              <a:rPr lang="en-US" dirty="0"/>
              <a:t>Hawksbill </a:t>
            </a:r>
            <a:br>
              <a:rPr lang="en-US" dirty="0"/>
            </a:br>
            <a:r>
              <a:rPr lang="en-US" dirty="0"/>
              <a:t>turtle</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smtClean="0">
                <a:solidFill>
                  <a:schemeClr val="bg1"/>
                </a:solidFill>
              </a:rPr>
              <a:t>CRITICALLY </a:t>
            </a:r>
            <a:r>
              <a:rPr lang="en-US" sz="2000" b="1" u="sng" dirty="0">
                <a:solidFill>
                  <a:schemeClr val="bg1"/>
                </a:solidFill>
              </a:rPr>
              <a:t>ENDANGERED</a:t>
            </a:r>
          </a:p>
        </p:txBody>
      </p:sp>
      <p:sp>
        <p:nvSpPr>
          <p:cNvPr id="11" name="TextBox 10">
            <a:extLst>
              <a:ext uri="{FF2B5EF4-FFF2-40B4-BE49-F238E27FC236}">
                <a16:creationId xmlns:a16="http://schemas.microsoft.com/office/drawing/2014/main" id="{C67BD957-ABD9-F74A-B9B1-6775B7E3EC1B}"/>
              </a:ext>
            </a:extLst>
          </p:cNvPr>
          <p:cNvSpPr txBox="1"/>
          <p:nvPr/>
        </p:nvSpPr>
        <p:spPr>
          <a:xfrm>
            <a:off x="6464066" y="774411"/>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 Hawk-like beak</a:t>
            </a:r>
          </a:p>
        </p:txBody>
      </p:sp>
    </p:spTree>
    <p:extLst>
      <p:ext uri="{BB962C8B-B14F-4D97-AF65-F5344CB8AC3E}">
        <p14:creationId xmlns:p14="http://schemas.microsoft.com/office/powerpoint/2010/main" val="134568361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134</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r>
              <a:rPr lang="en-US" dirty="0"/>
              <a:t>Loggerhead</a:t>
            </a:r>
            <a:br>
              <a:rPr lang="en-US" dirty="0"/>
            </a:br>
            <a:r>
              <a:rPr lang="en-US" dirty="0"/>
              <a:t>turtle</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11" name="TextBox 10">
            <a:extLst>
              <a:ext uri="{FF2B5EF4-FFF2-40B4-BE49-F238E27FC236}">
                <a16:creationId xmlns:a16="http://schemas.microsoft.com/office/drawing/2014/main" id="{4FDB5CC9-B2DE-8644-9188-F0E67E040F1E}"/>
              </a:ext>
            </a:extLst>
          </p:cNvPr>
          <p:cNvSpPr txBox="1"/>
          <p:nvPr/>
        </p:nvSpPr>
        <p:spPr>
          <a:xfrm>
            <a:off x="6464066" y="774411"/>
            <a:ext cx="1332818" cy="400110"/>
          </a:xfrm>
          <a:prstGeom prst="rect">
            <a:avLst/>
          </a:prstGeom>
          <a:solidFill>
            <a:schemeClr val="bg1"/>
          </a:solidFill>
          <a:ln>
            <a:noFill/>
          </a:ln>
        </p:spPr>
        <p:txBody>
          <a:bodyPr wrap="square" rtlCol="0">
            <a:spAutoFit/>
          </a:bodyPr>
          <a:lstStyle/>
          <a:p>
            <a:pPr algn="ctr"/>
            <a:r>
              <a:rPr lang="en-AU" sz="2000" dirty="0">
                <a:solidFill>
                  <a:schemeClr val="tx2"/>
                </a:solidFill>
              </a:rPr>
              <a:t>B</a:t>
            </a:r>
            <a:r>
              <a:rPr lang="en-AU" sz="2000" dirty="0" smtClean="0">
                <a:solidFill>
                  <a:schemeClr val="tx2"/>
                </a:solidFill>
              </a:rPr>
              <a:t>ig </a:t>
            </a:r>
            <a:r>
              <a:rPr lang="en-AU" sz="2000" dirty="0">
                <a:solidFill>
                  <a:schemeClr val="tx2"/>
                </a:solidFill>
              </a:rPr>
              <a:t>head!</a:t>
            </a:r>
          </a:p>
        </p:txBody>
      </p:sp>
      <p:sp>
        <p:nvSpPr>
          <p:cNvPr id="12" name="TextBox 11">
            <a:extLst>
              <a:ext uri="{FF2B5EF4-FFF2-40B4-BE49-F238E27FC236}">
                <a16:creationId xmlns:a16="http://schemas.microsoft.com/office/drawing/2014/main" id="{3513ECB4-8FCD-9444-BBB0-A4E1567AFFFB}"/>
              </a:ext>
            </a:extLst>
          </p:cNvPr>
          <p:cNvSpPr txBox="1"/>
          <p:nvPr/>
        </p:nvSpPr>
        <p:spPr>
          <a:xfrm>
            <a:off x="9435830" y="558521"/>
            <a:ext cx="2240231"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2083868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55A64-A63E-BC4B-808B-A67110208B69}"/>
              </a:ext>
            </a:extLst>
          </p:cNvPr>
          <p:cNvSpPr>
            <a:spLocks noGrp="1"/>
          </p:cNvSpPr>
          <p:nvPr>
            <p:ph type="sldNum" sz="quarter" idx="12"/>
          </p:nvPr>
        </p:nvSpPr>
        <p:spPr/>
        <p:txBody>
          <a:bodyPr/>
          <a:lstStyle/>
          <a:p>
            <a:pPr algn="r"/>
            <a:fld id="{275F0495-0EA6-8F48-9FDA-F603597FF733}" type="slidenum">
              <a:rPr lang="en-US" smtClean="0"/>
              <a:pPr algn="r"/>
              <a:t>135</a:t>
            </a:fld>
            <a:endParaRPr lang="en-US" dirty="0"/>
          </a:p>
        </p:txBody>
      </p:sp>
      <p:sp>
        <p:nvSpPr>
          <p:cNvPr id="3" name="Content Placeholder 2">
            <a:extLst>
              <a:ext uri="{FF2B5EF4-FFF2-40B4-BE49-F238E27FC236}">
                <a16:creationId xmlns:a16="http://schemas.microsoft.com/office/drawing/2014/main" id="{7C09D6F7-C174-D64B-9D54-FF7B46AE2A5E}"/>
              </a:ext>
            </a:extLst>
          </p:cNvPr>
          <p:cNvSpPr>
            <a:spLocks noGrp="1"/>
          </p:cNvSpPr>
          <p:nvPr>
            <p:ph idx="1"/>
          </p:nvPr>
        </p:nvSpPr>
        <p:spPr/>
        <p:txBody>
          <a:bodyPr/>
          <a:lstStyle/>
          <a:p>
            <a:r>
              <a:rPr lang="en-US" dirty="0"/>
              <a:t>When is turtle breeding season?</a:t>
            </a:r>
          </a:p>
        </p:txBody>
      </p:sp>
      <p:pic>
        <p:nvPicPr>
          <p:cNvPr id="7" name="Picture Placeholder 6">
            <a:extLst>
              <a:ext uri="{FF2B5EF4-FFF2-40B4-BE49-F238E27FC236}">
                <a16:creationId xmlns:a16="http://schemas.microsoft.com/office/drawing/2014/main" id="{63057472-54C5-4A4D-82BE-0B4EDC9218E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4538" r="31276"/>
          <a:stretch/>
        </p:blipFill>
        <p:spPr>
          <a:xfrm>
            <a:off x="6286500" y="549274"/>
            <a:ext cx="5389563" cy="5594400"/>
          </a:xfrm>
          <a:prstGeom prst="rect">
            <a:avLst/>
          </a:prstGeom>
        </p:spPr>
      </p:pic>
    </p:spTree>
    <p:extLst>
      <p:ext uri="{BB962C8B-B14F-4D97-AF65-F5344CB8AC3E}">
        <p14:creationId xmlns:p14="http://schemas.microsoft.com/office/powerpoint/2010/main" val="370254079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136</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829630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137</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r>
              <a:rPr lang="en-US" dirty="0"/>
              <a:t>Turtles love to </a:t>
            </a:r>
            <a:br>
              <a:rPr lang="en-US" dirty="0"/>
            </a:br>
            <a:r>
              <a:rPr lang="en-US" dirty="0"/>
              <a:t>eat </a:t>
            </a:r>
            <a:r>
              <a:rPr lang="en-US" dirty="0" smtClean="0"/>
              <a:t>jellyfish</a:t>
            </a:r>
            <a:r>
              <a:rPr lang="en-US" dirty="0"/>
              <a:t>.</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68002153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138</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pPr algn="ctr"/>
            <a:r>
              <a:rPr lang="en-US" sz="4400" dirty="0"/>
              <a:t>What do sea </a:t>
            </a:r>
            <a:br>
              <a:rPr lang="en-US" sz="4400" dirty="0"/>
            </a:br>
            <a:r>
              <a:rPr lang="en-US" sz="4400" dirty="0"/>
              <a:t>turtles eat that look like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127382596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hostnets fish on: marine rubbish threatens northern Australian turtles">
            <a:extLst>
              <a:ext uri="{FF2B5EF4-FFF2-40B4-BE49-F238E27FC236}">
                <a16:creationId xmlns:a16="http://schemas.microsoft.com/office/drawing/2014/main" id="{39E02A60-05E0-47FA-B9CB-6C4116906F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75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3C5DB7-ED2A-43D8-A1D9-B040B9E72EDC}"/>
              </a:ext>
            </a:extLst>
          </p:cNvPr>
          <p:cNvSpPr txBox="1"/>
          <p:nvPr/>
        </p:nvSpPr>
        <p:spPr>
          <a:xfrm>
            <a:off x="0" y="6581001"/>
            <a:ext cx="5431536" cy="276999"/>
          </a:xfrm>
          <a:prstGeom prst="rect">
            <a:avLst/>
          </a:prstGeom>
          <a:noFill/>
        </p:spPr>
        <p:txBody>
          <a:bodyPr wrap="square" rtlCol="0">
            <a:spAutoFit/>
          </a:bodyPr>
          <a:lstStyle/>
          <a:p>
            <a:r>
              <a:rPr lang="en-US" sz="1200" b="0" i="0" dirty="0">
                <a:solidFill>
                  <a:schemeClr val="bg1"/>
                </a:solidFill>
                <a:effectLst/>
              </a:rPr>
              <a:t>AAP Image/Department of the Environment and Heritage/Melbourne Zoo</a:t>
            </a:r>
            <a:endParaRPr lang="en-AU" sz="1200" dirty="0">
              <a:solidFill>
                <a:schemeClr val="bg1"/>
              </a:solidFill>
            </a:endParaRPr>
          </a:p>
        </p:txBody>
      </p:sp>
    </p:spTree>
    <p:extLst>
      <p:ext uri="{BB962C8B-B14F-4D97-AF65-F5344CB8AC3E}">
        <p14:creationId xmlns:p14="http://schemas.microsoft.com/office/powerpoint/2010/main" val="876692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3D50D1-AE61-0349-B0DD-5B866179B8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01" b="19098"/>
          <a:stretch/>
        </p:blipFill>
        <p:spPr>
          <a:xfrm>
            <a:off x="0" y="0"/>
            <a:ext cx="12192000" cy="6858000"/>
          </a:xfrm>
          <a:prstGeom prst="rect">
            <a:avLst/>
          </a:prstGeom>
        </p:spPr>
      </p:pic>
      <p:sp>
        <p:nvSpPr>
          <p:cNvPr id="3" name="Title 2">
            <a:extLst>
              <a:ext uri="{FF2B5EF4-FFF2-40B4-BE49-F238E27FC236}">
                <a16:creationId xmlns:a16="http://schemas.microsoft.com/office/drawing/2014/main" id="{CD1A9615-ED19-3C4B-97C5-6FD72F3EC28D}"/>
              </a:ext>
            </a:extLst>
          </p:cNvPr>
          <p:cNvSpPr txBox="1">
            <a:spLocks/>
          </p:cNvSpPr>
          <p:nvPr/>
        </p:nvSpPr>
        <p:spPr>
          <a:xfrm>
            <a:off x="515938" y="549275"/>
            <a:ext cx="5015432" cy="799840"/>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627295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8528C7-12C1-E747-AE77-75DD4F7F2341}"/>
              </a:ext>
            </a:extLst>
          </p:cNvPr>
          <p:cNvSpPr>
            <a:spLocks noGrp="1"/>
          </p:cNvSpPr>
          <p:nvPr>
            <p:ph type="sldNum" sz="quarter" idx="12"/>
          </p:nvPr>
        </p:nvSpPr>
        <p:spPr/>
        <p:txBody>
          <a:bodyPr/>
          <a:lstStyle/>
          <a:p>
            <a:pPr algn="r"/>
            <a:fld id="{275F0495-0EA6-8F48-9FDA-F603597FF733}" type="slidenum">
              <a:rPr lang="en-US" smtClean="0"/>
              <a:pPr algn="r"/>
              <a:t>140</a:t>
            </a:fld>
            <a:endParaRPr lang="en-US" dirty="0"/>
          </a:p>
        </p:txBody>
      </p:sp>
      <p:sp>
        <p:nvSpPr>
          <p:cNvPr id="3" name="Content Placeholder 2">
            <a:extLst>
              <a:ext uri="{FF2B5EF4-FFF2-40B4-BE49-F238E27FC236}">
                <a16:creationId xmlns:a16="http://schemas.microsoft.com/office/drawing/2014/main" id="{E01E616A-5CFD-CD4B-8D7D-592E1A11C4E1}"/>
              </a:ext>
            </a:extLst>
          </p:cNvPr>
          <p:cNvSpPr>
            <a:spLocks noGrp="1"/>
          </p:cNvSpPr>
          <p:nvPr>
            <p:ph idx="1"/>
          </p:nvPr>
        </p:nvSpPr>
        <p:spPr/>
        <p:txBody>
          <a:bodyPr/>
          <a:lstStyle/>
          <a:p>
            <a:r>
              <a:rPr lang="en-US" sz="3200" dirty="0"/>
              <a:t>Some turtles travel </a:t>
            </a:r>
            <a:br>
              <a:rPr lang="en-US" sz="3200" dirty="0"/>
            </a:br>
            <a:r>
              <a:rPr lang="en-US" sz="3200" dirty="0"/>
              <a:t>long distances, hitch-hiking rides in ocean currents </a:t>
            </a:r>
            <a:br>
              <a:rPr lang="en-US" sz="3200" dirty="0"/>
            </a:br>
            <a:r>
              <a:rPr lang="en-US" sz="3200" dirty="0"/>
              <a:t>such as the </a:t>
            </a:r>
            <a:r>
              <a:rPr lang="en-US" sz="3200" dirty="0" smtClean="0"/>
              <a:t>East Australian Current </a:t>
            </a:r>
            <a:r>
              <a:rPr lang="en-US" sz="3200" dirty="0"/>
              <a:t>and </a:t>
            </a:r>
            <a:br>
              <a:rPr lang="en-US" sz="3200" dirty="0"/>
            </a:br>
            <a:r>
              <a:rPr lang="en-US" sz="3200" dirty="0"/>
              <a:t>ocean gyres.</a:t>
            </a:r>
          </a:p>
        </p:txBody>
      </p:sp>
      <p:pic>
        <p:nvPicPr>
          <p:cNvPr id="5" name="Picture Placeholder 4">
            <a:extLst>
              <a:ext uri="{FF2B5EF4-FFF2-40B4-BE49-F238E27FC236}">
                <a16:creationId xmlns:a16="http://schemas.microsoft.com/office/drawing/2014/main" id="{3AE6D3E0-C649-E04B-A278-38E153DEB31D}"/>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9144" r="19144"/>
          <a:stretch/>
        </p:blipFill>
        <p:spPr>
          <a:prstGeom prst="rect">
            <a:avLst/>
          </a:prstGeom>
        </p:spPr>
      </p:pic>
    </p:spTree>
    <p:extLst>
      <p:ext uri="{BB962C8B-B14F-4D97-AF65-F5344CB8AC3E}">
        <p14:creationId xmlns:p14="http://schemas.microsoft.com/office/powerpoint/2010/main" val="428815583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DC4296-777B-BA4C-A36A-11BBBB8675B7}"/>
              </a:ext>
            </a:extLst>
          </p:cNvPr>
          <p:cNvSpPr>
            <a:spLocks noGrp="1"/>
          </p:cNvSpPr>
          <p:nvPr>
            <p:ph type="sldNum" sz="quarter" idx="12"/>
          </p:nvPr>
        </p:nvSpPr>
        <p:spPr/>
        <p:txBody>
          <a:bodyPr/>
          <a:lstStyle/>
          <a:p>
            <a:pPr algn="r"/>
            <a:fld id="{275F0495-0EA6-8F48-9FDA-F603597FF733}" type="slidenum">
              <a:rPr lang="en-US" smtClean="0"/>
              <a:pPr algn="r"/>
              <a:t>141</a:t>
            </a:fld>
            <a:endParaRPr lang="en-US" dirty="0"/>
          </a:p>
        </p:txBody>
      </p:sp>
      <p:sp>
        <p:nvSpPr>
          <p:cNvPr id="3" name="Content Placeholder 2">
            <a:extLst>
              <a:ext uri="{FF2B5EF4-FFF2-40B4-BE49-F238E27FC236}">
                <a16:creationId xmlns:a16="http://schemas.microsoft.com/office/drawing/2014/main" id="{4BCF93D9-8823-AD4F-BB2B-5EB3D1704DAF}"/>
              </a:ext>
            </a:extLst>
          </p:cNvPr>
          <p:cNvSpPr>
            <a:spLocks noGrp="1"/>
          </p:cNvSpPr>
          <p:nvPr>
            <p:ph idx="1"/>
          </p:nvPr>
        </p:nvSpPr>
        <p:spPr/>
        <p:txBody>
          <a:bodyPr/>
          <a:lstStyle/>
          <a:p>
            <a:r>
              <a:rPr lang="en-US" dirty="0"/>
              <a:t>What is the </a:t>
            </a:r>
            <a:br>
              <a:rPr lang="en-US" dirty="0"/>
            </a:br>
            <a:r>
              <a:rPr lang="en-US" dirty="0"/>
              <a:t>Great Pacific Garbage Patch?</a:t>
            </a:r>
          </a:p>
        </p:txBody>
      </p:sp>
      <p:pic>
        <p:nvPicPr>
          <p:cNvPr id="5" name="Picture 2" descr="It's estimated that between 1.15 to 2.41 million tonnes of plastic are entering the ocean each year.">
            <a:extLst>
              <a:ext uri="{FF2B5EF4-FFF2-40B4-BE49-F238E27FC236}">
                <a16:creationId xmlns:a16="http://schemas.microsoft.com/office/drawing/2014/main" id="{9578DD4C-0612-9144-9275-42F6A51CE68A}"/>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20295" r="20295"/>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B962C66-E95F-8C4D-AB99-1C1CFE8298B2}"/>
              </a:ext>
            </a:extLst>
          </p:cNvPr>
          <p:cNvSpPr/>
          <p:nvPr/>
        </p:nvSpPr>
        <p:spPr>
          <a:xfrm>
            <a:off x="6385890" y="5767235"/>
            <a:ext cx="2018501" cy="276999"/>
          </a:xfrm>
          <a:prstGeom prst="rect">
            <a:avLst/>
          </a:prstGeom>
          <a:solidFill>
            <a:schemeClr val="bg1"/>
          </a:solidFill>
        </p:spPr>
        <p:txBody>
          <a:bodyPr wrap="none">
            <a:spAutoFit/>
          </a:bodyPr>
          <a:lstStyle/>
          <a:p>
            <a:r>
              <a:rPr lang="en-AU" sz="1200" dirty="0">
                <a:solidFill>
                  <a:schemeClr val="tx2"/>
                </a:solidFill>
              </a:rPr>
              <a:t>Image: the Ocean </a:t>
            </a:r>
            <a:r>
              <a:rPr lang="en-AU" sz="1200" dirty="0" err="1">
                <a:solidFill>
                  <a:schemeClr val="tx2"/>
                </a:solidFill>
              </a:rPr>
              <a:t>Cleanup</a:t>
            </a:r>
            <a:endParaRPr lang="en-AU" sz="1200" dirty="0">
              <a:solidFill>
                <a:schemeClr val="tx2"/>
              </a:solidFill>
            </a:endParaRPr>
          </a:p>
        </p:txBody>
      </p:sp>
    </p:spTree>
    <p:extLst>
      <p:ext uri="{BB962C8B-B14F-4D97-AF65-F5344CB8AC3E}">
        <p14:creationId xmlns:p14="http://schemas.microsoft.com/office/powerpoint/2010/main" val="384907031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a:t>
            </a:r>
            <a:r>
              <a:rPr lang="en-US" dirty="0" smtClean="0"/>
              <a:t>ll </a:t>
            </a:r>
            <a:r>
              <a:rPr lang="en-US" dirty="0"/>
              <a:t>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142</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298643642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A02DB85C-5786-CA41-AB3A-B16CCC5D1D71}"/>
              </a:ext>
            </a:extLst>
          </p:cNvPr>
          <p:cNvPicPr>
            <a:picLocks noChangeAspect="1"/>
          </p:cNvPicPr>
          <p:nvPr/>
        </p:nvPicPr>
        <p:blipFill>
          <a:blip r:embed="rId5"/>
          <a:stretch>
            <a:fillRect/>
          </a:stretch>
        </p:blipFill>
        <p:spPr>
          <a:xfrm>
            <a:off x="5103448" y="873600"/>
            <a:ext cx="6572903" cy="4877154"/>
          </a:xfrm>
          <a:prstGeom prst="rect">
            <a:avLst/>
          </a:prstGeom>
        </p:spPr>
      </p:pic>
      <p:sp>
        <p:nvSpPr>
          <p:cNvPr id="3" name="Slide Number Placeholder 2">
            <a:extLst>
              <a:ext uri="{FF2B5EF4-FFF2-40B4-BE49-F238E27FC236}">
                <a16:creationId xmlns:a16="http://schemas.microsoft.com/office/drawing/2014/main" id="{5971A1B9-F0A2-F245-835B-02D9A5E646F9}"/>
              </a:ext>
            </a:extLst>
          </p:cNvPr>
          <p:cNvSpPr>
            <a:spLocks noGrp="1"/>
          </p:cNvSpPr>
          <p:nvPr>
            <p:ph type="sldNum" sz="quarter" idx="13"/>
          </p:nvPr>
        </p:nvSpPr>
        <p:spPr/>
        <p:txBody>
          <a:bodyPr/>
          <a:lstStyle/>
          <a:p>
            <a:pPr algn="r"/>
            <a:fld id="{275F0495-0EA6-8F48-9FDA-F603597FF733}" type="slidenum">
              <a:rPr lang="en-US" smtClean="0"/>
              <a:pPr algn="r"/>
              <a:t>143</a:t>
            </a:fld>
            <a:endParaRPr lang="en-US" dirty="0"/>
          </a:p>
        </p:txBody>
      </p:sp>
      <p:sp>
        <p:nvSpPr>
          <p:cNvPr id="5" name="Rectangle 4">
            <a:extLst>
              <a:ext uri="{FF2B5EF4-FFF2-40B4-BE49-F238E27FC236}">
                <a16:creationId xmlns:a16="http://schemas.microsoft.com/office/drawing/2014/main" id="{B1F153B8-6FA3-184E-BC85-C2A467CF6B74}"/>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2729690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144</a:t>
            </a:fld>
            <a:endParaRPr lang="en-US" dirty="0"/>
          </a:p>
        </p:txBody>
      </p:sp>
      <p:pic>
        <p:nvPicPr>
          <p:cNvPr id="8" name="Picture 7">
            <a:extLst>
              <a:ext uri="{FF2B5EF4-FFF2-40B4-BE49-F238E27FC236}">
                <a16:creationId xmlns:a16="http://schemas.microsoft.com/office/drawing/2014/main" id="{30333274-4569-3842-A3CD-F51F775ACE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439" r="2576" b="32893"/>
          <a:stretch/>
        </p:blipFill>
        <p:spPr>
          <a:xfrm>
            <a:off x="0" y="1788558"/>
            <a:ext cx="12192000" cy="4143774"/>
          </a:xfrm>
          <a:prstGeom prst="rect">
            <a:avLst/>
          </a:prstGeom>
        </p:spPr>
      </p:pic>
    </p:spTree>
    <p:extLst>
      <p:ext uri="{BB962C8B-B14F-4D97-AF65-F5344CB8AC3E}">
        <p14:creationId xmlns:p14="http://schemas.microsoft.com/office/powerpoint/2010/main" val="269939234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145</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dirty="0"/>
              <a:t>Sea turtles are </a:t>
            </a:r>
            <a:r>
              <a:rPr lang="en-US" b="1" u="sng" dirty="0"/>
              <a:t>THREATENED WITH EXTINCTION</a:t>
            </a:r>
            <a:r>
              <a:rPr lang="en-US" b="1" dirty="0"/>
              <a:t>.</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354682161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146</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BE8E330B-32CB-7F4E-BD37-511C634ABE2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81222600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Sharks</a:t>
            </a:r>
            <a:endParaRPr lang="en-US" sz="2000" dirty="0"/>
          </a:p>
        </p:txBody>
      </p:sp>
    </p:spTree>
    <p:extLst>
      <p:ext uri="{BB962C8B-B14F-4D97-AF65-F5344CB8AC3E}">
        <p14:creationId xmlns:p14="http://schemas.microsoft.com/office/powerpoint/2010/main" val="311005647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B9CCB4-2EE2-0F4E-8E2E-3C6142402AF5}"/>
              </a:ext>
            </a:extLst>
          </p:cNvPr>
          <p:cNvSpPr>
            <a:spLocks noGrp="1"/>
          </p:cNvSpPr>
          <p:nvPr>
            <p:ph type="sldNum" sz="quarter" idx="12"/>
          </p:nvPr>
        </p:nvSpPr>
        <p:spPr/>
        <p:txBody>
          <a:bodyPr/>
          <a:lstStyle/>
          <a:p>
            <a:pPr algn="r"/>
            <a:fld id="{275F0495-0EA6-8F48-9FDA-F603597FF733}" type="slidenum">
              <a:rPr lang="en-US" smtClean="0"/>
              <a:pPr algn="r"/>
              <a:t>148</a:t>
            </a:fld>
            <a:endParaRPr lang="en-US" dirty="0"/>
          </a:p>
        </p:txBody>
      </p:sp>
      <p:sp>
        <p:nvSpPr>
          <p:cNvPr id="5" name="Content Placeholder 2">
            <a:extLst>
              <a:ext uri="{FF2B5EF4-FFF2-40B4-BE49-F238E27FC236}">
                <a16:creationId xmlns:a16="http://schemas.microsoft.com/office/drawing/2014/main" id="{794A3812-C6F5-244D-853A-3E694D0574E7}"/>
              </a:ext>
            </a:extLst>
          </p:cNvPr>
          <p:cNvSpPr>
            <a:spLocks noGrp="1"/>
          </p:cNvSpPr>
          <p:nvPr>
            <p:ph idx="1"/>
          </p:nvPr>
        </p:nvSpPr>
        <p:spPr>
          <a:xfrm>
            <a:off x="515939" y="549275"/>
            <a:ext cx="5389519" cy="5594349"/>
          </a:xfrm>
        </p:spPr>
        <p:txBody>
          <a:bodyPr/>
          <a:lstStyle/>
          <a:p>
            <a:r>
              <a:rPr lang="en-US" dirty="0"/>
              <a:t>Electro-receptors (tiny dots) on a shark’s nose sense electricity and vibrations to </a:t>
            </a:r>
            <a:br>
              <a:rPr lang="en-US" dirty="0"/>
            </a:br>
            <a:r>
              <a:rPr lang="en-US" dirty="0"/>
              <a:t>detect prey.</a:t>
            </a:r>
          </a:p>
        </p:txBody>
      </p:sp>
      <p:pic>
        <p:nvPicPr>
          <p:cNvPr id="6" name="Picture Placeholder 4">
            <a:extLst>
              <a:ext uri="{FF2B5EF4-FFF2-40B4-BE49-F238E27FC236}">
                <a16:creationId xmlns:a16="http://schemas.microsoft.com/office/drawing/2014/main" id="{84DEC867-B8AD-A44F-B758-943915C0BC2F}"/>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1" r="13851"/>
          <a:stretch/>
        </p:blipFill>
        <p:spPr>
          <a:xfrm>
            <a:off x="6286500" y="549274"/>
            <a:ext cx="5389563" cy="5594400"/>
          </a:xfrm>
          <a:prstGeom prst="rect">
            <a:avLst/>
          </a:prstGeom>
        </p:spPr>
      </p:pic>
      <p:sp>
        <p:nvSpPr>
          <p:cNvPr id="7" name="Arrow: Right 1">
            <a:extLst>
              <a:ext uri="{FF2B5EF4-FFF2-40B4-BE49-F238E27FC236}">
                <a16:creationId xmlns:a16="http://schemas.microsoft.com/office/drawing/2014/main" id="{CE901D28-885A-FF47-946E-B3837842DB6C}"/>
              </a:ext>
            </a:extLst>
          </p:cNvPr>
          <p:cNvSpPr/>
          <p:nvPr/>
        </p:nvSpPr>
        <p:spPr>
          <a:xfrm rot="18552400">
            <a:off x="7603455" y="2410301"/>
            <a:ext cx="926920" cy="70708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DA599394-1D64-8D4B-B6BE-9DEF9B2E6236}"/>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34735322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149</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reef sharks have a white tip.</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1514649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13A060-EFA3-1149-8833-34718868B553}"/>
              </a:ext>
            </a:extLst>
          </p:cNvPr>
          <p:cNvSpPr>
            <a:spLocks noGrp="1"/>
          </p:cNvSpPr>
          <p:nvPr>
            <p:ph type="sldNum" sz="quarter" idx="13"/>
          </p:nvPr>
        </p:nvSpPr>
        <p:spPr/>
        <p:txBody>
          <a:bodyPr/>
          <a:lstStyle/>
          <a:p>
            <a:pPr algn="r"/>
            <a:fld id="{275F0495-0EA6-8F48-9FDA-F603597FF733}" type="slidenum">
              <a:rPr lang="en-US" smtClean="0"/>
              <a:pPr algn="r"/>
              <a:t>15</a:t>
            </a:fld>
            <a:endParaRPr lang="en-US" dirty="0"/>
          </a:p>
        </p:txBody>
      </p:sp>
      <p:sp>
        <p:nvSpPr>
          <p:cNvPr id="4" name="Text Placeholder 1">
            <a:extLst>
              <a:ext uri="{FF2B5EF4-FFF2-40B4-BE49-F238E27FC236}">
                <a16:creationId xmlns:a16="http://schemas.microsoft.com/office/drawing/2014/main" id="{846C6C59-FA36-874C-8C02-80D79372B2CD}"/>
              </a:ext>
            </a:extLst>
          </p:cNvPr>
          <p:cNvSpPr>
            <a:spLocks noGrp="1"/>
          </p:cNvSpPr>
          <p:nvPr>
            <p:ph type="body" sz="quarter" idx="12"/>
          </p:nvPr>
        </p:nvSpPr>
        <p:spPr>
          <a:xfrm>
            <a:off x="515938" y="549275"/>
            <a:ext cx="11160125" cy="5280025"/>
          </a:xfrm>
        </p:spPr>
        <p:txBody>
          <a:bodyPr/>
          <a:lstStyle/>
          <a:p>
            <a:r>
              <a:rPr lang="en-AU" dirty="0"/>
              <a:t>Citizen science is when citizens participate in scientific research.</a:t>
            </a:r>
          </a:p>
        </p:txBody>
      </p:sp>
    </p:spTree>
    <p:extLst>
      <p:ext uri="{BB962C8B-B14F-4D97-AF65-F5344CB8AC3E}">
        <p14:creationId xmlns:p14="http://schemas.microsoft.com/office/powerpoint/2010/main" val="143499321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150</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reef sharks have a black tip.</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38546124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151</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dirty="0"/>
              <a:t>Epaulette sharks are </a:t>
            </a:r>
            <a:r>
              <a:rPr lang="en-US" dirty="0" smtClean="0"/>
              <a:t>small </a:t>
            </a:r>
            <a:r>
              <a:rPr lang="en-US" dirty="0"/>
              <a:t>and harmless.</a:t>
            </a:r>
            <a:endParaRPr lang="en-US" sz="28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299766796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998E7-C791-5A46-8520-AAA0CAD94B47}"/>
              </a:ext>
            </a:extLst>
          </p:cNvPr>
          <p:cNvSpPr>
            <a:spLocks noGrp="1"/>
          </p:cNvSpPr>
          <p:nvPr>
            <p:ph type="sldNum" sz="quarter" idx="12"/>
          </p:nvPr>
        </p:nvSpPr>
        <p:spPr/>
        <p:txBody>
          <a:bodyPr/>
          <a:lstStyle/>
          <a:p>
            <a:pPr algn="r"/>
            <a:fld id="{275F0495-0EA6-8F48-9FDA-F603597FF733}" type="slidenum">
              <a:rPr lang="en-US" smtClean="0"/>
              <a:pPr algn="r"/>
              <a:t>152</a:t>
            </a:fld>
            <a:endParaRPr lang="en-US" dirty="0"/>
          </a:p>
        </p:txBody>
      </p:sp>
      <p:sp>
        <p:nvSpPr>
          <p:cNvPr id="3" name="Content Placeholder 2">
            <a:extLst>
              <a:ext uri="{FF2B5EF4-FFF2-40B4-BE49-F238E27FC236}">
                <a16:creationId xmlns:a16="http://schemas.microsoft.com/office/drawing/2014/main" id="{AB070C06-45B3-FB4B-BC8E-CEE99CF62F5A}"/>
              </a:ext>
            </a:extLst>
          </p:cNvPr>
          <p:cNvSpPr>
            <a:spLocks noGrp="1"/>
          </p:cNvSpPr>
          <p:nvPr>
            <p:ph idx="1"/>
          </p:nvPr>
        </p:nvSpPr>
        <p:spPr/>
        <p:txBody>
          <a:bodyPr/>
          <a:lstStyle/>
          <a:p>
            <a:r>
              <a:rPr lang="en-US" dirty="0"/>
              <a:t>Tawny nurse sharks are also harmless.</a:t>
            </a:r>
            <a:endParaRPr lang="en-US" sz="2800" dirty="0"/>
          </a:p>
        </p:txBody>
      </p:sp>
      <p:pic>
        <p:nvPicPr>
          <p:cNvPr id="5" name="Picture Placeholder 4">
            <a:extLst>
              <a:ext uri="{FF2B5EF4-FFF2-40B4-BE49-F238E27FC236}">
                <a16:creationId xmlns:a16="http://schemas.microsoft.com/office/drawing/2014/main" id="{49709876-55BC-5B4F-8E14-E64AC7EF9E5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5281" r="10539"/>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72BF3891-E537-B445-B621-2BB56D463F54}"/>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258235475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C10C6-CEC9-904C-BC68-E5B409888E5F}"/>
              </a:ext>
            </a:extLst>
          </p:cNvPr>
          <p:cNvSpPr>
            <a:spLocks noGrp="1"/>
          </p:cNvSpPr>
          <p:nvPr>
            <p:ph type="sldNum" sz="quarter" idx="12"/>
          </p:nvPr>
        </p:nvSpPr>
        <p:spPr/>
        <p:txBody>
          <a:bodyPr/>
          <a:lstStyle/>
          <a:p>
            <a:pPr algn="r"/>
            <a:fld id="{275F0495-0EA6-8F48-9FDA-F603597FF733}" type="slidenum">
              <a:rPr lang="en-US" smtClean="0"/>
              <a:pPr algn="r"/>
              <a:t>153</a:t>
            </a:fld>
            <a:endParaRPr lang="en-US" dirty="0"/>
          </a:p>
        </p:txBody>
      </p:sp>
      <p:sp>
        <p:nvSpPr>
          <p:cNvPr id="3" name="Content Placeholder 2">
            <a:extLst>
              <a:ext uri="{FF2B5EF4-FFF2-40B4-BE49-F238E27FC236}">
                <a16:creationId xmlns:a16="http://schemas.microsoft.com/office/drawing/2014/main" id="{8A1D8A8C-1B21-DE47-AEA6-2CDAB9062886}"/>
              </a:ext>
            </a:extLst>
          </p:cNvPr>
          <p:cNvSpPr>
            <a:spLocks noGrp="1"/>
          </p:cNvSpPr>
          <p:nvPr>
            <p:ph idx="1"/>
          </p:nvPr>
        </p:nvSpPr>
        <p:spPr/>
        <p:txBody>
          <a:bodyPr/>
          <a:lstStyle/>
          <a:p>
            <a:r>
              <a:rPr lang="en-US" dirty="0"/>
              <a:t>Hammerhead </a:t>
            </a:r>
            <a:br>
              <a:rPr lang="en-US" dirty="0"/>
            </a:br>
            <a:r>
              <a:rPr lang="en-US" dirty="0"/>
              <a:t>sharks migrate long distances.</a:t>
            </a:r>
            <a:endParaRPr lang="en-US" sz="2800" dirty="0"/>
          </a:p>
        </p:txBody>
      </p:sp>
      <p:pic>
        <p:nvPicPr>
          <p:cNvPr id="5" name="Picture Placeholder 4">
            <a:extLst>
              <a:ext uri="{FF2B5EF4-FFF2-40B4-BE49-F238E27FC236}">
                <a16:creationId xmlns:a16="http://schemas.microsoft.com/office/drawing/2014/main" id="{E342593A-5D8B-1048-B77B-202BD839B9A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6" name="TextBox 5">
            <a:extLst>
              <a:ext uri="{FF2B5EF4-FFF2-40B4-BE49-F238E27FC236}">
                <a16:creationId xmlns:a16="http://schemas.microsoft.com/office/drawing/2014/main" id="{F1C98275-9C83-5049-A1B1-83DC5A396610}"/>
              </a:ext>
            </a:extLst>
          </p:cNvPr>
          <p:cNvSpPr txBox="1"/>
          <p:nvPr/>
        </p:nvSpPr>
        <p:spPr>
          <a:xfrm>
            <a:off x="9606708" y="558521"/>
            <a:ext cx="2069353" cy="707886"/>
          </a:xfrm>
          <a:prstGeom prst="rect">
            <a:avLst/>
          </a:prstGeom>
          <a:noFill/>
        </p:spPr>
        <p:txBody>
          <a:bodyPr wrap="square">
            <a:spAutoFit/>
          </a:bodyPr>
          <a:lstStyle/>
          <a:p>
            <a:pPr algn="ctr"/>
            <a:r>
              <a:rPr lang="en-US" sz="2000" b="1" u="sng" dirty="0" smtClean="0">
                <a:solidFill>
                  <a:schemeClr val="bg1"/>
                </a:solidFill>
              </a:rPr>
              <a:t>CRITICALLY </a:t>
            </a:r>
            <a:r>
              <a:rPr lang="en-US" sz="2000" b="1" u="sng" dirty="0">
                <a:solidFill>
                  <a:schemeClr val="bg1"/>
                </a:solidFill>
              </a:rPr>
              <a:t>ENDANGERED</a:t>
            </a:r>
          </a:p>
        </p:txBody>
      </p:sp>
    </p:spTree>
    <p:extLst>
      <p:ext uri="{BB962C8B-B14F-4D97-AF65-F5344CB8AC3E}">
        <p14:creationId xmlns:p14="http://schemas.microsoft.com/office/powerpoint/2010/main" val="249916862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D19955-02D9-8A49-9AA2-E725CAC4BCD8}"/>
              </a:ext>
            </a:extLst>
          </p:cNvPr>
          <p:cNvSpPr>
            <a:spLocks noGrp="1"/>
          </p:cNvSpPr>
          <p:nvPr>
            <p:ph type="sldNum" sz="quarter" idx="12"/>
          </p:nvPr>
        </p:nvSpPr>
        <p:spPr/>
        <p:txBody>
          <a:bodyPr/>
          <a:lstStyle/>
          <a:p>
            <a:pPr algn="r"/>
            <a:fld id="{275F0495-0EA6-8F48-9FDA-F603597FF733}" type="slidenum">
              <a:rPr lang="en-US" smtClean="0"/>
              <a:pPr algn="r"/>
              <a:t>154</a:t>
            </a:fld>
            <a:endParaRPr lang="en-US" dirty="0"/>
          </a:p>
        </p:txBody>
      </p:sp>
      <p:sp>
        <p:nvSpPr>
          <p:cNvPr id="3" name="Content Placeholder 2">
            <a:extLst>
              <a:ext uri="{FF2B5EF4-FFF2-40B4-BE49-F238E27FC236}">
                <a16:creationId xmlns:a16="http://schemas.microsoft.com/office/drawing/2014/main" id="{833A2020-EBC1-DA47-BE0F-B563E6FDDCA6}"/>
              </a:ext>
            </a:extLst>
          </p:cNvPr>
          <p:cNvSpPr>
            <a:spLocks noGrp="1"/>
          </p:cNvSpPr>
          <p:nvPr>
            <p:ph idx="1"/>
          </p:nvPr>
        </p:nvSpPr>
        <p:spPr/>
        <p:txBody>
          <a:bodyPr/>
          <a:lstStyle/>
          <a:p>
            <a:r>
              <a:rPr lang="en-US" dirty="0"/>
              <a:t>Wobbegong sharks live </a:t>
            </a:r>
            <a:r>
              <a:rPr lang="en-US" dirty="0" smtClean="0"/>
              <a:t>on the Reef. </a:t>
            </a:r>
            <a:r>
              <a:rPr lang="en-US" dirty="0"/>
              <a:t>They sleep during the day and hunt at night.</a:t>
            </a:r>
            <a:endParaRPr lang="en-US" sz="2800" dirty="0"/>
          </a:p>
        </p:txBody>
      </p:sp>
      <p:pic>
        <p:nvPicPr>
          <p:cNvPr id="5" name="Picture Placeholder 4">
            <a:extLst>
              <a:ext uri="{FF2B5EF4-FFF2-40B4-BE49-F238E27FC236}">
                <a16:creationId xmlns:a16="http://schemas.microsoft.com/office/drawing/2014/main" id="{8B67D10E-52FF-A24A-B51A-C16BAD82FA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51123556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17E9C3-EAD5-BA48-972C-8942BDFE30BE}"/>
              </a:ext>
            </a:extLst>
          </p:cNvPr>
          <p:cNvSpPr>
            <a:spLocks noGrp="1"/>
          </p:cNvSpPr>
          <p:nvPr>
            <p:ph type="sldNum" sz="quarter" idx="12"/>
          </p:nvPr>
        </p:nvSpPr>
        <p:spPr/>
        <p:txBody>
          <a:bodyPr/>
          <a:lstStyle/>
          <a:p>
            <a:pPr algn="r"/>
            <a:fld id="{275F0495-0EA6-8F48-9FDA-F603597FF733}" type="slidenum">
              <a:rPr lang="en-US" smtClean="0"/>
              <a:pPr algn="r"/>
              <a:t>155</a:t>
            </a:fld>
            <a:endParaRPr lang="en-US" dirty="0"/>
          </a:p>
        </p:txBody>
      </p:sp>
      <p:sp>
        <p:nvSpPr>
          <p:cNvPr id="3" name="Content Placeholder 2">
            <a:extLst>
              <a:ext uri="{FF2B5EF4-FFF2-40B4-BE49-F238E27FC236}">
                <a16:creationId xmlns:a16="http://schemas.microsoft.com/office/drawing/2014/main" id="{987A9738-6210-EB42-9744-03ABC6EEB177}"/>
              </a:ext>
            </a:extLst>
          </p:cNvPr>
          <p:cNvSpPr>
            <a:spLocks noGrp="1"/>
          </p:cNvSpPr>
          <p:nvPr>
            <p:ph idx="1"/>
          </p:nvPr>
        </p:nvSpPr>
        <p:spPr/>
        <p:txBody>
          <a:bodyPr/>
          <a:lstStyle/>
          <a:p>
            <a:r>
              <a:rPr lang="en-US" dirty="0"/>
              <a:t>Leopard sharks like sitting on the sand.</a:t>
            </a:r>
            <a:endParaRPr lang="en-US" sz="2800" dirty="0"/>
          </a:p>
        </p:txBody>
      </p:sp>
      <p:pic>
        <p:nvPicPr>
          <p:cNvPr id="5" name="Picture Placeholder 4">
            <a:extLst>
              <a:ext uri="{FF2B5EF4-FFF2-40B4-BE49-F238E27FC236}">
                <a16:creationId xmlns:a16="http://schemas.microsoft.com/office/drawing/2014/main" id="{0B11D57A-BF49-4C4B-8059-90D6CE683E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358504912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A2E669-002C-1C49-B99F-BD5A76004DEC}"/>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9D7C2E91-B322-1843-9AF0-3097B1A0DC36}"/>
              </a:ext>
            </a:extLst>
          </p:cNvPr>
          <p:cNvSpPr>
            <a:spLocks noGrp="1"/>
          </p:cNvSpPr>
          <p:nvPr>
            <p:ph idx="1"/>
          </p:nvPr>
        </p:nvSpPr>
        <p:spPr/>
        <p:txBody>
          <a:bodyPr/>
          <a:lstStyle/>
          <a:p>
            <a:r>
              <a:rPr lang="en-US" dirty="0"/>
              <a:t>A lot of sharks are killed in shark nets designed to keep swimmers safe.</a:t>
            </a:r>
          </a:p>
        </p:txBody>
      </p:sp>
      <p:pic>
        <p:nvPicPr>
          <p:cNvPr id="5" name="Picture 2" descr="Surfing Website Calls for Sanity in Shark Net Debate – Voice of Byron">
            <a:extLst>
              <a:ext uri="{FF2B5EF4-FFF2-40B4-BE49-F238E27FC236}">
                <a16:creationId xmlns:a16="http://schemas.microsoft.com/office/drawing/2014/main" id="{4C47989A-EBE2-3043-BCA7-6CF553E0D255}"/>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22929" r="22929"/>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44975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F88D1F-3E15-6A47-A234-717BCDC3EA07}"/>
              </a:ext>
            </a:extLst>
          </p:cNvPr>
          <p:cNvSpPr>
            <a:spLocks noGrp="1"/>
          </p:cNvSpPr>
          <p:nvPr>
            <p:ph type="title"/>
          </p:nvPr>
        </p:nvSpPr>
        <p:spPr/>
        <p:txBody>
          <a:bodyPr/>
          <a:lstStyle/>
          <a:p>
            <a:r>
              <a:rPr lang="en-US" dirty="0"/>
              <a:t>Are </a:t>
            </a:r>
            <a:r>
              <a:rPr lang="en-US" dirty="0" smtClean="0"/>
              <a:t>all </a:t>
            </a:r>
            <a:r>
              <a:rPr lang="en-US" dirty="0"/>
              <a:t>sharks dangerous?</a:t>
            </a:r>
          </a:p>
        </p:txBody>
      </p:sp>
      <p:sp>
        <p:nvSpPr>
          <p:cNvPr id="2" name="Slide Number Placeholder 1">
            <a:extLst>
              <a:ext uri="{FF2B5EF4-FFF2-40B4-BE49-F238E27FC236}">
                <a16:creationId xmlns:a16="http://schemas.microsoft.com/office/drawing/2014/main" id="{4D63BCC3-2E22-BA41-A074-3A37B2F4F5E3}"/>
              </a:ext>
            </a:extLst>
          </p:cNvPr>
          <p:cNvSpPr>
            <a:spLocks noGrp="1"/>
          </p:cNvSpPr>
          <p:nvPr>
            <p:ph type="sldNum" sz="quarter" idx="12"/>
          </p:nvPr>
        </p:nvSpPr>
        <p:spPr/>
        <p:txBody>
          <a:bodyPr/>
          <a:lstStyle/>
          <a:p>
            <a:pPr algn="r"/>
            <a:fld id="{C1222EFF-7CC0-EF4B-B73E-C2ADBFEE8731}" type="slidenum">
              <a:rPr lang="en-US" smtClean="0"/>
              <a:pPr algn="r"/>
              <a:t>157</a:t>
            </a:fld>
            <a:endParaRPr lang="en-US" dirty="0"/>
          </a:p>
        </p:txBody>
      </p:sp>
      <p:pic>
        <p:nvPicPr>
          <p:cNvPr id="5" name="Picture 4">
            <a:extLst>
              <a:ext uri="{FF2B5EF4-FFF2-40B4-BE49-F238E27FC236}">
                <a16:creationId xmlns:a16="http://schemas.microsoft.com/office/drawing/2014/main" id="{26C82BFA-3116-2B4D-A15D-5C3A537B374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725" r="12022" b="3813"/>
          <a:stretch/>
        </p:blipFill>
        <p:spPr>
          <a:xfrm>
            <a:off x="6096000" y="1431234"/>
            <a:ext cx="5580061" cy="4512365"/>
          </a:xfrm>
          <a:prstGeom prst="rect">
            <a:avLst/>
          </a:prstGeom>
        </p:spPr>
      </p:pic>
      <p:pic>
        <p:nvPicPr>
          <p:cNvPr id="6" name="Picture 5">
            <a:extLst>
              <a:ext uri="{FF2B5EF4-FFF2-40B4-BE49-F238E27FC236}">
                <a16:creationId xmlns:a16="http://schemas.microsoft.com/office/drawing/2014/main" id="{5502B975-0D0C-5847-ACD0-4E3A4E80225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4553" t="2671" r="12495" b="4499"/>
          <a:stretch/>
        </p:blipFill>
        <p:spPr>
          <a:xfrm>
            <a:off x="515939" y="1431234"/>
            <a:ext cx="5580062" cy="4512365"/>
          </a:xfrm>
          <a:prstGeom prst="rect">
            <a:avLst/>
          </a:prstGeom>
        </p:spPr>
      </p:pic>
      <p:sp>
        <p:nvSpPr>
          <p:cNvPr id="7" name="TextBox 6">
            <a:extLst>
              <a:ext uri="{FF2B5EF4-FFF2-40B4-BE49-F238E27FC236}">
                <a16:creationId xmlns:a16="http://schemas.microsoft.com/office/drawing/2014/main" id="{8369397E-62C7-8443-9F85-99EBED1404E5}"/>
              </a:ext>
            </a:extLst>
          </p:cNvPr>
          <p:cNvSpPr txBox="1"/>
          <p:nvPr/>
        </p:nvSpPr>
        <p:spPr>
          <a:xfrm>
            <a:off x="3893501" y="5444098"/>
            <a:ext cx="2103109" cy="400111"/>
          </a:xfrm>
          <a:prstGeom prst="rect">
            <a:avLst/>
          </a:prstGeom>
          <a:solidFill>
            <a:schemeClr val="tx2"/>
          </a:solidFill>
        </p:spPr>
        <p:txBody>
          <a:bodyPr wrap="square" rtlCol="0">
            <a:spAutoFit/>
          </a:bodyPr>
          <a:lstStyle/>
          <a:p>
            <a:pPr algn="ctr"/>
            <a:r>
              <a:rPr lang="en-AU" sz="2000" dirty="0">
                <a:solidFill>
                  <a:schemeClr val="bg1"/>
                </a:solidFill>
              </a:rPr>
              <a:t>Grey reef shark</a:t>
            </a:r>
          </a:p>
        </p:txBody>
      </p:sp>
      <p:sp>
        <p:nvSpPr>
          <p:cNvPr id="8" name="TextBox 7">
            <a:extLst>
              <a:ext uri="{FF2B5EF4-FFF2-40B4-BE49-F238E27FC236}">
                <a16:creationId xmlns:a16="http://schemas.microsoft.com/office/drawing/2014/main" id="{2129585A-4F7A-EB4B-8A87-51DCA92F0B07}"/>
              </a:ext>
            </a:extLst>
          </p:cNvPr>
          <p:cNvSpPr txBox="1"/>
          <p:nvPr/>
        </p:nvSpPr>
        <p:spPr>
          <a:xfrm>
            <a:off x="9231036" y="5444101"/>
            <a:ext cx="2345635" cy="400109"/>
          </a:xfrm>
          <a:prstGeom prst="rect">
            <a:avLst/>
          </a:prstGeom>
          <a:solidFill>
            <a:schemeClr val="tx2"/>
          </a:solidFill>
        </p:spPr>
        <p:txBody>
          <a:bodyPr wrap="square" rtlCol="0">
            <a:spAutoFit/>
          </a:bodyPr>
          <a:lstStyle/>
          <a:p>
            <a:pPr algn="ctr"/>
            <a:r>
              <a:rPr lang="en-AU" sz="2000" dirty="0">
                <a:solidFill>
                  <a:schemeClr val="bg1"/>
                </a:solidFill>
              </a:rPr>
              <a:t>Blacktip reef shark</a:t>
            </a:r>
          </a:p>
        </p:txBody>
      </p:sp>
    </p:spTree>
    <p:extLst>
      <p:ext uri="{BB962C8B-B14F-4D97-AF65-F5344CB8AC3E}">
        <p14:creationId xmlns:p14="http://schemas.microsoft.com/office/powerpoint/2010/main" val="190284075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158</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r>
              <a:rPr lang="en-US" dirty="0"/>
              <a:t>Whale sharks have over 300 teeth. However, as </a:t>
            </a:r>
            <a:br>
              <a:rPr lang="en-US" dirty="0"/>
            </a:br>
            <a:r>
              <a:rPr lang="en-US" dirty="0"/>
              <a:t>filter feeders they </a:t>
            </a:r>
            <a:br>
              <a:rPr lang="en-US" dirty="0"/>
            </a:br>
            <a:r>
              <a:rPr lang="en-US" dirty="0"/>
              <a:t>do not use these teeth to eat.</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0386" r="6082"/>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9322691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159</a:t>
            </a:fld>
            <a:endParaRPr lang="en-US" dirty="0"/>
          </a:p>
        </p:txBody>
      </p:sp>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pic>
        <p:nvPicPr>
          <p:cNvPr id="7" name="Picture 6">
            <a:extLst>
              <a:ext uri="{FF2B5EF4-FFF2-40B4-BE49-F238E27FC236}">
                <a16:creationId xmlns:a16="http://schemas.microsoft.com/office/drawing/2014/main" id="{DBC85BE1-E1D5-244B-AC23-152396C604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1" r="2098"/>
          <a:stretch/>
        </p:blipFill>
        <p:spPr>
          <a:xfrm>
            <a:off x="6106683" y="1788556"/>
            <a:ext cx="6085317" cy="4143772"/>
          </a:xfrm>
          <a:prstGeom prst="rect">
            <a:avLst/>
          </a:prstGeom>
        </p:spPr>
      </p:pic>
    </p:spTree>
    <p:extLst>
      <p:ext uri="{BB962C8B-B14F-4D97-AF65-F5344CB8AC3E}">
        <p14:creationId xmlns:p14="http://schemas.microsoft.com/office/powerpoint/2010/main" val="390684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DFD95C-7019-4640-BFB6-B81133A6CA88}"/>
              </a:ext>
            </a:extLst>
          </p:cNvPr>
          <p:cNvSpPr>
            <a:spLocks noGrp="1"/>
          </p:cNvSpPr>
          <p:nvPr>
            <p:ph type="sldNum" sz="quarter" idx="12"/>
          </p:nvPr>
        </p:nvSpPr>
        <p:spPr/>
        <p:txBody>
          <a:bodyPr/>
          <a:lstStyle/>
          <a:p>
            <a:pPr algn="r"/>
            <a:fld id="{275F0495-0EA6-8F48-9FDA-F603597FF733}" type="slidenum">
              <a:rPr lang="en-US" smtClean="0"/>
              <a:pPr algn="r"/>
              <a:t>160</a:t>
            </a:fld>
            <a:endParaRPr lang="en-US" dirty="0"/>
          </a:p>
        </p:txBody>
      </p:sp>
      <p:sp>
        <p:nvSpPr>
          <p:cNvPr id="3" name="Content Placeholder 2">
            <a:extLst>
              <a:ext uri="{FF2B5EF4-FFF2-40B4-BE49-F238E27FC236}">
                <a16:creationId xmlns:a16="http://schemas.microsoft.com/office/drawing/2014/main" id="{BB9CAFD4-864D-5B4B-AF29-7F887361A76F}"/>
              </a:ext>
            </a:extLst>
          </p:cNvPr>
          <p:cNvSpPr>
            <a:spLocks noGrp="1"/>
          </p:cNvSpPr>
          <p:nvPr>
            <p:ph idx="1"/>
          </p:nvPr>
        </p:nvSpPr>
        <p:spPr/>
        <p:txBody>
          <a:bodyPr/>
          <a:lstStyle/>
          <a:p>
            <a:r>
              <a:rPr lang="en-US" sz="4800" dirty="0">
                <a:solidFill>
                  <a:schemeClr val="bg1"/>
                </a:solidFill>
              </a:rPr>
              <a:t> </a:t>
            </a:r>
            <a:r>
              <a:rPr lang="en-US" dirty="0"/>
              <a:t>Sharks keep </a:t>
            </a:r>
            <a:br>
              <a:rPr lang="en-US" dirty="0"/>
            </a:br>
            <a:r>
              <a:rPr lang="en-US" dirty="0"/>
              <a:t>the Reef balanced and healthy.</a:t>
            </a:r>
          </a:p>
        </p:txBody>
      </p:sp>
      <p:pic>
        <p:nvPicPr>
          <p:cNvPr id="5" name="Picture 2">
            <a:extLst>
              <a:ext uri="{FF2B5EF4-FFF2-40B4-BE49-F238E27FC236}">
                <a16:creationId xmlns:a16="http://schemas.microsoft.com/office/drawing/2014/main" id="{132C34D3-D712-F24E-BF3E-37F09D6F9FDE}"/>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t="16003" r="46894" b="-1"/>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1945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CDB05-3776-DC46-9A69-D34CE5D60CFB}"/>
              </a:ext>
            </a:extLst>
          </p:cNvPr>
          <p:cNvSpPr>
            <a:spLocks noGrp="1"/>
          </p:cNvSpPr>
          <p:nvPr>
            <p:ph type="sldNum" sz="quarter" idx="12"/>
          </p:nvPr>
        </p:nvSpPr>
        <p:spPr/>
        <p:txBody>
          <a:bodyPr/>
          <a:lstStyle/>
          <a:p>
            <a:pPr algn="r"/>
            <a:fld id="{275F0495-0EA6-8F48-9FDA-F603597FF733}" type="slidenum">
              <a:rPr lang="en-US" smtClean="0"/>
              <a:pPr algn="r"/>
              <a:t>161</a:t>
            </a:fld>
            <a:endParaRPr lang="en-US" dirty="0"/>
          </a:p>
        </p:txBody>
      </p:sp>
      <p:sp>
        <p:nvSpPr>
          <p:cNvPr id="3" name="Content Placeholder 2">
            <a:extLst>
              <a:ext uri="{FF2B5EF4-FFF2-40B4-BE49-F238E27FC236}">
                <a16:creationId xmlns:a16="http://schemas.microsoft.com/office/drawing/2014/main" id="{2BD5B288-5EAB-4349-AF6F-9AE1C89699DB}"/>
              </a:ext>
            </a:extLst>
          </p:cNvPr>
          <p:cNvSpPr>
            <a:spLocks noGrp="1"/>
          </p:cNvSpPr>
          <p:nvPr>
            <p:ph idx="1"/>
          </p:nvPr>
        </p:nvSpPr>
        <p:spPr/>
        <p:txBody>
          <a:bodyPr/>
          <a:lstStyle/>
          <a:p>
            <a:r>
              <a:rPr lang="en-US" dirty="0"/>
              <a:t>Many sharks are </a:t>
            </a:r>
            <a:r>
              <a:rPr lang="en-US" b="1" u="sng" dirty="0"/>
              <a:t>THREATENED WITH EXTINCTION.</a:t>
            </a:r>
          </a:p>
        </p:txBody>
      </p:sp>
      <p:pic>
        <p:nvPicPr>
          <p:cNvPr id="5" name="Picture Placeholder 4">
            <a:extLst>
              <a:ext uri="{FF2B5EF4-FFF2-40B4-BE49-F238E27FC236}">
                <a16:creationId xmlns:a16="http://schemas.microsoft.com/office/drawing/2014/main" id="{1015A03A-DB0F-204C-BB10-AECB87FA6E4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80" r="17980"/>
          <a:stretch/>
        </p:blipFill>
        <p:spPr>
          <a:prstGeom prst="rect">
            <a:avLst/>
          </a:prstGeom>
        </p:spPr>
      </p:pic>
    </p:spTree>
    <p:extLst>
      <p:ext uri="{BB962C8B-B14F-4D97-AF65-F5344CB8AC3E}">
        <p14:creationId xmlns:p14="http://schemas.microsoft.com/office/powerpoint/2010/main" val="322595273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4F711842-AC42-B143-97A8-F0B0555E011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3559708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endParaRPr lang="en-US" sz="2000" dirty="0"/>
          </a:p>
        </p:txBody>
      </p:sp>
    </p:spTree>
    <p:extLst>
      <p:ext uri="{BB962C8B-B14F-4D97-AF65-F5344CB8AC3E}">
        <p14:creationId xmlns:p14="http://schemas.microsoft.com/office/powerpoint/2010/main" val="242161337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19750987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165</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7" name="Down Arrow 6">
            <a:extLst>
              <a:ext uri="{FF2B5EF4-FFF2-40B4-BE49-F238E27FC236}">
                <a16:creationId xmlns:a16="http://schemas.microsoft.com/office/drawing/2014/main" id="{CC5CC315-6A68-E54D-AD46-476B0151860E}"/>
              </a:ext>
            </a:extLst>
          </p:cNvPr>
          <p:cNvSpPr/>
          <p:nvPr/>
        </p:nvSpPr>
        <p:spPr>
          <a:xfrm rot="9888833">
            <a:off x="7658997" y="4530105"/>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001AFC5D-510B-0048-B6B4-ADA1A9D6EDF1}"/>
              </a:ext>
            </a:extLst>
          </p:cNvPr>
          <p:cNvSpPr txBox="1"/>
          <p:nvPr/>
        </p:nvSpPr>
        <p:spPr>
          <a:xfrm>
            <a:off x="7034459" y="5152829"/>
            <a:ext cx="1655064"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Tree>
    <p:extLst>
      <p:ext uri="{BB962C8B-B14F-4D97-AF65-F5344CB8AC3E}">
        <p14:creationId xmlns:p14="http://schemas.microsoft.com/office/powerpoint/2010/main" val="365299700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166</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a:t>
            </a:r>
            <a:r>
              <a:rPr lang="en-US" sz="4400" dirty="0" smtClean="0"/>
              <a:t>big.</a:t>
            </a:r>
            <a:endParaRPr lang="en-US" sz="4400" dirty="0"/>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306897544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167</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r>
              <a:rPr lang="en-US" dirty="0"/>
              <a:t>They multiply </a:t>
            </a:r>
            <a:br>
              <a:rPr lang="en-US" dirty="0"/>
            </a:br>
            <a:r>
              <a:rPr lang="en-US" dirty="0"/>
              <a:t>in </a:t>
            </a:r>
            <a:r>
              <a:rPr lang="en-US" dirty="0" smtClean="0"/>
              <a:t>big </a:t>
            </a:r>
            <a:r>
              <a:rPr lang="en-US" dirty="0"/>
              <a:t>numbers.</a:t>
            </a:r>
            <a:endParaRPr lang="en-US" sz="4000" dirty="0"/>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52076611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168</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r>
              <a:rPr lang="en-US" dirty="0"/>
              <a:t>Making them a </a:t>
            </a:r>
            <a:r>
              <a:rPr lang="en-US" dirty="0" smtClean="0"/>
              <a:t>big </a:t>
            </a:r>
            <a:r>
              <a:rPr lang="en-US" dirty="0"/>
              <a:t>threat to the Reef.</a:t>
            </a:r>
            <a:endParaRPr lang="en-US" sz="2800" dirty="0"/>
          </a:p>
        </p:txBody>
      </p:sp>
      <p:pic>
        <p:nvPicPr>
          <p:cNvPr id="8" name="Picture Placeholder 7">
            <a:extLst>
              <a:ext uri="{FF2B5EF4-FFF2-40B4-BE49-F238E27FC236}">
                <a16:creationId xmlns:a16="http://schemas.microsoft.com/office/drawing/2014/main" id="{5649CD00-AAFB-9F40-95DE-4F11594DA84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687" r="13687"/>
          <a:stretch>
            <a:fillRect/>
          </a:stretch>
        </p:blipFill>
        <p:spPr>
          <a:prstGeom prst="rect">
            <a:avLst/>
          </a:prstGeom>
        </p:spPr>
      </p:pic>
    </p:spTree>
    <p:extLst>
      <p:ext uri="{BB962C8B-B14F-4D97-AF65-F5344CB8AC3E}">
        <p14:creationId xmlns:p14="http://schemas.microsoft.com/office/powerpoint/2010/main" val="23820746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169</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 giant triton snails, are mostly </a:t>
            </a:r>
            <a:r>
              <a:rPr lang="en-US" sz="4400" dirty="0" smtClean="0"/>
              <a:t>all </a:t>
            </a:r>
            <a:r>
              <a:rPr lang="en-US" sz="4400" dirty="0"/>
              <a:t>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304418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CB7B53-E336-C545-B558-8EF31D45E7DB}"/>
              </a:ext>
            </a:extLst>
          </p:cNvPr>
          <p:cNvSpPr>
            <a:spLocks noGrp="1"/>
          </p:cNvSpPr>
          <p:nvPr>
            <p:ph type="body" sz="quarter" idx="12"/>
          </p:nvPr>
        </p:nvSpPr>
        <p:spPr>
          <a:xfrm>
            <a:off x="2023156" y="549275"/>
            <a:ext cx="8281306" cy="5280025"/>
          </a:xfrm>
        </p:spPr>
        <p:txBody>
          <a:bodyPr/>
          <a:lstStyle/>
          <a:p>
            <a:r>
              <a:rPr lang="en-AU" dirty="0"/>
              <a:t>Data from citizen science helps to monitor and manage the Reef.</a:t>
            </a:r>
          </a:p>
        </p:txBody>
      </p:sp>
      <p:sp>
        <p:nvSpPr>
          <p:cNvPr id="3" name="Slide Number Placeholder 2">
            <a:extLst>
              <a:ext uri="{FF2B5EF4-FFF2-40B4-BE49-F238E27FC236}">
                <a16:creationId xmlns:a16="http://schemas.microsoft.com/office/drawing/2014/main" id="{C61731BD-966E-6E46-A41A-3E6AA6C5F07D}"/>
              </a:ext>
            </a:extLst>
          </p:cNvPr>
          <p:cNvSpPr>
            <a:spLocks noGrp="1"/>
          </p:cNvSpPr>
          <p:nvPr>
            <p:ph type="sldNum" sz="quarter" idx="13"/>
          </p:nvPr>
        </p:nvSpPr>
        <p:spPr/>
        <p:txBody>
          <a:bodyPr/>
          <a:lstStyle/>
          <a:p>
            <a:pPr algn="r"/>
            <a:fld id="{275F0495-0EA6-8F48-9FDA-F603597FF733}" type="slidenum">
              <a:rPr lang="en-US" smtClean="0"/>
              <a:pPr algn="r"/>
              <a:t>17</a:t>
            </a:fld>
            <a:endParaRPr lang="en-US" dirty="0"/>
          </a:p>
        </p:txBody>
      </p:sp>
    </p:spTree>
    <p:extLst>
      <p:ext uri="{BB962C8B-B14F-4D97-AF65-F5344CB8AC3E}">
        <p14:creationId xmlns:p14="http://schemas.microsoft.com/office/powerpoint/2010/main" val="359354317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170</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116327018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503493-CD75-8642-9F74-ED535A661B2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52" t="1745" r="1452" b="4376"/>
          <a:stretch/>
        </p:blipFill>
        <p:spPr>
          <a:xfrm>
            <a:off x="0" y="1788556"/>
            <a:ext cx="6095998" cy="4143773"/>
          </a:xfrm>
          <a:prstGeom prst="rect">
            <a:avLst/>
          </a:prstGeom>
        </p:spPr>
      </p:pic>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171</a:t>
            </a:fld>
            <a:endParaRPr lang="en-US" dirty="0"/>
          </a:p>
        </p:txBody>
      </p:sp>
      <p:pic>
        <p:nvPicPr>
          <p:cNvPr id="7" name="Picture 6">
            <a:extLst>
              <a:ext uri="{FF2B5EF4-FFF2-40B4-BE49-F238E27FC236}">
                <a16:creationId xmlns:a16="http://schemas.microsoft.com/office/drawing/2014/main" id="{18D9DCBA-9B41-B049-99D3-CFB0709E6E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91"/>
          <a:stretch/>
        </p:blipFill>
        <p:spPr>
          <a:xfrm>
            <a:off x="6096000" y="1788556"/>
            <a:ext cx="6095998" cy="4143772"/>
          </a:xfrm>
          <a:prstGeom prst="rect">
            <a:avLst/>
          </a:prstGeom>
        </p:spPr>
      </p:pic>
    </p:spTree>
    <p:extLst>
      <p:ext uri="{BB962C8B-B14F-4D97-AF65-F5344CB8AC3E}">
        <p14:creationId xmlns:p14="http://schemas.microsoft.com/office/powerpoint/2010/main" val="155670461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172</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7" name="Picture Placeholder 6">
            <a:extLst>
              <a:ext uri="{FF2B5EF4-FFF2-40B4-BE49-F238E27FC236}">
                <a16:creationId xmlns:a16="http://schemas.microsoft.com/office/drawing/2014/main" id="{B2BE064D-7B8A-7040-B541-29BC33E7471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541" t="1227" r="13855" b="1227"/>
          <a:stretch/>
        </p:blipFill>
        <p:spPr>
          <a:xfrm>
            <a:off x="6286500" y="549274"/>
            <a:ext cx="5389563" cy="5594400"/>
          </a:xfrm>
          <a:prstGeom prst="rect">
            <a:avLst/>
          </a:prstGeom>
        </p:spPr>
      </p:pic>
    </p:spTree>
    <p:extLst>
      <p:ext uri="{BB962C8B-B14F-4D97-AF65-F5344CB8AC3E}">
        <p14:creationId xmlns:p14="http://schemas.microsoft.com/office/powerpoint/2010/main" val="244976743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a:t>
            </a:r>
            <a:r>
              <a:rPr lang="en-AU" sz="4000" dirty="0" smtClean="0"/>
              <a:t>smaller </a:t>
            </a:r>
            <a:r>
              <a:rPr lang="en-AU" sz="4000" dirty="0"/>
              <a:t>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173</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120062719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 crown-of-thorns starfish.</a:t>
            </a:r>
          </a:p>
          <a:p>
            <a:pPr>
              <a:spcBef>
                <a:spcPts val="0"/>
              </a:spcBef>
              <a:spcAft>
                <a:spcPts val="1800"/>
              </a:spcAft>
            </a:pPr>
            <a:r>
              <a:rPr lang="en-AU" sz="3200" b="1" dirty="0" smtClean="0"/>
              <a:t>Venomous spines.</a:t>
            </a:r>
            <a:r>
              <a:rPr lang="en-AU" sz="3200" b="1" dirty="0"/>
              <a:t/>
            </a:r>
            <a:br>
              <a:rPr lang="en-AU" sz="3200" b="1" dirty="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174</a:t>
            </a:fld>
            <a:endParaRPr lang="en-US" dirty="0"/>
          </a:p>
        </p:txBody>
      </p:sp>
    </p:spTree>
    <p:extLst>
      <p:ext uri="{BB962C8B-B14F-4D97-AF65-F5344CB8AC3E}">
        <p14:creationId xmlns:p14="http://schemas.microsoft.com/office/powerpoint/2010/main" val="46256821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p:txBody>
          <a:bodyPr/>
          <a:lstStyle/>
          <a:p>
            <a:r>
              <a:rPr lang="en-US" dirty="0"/>
              <a:t>After your survey, your </a:t>
            </a:r>
            <a:r>
              <a:rPr lang="en-US" dirty="0" smtClean="0"/>
              <a:t>reef guide </a:t>
            </a:r>
            <a:r>
              <a:rPr lang="en-US" dirty="0"/>
              <a:t>will help you</a:t>
            </a:r>
            <a:br>
              <a:rPr lang="en-US" dirty="0"/>
            </a:br>
            <a:r>
              <a:rPr lang="en-US" dirty="0"/>
              <a:t> complete this table, ready for database entry.</a:t>
            </a:r>
            <a:endParaRPr lang="en-US" sz="1800" dirty="0"/>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175</a:t>
            </a:fld>
            <a:endParaRPr lang="en-US" dirty="0"/>
          </a:p>
        </p:txBody>
      </p:sp>
    </p:spTree>
    <p:extLst>
      <p:ext uri="{BB962C8B-B14F-4D97-AF65-F5344CB8AC3E}">
        <p14:creationId xmlns:p14="http://schemas.microsoft.com/office/powerpoint/2010/main" val="26161669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176</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4189446645"/>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bg1"/>
                          </a:solidFill>
                          <a:latin typeface="+mn-lt"/>
                        </a:rPr>
                        <a:t>Timed swim (10 minutes)</a:t>
                      </a:r>
                    </a:p>
                  </a:txBody>
                  <a:tcPr anchor="ctr">
                    <a:solidFill>
                      <a:schemeClr val="accent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bg1"/>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bg1"/>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bg1"/>
                </a:solidFill>
              </a:rPr>
              <a:t>Teacher: </a:t>
            </a:r>
            <a:r>
              <a:rPr lang="en-AU" sz="2000" dirty="0">
                <a:solidFill>
                  <a:schemeClr val="bg1"/>
                </a:solidFill>
              </a:rPr>
              <a:t>Please ensure </a:t>
            </a:r>
            <a:r>
              <a:rPr lang="en-AU" sz="2000" dirty="0" smtClean="0">
                <a:solidFill>
                  <a:schemeClr val="bg1"/>
                </a:solidFill>
              </a:rPr>
              <a:t>every </a:t>
            </a:r>
            <a:r>
              <a:rPr lang="en-AU" sz="2000" dirty="0">
                <a:solidFill>
                  <a:schemeClr val="bg1"/>
                </a:solidFill>
              </a:rPr>
              <a:t>animal is being counted. Please take a screenshot and email as an attachment to your excursion provider. </a:t>
            </a:r>
            <a:r>
              <a:rPr lang="en-AU" sz="2000" dirty="0" smtClean="0">
                <a:solidFill>
                  <a:schemeClr val="bg1"/>
                </a:solidFill>
              </a:rPr>
              <a:t>Thank you. </a:t>
            </a:r>
            <a:endParaRPr lang="en-AU" sz="2000" dirty="0">
              <a:solidFill>
                <a:schemeClr val="bg1"/>
              </a:solidFill>
            </a:endParaRPr>
          </a:p>
        </p:txBody>
      </p:sp>
    </p:spTree>
    <p:extLst>
      <p:ext uri="{BB962C8B-B14F-4D97-AF65-F5344CB8AC3E}">
        <p14:creationId xmlns:p14="http://schemas.microsoft.com/office/powerpoint/2010/main" val="40885283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177</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r>
              <a:rPr lang="en-US" dirty="0"/>
              <a:t>Download </a:t>
            </a:r>
            <a:br>
              <a:rPr lang="en-US" dirty="0"/>
            </a:br>
            <a:r>
              <a:rPr lang="en-US" dirty="0"/>
              <a:t>the </a:t>
            </a:r>
            <a:r>
              <a:rPr lang="en-US" i="1" dirty="0"/>
              <a:t>Eye on the </a:t>
            </a:r>
            <a:br>
              <a:rPr lang="en-US" i="1" dirty="0"/>
            </a:br>
            <a:r>
              <a:rPr lang="en-US" i="1" dirty="0"/>
              <a:t>Reef </a:t>
            </a:r>
            <a:r>
              <a:rPr lang="en-US"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3852643846"/>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178</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61709796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179</a:t>
            </a:fld>
            <a:endParaRPr lang="en-US" dirty="0"/>
          </a:p>
        </p:txBody>
      </p:sp>
    </p:spTree>
    <p:extLst>
      <p:ext uri="{BB962C8B-B14F-4D97-AF65-F5344CB8AC3E}">
        <p14:creationId xmlns:p14="http://schemas.microsoft.com/office/powerpoint/2010/main" val="630649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4833B4-A382-0E4A-8D3F-D337B6AB0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 b="15625"/>
          <a:stretch/>
        </p:blipFill>
        <p:spPr>
          <a:xfrm>
            <a:off x="0" y="-4008"/>
            <a:ext cx="12192000" cy="6862008"/>
          </a:xfrm>
          <a:prstGeom prst="rect">
            <a:avLst/>
          </a:prstGeom>
        </p:spPr>
      </p:pic>
    </p:spTree>
    <p:extLst>
      <p:ext uri="{BB962C8B-B14F-4D97-AF65-F5344CB8AC3E}">
        <p14:creationId xmlns:p14="http://schemas.microsoft.com/office/powerpoint/2010/main" val="329301665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Enjoy your trip to the Great Barrier Reef!</a:t>
            </a:r>
            <a:endParaRPr lang="en-AU" dirty="0"/>
          </a:p>
        </p:txBody>
      </p:sp>
      <p:sp>
        <p:nvSpPr>
          <p:cNvPr id="3" name="Subtitle 2"/>
          <p:cNvSpPr>
            <a:spLocks noGrp="1"/>
          </p:cNvSpPr>
          <p:nvPr>
            <p:ph type="subTitle" idx="1"/>
          </p:nvPr>
        </p:nvSpPr>
        <p:spPr/>
        <p:txBody>
          <a:bodyPr/>
          <a:lstStyle/>
          <a:p>
            <a:r>
              <a:rPr lang="en-US" dirty="0" smtClean="0"/>
              <a:t>See the Reef • Love the Reef </a:t>
            </a:r>
            <a:r>
              <a:rPr lang="en-US" dirty="0"/>
              <a:t>•</a:t>
            </a:r>
            <a:r>
              <a:rPr lang="en-US" dirty="0" smtClean="0"/>
              <a:t> Protect the Reef </a:t>
            </a:r>
            <a:endParaRPr lang="en-AU" dirty="0"/>
          </a:p>
        </p:txBody>
      </p:sp>
    </p:spTree>
    <p:extLst>
      <p:ext uri="{BB962C8B-B14F-4D97-AF65-F5344CB8AC3E}">
        <p14:creationId xmlns:p14="http://schemas.microsoft.com/office/powerpoint/2010/main" val="3900426703"/>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181</a:t>
            </a:fld>
            <a:endParaRPr lang="en-US" dirty="0"/>
          </a:p>
        </p:txBody>
      </p:sp>
    </p:spTree>
    <p:extLst>
      <p:ext uri="{BB962C8B-B14F-4D97-AF65-F5344CB8AC3E}">
        <p14:creationId xmlns:p14="http://schemas.microsoft.com/office/powerpoint/2010/main" val="263304562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182</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5308277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183</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8266767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184</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6186447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185</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881428469"/>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186</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9765699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187</a:t>
            </a:fld>
            <a:endParaRPr lang="en-US" dirty="0"/>
          </a:p>
        </p:txBody>
      </p:sp>
    </p:spTree>
    <p:extLst>
      <p:ext uri="{BB962C8B-B14F-4D97-AF65-F5344CB8AC3E}">
        <p14:creationId xmlns:p14="http://schemas.microsoft.com/office/powerpoint/2010/main" val="416774703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188</a:t>
            </a:fld>
            <a:endParaRPr lang="en-US" dirty="0"/>
          </a:p>
        </p:txBody>
      </p:sp>
    </p:spTree>
    <p:extLst>
      <p:ext uri="{BB962C8B-B14F-4D97-AF65-F5344CB8AC3E}">
        <p14:creationId xmlns:p14="http://schemas.microsoft.com/office/powerpoint/2010/main" val="333774716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189</a:t>
            </a:fld>
            <a:endParaRPr lang="en-US" dirty="0"/>
          </a:p>
        </p:txBody>
      </p:sp>
    </p:spTree>
    <p:extLst>
      <p:ext uri="{BB962C8B-B14F-4D97-AF65-F5344CB8AC3E}">
        <p14:creationId xmlns:p14="http://schemas.microsoft.com/office/powerpoint/2010/main" val="3258934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D31C3-C7AA-A04A-94ED-3528F02D4AA1}"/>
              </a:ext>
            </a:extLst>
          </p:cNvPr>
          <p:cNvSpPr>
            <a:spLocks noGrp="1"/>
          </p:cNvSpPr>
          <p:nvPr>
            <p:ph type="body" sz="quarter" idx="12"/>
          </p:nvPr>
        </p:nvSpPr>
        <p:spPr/>
        <p:txBody>
          <a:bodyPr/>
          <a:lstStyle/>
          <a:p>
            <a:r>
              <a:rPr lang="en-AU" dirty="0"/>
              <a:t>The Great Barrier Reef Marine Park Authority has a citizen science program </a:t>
            </a:r>
            <a:r>
              <a:rPr lang="en-AU" dirty="0" smtClean="0"/>
              <a:t>called </a:t>
            </a:r>
            <a:r>
              <a:rPr lang="en-AU" i="1" dirty="0"/>
              <a:t>Eye on the Reef.</a:t>
            </a:r>
          </a:p>
        </p:txBody>
      </p:sp>
      <p:sp>
        <p:nvSpPr>
          <p:cNvPr id="3" name="Slide Number Placeholder 2">
            <a:extLst>
              <a:ext uri="{FF2B5EF4-FFF2-40B4-BE49-F238E27FC236}">
                <a16:creationId xmlns:a16="http://schemas.microsoft.com/office/drawing/2014/main" id="{CFF6D866-E0B8-4148-9826-9B519BC69290}"/>
              </a:ext>
            </a:extLst>
          </p:cNvPr>
          <p:cNvSpPr>
            <a:spLocks noGrp="1"/>
          </p:cNvSpPr>
          <p:nvPr>
            <p:ph type="sldNum" sz="quarter" idx="13"/>
          </p:nvPr>
        </p:nvSpPr>
        <p:spPr/>
        <p:txBody>
          <a:bodyPr/>
          <a:lstStyle/>
          <a:p>
            <a:pPr algn="r"/>
            <a:fld id="{275F0495-0EA6-8F48-9FDA-F603597FF733}" type="slidenum">
              <a:rPr lang="en-US" smtClean="0"/>
              <a:pPr algn="r"/>
              <a:t>19</a:t>
            </a:fld>
            <a:endParaRPr lang="en-US" dirty="0"/>
          </a:p>
        </p:txBody>
      </p:sp>
    </p:spTree>
    <p:extLst>
      <p:ext uri="{BB962C8B-B14F-4D97-AF65-F5344CB8AC3E}">
        <p14:creationId xmlns:p14="http://schemas.microsoft.com/office/powerpoint/2010/main" val="352293005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190</a:t>
            </a:fld>
            <a:endParaRPr lang="en-US" dirty="0"/>
          </a:p>
        </p:txBody>
      </p:sp>
    </p:spTree>
    <p:extLst>
      <p:ext uri="{BB962C8B-B14F-4D97-AF65-F5344CB8AC3E}">
        <p14:creationId xmlns:p14="http://schemas.microsoft.com/office/powerpoint/2010/main" val="18720673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191</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spcAft>
                <a:spcPts val="1800"/>
              </a:spcAft>
            </a:pPr>
            <a:r>
              <a:rPr lang="en-US" dirty="0"/>
              <a:t>Rapid Monitoring survey form.</a:t>
            </a:r>
          </a:p>
          <a:p>
            <a:r>
              <a:rPr lang="en-US" sz="2000" dirty="0"/>
              <a:t>Your </a:t>
            </a:r>
            <a:r>
              <a:rPr lang="en-US" sz="2000" dirty="0" smtClean="0"/>
              <a:t>reef guide </a:t>
            </a:r>
            <a:r>
              <a:rPr lang="en-US" sz="2000" dirty="0"/>
              <a:t>will help you and your students complete this form, </a:t>
            </a:r>
            <a:r>
              <a:rPr lang="en-US" sz="2000" i="1" dirty="0"/>
              <a:t>after</a:t>
            </a:r>
            <a:r>
              <a:rPr lang="en-US" sz="2000" dirty="0"/>
              <a:t> counting the animals on your excursion. </a:t>
            </a:r>
          </a:p>
          <a:p>
            <a:r>
              <a:rPr lang="en-US" sz="2000" dirty="0"/>
              <a:t>Students have copies of the middle section of this form in their activity books. Either bring the activity books </a:t>
            </a:r>
            <a:r>
              <a:rPr lang="en-US" sz="2000" dirty="0" smtClean="0"/>
              <a:t>or </a:t>
            </a:r>
            <a:r>
              <a:rPr lang="en-US" sz="2000" dirty="0"/>
              <a:t>copies of the middle section of this form (enough for each student, plus pencils). The teacher will need one master copy of the entire form (or at least the top two sections). Available to download from the GBRMPA website or click on image right (in full screen).</a:t>
            </a:r>
          </a:p>
        </p:txBody>
      </p:sp>
      <p:pic>
        <p:nvPicPr>
          <p:cNvPr id="7" name="Picture Placeholder 6">
            <a:hlinkClick r:id="rId4"/>
            <a:extLst>
              <a:ext uri="{FF2B5EF4-FFF2-40B4-BE49-F238E27FC236}">
                <a16:creationId xmlns:a16="http://schemas.microsoft.com/office/drawing/2014/main" id="{8BDAA298-63D6-C943-9644-E2051287A8A0}"/>
              </a:ext>
            </a:extLst>
          </p:cNvPr>
          <p:cNvPicPr>
            <a:picLocks noGrp="1" noChangeAspect="1"/>
          </p:cNvPicPr>
          <p:nvPr>
            <p:ph type="pic" sz="quarter" idx="14"/>
          </p:nvPr>
        </p:nvPicPr>
        <p:blipFill rotWithShape="1">
          <a:blip r:embed="rId5"/>
          <a:srcRect l="-16465" t="-1" r="-18896" b="-1"/>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E4FD0931-AA1F-4844-8AE8-68C8CA6F7B6F}"/>
              </a:ext>
            </a:extLst>
          </p:cNvPr>
          <p:cNvSpPr txBox="1"/>
          <p:nvPr/>
        </p:nvSpPr>
        <p:spPr>
          <a:xfrm>
            <a:off x="7581140" y="4501990"/>
            <a:ext cx="2703443"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AU" sz="1600" dirty="0">
                <a:solidFill>
                  <a:schemeClr val="tx2"/>
                </a:solidFill>
              </a:rPr>
              <a:t>360° survey (advanced section). Therefore, we don’t do this part (unless requested). </a:t>
            </a:r>
          </a:p>
        </p:txBody>
      </p:sp>
    </p:spTree>
    <p:extLst>
      <p:ext uri="{BB962C8B-B14F-4D97-AF65-F5344CB8AC3E}">
        <p14:creationId xmlns:p14="http://schemas.microsoft.com/office/powerpoint/2010/main" val="367367340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3"/>
          </p:nvPr>
        </p:nvSpPr>
        <p:spPr/>
        <p:txBody>
          <a:bodyPr/>
          <a:lstStyle/>
          <a:p>
            <a:pPr algn="r"/>
            <a:fld id="{A23E3DB6-7D61-2E4C-8C80-E9322AEA1496}" type="slidenum">
              <a:rPr lang="en-US" smtClean="0"/>
              <a:pPr algn="r"/>
              <a:t>192</a:t>
            </a:fld>
            <a:endParaRPr lang="en-US" dirty="0"/>
          </a:p>
        </p:txBody>
      </p:sp>
      <p:sp>
        <p:nvSpPr>
          <p:cNvPr id="3" name="Title 2">
            <a:extLst>
              <a:ext uri="{FF2B5EF4-FFF2-40B4-BE49-F238E27FC236}">
                <a16:creationId xmlns:a16="http://schemas.microsoft.com/office/drawing/2014/main" id="{4D2845F4-3537-BA46-B1A3-413A12573545}"/>
              </a:ext>
            </a:extLst>
          </p:cNvPr>
          <p:cNvSpPr>
            <a:spLocks noGrp="1"/>
          </p:cNvSpPr>
          <p:nvPr>
            <p:ph type="title" idx="4294967295"/>
          </p:nvPr>
        </p:nvSpPr>
        <p:spPr>
          <a:xfrm>
            <a:off x="509310" y="549275"/>
            <a:ext cx="11160125" cy="1093788"/>
          </a:xfrm>
          <a:prstGeom prst="rect">
            <a:avLst/>
          </a:prstGeom>
        </p:spPr>
        <p:txBody>
          <a:bodyPr/>
          <a:lstStyle/>
          <a:p>
            <a:r>
              <a:rPr lang="en-US" sz="3200" dirty="0"/>
              <a:t>After your survey, your </a:t>
            </a:r>
            <a:r>
              <a:rPr lang="en-US" sz="3200" dirty="0" smtClean="0"/>
              <a:t>reef guide </a:t>
            </a:r>
            <a:r>
              <a:rPr lang="en-US" sz="3200" dirty="0"/>
              <a:t>will help you complete this section, ready for database entry.</a:t>
            </a:r>
          </a:p>
        </p:txBody>
      </p:sp>
      <p:pic>
        <p:nvPicPr>
          <p:cNvPr id="5" name="Picture 4">
            <a:extLst>
              <a:ext uri="{FF2B5EF4-FFF2-40B4-BE49-F238E27FC236}">
                <a16:creationId xmlns:a16="http://schemas.microsoft.com/office/drawing/2014/main" id="{BD8BE659-8992-A346-BF96-670D8D5AE6E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78225" y="1696478"/>
            <a:ext cx="9422297" cy="4364011"/>
          </a:xfrm>
          <a:prstGeom prst="rect">
            <a:avLst/>
          </a:prstGeom>
          <a:ln w="38100">
            <a:solidFill>
              <a:schemeClr val="bg2"/>
            </a:solidFill>
          </a:ln>
        </p:spPr>
      </p:pic>
    </p:spTree>
    <p:extLst>
      <p:ext uri="{BB962C8B-B14F-4D97-AF65-F5344CB8AC3E}">
        <p14:creationId xmlns:p14="http://schemas.microsoft.com/office/powerpoint/2010/main" val="384884782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a:solidFill>
                  <a:schemeClr val="tx2"/>
                </a:solidFill>
              </a:rPr>
              <a:t>Contact </a:t>
            </a:r>
            <a:r>
              <a:rPr lang="en-US" sz="5400" smtClean="0">
                <a:solidFill>
                  <a:schemeClr val="tx2"/>
                </a:solidFill>
              </a:rPr>
              <a:t>details.</a:t>
            </a:r>
            <a:endParaRPr lang="en-US" sz="5400" dirty="0">
              <a:solidFill>
                <a:schemeClr val="tx2"/>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50672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4294967295"/>
          </p:nvPr>
        </p:nvSpPr>
        <p:spPr>
          <a:xfrm>
            <a:off x="515939" y="1745360"/>
            <a:ext cx="11160124" cy="4409490"/>
          </a:xfrm>
          <a:prstGeom prst="rect">
            <a:avLst/>
          </a:prstGeom>
        </p:spPr>
        <p:txBody>
          <a:bodyPr numCol="2" spcCol="360000"/>
          <a:lstStyle/>
          <a:p>
            <a:pPr marL="0" indent="0">
              <a:lnSpc>
                <a:spcPct val="100000"/>
              </a:lnSpc>
              <a:spcBef>
                <a:spcPts val="0"/>
              </a:spcBef>
              <a:spcAft>
                <a:spcPts val="1200"/>
              </a:spcAft>
              <a:buNone/>
            </a:pPr>
            <a:r>
              <a:rPr lang="en-AU" sz="2000" dirty="0"/>
              <a:t>This PowerPoint is Part 1 of the </a:t>
            </a:r>
            <a:r>
              <a:rPr lang="en-AU" sz="2000" i="1" dirty="0"/>
              <a:t>Be a Marine Biologist for a Day</a:t>
            </a:r>
            <a:r>
              <a:rPr lang="en-AU" sz="2000" dirty="0"/>
              <a:t> program designed for year 6 by the Great Barrier Reef Marine Park Authority (GBRMPA). </a:t>
            </a:r>
          </a:p>
          <a:p>
            <a:pPr marL="0" indent="0">
              <a:lnSpc>
                <a:spcPct val="100000"/>
              </a:lnSpc>
              <a:spcBef>
                <a:spcPts val="0"/>
              </a:spcBef>
              <a:spcAft>
                <a:spcPts val="1200"/>
              </a:spcAft>
              <a:buNone/>
            </a:pPr>
            <a:r>
              <a:rPr lang="en-US" sz="2000" dirty="0"/>
              <a:t>View this PowerPoint before your excursion. There is an accompanying activity book. Teacher instructions are at the end of this PowerPoint.</a:t>
            </a:r>
            <a:endParaRPr lang="en-AU" sz="2000" dirty="0"/>
          </a:p>
          <a:p>
            <a:pPr marL="0" indent="0">
              <a:lnSpc>
                <a:spcPct val="100000"/>
              </a:lnSpc>
              <a:spcBef>
                <a:spcPts val="0"/>
              </a:spcBef>
              <a:spcAft>
                <a:spcPts val="1200"/>
              </a:spcAft>
              <a:buNone/>
            </a:pPr>
            <a:r>
              <a:rPr lang="en-US" sz="2000" dirty="0"/>
              <a:t>On the excursion, you will be conducting a modified ten minute timed survey as part of </a:t>
            </a:r>
            <a:r>
              <a:rPr lang="en-US" sz="2000"/>
              <a:t>a </a:t>
            </a:r>
            <a:r>
              <a:rPr lang="en-US" sz="2000" smtClean="0"/>
              <a:t>Rapid </a:t>
            </a:r>
            <a:r>
              <a:rPr lang="en-US" sz="2000" dirty="0"/>
              <a:t>M</a:t>
            </a:r>
            <a:r>
              <a:rPr lang="en-US" sz="2000" smtClean="0"/>
              <a:t>onitoring </a:t>
            </a:r>
            <a:r>
              <a:rPr lang="en-US" sz="2000" dirty="0"/>
              <a:t>survey with your </a:t>
            </a:r>
            <a:r>
              <a:rPr lang="en-US" sz="2000" dirty="0" smtClean="0"/>
              <a:t>reef guide. </a:t>
            </a:r>
            <a:r>
              <a:rPr lang="en-US" sz="2000" dirty="0"/>
              <a:t>The excursion comprises Part 2: Finding out. </a:t>
            </a:r>
          </a:p>
          <a:p>
            <a:pPr marL="0" indent="0">
              <a:lnSpc>
                <a:spcPct val="100000"/>
              </a:lnSpc>
              <a:spcBef>
                <a:spcPts val="0"/>
              </a:spcBef>
              <a:spcAft>
                <a:spcPts val="1200"/>
              </a:spcAft>
              <a:buNone/>
            </a:pPr>
            <a:r>
              <a:rPr lang="en-US" sz="2000" dirty="0"/>
              <a:t>Part 3: Making connections, is designed for when you return to school. It will show you how to upload your data from the survey to the GBRMPA website, and answer any questions from Parts 1 and 2.</a:t>
            </a:r>
          </a:p>
          <a:p>
            <a:pPr marL="0" indent="0">
              <a:lnSpc>
                <a:spcPct val="100000"/>
              </a:lnSpc>
              <a:spcBef>
                <a:spcPts val="0"/>
              </a:spcBef>
              <a:spcAft>
                <a:spcPts val="1200"/>
              </a:spcAft>
              <a:buNone/>
            </a:pPr>
            <a:r>
              <a:rPr lang="en-US" sz="2000" dirty="0"/>
              <a:t>We look forward to meeting you, and sharing lots of amazing experiences with you </a:t>
            </a:r>
            <a:br>
              <a:rPr lang="en-US" sz="2000" dirty="0"/>
            </a:br>
            <a:r>
              <a:rPr lang="en-US" sz="2000" dirty="0"/>
              <a:t>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smtClean="0">
                <a:solidFill>
                  <a:schemeClr val="accent2"/>
                </a:solidFill>
              </a:rPr>
              <a:t>Thank you </a:t>
            </a:r>
            <a:r>
              <a:rPr lang="en-AU" dirty="0">
                <a:solidFill>
                  <a:schemeClr val="accent2"/>
                </a:solidFill>
              </a:rPr>
              <a:t>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ahyp="http://schemas.microsoft.com/office/drawing/2018/hyperlinkcolor" xmlns=""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941962-44A4-674F-8A4F-00654692FC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01" b="19098"/>
          <a:stretch/>
        </p:blipFill>
        <p:spPr>
          <a:xfrm>
            <a:off x="0" y="0"/>
            <a:ext cx="12192000" cy="6858000"/>
          </a:xfrm>
          <a:prstGeom prst="rect">
            <a:avLst/>
          </a:prstGeom>
        </p:spPr>
      </p:pic>
    </p:spTree>
    <p:extLst>
      <p:ext uri="{BB962C8B-B14F-4D97-AF65-F5344CB8AC3E}">
        <p14:creationId xmlns:p14="http://schemas.microsoft.com/office/powerpoint/2010/main" val="2020576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860C13-1782-1B4C-A2D4-410C1116973D}"/>
              </a:ext>
            </a:extLst>
          </p:cNvPr>
          <p:cNvSpPr>
            <a:spLocks noGrp="1"/>
          </p:cNvSpPr>
          <p:nvPr>
            <p:ph type="body" sz="quarter" idx="12"/>
          </p:nvPr>
        </p:nvSpPr>
        <p:spPr>
          <a:xfrm>
            <a:off x="1416209" y="549275"/>
            <a:ext cx="9359582" cy="5280025"/>
          </a:xfrm>
        </p:spPr>
        <p:txBody>
          <a:bodyPr/>
          <a:lstStyle/>
          <a:p>
            <a:r>
              <a:rPr lang="en-AU" dirty="0"/>
              <a:t>You will be collecting data for </a:t>
            </a:r>
            <a:r>
              <a:rPr lang="en-AU" i="1" dirty="0"/>
              <a:t>Eye on the Reef </a:t>
            </a:r>
            <a:r>
              <a:rPr lang="en-AU" dirty="0"/>
              <a:t>during a Rapid Monitoring survey.</a:t>
            </a:r>
          </a:p>
        </p:txBody>
      </p:sp>
      <p:sp>
        <p:nvSpPr>
          <p:cNvPr id="3" name="Slide Number Placeholder 2">
            <a:extLst>
              <a:ext uri="{FF2B5EF4-FFF2-40B4-BE49-F238E27FC236}">
                <a16:creationId xmlns:a16="http://schemas.microsoft.com/office/drawing/2014/main" id="{4F950FD3-8988-2A41-A4E6-A305C42FE9F4}"/>
              </a:ext>
            </a:extLst>
          </p:cNvPr>
          <p:cNvSpPr>
            <a:spLocks noGrp="1"/>
          </p:cNvSpPr>
          <p:nvPr>
            <p:ph type="sldNum" sz="quarter" idx="13"/>
          </p:nvPr>
        </p:nvSpPr>
        <p:spPr/>
        <p:txBody>
          <a:bodyPr/>
          <a:lstStyle/>
          <a:p>
            <a:pPr algn="r"/>
            <a:fld id="{275F0495-0EA6-8F48-9FDA-F603597FF733}" type="slidenum">
              <a:rPr lang="en-US" smtClean="0"/>
              <a:pPr algn="r"/>
              <a:t>21</a:t>
            </a:fld>
            <a:endParaRPr lang="en-US" dirty="0"/>
          </a:p>
        </p:txBody>
      </p:sp>
    </p:spTree>
    <p:extLst>
      <p:ext uri="{BB962C8B-B14F-4D97-AF65-F5344CB8AC3E}">
        <p14:creationId xmlns:p14="http://schemas.microsoft.com/office/powerpoint/2010/main" val="301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a:t>
            </a:r>
            <a:br>
              <a:rPr lang="en-AU" sz="4400" dirty="0" smtClean="0">
                <a:solidFill>
                  <a:schemeClr val="bg1"/>
                </a:solidFill>
              </a:rPr>
            </a:br>
            <a:r>
              <a:rPr lang="en-AU" sz="4400" dirty="0" smtClean="0">
                <a:solidFill>
                  <a:schemeClr val="bg1"/>
                </a:solidFill>
              </a:rPr>
              <a:t>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69811" y="597017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9215690-2DE0-DF42-936C-F8513F84D496}"/>
              </a:ext>
            </a:extLst>
          </p:cNvPr>
          <p:cNvSpPr>
            <a:spLocks noGrp="1"/>
          </p:cNvSpPr>
          <p:nvPr>
            <p:ph type="sldNum" sz="quarter" idx="13"/>
          </p:nvPr>
        </p:nvSpPr>
        <p:spPr/>
        <p:txBody>
          <a:bodyPr/>
          <a:lstStyle/>
          <a:p>
            <a:pPr algn="r"/>
            <a:fld id="{275F0495-0EA6-8F48-9FDA-F603597FF733}" type="slidenum">
              <a:rPr lang="en-US" smtClean="0"/>
              <a:pPr algn="r"/>
              <a:t>23</a:t>
            </a:fld>
            <a:endParaRPr lang="en-US" dirty="0"/>
          </a:p>
        </p:txBody>
      </p:sp>
      <p:sp>
        <p:nvSpPr>
          <p:cNvPr id="5" name="Text Placeholder 1">
            <a:extLst>
              <a:ext uri="{FF2B5EF4-FFF2-40B4-BE49-F238E27FC236}">
                <a16:creationId xmlns:a16="http://schemas.microsoft.com/office/drawing/2014/main" id="{619C59E4-3677-2943-85C9-425D6898DB67}"/>
              </a:ext>
            </a:extLst>
          </p:cNvPr>
          <p:cNvSpPr>
            <a:spLocks noGrp="1"/>
          </p:cNvSpPr>
          <p:nvPr>
            <p:ph type="body" sz="quarter" idx="12"/>
          </p:nvPr>
        </p:nvSpPr>
        <p:spPr>
          <a:xfrm>
            <a:off x="515938" y="549275"/>
            <a:ext cx="11160125" cy="5280025"/>
          </a:xfrm>
        </p:spPr>
        <p:txBody>
          <a:bodyPr/>
          <a:lstStyle/>
          <a:p>
            <a:pPr marL="0" indent="0">
              <a:lnSpc>
                <a:spcPct val="100000"/>
              </a:lnSpc>
              <a:spcBef>
                <a:spcPts val="0"/>
              </a:spcBef>
              <a:spcAft>
                <a:spcPts val="1800"/>
              </a:spcAft>
            </a:pPr>
            <a:r>
              <a:rPr lang="en-AU" i="1" dirty="0"/>
              <a:t>Eye on the Reef</a:t>
            </a:r>
            <a:br>
              <a:rPr lang="en-AU" i="1" dirty="0"/>
            </a:br>
            <a:r>
              <a:rPr lang="en-AU" dirty="0"/>
              <a:t>Rapid Monitoring survey</a:t>
            </a:r>
          </a:p>
          <a:p>
            <a:pPr marL="0" indent="0">
              <a:lnSpc>
                <a:spcPct val="100000"/>
              </a:lnSpc>
              <a:spcAft>
                <a:spcPts val="1800"/>
              </a:spcAft>
            </a:pPr>
            <a:r>
              <a:rPr lang="en-AU" sz="3200" b="1" dirty="0">
                <a:solidFill>
                  <a:schemeClr val="accent2"/>
                </a:solidFill>
              </a:rPr>
              <a:t>10 MINUTE TIMED SURVEY</a:t>
            </a:r>
            <a:endParaRPr lang="en-US" sz="3200" b="1" dirty="0">
              <a:solidFill>
                <a:schemeClr val="accent2"/>
              </a:solidFill>
            </a:endParaRPr>
          </a:p>
        </p:txBody>
      </p:sp>
    </p:spTree>
    <p:extLst>
      <p:ext uri="{BB962C8B-B14F-4D97-AF65-F5344CB8AC3E}">
        <p14:creationId xmlns:p14="http://schemas.microsoft.com/office/powerpoint/2010/main" val="1238771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D1E3F-7873-E141-921F-82FF2F6397EF}"/>
              </a:ext>
            </a:extLst>
          </p:cNvPr>
          <p:cNvSpPr>
            <a:spLocks noGrp="1"/>
          </p:cNvSpPr>
          <p:nvPr>
            <p:ph type="title"/>
          </p:nvPr>
        </p:nvSpPr>
        <p:spPr/>
        <p:txBody>
          <a:bodyPr/>
          <a:lstStyle/>
          <a:p>
            <a:r>
              <a:rPr lang="en-AU" dirty="0"/>
              <a:t>What to count in 10 minutes. </a:t>
            </a:r>
            <a:endParaRPr lang="en-US" dirty="0"/>
          </a:p>
        </p:txBody>
      </p:sp>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12"/>
          </p:nvPr>
        </p:nvSpPr>
        <p:spPr/>
        <p:txBody>
          <a:bodyPr/>
          <a:lstStyle/>
          <a:p>
            <a:pPr algn="r"/>
            <a:fld id="{A23E3DB6-7D61-2E4C-8C80-E9322AEA1496}" type="slidenum">
              <a:rPr lang="en-US" smtClean="0"/>
              <a:pPr algn="r"/>
              <a:t>24</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4"/>
          <a:srcRect t="22313"/>
          <a:stretch/>
        </p:blipFill>
        <p:spPr>
          <a:xfrm>
            <a:off x="1781969" y="1295655"/>
            <a:ext cx="8628062" cy="4853285"/>
          </a:xfrm>
          <a:prstGeom prst="rect">
            <a:avLst/>
          </a:prstGeom>
        </p:spPr>
      </p:pic>
    </p:spTree>
    <p:extLst>
      <p:ext uri="{BB962C8B-B14F-4D97-AF65-F5344CB8AC3E}">
        <p14:creationId xmlns:p14="http://schemas.microsoft.com/office/powerpoint/2010/main" val="3294730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E32F2-0283-844F-B985-490075F22432}"/>
              </a:ext>
            </a:extLst>
          </p:cNvPr>
          <p:cNvSpPr>
            <a:spLocks noGrp="1"/>
          </p:cNvSpPr>
          <p:nvPr>
            <p:ph type="sldNum" sz="quarter" idx="12"/>
          </p:nvPr>
        </p:nvSpPr>
        <p:spPr/>
        <p:txBody>
          <a:bodyPr/>
          <a:lstStyle/>
          <a:p>
            <a:pPr algn="r"/>
            <a:fld id="{9F22CC13-5CF8-3442-9E61-DD8983EAEEE2}" type="slidenum">
              <a:rPr lang="en-US" smtClean="0"/>
              <a:pPr algn="r"/>
              <a:t>25</a:t>
            </a:fld>
            <a:endParaRPr lang="en-US" dirty="0"/>
          </a:p>
        </p:txBody>
      </p:sp>
      <p:sp>
        <p:nvSpPr>
          <p:cNvPr id="4" name="Content Placeholder 3">
            <a:extLst>
              <a:ext uri="{FF2B5EF4-FFF2-40B4-BE49-F238E27FC236}">
                <a16:creationId xmlns:a16="http://schemas.microsoft.com/office/drawing/2014/main" id="{C762ADE3-7BC7-E444-A541-7EEF1AB49B6D}"/>
              </a:ext>
            </a:extLst>
          </p:cNvPr>
          <p:cNvSpPr>
            <a:spLocks noGrp="1"/>
          </p:cNvSpPr>
          <p:nvPr>
            <p:ph idx="1"/>
          </p:nvPr>
        </p:nvSpPr>
        <p:spPr>
          <a:xfrm>
            <a:off x="515940" y="1295655"/>
            <a:ext cx="2096632" cy="4847969"/>
          </a:xfrm>
        </p:spPr>
        <p:txBody>
          <a:bodyPr/>
          <a:lstStyle/>
          <a:p>
            <a:r>
              <a:rPr lang="en-AU" dirty="0"/>
              <a:t>Here are reasons why we count these animals.</a:t>
            </a:r>
          </a:p>
        </p:txBody>
      </p:sp>
      <p:sp>
        <p:nvSpPr>
          <p:cNvPr id="5" name="Title 4">
            <a:extLst>
              <a:ext uri="{FF2B5EF4-FFF2-40B4-BE49-F238E27FC236}">
                <a16:creationId xmlns:a16="http://schemas.microsoft.com/office/drawing/2014/main" id="{62EF693F-EA38-1F41-A576-81C6440E7FBD}"/>
              </a:ext>
            </a:extLst>
          </p:cNvPr>
          <p:cNvSpPr>
            <a:spLocks noGrp="1"/>
          </p:cNvSpPr>
          <p:nvPr>
            <p:ph type="title"/>
          </p:nvPr>
        </p:nvSpPr>
        <p:spPr/>
        <p:txBody>
          <a:bodyPr/>
          <a:lstStyle/>
          <a:p>
            <a:r>
              <a:rPr lang="en-AU" dirty="0"/>
              <a:t>Why count these animals in particular?</a:t>
            </a:r>
            <a:endParaRPr lang="en-US" dirty="0"/>
          </a:p>
        </p:txBody>
      </p:sp>
      <p:pic>
        <p:nvPicPr>
          <p:cNvPr id="6" name="Picture 5">
            <a:extLst>
              <a:ext uri="{FF2B5EF4-FFF2-40B4-BE49-F238E27FC236}">
                <a16:creationId xmlns:a16="http://schemas.microsoft.com/office/drawing/2014/main" id="{EFF692F3-5A4B-1349-A825-6D207EC42454}"/>
              </a:ext>
            </a:extLst>
          </p:cNvPr>
          <p:cNvPicPr>
            <a:picLocks noChangeAspect="1"/>
          </p:cNvPicPr>
          <p:nvPr/>
        </p:nvPicPr>
        <p:blipFill rotWithShape="1">
          <a:blip r:embed="rId3"/>
          <a:srcRect l="1961" t="16835" r="2288" b="5013"/>
          <a:stretch/>
        </p:blipFill>
        <p:spPr>
          <a:xfrm>
            <a:off x="3058538" y="1295655"/>
            <a:ext cx="8617525" cy="4847453"/>
          </a:xfrm>
          <a:prstGeom prst="rect">
            <a:avLst/>
          </a:prstGeom>
        </p:spPr>
      </p:pic>
    </p:spTree>
    <p:extLst>
      <p:ext uri="{BB962C8B-B14F-4D97-AF65-F5344CB8AC3E}">
        <p14:creationId xmlns:p14="http://schemas.microsoft.com/office/powerpoint/2010/main" val="375369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r>
              <a:rPr lang="en-AU" dirty="0"/>
              <a:t>Where will you </a:t>
            </a:r>
            <a:br>
              <a:rPr lang="en-AU" dirty="0"/>
            </a:br>
            <a:r>
              <a:rPr lang="en-AU"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614528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r>
              <a:rPr lang="en-AU" dirty="0"/>
              <a:t>How will you </a:t>
            </a:r>
            <a:br>
              <a:rPr lang="en-AU" dirty="0"/>
            </a:br>
            <a:r>
              <a:rPr lang="en-AU"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1720995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C062E-E067-F544-8BA2-D02E1A18BD7B}"/>
              </a:ext>
            </a:extLst>
          </p:cNvPr>
          <p:cNvSpPr>
            <a:spLocks noGrp="1"/>
          </p:cNvSpPr>
          <p:nvPr>
            <p:ph type="body" sz="quarter" idx="12"/>
          </p:nvPr>
        </p:nvSpPr>
        <p:spPr>
          <a:xfrm>
            <a:off x="2108479" y="549275"/>
            <a:ext cx="8195983" cy="5280025"/>
          </a:xfrm>
        </p:spPr>
        <p:txBody>
          <a:bodyPr/>
          <a:lstStyle/>
          <a:p>
            <a:pPr>
              <a:lnSpc>
                <a:spcPct val="100000"/>
              </a:lnSpc>
              <a:spcBef>
                <a:spcPts val="0"/>
              </a:spcBef>
              <a:spcAft>
                <a:spcPts val="1800"/>
              </a:spcAft>
            </a:pPr>
            <a:r>
              <a:rPr lang="en-AU" dirty="0"/>
              <a:t>Pick one animal to </a:t>
            </a:r>
            <a:br>
              <a:rPr lang="en-AU" dirty="0"/>
            </a:br>
            <a:r>
              <a:rPr lang="en-AU" dirty="0"/>
              <a:t>count with your buddy. </a:t>
            </a:r>
          </a:p>
          <a:p>
            <a:pPr>
              <a:lnSpc>
                <a:spcPct val="100000"/>
              </a:lnSpc>
              <a:spcBef>
                <a:spcPts val="0"/>
              </a:spcBef>
              <a:spcAft>
                <a:spcPts val="1800"/>
              </a:spcAft>
            </a:pPr>
            <a:r>
              <a:rPr lang="en-AU" dirty="0"/>
              <a:t>As a class we will </a:t>
            </a:r>
            <a:br>
              <a:rPr lang="en-AU" dirty="0"/>
            </a:br>
            <a:r>
              <a:rPr lang="en-AU" dirty="0"/>
              <a:t>count </a:t>
            </a:r>
            <a:r>
              <a:rPr lang="en-AU" dirty="0" smtClean="0"/>
              <a:t>all </a:t>
            </a:r>
            <a:r>
              <a:rPr lang="en-AU" dirty="0"/>
              <a:t>10.</a:t>
            </a:r>
          </a:p>
        </p:txBody>
      </p:sp>
      <p:sp>
        <p:nvSpPr>
          <p:cNvPr id="3" name="Slide Number Placeholder 2">
            <a:extLst>
              <a:ext uri="{FF2B5EF4-FFF2-40B4-BE49-F238E27FC236}">
                <a16:creationId xmlns:a16="http://schemas.microsoft.com/office/drawing/2014/main" id="{7E7923C9-B483-4248-8680-989736A6AD9B}"/>
              </a:ext>
            </a:extLst>
          </p:cNvPr>
          <p:cNvSpPr>
            <a:spLocks noGrp="1"/>
          </p:cNvSpPr>
          <p:nvPr>
            <p:ph type="sldNum" sz="quarter" idx="13"/>
          </p:nvPr>
        </p:nvSpPr>
        <p:spPr/>
        <p:txBody>
          <a:bodyPr/>
          <a:lstStyle/>
          <a:p>
            <a:pPr algn="r"/>
            <a:fld id="{275F0495-0EA6-8F48-9FDA-F603597FF733}" type="slidenum">
              <a:rPr lang="en-US" smtClean="0"/>
              <a:pPr algn="r"/>
              <a:t>28</a:t>
            </a:fld>
            <a:endParaRPr lang="en-US" dirty="0"/>
          </a:p>
        </p:txBody>
      </p:sp>
    </p:spTree>
    <p:extLst>
      <p:ext uri="{BB962C8B-B14F-4D97-AF65-F5344CB8AC3E}">
        <p14:creationId xmlns:p14="http://schemas.microsoft.com/office/powerpoint/2010/main" val="477518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29</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r>
              <a:rPr lang="en-AU" dirty="0"/>
              <a:t>You can keep a </a:t>
            </a:r>
            <a:r>
              <a:rPr lang="en-AU" dirty="0" smtClean="0"/>
              <a:t>tally </a:t>
            </a:r>
            <a:r>
              <a:rPr lang="en-AU" dirty="0"/>
              <a:t>of your count on forms like these.</a:t>
            </a:r>
          </a:p>
          <a:p>
            <a:r>
              <a:rPr lang="en-AU" sz="3200" dirty="0"/>
              <a:t>You can find these in your </a:t>
            </a:r>
            <a:br>
              <a:rPr lang="en-AU" sz="3200" dirty="0"/>
            </a:br>
            <a:r>
              <a:rPr lang="en-AU" sz="3200" dirty="0"/>
              <a:t>activity books.</a:t>
            </a:r>
          </a:p>
        </p:txBody>
      </p:sp>
      <p:pic>
        <p:nvPicPr>
          <p:cNvPr id="16" name="Picture Placeholder 15">
            <a:extLst>
              <a:ext uri="{FF2B5EF4-FFF2-40B4-BE49-F238E27FC236}">
                <a16:creationId xmlns:a16="http://schemas.microsoft.com/office/drawing/2014/main" id="{0B079510-9E4D-9B4F-B48F-52F21F82AD89}"/>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
        <p:nvSpPr>
          <p:cNvPr id="17" name="TextBox 16">
            <a:extLst>
              <a:ext uri="{FF2B5EF4-FFF2-40B4-BE49-F238E27FC236}">
                <a16:creationId xmlns:a16="http://schemas.microsoft.com/office/drawing/2014/main" id="{7EFFF305-144D-1A47-9C4A-CAFE200DDA2E}"/>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18" name="TextBox 17">
            <a:extLst>
              <a:ext uri="{FF2B5EF4-FFF2-40B4-BE49-F238E27FC236}">
                <a16:creationId xmlns:a16="http://schemas.microsoft.com/office/drawing/2014/main" id="{56ABEF1E-55FD-9448-A3E4-83BD9D7F7EF1}"/>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19" name="TextBox 18">
            <a:extLst>
              <a:ext uri="{FF2B5EF4-FFF2-40B4-BE49-F238E27FC236}">
                <a16:creationId xmlns:a16="http://schemas.microsoft.com/office/drawing/2014/main" id="{9F1C91C6-C6D3-B64E-A7DC-2F3A9BE3BE1B}"/>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20" name="Straight Connector 19">
            <a:extLst>
              <a:ext uri="{FF2B5EF4-FFF2-40B4-BE49-F238E27FC236}">
                <a16:creationId xmlns:a16="http://schemas.microsoft.com/office/drawing/2014/main" id="{8718B29F-DE66-724B-A762-A17D9F1359AA}"/>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54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3</a:t>
            </a:fld>
            <a:endParaRPr lang="en-US" dirty="0"/>
          </a:p>
        </p:txBody>
      </p:sp>
      <p:sp>
        <p:nvSpPr>
          <p:cNvPr id="10" name="TextBox 9"/>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4"/>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3480361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86489-7592-9440-B476-B4F60280041D}"/>
              </a:ext>
            </a:extLst>
          </p:cNvPr>
          <p:cNvSpPr>
            <a:spLocks noGrp="1"/>
          </p:cNvSpPr>
          <p:nvPr>
            <p:ph type="body" sz="quarter" idx="12"/>
          </p:nvPr>
        </p:nvSpPr>
        <p:spPr>
          <a:xfrm>
            <a:off x="2234145" y="549275"/>
            <a:ext cx="7723710" cy="5280025"/>
          </a:xfrm>
        </p:spPr>
        <p:txBody>
          <a:bodyPr/>
          <a:lstStyle/>
          <a:p>
            <a:r>
              <a:rPr lang="en-US" dirty="0"/>
              <a:t>After the survey</a:t>
            </a:r>
            <a:br>
              <a:rPr lang="en-US" dirty="0"/>
            </a:br>
            <a:r>
              <a:rPr lang="en-US" dirty="0"/>
              <a:t>you will be shown how to upload your data.</a:t>
            </a:r>
            <a:endParaRPr lang="en-AU" dirty="0"/>
          </a:p>
        </p:txBody>
      </p:sp>
      <p:sp>
        <p:nvSpPr>
          <p:cNvPr id="3" name="Slide Number Placeholder 2">
            <a:extLst>
              <a:ext uri="{FF2B5EF4-FFF2-40B4-BE49-F238E27FC236}">
                <a16:creationId xmlns:a16="http://schemas.microsoft.com/office/drawing/2014/main" id="{5DD3130E-13B6-C14A-9C92-01D1EED93E46}"/>
              </a:ext>
            </a:extLst>
          </p:cNvPr>
          <p:cNvSpPr>
            <a:spLocks noGrp="1"/>
          </p:cNvSpPr>
          <p:nvPr>
            <p:ph type="sldNum" sz="quarter" idx="13"/>
          </p:nvPr>
        </p:nvSpPr>
        <p:spPr/>
        <p:txBody>
          <a:bodyPr/>
          <a:lstStyle/>
          <a:p>
            <a:pPr algn="r"/>
            <a:fld id="{275F0495-0EA6-8F48-9FDA-F603597FF733}" type="slidenum">
              <a:rPr lang="en-US" smtClean="0"/>
              <a:pPr algn="r"/>
              <a:t>30</a:t>
            </a:fld>
            <a:endParaRPr lang="en-US" dirty="0"/>
          </a:p>
        </p:txBody>
      </p:sp>
    </p:spTree>
    <p:extLst>
      <p:ext uri="{BB962C8B-B14F-4D97-AF65-F5344CB8AC3E}">
        <p14:creationId xmlns:p14="http://schemas.microsoft.com/office/powerpoint/2010/main" val="1689238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3"/>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4056993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32</a:t>
            </a:fld>
            <a:endParaRPr lang="en-US" dirty="0"/>
          </a:p>
        </p:txBody>
      </p:sp>
      <p:sp>
        <p:nvSpPr>
          <p:cNvPr id="6" name="Text Placeholder 1">
            <a:extLst>
              <a:ext uri="{FF2B5EF4-FFF2-40B4-BE49-F238E27FC236}">
                <a16:creationId xmlns:a16="http://schemas.microsoft.com/office/drawing/2014/main" id="{74572845-1A54-164E-A448-7BFB6AE10C4B}"/>
              </a:ext>
            </a:extLst>
          </p:cNvPr>
          <p:cNvSpPr txBox="1">
            <a:spLocks/>
          </p:cNvSpPr>
          <p:nvPr/>
        </p:nvSpPr>
        <p:spPr>
          <a:xfrm>
            <a:off x="2422551" y="549275"/>
            <a:ext cx="7346897" cy="5280025"/>
          </a:xfrm>
          <a:prstGeom prst="rect">
            <a:avLst/>
          </a:prstGeom>
        </p:spPr>
        <p:txBody>
          <a:bodyPr anchor="ctr" anchorCtr="0"/>
          <a:lstStyle>
            <a:lvl1pPr marL="228600" indent="-228600" algn="ctr"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tx2"/>
                </a:solidFill>
              </a:rPr>
              <a:t>It’s time to meet the stars of the show!</a:t>
            </a:r>
          </a:p>
          <a:p>
            <a:pPr>
              <a:lnSpc>
                <a:spcPct val="100000"/>
              </a:lnSpc>
              <a:spcBef>
                <a:spcPts val="0"/>
              </a:spcBef>
              <a:spcAft>
                <a:spcPts val="1200"/>
              </a:spcAft>
            </a:pPr>
            <a:r>
              <a:rPr lang="en-US" sz="2000" dirty="0">
                <a:solidFill>
                  <a:schemeClr val="tx2"/>
                </a:solidFill>
              </a:rPr>
              <a:t>There will be some questions for you along the way. </a:t>
            </a:r>
          </a:p>
          <a:p>
            <a:pPr>
              <a:lnSpc>
                <a:spcPct val="100000"/>
              </a:lnSpc>
              <a:spcBef>
                <a:spcPts val="0"/>
              </a:spcBef>
              <a:spcAft>
                <a:spcPts val="1200"/>
              </a:spcAft>
            </a:pPr>
            <a:r>
              <a:rPr lang="en-US" sz="2000" dirty="0">
                <a:solidFill>
                  <a:schemeClr val="tx2"/>
                </a:solidFill>
              </a:rPr>
              <a:t>You may not know the answers straight away. </a:t>
            </a:r>
          </a:p>
          <a:p>
            <a:pPr>
              <a:lnSpc>
                <a:spcPct val="100000"/>
              </a:lnSpc>
              <a:spcBef>
                <a:spcPts val="0"/>
              </a:spcBef>
              <a:spcAft>
                <a:spcPts val="1200"/>
              </a:spcAft>
            </a:pPr>
            <a:r>
              <a:rPr lang="en-US" sz="2000" dirty="0">
                <a:solidFill>
                  <a:schemeClr val="tx2"/>
                </a:solidFill>
              </a:rPr>
              <a:t>When you see the animals, you can think about what</a:t>
            </a:r>
            <a:br>
              <a:rPr lang="en-US" sz="2000" dirty="0">
                <a:solidFill>
                  <a:schemeClr val="tx2"/>
                </a:solidFill>
              </a:rPr>
            </a:br>
            <a:r>
              <a:rPr lang="en-US" sz="2000" dirty="0">
                <a:solidFill>
                  <a:schemeClr val="tx2"/>
                </a:solidFill>
              </a:rPr>
              <a:t>the answers might be. </a:t>
            </a:r>
          </a:p>
          <a:p>
            <a:pPr>
              <a:lnSpc>
                <a:spcPct val="100000"/>
              </a:lnSpc>
              <a:spcBef>
                <a:spcPts val="0"/>
              </a:spcBef>
              <a:spcAft>
                <a:spcPts val="1200"/>
              </a:spcAft>
            </a:pPr>
            <a:r>
              <a:rPr lang="en-US" sz="2000" dirty="0">
                <a:solidFill>
                  <a:schemeClr val="tx2"/>
                </a:solidFill>
              </a:rPr>
              <a:t>You will be able to check your answers when you </a:t>
            </a:r>
            <a:br>
              <a:rPr lang="en-US" sz="2000" dirty="0">
                <a:solidFill>
                  <a:schemeClr val="tx2"/>
                </a:solidFill>
              </a:rPr>
            </a:br>
            <a:r>
              <a:rPr lang="en-US" sz="2000" dirty="0">
                <a:solidFill>
                  <a:schemeClr val="tx2"/>
                </a:solidFill>
              </a:rPr>
              <a:t>return from your excursion. </a:t>
            </a:r>
          </a:p>
          <a:p>
            <a:pPr>
              <a:lnSpc>
                <a:spcPct val="100000"/>
              </a:lnSpc>
              <a:spcBef>
                <a:spcPts val="0"/>
              </a:spcBef>
              <a:spcAft>
                <a:spcPts val="1200"/>
              </a:spcAft>
            </a:pPr>
            <a:r>
              <a:rPr lang="en-US" sz="2000" dirty="0">
                <a:solidFill>
                  <a:schemeClr val="tx2"/>
                </a:solidFill>
              </a:rPr>
              <a:t>A</a:t>
            </a:r>
            <a:r>
              <a:rPr lang="en-US" sz="2000" dirty="0" smtClean="0">
                <a:solidFill>
                  <a:schemeClr val="tx2"/>
                </a:solidFill>
              </a:rPr>
              <a:t>ll </a:t>
            </a:r>
            <a:r>
              <a:rPr lang="en-US" sz="2000" dirty="0">
                <a:solidFill>
                  <a:schemeClr val="tx2"/>
                </a:solidFill>
              </a:rPr>
              <a:t>the questions are in your activity books. Are you ready?</a:t>
            </a:r>
          </a:p>
        </p:txBody>
      </p:sp>
    </p:spTree>
    <p:extLst>
      <p:ext uri="{BB962C8B-B14F-4D97-AF65-F5344CB8AC3E}">
        <p14:creationId xmlns:p14="http://schemas.microsoft.com/office/powerpoint/2010/main" val="4067207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srcRect/>
            <a:stretch>
              <a:fillRect/>
            </a:stretch>
          </a:blipFill>
        </p:spPr>
        <p:txBody>
          <a:bodyPr/>
          <a:lstStyle/>
          <a:p>
            <a:r>
              <a:rPr lang="en-AU" sz="5400" dirty="0"/>
              <a:t>Sea cucumber</a:t>
            </a:r>
            <a:endParaRPr lang="en-US" sz="5400" dirty="0"/>
          </a:p>
        </p:txBody>
      </p:sp>
    </p:spTree>
    <p:extLst>
      <p:ext uri="{BB962C8B-B14F-4D97-AF65-F5344CB8AC3E}">
        <p14:creationId xmlns:p14="http://schemas.microsoft.com/office/powerpoint/2010/main" val="4026284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r>
              <a:rPr lang="en-US" dirty="0"/>
              <a:t>These are sea cucumbers.</a:t>
            </a:r>
          </a:p>
          <a:p>
            <a:r>
              <a:rPr lang="en-US" dirty="0"/>
              <a:t>They have a number of survival tricks!</a:t>
            </a:r>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3491922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81EBE1-FC51-1B41-8B5E-485243677A1B}"/>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4C609BE0-E5D8-4D40-8CDD-5789ED8F67A4}"/>
              </a:ext>
            </a:extLst>
          </p:cNvPr>
          <p:cNvSpPr>
            <a:spLocks noGrp="1"/>
          </p:cNvSpPr>
          <p:nvPr>
            <p:ph idx="1"/>
          </p:nvPr>
        </p:nvSpPr>
        <p:spPr/>
        <p:txBody>
          <a:bodyPr/>
          <a:lstStyle/>
          <a:p>
            <a:r>
              <a:rPr lang="en-US" dirty="0"/>
              <a:t>They have tough skin to avoid predation.</a:t>
            </a:r>
          </a:p>
        </p:txBody>
      </p:sp>
      <p:pic>
        <p:nvPicPr>
          <p:cNvPr id="5" name="Picture Placeholder 4">
            <a:extLst>
              <a:ext uri="{FF2B5EF4-FFF2-40B4-BE49-F238E27FC236}">
                <a16:creationId xmlns:a16="http://schemas.microsoft.com/office/drawing/2014/main" id="{521E5A81-B3BF-DB45-BF73-91D8F6FB293F}"/>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89" r="13889"/>
          <a:stretch/>
        </p:blipFill>
        <p:spPr>
          <a:prstGeom prst="rect">
            <a:avLst/>
          </a:prstGeom>
        </p:spPr>
      </p:pic>
    </p:spTree>
    <p:extLst>
      <p:ext uri="{BB962C8B-B14F-4D97-AF65-F5344CB8AC3E}">
        <p14:creationId xmlns:p14="http://schemas.microsoft.com/office/powerpoint/2010/main" val="22269737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2C3674-E100-6542-B7B3-1AEA9CE48083}"/>
              </a:ext>
            </a:extLst>
          </p:cNvPr>
          <p:cNvSpPr>
            <a:spLocks noGrp="1"/>
          </p:cNvSpPr>
          <p:nvPr>
            <p:ph type="sldNum" sz="quarter" idx="12"/>
          </p:nvPr>
        </p:nvSpPr>
        <p:spPr/>
        <p:txBody>
          <a:bodyPr/>
          <a:lstStyle/>
          <a:p>
            <a:pPr algn="r"/>
            <a:fld id="{275F0495-0EA6-8F48-9FDA-F603597FF733}" type="slidenum">
              <a:rPr lang="en-US" smtClean="0"/>
              <a:pPr algn="r"/>
              <a:t>36</a:t>
            </a:fld>
            <a:endParaRPr lang="en-US" dirty="0"/>
          </a:p>
        </p:txBody>
      </p:sp>
      <p:sp>
        <p:nvSpPr>
          <p:cNvPr id="3" name="Content Placeholder 2">
            <a:extLst>
              <a:ext uri="{FF2B5EF4-FFF2-40B4-BE49-F238E27FC236}">
                <a16:creationId xmlns:a16="http://schemas.microsoft.com/office/drawing/2014/main" id="{B2B13000-9DBA-E34E-A9EA-1B469E9F4861}"/>
              </a:ext>
            </a:extLst>
          </p:cNvPr>
          <p:cNvSpPr>
            <a:spLocks noGrp="1"/>
          </p:cNvSpPr>
          <p:nvPr>
            <p:ph idx="1"/>
          </p:nvPr>
        </p:nvSpPr>
        <p:spPr/>
        <p:txBody>
          <a:bodyPr/>
          <a:lstStyle/>
          <a:p>
            <a:r>
              <a:rPr lang="en-US" sz="3200" dirty="0"/>
              <a:t>When under attack, some species eject parts of their internal organs. These are very sticky causing predators to risk entanglement.</a:t>
            </a:r>
            <a:endParaRPr lang="en-AU" sz="3200" dirty="0"/>
          </a:p>
        </p:txBody>
      </p:sp>
      <p:pic>
        <p:nvPicPr>
          <p:cNvPr id="5" name="Picture Placeholder 4">
            <a:extLst>
              <a:ext uri="{FF2B5EF4-FFF2-40B4-BE49-F238E27FC236}">
                <a16:creationId xmlns:a16="http://schemas.microsoft.com/office/drawing/2014/main" id="{AF4E0C36-AA3C-204C-B5D3-66D7B78171F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9190" b="2960"/>
          <a:stretch/>
        </p:blipFill>
        <p:spPr>
          <a:xfrm>
            <a:off x="6286500" y="549274"/>
            <a:ext cx="5389563" cy="5594400"/>
          </a:xfrm>
          <a:prstGeom prst="rect">
            <a:avLst/>
          </a:prstGeom>
        </p:spPr>
      </p:pic>
    </p:spTree>
    <p:extLst>
      <p:ext uri="{BB962C8B-B14F-4D97-AF65-F5344CB8AC3E}">
        <p14:creationId xmlns:p14="http://schemas.microsoft.com/office/powerpoint/2010/main" val="2886643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2C3674-E100-6542-B7B3-1AEA9CE48083}"/>
              </a:ext>
            </a:extLst>
          </p:cNvPr>
          <p:cNvSpPr>
            <a:spLocks noGrp="1"/>
          </p:cNvSpPr>
          <p:nvPr>
            <p:ph type="sldNum" sz="quarter" idx="12"/>
          </p:nvPr>
        </p:nvSpPr>
        <p:spPr/>
        <p:txBody>
          <a:bodyPr/>
          <a:lstStyle/>
          <a:p>
            <a:pPr algn="r"/>
            <a:fld id="{275F0495-0EA6-8F48-9FDA-F603597FF733}" type="slidenum">
              <a:rPr lang="en-US" smtClean="0"/>
              <a:pPr algn="r"/>
              <a:t>37</a:t>
            </a:fld>
            <a:endParaRPr lang="en-US" dirty="0"/>
          </a:p>
        </p:txBody>
      </p:sp>
      <p:sp>
        <p:nvSpPr>
          <p:cNvPr id="3" name="Content Placeholder 2">
            <a:extLst>
              <a:ext uri="{FF2B5EF4-FFF2-40B4-BE49-F238E27FC236}">
                <a16:creationId xmlns:a16="http://schemas.microsoft.com/office/drawing/2014/main" id="{B2B13000-9DBA-E34E-A9EA-1B469E9F4861}"/>
              </a:ext>
            </a:extLst>
          </p:cNvPr>
          <p:cNvSpPr>
            <a:spLocks noGrp="1"/>
          </p:cNvSpPr>
          <p:nvPr>
            <p:ph idx="1"/>
          </p:nvPr>
        </p:nvSpPr>
        <p:spPr/>
        <p:txBody>
          <a:bodyPr/>
          <a:lstStyle/>
          <a:p>
            <a:r>
              <a:rPr lang="en-AU" sz="3200" dirty="0"/>
              <a:t>Like sea stars, sea cucumbers also have fast powers of regeneration.</a:t>
            </a:r>
          </a:p>
          <a:p>
            <a:r>
              <a:rPr lang="en-AU" sz="3200" dirty="0">
                <a:solidFill>
                  <a:schemeClr val="bg1"/>
                </a:solidFill>
              </a:rPr>
              <a:t> </a:t>
            </a:r>
            <a:r>
              <a:rPr lang="en-AU" sz="3200" dirty="0"/>
              <a:t>They can regrow </a:t>
            </a:r>
            <a:br>
              <a:rPr lang="en-AU" sz="3200" dirty="0"/>
            </a:br>
            <a:r>
              <a:rPr lang="en-AU" sz="3200" dirty="0"/>
              <a:t>lost body parts (including internal organs that are ejected when threatened) within 2-3 weeks!</a:t>
            </a:r>
          </a:p>
        </p:txBody>
      </p:sp>
      <p:pic>
        <p:nvPicPr>
          <p:cNvPr id="5" name="Picture Placeholder 4">
            <a:extLst>
              <a:ext uri="{FF2B5EF4-FFF2-40B4-BE49-F238E27FC236}">
                <a16:creationId xmlns:a16="http://schemas.microsoft.com/office/drawing/2014/main" id="{AF4E0C36-AA3C-204C-B5D3-66D7B78171F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9190" b="2960"/>
          <a:stretch/>
        </p:blipFill>
        <p:spPr>
          <a:xfrm>
            <a:off x="6286500" y="549274"/>
            <a:ext cx="5389563" cy="5594400"/>
          </a:xfrm>
          <a:prstGeom prst="rect">
            <a:avLst/>
          </a:prstGeom>
        </p:spPr>
      </p:pic>
    </p:spTree>
    <p:extLst>
      <p:ext uri="{BB962C8B-B14F-4D97-AF65-F5344CB8AC3E}">
        <p14:creationId xmlns:p14="http://schemas.microsoft.com/office/powerpoint/2010/main" val="40803273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5235F8-8459-F54F-94E2-B2750E4CCB32}"/>
              </a:ext>
            </a:extLst>
          </p:cNvPr>
          <p:cNvSpPr>
            <a:spLocks noGrp="1"/>
          </p:cNvSpPr>
          <p:nvPr>
            <p:ph type="sldNum" sz="quarter" idx="12"/>
          </p:nvPr>
        </p:nvSpPr>
        <p:spPr/>
        <p:txBody>
          <a:bodyPr/>
          <a:lstStyle/>
          <a:p>
            <a:pPr algn="r"/>
            <a:fld id="{275F0495-0EA6-8F48-9FDA-F603597FF733}" type="slidenum">
              <a:rPr lang="en-US" smtClean="0"/>
              <a:pPr algn="r"/>
              <a:t>38</a:t>
            </a:fld>
            <a:endParaRPr lang="en-US" dirty="0"/>
          </a:p>
        </p:txBody>
      </p:sp>
      <p:sp>
        <p:nvSpPr>
          <p:cNvPr id="3" name="Content Placeholder 2">
            <a:extLst>
              <a:ext uri="{FF2B5EF4-FFF2-40B4-BE49-F238E27FC236}">
                <a16:creationId xmlns:a16="http://schemas.microsoft.com/office/drawing/2014/main" id="{47904F03-A0E6-8B47-B315-533AF4104AC7}"/>
              </a:ext>
            </a:extLst>
          </p:cNvPr>
          <p:cNvSpPr>
            <a:spLocks noGrp="1"/>
          </p:cNvSpPr>
          <p:nvPr>
            <p:ph idx="1"/>
          </p:nvPr>
        </p:nvSpPr>
        <p:spPr/>
        <p:txBody>
          <a:bodyPr/>
          <a:lstStyle/>
          <a:p>
            <a:r>
              <a:rPr lang="en-US" sz="3200" dirty="0"/>
              <a:t>Sea cucumbers </a:t>
            </a:r>
            <a:br>
              <a:rPr lang="en-US" sz="3200" dirty="0"/>
            </a:br>
            <a:r>
              <a:rPr lang="en-US" sz="3200" dirty="0"/>
              <a:t>are commonly sold as </a:t>
            </a:r>
            <a:br>
              <a:rPr lang="en-US" sz="3200" dirty="0"/>
            </a:br>
            <a:r>
              <a:rPr lang="en-US" sz="3200" dirty="0"/>
              <a:t>food </a:t>
            </a:r>
            <a:r>
              <a:rPr lang="en-US" sz="3200" dirty="0" smtClean="0"/>
              <a:t>called </a:t>
            </a:r>
            <a:r>
              <a:rPr lang="en-US" sz="3200" i="1" dirty="0"/>
              <a:t>trepang</a:t>
            </a:r>
            <a:r>
              <a:rPr lang="en-US" sz="3200" dirty="0"/>
              <a:t> or </a:t>
            </a:r>
            <a:br>
              <a:rPr lang="en-US" sz="3200" dirty="0"/>
            </a:br>
            <a:r>
              <a:rPr lang="en-US" sz="3200" i="1" dirty="0" err="1"/>
              <a:t>beche</a:t>
            </a:r>
            <a:r>
              <a:rPr lang="en-US" sz="3200" i="1" dirty="0"/>
              <a:t> de mer</a:t>
            </a:r>
            <a:r>
              <a:rPr lang="en-US" sz="3200" dirty="0"/>
              <a:t>. </a:t>
            </a:r>
            <a:endParaRPr lang="en-US" sz="3200" i="1" dirty="0"/>
          </a:p>
          <a:p>
            <a:r>
              <a:rPr lang="en-US" sz="3200" dirty="0"/>
              <a:t>Predators of sea </a:t>
            </a:r>
            <a:br>
              <a:rPr lang="en-US" sz="3200" dirty="0"/>
            </a:br>
            <a:r>
              <a:rPr lang="en-US" sz="3200" dirty="0"/>
              <a:t>cucumbers include some fish and sea turtles.</a:t>
            </a:r>
            <a:endParaRPr lang="en-AU" sz="3200" dirty="0"/>
          </a:p>
        </p:txBody>
      </p:sp>
      <p:pic>
        <p:nvPicPr>
          <p:cNvPr id="5" name="Picture Placeholder 4">
            <a:extLst>
              <a:ext uri="{FF2B5EF4-FFF2-40B4-BE49-F238E27FC236}">
                <a16:creationId xmlns:a16="http://schemas.microsoft.com/office/drawing/2014/main" id="{34884EB3-3153-694B-A574-C78D5C7E311F}"/>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9240" b="2958"/>
          <a:stretch/>
        </p:blipFill>
        <p:spPr>
          <a:xfrm>
            <a:off x="6286500" y="549274"/>
            <a:ext cx="5389563" cy="5594400"/>
          </a:xfrm>
          <a:prstGeom prst="rect">
            <a:avLst/>
          </a:prstGeom>
        </p:spPr>
      </p:pic>
    </p:spTree>
    <p:extLst>
      <p:ext uri="{BB962C8B-B14F-4D97-AF65-F5344CB8AC3E}">
        <p14:creationId xmlns:p14="http://schemas.microsoft.com/office/powerpoint/2010/main" val="37854722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B3E7CF-15A3-8947-9103-2D9ABA246978}"/>
              </a:ext>
            </a:extLst>
          </p:cNvPr>
          <p:cNvSpPr>
            <a:spLocks noGrp="1"/>
          </p:cNvSpPr>
          <p:nvPr>
            <p:ph type="sldNum" sz="quarter" idx="12"/>
          </p:nvPr>
        </p:nvSpPr>
        <p:spPr/>
        <p:txBody>
          <a:bodyPr/>
          <a:lstStyle/>
          <a:p>
            <a:pPr algn="r"/>
            <a:fld id="{275F0495-0EA6-8F48-9FDA-F603597FF733}" type="slidenum">
              <a:rPr lang="en-US" smtClean="0"/>
              <a:pPr algn="r"/>
              <a:t>39</a:t>
            </a:fld>
            <a:endParaRPr lang="en-US" dirty="0"/>
          </a:p>
        </p:txBody>
      </p:sp>
      <p:sp>
        <p:nvSpPr>
          <p:cNvPr id="3" name="Content Placeholder 2">
            <a:extLst>
              <a:ext uri="{FF2B5EF4-FFF2-40B4-BE49-F238E27FC236}">
                <a16:creationId xmlns:a16="http://schemas.microsoft.com/office/drawing/2014/main" id="{23AC48AB-3778-2249-845C-8C60F9F08861}"/>
              </a:ext>
            </a:extLst>
          </p:cNvPr>
          <p:cNvSpPr>
            <a:spLocks noGrp="1"/>
          </p:cNvSpPr>
          <p:nvPr>
            <p:ph idx="1"/>
          </p:nvPr>
        </p:nvSpPr>
        <p:spPr/>
        <p:txBody>
          <a:bodyPr/>
          <a:lstStyle/>
          <a:p>
            <a:r>
              <a:rPr lang="en-US" dirty="0"/>
              <a:t>How do </a:t>
            </a:r>
            <a:br>
              <a:rPr lang="en-US" dirty="0"/>
            </a:br>
            <a:r>
              <a:rPr lang="en-US" dirty="0"/>
              <a:t>they move?</a:t>
            </a:r>
          </a:p>
        </p:txBody>
      </p:sp>
      <p:pic>
        <p:nvPicPr>
          <p:cNvPr id="5" name="Picture Placeholder 4">
            <a:extLst>
              <a:ext uri="{FF2B5EF4-FFF2-40B4-BE49-F238E27FC236}">
                <a16:creationId xmlns:a16="http://schemas.microsoft.com/office/drawing/2014/main" id="{1F50821D-BE10-9542-BF26-C5595EFF8472}"/>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158160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4</a:t>
            </a:fld>
            <a:endParaRPr lang="en-US" dirty="0"/>
          </a:p>
        </p:txBody>
      </p:sp>
      <p:pic>
        <p:nvPicPr>
          <p:cNvPr id="3" name="Picture 2"/>
          <p:cNvPicPr>
            <a:picLocks noChangeAspect="1"/>
          </p:cNvPicPr>
          <p:nvPr/>
        </p:nvPicPr>
        <p:blipFill>
          <a:blip r:embed="rId4"/>
          <a:stretch>
            <a:fillRect/>
          </a:stretch>
        </p:blipFill>
        <p:spPr>
          <a:xfrm>
            <a:off x="6197425" y="1050668"/>
            <a:ext cx="5470874" cy="4315132"/>
          </a:xfrm>
          <a:prstGeom prst="rect">
            <a:avLst/>
          </a:prstGeom>
        </p:spPr>
      </p:pic>
      <p:sp>
        <p:nvSpPr>
          <p:cNvPr id="5" name="Rectangle 4"/>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24024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40</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r>
              <a:rPr lang="en-US" dirty="0"/>
              <a:t>How do they breathe?</a:t>
            </a:r>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20312" r="10444"/>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500E0074-FE05-6D4B-B05D-BF37404CAF0D}"/>
              </a:ext>
            </a:extLst>
          </p:cNvPr>
          <p:cNvSpPr txBox="1"/>
          <p:nvPr/>
        </p:nvSpPr>
        <p:spPr>
          <a:xfrm>
            <a:off x="6509245" y="2376157"/>
            <a:ext cx="876602" cy="400110"/>
          </a:xfrm>
          <a:prstGeom prst="rect">
            <a:avLst/>
          </a:prstGeom>
          <a:solidFill>
            <a:schemeClr val="bg1"/>
          </a:solidFill>
          <a:ln>
            <a:noFill/>
          </a:ln>
        </p:spPr>
        <p:txBody>
          <a:bodyPr wrap="square" rtlCol="0">
            <a:spAutoFit/>
          </a:bodyPr>
          <a:lstStyle/>
          <a:p>
            <a:pPr algn="ctr"/>
            <a:r>
              <a:rPr lang="en-AU" sz="2000" dirty="0">
                <a:solidFill>
                  <a:schemeClr val="tx2"/>
                </a:solidFill>
              </a:rPr>
              <a:t>Anus</a:t>
            </a:r>
          </a:p>
        </p:txBody>
      </p:sp>
      <p:sp>
        <p:nvSpPr>
          <p:cNvPr id="7" name="TextBox 6">
            <a:extLst>
              <a:ext uri="{FF2B5EF4-FFF2-40B4-BE49-F238E27FC236}">
                <a16:creationId xmlns:a16="http://schemas.microsoft.com/office/drawing/2014/main" id="{A7506304-9539-694A-AAE9-4307DECCD935}"/>
              </a:ext>
            </a:extLst>
          </p:cNvPr>
          <p:cNvSpPr txBox="1"/>
          <p:nvPr/>
        </p:nvSpPr>
        <p:spPr>
          <a:xfrm>
            <a:off x="10473229" y="1214450"/>
            <a:ext cx="906049" cy="400110"/>
          </a:xfrm>
          <a:prstGeom prst="rect">
            <a:avLst/>
          </a:prstGeom>
          <a:solidFill>
            <a:schemeClr val="bg1"/>
          </a:solidFill>
          <a:ln>
            <a:noFill/>
          </a:ln>
        </p:spPr>
        <p:txBody>
          <a:bodyPr wrap="square" rtlCol="0">
            <a:spAutoFit/>
          </a:bodyPr>
          <a:lstStyle/>
          <a:p>
            <a:pPr algn="ctr"/>
            <a:r>
              <a:rPr lang="en-AU" sz="2000" dirty="0">
                <a:solidFill>
                  <a:schemeClr val="tx2"/>
                </a:solidFill>
              </a:rPr>
              <a:t>Mouth</a:t>
            </a:r>
          </a:p>
        </p:txBody>
      </p:sp>
    </p:spTree>
    <p:extLst>
      <p:ext uri="{BB962C8B-B14F-4D97-AF65-F5344CB8AC3E}">
        <p14:creationId xmlns:p14="http://schemas.microsoft.com/office/powerpoint/2010/main" val="2067213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81EBE1-FC51-1B41-8B5E-485243677A1B}"/>
              </a:ext>
            </a:extLst>
          </p:cNvPr>
          <p:cNvSpPr>
            <a:spLocks noGrp="1"/>
          </p:cNvSpPr>
          <p:nvPr>
            <p:ph type="sldNum" sz="quarter" idx="12"/>
          </p:nvPr>
        </p:nvSpPr>
        <p:spPr/>
        <p:txBody>
          <a:bodyPr/>
          <a:lstStyle/>
          <a:p>
            <a:pPr algn="r"/>
            <a:fld id="{275F0495-0EA6-8F48-9FDA-F603597FF733}" type="slidenum">
              <a:rPr lang="en-US" smtClean="0"/>
              <a:pPr algn="r"/>
              <a:t>41</a:t>
            </a:fld>
            <a:endParaRPr lang="en-US" dirty="0"/>
          </a:p>
        </p:txBody>
      </p:sp>
      <p:sp>
        <p:nvSpPr>
          <p:cNvPr id="3" name="Content Placeholder 2">
            <a:extLst>
              <a:ext uri="{FF2B5EF4-FFF2-40B4-BE49-F238E27FC236}">
                <a16:creationId xmlns:a16="http://schemas.microsoft.com/office/drawing/2014/main" id="{4C609BE0-E5D8-4D40-8CDD-5789ED8F67A4}"/>
              </a:ext>
            </a:extLst>
          </p:cNvPr>
          <p:cNvSpPr>
            <a:spLocks noGrp="1"/>
          </p:cNvSpPr>
          <p:nvPr>
            <p:ph idx="1"/>
          </p:nvPr>
        </p:nvSpPr>
        <p:spPr/>
        <p:txBody>
          <a:bodyPr/>
          <a:lstStyle/>
          <a:p>
            <a:r>
              <a:rPr lang="en-US" dirty="0"/>
              <a:t>Many eat food in </a:t>
            </a:r>
            <a:br>
              <a:rPr lang="en-US" dirty="0"/>
            </a:br>
            <a:r>
              <a:rPr lang="en-US" dirty="0"/>
              <a:t>the sand.</a:t>
            </a:r>
          </a:p>
        </p:txBody>
      </p:sp>
      <p:pic>
        <p:nvPicPr>
          <p:cNvPr id="5" name="Picture Placeholder 4">
            <a:extLst>
              <a:ext uri="{FF2B5EF4-FFF2-40B4-BE49-F238E27FC236}">
                <a16:creationId xmlns:a16="http://schemas.microsoft.com/office/drawing/2014/main" id="{521E5A81-B3BF-DB45-BF73-91D8F6FB293F}"/>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89" r="13889"/>
          <a:stretch/>
        </p:blipFill>
        <p:spPr>
          <a:prstGeom prst="rect">
            <a:avLst/>
          </a:prstGeom>
        </p:spPr>
      </p:pic>
    </p:spTree>
    <p:extLst>
      <p:ext uri="{BB962C8B-B14F-4D97-AF65-F5344CB8AC3E}">
        <p14:creationId xmlns:p14="http://schemas.microsoft.com/office/powerpoint/2010/main" val="1450987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BB2D7B-47C0-A145-93DF-B5D5E3BF2481}"/>
              </a:ext>
            </a:extLst>
          </p:cNvPr>
          <p:cNvSpPr>
            <a:spLocks noGrp="1"/>
          </p:cNvSpPr>
          <p:nvPr>
            <p:ph type="sldNum" sz="quarter" idx="12"/>
          </p:nvPr>
        </p:nvSpPr>
        <p:spPr/>
        <p:txBody>
          <a:bodyPr/>
          <a:lstStyle/>
          <a:p>
            <a:pPr algn="r"/>
            <a:fld id="{275F0495-0EA6-8F48-9FDA-F603597FF733}" type="slidenum">
              <a:rPr lang="en-US" smtClean="0"/>
              <a:pPr algn="r"/>
              <a:t>42</a:t>
            </a:fld>
            <a:endParaRPr lang="en-US" dirty="0"/>
          </a:p>
        </p:txBody>
      </p:sp>
      <p:sp>
        <p:nvSpPr>
          <p:cNvPr id="3" name="Content Placeholder 2">
            <a:extLst>
              <a:ext uri="{FF2B5EF4-FFF2-40B4-BE49-F238E27FC236}">
                <a16:creationId xmlns:a16="http://schemas.microsoft.com/office/drawing/2014/main" id="{234A3D57-DB36-2946-B59D-186C01C52309}"/>
              </a:ext>
            </a:extLst>
          </p:cNvPr>
          <p:cNvSpPr>
            <a:spLocks noGrp="1"/>
          </p:cNvSpPr>
          <p:nvPr>
            <p:ph idx="1"/>
          </p:nvPr>
        </p:nvSpPr>
        <p:spPr/>
        <p:txBody>
          <a:bodyPr/>
          <a:lstStyle/>
          <a:p>
            <a:r>
              <a:rPr lang="en-US" dirty="0"/>
              <a:t>Others eat food in the water </a:t>
            </a:r>
            <a:r>
              <a:rPr lang="en-AU" dirty="0"/>
              <a:t>using branching tentacles around the mouth.</a:t>
            </a:r>
          </a:p>
        </p:txBody>
      </p:sp>
      <p:pic>
        <p:nvPicPr>
          <p:cNvPr id="7" name="Picture Placeholder 6">
            <a:extLst>
              <a:ext uri="{FF2B5EF4-FFF2-40B4-BE49-F238E27FC236}">
                <a16:creationId xmlns:a16="http://schemas.microsoft.com/office/drawing/2014/main" id="{BB0B934F-C2F3-4B4B-AF11-53731A7568DE}"/>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7909" r="17909"/>
          <a:stretch/>
        </p:blipFill>
        <p:spPr>
          <a:prstGeom prst="rect">
            <a:avLst/>
          </a:prstGeom>
        </p:spPr>
      </p:pic>
      <p:sp>
        <p:nvSpPr>
          <p:cNvPr id="8" name="Rectangle 7">
            <a:extLst>
              <a:ext uri="{FF2B5EF4-FFF2-40B4-BE49-F238E27FC236}">
                <a16:creationId xmlns:a16="http://schemas.microsoft.com/office/drawing/2014/main" id="{5730274E-D361-0048-85D4-B11F82068BB7}"/>
              </a:ext>
            </a:extLst>
          </p:cNvPr>
          <p:cNvSpPr/>
          <p:nvPr/>
        </p:nvSpPr>
        <p:spPr>
          <a:xfrm>
            <a:off x="8556294" y="5644124"/>
            <a:ext cx="3020379" cy="400110"/>
          </a:xfrm>
          <a:prstGeom prst="rect">
            <a:avLst/>
          </a:prstGeom>
          <a:solidFill>
            <a:schemeClr val="tx2"/>
          </a:solidFill>
        </p:spPr>
        <p:txBody>
          <a:bodyPr wrap="none">
            <a:spAutoFit/>
          </a:bodyPr>
          <a:lstStyle/>
          <a:p>
            <a:r>
              <a:rPr lang="en-AU" sz="2000" dirty="0">
                <a:solidFill>
                  <a:schemeClr val="bg1"/>
                </a:solidFill>
              </a:rPr>
              <a:t>Sea apple sea cucumber</a:t>
            </a:r>
          </a:p>
        </p:txBody>
      </p:sp>
    </p:spTree>
    <p:extLst>
      <p:ext uri="{BB962C8B-B14F-4D97-AF65-F5344CB8AC3E}">
        <p14:creationId xmlns:p14="http://schemas.microsoft.com/office/powerpoint/2010/main" val="37072986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43</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944235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tx2"/>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tx2"/>
                </a:solidFill>
              </a:rPr>
              <a:t>Hint: </a:t>
            </a:r>
            <a:r>
              <a:rPr lang="en-AU" sz="3200" dirty="0">
                <a:solidFill>
                  <a:schemeClr val="tx2"/>
                </a:solidFill>
              </a:rPr>
              <a:t>Sea cucumbers are the</a:t>
            </a:r>
          </a:p>
        </p:txBody>
      </p:sp>
    </p:spTree>
    <p:extLst>
      <p:ext uri="{BB962C8B-B14F-4D97-AF65-F5344CB8AC3E}">
        <p14:creationId xmlns:p14="http://schemas.microsoft.com/office/powerpoint/2010/main" val="6181957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a:t>
            </a:r>
            <a:r>
              <a:rPr lang="en-US" dirty="0" smtClean="0"/>
              <a:t>healthy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45</a:t>
            </a:fld>
            <a:endParaRPr lang="en-US" dirty="0"/>
          </a:p>
        </p:txBody>
      </p:sp>
    </p:spTree>
    <p:extLst>
      <p:ext uri="{BB962C8B-B14F-4D97-AF65-F5344CB8AC3E}">
        <p14:creationId xmlns:p14="http://schemas.microsoft.com/office/powerpoint/2010/main" val="1258979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46</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3541432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the sea cucumbers?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011" y="549224"/>
            <a:ext cx="3949701" cy="5586916"/>
          </a:xfrm>
          <a:prstGeom prst="rect">
            <a:avLst/>
          </a:prstGeom>
        </p:spPr>
      </p:pic>
    </p:spTree>
    <p:extLst>
      <p:ext uri="{BB962C8B-B14F-4D97-AF65-F5344CB8AC3E}">
        <p14:creationId xmlns:p14="http://schemas.microsoft.com/office/powerpoint/2010/main" val="26426953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Giant clam</a:t>
            </a:r>
            <a:endParaRPr lang="en-US" sz="5400" dirty="0"/>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664893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t="7522" b="7522"/>
          <a:stretch/>
        </p:blipFill>
        <p:spPr>
          <a:xfrm>
            <a:off x="0" y="0"/>
            <a:ext cx="12192000" cy="6858000"/>
          </a:xfrm>
          <a:prstGeom prst="rect">
            <a:avLst/>
          </a:prstGeom>
        </p:spPr>
      </p:pic>
    </p:spTree>
    <p:extLst>
      <p:ext uri="{BB962C8B-B14F-4D97-AF65-F5344CB8AC3E}">
        <p14:creationId xmlns:p14="http://schemas.microsoft.com/office/powerpoint/2010/main" val="3331524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698994" y="549275"/>
            <a:ext cx="8605468" cy="5280025"/>
          </a:xfrm>
        </p:spPr>
        <p:txBody>
          <a:bodyPr/>
          <a:lstStyle/>
          <a:p>
            <a:r>
              <a:rPr lang="en-AU" dirty="0"/>
              <a:t>The Great Barrier </a:t>
            </a:r>
            <a:r>
              <a:rPr lang="en-AU" dirty="0" smtClean="0"/>
              <a:t>Reef </a:t>
            </a:r>
            <a:r>
              <a:rPr lang="en-AU" dirty="0"/>
              <a:t>is a </a:t>
            </a:r>
            <a:r>
              <a:rPr lang="en-AU" dirty="0" smtClean="0"/>
              <a:t>very big place.</a:t>
            </a:r>
          </a:p>
          <a:p>
            <a:r>
              <a:rPr lang="en-US" dirty="0" smtClean="0"/>
              <a:t>It is so big, you can see it from space.</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5</a:t>
            </a:fld>
            <a:endParaRPr lang="en-US" dirty="0"/>
          </a:p>
        </p:txBody>
      </p:sp>
    </p:spTree>
    <p:extLst>
      <p:ext uri="{BB962C8B-B14F-4D97-AF65-F5344CB8AC3E}">
        <p14:creationId xmlns:p14="http://schemas.microsoft.com/office/powerpoint/2010/main" val="10028035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AU" dirty="0"/>
              <a:t>Giant clams can live for over 100 years!</a:t>
            </a:r>
          </a:p>
        </p:txBody>
      </p:sp>
      <p:pic>
        <p:nvPicPr>
          <p:cNvPr id="7" name="Picture Placeholder 6">
            <a:extLst>
              <a:ext uri="{FF2B5EF4-FFF2-40B4-BE49-F238E27FC236}">
                <a16:creationId xmlns:a16="http://schemas.microsoft.com/office/drawing/2014/main" id="{C1D6E9E2-A41F-174F-9CB7-1D17BAE3054B}"/>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6746" b="16746"/>
          <a:stretch/>
        </p:blipFill>
        <p:spPr>
          <a:prstGeom prst="rect">
            <a:avLst/>
          </a:prstGeom>
        </p:spPr>
      </p:pic>
    </p:spTree>
    <p:extLst>
      <p:ext uri="{BB962C8B-B14F-4D97-AF65-F5344CB8AC3E}">
        <p14:creationId xmlns:p14="http://schemas.microsoft.com/office/powerpoint/2010/main" val="1758178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US" dirty="0"/>
              <a:t>The </a:t>
            </a:r>
            <a:r>
              <a:rPr lang="en-US" dirty="0" smtClean="0"/>
              <a:t>biggest </a:t>
            </a:r>
            <a:r>
              <a:rPr lang="en-US" dirty="0"/>
              <a:t>giant clam was 1.4m. </a:t>
            </a:r>
          </a:p>
          <a:p>
            <a:r>
              <a:rPr lang="en-US" dirty="0" smtClean="0"/>
              <a:t>bigger </a:t>
            </a:r>
            <a:r>
              <a:rPr lang="en-US" dirty="0"/>
              <a:t>than you! </a:t>
            </a:r>
            <a:endParaRPr lang="en-AU" dirty="0"/>
          </a:p>
        </p:txBody>
      </p:sp>
      <p:pic>
        <p:nvPicPr>
          <p:cNvPr id="8" name="Picture Placeholder 7">
            <a:extLst>
              <a:ext uri="{FF2B5EF4-FFF2-40B4-BE49-F238E27FC236}">
                <a16:creationId xmlns:a16="http://schemas.microsoft.com/office/drawing/2014/main" id="{CE4ADCED-71AC-C34A-8876-09A2AB7C3CD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1099" b="11099"/>
          <a:stretch/>
        </p:blipFill>
        <p:spPr>
          <a:prstGeom prst="rect">
            <a:avLst/>
          </a:prstGeom>
        </p:spPr>
      </p:pic>
    </p:spTree>
    <p:extLst>
      <p:ext uri="{BB962C8B-B14F-4D97-AF65-F5344CB8AC3E}">
        <p14:creationId xmlns:p14="http://schemas.microsoft.com/office/powerpoint/2010/main" val="16269164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52</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For this survey, we only count the giant clams that are </a:t>
            </a:r>
            <a:r>
              <a:rPr lang="en-US" dirty="0" smtClean="0"/>
              <a:t>bigger </a:t>
            </a:r>
            <a:r>
              <a:rPr lang="en-US" dirty="0"/>
              <a:t>than 30cm. </a:t>
            </a:r>
          </a:p>
        </p:txBody>
      </p:sp>
      <p:pic>
        <p:nvPicPr>
          <p:cNvPr id="7" name="Picture Placeholder 6">
            <a:extLst>
              <a:ext uri="{FF2B5EF4-FFF2-40B4-BE49-F238E27FC236}">
                <a16:creationId xmlns:a16="http://schemas.microsoft.com/office/drawing/2014/main" id="{A881C056-0EB6-D14C-8B54-3181C5E704DF}"/>
              </a:ext>
            </a:extLst>
          </p:cNvPr>
          <p:cNvPicPr>
            <a:picLocks noGrp="1" noChangeAspect="1"/>
          </p:cNvPicPr>
          <p:nvPr>
            <p:ph type="pic" sz="quarter" idx="14"/>
          </p:nvPr>
        </p:nvPicPr>
        <p:blipFill rotWithShape="1">
          <a:blip r:embed="rId4"/>
          <a:srcRect l="14542" r="14542"/>
          <a:stretch/>
        </p:blipFill>
        <p:spPr>
          <a:prstGeom prst="rect">
            <a:avLst/>
          </a:prstGeom>
        </p:spPr>
      </p:pic>
    </p:spTree>
    <p:extLst>
      <p:ext uri="{BB962C8B-B14F-4D97-AF65-F5344CB8AC3E}">
        <p14:creationId xmlns:p14="http://schemas.microsoft.com/office/powerpoint/2010/main" val="17966153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53</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solidFill>
                  <a:schemeClr val="bg1"/>
                </a:solidFill>
              </a:rPr>
              <a:t> </a:t>
            </a:r>
            <a:r>
              <a:rPr lang="en-US" dirty="0"/>
              <a:t>The shell is thick and wavy shaped.</a:t>
            </a:r>
          </a:p>
        </p:txBody>
      </p:sp>
      <p:pic>
        <p:nvPicPr>
          <p:cNvPr id="5" name="Picture Placeholder 4">
            <a:extLst>
              <a:ext uri="{FF2B5EF4-FFF2-40B4-BE49-F238E27FC236}">
                <a16:creationId xmlns:a16="http://schemas.microsoft.com/office/drawing/2014/main" id="{4B02C271-F764-CE4D-84E5-12B2097E612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48" r="8248"/>
          <a:stretch/>
        </p:blipFill>
        <p:spPr>
          <a:prstGeom prst="rect">
            <a:avLst/>
          </a:prstGeom>
        </p:spPr>
      </p:pic>
    </p:spTree>
    <p:extLst>
      <p:ext uri="{BB962C8B-B14F-4D97-AF65-F5344CB8AC3E}">
        <p14:creationId xmlns:p14="http://schemas.microsoft.com/office/powerpoint/2010/main" val="2687416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54</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US" dirty="0"/>
              <a:t>The mantle is </a:t>
            </a:r>
            <a:br>
              <a:rPr lang="en-US" dirty="0"/>
            </a:br>
            <a:r>
              <a:rPr lang="en-US" dirty="0"/>
              <a:t>very </a:t>
            </a:r>
            <a:r>
              <a:rPr lang="en-US" dirty="0" err="1"/>
              <a:t>colourful</a:t>
            </a:r>
            <a:r>
              <a:rPr lang="en-US" dirty="0"/>
              <a:t>.</a:t>
            </a:r>
            <a:endParaRPr lang="en-AU" dirty="0"/>
          </a:p>
        </p:txBody>
      </p:sp>
      <p:pic>
        <p:nvPicPr>
          <p:cNvPr id="5" name="Picture Placeholder 4">
            <a:extLst>
              <a:ext uri="{FF2B5EF4-FFF2-40B4-BE49-F238E27FC236}">
                <a16:creationId xmlns:a16="http://schemas.microsoft.com/office/drawing/2014/main" id="{5A4F4AE7-05FA-D941-8977-9779B319AE9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105" r="18105"/>
          <a:stretch/>
        </p:blipFill>
        <p:spPr>
          <a:prstGeom prst="rect">
            <a:avLst/>
          </a:prstGeom>
        </p:spPr>
      </p:pic>
      <p:sp>
        <p:nvSpPr>
          <p:cNvPr id="6" name="TextBox 5">
            <a:extLst>
              <a:ext uri="{FF2B5EF4-FFF2-40B4-BE49-F238E27FC236}">
                <a16:creationId xmlns:a16="http://schemas.microsoft.com/office/drawing/2014/main" id="{C97E34ED-4DC4-0C46-A12E-D088683D9D60}"/>
              </a:ext>
            </a:extLst>
          </p:cNvPr>
          <p:cNvSpPr txBox="1"/>
          <p:nvPr/>
        </p:nvSpPr>
        <p:spPr>
          <a:xfrm>
            <a:off x="9669012" y="5738810"/>
            <a:ext cx="1940789" cy="338554"/>
          </a:xfrm>
          <a:prstGeom prst="rect">
            <a:avLst/>
          </a:prstGeom>
          <a:solidFill>
            <a:schemeClr val="tx2"/>
          </a:solidFill>
          <a:ln>
            <a:noFill/>
          </a:ln>
        </p:spPr>
        <p:txBody>
          <a:bodyPr wrap="square" rtlCol="0">
            <a:spAutoFit/>
          </a:bodyPr>
          <a:lstStyle/>
          <a:p>
            <a:pPr algn="ctr"/>
            <a:r>
              <a:rPr lang="en-AU" sz="1600" dirty="0">
                <a:solidFill>
                  <a:schemeClr val="bg1"/>
                </a:solidFill>
              </a:rPr>
              <a:t>Mantle (fleshy part)</a:t>
            </a:r>
          </a:p>
        </p:txBody>
      </p:sp>
    </p:spTree>
    <p:extLst>
      <p:ext uri="{BB962C8B-B14F-4D97-AF65-F5344CB8AC3E}">
        <p14:creationId xmlns:p14="http://schemas.microsoft.com/office/powerpoint/2010/main" val="27535609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t>An algae </a:t>
            </a:r>
            <a:r>
              <a:rPr lang="en-US" dirty="0" smtClean="0"/>
              <a:t>called </a:t>
            </a:r>
            <a:r>
              <a:rPr lang="en-US" dirty="0"/>
              <a:t>zooxanthellae lives in the mantle. </a:t>
            </a:r>
          </a:p>
          <a:p>
            <a:r>
              <a:rPr lang="en-US" sz="3200" dirty="0"/>
              <a:t>The algae feeds the clam via photosynthesis.</a:t>
            </a:r>
            <a:endParaRPr lang="en-AU" sz="3200" dirty="0"/>
          </a:p>
        </p:txBody>
      </p:sp>
      <p:pic>
        <p:nvPicPr>
          <p:cNvPr id="5" name="Picture Placeholder 4">
            <a:extLst>
              <a:ext uri="{FF2B5EF4-FFF2-40B4-BE49-F238E27FC236}">
                <a16:creationId xmlns:a16="http://schemas.microsoft.com/office/drawing/2014/main" id="{1B43C17B-0965-4D43-B5D9-7173A777611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77" r="20277"/>
          <a:stretch/>
        </p:blipFill>
        <p:spPr>
          <a:prstGeom prst="rect">
            <a:avLst/>
          </a:prstGeom>
        </p:spPr>
      </p:pic>
    </p:spTree>
    <p:extLst>
      <p:ext uri="{BB962C8B-B14F-4D97-AF65-F5344CB8AC3E}">
        <p14:creationId xmlns:p14="http://schemas.microsoft.com/office/powerpoint/2010/main" val="14203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56</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err="1"/>
              <a:t>Specialised</a:t>
            </a:r>
            <a:r>
              <a:rPr lang="en-US" dirty="0"/>
              <a:t> cells with reflective structures make the giant clam </a:t>
            </a:r>
            <a:r>
              <a:rPr lang="en-US" dirty="0" err="1"/>
              <a:t>colourful</a:t>
            </a:r>
            <a:r>
              <a:rPr lang="en-US" dirty="0"/>
              <a:t>.</a:t>
            </a:r>
            <a:endParaRPr lang="en-AU" sz="4800" dirty="0"/>
          </a:p>
        </p:txBody>
      </p:sp>
      <p:pic>
        <p:nvPicPr>
          <p:cNvPr id="7" name="Picture Placeholder 6">
            <a:extLst>
              <a:ext uri="{FF2B5EF4-FFF2-40B4-BE49-F238E27FC236}">
                <a16:creationId xmlns:a16="http://schemas.microsoft.com/office/drawing/2014/main" id="{77F996F4-4771-344C-907A-EE25FDFEB213}"/>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8315" r="8315"/>
          <a:stretch/>
        </p:blipFill>
        <p:spPr>
          <a:prstGeom prst="rect">
            <a:avLst/>
          </a:prstGeom>
        </p:spPr>
      </p:pic>
    </p:spTree>
    <p:extLst>
      <p:ext uri="{BB962C8B-B14F-4D97-AF65-F5344CB8AC3E}">
        <p14:creationId xmlns:p14="http://schemas.microsoft.com/office/powerpoint/2010/main" val="37548810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7DB6E3-711F-834B-8BD8-1ADEF3AD2B25}"/>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4F5B858E-DAC2-844E-9C78-FE7B22EB761D}"/>
              </a:ext>
            </a:extLst>
          </p:cNvPr>
          <p:cNvSpPr>
            <a:spLocks noGrp="1"/>
          </p:cNvSpPr>
          <p:nvPr>
            <p:ph idx="1"/>
          </p:nvPr>
        </p:nvSpPr>
        <p:spPr/>
        <p:txBody>
          <a:bodyPr/>
          <a:lstStyle/>
          <a:p>
            <a:r>
              <a:rPr lang="en-US" dirty="0"/>
              <a:t>The </a:t>
            </a:r>
            <a:r>
              <a:rPr lang="en-US" dirty="0" smtClean="0"/>
              <a:t>big </a:t>
            </a:r>
            <a:r>
              <a:rPr lang="en-US" dirty="0"/>
              <a:t>holes in </a:t>
            </a:r>
            <a:br>
              <a:rPr lang="en-US" dirty="0"/>
            </a:br>
            <a:r>
              <a:rPr lang="en-US" dirty="0"/>
              <a:t>the mantle are used for filter feeding </a:t>
            </a:r>
            <a:br>
              <a:rPr lang="en-US" dirty="0"/>
            </a:br>
            <a:r>
              <a:rPr lang="en-US" dirty="0"/>
              <a:t>and spawning.</a:t>
            </a:r>
            <a:endParaRPr lang="en-US" sz="3200" dirty="0"/>
          </a:p>
        </p:txBody>
      </p:sp>
      <p:pic>
        <p:nvPicPr>
          <p:cNvPr id="7" name="Picture Placeholder 6">
            <a:extLst>
              <a:ext uri="{FF2B5EF4-FFF2-40B4-BE49-F238E27FC236}">
                <a16:creationId xmlns:a16="http://schemas.microsoft.com/office/drawing/2014/main" id="{540C33C4-D2FF-5E48-B3EE-5C1B18B4E603}"/>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6386293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US" dirty="0"/>
              <a:t>How many </a:t>
            </a:r>
            <a:br>
              <a:rPr lang="en-US" dirty="0"/>
            </a:br>
            <a:r>
              <a:rPr lang="en-US" dirty="0"/>
              <a:t>holes does the mantle have?</a:t>
            </a:r>
          </a:p>
        </p:txBody>
      </p:sp>
      <p:pic>
        <p:nvPicPr>
          <p:cNvPr id="5" name="Picture Placeholder 4">
            <a:extLst>
              <a:ext uri="{FF2B5EF4-FFF2-40B4-BE49-F238E27FC236}">
                <a16:creationId xmlns:a16="http://schemas.microsoft.com/office/drawing/2014/main" id="{5A4F4AE7-05FA-D941-8977-9779B319AE9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105" r="18105"/>
          <a:stretch/>
        </p:blipFill>
        <p:spPr>
          <a:prstGeom prst="rect">
            <a:avLst/>
          </a:prstGeom>
        </p:spPr>
      </p:pic>
      <p:sp>
        <p:nvSpPr>
          <p:cNvPr id="6" name="TextBox 5">
            <a:extLst>
              <a:ext uri="{FF2B5EF4-FFF2-40B4-BE49-F238E27FC236}">
                <a16:creationId xmlns:a16="http://schemas.microsoft.com/office/drawing/2014/main" id="{C97E34ED-4DC4-0C46-A12E-D088683D9D60}"/>
              </a:ext>
            </a:extLst>
          </p:cNvPr>
          <p:cNvSpPr txBox="1"/>
          <p:nvPr/>
        </p:nvSpPr>
        <p:spPr>
          <a:xfrm>
            <a:off x="9669012" y="5738810"/>
            <a:ext cx="1940789" cy="338554"/>
          </a:xfrm>
          <a:prstGeom prst="rect">
            <a:avLst/>
          </a:prstGeom>
          <a:solidFill>
            <a:schemeClr val="tx2"/>
          </a:solidFill>
          <a:ln>
            <a:noFill/>
          </a:ln>
        </p:spPr>
        <p:txBody>
          <a:bodyPr wrap="square" rtlCol="0">
            <a:spAutoFit/>
          </a:bodyPr>
          <a:lstStyle/>
          <a:p>
            <a:pPr algn="ctr"/>
            <a:r>
              <a:rPr lang="en-AU" sz="1600" dirty="0">
                <a:solidFill>
                  <a:schemeClr val="bg1"/>
                </a:solidFill>
              </a:rPr>
              <a:t>Mantle (fleshy part)</a:t>
            </a:r>
          </a:p>
        </p:txBody>
      </p:sp>
    </p:spTree>
    <p:extLst>
      <p:ext uri="{BB962C8B-B14F-4D97-AF65-F5344CB8AC3E}">
        <p14:creationId xmlns:p14="http://schemas.microsoft.com/office/powerpoint/2010/main" val="754669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BBFCB4-C3B0-F541-AA83-E40DB1EEB3F9}"/>
              </a:ext>
            </a:extLst>
          </p:cNvPr>
          <p:cNvSpPr>
            <a:spLocks noGrp="1"/>
          </p:cNvSpPr>
          <p:nvPr>
            <p:ph type="title"/>
          </p:nvPr>
        </p:nvSpPr>
        <p:spPr/>
        <p:txBody>
          <a:bodyPr/>
          <a:lstStyle/>
          <a:p>
            <a:pPr algn="ctr"/>
            <a:r>
              <a:rPr lang="en-AU" sz="5400" dirty="0"/>
              <a:t>Why count giant clams?</a:t>
            </a:r>
          </a:p>
        </p:txBody>
      </p:sp>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2"/>
          </p:nvPr>
        </p:nvSpPr>
        <p:spPr/>
        <p:txBody>
          <a:bodyPr/>
          <a:lstStyle/>
          <a:p>
            <a:pPr algn="r"/>
            <a:fld id="{A23E3DB6-7D61-2E4C-8C80-E9322AEA1496}" type="slidenum">
              <a:rPr lang="en-US" smtClean="0"/>
              <a:pPr algn="r"/>
              <a:t>59</a:t>
            </a:fld>
            <a:endParaRPr lang="en-US" dirty="0"/>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11605" y="2434202"/>
            <a:ext cx="5968790" cy="1989596"/>
          </a:xfrm>
          <a:prstGeom prst="rect">
            <a:avLst/>
          </a:prstGeom>
          <a:ln>
            <a:solidFill>
              <a:schemeClr val="bg1"/>
            </a:solidFill>
          </a:ln>
        </p:spPr>
      </p:pic>
    </p:spTree>
    <p:extLst>
      <p:ext uri="{BB962C8B-B14F-4D97-AF65-F5344CB8AC3E}">
        <p14:creationId xmlns:p14="http://schemas.microsoft.com/office/powerpoint/2010/main" val="367089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32682016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A1D70B78-0EE1-9842-8A87-4E1E1228ABBB}"/>
              </a:ext>
            </a:extLst>
          </p:cNvPr>
          <p:cNvSpPr>
            <a:spLocks noGrp="1"/>
          </p:cNvSpPr>
          <p:nvPr>
            <p:ph idx="1"/>
          </p:nvPr>
        </p:nvSpPr>
        <p:spPr/>
        <p:txBody>
          <a:bodyPr/>
          <a:lstStyle/>
          <a:p>
            <a:pPr algn="ctr">
              <a:spcAft>
                <a:spcPts val="1800"/>
              </a:spcAft>
            </a:pPr>
            <a:r>
              <a:rPr lang="en-US" sz="3200" dirty="0"/>
              <a:t>If we know where they </a:t>
            </a:r>
            <a:br>
              <a:rPr lang="en-US" sz="3200" dirty="0"/>
            </a:br>
            <a:r>
              <a:rPr lang="en-US" sz="3200" dirty="0"/>
              <a:t>are, we can look after them and protect them.</a:t>
            </a:r>
          </a:p>
          <a:p>
            <a:pPr algn="ctr">
              <a:spcAft>
                <a:spcPts val="1800"/>
              </a:spcAft>
            </a:pPr>
            <a:r>
              <a:rPr lang="en-US" sz="3200" dirty="0"/>
              <a:t>They are</a:t>
            </a:r>
            <a:r>
              <a:rPr lang="en-US" sz="3200" b="1" u="sng" dirty="0"/>
              <a:t/>
            </a:r>
            <a:br>
              <a:rPr lang="en-US" sz="3200" b="1" u="sng" dirty="0"/>
            </a:br>
            <a:r>
              <a:rPr lang="en-US" sz="3200" b="1" u="sng" dirty="0"/>
              <a:t>VULNERABLE</a:t>
            </a:r>
            <a:br>
              <a:rPr lang="en-US" sz="3200" b="1" u="sng" dirty="0"/>
            </a:br>
            <a:r>
              <a:rPr lang="en-US" sz="3200" b="1" u="sng" dirty="0"/>
              <a:t>TO EXTINCTION</a:t>
            </a:r>
          </a:p>
          <a:p>
            <a:pPr algn="ctr">
              <a:spcAft>
                <a:spcPts val="1800"/>
              </a:spcAft>
            </a:pPr>
            <a:r>
              <a:rPr lang="en-US" sz="3200" dirty="0"/>
              <a:t>Only count the clams </a:t>
            </a:r>
            <a:br>
              <a:rPr lang="en-US" sz="3200" dirty="0"/>
            </a:br>
            <a:r>
              <a:rPr lang="en-US" sz="3200" dirty="0"/>
              <a:t>that are </a:t>
            </a:r>
            <a:r>
              <a:rPr lang="en-US" sz="3200" dirty="0" smtClean="0"/>
              <a:t>bigger </a:t>
            </a:r>
            <a:r>
              <a:rPr lang="en-US" sz="3200" dirty="0"/>
              <a:t>than a </a:t>
            </a:r>
            <a:br>
              <a:rPr lang="en-US" sz="3200" dirty="0"/>
            </a:br>
            <a:r>
              <a:rPr lang="en-US" sz="3200" dirty="0"/>
              <a:t>ruler (&gt;30cm).</a:t>
            </a:r>
          </a:p>
        </p:txBody>
      </p:sp>
      <p:pic>
        <p:nvPicPr>
          <p:cNvPr id="7" name="Picture Placeholder 6">
            <a:extLst>
              <a:ext uri="{FF2B5EF4-FFF2-40B4-BE49-F238E27FC236}">
                <a16:creationId xmlns:a16="http://schemas.microsoft.com/office/drawing/2014/main" id="{51C2F1D1-3AF5-444F-B2B5-9E8C82F8293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689" r="4689"/>
          <a:stretch/>
        </p:blipFill>
        <p:spPr>
          <a:prstGeom prst="rect">
            <a:avLst/>
          </a:prstGeom>
        </p:spPr>
      </p:pic>
    </p:spTree>
    <p:extLst>
      <p:ext uri="{BB962C8B-B14F-4D97-AF65-F5344CB8AC3E}">
        <p14:creationId xmlns:p14="http://schemas.microsoft.com/office/powerpoint/2010/main" val="23092499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61</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spcAft>
                <a:spcPts val="1800"/>
              </a:spcAft>
            </a:pPr>
            <a:r>
              <a:rPr lang="en-AU" sz="3200" dirty="0"/>
              <a:t>&gt;30cm</a:t>
            </a:r>
            <a:endParaRPr lang="en-AU" sz="11000" dirty="0"/>
          </a:p>
        </p:txBody>
      </p:sp>
      <p:pic>
        <p:nvPicPr>
          <p:cNvPr id="7" name="Picture Placeholder 15">
            <a:extLst>
              <a:ext uri="{FF2B5EF4-FFF2-40B4-BE49-F238E27FC236}">
                <a16:creationId xmlns:a16="http://schemas.microsoft.com/office/drawing/2014/main" id="{23E7412D-C554-AA46-AC36-D925FADE982F}"/>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32437645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t>Anemonefish</a:t>
            </a:r>
          </a:p>
        </p:txBody>
      </p:sp>
    </p:spTree>
    <p:extLst>
      <p:ext uri="{BB962C8B-B14F-4D97-AF65-F5344CB8AC3E}">
        <p14:creationId xmlns:p14="http://schemas.microsoft.com/office/powerpoint/2010/main" val="3722140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r>
              <a:rPr lang="en-US" dirty="0"/>
              <a:t>Anemonefish live </a:t>
            </a:r>
            <a:br>
              <a:rPr lang="en-US" dirty="0"/>
            </a:br>
            <a:r>
              <a:rPr lang="en-US" dirty="0"/>
              <a:t>in anemones.</a:t>
            </a:r>
          </a:p>
          <a:p>
            <a:r>
              <a:rPr lang="en-US" sz="3200" dirty="0"/>
              <a:t>Anemones are like upside-down jellyfish!</a:t>
            </a:r>
          </a:p>
        </p:txBody>
      </p:sp>
      <p:pic>
        <p:nvPicPr>
          <p:cNvPr id="5" name="Picture Placeholder 4">
            <a:extLst>
              <a:ext uri="{FF2B5EF4-FFF2-40B4-BE49-F238E27FC236}">
                <a16:creationId xmlns:a16="http://schemas.microsoft.com/office/drawing/2014/main" id="{9E02979B-7DD4-7141-A4D7-F2392571B30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7524597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4CF6FE-022E-7145-86A9-5AB15D7FE9FD}"/>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3" name="Content Placeholder 2">
            <a:extLst>
              <a:ext uri="{FF2B5EF4-FFF2-40B4-BE49-F238E27FC236}">
                <a16:creationId xmlns:a16="http://schemas.microsoft.com/office/drawing/2014/main" id="{B8885E9A-590C-A349-9A6B-23B7A0FC2302}"/>
              </a:ext>
            </a:extLst>
          </p:cNvPr>
          <p:cNvSpPr>
            <a:spLocks noGrp="1"/>
          </p:cNvSpPr>
          <p:nvPr>
            <p:ph idx="1"/>
          </p:nvPr>
        </p:nvSpPr>
        <p:spPr/>
        <p:txBody>
          <a:bodyPr/>
          <a:lstStyle/>
          <a:p>
            <a:r>
              <a:rPr lang="en-US" dirty="0"/>
              <a:t>The anemone has tentacles that sting.</a:t>
            </a:r>
          </a:p>
          <a:p>
            <a:r>
              <a:rPr lang="en-US" dirty="0" smtClean="0"/>
              <a:t>Ouch!</a:t>
            </a:r>
            <a:endParaRPr lang="en-US" dirty="0"/>
          </a:p>
        </p:txBody>
      </p:sp>
      <p:pic>
        <p:nvPicPr>
          <p:cNvPr id="5" name="Picture Placeholder 4">
            <a:extLst>
              <a:ext uri="{FF2B5EF4-FFF2-40B4-BE49-F238E27FC236}">
                <a16:creationId xmlns:a16="http://schemas.microsoft.com/office/drawing/2014/main" id="{EDD1A3E5-7BF8-7643-A0EE-4825C06B788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26096358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65</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dirty="0"/>
              <a:t>Anemonefish have special mucus to protect them.</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18972842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r>
              <a:rPr lang="en-US" dirty="0"/>
              <a:t>The mucus stops them being stung.</a:t>
            </a:r>
          </a:p>
        </p:txBody>
      </p:sp>
      <p:pic>
        <p:nvPicPr>
          <p:cNvPr id="7" name="Picture Placeholder 6">
            <a:extLst>
              <a:ext uri="{FF2B5EF4-FFF2-40B4-BE49-F238E27FC236}">
                <a16:creationId xmlns:a16="http://schemas.microsoft.com/office/drawing/2014/main" id="{91B96FB4-9B54-B145-A794-B016462CD1B1}"/>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2627" r="12627"/>
          <a:stretch>
            <a:fillRect/>
          </a:stretch>
        </p:blipFill>
        <p:spPr>
          <a:prstGeom prst="rect">
            <a:avLst/>
          </a:prstGeom>
        </p:spPr>
      </p:pic>
    </p:spTree>
    <p:extLst>
      <p:ext uri="{BB962C8B-B14F-4D97-AF65-F5344CB8AC3E}">
        <p14:creationId xmlns:p14="http://schemas.microsoft.com/office/powerpoint/2010/main" val="13446195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9257E3-DF75-7A4E-B290-F607F502D8DE}"/>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5D99E780-61B5-444E-9BFB-11AC2191F9AE}"/>
              </a:ext>
            </a:extLst>
          </p:cNvPr>
          <p:cNvSpPr>
            <a:spLocks noGrp="1"/>
          </p:cNvSpPr>
          <p:nvPr>
            <p:ph idx="1"/>
          </p:nvPr>
        </p:nvSpPr>
        <p:spPr/>
        <p:txBody>
          <a:bodyPr/>
          <a:lstStyle/>
          <a:p>
            <a:r>
              <a:rPr lang="en-US" dirty="0"/>
              <a:t>Constantly swimming in the tentacles of the anemone also stops it stinging.</a:t>
            </a:r>
          </a:p>
        </p:txBody>
      </p:sp>
      <p:pic>
        <p:nvPicPr>
          <p:cNvPr id="5" name="Picture Placeholder 4">
            <a:extLst>
              <a:ext uri="{FF2B5EF4-FFF2-40B4-BE49-F238E27FC236}">
                <a16:creationId xmlns:a16="http://schemas.microsoft.com/office/drawing/2014/main" id="{F30CF0CF-87DF-B14D-B177-D6E8E231D7A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637" r="17637"/>
          <a:stretch>
            <a:fillRect/>
          </a:stretch>
        </p:blipFill>
        <p:spPr>
          <a:prstGeom prst="rect">
            <a:avLst/>
          </a:prstGeom>
        </p:spPr>
      </p:pic>
    </p:spTree>
    <p:extLst>
      <p:ext uri="{BB962C8B-B14F-4D97-AF65-F5344CB8AC3E}">
        <p14:creationId xmlns:p14="http://schemas.microsoft.com/office/powerpoint/2010/main" val="20896597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dirty="0"/>
              <a:t>Why are the anemonefish </a:t>
            </a:r>
            <a:r>
              <a:rPr lang="en-US" dirty="0" smtClean="0"/>
              <a:t>all </a:t>
            </a:r>
            <a:r>
              <a:rPr lang="en-US" dirty="0"/>
              <a:t>different sizes?</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18683149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69</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5142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82C248-E767-1B44-B38F-7F63EEF3BE5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 t="3805" r="-1" b="11912"/>
          <a:stretch/>
        </p:blipFill>
        <p:spPr>
          <a:xfrm>
            <a:off x="0" y="0"/>
            <a:ext cx="12192000" cy="6858000"/>
          </a:xfrm>
          <a:prstGeom prst="rect">
            <a:avLst/>
          </a:prstGeom>
        </p:spPr>
      </p:pic>
    </p:spTree>
    <p:extLst>
      <p:ext uri="{BB962C8B-B14F-4D97-AF65-F5344CB8AC3E}">
        <p14:creationId xmlns:p14="http://schemas.microsoft.com/office/powerpoint/2010/main" val="6435462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sz="5400" dirty="0"/>
              <a:t>Why count anemonefish?</a:t>
            </a:r>
          </a:p>
        </p:txBody>
      </p:sp>
      <p:pic>
        <p:nvPicPr>
          <p:cNvPr id="7" name="Picture 6">
            <a:extLst>
              <a:ext uri="{FF2B5EF4-FFF2-40B4-BE49-F238E27FC236}">
                <a16:creationId xmlns:a16="http://schemas.microsoft.com/office/drawing/2014/main" id="{4E84334A-49EC-BE44-95EE-02A5331B3C0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557" t="2557" r="2504"/>
          <a:stretch/>
        </p:blipFill>
        <p:spPr>
          <a:xfrm>
            <a:off x="6107478" y="1769031"/>
            <a:ext cx="6084521" cy="4163303"/>
          </a:xfrm>
          <a:prstGeom prst="rect">
            <a:avLst/>
          </a:prstGeom>
        </p:spPr>
      </p:pic>
    </p:spTree>
    <p:extLst>
      <p:ext uri="{BB962C8B-B14F-4D97-AF65-F5344CB8AC3E}">
        <p14:creationId xmlns:p14="http://schemas.microsoft.com/office/powerpoint/2010/main" val="18745883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40341C-4BC4-474E-816A-96AE0BAD9B40}"/>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59FF33C0-40D7-8C46-AED0-F758C2D506C6}"/>
              </a:ext>
            </a:extLst>
          </p:cNvPr>
          <p:cNvSpPr>
            <a:spLocks noGrp="1"/>
          </p:cNvSpPr>
          <p:nvPr>
            <p:ph idx="1"/>
          </p:nvPr>
        </p:nvSpPr>
        <p:spPr/>
        <p:txBody>
          <a:bodyPr/>
          <a:lstStyle/>
          <a:p>
            <a:r>
              <a:rPr lang="en-US" sz="3200" dirty="0"/>
              <a:t>Anemones rarely move location, and they are long lived. So, if they go missing </a:t>
            </a:r>
            <a:br>
              <a:rPr lang="en-US" sz="3200" dirty="0"/>
            </a:br>
            <a:r>
              <a:rPr lang="en-US" sz="3200" dirty="0"/>
              <a:t>(or bleach white) this tells us that something is wrong. </a:t>
            </a:r>
          </a:p>
        </p:txBody>
      </p:sp>
      <p:pic>
        <p:nvPicPr>
          <p:cNvPr id="7" name="Picture Placeholder 6">
            <a:extLst>
              <a:ext uri="{FF2B5EF4-FFF2-40B4-BE49-F238E27FC236}">
                <a16:creationId xmlns:a16="http://schemas.microsoft.com/office/drawing/2014/main" id="{AAC95D04-D6BF-614D-8CF2-2F2B6F57241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543291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72</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5DA5F33B-7E81-144D-96F9-D6988AECD745}"/>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6104346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Flat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t>Butterflyfish</a:t>
            </a:r>
            <a:endParaRPr lang="en-US" sz="5400" dirty="0"/>
          </a:p>
        </p:txBody>
      </p:sp>
    </p:spTree>
    <p:extLst>
      <p:ext uri="{BB962C8B-B14F-4D97-AF65-F5344CB8AC3E}">
        <p14:creationId xmlns:p14="http://schemas.microsoft.com/office/powerpoint/2010/main" val="12426909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67AA33-9192-FD4E-8F67-9F8FD92A30D5}"/>
              </a:ext>
            </a:extLst>
          </p:cNvPr>
          <p:cNvSpPr>
            <a:spLocks noGrp="1"/>
          </p:cNvSpPr>
          <p:nvPr>
            <p:ph type="sldNum" sz="quarter" idx="12"/>
          </p:nvPr>
        </p:nvSpPr>
        <p:spPr/>
        <p:txBody>
          <a:bodyPr/>
          <a:lstStyle/>
          <a:p>
            <a:pPr algn="r"/>
            <a:fld id="{275F0495-0EA6-8F48-9FDA-F603597FF733}" type="slidenum">
              <a:rPr lang="en-US" smtClean="0"/>
              <a:pPr algn="r"/>
              <a:t>74</a:t>
            </a:fld>
            <a:endParaRPr lang="en-US" dirty="0"/>
          </a:p>
        </p:txBody>
      </p:sp>
      <p:sp>
        <p:nvSpPr>
          <p:cNvPr id="3" name="Content Placeholder 2">
            <a:extLst>
              <a:ext uri="{FF2B5EF4-FFF2-40B4-BE49-F238E27FC236}">
                <a16:creationId xmlns:a16="http://schemas.microsoft.com/office/drawing/2014/main" id="{54A33BAB-CE07-2348-A40C-30DC367214AC}"/>
              </a:ext>
            </a:extLst>
          </p:cNvPr>
          <p:cNvSpPr>
            <a:spLocks noGrp="1"/>
          </p:cNvSpPr>
          <p:nvPr>
            <p:ph idx="1"/>
          </p:nvPr>
        </p:nvSpPr>
        <p:spPr/>
        <p:txBody>
          <a:bodyPr/>
          <a:lstStyle/>
          <a:p>
            <a:r>
              <a:rPr lang="en-US" dirty="0"/>
              <a:t>Many live in pairs and mate for life.</a:t>
            </a:r>
          </a:p>
        </p:txBody>
      </p:sp>
      <p:pic>
        <p:nvPicPr>
          <p:cNvPr id="5" name="Picture Placeholder 4">
            <a:extLst>
              <a:ext uri="{FF2B5EF4-FFF2-40B4-BE49-F238E27FC236}">
                <a16:creationId xmlns:a16="http://schemas.microsoft.com/office/drawing/2014/main" id="{2151E83F-0AAE-2C41-9A44-5EED838B6E5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9265" t="2025" r="30156" b="3588"/>
          <a:stretch/>
        </p:blipFill>
        <p:spPr>
          <a:xfrm>
            <a:off x="6286500" y="549274"/>
            <a:ext cx="5389563" cy="5594400"/>
          </a:xfrm>
          <a:prstGeom prst="rect">
            <a:avLst/>
          </a:prstGeom>
        </p:spPr>
      </p:pic>
    </p:spTree>
    <p:extLst>
      <p:ext uri="{BB962C8B-B14F-4D97-AF65-F5344CB8AC3E}">
        <p14:creationId xmlns:p14="http://schemas.microsoft.com/office/powerpoint/2010/main" val="15882358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spcAft>
                <a:spcPts val="1800"/>
              </a:spcAft>
            </a:pPr>
            <a:r>
              <a:rPr lang="en-US" dirty="0"/>
              <a:t>Butterflyfish eat </a:t>
            </a:r>
            <a:br>
              <a:rPr lang="en-US" dirty="0"/>
            </a:br>
            <a:r>
              <a:rPr lang="en-US" dirty="0"/>
              <a:t>coral polyps.</a:t>
            </a:r>
          </a:p>
          <a:p>
            <a:pPr>
              <a:spcAft>
                <a:spcPts val="1800"/>
              </a:spcAft>
            </a:pPr>
            <a:r>
              <a:rPr lang="en-AU" sz="3200" dirty="0"/>
              <a:t>Butterflyfish use their long snouts and little mouths to eat coral.</a:t>
            </a:r>
          </a:p>
        </p:txBody>
      </p:sp>
      <p:pic>
        <p:nvPicPr>
          <p:cNvPr id="5" name="Picture Placeholder 4">
            <a:extLst>
              <a:ext uri="{FF2B5EF4-FFF2-40B4-BE49-F238E27FC236}">
                <a16:creationId xmlns:a16="http://schemas.microsoft.com/office/drawing/2014/main" id="{92549D82-B2F8-A849-9536-BFF1E86F5D7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23173965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DE3507-B2FD-D244-A4E1-D15E345AC682}"/>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D377AEA2-3E1A-B746-A60F-55BDF0392895}"/>
              </a:ext>
            </a:extLst>
          </p:cNvPr>
          <p:cNvSpPr>
            <a:spLocks noGrp="1"/>
          </p:cNvSpPr>
          <p:nvPr>
            <p:ph idx="1"/>
          </p:nvPr>
        </p:nvSpPr>
        <p:spPr/>
        <p:txBody>
          <a:bodyPr/>
          <a:lstStyle/>
          <a:p>
            <a:pPr algn="ctr">
              <a:spcAft>
                <a:spcPts val="1800"/>
              </a:spcAft>
            </a:pPr>
            <a:r>
              <a:rPr lang="en-US" sz="4400" dirty="0"/>
              <a:t>Some have a </a:t>
            </a:r>
            <a:br>
              <a:rPr lang="en-US" sz="4400" dirty="0"/>
            </a:br>
            <a:r>
              <a:rPr lang="en-US" sz="4400" dirty="0"/>
              <a:t>fake eye spot.</a:t>
            </a:r>
          </a:p>
          <a:p>
            <a:pPr algn="ctr">
              <a:spcAft>
                <a:spcPts val="1800"/>
              </a:spcAft>
            </a:pPr>
            <a:r>
              <a:rPr lang="en-US" sz="4400" dirty="0"/>
              <a:t>Why?</a:t>
            </a:r>
          </a:p>
        </p:txBody>
      </p:sp>
      <p:pic>
        <p:nvPicPr>
          <p:cNvPr id="5" name="Picture Placeholder 4">
            <a:extLst>
              <a:ext uri="{FF2B5EF4-FFF2-40B4-BE49-F238E27FC236}">
                <a16:creationId xmlns:a16="http://schemas.microsoft.com/office/drawing/2014/main" id="{29077378-3BBD-F443-8FD5-4C215F3473C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
        <p:nvSpPr>
          <p:cNvPr id="6" name="Arrow: Up 5">
            <a:extLst>
              <a:ext uri="{FF2B5EF4-FFF2-40B4-BE49-F238E27FC236}">
                <a16:creationId xmlns:a16="http://schemas.microsoft.com/office/drawing/2014/main" id="{5C5B9A98-82C3-C445-80EB-6A62A1F7327C}"/>
              </a:ext>
            </a:extLst>
          </p:cNvPr>
          <p:cNvSpPr/>
          <p:nvPr/>
        </p:nvSpPr>
        <p:spPr>
          <a:xfrm rot="19167319">
            <a:off x="7234315" y="4237554"/>
            <a:ext cx="835152" cy="1082861"/>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91899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77</a:t>
            </a:fld>
            <a:endParaRPr lang="en-US" dirty="0"/>
          </a:p>
        </p:txBody>
      </p:sp>
      <p:pic>
        <p:nvPicPr>
          <p:cNvPr id="6" name="Picture 5">
            <a:extLst>
              <a:ext uri="{FF2B5EF4-FFF2-40B4-BE49-F238E27FC236}">
                <a16:creationId xmlns:a16="http://schemas.microsoft.com/office/drawing/2014/main" id="{A1EAEACF-A75C-6546-A1CA-5268772D2C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8" b="2018"/>
          <a:stretch/>
        </p:blipFill>
        <p:spPr>
          <a:xfrm>
            <a:off x="6096000" y="1769029"/>
            <a:ext cx="6107478" cy="4163303"/>
          </a:xfrm>
          <a:prstGeom prst="rect">
            <a:avLst/>
          </a:prstGeom>
        </p:spPr>
      </p:pic>
      <p:pic>
        <p:nvPicPr>
          <p:cNvPr id="9" name="Picture 8">
            <a:extLst>
              <a:ext uri="{FF2B5EF4-FFF2-40B4-BE49-F238E27FC236}">
                <a16:creationId xmlns:a16="http://schemas.microsoft.com/office/drawing/2014/main" id="{EAC08FBC-1ACE-2944-960D-899AFE0888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59"/>
          <a:stretch/>
        </p:blipFill>
        <p:spPr>
          <a:xfrm>
            <a:off x="-11478" y="1769028"/>
            <a:ext cx="6107478" cy="4163303"/>
          </a:xfrm>
          <a:prstGeom prst="rect">
            <a:avLst/>
          </a:prstGeom>
        </p:spPr>
      </p:pic>
    </p:spTree>
    <p:extLst>
      <p:ext uri="{BB962C8B-B14F-4D97-AF65-F5344CB8AC3E}">
        <p14:creationId xmlns:p14="http://schemas.microsoft.com/office/powerpoint/2010/main" val="17340684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78</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7" name="Picture Placeholder 6">
            <a:extLst>
              <a:ext uri="{FF2B5EF4-FFF2-40B4-BE49-F238E27FC236}">
                <a16:creationId xmlns:a16="http://schemas.microsoft.com/office/drawing/2014/main" id="{3B18424F-29E5-554C-BCC0-0BF94825093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73" r="17973"/>
          <a:stretch/>
        </p:blipFill>
        <p:spPr>
          <a:prstGeom prst="rect">
            <a:avLst/>
          </a:prstGeom>
        </p:spPr>
      </p:pic>
    </p:spTree>
    <p:extLst>
      <p:ext uri="{BB962C8B-B14F-4D97-AF65-F5344CB8AC3E}">
        <p14:creationId xmlns:p14="http://schemas.microsoft.com/office/powerpoint/2010/main" val="13081275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dirty="0"/>
              <a:t>Who is </a:t>
            </a:r>
            <a:br>
              <a:rPr lang="en-AU" dirty="0"/>
            </a:br>
            <a:r>
              <a:rPr lang="en-AU" dirty="0"/>
              <a:t>counting the butterflyfish?</a:t>
            </a:r>
          </a:p>
        </p:txBody>
      </p:sp>
      <p:pic>
        <p:nvPicPr>
          <p:cNvPr id="7" name="Picture Placeholder 15">
            <a:extLst>
              <a:ext uri="{FF2B5EF4-FFF2-40B4-BE49-F238E27FC236}">
                <a16:creationId xmlns:a16="http://schemas.microsoft.com/office/drawing/2014/main" id="{E21E7C7F-3CE8-BB43-9A07-D8CE4233B6C6}"/>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246910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303698" y="549275"/>
            <a:ext cx="9062519" cy="5280025"/>
          </a:xfrm>
        </p:spPr>
        <p:txBody>
          <a:bodyPr/>
          <a:lstStyle/>
          <a:p>
            <a:r>
              <a:rPr lang="en-AU" dirty="0" smtClean="0"/>
              <a:t>There are lots of animals that live on corals reefs across the Great Barrier Reef. </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8</a:t>
            </a:fld>
            <a:endParaRPr lang="en-US" dirty="0"/>
          </a:p>
        </p:txBody>
      </p:sp>
    </p:spTree>
    <p:extLst>
      <p:ext uri="{BB962C8B-B14F-4D97-AF65-F5344CB8AC3E}">
        <p14:creationId xmlns:p14="http://schemas.microsoft.com/office/powerpoint/2010/main" val="33301867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DF3872-21F0-1843-9F28-0735860B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5" name="Title 2">
            <a:extLst>
              <a:ext uri="{FF2B5EF4-FFF2-40B4-BE49-F238E27FC236}">
                <a16:creationId xmlns:a16="http://schemas.microsoft.com/office/drawing/2014/main" id="{C112F4B5-16C8-C248-A547-14B11049288F}"/>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Grazing </a:t>
            </a:r>
            <a:r>
              <a:rPr lang="en-US" sz="5400" dirty="0" smtClean="0"/>
              <a:t>herbivores</a:t>
            </a:r>
            <a:r>
              <a:rPr lang="en-US" sz="5400" dirty="0"/>
              <a:t/>
            </a:r>
            <a:br>
              <a:rPr lang="en-US" sz="5400" dirty="0"/>
            </a:br>
            <a:r>
              <a:rPr lang="en-US" sz="2000" dirty="0"/>
              <a:t>Parrotfish / Surgeonfish / Rabbitfish / </a:t>
            </a:r>
            <a:r>
              <a:rPr lang="en-US" sz="2000" dirty="0" err="1"/>
              <a:t>Unicornfish</a:t>
            </a:r>
            <a:endParaRPr lang="en-US" sz="2000" dirty="0"/>
          </a:p>
        </p:txBody>
      </p:sp>
    </p:spTree>
    <p:extLst>
      <p:ext uri="{BB962C8B-B14F-4D97-AF65-F5344CB8AC3E}">
        <p14:creationId xmlns:p14="http://schemas.microsoft.com/office/powerpoint/2010/main" val="25494230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81</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a:t>
            </a:r>
            <a:r>
              <a:rPr lang="en-US" sz="4400" dirty="0" smtClean="0"/>
              <a:t>Reef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4187555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A13E68-62EE-BC4D-A275-08298CB4745A}"/>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5" name="Title 4">
            <a:extLst>
              <a:ext uri="{FF2B5EF4-FFF2-40B4-BE49-F238E27FC236}">
                <a16:creationId xmlns:a16="http://schemas.microsoft.com/office/drawing/2014/main" id="{C0627964-E3BF-C44E-935A-6E16D1F435FB}"/>
              </a:ext>
            </a:extLst>
          </p:cNvPr>
          <p:cNvSpPr txBox="1">
            <a:spLocks/>
          </p:cNvSpPr>
          <p:nvPr/>
        </p:nvSpPr>
        <p:spPr>
          <a:xfrm>
            <a:off x="515938" y="549275"/>
            <a:ext cx="11160124" cy="153131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3200" dirty="0"/>
              <a:t>Look for a school of fish that are similar in appearance and size, moving slowly along the reef, foraging or grazing close to the reef substrate.</a:t>
            </a:r>
          </a:p>
        </p:txBody>
      </p:sp>
      <p:pic>
        <p:nvPicPr>
          <p:cNvPr id="6" name="Content Placeholder 5">
            <a:extLst>
              <a:ext uri="{FF2B5EF4-FFF2-40B4-BE49-F238E27FC236}">
                <a16:creationId xmlns:a16="http://schemas.microsoft.com/office/drawing/2014/main" id="{F5AFF605-4E5C-1D4C-8FA1-0007520FEE46}"/>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4036" t="3048" r="160" b="3786"/>
          <a:stretch/>
        </p:blipFill>
        <p:spPr>
          <a:xfrm>
            <a:off x="515938" y="2080590"/>
            <a:ext cx="5570771" cy="4063033"/>
          </a:xfrm>
          <a:prstGeom prst="rect">
            <a:avLst/>
          </a:prstGeom>
        </p:spPr>
      </p:pic>
      <p:pic>
        <p:nvPicPr>
          <p:cNvPr id="7" name="Content Placeholder 7">
            <a:extLst>
              <a:ext uri="{FF2B5EF4-FFF2-40B4-BE49-F238E27FC236}">
                <a16:creationId xmlns:a16="http://schemas.microsoft.com/office/drawing/2014/main" id="{C6165ADF-D223-864F-A723-29938575BA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53" t="3303" r="2707" b="3303"/>
          <a:stretch/>
        </p:blipFill>
        <p:spPr>
          <a:xfrm>
            <a:off x="6105292" y="2080590"/>
            <a:ext cx="5570769" cy="4063033"/>
          </a:xfrm>
          <a:prstGeom prst="rect">
            <a:avLst/>
          </a:prstGeom>
        </p:spPr>
      </p:pic>
    </p:spTree>
    <p:extLst>
      <p:ext uri="{BB962C8B-B14F-4D97-AF65-F5344CB8AC3E}">
        <p14:creationId xmlns:p14="http://schemas.microsoft.com/office/powerpoint/2010/main" val="356815543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8109563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84</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endParaRPr lang="en-US" sz="3200" b="1" u="sng" dirty="0"/>
          </a:p>
          <a:p>
            <a:pPr algn="ctr">
              <a:spcAft>
                <a:spcPts val="1800"/>
              </a:spcAft>
            </a:pPr>
            <a:r>
              <a:rPr lang="en-US" sz="4400" dirty="0"/>
              <a:t>Some 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8266371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85</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266740083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pic>
        <p:nvPicPr>
          <p:cNvPr id="6" name="Picture Placeholder 5">
            <a:extLst>
              <a:ext uri="{FF2B5EF4-FFF2-40B4-BE49-F238E27FC236}">
                <a16:creationId xmlns:a16="http://schemas.microsoft.com/office/drawing/2014/main" id="{8A27FDDF-2E5E-404E-8161-50B0C215931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531" r="21479"/>
          <a:stretch/>
        </p:blipFill>
        <p:spPr>
          <a:xfrm>
            <a:off x="6286500" y="549274"/>
            <a:ext cx="5389563" cy="5594400"/>
          </a:xfrm>
          <a:prstGeom prst="rect">
            <a:avLst/>
          </a:prstGeom>
        </p:spPr>
      </p:pic>
      <p:sp>
        <p:nvSpPr>
          <p:cNvPr id="7" name="Arrow: Up 4">
            <a:extLst>
              <a:ext uri="{FF2B5EF4-FFF2-40B4-BE49-F238E27FC236}">
                <a16:creationId xmlns:a16="http://schemas.microsoft.com/office/drawing/2014/main" id="{080ABA74-05D3-3D4A-AFDC-010A3ED51073}"/>
              </a:ext>
            </a:extLst>
          </p:cNvPr>
          <p:cNvSpPr/>
          <p:nvPr/>
        </p:nvSpPr>
        <p:spPr>
          <a:xfrm rot="19676396">
            <a:off x="10037010" y="3375948"/>
            <a:ext cx="534902" cy="755403"/>
          </a:xfrm>
          <a:prstGeom prst="upArrow">
            <a:avLst>
              <a:gd name="adj1" fmla="val 59326"/>
              <a:gd name="adj2" fmla="val 50000"/>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899882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5515591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522239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89</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a:t>
            </a:r>
            <a:r>
              <a:rPr lang="en-US" sz="4400"/>
              <a:t>name?</a:t>
            </a:r>
            <a:endParaRPr lang="en-US" sz="4400" dirty="0"/>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3541041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124411805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90</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p:txBody>
          <a:bodyPr/>
          <a:lstStyle/>
          <a:p>
            <a:pPr algn="ctr"/>
            <a:r>
              <a:rPr lang="en-US" sz="4400" dirty="0"/>
              <a:t>Grazing herbivores are like the </a:t>
            </a:r>
            <a:r>
              <a:rPr lang="en-US" sz="4400" dirty="0" smtClean="0"/>
              <a:t>lawnmowers </a:t>
            </a:r>
            <a:r>
              <a:rPr lang="en-US" sz="4400" dirty="0"/>
              <a:t>on the </a:t>
            </a:r>
            <a:r>
              <a:rPr lang="en-US" sz="4400" dirty="0" smtClean="0"/>
              <a:t>Reef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5365841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6903F7-3919-AC46-A7C1-C3918696EE07}"/>
              </a:ext>
            </a:extLst>
          </p:cNvPr>
          <p:cNvSpPr>
            <a:spLocks noGrp="1"/>
          </p:cNvSpPr>
          <p:nvPr>
            <p:ph type="sldNum" sz="quarter" idx="12"/>
          </p:nvPr>
        </p:nvSpPr>
        <p:spPr/>
        <p:txBody>
          <a:bodyPr/>
          <a:lstStyle/>
          <a:p>
            <a:pPr algn="r"/>
            <a:fld id="{275F0495-0EA6-8F48-9FDA-F603597FF733}" type="slidenum">
              <a:rPr lang="en-US" smtClean="0"/>
              <a:pPr algn="r"/>
              <a:t>91</a:t>
            </a:fld>
            <a:endParaRPr lang="en-US" dirty="0"/>
          </a:p>
        </p:txBody>
      </p:sp>
      <p:sp>
        <p:nvSpPr>
          <p:cNvPr id="3" name="Content Placeholder 2">
            <a:extLst>
              <a:ext uri="{FF2B5EF4-FFF2-40B4-BE49-F238E27FC236}">
                <a16:creationId xmlns:a16="http://schemas.microsoft.com/office/drawing/2014/main" id="{9ECE67C0-EDF3-6641-9857-DB6CBFEC979D}"/>
              </a:ext>
            </a:extLst>
          </p:cNvPr>
          <p:cNvSpPr>
            <a:spLocks noGrp="1"/>
          </p:cNvSpPr>
          <p:nvPr>
            <p:ph idx="1"/>
          </p:nvPr>
        </p:nvSpPr>
        <p:spPr/>
        <p:txBody>
          <a:bodyPr/>
          <a:lstStyle/>
          <a:p>
            <a:r>
              <a:rPr lang="en-US" dirty="0"/>
              <a:t>Because they eat lots of algae.</a:t>
            </a:r>
          </a:p>
          <a:p>
            <a:r>
              <a:rPr lang="en-US" sz="3200" dirty="0"/>
              <a:t>Herbivores eat plants and algae (not meat).</a:t>
            </a:r>
          </a:p>
        </p:txBody>
      </p:sp>
      <p:pic>
        <p:nvPicPr>
          <p:cNvPr id="5" name="Picture Placeholder 4">
            <a:extLst>
              <a:ext uri="{FF2B5EF4-FFF2-40B4-BE49-F238E27FC236}">
                <a16:creationId xmlns:a16="http://schemas.microsoft.com/office/drawing/2014/main" id="{405EFD0B-5537-EE4C-9EBC-1D4E281BF2B5}"/>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9492573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92</a:t>
            </a:fld>
            <a:endParaRPr lang="en-US" dirty="0"/>
          </a:p>
        </p:txBody>
      </p:sp>
      <p:pic>
        <p:nvPicPr>
          <p:cNvPr id="6" name="Picture 5">
            <a:extLst>
              <a:ext uri="{FF2B5EF4-FFF2-40B4-BE49-F238E27FC236}">
                <a16:creationId xmlns:a16="http://schemas.microsoft.com/office/drawing/2014/main" id="{816DD4C6-804E-7545-8331-D34CDB3C561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9811" b="34929"/>
          <a:stretch/>
        </p:blipFill>
        <p:spPr>
          <a:xfrm>
            <a:off x="0" y="1769031"/>
            <a:ext cx="12192000" cy="4138609"/>
          </a:xfrm>
          <a:prstGeom prst="rect">
            <a:avLst/>
          </a:prstGeom>
        </p:spPr>
      </p:pic>
    </p:spTree>
    <p:extLst>
      <p:ext uri="{BB962C8B-B14F-4D97-AF65-F5344CB8AC3E}">
        <p14:creationId xmlns:p14="http://schemas.microsoft.com/office/powerpoint/2010/main" val="34337020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r>
              <a:rPr lang="en-US" sz="4400" dirty="0"/>
              <a:t>Grazing herbivores are very important.</a:t>
            </a:r>
          </a:p>
          <a:p>
            <a:r>
              <a:rPr lang="en-US" sz="4400" dirty="0"/>
              <a:t>They eat algae that competes with coral for space keeping the Reef nice and healthy.</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93</a:t>
            </a:fld>
            <a:endParaRPr lang="en-US" dirty="0"/>
          </a:p>
        </p:txBody>
      </p:sp>
    </p:spTree>
    <p:extLst>
      <p:ext uri="{BB962C8B-B14F-4D97-AF65-F5344CB8AC3E}">
        <p14:creationId xmlns:p14="http://schemas.microsoft.com/office/powerpoint/2010/main" val="23140831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6ACDD1-11D5-564A-B798-8CB0440D1AAC}"/>
              </a:ext>
            </a:extLst>
          </p:cNvPr>
          <p:cNvSpPr>
            <a:spLocks noGrp="1"/>
          </p:cNvSpPr>
          <p:nvPr>
            <p:ph type="sldNum" sz="quarter" idx="12"/>
          </p:nvPr>
        </p:nvSpPr>
        <p:spPr/>
        <p:txBody>
          <a:bodyPr/>
          <a:lstStyle/>
          <a:p>
            <a:pPr algn="r"/>
            <a:fld id="{A23E3DB6-7D61-2E4C-8C80-E9322AEA1496}" type="slidenum">
              <a:rPr lang="en-US" smtClean="0"/>
              <a:pPr algn="r"/>
              <a:t>94</a:t>
            </a:fld>
            <a:endParaRPr lang="en-US" dirty="0"/>
          </a:p>
        </p:txBody>
      </p:sp>
      <p:pic>
        <p:nvPicPr>
          <p:cNvPr id="9" name="Picture 8">
            <a:extLst>
              <a:ext uri="{FF2B5EF4-FFF2-40B4-BE49-F238E27FC236}">
                <a16:creationId xmlns:a16="http://schemas.microsoft.com/office/drawing/2014/main" id="{75E58673-D3D7-4642-9902-F3CEBE614D9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921431"/>
            <a:ext cx="6123638" cy="4163303"/>
          </a:xfrm>
          <a:prstGeom prst="rect">
            <a:avLst/>
          </a:prstGeom>
        </p:spPr>
      </p:pic>
      <p:pic>
        <p:nvPicPr>
          <p:cNvPr id="10" name="Picture 9">
            <a:extLst>
              <a:ext uri="{FF2B5EF4-FFF2-40B4-BE49-F238E27FC236}">
                <a16:creationId xmlns:a16="http://schemas.microsoft.com/office/drawing/2014/main" id="{47739EA4-0946-3640-8666-410A65322B1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921431"/>
            <a:ext cx="6068362" cy="4163303"/>
          </a:xfrm>
          <a:prstGeom prst="rect">
            <a:avLst/>
          </a:prstGeom>
        </p:spPr>
      </p:pic>
      <p:sp>
        <p:nvSpPr>
          <p:cNvPr id="11" name="Title 2">
            <a:extLst>
              <a:ext uri="{FF2B5EF4-FFF2-40B4-BE49-F238E27FC236}">
                <a16:creationId xmlns:a16="http://schemas.microsoft.com/office/drawing/2014/main" id="{3D1AB3A3-B692-4647-A9CB-F3B1779C5963}"/>
              </a:ext>
            </a:extLst>
          </p:cNvPr>
          <p:cNvSpPr txBox="1">
            <a:spLocks/>
          </p:cNvSpPr>
          <p:nvPr/>
        </p:nvSpPr>
        <p:spPr>
          <a:xfrm>
            <a:off x="515938" y="549275"/>
            <a:ext cx="11160124" cy="536575"/>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ctr"/>
            <a:r>
              <a:rPr lang="en-US" dirty="0"/>
              <a:t>Reef with </a:t>
            </a:r>
            <a:r>
              <a:rPr lang="en-US" b="1" dirty="0" smtClean="0"/>
              <a:t>zero</a:t>
            </a:r>
            <a:r>
              <a:rPr lang="en-US" dirty="0" smtClean="0"/>
              <a:t> lawnmowers </a:t>
            </a:r>
            <a:r>
              <a:rPr lang="en-US" dirty="0"/>
              <a:t>VS Reef </a:t>
            </a:r>
            <a:r>
              <a:rPr lang="en-US" b="1" dirty="0" smtClean="0"/>
              <a:t>with</a:t>
            </a:r>
            <a:r>
              <a:rPr lang="en-US" dirty="0" smtClean="0"/>
              <a:t> lawnmowers</a:t>
            </a:r>
            <a:r>
              <a:rPr lang="en-US" dirty="0"/>
              <a:t>.</a:t>
            </a:r>
          </a:p>
        </p:txBody>
      </p:sp>
    </p:spTree>
    <p:extLst>
      <p:ext uri="{BB962C8B-B14F-4D97-AF65-F5344CB8AC3E}">
        <p14:creationId xmlns:p14="http://schemas.microsoft.com/office/powerpoint/2010/main" val="20773805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95</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2043298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p:txBody>
      </p:sp>
      <p:pic>
        <p:nvPicPr>
          <p:cNvPr id="7" name="Picture Placeholder 15">
            <a:extLst>
              <a:ext uri="{FF2B5EF4-FFF2-40B4-BE49-F238E27FC236}">
                <a16:creationId xmlns:a16="http://schemas.microsoft.com/office/drawing/2014/main" id="{C53D0259-15F3-764D-A57B-B7D1E72F7780}"/>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7454092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t>Cods and groupers</a:t>
            </a:r>
            <a:br>
              <a:rPr lang="en-AU" sz="5400" dirty="0"/>
            </a:br>
            <a:r>
              <a:rPr lang="en-AU" sz="2000" dirty="0"/>
              <a:t>Pronounced grow-per.</a:t>
            </a:r>
            <a:endParaRPr lang="en-US" sz="2000" dirty="0"/>
          </a:p>
        </p:txBody>
      </p:sp>
    </p:spTree>
    <p:extLst>
      <p:ext uri="{BB962C8B-B14F-4D97-AF65-F5344CB8AC3E}">
        <p14:creationId xmlns:p14="http://schemas.microsoft.com/office/powerpoint/2010/main" val="314439787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98</a:t>
            </a:fld>
            <a:endParaRPr lang="en-US" dirty="0"/>
          </a:p>
        </p:txBody>
      </p:sp>
      <p:sp>
        <p:nvSpPr>
          <p:cNvPr id="9" name="Content Placeholder 2">
            <a:extLst>
              <a:ext uri="{FF2B5EF4-FFF2-40B4-BE49-F238E27FC236}">
                <a16:creationId xmlns:a16="http://schemas.microsoft.com/office/drawing/2014/main" id="{51B20954-E6D3-3245-9469-9C8CEEC0475E}"/>
              </a:ext>
            </a:extLst>
          </p:cNvPr>
          <p:cNvSpPr>
            <a:spLocks noGrp="1"/>
          </p:cNvSpPr>
          <p:nvPr>
            <p:ph idx="1"/>
          </p:nvPr>
        </p:nvSpPr>
        <p:spPr/>
        <p:txBody>
          <a:bodyPr/>
          <a:lstStyle/>
          <a:p>
            <a:pPr algn="ctr">
              <a:spcAft>
                <a:spcPts val="1800"/>
              </a:spcAft>
            </a:pPr>
            <a:r>
              <a:rPr lang="en-US" dirty="0"/>
              <a:t>Queensland grouper, also </a:t>
            </a:r>
            <a:r>
              <a:rPr lang="en-US" dirty="0" smtClean="0"/>
              <a:t>called </a:t>
            </a:r>
            <a:r>
              <a:rPr lang="en-US" dirty="0"/>
              <a:t/>
            </a:r>
            <a:br>
              <a:rPr lang="en-US" dirty="0"/>
            </a:br>
            <a:r>
              <a:rPr lang="en-US" dirty="0"/>
              <a:t>giant grouper.</a:t>
            </a:r>
          </a:p>
        </p:txBody>
      </p:sp>
      <p:pic>
        <p:nvPicPr>
          <p:cNvPr id="10" name="Picture Placeholder 4">
            <a:extLst>
              <a:ext uri="{FF2B5EF4-FFF2-40B4-BE49-F238E27FC236}">
                <a16:creationId xmlns:a16="http://schemas.microsoft.com/office/drawing/2014/main" id="{70F3CDFF-D4C1-8F4E-837F-E3B2AC2B9D0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4918995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99</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sp>
        <p:nvSpPr>
          <p:cNvPr id="4" name="Picture Placeholder 3"/>
          <p:cNvSpPr>
            <a:spLocks noGrp="1"/>
          </p:cNvSpPr>
          <p:nvPr>
            <p:ph type="pic" sz="quarter" idx="14"/>
          </p:nvPr>
        </p:nvSpPr>
        <p:spPr/>
      </p:sp>
      <p:pic>
        <p:nvPicPr>
          <p:cNvPr id="8" name="Picture Placeholder 4">
            <a:extLst>
              <a:ext uri="{FF2B5EF4-FFF2-40B4-BE49-F238E27FC236}">
                <a16:creationId xmlns:a16="http://schemas.microsoft.com/office/drawing/2014/main" id="{70F3CDFF-D4C1-8F4E-837F-E3B2AC2B9D0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5" r="12535"/>
          <a:stretch/>
        </p:blipFill>
        <p:spPr>
          <a:xfrm>
            <a:off x="6286499" y="701674"/>
            <a:ext cx="5389563" cy="5594400"/>
          </a:xfrm>
          <a:prstGeom prst="rect">
            <a:avLst/>
          </a:prstGeom>
        </p:spPr>
      </p:pic>
    </p:spTree>
    <p:extLst>
      <p:ext uri="{BB962C8B-B14F-4D97-AF65-F5344CB8AC3E}">
        <p14:creationId xmlns:p14="http://schemas.microsoft.com/office/powerpoint/2010/main" val="381020599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363D41"/>
      </a:dk2>
      <a:lt2>
        <a:srgbClr val="E7E6E6"/>
      </a:lt2>
      <a:accent1>
        <a:srgbClr val="FFC20E"/>
      </a:accent1>
      <a:accent2>
        <a:srgbClr val="EF700B"/>
      </a:accent2>
      <a:accent3>
        <a:srgbClr val="F68B1F"/>
      </a:accent3>
      <a:accent4>
        <a:srgbClr val="000000"/>
      </a:accent4>
      <a:accent5>
        <a:srgbClr val="000000"/>
      </a:accent5>
      <a:accent6>
        <a:srgbClr val="000000"/>
      </a:accent6>
      <a:hlink>
        <a:srgbClr val="EF700A"/>
      </a:hlink>
      <a:folHlink>
        <a:srgbClr val="FFC10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PROJ-2005426192-154</_dlc_DocId>
    <_dlc_DocIdUrl xmlns="8ccc4631-9afc-4718-b120-5e2e37a03cc7">
      <Url>http://thedock.gbrmpa.gov.au/sites/Projects/P000462/_layouts/15/DocIdRedir.aspx?ID=PROJ-2005426192-154</Url>
      <Description>PROJ-2005426192-154</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Props1.xml><?xml version="1.0" encoding="utf-8"?>
<ds:datastoreItem xmlns:ds="http://schemas.openxmlformats.org/officeDocument/2006/customXml" ds:itemID="{13741828-BBD8-40CB-BF6E-13651F7567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B2D435-FEA6-4D89-A752-7BCF2FB25DD1}">
  <ds:schemaRefs>
    <ds:schemaRef ds:uri="http://schemas.microsoft.com/sharepoint/events"/>
  </ds:schemaRefs>
</ds:datastoreItem>
</file>

<file path=customXml/itemProps3.xml><?xml version="1.0" encoding="utf-8"?>
<ds:datastoreItem xmlns:ds="http://schemas.openxmlformats.org/officeDocument/2006/customXml" ds:itemID="{1BAB398D-6C45-4CF1-8487-6F501169BDDF}">
  <ds:schemaRefs>
    <ds:schemaRef ds:uri="http://schemas.microsoft.com/sharepoint/v3/contenttype/forms"/>
  </ds:schemaRefs>
</ds:datastoreItem>
</file>

<file path=customXml/itemProps4.xml><?xml version="1.0" encoding="utf-8"?>
<ds:datastoreItem xmlns:ds="http://schemas.openxmlformats.org/officeDocument/2006/customXml" ds:itemID="{D7BF0B69-5C98-49F5-A473-D3F7159F510E}">
  <ds:schemaRefs>
    <ds:schemaRef ds:uri="http://schemas.microsoft.com/office/2006/metadata/properties"/>
    <ds:schemaRef ds:uri="http://purl.org/dc/dcmitype/"/>
    <ds:schemaRef ds:uri="http://schemas.microsoft.com/office/2006/documentManagement/types"/>
    <ds:schemaRef ds:uri="8ccc4631-9afc-4718-b120-5e2e37a03cc7"/>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1291</TotalTime>
  <Words>5213</Words>
  <Application>Microsoft Office PowerPoint</Application>
  <PresentationFormat>Widescreen</PresentationFormat>
  <Paragraphs>791</Paragraphs>
  <Slides>193</Slides>
  <Notes>153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193</vt:i4>
      </vt:variant>
    </vt:vector>
  </HeadingPairs>
  <TitlesOfParts>
    <vt:vector size="201" baseType="lpstr">
      <vt:lpstr>Arial</vt:lpstr>
      <vt:lpstr>Arial Body</vt:lpstr>
      <vt:lpstr>Calibri</vt:lpstr>
      <vt:lpstr>Cavolini</vt:lpstr>
      <vt:lpstr>Open Sans</vt:lpstr>
      <vt:lpstr>Times New Roman</vt:lpstr>
      <vt:lpstr>Wingdings</vt:lpstr>
      <vt:lpstr>Office Theme</vt:lpstr>
      <vt:lpstr>Be a Marine Biologist for a 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count in 10 minutes. </vt:lpstr>
      <vt:lpstr>Why count these animals in particular?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giant clams?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potato cod is another massive reef fish.</vt:lpstr>
      <vt:lpstr>PowerPoint Presentation</vt:lpstr>
      <vt:lpstr>PowerPoint Presentation</vt:lpstr>
      <vt:lpstr>PowerPoint Presentation</vt:lpstr>
      <vt:lpstr>PowerPoint Presentation</vt:lpstr>
      <vt:lpstr>PowerPoint Presentation</vt:lpstr>
      <vt:lpstr>So, what are we looking at here? Why so many?</vt:lpstr>
      <vt:lpstr>Why count the very big cods  and groupers?</vt:lpstr>
      <vt:lpstr>PowerPoint Presentation</vt:lpstr>
      <vt:lpstr>Why count the very big cods  and groupers?</vt:lpstr>
      <vt:lpstr>PowerPoint Presentation</vt:lpstr>
      <vt:lpstr>PowerPoint Presentation</vt:lpstr>
      <vt:lpstr>Spot the difference. Hint: compare the shape of the tail.</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storm water drains lead to the sea. How can I help the Great Barrier Reef?</vt:lpstr>
      <vt:lpstr>PowerPoint Presentation</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Are all sharks dangerous?</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your survey, your reef guide will help you  complete this table, ready for database entry.</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PowerPoint Presentation</vt:lpstr>
      <vt:lpstr>After your survey, your reef guide will help you complete this section, ready for database entry.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130</cp:revision>
  <dcterms:created xsi:type="dcterms:W3CDTF">2021-08-15T07:02:58Z</dcterms:created>
  <dcterms:modified xsi:type="dcterms:W3CDTF">2021-11-04T23:54:19Z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9a3242ab-7d52-4588-8970-555f7e164c4a</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99a84bc4-54ca-4f9c-b74c-a1d3b6395193</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{9a3242ab-7d52-4588-8970-555f7e164c4a}</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