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25"/>
  </p:notesMasterIdLst>
  <p:sldIdLst>
    <p:sldId id="257" r:id="rId6"/>
    <p:sldId id="632" r:id="rId7"/>
    <p:sldId id="725" r:id="rId8"/>
    <p:sldId id="726" r:id="rId9"/>
    <p:sldId id="727" r:id="rId10"/>
    <p:sldId id="728" r:id="rId11"/>
    <p:sldId id="729" r:id="rId12"/>
    <p:sldId id="730" r:id="rId13"/>
    <p:sldId id="731" r:id="rId14"/>
    <p:sldId id="708" r:id="rId15"/>
    <p:sldId id="709" r:id="rId16"/>
    <p:sldId id="712" r:id="rId17"/>
    <p:sldId id="714" r:id="rId18"/>
    <p:sldId id="716" r:id="rId19"/>
    <p:sldId id="718" r:id="rId20"/>
    <p:sldId id="720" r:id="rId21"/>
    <p:sldId id="722" r:id="rId22"/>
    <p:sldId id="724" r:id="rId23"/>
    <p:sldId id="73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632"/>
            <p14:sldId id="725"/>
            <p14:sldId id="726"/>
            <p14:sldId id="727"/>
            <p14:sldId id="728"/>
            <p14:sldId id="729"/>
            <p14:sldId id="730"/>
            <p14:sldId id="731"/>
            <p14:sldId id="708"/>
            <p14:sldId id="709"/>
            <p14:sldId id="712"/>
            <p14:sldId id="714"/>
            <p14:sldId id="716"/>
            <p14:sldId id="718"/>
            <p14:sldId id="720"/>
            <p14:sldId id="722"/>
            <p14:sldId id="724"/>
            <p14:sldId id="732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837"/>
    <p:restoredTop sz="91858"/>
  </p:normalViewPr>
  <p:slideViewPr>
    <p:cSldViewPr snapToGrid="0" snapToObjects="1" showGuides="1">
      <p:cViewPr varScale="1">
        <p:scale>
          <a:sx n="101" d="100"/>
          <a:sy n="101" d="100"/>
        </p:scale>
        <p:origin x="126" y="21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K. </a:t>
            </a:r>
            <a:r>
              <a:rPr lang="en-A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Goudkamp</a:t>
            </a:r>
            <a:r>
              <a:rPr lang="en-AU" baseline="0"/>
              <a:t>, </a:t>
            </a:r>
            <a:r>
              <a:rPr lang="en-AU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08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87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92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59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6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22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32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You will be shown how to upload your data in Part 3.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6708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2214075"/>
            <a:ext cx="7818437" cy="2098289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935533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4643925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bg1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bg1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7"/>
            <a:ext cx="7818437" cy="2375470"/>
          </a:xfrm>
        </p:spPr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4852550"/>
            <a:ext cx="6534219" cy="1561502"/>
          </a:xfrm>
        </p:spPr>
        <p:txBody>
          <a:bodyPr/>
          <a:lstStyle/>
          <a:p>
            <a:r>
              <a:rPr lang="en-AU" b="1" dirty="0"/>
              <a:t>Part 2: Finding out</a:t>
            </a:r>
          </a:p>
          <a:p>
            <a:r>
              <a:rPr lang="en-AU" b="1" dirty="0"/>
              <a:t>Advanced only</a:t>
            </a:r>
          </a:p>
          <a:p>
            <a:r>
              <a:rPr lang="en-AU" dirty="0"/>
              <a:t>Post-snorkel presentation for </a:t>
            </a:r>
            <a:br>
              <a:rPr lang="en-AU" dirty="0"/>
            </a:br>
            <a:r>
              <a:rPr lang="en-AU" dirty="0"/>
              <a:t>360° survey.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F3DB77-7848-4A94-B34F-ED0BBB5ED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39" y="549275"/>
            <a:ext cx="10366921" cy="577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7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6DEC6F-C515-4EC2-A801-30C61B85D5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854"/>
          <a:stretch/>
        </p:blipFill>
        <p:spPr>
          <a:xfrm>
            <a:off x="976489" y="549275"/>
            <a:ext cx="10239022" cy="57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27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7D83F2-304A-4560-BCD7-A2B07E435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254" y="534216"/>
            <a:ext cx="9497492" cy="578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926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9D7CD8-A5A5-4B1D-9E2D-3356756278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267"/>
          <a:stretch/>
        </p:blipFill>
        <p:spPr>
          <a:xfrm>
            <a:off x="791951" y="549275"/>
            <a:ext cx="10608098" cy="57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93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248FBF-EB19-4276-AD89-16358F6B8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500" y="549275"/>
            <a:ext cx="10247000" cy="579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34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CE906-F444-4A78-99DA-E3CF51F260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344"/>
          <a:stretch/>
        </p:blipFill>
        <p:spPr>
          <a:xfrm>
            <a:off x="817008" y="549275"/>
            <a:ext cx="10557983" cy="57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734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FDC89F-0AC6-4651-8F05-189432B88C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041"/>
          <a:stretch/>
        </p:blipFill>
        <p:spPr>
          <a:xfrm>
            <a:off x="827452" y="549275"/>
            <a:ext cx="10537096" cy="57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33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606791-1662-43C2-B6D7-B3B4BDFF8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89" y="549275"/>
            <a:ext cx="10816222" cy="57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210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AF249A-6B0C-4F40-B271-5877156940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476"/>
          <a:stretch/>
        </p:blipFill>
        <p:spPr>
          <a:xfrm>
            <a:off x="876205" y="549275"/>
            <a:ext cx="10439590" cy="53890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9D40DD-7BF5-47A8-ADF3-03CA99B9F65A}"/>
              </a:ext>
            </a:extLst>
          </p:cNvPr>
          <p:cNvSpPr txBox="1"/>
          <p:nvPr/>
        </p:nvSpPr>
        <p:spPr>
          <a:xfrm>
            <a:off x="-18661" y="6083559"/>
            <a:ext cx="121919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You will be shown how to upload your data in </a:t>
            </a:r>
            <a:r>
              <a:rPr lang="en-AU" sz="2000" dirty="0" smtClean="0">
                <a:solidFill>
                  <a:schemeClr val="bg1"/>
                </a:solidFill>
              </a:rPr>
              <a:t>Part </a:t>
            </a:r>
            <a:r>
              <a:rPr lang="en-AU" sz="2000" dirty="0">
                <a:solidFill>
                  <a:schemeClr val="bg1"/>
                </a:solidFill>
              </a:rPr>
              <a:t>3 back at school. </a:t>
            </a:r>
          </a:p>
        </p:txBody>
      </p:sp>
    </p:spTree>
    <p:extLst>
      <p:ext uri="{BB962C8B-B14F-4D97-AF65-F5344CB8AC3E}">
        <p14:creationId xmlns:p14="http://schemas.microsoft.com/office/powerpoint/2010/main" val="1644557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 hope you enjoyed you day visiting the Great 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36843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4DE198-A6CB-45B0-B601-24A0DD936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044" y="522348"/>
            <a:ext cx="10381911" cy="581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46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94A86-B19E-584F-9360-98907D61A9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54" r="9262"/>
          <a:stretch/>
        </p:blipFill>
        <p:spPr>
          <a:xfrm>
            <a:off x="3894222" y="478442"/>
            <a:ext cx="7781840" cy="562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134676" y="2849263"/>
            <a:ext cx="3486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% of </a:t>
            </a:r>
            <a:r>
              <a:rPr lang="en-AU" sz="4400" dirty="0" err="1" smtClean="0">
                <a:solidFill>
                  <a:schemeClr val="bg1"/>
                </a:solidFill>
              </a:rPr>
              <a:t>macroalgae</a:t>
            </a:r>
            <a:r>
              <a:rPr lang="en-AU" sz="44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7" name="Arrow: Right 7">
            <a:extLst>
              <a:ext uri="{FF2B5EF4-FFF2-40B4-BE49-F238E27FC236}">
                <a16:creationId xmlns:a16="http://schemas.microsoft.com/office/drawing/2014/main" id="{CBB29792-A728-6E49-B3C0-723D9370361F}"/>
              </a:ext>
            </a:extLst>
          </p:cNvPr>
          <p:cNvSpPr/>
          <p:nvPr/>
        </p:nvSpPr>
        <p:spPr>
          <a:xfrm>
            <a:off x="1878017" y="894065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078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438912" y="2849263"/>
            <a:ext cx="31137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% of </a:t>
            </a:r>
            <a:br>
              <a:rPr lang="en-AU" sz="4400" dirty="0">
                <a:solidFill>
                  <a:schemeClr val="bg1"/>
                </a:solidFill>
              </a:rPr>
            </a:br>
            <a:r>
              <a:rPr lang="en-AU" sz="4400" dirty="0">
                <a:solidFill>
                  <a:schemeClr val="bg1"/>
                </a:solidFill>
              </a:rPr>
              <a:t>live </a:t>
            </a:r>
            <a:br>
              <a:rPr lang="en-AU" sz="4400" dirty="0">
                <a:solidFill>
                  <a:schemeClr val="bg1"/>
                </a:solidFill>
              </a:rPr>
            </a:br>
            <a:r>
              <a:rPr lang="en-AU" sz="4400" dirty="0">
                <a:solidFill>
                  <a:schemeClr val="bg1"/>
                </a:solidFill>
              </a:rPr>
              <a:t>coral?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85DF68-3B02-6C4A-B0CA-16B486418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223" y="478442"/>
            <a:ext cx="7781840" cy="5308060"/>
          </a:xfrm>
          <a:prstGeom prst="rect">
            <a:avLst/>
          </a:prstGeom>
        </p:spPr>
      </p:pic>
      <p:sp>
        <p:nvSpPr>
          <p:cNvPr id="6" name="Arrow: Right 7">
            <a:extLst>
              <a:ext uri="{FF2B5EF4-FFF2-40B4-BE49-F238E27FC236}">
                <a16:creationId xmlns:a16="http://schemas.microsoft.com/office/drawing/2014/main" id="{CA832B5A-63C3-2244-AAC2-E5A005C25BA0}"/>
              </a:ext>
            </a:extLst>
          </p:cNvPr>
          <p:cNvSpPr/>
          <p:nvPr/>
        </p:nvSpPr>
        <p:spPr>
          <a:xfrm>
            <a:off x="1878017" y="1133905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2495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515938" y="2849263"/>
            <a:ext cx="30367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% of recently dead coral (white)?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3918D0-0A8C-074F-BD5C-6930FE910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224" y="482498"/>
            <a:ext cx="7781839" cy="5167532"/>
          </a:xfrm>
          <a:prstGeom prst="rect">
            <a:avLst/>
          </a:prstGeom>
        </p:spPr>
      </p:pic>
      <p:sp>
        <p:nvSpPr>
          <p:cNvPr id="6" name="Arrow: Right 7">
            <a:extLst>
              <a:ext uri="{FF2B5EF4-FFF2-40B4-BE49-F238E27FC236}">
                <a16:creationId xmlns:a16="http://schemas.microsoft.com/office/drawing/2014/main" id="{CA832B5A-63C3-2244-AAC2-E5A005C25BA0}"/>
              </a:ext>
            </a:extLst>
          </p:cNvPr>
          <p:cNvSpPr/>
          <p:nvPr/>
        </p:nvSpPr>
        <p:spPr>
          <a:xfrm>
            <a:off x="1878017" y="1388736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3113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635077-B830-0C45-9EF9-216EE213A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225" y="482498"/>
            <a:ext cx="7781838" cy="541179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515938" y="3418886"/>
            <a:ext cx="3036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% of live coral rock?</a:t>
            </a:r>
          </a:p>
        </p:txBody>
      </p:sp>
      <p:sp>
        <p:nvSpPr>
          <p:cNvPr id="6" name="Arrow: Right 7">
            <a:extLst>
              <a:ext uri="{FF2B5EF4-FFF2-40B4-BE49-F238E27FC236}">
                <a16:creationId xmlns:a16="http://schemas.microsoft.com/office/drawing/2014/main" id="{CA832B5A-63C3-2244-AAC2-E5A005C25BA0}"/>
              </a:ext>
            </a:extLst>
          </p:cNvPr>
          <p:cNvSpPr/>
          <p:nvPr/>
        </p:nvSpPr>
        <p:spPr>
          <a:xfrm>
            <a:off x="1878017" y="1756790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351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515938" y="3418886"/>
            <a:ext cx="3036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% of coral rubble?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29EC17-EF26-9A4C-B7E5-4B12CF8FF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998" y="482498"/>
            <a:ext cx="7770064" cy="4767721"/>
          </a:xfrm>
          <a:prstGeom prst="rect">
            <a:avLst/>
          </a:prstGeom>
        </p:spPr>
      </p:pic>
      <p:sp>
        <p:nvSpPr>
          <p:cNvPr id="6" name="Arrow: Right 7">
            <a:extLst>
              <a:ext uri="{FF2B5EF4-FFF2-40B4-BE49-F238E27FC236}">
                <a16:creationId xmlns:a16="http://schemas.microsoft.com/office/drawing/2014/main" id="{CA832B5A-63C3-2244-AAC2-E5A005C25BA0}"/>
              </a:ext>
            </a:extLst>
          </p:cNvPr>
          <p:cNvSpPr/>
          <p:nvPr/>
        </p:nvSpPr>
        <p:spPr>
          <a:xfrm>
            <a:off x="1878017" y="1981640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993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9B19BB4-06A7-4D4F-BF2A-0F639CC63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999" y="482499"/>
            <a:ext cx="7770064" cy="493657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515938" y="3883579"/>
            <a:ext cx="3036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% of</a:t>
            </a:r>
            <a:br>
              <a:rPr lang="en-AU" sz="4400" dirty="0">
                <a:solidFill>
                  <a:schemeClr val="bg1"/>
                </a:solidFill>
              </a:rPr>
            </a:br>
            <a:r>
              <a:rPr lang="en-AU" sz="4400" dirty="0">
                <a:solidFill>
                  <a:schemeClr val="bg1"/>
                </a:solidFill>
              </a:rPr>
              <a:t>sand?</a:t>
            </a:r>
          </a:p>
        </p:txBody>
      </p:sp>
      <p:sp>
        <p:nvSpPr>
          <p:cNvPr id="6" name="Arrow: Right 7">
            <a:extLst>
              <a:ext uri="{FF2B5EF4-FFF2-40B4-BE49-F238E27FC236}">
                <a16:creationId xmlns:a16="http://schemas.microsoft.com/office/drawing/2014/main" id="{CA832B5A-63C3-2244-AAC2-E5A005C25BA0}"/>
              </a:ext>
            </a:extLst>
          </p:cNvPr>
          <p:cNvSpPr/>
          <p:nvPr/>
        </p:nvSpPr>
        <p:spPr>
          <a:xfrm>
            <a:off x="1878017" y="2446333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6896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415ABA-AA27-1948-BAFE-935C0D5B3E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F301C-FE9C-2340-9294-03F1F9098A79}"/>
              </a:ext>
            </a:extLst>
          </p:cNvPr>
          <p:cNvSpPr txBox="1"/>
          <p:nvPr/>
        </p:nvSpPr>
        <p:spPr>
          <a:xfrm>
            <a:off x="485958" y="944295"/>
            <a:ext cx="31566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>
                <a:solidFill>
                  <a:schemeClr val="bg1"/>
                </a:solidFill>
              </a:rPr>
              <a:t>Does the total add up to 100%?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02ECC1-CA4E-6B47-BAA9-5C7FA491C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6000" y="475223"/>
            <a:ext cx="7411574" cy="5639576"/>
          </a:xfrm>
          <a:prstGeom prst="rect">
            <a:avLst/>
          </a:prstGeom>
        </p:spPr>
      </p:pic>
      <p:sp>
        <p:nvSpPr>
          <p:cNvPr id="6" name="Arrow: Right 7">
            <a:extLst>
              <a:ext uri="{FF2B5EF4-FFF2-40B4-BE49-F238E27FC236}">
                <a16:creationId xmlns:a16="http://schemas.microsoft.com/office/drawing/2014/main" id="{CA832B5A-63C3-2244-AAC2-E5A005C25BA0}"/>
              </a:ext>
            </a:extLst>
          </p:cNvPr>
          <p:cNvSpPr/>
          <p:nvPr/>
        </p:nvSpPr>
        <p:spPr>
          <a:xfrm>
            <a:off x="1878017" y="3375719"/>
            <a:ext cx="2111392" cy="13208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555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XTRA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26649"/>
      </a:accent1>
      <a:accent2>
        <a:srgbClr val="E3304F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E2304F"/>
      </a:hlink>
      <a:folHlink>
        <a:srgbClr val="F1664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PROJ-2005426192-162</_dlc_DocId>
    <_dlc_DocIdUrl xmlns="8ccc4631-9afc-4718-b120-5e2e37a03cc7">
      <Url>http://thedock.gbrmpa.gov.au/sites/Projects/P000462/_layouts/15/DocIdRedir.aspx?ID=PROJ-2005426192-162</Url>
      <Description>PROJ-2005426192-162</Description>
    </_dlc_DocIdUrl>
  </documentManagement>
</p:properties>
</file>

<file path=customXml/itemProps1.xml><?xml version="1.0" encoding="utf-8"?>
<ds:datastoreItem xmlns:ds="http://schemas.openxmlformats.org/officeDocument/2006/customXml" ds:itemID="{CDD272C2-5105-4891-B7FC-0AA86D704E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467F8A-6B5D-41D6-A7FF-EDE9F9C7601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30E8DFF-8360-4FC1-A92C-BB6F37BF1EB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05D084B-026C-4D75-A074-DF9530C77643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8ccc4631-9afc-4718-b120-5e2e37a03cc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1610</TotalTime>
  <Words>196</Words>
  <Application>Microsoft Office PowerPoint</Application>
  <PresentationFormat>Widescreen</PresentationFormat>
  <Paragraphs>39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hope you enjoyed you day visiting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154</cp:revision>
  <dcterms:created xsi:type="dcterms:W3CDTF">2021-08-15T07:02:58Z</dcterms:created>
  <dcterms:modified xsi:type="dcterms:W3CDTF">2021-11-02T00:37:23Z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e8ecaf33-5f44-4fa4-8c3a-ff6153df273b</vt:lpwstr>
  </property>
  <property fmtid="{D5CDD505-2E9C-101B-9397-08002B2CF9AE}" pid="5" name="TitusGUID">
    <vt:lpwstr>77ddc0d6-308f-47b4-9a4a-8d907350b83c</vt:lpwstr>
  </property>
  <property fmtid="{D5CDD505-2E9C-101B-9397-08002B2CF9AE}" pid="6" name="SEC">
    <vt:lpwstr>OFFICIAL</vt:lpwstr>
  </property>
  <property fmtid="{D5CDD505-2E9C-101B-9397-08002B2CF9AE}" pid="7" name="Document Type">
    <vt:lpwstr/>
  </property>
  <property fmtid="{D5CDD505-2E9C-101B-9397-08002B2CF9AE}" pid="8" name="ProjectPhase">
    <vt:lpwstr/>
  </property>
  <property fmtid="{D5CDD505-2E9C-101B-9397-08002B2CF9AE}" pid="9" name="Department Type">
    <vt:lpwstr/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{e8ecaf33-5f44-4fa4-8c3a-ff6153df273b}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