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5"/>
  </p:sldMasterIdLst>
  <p:notesMasterIdLst>
    <p:notesMasterId r:id="rId25"/>
  </p:notesMasterIdLst>
  <p:sldIdLst>
    <p:sldId id="257" r:id="rId6"/>
    <p:sldId id="632" r:id="rId7"/>
    <p:sldId id="725" r:id="rId8"/>
    <p:sldId id="726" r:id="rId9"/>
    <p:sldId id="727" r:id="rId10"/>
    <p:sldId id="728" r:id="rId11"/>
    <p:sldId id="729" r:id="rId12"/>
    <p:sldId id="730" r:id="rId13"/>
    <p:sldId id="731" r:id="rId14"/>
    <p:sldId id="708" r:id="rId15"/>
    <p:sldId id="709" r:id="rId16"/>
    <p:sldId id="712" r:id="rId17"/>
    <p:sldId id="714" r:id="rId18"/>
    <p:sldId id="716" r:id="rId19"/>
    <p:sldId id="718" r:id="rId20"/>
    <p:sldId id="720" r:id="rId21"/>
    <p:sldId id="722" r:id="rId22"/>
    <p:sldId id="724" r:id="rId23"/>
    <p:sldId id="732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02A01739-89E7-A14D-A1C7-426E644FB9DB}">
          <p14:sldIdLst>
            <p14:sldId id="257"/>
            <p14:sldId id="632"/>
            <p14:sldId id="725"/>
            <p14:sldId id="726"/>
            <p14:sldId id="727"/>
            <p14:sldId id="728"/>
            <p14:sldId id="729"/>
            <p14:sldId id="730"/>
            <p14:sldId id="731"/>
            <p14:sldId id="708"/>
            <p14:sldId id="709"/>
            <p14:sldId id="712"/>
            <p14:sldId id="714"/>
            <p14:sldId id="716"/>
            <p14:sldId id="718"/>
            <p14:sldId id="720"/>
            <p14:sldId id="722"/>
            <p14:sldId id="724"/>
            <p14:sldId id="732"/>
          </p14:sldIdLst>
        </p14:section>
      </p14:sectionLst>
    </p:ext>
    <p:ext uri="{EFAFB233-063F-42B5-8137-9DF3F51BA10A}">
      <p15:sldGuideLst xmlns:p15="http://schemas.microsoft.com/office/powerpoint/2012/main">
        <p15:guide id="2" pos="3840" userDrawn="1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63D41"/>
    <a:srgbClr val="FFFF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7837"/>
    <p:restoredTop sz="91858"/>
  </p:normalViewPr>
  <p:slideViewPr>
    <p:cSldViewPr snapToGrid="0" snapToObjects="1" showGuides="1">
      <p:cViewPr varScale="1">
        <p:scale>
          <a:sx n="101" d="100"/>
          <a:sy n="101" d="100"/>
        </p:scale>
        <p:origin x="126" y="210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06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E0B994-175D-1F4D-AAAF-A7D442664A87}" type="datetimeFigureOut">
              <a:rPr lang="en-US" smtClean="0"/>
              <a:t>11/2/2021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742E52-36FF-A241-B71F-ABA947B51D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8172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Image: 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K. </a:t>
            </a:r>
            <a:r>
              <a:rPr lang="en-AU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Goudkamp</a:t>
            </a:r>
            <a:r>
              <a:rPr lang="en-AU" baseline="0"/>
              <a:t>, </a:t>
            </a:r>
            <a:r>
              <a:rPr lang="en-AU" baseline="0" dirty="0"/>
              <a:t>Copyright Commonwealth of Australia (GBRMPA)</a:t>
            </a: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1134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Copyright Commonwealth of Australia (GBRMPA)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3083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Copyright Commonwealth of Australia (GBRMPA)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3587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Copyright Commonwealth of Australia (GBRMPA)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5929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Copyright Commonwealth of Australia (GBRMPA)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46599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Copyright Commonwealth of Australia (GBRMPA)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763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Copyright Commonwealth of Australia (GBRMPA)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44221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Copyright Commonwealth of Australia (GBRMPA)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42E52-36FF-A241-B71F-ABA947B51DE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70324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You will be shown how to upload your data in Part 3.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FA360-BF07-4CF2-9CA5-041D33D8111D}" type="slidenum">
              <a:rPr lang="en-AU" smtClean="0"/>
              <a:t>18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767086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7C4B91-C551-DC4C-AF5A-3851C1C40C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5938" y="2214075"/>
            <a:ext cx="7818437" cy="2098289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spcAft>
                <a:spcPts val="1200"/>
              </a:spcAft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F8912B0-6D4C-BC4C-BC1B-A780DD14D9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5938" y="4935533"/>
            <a:ext cx="7818438" cy="84310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spcAft>
                <a:spcPts val="600"/>
              </a:spcAft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85CBC53-42B9-E64F-9233-FB1DB56D8BD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292095" y="341310"/>
            <a:ext cx="2866734" cy="1045514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90F01C3-7FD3-B44F-B1C2-882BFEC1B037}"/>
              </a:ext>
            </a:extLst>
          </p:cNvPr>
          <p:cNvCxnSpPr/>
          <p:nvPr userDrawn="1"/>
        </p:nvCxnSpPr>
        <p:spPr>
          <a:xfrm>
            <a:off x="515938" y="4643925"/>
            <a:ext cx="6523037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106325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Text -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71124A-7541-2E44-A419-9DECD8C5977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5938" y="549275"/>
            <a:ext cx="11160125" cy="5280025"/>
          </a:xfrm>
          <a:prstGeom prst="rect">
            <a:avLst/>
          </a:prstGeom>
        </p:spPr>
        <p:txBody>
          <a:bodyPr anchor="ctr" anchorCtr="0"/>
          <a:lstStyle>
            <a:lvl1pPr algn="ctr">
              <a:buNone/>
              <a:defRPr sz="5400"/>
            </a:lvl1pPr>
            <a:lvl2pPr algn="ctr">
              <a:buNone/>
              <a:defRPr sz="5400"/>
            </a:lvl2pPr>
            <a:lvl3pPr algn="ctr">
              <a:buNone/>
              <a:defRPr sz="5400"/>
            </a:lvl3pPr>
            <a:lvl4pPr algn="ctr">
              <a:buNone/>
              <a:defRPr sz="5400"/>
            </a:lvl4pPr>
            <a:lvl5pPr algn="ctr">
              <a:buNone/>
              <a:defRPr sz="54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F152DF2-DD01-9C40-BBF7-B1B26FA327E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  <a:noFill/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pPr algn="r"/>
            <a:fld id="{275F0495-0EA6-8F48-9FDA-F603597FF733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58C9313-90D3-224C-A4B4-8265B286E2D8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tx2"/>
                </a:solidFill>
              </a:rPr>
              <a:t>Be a Marine Biologist for a Day</a:t>
            </a:r>
          </a:p>
        </p:txBody>
      </p:sp>
    </p:spTree>
    <p:extLst>
      <p:ext uri="{BB962C8B-B14F-4D97-AF65-F5344CB8AC3E}">
        <p14:creationId xmlns:p14="http://schemas.microsoft.com/office/powerpoint/2010/main" val="33264285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Text - Backgroun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71124A-7541-2E44-A419-9DECD8C5977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5938" y="549275"/>
            <a:ext cx="11160125" cy="5280025"/>
          </a:xfrm>
          <a:prstGeom prst="rect">
            <a:avLst/>
          </a:prstGeom>
        </p:spPr>
        <p:txBody>
          <a:bodyPr anchor="ctr" anchorCtr="0"/>
          <a:lstStyle>
            <a:lvl1pPr algn="ctr">
              <a:buNone/>
              <a:defRPr sz="5400">
                <a:solidFill>
                  <a:schemeClr val="bg1"/>
                </a:solidFill>
              </a:defRPr>
            </a:lvl1pPr>
            <a:lvl2pPr algn="ctr">
              <a:buNone/>
              <a:defRPr sz="5400"/>
            </a:lvl2pPr>
            <a:lvl3pPr algn="ctr">
              <a:buNone/>
              <a:defRPr sz="5400"/>
            </a:lvl3pPr>
            <a:lvl4pPr algn="ctr">
              <a:buNone/>
              <a:defRPr sz="5400"/>
            </a:lvl4pPr>
            <a:lvl5pPr algn="ctr">
              <a:buNone/>
              <a:defRPr sz="54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F152DF2-DD01-9C40-BBF7-B1B26FA327E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  <a:noFill/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 algn="r"/>
            <a:fld id="{275F0495-0EA6-8F48-9FDA-F603597FF733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58C9313-90D3-224C-A4B4-8265B286E2D8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bg1"/>
                </a:solidFill>
              </a:rPr>
              <a:t>Be a Marine Biologist for a Day</a:t>
            </a:r>
          </a:p>
        </p:txBody>
      </p:sp>
    </p:spTree>
    <p:extLst>
      <p:ext uri="{BB962C8B-B14F-4D97-AF65-F5344CB8AC3E}">
        <p14:creationId xmlns:p14="http://schemas.microsoft.com/office/powerpoint/2010/main" val="32811250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17923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- Backgroun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90318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 - Backgroun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FE9A82-6101-1746-B981-833CB27B3C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1295655"/>
            <a:ext cx="11160124" cy="48479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>
                <a:solidFill>
                  <a:schemeClr val="bg1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FCCE7242-F120-3246-82C6-464A081942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549275"/>
            <a:ext cx="11160124" cy="536575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085AA76-476B-8F4C-9893-D6C10D49B640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bg1"/>
                </a:solidFill>
              </a:rPr>
              <a:t>Be a Marine Biologist for a Day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21B9165B-56AA-E543-95C7-AC2D3CE22F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 algn="r"/>
            <a:fld id="{A23E3DB6-7D61-2E4C-8C80-E9322AEA1496}" type="slidenum">
              <a:rPr lang="en-US" smtClean="0"/>
              <a:pPr algn="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1103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 -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0027BAA-A48D-C64B-932C-7AA336B3C0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pPr algn="r"/>
            <a:fld id="{C1222EFF-7CC0-EF4B-B73E-C2ADBFEE8731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4ACAF4C-AE88-1949-82BC-EC468E2DA205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tx2"/>
                </a:solidFill>
              </a:rPr>
              <a:t>Be a Marine Biologist for a Day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5A7E7987-518B-6944-9A79-F87E3CF28F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549275"/>
            <a:ext cx="11160124" cy="536575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25C208F-C2E5-8740-AB72-2574909397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1295655"/>
            <a:ext cx="11160124" cy="48479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591008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ox 2 Col -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0027BAA-A48D-C64B-932C-7AA336B3C0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pPr algn="r"/>
            <a:fld id="{C1222EFF-7CC0-EF4B-B73E-C2ADBFEE8731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4ACAF4C-AE88-1949-82BC-EC468E2DA205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tx2"/>
                </a:solidFill>
              </a:rPr>
              <a:t>Be a Marine Biologist for a Day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5A7E7987-518B-6944-9A79-F87E3CF28F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549275"/>
            <a:ext cx="11160124" cy="536575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25C208F-C2E5-8740-AB72-2574909397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1295655"/>
            <a:ext cx="11160124" cy="4847969"/>
          </a:xfrm>
          <a:prstGeom prst="rect">
            <a:avLst/>
          </a:prstGeom>
        </p:spPr>
        <p:txBody>
          <a:bodyPr numCol="2" spcCol="36000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613576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 -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347BB27C-11DA-B74C-B322-589C53C1A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pPr algn="r"/>
            <a:fld id="{275F0495-0EA6-8F48-9FDA-F603597FF733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6719EF04-1AD1-CF4B-8113-F630068E7AFA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86543" y="1295655"/>
            <a:ext cx="5390592" cy="484796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5887BA0-EBAC-1042-A42A-DECB5032290A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tx2"/>
                </a:solidFill>
              </a:rPr>
              <a:t>Be a Marine Biologist for a Day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1B0F6E46-274A-9849-B4F0-D516AAD06D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1295655"/>
            <a:ext cx="5389519" cy="48479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CE3EB369-467B-234C-A3BF-364DDC42CE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549275"/>
            <a:ext cx="11160124" cy="536575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0960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 - Backgroun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9B778388-2F3E-4A4C-A3E1-E4AA9087CC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 algn="r"/>
            <a:fld id="{9F22CC13-5CF8-3442-9E61-DD8983EAEEE2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75FEBF2-30FD-1445-894F-CBF50D444632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bg1"/>
                </a:solidFill>
              </a:rPr>
              <a:t>Be a Marine Biologist for a Day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43D01A11-B0AD-3242-AD0A-BA10A6D01CF7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86543" y="1296170"/>
            <a:ext cx="5390592" cy="4847454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>
                <a:solidFill>
                  <a:schemeClr val="bg1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3F22139D-7499-874F-B96A-D55615FEC8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1295655"/>
            <a:ext cx="5389519" cy="48479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>
                <a:solidFill>
                  <a:schemeClr val="bg1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285BEEE6-4F68-D14C-B0A9-B29422BC9C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549275"/>
            <a:ext cx="11160124" cy="536575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0692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Image -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347BB27C-11DA-B74C-B322-589C53C1A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pPr algn="r"/>
            <a:fld id="{275F0495-0EA6-8F48-9FDA-F603597FF733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5887BA0-EBAC-1042-A42A-DECB5032290A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tx2"/>
                </a:solidFill>
              </a:rPr>
              <a:t>Be a Marine Biologist for a Day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1B0F6E46-274A-9849-B4F0-D516AAD06D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549275"/>
            <a:ext cx="5389519" cy="559434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44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E86E751-C763-664E-BEBA-7CD06A364BB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286500" y="549274"/>
            <a:ext cx="5389563" cy="5594400"/>
          </a:xfrm>
          <a:prstGeom prst="rect">
            <a:avLst/>
          </a:prstGeom>
        </p:spPr>
        <p:txBody>
          <a:bodyPr anchor="ctr" anchorCtr="0"/>
          <a:lstStyle>
            <a:lvl1pPr>
              <a:buNone/>
              <a:defRPr/>
            </a:lvl1pPr>
          </a:lstStyle>
          <a:p>
            <a:pPr algn="ctr"/>
            <a:r>
              <a:rPr lang="en-US" sz="2800" dirty="0"/>
              <a:t>Insert picture of Reef Guide</a:t>
            </a:r>
          </a:p>
        </p:txBody>
      </p:sp>
    </p:spTree>
    <p:extLst>
      <p:ext uri="{BB962C8B-B14F-4D97-AF65-F5344CB8AC3E}">
        <p14:creationId xmlns:p14="http://schemas.microsoft.com/office/powerpoint/2010/main" val="28344272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Image - Backgroun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347BB27C-11DA-B74C-B322-589C53C1A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 algn="r"/>
            <a:fld id="{275F0495-0EA6-8F48-9FDA-F603597FF733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5887BA0-EBAC-1042-A42A-DECB5032290A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bg1"/>
                </a:solidFill>
              </a:rPr>
              <a:t>Be a Marine Biologist for a Day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1B0F6E46-274A-9849-B4F0-D516AAD06D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9" y="549275"/>
            <a:ext cx="5389519" cy="559434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4400">
                <a:solidFill>
                  <a:schemeClr val="bg1"/>
                </a:solidFill>
              </a:defRPr>
            </a:lvl1pPr>
            <a:lvl2pPr>
              <a:buNone/>
              <a:defRPr sz="1800">
                <a:solidFill>
                  <a:schemeClr val="bg1"/>
                </a:solidFill>
              </a:defRPr>
            </a:lvl2pPr>
            <a:lvl3pPr>
              <a:buNone/>
              <a:defRPr sz="1800">
                <a:solidFill>
                  <a:schemeClr val="bg1"/>
                </a:solidFill>
              </a:defRPr>
            </a:lvl3pPr>
            <a:lvl4pPr>
              <a:buNone/>
              <a:defRPr sz="1800">
                <a:solidFill>
                  <a:schemeClr val="bg1"/>
                </a:solidFill>
              </a:defRPr>
            </a:lvl4pPr>
            <a:lvl5pP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E86E751-C763-664E-BEBA-7CD06A364BB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286500" y="549274"/>
            <a:ext cx="5389563" cy="5594400"/>
          </a:xfrm>
          <a:prstGeom prst="rect">
            <a:avLst/>
          </a:prstGeom>
        </p:spPr>
        <p:txBody>
          <a:bodyPr anchor="ctr" anchorCtr="0"/>
          <a:lstStyle>
            <a:lvl1pPr>
              <a:buNone/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US" sz="2800" dirty="0"/>
              <a:t>Insert picture of Reef Guide</a:t>
            </a:r>
          </a:p>
        </p:txBody>
      </p:sp>
    </p:spTree>
    <p:extLst>
      <p:ext uri="{BB962C8B-B14F-4D97-AF65-F5344CB8AC3E}">
        <p14:creationId xmlns:p14="http://schemas.microsoft.com/office/powerpoint/2010/main" val="792900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dia Placeholder 5">
            <a:extLst>
              <a:ext uri="{FF2B5EF4-FFF2-40B4-BE49-F238E27FC236}">
                <a16:creationId xmlns:a16="http://schemas.microsoft.com/office/drawing/2014/main" id="{34516900-3083-964E-84A2-3DB92695424C}"/>
              </a:ext>
            </a:extLst>
          </p:cNvPr>
          <p:cNvSpPr>
            <a:spLocks noGrp="1"/>
          </p:cNvSpPr>
          <p:nvPr>
            <p:ph type="media" sz="quarter" idx="12"/>
          </p:nvPr>
        </p:nvSpPr>
        <p:spPr>
          <a:xfrm>
            <a:off x="515938" y="549275"/>
            <a:ext cx="11160125" cy="55657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CC7307D-7DDD-064F-89ED-35FDC86D98C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932862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pPr algn="r"/>
            <a:fld id="{275F0495-0EA6-8F48-9FDA-F603597FF733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9240BC-DCB6-C644-B788-899633B171CF}"/>
              </a:ext>
            </a:extLst>
          </p:cNvPr>
          <p:cNvSpPr txBox="1"/>
          <p:nvPr userDrawn="1"/>
        </p:nvSpPr>
        <p:spPr>
          <a:xfrm>
            <a:off x="515938" y="6356350"/>
            <a:ext cx="3341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dirty="0">
                <a:solidFill>
                  <a:schemeClr val="tx2"/>
                </a:solidFill>
              </a:rPr>
              <a:t>Be a Marine Biologist for a Day</a:t>
            </a:r>
          </a:p>
        </p:txBody>
      </p:sp>
    </p:spTree>
    <p:extLst>
      <p:ext uri="{BB962C8B-B14F-4D97-AF65-F5344CB8AC3E}">
        <p14:creationId xmlns:p14="http://schemas.microsoft.com/office/powerpoint/2010/main" val="4074713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588153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6" r:id="rId4"/>
    <p:sldLayoutId id="2147483653" r:id="rId5"/>
    <p:sldLayoutId id="2147483661" r:id="rId6"/>
    <p:sldLayoutId id="2147483662" r:id="rId7"/>
    <p:sldLayoutId id="2147483667" r:id="rId8"/>
    <p:sldLayoutId id="2147483663" r:id="rId9"/>
    <p:sldLayoutId id="2147483664" r:id="rId10"/>
    <p:sldLayoutId id="2147483665" r:id="rId11"/>
    <p:sldLayoutId id="2147483659" r:id="rId12"/>
    <p:sldLayoutId id="2147483668" r:id="rId1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pos="325" userDrawn="1">
          <p15:clr>
            <a:srgbClr val="F26B43"/>
          </p15:clr>
        </p15:guide>
        <p15:guide id="3" pos="7355" userDrawn="1">
          <p15:clr>
            <a:srgbClr val="F26B43"/>
          </p15:clr>
        </p15:guide>
        <p15:guide id="4" orient="horz" pos="2160" userDrawn="1">
          <p15:clr>
            <a:srgbClr val="F26B43"/>
          </p15:clr>
        </p15:guide>
        <p15:guide id="5" orient="horz" pos="346" userDrawn="1">
          <p15:clr>
            <a:srgbClr val="F26B43"/>
          </p15:clr>
        </p15:guide>
        <p15:guide id="6" orient="horz" pos="397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56093C-7688-4D47-8192-7C04BE13E7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5938" y="1572417"/>
            <a:ext cx="7818437" cy="2375470"/>
          </a:xfrm>
        </p:spPr>
        <p:txBody>
          <a:bodyPr>
            <a:normAutofit/>
          </a:bodyPr>
          <a:lstStyle/>
          <a:p>
            <a:r>
              <a:rPr lang="en-AU" dirty="0"/>
              <a:t>Be a Marine</a:t>
            </a:r>
            <a:br>
              <a:rPr lang="en-AU" dirty="0"/>
            </a:br>
            <a:r>
              <a:rPr lang="en-AU" dirty="0"/>
              <a:t>Biologist for a Day </a:t>
            </a:r>
            <a:endParaRPr lang="en-US" sz="4000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2093BB8-080F-734F-BC76-73B38E67BF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5938" y="4852550"/>
            <a:ext cx="6534219" cy="1561502"/>
          </a:xfrm>
        </p:spPr>
        <p:txBody>
          <a:bodyPr/>
          <a:lstStyle/>
          <a:p>
            <a:r>
              <a:rPr lang="en-AU" b="1" dirty="0"/>
              <a:t>Part 2: Finding out</a:t>
            </a:r>
          </a:p>
          <a:p>
            <a:r>
              <a:rPr lang="en-AU" b="1" dirty="0"/>
              <a:t>Advanced only</a:t>
            </a:r>
          </a:p>
          <a:p>
            <a:r>
              <a:rPr lang="en-AU" dirty="0"/>
              <a:t>Post-snorkel presentation for </a:t>
            </a:r>
            <a:br>
              <a:rPr lang="en-AU" dirty="0"/>
            </a:br>
            <a:r>
              <a:rPr lang="en-AU" dirty="0"/>
              <a:t>360° survey.</a:t>
            </a:r>
          </a:p>
        </p:txBody>
      </p:sp>
    </p:spTree>
    <p:extLst>
      <p:ext uri="{BB962C8B-B14F-4D97-AF65-F5344CB8AC3E}">
        <p14:creationId xmlns:p14="http://schemas.microsoft.com/office/powerpoint/2010/main" val="8077189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1F3DB77-7848-4A94-B34F-ED0BBB5ED6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2539" y="549275"/>
            <a:ext cx="10366921" cy="5773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272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46DEC6F-C515-4EC2-A801-30C61B85D59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8854"/>
          <a:stretch/>
        </p:blipFill>
        <p:spPr>
          <a:xfrm>
            <a:off x="976489" y="549275"/>
            <a:ext cx="10239022" cy="5759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6279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37D83F2-304A-4560-BCD7-A2B07E4352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7254" y="534216"/>
            <a:ext cx="9497492" cy="5789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9264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C9D7CD8-A5A5-4B1D-9E2D-3356756278B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0267"/>
          <a:stretch/>
        </p:blipFill>
        <p:spPr>
          <a:xfrm>
            <a:off x="791951" y="549275"/>
            <a:ext cx="10608098" cy="5759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932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2248FBF-EB19-4276-AD89-16358F6B89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2500" y="549275"/>
            <a:ext cx="10247000" cy="5790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4342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12CE906-F444-4A78-99DA-E3CF51F2601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0344"/>
          <a:stretch/>
        </p:blipFill>
        <p:spPr>
          <a:xfrm>
            <a:off x="817008" y="549275"/>
            <a:ext cx="10557983" cy="5759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7343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8FDC89F-0AC6-4651-8F05-189432B88C3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0041"/>
          <a:stretch/>
        </p:blipFill>
        <p:spPr>
          <a:xfrm>
            <a:off x="827452" y="549275"/>
            <a:ext cx="10537096" cy="5759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7333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4606791-1662-43C2-B6D7-B3B4BDFF83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889" y="549275"/>
            <a:ext cx="10816222" cy="5759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2101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2AF249A-6B0C-4F40-B271-58771569401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0476"/>
          <a:stretch/>
        </p:blipFill>
        <p:spPr>
          <a:xfrm>
            <a:off x="876205" y="549275"/>
            <a:ext cx="10439590" cy="538908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C9D40DD-7BF5-47A8-ADF3-03CA99B9F65A}"/>
              </a:ext>
            </a:extLst>
          </p:cNvPr>
          <p:cNvSpPr txBox="1"/>
          <p:nvPr/>
        </p:nvSpPr>
        <p:spPr>
          <a:xfrm>
            <a:off x="-18661" y="6083559"/>
            <a:ext cx="1219199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AU" sz="2000" dirty="0">
                <a:solidFill>
                  <a:schemeClr val="bg1"/>
                </a:solidFill>
              </a:rPr>
              <a:t>You will be shown how to upload your data in </a:t>
            </a:r>
            <a:r>
              <a:rPr lang="en-AU" sz="2000" dirty="0" smtClean="0">
                <a:solidFill>
                  <a:schemeClr val="bg1"/>
                </a:solidFill>
              </a:rPr>
              <a:t>Part </a:t>
            </a:r>
            <a:r>
              <a:rPr lang="en-AU" sz="2000" dirty="0">
                <a:solidFill>
                  <a:schemeClr val="bg1"/>
                </a:solidFill>
              </a:rPr>
              <a:t>3 back at school. </a:t>
            </a:r>
          </a:p>
        </p:txBody>
      </p:sp>
    </p:spTree>
    <p:extLst>
      <p:ext uri="{BB962C8B-B14F-4D97-AF65-F5344CB8AC3E}">
        <p14:creationId xmlns:p14="http://schemas.microsoft.com/office/powerpoint/2010/main" val="16445578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We hope you enjoyed you day visiting the Great Barrier Reef!</a:t>
            </a:r>
            <a:endParaRPr lang="en-A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See the Reef • Love the Reef • Protect the Reef </a:t>
            </a:r>
            <a:endParaRPr lang="en-AU" dirty="0"/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9368430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A4DE198-A6CB-45B0-B601-24A0DD9368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5044" y="522348"/>
            <a:ext cx="10381911" cy="5813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05468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5415ABA-AA27-1948-BAFE-935C0D5B3E4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3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FB94A86-B19E-584F-9360-98907D61A9D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854" r="9262"/>
          <a:stretch/>
        </p:blipFill>
        <p:spPr>
          <a:xfrm>
            <a:off x="3894222" y="478442"/>
            <a:ext cx="7781840" cy="562063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3CF301C-FE9C-2340-9294-03F1F9098A79}"/>
              </a:ext>
            </a:extLst>
          </p:cNvPr>
          <p:cNvSpPr txBox="1"/>
          <p:nvPr/>
        </p:nvSpPr>
        <p:spPr>
          <a:xfrm>
            <a:off x="134676" y="2849263"/>
            <a:ext cx="348668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4400" dirty="0">
                <a:solidFill>
                  <a:schemeClr val="bg1"/>
                </a:solidFill>
              </a:rPr>
              <a:t>% of </a:t>
            </a:r>
            <a:r>
              <a:rPr lang="en-AU" sz="4400" dirty="0" err="1" smtClean="0">
                <a:solidFill>
                  <a:schemeClr val="bg1"/>
                </a:solidFill>
              </a:rPr>
              <a:t>macroalgae</a:t>
            </a:r>
            <a:r>
              <a:rPr lang="en-AU" sz="4400" dirty="0">
                <a:solidFill>
                  <a:schemeClr val="bg1"/>
                </a:solidFill>
              </a:rPr>
              <a:t>?</a:t>
            </a:r>
          </a:p>
        </p:txBody>
      </p:sp>
      <p:sp>
        <p:nvSpPr>
          <p:cNvPr id="7" name="Arrow: Right 7">
            <a:extLst>
              <a:ext uri="{FF2B5EF4-FFF2-40B4-BE49-F238E27FC236}">
                <a16:creationId xmlns:a16="http://schemas.microsoft.com/office/drawing/2014/main" id="{CBB29792-A728-6E49-B3C0-723D9370361F}"/>
              </a:ext>
            </a:extLst>
          </p:cNvPr>
          <p:cNvSpPr/>
          <p:nvPr/>
        </p:nvSpPr>
        <p:spPr>
          <a:xfrm>
            <a:off x="1878017" y="894065"/>
            <a:ext cx="2111392" cy="1320800"/>
          </a:xfrm>
          <a:prstGeom prst="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707896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5415ABA-AA27-1948-BAFE-935C0D5B3E4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4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3CF301C-FE9C-2340-9294-03F1F9098A79}"/>
              </a:ext>
            </a:extLst>
          </p:cNvPr>
          <p:cNvSpPr txBox="1"/>
          <p:nvPr/>
        </p:nvSpPr>
        <p:spPr>
          <a:xfrm>
            <a:off x="438912" y="2849263"/>
            <a:ext cx="311375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4400" dirty="0">
                <a:solidFill>
                  <a:schemeClr val="bg1"/>
                </a:solidFill>
              </a:rPr>
              <a:t>% of </a:t>
            </a:r>
            <a:br>
              <a:rPr lang="en-AU" sz="4400" dirty="0">
                <a:solidFill>
                  <a:schemeClr val="bg1"/>
                </a:solidFill>
              </a:rPr>
            </a:br>
            <a:r>
              <a:rPr lang="en-AU" sz="4400" dirty="0">
                <a:solidFill>
                  <a:schemeClr val="bg1"/>
                </a:solidFill>
              </a:rPr>
              <a:t>live </a:t>
            </a:r>
            <a:br>
              <a:rPr lang="en-AU" sz="4400" dirty="0">
                <a:solidFill>
                  <a:schemeClr val="bg1"/>
                </a:solidFill>
              </a:rPr>
            </a:br>
            <a:r>
              <a:rPr lang="en-AU" sz="4400" dirty="0">
                <a:solidFill>
                  <a:schemeClr val="bg1"/>
                </a:solidFill>
              </a:rPr>
              <a:t>coral?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B85DF68-3B02-6C4A-B0CA-16B4864187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94223" y="478442"/>
            <a:ext cx="7781840" cy="5308060"/>
          </a:xfrm>
          <a:prstGeom prst="rect">
            <a:avLst/>
          </a:prstGeom>
        </p:spPr>
      </p:pic>
      <p:sp>
        <p:nvSpPr>
          <p:cNvPr id="6" name="Arrow: Right 7">
            <a:extLst>
              <a:ext uri="{FF2B5EF4-FFF2-40B4-BE49-F238E27FC236}">
                <a16:creationId xmlns:a16="http://schemas.microsoft.com/office/drawing/2014/main" id="{CA832B5A-63C3-2244-AAC2-E5A005C25BA0}"/>
              </a:ext>
            </a:extLst>
          </p:cNvPr>
          <p:cNvSpPr/>
          <p:nvPr/>
        </p:nvSpPr>
        <p:spPr>
          <a:xfrm>
            <a:off x="1878017" y="1133905"/>
            <a:ext cx="2111392" cy="1320800"/>
          </a:xfrm>
          <a:prstGeom prst="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824959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5415ABA-AA27-1948-BAFE-935C0D5B3E4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5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3CF301C-FE9C-2340-9294-03F1F9098A79}"/>
              </a:ext>
            </a:extLst>
          </p:cNvPr>
          <p:cNvSpPr txBox="1"/>
          <p:nvPr/>
        </p:nvSpPr>
        <p:spPr>
          <a:xfrm>
            <a:off x="515938" y="2849263"/>
            <a:ext cx="3036731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4400" dirty="0">
                <a:solidFill>
                  <a:schemeClr val="bg1"/>
                </a:solidFill>
              </a:rPr>
              <a:t>% of recently dead coral (white)?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73918D0-0A8C-074F-BD5C-6930FE910D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94224" y="482498"/>
            <a:ext cx="7781839" cy="5167532"/>
          </a:xfrm>
          <a:prstGeom prst="rect">
            <a:avLst/>
          </a:prstGeom>
        </p:spPr>
      </p:pic>
      <p:sp>
        <p:nvSpPr>
          <p:cNvPr id="6" name="Arrow: Right 7">
            <a:extLst>
              <a:ext uri="{FF2B5EF4-FFF2-40B4-BE49-F238E27FC236}">
                <a16:creationId xmlns:a16="http://schemas.microsoft.com/office/drawing/2014/main" id="{CA832B5A-63C3-2244-AAC2-E5A005C25BA0}"/>
              </a:ext>
            </a:extLst>
          </p:cNvPr>
          <p:cNvSpPr/>
          <p:nvPr/>
        </p:nvSpPr>
        <p:spPr>
          <a:xfrm>
            <a:off x="1878017" y="1388736"/>
            <a:ext cx="2111392" cy="1320800"/>
          </a:xfrm>
          <a:prstGeom prst="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831135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2635077-B830-0C45-9EF9-216EE213A3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94225" y="482498"/>
            <a:ext cx="7781838" cy="5411799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5415ABA-AA27-1948-BAFE-935C0D5B3E4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6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3CF301C-FE9C-2340-9294-03F1F9098A79}"/>
              </a:ext>
            </a:extLst>
          </p:cNvPr>
          <p:cNvSpPr txBox="1"/>
          <p:nvPr/>
        </p:nvSpPr>
        <p:spPr>
          <a:xfrm>
            <a:off x="515938" y="3418886"/>
            <a:ext cx="303673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4400" dirty="0">
                <a:solidFill>
                  <a:schemeClr val="bg1"/>
                </a:solidFill>
              </a:rPr>
              <a:t>% of live coral rock?</a:t>
            </a:r>
          </a:p>
        </p:txBody>
      </p:sp>
      <p:sp>
        <p:nvSpPr>
          <p:cNvPr id="6" name="Arrow: Right 7">
            <a:extLst>
              <a:ext uri="{FF2B5EF4-FFF2-40B4-BE49-F238E27FC236}">
                <a16:creationId xmlns:a16="http://schemas.microsoft.com/office/drawing/2014/main" id="{CA832B5A-63C3-2244-AAC2-E5A005C25BA0}"/>
              </a:ext>
            </a:extLst>
          </p:cNvPr>
          <p:cNvSpPr/>
          <p:nvPr/>
        </p:nvSpPr>
        <p:spPr>
          <a:xfrm>
            <a:off x="1878017" y="1756790"/>
            <a:ext cx="2111392" cy="1320800"/>
          </a:xfrm>
          <a:prstGeom prst="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735103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5415ABA-AA27-1948-BAFE-935C0D5B3E4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7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3CF301C-FE9C-2340-9294-03F1F9098A79}"/>
              </a:ext>
            </a:extLst>
          </p:cNvPr>
          <p:cNvSpPr txBox="1"/>
          <p:nvPr/>
        </p:nvSpPr>
        <p:spPr>
          <a:xfrm>
            <a:off x="515938" y="3418886"/>
            <a:ext cx="303673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4400" dirty="0">
                <a:solidFill>
                  <a:schemeClr val="bg1"/>
                </a:solidFill>
              </a:rPr>
              <a:t>% of coral rubble?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229EC17-EF26-9A4C-B7E5-4B12CF8FF5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05998" y="482498"/>
            <a:ext cx="7770064" cy="4767721"/>
          </a:xfrm>
          <a:prstGeom prst="rect">
            <a:avLst/>
          </a:prstGeom>
        </p:spPr>
      </p:pic>
      <p:sp>
        <p:nvSpPr>
          <p:cNvPr id="6" name="Arrow: Right 7">
            <a:extLst>
              <a:ext uri="{FF2B5EF4-FFF2-40B4-BE49-F238E27FC236}">
                <a16:creationId xmlns:a16="http://schemas.microsoft.com/office/drawing/2014/main" id="{CA832B5A-63C3-2244-AAC2-E5A005C25BA0}"/>
              </a:ext>
            </a:extLst>
          </p:cNvPr>
          <p:cNvSpPr/>
          <p:nvPr/>
        </p:nvSpPr>
        <p:spPr>
          <a:xfrm>
            <a:off x="1878017" y="1981640"/>
            <a:ext cx="2111392" cy="1320800"/>
          </a:xfrm>
          <a:prstGeom prst="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839935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9B19BB4-06A7-4D4F-BF2A-0F639CC639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05999" y="482499"/>
            <a:ext cx="7770064" cy="4936572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5415ABA-AA27-1948-BAFE-935C0D5B3E4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8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3CF301C-FE9C-2340-9294-03F1F9098A79}"/>
              </a:ext>
            </a:extLst>
          </p:cNvPr>
          <p:cNvSpPr txBox="1"/>
          <p:nvPr/>
        </p:nvSpPr>
        <p:spPr>
          <a:xfrm>
            <a:off x="515938" y="3883579"/>
            <a:ext cx="303673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4400" dirty="0">
                <a:solidFill>
                  <a:schemeClr val="bg1"/>
                </a:solidFill>
              </a:rPr>
              <a:t>% of</a:t>
            </a:r>
            <a:br>
              <a:rPr lang="en-AU" sz="4400" dirty="0">
                <a:solidFill>
                  <a:schemeClr val="bg1"/>
                </a:solidFill>
              </a:rPr>
            </a:br>
            <a:r>
              <a:rPr lang="en-AU" sz="4400" dirty="0">
                <a:solidFill>
                  <a:schemeClr val="bg1"/>
                </a:solidFill>
              </a:rPr>
              <a:t>sand?</a:t>
            </a:r>
          </a:p>
        </p:txBody>
      </p:sp>
      <p:sp>
        <p:nvSpPr>
          <p:cNvPr id="6" name="Arrow: Right 7">
            <a:extLst>
              <a:ext uri="{FF2B5EF4-FFF2-40B4-BE49-F238E27FC236}">
                <a16:creationId xmlns:a16="http://schemas.microsoft.com/office/drawing/2014/main" id="{CA832B5A-63C3-2244-AAC2-E5A005C25BA0}"/>
              </a:ext>
            </a:extLst>
          </p:cNvPr>
          <p:cNvSpPr/>
          <p:nvPr/>
        </p:nvSpPr>
        <p:spPr>
          <a:xfrm>
            <a:off x="1878017" y="2446333"/>
            <a:ext cx="2111392" cy="1320800"/>
          </a:xfrm>
          <a:prstGeom prst="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068961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5415ABA-AA27-1948-BAFE-935C0D5B3E4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/>
            <a:fld id="{275F0495-0EA6-8F48-9FDA-F603597FF733}" type="slidenum">
              <a:rPr lang="en-US" smtClean="0"/>
              <a:pPr algn="r"/>
              <a:t>9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3CF301C-FE9C-2340-9294-03F1F9098A79}"/>
              </a:ext>
            </a:extLst>
          </p:cNvPr>
          <p:cNvSpPr txBox="1"/>
          <p:nvPr/>
        </p:nvSpPr>
        <p:spPr>
          <a:xfrm>
            <a:off x="485958" y="944295"/>
            <a:ext cx="315665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4400" dirty="0">
                <a:solidFill>
                  <a:schemeClr val="bg1"/>
                </a:solidFill>
              </a:rPr>
              <a:t>Does the total add up to 100%?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202ECC1-CA4E-6B47-BAA9-5C7FA491C0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06000" y="475223"/>
            <a:ext cx="7411574" cy="5639576"/>
          </a:xfrm>
          <a:prstGeom prst="rect">
            <a:avLst/>
          </a:prstGeom>
        </p:spPr>
      </p:pic>
      <p:sp>
        <p:nvSpPr>
          <p:cNvPr id="6" name="Arrow: Right 7">
            <a:extLst>
              <a:ext uri="{FF2B5EF4-FFF2-40B4-BE49-F238E27FC236}">
                <a16:creationId xmlns:a16="http://schemas.microsoft.com/office/drawing/2014/main" id="{CA832B5A-63C3-2244-AAC2-E5A005C25BA0}"/>
              </a:ext>
            </a:extLst>
          </p:cNvPr>
          <p:cNvSpPr/>
          <p:nvPr/>
        </p:nvSpPr>
        <p:spPr>
          <a:xfrm>
            <a:off x="1878017" y="3375719"/>
            <a:ext cx="2111392" cy="1320800"/>
          </a:xfrm>
          <a:prstGeom prst="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55553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EXTRA">
      <a:dk1>
        <a:srgbClr val="000000"/>
      </a:dk1>
      <a:lt1>
        <a:srgbClr val="FFFFFF"/>
      </a:lt1>
      <a:dk2>
        <a:srgbClr val="363D41"/>
      </a:dk2>
      <a:lt2>
        <a:srgbClr val="E7E6E6"/>
      </a:lt2>
      <a:accent1>
        <a:srgbClr val="F26649"/>
      </a:accent1>
      <a:accent2>
        <a:srgbClr val="E3304F"/>
      </a:accent2>
      <a:accent3>
        <a:srgbClr val="000000"/>
      </a:accent3>
      <a:accent4>
        <a:srgbClr val="000000"/>
      </a:accent4>
      <a:accent5>
        <a:srgbClr val="000000"/>
      </a:accent5>
      <a:accent6>
        <a:srgbClr val="000000"/>
      </a:accent6>
      <a:hlink>
        <a:srgbClr val="E2304F"/>
      </a:hlink>
      <a:folHlink>
        <a:srgbClr val="F16648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3810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GBRMPA Project Document" ma:contentTypeID="0x010100441936E5D27A4AF2935B3316DA024CF200B1A9D9972D1440619AFD507BD907ADAB0034A19E061A461540A8C9F28B84B7E298" ma:contentTypeVersion="23" ma:contentTypeDescription="" ma:contentTypeScope="" ma:versionID="03bc176a60bc91e1c1455719a62674ae">
  <xsd:schema xmlns:xsd="http://www.w3.org/2001/XMLSchema" xmlns:xs="http://www.w3.org/2001/XMLSchema" xmlns:p="http://schemas.microsoft.com/office/2006/metadata/properties" xmlns:ns2="8ccc4631-9afc-4718-b120-5e2e37a03cc7" targetNamespace="http://schemas.microsoft.com/office/2006/metadata/properties" ma:root="true" ma:fieldsID="ec6582c18c769ce1dede89e83ddb5194" ns2:_="">
    <xsd:import namespace="8ccc4631-9afc-4718-b120-5e2e37a03cc7"/>
    <xsd:element name="properties">
      <xsd:complexType>
        <xsd:sequence>
          <xsd:element name="documentManagement">
            <xsd:complexType>
              <xsd:all>
                <xsd:element ref="ns2:TaxCatchAll" minOccurs="0"/>
                <xsd:element ref="ns2:TaxCatchAllLabel" minOccurs="0"/>
                <xsd:element ref="ns2:a2118650a77a4a97b805ceb1a6b3e3dc" minOccurs="0"/>
                <xsd:element ref="ns2:_dlc_DocId" minOccurs="0"/>
                <xsd:element ref="ns2:_dlc_DocIdUrl" minOccurs="0"/>
                <xsd:element ref="ns2:_dlc_DocIdPersistId" minOccurs="0"/>
                <xsd:element ref="ns2:SharedWithUsers" minOccurs="0"/>
                <xsd:element ref="ns2:d0747cfb6ae7448aa5f5fea81ef00a8a" minOccurs="0"/>
                <xsd:element ref="ns2:l4ba906edc45473eb13c092227ac9e49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ccc4631-9afc-4718-b120-5e2e37a03cc7" elementFormDefault="qualified">
    <xsd:import namespace="http://schemas.microsoft.com/office/2006/documentManagement/types"/>
    <xsd:import namespace="http://schemas.microsoft.com/office/infopath/2007/PartnerControls"/>
    <xsd:element name="TaxCatchAll" ma:index="8" nillable="true" ma:displayName="Taxonomy Catch All Column" ma:hidden="true" ma:list="{469dd843-ebb8-4636-a4bb-f95b42c25edb}" ma:internalName="TaxCatchAll" ma:showField="CatchAllData" ma:web="8ccc4631-9afc-4718-b120-5e2e37a03cc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9" nillable="true" ma:displayName="Taxonomy Catch All Column1" ma:hidden="true" ma:list="{469dd843-ebb8-4636-a4bb-f95b42c25edb}" ma:internalName="TaxCatchAllLabel" ma:readOnly="true" ma:showField="CatchAllDataLabel" ma:web="8ccc4631-9afc-4718-b120-5e2e37a03cc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a2118650a77a4a97b805ceb1a6b3e3dc" ma:index="10" nillable="true" ma:taxonomy="true" ma:internalName="a2118650a77a4a97b805ceb1a6b3e3dc" ma:taxonomyFieldName="ProjectPhase" ma:displayName="Project Phase" ma:default="" ma:fieldId="{a2118650-a77a-4a97-b805-ceb1a6b3e3dc}" ma:sspId="61e09954-7ca0-41ec-b279-33dba56ed054" ma:termSetId="4f4d3a88-9e2c-4e89-a24c-7192fac9851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_dlc_DocId" ma:index="12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13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4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0747cfb6ae7448aa5f5fea81ef00a8a" ma:index="18" nillable="true" ma:taxonomy="true" ma:internalName="d0747cfb6ae7448aa5f5fea81ef00a8a" ma:taxonomyFieldName="Document_x0020_Type" ma:displayName="Document Type" ma:default="" ma:fieldId="{d0747cfb-6ae7-448a-a5f5-fea81ef00a8a}" ma:sspId="61e09954-7ca0-41ec-b279-33dba56ed054" ma:termSetId="75487830-5817-45b5-8ad4-60c8ae54c88f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l4ba906edc45473eb13c092227ac9e49" ma:index="20" nillable="true" ma:taxonomy="true" ma:internalName="l4ba906edc45473eb13c092227ac9e49" ma:taxonomyFieldName="Department_x0020_Type" ma:displayName="Department" ma:default="" ma:fieldId="{54ba906e-dc45-473e-b13c-092227ac9e49}" ma:taxonomyMulti="true" ma:sspId="61e09954-7ca0-41ec-b279-33dba56ed054" ma:termSetId="b8528b74-ed3f-411b-9473-76e1791b003a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/>
    <Synchronization>Asynchronous</Synchronization>
    <Type>10003</Type>
    <SequenceNumber>10000</SequenceNumber>
    <Assembly>RecordPoint.Active.UI, Version=1.0.0.0, Culture=neutral, PublicKeyToken=d49476ae5b650bf3</Assembly>
    <Class>RecordPoint.Active.UI.Events.WorkflowItemEventReceiver</Class>
    <Data/>
    <Filter/>
  </Receiver>
  <Receiver>
    <Name/>
    <Synchronization>Synchronous</Synchronization>
    <Type>3</Type>
    <SequenceNumber>10000</SequenceNumber>
    <Assembly>RecordPoint.Active.UI, Version=1.0.0.0, Culture=neutral, PublicKeyToken=d49476ae5b650bf3</Assembly>
    <Class>RecordPoint.Active.UI.Events.WorkflowItemEventReceiver</Class>
    <Data/>
    <Filter/>
  </Receiver>
  <Receiver>
    <Name/>
    <Synchronization>Asynchronous</Synchronization>
    <Type>10009</Type>
    <SequenceNumber>10000</SequenceNumber>
    <Assembly>RecordPoint.Active.UI, Version=1.0.0.0, Culture=neutral, PublicKeyToken=d49476ae5b650bf3</Assembly>
    <Class>RecordPoint.Active.UI.Events.WorkflowItemEventReceiver</Class>
    <Data/>
    <Filter/>
  </Receiver>
  <Receiver>
    <Name/>
    <Synchronization>Synchronous</Synchronization>
    <Type>9</Type>
    <SequenceNumber>10000</SequenceNumber>
    <Assembly>RecordPoint.Active.UI, Version=1.0.0.0, Culture=neutral, PublicKeyToken=d49476ae5b650bf3</Assembly>
    <Class>RecordPoint.Active.UI.Events.WorkflowItemEventReceiver</Class>
    <Data/>
    <Filter/>
  </Receiver>
  <Receiver>
    <Name/>
    <Synchronization>Asynchronous</Synchronization>
    <Type>10103</Type>
    <SequenceNumber>10000</SequenceNumber>
    <Assembly>RecordPoint.Active.UI, Version=1.0.0.0, Culture=neutral, PublicKeyToken=d49476ae5b650bf3</Assembly>
    <Class>RecordPoint.Active.UI.Events.WorkflowListEventReceiver</Class>
    <Data/>
    <Filter/>
  </Receiver>
  <Receiver>
    <Name/>
    <Synchronization>Synchronous</Synchronization>
    <Type>102</Type>
    <SequenceNumber>10000</SequenceNumber>
    <Assembly>RecordPoint.Active.UI, Version=1.0.0.0, Culture=neutral, PublicKeyToken=d49476ae5b650bf3</Assembly>
    <Class>RecordPoint.Active.UI.Events.WorkflowListEventReceiver</Class>
    <Data/>
    <Filter/>
  </Receiver>
  <Receiver>
    <Name/>
    <Synchronization>Asynchronous</Synchronization>
    <Type>10105</Type>
    <SequenceNumber>10000</SequenceNumber>
    <Assembly>RecordPoint.Active.UI, Version=1.0.0.0, Culture=neutral, PublicKeyToken=d49476ae5b650bf3</Assembly>
    <Class>RecordPoint.Active.UI.Events.WorkflowListEventReceiver</Class>
    <Data/>
    <Filter/>
  </Receiver>
  <Receiver>
    <Name/>
    <Synchronization>Synchronous</Synchronization>
    <Type>105</Type>
    <SequenceNumber>10000</SequenceNumber>
    <Assembly>RecordPoint.Active.UI, Version=1.0.0.0, Culture=neutral, PublicKeyToken=d49476ae5b650bf3</Assembly>
    <Class>RecordPoint.Active.UI.Events.WorkflowListEventReceiver</Class>
    <Data/>
    <Filter/>
  </Receiver>
  <Receiver>
    <Name/>
    <Synchronization>Asynchronous</Synchronization>
    <Type>10002</Type>
    <SequenceNumber>10000</SequenceNumber>
    <Assembly>RecordPoint.Active.UI, Version=1.0.0.0, Culture=neutral, PublicKeyToken=d49476ae5b650bf3</Assembly>
    <Class>RecordPoint.Active.UI.Events.WorkflowItemEventReceiver</Class>
    <Data/>
    <Filter/>
  </Receiver>
  <Receiver>
    <Name/>
    <Synchronization>Synchronous</Synchronization>
    <Type>2</Type>
    <SequenceNumber>10000</SequenceNumber>
    <Assembly>RecordPoint.Active.UI, Version=1.0.0.0, Culture=neutral, PublicKeyToken=d49476ae5b650bf3</Assembly>
    <Class>RecordPoint.Active.UI.Events.WorkflowItemEventReceiver</Class>
    <Data/>
    <Filter/>
  </Receiver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4ba906edc45473eb13c092227ac9e49 xmlns="8ccc4631-9afc-4718-b120-5e2e37a03cc7">
      <Terms xmlns="http://schemas.microsoft.com/office/infopath/2007/PartnerControls"/>
    </l4ba906edc45473eb13c092227ac9e49>
    <TaxCatchAll xmlns="8ccc4631-9afc-4718-b120-5e2e37a03cc7"/>
    <a2118650a77a4a97b805ceb1a6b3e3dc xmlns="8ccc4631-9afc-4718-b120-5e2e37a03cc7">
      <Terms xmlns="http://schemas.microsoft.com/office/infopath/2007/PartnerControls"/>
    </a2118650a77a4a97b805ceb1a6b3e3dc>
    <d0747cfb6ae7448aa5f5fea81ef00a8a xmlns="8ccc4631-9afc-4718-b120-5e2e37a03cc7">
      <Terms xmlns="http://schemas.microsoft.com/office/infopath/2007/PartnerControls"/>
    </d0747cfb6ae7448aa5f5fea81ef00a8a>
    <_dlc_DocId xmlns="8ccc4631-9afc-4718-b120-5e2e37a03cc7">PROJ-2005426192-162</_dlc_DocId>
    <_dlc_DocIdUrl xmlns="8ccc4631-9afc-4718-b120-5e2e37a03cc7">
      <Url>http://thedock.gbrmpa.gov.au/sites/Projects/P000462/_layouts/15/DocIdRedir.aspx?ID=PROJ-2005426192-162</Url>
      <Description>PROJ-2005426192-162</Description>
    </_dlc_DocIdUrl>
  </documentManagement>
</p:properties>
</file>

<file path=customXml/itemProps1.xml><?xml version="1.0" encoding="utf-8"?>
<ds:datastoreItem xmlns:ds="http://schemas.openxmlformats.org/officeDocument/2006/customXml" ds:itemID="{CDD272C2-5105-4891-B7FC-0AA86D704E7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ccc4631-9afc-4718-b120-5e2e37a03cc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3467F8A-6B5D-41D6-A7FF-EDE9F9C7601F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930E8DFF-8360-4FC1-A92C-BB6F37BF1EBE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805D084B-026C-4D75-A074-DF9530C77643}">
  <ds:schemaRefs>
    <ds:schemaRef ds:uri="http://schemas.microsoft.com/office/infopath/2007/PartnerControls"/>
    <ds:schemaRef ds:uri="http://schemas.microsoft.com/office/2006/metadata/properties"/>
    <ds:schemaRef ds:uri="http://purl.org/dc/terms/"/>
    <ds:schemaRef ds:uri="http://schemas.microsoft.com/office/2006/documentManagement/types"/>
    <ds:schemaRef ds:uri="http://www.w3.org/XML/1998/namespace"/>
    <ds:schemaRef ds:uri="http://schemas.openxmlformats.org/package/2006/metadata/core-properties"/>
    <ds:schemaRef ds:uri="http://purl.org/dc/elements/1.1/"/>
    <ds:schemaRef ds:uri="8ccc4631-9afc-4718-b120-5e2e37a03cc7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1610</TotalTime>
  <Words>196</Words>
  <Application>Microsoft Office PowerPoint</Application>
  <PresentationFormat>Widescreen</PresentationFormat>
  <Paragraphs>39</Paragraphs>
  <Slides>19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Calibri</vt:lpstr>
      <vt:lpstr>Office Theme</vt:lpstr>
      <vt:lpstr>Be a Marine Biologist for a Day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We hope you enjoyed you day visiting the Great Barrier Reef!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Danielle Ham</dc:creator>
  <cp:lastModifiedBy>Julie Spencer</cp:lastModifiedBy>
  <cp:revision>154</cp:revision>
  <dcterms:created xsi:type="dcterms:W3CDTF">2021-08-15T07:02:58Z</dcterms:created>
  <dcterms:modified xsi:type="dcterms:W3CDTF">2021-11-02T00:37:23Z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0x010100441936E5D27A4AF2935B3316DA024CF200B1A9D9972D1440619AFD507BD907ADAB0034A19E061A461540A8C9F28B84B7E298</vt:lpwstr>
  </property>
  <property fmtid="{D5CDD505-2E9C-101B-9397-08002B2CF9AE}" pid="3" name="DocumentSetDescription">
    <vt:lpwstr>Completed versions of resources. All proofread and graphically designed.</vt:lpwstr>
  </property>
  <property fmtid="{D5CDD505-2E9C-101B-9397-08002B2CF9AE}" pid="4" name="_dlc_DocIdItemGuid">
    <vt:lpwstr>e8ecaf33-5f44-4fa4-8c3a-ff6153df273b</vt:lpwstr>
  </property>
  <property fmtid="{D5CDD505-2E9C-101B-9397-08002B2CF9AE}" pid="5" name="TitusGUID">
    <vt:lpwstr>77ddc0d6-308f-47b4-9a4a-8d907350b83c</vt:lpwstr>
  </property>
  <property fmtid="{D5CDD505-2E9C-101B-9397-08002B2CF9AE}" pid="6" name="SEC">
    <vt:lpwstr>OFFICIAL</vt:lpwstr>
  </property>
  <property fmtid="{D5CDD505-2E9C-101B-9397-08002B2CF9AE}" pid="7" name="Document Type">
    <vt:lpwstr/>
  </property>
  <property fmtid="{D5CDD505-2E9C-101B-9397-08002B2CF9AE}" pid="8" name="ProjectPhase">
    <vt:lpwstr/>
  </property>
  <property fmtid="{D5CDD505-2E9C-101B-9397-08002B2CF9AE}" pid="9" name="Department Type">
    <vt:lpwstr/>
  </property>
  <property fmtid="{D5CDD505-2E9C-101B-9397-08002B2CF9AE}" pid="10" name="RecordPoint_WorkflowType">
    <vt:lpwstr>ActiveSubmitStub</vt:lpwstr>
  </property>
  <property fmtid="{D5CDD505-2E9C-101B-9397-08002B2CF9AE}" pid="11" name="RecordPoint_ActiveItemListId">
    <vt:lpwstr>{e8968628-43cb-4961-977c-b8e20085cb27}</vt:lpwstr>
  </property>
  <property fmtid="{D5CDD505-2E9C-101B-9397-08002B2CF9AE}" pid="12" name="RecordPoint_ActiveItemUniqueId">
    <vt:lpwstr>{e8ecaf33-5f44-4fa4-8c3a-ff6153df273b}</vt:lpwstr>
  </property>
  <property fmtid="{D5CDD505-2E9C-101B-9397-08002B2CF9AE}" pid="13" name="RecordPoint_ActiveItemWebId">
    <vt:lpwstr>{0ebf386d-8ac7-4b0d-a44d-de50c59d0e94}</vt:lpwstr>
  </property>
  <property fmtid="{D5CDD505-2E9C-101B-9397-08002B2CF9AE}" pid="14" name="RecordPoint_ActiveItemSiteId">
    <vt:lpwstr>{8ce9eba2-d4a5-4da0-9276-1d47a92e9210}</vt:lpwstr>
  </property>
</Properties>
</file>